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9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9"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Roboto" panose="02000000000000000000" pitchFamily="2" charset="0"/>
      <p:regular r:id="rId46"/>
      <p:bold r:id="rId47"/>
      <p:italic r:id="rId48"/>
      <p:boldItalic r:id="rId49"/>
    </p:embeddedFont>
    <p:embeddedFont>
      <p:font typeface="Roboto Mono" panose="00000009000000000000" pitchFamily="49" charset="0"/>
      <p:regular r:id="rId50"/>
      <p:bold r:id="rId51"/>
      <p:italic r:id="rId52"/>
      <p:boldItalic r:id="rId53"/>
    </p:embeddedFont>
    <p:embeddedFont>
      <p:font typeface="Rockwell" panose="02060603020205020403" pitchFamily="18"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F7AAEB-DC75-4300-9C1C-027D2E1875CD}">
  <a:tblStyle styleId="{83F7AAEB-DC75-4300-9C1C-027D2E1875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20" autoAdjust="0"/>
  </p:normalViewPr>
  <p:slideViewPr>
    <p:cSldViewPr snapToGrid="0">
      <p:cViewPr varScale="1">
        <p:scale>
          <a:sx n="145" d="100"/>
          <a:sy n="145" d="100"/>
        </p:scale>
        <p:origin x="156" y="108"/>
      </p:cViewPr>
      <p:guideLst>
        <p:guide orient="horz" pos="1620"/>
        <p:guide pos="2880"/>
        <p:guide orient="horz" pos="144"/>
        <p:guide orient="horz" pos="109"/>
      </p:guideLst>
    </p:cSldViewPr>
  </p:slideViewPr>
  <p:outlineViewPr>
    <p:cViewPr>
      <p:scale>
        <a:sx n="33" d="100"/>
        <a:sy n="33" d="100"/>
      </p:scale>
      <p:origin x="0" y="-239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509f0820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09f0820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3e6e14f5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3e6e14f5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40288548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40288548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3c26413c2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3c26413c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
        <p:nvSpPr>
          <p:cNvPr id="475" name="Google Shape;475;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3b57b2b8f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3b57b2b8f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3b57b2b8f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3b57b2b8f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3b57b2b8f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3b57b2b8f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c26413c2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3c26413c2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3ba8782e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3ba8782e75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3ba8782e7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3ba8782e75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3ba8782e7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3ba8782e7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13ba8782e75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13ba8782e75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ba8782e7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3ba8782e7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3c26413c28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e4829c0b6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3e4829c0b6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c170c695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3c26413c28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3c170c695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3ed48f3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3ed48f3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3e4829c0b6_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3e4829c0b6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3ec7c75e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3ec7c75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3c170c695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3c170c695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45bf014a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45bf014a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3e4829c0b6_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3e4829c0b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5bf014a18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5bf014a18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3e4829c0b6_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3e4829c0b6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e4829c0b6_6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e4829c0b6_6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Shen_M@cde.state.co.us" TargetMode="External"/><Relationship Id="rId4" Type="http://schemas.openxmlformats.org/officeDocument/2006/relationships/hyperlink" Target="mailto:Negley_t@cde.state.co.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improvementplanrubri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us02web.zoom.us/meeting/register/tZEtdO2oqDsqE9bSHP-TzBF2YfS6H7HlmJR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de.state.co.us/uip/uip101" TargetMode="External"/><Relationship Id="rId7" Type="http://schemas.openxmlformats.org/officeDocument/2006/relationships/hyperlink" Target="https://www.cde.state.co.us/uip/school_qcrubric_doc"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s://www.cde.state.co.us/uip/dataanalysisforsmallstudentpopulations2021" TargetMode="External"/><Relationship Id="rId5" Type="http://schemas.openxmlformats.org/officeDocument/2006/relationships/hyperlink" Target="https://www.cde.state.co.us/uip/implementation-benchmarks-resource-2021" TargetMode="External"/><Relationship Id="rId10" Type="http://schemas.openxmlformats.org/officeDocument/2006/relationships/image" Target="../media/image23.png"/><Relationship Id="rId4" Type="http://schemas.openxmlformats.org/officeDocument/2006/relationships/hyperlink" Target="https://www.cde.state.co.us/uip/uip_training" TargetMode="External"/><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hyperlink" Target="mailto:loften_e@cde.state.co.us" TargetMode="External"/><Relationship Id="rId3" Type="http://schemas.openxmlformats.org/officeDocument/2006/relationships/hyperlink" Target="mailto:Negley_t@cde.state.co.us" TargetMode="External"/><Relationship Id="rId7" Type="http://schemas.openxmlformats.org/officeDocument/2006/relationships/hyperlink" Target="mailto:Giessinger_t@cde.state.co.u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mailto:wisner_k@cde.state.co.us" TargetMode="External"/><Relationship Id="rId5" Type="http://schemas.openxmlformats.org/officeDocument/2006/relationships/hyperlink" Target="mailto:Bixler_k@cde.state.co.us" TargetMode="External"/><Relationship Id="rId4" Type="http://schemas.openxmlformats.org/officeDocument/2006/relationships/hyperlink" Target="mailto:Shen_m@cde.state.co.us" TargetMode="External"/><Relationship Id="rId9" Type="http://schemas.openxmlformats.org/officeDocument/2006/relationships/hyperlink" Target="mailto:Rilett_@cde.state.co.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148025" y="744575"/>
            <a:ext cx="8895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Comprehensive Support Plans</a:t>
            </a:r>
            <a:endParaRPr dirty="0"/>
          </a:p>
          <a:p>
            <a:pPr marL="0" lvl="0" indent="0" algn="ctr" rtl="0">
              <a:spcBef>
                <a:spcPts val="0"/>
              </a:spcBef>
              <a:spcAft>
                <a:spcPts val="0"/>
              </a:spcAft>
              <a:buClr>
                <a:schemeClr val="dk1"/>
              </a:buClr>
              <a:buSzPts val="1100"/>
              <a:buFont typeface="Arial"/>
              <a:buNone/>
            </a:pPr>
            <a:r>
              <a:rPr lang="en" dirty="0"/>
              <a:t>For Schools Identified as Lowest 5%  </a:t>
            </a:r>
            <a:endParaRPr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77500" lnSpcReduction="2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2600"/>
              <a:t>Federal Programs and Support Unit in Partnership with the School Improvement &amp; Planning Team</a:t>
            </a:r>
            <a:endParaRPr sz="2600"/>
          </a:p>
          <a:p>
            <a:pPr marL="0" lvl="0" indent="0" algn="l" rtl="0">
              <a:spcBef>
                <a:spcPts val="0"/>
              </a:spcBef>
              <a:spcAft>
                <a:spcPts val="0"/>
              </a:spcAft>
              <a:buNone/>
            </a:pPr>
            <a:endParaRPr sz="2600"/>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75" name="Google Shape;375;p5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Information</a:t>
            </a:r>
            <a:endParaRPr/>
          </a:p>
        </p:txBody>
      </p:sp>
      <p:sp>
        <p:nvSpPr>
          <p:cNvPr id="436" name="Google Shape;436;p59"/>
          <p:cNvSpPr txBox="1">
            <a:spLocks noGrp="1"/>
          </p:cNvSpPr>
          <p:nvPr>
            <p:ph type="body" idx="1"/>
          </p:nvPr>
        </p:nvSpPr>
        <p:spPr>
          <a:xfrm>
            <a:off x="479425" y="11652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For more information,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additional information regarding the methodology, criteria, or data used to identify schools for support and improvement under ESSA, please contact:</a:t>
            </a:r>
            <a:endParaRPr/>
          </a:p>
          <a:p>
            <a:pPr marL="0" lvl="0" indent="0" algn="l" rtl="0">
              <a:spcBef>
                <a:spcPts val="1200"/>
              </a:spcBef>
              <a:spcAft>
                <a:spcPts val="0"/>
              </a:spcAft>
              <a:buNone/>
            </a:pPr>
            <a:r>
              <a:rPr lang="en"/>
              <a:t>Tina Negley</a:t>
            </a:r>
            <a:endParaRPr/>
          </a:p>
          <a:p>
            <a:pPr marL="0" lvl="0" indent="0" algn="l" rtl="0">
              <a:spcBef>
                <a:spcPts val="0"/>
              </a:spcBef>
              <a:spcAft>
                <a:spcPts val="0"/>
              </a:spcAft>
              <a:buNone/>
            </a:pPr>
            <a:r>
              <a:rPr lang="en"/>
              <a:t>Supervisor, Program Effectiveness Office </a:t>
            </a:r>
            <a:endParaRPr/>
          </a:p>
          <a:p>
            <a:pPr marL="0" lvl="0" indent="0" algn="l" rtl="0">
              <a:spcBef>
                <a:spcPts val="0"/>
              </a:spcBef>
              <a:spcAft>
                <a:spcPts val="0"/>
              </a:spcAft>
              <a:buNone/>
            </a:pPr>
            <a:r>
              <a:rPr lang="en"/>
              <a:t>720-766-2793</a:t>
            </a:r>
            <a:endParaRPr/>
          </a:p>
          <a:p>
            <a:pPr marL="0" lvl="0" indent="0" algn="l" rtl="0">
              <a:spcBef>
                <a:spcPts val="0"/>
              </a:spcBef>
              <a:spcAft>
                <a:spcPts val="0"/>
              </a:spcAft>
              <a:buNone/>
            </a:pPr>
            <a:r>
              <a:rPr lang="en" u="sng">
                <a:solidFill>
                  <a:schemeClr val="hlink"/>
                </a:solidFill>
                <a:hlinkClick r:id="rId4"/>
              </a:rPr>
              <a:t>Negley_t@cde.state.co.us</a:t>
            </a:r>
            <a:endParaRPr/>
          </a:p>
        </p:txBody>
      </p:sp>
      <p:sp>
        <p:nvSpPr>
          <p:cNvPr id="437" name="Google Shape;437;p59"/>
          <p:cNvSpPr txBox="1"/>
          <p:nvPr/>
        </p:nvSpPr>
        <p:spPr>
          <a:xfrm>
            <a:off x="4732200" y="2930675"/>
            <a:ext cx="4411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Mary Shen</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ESEA Research Analyst</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303-866-4571</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800" u="sng">
                <a:solidFill>
                  <a:schemeClr val="hlink"/>
                </a:solidFill>
                <a:highlight>
                  <a:srgbClr val="FFFFFF"/>
                </a:highlight>
                <a:latin typeface="Calibri"/>
                <a:ea typeface="Calibri"/>
                <a:cs typeface="Calibri"/>
                <a:sym typeface="Calibri"/>
                <a:hlinkClick r:id="rId5"/>
              </a:rPr>
              <a:t>Shen_M@cde.state.co.us</a:t>
            </a:r>
            <a:r>
              <a:rPr lang="en" sz="1650">
                <a:solidFill>
                  <a:srgbClr val="403F3B"/>
                </a:solidFill>
                <a:highlight>
                  <a:srgbClr val="FFFFFF"/>
                </a:highlight>
              </a:rPr>
              <a:t>  </a:t>
            </a: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Planning Requirements </a:t>
            </a:r>
            <a:endParaRPr sz="3377"/>
          </a:p>
        </p:txBody>
      </p:sp>
      <p:sp>
        <p:nvSpPr>
          <p:cNvPr id="443" name="Google Shape;443;p6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444" name="Google Shape;444;p6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Requirements for ESSA Identified Schools</a:t>
            </a:r>
            <a:endParaRPr/>
          </a:p>
        </p:txBody>
      </p:sp>
      <p:sp>
        <p:nvSpPr>
          <p:cNvPr id="450" name="Google Shape;450;p61"/>
          <p:cNvSpPr txBox="1">
            <a:spLocks noGrp="1"/>
          </p:cNvSpPr>
          <p:nvPr>
            <p:ph type="body" idx="1"/>
          </p:nvPr>
        </p:nvSpPr>
        <p:spPr>
          <a:xfrm>
            <a:off x="56425" y="943250"/>
            <a:ext cx="9037500" cy="3563400"/>
          </a:xfrm>
          <a:prstGeom prst="rect">
            <a:avLst/>
          </a:prstGeom>
        </p:spPr>
        <p:txBody>
          <a:bodyPr spcFirstLastPara="1" wrap="square" lIns="0" tIns="0" rIns="0" bIns="0" anchor="t" anchorCtr="0">
            <a:normAutofit fontScale="85000" lnSpcReduction="10000"/>
          </a:bodyPr>
          <a:lstStyle/>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plans must:</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developed by the LEA in partnership with stakeholders, including the principal, other school leaders, teacher and parents of the school.</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informed by student performance on accountability indicators. In Colorado, this currently refers to performance indicators on the School Performance Frameworks (i.e., English language arts and math achievement and growth, science achievement, and postsecondary workforce readiness).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Include evidence-based interventions.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based on a school-level needs assessment.</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Address resource inequities.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approved by the school, LEA, and CDE.</a:t>
            </a:r>
            <a:endParaRPr sz="1050">
              <a:solidFill>
                <a:srgbClr val="333333"/>
              </a:solidFill>
              <a:highlight>
                <a:srgbClr val="FFFFFF"/>
              </a:highlight>
              <a:latin typeface="Arial"/>
              <a:ea typeface="Arial"/>
              <a:cs typeface="Arial"/>
              <a:sym typeface="Arial"/>
            </a:endParaRPr>
          </a:p>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 Submission and Approval Process and Monitoring:</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CS plans should be documented within the school’s Unified Improvement Plan (UIP) and submitted through the Online UIP System.</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The timeline for CS plan submission follows the typical UIP submission process.</a:t>
            </a:r>
            <a:endParaRPr sz="1050">
              <a:solidFill>
                <a:srgbClr val="333333"/>
              </a:solidFill>
              <a:highlight>
                <a:srgbClr val="FFFFFF"/>
              </a:highlight>
              <a:latin typeface="Arial"/>
              <a:ea typeface="Arial"/>
              <a:cs typeface="Arial"/>
              <a:sym typeface="Arial"/>
            </a:endParaRPr>
          </a:p>
          <a:p>
            <a:pPr marL="914400" marR="139700" lvl="1" indent="-293211" algn="l" rtl="0">
              <a:spcBef>
                <a:spcPts val="0"/>
              </a:spcBef>
              <a:spcAft>
                <a:spcPts val="0"/>
              </a:spcAft>
              <a:buClr>
                <a:schemeClr val="dk1"/>
              </a:buClr>
              <a:buSzPct val="104761"/>
              <a:buFont typeface="Arial"/>
              <a:buAutoNum type="alphaLcPeriod"/>
            </a:pPr>
            <a:r>
              <a:rPr lang="en" sz="1050">
                <a:highlight>
                  <a:schemeClr val="lt1"/>
                </a:highlight>
                <a:latin typeface="Roboto"/>
                <a:ea typeface="Roboto"/>
                <a:cs typeface="Roboto"/>
                <a:sym typeface="Roboto"/>
              </a:rPr>
              <a:t>If performance and identified for this category, then eligible for biennial flex. </a:t>
            </a:r>
            <a:endParaRPr sz="1050">
              <a:highlight>
                <a:schemeClr val="lt1"/>
              </a:highlight>
              <a:latin typeface="Roboto"/>
              <a:ea typeface="Roboto"/>
              <a:cs typeface="Roboto"/>
              <a:sym typeface="Roboto"/>
            </a:endParaRPr>
          </a:p>
          <a:p>
            <a:pPr marL="914400" marR="139700" lvl="1" indent="-293211" algn="l" rtl="0">
              <a:spcBef>
                <a:spcPts val="0"/>
              </a:spcBef>
              <a:spcAft>
                <a:spcPts val="0"/>
              </a:spcAft>
              <a:buSzPct val="104761"/>
              <a:buFont typeface="Arial"/>
              <a:buAutoNum type="alphaLcPeriod"/>
            </a:pPr>
            <a:r>
              <a:rPr lang="en" sz="1050">
                <a:highlight>
                  <a:schemeClr val="lt1"/>
                </a:highlight>
                <a:latin typeface="Roboto"/>
                <a:ea typeface="Roboto"/>
                <a:cs typeface="Roboto"/>
                <a:sym typeface="Roboto"/>
              </a:rPr>
              <a:t>If identified for the first time in 2022, can request to submit UIP in January.</a:t>
            </a:r>
            <a:endParaRPr sz="1050">
              <a:solidFill>
                <a:srgbClr val="333333"/>
              </a:solidFill>
              <a:highlight>
                <a:schemeClr val="lt1"/>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will use the ESSA CS plan requirements embedded within the </a:t>
            </a:r>
            <a:r>
              <a:rPr lang="en" sz="1050" u="sng">
                <a:solidFill>
                  <a:srgbClr val="403F3B"/>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Quality Criteria </a:t>
            </a:r>
            <a:r>
              <a:rPr lang="en" sz="1050">
                <a:solidFill>
                  <a:srgbClr val="333333"/>
                </a:solidFill>
                <a:highlight>
                  <a:srgbClr val="FFFFFF"/>
                </a:highlight>
                <a:latin typeface="Arial"/>
                <a:ea typeface="Arial"/>
                <a:cs typeface="Arial"/>
                <a:sym typeface="Arial"/>
              </a:rPr>
              <a:t>to approve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plans are approved, CDE is required to monitor implementation of and periodically review CS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identified, schools will remain CS for three years.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Schools may exit this category after the third year, if they no longer meet the identification criteria for the year in which the school was identified and they not re-identified in the fourth year.</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has been and will continue to work with stakeholders to determine what actions will be necessary for any schools that do not meet the exit criteria.</a:t>
            </a: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
        <p:nvSpPr>
          <p:cNvPr id="451" name="Google Shape;451;p6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are requirements described? </a:t>
            </a:r>
            <a:endParaRPr sz="3000"/>
          </a:p>
        </p:txBody>
      </p:sp>
      <p:pic>
        <p:nvPicPr>
          <p:cNvPr id="458" name="Google Shape;458;p62" descr="School quality criteria rubric."/>
          <p:cNvPicPr preferRelativeResize="0"/>
          <p:nvPr/>
        </p:nvPicPr>
        <p:blipFill>
          <a:blip r:embed="rId3">
            <a:alphaModFix/>
          </a:blip>
          <a:stretch>
            <a:fillRect/>
          </a:stretch>
        </p:blipFill>
        <p:spPr>
          <a:xfrm>
            <a:off x="0" y="768952"/>
            <a:ext cx="9143999" cy="3605596"/>
          </a:xfrm>
          <a:prstGeom prst="rect">
            <a:avLst/>
          </a:prstGeom>
          <a:noFill/>
          <a:ln>
            <a:noFill/>
          </a:ln>
        </p:spPr>
      </p:pic>
      <p:sp>
        <p:nvSpPr>
          <p:cNvPr id="459" name="Google Shape;459;p62" descr="Red Arrow pointing to the Stakeholder input and involvement is a CS requirement."/>
          <p:cNvSpPr/>
          <p:nvPr/>
        </p:nvSpPr>
        <p:spPr>
          <a:xfrm>
            <a:off x="1872275" y="3443025"/>
            <a:ext cx="1802100" cy="1752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2" descr="To satisfy stakeholder input and involvement requirements, describe how a variety of stakeholders were meaningfully involved in UIP development."/>
          <p:cNvSpPr/>
          <p:nvPr/>
        </p:nvSpPr>
        <p:spPr>
          <a:xfrm>
            <a:off x="6219875" y="3050325"/>
            <a:ext cx="2706600" cy="70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2"/>
          <p:cNvSpPr txBox="1"/>
          <p:nvPr/>
        </p:nvSpPr>
        <p:spPr>
          <a:xfrm>
            <a:off x="2391325" y="4641175"/>
            <a:ext cx="537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https://www.cde.state.co.us/uip/school_qcrubric</a:t>
            </a:r>
            <a:endParaRPr>
              <a:latin typeface="Calibri"/>
              <a:ea typeface="Calibri"/>
              <a:cs typeface="Calibri"/>
              <a:sym typeface="Calibri"/>
            </a:endParaRPr>
          </a:p>
        </p:txBody>
      </p:sp>
      <p:sp>
        <p:nvSpPr>
          <p:cNvPr id="461" name="Google Shape;461;p62">
            <a:extLst>
              <a:ext uri="{C183D7F6-B498-43B3-948B-1728B52AA6E4}">
                <adec:decorative xmlns:adec="http://schemas.microsoft.com/office/drawing/2017/decorative" val="1"/>
              </a:ext>
            </a:extLst>
          </p:cNvPr>
          <p:cNvSpPr/>
          <p:nvPr/>
        </p:nvSpPr>
        <p:spPr>
          <a:xfrm>
            <a:off x="82275" y="834450"/>
            <a:ext cx="1446300" cy="638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cxnSp>
        <p:nvCxnSpPr>
          <p:cNvPr id="477" name="Google Shape;477;p65" descr="Unified improvement planning, typical cycle.">
            <a:extLst>
              <a:ext uri="{C183D7F6-B498-43B3-948B-1728B52AA6E4}">
                <adec:decorative xmlns:adec="http://schemas.microsoft.com/office/drawing/2017/decorative" val="1"/>
              </a:ext>
            </a:extLst>
          </p:cNvPr>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478" name="Google Shape;478;p65" descr="Unified improvement planning, typical cycle.">
            <a:extLst>
              <a:ext uri="{C183D7F6-B498-43B3-948B-1728B52AA6E4}">
                <adec:decorative xmlns:adec="http://schemas.microsoft.com/office/drawing/2017/decorative" val="1"/>
              </a:ext>
            </a:extLst>
          </p:cNvPr>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479" name="Google Shape;479;p65" descr="Unified improvement planning, typical cycle.">
            <a:extLst>
              <a:ext uri="{C183D7F6-B498-43B3-948B-1728B52AA6E4}">
                <adec:decorative xmlns:adec="http://schemas.microsoft.com/office/drawing/2017/decorative" val="1"/>
              </a:ext>
            </a:extLst>
          </p:cNvPr>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485" name="Google Shape;485;p65">
            <a:extLst>
              <a:ext uri="{C183D7F6-B498-43B3-948B-1728B52AA6E4}">
                <adec:decorative xmlns:adec="http://schemas.microsoft.com/office/drawing/2017/decorative" val="1"/>
              </a:ext>
            </a:extLst>
          </p:cNvPr>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4" name="Google Shape;484;p65">
            <a:extLst>
              <a:ext uri="{C183D7F6-B498-43B3-948B-1728B52AA6E4}">
                <adec:decorative xmlns:adec="http://schemas.microsoft.com/office/drawing/2017/decorative" val="1"/>
              </a:ext>
            </a:extLst>
          </p:cNvPr>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0" name="Google Shape;480;p65">
            <a:extLst>
              <a:ext uri="{C183D7F6-B498-43B3-948B-1728B52AA6E4}">
                <adec:decorative xmlns:adec="http://schemas.microsoft.com/office/drawing/2017/decorative" val="1"/>
              </a:ext>
            </a:extLst>
          </p:cNvPr>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1" name="Google Shape;481;p65">
            <a:extLst>
              <a:ext uri="{C183D7F6-B498-43B3-948B-1728B52AA6E4}">
                <adec:decorative xmlns:adec="http://schemas.microsoft.com/office/drawing/2017/decorative" val="1"/>
              </a:ext>
            </a:extLst>
          </p:cNvPr>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2" name="Google Shape;482;p65">
            <a:extLst>
              <a:ext uri="{C183D7F6-B498-43B3-948B-1728B52AA6E4}">
                <adec:decorative xmlns:adec="http://schemas.microsoft.com/office/drawing/2017/decorative" val="1"/>
              </a:ext>
            </a:extLst>
          </p:cNvPr>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3" name="Google Shape;483;p65">
            <a:extLst>
              <a:ext uri="{C183D7F6-B498-43B3-948B-1728B52AA6E4}">
                <adec:decorative xmlns:adec="http://schemas.microsoft.com/office/drawing/2017/decorative" val="1"/>
              </a:ext>
            </a:extLst>
          </p:cNvPr>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9" name="Google Shape;519;p65"/>
          <p:cNvSpPr txBox="1">
            <a:spLocks noGrp="1"/>
          </p:cNvSpPr>
          <p:nvPr>
            <p:ph type="title" idx="4294967295"/>
          </p:nvPr>
        </p:nvSpPr>
        <p:spPr>
          <a:xfrm>
            <a:off x="514925" y="120325"/>
            <a:ext cx="8754600" cy="53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1"/>
                </a:solidFill>
                <a:effectLst/>
                <a:uLnTx/>
                <a:uFillTx/>
                <a:latin typeface="Rockwell"/>
                <a:ea typeface="Rockwell"/>
                <a:cs typeface="Rockwell"/>
                <a:sym typeface="Rockwell"/>
              </a:rPr>
              <a:t>Unified Improvement Planning - Typical Cycle</a:t>
            </a:r>
          </a:p>
        </p:txBody>
      </p:sp>
      <p:sp>
        <p:nvSpPr>
          <p:cNvPr id="502" name="Google Shape;502;p65" descr="Unified improvement planning, typical cycle."/>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a:ln>
                  <a:noFill/>
                </a:ln>
                <a:solidFill>
                  <a:srgbClr val="FFFFFF"/>
                </a:solidFill>
                <a:effectLst/>
                <a:uLnTx/>
                <a:uFillTx/>
                <a:latin typeface="Calibri"/>
                <a:ea typeface="Calibri"/>
                <a:cs typeface="Calibri"/>
                <a:sym typeface="Calibri"/>
              </a:rPr>
              <a:t>January- March</a:t>
            </a:r>
            <a:endParaRPr kumimoji="0" sz="11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3" name="Google Shape;503;p65" descr="Unified improvement planning, typical cycle."/>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April-June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04" name="Google Shape;504;p65" descr="Unified improvement planning, typical cycle."/>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July-September</a:t>
            </a: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05" name="Google Shape;505;p65" descr="Unified improvement planning, typical cycle."/>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October-December</a:t>
            </a: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28" name="Group 27" descr="Accountability and Assessment">
            <a:extLst>
              <a:ext uri="{FF2B5EF4-FFF2-40B4-BE49-F238E27FC236}">
                <a16:creationId xmlns:a16="http://schemas.microsoft.com/office/drawing/2014/main" id="{B0CE6D71-606A-CB9A-7721-EA314684CFA7}"/>
              </a:ext>
            </a:extLst>
          </p:cNvPr>
          <p:cNvGrpSpPr/>
          <p:nvPr/>
        </p:nvGrpSpPr>
        <p:grpSpPr>
          <a:xfrm>
            <a:off x="34202" y="955799"/>
            <a:ext cx="828648" cy="998700"/>
            <a:chOff x="34202" y="955799"/>
            <a:chExt cx="828648" cy="998700"/>
          </a:xfrm>
        </p:grpSpPr>
        <p:sp>
          <p:nvSpPr>
            <p:cNvPr id="486" name="Google Shape;486;p65" descr="Unified improvement planning,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8" name="Google Shape;498;p65" descr="Unified improvement planning, typical cycle."/>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Accountability and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71" name="Google Shape;571;p65" descr="ACCESS Training"/>
          <p:cNvGrpSpPr/>
          <p:nvPr/>
        </p:nvGrpSpPr>
        <p:grpSpPr>
          <a:xfrm>
            <a:off x="940706" y="1023255"/>
            <a:ext cx="1218724" cy="157099"/>
            <a:chOff x="5682870" y="2536359"/>
            <a:chExt cx="1092200" cy="170519"/>
          </a:xfrm>
        </p:grpSpPr>
        <p:sp>
          <p:nvSpPr>
            <p:cNvPr id="572" name="Google Shape;572;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73" name="Google Shape;573;p65"/>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ACCESS Testing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78" name="Google Shape;578;p65" descr="Graduation Data Release"/>
          <p:cNvGrpSpPr/>
          <p:nvPr/>
        </p:nvGrpSpPr>
        <p:grpSpPr>
          <a:xfrm>
            <a:off x="1161706" y="1206807"/>
            <a:ext cx="1218724" cy="157099"/>
            <a:chOff x="5682870" y="2536359"/>
            <a:chExt cx="1092200" cy="170519"/>
          </a:xfrm>
        </p:grpSpPr>
        <p:sp>
          <p:nvSpPr>
            <p:cNvPr id="579" name="Google Shape;579;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80" name="Google Shape;580;p65"/>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Graduation Data Release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 name="Group 15" descr="MOY READ Assessment">
            <a:extLst>
              <a:ext uri="{FF2B5EF4-FFF2-40B4-BE49-F238E27FC236}">
                <a16:creationId xmlns:a16="http://schemas.microsoft.com/office/drawing/2014/main" id="{24FAC3A0-F01B-E64B-B741-C044A441C360}"/>
              </a:ext>
            </a:extLst>
          </p:cNvPr>
          <p:cNvGrpSpPr/>
          <p:nvPr/>
        </p:nvGrpSpPr>
        <p:grpSpPr>
          <a:xfrm>
            <a:off x="993933" y="1375777"/>
            <a:ext cx="1251620" cy="158557"/>
            <a:chOff x="993933" y="1375777"/>
            <a:chExt cx="1251620" cy="158557"/>
          </a:xfrm>
        </p:grpSpPr>
        <p:sp>
          <p:nvSpPr>
            <p:cNvPr id="585" name="Google Shape;585;p65"/>
            <p:cNvSpPr/>
            <p:nvPr/>
          </p:nvSpPr>
          <p:spPr>
            <a:xfrm>
              <a:off x="993933" y="1406445"/>
              <a:ext cx="125162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6" name="Google Shape;586;p65"/>
            <p:cNvSpPr txBox="1"/>
            <p:nvPr/>
          </p:nvSpPr>
          <p:spPr>
            <a:xfrm>
              <a:off x="1110029" y="1375777"/>
              <a:ext cx="1064569"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MOY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8" name="Group 17" descr="SBE/Accountability Clock Hearings">
            <a:extLst>
              <a:ext uri="{FF2B5EF4-FFF2-40B4-BE49-F238E27FC236}">
                <a16:creationId xmlns:a16="http://schemas.microsoft.com/office/drawing/2014/main" id="{002D37F0-69B4-00A0-ABE0-8DEFACFA3A82}"/>
              </a:ext>
            </a:extLst>
          </p:cNvPr>
          <p:cNvGrpSpPr/>
          <p:nvPr/>
        </p:nvGrpSpPr>
        <p:grpSpPr>
          <a:xfrm>
            <a:off x="1045592" y="1565595"/>
            <a:ext cx="1676400" cy="156821"/>
            <a:chOff x="1045592" y="1565595"/>
            <a:chExt cx="1676400" cy="156821"/>
          </a:xfrm>
        </p:grpSpPr>
        <p:sp>
          <p:nvSpPr>
            <p:cNvPr id="520" name="Google Shape;520;p65" descr="Unified improvement planning, typical cycle."/>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0" name="Google Shape;570;p65"/>
            <p:cNvSpPr txBox="1"/>
            <p:nvPr/>
          </p:nvSpPr>
          <p:spPr>
            <a:xfrm>
              <a:off x="1056708" y="1565595"/>
              <a:ext cx="1559793"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SBE/Accountability Clock Hearings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9" name="Group 18" descr="State Assessment Window">
            <a:extLst>
              <a:ext uri="{FF2B5EF4-FFF2-40B4-BE49-F238E27FC236}">
                <a16:creationId xmlns:a16="http://schemas.microsoft.com/office/drawing/2014/main" id="{33A00E80-3AA3-997D-058D-3258C111809D}"/>
              </a:ext>
            </a:extLst>
          </p:cNvPr>
          <p:cNvGrpSpPr/>
          <p:nvPr/>
        </p:nvGrpSpPr>
        <p:grpSpPr>
          <a:xfrm>
            <a:off x="2915838" y="1018421"/>
            <a:ext cx="1218724" cy="157099"/>
            <a:chOff x="2915838" y="1018421"/>
            <a:chExt cx="1218724" cy="157099"/>
          </a:xfrm>
        </p:grpSpPr>
        <p:sp>
          <p:nvSpPr>
            <p:cNvPr id="557" name="Google Shape;557;p65"/>
            <p:cNvSpPr/>
            <p:nvPr/>
          </p:nvSpPr>
          <p:spPr>
            <a:xfrm>
              <a:off x="2915838" y="1018421"/>
              <a:ext cx="1218724" cy="15709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8" name="Google Shape;558;p65"/>
            <p:cNvSpPr txBox="1"/>
            <p:nvPr/>
          </p:nvSpPr>
          <p:spPr>
            <a:xfrm>
              <a:off x="3108465" y="1018421"/>
              <a:ext cx="836101" cy="15709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Assessment Window</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0" name="Group 19" descr="EOY READ Assessment">
            <a:extLst>
              <a:ext uri="{FF2B5EF4-FFF2-40B4-BE49-F238E27FC236}">
                <a16:creationId xmlns:a16="http://schemas.microsoft.com/office/drawing/2014/main" id="{F03D02C9-D3AC-0879-586E-019E7BE1708A}"/>
              </a:ext>
            </a:extLst>
          </p:cNvPr>
          <p:cNvGrpSpPr/>
          <p:nvPr/>
        </p:nvGrpSpPr>
        <p:grpSpPr>
          <a:xfrm>
            <a:off x="2920334" y="1346583"/>
            <a:ext cx="1311166" cy="158557"/>
            <a:chOff x="2920334" y="1346583"/>
            <a:chExt cx="1311166" cy="158557"/>
          </a:xfrm>
        </p:grpSpPr>
        <p:sp>
          <p:nvSpPr>
            <p:cNvPr id="588" name="Google Shape;588;p65"/>
            <p:cNvSpPr/>
            <p:nvPr/>
          </p:nvSpPr>
          <p:spPr>
            <a:xfrm>
              <a:off x="2920334" y="1377251"/>
              <a:ext cx="1311166"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9" name="Google Shape;589;p65"/>
            <p:cNvSpPr txBox="1"/>
            <p:nvPr/>
          </p:nvSpPr>
          <p:spPr>
            <a:xfrm>
              <a:off x="3041954" y="1346583"/>
              <a:ext cx="1115216"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EOY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6" name="Group 25" descr="State Assessment Initial Data Release">
            <a:extLst>
              <a:ext uri="{FF2B5EF4-FFF2-40B4-BE49-F238E27FC236}">
                <a16:creationId xmlns:a16="http://schemas.microsoft.com/office/drawing/2014/main" id="{FB8157AE-342B-5182-448D-B7C57315F3D5}"/>
              </a:ext>
            </a:extLst>
          </p:cNvPr>
          <p:cNvGrpSpPr/>
          <p:nvPr/>
        </p:nvGrpSpPr>
        <p:grpSpPr>
          <a:xfrm>
            <a:off x="4275779" y="938953"/>
            <a:ext cx="1461127" cy="246375"/>
            <a:chOff x="4275779" y="938953"/>
            <a:chExt cx="1461127" cy="246375"/>
          </a:xfrm>
        </p:grpSpPr>
        <p:sp>
          <p:nvSpPr>
            <p:cNvPr id="563" name="Google Shape;563;p65"/>
            <p:cNvSpPr/>
            <p:nvPr/>
          </p:nvSpPr>
          <p:spPr>
            <a:xfrm>
              <a:off x="4366982" y="1006620"/>
              <a:ext cx="1369924" cy="126958"/>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4" name="Google Shape;564;p65"/>
            <p:cNvSpPr txBox="1"/>
            <p:nvPr/>
          </p:nvSpPr>
          <p:spPr>
            <a:xfrm>
              <a:off x="4400347" y="938953"/>
              <a:ext cx="1303200" cy="2463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Assessment Initial Data Release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5" name="Google Shape;565;p65"/>
            <p:cNvSpPr/>
            <p:nvPr/>
          </p:nvSpPr>
          <p:spPr>
            <a:xfrm>
              <a:off x="4275779" y="973527"/>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1" name="Group 20" descr="State Growth Data and Framework Released">
            <a:extLst>
              <a:ext uri="{FF2B5EF4-FFF2-40B4-BE49-F238E27FC236}">
                <a16:creationId xmlns:a16="http://schemas.microsoft.com/office/drawing/2014/main" id="{A608D5A8-0956-29FC-E96F-1FB7F10A6C33}"/>
              </a:ext>
            </a:extLst>
          </p:cNvPr>
          <p:cNvGrpSpPr/>
          <p:nvPr/>
        </p:nvGrpSpPr>
        <p:grpSpPr>
          <a:xfrm>
            <a:off x="5741734" y="945350"/>
            <a:ext cx="1795013" cy="246375"/>
            <a:chOff x="5741734" y="945350"/>
            <a:chExt cx="1795013" cy="246375"/>
          </a:xfrm>
        </p:grpSpPr>
        <p:sp>
          <p:nvSpPr>
            <p:cNvPr id="567" name="Google Shape;567;p65"/>
            <p:cNvSpPr/>
            <p:nvPr/>
          </p:nvSpPr>
          <p:spPr>
            <a:xfrm>
              <a:off x="5848848" y="1010737"/>
              <a:ext cx="1323975"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8" name="Google Shape;568;p65"/>
            <p:cNvSpPr txBox="1"/>
            <p:nvPr/>
          </p:nvSpPr>
          <p:spPr>
            <a:xfrm>
              <a:off x="5887722" y="945350"/>
              <a:ext cx="1649025" cy="2463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Growth Data and Frameworks Released</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9" name="Google Shape;569;p65"/>
            <p:cNvSpPr/>
            <p:nvPr/>
          </p:nvSpPr>
          <p:spPr>
            <a:xfrm>
              <a:off x="5741734" y="979432"/>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2" name="Group 21" descr="ESSA Identifications Released">
            <a:extLst>
              <a:ext uri="{FF2B5EF4-FFF2-40B4-BE49-F238E27FC236}">
                <a16:creationId xmlns:a16="http://schemas.microsoft.com/office/drawing/2014/main" id="{108E1283-264F-5B35-E015-32020999DDA2}"/>
              </a:ext>
            </a:extLst>
          </p:cNvPr>
          <p:cNvGrpSpPr/>
          <p:nvPr/>
        </p:nvGrpSpPr>
        <p:grpSpPr>
          <a:xfrm>
            <a:off x="6221847" y="1227770"/>
            <a:ext cx="1734078" cy="190500"/>
            <a:chOff x="6221847" y="1227770"/>
            <a:chExt cx="1734078" cy="190500"/>
          </a:xfrm>
        </p:grpSpPr>
        <p:grpSp>
          <p:nvGrpSpPr>
            <p:cNvPr id="594" name="Google Shape;594;p65" descr="ESSA identifications released."/>
            <p:cNvGrpSpPr/>
            <p:nvPr/>
          </p:nvGrpSpPr>
          <p:grpSpPr>
            <a:xfrm>
              <a:off x="6279450" y="1240418"/>
              <a:ext cx="1676475" cy="165733"/>
              <a:chOff x="8470288" y="2645362"/>
              <a:chExt cx="2235300" cy="220977"/>
            </a:xfrm>
          </p:grpSpPr>
          <p:sp>
            <p:nvSpPr>
              <p:cNvPr id="595" name="Google Shape;595;p65"/>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6" name="Google Shape;596;p65"/>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ESSA Identifications Released</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sp>
          <p:nvSpPr>
            <p:cNvPr id="597" name="Google Shape;597;p65" descr="Unified improvement planning, typical cycle."/>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3" name="Group 22" descr="October Count">
            <a:extLst>
              <a:ext uri="{FF2B5EF4-FFF2-40B4-BE49-F238E27FC236}">
                <a16:creationId xmlns:a16="http://schemas.microsoft.com/office/drawing/2014/main" id="{F3B2191B-82E7-BC7A-F0E9-5C99EFEF76AF}"/>
              </a:ext>
            </a:extLst>
          </p:cNvPr>
          <p:cNvGrpSpPr/>
          <p:nvPr/>
        </p:nvGrpSpPr>
        <p:grpSpPr>
          <a:xfrm>
            <a:off x="6773436" y="1416280"/>
            <a:ext cx="979313" cy="190575"/>
            <a:chOff x="6773436" y="1416280"/>
            <a:chExt cx="979313" cy="190575"/>
          </a:xfrm>
        </p:grpSpPr>
        <p:sp>
          <p:nvSpPr>
            <p:cNvPr id="575" name="Google Shape;575;p65"/>
            <p:cNvSpPr/>
            <p:nvPr/>
          </p:nvSpPr>
          <p:spPr>
            <a:xfrm>
              <a:off x="6887759" y="1447586"/>
              <a:ext cx="864990" cy="126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6" name="Google Shape;576;p65"/>
            <p:cNvSpPr txBox="1"/>
            <p:nvPr/>
          </p:nvSpPr>
          <p:spPr>
            <a:xfrm>
              <a:off x="6895209" y="1432624"/>
              <a:ext cx="850102" cy="1230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October Count</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65"/>
            <p:cNvSpPr/>
            <p:nvPr/>
          </p:nvSpPr>
          <p:spPr>
            <a:xfrm>
              <a:off x="6773436" y="1416280"/>
              <a:ext cx="182988" cy="190575"/>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4" name="Group 23" descr="BOY READ Assessment">
            <a:extLst>
              <a:ext uri="{FF2B5EF4-FFF2-40B4-BE49-F238E27FC236}">
                <a16:creationId xmlns:a16="http://schemas.microsoft.com/office/drawing/2014/main" id="{92C18D34-5B4B-2E25-8F77-DCE6A3B93933}"/>
              </a:ext>
            </a:extLst>
          </p:cNvPr>
          <p:cNvGrpSpPr/>
          <p:nvPr/>
        </p:nvGrpSpPr>
        <p:grpSpPr>
          <a:xfrm>
            <a:off x="5697292" y="1593147"/>
            <a:ext cx="1180323" cy="158467"/>
            <a:chOff x="5697292" y="1593147"/>
            <a:chExt cx="1180323" cy="158467"/>
          </a:xfrm>
        </p:grpSpPr>
        <p:sp>
          <p:nvSpPr>
            <p:cNvPr id="582" name="Google Shape;582;p65"/>
            <p:cNvSpPr/>
            <p:nvPr/>
          </p:nvSpPr>
          <p:spPr>
            <a:xfrm>
              <a:off x="5697292" y="1623814"/>
              <a:ext cx="1180323"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3" name="Google Shape;583;p65"/>
            <p:cNvSpPr txBox="1"/>
            <p:nvPr/>
          </p:nvSpPr>
          <p:spPr>
            <a:xfrm>
              <a:off x="5806770" y="1593147"/>
              <a:ext cx="1003853" cy="1568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BOY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5" name="Group 24" descr="Request to Reconsider">
            <a:extLst>
              <a:ext uri="{FF2B5EF4-FFF2-40B4-BE49-F238E27FC236}">
                <a16:creationId xmlns:a16="http://schemas.microsoft.com/office/drawing/2014/main" id="{46A8F122-E7F3-C384-872B-9FA5E8CCD932}"/>
              </a:ext>
            </a:extLst>
          </p:cNvPr>
          <p:cNvGrpSpPr/>
          <p:nvPr/>
        </p:nvGrpSpPr>
        <p:grpSpPr>
          <a:xfrm>
            <a:off x="6353017" y="1775343"/>
            <a:ext cx="1676475" cy="156825"/>
            <a:chOff x="6353017" y="1775343"/>
            <a:chExt cx="1676475" cy="156825"/>
          </a:xfrm>
        </p:grpSpPr>
        <p:sp>
          <p:nvSpPr>
            <p:cNvPr id="560" name="Google Shape;560;p65"/>
            <p:cNvSpPr/>
            <p:nvPr/>
          </p:nvSpPr>
          <p:spPr>
            <a:xfrm>
              <a:off x="6353017" y="1788961"/>
              <a:ext cx="1676475"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1" name="Google Shape;561;p65"/>
            <p:cNvSpPr txBox="1"/>
            <p:nvPr/>
          </p:nvSpPr>
          <p:spPr>
            <a:xfrm>
              <a:off x="6533140" y="1775343"/>
              <a:ext cx="1316250" cy="1568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Request to Reconsider</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descr="Improvement Plan Implementation">
            <a:extLst>
              <a:ext uri="{FF2B5EF4-FFF2-40B4-BE49-F238E27FC236}">
                <a16:creationId xmlns:a16="http://schemas.microsoft.com/office/drawing/2014/main" id="{49FB4589-F39B-7412-E946-A79B739E1FF2}"/>
              </a:ext>
            </a:extLst>
          </p:cNvPr>
          <p:cNvGrpSpPr/>
          <p:nvPr/>
        </p:nvGrpSpPr>
        <p:grpSpPr>
          <a:xfrm>
            <a:off x="42185" y="1998093"/>
            <a:ext cx="831799" cy="434700"/>
            <a:chOff x="42185" y="1998093"/>
            <a:chExt cx="831799" cy="434700"/>
          </a:xfrm>
        </p:grpSpPr>
        <p:sp>
          <p:nvSpPr>
            <p:cNvPr id="590" name="Google Shape;590;p65" descr="Unified improvement planning, typical cycle."/>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3" name="Google Shape;593;p65" descr="Unified improvement planning, typical cycle."/>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Improvement Plan Implementation</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7" name="Group 26" descr="January through June - Implement UIP and Adjust Based on IB, Interim Measures">
            <a:extLst>
              <a:ext uri="{FF2B5EF4-FFF2-40B4-BE49-F238E27FC236}">
                <a16:creationId xmlns:a16="http://schemas.microsoft.com/office/drawing/2014/main" id="{82082BD5-F194-2F3D-BEF2-895691DA69FC}"/>
              </a:ext>
            </a:extLst>
          </p:cNvPr>
          <p:cNvGrpSpPr/>
          <p:nvPr/>
        </p:nvGrpSpPr>
        <p:grpSpPr>
          <a:xfrm>
            <a:off x="909828" y="2029430"/>
            <a:ext cx="3771714" cy="308048"/>
            <a:chOff x="909828" y="2029430"/>
            <a:chExt cx="3771714" cy="308048"/>
          </a:xfrm>
        </p:grpSpPr>
        <p:sp>
          <p:nvSpPr>
            <p:cNvPr id="534" name="Google Shape;534;p65"/>
            <p:cNvSpPr txBox="1"/>
            <p:nvPr/>
          </p:nvSpPr>
          <p:spPr>
            <a:xfrm>
              <a:off x="1255000" y="2029430"/>
              <a:ext cx="2470001" cy="12309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January - June</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nvGrpSpPr>
            <p:cNvPr id="535" name="Google Shape;535;p65"/>
            <p:cNvGrpSpPr/>
            <p:nvPr/>
          </p:nvGrpSpPr>
          <p:grpSpPr>
            <a:xfrm>
              <a:off x="909828" y="2192539"/>
              <a:ext cx="3771714" cy="144939"/>
              <a:chOff x="3887372" y="3783930"/>
              <a:chExt cx="3579520" cy="178386"/>
            </a:xfrm>
          </p:grpSpPr>
          <p:sp>
            <p:nvSpPr>
              <p:cNvPr id="536" name="Google Shape;536;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7" name="Google Shape;537;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8" name="Google Shape;538;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Implement UIP and Adjust Based on IB, Interim Measures</a:t>
                </a: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grpSp>
        <p:nvGrpSpPr>
          <p:cNvPr id="539" name="Google Shape;539;p65" descr="Unified improvement planning, typical cycle."/>
          <p:cNvGrpSpPr/>
          <p:nvPr/>
        </p:nvGrpSpPr>
        <p:grpSpPr>
          <a:xfrm>
            <a:off x="5454289" y="2036855"/>
            <a:ext cx="3189302" cy="314286"/>
            <a:chOff x="7564205" y="4278490"/>
            <a:chExt cx="4047338" cy="386814"/>
          </a:xfrm>
        </p:grpSpPr>
        <p:grpSp>
          <p:nvGrpSpPr>
            <p:cNvPr id="540" name="Google Shape;540;p65"/>
            <p:cNvGrpSpPr/>
            <p:nvPr/>
          </p:nvGrpSpPr>
          <p:grpSpPr>
            <a:xfrm>
              <a:off x="7564205" y="4486918"/>
              <a:ext cx="4047338" cy="178386"/>
              <a:chOff x="3887372" y="3783930"/>
              <a:chExt cx="3579520" cy="178386"/>
            </a:xfrm>
          </p:grpSpPr>
          <p:sp>
            <p:nvSpPr>
              <p:cNvPr id="541" name="Google Shape;541;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2" name="Google Shape;542;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3" name="Google Shape;543;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Implement UIP and Adjust Based on IB, Interim Measures</a:t>
                </a:r>
                <a:endParaRPr kumimoji="0" sz="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544" name="Google Shape;544;p65"/>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September - December</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 name="Group 3" descr="UIP Process">
            <a:extLst>
              <a:ext uri="{FF2B5EF4-FFF2-40B4-BE49-F238E27FC236}">
                <a16:creationId xmlns:a16="http://schemas.microsoft.com/office/drawing/2014/main" id="{39383B99-5032-6D01-C4E3-31801A05E4DE}"/>
              </a:ext>
            </a:extLst>
          </p:cNvPr>
          <p:cNvGrpSpPr/>
          <p:nvPr/>
        </p:nvGrpSpPr>
        <p:grpSpPr>
          <a:xfrm>
            <a:off x="30406" y="2480559"/>
            <a:ext cx="845146" cy="998700"/>
            <a:chOff x="30406" y="2480559"/>
            <a:chExt cx="845146" cy="998700"/>
          </a:xfrm>
        </p:grpSpPr>
        <p:sp>
          <p:nvSpPr>
            <p:cNvPr id="487" name="Google Shape;487;p65" descr="Unified improvement planning,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9" name="Google Shape;499;p65" descr="Unified improvement planning, typical cycle."/>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UIP Process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45" name="Google Shape;545;p65" descr="Unified improvement planning, typical cycle."/>
          <p:cNvGrpSpPr/>
          <p:nvPr/>
        </p:nvGrpSpPr>
        <p:grpSpPr>
          <a:xfrm>
            <a:off x="932409" y="2939948"/>
            <a:ext cx="1925638" cy="570232"/>
            <a:chOff x="3338432" y="3140810"/>
            <a:chExt cx="1990941" cy="550630"/>
          </a:xfrm>
        </p:grpSpPr>
        <p:sp>
          <p:nvSpPr>
            <p:cNvPr id="546" name="Google Shape;546;p65"/>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Reflect on current year, recent local data. Highlight potential Priority Performance Challenge</a:t>
              </a:r>
              <a:r>
                <a:rPr kumimoji="0" lang="en" sz="900" b="0" i="0" u="none" strike="noStrike" kern="0" cap="none" spc="0" normalizeH="0" baseline="0" noProof="0" dirty="0">
                  <a:ln>
                    <a:noFill/>
                  </a:ln>
                  <a:solidFill>
                    <a:srgbClr val="FFFFFF"/>
                  </a:solidFill>
                  <a:effectLst/>
                  <a:uLnTx/>
                  <a:uFillTx/>
                  <a:latin typeface="Calibri"/>
                  <a:ea typeface="Calibri"/>
                  <a:cs typeface="Calibri"/>
                  <a:sym typeface="Calibri"/>
                </a:rPr>
                <a:t>s</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547" name="Google Shape;547;p65"/>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March</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16" name="Google Shape;516;p65" descr="Unified improvement planning, typical cycle."/>
          <p:cNvGrpSpPr/>
          <p:nvPr/>
        </p:nvGrpSpPr>
        <p:grpSpPr>
          <a:xfrm>
            <a:off x="2313865" y="2467100"/>
            <a:ext cx="1480913" cy="410954"/>
            <a:chOff x="3354822" y="3143500"/>
            <a:chExt cx="1974550" cy="547939"/>
          </a:xfrm>
        </p:grpSpPr>
        <p:sp>
          <p:nvSpPr>
            <p:cNvPr id="517" name="Google Shape;517;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Current Year data analysis, adjust PPCs and targets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65"/>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April</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1" name="Google Shape;521;p65" descr="Unified improvement planning, typical cycle."/>
          <p:cNvGrpSpPr/>
          <p:nvPr/>
        </p:nvGrpSpPr>
        <p:grpSpPr>
          <a:xfrm>
            <a:off x="3134582" y="2775572"/>
            <a:ext cx="1797304" cy="355994"/>
            <a:chOff x="4037491" y="3617383"/>
            <a:chExt cx="2355267" cy="632990"/>
          </a:xfrm>
        </p:grpSpPr>
        <p:sp>
          <p:nvSpPr>
            <p:cNvPr id="522" name="Google Shape;522;p65"/>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Solidify current year data analysis, PPCs, Root Causes, MIS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65"/>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May</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4" name="Google Shape;524;p65" descr="Unified improvement planning, typical cycle."/>
          <p:cNvGrpSpPr/>
          <p:nvPr/>
        </p:nvGrpSpPr>
        <p:grpSpPr>
          <a:xfrm>
            <a:off x="3342422" y="3128375"/>
            <a:ext cx="1781496" cy="424583"/>
            <a:chOff x="4824490" y="4287565"/>
            <a:chExt cx="2375328" cy="566111"/>
          </a:xfrm>
        </p:grpSpPr>
        <p:sp>
          <p:nvSpPr>
            <p:cNvPr id="525" name="Google Shape;525;p65"/>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June</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65"/>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Draft Implementation Benchmarks and Interim Measures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7" name="Google Shape;527;p65" descr="Unified improvement planning, typical cycle."/>
          <p:cNvGrpSpPr/>
          <p:nvPr/>
        </p:nvGrpSpPr>
        <p:grpSpPr>
          <a:xfrm>
            <a:off x="4861333" y="2465050"/>
            <a:ext cx="1480913" cy="409983"/>
            <a:chOff x="3354822" y="3144795"/>
            <a:chExt cx="1974550" cy="546644"/>
          </a:xfrm>
        </p:grpSpPr>
        <p:sp>
          <p:nvSpPr>
            <p:cNvPr id="528" name="Google Shape;528;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Adjust Data Analysis based on State Data</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29" name="Google Shape;529;p65"/>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July/August</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0" name="Google Shape;530;p65" descr="Unified improvement planning, typical cycle."/>
          <p:cNvGrpSpPr/>
          <p:nvPr/>
        </p:nvGrpSpPr>
        <p:grpSpPr>
          <a:xfrm>
            <a:off x="5171922" y="2898690"/>
            <a:ext cx="1987792" cy="504813"/>
            <a:chOff x="3164715" y="3330407"/>
            <a:chExt cx="2469000" cy="476239"/>
          </a:xfrm>
        </p:grpSpPr>
        <p:sp>
          <p:nvSpPr>
            <p:cNvPr id="531" name="Google Shape;531;p65"/>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Confirm draft plan with rating and identification release, share with stakeholders. Build detailed action plan. </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32" name="Google Shape;532;p65"/>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August/September</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 name="Group 1" descr="Submit UIP by October 17th">
            <a:extLst>
              <a:ext uri="{FF2B5EF4-FFF2-40B4-BE49-F238E27FC236}">
                <a16:creationId xmlns:a16="http://schemas.microsoft.com/office/drawing/2014/main" id="{5DADE5A2-2A7D-CEC1-BD59-C686AE49D712}"/>
              </a:ext>
            </a:extLst>
          </p:cNvPr>
          <p:cNvGrpSpPr/>
          <p:nvPr/>
        </p:nvGrpSpPr>
        <p:grpSpPr>
          <a:xfrm>
            <a:off x="6956505" y="2670467"/>
            <a:ext cx="978911" cy="248775"/>
            <a:chOff x="6956505" y="2670467"/>
            <a:chExt cx="978911" cy="248775"/>
          </a:xfrm>
        </p:grpSpPr>
        <p:sp>
          <p:nvSpPr>
            <p:cNvPr id="591" name="Google Shape;591;p65" descr="Unified improvement planning, typical cycle."/>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Submit UIP by October 17</a:t>
              </a:r>
              <a:r>
                <a:rPr kumimoji="0" lang="en" sz="800" b="0" i="0" u="none" strike="noStrike" kern="0" cap="none" spc="0" normalizeH="0" baseline="30000" noProof="0" dirty="0">
                  <a:ln>
                    <a:noFill/>
                  </a:ln>
                  <a:solidFill>
                    <a:srgbClr val="FFFFFF"/>
                  </a:solidFill>
                  <a:effectLst/>
                  <a:uLnTx/>
                  <a:uFillTx/>
                  <a:latin typeface="Calibri"/>
                  <a:ea typeface="Calibri"/>
                  <a:cs typeface="Calibri"/>
                  <a:sym typeface="Calibri"/>
                </a:rPr>
                <a:t>th</a:t>
              </a: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92" name="Google Shape;592;p65" descr="Unified improvement planning, typical cycle.">
              <a:extLst>
                <a:ext uri="{C183D7F6-B498-43B3-948B-1728B52AA6E4}">
                  <adec:decorative xmlns:adec="http://schemas.microsoft.com/office/drawing/2017/decorative" val="1"/>
                </a:ext>
              </a:extLst>
            </p:cNvPr>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9" name="Group 28" descr="Related School Leadership Moves">
            <a:extLst>
              <a:ext uri="{FF2B5EF4-FFF2-40B4-BE49-F238E27FC236}">
                <a16:creationId xmlns:a16="http://schemas.microsoft.com/office/drawing/2014/main" id="{144F1991-73C8-20CB-CF9D-09449B629BBE}"/>
              </a:ext>
            </a:extLst>
          </p:cNvPr>
          <p:cNvGrpSpPr/>
          <p:nvPr/>
        </p:nvGrpSpPr>
        <p:grpSpPr>
          <a:xfrm>
            <a:off x="61211" y="3539465"/>
            <a:ext cx="840845" cy="667200"/>
            <a:chOff x="61211" y="3539465"/>
            <a:chExt cx="840845" cy="667200"/>
          </a:xfrm>
        </p:grpSpPr>
        <p:sp>
          <p:nvSpPr>
            <p:cNvPr id="489" name="Google Shape;489;p65" descr="Unified improvement planning,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1" name="Google Shape;501;p65" descr="Unified improvement planning, typical cycle."/>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a:ln>
                    <a:noFill/>
                  </a:ln>
                  <a:solidFill>
                    <a:srgbClr val="FFFFFF"/>
                  </a:solidFill>
                  <a:effectLst/>
                  <a:uLnTx/>
                  <a:uFillTx/>
                  <a:latin typeface="Calibri"/>
                  <a:ea typeface="Calibri"/>
                  <a:cs typeface="Calibri"/>
                  <a:sym typeface="Calibri"/>
                </a:rPr>
                <a:t>Related School Leadership Moves </a:t>
              </a:r>
              <a:endParaRPr kumimoji="0" sz="9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7" name="Group 6" descr="March - Refine budget and hiring vision to support improvement efforts">
            <a:extLst>
              <a:ext uri="{FF2B5EF4-FFF2-40B4-BE49-F238E27FC236}">
                <a16:creationId xmlns:a16="http://schemas.microsoft.com/office/drawing/2014/main" id="{E3EAD702-03BC-E0F2-20F6-F692E03AED6F}"/>
              </a:ext>
            </a:extLst>
          </p:cNvPr>
          <p:cNvGrpSpPr/>
          <p:nvPr/>
        </p:nvGrpSpPr>
        <p:grpSpPr>
          <a:xfrm>
            <a:off x="994933" y="3562439"/>
            <a:ext cx="1577400" cy="600211"/>
            <a:chOff x="994933" y="3562439"/>
            <a:chExt cx="1577400" cy="600211"/>
          </a:xfrm>
        </p:grpSpPr>
        <p:sp>
          <p:nvSpPr>
            <p:cNvPr id="490" name="Google Shape;490;p65" descr="Unified improvement planning, typical cycle."/>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Refine budget and hiring vision to support improvement efforts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65" descr="Unified improvement planning, typical cycle."/>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March</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Group 7" descr="May - Make Purchases related to imrpovement efforts (e.g. curriculum)">
            <a:extLst>
              <a:ext uri="{FF2B5EF4-FFF2-40B4-BE49-F238E27FC236}">
                <a16:creationId xmlns:a16="http://schemas.microsoft.com/office/drawing/2014/main" id="{148BCF73-2B2F-2A1F-5770-F31EF60351DD}"/>
              </a:ext>
            </a:extLst>
          </p:cNvPr>
          <p:cNvGrpSpPr/>
          <p:nvPr/>
        </p:nvGrpSpPr>
        <p:grpSpPr>
          <a:xfrm>
            <a:off x="2909940" y="3607993"/>
            <a:ext cx="1869900" cy="554681"/>
            <a:chOff x="2909940" y="3607993"/>
            <a:chExt cx="1869900" cy="554681"/>
          </a:xfrm>
        </p:grpSpPr>
        <p:sp>
          <p:nvSpPr>
            <p:cNvPr id="492" name="Google Shape;492;p65" descr="Unified improvement planning, typical cycle."/>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Make purchases related to improvement efforts (e.g. curriculum)</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65" descr="Unified improvement planning, typical cycle."/>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May</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roup 9" descr="June through August - Plan teacher induction, including improvement efforts.">
            <a:extLst>
              <a:ext uri="{FF2B5EF4-FFF2-40B4-BE49-F238E27FC236}">
                <a16:creationId xmlns:a16="http://schemas.microsoft.com/office/drawing/2014/main" id="{8A97D625-8BE0-1EF9-A153-7350D36AC4DA}"/>
              </a:ext>
            </a:extLst>
          </p:cNvPr>
          <p:cNvGrpSpPr/>
          <p:nvPr/>
        </p:nvGrpSpPr>
        <p:grpSpPr>
          <a:xfrm>
            <a:off x="4958345" y="3610508"/>
            <a:ext cx="1722900" cy="437292"/>
            <a:chOff x="4958345" y="3610508"/>
            <a:chExt cx="1722900" cy="437292"/>
          </a:xfrm>
        </p:grpSpPr>
        <p:sp>
          <p:nvSpPr>
            <p:cNvPr id="491" name="Google Shape;491;p65" descr="Unified improvement planning, typical cycle."/>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Plan teacher induction, including improvement efforts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50" name="Google Shape;550;p65" descr="Unified improvement planning, typical cycle."/>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June- August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9" name="Group 8" descr="September through December - Closely monitor implementation and keep stakeholders informed.">
            <a:extLst>
              <a:ext uri="{FF2B5EF4-FFF2-40B4-BE49-F238E27FC236}">
                <a16:creationId xmlns:a16="http://schemas.microsoft.com/office/drawing/2014/main" id="{65006D6B-FA72-BECC-6209-1DB0AE4ABC48}"/>
              </a:ext>
            </a:extLst>
          </p:cNvPr>
          <p:cNvGrpSpPr/>
          <p:nvPr/>
        </p:nvGrpSpPr>
        <p:grpSpPr>
          <a:xfrm>
            <a:off x="6886929" y="3600474"/>
            <a:ext cx="1796400" cy="450596"/>
            <a:chOff x="6886929" y="3600474"/>
            <a:chExt cx="1796400" cy="450596"/>
          </a:xfrm>
        </p:grpSpPr>
        <p:sp>
          <p:nvSpPr>
            <p:cNvPr id="493" name="Google Shape;493;p65" descr="Unified improvement planning, typical cycle."/>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Closely monitor implementation and keep stakeholders informed</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06" name="Google Shape;506;p65" descr="Unified improvement planning, typical cycle."/>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September-December</a:t>
              </a:r>
              <a:endParaRPr kumimoji="0" sz="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6" name="Group 5" descr="Stakeholder Engagement">
            <a:extLst>
              <a:ext uri="{FF2B5EF4-FFF2-40B4-BE49-F238E27FC236}">
                <a16:creationId xmlns:a16="http://schemas.microsoft.com/office/drawing/2014/main" id="{2304C248-7E86-FD62-E7D8-7AABECC379C8}"/>
              </a:ext>
            </a:extLst>
          </p:cNvPr>
          <p:cNvGrpSpPr/>
          <p:nvPr/>
        </p:nvGrpSpPr>
        <p:grpSpPr>
          <a:xfrm>
            <a:off x="53327" y="4247806"/>
            <a:ext cx="841986" cy="713100"/>
            <a:chOff x="53327" y="4247806"/>
            <a:chExt cx="841986" cy="713100"/>
          </a:xfrm>
        </p:grpSpPr>
        <p:sp>
          <p:nvSpPr>
            <p:cNvPr id="488" name="Google Shape;488;p65" descr="Unified improvement planning,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0" name="Google Shape;500;p65" descr="Unified improvement planning, typical cycle."/>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a:ln>
                    <a:noFill/>
                  </a:ln>
                  <a:solidFill>
                    <a:srgbClr val="FFFFFF"/>
                  </a:solidFill>
                  <a:effectLst/>
                  <a:uLnTx/>
                  <a:uFillTx/>
                  <a:latin typeface="Calibri"/>
                  <a:ea typeface="Calibri"/>
                  <a:cs typeface="Calibri"/>
                  <a:sym typeface="Calibri"/>
                </a:rPr>
                <a:t>Stakeholder Engagement</a:t>
              </a:r>
              <a:endParaRPr kumimoji="0" sz="9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52" name="Google Shape;552;p65" descr="Unified improvement planning, typical cycle."/>
          <p:cNvGrpSpPr/>
          <p:nvPr/>
        </p:nvGrpSpPr>
        <p:grpSpPr>
          <a:xfrm>
            <a:off x="1005920" y="4319338"/>
            <a:ext cx="838125" cy="392387"/>
            <a:chOff x="8891713" y="5882555"/>
            <a:chExt cx="1117500" cy="523183"/>
          </a:xfrm>
        </p:grpSpPr>
        <p:sp>
          <p:nvSpPr>
            <p:cNvPr id="553" name="Google Shape;553;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4" name="Google Shape;554;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3" name="Group 12" descr="Input on initial data, PPCs, and targets.">
            <a:extLst>
              <a:ext uri="{FF2B5EF4-FFF2-40B4-BE49-F238E27FC236}">
                <a16:creationId xmlns:a16="http://schemas.microsoft.com/office/drawing/2014/main" id="{0C7163BD-8602-61DC-3877-EB2C3F9F9FD7}"/>
              </a:ext>
            </a:extLst>
          </p:cNvPr>
          <p:cNvGrpSpPr/>
          <p:nvPr/>
        </p:nvGrpSpPr>
        <p:grpSpPr>
          <a:xfrm>
            <a:off x="2023465" y="4268712"/>
            <a:ext cx="1285800" cy="444450"/>
            <a:chOff x="2023465" y="4268712"/>
            <a:chExt cx="1285800" cy="444450"/>
          </a:xfrm>
        </p:grpSpPr>
        <p:sp>
          <p:nvSpPr>
            <p:cNvPr id="496" name="Google Shape;496;p65" descr="Unified improvement planning, typical cycle.">
              <a:extLst>
                <a:ext uri="{C183D7F6-B498-43B3-948B-1728B52AA6E4}">
                  <adec:decorative xmlns:adec="http://schemas.microsoft.com/office/drawing/2017/decorative" val="1"/>
                </a:ext>
              </a:extLst>
            </p:cNvPr>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8" name="Google Shape;508;p65" descr="Unified improvement planning, typical cycle."/>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initial data, PPCs and targets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2" name="Group 11" descr="Input on Root Causes and MIS">
            <a:extLst>
              <a:ext uri="{FF2B5EF4-FFF2-40B4-BE49-F238E27FC236}">
                <a16:creationId xmlns:a16="http://schemas.microsoft.com/office/drawing/2014/main" id="{B32EBC8D-A412-9F04-A7DA-CA491646B185}"/>
              </a:ext>
            </a:extLst>
          </p:cNvPr>
          <p:cNvGrpSpPr/>
          <p:nvPr/>
        </p:nvGrpSpPr>
        <p:grpSpPr>
          <a:xfrm>
            <a:off x="3343611" y="4279559"/>
            <a:ext cx="1285800" cy="298492"/>
            <a:chOff x="3343611" y="4279559"/>
            <a:chExt cx="1285800" cy="298492"/>
          </a:xfrm>
        </p:grpSpPr>
        <p:sp>
          <p:nvSpPr>
            <p:cNvPr id="494" name="Google Shape;494;p65" descr="Unified improvement planning, typical cycle.">
              <a:extLst>
                <a:ext uri="{C183D7F6-B498-43B3-948B-1728B52AA6E4}">
                  <adec:decorative xmlns:adec="http://schemas.microsoft.com/office/drawing/2017/decorative" val="1"/>
                </a:ext>
              </a:extLst>
            </p:cNvPr>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1" name="Google Shape;551;p65" descr="Unified improvement planning, typical cycle."/>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Root Causes and MIS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1" name="Group 10" descr="Input on Finalized UIP">
            <a:extLst>
              <a:ext uri="{FF2B5EF4-FFF2-40B4-BE49-F238E27FC236}">
                <a16:creationId xmlns:a16="http://schemas.microsoft.com/office/drawing/2014/main" id="{6F7D31A8-9ED4-F3B6-F9B1-C3326C499A7E}"/>
              </a:ext>
            </a:extLst>
          </p:cNvPr>
          <p:cNvGrpSpPr/>
          <p:nvPr/>
        </p:nvGrpSpPr>
        <p:grpSpPr>
          <a:xfrm>
            <a:off x="5380130" y="4268149"/>
            <a:ext cx="809700" cy="419316"/>
            <a:chOff x="5380130" y="4268149"/>
            <a:chExt cx="809700" cy="419316"/>
          </a:xfrm>
        </p:grpSpPr>
        <p:sp>
          <p:nvSpPr>
            <p:cNvPr id="497" name="Google Shape;497;p65" descr="Unified improvement planning, typical cycle.">
              <a:extLst>
                <a:ext uri="{C183D7F6-B498-43B3-948B-1728B52AA6E4}">
                  <adec:decorative xmlns:adec="http://schemas.microsoft.com/office/drawing/2017/decorative" val="1"/>
                </a:ext>
              </a:extLst>
            </p:cNvPr>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9" name="Google Shape;509;p65" descr="Unified improvement planning, typical cycle."/>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Finalized UIP</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10" name="Google Shape;510;p65" descr="Unified improvement planning, typical cycle."/>
          <p:cNvGrpSpPr/>
          <p:nvPr/>
        </p:nvGrpSpPr>
        <p:grpSpPr>
          <a:xfrm>
            <a:off x="6698613" y="4269660"/>
            <a:ext cx="838125" cy="392387"/>
            <a:chOff x="8891713" y="5882555"/>
            <a:chExt cx="1117500" cy="523183"/>
          </a:xfrm>
        </p:grpSpPr>
        <p:sp>
          <p:nvSpPr>
            <p:cNvPr id="511" name="Google Shape;511;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2" name="Google Shape;512;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4" name="Group 13" descr="Progress Monitoring">
            <a:extLst>
              <a:ext uri="{FF2B5EF4-FFF2-40B4-BE49-F238E27FC236}">
                <a16:creationId xmlns:a16="http://schemas.microsoft.com/office/drawing/2014/main" id="{E6EE1271-5A08-E3D9-93B6-43282E897F8D}"/>
              </a:ext>
            </a:extLst>
          </p:cNvPr>
          <p:cNvGrpSpPr/>
          <p:nvPr/>
        </p:nvGrpSpPr>
        <p:grpSpPr>
          <a:xfrm>
            <a:off x="8068729" y="4290979"/>
            <a:ext cx="723900" cy="396486"/>
            <a:chOff x="8068729" y="4290979"/>
            <a:chExt cx="723900" cy="396486"/>
          </a:xfrm>
        </p:grpSpPr>
        <p:sp>
          <p:nvSpPr>
            <p:cNvPr id="495" name="Google Shape;495;p65" descr="Unified improvement planning, typical cycle.">
              <a:extLst>
                <a:ext uri="{C183D7F6-B498-43B3-948B-1728B52AA6E4}">
                  <adec:decorative xmlns:adec="http://schemas.microsoft.com/office/drawing/2017/decorative" val="1"/>
                </a:ext>
              </a:extLst>
            </p:cNvPr>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7" name="Google Shape;507;p65" descr="Unified improvement planning, typical cycle."/>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cxnSp>
        <p:nvCxnSpPr>
          <p:cNvPr id="513" name="Google Shape;513;p65" descr="Unified improvement planning, typical cycle.">
            <a:extLst>
              <a:ext uri="{C183D7F6-B498-43B3-948B-1728B52AA6E4}">
                <adec:decorative xmlns:adec="http://schemas.microsoft.com/office/drawing/2017/decorative" val="1"/>
              </a:ext>
            </a:extLst>
          </p:cNvPr>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4" name="Google Shape;514;p65" descr="Unified improvement planning, typical cycle.">
            <a:extLst>
              <a:ext uri="{C183D7F6-B498-43B3-948B-1728B52AA6E4}">
                <adec:decorative xmlns:adec="http://schemas.microsoft.com/office/drawing/2017/decorative" val="1"/>
              </a:ext>
            </a:extLst>
          </p:cNvPr>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5" name="Google Shape;515;p65" descr="Unified improvement planning, typical cycle.">
            <a:extLst>
              <a:ext uri="{C183D7F6-B498-43B3-948B-1728B52AA6E4}">
                <adec:decorative xmlns:adec="http://schemas.microsoft.com/office/drawing/2017/decorative" val="1"/>
              </a:ext>
            </a:extLst>
          </p:cNvPr>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Stakeholders and Planning </a:t>
            </a:r>
            <a:endParaRPr sz="3377"/>
          </a:p>
        </p:txBody>
      </p:sp>
      <p:sp>
        <p:nvSpPr>
          <p:cNvPr id="593" name="Google Shape;593;p6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1</a:t>
            </a:r>
            <a:endParaRPr/>
          </a:p>
        </p:txBody>
      </p:sp>
      <p:sp>
        <p:nvSpPr>
          <p:cNvPr id="594" name="Google Shape;594;p6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a:t>
            </a:r>
            <a:endParaRPr sz="3000"/>
          </a:p>
        </p:txBody>
      </p:sp>
      <p:sp>
        <p:nvSpPr>
          <p:cNvPr id="600" name="Google Shape;600;p65"/>
          <p:cNvSpPr txBox="1">
            <a:spLocks noGrp="1"/>
          </p:cNvSpPr>
          <p:nvPr>
            <p:ph type="body" idx="4294967295"/>
          </p:nvPr>
        </p:nvSpPr>
        <p:spPr>
          <a:xfrm>
            <a:off x="311700" y="912725"/>
            <a:ext cx="8520600" cy="4082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a:solidFill>
                  <a:schemeClr val="dk1"/>
                </a:solidFill>
              </a:rPr>
              <a:t>The school acknowledges the reason for Identification, what led to the identification, and </a:t>
            </a:r>
            <a:r>
              <a:rPr lang="en">
                <a:solidFill>
                  <a:schemeClr val="dk1"/>
                </a:solidFill>
                <a:highlight>
                  <a:schemeClr val="lt1"/>
                </a:highlight>
              </a:rPr>
              <a:t>how the</a:t>
            </a:r>
            <a:r>
              <a:rPr lang="en">
                <a:solidFill>
                  <a:schemeClr val="dk1"/>
                </a:solidFill>
              </a:rPr>
              <a:t> reason was communicated to your stakeholders and given an opportunity to provide input.</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Lowest 5 % K-2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highlight>
                  <a:srgbClr val="00FF00"/>
                </a:highlight>
              </a:rPr>
              <a:t>Lowest 5% Title I Schools </a:t>
            </a:r>
            <a:endParaRPr>
              <a:solidFill>
                <a:schemeClr val="dk1"/>
              </a:solidFill>
              <a:highlight>
                <a:srgbClr val="00FF00"/>
              </a:highlight>
            </a:endParaRPr>
          </a:p>
          <a:p>
            <a:pPr marL="914400" lvl="1" indent="-310832" algn="l" rtl="0">
              <a:spcBef>
                <a:spcPts val="0"/>
              </a:spcBef>
              <a:spcAft>
                <a:spcPts val="0"/>
              </a:spcAft>
              <a:buClr>
                <a:schemeClr val="dk1"/>
              </a:buClr>
              <a:buSzPct val="100000"/>
              <a:buChar char="○"/>
            </a:pPr>
            <a:r>
              <a:rPr lang="en">
                <a:solidFill>
                  <a:schemeClr val="dk1"/>
                </a:solidFill>
                <a:highlight>
                  <a:srgbClr val="00FF00"/>
                </a:highlight>
              </a:rPr>
              <a:t>Is determined to be in the lowest-performing five percent of all schools, based on the state’s accountability system</a:t>
            </a:r>
            <a:endParaRPr>
              <a:solidFill>
                <a:schemeClr val="dk1"/>
              </a:solidFill>
              <a:highlight>
                <a:srgbClr val="00FF00"/>
              </a:highlight>
            </a:endParaRPr>
          </a:p>
          <a:p>
            <a:pPr marL="457200" lvl="0" indent="-334327" algn="l" rtl="0">
              <a:spcBef>
                <a:spcPts val="0"/>
              </a:spcBef>
              <a:spcAft>
                <a:spcPts val="0"/>
              </a:spcAft>
              <a:buClr>
                <a:schemeClr val="dk1"/>
              </a:buClr>
              <a:buSzPct val="100000"/>
              <a:buChar char="●"/>
            </a:pPr>
            <a:r>
              <a:rPr lang="en">
                <a:solidFill>
                  <a:schemeClr val="dk1"/>
                </a:solidFill>
              </a:rPr>
              <a:t>Low Participation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Less than 95% of qualifying students participate in state assessments </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Graduation Rate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A high school with a graduate rate of 67% or less </a:t>
            </a:r>
            <a:endParaRPr>
              <a:solidFill>
                <a:schemeClr val="dk1"/>
              </a:solidFill>
            </a:endParaRPr>
          </a:p>
          <a:p>
            <a:pPr marL="457200" lvl="0" indent="-334327" algn="l" rtl="0">
              <a:lnSpc>
                <a:spcPct val="125000"/>
              </a:lnSpc>
              <a:spcBef>
                <a:spcPts val="0"/>
              </a:spcBef>
              <a:spcAft>
                <a:spcPts val="0"/>
              </a:spcAft>
              <a:buClr>
                <a:schemeClr val="dk1"/>
              </a:buClr>
              <a:buSzPct val="150000"/>
              <a:buChar char="●"/>
            </a:pPr>
            <a:r>
              <a:rPr lang="en" sz="1200">
                <a:solidFill>
                  <a:schemeClr val="dk1"/>
                </a:solidFill>
                <a:highlight>
                  <a:srgbClr val="FFFFFF"/>
                </a:highlight>
              </a:rPr>
              <a:t> </a:t>
            </a:r>
            <a:r>
              <a:rPr lang="en" sz="1700">
                <a:solidFill>
                  <a:schemeClr val="dk1"/>
                </a:solidFill>
                <a:highlight>
                  <a:srgbClr val="FFFFFF"/>
                </a:highlight>
              </a:rPr>
              <a:t>Chronically Low Performing Student Group [formerly ATS]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Former ATS schools that have been identified for the same student group for four years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Initiating 22-23 School Year </a:t>
            </a:r>
            <a:endParaRPr>
              <a:solidFill>
                <a:schemeClr val="dk1"/>
              </a:solidFill>
            </a:endParaRPr>
          </a:p>
        </p:txBody>
      </p:sp>
      <p:sp>
        <p:nvSpPr>
          <p:cNvPr id="601" name="Google Shape;601;p65">
            <a:extLst>
              <a:ext uri="{C183D7F6-B498-43B3-948B-1728B52AA6E4}">
                <adec:decorative xmlns:adec="http://schemas.microsoft.com/office/drawing/2017/decorative" val="1"/>
              </a:ext>
            </a:extLst>
          </p:cNvPr>
          <p:cNvSpPr/>
          <p:nvPr/>
        </p:nvSpPr>
        <p:spPr>
          <a:xfrm rot="-1165309" flipH="1">
            <a:off x="9060982" y="281449"/>
            <a:ext cx="104655" cy="9953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solidFill>
                  <a:schemeClr val="lt1"/>
                </a:solidFill>
              </a:rPr>
              <a:t>Reason for identification </a:t>
            </a:r>
            <a:endParaRPr sz="3000">
              <a:solidFill>
                <a:schemeClr val="dk2"/>
              </a:solidFill>
            </a:endParaRPr>
          </a:p>
        </p:txBody>
      </p:sp>
      <p:sp>
        <p:nvSpPr>
          <p:cNvPr id="607" name="Google Shape;607;p66"/>
          <p:cNvSpPr txBox="1">
            <a:spLocks noGrp="1"/>
          </p:cNvSpPr>
          <p:nvPr>
            <p:ph type="body" idx="4294967295"/>
          </p:nvPr>
        </p:nvSpPr>
        <p:spPr>
          <a:xfrm>
            <a:off x="311700" y="953675"/>
            <a:ext cx="8520600" cy="3769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solidFill>
                  <a:schemeClr val="dk1"/>
                </a:solidFill>
              </a:rPr>
              <a:t>This could look like : </a:t>
            </a:r>
            <a:endParaRPr>
              <a:solidFill>
                <a:schemeClr val="dk1"/>
              </a:solidFill>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solidFill>
                  <a:schemeClr val="dk1"/>
                </a:solidFill>
              </a:rPr>
              <a:t>We were identified for</a:t>
            </a:r>
            <a:r>
              <a:rPr lang="en">
                <a:solidFill>
                  <a:schemeClr val="dk1"/>
                </a:solidFill>
                <a:latin typeface="Roboto Mono"/>
                <a:ea typeface="Roboto Mono"/>
                <a:cs typeface="Roboto Mono"/>
                <a:sym typeface="Roboto Mono"/>
              </a:rPr>
              <a:t> </a:t>
            </a:r>
            <a:r>
              <a:rPr lang="en" sz="1400" b="1">
                <a:solidFill>
                  <a:schemeClr val="dk1"/>
                </a:solidFill>
                <a:latin typeface="Roboto Mono"/>
                <a:ea typeface="Roboto Mono"/>
                <a:cs typeface="Roboto Mono"/>
                <a:sym typeface="Roboto Mono"/>
              </a:rPr>
              <a:t>lowest 5%</a:t>
            </a:r>
            <a:r>
              <a:rPr lang="en">
                <a:solidFill>
                  <a:schemeClr val="dk1"/>
                </a:solidFill>
                <a:latin typeface="Roboto Mono"/>
                <a:ea typeface="Roboto Mono"/>
                <a:cs typeface="Roboto Mono"/>
                <a:sym typeface="Roboto Mono"/>
              </a:rPr>
              <a:t> in </a:t>
            </a:r>
            <a:r>
              <a:rPr lang="en" sz="1400" b="1">
                <a:solidFill>
                  <a:schemeClr val="dk1"/>
                </a:solidFill>
                <a:latin typeface="Roboto Mono"/>
                <a:ea typeface="Roboto Mono"/>
                <a:cs typeface="Roboto Mono"/>
                <a:sym typeface="Roboto Mono"/>
              </a:rPr>
              <a:t>2021/2022</a:t>
            </a:r>
            <a:r>
              <a:rPr lang="en" sz="1500" b="1">
                <a:solidFill>
                  <a:schemeClr val="dk1"/>
                </a:solidFill>
                <a:latin typeface="Roboto Mono"/>
                <a:ea typeface="Roboto Mono"/>
                <a:cs typeface="Roboto Mono"/>
                <a:sym typeface="Roboto Mono"/>
              </a:rPr>
              <a:t> </a:t>
            </a:r>
            <a:r>
              <a:rPr lang="en">
                <a:solidFill>
                  <a:schemeClr val="dk1"/>
                </a:solidFill>
              </a:rPr>
              <a:t>year. The key factor/s that led to this identification was </a:t>
            </a:r>
            <a:r>
              <a:rPr lang="en" sz="1400" b="1">
                <a:solidFill>
                  <a:schemeClr val="dk1"/>
                </a:solidFill>
                <a:latin typeface="Roboto Mono"/>
                <a:ea typeface="Roboto Mono"/>
                <a:cs typeface="Roboto Mono"/>
                <a:sym typeface="Roboto Mono"/>
              </a:rPr>
              <a:t>low math performance</a:t>
            </a:r>
            <a:r>
              <a:rPr lang="en">
                <a:solidFill>
                  <a:schemeClr val="dk1"/>
                </a:solidFill>
              </a:rPr>
              <a:t> as compared to the state average. We communicated this information to our stakeholders by </a:t>
            </a:r>
            <a:r>
              <a:rPr lang="en" sz="1400" b="1">
                <a:solidFill>
                  <a:schemeClr val="dk1"/>
                </a:solidFill>
                <a:latin typeface="Roboto Mono"/>
                <a:ea typeface="Roboto Mono"/>
                <a:cs typeface="Roboto Mono"/>
                <a:sym typeface="Roboto Mono"/>
              </a:rPr>
              <a:t>sending letters home with our students and communicating the reasons for our identification with our SAC</a:t>
            </a: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a:solidFill>
                  <a:schemeClr val="dk1"/>
                </a:solidFill>
              </a:rPr>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3" name="Google Shape;613;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
        <p:nvSpPr>
          <p:cNvPr id="612" name="Google Shape;612;p67"/>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a:t>Plans must be approved by District Partners before submission to CDE. This is acknowledged through the submission process.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9" name="Google Shape;619;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Identification, cont. </a:t>
            </a:r>
            <a:endParaRPr sz="3000" dirty="0"/>
          </a:p>
        </p:txBody>
      </p:sp>
      <p:sp>
        <p:nvSpPr>
          <p:cNvPr id="618" name="Google Shape;618;p6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0000" lnSpcReduction="20000"/>
          </a:bodyPr>
          <a:lstStyle/>
          <a:p>
            <a:pPr marL="0" lvl="0" indent="0" algn="l" rtl="0">
              <a:spcBef>
                <a:spcPts val="0"/>
              </a:spcBef>
              <a:spcAft>
                <a:spcPts val="0"/>
              </a:spcAft>
              <a:buClr>
                <a:schemeClr val="dk1"/>
              </a:buClr>
              <a:buSzPct val="46320"/>
              <a:buFont typeface="Arial"/>
              <a:buNone/>
            </a:pPr>
            <a:r>
              <a:rPr lang="en" sz="2374"/>
              <a:t>This could look like: </a:t>
            </a:r>
            <a:endParaRPr sz="2374"/>
          </a:p>
          <a:p>
            <a:pPr marL="0" lvl="0" indent="0" algn="l" rtl="0">
              <a:spcBef>
                <a:spcPts val="1200"/>
              </a:spcBef>
              <a:spcAft>
                <a:spcPts val="0"/>
              </a:spcAft>
              <a:buClr>
                <a:schemeClr val="dk1"/>
              </a:buClr>
              <a:buSzPct val="46320"/>
              <a:buFont typeface="Arial"/>
              <a:buNone/>
            </a:pPr>
            <a:r>
              <a:rPr lang="en" sz="2374"/>
              <a:t>We strive to include our full school community but ensure we have representation of</a:t>
            </a:r>
            <a:r>
              <a:rPr lang="en" sz="1674">
                <a:latin typeface="Roboto Mono"/>
                <a:ea typeface="Roboto Mono"/>
                <a:cs typeface="Roboto Mono"/>
                <a:sym typeface="Roboto Mono"/>
              </a:rPr>
              <a:t> </a:t>
            </a:r>
            <a:r>
              <a:rPr lang="en" sz="2016" b="1">
                <a:latin typeface="Roboto Mono"/>
                <a:ea typeface="Roboto Mono"/>
                <a:cs typeface="Roboto Mono"/>
                <a:sym typeface="Roboto Mono"/>
              </a:rPr>
              <a:t>Principals and other school leaders, Teachers, and Parents. We will refer to this group as our SAC. </a:t>
            </a:r>
            <a:endParaRPr sz="201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The Who,What, Where, and Why (for this session) </a:t>
            </a:r>
            <a:endParaRPr sz="2900"/>
          </a:p>
        </p:txBody>
      </p:sp>
      <p:sp>
        <p:nvSpPr>
          <p:cNvPr id="381" name="Google Shape;381;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7500" lnSpcReduction="20000"/>
          </a:bodyPr>
          <a:lstStyle/>
          <a:p>
            <a:pPr marL="457200" lvl="0" indent="-307340" algn="l" rtl="0">
              <a:spcBef>
                <a:spcPts val="0"/>
              </a:spcBef>
              <a:spcAft>
                <a:spcPts val="0"/>
              </a:spcAft>
              <a:buSzPct val="88888"/>
              <a:buChar char="●"/>
            </a:pPr>
            <a:r>
              <a:rPr lang="en"/>
              <a:t>Any school currently identified as comprehensive support and improvement must submit to both their district and the SEA an approvable plan</a:t>
            </a:r>
            <a:endParaRPr/>
          </a:p>
          <a:p>
            <a:pPr marL="457200" lvl="0" indent="-307340" algn="l" rtl="0">
              <a:spcBef>
                <a:spcPts val="0"/>
              </a:spcBef>
              <a:spcAft>
                <a:spcPts val="0"/>
              </a:spcAft>
              <a:buSzPct val="88888"/>
              <a:buChar char="●"/>
            </a:pPr>
            <a:r>
              <a:rPr lang="en"/>
              <a:t>A plan that meets the statutory required elements to help LEAs ensure they are working towards rectifying the reasons for identification </a:t>
            </a:r>
            <a:endParaRPr>
              <a:solidFill>
                <a:srgbClr val="FF0000"/>
              </a:solidFill>
            </a:endParaRPr>
          </a:p>
          <a:p>
            <a:pPr marL="457200" lvl="0" indent="-307340" algn="l" rtl="0">
              <a:spcBef>
                <a:spcPts val="0"/>
              </a:spcBef>
              <a:spcAft>
                <a:spcPts val="0"/>
              </a:spcAft>
              <a:buSzPct val="88888"/>
              <a:buChar char="●"/>
            </a:pPr>
            <a:r>
              <a:rPr lang="en">
                <a:highlight>
                  <a:srgbClr val="FFFFFF"/>
                </a:highlight>
              </a:rPr>
              <a:t>In Colorado, the UIP can serve as the CS Improvement Plan and requires review and approval by the school, district, and CDE. CDE periodically reviews UIPs from CS schools to ensure they meet ESSA requirements.  </a:t>
            </a:r>
            <a:endParaRPr>
              <a:highlight>
                <a:srgbClr val="FFFFFF"/>
              </a:highlight>
            </a:endParaRPr>
          </a:p>
          <a:p>
            <a:pPr marL="914400" lvl="1" indent="-277812" algn="l" rtl="0">
              <a:spcBef>
                <a:spcPts val="0"/>
              </a:spcBef>
              <a:spcAft>
                <a:spcPts val="0"/>
              </a:spcAft>
              <a:buSzPct val="62500"/>
              <a:buChar char="○"/>
            </a:pPr>
            <a:r>
              <a:rPr lang="en"/>
              <a:t>Schools that have been identified for Targeted Support and Improvement must also develop a plan that addresses the reasons for identification, which must be reviewed and approved by the school and district. CDE does not approve these plans; however, they are reviewed during monitoring. Most schools, identified as TS, utilize the UIP and add in the needed information to meet the ESSA requirements. However, you do not have to use this format, any plan that contains the required elements will suffice. </a:t>
            </a:r>
            <a:endParaRPr/>
          </a:p>
          <a:p>
            <a:pPr marL="457200" lvl="0" indent="-307340" algn="l" rtl="0">
              <a:spcBef>
                <a:spcPts val="0"/>
              </a:spcBef>
              <a:spcAft>
                <a:spcPts val="0"/>
              </a:spcAft>
              <a:buSzPct val="88888"/>
              <a:buChar char="●"/>
            </a:pPr>
            <a:r>
              <a:rPr lang="en"/>
              <a:t>We will address the reasons for and the procedures of identification and how schools are exited. </a:t>
            </a:r>
            <a:endParaRPr/>
          </a:p>
          <a:p>
            <a:pPr marL="457200" lvl="0" indent="-307340" algn="l" rtl="0">
              <a:spcBef>
                <a:spcPts val="0"/>
              </a:spcBef>
              <a:spcAft>
                <a:spcPts val="0"/>
              </a:spcAft>
              <a:buSzPct val="88888"/>
              <a:buChar char="●"/>
            </a:pPr>
            <a:r>
              <a:rPr lang="en">
                <a:highlight>
                  <a:schemeClr val="lt1"/>
                </a:highlight>
              </a:rPr>
              <a:t>The remainder of the time will be devoted to outlining the ESSA requirements that must be met in order for CDE to approve an improvement plan from a school identified for comprehensive support and improvement</a:t>
            </a:r>
            <a:endParaRPr>
              <a:highlight>
                <a:schemeClr val="lt1"/>
              </a:highlight>
            </a:endParaRPr>
          </a:p>
          <a:p>
            <a:pPr marL="0" lvl="0" indent="0" algn="l" rtl="0">
              <a:spcBef>
                <a:spcPts val="1200"/>
              </a:spcBef>
              <a:spcAft>
                <a:spcPts val="1200"/>
              </a:spcAft>
              <a:buNone/>
            </a:pPr>
            <a:endParaRPr/>
          </a:p>
        </p:txBody>
      </p:sp>
      <p:sp>
        <p:nvSpPr>
          <p:cNvPr id="382" name="Google Shape;382;p5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5" name="Google Shape;625;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
        <p:nvSpPr>
          <p:cNvPr id="624" name="Google Shape;624;p69"/>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endParaRPr/>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(See slide 21)</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CS-identification</a:t>
            </a:r>
            <a:endParaRPr sz="1800"/>
          </a:p>
          <a:p>
            <a:pPr marL="914400" lvl="1" indent="-342900" algn="l" rtl="0">
              <a:lnSpc>
                <a:spcPct val="100000"/>
              </a:lnSpc>
              <a:spcBef>
                <a:spcPts val="0"/>
              </a:spcBef>
              <a:spcAft>
                <a:spcPts val="0"/>
              </a:spcAft>
              <a:buClr>
                <a:schemeClr val="dk1"/>
              </a:buClr>
              <a:buSzPts val="1800"/>
              <a:buChar char="○"/>
            </a:pPr>
            <a:r>
              <a:rPr lang="en" sz="1800"/>
              <a:t>Continuing involvement </a:t>
            </a:r>
            <a:endParaRPr sz="1800"/>
          </a:p>
          <a:p>
            <a:pPr marL="0" lvl="0" indent="0" algn="l" rtl="0">
              <a:lnSpc>
                <a:spcPct val="100000"/>
              </a:lnSpc>
              <a:spcBef>
                <a:spcPts val="0"/>
              </a:spcBef>
              <a:spcAft>
                <a:spcPts val="0"/>
              </a:spcAft>
              <a:buNone/>
            </a:pPr>
            <a:endParaRPr sz="1800"/>
          </a:p>
        </p:txBody>
      </p:sp>
      <p:sp>
        <p:nvSpPr>
          <p:cNvPr id="626" name="Google Shape;626;p69">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2" name="Google Shape;632;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Involvement Throughout, cont. </a:t>
            </a:r>
            <a:endParaRPr sz="3000" dirty="0"/>
          </a:p>
        </p:txBody>
      </p:sp>
      <p:sp>
        <p:nvSpPr>
          <p:cNvPr id="631" name="Google Shape;631;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a:bodyPr>
          <a:lstStyle/>
          <a:p>
            <a:pPr marL="0" lvl="0" indent="0" algn="l" rtl="0">
              <a:spcBef>
                <a:spcPts val="0"/>
              </a:spcBef>
              <a:spcAft>
                <a:spcPts val="0"/>
              </a:spcAft>
              <a:buClr>
                <a:schemeClr val="dk1"/>
              </a:buClr>
              <a:buSzPts val="1100"/>
              <a:buFont typeface="Arial"/>
              <a:buNone/>
            </a:pPr>
            <a:r>
              <a:rPr lang="en" sz="1900"/>
              <a:t>This could look like: </a:t>
            </a:r>
            <a:endParaRPr sz="1900"/>
          </a:p>
          <a:p>
            <a:pPr marL="0" lvl="0" indent="0" algn="l" rtl="0">
              <a:spcBef>
                <a:spcPts val="1200"/>
              </a:spcBef>
              <a:spcAft>
                <a:spcPts val="0"/>
              </a:spcAft>
              <a:buClr>
                <a:schemeClr val="dk1"/>
              </a:buClr>
              <a:buSzPts val="1100"/>
              <a:buFont typeface="Arial"/>
              <a:buNone/>
            </a:pPr>
            <a:r>
              <a:rPr lang="en"/>
              <a:t>Additionally, our </a:t>
            </a:r>
            <a:r>
              <a:rPr lang="en" sz="1300"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CS identification,</a:t>
            </a:r>
            <a:r>
              <a:rPr lang="en" sz="1583" b="1">
                <a:latin typeface="Roboto Mono"/>
                <a:ea typeface="Roboto Mono"/>
                <a:cs typeface="Roboto Mono"/>
                <a:sym typeface="Roboto Mono"/>
              </a:rPr>
              <a:t> </a:t>
            </a:r>
            <a:r>
              <a:rPr lang="en" sz="1475" b="1">
                <a:latin typeface="Roboto Mono"/>
                <a:ea typeface="Roboto Mono"/>
                <a:cs typeface="Roboto Mono"/>
                <a:sym typeface="Roboto Mono"/>
              </a:rPr>
              <a:t>lowest 5%</a:t>
            </a:r>
            <a:r>
              <a:rPr lang="en" sz="1583" b="1">
                <a:latin typeface="Roboto Mono"/>
                <a:ea typeface="Roboto Mono"/>
                <a:cs typeface="Roboto Mono"/>
                <a:sym typeface="Roboto Mono"/>
              </a:rPr>
              <a:t>.</a:t>
            </a:r>
            <a:r>
              <a:rPr lang="en"/>
              <a:t>  They gave input about our major improvement strategies and evidence-based interventions during our </a:t>
            </a:r>
            <a:r>
              <a:rPr lang="en" sz="1475" b="1">
                <a:latin typeface="Roboto Mono"/>
                <a:ea typeface="Roboto Mono"/>
                <a:cs typeface="Roboto Mono"/>
                <a:sym typeface="Roboto Mono"/>
              </a:rPr>
              <a:t>school kick-off gathering</a:t>
            </a:r>
            <a:r>
              <a:rPr lang="en"/>
              <a:t>. In addition, we have put a scheduled review of the CS plan during _______</a:t>
            </a:r>
            <a:r>
              <a:rPr lang="en" sz="100" b="1">
                <a:latin typeface="Roboto Mono"/>
                <a:ea typeface="Roboto Mono"/>
                <a:cs typeface="Roboto Mono"/>
                <a:sym typeface="Roboto Mono"/>
              </a:rPr>
              <a:t>.</a:t>
            </a:r>
            <a:endParaRPr/>
          </a:p>
          <a:p>
            <a:pPr marL="0" lvl="0" indent="0" algn="l" rtl="0">
              <a:spcBef>
                <a:spcPts val="1200"/>
              </a:spcBef>
              <a:spcAft>
                <a:spcPts val="1200"/>
              </a:spcAft>
              <a:buClr>
                <a:schemeClr val="dk1"/>
              </a:buClr>
              <a:buSzPts val="1100"/>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1"/>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638" name="Google Shape;638;p71" descr="UIP, brief description tab."/>
          <p:cNvPicPr preferRelativeResize="0"/>
          <p:nvPr/>
        </p:nvPicPr>
        <p:blipFill>
          <a:blip r:embed="rId3">
            <a:alphaModFix/>
          </a:blip>
          <a:stretch>
            <a:fillRect/>
          </a:stretch>
        </p:blipFill>
        <p:spPr>
          <a:xfrm>
            <a:off x="192313" y="1401499"/>
            <a:ext cx="8759373" cy="3057450"/>
          </a:xfrm>
          <a:prstGeom prst="rect">
            <a:avLst/>
          </a:prstGeom>
          <a:noFill/>
          <a:ln>
            <a:noFill/>
          </a:ln>
        </p:spPr>
      </p:pic>
      <p:sp>
        <p:nvSpPr>
          <p:cNvPr id="639" name="Google Shape;639;p71">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Data Narrative</a:t>
            </a:r>
            <a:endParaRPr sz="3377"/>
          </a:p>
        </p:txBody>
      </p:sp>
      <p:sp>
        <p:nvSpPr>
          <p:cNvPr id="645" name="Google Shape;645;p7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2</a:t>
            </a:r>
            <a:endParaRPr/>
          </a:p>
        </p:txBody>
      </p:sp>
      <p:sp>
        <p:nvSpPr>
          <p:cNvPr id="646" name="Google Shape;646;p7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p73"/>
          <p:cNvSpPr txBox="1">
            <a:spLocks noGrp="1"/>
          </p:cNvSpPr>
          <p:nvPr>
            <p:ph type="title"/>
          </p:nvPr>
        </p:nvSpPr>
        <p:spPr>
          <a:xfrm>
            <a:off x="1426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 </a:t>
            </a:r>
            <a:endParaRPr sz="3000"/>
          </a:p>
        </p:txBody>
      </p:sp>
      <p:sp>
        <p:nvSpPr>
          <p:cNvPr id="651" name="Google Shape;651;p73"/>
          <p:cNvSpPr txBox="1">
            <a:spLocks noGrp="1"/>
          </p:cNvSpPr>
          <p:nvPr>
            <p:ph type="body" idx="1"/>
          </p:nvPr>
        </p:nvSpPr>
        <p:spPr>
          <a:xfrm>
            <a:off x="199225" y="957575"/>
            <a:ext cx="8520600" cy="3598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a:t>Includes an explanation of the school’s current performance on each ESSA indicator within the school-level needs assessment based on the school’s ESSA identification</a:t>
            </a:r>
            <a:endParaRPr sz="1700"/>
          </a:p>
          <a:p>
            <a:pPr marL="457200" lvl="0" indent="-336550" algn="l" rtl="0">
              <a:lnSpc>
                <a:spcPct val="100000"/>
              </a:lnSpc>
              <a:spcBef>
                <a:spcPts val="900"/>
              </a:spcBef>
              <a:spcAft>
                <a:spcPts val="0"/>
              </a:spcAft>
              <a:buClr>
                <a:schemeClr val="dk1"/>
              </a:buClr>
              <a:buSzPts val="1700"/>
              <a:buChar char="●"/>
            </a:pPr>
            <a:r>
              <a:rPr lang="en" sz="1700"/>
              <a:t>Each identification type has specific indicators that must be addressed (slide 25)</a:t>
            </a:r>
            <a:endParaRPr sz="1700"/>
          </a:p>
          <a:p>
            <a:pPr marL="914400" lvl="1" indent="-336550" algn="l" rtl="0">
              <a:lnSpc>
                <a:spcPct val="100000"/>
              </a:lnSpc>
              <a:spcBef>
                <a:spcPts val="0"/>
              </a:spcBef>
              <a:spcAft>
                <a:spcPts val="0"/>
              </a:spcAft>
              <a:buClr>
                <a:schemeClr val="dk1"/>
              </a:buClr>
              <a:buSzPts val="1700"/>
              <a:buChar char="○"/>
            </a:pPr>
            <a:r>
              <a:rPr lang="en" sz="1700"/>
              <a:t>If data on an indicator is unavailable then please provide an explanation as to why </a:t>
            </a:r>
            <a:endParaRPr sz="1700"/>
          </a:p>
          <a:p>
            <a:pPr marL="457200" lvl="0" indent="-336550" algn="l" rtl="0">
              <a:lnSpc>
                <a:spcPct val="100000"/>
              </a:lnSpc>
              <a:spcBef>
                <a:spcPts val="0"/>
              </a:spcBef>
              <a:spcAft>
                <a:spcPts val="0"/>
              </a:spcAft>
              <a:buClr>
                <a:schemeClr val="dk1"/>
              </a:buClr>
              <a:buSzPts val="1700"/>
              <a:buChar char="●"/>
            </a:pPr>
            <a:r>
              <a:rPr lang="en" sz="1700"/>
              <a:t>Broken down by the major demographic groups (slide 26)</a:t>
            </a:r>
            <a:endParaRPr sz="1700"/>
          </a:p>
          <a:p>
            <a:pPr marL="914400" lvl="1" indent="-336550" algn="l" rtl="0">
              <a:lnSpc>
                <a:spcPct val="100000"/>
              </a:lnSpc>
              <a:spcBef>
                <a:spcPts val="0"/>
              </a:spcBef>
              <a:spcAft>
                <a:spcPts val="0"/>
              </a:spcAft>
              <a:buClr>
                <a:schemeClr val="dk1"/>
              </a:buClr>
              <a:buSzPts val="1700"/>
              <a:buChar char="○"/>
            </a:pPr>
            <a:r>
              <a:rPr lang="en" sz="1700"/>
              <a:t>If there is a group whose N group is too small for public reporting then please state that reason. Examples:</a:t>
            </a:r>
            <a:r>
              <a:rPr lang="en" sz="1700">
                <a:highlight>
                  <a:srgbClr val="FF0000"/>
                </a:highlight>
              </a:rPr>
              <a:t> </a:t>
            </a:r>
            <a:endParaRPr sz="1700">
              <a:highlight>
                <a:srgbClr val="FF0000"/>
              </a:highlight>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Hispanic and two or more races groups numbers are too small to report CMAS math scores, OR </a:t>
            </a:r>
            <a:endParaRPr sz="1300" b="1">
              <a:latin typeface="Roboto Mono"/>
              <a:ea typeface="Roboto Mono"/>
              <a:cs typeface="Roboto Mono"/>
              <a:sym typeface="Roboto Mono"/>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Our district does not currently have any students in the Hawaiian or other Pacific Islander subgroups</a:t>
            </a:r>
            <a:r>
              <a:rPr lang="en" sz="1700"/>
              <a:t> </a:t>
            </a:r>
            <a:endParaRPr sz="1700"/>
          </a:p>
          <a:p>
            <a:pPr marL="1371600" lvl="2" indent="-311150" algn="l" rtl="0">
              <a:lnSpc>
                <a:spcPct val="100000"/>
              </a:lnSpc>
              <a:spcBef>
                <a:spcPts val="0"/>
              </a:spcBef>
              <a:spcAft>
                <a:spcPts val="0"/>
              </a:spcAft>
              <a:buClr>
                <a:schemeClr val="dk2"/>
              </a:buClr>
              <a:buSzPts val="1300"/>
              <a:buFont typeface="Roboto Mono"/>
              <a:buChar char="■"/>
            </a:pPr>
            <a:r>
              <a:rPr lang="en" sz="1300" b="1">
                <a:latin typeface="Roboto Mono"/>
                <a:ea typeface="Roboto Mono"/>
                <a:cs typeface="Roboto Mono"/>
                <a:sym typeface="Roboto Mono"/>
              </a:rPr>
              <a:t>Our school does not have student counts or reportable numbers for the other disaggregated groups of students</a:t>
            </a:r>
            <a:endParaRPr sz="1300" b="1">
              <a:latin typeface="Roboto Mono"/>
              <a:ea typeface="Roboto Mono"/>
              <a:cs typeface="Roboto Mono"/>
              <a:sym typeface="Roboto Mono"/>
            </a:endParaRPr>
          </a:p>
          <a:p>
            <a:pPr marL="914400" marR="0" lvl="1" indent="-336550" algn="l" rtl="0">
              <a:lnSpc>
                <a:spcPct val="100000"/>
              </a:lnSpc>
              <a:spcBef>
                <a:spcPts val="0"/>
              </a:spcBef>
              <a:spcAft>
                <a:spcPts val="0"/>
              </a:spcAft>
              <a:buClr>
                <a:schemeClr val="dk1"/>
              </a:buClr>
              <a:buSzPts val="1700"/>
              <a:buChar char="○"/>
            </a:pPr>
            <a:r>
              <a:rPr lang="en" sz="1700"/>
              <a:t>Data can be represented in a variety of ways such as narrative form or within a table. </a:t>
            </a:r>
            <a:endParaRPr sz="2000"/>
          </a:p>
        </p:txBody>
      </p:sp>
      <p:sp>
        <p:nvSpPr>
          <p:cNvPr id="653" name="Google Shape;653;p7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2" name="Title 1">
            <a:extLst>
              <a:ext uri="{FF2B5EF4-FFF2-40B4-BE49-F238E27FC236}">
                <a16:creationId xmlns:a16="http://schemas.microsoft.com/office/drawing/2014/main" id="{D6910BF2-FA9A-9C39-85CB-3D07E0413EC6}"/>
              </a:ext>
            </a:extLst>
          </p:cNvPr>
          <p:cNvSpPr>
            <a:spLocks noGrp="1"/>
          </p:cNvSpPr>
          <p:nvPr>
            <p:ph type="title" idx="4294967295"/>
          </p:nvPr>
        </p:nvSpPr>
        <p:spPr>
          <a:xfrm>
            <a:off x="341875" y="285835"/>
            <a:ext cx="8460250" cy="572700"/>
          </a:xfrm>
          <a:solidFill>
            <a:schemeClr val="accent3"/>
          </a:solidFill>
        </p:spPr>
        <p:txBody>
          <a:bodyPr spcFirstLastPara="1" wrap="square" lIns="0" tIns="0" rIns="0" bIns="0" anchor="ctr" anchorCtr="1">
            <a:noAutofit/>
          </a:bodyPr>
          <a:lstStyle/>
          <a:p>
            <a:pPr lvl="0"/>
            <a:r>
              <a:rPr lang="en-US" dirty="0">
                <a:solidFill>
                  <a:schemeClr val="lt1"/>
                </a:solidFill>
              </a:rPr>
              <a:t>Required Student Performance Data Based on Identification</a:t>
            </a:r>
            <a:r>
              <a:rPr lang="en-US" dirty="0">
                <a:solidFill>
                  <a:schemeClr val="dk1"/>
                </a:solidFill>
              </a:rPr>
              <a:t> </a:t>
            </a:r>
          </a:p>
        </p:txBody>
      </p:sp>
      <p:graphicFrame>
        <p:nvGraphicFramePr>
          <p:cNvPr id="658" name="Google Shape;658;p74"/>
          <p:cNvGraphicFramePr/>
          <p:nvPr>
            <p:extLst>
              <p:ext uri="{D42A27DB-BD31-4B8C-83A1-F6EECF244321}">
                <p14:modId xmlns:p14="http://schemas.microsoft.com/office/powerpoint/2010/main" val="3542531749"/>
              </p:ext>
            </p:extLst>
          </p:nvPr>
        </p:nvGraphicFramePr>
        <p:xfrm>
          <a:off x="341875" y="858535"/>
          <a:ext cx="8460250" cy="3426430"/>
        </p:xfrm>
        <a:graphic>
          <a:graphicData uri="http://schemas.openxmlformats.org/drawingml/2006/table">
            <a:tbl>
              <a:tblPr firstRow="1">
                <a:noFill/>
                <a:tableStyleId>{83F7AAEB-DC75-4300-9C1C-027D2E1875CD}</a:tableStyleId>
              </a:tblPr>
              <a:tblGrid>
                <a:gridCol w="1647900">
                  <a:extLst>
                    <a:ext uri="{9D8B030D-6E8A-4147-A177-3AD203B41FA5}">
                      <a16:colId xmlns:a16="http://schemas.microsoft.com/office/drawing/2014/main" val="20000"/>
                    </a:ext>
                  </a:extLst>
                </a:gridCol>
                <a:gridCol w="1736200">
                  <a:extLst>
                    <a:ext uri="{9D8B030D-6E8A-4147-A177-3AD203B41FA5}">
                      <a16:colId xmlns:a16="http://schemas.microsoft.com/office/drawing/2014/main" val="20001"/>
                    </a:ext>
                  </a:extLst>
                </a:gridCol>
                <a:gridCol w="1692050">
                  <a:extLst>
                    <a:ext uri="{9D8B030D-6E8A-4147-A177-3AD203B41FA5}">
                      <a16:colId xmlns:a16="http://schemas.microsoft.com/office/drawing/2014/main" val="20002"/>
                    </a:ext>
                  </a:extLst>
                </a:gridCol>
                <a:gridCol w="1692050">
                  <a:extLst>
                    <a:ext uri="{9D8B030D-6E8A-4147-A177-3AD203B41FA5}">
                      <a16:colId xmlns:a16="http://schemas.microsoft.com/office/drawing/2014/main" val="20003"/>
                    </a:ext>
                  </a:extLst>
                </a:gridCol>
                <a:gridCol w="1692050">
                  <a:extLst>
                    <a:ext uri="{9D8B030D-6E8A-4147-A177-3AD203B41FA5}">
                      <a16:colId xmlns:a16="http://schemas.microsoft.com/office/drawing/2014/main" val="20004"/>
                    </a:ext>
                  </a:extLst>
                </a:gridCol>
              </a:tblGrid>
              <a:tr h="703100">
                <a:tc>
                  <a:txBody>
                    <a:bodyPr/>
                    <a:lstStyle/>
                    <a:p>
                      <a:pPr marL="0" lvl="0" indent="0" algn="ctr" rtl="0">
                        <a:spcBef>
                          <a:spcPts val="0"/>
                        </a:spcBef>
                        <a:spcAft>
                          <a:spcPts val="0"/>
                        </a:spcAft>
                        <a:buNone/>
                      </a:pPr>
                      <a:r>
                        <a:rPr lang="en" sz="1150" b="1">
                          <a:solidFill>
                            <a:schemeClr val="dk1"/>
                          </a:solidFill>
                          <a:latin typeface="Calibri"/>
                          <a:ea typeface="Calibri"/>
                          <a:cs typeface="Calibri"/>
                          <a:sym typeface="Calibri"/>
                        </a:rPr>
                        <a:t> CS Lowest 5%; </a:t>
                      </a:r>
                      <a:endParaRPr sz="115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50" b="1">
                          <a:solidFill>
                            <a:schemeClr val="dk1"/>
                          </a:solidFill>
                          <a:latin typeface="Calibri"/>
                          <a:ea typeface="Calibri"/>
                          <a:cs typeface="Calibri"/>
                          <a:sym typeface="Calibri"/>
                        </a:rPr>
                        <a:t>K-2 School Only </a:t>
                      </a:r>
                      <a:endParaRPr sz="1150" b="1">
                        <a:solidFill>
                          <a:schemeClr val="dk1"/>
                        </a:solidFill>
                        <a:latin typeface="Calibri"/>
                        <a:ea typeface="Calibri"/>
                        <a:cs typeface="Calibri"/>
                        <a:sym typeface="Calibri"/>
                      </a:endParaRPr>
                    </a:p>
                  </a:txBody>
                  <a:tcPr marL="91425" marR="91425" marT="91425" marB="91425">
                    <a:lnL w="9525" cap="flat" cmpd="sng">
                      <a:solidFill>
                        <a:schemeClr val="accent3"/>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Clr>
                          <a:schemeClr val="dk1"/>
                        </a:buClr>
                        <a:buSzPts val="1100"/>
                        <a:buFont typeface="Arial"/>
                        <a:buNone/>
                      </a:pPr>
                      <a:r>
                        <a:rPr lang="en" sz="1150" b="1">
                          <a:solidFill>
                            <a:schemeClr val="dk1"/>
                          </a:solidFill>
                          <a:highlight>
                            <a:srgbClr val="00FF00"/>
                          </a:highlight>
                          <a:latin typeface="Calibri"/>
                          <a:ea typeface="Calibri"/>
                          <a:cs typeface="Calibri"/>
                          <a:sym typeface="Calibri"/>
                        </a:rPr>
                        <a:t> CS Lowest 5%; Elementary and Middle Schools</a:t>
                      </a:r>
                      <a:endParaRPr>
                        <a:solidFill>
                          <a:schemeClr val="dk1"/>
                        </a:solidFill>
                        <a:highlight>
                          <a:srgbClr val="00FF00"/>
                        </a:highlight>
                      </a:endParaRPr>
                    </a:p>
                  </a:txBody>
                  <a:tcPr marL="91425" marR="91425" marT="91425" marB="91425">
                    <a:lnL w="9525" cap="flat" cmpd="sng" algn="ctr">
                      <a:solidFill>
                        <a:srgbClr val="9E9E9E"/>
                      </a:solidFill>
                      <a:prstDash val="solid"/>
                      <a:round/>
                      <a:headEnd type="none" w="sm" len="sm"/>
                      <a:tailEnd type="none" w="sm" len="sm"/>
                    </a:lnL>
                    <a:lnR w="12700"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highlight>
                            <a:srgbClr val="00FF00"/>
                          </a:highlight>
                          <a:latin typeface="Calibri"/>
                          <a:ea typeface="Calibri"/>
                          <a:cs typeface="Calibri"/>
                          <a:sym typeface="Calibri"/>
                        </a:rPr>
                        <a:t> CS Lowest 5%; High Schools</a:t>
                      </a:r>
                      <a:endParaRPr sz="1100" b="1" dirty="0">
                        <a:solidFill>
                          <a:srgbClr val="5F497A"/>
                        </a:solidFill>
                        <a:highlight>
                          <a:srgbClr val="00FF00"/>
                        </a:highlight>
                        <a:latin typeface="Calibri"/>
                        <a:ea typeface="Calibri"/>
                        <a:cs typeface="Calibri"/>
                        <a:sym typeface="Calibri"/>
                      </a:endParaRPr>
                    </a:p>
                  </a:txBody>
                  <a:tcPr marL="63500" marR="63500" marT="63500" marB="63500" anchor="ctr">
                    <a:lnL w="12700" cap="flat" cmpd="sng" algn="ctr">
                      <a:solidFill>
                        <a:srgbClr val="9E9E9E"/>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latin typeface="Calibri"/>
                          <a:ea typeface="Calibri"/>
                          <a:cs typeface="Calibri"/>
                          <a:sym typeface="Calibri"/>
                        </a:rPr>
                        <a:t>CS Low Graduation</a:t>
                      </a:r>
                      <a:endParaRPr sz="1100" b="1">
                        <a:solidFill>
                          <a:srgbClr val="5F497A"/>
                        </a:solidFill>
                        <a:latin typeface="Calibri"/>
                        <a:ea typeface="Calibri"/>
                        <a:cs typeface="Calibri"/>
                        <a:sym typeface="Calibri"/>
                      </a:endParaRPr>
                    </a:p>
                  </a:txBody>
                  <a:tcPr marL="63500" marR="63500" marT="63500" marB="6350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latin typeface="Calibri"/>
                          <a:ea typeface="Calibri"/>
                          <a:cs typeface="Calibri"/>
                          <a:sym typeface="Calibri"/>
                        </a:rPr>
                        <a:t>CS Lowest 5%; Participation Only</a:t>
                      </a:r>
                      <a:endParaRPr sz="1150" b="1" dirty="0">
                        <a:solidFill>
                          <a:srgbClr val="333333"/>
                        </a:solidFill>
                        <a:latin typeface="Calibri"/>
                        <a:ea typeface="Calibri"/>
                        <a:cs typeface="Calibri"/>
                        <a:sym typeface="Calibri"/>
                      </a:endParaRPr>
                    </a:p>
                  </a:txBody>
                  <a:tcPr marL="73025" marR="73025" marT="0"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extLst>
                  <a:ext uri="{0D108BD9-81ED-4DB2-BD59-A6C34878D82A}">
                    <a16:rowId xmlns:a16="http://schemas.microsoft.com/office/drawing/2014/main" val="10001"/>
                  </a:ext>
                </a:extLst>
              </a:tr>
              <a:tr h="2655500">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Academic Achievement</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400050" lvl="1"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READ Act Percent with a Significant Reading Deficiency (SRD)</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Academic Progress</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Change in SRD</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English Language Proficiency</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Median Growth Percentile</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On-track to attain fluency</a:t>
                      </a:r>
                      <a:endParaRPr sz="1600">
                        <a:solidFill>
                          <a:schemeClr val="dk1"/>
                        </a:solidFill>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achievement on English language arts and math</a:t>
                      </a:r>
                      <a:endParaRPr sz="1000">
                        <a:highlight>
                          <a:srgbClr val="00FF00"/>
                        </a:highlight>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growth on English language arts and math</a:t>
                      </a:r>
                      <a:endParaRPr sz="1000">
                        <a:highlight>
                          <a:srgbClr val="00FF00"/>
                        </a:highlight>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English language proficiency for English learners</a:t>
                      </a:r>
                      <a:endParaRPr sz="1000">
                        <a:highlight>
                          <a:srgbClr val="00FF00"/>
                        </a:highlight>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School quality and student success indicator</a:t>
                      </a:r>
                      <a:endParaRPr sz="1000">
                        <a:highlight>
                          <a:srgbClr val="00FF00"/>
                        </a:highlight>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Science achievement</a:t>
                      </a:r>
                      <a:endParaRPr sz="600" strike="sngStrike">
                        <a:highlight>
                          <a:srgbClr val="00FF00"/>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strike="sngStrike">
                          <a:solidFill>
                            <a:schemeClr val="dk1"/>
                          </a:solidFill>
                          <a:highlight>
                            <a:srgbClr val="00FF00"/>
                          </a:highlight>
                          <a:latin typeface="Calibri"/>
                          <a:ea typeface="Calibri"/>
                          <a:cs typeface="Calibri"/>
                          <a:sym typeface="Calibri"/>
                        </a:rPr>
                        <a:t>Chronic absenteeism for elementary and middle schools</a:t>
                      </a:r>
                      <a:r>
                        <a:rPr lang="en" sz="1000">
                          <a:solidFill>
                            <a:schemeClr val="dk1"/>
                          </a:solidFill>
                          <a:highlight>
                            <a:srgbClr val="00FF00"/>
                          </a:highlight>
                          <a:latin typeface="Calibri"/>
                          <a:ea typeface="Calibri"/>
                          <a:cs typeface="Calibri"/>
                          <a:sym typeface="Calibri"/>
                        </a:rPr>
                        <a:t> </a:t>
                      </a:r>
                      <a:endParaRPr sz="1000">
                        <a:solidFill>
                          <a:schemeClr val="dk1"/>
                        </a:solidFill>
                        <a:highlight>
                          <a:srgbClr val="00FF00"/>
                        </a:highlight>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achievement on English language arts and math</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Academic growth on English language arts and math</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English language proficiency for English learners</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Graduation rates for high schools</a:t>
                      </a:r>
                      <a:endParaRPr sz="1000">
                        <a:highlight>
                          <a:srgbClr val="00FF00"/>
                        </a:highlight>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School quality and student success indicator</a:t>
                      </a:r>
                      <a:endParaRPr sz="1000">
                        <a:highlight>
                          <a:srgbClr val="00FF00"/>
                        </a:highlight>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Science Achievement </a:t>
                      </a:r>
                      <a:endParaRPr sz="1000">
                        <a:highlight>
                          <a:srgbClr val="00FF00"/>
                        </a:highlight>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Dropout rate for high schools</a:t>
                      </a:r>
                      <a:endParaRPr sz="1000">
                        <a:highlight>
                          <a:srgbClr val="00FF00"/>
                        </a:highlight>
                        <a:latin typeface="Calibri"/>
                        <a:ea typeface="Calibri"/>
                        <a:cs typeface="Calibri"/>
                        <a:sym typeface="Calibri"/>
                      </a:endParaRPr>
                    </a:p>
                    <a:p>
                      <a:pPr marL="0" lvl="0" indent="0" algn="l" rtl="0">
                        <a:spcBef>
                          <a:spcPts val="0"/>
                        </a:spcBef>
                        <a:spcAft>
                          <a:spcPts val="0"/>
                        </a:spcAft>
                        <a:buNone/>
                      </a:pPr>
                      <a:endParaRPr sz="1000" strike="sngStrike">
                        <a:latin typeface="Calibri"/>
                        <a:ea typeface="Calibri"/>
                        <a:cs typeface="Calibri"/>
                        <a:sym typeface="Calibri"/>
                      </a:endParaRPr>
                    </a:p>
                  </a:txBody>
                  <a:tcPr marL="5715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a:latin typeface="Calibri"/>
                          <a:ea typeface="Calibri"/>
                          <a:cs typeface="Calibri"/>
                          <a:sym typeface="Calibri"/>
                        </a:rPr>
                        <a:t>Graduation rates for high schools </a:t>
                      </a:r>
                      <a:endParaRPr sz="1000">
                        <a:latin typeface="Calibri"/>
                        <a:ea typeface="Calibri"/>
                        <a:cs typeface="Calibri"/>
                        <a:sym typeface="Calibri"/>
                      </a:endParaRPr>
                    </a:p>
                    <a:p>
                      <a:pPr marL="28575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solidFill>
                          <a:srgbClr val="5F497A"/>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Participation rates for state assessments in English language arts and math</a:t>
                      </a:r>
                      <a:endParaRPr sz="1000" dirty="0">
                        <a:latin typeface="Calibri"/>
                        <a:ea typeface="Calibri"/>
                        <a:cs typeface="Calibri"/>
                        <a:sym typeface="Calibri"/>
                      </a:endParaRPr>
                    </a:p>
                  </a:txBody>
                  <a:tcPr marL="73025" marR="7302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4" name="Google Shape;664;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Demographic Groups </a:t>
            </a:r>
            <a:endParaRPr sz="3000"/>
          </a:p>
        </p:txBody>
      </p:sp>
      <p:sp>
        <p:nvSpPr>
          <p:cNvPr id="663" name="Google Shape;663;p7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00050" lvl="6" indent="-336550" algn="l" rtl="0">
              <a:lnSpc>
                <a:spcPct val="100000"/>
              </a:lnSpc>
              <a:spcBef>
                <a:spcPts val="0"/>
              </a:spcBef>
              <a:spcAft>
                <a:spcPts val="0"/>
              </a:spcAft>
              <a:buClr>
                <a:schemeClr val="dk1"/>
              </a:buClr>
              <a:buSzPts val="1700"/>
              <a:buChar char="●"/>
            </a:pPr>
            <a:r>
              <a:rPr lang="en" sz="1700"/>
              <a:t>All students</a:t>
            </a:r>
            <a:endParaRPr sz="1700"/>
          </a:p>
          <a:p>
            <a:pPr marL="400050" lvl="6" indent="-336550" algn="l" rtl="0">
              <a:lnSpc>
                <a:spcPct val="100000"/>
              </a:lnSpc>
              <a:spcBef>
                <a:spcPts val="0"/>
              </a:spcBef>
              <a:spcAft>
                <a:spcPts val="0"/>
              </a:spcAft>
              <a:buClr>
                <a:schemeClr val="dk1"/>
              </a:buClr>
              <a:buSzPts val="1700"/>
              <a:buChar char="●"/>
            </a:pPr>
            <a:r>
              <a:rPr lang="en" sz="1700"/>
              <a:t>English learners</a:t>
            </a:r>
            <a:endParaRPr sz="1700"/>
          </a:p>
          <a:p>
            <a:pPr marL="400050" lvl="6" indent="-336550" algn="l" rtl="0">
              <a:lnSpc>
                <a:spcPct val="100000"/>
              </a:lnSpc>
              <a:spcBef>
                <a:spcPts val="0"/>
              </a:spcBef>
              <a:spcAft>
                <a:spcPts val="0"/>
              </a:spcAft>
              <a:buClr>
                <a:schemeClr val="dk1"/>
              </a:buClr>
              <a:buSzPts val="1700"/>
              <a:buChar char="●"/>
            </a:pPr>
            <a:r>
              <a:rPr lang="en" sz="1700"/>
              <a:t>Economically disadvantaged students (FRL)</a:t>
            </a:r>
            <a:endParaRPr sz="1700"/>
          </a:p>
          <a:p>
            <a:pPr marL="400050" lvl="6" indent="-336550" algn="l" rtl="0">
              <a:lnSpc>
                <a:spcPct val="100000"/>
              </a:lnSpc>
              <a:spcBef>
                <a:spcPts val="0"/>
              </a:spcBef>
              <a:spcAft>
                <a:spcPts val="0"/>
              </a:spcAft>
              <a:buClr>
                <a:schemeClr val="dk1"/>
              </a:buClr>
              <a:buSzPts val="1700"/>
              <a:buChar char="●"/>
            </a:pPr>
            <a:r>
              <a:rPr lang="en" sz="1700"/>
              <a:t>Students with disabilities</a:t>
            </a:r>
            <a:endParaRPr sz="1700"/>
          </a:p>
          <a:p>
            <a:pPr marL="400050" lvl="6" indent="-336550" algn="l" rtl="0">
              <a:lnSpc>
                <a:spcPct val="100000"/>
              </a:lnSpc>
              <a:spcBef>
                <a:spcPts val="0"/>
              </a:spcBef>
              <a:spcAft>
                <a:spcPts val="0"/>
              </a:spcAft>
              <a:buClr>
                <a:schemeClr val="dk1"/>
              </a:buClr>
              <a:buSzPts val="1700"/>
              <a:buChar char="●"/>
            </a:pPr>
            <a:r>
              <a:rPr lang="en" sz="1700"/>
              <a:t>Students from major race and ethnic groups</a:t>
            </a:r>
            <a:endParaRPr sz="1700"/>
          </a:p>
          <a:p>
            <a:pPr marL="857250" lvl="7" indent="-323850" algn="l" rtl="0">
              <a:lnSpc>
                <a:spcPct val="100000"/>
              </a:lnSpc>
              <a:spcBef>
                <a:spcPts val="0"/>
              </a:spcBef>
              <a:spcAft>
                <a:spcPts val="0"/>
              </a:spcAft>
              <a:buClr>
                <a:schemeClr val="dk1"/>
              </a:buClr>
              <a:buSzPts val="1500"/>
              <a:buChar char="○"/>
            </a:pPr>
            <a:r>
              <a:rPr lang="en" sz="1500"/>
              <a:t>American Indian or Alaskan Native</a:t>
            </a:r>
            <a:endParaRPr sz="1500"/>
          </a:p>
          <a:p>
            <a:pPr marL="857250" lvl="7" indent="-323850" algn="l" rtl="0">
              <a:lnSpc>
                <a:spcPct val="100000"/>
              </a:lnSpc>
              <a:spcBef>
                <a:spcPts val="0"/>
              </a:spcBef>
              <a:spcAft>
                <a:spcPts val="0"/>
              </a:spcAft>
              <a:buClr>
                <a:schemeClr val="dk1"/>
              </a:buClr>
              <a:buSzPts val="1500"/>
              <a:buChar char="○"/>
            </a:pPr>
            <a:r>
              <a:rPr lang="en" sz="1500"/>
              <a:t>Asian</a:t>
            </a:r>
            <a:endParaRPr sz="1500"/>
          </a:p>
          <a:p>
            <a:pPr marL="857250" lvl="7" indent="-323850" algn="l" rtl="0">
              <a:lnSpc>
                <a:spcPct val="100000"/>
              </a:lnSpc>
              <a:spcBef>
                <a:spcPts val="0"/>
              </a:spcBef>
              <a:spcAft>
                <a:spcPts val="0"/>
              </a:spcAft>
              <a:buClr>
                <a:schemeClr val="dk1"/>
              </a:buClr>
              <a:buSzPts val="1500"/>
              <a:buChar char="○"/>
            </a:pPr>
            <a:r>
              <a:rPr lang="en" sz="1500"/>
              <a:t>Black or African American</a:t>
            </a:r>
            <a:endParaRPr sz="1500"/>
          </a:p>
          <a:p>
            <a:pPr marL="857250" lvl="7" indent="-323850" algn="l" rtl="0">
              <a:lnSpc>
                <a:spcPct val="100000"/>
              </a:lnSpc>
              <a:spcBef>
                <a:spcPts val="0"/>
              </a:spcBef>
              <a:spcAft>
                <a:spcPts val="0"/>
              </a:spcAft>
              <a:buClr>
                <a:schemeClr val="dk1"/>
              </a:buClr>
              <a:buSzPts val="1500"/>
              <a:buChar char="○"/>
            </a:pPr>
            <a:r>
              <a:rPr lang="en" sz="1500"/>
              <a:t>Hispanic or Latino</a:t>
            </a:r>
            <a:endParaRPr sz="1500"/>
          </a:p>
          <a:p>
            <a:pPr marL="857250" lvl="7" indent="-323850" algn="l" rtl="0">
              <a:lnSpc>
                <a:spcPct val="100000"/>
              </a:lnSpc>
              <a:spcBef>
                <a:spcPts val="0"/>
              </a:spcBef>
              <a:spcAft>
                <a:spcPts val="0"/>
              </a:spcAft>
              <a:buClr>
                <a:schemeClr val="dk1"/>
              </a:buClr>
              <a:buSzPts val="1500"/>
              <a:buChar char="○"/>
            </a:pPr>
            <a:r>
              <a:rPr lang="en" sz="1500"/>
              <a:t>White</a:t>
            </a:r>
            <a:endParaRPr sz="1500"/>
          </a:p>
          <a:p>
            <a:pPr marL="857250" lvl="7" indent="-323850" algn="l" rtl="0">
              <a:lnSpc>
                <a:spcPct val="100000"/>
              </a:lnSpc>
              <a:spcBef>
                <a:spcPts val="0"/>
              </a:spcBef>
              <a:spcAft>
                <a:spcPts val="0"/>
              </a:spcAft>
              <a:buClr>
                <a:schemeClr val="dk1"/>
              </a:buClr>
              <a:buSzPts val="1500"/>
              <a:buChar char="○"/>
            </a:pPr>
            <a:r>
              <a:rPr lang="en" sz="1500"/>
              <a:t>Native Hawaiian or Other Pacific Islander</a:t>
            </a:r>
            <a:endParaRPr sz="1500"/>
          </a:p>
          <a:p>
            <a:pPr marL="857250" lvl="7" indent="-323850" algn="l" rtl="0">
              <a:lnSpc>
                <a:spcPct val="100000"/>
              </a:lnSpc>
              <a:spcBef>
                <a:spcPts val="0"/>
              </a:spcBef>
              <a:spcAft>
                <a:spcPts val="0"/>
              </a:spcAft>
              <a:buClr>
                <a:schemeClr val="dk1"/>
              </a:buClr>
              <a:buSzPts val="1500"/>
              <a:buChar char="○"/>
            </a:pPr>
            <a:r>
              <a:rPr lang="en" sz="1500"/>
              <a:t>Two or More Races</a:t>
            </a:r>
            <a:endParaRPr sz="1500"/>
          </a:p>
          <a:p>
            <a:pPr marL="857250" lvl="7" indent="-323850" algn="l" rtl="0">
              <a:lnSpc>
                <a:spcPct val="100000"/>
              </a:lnSpc>
              <a:spcBef>
                <a:spcPts val="0"/>
              </a:spcBef>
              <a:spcAft>
                <a:spcPts val="900"/>
              </a:spcAft>
              <a:buClr>
                <a:schemeClr val="dk1"/>
              </a:buClr>
              <a:buSzPts val="1500"/>
              <a:buChar char="○"/>
            </a:pPr>
            <a:r>
              <a:rPr lang="en" sz="1500"/>
              <a:t>Aggregated Non-White</a:t>
            </a:r>
            <a:endParaRPr/>
          </a:p>
        </p:txBody>
      </p:sp>
      <p:sp>
        <p:nvSpPr>
          <p:cNvPr id="665" name="Google Shape;665;p7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1" name="Google Shape;671;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Priority Performance Challenge/s </a:t>
            </a:r>
            <a:endParaRPr sz="3000"/>
          </a:p>
        </p:txBody>
      </p:sp>
      <p:sp>
        <p:nvSpPr>
          <p:cNvPr id="670" name="Google Shape;670;p76"/>
          <p:cNvSpPr txBox="1">
            <a:spLocks noGrp="1"/>
          </p:cNvSpPr>
          <p:nvPr>
            <p:ph type="body" idx="1"/>
          </p:nvPr>
        </p:nvSpPr>
        <p:spPr>
          <a:xfrm>
            <a:off x="457200" y="1143000"/>
            <a:ext cx="8520600" cy="3546900"/>
          </a:xfrm>
          <a:prstGeom prst="rect">
            <a:avLst/>
          </a:prstGeom>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Clr>
                <a:schemeClr val="dk1"/>
              </a:buClr>
              <a:buSzPts val="1100"/>
              <a:buFont typeface="Arial"/>
              <a:buNone/>
            </a:pPr>
            <a:r>
              <a:rPr lang="en" sz="1600"/>
              <a:t>Uses performance on all ESSA indicators to select at least one priority performance challenge that has clearly and explicitly contributed to the reason for identification under ESSA</a:t>
            </a:r>
            <a:endParaRPr sz="1600"/>
          </a:p>
          <a:p>
            <a:pPr marL="0" lvl="0" indent="0" algn="l" rtl="0">
              <a:lnSpc>
                <a:spcPct val="100000"/>
              </a:lnSpc>
              <a:spcBef>
                <a:spcPts val="900"/>
              </a:spcBef>
              <a:spcAft>
                <a:spcPts val="0"/>
              </a:spcAft>
              <a:buClr>
                <a:schemeClr val="dk1"/>
              </a:buClr>
              <a:buSzPts val="1100"/>
              <a:buFont typeface="Arial"/>
              <a:buNone/>
            </a:pPr>
            <a:r>
              <a:rPr lang="en" sz="1600"/>
              <a:t>You can see  a list of priority challenges in the UIP handbook</a:t>
            </a:r>
            <a:endParaRPr sz="1600"/>
          </a:p>
          <a:p>
            <a:pPr marL="0" lvl="0" indent="0" algn="l" rtl="0">
              <a:lnSpc>
                <a:spcPct val="100000"/>
              </a:lnSpc>
              <a:spcBef>
                <a:spcPts val="900"/>
              </a:spcBef>
              <a:spcAft>
                <a:spcPts val="0"/>
              </a:spcAft>
              <a:buClr>
                <a:schemeClr val="dk1"/>
              </a:buClr>
              <a:buSzPts val="1100"/>
              <a:buFont typeface="Arial"/>
              <a:buNone/>
            </a:pPr>
            <a:r>
              <a:rPr lang="en" sz="1600"/>
              <a:t>This could look like:</a:t>
            </a:r>
            <a:endParaRPr sz="1600"/>
          </a:p>
          <a:p>
            <a:pPr marL="0" lvl="0" indent="0" algn="l" rtl="0">
              <a:lnSpc>
                <a:spcPct val="100000"/>
              </a:lnSpc>
              <a:spcBef>
                <a:spcPts val="900"/>
              </a:spcBef>
              <a:spcAft>
                <a:spcPts val="0"/>
              </a:spcAft>
              <a:buClr>
                <a:schemeClr val="dk1"/>
              </a:buClr>
              <a:buSzPts val="1100"/>
              <a:buFont typeface="Arial"/>
              <a:buNone/>
            </a:pPr>
            <a:r>
              <a:rPr lang="en" sz="1600"/>
              <a:t>One of our areas of highest need is</a:t>
            </a:r>
            <a:r>
              <a:rPr lang="en" sz="1400" b="1">
                <a:latin typeface="Roboto Mono"/>
                <a:ea typeface="Roboto Mono"/>
                <a:cs typeface="Roboto Mono"/>
                <a:sym typeface="Roboto Mono"/>
              </a:rPr>
              <a:t> missing foundational math skills. </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a:t>
            </a:r>
            <a:r>
              <a:rPr lang="en" sz="1400" b="1">
                <a:latin typeface="Roboto Mono"/>
                <a:ea typeface="Roboto Mono"/>
                <a:cs typeface="Roboto Mono"/>
                <a:sym typeface="Roboto Mono"/>
              </a:rPr>
              <a:t>targeted interventions for targeting missing math foundational skills</a:t>
            </a:r>
            <a:r>
              <a:rPr lang="en" sz="1600"/>
              <a:t>.  This is necessary to </a:t>
            </a:r>
            <a:r>
              <a:rPr lang="en" sz="1500" b="1">
                <a:latin typeface="Roboto Mono"/>
                <a:ea typeface="Roboto Mono"/>
                <a:cs typeface="Roboto Mono"/>
                <a:sym typeface="Roboto Mono"/>
              </a:rPr>
              <a:t>ensure our students have the skills necessary to build firm mathematical foundations that will support them as they continue to work with more complex mathematical concepts. </a:t>
            </a:r>
            <a:endParaRPr sz="1600"/>
          </a:p>
          <a:p>
            <a:pPr marL="0" lvl="0" indent="0" algn="l" rtl="0">
              <a:lnSpc>
                <a:spcPct val="100000"/>
              </a:lnSpc>
              <a:spcBef>
                <a:spcPts val="900"/>
              </a:spcBef>
              <a:spcAft>
                <a:spcPts val="900"/>
              </a:spcAft>
              <a:buClr>
                <a:schemeClr val="dk1"/>
              </a:buClr>
              <a:buSzPts val="1100"/>
              <a:buFont typeface="Arial"/>
              <a:buNone/>
            </a:pPr>
            <a:r>
              <a:rPr lang="en" sz="1600"/>
              <a:t>Based on our ESSA identification of ________, one of our areas of highest need is _________. Our priority challenge that addresses this need is _________________________________.  This is necessary to ______________________. </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 </a:t>
            </a:r>
            <a:endParaRPr/>
          </a:p>
        </p:txBody>
      </p:sp>
      <p:sp>
        <p:nvSpPr>
          <p:cNvPr id="677" name="Google Shape;677;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678" name="Google Shape;678;p77" descr="UIP data narrative tab."/>
          <p:cNvPicPr preferRelativeResize="0"/>
          <p:nvPr/>
        </p:nvPicPr>
        <p:blipFill>
          <a:blip r:embed="rId3">
            <a:alphaModFix/>
          </a:blip>
          <a:stretch>
            <a:fillRect/>
          </a:stretch>
        </p:blipFill>
        <p:spPr>
          <a:xfrm>
            <a:off x="0" y="930425"/>
            <a:ext cx="8247048" cy="4123524"/>
          </a:xfrm>
          <a:prstGeom prst="rect">
            <a:avLst/>
          </a:prstGeom>
          <a:noFill/>
          <a:ln>
            <a:noFill/>
          </a:ln>
        </p:spPr>
      </p:pic>
      <p:sp>
        <p:nvSpPr>
          <p:cNvPr id="679" name="Google Shape;679;p77">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7">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7">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687" name="Google Shape;687;p7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3</a:t>
            </a:r>
            <a:endParaRPr/>
          </a:p>
        </p:txBody>
      </p:sp>
      <p:sp>
        <p:nvSpPr>
          <p:cNvPr id="688" name="Google Shape;688;p78">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Identification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(MIS) </a:t>
            </a:r>
            <a:endParaRPr sz="3000"/>
          </a:p>
        </p:txBody>
      </p:sp>
      <p:sp>
        <p:nvSpPr>
          <p:cNvPr id="8" name="TextBox 7">
            <a:extLst>
              <a:ext uri="{FF2B5EF4-FFF2-40B4-BE49-F238E27FC236}">
                <a16:creationId xmlns:a16="http://schemas.microsoft.com/office/drawing/2014/main" id="{9E2E3A8E-5386-A0D2-5759-310B738C02CA}"/>
              </a:ext>
            </a:extLst>
          </p:cNvPr>
          <p:cNvSpPr txBox="1"/>
          <p:nvPr/>
        </p:nvSpPr>
        <p:spPr>
          <a:xfrm>
            <a:off x="376990" y="1066800"/>
            <a:ext cx="8356685" cy="584775"/>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least one MIS must fulfill the following criteria. It is recommended that this is done with each MIS, but this is not required.</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2EC6DB6A-3423-CDF7-770E-6FC00411B411}"/>
              </a:ext>
            </a:extLst>
          </p:cNvPr>
          <p:cNvSpPr txBox="1"/>
          <p:nvPr/>
        </p:nvSpPr>
        <p:spPr>
          <a:xfrm>
            <a:off x="900364" y="1909097"/>
            <a:ext cx="777716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Includes at Includes at least one intervention and/or strategy that is clearly and explicitly aligned with the reason for ESSA identification.</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Includes an evidence-based intervention (EBI). Provides a short description of what has been found in research regarding the success of the selected intervention and/or strategy as aligned to the school’s identification.</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Describes the contextual fit for the implementation of the selected intervention and/or strategy aligned to the reason for identification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80"/>
          <p:cNvSpPr txBox="1">
            <a:spLocks noGrp="1"/>
          </p:cNvSpPr>
          <p:nvPr>
            <p:ph type="title"/>
          </p:nvPr>
        </p:nvSpPr>
        <p:spPr>
          <a:xfrm>
            <a:off x="1868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
        <p:nvSpPr>
          <p:cNvPr id="703" name="Google Shape;703;p80"/>
          <p:cNvSpPr txBox="1">
            <a:spLocks noGrp="1"/>
          </p:cNvSpPr>
          <p:nvPr>
            <p:ph type="body" idx="1"/>
          </p:nvPr>
        </p:nvSpPr>
        <p:spPr>
          <a:xfrm>
            <a:off x="118400" y="999100"/>
            <a:ext cx="8859300" cy="3537600"/>
          </a:xfrm>
          <a:prstGeom prst="rect">
            <a:avLst/>
          </a:prstGeom>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lowest 5%</a:t>
            </a:r>
            <a:r>
              <a:rPr lang="en" sz="1500"/>
              <a:t>, our chosen priority improvement challenge is </a:t>
            </a:r>
            <a:r>
              <a:rPr lang="en" sz="1200" b="1">
                <a:latin typeface="Roboto"/>
                <a:ea typeface="Roboto"/>
                <a:cs typeface="Roboto"/>
                <a:sym typeface="Roboto"/>
              </a:rPr>
              <a:t>missing foundational math skills</a:t>
            </a:r>
            <a:r>
              <a:rPr lang="en" sz="1500"/>
              <a:t>. Our major improvement strategy we have chosen that addresses this need is </a:t>
            </a:r>
            <a:r>
              <a:rPr lang="en" sz="1250" b="1">
                <a:latin typeface="Roboto"/>
                <a:ea typeface="Roboto"/>
                <a:cs typeface="Roboto"/>
                <a:sym typeface="Roboto"/>
              </a:rPr>
              <a:t>implementing targeted intervention time in the daily schedule. </a:t>
            </a:r>
            <a:r>
              <a:rPr lang="en" sz="1500"/>
              <a:t>  This intervention has been shown to be effective in </a:t>
            </a:r>
            <a:r>
              <a:rPr lang="en" sz="1200" b="1">
                <a:latin typeface="Roboto"/>
                <a:ea typeface="Roboto"/>
                <a:cs typeface="Roboto"/>
                <a:sym typeface="Roboto"/>
              </a:rPr>
              <a:t>establishing critical foundational skills</a:t>
            </a:r>
            <a:r>
              <a:rPr lang="en" sz="1500">
                <a:latin typeface="Roboto"/>
                <a:ea typeface="Roboto"/>
                <a:cs typeface="Roboto"/>
                <a:sym typeface="Roboto"/>
              </a:rPr>
              <a:t> </a:t>
            </a:r>
            <a:r>
              <a:rPr lang="en" sz="1500"/>
              <a:t>by research that can be found here, </a:t>
            </a:r>
            <a:r>
              <a:rPr lang="en" sz="1200" b="1">
                <a:latin typeface="Roboto"/>
                <a:ea typeface="Roboto"/>
                <a:cs typeface="Roboto"/>
                <a:sym typeface="Roboto"/>
              </a:rPr>
              <a:t>https://www.erstrategies.org/cms/files/3720-targeted-and-flexible-blocks-building-block-pdf.pdf</a:t>
            </a:r>
            <a:r>
              <a:rPr lang="en" sz="1500"/>
              <a:t>. This strategy was chosen for this challenge because </a:t>
            </a:r>
            <a:r>
              <a:rPr lang="en" sz="1250" b="1">
                <a:latin typeface="Roboto"/>
                <a:ea typeface="Roboto"/>
                <a:cs typeface="Roboto"/>
                <a:sym typeface="Roboto"/>
              </a:rPr>
              <a:t>with targeted intervention time students are not missing core instruction and can be grouped according to needs for foundational math skills intervention. This also allows for interventions or acceleration in other areas increasing the overall individualization of our school curriculum.</a:t>
            </a:r>
            <a:endParaRPr sz="1250" b="1">
              <a:latin typeface="Roboto"/>
              <a:ea typeface="Roboto"/>
              <a:cs typeface="Roboto"/>
              <a:sym typeface="Roboto"/>
            </a:endParaRPr>
          </a:p>
          <a:p>
            <a:pPr marL="0" lvl="0" indent="0" algn="l" rtl="0">
              <a:lnSpc>
                <a:spcPct val="100000"/>
              </a:lnSpc>
              <a:spcBef>
                <a:spcPts val="900"/>
              </a:spcBef>
              <a:spcAft>
                <a:spcPts val="0"/>
              </a:spcAft>
              <a:buClr>
                <a:schemeClr val="dk1"/>
              </a:buClr>
              <a:buFont typeface="Arial"/>
              <a:buNone/>
            </a:pPr>
            <a:endParaRPr sz="1250" b="1">
              <a:latin typeface="Roboto"/>
              <a:ea typeface="Roboto"/>
              <a:cs typeface="Roboto"/>
              <a:sym typeface="Roboto"/>
            </a:endParaRPr>
          </a:p>
          <a:p>
            <a:pPr marL="0" lvl="0" indent="0" algn="l" rtl="0">
              <a:lnSpc>
                <a:spcPct val="100000"/>
              </a:lnSpc>
              <a:spcBef>
                <a:spcPts val="900"/>
              </a:spcBef>
              <a:spcAft>
                <a:spcPts val="900"/>
              </a:spcAft>
              <a:buClr>
                <a:schemeClr val="dk1"/>
              </a:buClr>
              <a:buFont typeface="Arial"/>
              <a:buNone/>
            </a:pPr>
            <a:r>
              <a:rPr lang="en" sz="1500"/>
              <a:t> 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10" name="Google Shape;710;p8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11" name="Google Shape;711;p81" descr="UIP major improvement strategies section."/>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12" name="Google Shape;712;p81">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Monitoring and Action Steps</a:t>
            </a:r>
            <a:endParaRPr sz="3377"/>
          </a:p>
        </p:txBody>
      </p:sp>
      <p:sp>
        <p:nvSpPr>
          <p:cNvPr id="718" name="Google Shape;718;p82"/>
          <p:cNvSpPr txBox="1">
            <a:spLocks noGrp="1"/>
          </p:cNvSpPr>
          <p:nvPr>
            <p:ph type="subTitle" idx="1"/>
          </p:nvPr>
        </p:nvSpPr>
        <p:spPr>
          <a:xfrm>
            <a:off x="311700" y="2845350"/>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4</a:t>
            </a:r>
            <a:endParaRPr/>
          </a:p>
        </p:txBody>
      </p:sp>
      <p:sp>
        <p:nvSpPr>
          <p:cNvPr id="719" name="Google Shape;719;p8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8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24" name="Google Shape;724;p8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a:ea typeface="Roboto"/>
                <a:cs typeface="Roboto"/>
                <a:sym typeface="Roboto"/>
              </a:rPr>
              <a:t>monthly</a:t>
            </a:r>
            <a:r>
              <a:rPr lang="en" sz="2000"/>
              <a:t> in our </a:t>
            </a:r>
            <a:r>
              <a:rPr lang="en" sz="2000" b="1">
                <a:latin typeface="Roboto"/>
                <a:ea typeface="Roboto"/>
                <a:cs typeface="Roboto"/>
                <a:sym typeface="Roboto"/>
              </a:rPr>
              <a:t>PLC meetings</a:t>
            </a:r>
            <a:r>
              <a:rPr lang="en" sz="2000"/>
              <a:t>.</a:t>
            </a:r>
            <a:endParaRPr/>
          </a:p>
        </p:txBody>
      </p:sp>
      <p:sp>
        <p:nvSpPr>
          <p:cNvPr id="726" name="Google Shape;726;p8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2" name="Google Shape;732;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t>
            </a:r>
            <a:endParaRPr sz="3000"/>
          </a:p>
        </p:txBody>
      </p:sp>
      <p:sp>
        <p:nvSpPr>
          <p:cNvPr id="731" name="Google Shape;731;p84"/>
          <p:cNvSpPr txBox="1">
            <a:spLocks noGrp="1"/>
          </p:cNvSpPr>
          <p:nvPr>
            <p:ph type="body" idx="1"/>
          </p:nvPr>
        </p:nvSpPr>
        <p:spPr>
          <a:xfrm>
            <a:off x="457375" y="1043500"/>
            <a:ext cx="8520600" cy="3291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growth. Additionally, we will assess if any specific skills identified for additional instruction informed by data demonstrated improvement and if new groupings are needed.</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Planning Form</a:t>
            </a:r>
            <a:endParaRPr dirty="0"/>
          </a:p>
        </p:txBody>
      </p:sp>
      <p:pic>
        <p:nvPicPr>
          <p:cNvPr id="738" name="Google Shape;738;p85" descr="UIP action plans tab."/>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39" name="Google Shape;739;p85">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5">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Improvement Action Steps</a:t>
            </a:r>
            <a:endParaRPr dirty="0"/>
          </a:p>
        </p:txBody>
      </p:sp>
      <p:pic>
        <p:nvPicPr>
          <p:cNvPr id="746" name="Google Shape;746;p86" descr="UIP improvement action steps."/>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Target Setting</a:t>
            </a:r>
            <a:endParaRPr dirty="0"/>
          </a:p>
        </p:txBody>
      </p:sp>
      <p:pic>
        <p:nvPicPr>
          <p:cNvPr id="752" name="Google Shape;752;p87" descr="UIP action plans, target setting tab."/>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53" name="Google Shape;753;p87">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7">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Leader Upcoming Trainings -Focus on Identification Types </a:t>
            </a:r>
            <a:endParaRPr/>
          </a:p>
        </p:txBody>
      </p:sp>
      <p:sp>
        <p:nvSpPr>
          <p:cNvPr id="760" name="Google Shape;760;p88"/>
          <p:cNvSpPr txBox="1">
            <a:spLocks noGrp="1"/>
          </p:cNvSpPr>
          <p:nvPr>
            <p:ph type="body" idx="1"/>
          </p:nvPr>
        </p:nvSpPr>
        <p:spPr>
          <a:xfrm>
            <a:off x="343000" y="1143000"/>
            <a:ext cx="8634900" cy="3191700"/>
          </a:xfrm>
          <a:prstGeom prst="rect">
            <a:avLst/>
          </a:prstGeom>
        </p:spPr>
        <p:txBody>
          <a:bodyPr spcFirstLastPara="1" wrap="square" lIns="0" tIns="0" rIns="0" bIns="0" anchor="t" anchorCtr="0">
            <a:normAutofit fontScale="62500" lnSpcReduction="20000"/>
          </a:bodyPr>
          <a:lstStyle/>
          <a:p>
            <a:pPr marL="0" lvl="0" indent="0" algn="ctr" rtl="0">
              <a:spcBef>
                <a:spcPts val="1200"/>
              </a:spcBef>
              <a:spcAft>
                <a:spcPts val="0"/>
              </a:spcAft>
              <a:buClr>
                <a:schemeClr val="dk1"/>
              </a:buClr>
              <a:buSzPct val="25163"/>
              <a:buFont typeface="Arial"/>
              <a:buNone/>
            </a:pPr>
            <a:r>
              <a:rPr lang="en" sz="4371">
                <a:latin typeface="Arial"/>
                <a:ea typeface="Arial"/>
                <a:cs typeface="Arial"/>
                <a:sym typeface="Arial"/>
              </a:rPr>
              <a:t>September CS UIP Specific </a:t>
            </a:r>
            <a:endParaRPr sz="4371">
              <a:latin typeface="Arial"/>
              <a:ea typeface="Arial"/>
              <a:cs typeface="Arial"/>
              <a:sym typeface="Arial"/>
            </a:endParaRPr>
          </a:p>
          <a:p>
            <a:pPr marL="0" lvl="0" indent="0" algn="ctr" rtl="0">
              <a:spcBef>
                <a:spcPts val="1200"/>
              </a:spcBef>
              <a:spcAft>
                <a:spcPts val="0"/>
              </a:spcAft>
              <a:buClr>
                <a:schemeClr val="dk1"/>
              </a:buClr>
              <a:buSzPct val="25163"/>
              <a:buFont typeface="Arial"/>
              <a:buNone/>
            </a:pPr>
            <a:r>
              <a:rPr lang="en" sz="4371">
                <a:latin typeface="Arial"/>
                <a:ea typeface="Arial"/>
                <a:cs typeface="Arial"/>
                <a:sym typeface="Arial"/>
              </a:rPr>
              <a:t>Identification Workshop Sessions</a:t>
            </a:r>
            <a:endParaRPr sz="4371">
              <a:latin typeface="Arial"/>
              <a:ea typeface="Arial"/>
              <a:cs typeface="Arial"/>
              <a:sym typeface="Arial"/>
            </a:endParaRPr>
          </a:p>
          <a:p>
            <a:pPr marL="0" lvl="0" indent="0" algn="l" rtl="0">
              <a:spcBef>
                <a:spcPts val="1200"/>
              </a:spcBef>
              <a:spcAft>
                <a:spcPts val="0"/>
              </a:spcAft>
              <a:buClr>
                <a:schemeClr val="dk1"/>
              </a:buClr>
              <a:buSzPct val="34579"/>
              <a:buFont typeface="Arial"/>
              <a:buNone/>
            </a:pPr>
            <a:r>
              <a:rPr lang="en" sz="3181" b="1" u="sng"/>
              <a:t>Thursday, September 8, 2022 from 12:00- 3:00</a:t>
            </a:r>
            <a:r>
              <a:rPr lang="en" sz="3181"/>
              <a:t>  - Comprehensive Support Plan/UIP for CS Identified Schools: Lowest 5% Elementary K-2        Register</a:t>
            </a:r>
            <a:r>
              <a:rPr lang="en" sz="3181">
                <a:uFill>
                  <a:noFill/>
                </a:uFill>
                <a:hlinkClick r:id="rId3"/>
              </a:rPr>
              <a:t> </a:t>
            </a:r>
            <a:r>
              <a:rPr lang="en" sz="3181" u="sng">
                <a:solidFill>
                  <a:srgbClr val="0563C1"/>
                </a:solidFill>
                <a:hlinkClick r:id="rId3">
                  <a:extLst>
                    <a:ext uri="{A12FA001-AC4F-418D-AE19-62706E023703}">
                      <ahyp:hlinkClr xmlns:ahyp="http://schemas.microsoft.com/office/drawing/2018/hyperlinkcolor" val="tx"/>
                    </a:ext>
                  </a:extLst>
                </a:hlinkClick>
              </a:rPr>
              <a:t>HERE</a:t>
            </a:r>
            <a:endParaRPr sz="1472">
              <a:solidFill>
                <a:srgbClr val="0563C1"/>
              </a:solidFill>
            </a:endParaRPr>
          </a:p>
          <a:p>
            <a:pPr marL="0" lvl="0" indent="0" algn="l" rtl="0">
              <a:spcBef>
                <a:spcPts val="1200"/>
              </a:spcBef>
              <a:spcAft>
                <a:spcPts val="0"/>
              </a:spcAft>
              <a:buClr>
                <a:schemeClr val="dk1"/>
              </a:buClr>
              <a:buSzPct val="33983"/>
              <a:buFont typeface="Arial"/>
              <a:buNone/>
            </a:pPr>
            <a:r>
              <a:rPr lang="en" sz="3236">
                <a:solidFill>
                  <a:srgbClr val="FF0000"/>
                </a:solidFill>
              </a:rPr>
              <a:t>For newly identified schools this fall, another set of trainings will be coming soon.  </a:t>
            </a:r>
            <a:r>
              <a:rPr lang="en" sz="8000">
                <a:solidFill>
                  <a:srgbClr val="0563C1"/>
                </a:solidFill>
              </a:rPr>
              <a:t> </a:t>
            </a:r>
            <a:endParaRPr sz="8000">
              <a:solidFill>
                <a:srgbClr val="0563C1"/>
              </a:solidFill>
            </a:endParaRPr>
          </a:p>
          <a:p>
            <a:pPr marL="0" lvl="0" indent="0" algn="l" rtl="0">
              <a:spcBef>
                <a:spcPts val="1200"/>
              </a:spcBef>
              <a:spcAft>
                <a:spcPts val="0"/>
              </a:spcAft>
              <a:buClr>
                <a:schemeClr val="dk1"/>
              </a:buClr>
              <a:buSzPct val="91666"/>
              <a:buFont typeface="Arial"/>
              <a:buNone/>
            </a:pPr>
            <a:r>
              <a:rPr lang="en" sz="1200">
                <a:latin typeface="Arial"/>
                <a:ea typeface="Arial"/>
                <a:cs typeface="Arial"/>
                <a:sym typeface="Arial"/>
              </a:rPr>
              <a:t> </a:t>
            </a:r>
            <a:endParaRPr sz="1200">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93" name="Google Shape;393;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Every state that accepts funds under the Every Student Succeeds Act (ESSA) must have an approved methodology for meaningfully differentiating the performance of and identifying schools for support and improvement.</a:t>
            </a:r>
            <a:endParaRPr/>
          </a:p>
          <a:p>
            <a:pPr marL="914400" lvl="1" indent="-292100" algn="l" rtl="0">
              <a:spcBef>
                <a:spcPts val="0"/>
              </a:spcBef>
              <a:spcAft>
                <a:spcPts val="0"/>
              </a:spcAft>
              <a:buSzPts val="1000"/>
              <a:buChar char="○"/>
            </a:pPr>
            <a:r>
              <a:rPr lang="en"/>
              <a:t>Due to the COVID-19 pandemic, Colorado was approved to amend its State plan to account for short-term changes in the 2022-2023 school year (</a:t>
            </a:r>
            <a:r>
              <a:rPr lang="en" u="sng">
                <a:solidFill>
                  <a:schemeClr val="hlink"/>
                </a:solidFill>
                <a:hlinkClick r:id="rId3"/>
              </a:rPr>
              <a:t>http://www.cde.state.co.us/fedprograms/essa</a:t>
            </a:r>
            <a:r>
              <a:rPr lang="en"/>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6" name="Google Shape;766;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767" name="Google Shape;767;p89"/>
          <p:cNvSpPr txBox="1">
            <a:spLocks noGrp="1"/>
          </p:cNvSpPr>
          <p:nvPr>
            <p:ph type="subTitle" idx="1"/>
          </p:nvPr>
        </p:nvSpPr>
        <p:spPr>
          <a:xfrm>
            <a:off x="377725" y="210027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None/>
            </a:pPr>
            <a:r>
              <a:rPr lang="en" b="1" dirty="0"/>
              <a:t>UIP 101</a:t>
            </a:r>
            <a:endParaRPr b="1" dirty="0"/>
          </a:p>
          <a:p>
            <a:pPr marL="0" lvl="0" indent="0" algn="ctr" rtl="0">
              <a:spcBef>
                <a:spcPts val="1200"/>
              </a:spcBef>
              <a:spcAft>
                <a:spcPts val="0"/>
              </a:spcAft>
              <a:buNone/>
            </a:pPr>
            <a:r>
              <a:rPr lang="en" b="1" i="1" dirty="0"/>
              <a:t>The UIP 101 video series provides an introduction to the elements of the school UIP and the UIP online system.</a:t>
            </a:r>
            <a:endParaRPr b="1" i="1" dirty="0"/>
          </a:p>
          <a:p>
            <a:pPr marL="0" lvl="0" indent="0" algn="ctr" rtl="0">
              <a:spcBef>
                <a:spcPts val="1200"/>
              </a:spcBef>
              <a:spcAft>
                <a:spcPts val="1200"/>
              </a:spcAft>
              <a:buClr>
                <a:schemeClr val="dk1"/>
              </a:buClr>
              <a:buSzPts val="1100"/>
              <a:buFont typeface="Arial"/>
              <a:buNone/>
            </a:pPr>
            <a:r>
              <a:rPr lang="en" sz="1700" u="sng" dirty="0">
                <a:hlinkClick r:id="rId3"/>
              </a:rPr>
              <a:t>https://www.cde.state.co.us/uip/uip101</a:t>
            </a:r>
            <a:endParaRPr sz="1300" b="1" i="1" dirty="0"/>
          </a:p>
        </p:txBody>
      </p:sp>
      <p:sp>
        <p:nvSpPr>
          <p:cNvPr id="765" name="Google Shape;765;p89"/>
          <p:cNvSpPr txBox="1">
            <a:spLocks noGrp="1"/>
          </p:cNvSpPr>
          <p:nvPr>
            <p:ph type="subTitle" idx="3"/>
          </p:nvPr>
        </p:nvSpPr>
        <p:spPr>
          <a:xfrm>
            <a:off x="3258425" y="210022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b="1"/>
              <a:t>UIP Training Page</a:t>
            </a:r>
            <a:endParaRPr b="1"/>
          </a:p>
          <a:p>
            <a:pPr marL="0" lvl="0" indent="0" algn="ctr" rtl="0">
              <a:spcBef>
                <a:spcPts val="1200"/>
              </a:spcBef>
              <a:spcAft>
                <a:spcPts val="0"/>
              </a:spcAft>
              <a:buClr>
                <a:schemeClr val="dk1"/>
              </a:buClr>
              <a:buSzPts val="1100"/>
              <a:buFont typeface="Arial"/>
              <a:buNone/>
            </a:pPr>
            <a:r>
              <a:rPr lang="en" b="1" i="1"/>
              <a:t>This page hosts a variety of training and technical assistance, both past and present.</a:t>
            </a:r>
            <a:endParaRPr b="1" i="1"/>
          </a:p>
          <a:p>
            <a:pPr marL="0" lvl="0" indent="0" algn="ctr" rtl="0">
              <a:spcBef>
                <a:spcPts val="1200"/>
              </a:spcBef>
              <a:spcAft>
                <a:spcPts val="1200"/>
              </a:spcAft>
              <a:buClr>
                <a:schemeClr val="dk1"/>
              </a:buClr>
              <a:buSzPts val="1100"/>
              <a:buFont typeface="Arial"/>
              <a:buNone/>
            </a:pPr>
            <a:r>
              <a:rPr lang="en" sz="1700" u="sng">
                <a:hlinkClick r:id="rId4"/>
              </a:rPr>
              <a:t>https://www.cde.state.co.us/uip/uip_training</a:t>
            </a:r>
            <a:r>
              <a:rPr lang="en" sz="1700"/>
              <a:t> </a:t>
            </a:r>
            <a:endParaRPr/>
          </a:p>
        </p:txBody>
      </p:sp>
      <p:sp>
        <p:nvSpPr>
          <p:cNvPr id="770" name="Google Shape;770;p89"/>
          <p:cNvSpPr txBox="1">
            <a:spLocks noGrp="1"/>
          </p:cNvSpPr>
          <p:nvPr>
            <p:ph type="subTitle" idx="5"/>
          </p:nvPr>
        </p:nvSpPr>
        <p:spPr>
          <a:xfrm>
            <a:off x="6139125" y="2100225"/>
            <a:ext cx="2421300" cy="2229000"/>
          </a:xfrm>
          <a:prstGeom prst="rect">
            <a:avLst/>
          </a:prstGeom>
          <a:noFill/>
          <a:ln>
            <a:noFill/>
          </a:ln>
        </p:spPr>
        <p:txBody>
          <a:bodyPr spcFirstLastPara="1" wrap="square" lIns="0" tIns="0" rIns="0" bIns="0" anchor="t" anchorCtr="0">
            <a:normAutofit fontScale="70000" lnSpcReduction="20000"/>
          </a:bodyPr>
          <a:lstStyle/>
          <a:p>
            <a:pPr marL="0" lvl="0" indent="0" algn="ctr" rtl="0">
              <a:spcBef>
                <a:spcPts val="0"/>
              </a:spcBef>
              <a:spcAft>
                <a:spcPts val="0"/>
              </a:spcAft>
              <a:buNone/>
            </a:pPr>
            <a:r>
              <a:rPr lang="en" sz="2000" b="1"/>
              <a:t>Other Resources</a:t>
            </a:r>
            <a:endParaRPr sz="2000" b="1"/>
          </a:p>
          <a:p>
            <a:pPr marL="0" lvl="0" indent="0" algn="ctr" rtl="0">
              <a:spcBef>
                <a:spcPts val="1200"/>
              </a:spcBef>
              <a:spcAft>
                <a:spcPts val="0"/>
              </a:spcAft>
              <a:buNone/>
            </a:pPr>
            <a:r>
              <a:rPr lang="en" sz="2150" u="sng">
                <a:hlinkClick r:id="rId5"/>
              </a:rPr>
              <a:t>Implementation Benchmarks Guidance Document</a:t>
            </a:r>
            <a:endParaRPr sz="2150"/>
          </a:p>
          <a:p>
            <a:pPr marL="0" lvl="0" indent="0" algn="ctr" rtl="0">
              <a:spcBef>
                <a:spcPts val="1200"/>
              </a:spcBef>
              <a:spcAft>
                <a:spcPts val="0"/>
              </a:spcAft>
              <a:buNone/>
            </a:pPr>
            <a:r>
              <a:rPr lang="en" sz="2150" u="sng">
                <a:hlinkClick r:id="rId6"/>
              </a:rPr>
              <a:t>Data Analysis for Small Student Populations </a:t>
            </a:r>
            <a:endParaRPr/>
          </a:p>
          <a:p>
            <a:pPr marL="0" lvl="0" indent="0" algn="ctr" rtl="0">
              <a:spcBef>
                <a:spcPts val="1200"/>
              </a:spcBef>
              <a:spcAft>
                <a:spcPts val="0"/>
              </a:spcAft>
              <a:buClr>
                <a:schemeClr val="dk1"/>
              </a:buClr>
              <a:buSzPct val="51162"/>
              <a:buFont typeface="Arial"/>
              <a:buNone/>
            </a:pPr>
            <a:r>
              <a:rPr lang="en" sz="2150" u="sng">
                <a:hlinkClick r:id="rId7"/>
              </a:rPr>
              <a:t>UIP School QC Rubric- (DOC) </a:t>
            </a:r>
            <a:endParaRPr sz="2150"/>
          </a:p>
          <a:p>
            <a:pPr marL="0" lvl="0" indent="0" algn="ctr" rtl="0">
              <a:spcBef>
                <a:spcPts val="1200"/>
              </a:spcBef>
              <a:spcAft>
                <a:spcPts val="1200"/>
              </a:spcAft>
              <a:buNone/>
            </a:pPr>
            <a:endParaRPr/>
          </a:p>
        </p:txBody>
      </p:sp>
      <p:pic>
        <p:nvPicPr>
          <p:cNvPr id="768" name="Google Shape;768;p8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8">
            <a:alphaModFix/>
          </a:blip>
          <a:srcRect l="18240" r="18247"/>
          <a:stretch/>
        </p:blipFill>
        <p:spPr>
          <a:xfrm>
            <a:off x="1045675" y="1043327"/>
            <a:ext cx="1085400" cy="975300"/>
          </a:xfrm>
          <a:prstGeom prst="roundRect">
            <a:avLst>
              <a:gd name="adj" fmla="val 16667"/>
            </a:avLst>
          </a:prstGeom>
        </p:spPr>
      </p:pic>
      <p:pic>
        <p:nvPicPr>
          <p:cNvPr id="769" name="Google Shape;769;p89">
            <a:extLst>
              <a:ext uri="{C183D7F6-B498-43B3-948B-1728B52AA6E4}">
                <adec:decorative xmlns:adec="http://schemas.microsoft.com/office/drawing/2017/decorative" val="1"/>
              </a:ext>
            </a:extLst>
          </p:cNvPr>
          <p:cNvPicPr preferRelativeResize="0">
            <a:picLocks noGrp="1"/>
          </p:cNvPicPr>
          <p:nvPr>
            <p:ph type="pic" idx="4"/>
          </p:nvPr>
        </p:nvPicPr>
        <p:blipFill rotWithShape="1">
          <a:blip r:embed="rId9">
            <a:alphaModFix/>
          </a:blip>
          <a:srcRect r="62050"/>
          <a:stretch/>
        </p:blipFill>
        <p:spPr>
          <a:xfrm>
            <a:off x="3930675" y="1043187"/>
            <a:ext cx="1085400" cy="975600"/>
          </a:xfrm>
          <a:prstGeom prst="roundRect">
            <a:avLst>
              <a:gd name="adj" fmla="val 16667"/>
            </a:avLst>
          </a:prstGeom>
        </p:spPr>
      </p:pic>
      <p:pic>
        <p:nvPicPr>
          <p:cNvPr id="771" name="Google Shape;771;p89">
            <a:extLst>
              <a:ext uri="{C183D7F6-B498-43B3-948B-1728B52AA6E4}">
                <adec:decorative xmlns:adec="http://schemas.microsoft.com/office/drawing/2017/decorative" val="1"/>
              </a:ext>
            </a:extLst>
          </p:cNvPr>
          <p:cNvPicPr preferRelativeResize="0">
            <a:picLocks noGrp="1"/>
          </p:cNvPicPr>
          <p:nvPr>
            <p:ph type="pic" idx="6"/>
          </p:nvPr>
        </p:nvPicPr>
        <p:blipFill rotWithShape="1">
          <a:blip r:embed="rId10">
            <a:alphaModFix/>
          </a:blip>
          <a:srcRect l="14321" r="14321"/>
          <a:stretch/>
        </p:blipFill>
        <p:spPr>
          <a:xfrm>
            <a:off x="6815675" y="1043337"/>
            <a:ext cx="1085400" cy="975300"/>
          </a:xfrm>
          <a:prstGeom prst="roundRect">
            <a:avLst>
              <a:gd name="adj" fmla="val 16667"/>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Contacts </a:t>
            </a:r>
            <a:endParaRPr/>
          </a:p>
        </p:txBody>
      </p:sp>
      <p:sp>
        <p:nvSpPr>
          <p:cNvPr id="777" name="Google Shape;777;p90"/>
          <p:cNvSpPr txBox="1"/>
          <p:nvPr/>
        </p:nvSpPr>
        <p:spPr>
          <a:xfrm>
            <a:off x="185025" y="1065700"/>
            <a:ext cx="88440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Identification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Tina Negley </a:t>
            </a:r>
            <a:r>
              <a:rPr lang="en" sz="2000" u="sng">
                <a:solidFill>
                  <a:schemeClr val="hlink"/>
                </a:solidFill>
                <a:latin typeface="Calibri"/>
                <a:ea typeface="Calibri"/>
                <a:cs typeface="Calibri"/>
                <a:sym typeface="Calibri"/>
                <a:hlinkClick r:id="rId3"/>
              </a:rPr>
              <a:t>Negley_t@cde.state.co.us</a:t>
            </a:r>
            <a:r>
              <a:rPr lang="en" sz="2000">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Mary Shen </a:t>
            </a:r>
            <a:r>
              <a:rPr lang="en" sz="2000" u="sng">
                <a:solidFill>
                  <a:schemeClr val="hlink"/>
                </a:solidFill>
                <a:latin typeface="Calibri"/>
                <a:ea typeface="Calibri"/>
                <a:cs typeface="Calibri"/>
                <a:sym typeface="Calibri"/>
                <a:hlinkClick r:id="rId4"/>
              </a:rPr>
              <a:t>Shen_m@cde.state.co.us</a:t>
            </a:r>
            <a:r>
              <a:rPr lang="en" sz="2000">
                <a:latin typeface="Calibri"/>
                <a:ea typeface="Calibri"/>
                <a:cs typeface="Calibri"/>
                <a:sym typeface="Calibri"/>
              </a:rPr>
              <a:t>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Programmatic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Karen Bixler </a:t>
            </a:r>
            <a:r>
              <a:rPr lang="en" sz="2000" u="sng">
                <a:solidFill>
                  <a:schemeClr val="hlink"/>
                </a:solidFill>
                <a:latin typeface="Calibri"/>
                <a:ea typeface="Calibri"/>
                <a:cs typeface="Calibri"/>
                <a:sym typeface="Calibri"/>
                <a:hlinkClick r:id="rId5"/>
              </a:rPr>
              <a:t>Bixler_k@cde.state.co.us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Kathryn Wisner </a:t>
            </a:r>
            <a:r>
              <a:rPr lang="en" sz="2000" u="sng">
                <a:solidFill>
                  <a:schemeClr val="hlink"/>
                </a:solidFill>
                <a:latin typeface="Calibri"/>
                <a:ea typeface="Calibri"/>
                <a:cs typeface="Calibri"/>
                <a:sym typeface="Calibri"/>
                <a:hlinkClick r:id="rId6"/>
              </a:rPr>
              <a:t>Wisner_k@cde.state.co.us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Tammy Giessinger</a:t>
            </a:r>
            <a:r>
              <a:rPr lang="en" sz="2000" u="sng">
                <a:solidFill>
                  <a:schemeClr val="hlink"/>
                </a:solidFill>
                <a:latin typeface="Calibri"/>
                <a:ea typeface="Calibri"/>
                <a:cs typeface="Calibri"/>
                <a:sym typeface="Calibri"/>
                <a:hlinkClick r:id="rId7"/>
              </a:rPr>
              <a:t> Giessinger_t@cde.state.co.us </a:t>
            </a: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UIP General and Platform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Erin Loften </a:t>
            </a:r>
            <a:r>
              <a:rPr lang="en" sz="2000" u="sng">
                <a:solidFill>
                  <a:schemeClr val="hlink"/>
                </a:solidFill>
                <a:latin typeface="Calibri"/>
                <a:ea typeface="Calibri"/>
                <a:cs typeface="Calibri"/>
                <a:sym typeface="Calibri"/>
                <a:hlinkClick r:id="rId8"/>
              </a:rPr>
              <a:t>Loften_e@cde.state.co.us</a:t>
            </a:r>
            <a:r>
              <a:rPr lang="en" sz="2000">
                <a:solidFill>
                  <a:schemeClr val="dk1"/>
                </a:solidFill>
                <a:latin typeface="Calibri"/>
                <a:ea typeface="Calibri"/>
                <a:cs typeface="Calibri"/>
                <a:sym typeface="Calibri"/>
              </a:rPr>
              <a:t>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Victoria Rilett </a:t>
            </a:r>
            <a:r>
              <a:rPr lang="en" sz="2000" u="sng">
                <a:solidFill>
                  <a:schemeClr val="hlink"/>
                </a:solidFill>
                <a:latin typeface="Calibri"/>
                <a:ea typeface="Calibri"/>
                <a:cs typeface="Calibri"/>
                <a:sym typeface="Calibri"/>
                <a:hlinkClick r:id="rId9"/>
              </a:rPr>
              <a:t>Rilett_@cde.state.co.us</a:t>
            </a:r>
            <a:r>
              <a:rPr lang="en" sz="2000">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a:t>
            </a:r>
            <a:endParaRPr/>
          </a:p>
        </p:txBody>
      </p:sp>
      <p:sp>
        <p:nvSpPr>
          <p:cNvPr id="783" name="Google Shape;783;p9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784" name="Google Shape;784;p9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399" name="Google Shape;399;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Comprehensive Support and Improvement (CS)</a:t>
            </a:r>
            <a:endParaRPr/>
          </a:p>
          <a:p>
            <a:pPr marL="914400" lvl="1" indent="-292100" algn="l" rtl="0">
              <a:spcBef>
                <a:spcPts val="0"/>
              </a:spcBef>
              <a:spcAft>
                <a:spcPts val="0"/>
              </a:spcAft>
              <a:buSzPts val="1000"/>
              <a:buChar char="○"/>
            </a:pPr>
            <a:r>
              <a:rPr lang="en">
                <a:highlight>
                  <a:srgbClr val="00FF00"/>
                </a:highlight>
              </a:rPr>
              <a:t>CS - Lowest 5%</a:t>
            </a:r>
            <a:endParaRPr>
              <a:highlight>
                <a:srgbClr val="00FF00"/>
              </a:highlight>
            </a:endParaRPr>
          </a:p>
          <a:p>
            <a:pPr marL="914400" lvl="1" indent="-292100" algn="l" rtl="0">
              <a:spcBef>
                <a:spcPts val="0"/>
              </a:spcBef>
              <a:spcAft>
                <a:spcPts val="0"/>
              </a:spcAft>
              <a:buSzPts val="1000"/>
              <a:buChar char="○"/>
            </a:pPr>
            <a:r>
              <a:rPr lang="en"/>
              <a:t>CS - Low Graduation Rate</a:t>
            </a:r>
            <a:endParaRPr/>
          </a:p>
          <a:p>
            <a:pPr marL="914400" lvl="1" indent="-292100" algn="l" rtl="0">
              <a:spcBef>
                <a:spcPts val="0"/>
              </a:spcBef>
              <a:spcAft>
                <a:spcPts val="0"/>
              </a:spcAft>
              <a:buSzPts val="1000"/>
              <a:buChar char="○"/>
            </a:pPr>
            <a:r>
              <a:rPr lang="en"/>
              <a:t>CS - Former ATS (first year of identification will be Fall 2022)</a:t>
            </a:r>
            <a:endParaRPr/>
          </a:p>
          <a:p>
            <a:pPr marL="457200" lvl="0" indent="-330200" algn="l" rtl="0">
              <a:spcBef>
                <a:spcPts val="0"/>
              </a:spcBef>
              <a:spcAft>
                <a:spcPts val="0"/>
              </a:spcAft>
              <a:buSzPts val="1600"/>
              <a:buChar char="●"/>
            </a:pPr>
            <a:r>
              <a:rPr lang="en"/>
              <a:t>Targeted Support and Improvement (TS)</a:t>
            </a:r>
            <a:endParaRPr/>
          </a:p>
          <a:p>
            <a:pPr marL="914400" lvl="1" indent="-292100" algn="l" rtl="0">
              <a:spcBef>
                <a:spcPts val="0"/>
              </a:spcBef>
              <a:spcAft>
                <a:spcPts val="0"/>
              </a:spcAft>
              <a:buSzPts val="1000"/>
              <a:buChar char="○"/>
            </a:pPr>
            <a:r>
              <a:rPr lang="en"/>
              <a:t>TS - based on disaggregated group(s)</a:t>
            </a:r>
            <a:endParaRPr/>
          </a:p>
          <a:p>
            <a:pPr marL="914400" lvl="1" indent="-292100" algn="l" rtl="0">
              <a:spcBef>
                <a:spcPts val="0"/>
              </a:spcBef>
              <a:spcAft>
                <a:spcPts val="0"/>
              </a:spcAft>
              <a:buSzPts val="1000"/>
              <a:buChar char="○"/>
            </a:pPr>
            <a:r>
              <a:rPr lang="en"/>
              <a:t>Additional Targeted Support (ATS) - based on disaggregated group(s) that on their own meet the criteria for Lowest 5%</a:t>
            </a:r>
            <a:endParaRPr/>
          </a:p>
        </p:txBody>
      </p:sp>
      <p:sp>
        <p:nvSpPr>
          <p:cNvPr id="400" name="Google Shape;400;p54"/>
          <p:cNvSpPr txBox="1"/>
          <p:nvPr/>
        </p:nvSpPr>
        <p:spPr>
          <a:xfrm>
            <a:off x="5015425" y="40447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Identification of Schools, cont.</a:t>
            </a:r>
            <a:endParaRPr dirty="0"/>
          </a:p>
        </p:txBody>
      </p:sp>
      <p:sp>
        <p:nvSpPr>
          <p:cNvPr id="406" name="Google Shape;406;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You are participating in this meeting because your school or a school in your district has been identified as qualifying as Comprehensive Support and Improvement for being in the lowest 5% of all schools. </a:t>
            </a:r>
            <a:endParaRPr/>
          </a:p>
        </p:txBody>
      </p:sp>
      <p:sp>
        <p:nvSpPr>
          <p:cNvPr id="407" name="Google Shape;407;p55"/>
          <p:cNvSpPr txBox="1"/>
          <p:nvPr/>
        </p:nvSpPr>
        <p:spPr>
          <a:xfrm>
            <a:off x="5015425" y="40373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ESSA Indicators</a:t>
            </a:r>
            <a:endParaRPr/>
          </a:p>
        </p:txBody>
      </p:sp>
      <p:sp>
        <p:nvSpPr>
          <p:cNvPr id="413" name="Google Shape;413;p56"/>
          <p:cNvSpPr txBox="1">
            <a:spLocks noGrp="1"/>
          </p:cNvSpPr>
          <p:nvPr>
            <p:ph type="body" idx="1"/>
          </p:nvPr>
        </p:nvSpPr>
        <p:spPr>
          <a:xfrm>
            <a:off x="457200" y="1143000"/>
            <a:ext cx="8520600" cy="3372600"/>
          </a:xfrm>
          <a:prstGeom prst="rect">
            <a:avLst/>
          </a:prstGeom>
        </p:spPr>
        <p:txBody>
          <a:bodyPr spcFirstLastPara="1" wrap="square" lIns="0" tIns="0" rIns="0" bIns="0" anchor="t" anchorCtr="0">
            <a:normAutofit fontScale="70000" lnSpcReduction="20000"/>
          </a:bodyPr>
          <a:lstStyle/>
          <a:p>
            <a:pPr marL="457200" lvl="0" indent="-299720" algn="l" rtl="0">
              <a:spcBef>
                <a:spcPts val="0"/>
              </a:spcBef>
              <a:spcAft>
                <a:spcPts val="0"/>
              </a:spcAft>
              <a:buSzPct val="88888"/>
              <a:buChar char="●"/>
            </a:pPr>
            <a:r>
              <a:rPr lang="en">
                <a:highlight>
                  <a:srgbClr val="00FF00"/>
                </a:highlight>
              </a:rPr>
              <a:t>Academic Achievement</a:t>
            </a:r>
            <a:endParaRPr>
              <a:highlight>
                <a:srgbClr val="00FF00"/>
              </a:highlight>
            </a:endParaRPr>
          </a:p>
          <a:p>
            <a:pPr marL="914400" lvl="1" indent="-273050" algn="l" rtl="0">
              <a:spcBef>
                <a:spcPts val="0"/>
              </a:spcBef>
              <a:spcAft>
                <a:spcPts val="0"/>
              </a:spcAft>
              <a:buSzPct val="62500"/>
              <a:buChar char="○"/>
            </a:pPr>
            <a:r>
              <a:rPr lang="en">
                <a:highlight>
                  <a:srgbClr val="00FF00"/>
                </a:highlight>
              </a:rPr>
              <a:t>English Language Arts</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(grades 3-8) and SAT (grade 11) mean scale scores (MSS)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Math</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(grades 3-8) and SAT (grade 11) mean scale scores (MSS)</a:t>
            </a:r>
            <a:endParaRPr>
              <a:highlight>
                <a:srgbClr val="00FF00"/>
              </a:highlight>
            </a:endParaRPr>
          </a:p>
          <a:p>
            <a:pPr marL="457200" lvl="0" indent="-299720" algn="l" rtl="0">
              <a:spcBef>
                <a:spcPts val="0"/>
              </a:spcBef>
              <a:spcAft>
                <a:spcPts val="0"/>
              </a:spcAft>
              <a:buSzPct val="88888"/>
              <a:buChar char="●"/>
            </a:pPr>
            <a:r>
              <a:rPr lang="en">
                <a:highlight>
                  <a:srgbClr val="00FF00"/>
                </a:highlight>
              </a:rPr>
              <a:t>Academic Progress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English Language Arts</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and SAT median growth percentiles (MGP)</a:t>
            </a:r>
            <a:endParaRPr>
              <a:highlight>
                <a:srgbClr val="00FF00"/>
              </a:highlight>
            </a:endParaRPr>
          </a:p>
          <a:p>
            <a:pPr marL="914400" lvl="1" indent="-273050" algn="l" rtl="0">
              <a:spcBef>
                <a:spcPts val="0"/>
              </a:spcBef>
              <a:spcAft>
                <a:spcPts val="0"/>
              </a:spcAft>
              <a:buSzPct val="62500"/>
              <a:buChar char="○"/>
            </a:pPr>
            <a:r>
              <a:rPr lang="en">
                <a:highlight>
                  <a:srgbClr val="00FF00"/>
                </a:highlight>
              </a:rPr>
              <a:t>Math</a:t>
            </a:r>
            <a:endParaRPr>
              <a:highlight>
                <a:srgbClr val="00FF00"/>
              </a:highlight>
            </a:endParaRPr>
          </a:p>
          <a:p>
            <a:pPr marL="1371600" lvl="2" indent="-273050" algn="l" rtl="0">
              <a:spcBef>
                <a:spcPts val="0"/>
              </a:spcBef>
              <a:spcAft>
                <a:spcPts val="0"/>
              </a:spcAft>
              <a:buSzPct val="62500"/>
              <a:buChar char="■"/>
            </a:pPr>
            <a:r>
              <a:rPr lang="en">
                <a:highlight>
                  <a:srgbClr val="00FF00"/>
                </a:highlight>
              </a:rPr>
              <a:t>CMAS and SAT median growth percentiles (MGP)</a:t>
            </a:r>
            <a:endParaRPr>
              <a:highlight>
                <a:srgbClr val="00FF00"/>
              </a:highlight>
            </a:endParaRPr>
          </a:p>
          <a:p>
            <a:pPr marL="457200" lvl="0" indent="-299720" algn="l" rtl="0">
              <a:spcBef>
                <a:spcPts val="0"/>
              </a:spcBef>
              <a:spcAft>
                <a:spcPts val="0"/>
              </a:spcAft>
              <a:buSzPct val="88888"/>
              <a:buChar char="●"/>
            </a:pPr>
            <a:r>
              <a:rPr lang="en">
                <a:highlight>
                  <a:srgbClr val="00FF00"/>
                </a:highlight>
              </a:rPr>
              <a:t>Progress in Achieving English Language Proficiency</a:t>
            </a:r>
            <a:endParaRPr>
              <a:highlight>
                <a:srgbClr val="00FF00"/>
              </a:highlight>
            </a:endParaRPr>
          </a:p>
          <a:p>
            <a:pPr marL="914400" lvl="1" indent="-273050" algn="l" rtl="0">
              <a:spcBef>
                <a:spcPts val="0"/>
              </a:spcBef>
              <a:spcAft>
                <a:spcPts val="0"/>
              </a:spcAft>
              <a:buSzPct val="62500"/>
              <a:buChar char="○"/>
            </a:pPr>
            <a:r>
              <a:rPr lang="en">
                <a:highlight>
                  <a:srgbClr val="00FF00"/>
                </a:highlight>
              </a:rPr>
              <a:t>Median growth percentiles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On-track to attain fluency</a:t>
            </a:r>
            <a:endParaRPr>
              <a:highlight>
                <a:srgbClr val="00FF00"/>
              </a:highlight>
            </a:endParaRPr>
          </a:p>
          <a:p>
            <a:pPr marL="457200" lvl="0" indent="-299720" algn="l" rtl="0">
              <a:spcBef>
                <a:spcPts val="0"/>
              </a:spcBef>
              <a:spcAft>
                <a:spcPts val="0"/>
              </a:spcAft>
              <a:buSzPct val="88888"/>
              <a:buChar char="●"/>
            </a:pPr>
            <a:r>
              <a:rPr lang="en">
                <a:highlight>
                  <a:srgbClr val="00FF00"/>
                </a:highlight>
              </a:rPr>
              <a:t>School Quality or Student Success (SQSS)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CMAS science (grades 5, 8, and 11) mean scale scores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Reduction in chronic absenteeism (Elementary/Middle; beginning Fall 2022)</a:t>
            </a:r>
            <a:endParaRPr>
              <a:highlight>
                <a:srgbClr val="00FF00"/>
              </a:highlight>
            </a:endParaRPr>
          </a:p>
          <a:p>
            <a:pPr marL="914400" lvl="1" indent="-273050" algn="l" rtl="0">
              <a:spcBef>
                <a:spcPts val="0"/>
              </a:spcBef>
              <a:spcAft>
                <a:spcPts val="0"/>
              </a:spcAft>
              <a:buSzPct val="62500"/>
              <a:buChar char="○"/>
            </a:pPr>
            <a:r>
              <a:rPr lang="en">
                <a:highlight>
                  <a:srgbClr val="00FF00"/>
                </a:highlight>
              </a:rPr>
              <a:t>Dropout rates (High)</a:t>
            </a:r>
            <a:endParaRPr>
              <a:highlight>
                <a:srgbClr val="00FF00"/>
              </a:highlight>
            </a:endParaRPr>
          </a:p>
          <a:p>
            <a:pPr marL="457200" lvl="0" indent="-299720" algn="l" rtl="0">
              <a:spcBef>
                <a:spcPts val="0"/>
              </a:spcBef>
              <a:spcAft>
                <a:spcPts val="0"/>
              </a:spcAft>
              <a:buSzPct val="88888"/>
              <a:buChar char="●"/>
            </a:pPr>
            <a:r>
              <a:rPr lang="en">
                <a:highlight>
                  <a:srgbClr val="00FF00"/>
                </a:highlight>
              </a:rPr>
              <a:t>Graduation Rates</a:t>
            </a:r>
            <a:endParaRPr>
              <a:highlight>
                <a:srgbClr val="00FF00"/>
              </a:highlight>
            </a:endParaRPr>
          </a:p>
          <a:p>
            <a:pPr marL="914400" lvl="1" indent="-273050" algn="l" rtl="0">
              <a:spcBef>
                <a:spcPts val="0"/>
              </a:spcBef>
              <a:spcAft>
                <a:spcPts val="0"/>
              </a:spcAft>
              <a:buSzPct val="62500"/>
              <a:buChar char="○"/>
            </a:pPr>
            <a:r>
              <a:rPr lang="en">
                <a:highlight>
                  <a:srgbClr val="00FF00"/>
                </a:highlight>
              </a:rPr>
              <a:t>Four-year graduation rate</a:t>
            </a:r>
            <a:endParaRPr>
              <a:highlight>
                <a:srgbClr val="00FF00"/>
              </a:highlight>
            </a:endParaRPr>
          </a:p>
          <a:p>
            <a:pPr marL="914400" lvl="1" indent="-273050" algn="l" rtl="0">
              <a:spcBef>
                <a:spcPts val="0"/>
              </a:spcBef>
              <a:spcAft>
                <a:spcPts val="0"/>
              </a:spcAft>
              <a:buSzPct val="62500"/>
              <a:buChar char="○"/>
            </a:pPr>
            <a:r>
              <a:rPr lang="en">
                <a:highlight>
                  <a:srgbClr val="00FF00"/>
                </a:highlight>
              </a:rPr>
              <a:t>Seven-year graduation rate</a:t>
            </a:r>
            <a:endParaRPr>
              <a:highlight>
                <a:srgbClr val="00FF00"/>
              </a:highlight>
            </a:endParaRPr>
          </a:p>
        </p:txBody>
      </p:sp>
      <p:sp>
        <p:nvSpPr>
          <p:cNvPr id="414" name="Google Shape;414;p56"/>
          <p:cNvSpPr txBox="1"/>
          <p:nvPr/>
        </p:nvSpPr>
        <p:spPr>
          <a:xfrm>
            <a:off x="5898500" y="964000"/>
            <a:ext cx="3188400" cy="17085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K-2 School Identification</a:t>
            </a:r>
            <a:endParaRPr sz="900">
              <a:solidFill>
                <a:schemeClr val="dk1"/>
              </a:solidFill>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Academic Achievement</a:t>
            </a:r>
            <a:endParaRPr sz="900">
              <a:solidFill>
                <a:schemeClr val="dk1"/>
              </a:solidFill>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English Language Arts</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READ Act Percent with a Significant Reading Deficiency (SRD)</a:t>
            </a:r>
            <a:endParaRPr sz="900">
              <a:solidFill>
                <a:schemeClr val="dk1"/>
              </a:solidFill>
              <a:latin typeface="Calibri"/>
              <a:ea typeface="Calibri"/>
              <a:cs typeface="Calibri"/>
              <a:sym typeface="Calibri"/>
            </a:endParaRPr>
          </a:p>
          <a:p>
            <a:pPr marL="571500" lvl="1"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Academic Progress</a:t>
            </a:r>
            <a:endParaRPr sz="900">
              <a:solidFill>
                <a:schemeClr val="dk1"/>
              </a:solidFill>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English Language Arts</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Change in SRD</a:t>
            </a:r>
            <a:endParaRPr sz="900">
              <a:solidFill>
                <a:schemeClr val="dk1"/>
              </a:solidFill>
              <a:latin typeface="Calibri"/>
              <a:ea typeface="Calibri"/>
              <a:cs typeface="Calibri"/>
              <a:sym typeface="Calibri"/>
            </a:endParaRPr>
          </a:p>
          <a:p>
            <a:pPr marL="914400" lvl="2"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English Language Proficiency</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Median Growth Percentile</a:t>
            </a:r>
            <a:endParaRPr sz="900">
              <a:solidFill>
                <a:schemeClr val="dk1"/>
              </a:solidFill>
              <a:latin typeface="Calibri"/>
              <a:ea typeface="Calibri"/>
              <a:cs typeface="Calibri"/>
              <a:sym typeface="Calibri"/>
            </a:endParaRPr>
          </a:p>
          <a:p>
            <a:pPr marL="1257300" lvl="3" indent="-1714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On-track to attain fluency</a:t>
            </a:r>
            <a:endParaRPr sz="900">
              <a:solidFill>
                <a:schemeClr val="dk1"/>
              </a:solidFill>
              <a:latin typeface="Calibri"/>
              <a:ea typeface="Calibri"/>
              <a:cs typeface="Calibri"/>
              <a:sym typeface="Calibri"/>
            </a:endParaRPr>
          </a:p>
        </p:txBody>
      </p:sp>
      <p:sp>
        <p:nvSpPr>
          <p:cNvPr id="415" name="Google Shape;415;p56"/>
          <p:cNvSpPr txBox="1"/>
          <p:nvPr/>
        </p:nvSpPr>
        <p:spPr>
          <a:xfrm>
            <a:off x="5898500" y="2761250"/>
            <a:ext cx="3188400" cy="10158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Alternative Education Campuses (AEC)</a:t>
            </a:r>
            <a:endParaRPr sz="900">
              <a:solidFill>
                <a:srgbClr val="B7B7B7"/>
              </a:solidFill>
              <a:latin typeface="Calibri"/>
              <a:ea typeface="Calibri"/>
              <a:cs typeface="Calibri"/>
              <a:sym typeface="Calibri"/>
            </a:endParaRPr>
          </a:p>
          <a:p>
            <a:pPr marL="571500" lvl="1"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When necessary, the following indicators are also used to differentiate among lowest performing AECs, in addition to other indicators (listed to left)</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Attendance rate</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Truancy rate</a:t>
            </a:r>
            <a:endParaRPr sz="900">
              <a:solidFill>
                <a:srgbClr val="B7B7B7"/>
              </a:solidFill>
              <a:latin typeface="Calibri"/>
              <a:ea typeface="Calibri"/>
              <a:cs typeface="Calibri"/>
              <a:sym typeface="Calibri"/>
            </a:endParaRPr>
          </a:p>
        </p:txBody>
      </p:sp>
      <p:sp>
        <p:nvSpPr>
          <p:cNvPr id="416" name="Google Shape;416;p56"/>
          <p:cNvSpPr txBox="1"/>
          <p:nvPr/>
        </p:nvSpPr>
        <p:spPr>
          <a:xfrm>
            <a:off x="2915900" y="3920100"/>
            <a:ext cx="3921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latin typeface="Calibri"/>
                <a:ea typeface="Calibri"/>
                <a:cs typeface="Calibri"/>
                <a:sym typeface="Calibri"/>
              </a:rPr>
              <a:t>}</a:t>
            </a:r>
            <a:endParaRPr sz="3300">
              <a:latin typeface="Calibri"/>
              <a:ea typeface="Calibri"/>
              <a:cs typeface="Calibri"/>
              <a:sym typeface="Calibri"/>
            </a:endParaRPr>
          </a:p>
        </p:txBody>
      </p:sp>
      <p:sp>
        <p:nvSpPr>
          <p:cNvPr id="417" name="Google Shape;417;p56"/>
          <p:cNvSpPr txBox="1"/>
          <p:nvPr/>
        </p:nvSpPr>
        <p:spPr>
          <a:xfrm>
            <a:off x="3115700" y="4126450"/>
            <a:ext cx="1768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alibri"/>
                <a:ea typeface="Calibri"/>
                <a:cs typeface="Calibri"/>
                <a:sym typeface="Calibri"/>
              </a:rPr>
              <a:t>High School only </a:t>
            </a:r>
            <a:endParaRPr sz="11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Student Groups</a:t>
            </a:r>
            <a:endParaRPr/>
          </a:p>
        </p:txBody>
      </p:sp>
      <p:sp>
        <p:nvSpPr>
          <p:cNvPr id="423" name="Google Shape;423;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All students</a:t>
            </a:r>
            <a:endParaRPr/>
          </a:p>
          <a:p>
            <a:pPr marL="457200" lvl="0" indent="-330200" algn="l" rtl="0">
              <a:spcBef>
                <a:spcPts val="0"/>
              </a:spcBef>
              <a:spcAft>
                <a:spcPts val="0"/>
              </a:spcAft>
              <a:buSzPts val="1600"/>
              <a:buChar char="●"/>
            </a:pPr>
            <a:r>
              <a:rPr lang="en"/>
              <a:t>English learners</a:t>
            </a:r>
            <a:endParaRPr/>
          </a:p>
          <a:p>
            <a:pPr marL="457200" lvl="0" indent="-330200" algn="l" rtl="0">
              <a:spcBef>
                <a:spcPts val="0"/>
              </a:spcBef>
              <a:spcAft>
                <a:spcPts val="0"/>
              </a:spcAft>
              <a:buSzPts val="1600"/>
              <a:buChar char="●"/>
            </a:pPr>
            <a:r>
              <a:rPr lang="en"/>
              <a:t>Students with disabilities</a:t>
            </a:r>
            <a:endParaRPr/>
          </a:p>
          <a:p>
            <a:pPr marL="457200" lvl="0" indent="-330200" algn="l" rtl="0">
              <a:spcBef>
                <a:spcPts val="0"/>
              </a:spcBef>
              <a:spcAft>
                <a:spcPts val="0"/>
              </a:spcAft>
              <a:buSzPts val="1600"/>
              <a:buChar char="●"/>
            </a:pPr>
            <a:r>
              <a:rPr lang="en"/>
              <a:t>Students experiencing poverty</a:t>
            </a:r>
            <a:endParaRPr/>
          </a:p>
          <a:p>
            <a:pPr marL="457200" lvl="0" indent="-330200" algn="l" rtl="0">
              <a:spcBef>
                <a:spcPts val="0"/>
              </a:spcBef>
              <a:spcAft>
                <a:spcPts val="0"/>
              </a:spcAft>
              <a:buSzPts val="1600"/>
              <a:buChar char="●"/>
            </a:pPr>
            <a:r>
              <a:rPr lang="en"/>
              <a:t>Students from each racial/ethnic group, separately</a:t>
            </a:r>
            <a:endParaRPr/>
          </a:p>
          <a:p>
            <a:pPr marL="914400" lvl="1" indent="-292100" algn="l" rtl="0">
              <a:spcBef>
                <a:spcPts val="0"/>
              </a:spcBef>
              <a:spcAft>
                <a:spcPts val="0"/>
              </a:spcAft>
              <a:buSzPts val="1000"/>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(CS) - Lowest 5%</a:t>
            </a:r>
            <a:endParaRPr/>
          </a:p>
        </p:txBody>
      </p:sp>
      <p:sp>
        <p:nvSpPr>
          <p:cNvPr id="429" name="Google Shape;429;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t>Performance of all students and each student group on all available indicators, based on 3-year aggregates, are used to assign ratings and award points on each sub-indicator</a:t>
            </a:r>
            <a:endParaRPr/>
          </a:p>
          <a:p>
            <a:pPr marL="914400" lvl="1" indent="-292100" algn="l" rtl="0">
              <a:spcBef>
                <a:spcPts val="0"/>
              </a:spcBef>
              <a:spcAft>
                <a:spcPts val="0"/>
              </a:spcAft>
              <a:buSzPts val="1000"/>
              <a:buChar char="○"/>
            </a:pPr>
            <a:r>
              <a:rPr lang="en"/>
              <a:t>Points are added across all indicators to calculate the total points earned and total points possible for each school</a:t>
            </a:r>
            <a:endParaRPr/>
          </a:p>
          <a:p>
            <a:pPr marL="914400" lvl="1" indent="-292100" algn="l" rtl="0">
              <a:spcBef>
                <a:spcPts val="0"/>
              </a:spcBef>
              <a:spcAft>
                <a:spcPts val="0"/>
              </a:spcAft>
              <a:buSzPts val="1000"/>
              <a:buChar char="○"/>
            </a:pPr>
            <a:r>
              <a:rPr lang="en"/>
              <a:t>Total points earned are divided by total points possible to create an overall summative score for each school</a:t>
            </a:r>
            <a:endParaRPr/>
          </a:p>
          <a:p>
            <a:pPr marL="457200" lvl="0" indent="-330200" algn="l" rtl="0">
              <a:spcBef>
                <a:spcPts val="0"/>
              </a:spcBef>
              <a:spcAft>
                <a:spcPts val="0"/>
              </a:spcAft>
              <a:buSzPts val="1600"/>
              <a:buChar char="●"/>
            </a:pPr>
            <a:r>
              <a:rPr lang="en"/>
              <a:t>Colorado annually ranks all schools based on the overall summative score, and Title I schools with the lowest total percentage points earned are identified as CS - Lowest 5%</a:t>
            </a:r>
            <a:endParaRPr/>
          </a:p>
          <a:p>
            <a:pPr marL="914400" lvl="1" indent="-292100" algn="l" rtl="0">
              <a:spcBef>
                <a:spcPts val="0"/>
              </a:spcBef>
              <a:spcAft>
                <a:spcPts val="0"/>
              </a:spcAft>
              <a:buSzPts val="1000"/>
              <a:buChar char="○"/>
            </a:pPr>
            <a:r>
              <a:rPr lang="en"/>
              <a:t>Identification includes a minimum of 5 percent of all Title I schools</a:t>
            </a:r>
            <a:endParaRPr/>
          </a:p>
        </p:txBody>
      </p:sp>
      <p:sp>
        <p:nvSpPr>
          <p:cNvPr id="430" name="Google Shape;430;p58"/>
          <p:cNvSpPr txBox="1"/>
          <p:nvPr/>
        </p:nvSpPr>
        <p:spPr>
          <a:xfrm>
            <a:off x="4198325" y="4557700"/>
            <a:ext cx="3882900" cy="554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1155CC"/>
                </a:solidFill>
                <a:latin typeface="Calibri"/>
                <a:ea typeface="Calibri"/>
                <a:cs typeface="Calibri"/>
                <a:sym typeface="Calibri"/>
              </a:rPr>
              <a:t>Possible to be identified due to participation only</a:t>
            </a:r>
            <a:endParaRPr sz="1200">
              <a:solidFill>
                <a:srgbClr val="1155CC"/>
              </a:solidFill>
              <a:latin typeface="Calibri"/>
              <a:ea typeface="Calibri"/>
              <a:cs typeface="Calibri"/>
              <a:sym typeface="Calibri"/>
            </a:endParaRPr>
          </a:p>
          <a:p>
            <a:pPr marL="0" lvl="0" indent="0" algn="ctr" rtl="0">
              <a:spcBef>
                <a:spcPts val="0"/>
              </a:spcBef>
              <a:spcAft>
                <a:spcPts val="0"/>
              </a:spcAft>
              <a:buNone/>
            </a:pPr>
            <a:r>
              <a:rPr lang="en" sz="1200">
                <a:solidFill>
                  <a:srgbClr val="1155CC"/>
                </a:solidFill>
                <a:latin typeface="Calibri"/>
                <a:ea typeface="Calibri"/>
                <a:cs typeface="Calibri"/>
                <a:sym typeface="Calibri"/>
              </a:rPr>
              <a:t>~ Would be labeled as such</a:t>
            </a:r>
            <a:endParaRPr sz="1200">
              <a:solidFill>
                <a:srgbClr val="1155C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3469</Words>
  <Application>Microsoft Office PowerPoint</Application>
  <PresentationFormat>On-screen Show (16:9)</PresentationFormat>
  <Paragraphs>350</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Calibri</vt:lpstr>
      <vt:lpstr>Rockwell</vt:lpstr>
      <vt:lpstr>Roboto</vt:lpstr>
      <vt:lpstr>Roboto Mono</vt:lpstr>
      <vt:lpstr>Arial</vt:lpstr>
      <vt:lpstr>CDE </vt:lpstr>
      <vt:lpstr>2_Office Theme</vt:lpstr>
      <vt:lpstr>  Comprehensive Support Plans For Schools Identified as Lowest 5%  </vt:lpstr>
      <vt:lpstr>The Who,What, Where, and Why (for this session) </vt:lpstr>
      <vt:lpstr>ESSA Identification</vt:lpstr>
      <vt:lpstr>Background</vt:lpstr>
      <vt:lpstr>Identification of Schools</vt:lpstr>
      <vt:lpstr>Identification of Schools, cont.</vt:lpstr>
      <vt:lpstr>Overview of ESSA Indicators</vt:lpstr>
      <vt:lpstr>ESSA Student Groups</vt:lpstr>
      <vt:lpstr>Comprehensive Support and Improvement (CS) - Lowest 5%</vt:lpstr>
      <vt:lpstr>Additional Information</vt:lpstr>
      <vt:lpstr>Planning Requirements </vt:lpstr>
      <vt:lpstr>Improvement Planning Requirements for ESSA Identified Schools</vt:lpstr>
      <vt:lpstr>Where are requirements described? </vt:lpstr>
      <vt:lpstr>Unified Improvement Planning - Typical Cycle</vt:lpstr>
      <vt:lpstr>Stakeholders and Planning </vt:lpstr>
      <vt:lpstr>Reason for Identification  </vt:lpstr>
      <vt:lpstr>Reason for identification </vt:lpstr>
      <vt:lpstr>Stakeholder Identification </vt:lpstr>
      <vt:lpstr>Stakeholder Identification, cont. </vt:lpstr>
      <vt:lpstr>Stakeholder Involvement Throughout </vt:lpstr>
      <vt:lpstr>Stakeholder Involvement Throughout, cont. </vt:lpstr>
      <vt:lpstr>Where to Enter in the UIP-Brief Description Tab</vt:lpstr>
      <vt:lpstr>Data Narrative</vt:lpstr>
      <vt:lpstr>Current Performance </vt:lpstr>
      <vt:lpstr>Required Student Performance Data Based on Identification </vt:lpstr>
      <vt:lpstr>Major Demographic Groups </vt:lpstr>
      <vt:lpstr>Priority Performance Challenge/s </vt:lpstr>
      <vt:lpstr>Where to Enter in the UIP </vt:lpstr>
      <vt:lpstr>Major Improvement Strategies</vt:lpstr>
      <vt:lpstr>Major Improvement Strategies (MIS) </vt:lpstr>
      <vt:lpstr>Major Improvement Strategies Example </vt:lpstr>
      <vt:lpstr>Where to Enter in the UIP</vt:lpstr>
      <vt:lpstr>Monitoring and Action Steps</vt:lpstr>
      <vt:lpstr>Monitoring - Implementation Benchmarks</vt:lpstr>
      <vt:lpstr>Evaluation- Action Steps </vt:lpstr>
      <vt:lpstr>Where in the UIP – Planning Form</vt:lpstr>
      <vt:lpstr>Where in the UIP – Improvement Action Steps</vt:lpstr>
      <vt:lpstr>Where in the UIP – Target Setting</vt:lpstr>
      <vt:lpstr>School Leader Upcoming Trainings -Focus on Identification Types </vt:lpstr>
      <vt:lpstr>Resources</vt:lpstr>
      <vt:lpstr>Contacts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Comprehensive Support Plans For Schools Identified as Lowest 5%  </dc:title>
  <cp:lastModifiedBy>Patino, Yazmine</cp:lastModifiedBy>
  <cp:revision>4</cp:revision>
  <dcterms:modified xsi:type="dcterms:W3CDTF">2024-09-17T16:39:07Z</dcterms:modified>
</cp:coreProperties>
</file>