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387" r:id="rId5"/>
    <p:sldId id="388" r:id="rId6"/>
    <p:sldId id="409" r:id="rId7"/>
    <p:sldId id="427" r:id="rId8"/>
    <p:sldId id="428" r:id="rId9"/>
    <p:sldId id="429" r:id="rId10"/>
    <p:sldId id="377" r:id="rId11"/>
    <p:sldId id="393" r:id="rId12"/>
    <p:sldId id="423" r:id="rId13"/>
    <p:sldId id="394" r:id="rId14"/>
    <p:sldId id="342" r:id="rId15"/>
    <p:sldId id="340" r:id="rId16"/>
    <p:sldId id="380" r:id="rId17"/>
    <p:sldId id="426"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
      <p:font typeface="Roboto Medium" panose="02000000000000000000" pitchFamily="2" charset="0"/>
      <p:regular r:id="rId24"/>
      <p:bold r:id="rId25"/>
      <p:italic r:id="rId26"/>
      <p:boldItalic r:id="rId27"/>
    </p:embeddedFont>
    <p:embeddedFont>
      <p:font typeface="Rockwell" panose="02060603020205020403" pitchFamily="18"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52250C-A102-E0C4-BA1C-86C7D55C0C68}" name="Echsner, Rachel" initials="ER" userId="S::echsner_r@cde.state.co.us::dfac8232-8819-4926-a6de-6bc9a831c1dc" providerId="AD"/>
  <p188:author id="{93BBD04A-8902-4FE9-4D4D-240EC4B8C04D}" name="Van Bueren, Macie" initials="VM" userId="S::van_bueren_m@cde.state.co.us::b65c6e1b-ce90-428e-93d8-e8d7465bb056" providerId="AD"/>
  <p188:author id="{C4C2A99C-5580-60CB-C8A1-A012A6EDAFE0}" name="Prael, Michelle" initials="PM" userId="S::prael_m@cde.state.co.us::0a51a797-5dd2-4055-ba07-d9378c419489" providerId="AD"/>
  <p188:author id="{C85AB7D2-B550-BD79-B8E2-7E1BEF75532D}" name="Hollingshead, Jess" initials="HJ" userId="S::hollingshead_j@cde.state.co.us::72828a8d-9361-4fc4-a85c-ed48cb67a617"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138"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109" Type="http://customschemas.google.com/relationships/presentationmetadata" Target="metadata"/><Relationship Id="rId21" Type="http://schemas.openxmlformats.org/officeDocument/2006/relationships/font" Target="fonts/font2.fntdata"/><Relationship Id="rId11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11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14"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11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dced6a56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dced6a56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
              <a:t>DeLilah</a:t>
            </a:r>
            <a:endParaRPr/>
          </a:p>
        </p:txBody>
      </p:sp>
      <p:sp>
        <p:nvSpPr>
          <p:cNvPr id="131" name="Google Shape;131;g11dced6a568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405735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237638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918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130cc56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130cc5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DeLilah</a:t>
            </a:r>
            <a:endParaRPr/>
          </a:p>
        </p:txBody>
      </p:sp>
    </p:spTree>
    <p:extLst>
      <p:ext uri="{BB962C8B-B14F-4D97-AF65-F5344CB8AC3E}">
        <p14:creationId xmlns:p14="http://schemas.microsoft.com/office/powerpoint/2010/main" val="6520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8034-AF2D-E021-A66E-3D6596E3F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6080A-6F9C-82DF-2C1B-C2CCBD496F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DEECCE-7020-6AA7-465E-0791EACBD6CD}"/>
              </a:ext>
            </a:extLst>
          </p:cNvPr>
          <p:cNvSpPr>
            <a:spLocks noGrp="1"/>
          </p:cNvSpPr>
          <p:nvPr>
            <p:ph type="body" idx="1"/>
          </p:nvPr>
        </p:nvSpPr>
        <p:spPr/>
        <p:txBody>
          <a:bodyPr/>
          <a:lstStyle/>
          <a:p>
            <a:r>
              <a:rPr lang="en-US"/>
              <a:t>DC</a:t>
            </a:r>
          </a:p>
        </p:txBody>
      </p:sp>
      <p:sp>
        <p:nvSpPr>
          <p:cNvPr id="4" name="Slide Number Placeholder 3">
            <a:extLst>
              <a:ext uri="{FF2B5EF4-FFF2-40B4-BE49-F238E27FC236}">
                <a16:creationId xmlns:a16="http://schemas.microsoft.com/office/drawing/2014/main" id="{342041E0-C016-CDD6-9D3E-E066DC43DB4A}"/>
              </a:ext>
            </a:extLst>
          </p:cNvPr>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36686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122988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301680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2C2A-6D32-293E-5E1E-D67DA30D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CE87A-F6F8-48EC-9EE3-5019B93861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CE0BC1-8647-FDF6-5624-258576AC69E6}"/>
              </a:ext>
            </a:extLst>
          </p:cNvPr>
          <p:cNvSpPr>
            <a:spLocks noGrp="1"/>
          </p:cNvSpPr>
          <p:nvPr>
            <p:ph type="body" idx="1"/>
          </p:nvPr>
        </p:nvSpPr>
        <p:spPr/>
        <p:txBody>
          <a:bodyPr/>
          <a:lstStyle/>
          <a:p>
            <a:r>
              <a:rPr lang="en-US">
                <a:ea typeface="Calibri"/>
                <a:cs typeface="Calibri"/>
              </a:rPr>
              <a:t>JH</a:t>
            </a:r>
          </a:p>
        </p:txBody>
      </p:sp>
      <p:sp>
        <p:nvSpPr>
          <p:cNvPr id="4" name="Slide Number Placeholder 3">
            <a:extLst>
              <a:ext uri="{FF2B5EF4-FFF2-40B4-BE49-F238E27FC236}">
                <a16:creationId xmlns:a16="http://schemas.microsoft.com/office/drawing/2014/main" id="{90DB2031-C55C-6088-2D00-79224EA7AD72}"/>
              </a:ext>
            </a:extLst>
          </p:cNvPr>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242693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84534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131075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4214514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506429"/>
            <a:ext cx="9144000" cy="163707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2427180"/>
            <a:ext cx="7772400" cy="912442"/>
          </a:xfrm>
        </p:spPr>
        <p:txBody>
          <a:bodyPr anchor="t" anchorCtr="0">
            <a:normAutofit/>
          </a:bodyPr>
          <a:lstStyle>
            <a:lvl1pPr algn="ctr">
              <a:defRPr sz="27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3805083"/>
            <a:ext cx="7772400" cy="799444"/>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10" name="Straight Connector 9"/>
          <p:cNvCxnSpPr/>
          <p:nvPr userDrawn="1"/>
        </p:nvCxnSpPr>
        <p:spPr>
          <a:xfrm>
            <a:off x="685801" y="2079522"/>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1223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62194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392719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78316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942447374?share=copy"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hyperlink" Target="https://www.cde.state.co.us/cdeawards/gains-training-8" TargetMode="External"/><Relationship Id="rId4" Type="http://schemas.openxmlformats.org/officeDocument/2006/relationships/hyperlink" Target="https://www.cde.state.co.us/gains/uploaddowloadgainsexcelbudget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oloradotest.egrantsmanagement.com/"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prstGeom prst="rect">
            <a:avLst/>
          </a:prstGeom>
          <a:noFill/>
          <a:ln>
            <a:noFill/>
          </a:ln>
        </p:spPr>
        <p:txBody>
          <a:bodyPr spcFirstLastPara="1" vert="horz" wrap="square" lIns="0" tIns="0" rIns="0" bIns="0" rtlCol="0" anchor="t" anchorCtr="0">
            <a:normAutofit fontScale="90000"/>
          </a:bodyPr>
          <a:lstStyle/>
          <a:p>
            <a:r>
              <a:rPr lang="en-US">
                <a:solidFill>
                  <a:schemeClr val="tx1"/>
                </a:solidFill>
              </a:rPr>
              <a:t>2025-2026 Consolidated Application System Training</a:t>
            </a:r>
          </a:p>
        </p:txBody>
      </p:sp>
      <p:sp>
        <p:nvSpPr>
          <p:cNvPr id="2" name="Title 1">
            <a:extLst>
              <a:ext uri="{FF2B5EF4-FFF2-40B4-BE49-F238E27FC236}">
                <a16:creationId xmlns:a16="http://schemas.microsoft.com/office/drawing/2014/main" id="{6C49D69F-AABC-C089-9D33-804D17888350}"/>
              </a:ext>
            </a:extLst>
          </p:cNvPr>
          <p:cNvSpPr>
            <a:spLocks noGrp="1"/>
          </p:cNvSpPr>
          <p:nvPr>
            <p:ph type="title" idx="3"/>
          </p:nvPr>
        </p:nvSpPr>
        <p:spPr/>
        <p:txBody>
          <a:bodyPr/>
          <a:lstStyle/>
          <a:p>
            <a:r>
              <a:rPr lang="en-US" dirty="0"/>
              <a:t>Title I, Part D Section</a:t>
            </a:r>
          </a:p>
        </p:txBody>
      </p:sp>
      <p:pic>
        <p:nvPicPr>
          <p:cNvPr id="4" name="Picture 3">
            <a:extLst>
              <a:ext uri="{FF2B5EF4-FFF2-40B4-BE49-F238E27FC236}">
                <a16:creationId xmlns:a16="http://schemas.microsoft.com/office/drawing/2014/main" id="{DAF3251A-4A6B-B8E8-74E1-99C37708AB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0725" y="3834442"/>
            <a:ext cx="1310730" cy="1253699"/>
          </a:xfrm>
          <a:prstGeom prst="rect">
            <a:avLst/>
          </a:prstGeom>
        </p:spPr>
      </p:pic>
    </p:spTree>
    <p:extLst>
      <p:ext uri="{BB962C8B-B14F-4D97-AF65-F5344CB8AC3E}">
        <p14:creationId xmlns:p14="http://schemas.microsoft.com/office/powerpoint/2010/main" val="163002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A83927-A2B0-421F-58C9-715D12EA3CE3}"/>
              </a:ext>
            </a:extLst>
          </p:cNvPr>
          <p:cNvSpPr>
            <a:spLocks noGrp="1"/>
          </p:cNvSpPr>
          <p:nvPr>
            <p:ph type="title"/>
          </p:nvPr>
        </p:nvSpPr>
        <p:spPr/>
        <p:txBody>
          <a:bodyPr>
            <a:normAutofit/>
          </a:bodyPr>
          <a:lstStyle/>
          <a:p>
            <a:r>
              <a:rPr lang="en-US" sz="2025"/>
              <a:t>Budget Detail Page</a:t>
            </a:r>
          </a:p>
        </p:txBody>
      </p:sp>
      <p:sp>
        <p:nvSpPr>
          <p:cNvPr id="7" name="Content Placeholder 6">
            <a:extLst>
              <a:ext uri="{FF2B5EF4-FFF2-40B4-BE49-F238E27FC236}">
                <a16:creationId xmlns:a16="http://schemas.microsoft.com/office/drawing/2014/main" id="{C9B2604B-CA2F-8B6B-7532-626B62C13B11}"/>
              </a:ext>
            </a:extLst>
          </p:cNvPr>
          <p:cNvSpPr>
            <a:spLocks noGrp="1"/>
          </p:cNvSpPr>
          <p:nvPr>
            <p:ph type="body" idx="1"/>
          </p:nvPr>
        </p:nvSpPr>
        <p:spPr>
          <a:xfrm>
            <a:off x="311700" y="1152475"/>
            <a:ext cx="3270324" cy="3034800"/>
          </a:xfrm>
        </p:spPr>
        <p:txBody>
          <a:bodyPr vert="horz" lIns="0" tIns="0" rIns="0" bIns="34290" rtlCol="0" anchor="t">
            <a:normAutofit fontScale="92500"/>
          </a:bodyPr>
          <a:lstStyle/>
          <a:p>
            <a:pPr marL="285750" indent="-285750">
              <a:spcBef>
                <a:spcPts val="506"/>
              </a:spcBef>
            </a:pPr>
            <a:r>
              <a:rPr lang="en-US">
                <a:cs typeface="Calibri"/>
              </a:rPr>
              <a:t>Click the </a:t>
            </a:r>
            <a:r>
              <a:rPr lang="en-US" b="1" i="1">
                <a:cs typeface="Calibri"/>
              </a:rPr>
              <a:t>Add Budget Detail </a:t>
            </a:r>
            <a:r>
              <a:rPr lang="en-US">
                <a:cs typeface="Calibri"/>
              </a:rPr>
              <a:t>link to create a new budget line entry.</a:t>
            </a:r>
            <a:endParaRPr lang="en-US">
              <a:ea typeface="Calibri"/>
              <a:cs typeface="Calibri"/>
            </a:endParaRPr>
          </a:p>
          <a:p>
            <a:pPr marL="285750" indent="-285750">
              <a:spcBef>
                <a:spcPts val="506"/>
              </a:spcBef>
            </a:pPr>
            <a:r>
              <a:rPr lang="en-US">
                <a:cs typeface="Calibri"/>
              </a:rPr>
              <a:t>On this screen, you can also </a:t>
            </a:r>
            <a:r>
              <a:rPr lang="en-US" b="1">
                <a:cs typeface="Calibri"/>
              </a:rPr>
              <a:t>edit </a:t>
            </a:r>
            <a:r>
              <a:rPr lang="en-US">
                <a:cs typeface="Calibri"/>
              </a:rPr>
              <a:t>or </a:t>
            </a:r>
            <a:r>
              <a:rPr lang="en-US" b="1">
                <a:cs typeface="Calibri"/>
              </a:rPr>
              <a:t>delete</a:t>
            </a:r>
            <a:r>
              <a:rPr lang="en-US">
                <a:cs typeface="Calibri"/>
              </a:rPr>
              <a:t> existing budget details line items.</a:t>
            </a:r>
            <a:endParaRPr lang="en-US">
              <a:ea typeface="Calibri"/>
              <a:cs typeface="Calibri"/>
            </a:endParaRPr>
          </a:p>
          <a:p>
            <a:pPr marL="285750" indent="-285750">
              <a:spcBef>
                <a:spcPts val="506"/>
              </a:spcBef>
            </a:pPr>
            <a:r>
              <a:rPr lang="en-US">
                <a:cs typeface="Calibri"/>
              </a:rPr>
              <a:t>Use the </a:t>
            </a:r>
            <a:r>
              <a:rPr lang="en-US" b="1">
                <a:cs typeface="Calibri"/>
              </a:rPr>
              <a:t>filtering bar</a:t>
            </a:r>
            <a:r>
              <a:rPr lang="en-US">
                <a:cs typeface="Calibri"/>
              </a:rPr>
              <a:t> at the top of the page to find a group of expenditures or a specific detail.</a:t>
            </a:r>
            <a:endParaRPr lang="en-US">
              <a:ea typeface="Calibri"/>
              <a:cs typeface="Calibri"/>
            </a:endParaRPr>
          </a:p>
          <a:p>
            <a:pPr marL="285750" indent="-285750">
              <a:spcBef>
                <a:spcPts val="506"/>
              </a:spcBef>
            </a:pPr>
            <a:r>
              <a:rPr lang="en-US" b="1">
                <a:ea typeface="Calibri"/>
                <a:cs typeface="Calibri"/>
              </a:rPr>
              <a:t>NEW!</a:t>
            </a:r>
            <a:r>
              <a:rPr lang="en-US">
                <a:ea typeface="Calibri"/>
                <a:cs typeface="Calibri"/>
              </a:rPr>
              <a:t> The budget will now allow users to filter by Item Key! </a:t>
            </a:r>
          </a:p>
          <a:p>
            <a:pPr marL="0" indent="0">
              <a:buNone/>
            </a:pPr>
            <a:endParaRPr lang="en-US">
              <a:ea typeface="Calibri"/>
              <a:cs typeface="Calibri"/>
            </a:endParaRPr>
          </a:p>
        </p:txBody>
      </p:sp>
      <p:pic>
        <p:nvPicPr>
          <p:cNvPr id="8" name="Picture 7" descr="View of adding a Budget Detail highlighting the filter bar at the top, the button to create a new budget detail, the trash icon to delete a budget detail, and the pencil icon to edit a budget detail.">
            <a:extLst>
              <a:ext uri="{FF2B5EF4-FFF2-40B4-BE49-F238E27FC236}">
                <a16:creationId xmlns:a16="http://schemas.microsoft.com/office/drawing/2014/main" id="{250B47DB-825B-AB60-E5BB-F4C8A7420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331" y="1243639"/>
            <a:ext cx="5088426" cy="2660706"/>
          </a:xfrm>
          <a:prstGeom prst="rect">
            <a:avLst/>
          </a:prstGeom>
        </p:spPr>
      </p:pic>
      <p:pic>
        <p:nvPicPr>
          <p:cNvPr id="6" name="Picture 5">
            <a:extLst>
              <a:ext uri="{FF2B5EF4-FFF2-40B4-BE49-F238E27FC236}">
                <a16:creationId xmlns:a16="http://schemas.microsoft.com/office/drawing/2014/main" id="{51A394E0-6AC4-3DDD-9D01-5F35388E13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
        <p:nvSpPr>
          <p:cNvPr id="2" name="Title 1">
            <a:extLst>
              <a:ext uri="{FF2B5EF4-FFF2-40B4-BE49-F238E27FC236}">
                <a16:creationId xmlns:a16="http://schemas.microsoft.com/office/drawing/2014/main" id="{6F5A44E4-5924-29E9-D0CD-9FA42D3CAA79}"/>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49544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normAutofit/>
          </a:bodyPr>
          <a:lstStyle/>
          <a:p>
            <a:r>
              <a:rPr lang="en-US" sz="2025">
                <a:latin typeface="Museo Slab 500"/>
              </a:rPr>
              <a:t>Budget Detail: Locations Dropdown</a:t>
            </a:r>
            <a:endParaRPr lang="en-US" sz="2025"/>
          </a:p>
        </p:txBody>
      </p:sp>
      <p:sp>
        <p:nvSpPr>
          <p:cNvPr id="3" name="Content Placeholder 2">
            <a:extLst>
              <a:ext uri="{FF2B5EF4-FFF2-40B4-BE49-F238E27FC236}">
                <a16:creationId xmlns:a16="http://schemas.microsoft.com/office/drawing/2014/main" id="{C8599DF9-9AE9-0469-A24B-7DA36B309ED1}"/>
              </a:ext>
            </a:extLst>
          </p:cNvPr>
          <p:cNvSpPr>
            <a:spLocks noGrp="1"/>
          </p:cNvSpPr>
          <p:nvPr>
            <p:ph type="body" idx="1"/>
          </p:nvPr>
        </p:nvSpPr>
        <p:spPr>
          <a:xfrm>
            <a:off x="62585" y="961975"/>
            <a:ext cx="8772841" cy="3034800"/>
          </a:xfrm>
        </p:spPr>
        <p:txBody>
          <a:bodyPr vert="horz" lIns="0" tIns="0" rIns="0" bIns="34290" rtlCol="0" anchor="t">
            <a:noAutofit/>
          </a:bodyPr>
          <a:lstStyle/>
          <a:p>
            <a:pPr>
              <a:spcBef>
                <a:spcPts val="254"/>
              </a:spcBef>
            </a:pPr>
            <a:r>
              <a:rPr lang="en-US" sz="1500" dirty="0">
                <a:ea typeface="Calibri" panose="020F0502020204030204"/>
                <a:cs typeface="Calibri"/>
              </a:rPr>
              <a:t>The Location Code is going to list all schools within the LEA as E, M, H but also as a general school (not broken out by </a:t>
            </a:r>
            <a:r>
              <a:rPr lang="en-US" sz="1500" dirty="0" err="1">
                <a:ea typeface="Calibri" panose="020F0502020204030204"/>
                <a:cs typeface="Calibri"/>
              </a:rPr>
              <a:t>gradespan</a:t>
            </a:r>
            <a:r>
              <a:rPr lang="en-US" sz="15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Title I, Part D is unique as you will use the general school instead of the </a:t>
            </a:r>
            <a:r>
              <a:rPr lang="en-US" sz="1200" dirty="0" err="1">
                <a:ea typeface="Calibri" panose="020F0502020204030204"/>
                <a:cs typeface="Calibri"/>
              </a:rPr>
              <a:t>gradespan</a:t>
            </a:r>
            <a:r>
              <a:rPr lang="en-US" sz="1200" dirty="0">
                <a:ea typeface="Calibri" panose="020F0502020204030204"/>
                <a:cs typeface="Calibri"/>
              </a:rPr>
              <a:t> schools. This is different from the other programs!! </a:t>
            </a:r>
          </a:p>
          <a:p>
            <a:pPr marL="0" indent="0">
              <a:spcBef>
                <a:spcPts val="254"/>
              </a:spcBef>
              <a:buNone/>
            </a:pPr>
            <a:endParaRPr lang="en-US" sz="1500" dirty="0">
              <a:ea typeface="Calibri" panose="020F0502020204030204"/>
              <a:cs typeface="Calibri"/>
            </a:endParaRPr>
          </a:p>
        </p:txBody>
      </p:sp>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509" y="108074"/>
            <a:ext cx="718992" cy="687550"/>
          </a:xfrm>
          <a:prstGeom prst="rect">
            <a:avLst/>
          </a:prstGeom>
        </p:spPr>
      </p:pic>
    </p:spTree>
    <p:extLst>
      <p:ext uri="{BB962C8B-B14F-4D97-AF65-F5344CB8AC3E}">
        <p14:creationId xmlns:p14="http://schemas.microsoft.com/office/powerpoint/2010/main" val="203973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8044-4554-5E8B-55EB-0282CD50E6F3}"/>
              </a:ext>
            </a:extLst>
          </p:cNvPr>
          <p:cNvSpPr>
            <a:spLocks noGrp="1"/>
          </p:cNvSpPr>
          <p:nvPr>
            <p:ph type="title"/>
          </p:nvPr>
        </p:nvSpPr>
        <p:spPr/>
        <p:txBody>
          <a:bodyPr>
            <a:normAutofit/>
          </a:bodyPr>
          <a:lstStyle/>
          <a:p>
            <a:r>
              <a:rPr lang="en-US" sz="2025"/>
              <a:t>Budget Overview</a:t>
            </a:r>
          </a:p>
        </p:txBody>
      </p:sp>
      <p:sp>
        <p:nvSpPr>
          <p:cNvPr id="3" name="Content Placeholder 2">
            <a:extLst>
              <a:ext uri="{FF2B5EF4-FFF2-40B4-BE49-F238E27FC236}">
                <a16:creationId xmlns:a16="http://schemas.microsoft.com/office/drawing/2014/main" id="{A3F2ADC5-FE14-83A0-801E-5444DC2A335E}"/>
              </a:ext>
            </a:extLst>
          </p:cNvPr>
          <p:cNvSpPr>
            <a:spLocks noGrp="1"/>
          </p:cNvSpPr>
          <p:nvPr>
            <p:ph type="body" idx="1"/>
          </p:nvPr>
        </p:nvSpPr>
        <p:spPr>
          <a:xfrm>
            <a:off x="311700" y="1152475"/>
            <a:ext cx="8523726" cy="3034800"/>
          </a:xfrm>
        </p:spPr>
        <p:txBody>
          <a:bodyPr vert="horz" lIns="0" tIns="0" rIns="0" bIns="34290" rtlCol="0" anchor="t">
            <a:normAutofit/>
          </a:bodyPr>
          <a:lstStyle/>
          <a:p>
            <a:pPr marL="192881" indent="-192881">
              <a:buFont typeface="Arial"/>
              <a:buChar char="•"/>
            </a:pPr>
            <a:r>
              <a:rPr lang="en-US" sz="1575"/>
              <a:t>The Budget Overview page is a non-editable grid view of the budgeted subtotals.</a:t>
            </a:r>
            <a:endParaRPr lang="en-US" sz="1125"/>
          </a:p>
          <a:p>
            <a:pPr marL="192881" indent="-192881">
              <a:buFont typeface="Arial"/>
              <a:buChar char="•"/>
            </a:pPr>
            <a:r>
              <a:rPr lang="en-US" sz="1575">
                <a:cs typeface="Calibri"/>
              </a:rPr>
              <a:t>The overview can be filtered by locations and can show all possible function/object code combinations by selecting </a:t>
            </a:r>
            <a:r>
              <a:rPr lang="en-US" sz="1575" i="1">
                <a:cs typeface="Calibri"/>
              </a:rPr>
              <a:t>Show Unbudgeted Categories.</a:t>
            </a:r>
            <a:endParaRPr lang="en-US" sz="1575" i="1">
              <a:ea typeface="Calibri"/>
              <a:cs typeface="Calibri"/>
            </a:endParaRPr>
          </a:p>
          <a:p>
            <a:pPr marL="0" indent="0">
              <a:buNone/>
            </a:pPr>
            <a:endParaRPr lang="en-US"/>
          </a:p>
        </p:txBody>
      </p:sp>
      <p:pic>
        <p:nvPicPr>
          <p:cNvPr id="10" name="Picture 9" descr="View of the Budget Overview in GAINS featuring a dropdown menu to select listing schools and the ability to see all available categories.">
            <a:extLst>
              <a:ext uri="{FF2B5EF4-FFF2-40B4-BE49-F238E27FC236}">
                <a16:creationId xmlns:a16="http://schemas.microsoft.com/office/drawing/2014/main" id="{47929EB7-A88A-ADB2-1E4C-CC013D173F71}"/>
              </a:ext>
            </a:extLst>
          </p:cNvPr>
          <p:cNvPicPr>
            <a:picLocks noChangeAspect="1"/>
          </p:cNvPicPr>
          <p:nvPr/>
        </p:nvPicPr>
        <p:blipFill>
          <a:blip r:embed="rId3"/>
          <a:stretch>
            <a:fillRect/>
          </a:stretch>
        </p:blipFill>
        <p:spPr>
          <a:xfrm>
            <a:off x="1988730" y="2271346"/>
            <a:ext cx="5163635" cy="1699070"/>
          </a:xfrm>
          <a:prstGeom prst="rect">
            <a:avLst/>
          </a:prstGeom>
        </p:spPr>
      </p:pic>
      <p:pic>
        <p:nvPicPr>
          <p:cNvPr id="9" name="Picture 8">
            <a:extLst>
              <a:ext uri="{FF2B5EF4-FFF2-40B4-BE49-F238E27FC236}">
                <a16:creationId xmlns:a16="http://schemas.microsoft.com/office/drawing/2014/main" id="{1EC1F5D5-606D-5762-A8E4-DBEABAA5C4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116" y="135021"/>
            <a:ext cx="718992" cy="687550"/>
          </a:xfrm>
          <a:prstGeom prst="rect">
            <a:avLst/>
          </a:prstGeom>
        </p:spPr>
      </p:pic>
      <p:sp>
        <p:nvSpPr>
          <p:cNvPr id="5" name="Title 4">
            <a:extLst>
              <a:ext uri="{FF2B5EF4-FFF2-40B4-BE49-F238E27FC236}">
                <a16:creationId xmlns:a16="http://schemas.microsoft.com/office/drawing/2014/main" id="{45532915-AB4F-3AB8-0197-9F4F359614D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70518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556A-02C1-40D3-5598-006E29F9F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A7129-420A-3454-E3C5-84B131DCFDA3}"/>
              </a:ext>
            </a:extLst>
          </p:cNvPr>
          <p:cNvSpPr>
            <a:spLocks noGrp="1"/>
          </p:cNvSpPr>
          <p:nvPr>
            <p:ph type="title"/>
          </p:nvPr>
        </p:nvSpPr>
        <p:spPr/>
        <p:txBody>
          <a:bodyPr>
            <a:normAutofit/>
          </a:bodyPr>
          <a:lstStyle/>
          <a:p>
            <a:r>
              <a:rPr lang="en-US">
                <a:latin typeface="Museo Slab 500"/>
              </a:rPr>
              <a:t>Budget Upload Additional Instructions and Resources</a:t>
            </a:r>
            <a:endParaRPr lang="en-US"/>
          </a:p>
        </p:txBody>
      </p:sp>
      <p:sp>
        <p:nvSpPr>
          <p:cNvPr id="9" name="TextBox 8">
            <a:extLst>
              <a:ext uri="{FF2B5EF4-FFF2-40B4-BE49-F238E27FC236}">
                <a16:creationId xmlns:a16="http://schemas.microsoft.com/office/drawing/2014/main" id="{A5EDEC39-C05F-81A9-5C34-C341B0FB5934}"/>
              </a:ext>
            </a:extLst>
          </p:cNvPr>
          <p:cNvSpPr txBox="1"/>
          <p:nvPr/>
        </p:nvSpPr>
        <p:spPr>
          <a:xfrm>
            <a:off x="124558" y="1040423"/>
            <a:ext cx="8294076"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800">
              <a:ea typeface="Calibri" panose="020F0502020204030204"/>
              <a:cs typeface="Calibri" panose="020F0502020204030204"/>
            </a:endParaRPr>
          </a:p>
          <a:p>
            <a:r>
              <a:rPr lang="en-US" sz="1800">
                <a:ea typeface="Calibri" panose="020F0502020204030204"/>
                <a:cs typeface="Calibri" panose="020F0502020204030204"/>
              </a:rPr>
              <a:t>For step-by-step instructions on how to complete and upload an excel budget into GAINS and resolve commons upload errors, please see additional guidance:</a:t>
            </a:r>
            <a:endParaRPr lang="en-US" sz="1350"/>
          </a:p>
          <a:p>
            <a:endParaRPr lang="en-US" sz="1800">
              <a:ea typeface="Calibri" panose="020F0502020204030204"/>
              <a:cs typeface="Calibri" panose="020F0502020204030204"/>
            </a:endParaRPr>
          </a:p>
          <a:p>
            <a:pPr marL="213995" indent="-213995">
              <a:buFont typeface="Arial"/>
              <a:buChar char="•"/>
            </a:pPr>
            <a:r>
              <a:rPr lang="en-US" sz="1800">
                <a:ea typeface="Calibri" panose="020F0502020204030204"/>
                <a:cs typeface="Calibri" panose="020F0502020204030204"/>
                <a:hlinkClick r:id="rId3"/>
              </a:rPr>
              <a:t>Recorded Training</a:t>
            </a:r>
          </a:p>
          <a:p>
            <a:pPr marL="213995" indent="-213995">
              <a:buFont typeface="Arial"/>
              <a:buChar char="•"/>
            </a:pPr>
            <a:r>
              <a:rPr lang="en-US" sz="1800">
                <a:ea typeface="Calibri" panose="020F0502020204030204"/>
                <a:cs typeface="Calibri" panose="020F0502020204030204"/>
                <a:hlinkClick r:id="rId4"/>
              </a:rPr>
              <a:t>Text Instructions Resource</a:t>
            </a:r>
            <a:endParaRPr lang="en-US" sz="1350"/>
          </a:p>
          <a:p>
            <a:pPr marL="213995" indent="-213995">
              <a:buFont typeface="Arial"/>
              <a:buChar char="•"/>
            </a:pPr>
            <a:r>
              <a:rPr lang="en-US" sz="1800">
                <a:ea typeface="Calibri" panose="020F0502020204030204"/>
                <a:cs typeface="Calibri" panose="020F0502020204030204"/>
                <a:hlinkClick r:id="rId5"/>
              </a:rPr>
              <a:t>Slide Deck with Screenshots</a:t>
            </a:r>
            <a:r>
              <a:rPr lang="en-US" sz="1800">
                <a:ea typeface="Calibri" panose="020F0502020204030204"/>
                <a:cs typeface="Calibri" panose="020F0502020204030204"/>
              </a:rPr>
              <a:t> (</a:t>
            </a:r>
            <a:r>
              <a:rPr lang="en-US" sz="1800" i="1">
                <a:ea typeface="Calibri" panose="020F0502020204030204"/>
                <a:cs typeface="Calibri" panose="020F0502020204030204"/>
              </a:rPr>
              <a:t>ESEA Consolidated Application Specific</a:t>
            </a:r>
            <a:r>
              <a:rPr lang="en-US" sz="1800">
                <a:ea typeface="Calibri" panose="020F0502020204030204"/>
                <a:cs typeface="Calibri" panose="020F0502020204030204"/>
              </a:rPr>
              <a:t>)</a:t>
            </a:r>
            <a:endParaRPr lang="en-US" sz="1800">
              <a:ea typeface="Calibri" panose="020F0502020204030204"/>
              <a:cs typeface="Calibri" panose="020F0502020204030204"/>
              <a:hlinkClick r:id="rId5"/>
            </a:endParaRPr>
          </a:p>
        </p:txBody>
      </p:sp>
      <p:sp>
        <p:nvSpPr>
          <p:cNvPr id="5" name="Title 4">
            <a:extLst>
              <a:ext uri="{FF2B5EF4-FFF2-40B4-BE49-F238E27FC236}">
                <a16:creationId xmlns:a16="http://schemas.microsoft.com/office/drawing/2014/main" id="{2C8A0B9F-EF56-54AC-D3B8-452FD116D27D}"/>
              </a:ext>
            </a:extLst>
          </p:cNvPr>
          <p:cNvSpPr>
            <a:spLocks noGrp="1"/>
          </p:cNvSpPr>
          <p:nvPr>
            <p:ph type="title" idx="2"/>
          </p:nvPr>
        </p:nvSpPr>
        <p:spPr/>
        <p:txBody>
          <a:bodyPr/>
          <a:lstStyle/>
          <a:p>
            <a:r>
              <a:rPr lang="en-US"/>
              <a:t>Consolidated Application System Training</a:t>
            </a:r>
          </a:p>
        </p:txBody>
      </p:sp>
      <p:pic>
        <p:nvPicPr>
          <p:cNvPr id="8" name="Picture 7">
            <a:extLst>
              <a:ext uri="{FF2B5EF4-FFF2-40B4-BE49-F238E27FC236}">
                <a16:creationId xmlns:a16="http://schemas.microsoft.com/office/drawing/2014/main" id="{DC51CFB4-5BAC-7786-5DDD-C05B6CE311A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5336" y="131093"/>
            <a:ext cx="718992" cy="687550"/>
          </a:xfrm>
          <a:prstGeom prst="rect">
            <a:avLst/>
          </a:prstGeom>
        </p:spPr>
      </p:pic>
    </p:spTree>
    <p:extLst>
      <p:ext uri="{BB962C8B-B14F-4D97-AF65-F5344CB8AC3E}">
        <p14:creationId xmlns:p14="http://schemas.microsoft.com/office/powerpoint/2010/main" val="161189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E5FC-2021-79E9-177B-E95191F5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2D8B3-7227-1883-4D5D-AA08988A3D0F}"/>
              </a:ext>
            </a:extLst>
          </p:cNvPr>
          <p:cNvSpPr>
            <a:spLocks noGrp="1"/>
          </p:cNvSpPr>
          <p:nvPr>
            <p:ph type="title"/>
          </p:nvPr>
        </p:nvSpPr>
        <p:spPr>
          <a:xfrm>
            <a:off x="189817" y="149073"/>
            <a:ext cx="3992066" cy="2493887"/>
          </a:xfrm>
        </p:spPr>
        <p:txBody>
          <a:bodyPr/>
          <a:lstStyle/>
          <a:p>
            <a:pPr algn="ctr"/>
            <a:r>
              <a:rPr lang="en-US" sz="2800">
                <a:hlinkClick r:id="rId3"/>
              </a:rPr>
              <a:t>2025-2026 Consolidated Application Walkthrough</a:t>
            </a:r>
            <a:endParaRPr lang="en-US" sz="2800"/>
          </a:p>
        </p:txBody>
      </p:sp>
      <p:pic>
        <p:nvPicPr>
          <p:cNvPr id="3" name="Picture 2" descr="CPU with binary numbers and blueprint">
            <a:extLst>
              <a:ext uri="{FF2B5EF4-FFF2-40B4-BE49-F238E27FC236}">
                <a16:creationId xmlns:a16="http://schemas.microsoft.com/office/drawing/2014/main" id="{5B496424-89BD-E973-4639-42F268206C34}"/>
              </a:ext>
            </a:extLst>
          </p:cNvPr>
          <p:cNvPicPr>
            <a:picLocks noChangeAspect="1"/>
          </p:cNvPicPr>
          <p:nvPr/>
        </p:nvPicPr>
        <p:blipFill>
          <a:blip r:embed="rId4"/>
          <a:stretch>
            <a:fillRect/>
          </a:stretch>
        </p:blipFill>
        <p:spPr>
          <a:xfrm>
            <a:off x="4359519" y="1031264"/>
            <a:ext cx="4300904" cy="2421549"/>
          </a:xfrm>
          <a:prstGeom prst="rect">
            <a:avLst/>
          </a:prstGeom>
        </p:spPr>
      </p:pic>
      <p:sp>
        <p:nvSpPr>
          <p:cNvPr id="5" name="Title 4">
            <a:extLst>
              <a:ext uri="{FF2B5EF4-FFF2-40B4-BE49-F238E27FC236}">
                <a16:creationId xmlns:a16="http://schemas.microsoft.com/office/drawing/2014/main" id="{89076887-A080-0AB9-7D0D-B7CC30B1CB5A}"/>
              </a:ext>
            </a:extLst>
          </p:cNvPr>
          <p:cNvSpPr txBox="1">
            <a:spLocks/>
          </p:cNvSpPr>
          <p:nvPr/>
        </p:nvSpPr>
        <p:spPr>
          <a:xfrm>
            <a:off x="123875" y="4347400"/>
            <a:ext cx="7267200" cy="156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a:t>Consolidated Application System Training</a:t>
            </a:r>
          </a:p>
        </p:txBody>
      </p:sp>
    </p:spTree>
    <p:extLst>
      <p:ext uri="{BB962C8B-B14F-4D97-AF65-F5344CB8AC3E}">
        <p14:creationId xmlns:p14="http://schemas.microsoft.com/office/powerpoint/2010/main" val="367933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vert="horz" wrap="square" lIns="0" tIns="0" rIns="0" bIns="0" rtlCol="0" anchor="t" anchorCtr="0">
            <a:normAutofit/>
          </a:bodyPr>
          <a:lstStyle/>
          <a:p>
            <a:pPr>
              <a:spcBef>
                <a:spcPts val="0"/>
              </a:spcBef>
            </a:pPr>
            <a:r>
              <a:rPr lang="en"/>
              <a:t>Agenda</a:t>
            </a:r>
            <a:endParaRPr/>
          </a:p>
        </p:txBody>
      </p:sp>
      <p:sp>
        <p:nvSpPr>
          <p:cNvPr id="140" name="Google Shape;140;p27"/>
          <p:cNvSpPr txBox="1">
            <a:spLocks noGrp="1"/>
          </p:cNvSpPr>
          <p:nvPr>
            <p:ph type="body" idx="1"/>
          </p:nvPr>
        </p:nvSpPr>
        <p:spPr>
          <a:prstGeom prst="rect">
            <a:avLst/>
          </a:prstGeom>
        </p:spPr>
        <p:txBody>
          <a:bodyPr spcFirstLastPara="1" vert="horz" wrap="square" lIns="0" tIns="0" rIns="0" bIns="0" rtlCol="0" anchor="t" anchorCtr="0">
            <a:normAutofit/>
          </a:bodyPr>
          <a:lstStyle/>
          <a:p>
            <a:pPr marL="342900" indent="-257175">
              <a:buSzPts val="1800"/>
            </a:pPr>
            <a:r>
              <a:rPr lang="en" dirty="0">
                <a:ea typeface="Calibri"/>
                <a:cs typeface="Calibri"/>
              </a:rPr>
              <a:t>Changes to the Consolidated Application Title I, Part D Section </a:t>
            </a:r>
            <a:endParaRPr lang="en-US" dirty="0"/>
          </a:p>
          <a:p>
            <a:pPr marL="342900" indent="-257175">
              <a:lnSpc>
                <a:spcPct val="114999"/>
              </a:lnSpc>
              <a:buSzPts val="1800"/>
            </a:pPr>
            <a:r>
              <a:rPr lang="en" dirty="0">
                <a:ea typeface="Calibri"/>
                <a:cs typeface="Calibri"/>
              </a:rPr>
              <a:t>Budget Reminders</a:t>
            </a:r>
          </a:p>
          <a:p>
            <a:pPr marL="342900" indent="-257175">
              <a:buSzPts val="1800"/>
            </a:pPr>
            <a:r>
              <a:rPr lang="en" dirty="0"/>
              <a:t>Title I, Part D GAINS Walkthrough</a:t>
            </a:r>
            <a:endParaRPr dirty="0"/>
          </a:p>
          <a:p>
            <a:pPr marL="342900" indent="-257175">
              <a:spcBef>
                <a:spcPts val="0"/>
              </a:spcBef>
              <a:buSzPts val="1800"/>
            </a:pPr>
            <a:endParaRPr lang="en"/>
          </a:p>
          <a:p>
            <a:pPr marL="342900" indent="-257175">
              <a:spcBef>
                <a:spcPts val="0"/>
              </a:spcBef>
              <a:buSzPts val="1800"/>
            </a:pPr>
            <a:endParaRPr lang="en">
              <a:ea typeface="Calibri"/>
              <a:cs typeface="Calibri"/>
            </a:endParaRPr>
          </a:p>
        </p:txBody>
      </p:sp>
      <p:sp>
        <p:nvSpPr>
          <p:cNvPr id="2" name="Title 1">
            <a:extLst>
              <a:ext uri="{FF2B5EF4-FFF2-40B4-BE49-F238E27FC236}">
                <a16:creationId xmlns:a16="http://schemas.microsoft.com/office/drawing/2014/main" id="{0107F1CC-3942-0A7F-3417-19348910EC46}"/>
              </a:ext>
            </a:extLst>
          </p:cNvPr>
          <p:cNvSpPr>
            <a:spLocks noGrp="1"/>
          </p:cNvSpPr>
          <p:nvPr>
            <p:ph type="title" idx="2"/>
          </p:nvPr>
        </p:nvSpPr>
        <p:spPr/>
        <p:txBody>
          <a:bodyPr/>
          <a:lstStyle/>
          <a:p>
            <a:r>
              <a:rPr lang="en-US"/>
              <a:t>Consolidated Application System Training</a:t>
            </a:r>
          </a:p>
        </p:txBody>
      </p:sp>
      <p:pic>
        <p:nvPicPr>
          <p:cNvPr id="4" name="Picture 3">
            <a:extLst>
              <a:ext uri="{FF2B5EF4-FFF2-40B4-BE49-F238E27FC236}">
                <a16:creationId xmlns:a16="http://schemas.microsoft.com/office/drawing/2014/main" id="{F6033287-77CD-C65B-A04E-CD6717D16E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28966" y="104081"/>
            <a:ext cx="775865" cy="740815"/>
          </a:xfrm>
          <a:prstGeom prst="rect">
            <a:avLst/>
          </a:prstGeom>
        </p:spPr>
      </p:pic>
    </p:spTree>
    <p:extLst>
      <p:ext uri="{BB962C8B-B14F-4D97-AF65-F5344CB8AC3E}">
        <p14:creationId xmlns:p14="http://schemas.microsoft.com/office/powerpoint/2010/main" val="322760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C3AA-521B-5246-07CA-B9010DBC6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C5D32-BFCD-9CC0-0F23-8F48F822EC7F}"/>
              </a:ext>
            </a:extLst>
          </p:cNvPr>
          <p:cNvSpPr>
            <a:spLocks noGrp="1"/>
          </p:cNvSpPr>
          <p:nvPr>
            <p:ph type="title"/>
          </p:nvPr>
        </p:nvSpPr>
        <p:spPr/>
        <p:txBody>
          <a:bodyPr/>
          <a:lstStyle/>
          <a:p>
            <a:r>
              <a:rPr lang="en-US" dirty="0">
                <a:solidFill>
                  <a:schemeClr val="tx1"/>
                </a:solidFill>
                <a:latin typeface="Museo Slab 500"/>
              </a:rPr>
              <a:t>Consolidated Application: Title I, Part D Changes</a:t>
            </a:r>
          </a:p>
        </p:txBody>
      </p:sp>
      <p:sp>
        <p:nvSpPr>
          <p:cNvPr id="4" name="Slide Number Placeholder 3">
            <a:extLst>
              <a:ext uri="{FF2B5EF4-FFF2-40B4-BE49-F238E27FC236}">
                <a16:creationId xmlns:a16="http://schemas.microsoft.com/office/drawing/2014/main" id="{82BF85BE-DF77-FF85-97B5-B3521D826BE3}"/>
              </a:ext>
            </a:extLst>
          </p:cNvPr>
          <p:cNvSpPr>
            <a:spLocks noGrp="1"/>
          </p:cNvSpPr>
          <p:nvPr>
            <p:ph type="sldNum"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196098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F137-F942-79E0-C7BC-1C68FAA05B8F}"/>
              </a:ext>
            </a:extLst>
          </p:cNvPr>
          <p:cNvSpPr>
            <a:spLocks noGrp="1"/>
          </p:cNvSpPr>
          <p:nvPr>
            <p:ph type="title"/>
          </p:nvPr>
        </p:nvSpPr>
        <p:spPr/>
        <p:txBody>
          <a:bodyPr/>
          <a:lstStyle/>
          <a:p>
            <a:r>
              <a:rPr lang="en-US"/>
              <a:t>Title I, Part D Changes</a:t>
            </a:r>
          </a:p>
        </p:txBody>
      </p:sp>
      <p:sp>
        <p:nvSpPr>
          <p:cNvPr id="3" name="Text Placeholder 2">
            <a:extLst>
              <a:ext uri="{FF2B5EF4-FFF2-40B4-BE49-F238E27FC236}">
                <a16:creationId xmlns:a16="http://schemas.microsoft.com/office/drawing/2014/main" id="{5B03667D-602B-FD5F-A567-D4DD84F6EC99}"/>
              </a:ext>
            </a:extLst>
          </p:cNvPr>
          <p:cNvSpPr>
            <a:spLocks noGrp="1"/>
          </p:cNvSpPr>
          <p:nvPr>
            <p:ph type="body" idx="1"/>
          </p:nvPr>
        </p:nvSpPr>
        <p:spPr>
          <a:xfrm>
            <a:off x="311700" y="1152475"/>
            <a:ext cx="8452209" cy="3034800"/>
          </a:xfrm>
        </p:spPr>
        <p:txBody>
          <a:bodyPr/>
          <a:lstStyle/>
          <a:p>
            <a:r>
              <a:rPr lang="en-US"/>
              <a:t>Both State Agency application (Subpart 1) and LEA application (Subpart 2) will have a new budget tag for transition. </a:t>
            </a:r>
          </a:p>
          <a:p>
            <a:pPr>
              <a:lnSpc>
                <a:spcPct val="114999"/>
              </a:lnSpc>
            </a:pPr>
            <a:r>
              <a:rPr lang="en-US"/>
              <a:t>LEA Application (Subpart 2) </a:t>
            </a:r>
          </a:p>
          <a:p>
            <a:pPr lvl="1">
              <a:lnSpc>
                <a:spcPct val="114999"/>
              </a:lnSpc>
            </a:pPr>
            <a:r>
              <a:rPr lang="en-US"/>
              <a:t>LEA application will contain a chart of Delinquent Facilites that will need to be completed. </a:t>
            </a:r>
          </a:p>
          <a:p>
            <a:pPr lvl="1">
              <a:lnSpc>
                <a:spcPct val="114999"/>
              </a:lnSpc>
            </a:pPr>
            <a:r>
              <a:rPr lang="en-US"/>
              <a:t>Question 2  has changed to an upload function for the formal agreement. </a:t>
            </a:r>
          </a:p>
        </p:txBody>
      </p:sp>
      <p:sp>
        <p:nvSpPr>
          <p:cNvPr id="5" name="TextBox 6">
            <a:extLst>
              <a:ext uri="{FF2B5EF4-FFF2-40B4-BE49-F238E27FC236}">
                <a16:creationId xmlns:a16="http://schemas.microsoft.com/office/drawing/2014/main" id="{6557EE47-4AFD-D807-3669-1156B3C14EA8}"/>
              </a:ext>
            </a:extLst>
          </p:cNvPr>
          <p:cNvSpPr txBox="1"/>
          <p:nvPr/>
        </p:nvSpPr>
        <p:spPr>
          <a:xfrm>
            <a:off x="3268938" y="2802280"/>
            <a:ext cx="2537732" cy="1384995"/>
          </a:xfrm>
          <a:prstGeom prst="rect">
            <a:avLst/>
          </a:prstGeom>
          <a:noFill/>
          <a:ln w="28575">
            <a:solidFill>
              <a:schemeClr val="accent1">
                <a:lumMod val="50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Go to page 41 of the </a:t>
            </a:r>
            <a:r>
              <a:rPr lang="en-US" i="1" dirty="0"/>
              <a:t>Consolidated Application Planning Resource</a:t>
            </a:r>
            <a:r>
              <a:rPr lang="en-US" dirty="0"/>
              <a:t> for Response Guidance and Helpful Resources on Title I, Part D.</a:t>
            </a:r>
          </a:p>
        </p:txBody>
      </p:sp>
      <p:sp>
        <p:nvSpPr>
          <p:cNvPr id="4" name="Title 3">
            <a:extLst>
              <a:ext uri="{FF2B5EF4-FFF2-40B4-BE49-F238E27FC236}">
                <a16:creationId xmlns:a16="http://schemas.microsoft.com/office/drawing/2014/main" id="{52919CE7-5120-AE3E-297E-68763B58079D}"/>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89E5DEBC-7773-C75E-B2FA-FA4139FC760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Tree>
    <p:extLst>
      <p:ext uri="{BB962C8B-B14F-4D97-AF65-F5344CB8AC3E}">
        <p14:creationId xmlns:p14="http://schemas.microsoft.com/office/powerpoint/2010/main" val="380555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B9930-DEAF-8F53-E13B-45785710C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E53DD-1250-DEB0-23F2-3157CB26751F}"/>
              </a:ext>
            </a:extLst>
          </p:cNvPr>
          <p:cNvSpPr>
            <a:spLocks noGrp="1"/>
          </p:cNvSpPr>
          <p:nvPr>
            <p:ph type="title"/>
          </p:nvPr>
        </p:nvSpPr>
        <p:spPr/>
        <p:txBody>
          <a:bodyPr/>
          <a:lstStyle/>
          <a:p>
            <a:r>
              <a:rPr lang="en-US" dirty="0"/>
              <a:t>Title I, Part D – Budget Tag Change</a:t>
            </a:r>
          </a:p>
        </p:txBody>
      </p:sp>
      <p:sp>
        <p:nvSpPr>
          <p:cNvPr id="3" name="Text Placeholder 2">
            <a:extLst>
              <a:ext uri="{FF2B5EF4-FFF2-40B4-BE49-F238E27FC236}">
                <a16:creationId xmlns:a16="http://schemas.microsoft.com/office/drawing/2014/main" id="{4200E23B-B32A-17E1-BDE5-94D548AB157D}"/>
              </a:ext>
            </a:extLst>
          </p:cNvPr>
          <p:cNvSpPr>
            <a:spLocks noGrp="1"/>
          </p:cNvSpPr>
          <p:nvPr>
            <p:ph type="body" idx="1"/>
          </p:nvPr>
        </p:nvSpPr>
        <p:spPr>
          <a:xfrm>
            <a:off x="311700" y="1152475"/>
            <a:ext cx="8452209" cy="3034800"/>
          </a:xfrm>
        </p:spPr>
        <p:txBody>
          <a:bodyPr/>
          <a:lstStyle/>
          <a:p>
            <a:r>
              <a:rPr lang="en-US" dirty="0"/>
              <a:t>Division of Youth Services and LEAs with Title I, Part D now have the option to select "Transition Services" as a budget tag.</a:t>
            </a:r>
          </a:p>
          <a:p>
            <a:pPr lvl="1">
              <a:lnSpc>
                <a:spcPct val="114999"/>
              </a:lnSpc>
              <a:buSzPts val="1600"/>
            </a:pPr>
            <a:r>
              <a:rPr lang="en-US" dirty="0"/>
              <a:t>This tag is not required but should be utilized for any activities related to transition services. </a:t>
            </a:r>
          </a:p>
        </p:txBody>
      </p:sp>
      <p:pic>
        <p:nvPicPr>
          <p:cNvPr id="7" name="Picture 6" descr="The image is highlighting the new tag that can be found under the Major Improvement Strategy tag. This tag is not required but allows applicants to select &quot;Transition Services.&quot; ">
            <a:extLst>
              <a:ext uri="{FF2B5EF4-FFF2-40B4-BE49-F238E27FC236}">
                <a16:creationId xmlns:a16="http://schemas.microsoft.com/office/drawing/2014/main" id="{DC15D6D8-1A13-EDB3-E31B-51E6B50072A7}"/>
              </a:ext>
            </a:extLst>
          </p:cNvPr>
          <p:cNvPicPr>
            <a:picLocks noChangeAspect="1"/>
          </p:cNvPicPr>
          <p:nvPr/>
        </p:nvPicPr>
        <p:blipFill>
          <a:blip r:embed="rId2"/>
          <a:stretch>
            <a:fillRect/>
          </a:stretch>
        </p:blipFill>
        <p:spPr>
          <a:xfrm>
            <a:off x="2551735" y="2168988"/>
            <a:ext cx="3664352" cy="2093210"/>
          </a:xfrm>
          <a:prstGeom prst="rect">
            <a:avLst/>
          </a:prstGeom>
        </p:spPr>
      </p:pic>
      <p:pic>
        <p:nvPicPr>
          <p:cNvPr id="6" name="Picture 5">
            <a:extLst>
              <a:ext uri="{FF2B5EF4-FFF2-40B4-BE49-F238E27FC236}">
                <a16:creationId xmlns:a16="http://schemas.microsoft.com/office/drawing/2014/main" id="{54A40D69-44EF-A494-7F21-E0CF2AC6830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
        <p:nvSpPr>
          <p:cNvPr id="4" name="Title 3">
            <a:extLst>
              <a:ext uri="{FF2B5EF4-FFF2-40B4-BE49-F238E27FC236}">
                <a16:creationId xmlns:a16="http://schemas.microsoft.com/office/drawing/2014/main" id="{2E55095B-004D-58CC-B6D0-3BDA98D70F71}"/>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125319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A1A69-39CB-39CC-3027-A3A12F8C8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AF34F-A9A9-C6D5-CD7B-EBC4DF622D90}"/>
              </a:ext>
            </a:extLst>
          </p:cNvPr>
          <p:cNvSpPr>
            <a:spLocks noGrp="1"/>
          </p:cNvSpPr>
          <p:nvPr>
            <p:ph type="title"/>
          </p:nvPr>
        </p:nvSpPr>
        <p:spPr/>
        <p:txBody>
          <a:bodyPr/>
          <a:lstStyle/>
          <a:p>
            <a:r>
              <a:rPr lang="en-US" dirty="0"/>
              <a:t>Title I, Part D – Subpart 2 Narrative Changes</a:t>
            </a:r>
          </a:p>
        </p:txBody>
      </p:sp>
      <p:sp>
        <p:nvSpPr>
          <p:cNvPr id="3" name="Text Placeholder 2">
            <a:extLst>
              <a:ext uri="{FF2B5EF4-FFF2-40B4-BE49-F238E27FC236}">
                <a16:creationId xmlns:a16="http://schemas.microsoft.com/office/drawing/2014/main" id="{C13959CB-9204-7312-57BD-A0671A4762C1}"/>
              </a:ext>
            </a:extLst>
          </p:cNvPr>
          <p:cNvSpPr>
            <a:spLocks noGrp="1"/>
          </p:cNvSpPr>
          <p:nvPr>
            <p:ph type="body" idx="1"/>
          </p:nvPr>
        </p:nvSpPr>
        <p:spPr>
          <a:xfrm>
            <a:off x="311700" y="1152475"/>
            <a:ext cx="8452209" cy="3034800"/>
          </a:xfrm>
        </p:spPr>
        <p:txBody>
          <a:bodyPr/>
          <a:lstStyle/>
          <a:p>
            <a:r>
              <a:rPr lang="en-US" dirty="0"/>
              <a:t>A new Delinquent Chart is at the top of the narrative page. </a:t>
            </a:r>
          </a:p>
        </p:txBody>
      </p:sp>
      <p:pic>
        <p:nvPicPr>
          <p:cNvPr id="5" name="Picture 4" descr="The chart will list the facility name. Then, the applicant will have to fill in the next three columns associated with the facility including, # of hours being served per week in an education program, # of students being served per week as reported in October, and whether the facility is being served. ">
            <a:extLst>
              <a:ext uri="{FF2B5EF4-FFF2-40B4-BE49-F238E27FC236}">
                <a16:creationId xmlns:a16="http://schemas.microsoft.com/office/drawing/2014/main" id="{B98A75CE-ACD7-BA1D-2274-B5A944F7669C}"/>
              </a:ext>
            </a:extLst>
          </p:cNvPr>
          <p:cNvPicPr>
            <a:picLocks noChangeAspect="1"/>
          </p:cNvPicPr>
          <p:nvPr/>
        </p:nvPicPr>
        <p:blipFill>
          <a:blip r:embed="rId2"/>
          <a:stretch>
            <a:fillRect/>
          </a:stretch>
        </p:blipFill>
        <p:spPr>
          <a:xfrm>
            <a:off x="0" y="1615622"/>
            <a:ext cx="9144000" cy="450952"/>
          </a:xfrm>
          <a:prstGeom prst="rect">
            <a:avLst/>
          </a:prstGeom>
        </p:spPr>
      </p:pic>
      <p:sp>
        <p:nvSpPr>
          <p:cNvPr id="8" name="TextBox 7">
            <a:extLst>
              <a:ext uri="{FF2B5EF4-FFF2-40B4-BE49-F238E27FC236}">
                <a16:creationId xmlns:a16="http://schemas.microsoft.com/office/drawing/2014/main" id="{D2423F06-DB6B-BD25-1530-623CC8F53CBF}"/>
              </a:ext>
            </a:extLst>
          </p:cNvPr>
          <p:cNvSpPr txBox="1"/>
          <p:nvPr/>
        </p:nvSpPr>
        <p:spPr>
          <a:xfrm>
            <a:off x="380091" y="2494841"/>
            <a:ext cx="8092397" cy="1046440"/>
          </a:xfrm>
          <a:prstGeom prst="rect">
            <a:avLst/>
          </a:prstGeom>
          <a:noFill/>
        </p:spPr>
        <p:txBody>
          <a:bodyPr wrap="square" rtlCol="0">
            <a:spAutoFit/>
          </a:bodyPr>
          <a:lstStyle/>
          <a:p>
            <a:pPr marL="285750" indent="-285750">
              <a:buSzPct val="148000"/>
              <a:buFont typeface="Arial" panose="020B0604020202020204" pitchFamily="34" charset="0"/>
              <a:buChar char="•"/>
            </a:pPr>
            <a:r>
              <a:rPr lang="en-US" sz="1600" dirty="0">
                <a:solidFill>
                  <a:schemeClr val="dk1"/>
                </a:solidFill>
                <a:latin typeface="Roboto"/>
                <a:ea typeface="Roboto"/>
                <a:cs typeface="Roboto"/>
                <a:sym typeface="Roboto"/>
              </a:rPr>
              <a:t>Question 2 of the narratives changed. The system allows the LEA to upload a formal agreement. If the formal agreement can't be uploaded, there is a space for the LEA to provide additional detail around the action steps to meet this requirement. </a:t>
            </a:r>
          </a:p>
          <a:p>
            <a:endParaRPr lang="en-US" dirty="0"/>
          </a:p>
        </p:txBody>
      </p:sp>
      <p:pic>
        <p:nvPicPr>
          <p:cNvPr id="7" name="Picture 6" descr="GAINS will show a narrative box under the question that LEAs should fill out if they don't have a formal agreement. If they do have a formal agreement, the place to upload it is below the narrative box. ">
            <a:extLst>
              <a:ext uri="{FF2B5EF4-FFF2-40B4-BE49-F238E27FC236}">
                <a16:creationId xmlns:a16="http://schemas.microsoft.com/office/drawing/2014/main" id="{B2C025FE-6E90-33C2-1D58-62A6D893C7B6}"/>
              </a:ext>
            </a:extLst>
          </p:cNvPr>
          <p:cNvPicPr>
            <a:picLocks noChangeAspect="1"/>
          </p:cNvPicPr>
          <p:nvPr/>
        </p:nvPicPr>
        <p:blipFill>
          <a:blip r:embed="rId3"/>
          <a:stretch>
            <a:fillRect/>
          </a:stretch>
        </p:blipFill>
        <p:spPr>
          <a:xfrm>
            <a:off x="2286000" y="3385281"/>
            <a:ext cx="5367760" cy="1613848"/>
          </a:xfrm>
          <a:prstGeom prst="rect">
            <a:avLst/>
          </a:prstGeom>
        </p:spPr>
      </p:pic>
      <p:sp>
        <p:nvSpPr>
          <p:cNvPr id="4" name="Title 3">
            <a:extLst>
              <a:ext uri="{FF2B5EF4-FFF2-40B4-BE49-F238E27FC236}">
                <a16:creationId xmlns:a16="http://schemas.microsoft.com/office/drawing/2014/main" id="{0353A269-D402-C763-5FA3-A7B00D079A38}"/>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55E20C9E-B943-2526-9FEE-53D1466C2FC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Tree>
    <p:extLst>
      <p:ext uri="{BB962C8B-B14F-4D97-AF65-F5344CB8AC3E}">
        <p14:creationId xmlns:p14="http://schemas.microsoft.com/office/powerpoint/2010/main" val="270090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E86-D06E-4CFC-DC51-986279D86DE7}"/>
              </a:ext>
            </a:extLst>
          </p:cNvPr>
          <p:cNvSpPr>
            <a:spLocks noGrp="1"/>
          </p:cNvSpPr>
          <p:nvPr>
            <p:ph type="title"/>
          </p:nvPr>
        </p:nvSpPr>
        <p:spPr/>
        <p:txBody>
          <a:bodyPr/>
          <a:lstStyle/>
          <a:p>
            <a:r>
              <a:rPr lang="en-US">
                <a:solidFill>
                  <a:schemeClr val="tx1"/>
                </a:solidFill>
                <a:latin typeface="Museo Slab 500"/>
              </a:rPr>
              <a:t>Consolidated Application: Budget Reminders</a:t>
            </a:r>
            <a:endParaRPr lang="en-US">
              <a:solidFill>
                <a:schemeClr val="tx1"/>
              </a:solidFill>
            </a:endParaRPr>
          </a:p>
        </p:txBody>
      </p:sp>
      <p:sp>
        <p:nvSpPr>
          <p:cNvPr id="4" name="Slide Number Placeholder 3">
            <a:extLst>
              <a:ext uri="{FF2B5EF4-FFF2-40B4-BE49-F238E27FC236}">
                <a16:creationId xmlns:a16="http://schemas.microsoft.com/office/drawing/2014/main" id="{B6819017-8D0B-9960-F141-146AD9F9A409}"/>
              </a:ext>
            </a:extLst>
          </p:cNvPr>
          <p:cNvSpPr>
            <a:spLocks noGrp="1"/>
          </p:cNvSpPr>
          <p:nvPr>
            <p:ph type="sldNum" idx="12"/>
          </p:nvPr>
        </p:nvSpPr>
        <p:spPr/>
        <p:txBody>
          <a:bodyPr/>
          <a:lstStyle/>
          <a:p>
            <a:fld id="{C479D5F6-EDCB-402A-AC08-4943A1820E8F}" type="slidenum">
              <a:rPr lang="en-US" smtClean="0"/>
              <a:pPr/>
              <a:t>7</a:t>
            </a:fld>
            <a:endParaRPr lang="en-US"/>
          </a:p>
        </p:txBody>
      </p:sp>
    </p:spTree>
    <p:extLst>
      <p:ext uri="{BB962C8B-B14F-4D97-AF65-F5344CB8AC3E}">
        <p14:creationId xmlns:p14="http://schemas.microsoft.com/office/powerpoint/2010/main" val="1079561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p>
            <a:r>
              <a:rPr lang="en-US" sz="2250">
                <a:latin typeface="Museo Slab 500"/>
              </a:rPr>
              <a:t>Copy 2025 Budget Detail</a:t>
            </a:r>
            <a:endParaRPr lang="en-US"/>
          </a:p>
        </p:txBody>
      </p:sp>
      <p:sp>
        <p:nvSpPr>
          <p:cNvPr id="11" name="Content Placeholder 10">
            <a:extLst>
              <a:ext uri="{FF2B5EF4-FFF2-40B4-BE49-F238E27FC236}">
                <a16:creationId xmlns:a16="http://schemas.microsoft.com/office/drawing/2014/main" id="{1F6E4DE9-6974-4A4C-63B6-182A9DF4C94D}"/>
              </a:ext>
            </a:extLst>
          </p:cNvPr>
          <p:cNvSpPr>
            <a:spLocks noGrp="1"/>
          </p:cNvSpPr>
          <p:nvPr>
            <p:ph type="body" idx="1"/>
          </p:nvPr>
        </p:nvSpPr>
        <p:spPr>
          <a:xfrm>
            <a:off x="311700" y="1152475"/>
            <a:ext cx="3855362" cy="3034800"/>
          </a:xfrm>
        </p:spPr>
        <p:txBody>
          <a:bodyPr vert="horz" lIns="0" tIns="0" rIns="0" bIns="34290" rtlCol="0" anchor="t">
            <a:normAutofit/>
          </a:bodyPr>
          <a:lstStyle/>
          <a:p>
            <a:pPr marL="120015" indent="-120015">
              <a:spcBef>
                <a:spcPts val="506"/>
              </a:spcBef>
            </a:pPr>
            <a:r>
              <a:rPr lang="en-US">
                <a:cs typeface="Calibri"/>
              </a:rPr>
              <a:t> A new link now appears in all budgets! </a:t>
            </a:r>
            <a:r>
              <a:rPr lang="en-US" b="1">
                <a:cs typeface="Calibri"/>
              </a:rPr>
              <a:t>Copy 2025 Budget Detail</a:t>
            </a:r>
            <a:endParaRPr lang="en-US">
              <a:ea typeface="Calibri" panose="020F0502020204030204"/>
              <a:cs typeface="Calibri"/>
            </a:endParaRPr>
          </a:p>
          <a:p>
            <a:pPr marL="577215" lvl="1" indent="-120015">
              <a:lnSpc>
                <a:spcPct val="114999"/>
              </a:lnSpc>
              <a:spcBef>
                <a:spcPts val="505"/>
              </a:spcBef>
              <a:buFont typeface="Courier New"/>
              <a:buChar char="o"/>
            </a:pPr>
            <a:r>
              <a:rPr lang="en-US">
                <a:cs typeface="Calibri"/>
              </a:rPr>
              <a:t>This will copy last year's budget and place it in the 2026 budget.</a:t>
            </a:r>
            <a:endParaRPr lang="en-US" b="1">
              <a:cs typeface="Calibri"/>
            </a:endParaRPr>
          </a:p>
          <a:p>
            <a:pPr marL="120015" indent="-120015">
              <a:lnSpc>
                <a:spcPct val="114999"/>
              </a:lnSpc>
              <a:spcBef>
                <a:spcPts val="505"/>
              </a:spcBef>
              <a:buSzPts val="1400"/>
            </a:pPr>
            <a:r>
              <a:rPr lang="en-US">
                <a:cs typeface="Calibri"/>
              </a:rPr>
              <a:t> Please be aware that you should consider using this feature </a:t>
            </a:r>
            <a:r>
              <a:rPr lang="en-US" b="1">
                <a:cs typeface="Calibri"/>
              </a:rPr>
              <a:t>before </a:t>
            </a:r>
            <a:r>
              <a:rPr lang="en-US">
                <a:cs typeface="Calibri"/>
              </a:rPr>
              <a:t>entering any line items. Once a line item is entered, this feature will disappear as an option! </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pic>
        <p:nvPicPr>
          <p:cNvPr id="4" name="Picture 3" descr="Screen shot of the Budget page in GAINS. The image highlights the copy 2025 budget detail feature which is under the indirect cost table and the first option to the left. ">
            <a:extLst>
              <a:ext uri="{FF2B5EF4-FFF2-40B4-BE49-F238E27FC236}">
                <a16:creationId xmlns:a16="http://schemas.microsoft.com/office/drawing/2014/main" id="{3A53ADBD-708E-38CA-0D3B-090EC9A7E1BB}"/>
              </a:ext>
            </a:extLst>
          </p:cNvPr>
          <p:cNvPicPr>
            <a:picLocks noChangeAspect="1"/>
          </p:cNvPicPr>
          <p:nvPr/>
        </p:nvPicPr>
        <p:blipFill>
          <a:blip r:embed="rId3"/>
          <a:stretch>
            <a:fillRect/>
          </a:stretch>
        </p:blipFill>
        <p:spPr>
          <a:xfrm>
            <a:off x="4571586" y="1031392"/>
            <a:ext cx="4144204" cy="3080716"/>
          </a:xfrm>
          <a:prstGeom prst="rect">
            <a:avLst/>
          </a:prstGeom>
        </p:spPr>
      </p:pic>
      <p:pic>
        <p:nvPicPr>
          <p:cNvPr id="5" name="Picture 4">
            <a:extLst>
              <a:ext uri="{FF2B5EF4-FFF2-40B4-BE49-F238E27FC236}">
                <a16:creationId xmlns:a16="http://schemas.microsoft.com/office/drawing/2014/main" id="{82977F0E-6E7F-2E3A-C9F8-F41480D2C26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
        <p:nvSpPr>
          <p:cNvPr id="3" name="Title 2">
            <a:extLst>
              <a:ext uri="{FF2B5EF4-FFF2-40B4-BE49-F238E27FC236}">
                <a16:creationId xmlns:a16="http://schemas.microsoft.com/office/drawing/2014/main" id="{3D185B88-B181-261C-C8E1-21A6C7A77574}"/>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15668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C60E-D0FD-11ED-C638-C24BBDB14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EC1DA-41C9-8E38-D8BA-1174C63CAF5B}"/>
              </a:ext>
            </a:extLst>
          </p:cNvPr>
          <p:cNvSpPr>
            <a:spLocks noGrp="1"/>
          </p:cNvSpPr>
          <p:nvPr>
            <p:ph type="title"/>
          </p:nvPr>
        </p:nvSpPr>
        <p:spPr>
          <a:xfrm>
            <a:off x="311700" y="105100"/>
            <a:ext cx="7269674" cy="741300"/>
          </a:xfrm>
        </p:spPr>
        <p:txBody>
          <a:bodyPr>
            <a:normAutofit/>
          </a:bodyPr>
          <a:lstStyle/>
          <a:p>
            <a:r>
              <a:rPr lang="en-US" sz="2250">
                <a:latin typeface="Museo Slab 500"/>
              </a:rPr>
              <a:t>Budget Pages</a:t>
            </a:r>
            <a:endParaRPr lang="en-US" sz="2250"/>
          </a:p>
        </p:txBody>
      </p:sp>
      <p:sp>
        <p:nvSpPr>
          <p:cNvPr id="11" name="Content Placeholder 10">
            <a:extLst>
              <a:ext uri="{FF2B5EF4-FFF2-40B4-BE49-F238E27FC236}">
                <a16:creationId xmlns:a16="http://schemas.microsoft.com/office/drawing/2014/main" id="{4B833086-39AE-CFDE-252A-C59C323A972B}"/>
              </a:ext>
            </a:extLst>
          </p:cNvPr>
          <p:cNvSpPr>
            <a:spLocks noGrp="1"/>
          </p:cNvSpPr>
          <p:nvPr>
            <p:ph type="body" idx="1"/>
          </p:nvPr>
        </p:nvSpPr>
        <p:spPr>
          <a:xfrm>
            <a:off x="311700" y="1152475"/>
            <a:ext cx="4385421" cy="3034800"/>
          </a:xfrm>
        </p:spPr>
        <p:txBody>
          <a:bodyPr vert="horz" lIns="0" tIns="0" rIns="0" bIns="34290" rtlCol="0" anchor="t">
            <a:normAutofit fontScale="92500"/>
          </a:bodyPr>
          <a:lstStyle/>
          <a:p>
            <a:pPr marL="120015" indent="-120015">
              <a:spcBef>
                <a:spcPts val="506"/>
              </a:spcBef>
            </a:pPr>
            <a:r>
              <a:rPr lang="en-US">
                <a:cs typeface="Calibri"/>
              </a:rPr>
              <a:t>Budgets pages will appear in each Title program section, as applicable.</a:t>
            </a:r>
            <a:endParaRPr lang="en-US">
              <a:ea typeface="Calibri" panose="020F0502020204030204"/>
              <a:cs typeface="Calibri"/>
            </a:endParaRPr>
          </a:p>
          <a:p>
            <a:pPr marL="120015" indent="-120015">
              <a:spcBef>
                <a:spcPts val="506"/>
              </a:spcBef>
            </a:pPr>
            <a:r>
              <a:rPr lang="en-US">
                <a:ea typeface="Calibri" panose="020F0502020204030204"/>
                <a:cs typeface="Calibri"/>
              </a:rPr>
              <a:t>Indirect Cost table will show T</a:t>
            </a:r>
            <a:r>
              <a:rPr lang="en-US" i="1">
                <a:ea typeface="Calibri" panose="020F0502020204030204"/>
                <a:cs typeface="Calibri"/>
              </a:rPr>
              <a:t>otal Allocation</a:t>
            </a:r>
            <a:r>
              <a:rPr lang="en-US">
                <a:ea typeface="Calibri" panose="020F0502020204030204"/>
                <a:cs typeface="Calibri"/>
              </a:rPr>
              <a:t>, </a:t>
            </a:r>
            <a:r>
              <a:rPr lang="en-US" i="1">
                <a:ea typeface="Calibri" panose="020F0502020204030204"/>
                <a:cs typeface="Calibri"/>
              </a:rPr>
              <a:t>ICR%</a:t>
            </a:r>
            <a:r>
              <a:rPr lang="en-US">
                <a:ea typeface="Calibri" panose="020F0502020204030204"/>
                <a:cs typeface="Calibri"/>
              </a:rPr>
              <a:t>, and </a:t>
            </a:r>
            <a:r>
              <a:rPr lang="en-US" i="1">
                <a:ea typeface="Calibri" panose="020F0502020204030204"/>
                <a:cs typeface="Calibri"/>
              </a:rPr>
              <a:t>Max Indirect based on Total Allocation</a:t>
            </a:r>
          </a:p>
          <a:p>
            <a:pPr marL="120015" indent="-120015">
              <a:spcBef>
                <a:spcPts val="506"/>
              </a:spcBef>
            </a:pPr>
            <a:r>
              <a:rPr lang="en-US">
                <a:ea typeface="Calibri" panose="020F0502020204030204"/>
                <a:cs typeface="Calibri"/>
              </a:rPr>
              <a:t>As budget line items are added, the table will calculate </a:t>
            </a:r>
            <a:r>
              <a:rPr lang="en-US" i="1">
                <a:ea typeface="Calibri" panose="020F0502020204030204"/>
                <a:cs typeface="Calibri"/>
              </a:rPr>
              <a:t>Max Indirect based on Budgeted Amount</a:t>
            </a:r>
            <a:r>
              <a:rPr lang="en-US">
                <a:ea typeface="Calibri" panose="020F0502020204030204"/>
                <a:cs typeface="Calibri"/>
              </a:rPr>
              <a:t>, </a:t>
            </a:r>
            <a:r>
              <a:rPr lang="en-US" i="1">
                <a:ea typeface="Calibri" panose="020F0502020204030204"/>
                <a:cs typeface="Calibri"/>
              </a:rPr>
              <a:t>Budgeted Amount</a:t>
            </a:r>
            <a:r>
              <a:rPr lang="en-US">
                <a:ea typeface="Calibri" panose="020F0502020204030204"/>
                <a:cs typeface="Calibri"/>
              </a:rPr>
              <a:t>, and any </a:t>
            </a:r>
            <a:r>
              <a:rPr lang="en-US" i="1">
                <a:ea typeface="Calibri" panose="020F0502020204030204"/>
                <a:cs typeface="Calibri"/>
              </a:rPr>
              <a:t>Excludable Costs</a:t>
            </a:r>
            <a:r>
              <a:rPr lang="en-US">
                <a:ea typeface="Calibri" panose="020F0502020204030204"/>
                <a:cs typeface="Calibri"/>
              </a:rPr>
              <a:t>.</a:t>
            </a:r>
          </a:p>
          <a:p>
            <a:pPr marL="120015" indent="-120015">
              <a:spcBef>
                <a:spcPts val="506"/>
              </a:spcBef>
            </a:pPr>
            <a:r>
              <a:rPr lang="en-US">
                <a:ea typeface="Calibri" panose="020F0502020204030204"/>
                <a:cs typeface="Calibri"/>
              </a:rPr>
              <a:t>To open any Budget to add line items, click "</a:t>
            </a:r>
            <a:r>
              <a:rPr lang="en-US" b="1">
                <a:ea typeface="Calibri" panose="020F0502020204030204"/>
                <a:cs typeface="Calibri"/>
              </a:rPr>
              <a:t>Modify All</a:t>
            </a:r>
            <a:r>
              <a:rPr lang="en-US">
                <a:ea typeface="Calibri" panose="020F0502020204030204"/>
                <a:cs typeface="Calibri"/>
              </a:rPr>
              <a:t>"</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grpSp>
        <p:nvGrpSpPr>
          <p:cNvPr id="4" name="Group 3" descr="Screen shot of the Budget page in GAINS. The image shows an arrow pointing to the Modify All link on the page. ">
            <a:extLst>
              <a:ext uri="{FF2B5EF4-FFF2-40B4-BE49-F238E27FC236}">
                <a16:creationId xmlns:a16="http://schemas.microsoft.com/office/drawing/2014/main" id="{ED00A210-161E-4187-2068-FAA0E37A99B2}"/>
              </a:ext>
            </a:extLst>
          </p:cNvPr>
          <p:cNvGrpSpPr/>
          <p:nvPr/>
        </p:nvGrpSpPr>
        <p:grpSpPr>
          <a:xfrm>
            <a:off x="5368779" y="296368"/>
            <a:ext cx="3538263" cy="3829417"/>
            <a:chOff x="5454895" y="265053"/>
            <a:chExt cx="3538263" cy="3829417"/>
          </a:xfrm>
        </p:grpSpPr>
        <p:pic>
          <p:nvPicPr>
            <p:cNvPr id="12" name="Picture 11" descr="Screen shot of the Budget page in GAINS. The image shows an arrow pointing to the Modify All link on the page. ">
              <a:extLst>
                <a:ext uri="{FF2B5EF4-FFF2-40B4-BE49-F238E27FC236}">
                  <a16:creationId xmlns:a16="http://schemas.microsoft.com/office/drawing/2014/main" id="{79C410CA-8AE3-6FB7-6B87-CE304AFCD41B}"/>
                </a:ext>
              </a:extLst>
            </p:cNvPr>
            <p:cNvPicPr>
              <a:picLocks noChangeAspect="1"/>
            </p:cNvPicPr>
            <p:nvPr/>
          </p:nvPicPr>
          <p:blipFill>
            <a:blip r:embed="rId3"/>
            <a:stretch>
              <a:fillRect/>
            </a:stretch>
          </p:blipFill>
          <p:spPr>
            <a:xfrm>
              <a:off x="6180901" y="265053"/>
              <a:ext cx="2812257" cy="3829417"/>
            </a:xfrm>
            <a:prstGeom prst="rect">
              <a:avLst/>
            </a:prstGeom>
          </p:spPr>
        </p:pic>
        <p:sp>
          <p:nvSpPr>
            <p:cNvPr id="13" name="Arrow: Up 12">
              <a:extLst>
                <a:ext uri="{FF2B5EF4-FFF2-40B4-BE49-F238E27FC236}">
                  <a16:creationId xmlns:a16="http://schemas.microsoft.com/office/drawing/2014/main" id="{865B8D73-232D-E0F8-A1DD-A9399CDFA25B}"/>
                </a:ext>
              </a:extLst>
            </p:cNvPr>
            <p:cNvSpPr/>
            <p:nvPr/>
          </p:nvSpPr>
          <p:spPr>
            <a:xfrm rot="5400000">
              <a:off x="5605097" y="2593731"/>
              <a:ext cx="424961" cy="7253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itle 2">
            <a:extLst>
              <a:ext uri="{FF2B5EF4-FFF2-40B4-BE49-F238E27FC236}">
                <a16:creationId xmlns:a16="http://schemas.microsoft.com/office/drawing/2014/main" id="{C066F52C-E5EB-68BB-351B-86E459272768}"/>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81467196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871AF-E4E2-4474-BBBF-C4CA544DC804}">
  <ds:schemaRefs>
    <ds:schemaRef ds:uri="http://www.w3.org/XML/1998/namespace"/>
    <ds:schemaRef ds:uri="http://purl.org/dc/elements/1.1/"/>
    <ds:schemaRef ds:uri="49a81e36-7bf1-4cef-9c34-a447d2fae1de"/>
    <ds:schemaRef ds:uri="http://schemas.microsoft.com/office/infopath/2007/PartnerControls"/>
    <ds:schemaRef ds:uri="http://purl.org/dc/dcmitype/"/>
    <ds:schemaRef ds:uri="http://schemas.microsoft.com/office/2006/metadata/properties"/>
    <ds:schemaRef ds:uri="1d7a6999-9f23-40c1-89fd-c28d1c6d889e"/>
    <ds:schemaRef ds:uri="http://schemas.microsoft.com/office/2006/documentManagement/types"/>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TotalTime>
  <Words>674</Words>
  <Application>Microsoft Office PowerPoint</Application>
  <PresentationFormat>On-screen Show (16:9)</PresentationFormat>
  <Paragraphs>81</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Courier New</vt:lpstr>
      <vt:lpstr>Rockwell</vt:lpstr>
      <vt:lpstr>Arial</vt:lpstr>
      <vt:lpstr>Roboto Medium</vt:lpstr>
      <vt:lpstr>Calibri</vt:lpstr>
      <vt:lpstr>Roboto</vt:lpstr>
      <vt:lpstr>Museo Slab 500</vt:lpstr>
      <vt:lpstr>Simple Light</vt:lpstr>
      <vt:lpstr>2025-2026 Consolidated Application System Training</vt:lpstr>
      <vt:lpstr>Agenda</vt:lpstr>
      <vt:lpstr>Consolidated Application: Title I, Part D Changes</vt:lpstr>
      <vt:lpstr>Title I, Part D Changes</vt:lpstr>
      <vt:lpstr>Title I, Part D – Budget Tag Change</vt:lpstr>
      <vt:lpstr>Title I, Part D – Subpart 2 Narrative Changes</vt:lpstr>
      <vt:lpstr>Consolidated Application: Budget Reminders</vt:lpstr>
      <vt:lpstr>Copy 2025 Budget Detail</vt:lpstr>
      <vt:lpstr>Budget Pages</vt:lpstr>
      <vt:lpstr>Budget Detail Page</vt:lpstr>
      <vt:lpstr>Budget Detail: Locations Dropdown</vt:lpstr>
      <vt:lpstr>Budget Overview</vt:lpstr>
      <vt:lpstr>Budget Upload Additional Instructions and Resources</vt:lpstr>
      <vt:lpstr>2025-2026 Consolidated Application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Prael, Michelle</cp:lastModifiedBy>
  <cp:revision>68</cp:revision>
  <dcterms:modified xsi:type="dcterms:W3CDTF">2025-04-09T15:56:50Z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