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387" r:id="rId5"/>
    <p:sldId id="388" r:id="rId6"/>
    <p:sldId id="407" r:id="rId7"/>
    <p:sldId id="424" r:id="rId8"/>
    <p:sldId id="429" r:id="rId9"/>
    <p:sldId id="412" r:id="rId10"/>
    <p:sldId id="430" r:id="rId11"/>
    <p:sldId id="377" r:id="rId12"/>
    <p:sldId id="393" r:id="rId13"/>
    <p:sldId id="423" r:id="rId14"/>
    <p:sldId id="394" r:id="rId15"/>
    <p:sldId id="342" r:id="rId16"/>
    <p:sldId id="340" r:id="rId17"/>
    <p:sldId id="380" r:id="rId18"/>
    <p:sldId id="426" r:id="rId19"/>
  </p:sldIdLst>
  <p:sldSz cx="9144000" cy="5143500" type="screen16x9"/>
  <p:notesSz cx="6858000" cy="9144000"/>
  <p:embeddedFontLst>
    <p:embeddedFont>
      <p:font typeface="Roboto" panose="02000000000000000000" pitchFamily="2" charset="0"/>
      <p:regular r:id="rId21"/>
      <p:bold r:id="rId22"/>
      <p:italic r:id="rId23"/>
      <p:boldItalic r:id="rId24"/>
    </p:embeddedFont>
    <p:embeddedFont>
      <p:font typeface="Roboto Medium" panose="02000000000000000000" pitchFamily="2" charset="0"/>
      <p:regular r:id="rId25"/>
      <p:bold r:id="rId26"/>
      <p:italic r:id="rId27"/>
      <p:boldItalic r:id="rId28"/>
    </p:embeddedFont>
    <p:embeddedFont>
      <p:font typeface="Rockwell" panose="020606030202050204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9"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52250C-A102-E0C4-BA1C-86C7D55C0C68}" name="Echsner, Rachel" initials="ER" userId="S::echsner_r@cde.state.co.us::dfac8232-8819-4926-a6de-6bc9a831c1dc" providerId="AD"/>
  <p188:author id="{93BBD04A-8902-4FE9-4D4D-240EC4B8C04D}" name="Van Bueren, Macie" initials="VM" userId="S::van_bueren_m@cde.state.co.us::b65c6e1b-ce90-428e-93d8-e8d7465bb056" providerId="AD"/>
  <p188:author id="{C4C2A99C-5580-60CB-C8A1-A012A6EDAFE0}" name="Prael, Michelle" initials="PM" userId="S::prael_m@cde.state.co.us::0a51a797-5dd2-4055-ba07-d9378c419489" providerId="AD"/>
  <p188:author id="{C85AB7D2-B550-BD79-B8E2-7E1BEF75532D}" name="Hollingshead, Jess" initials="HJ" userId="S::hollingshead_j@cde.state.co.us::72828a8d-9361-4fc4-a85c-ed48cb67a617" providerId="AD"/>
  <p188:author id="{4AD929D9-9306-F778-20C1-BB4799A2B098}" name="Collins, DeLilah" initials="DC" userId="S::Collins_D@cde.state.co.us::0fbcd1ec-9edd-4919-b5b0-b4fa9ee075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6" autoAdjust="0"/>
  </p:normalViewPr>
  <p:slideViewPr>
    <p:cSldViewPr snapToGrid="0">
      <p:cViewPr varScale="1">
        <p:scale>
          <a:sx n="156" d="100"/>
          <a:sy n="156" d="100"/>
        </p:scale>
        <p:origin x="32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109" Type="http://customschemas.google.com/relationships/presentationmetadata" Target="metadata"/><Relationship Id="rId21" Type="http://schemas.openxmlformats.org/officeDocument/2006/relationships/font" Target="fonts/font1.fntdata"/><Relationship Id="rId11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11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14"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11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dced6a568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1dced6a568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endParaRPr dirty="0"/>
          </a:p>
        </p:txBody>
      </p:sp>
      <p:sp>
        <p:nvSpPr>
          <p:cNvPr id="131" name="Google Shape;131;g11dced6a568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405735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D2C2A-6D32-293E-5E1E-D67DA30D6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CE87A-F6F8-48EC-9EE3-5019B93861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CE0BC1-8647-FDF6-5624-258576AC69E6}"/>
              </a:ext>
            </a:extLst>
          </p:cNvPr>
          <p:cNvSpPr>
            <a:spLocks noGrp="1"/>
          </p:cNvSpPr>
          <p:nvPr>
            <p:ph type="body" idx="1"/>
          </p:nvPr>
        </p:nvSpPr>
        <p:spPr/>
        <p:txBody>
          <a:bodyPr/>
          <a:lstStyle/>
          <a:p>
            <a:r>
              <a:rPr lang="en-US">
                <a:ea typeface="Calibri"/>
                <a:cs typeface="Calibri"/>
              </a:rPr>
              <a:t>JH</a:t>
            </a:r>
          </a:p>
        </p:txBody>
      </p:sp>
      <p:sp>
        <p:nvSpPr>
          <p:cNvPr id="4" name="Slide Number Placeholder 3">
            <a:extLst>
              <a:ext uri="{FF2B5EF4-FFF2-40B4-BE49-F238E27FC236}">
                <a16:creationId xmlns:a16="http://schemas.microsoft.com/office/drawing/2014/main" id="{90DB2031-C55C-6088-2D00-79224EA7AD72}"/>
              </a:ext>
            </a:extLst>
          </p:cNvPr>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242693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2845347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1310752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421451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237638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130cc56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130cc56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20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B7C5-6DB4-2719-B967-45C0E418B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546FB-E07C-27C1-1E59-34155361771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0163BE9-30DC-7251-E07C-57038AD67C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129BD-002A-93FD-ACA6-8AB308D0339D}"/>
              </a:ext>
            </a:extLst>
          </p:cNvPr>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120424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DD4A1-BE23-A06C-DB55-642F751A4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13012-41C6-FA66-02FB-DE14F0C7E0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15FE61E-A570-0FD0-ECBE-4357944B45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106381-44EE-C126-6F6A-0E9A68F95C64}"/>
              </a:ext>
            </a:extLst>
          </p:cNvPr>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374008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 </a:t>
            </a:r>
            <a:r>
              <a:rPr lang="en-US" b="1" i="0" dirty="0">
                <a:solidFill>
                  <a:srgbClr val="000000"/>
                </a:solidFill>
                <a:effectLst/>
                <a:latin typeface="-apple-system"/>
              </a:rPr>
              <a:t>Supplement, not Supplant</a:t>
            </a:r>
            <a:br>
              <a:rPr lang="en-US" dirty="0"/>
            </a:br>
            <a:r>
              <a:rPr lang="en-US" b="0" i="0" dirty="0">
                <a:solidFill>
                  <a:srgbClr val="000000"/>
                </a:solidFill>
                <a:effectLst/>
                <a:latin typeface="-apple-system"/>
              </a:rPr>
              <a:t>Title III funds will be used to supplement the level of Federal, State and local public funds that, in the absence of such availability, would have been expended for programs for EL/ML students and in no case to supplant such Federal, State, and local public funds as required by ESSA 3115(g).</a:t>
            </a:r>
          </a:p>
          <a:p>
            <a:r>
              <a:rPr lang="en-US" b="1" i="0" dirty="0">
                <a:solidFill>
                  <a:srgbClr val="000000"/>
                </a:solidFill>
                <a:effectLst/>
                <a:latin typeface="-apple-system"/>
              </a:rPr>
              <a:t> Allowable Activities:</a:t>
            </a:r>
            <a:br>
              <a:rPr lang="en-US" dirty="0"/>
            </a:br>
            <a:r>
              <a:rPr lang="en-US" b="1" i="0" dirty="0">
                <a:solidFill>
                  <a:srgbClr val="000000"/>
                </a:solidFill>
                <a:effectLst/>
                <a:latin typeface="-apple-system"/>
              </a:rPr>
              <a:t>Check the box(es) below and provide an overview of the supplemental activities (beyond required ELD Core Program/State and Federal Requirements) to be implemented this school year with Title III, Part A funds.</a:t>
            </a:r>
            <a:endParaRPr lang="en-US" dirty="0"/>
          </a:p>
        </p:txBody>
      </p:sp>
    </p:spTree>
    <p:extLst>
      <p:ext uri="{BB962C8B-B14F-4D97-AF65-F5344CB8AC3E}">
        <p14:creationId xmlns:p14="http://schemas.microsoft.com/office/powerpoint/2010/main" val="399551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t">
              <a:buNone/>
            </a:pPr>
            <a:r>
              <a:rPr lang="en-US" b="1" dirty="0">
                <a:effectLst/>
              </a:rPr>
              <a:t>* 1. Select the core English Language Development (ELD) programming methods/models of instruction provided within the LEA. Title III, Part A funds must be used for purposes that are supplemental to core ELD programming. This includes provision of direct instruction services, professional development, and the purchase of materials and supplies.</a:t>
            </a:r>
            <a:endParaRPr lang="en-US" dirty="0">
              <a:effectLst/>
            </a:endParaRPr>
          </a:p>
          <a:p>
            <a:pPr algn="l" fontAlgn="t">
              <a:buNone/>
            </a:pPr>
            <a:r>
              <a:rPr lang="en-US" b="1" dirty="0">
                <a:effectLst/>
              </a:rPr>
              <a:t>Select each type of ELD Program implemented by your LEA, as required by ESEA 3121 and 3122.Member District</a:t>
            </a:r>
          </a:p>
          <a:p>
            <a:pPr algn="l" fontAlgn="t">
              <a:buNone/>
            </a:pPr>
            <a:r>
              <a:rPr lang="en-US" b="1" dirty="0">
                <a:effectLst/>
              </a:rPr>
              <a:t>English as a Second Language (ESL) or English Language Development (ELD)</a:t>
            </a:r>
          </a:p>
          <a:p>
            <a:pPr algn="l" fontAlgn="t">
              <a:buNone/>
            </a:pPr>
            <a:r>
              <a:rPr lang="en-US" b="1" dirty="0">
                <a:effectLst/>
              </a:rPr>
              <a:t>Newcomer Programs</a:t>
            </a:r>
          </a:p>
          <a:p>
            <a:pPr algn="l" fontAlgn="t">
              <a:buNone/>
            </a:pPr>
            <a:r>
              <a:rPr lang="en-US" b="1" dirty="0">
                <a:effectLst/>
              </a:rPr>
              <a:t>Content Classes with integrated ESL support</a:t>
            </a:r>
          </a:p>
          <a:p>
            <a:pPr algn="l" fontAlgn="t">
              <a:buNone/>
            </a:pPr>
            <a:r>
              <a:rPr lang="en-US" b="1" dirty="0">
                <a:effectLst/>
              </a:rPr>
              <a:t>Co-teaching</a:t>
            </a:r>
          </a:p>
          <a:p>
            <a:pPr algn="l" fontAlgn="t">
              <a:buNone/>
            </a:pPr>
            <a:r>
              <a:rPr lang="en-US" b="1" dirty="0">
                <a:effectLst/>
              </a:rPr>
              <a:t>Transitional Bilingual (include the language of instruction other than English).</a:t>
            </a:r>
          </a:p>
          <a:p>
            <a:pPr algn="l" fontAlgn="t">
              <a:buNone/>
            </a:pPr>
            <a:r>
              <a:rPr lang="en-US" b="1" dirty="0">
                <a:effectLst/>
              </a:rPr>
              <a:t>Dual Language or Two-Way Immersion (include the language of instruction other than English</a:t>
            </a:r>
          </a:p>
          <a:p>
            <a:pPr algn="l" fontAlgn="t">
              <a:buNone/>
            </a:pPr>
            <a:r>
              <a:rPr lang="en-US" b="1" dirty="0">
                <a:effectLst/>
              </a:rPr>
              <a:t>Other (please specify)</a:t>
            </a:r>
          </a:p>
          <a:p>
            <a:endParaRPr lang="en-US" dirty="0"/>
          </a:p>
        </p:txBody>
      </p:sp>
    </p:spTree>
    <p:extLst>
      <p:ext uri="{BB962C8B-B14F-4D97-AF65-F5344CB8AC3E}">
        <p14:creationId xmlns:p14="http://schemas.microsoft.com/office/powerpoint/2010/main" val="187361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DABD-903E-9670-5749-9363C0F8A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88508-7AA0-7370-54D8-E881FB565A5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F38D93F-BF50-8002-6376-8D24294166CF}"/>
              </a:ext>
            </a:extLst>
          </p:cNvPr>
          <p:cNvSpPr>
            <a:spLocks noGrp="1"/>
          </p:cNvSpPr>
          <p:nvPr>
            <p:ph type="body" idx="1"/>
          </p:nvPr>
        </p:nvSpPr>
        <p:spPr/>
        <p:txBody>
          <a:bodyPr/>
          <a:lstStyle/>
          <a:p>
            <a:r>
              <a:rPr lang="en-US" dirty="0"/>
              <a:t>47-52 Title III Narratives and budget</a:t>
            </a:r>
          </a:p>
          <a:p>
            <a:r>
              <a:rPr lang="en-US" dirty="0"/>
              <a:t>53-56 – Title III, ISA narratives and budget</a:t>
            </a:r>
          </a:p>
        </p:txBody>
      </p:sp>
      <p:sp>
        <p:nvSpPr>
          <p:cNvPr id="4" name="Slide Number Placeholder 3">
            <a:extLst>
              <a:ext uri="{FF2B5EF4-FFF2-40B4-BE49-F238E27FC236}">
                <a16:creationId xmlns:a16="http://schemas.microsoft.com/office/drawing/2014/main" id="{44014F95-90A2-F36E-272E-D3E35DB745BB}"/>
              </a:ext>
            </a:extLst>
          </p:cNvPr>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187214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1229886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3016806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3506429"/>
            <a:ext cx="9144000" cy="163707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2427180"/>
            <a:ext cx="7772400" cy="912442"/>
          </a:xfrm>
        </p:spPr>
        <p:txBody>
          <a:bodyPr anchor="t" anchorCtr="0">
            <a:normAutofit/>
          </a:bodyPr>
          <a:lstStyle>
            <a:lvl1pPr algn="ctr">
              <a:defRPr sz="27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85800" y="3805083"/>
            <a:ext cx="7772400" cy="799444"/>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8" y="474529"/>
            <a:ext cx="2821173" cy="1322048"/>
          </a:xfrm>
          <a:prstGeom prst="rect">
            <a:avLst/>
          </a:prstGeom>
        </p:spPr>
      </p:pic>
      <p:cxnSp>
        <p:nvCxnSpPr>
          <p:cNvPr id="10" name="Straight Connector 9"/>
          <p:cNvCxnSpPr/>
          <p:nvPr userDrawn="1"/>
        </p:nvCxnSpPr>
        <p:spPr>
          <a:xfrm>
            <a:off x="685801" y="2079522"/>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512238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2"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097280"/>
            <a:ext cx="7886700" cy="3480506"/>
          </a:xfrm>
        </p:spPr>
        <p:txBody>
          <a:bodyPr lIns="0" tIns="0" r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621947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392719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3999"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78316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hyperlink" Target="https://www.cde.state.co.us/cdeawards/gains-training-8" TargetMode="External"/><Relationship Id="rId5" Type="http://schemas.openxmlformats.org/officeDocument/2006/relationships/hyperlink" Target="https://www.cde.state.co.us/gains/uploaddowloadgainsexcelbudgets" TargetMode="External"/><Relationship Id="rId4" Type="http://schemas.openxmlformats.org/officeDocument/2006/relationships/hyperlink" Target="https://vimeo.com/942447374?share=cop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coloradotest.egrantsmanagement.com/"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hyperlink" Target="https://www.cde.state.co.us/fedprograms/consolidatedapplicationplanningresourc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prstGeom prst="rect">
            <a:avLst/>
          </a:prstGeom>
          <a:noFill/>
          <a:ln>
            <a:noFill/>
          </a:ln>
        </p:spPr>
        <p:txBody>
          <a:bodyPr spcFirstLastPara="1" vert="horz" wrap="square" lIns="0" tIns="0" rIns="0" bIns="0" rtlCol="0" anchor="t" anchorCtr="0">
            <a:normAutofit fontScale="90000"/>
          </a:bodyPr>
          <a:lstStyle/>
          <a:p>
            <a:r>
              <a:rPr lang="en-US" dirty="0">
                <a:solidFill>
                  <a:schemeClr val="tx1"/>
                </a:solidFill>
              </a:rPr>
              <a:t>2025-2026 Consolidated Application System Training</a:t>
            </a:r>
          </a:p>
        </p:txBody>
      </p:sp>
      <p:sp>
        <p:nvSpPr>
          <p:cNvPr id="2" name="Title 1">
            <a:extLst>
              <a:ext uri="{FF2B5EF4-FFF2-40B4-BE49-F238E27FC236}">
                <a16:creationId xmlns:a16="http://schemas.microsoft.com/office/drawing/2014/main" id="{6C49D69F-AABC-C089-9D33-804D17888350}"/>
              </a:ext>
            </a:extLst>
          </p:cNvPr>
          <p:cNvSpPr>
            <a:spLocks noGrp="1"/>
          </p:cNvSpPr>
          <p:nvPr>
            <p:ph type="title" idx="3"/>
          </p:nvPr>
        </p:nvSpPr>
        <p:spPr/>
        <p:txBody>
          <a:bodyPr/>
          <a:lstStyle/>
          <a:p>
            <a:r>
              <a:rPr lang="en-US" dirty="0"/>
              <a:t>Title III, Part A</a:t>
            </a:r>
          </a:p>
        </p:txBody>
      </p:sp>
      <p:pic>
        <p:nvPicPr>
          <p:cNvPr id="4" name="Picture 3">
            <a:extLst>
              <a:ext uri="{FF2B5EF4-FFF2-40B4-BE49-F238E27FC236}">
                <a16:creationId xmlns:a16="http://schemas.microsoft.com/office/drawing/2014/main" id="{DAF3251A-4A6B-B8E8-74E1-99C37708AB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0725" y="3834442"/>
            <a:ext cx="1310730" cy="1253699"/>
          </a:xfrm>
          <a:prstGeom prst="rect">
            <a:avLst/>
          </a:prstGeom>
        </p:spPr>
      </p:pic>
    </p:spTree>
    <p:extLst>
      <p:ext uri="{BB962C8B-B14F-4D97-AF65-F5344CB8AC3E}">
        <p14:creationId xmlns:p14="http://schemas.microsoft.com/office/powerpoint/2010/main" val="163002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C60E-D0FD-11ED-C638-C24BBDB14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EC1DA-41C9-8E38-D8BA-1174C63CAF5B}"/>
              </a:ext>
            </a:extLst>
          </p:cNvPr>
          <p:cNvSpPr>
            <a:spLocks noGrp="1"/>
          </p:cNvSpPr>
          <p:nvPr>
            <p:ph type="title"/>
          </p:nvPr>
        </p:nvSpPr>
        <p:spPr>
          <a:xfrm>
            <a:off x="311700" y="105100"/>
            <a:ext cx="7269674" cy="741300"/>
          </a:xfrm>
        </p:spPr>
        <p:txBody>
          <a:bodyPr>
            <a:normAutofit/>
          </a:bodyPr>
          <a:lstStyle/>
          <a:p>
            <a:r>
              <a:rPr lang="en-US" sz="2250">
                <a:latin typeface="Museo Slab 500"/>
              </a:rPr>
              <a:t>Budget Pages</a:t>
            </a:r>
            <a:endParaRPr lang="en-US" sz="2250"/>
          </a:p>
        </p:txBody>
      </p:sp>
      <p:sp>
        <p:nvSpPr>
          <p:cNvPr id="11" name="Content Placeholder 10">
            <a:extLst>
              <a:ext uri="{FF2B5EF4-FFF2-40B4-BE49-F238E27FC236}">
                <a16:creationId xmlns:a16="http://schemas.microsoft.com/office/drawing/2014/main" id="{4B833086-39AE-CFDE-252A-C59C323A972B}"/>
              </a:ext>
            </a:extLst>
          </p:cNvPr>
          <p:cNvSpPr>
            <a:spLocks noGrp="1"/>
          </p:cNvSpPr>
          <p:nvPr>
            <p:ph type="body" idx="1"/>
          </p:nvPr>
        </p:nvSpPr>
        <p:spPr>
          <a:xfrm>
            <a:off x="311700" y="1152475"/>
            <a:ext cx="4385421" cy="3034800"/>
          </a:xfrm>
        </p:spPr>
        <p:txBody>
          <a:bodyPr vert="horz" lIns="0" tIns="0" rIns="0" bIns="34290" rtlCol="0" anchor="t">
            <a:normAutofit fontScale="92500"/>
          </a:bodyPr>
          <a:lstStyle/>
          <a:p>
            <a:pPr marL="120015" indent="-120015">
              <a:spcBef>
                <a:spcPts val="506"/>
              </a:spcBef>
            </a:pPr>
            <a:r>
              <a:rPr lang="en-US">
                <a:cs typeface="Calibri"/>
              </a:rPr>
              <a:t>Budgets pages will appear in each Title program section, as applicable.</a:t>
            </a:r>
            <a:endParaRPr lang="en-US">
              <a:ea typeface="Calibri" panose="020F0502020204030204"/>
              <a:cs typeface="Calibri"/>
            </a:endParaRPr>
          </a:p>
          <a:p>
            <a:pPr marL="120015" indent="-120015">
              <a:spcBef>
                <a:spcPts val="506"/>
              </a:spcBef>
            </a:pPr>
            <a:r>
              <a:rPr lang="en-US">
                <a:ea typeface="Calibri" panose="020F0502020204030204"/>
                <a:cs typeface="Calibri"/>
              </a:rPr>
              <a:t>Indirect Cost table will show T</a:t>
            </a:r>
            <a:r>
              <a:rPr lang="en-US" i="1">
                <a:ea typeface="Calibri" panose="020F0502020204030204"/>
                <a:cs typeface="Calibri"/>
              </a:rPr>
              <a:t>otal Allocation</a:t>
            </a:r>
            <a:r>
              <a:rPr lang="en-US">
                <a:ea typeface="Calibri" panose="020F0502020204030204"/>
                <a:cs typeface="Calibri"/>
              </a:rPr>
              <a:t>, </a:t>
            </a:r>
            <a:r>
              <a:rPr lang="en-US" i="1">
                <a:ea typeface="Calibri" panose="020F0502020204030204"/>
                <a:cs typeface="Calibri"/>
              </a:rPr>
              <a:t>ICR%</a:t>
            </a:r>
            <a:r>
              <a:rPr lang="en-US">
                <a:ea typeface="Calibri" panose="020F0502020204030204"/>
                <a:cs typeface="Calibri"/>
              </a:rPr>
              <a:t>, and </a:t>
            </a:r>
            <a:r>
              <a:rPr lang="en-US" i="1">
                <a:ea typeface="Calibri" panose="020F0502020204030204"/>
                <a:cs typeface="Calibri"/>
              </a:rPr>
              <a:t>Max Indirect based on Total Allocation</a:t>
            </a:r>
          </a:p>
          <a:p>
            <a:pPr marL="120015" indent="-120015">
              <a:spcBef>
                <a:spcPts val="506"/>
              </a:spcBef>
            </a:pPr>
            <a:r>
              <a:rPr lang="en-US">
                <a:ea typeface="Calibri" panose="020F0502020204030204"/>
                <a:cs typeface="Calibri"/>
              </a:rPr>
              <a:t>As budget line items are added, the table will calculate </a:t>
            </a:r>
            <a:r>
              <a:rPr lang="en-US" i="1">
                <a:ea typeface="Calibri" panose="020F0502020204030204"/>
                <a:cs typeface="Calibri"/>
              </a:rPr>
              <a:t>Max Indirect based on Budgeted Amount</a:t>
            </a:r>
            <a:r>
              <a:rPr lang="en-US">
                <a:ea typeface="Calibri" panose="020F0502020204030204"/>
                <a:cs typeface="Calibri"/>
              </a:rPr>
              <a:t>, </a:t>
            </a:r>
            <a:r>
              <a:rPr lang="en-US" i="1">
                <a:ea typeface="Calibri" panose="020F0502020204030204"/>
                <a:cs typeface="Calibri"/>
              </a:rPr>
              <a:t>Budgeted Amount</a:t>
            </a:r>
            <a:r>
              <a:rPr lang="en-US">
                <a:ea typeface="Calibri" panose="020F0502020204030204"/>
                <a:cs typeface="Calibri"/>
              </a:rPr>
              <a:t>, and any </a:t>
            </a:r>
            <a:r>
              <a:rPr lang="en-US" i="1">
                <a:ea typeface="Calibri" panose="020F0502020204030204"/>
                <a:cs typeface="Calibri"/>
              </a:rPr>
              <a:t>Excludable Costs</a:t>
            </a:r>
            <a:r>
              <a:rPr lang="en-US">
                <a:ea typeface="Calibri" panose="020F0502020204030204"/>
                <a:cs typeface="Calibri"/>
              </a:rPr>
              <a:t>.</a:t>
            </a:r>
          </a:p>
          <a:p>
            <a:pPr marL="120015" indent="-120015">
              <a:spcBef>
                <a:spcPts val="506"/>
              </a:spcBef>
            </a:pPr>
            <a:r>
              <a:rPr lang="en-US">
                <a:ea typeface="Calibri" panose="020F0502020204030204"/>
                <a:cs typeface="Calibri"/>
              </a:rPr>
              <a:t>To open any Budget to add line items, click "</a:t>
            </a:r>
            <a:r>
              <a:rPr lang="en-US" b="1">
                <a:ea typeface="Calibri" panose="020F0502020204030204"/>
                <a:cs typeface="Calibri"/>
              </a:rPr>
              <a:t>Modify All</a:t>
            </a:r>
            <a:r>
              <a:rPr lang="en-US">
                <a:ea typeface="Calibri" panose="020F0502020204030204"/>
                <a:cs typeface="Calibri"/>
              </a:rPr>
              <a:t>"</a:t>
            </a:r>
          </a:p>
          <a:p>
            <a:pPr marL="0" indent="0">
              <a:spcBef>
                <a:spcPts val="506"/>
              </a:spcBef>
              <a:buNone/>
            </a:pPr>
            <a:endParaRPr lang="en-US">
              <a:ea typeface="Calibri" panose="020F0502020204030204"/>
              <a:cs typeface="Calibri"/>
            </a:endParaRPr>
          </a:p>
          <a:p>
            <a:pPr marL="120015" indent="-120015">
              <a:spcBef>
                <a:spcPts val="506"/>
              </a:spcBef>
              <a:buFont typeface="Arial"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grpSp>
        <p:nvGrpSpPr>
          <p:cNvPr id="4" name="Group 3" descr="Screen shot of the Budget page in GAINS. The image shows an arrow pointing to the Modify All link on the page. ">
            <a:extLst>
              <a:ext uri="{FF2B5EF4-FFF2-40B4-BE49-F238E27FC236}">
                <a16:creationId xmlns:a16="http://schemas.microsoft.com/office/drawing/2014/main" id="{ED00A210-161E-4187-2068-FAA0E37A99B2}"/>
              </a:ext>
            </a:extLst>
          </p:cNvPr>
          <p:cNvGrpSpPr/>
          <p:nvPr/>
        </p:nvGrpSpPr>
        <p:grpSpPr>
          <a:xfrm>
            <a:off x="5368779" y="296368"/>
            <a:ext cx="3538263" cy="3829417"/>
            <a:chOff x="5454895" y="265053"/>
            <a:chExt cx="3538263" cy="3829417"/>
          </a:xfrm>
        </p:grpSpPr>
        <p:pic>
          <p:nvPicPr>
            <p:cNvPr id="12" name="Picture 11" descr="Screen shot of the Budget page in GAINS. The image shows an arrow pointing to the Modify All link on the page. ">
              <a:extLst>
                <a:ext uri="{FF2B5EF4-FFF2-40B4-BE49-F238E27FC236}">
                  <a16:creationId xmlns:a16="http://schemas.microsoft.com/office/drawing/2014/main" id="{79C410CA-8AE3-6FB7-6B87-CE304AFCD41B}"/>
                </a:ext>
              </a:extLst>
            </p:cNvPr>
            <p:cNvPicPr>
              <a:picLocks noChangeAspect="1"/>
            </p:cNvPicPr>
            <p:nvPr/>
          </p:nvPicPr>
          <p:blipFill>
            <a:blip r:embed="rId3"/>
            <a:stretch>
              <a:fillRect/>
            </a:stretch>
          </p:blipFill>
          <p:spPr>
            <a:xfrm>
              <a:off x="6180901" y="265053"/>
              <a:ext cx="2812257" cy="3829417"/>
            </a:xfrm>
            <a:prstGeom prst="rect">
              <a:avLst/>
            </a:prstGeom>
          </p:spPr>
        </p:pic>
        <p:sp>
          <p:nvSpPr>
            <p:cNvPr id="13" name="Arrow: Up 12">
              <a:extLst>
                <a:ext uri="{FF2B5EF4-FFF2-40B4-BE49-F238E27FC236}">
                  <a16:creationId xmlns:a16="http://schemas.microsoft.com/office/drawing/2014/main" id="{865B8D73-232D-E0F8-A1DD-A9399CDFA25B}"/>
                </a:ext>
              </a:extLst>
            </p:cNvPr>
            <p:cNvSpPr/>
            <p:nvPr/>
          </p:nvSpPr>
          <p:spPr>
            <a:xfrm rot="5400000">
              <a:off x="5605097" y="2593731"/>
              <a:ext cx="424961" cy="7253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itle 2">
            <a:extLst>
              <a:ext uri="{FF2B5EF4-FFF2-40B4-BE49-F238E27FC236}">
                <a16:creationId xmlns:a16="http://schemas.microsoft.com/office/drawing/2014/main" id="{C066F52C-E5EB-68BB-351B-86E459272768}"/>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814671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A394E0-6AC4-3DDD-9D01-5F35388E133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3817" y="108074"/>
            <a:ext cx="718992" cy="687550"/>
          </a:xfrm>
          <a:prstGeom prst="rect">
            <a:avLst/>
          </a:prstGeom>
        </p:spPr>
      </p:pic>
      <p:sp>
        <p:nvSpPr>
          <p:cNvPr id="5" name="Title 4">
            <a:extLst>
              <a:ext uri="{FF2B5EF4-FFF2-40B4-BE49-F238E27FC236}">
                <a16:creationId xmlns:a16="http://schemas.microsoft.com/office/drawing/2014/main" id="{0EA83927-A2B0-421F-58C9-715D12EA3CE3}"/>
              </a:ext>
            </a:extLst>
          </p:cNvPr>
          <p:cNvSpPr>
            <a:spLocks noGrp="1"/>
          </p:cNvSpPr>
          <p:nvPr>
            <p:ph type="title"/>
          </p:nvPr>
        </p:nvSpPr>
        <p:spPr/>
        <p:txBody>
          <a:bodyPr>
            <a:normAutofit/>
          </a:bodyPr>
          <a:lstStyle/>
          <a:p>
            <a:r>
              <a:rPr lang="en-US" sz="2025"/>
              <a:t>Budget Detail Page</a:t>
            </a:r>
          </a:p>
        </p:txBody>
      </p:sp>
      <p:sp>
        <p:nvSpPr>
          <p:cNvPr id="7" name="Content Placeholder 6">
            <a:extLst>
              <a:ext uri="{FF2B5EF4-FFF2-40B4-BE49-F238E27FC236}">
                <a16:creationId xmlns:a16="http://schemas.microsoft.com/office/drawing/2014/main" id="{C9B2604B-CA2F-8B6B-7532-626B62C13B11}"/>
              </a:ext>
            </a:extLst>
          </p:cNvPr>
          <p:cNvSpPr>
            <a:spLocks noGrp="1"/>
          </p:cNvSpPr>
          <p:nvPr>
            <p:ph type="body" idx="1"/>
          </p:nvPr>
        </p:nvSpPr>
        <p:spPr>
          <a:xfrm>
            <a:off x="311700" y="1152475"/>
            <a:ext cx="3270324" cy="3034800"/>
          </a:xfrm>
        </p:spPr>
        <p:txBody>
          <a:bodyPr vert="horz" lIns="0" tIns="0" rIns="0" bIns="34290" rtlCol="0" anchor="t">
            <a:normAutofit fontScale="92500"/>
          </a:bodyPr>
          <a:lstStyle/>
          <a:p>
            <a:pPr marL="285750" indent="-285750">
              <a:spcBef>
                <a:spcPts val="506"/>
              </a:spcBef>
            </a:pPr>
            <a:r>
              <a:rPr lang="en-US">
                <a:cs typeface="Calibri"/>
              </a:rPr>
              <a:t>Click the </a:t>
            </a:r>
            <a:r>
              <a:rPr lang="en-US" b="1" i="1">
                <a:cs typeface="Calibri"/>
              </a:rPr>
              <a:t>Add Budget Detail </a:t>
            </a:r>
            <a:r>
              <a:rPr lang="en-US">
                <a:cs typeface="Calibri"/>
              </a:rPr>
              <a:t>link to create a new budget line entry.</a:t>
            </a:r>
            <a:endParaRPr lang="en-US">
              <a:ea typeface="Calibri"/>
              <a:cs typeface="Calibri"/>
            </a:endParaRPr>
          </a:p>
          <a:p>
            <a:pPr marL="285750" indent="-285750">
              <a:spcBef>
                <a:spcPts val="506"/>
              </a:spcBef>
            </a:pPr>
            <a:r>
              <a:rPr lang="en-US">
                <a:cs typeface="Calibri"/>
              </a:rPr>
              <a:t>On this screen, you can also </a:t>
            </a:r>
            <a:r>
              <a:rPr lang="en-US" b="1">
                <a:cs typeface="Calibri"/>
              </a:rPr>
              <a:t>edit </a:t>
            </a:r>
            <a:r>
              <a:rPr lang="en-US">
                <a:cs typeface="Calibri"/>
              </a:rPr>
              <a:t>or </a:t>
            </a:r>
            <a:r>
              <a:rPr lang="en-US" b="1">
                <a:cs typeface="Calibri"/>
              </a:rPr>
              <a:t>delete</a:t>
            </a:r>
            <a:r>
              <a:rPr lang="en-US">
                <a:cs typeface="Calibri"/>
              </a:rPr>
              <a:t> existing budget details line items.</a:t>
            </a:r>
            <a:endParaRPr lang="en-US">
              <a:ea typeface="Calibri"/>
              <a:cs typeface="Calibri"/>
            </a:endParaRPr>
          </a:p>
          <a:p>
            <a:pPr marL="285750" indent="-285750">
              <a:spcBef>
                <a:spcPts val="506"/>
              </a:spcBef>
            </a:pPr>
            <a:r>
              <a:rPr lang="en-US">
                <a:cs typeface="Calibri"/>
              </a:rPr>
              <a:t>Use the </a:t>
            </a:r>
            <a:r>
              <a:rPr lang="en-US" b="1">
                <a:cs typeface="Calibri"/>
              </a:rPr>
              <a:t>filtering bar</a:t>
            </a:r>
            <a:r>
              <a:rPr lang="en-US">
                <a:cs typeface="Calibri"/>
              </a:rPr>
              <a:t> at the top of the page to find a group of expenditures or a specific detail.</a:t>
            </a:r>
            <a:endParaRPr lang="en-US">
              <a:ea typeface="Calibri"/>
              <a:cs typeface="Calibri"/>
            </a:endParaRPr>
          </a:p>
          <a:p>
            <a:pPr marL="285750" indent="-285750">
              <a:spcBef>
                <a:spcPts val="506"/>
              </a:spcBef>
            </a:pPr>
            <a:r>
              <a:rPr lang="en-US" b="1">
                <a:ea typeface="Calibri"/>
                <a:cs typeface="Calibri"/>
              </a:rPr>
              <a:t>NEW!</a:t>
            </a:r>
            <a:r>
              <a:rPr lang="en-US">
                <a:ea typeface="Calibri"/>
                <a:cs typeface="Calibri"/>
              </a:rPr>
              <a:t> The budget will now allow users to filter by Item Key! </a:t>
            </a:r>
          </a:p>
          <a:p>
            <a:pPr marL="0" indent="0">
              <a:buNone/>
            </a:pPr>
            <a:endParaRPr lang="en-US">
              <a:ea typeface="Calibri"/>
              <a:cs typeface="Calibri"/>
            </a:endParaRPr>
          </a:p>
        </p:txBody>
      </p:sp>
      <p:pic>
        <p:nvPicPr>
          <p:cNvPr id="8" name="Picture 7" descr="View of adding a Budget Detail highlighting the filter bar at the top, the button to create a new budget detail, the trash icon to delete a budget detail, and the pencil icon to edit a budget detail.">
            <a:extLst>
              <a:ext uri="{FF2B5EF4-FFF2-40B4-BE49-F238E27FC236}">
                <a16:creationId xmlns:a16="http://schemas.microsoft.com/office/drawing/2014/main" id="{250B47DB-825B-AB60-E5BB-F4C8A7420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91331" y="1243639"/>
            <a:ext cx="5088426" cy="2660706"/>
          </a:xfrm>
          <a:prstGeom prst="rect">
            <a:avLst/>
          </a:prstGeom>
        </p:spPr>
      </p:pic>
      <p:sp>
        <p:nvSpPr>
          <p:cNvPr id="2" name="Title 1">
            <a:extLst>
              <a:ext uri="{FF2B5EF4-FFF2-40B4-BE49-F238E27FC236}">
                <a16:creationId xmlns:a16="http://schemas.microsoft.com/office/drawing/2014/main" id="{6F5A44E4-5924-29E9-D0CD-9FA42D3CAA79}"/>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495440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46018B-AE51-D978-61AC-A11C06CAF93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509" y="108074"/>
            <a:ext cx="718992" cy="687550"/>
          </a:xfrm>
          <a:prstGeom prst="rect">
            <a:avLst/>
          </a:prstGeom>
        </p:spPr>
      </p:pic>
      <p:sp>
        <p:nvSpPr>
          <p:cNvPr id="2" name="Title 1">
            <a:extLst>
              <a:ext uri="{FF2B5EF4-FFF2-40B4-BE49-F238E27FC236}">
                <a16:creationId xmlns:a16="http://schemas.microsoft.com/office/drawing/2014/main" id="{3B990C9B-04DD-8FBD-22EE-0D128810871C}"/>
              </a:ext>
            </a:extLst>
          </p:cNvPr>
          <p:cNvSpPr>
            <a:spLocks noGrp="1"/>
          </p:cNvSpPr>
          <p:nvPr>
            <p:ph type="title"/>
          </p:nvPr>
        </p:nvSpPr>
        <p:spPr/>
        <p:txBody>
          <a:bodyPr>
            <a:normAutofit/>
          </a:bodyPr>
          <a:lstStyle/>
          <a:p>
            <a:r>
              <a:rPr lang="en-US" sz="2025">
                <a:latin typeface="Museo Slab 500"/>
              </a:rPr>
              <a:t>Budget Detail: Locations Dropdown</a:t>
            </a:r>
            <a:endParaRPr lang="en-US" sz="2025"/>
          </a:p>
        </p:txBody>
      </p:sp>
      <p:sp>
        <p:nvSpPr>
          <p:cNvPr id="3" name="Content Placeholder 2">
            <a:extLst>
              <a:ext uri="{FF2B5EF4-FFF2-40B4-BE49-F238E27FC236}">
                <a16:creationId xmlns:a16="http://schemas.microsoft.com/office/drawing/2014/main" id="{C8599DF9-9AE9-0469-A24B-7DA36B309ED1}"/>
              </a:ext>
            </a:extLst>
          </p:cNvPr>
          <p:cNvSpPr>
            <a:spLocks noGrp="1"/>
          </p:cNvSpPr>
          <p:nvPr>
            <p:ph type="body" idx="1"/>
          </p:nvPr>
        </p:nvSpPr>
        <p:spPr>
          <a:xfrm>
            <a:off x="62585" y="961975"/>
            <a:ext cx="8772841" cy="3034800"/>
          </a:xfrm>
        </p:spPr>
        <p:txBody>
          <a:bodyPr vert="horz" lIns="0" tIns="0" rIns="0" bIns="34290" rtlCol="0" anchor="t">
            <a:noAutofit/>
          </a:bodyPr>
          <a:lstStyle/>
          <a:p>
            <a:pPr>
              <a:spcBef>
                <a:spcPts val="254"/>
              </a:spcBef>
            </a:pPr>
            <a:r>
              <a:rPr lang="en-US" sz="1500" dirty="0">
                <a:ea typeface="Calibri" panose="020F0502020204030204"/>
                <a:cs typeface="Calibri"/>
              </a:rPr>
              <a:t>The Location Code is unique because it is going to list all schools within the LEA as E, M, H but also as a general school (not broken out by </a:t>
            </a:r>
            <a:r>
              <a:rPr lang="en-US" sz="1500" dirty="0" err="1">
                <a:ea typeface="Calibri" panose="020F0502020204030204"/>
                <a:cs typeface="Calibri"/>
              </a:rPr>
              <a:t>gradespan</a:t>
            </a:r>
            <a:r>
              <a:rPr lang="en-US" sz="1500" dirty="0">
                <a:ea typeface="Calibri" panose="020F0502020204030204"/>
                <a:cs typeface="Calibri"/>
              </a:rPr>
              <a:t>). </a:t>
            </a:r>
          </a:p>
          <a:p>
            <a:pPr lvl="1">
              <a:spcBef>
                <a:spcPts val="254"/>
              </a:spcBef>
              <a:buFont typeface="Courier New" panose="020B0604020202020204" pitchFamily="34" charset="0"/>
              <a:buChar char="o"/>
            </a:pPr>
            <a:r>
              <a:rPr lang="en-US" sz="1200" dirty="0">
                <a:ea typeface="Calibri" panose="020F0502020204030204"/>
                <a:cs typeface="Calibri"/>
              </a:rPr>
              <a:t>This is because the system is setup for grants across the department that do not breakout funding by </a:t>
            </a:r>
            <a:r>
              <a:rPr lang="en-US" sz="1200" dirty="0" err="1">
                <a:ea typeface="Calibri" panose="020F0502020204030204"/>
                <a:cs typeface="Calibri"/>
              </a:rPr>
              <a:t>gradespan</a:t>
            </a:r>
            <a:r>
              <a:rPr lang="en-US" sz="1200" dirty="0">
                <a:ea typeface="Calibri" panose="020F0502020204030204"/>
                <a:cs typeface="Calibri"/>
              </a:rPr>
              <a:t>. </a:t>
            </a:r>
          </a:p>
          <a:p>
            <a:pPr lvl="1">
              <a:spcBef>
                <a:spcPts val="254"/>
              </a:spcBef>
              <a:buFont typeface="Courier New" panose="020B0604020202020204" pitchFamily="34" charset="0"/>
              <a:buChar char="o"/>
            </a:pPr>
            <a:r>
              <a:rPr lang="en-US" sz="1200" dirty="0">
                <a:ea typeface="Calibri" panose="020F0502020204030204"/>
                <a:cs typeface="Calibri"/>
              </a:rPr>
              <a:t>It is </a:t>
            </a:r>
            <a:r>
              <a:rPr lang="en-US" sz="1200" b="1" dirty="0">
                <a:ea typeface="Calibri" panose="020F0502020204030204"/>
                <a:cs typeface="Calibri"/>
              </a:rPr>
              <a:t>imperative that Consolidated Application users select the </a:t>
            </a:r>
            <a:r>
              <a:rPr lang="en-US" sz="1200" b="1" dirty="0" err="1">
                <a:ea typeface="Calibri" panose="020F0502020204030204"/>
                <a:cs typeface="Calibri"/>
              </a:rPr>
              <a:t>gradespan</a:t>
            </a:r>
            <a:r>
              <a:rPr lang="en-US" sz="1200" b="1" dirty="0">
                <a:ea typeface="Calibri" panose="020F0502020204030204"/>
                <a:cs typeface="Calibri"/>
              </a:rPr>
              <a:t> for each school level activity</a:t>
            </a:r>
            <a:r>
              <a:rPr lang="en-US" sz="1200" dirty="0">
                <a:ea typeface="Calibri" panose="020F0502020204030204"/>
                <a:cs typeface="Calibri"/>
              </a:rPr>
              <a:t>. The School Ranking page is checking the allocation for that school based on the </a:t>
            </a:r>
            <a:r>
              <a:rPr lang="en-US" sz="1200" dirty="0" err="1">
                <a:ea typeface="Calibri" panose="020F0502020204030204"/>
                <a:cs typeface="Calibri"/>
              </a:rPr>
              <a:t>gradespan</a:t>
            </a:r>
            <a:r>
              <a:rPr lang="en-US" sz="1200" dirty="0">
                <a:ea typeface="Calibri" panose="020F0502020204030204"/>
                <a:cs typeface="Calibri"/>
              </a:rPr>
              <a:t>. </a:t>
            </a:r>
          </a:p>
          <a:p>
            <a:pPr lvl="1">
              <a:spcBef>
                <a:spcPts val="254"/>
              </a:spcBef>
              <a:buFont typeface="Courier New" panose="020B0604020202020204" pitchFamily="34" charset="0"/>
              <a:buChar char="o"/>
            </a:pPr>
            <a:r>
              <a:rPr lang="en-US" sz="1200" dirty="0">
                <a:ea typeface="Calibri" panose="020F0502020204030204"/>
                <a:cs typeface="Calibri"/>
              </a:rPr>
              <a:t>If a general school location is selected, you will get a </a:t>
            </a:r>
            <a:r>
              <a:rPr lang="en-US" sz="1200" b="1" dirty="0">
                <a:ea typeface="Calibri" panose="020F0502020204030204"/>
                <a:cs typeface="Calibri"/>
              </a:rPr>
              <a:t>validation error</a:t>
            </a:r>
            <a:r>
              <a:rPr lang="en-US" sz="1200" dirty="0">
                <a:ea typeface="Calibri" panose="020F0502020204030204"/>
                <a:cs typeface="Calibri"/>
              </a:rPr>
              <a:t> that the funds haven't been budgeted to the school correctly. </a:t>
            </a:r>
          </a:p>
          <a:p>
            <a:pPr marL="0" indent="0">
              <a:spcBef>
                <a:spcPts val="254"/>
              </a:spcBef>
              <a:buNone/>
            </a:pPr>
            <a:endParaRPr lang="en-US" sz="1500" dirty="0">
              <a:ea typeface="Calibri" panose="020F0502020204030204"/>
              <a:cs typeface="Calibri"/>
            </a:endParaRPr>
          </a:p>
        </p:txBody>
      </p:sp>
      <p:grpSp>
        <p:nvGrpSpPr>
          <p:cNvPr id="6" name="Group 5" descr="The location dropdown will show all available schools within the LEA that users can select from. Users should select the gradespan specific school with a grade designation and not the general school without a grade designation.">
            <a:extLst>
              <a:ext uri="{FF2B5EF4-FFF2-40B4-BE49-F238E27FC236}">
                <a16:creationId xmlns:a16="http://schemas.microsoft.com/office/drawing/2014/main" id="{584A3C85-5FD4-53A6-7192-207EB32D04FC}"/>
              </a:ext>
            </a:extLst>
          </p:cNvPr>
          <p:cNvGrpSpPr/>
          <p:nvPr/>
        </p:nvGrpSpPr>
        <p:grpSpPr>
          <a:xfrm>
            <a:off x="791429" y="2839864"/>
            <a:ext cx="7030263" cy="2177211"/>
            <a:chOff x="791429" y="2839864"/>
            <a:chExt cx="7030263" cy="2177211"/>
          </a:xfrm>
        </p:grpSpPr>
        <p:pic>
          <p:nvPicPr>
            <p:cNvPr id="7" name="Picture 6" descr="The location dropdown will show all available schools within the LEA that users can select from. ">
              <a:extLst>
                <a:ext uri="{FF2B5EF4-FFF2-40B4-BE49-F238E27FC236}">
                  <a16:creationId xmlns:a16="http://schemas.microsoft.com/office/drawing/2014/main" id="{A701CAB5-E622-DE5A-524E-D56326761830}"/>
                </a:ext>
              </a:extLst>
            </p:cNvPr>
            <p:cNvPicPr>
              <a:picLocks noChangeAspect="1"/>
            </p:cNvPicPr>
            <p:nvPr/>
          </p:nvPicPr>
          <p:blipFill rotWithShape="1">
            <a:blip r:embed="rId4"/>
            <a:srcRect t="2158" r="205" b="22305"/>
            <a:stretch/>
          </p:blipFill>
          <p:spPr>
            <a:xfrm>
              <a:off x="1696300" y="2839864"/>
              <a:ext cx="5161700" cy="2177211"/>
            </a:xfrm>
            <a:prstGeom prst="rect">
              <a:avLst/>
            </a:prstGeom>
          </p:spPr>
        </p:pic>
        <p:grpSp>
          <p:nvGrpSpPr>
            <p:cNvPr id="4" name="Group 3">
              <a:extLst>
                <a:ext uri="{FF2B5EF4-FFF2-40B4-BE49-F238E27FC236}">
                  <a16:creationId xmlns:a16="http://schemas.microsoft.com/office/drawing/2014/main" id="{6278D869-11E7-A787-393B-D54EE1ED44F2}"/>
                </a:ext>
              </a:extLst>
            </p:cNvPr>
            <p:cNvGrpSpPr/>
            <p:nvPr/>
          </p:nvGrpSpPr>
          <p:grpSpPr>
            <a:xfrm>
              <a:off x="791429" y="2879481"/>
              <a:ext cx="7030263" cy="408135"/>
              <a:chOff x="791429" y="2879481"/>
              <a:chExt cx="7030263" cy="408135"/>
            </a:xfrm>
          </p:grpSpPr>
          <p:sp>
            <p:nvSpPr>
              <p:cNvPr id="8" name="Arrow: Left 7" descr="Arrow pointing to an example, &quot;Academy of Advanced Learning (0180-0126)&quot;">
                <a:extLst>
                  <a:ext uri="{FF2B5EF4-FFF2-40B4-BE49-F238E27FC236}">
                    <a16:creationId xmlns:a16="http://schemas.microsoft.com/office/drawing/2014/main" id="{50850329-C382-0196-B88E-CA6AB19BFAA8}"/>
                  </a:ext>
                </a:extLst>
              </p:cNvPr>
              <p:cNvSpPr/>
              <p:nvPr/>
            </p:nvSpPr>
            <p:spPr>
              <a:xfrm>
                <a:off x="5603587" y="2968287"/>
                <a:ext cx="1597268" cy="80596"/>
              </a:xfrm>
              <a:prstGeom prst="leftArrow">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Rounded Corners 8">
                <a:extLst>
                  <a:ext uri="{FF2B5EF4-FFF2-40B4-BE49-F238E27FC236}">
                    <a16:creationId xmlns:a16="http://schemas.microsoft.com/office/drawing/2014/main" id="{DED7A6C8-5391-ACE0-5D53-EC2CA65D4D86}"/>
                  </a:ext>
                </a:extLst>
              </p:cNvPr>
              <p:cNvSpPr/>
              <p:nvPr/>
            </p:nvSpPr>
            <p:spPr>
              <a:xfrm>
                <a:off x="7198904" y="2879481"/>
                <a:ext cx="622788" cy="263769"/>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25" b="1">
                    <a:solidFill>
                      <a:schemeClr val="tx1"/>
                    </a:solidFill>
                    <a:ea typeface="Calibri"/>
                    <a:cs typeface="Calibri"/>
                  </a:rPr>
                  <a:t>General School</a:t>
                </a:r>
              </a:p>
            </p:txBody>
          </p:sp>
          <p:sp>
            <p:nvSpPr>
              <p:cNvPr id="10" name="Arrow: Left 9" descr="Arrow pointing to an example, &quot;Academy of Advanced Learning (0180-0126-E)&quot;">
                <a:extLst>
                  <a:ext uri="{FF2B5EF4-FFF2-40B4-BE49-F238E27FC236}">
                    <a16:creationId xmlns:a16="http://schemas.microsoft.com/office/drawing/2014/main" id="{E8BF53C8-2241-B137-C582-98E9B955097B}"/>
                  </a:ext>
                </a:extLst>
              </p:cNvPr>
              <p:cNvSpPr/>
              <p:nvPr/>
            </p:nvSpPr>
            <p:spPr>
              <a:xfrm rot="10800000">
                <a:off x="1585672" y="3121269"/>
                <a:ext cx="1597268" cy="80596"/>
              </a:xfrm>
              <a:prstGeom prst="leftArrow">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Rounded Corners 10">
                <a:extLst>
                  <a:ext uri="{FF2B5EF4-FFF2-40B4-BE49-F238E27FC236}">
                    <a16:creationId xmlns:a16="http://schemas.microsoft.com/office/drawing/2014/main" id="{35FBB04D-96EF-A691-1AF7-3E7C91B97D55}"/>
                  </a:ext>
                </a:extLst>
              </p:cNvPr>
              <p:cNvSpPr/>
              <p:nvPr/>
            </p:nvSpPr>
            <p:spPr>
              <a:xfrm>
                <a:off x="791429" y="3031174"/>
                <a:ext cx="795788" cy="256442"/>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25" b="1" dirty="0" err="1">
                    <a:solidFill>
                      <a:schemeClr val="tx1"/>
                    </a:solidFill>
                    <a:ea typeface="Calibri"/>
                    <a:cs typeface="Calibri"/>
                  </a:rPr>
                  <a:t>Gradespan</a:t>
                </a:r>
                <a:r>
                  <a:rPr lang="en-US" sz="825" b="1" dirty="0">
                    <a:solidFill>
                      <a:schemeClr val="tx1"/>
                    </a:solidFill>
                    <a:ea typeface="Calibri"/>
                    <a:cs typeface="Calibri"/>
                  </a:rPr>
                  <a:t> specific</a:t>
                </a:r>
                <a:endParaRPr lang="en-US" sz="1350" b="1" dirty="0">
                  <a:solidFill>
                    <a:schemeClr val="tx1"/>
                  </a:solidFill>
                  <a:ea typeface="Calibri"/>
                  <a:cs typeface="Calibri"/>
                </a:endParaRPr>
              </a:p>
            </p:txBody>
          </p:sp>
        </p:grpSp>
      </p:grpSp>
    </p:spTree>
    <p:extLst>
      <p:ext uri="{BB962C8B-B14F-4D97-AF65-F5344CB8AC3E}">
        <p14:creationId xmlns:p14="http://schemas.microsoft.com/office/powerpoint/2010/main" val="203973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C1F5D5-606D-5762-A8E4-DBEABAA5C4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16" y="135021"/>
            <a:ext cx="718992" cy="687550"/>
          </a:xfrm>
          <a:prstGeom prst="rect">
            <a:avLst/>
          </a:prstGeom>
        </p:spPr>
      </p:pic>
      <p:sp>
        <p:nvSpPr>
          <p:cNvPr id="2" name="Title 1">
            <a:extLst>
              <a:ext uri="{FF2B5EF4-FFF2-40B4-BE49-F238E27FC236}">
                <a16:creationId xmlns:a16="http://schemas.microsoft.com/office/drawing/2014/main" id="{A5978044-4554-5E8B-55EB-0282CD50E6F3}"/>
              </a:ext>
            </a:extLst>
          </p:cNvPr>
          <p:cNvSpPr>
            <a:spLocks noGrp="1"/>
          </p:cNvSpPr>
          <p:nvPr>
            <p:ph type="title"/>
          </p:nvPr>
        </p:nvSpPr>
        <p:spPr/>
        <p:txBody>
          <a:bodyPr>
            <a:normAutofit/>
          </a:bodyPr>
          <a:lstStyle/>
          <a:p>
            <a:r>
              <a:rPr lang="en-US" sz="2025"/>
              <a:t>Budget Overview</a:t>
            </a:r>
          </a:p>
        </p:txBody>
      </p:sp>
      <p:sp>
        <p:nvSpPr>
          <p:cNvPr id="3" name="Content Placeholder 2">
            <a:extLst>
              <a:ext uri="{FF2B5EF4-FFF2-40B4-BE49-F238E27FC236}">
                <a16:creationId xmlns:a16="http://schemas.microsoft.com/office/drawing/2014/main" id="{A3F2ADC5-FE14-83A0-801E-5444DC2A335E}"/>
              </a:ext>
            </a:extLst>
          </p:cNvPr>
          <p:cNvSpPr>
            <a:spLocks noGrp="1"/>
          </p:cNvSpPr>
          <p:nvPr>
            <p:ph type="body" idx="1"/>
          </p:nvPr>
        </p:nvSpPr>
        <p:spPr>
          <a:xfrm>
            <a:off x="311700" y="1152475"/>
            <a:ext cx="8523726" cy="3034800"/>
          </a:xfrm>
        </p:spPr>
        <p:txBody>
          <a:bodyPr vert="horz" lIns="0" tIns="0" rIns="0" bIns="34290" rtlCol="0" anchor="t">
            <a:normAutofit/>
          </a:bodyPr>
          <a:lstStyle/>
          <a:p>
            <a:pPr marL="192881" indent="-192881">
              <a:buFont typeface="Arial"/>
              <a:buChar char="•"/>
            </a:pPr>
            <a:r>
              <a:rPr lang="en-US" sz="1575"/>
              <a:t>The Budget Overview page is a non-editable grid view of the budgeted subtotals.</a:t>
            </a:r>
            <a:endParaRPr lang="en-US" sz="1125"/>
          </a:p>
          <a:p>
            <a:pPr marL="192881" indent="-192881">
              <a:buFont typeface="Arial"/>
              <a:buChar char="•"/>
            </a:pPr>
            <a:r>
              <a:rPr lang="en-US" sz="1575">
                <a:cs typeface="Calibri"/>
              </a:rPr>
              <a:t>The overview can be filtered by locations and can show all possible function/object code combinations by selecting </a:t>
            </a:r>
            <a:r>
              <a:rPr lang="en-US" sz="1575" i="1">
                <a:cs typeface="Calibri"/>
              </a:rPr>
              <a:t>Show Unbudgeted Categories.</a:t>
            </a:r>
            <a:endParaRPr lang="en-US" sz="1575" i="1">
              <a:ea typeface="Calibri"/>
              <a:cs typeface="Calibri"/>
            </a:endParaRPr>
          </a:p>
          <a:p>
            <a:pPr marL="0" indent="0">
              <a:buNone/>
            </a:pPr>
            <a:endParaRPr lang="en-US"/>
          </a:p>
        </p:txBody>
      </p:sp>
      <p:pic>
        <p:nvPicPr>
          <p:cNvPr id="10" name="Picture 9" descr="View of the Budget Overview in GAINS featuring a dropdown menu to select listing schools and the ability to see all available categories.">
            <a:extLst>
              <a:ext uri="{FF2B5EF4-FFF2-40B4-BE49-F238E27FC236}">
                <a16:creationId xmlns:a16="http://schemas.microsoft.com/office/drawing/2014/main" id="{47929EB7-A88A-ADB2-1E4C-CC013D173F71}"/>
              </a:ext>
            </a:extLst>
          </p:cNvPr>
          <p:cNvPicPr>
            <a:picLocks noChangeAspect="1"/>
          </p:cNvPicPr>
          <p:nvPr/>
        </p:nvPicPr>
        <p:blipFill>
          <a:blip r:embed="rId4"/>
          <a:stretch>
            <a:fillRect/>
          </a:stretch>
        </p:blipFill>
        <p:spPr>
          <a:xfrm>
            <a:off x="1988730" y="2271346"/>
            <a:ext cx="5163635" cy="1699070"/>
          </a:xfrm>
          <a:prstGeom prst="rect">
            <a:avLst/>
          </a:prstGeom>
        </p:spPr>
      </p:pic>
      <p:sp>
        <p:nvSpPr>
          <p:cNvPr id="5" name="Title 4">
            <a:extLst>
              <a:ext uri="{FF2B5EF4-FFF2-40B4-BE49-F238E27FC236}">
                <a16:creationId xmlns:a16="http://schemas.microsoft.com/office/drawing/2014/main" id="{45532915-AB4F-3AB8-0197-9F4F359614DE}"/>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705188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556A-02C1-40D3-5598-006E29F9F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A7129-420A-3454-E3C5-84B131DCFDA3}"/>
              </a:ext>
            </a:extLst>
          </p:cNvPr>
          <p:cNvSpPr>
            <a:spLocks noGrp="1"/>
          </p:cNvSpPr>
          <p:nvPr>
            <p:ph type="title"/>
          </p:nvPr>
        </p:nvSpPr>
        <p:spPr/>
        <p:txBody>
          <a:bodyPr>
            <a:normAutofit/>
          </a:bodyPr>
          <a:lstStyle/>
          <a:p>
            <a:r>
              <a:rPr lang="en-US">
                <a:latin typeface="Museo Slab 500"/>
              </a:rPr>
              <a:t>Budget Upload Additional Instructions and Resources</a:t>
            </a:r>
            <a:endParaRPr lang="en-US"/>
          </a:p>
        </p:txBody>
      </p:sp>
      <p:sp>
        <p:nvSpPr>
          <p:cNvPr id="5" name="Title 4">
            <a:extLst>
              <a:ext uri="{FF2B5EF4-FFF2-40B4-BE49-F238E27FC236}">
                <a16:creationId xmlns:a16="http://schemas.microsoft.com/office/drawing/2014/main" id="{2C8A0B9F-EF56-54AC-D3B8-452FD116D27D}"/>
              </a:ext>
            </a:extLst>
          </p:cNvPr>
          <p:cNvSpPr>
            <a:spLocks noGrp="1"/>
          </p:cNvSpPr>
          <p:nvPr>
            <p:ph type="title" idx="2"/>
          </p:nvPr>
        </p:nvSpPr>
        <p:spPr/>
        <p:txBody>
          <a:bodyPr/>
          <a:lstStyle/>
          <a:p>
            <a:r>
              <a:rPr lang="en-US"/>
              <a:t>Consolidated Application System Training</a:t>
            </a:r>
          </a:p>
        </p:txBody>
      </p:sp>
      <p:pic>
        <p:nvPicPr>
          <p:cNvPr id="8" name="Picture 7">
            <a:extLst>
              <a:ext uri="{FF2B5EF4-FFF2-40B4-BE49-F238E27FC236}">
                <a16:creationId xmlns:a16="http://schemas.microsoft.com/office/drawing/2014/main" id="{DC51CFB4-5BAC-7786-5DDD-C05B6CE311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31093"/>
            <a:ext cx="718992" cy="687550"/>
          </a:xfrm>
          <a:prstGeom prst="rect">
            <a:avLst/>
          </a:prstGeom>
        </p:spPr>
      </p:pic>
      <p:sp>
        <p:nvSpPr>
          <p:cNvPr id="9" name="TextBox 8">
            <a:extLst>
              <a:ext uri="{FF2B5EF4-FFF2-40B4-BE49-F238E27FC236}">
                <a16:creationId xmlns:a16="http://schemas.microsoft.com/office/drawing/2014/main" id="{A5EDEC39-C05F-81A9-5C34-C341B0FB5934}"/>
              </a:ext>
            </a:extLst>
          </p:cNvPr>
          <p:cNvSpPr txBox="1"/>
          <p:nvPr/>
        </p:nvSpPr>
        <p:spPr>
          <a:xfrm>
            <a:off x="124558" y="1040423"/>
            <a:ext cx="8294076"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800">
              <a:ea typeface="Calibri" panose="020F0502020204030204"/>
              <a:cs typeface="Calibri" panose="020F0502020204030204"/>
            </a:endParaRPr>
          </a:p>
          <a:p>
            <a:r>
              <a:rPr lang="en-US" sz="1800" dirty="0">
                <a:ea typeface="Calibri" panose="020F0502020204030204"/>
                <a:cs typeface="Calibri" panose="020F0502020204030204"/>
              </a:rPr>
              <a:t>For step-by-step instructions on how to complete and upload an excel budget into GAINS and resolve commons upload errors, please see additional guidance:</a:t>
            </a:r>
            <a:endParaRPr lang="en-US" sz="1350" dirty="0"/>
          </a:p>
          <a:p>
            <a:endParaRPr lang="en-US" sz="1800" dirty="0">
              <a:ea typeface="Calibri" panose="020F0502020204030204"/>
              <a:cs typeface="Calibri" panose="020F0502020204030204"/>
            </a:endParaRPr>
          </a:p>
          <a:p>
            <a:pPr marL="213995" indent="-213995">
              <a:buFont typeface="Arial"/>
              <a:buChar char="•"/>
            </a:pPr>
            <a:r>
              <a:rPr lang="en-US" sz="1800" dirty="0">
                <a:ea typeface="Calibri" panose="020F0502020204030204"/>
                <a:cs typeface="Calibri" panose="020F0502020204030204"/>
                <a:hlinkClick r:id="rId4"/>
              </a:rPr>
              <a:t>Recorded Training</a:t>
            </a:r>
          </a:p>
          <a:p>
            <a:pPr marL="213995" indent="-213995">
              <a:buFont typeface="Arial"/>
              <a:buChar char="•"/>
            </a:pPr>
            <a:r>
              <a:rPr lang="en-US" sz="1800" dirty="0">
                <a:ea typeface="Calibri" panose="020F0502020204030204"/>
                <a:cs typeface="Calibri" panose="020F0502020204030204"/>
                <a:hlinkClick r:id="rId5"/>
              </a:rPr>
              <a:t>Text Instructions Resource</a:t>
            </a:r>
            <a:endParaRPr lang="en-US" sz="1350" dirty="0"/>
          </a:p>
          <a:p>
            <a:pPr marL="213995" indent="-213995">
              <a:buFont typeface="Arial"/>
              <a:buChar char="•"/>
            </a:pPr>
            <a:r>
              <a:rPr lang="en-US" sz="1800" dirty="0">
                <a:ea typeface="Calibri" panose="020F0502020204030204"/>
                <a:cs typeface="Calibri" panose="020F0502020204030204"/>
                <a:hlinkClick r:id="rId6"/>
              </a:rPr>
              <a:t>Slide Deck with Screenshots</a:t>
            </a:r>
            <a:r>
              <a:rPr lang="en-US" sz="1800" dirty="0">
                <a:ea typeface="Calibri" panose="020F0502020204030204"/>
                <a:cs typeface="Calibri" panose="020F0502020204030204"/>
              </a:rPr>
              <a:t> (</a:t>
            </a:r>
            <a:r>
              <a:rPr lang="en-US" sz="1800" i="1" dirty="0">
                <a:ea typeface="Calibri" panose="020F0502020204030204"/>
                <a:cs typeface="Calibri" panose="020F0502020204030204"/>
              </a:rPr>
              <a:t>ESEA Consolidated Application Specific</a:t>
            </a:r>
            <a:r>
              <a:rPr lang="en-US" sz="1800" dirty="0">
                <a:ea typeface="Calibri" panose="020F0502020204030204"/>
                <a:cs typeface="Calibri" panose="020F0502020204030204"/>
              </a:rPr>
              <a:t>)</a:t>
            </a:r>
            <a:endParaRPr lang="en-US" sz="1800" dirty="0">
              <a:ea typeface="Calibri" panose="020F0502020204030204"/>
              <a:cs typeface="Calibri" panose="020F0502020204030204"/>
              <a:hlinkClick r:id="rId6"/>
            </a:endParaRPr>
          </a:p>
        </p:txBody>
      </p:sp>
    </p:spTree>
    <p:extLst>
      <p:ext uri="{BB962C8B-B14F-4D97-AF65-F5344CB8AC3E}">
        <p14:creationId xmlns:p14="http://schemas.microsoft.com/office/powerpoint/2010/main" val="1611891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E5FC-2021-79E9-177B-E95191F53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2D8B3-7227-1883-4D5D-AA08988A3D0F}"/>
              </a:ext>
            </a:extLst>
          </p:cNvPr>
          <p:cNvSpPr>
            <a:spLocks noGrp="1"/>
          </p:cNvSpPr>
          <p:nvPr>
            <p:ph type="title"/>
          </p:nvPr>
        </p:nvSpPr>
        <p:spPr>
          <a:xfrm>
            <a:off x="189817" y="149073"/>
            <a:ext cx="3992066" cy="2493887"/>
          </a:xfrm>
        </p:spPr>
        <p:txBody>
          <a:bodyPr/>
          <a:lstStyle/>
          <a:p>
            <a:pPr algn="ctr"/>
            <a:r>
              <a:rPr lang="en-US" sz="2800">
                <a:hlinkClick r:id="rId2"/>
              </a:rPr>
              <a:t>2025-2026 Consolidated Application Walkthrough</a:t>
            </a:r>
            <a:endParaRPr lang="en-US" sz="2800"/>
          </a:p>
        </p:txBody>
      </p:sp>
      <p:pic>
        <p:nvPicPr>
          <p:cNvPr id="3" name="Picture 2" descr="CPU with binary numbers and blueprint">
            <a:extLst>
              <a:ext uri="{FF2B5EF4-FFF2-40B4-BE49-F238E27FC236}">
                <a16:creationId xmlns:a16="http://schemas.microsoft.com/office/drawing/2014/main" id="{5B496424-89BD-E973-4639-42F268206C34}"/>
              </a:ext>
            </a:extLst>
          </p:cNvPr>
          <p:cNvPicPr>
            <a:picLocks noChangeAspect="1"/>
          </p:cNvPicPr>
          <p:nvPr/>
        </p:nvPicPr>
        <p:blipFill>
          <a:blip r:embed="rId3"/>
          <a:stretch>
            <a:fillRect/>
          </a:stretch>
        </p:blipFill>
        <p:spPr>
          <a:xfrm>
            <a:off x="4359519" y="1031264"/>
            <a:ext cx="4300904" cy="2421549"/>
          </a:xfrm>
          <a:prstGeom prst="rect">
            <a:avLst/>
          </a:prstGeom>
        </p:spPr>
      </p:pic>
      <p:sp>
        <p:nvSpPr>
          <p:cNvPr id="5" name="Title 4">
            <a:extLst>
              <a:ext uri="{FF2B5EF4-FFF2-40B4-BE49-F238E27FC236}">
                <a16:creationId xmlns:a16="http://schemas.microsoft.com/office/drawing/2014/main" id="{89076887-A080-0AB9-7D0D-B7CC30B1CB5A}"/>
              </a:ext>
            </a:extLst>
          </p:cNvPr>
          <p:cNvSpPr txBox="1">
            <a:spLocks/>
          </p:cNvSpPr>
          <p:nvPr/>
        </p:nvSpPr>
        <p:spPr>
          <a:xfrm>
            <a:off x="123875" y="4347400"/>
            <a:ext cx="7267200" cy="156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r>
              <a:rPr lang="en-US"/>
              <a:t>Consolidated Application System Training</a:t>
            </a:r>
          </a:p>
        </p:txBody>
      </p:sp>
    </p:spTree>
    <p:extLst>
      <p:ext uri="{BB962C8B-B14F-4D97-AF65-F5344CB8AC3E}">
        <p14:creationId xmlns:p14="http://schemas.microsoft.com/office/powerpoint/2010/main" val="367933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prstGeom prst="rect">
            <a:avLst/>
          </a:prstGeom>
        </p:spPr>
        <p:txBody>
          <a:bodyPr spcFirstLastPara="1" vert="horz" wrap="square" lIns="0" tIns="0" rIns="0" bIns="0" rtlCol="0" anchor="t" anchorCtr="0">
            <a:normAutofit/>
          </a:bodyPr>
          <a:lstStyle/>
          <a:p>
            <a:pPr>
              <a:spcBef>
                <a:spcPts val="0"/>
              </a:spcBef>
            </a:pPr>
            <a:r>
              <a:rPr lang="en"/>
              <a:t>Agenda</a:t>
            </a:r>
            <a:endParaRPr/>
          </a:p>
        </p:txBody>
      </p:sp>
      <p:sp>
        <p:nvSpPr>
          <p:cNvPr id="140" name="Google Shape;140;p27"/>
          <p:cNvSpPr txBox="1">
            <a:spLocks noGrp="1"/>
          </p:cNvSpPr>
          <p:nvPr>
            <p:ph type="body" idx="1"/>
          </p:nvPr>
        </p:nvSpPr>
        <p:spPr>
          <a:xfrm>
            <a:off x="311700" y="1152475"/>
            <a:ext cx="6736214" cy="3034800"/>
          </a:xfrm>
          <a:prstGeom prst="rect">
            <a:avLst/>
          </a:prstGeom>
        </p:spPr>
        <p:txBody>
          <a:bodyPr spcFirstLastPara="1" vert="horz" wrap="square" lIns="0" tIns="0" rIns="0" bIns="0" rtlCol="0" anchor="t" anchorCtr="0">
            <a:normAutofit/>
          </a:bodyPr>
          <a:lstStyle/>
          <a:p>
            <a:pPr marL="342900" indent="-257175">
              <a:buSzPts val="1800"/>
            </a:pPr>
            <a:r>
              <a:rPr lang="en" dirty="0">
                <a:ea typeface="Calibri"/>
                <a:cs typeface="Calibri"/>
              </a:rPr>
              <a:t>Changes to the Consolidated Application Title III, Part  A</a:t>
            </a:r>
          </a:p>
          <a:p>
            <a:pPr marL="342900" indent="-257175">
              <a:buSzPts val="1800"/>
            </a:pPr>
            <a:r>
              <a:rPr lang="en" dirty="0">
                <a:ea typeface="Calibri"/>
                <a:cs typeface="Calibri"/>
              </a:rPr>
              <a:t>Budget Reminders</a:t>
            </a:r>
          </a:p>
          <a:p>
            <a:pPr marL="342900" indent="-257175">
              <a:buSzPts val="1800"/>
            </a:pPr>
            <a:r>
              <a:rPr lang="en" dirty="0"/>
              <a:t>Title III GAINS Walkthrough</a:t>
            </a:r>
            <a:endParaRPr dirty="0"/>
          </a:p>
          <a:p>
            <a:pPr marL="342900" indent="-257175">
              <a:spcBef>
                <a:spcPts val="0"/>
              </a:spcBef>
              <a:buSzPts val="1800"/>
            </a:pPr>
            <a:endParaRPr lang="en" dirty="0"/>
          </a:p>
          <a:p>
            <a:pPr marL="342900" indent="-257175">
              <a:spcBef>
                <a:spcPts val="0"/>
              </a:spcBef>
              <a:buSzPts val="1800"/>
            </a:pPr>
            <a:endParaRPr lang="en" dirty="0">
              <a:ea typeface="Calibri"/>
              <a:cs typeface="Calibri"/>
            </a:endParaRPr>
          </a:p>
        </p:txBody>
      </p:sp>
      <p:sp>
        <p:nvSpPr>
          <p:cNvPr id="2" name="Title 1">
            <a:extLst>
              <a:ext uri="{FF2B5EF4-FFF2-40B4-BE49-F238E27FC236}">
                <a16:creationId xmlns:a16="http://schemas.microsoft.com/office/drawing/2014/main" id="{0107F1CC-3942-0A7F-3417-19348910EC46}"/>
              </a:ext>
            </a:extLst>
          </p:cNvPr>
          <p:cNvSpPr>
            <a:spLocks noGrp="1"/>
          </p:cNvSpPr>
          <p:nvPr>
            <p:ph type="title" idx="2"/>
          </p:nvPr>
        </p:nvSpPr>
        <p:spPr/>
        <p:txBody>
          <a:bodyPr/>
          <a:lstStyle/>
          <a:p>
            <a:r>
              <a:rPr lang="en-US"/>
              <a:t>Consolidated Application System Training</a:t>
            </a:r>
          </a:p>
        </p:txBody>
      </p:sp>
      <p:pic>
        <p:nvPicPr>
          <p:cNvPr id="4" name="Picture 3">
            <a:extLst>
              <a:ext uri="{FF2B5EF4-FFF2-40B4-BE49-F238E27FC236}">
                <a16:creationId xmlns:a16="http://schemas.microsoft.com/office/drawing/2014/main" id="{F6033287-77CD-C65B-A04E-CD6717D16E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28966" y="104081"/>
            <a:ext cx="775865" cy="740815"/>
          </a:xfrm>
          <a:prstGeom prst="rect">
            <a:avLst/>
          </a:prstGeom>
        </p:spPr>
      </p:pic>
    </p:spTree>
    <p:extLst>
      <p:ext uri="{BB962C8B-B14F-4D97-AF65-F5344CB8AC3E}">
        <p14:creationId xmlns:p14="http://schemas.microsoft.com/office/powerpoint/2010/main" val="322760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CF1B-0EE1-88D2-D052-1FDC3972D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50876-FBB9-E12D-7B5D-ED9C782F4635}"/>
              </a:ext>
            </a:extLst>
          </p:cNvPr>
          <p:cNvSpPr>
            <a:spLocks noGrp="1"/>
          </p:cNvSpPr>
          <p:nvPr>
            <p:ph type="title"/>
          </p:nvPr>
        </p:nvSpPr>
        <p:spPr/>
        <p:txBody>
          <a:bodyPr/>
          <a:lstStyle/>
          <a:p>
            <a:r>
              <a:rPr lang="en-US">
                <a:solidFill>
                  <a:schemeClr val="tx1"/>
                </a:solidFill>
                <a:latin typeface="Museo Slab 500"/>
              </a:rPr>
              <a:t>Consolidated Application: Title III, Part A Changes</a:t>
            </a:r>
          </a:p>
        </p:txBody>
      </p:sp>
      <p:sp>
        <p:nvSpPr>
          <p:cNvPr id="4" name="Slide Number Placeholder 3">
            <a:extLst>
              <a:ext uri="{FF2B5EF4-FFF2-40B4-BE49-F238E27FC236}">
                <a16:creationId xmlns:a16="http://schemas.microsoft.com/office/drawing/2014/main" id="{35D6D3A0-50FE-352E-A34C-1A9DCB7C0210}"/>
              </a:ext>
            </a:extLst>
          </p:cNvPr>
          <p:cNvSpPr>
            <a:spLocks noGrp="1"/>
          </p:cNvSpPr>
          <p:nvPr>
            <p:ph type="sldNum" idx="12"/>
          </p:nvPr>
        </p:nvSpPr>
        <p:spPr/>
        <p:txBody>
          <a:bodyPr/>
          <a:lstStyle/>
          <a:p>
            <a:fld id="{C479D5F6-EDCB-402A-AC08-4943A1820E8F}" type="slidenum">
              <a:rPr lang="en-US" smtClean="0"/>
              <a:pPr/>
              <a:t>3</a:t>
            </a:fld>
            <a:endParaRPr lang="en-US"/>
          </a:p>
        </p:txBody>
      </p:sp>
    </p:spTree>
    <p:extLst>
      <p:ext uri="{BB962C8B-B14F-4D97-AF65-F5344CB8AC3E}">
        <p14:creationId xmlns:p14="http://schemas.microsoft.com/office/powerpoint/2010/main" val="271232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C8A99-DDE7-1F8F-0008-35B05967306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7E6DC19-8BD7-4FFB-E894-53409EB2996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774" y="100319"/>
            <a:ext cx="718992" cy="687550"/>
          </a:xfrm>
          <a:prstGeom prst="rect">
            <a:avLst/>
          </a:prstGeom>
        </p:spPr>
      </p:pic>
      <p:sp>
        <p:nvSpPr>
          <p:cNvPr id="2" name="Title 1">
            <a:extLst>
              <a:ext uri="{FF2B5EF4-FFF2-40B4-BE49-F238E27FC236}">
                <a16:creationId xmlns:a16="http://schemas.microsoft.com/office/drawing/2014/main" id="{39EB5BCB-B287-2754-8D54-6D756F8520BA}"/>
              </a:ext>
            </a:extLst>
          </p:cNvPr>
          <p:cNvSpPr>
            <a:spLocks noGrp="1"/>
          </p:cNvSpPr>
          <p:nvPr>
            <p:ph type="title"/>
          </p:nvPr>
        </p:nvSpPr>
        <p:spPr/>
        <p:txBody>
          <a:bodyPr>
            <a:normAutofit/>
          </a:bodyPr>
          <a:lstStyle/>
          <a:p>
            <a:r>
              <a:rPr lang="en-US">
                <a:latin typeface="Museo Slab 500"/>
              </a:rPr>
              <a:t>Narrative Question Layout </a:t>
            </a:r>
            <a:endParaRPr lang="en-US"/>
          </a:p>
        </p:txBody>
      </p:sp>
      <p:sp>
        <p:nvSpPr>
          <p:cNvPr id="9" name="TextBox 8">
            <a:extLst>
              <a:ext uri="{FF2B5EF4-FFF2-40B4-BE49-F238E27FC236}">
                <a16:creationId xmlns:a16="http://schemas.microsoft.com/office/drawing/2014/main" id="{18F1073C-8562-7578-7453-22104ED73051}"/>
              </a:ext>
            </a:extLst>
          </p:cNvPr>
          <p:cNvSpPr txBox="1"/>
          <p:nvPr/>
        </p:nvSpPr>
        <p:spPr>
          <a:xfrm>
            <a:off x="212930" y="1028509"/>
            <a:ext cx="8613828" cy="692498"/>
          </a:xfrm>
          <a:prstGeom prst="rect">
            <a:avLst/>
          </a:prstGeom>
          <a:noFill/>
        </p:spPr>
        <p:txBody>
          <a:bodyPr wrap="square" lIns="68580" tIns="34290" rIns="68580" bIns="34290" rtlCol="0" anchor="t">
            <a:spAutoFit/>
          </a:bodyPr>
          <a:lstStyle/>
          <a:p>
            <a:pPr marL="214313" indent="-214313">
              <a:buFont typeface="Arial"/>
              <a:buChar char="•"/>
            </a:pPr>
            <a:r>
              <a:rPr lang="en-US" sz="1350">
                <a:ea typeface="Calibri"/>
                <a:cs typeface="Calibri"/>
              </a:rPr>
              <a:t>Each narrative section has a set of questions for LEAs and a set of questions for BOCES. </a:t>
            </a:r>
          </a:p>
          <a:p>
            <a:pPr marL="214313" indent="-214313">
              <a:buFont typeface="Arial"/>
              <a:buChar char="•"/>
            </a:pPr>
            <a:r>
              <a:rPr lang="en-US" sz="1350">
                <a:ea typeface="Calibri"/>
                <a:cs typeface="Calibri"/>
              </a:rPr>
              <a:t>These sections will be pre-selected based on your organization and expanded so questions can be seen, and responses can be entered. </a:t>
            </a:r>
          </a:p>
        </p:txBody>
      </p:sp>
      <p:pic>
        <p:nvPicPr>
          <p:cNvPr id="3" name="Picture 2" descr="In this example, we are in an LEA application. The screen shows the LEA questions pre-selected while the BOCES questions is not selected. ">
            <a:extLst>
              <a:ext uri="{FF2B5EF4-FFF2-40B4-BE49-F238E27FC236}">
                <a16:creationId xmlns:a16="http://schemas.microsoft.com/office/drawing/2014/main" id="{F4B36731-5373-B36A-6B7D-9B8B0EB8DA90}"/>
              </a:ext>
            </a:extLst>
          </p:cNvPr>
          <p:cNvPicPr>
            <a:picLocks noChangeAspect="1"/>
          </p:cNvPicPr>
          <p:nvPr/>
        </p:nvPicPr>
        <p:blipFill>
          <a:blip r:embed="rId4"/>
          <a:stretch>
            <a:fillRect/>
          </a:stretch>
        </p:blipFill>
        <p:spPr>
          <a:xfrm>
            <a:off x="3496866" y="1809506"/>
            <a:ext cx="2150269" cy="2185988"/>
          </a:xfrm>
          <a:prstGeom prst="rect">
            <a:avLst/>
          </a:prstGeom>
        </p:spPr>
      </p:pic>
      <p:sp>
        <p:nvSpPr>
          <p:cNvPr id="7" name="Title 6">
            <a:extLst>
              <a:ext uri="{FF2B5EF4-FFF2-40B4-BE49-F238E27FC236}">
                <a16:creationId xmlns:a16="http://schemas.microsoft.com/office/drawing/2014/main" id="{CF353729-F9DB-918A-7241-9FEB336550E1}"/>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230417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68928-B046-7A37-1B18-19868EE2C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CD8A0-E1D9-03C2-4A1A-2792F74DB23C}"/>
              </a:ext>
            </a:extLst>
          </p:cNvPr>
          <p:cNvSpPr>
            <a:spLocks noGrp="1"/>
          </p:cNvSpPr>
          <p:nvPr>
            <p:ph type="title"/>
          </p:nvPr>
        </p:nvSpPr>
        <p:spPr/>
        <p:txBody>
          <a:bodyPr/>
          <a:lstStyle/>
          <a:p>
            <a:r>
              <a:rPr lang="en-US" dirty="0"/>
              <a:t>Title III, Part A Narrative Changes: LEA Questions</a:t>
            </a:r>
          </a:p>
        </p:txBody>
      </p:sp>
      <p:pic>
        <p:nvPicPr>
          <p:cNvPr id="6" name="Picture 5">
            <a:extLst>
              <a:ext uri="{FF2B5EF4-FFF2-40B4-BE49-F238E27FC236}">
                <a16:creationId xmlns:a16="http://schemas.microsoft.com/office/drawing/2014/main" id="{D47033C8-DD52-25E6-3D4A-2B454E002D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
        <p:nvSpPr>
          <p:cNvPr id="3" name="Text Placeholder 2">
            <a:extLst>
              <a:ext uri="{FF2B5EF4-FFF2-40B4-BE49-F238E27FC236}">
                <a16:creationId xmlns:a16="http://schemas.microsoft.com/office/drawing/2014/main" id="{5E5036BB-4EA1-FD38-FF1C-FBD63154BB0D}"/>
              </a:ext>
            </a:extLst>
          </p:cNvPr>
          <p:cNvSpPr>
            <a:spLocks noGrp="1"/>
          </p:cNvSpPr>
          <p:nvPr>
            <p:ph type="body" idx="1"/>
          </p:nvPr>
        </p:nvSpPr>
        <p:spPr>
          <a:xfrm>
            <a:off x="123875" y="943897"/>
            <a:ext cx="4627918" cy="3339715"/>
          </a:xfrm>
        </p:spPr>
        <p:txBody>
          <a:bodyPr>
            <a:normAutofit/>
          </a:bodyPr>
          <a:lstStyle/>
          <a:p>
            <a:pPr>
              <a:lnSpc>
                <a:spcPct val="114999"/>
              </a:lnSpc>
            </a:pPr>
            <a:r>
              <a:rPr lang="en-US" dirty="0"/>
              <a:t>Question 1: No major changes.</a:t>
            </a:r>
          </a:p>
          <a:p>
            <a:pPr>
              <a:lnSpc>
                <a:spcPct val="114999"/>
              </a:lnSpc>
            </a:pPr>
            <a:r>
              <a:rPr lang="en-US" dirty="0"/>
              <a:t>Question 2: </a:t>
            </a:r>
            <a:r>
              <a:rPr lang="en-US" i="1" dirty="0"/>
              <a:t>Changes</a:t>
            </a:r>
            <a:r>
              <a:rPr lang="en-US" dirty="0"/>
              <a:t>: Narrative text box replaced with: </a:t>
            </a:r>
          </a:p>
          <a:p>
            <a:pPr lvl="1">
              <a:lnSpc>
                <a:spcPct val="114999"/>
              </a:lnSpc>
            </a:pPr>
            <a:r>
              <a:rPr lang="en-US" dirty="0"/>
              <a:t>(a) a required Supplement, Not Supplant checkbox assurance, and</a:t>
            </a:r>
          </a:p>
          <a:p>
            <a:pPr lvl="1">
              <a:lnSpc>
                <a:spcPct val="114999"/>
              </a:lnSpc>
            </a:pPr>
            <a:r>
              <a:rPr lang="en-US" dirty="0"/>
              <a:t>(b) a required Allowable Activity check box(es) and narrative(s).</a:t>
            </a:r>
          </a:p>
          <a:p>
            <a:pPr lvl="2">
              <a:lnSpc>
                <a:spcPct val="114999"/>
              </a:lnSpc>
            </a:pPr>
            <a:r>
              <a:rPr lang="en-US" dirty="0"/>
              <a:t>Must select at least one/all that apply</a:t>
            </a:r>
          </a:p>
          <a:p>
            <a:pPr>
              <a:lnSpc>
                <a:spcPct val="114999"/>
              </a:lnSpc>
            </a:pPr>
            <a:r>
              <a:rPr lang="en-US" dirty="0"/>
              <a:t>Questions 3 &amp; 4: No major changes</a:t>
            </a:r>
          </a:p>
          <a:p>
            <a:pPr marL="127000" indent="0">
              <a:lnSpc>
                <a:spcPct val="114999"/>
              </a:lnSpc>
              <a:buNone/>
            </a:pPr>
            <a:endParaRPr lang="en-US" dirty="0"/>
          </a:p>
        </p:txBody>
      </p:sp>
      <p:pic>
        <p:nvPicPr>
          <p:cNvPr id="7" name="Picture 6" descr="New Supplement, not Supplant assurance and required allowable activity selection and narrative replaces question 2 from last year. The assurance reads:&#10;Title III funds will be used to supplement the level of Federal, State and local public funds that, in the absence of such availability, would have been expended for programs for EL/ML students and in no case to supplant such Federal, State, and local public funds as required by ESSA 3115(g).&quot;&#10; Allowable Activities table reads:&#10;Check the box(es) below and provide an overview of the supplemental activities (beyond required ELD Core Program/State and Federal Requirements) to be implemented this school year with Title III, Part A funds. There are then some check boxes for selected activities with narrative text boxes below.&#10;">
            <a:extLst>
              <a:ext uri="{FF2B5EF4-FFF2-40B4-BE49-F238E27FC236}">
                <a16:creationId xmlns:a16="http://schemas.microsoft.com/office/drawing/2014/main" id="{68FAD717-13BA-6B5E-099B-EC2AFE64ADC0}"/>
              </a:ext>
            </a:extLst>
          </p:cNvPr>
          <p:cNvPicPr>
            <a:picLocks noChangeAspect="1"/>
          </p:cNvPicPr>
          <p:nvPr/>
        </p:nvPicPr>
        <p:blipFill>
          <a:blip r:embed="rId4"/>
          <a:stretch>
            <a:fillRect/>
          </a:stretch>
        </p:blipFill>
        <p:spPr>
          <a:xfrm>
            <a:off x="4751793" y="1079500"/>
            <a:ext cx="4268332" cy="3034800"/>
          </a:xfrm>
          <a:prstGeom prst="rect">
            <a:avLst/>
          </a:prstGeom>
        </p:spPr>
      </p:pic>
      <p:sp>
        <p:nvSpPr>
          <p:cNvPr id="4" name="Title 3">
            <a:extLst>
              <a:ext uri="{FF2B5EF4-FFF2-40B4-BE49-F238E27FC236}">
                <a16:creationId xmlns:a16="http://schemas.microsoft.com/office/drawing/2014/main" id="{1FEA5DE3-9687-9D28-7A24-B537FFD572F2}"/>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171366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8D7F-FBB2-59ED-4D7E-B28E0A1DB3A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A28A199-9677-4161-7F53-C6E1189391F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
        <p:nvSpPr>
          <p:cNvPr id="2" name="Title 1">
            <a:extLst>
              <a:ext uri="{FF2B5EF4-FFF2-40B4-BE49-F238E27FC236}">
                <a16:creationId xmlns:a16="http://schemas.microsoft.com/office/drawing/2014/main" id="{85954A09-8B65-09EC-E45D-B83B9C02A77C}"/>
              </a:ext>
            </a:extLst>
          </p:cNvPr>
          <p:cNvSpPr>
            <a:spLocks noGrp="1"/>
          </p:cNvSpPr>
          <p:nvPr>
            <p:ph type="title"/>
          </p:nvPr>
        </p:nvSpPr>
        <p:spPr/>
        <p:txBody>
          <a:bodyPr/>
          <a:lstStyle/>
          <a:p>
            <a:r>
              <a:rPr lang="en-US" dirty="0"/>
              <a:t>Title III, Part A Narrative Changes: BOCES Questions</a:t>
            </a:r>
          </a:p>
        </p:txBody>
      </p:sp>
      <p:sp>
        <p:nvSpPr>
          <p:cNvPr id="3" name="Text Placeholder 2">
            <a:extLst>
              <a:ext uri="{FF2B5EF4-FFF2-40B4-BE49-F238E27FC236}">
                <a16:creationId xmlns:a16="http://schemas.microsoft.com/office/drawing/2014/main" id="{977311E2-DB40-B5A1-59CD-1F21E848C517}"/>
              </a:ext>
            </a:extLst>
          </p:cNvPr>
          <p:cNvSpPr>
            <a:spLocks noGrp="1"/>
          </p:cNvSpPr>
          <p:nvPr>
            <p:ph type="body" idx="1"/>
          </p:nvPr>
        </p:nvSpPr>
        <p:spPr>
          <a:xfrm>
            <a:off x="0" y="903466"/>
            <a:ext cx="9074989" cy="1586268"/>
          </a:xfrm>
        </p:spPr>
        <p:txBody>
          <a:bodyPr>
            <a:normAutofit fontScale="85000" lnSpcReduction="20000"/>
          </a:bodyPr>
          <a:lstStyle/>
          <a:p>
            <a:pPr marL="127000" indent="0">
              <a:buNone/>
            </a:pPr>
            <a:r>
              <a:rPr lang="en-US" dirty="0"/>
              <a:t>BOCES Questions</a:t>
            </a:r>
          </a:p>
          <a:p>
            <a:pPr>
              <a:lnSpc>
                <a:spcPct val="114999"/>
              </a:lnSpc>
            </a:pPr>
            <a:r>
              <a:rPr lang="en-US" dirty="0"/>
              <a:t>Question 1 Minor changes to BOCES Table organization, but the information requested is the largely the same.</a:t>
            </a:r>
          </a:p>
          <a:p>
            <a:pPr>
              <a:lnSpc>
                <a:spcPct val="114999"/>
              </a:lnSpc>
            </a:pPr>
            <a:r>
              <a:rPr lang="en-US" dirty="0"/>
              <a:t>Question 2: </a:t>
            </a:r>
            <a:r>
              <a:rPr lang="en-US" i="1" dirty="0"/>
              <a:t>Changes</a:t>
            </a:r>
            <a:r>
              <a:rPr lang="en-US" dirty="0"/>
              <a:t>: Narrative text box replaced with: </a:t>
            </a:r>
          </a:p>
          <a:p>
            <a:pPr lvl="1">
              <a:lnSpc>
                <a:spcPct val="114999"/>
              </a:lnSpc>
            </a:pPr>
            <a:r>
              <a:rPr lang="en-US" dirty="0"/>
              <a:t>(a) a required Supplement, Not Supplant checkbox assurance, and</a:t>
            </a:r>
          </a:p>
          <a:p>
            <a:pPr lvl="1">
              <a:lnSpc>
                <a:spcPct val="114999"/>
              </a:lnSpc>
            </a:pPr>
            <a:r>
              <a:rPr lang="en-US" dirty="0"/>
              <a:t>(b) a required Allowable Activity checkbox(es) and narrative(s).</a:t>
            </a:r>
          </a:p>
          <a:p>
            <a:pPr>
              <a:lnSpc>
                <a:spcPct val="114999"/>
              </a:lnSpc>
            </a:pPr>
            <a:r>
              <a:rPr lang="en-US" dirty="0"/>
              <a:t>Questions 3 &amp; 4: No major changes</a:t>
            </a:r>
          </a:p>
        </p:txBody>
      </p:sp>
      <p:pic>
        <p:nvPicPr>
          <p:cNvPr id="7" name="Picture 6" descr="Restructured BOCES Table collects the same information as before, but in a different organizational structure. Table reads: &quot;Select the core English Language Development (ELD) programming methods/models of instruction provided within the LEA. Title III, Part A funds must be used for purposes that are supplemental to core ELD programming. This includes provision of direct instruction services, professional development, and the purchase of materials and supplies.&#10;Select each type of ELD Program implemented by your LEA, as required by ESEA 3121 and 3122.Member District&#10;English as a Second Language (ESL) or English Language Development (ELD)&#10;Newcomer Programs&#10;Content Classes with integrated ESL support&#10;Co-teaching&#10;Transitional Bilingual (include the language of instruction other than English).&#10;Dual Language or Two-Way Immersion (include the language of instruction other than English&#10;Other (please specify)&quot;&#10;">
            <a:extLst>
              <a:ext uri="{FF2B5EF4-FFF2-40B4-BE49-F238E27FC236}">
                <a16:creationId xmlns:a16="http://schemas.microsoft.com/office/drawing/2014/main" id="{16664535-59A0-39F4-FF1E-C72CF138181C}"/>
              </a:ext>
            </a:extLst>
          </p:cNvPr>
          <p:cNvPicPr>
            <a:picLocks noChangeAspect="1"/>
          </p:cNvPicPr>
          <p:nvPr/>
        </p:nvPicPr>
        <p:blipFill>
          <a:blip r:embed="rId4"/>
          <a:stretch>
            <a:fillRect/>
          </a:stretch>
        </p:blipFill>
        <p:spPr>
          <a:xfrm>
            <a:off x="0" y="2546798"/>
            <a:ext cx="9144000" cy="1800601"/>
          </a:xfrm>
          <a:prstGeom prst="rect">
            <a:avLst/>
          </a:prstGeom>
        </p:spPr>
      </p:pic>
      <p:sp>
        <p:nvSpPr>
          <p:cNvPr id="4" name="Title 3">
            <a:extLst>
              <a:ext uri="{FF2B5EF4-FFF2-40B4-BE49-F238E27FC236}">
                <a16:creationId xmlns:a16="http://schemas.microsoft.com/office/drawing/2014/main" id="{6B49E843-14B6-DC59-502A-1C386DA5CE35}"/>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357076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05B3-C727-88D4-0AF9-DCCB85D8920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AA01DD9-45E3-8412-AAF5-1AF8F485FD3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774" y="100319"/>
            <a:ext cx="718992" cy="687550"/>
          </a:xfrm>
          <a:prstGeom prst="rect">
            <a:avLst/>
          </a:prstGeom>
        </p:spPr>
      </p:pic>
      <p:sp>
        <p:nvSpPr>
          <p:cNvPr id="2" name="Title 1">
            <a:extLst>
              <a:ext uri="{FF2B5EF4-FFF2-40B4-BE49-F238E27FC236}">
                <a16:creationId xmlns:a16="http://schemas.microsoft.com/office/drawing/2014/main" id="{BC621484-DB31-FD17-9D38-656A6C28C9D1}"/>
              </a:ext>
            </a:extLst>
          </p:cNvPr>
          <p:cNvSpPr>
            <a:spLocks noGrp="1"/>
          </p:cNvSpPr>
          <p:nvPr>
            <p:ph type="title"/>
          </p:nvPr>
        </p:nvSpPr>
        <p:spPr/>
        <p:txBody>
          <a:bodyPr>
            <a:normAutofit/>
          </a:bodyPr>
          <a:lstStyle/>
          <a:p>
            <a:r>
              <a:rPr lang="en-US" dirty="0">
                <a:latin typeface="Museo Slab 500"/>
              </a:rPr>
              <a:t>Title III, Part A - Consolidated Application Planning Resource</a:t>
            </a:r>
            <a:endParaRPr lang="en-US" dirty="0"/>
          </a:p>
        </p:txBody>
      </p:sp>
      <p:sp>
        <p:nvSpPr>
          <p:cNvPr id="6" name="TextBox 5">
            <a:extLst>
              <a:ext uri="{FF2B5EF4-FFF2-40B4-BE49-F238E27FC236}">
                <a16:creationId xmlns:a16="http://schemas.microsoft.com/office/drawing/2014/main" id="{83392442-E604-18BE-286C-E43A290861A4}"/>
              </a:ext>
            </a:extLst>
          </p:cNvPr>
          <p:cNvSpPr txBox="1"/>
          <p:nvPr/>
        </p:nvSpPr>
        <p:spPr>
          <a:xfrm>
            <a:off x="558704" y="1123248"/>
            <a:ext cx="7543116" cy="523220"/>
          </a:xfrm>
          <a:prstGeom prst="rect">
            <a:avLst/>
          </a:prstGeom>
          <a:noFill/>
        </p:spPr>
        <p:txBody>
          <a:bodyPr wrap="square" rtlCol="0">
            <a:spAutoFit/>
          </a:bodyPr>
          <a:lstStyle/>
          <a:p>
            <a:r>
              <a:rPr lang="en-US" dirty="0"/>
              <a:t>New in this year’s application: </a:t>
            </a:r>
            <a:r>
              <a:rPr lang="en-US" dirty="0">
                <a:hlinkClick r:id="rId4"/>
              </a:rPr>
              <a:t>Consolidated Application Planning Resource document link</a:t>
            </a:r>
            <a:r>
              <a:rPr lang="en-US" dirty="0"/>
              <a:t> at the top of each narrative page</a:t>
            </a:r>
          </a:p>
        </p:txBody>
      </p:sp>
      <p:pic>
        <p:nvPicPr>
          <p:cNvPr id="5" name="Picture 4" descr="At the top of each narrative page, you will find a link to the Consolidated Application Planning Resource file.">
            <a:extLst>
              <a:ext uri="{FF2B5EF4-FFF2-40B4-BE49-F238E27FC236}">
                <a16:creationId xmlns:a16="http://schemas.microsoft.com/office/drawing/2014/main" id="{61862FCD-6272-748A-1719-5E1DDD009BF2}"/>
              </a:ext>
            </a:extLst>
          </p:cNvPr>
          <p:cNvPicPr>
            <a:picLocks noChangeAspect="1"/>
          </p:cNvPicPr>
          <p:nvPr/>
        </p:nvPicPr>
        <p:blipFill>
          <a:blip r:embed="rId5"/>
          <a:srcRect r="8215" b="31871"/>
          <a:stretch/>
        </p:blipFill>
        <p:spPr>
          <a:xfrm>
            <a:off x="411967" y="1587937"/>
            <a:ext cx="8173329" cy="741300"/>
          </a:xfrm>
          <a:prstGeom prst="rect">
            <a:avLst/>
          </a:prstGeom>
        </p:spPr>
      </p:pic>
      <p:sp>
        <p:nvSpPr>
          <p:cNvPr id="8" name="TextBox 7">
            <a:extLst>
              <a:ext uri="{FF2B5EF4-FFF2-40B4-BE49-F238E27FC236}">
                <a16:creationId xmlns:a16="http://schemas.microsoft.com/office/drawing/2014/main" id="{FE0042A4-B2C6-CFDB-7A4A-A1F332A109D1}"/>
              </a:ext>
            </a:extLst>
          </p:cNvPr>
          <p:cNvSpPr txBox="1"/>
          <p:nvPr/>
        </p:nvSpPr>
        <p:spPr>
          <a:xfrm>
            <a:off x="1173536" y="2455308"/>
            <a:ext cx="6217539" cy="1815882"/>
          </a:xfrm>
          <a:prstGeom prst="rect">
            <a:avLst/>
          </a:prstGeom>
          <a:noFill/>
          <a:ln w="19050">
            <a:solidFill>
              <a:schemeClr val="accent1"/>
            </a:solidFill>
          </a:ln>
        </p:spPr>
        <p:txBody>
          <a:bodyPr wrap="square" rtlCol="0">
            <a:spAutoFit/>
          </a:bodyPr>
          <a:lstStyle/>
          <a:p>
            <a:r>
              <a:rPr lang="en-US" dirty="0"/>
              <a:t>See pages: 47-52 for Title III, Narratives Response and Budget Guidance</a:t>
            </a:r>
          </a:p>
          <a:p>
            <a:endParaRPr lang="en-US" dirty="0"/>
          </a:p>
          <a:p>
            <a:r>
              <a:rPr lang="en-US" dirty="0"/>
              <a:t>See pages: 53-56 for Title III, Immigrant Set-Aside Narrative Response and Budget Guidance.</a:t>
            </a:r>
          </a:p>
          <a:p>
            <a:pPr lvl="7"/>
            <a:endParaRPr lang="en-US" dirty="0">
              <a:ea typeface="Calibri"/>
              <a:cs typeface="Calibri"/>
            </a:endParaRPr>
          </a:p>
          <a:p>
            <a:pPr lvl="7" algn="ctr"/>
            <a:r>
              <a:rPr lang="en-US" sz="1200" i="1" dirty="0">
                <a:ea typeface="Calibri"/>
                <a:cs typeface="Calibri"/>
              </a:rPr>
              <a:t>Note: There are no changes to Title III, Part A – Immigrant Set-Aside Narrative Questions.</a:t>
            </a:r>
          </a:p>
          <a:p>
            <a:pPr marL="285750" lvl="1" indent="-28575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47031195-32F0-7E10-6C2E-5C6FDA70545E}"/>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560710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E86-D06E-4CFC-DC51-986279D86DE7}"/>
              </a:ext>
            </a:extLst>
          </p:cNvPr>
          <p:cNvSpPr>
            <a:spLocks noGrp="1"/>
          </p:cNvSpPr>
          <p:nvPr>
            <p:ph type="title"/>
          </p:nvPr>
        </p:nvSpPr>
        <p:spPr/>
        <p:txBody>
          <a:bodyPr/>
          <a:lstStyle/>
          <a:p>
            <a:r>
              <a:rPr lang="en-US">
                <a:solidFill>
                  <a:schemeClr val="tx1"/>
                </a:solidFill>
                <a:latin typeface="Museo Slab 500"/>
              </a:rPr>
              <a:t>Consolidated Application: Budget Reminders</a:t>
            </a:r>
            <a:endParaRPr lang="en-US">
              <a:solidFill>
                <a:schemeClr val="tx1"/>
              </a:solidFill>
            </a:endParaRPr>
          </a:p>
        </p:txBody>
      </p:sp>
      <p:sp>
        <p:nvSpPr>
          <p:cNvPr id="4" name="Slide Number Placeholder 3">
            <a:extLst>
              <a:ext uri="{FF2B5EF4-FFF2-40B4-BE49-F238E27FC236}">
                <a16:creationId xmlns:a16="http://schemas.microsoft.com/office/drawing/2014/main" id="{B6819017-8D0B-9960-F141-146AD9F9A409}"/>
              </a:ext>
            </a:extLst>
          </p:cNvPr>
          <p:cNvSpPr>
            <a:spLocks noGrp="1"/>
          </p:cNvSpPr>
          <p:nvPr>
            <p:ph type="sldNum" idx="12"/>
          </p:nvPr>
        </p:nvSpPr>
        <p:spPr/>
        <p:txBody>
          <a:bodyPr/>
          <a:lstStyle/>
          <a:p>
            <a:fld id="{C479D5F6-EDCB-402A-AC08-4943A1820E8F}" type="slidenum">
              <a:rPr lang="en-US" smtClean="0"/>
              <a:pPr/>
              <a:t>8</a:t>
            </a:fld>
            <a:endParaRPr lang="en-US"/>
          </a:p>
        </p:txBody>
      </p:sp>
    </p:spTree>
    <p:extLst>
      <p:ext uri="{BB962C8B-B14F-4D97-AF65-F5344CB8AC3E}">
        <p14:creationId xmlns:p14="http://schemas.microsoft.com/office/powerpoint/2010/main" val="1079561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977F0E-6E7F-2E3A-C9F8-F41480D2C26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
        <p:nvSpPr>
          <p:cNvPr id="2" name="Title 1">
            <a:extLst>
              <a:ext uri="{FF2B5EF4-FFF2-40B4-BE49-F238E27FC236}">
                <a16:creationId xmlns:a16="http://schemas.microsoft.com/office/drawing/2014/main" id="{BB1312EF-A4B2-143C-C9D8-C114B4EFBE1E}"/>
              </a:ext>
            </a:extLst>
          </p:cNvPr>
          <p:cNvSpPr>
            <a:spLocks noGrp="1"/>
          </p:cNvSpPr>
          <p:nvPr>
            <p:ph type="title"/>
          </p:nvPr>
        </p:nvSpPr>
        <p:spPr/>
        <p:txBody>
          <a:bodyPr>
            <a:normAutofit/>
          </a:bodyPr>
          <a:lstStyle/>
          <a:p>
            <a:r>
              <a:rPr lang="en-US" sz="2250">
                <a:latin typeface="Museo Slab 500"/>
              </a:rPr>
              <a:t>Copy 2025 Budget Detail</a:t>
            </a:r>
            <a:endParaRPr lang="en-US"/>
          </a:p>
        </p:txBody>
      </p:sp>
      <p:sp>
        <p:nvSpPr>
          <p:cNvPr id="11" name="Content Placeholder 10">
            <a:extLst>
              <a:ext uri="{FF2B5EF4-FFF2-40B4-BE49-F238E27FC236}">
                <a16:creationId xmlns:a16="http://schemas.microsoft.com/office/drawing/2014/main" id="{1F6E4DE9-6974-4A4C-63B6-182A9DF4C94D}"/>
              </a:ext>
            </a:extLst>
          </p:cNvPr>
          <p:cNvSpPr>
            <a:spLocks noGrp="1"/>
          </p:cNvSpPr>
          <p:nvPr>
            <p:ph type="body" idx="1"/>
          </p:nvPr>
        </p:nvSpPr>
        <p:spPr>
          <a:xfrm>
            <a:off x="311700" y="1152475"/>
            <a:ext cx="3855362" cy="3034800"/>
          </a:xfrm>
        </p:spPr>
        <p:txBody>
          <a:bodyPr vert="horz" lIns="0" tIns="0" rIns="0" bIns="34290" rtlCol="0" anchor="t">
            <a:normAutofit/>
          </a:bodyPr>
          <a:lstStyle/>
          <a:p>
            <a:pPr marL="120015" indent="-120015">
              <a:spcBef>
                <a:spcPts val="506"/>
              </a:spcBef>
            </a:pPr>
            <a:r>
              <a:rPr lang="en-US">
                <a:cs typeface="Calibri"/>
              </a:rPr>
              <a:t> A new link now appears in all budgets! </a:t>
            </a:r>
            <a:r>
              <a:rPr lang="en-US" b="1">
                <a:cs typeface="Calibri"/>
              </a:rPr>
              <a:t>Copy 2025 Budget Detail</a:t>
            </a:r>
            <a:endParaRPr lang="en-US">
              <a:ea typeface="Calibri" panose="020F0502020204030204"/>
              <a:cs typeface="Calibri"/>
            </a:endParaRPr>
          </a:p>
          <a:p>
            <a:pPr marL="577215" lvl="1" indent="-120015">
              <a:lnSpc>
                <a:spcPct val="114999"/>
              </a:lnSpc>
              <a:spcBef>
                <a:spcPts val="505"/>
              </a:spcBef>
              <a:buFont typeface="Courier New"/>
              <a:buChar char="o"/>
            </a:pPr>
            <a:r>
              <a:rPr lang="en-US">
                <a:cs typeface="Calibri"/>
              </a:rPr>
              <a:t>This will copy last year's budget and place it in the 2026 budget.</a:t>
            </a:r>
            <a:endParaRPr lang="en-US" b="1">
              <a:cs typeface="Calibri"/>
            </a:endParaRPr>
          </a:p>
          <a:p>
            <a:pPr marL="120015" indent="-120015">
              <a:lnSpc>
                <a:spcPct val="114999"/>
              </a:lnSpc>
              <a:spcBef>
                <a:spcPts val="505"/>
              </a:spcBef>
              <a:buSzPts val="1400"/>
            </a:pPr>
            <a:r>
              <a:rPr lang="en-US">
                <a:cs typeface="Calibri"/>
              </a:rPr>
              <a:t> Please be aware that you should consider using this feature </a:t>
            </a:r>
            <a:r>
              <a:rPr lang="en-US" b="1">
                <a:cs typeface="Calibri"/>
              </a:rPr>
              <a:t>before </a:t>
            </a:r>
            <a:r>
              <a:rPr lang="en-US">
                <a:cs typeface="Calibri"/>
              </a:rPr>
              <a:t>entering any line items. Once a line item is entered, this feature will disappear as an option! </a:t>
            </a:r>
          </a:p>
          <a:p>
            <a:pPr marL="0" indent="0">
              <a:spcBef>
                <a:spcPts val="506"/>
              </a:spcBef>
              <a:buNone/>
            </a:pPr>
            <a:endParaRPr lang="en-US">
              <a:ea typeface="Calibri" panose="020F0502020204030204"/>
              <a:cs typeface="Calibri"/>
            </a:endParaRPr>
          </a:p>
          <a:p>
            <a:pPr marL="120015" indent="-120015">
              <a:spcBef>
                <a:spcPts val="506"/>
              </a:spcBef>
              <a:buFont typeface="Arial"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pic>
        <p:nvPicPr>
          <p:cNvPr id="4" name="Picture 3" descr="Screen shot of the Budget page in GAINS. The image highlights the copy 2025 budget detail feature which is under the indirect cost table and the first option to the left. ">
            <a:extLst>
              <a:ext uri="{FF2B5EF4-FFF2-40B4-BE49-F238E27FC236}">
                <a16:creationId xmlns:a16="http://schemas.microsoft.com/office/drawing/2014/main" id="{3A53ADBD-708E-38CA-0D3B-090EC9A7E1BB}"/>
              </a:ext>
            </a:extLst>
          </p:cNvPr>
          <p:cNvPicPr>
            <a:picLocks noChangeAspect="1"/>
          </p:cNvPicPr>
          <p:nvPr/>
        </p:nvPicPr>
        <p:blipFill>
          <a:blip r:embed="rId4"/>
          <a:stretch>
            <a:fillRect/>
          </a:stretch>
        </p:blipFill>
        <p:spPr>
          <a:xfrm>
            <a:off x="4571586" y="1031392"/>
            <a:ext cx="4144204" cy="3080716"/>
          </a:xfrm>
          <a:prstGeom prst="rect">
            <a:avLst/>
          </a:prstGeom>
        </p:spPr>
      </p:pic>
      <p:sp>
        <p:nvSpPr>
          <p:cNvPr id="3" name="Title 2">
            <a:extLst>
              <a:ext uri="{FF2B5EF4-FFF2-40B4-BE49-F238E27FC236}">
                <a16:creationId xmlns:a16="http://schemas.microsoft.com/office/drawing/2014/main" id="{3D185B88-B181-261C-C8E1-21A6C7A77574}"/>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315668009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1d7a6999-9f23-40c1-89fd-c28d1c6d889e"/>
    <ds:schemaRef ds:uri="49a81e36-7bf1-4cef-9c34-a447d2fae1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1E4219-6D23-4FF3-BB9A-48A8BBD73A57}">
  <ds:schemaRefs>
    <ds:schemaRef ds:uri="1d7a6999-9f23-40c1-89fd-c28d1c6d889e"/>
    <ds:schemaRef ds:uri="49a81e36-7bf1-4cef-9c34-a447d2fa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265</TotalTime>
  <Words>1053</Words>
  <Application>Microsoft Office PowerPoint</Application>
  <PresentationFormat>On-screen Show (16:9)</PresentationFormat>
  <Paragraphs>105</Paragraphs>
  <Slides>15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Courier New</vt:lpstr>
      <vt:lpstr>Rockwell</vt:lpstr>
      <vt:lpstr>Roboto Medium</vt:lpstr>
      <vt:lpstr>Arial</vt:lpstr>
      <vt:lpstr>-apple-system</vt:lpstr>
      <vt:lpstr>Calibri</vt:lpstr>
      <vt:lpstr>Roboto</vt:lpstr>
      <vt:lpstr>Museo Slab 500</vt:lpstr>
      <vt:lpstr>Simple Light</vt:lpstr>
      <vt:lpstr>2025-2026 Consolidated Application System Training</vt:lpstr>
      <vt:lpstr>Agenda</vt:lpstr>
      <vt:lpstr>Consolidated Application: Title III, Part A Changes</vt:lpstr>
      <vt:lpstr>Narrative Question Layout </vt:lpstr>
      <vt:lpstr>Title III, Part A Narrative Changes: LEA Questions</vt:lpstr>
      <vt:lpstr>Title III, Part A Narrative Changes: BOCES Questions</vt:lpstr>
      <vt:lpstr>Title III, Part A - Consolidated Application Planning Resource</vt:lpstr>
      <vt:lpstr>Consolidated Application: Budget Reminders</vt:lpstr>
      <vt:lpstr>Copy 2025 Budget Detail</vt:lpstr>
      <vt:lpstr>Budget Pages</vt:lpstr>
      <vt:lpstr>Budget Detail Page</vt:lpstr>
      <vt:lpstr>Budget Detail: Locations Dropdown</vt:lpstr>
      <vt:lpstr>Budget Overview</vt:lpstr>
      <vt:lpstr>Budget Upload Additional Instructions and Resources</vt:lpstr>
      <vt:lpstr>2025-2026 Consolidated Application Walkthrough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Hollingshead, Jess</cp:lastModifiedBy>
  <cp:revision>64</cp:revision>
  <dcterms:modified xsi:type="dcterms:W3CDTF">2025-04-10T15:41:15Z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