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4"/>
  </p:notesMasterIdLst>
  <p:sldIdLst>
    <p:sldId id="387" r:id="rId5"/>
    <p:sldId id="388" r:id="rId6"/>
    <p:sldId id="409" r:id="rId7"/>
    <p:sldId id="401" r:id="rId8"/>
    <p:sldId id="410" r:id="rId9"/>
    <p:sldId id="411" r:id="rId10"/>
    <p:sldId id="327" r:id="rId11"/>
    <p:sldId id="402" r:id="rId12"/>
    <p:sldId id="426" r:id="rId1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Medium" panose="02000000000000000000" pitchFamily="2" charset="0"/>
      <p:regular r:id="rId19"/>
      <p:bold r:id="rId20"/>
      <p:italic r:id="rId21"/>
      <p:boldItalic r:id="rId22"/>
    </p:embeddedFont>
    <p:embeddedFont>
      <p:font typeface="Rockwell" panose="02060603020205020403" pitchFamily="18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9" roundtripDataSignature="AMtx7milG3FEVXcC7RlEFZX6qYD3+//pK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52250C-A102-E0C4-BA1C-86C7D55C0C68}" name="Echsner, Rachel" initials="ER" userId="S::echsner_r@cde.state.co.us::dfac8232-8819-4926-a6de-6bc9a831c1dc" providerId="AD"/>
  <p188:author id="{93BBD04A-8902-4FE9-4D4D-240EC4B8C04D}" name="Van Bueren, Macie" initials="VM" userId="S::van_bueren_m@cde.state.co.us::b65c6e1b-ce90-428e-93d8-e8d7465bb056" providerId="AD"/>
  <p188:author id="{C4C2A99C-5580-60CB-C8A1-A012A6EDAFE0}" name="Prael, Michelle" initials="PM" userId="S::prael_m@cde.state.co.us::0a51a797-5dd2-4055-ba07-d9378c419489" providerId="AD"/>
  <p188:author id="{C85AB7D2-B550-BD79-B8E2-7E1BEF75532D}" name="Hollingshead, Jess" initials="HJ" userId="S::hollingshead_j@cde.state.co.us::72828a8d-9361-4fc4-a85c-ed48cb67a617" providerId="AD"/>
  <p188:author id="{4AD929D9-9306-F778-20C1-BB4799A2B098}" name="Collins, DeLilah" initials="DC" userId="S::Collins_D@cde.state.co.us::0fbcd1ec-9edd-4919-b5b0-b4fa9ee075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13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109" Type="http://customschemas.google.com/relationships/presentationmetadata" Target="meta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11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1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11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14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11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dced6a5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11dced6a568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DeLilah</a:t>
            </a:r>
            <a:endParaRPr/>
          </a:p>
        </p:txBody>
      </p:sp>
      <p:sp>
        <p:nvSpPr>
          <p:cNvPr id="131" name="Google Shape;131;g11dced6a568_2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35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130cc567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2130cc567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DeLilah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20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48034-AF2D-E021-A66E-3D6596E3F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6080A-6F9C-82DF-2C1B-C2CCBD496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DEECCE-7020-6AA7-465E-0791EACBD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041E0-C016-CDD6-9D3E-E066DC43D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6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ECTION_HEADER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" name="Google Shape;11;p30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3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0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4">
  <p:cSld name="TITLE_AND_BODY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9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3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5">
  <p:cSld name="TITLE_AND_BODY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0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4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6">
  <p:cSld name="TITLE_AND_BODY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1" descr="Photo of elementary str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1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7">
  <p:cSld name="TITLE_AND_BODY_1_1_1_1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2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4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8">
  <p:cSld name="TITLE_AND_BODY_1_1_1_1_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3" descr="Photo of elementary student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4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Blue">
  <p:cSld name="TITLE_AND_BODY_1_1_1_1_1_1_1_1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45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5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3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45"/>
          <p:cNvSpPr txBox="1"/>
          <p:nvPr/>
        </p:nvSpPr>
        <p:spPr>
          <a:xfrm>
            <a:off x="6587225" y="1228675"/>
            <a:ext cx="2195400" cy="2400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5"/>
          <p:cNvSpPr txBox="1"/>
          <p:nvPr/>
        </p:nvSpPr>
        <p:spPr>
          <a:xfrm>
            <a:off x="6819275" y="3751550"/>
            <a:ext cx="1731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3" name="Google Shape;133;p45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134" name="Google Shape;134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5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6" name="Google Shape;136;p45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137" name="Google Shape;137;p45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5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9" name="Google Shape;139;p45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140" name="Google Shape;140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5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2" name="Google Shape;142;p45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3" name="Google Shape;143;p45" descr="Graphic of student demographics, October 2023 data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637" y="1426175"/>
            <a:ext cx="4307277" cy="2744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45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" name="Google Shape;145;p4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45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5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Blue">
  <p:cSld name="TITLE_AND_BODY_1_1_1_1_1_1_1_1_1_1_1_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6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6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52" name="Google Shape;152;p46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3" name="Google Shape;153;p46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46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46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46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46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Core Values: </a:t>
            </a: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46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59" name="Google Shape;159;p46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160" name="Google Shape;160;p46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6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6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6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6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" name="Google Shape;165;p46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" name="Google Shape;166;p46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" name="Google Shape;167;p46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68" name="Google Shape;168;p46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69" name="Google Shape;169;p46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0" name="Google Shape;170;p46" descr="&quot;&quot;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1" name="Google Shape;171;p46" descr="&quot;&quot;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72" name="Google Shape;172;p46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6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4" name="Google Shape;174;p46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75" name="Google Shape;175;p4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4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Blue">
  <p:cSld name="TITLE_AND_BODY_1_1_1_1_1_1_1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47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47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4" name="Google Shape;184;p47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47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4" name="Google Shape;194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Orang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1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1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1"/>
          <p:cNvSpPr txBox="1"/>
          <p:nvPr/>
        </p:nvSpPr>
        <p:spPr>
          <a:xfrm>
            <a:off x="205525" y="4884550"/>
            <a:ext cx="72564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24;p31" descr="Photo of two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1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>
  <p:cSld name="TITLE_AND_BODY_1_1_1_1_1_1_1_1_1_1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9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4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>
  <p:cSld name="TITLE_AND_BODY_1_1_1_1_1_1_1_1_1_1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1" descr="Photo of high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5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>
  <p:cSld name="TITLE_AND_BODY_1_1_1_1_1_1_1_1_1_1_1_1_1_1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2" descr="Photo of high school student and famil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5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8">
  <p:cSld name="TITLE_AND_BODY_1_1_1_1_1_1_1_1_1_1_1_1_1_1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3" descr="Photo of middle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3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5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7">
  <p:cSld name="TITLE_AND_BODY_1_1_1_1_1_1_1_1_1_1_1_1_1_1_2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54" descr="Photo of middle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4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5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>
  <p:cSld name="TITLE_AND_BODY_1_1_1_1_1_1_1_1_1_1_1_1_1_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5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5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55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>
  <p:cSld name="TITLE_AND_BODY_1_1_1_1_1_1_1_1_1_1_1_1_2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6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5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5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Orange">
  <p:cSld name="SECTION_HEADER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33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" name="Google Shape;33;p33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2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33"/>
          <p:cNvSpPr txBox="1"/>
          <p:nvPr/>
        </p:nvSpPr>
        <p:spPr>
          <a:xfrm>
            <a:off x="6587225" y="1228675"/>
            <a:ext cx="2195400" cy="2903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3"/>
          <p:cNvSpPr txBox="1"/>
          <p:nvPr/>
        </p:nvSpPr>
        <p:spPr>
          <a:xfrm>
            <a:off x="6724875" y="3655100"/>
            <a:ext cx="1924200" cy="369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" name="Google Shape;36;p33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37" name="Google Shape;37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3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" name="Google Shape;39;p33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40" name="Google Shape;40;p33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3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SCHOOLS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" name="Google Shape;42;p33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43" name="Google Shape;43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3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" name="Google Shape;45;p33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Demographics*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" name="Google Shape;46;p33"/>
          <p:cNvPicPr preferRelativeResize="0"/>
          <p:nvPr/>
        </p:nvPicPr>
        <p:blipFill rotWithShape="1">
          <a:blip r:embed="rId3">
            <a:alphaModFix/>
          </a:blip>
          <a:srcRect l="49" r="59"/>
          <a:stretch/>
        </p:blipFill>
        <p:spPr>
          <a:xfrm>
            <a:off x="1761637" y="1426175"/>
            <a:ext cx="4307278" cy="2744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33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33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49;p3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33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506429"/>
            <a:ext cx="9144000" cy="163707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C84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7180"/>
            <a:ext cx="7772400" cy="912442"/>
          </a:xfrm>
        </p:spPr>
        <p:txBody>
          <a:bodyPr anchor="t" anchorCtr="0">
            <a:normAutofit/>
          </a:bodyPr>
          <a:lstStyle>
            <a:lvl1pPr algn="ctr">
              <a:defRPr sz="2700"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05083"/>
            <a:ext cx="7772400" cy="799444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38" y="474529"/>
            <a:ext cx="2821173" cy="132204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685801" y="2079522"/>
            <a:ext cx="7801897" cy="0"/>
          </a:xfrm>
          <a:prstGeom prst="line">
            <a:avLst/>
          </a:prstGeom>
          <a:ln w="19050">
            <a:solidFill>
              <a:srgbClr val="FFC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071" y="4820264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3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7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94" y="190885"/>
            <a:ext cx="6081865" cy="567314"/>
          </a:xfrm>
        </p:spPr>
        <p:txBody>
          <a:bodyPr lIns="0" tIns="0" rIns="0" bIns="0" anchor="t" anchorCtr="0">
            <a:normAutofit/>
          </a:bodyPr>
          <a:lstStyle>
            <a:lvl1pPr>
              <a:defRPr sz="18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7280"/>
            <a:ext cx="7886700" cy="3480506"/>
          </a:xfrm>
        </p:spPr>
        <p:txBody>
          <a:bodyPr lIns="0" tIns="0" rIns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29151"/>
            <a:ext cx="1143000" cy="364439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071" y="4820264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47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946787"/>
            <a:ext cx="7772400" cy="1753215"/>
          </a:xfrm>
        </p:spPr>
        <p:txBody>
          <a:bodyPr anchor="t" anchorCtr="0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97" y="4820264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9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946787"/>
            <a:ext cx="7772400" cy="1753215"/>
          </a:xfrm>
        </p:spPr>
        <p:txBody>
          <a:bodyPr anchor="t" anchorCtr="0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071" y="4820264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62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>
  <p:cSld name="Slide blank - blu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7" name="Google Shape;277;p5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5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93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9" name="Google Shape;69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1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6" descr="Photo of elementary students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3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3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2">
  <p:cSld name="TITLE_AND_BODY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7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3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3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>
  <p:cSld name="TITLE_AND_BODY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8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3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coloradotest.egrantsmanagement.com/" TargetMode="Externa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2025-2026 Consolidated Application System Training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9D69F-AABC-C089-9D33-804D17888350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r>
              <a:rPr lang="en-US" dirty="0"/>
              <a:t>Cross Program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3251A-4A6B-B8E8-74E1-99C37708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725" y="3834442"/>
            <a:ext cx="1310730" cy="125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2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Agenda</a:t>
            </a:r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7549305" cy="3034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pPr marL="342900" indent="-257175">
              <a:buSzPts val="1800"/>
            </a:pPr>
            <a:r>
              <a:rPr lang="en" dirty="0">
                <a:ea typeface="Calibri"/>
                <a:cs typeface="Calibri"/>
              </a:rPr>
              <a:t>Changes to the Consolidated Application Cross Program Section </a:t>
            </a:r>
            <a:endParaRPr lang="en-US" dirty="0"/>
          </a:p>
          <a:p>
            <a:pPr marL="85725" indent="0">
              <a:spcBef>
                <a:spcPts val="0"/>
              </a:spcBef>
              <a:buSzPts val="1800"/>
              <a:buNone/>
            </a:pPr>
            <a:endParaRPr lang="en" dirty="0"/>
          </a:p>
          <a:p>
            <a:pPr marL="342900" indent="-257175">
              <a:spcBef>
                <a:spcPts val="0"/>
              </a:spcBef>
              <a:buSzPts val="1800"/>
            </a:pPr>
            <a:endParaRPr lang="en" dirty="0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7F1CC-3942-0A7F-3417-19348910E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/>
              <a:t>Consolidated Application System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33287-77CD-C65B-A04E-CD6717D1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966" y="104081"/>
            <a:ext cx="775865" cy="7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0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FC3AA-521B-5246-07CA-B9010DBC6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5D32-BFCD-9CC0-0F23-8F48F822E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useo Slab 500"/>
              </a:rPr>
              <a:t>Consolidated Application: Cross Program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F85BE-DF77-FF85-97B5-B3521D826B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D044-A2ED-8E98-B725-3A5D6872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Cross-Program Changes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AC291-0BD8-6F27-A7CB-34AEF4995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529119" cy="3034800"/>
          </a:xfrm>
        </p:spPr>
        <p:txBody>
          <a:bodyPr>
            <a:normAutofit/>
          </a:bodyPr>
          <a:lstStyle/>
          <a:p>
            <a:r>
              <a:rPr lang="en-US" dirty="0"/>
              <a:t>Title I, Part A contact is required</a:t>
            </a:r>
          </a:p>
          <a:p>
            <a:pPr>
              <a:lnSpc>
                <a:spcPct val="114999"/>
              </a:lnSpc>
            </a:pPr>
            <a:r>
              <a:rPr lang="en-US" dirty="0"/>
              <a:t>ESEA ARAC Forms moved to Cross Program</a:t>
            </a:r>
          </a:p>
          <a:p>
            <a:pPr>
              <a:lnSpc>
                <a:spcPct val="114999"/>
              </a:lnSpc>
            </a:pPr>
            <a:r>
              <a:rPr lang="en-US" dirty="0"/>
              <a:t>Non-Public Schools chart </a:t>
            </a:r>
          </a:p>
          <a:p>
            <a:pPr>
              <a:lnSpc>
                <a:spcPct val="114999"/>
              </a:lnSpc>
            </a:pPr>
            <a:r>
              <a:rPr lang="en-US" b="1" dirty="0"/>
              <a:t>NEW! </a:t>
            </a:r>
            <a:r>
              <a:rPr lang="en-US" dirty="0"/>
              <a:t>ESSA School Improvement Narratives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557EE47-4AFD-D807-3669-1156B3C14EA8}"/>
              </a:ext>
            </a:extLst>
          </p:cNvPr>
          <p:cNvSpPr txBox="1"/>
          <p:nvPr/>
        </p:nvSpPr>
        <p:spPr>
          <a:xfrm>
            <a:off x="6122209" y="1771531"/>
            <a:ext cx="2537732" cy="160043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Start on page 4 of the </a:t>
            </a:r>
            <a:r>
              <a:rPr lang="en-US" i="1" dirty="0"/>
              <a:t>Consolidated Application Planning Resource</a:t>
            </a:r>
            <a:r>
              <a:rPr lang="en-US" dirty="0"/>
              <a:t> for Response Guidance and Helpful Resources on the Cross-Program Information Section.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1FEB8B-69C4-CB1B-9E81-4AA9AD57A83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/>
              <a:t>Consolidated Application System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6C3A2-34DF-E4E0-C257-9FC94DF5E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36" y="-792"/>
            <a:ext cx="718992" cy="6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9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81D0D-1040-C41A-56E2-6764596B8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B590-DA96-8AB0-8D40-6275AACE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Cross-Program Changes - Contacts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2FED4-1D39-D050-1A67-843E17BA1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414938" cy="3034800"/>
          </a:xfrm>
        </p:spPr>
        <p:txBody>
          <a:bodyPr/>
          <a:lstStyle/>
          <a:p>
            <a:r>
              <a:rPr lang="en-US" dirty="0"/>
              <a:t>The Title I, Part A contact has been moved from the Additional Contacts section to the Required Contacts section. </a:t>
            </a:r>
          </a:p>
        </p:txBody>
      </p:sp>
      <p:sp>
        <p:nvSpPr>
          <p:cNvPr id="8" name="Arrow: Right 7" descr="Red arrow pointing to the Title I, Part A contact that has been added to the bottom of the required contact chart. ">
            <a:extLst>
              <a:ext uri="{FF2B5EF4-FFF2-40B4-BE49-F238E27FC236}">
                <a16:creationId xmlns:a16="http://schemas.microsoft.com/office/drawing/2014/main" id="{50CE6EEF-CD6B-6963-2311-1474A8219CB5}"/>
              </a:ext>
            </a:extLst>
          </p:cNvPr>
          <p:cNvSpPr/>
          <p:nvPr/>
        </p:nvSpPr>
        <p:spPr>
          <a:xfrm>
            <a:off x="1027813" y="3939223"/>
            <a:ext cx="971107" cy="1894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quired contacts include the authorized representative, assigned requestor, application coordinator, application fiscal manager, CWEL Liaison, Lead District appointed TIX Coordinator, and now the Title I Part A contact">
            <a:extLst>
              <a:ext uri="{FF2B5EF4-FFF2-40B4-BE49-F238E27FC236}">
                <a16:creationId xmlns:a16="http://schemas.microsoft.com/office/drawing/2014/main" id="{0B457F09-D3A1-316C-9E78-7FEB43927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744" y="1927845"/>
            <a:ext cx="4677550" cy="22594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364292-8961-0A8B-AF0C-53A535365F0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/>
              <a:t>Consolidated Application System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0E27E-A67E-33D1-034D-29A0EB87B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36" y="-792"/>
            <a:ext cx="718992" cy="6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35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11C4A-8D7F-F662-AFAD-1344393F5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956A-F2C3-08F1-FDEC-5F5692D4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Cross-Program Changes - 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942C2-CC16-4728-339A-F32245342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414938" cy="3034800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-US" dirty="0"/>
              <a:t>With Cross Program open, you will now find the following forms: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Tribal Consultation Attestation (if applicable)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School Improvement Retention of Funds Form (if applicable) 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2025-2026 ESEA General Assurances </a:t>
            </a:r>
          </a:p>
          <a:p>
            <a:pPr lvl="1">
              <a:lnSpc>
                <a:spcPct val="114999"/>
              </a:lnSpc>
            </a:pPr>
            <a:endParaRPr lang="en-US" dirty="0"/>
          </a:p>
          <a:p>
            <a:pPr>
              <a:lnSpc>
                <a:spcPct val="114999"/>
              </a:lnSpc>
            </a:pPr>
            <a:r>
              <a:rPr lang="en-US" dirty="0"/>
              <a:t>These forms were in the ARAC last year. </a:t>
            </a:r>
          </a:p>
        </p:txBody>
      </p:sp>
      <p:pic>
        <p:nvPicPr>
          <p:cNvPr id="7" name="Picture 6" descr="Cross-Program Information section now contains the Tribal form, retention of funds form, and the general assurances which were all added to the bottom of the cross program section.">
            <a:extLst>
              <a:ext uri="{FF2B5EF4-FFF2-40B4-BE49-F238E27FC236}">
                <a16:creationId xmlns:a16="http://schemas.microsoft.com/office/drawing/2014/main" id="{F381C44C-5D06-9925-C7C6-0812B3957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561" y="2874335"/>
            <a:ext cx="3303215" cy="2269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B639B8-62CA-9623-DAE2-92876902C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36" y="-792"/>
            <a:ext cx="718992" cy="6875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6658AD-0103-4E4E-CBDD-E5D5C28DF30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/>
              <a:t>Consolidated Application System Training</a:t>
            </a:r>
          </a:p>
        </p:txBody>
      </p:sp>
    </p:spTree>
    <p:extLst>
      <p:ext uri="{BB962C8B-B14F-4D97-AF65-F5344CB8AC3E}">
        <p14:creationId xmlns:p14="http://schemas.microsoft.com/office/powerpoint/2010/main" val="1359703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259A-C77B-80CD-7F7B-F4CD92FD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Museo Slab 500"/>
              </a:rPr>
              <a:t>Non-Public School Changes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50D49-93FE-E5EB-F46A-42099827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36" y="-792"/>
            <a:ext cx="718992" cy="687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271B03-3B97-5885-9F8A-CFBB6DC0B67B}"/>
              </a:ext>
            </a:extLst>
          </p:cNvPr>
          <p:cNvSpPr txBox="1"/>
          <p:nvPr/>
        </p:nvSpPr>
        <p:spPr>
          <a:xfrm>
            <a:off x="315104" y="1048759"/>
            <a:ext cx="8599173" cy="173124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3995" indent="-213995">
              <a:buFont typeface="Arial"/>
              <a:buChar char="•"/>
            </a:pPr>
            <a:r>
              <a:rPr lang="en-US" sz="1350">
                <a:ea typeface="Calibri"/>
                <a:cs typeface="Calibri"/>
              </a:rPr>
              <a:t>All </a:t>
            </a:r>
            <a:r>
              <a:rPr lang="en-US" sz="1350" u="sng">
                <a:ea typeface="Calibri"/>
                <a:cs typeface="Calibri"/>
              </a:rPr>
              <a:t>eligible</a:t>
            </a:r>
            <a:r>
              <a:rPr lang="en-US" sz="1350">
                <a:ea typeface="Calibri"/>
                <a:cs typeface="Calibri"/>
              </a:rPr>
              <a:t> non-public schools will need a Non-Public School Consultation form uploaded into the platform. This is regardless of whether the school decides to participate or not in funding. </a:t>
            </a:r>
            <a:endParaRPr lang="en-US" sz="1350"/>
          </a:p>
          <a:p>
            <a:pPr marL="213995" indent="-213995">
              <a:buFont typeface="Arial"/>
              <a:buChar char="•"/>
            </a:pPr>
            <a:r>
              <a:rPr lang="en-US" sz="1350">
                <a:ea typeface="Calibri"/>
                <a:cs typeface="Calibri"/>
              </a:rPr>
              <a:t>If the school is not eligible for funding, the LEA will utilize the participation status to indicate the reason why such as a for-profit school, stand alone PreK, or closed.  </a:t>
            </a:r>
          </a:p>
          <a:p>
            <a:pPr marL="556895" lvl="1" indent="-213995">
              <a:buFont typeface="Courier New"/>
              <a:buChar char="o"/>
            </a:pPr>
            <a:r>
              <a:rPr lang="en-US" sz="1350">
                <a:ea typeface="Calibri"/>
                <a:cs typeface="Calibri"/>
              </a:rPr>
              <a:t>LEAs will no longer remove the schools with a trashcan. </a:t>
            </a:r>
          </a:p>
          <a:p>
            <a:pPr marL="556895" lvl="1" indent="-213995">
              <a:buFont typeface="Courier New"/>
              <a:buChar char="o"/>
            </a:pPr>
            <a:r>
              <a:rPr lang="en-US" sz="1350">
                <a:ea typeface="Calibri"/>
                <a:cs typeface="Calibri"/>
              </a:rPr>
              <a:t>The participation status column will be a multi-select dropdown to identify the various programs the school wishes to participate in. </a:t>
            </a:r>
          </a:p>
          <a:p>
            <a:pPr marL="213995" indent="-213995">
              <a:buFont typeface="Arial"/>
              <a:buChar char="•"/>
            </a:pPr>
            <a:endParaRPr lang="en-US" sz="1350">
              <a:ea typeface="Calibri"/>
              <a:cs typeface="Calibri"/>
            </a:endParaRPr>
          </a:p>
        </p:txBody>
      </p:sp>
      <p:pic>
        <p:nvPicPr>
          <p:cNvPr id="7" name="Picture 6" descr="Highlights the second column in the Non-Public School table. The second column is the participation status. This is a multi-select list to identify the programs that the school will participate in or why they might not be eligible for funds. ">
            <a:extLst>
              <a:ext uri="{FF2B5EF4-FFF2-40B4-BE49-F238E27FC236}">
                <a16:creationId xmlns:a16="http://schemas.microsoft.com/office/drawing/2014/main" id="{1D08DB5A-0466-84F8-45D7-5C8475AEA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637640"/>
            <a:ext cx="6858000" cy="16251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6E2978B-11A1-9476-3E4F-0020354C0BD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/>
              <a:t>Consolidated Application System Training</a:t>
            </a:r>
          </a:p>
        </p:txBody>
      </p:sp>
    </p:spTree>
    <p:extLst>
      <p:ext uri="{BB962C8B-B14F-4D97-AF65-F5344CB8AC3E}">
        <p14:creationId xmlns:p14="http://schemas.microsoft.com/office/powerpoint/2010/main" val="3249452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4B99-5708-BB53-D035-35EC9FAC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ESSA School Improvement Narratives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81CF1-19CF-493B-D1D9-DAFC98D66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465111" cy="3034800"/>
          </a:xfrm>
        </p:spPr>
        <p:txBody>
          <a:bodyPr/>
          <a:lstStyle/>
          <a:p>
            <a:r>
              <a:rPr lang="en-US"/>
              <a:t>This new page will only apply to those LEAs with schools identified for Comprehensive Support and Improvement, Targeted Support and Improvement, and Additional Targeted Support and Improvement.</a:t>
            </a:r>
          </a:p>
          <a:p>
            <a:pPr lvl="1">
              <a:lnSpc>
                <a:spcPct val="114999"/>
              </a:lnSpc>
            </a:pPr>
            <a:r>
              <a:rPr lang="en-US"/>
              <a:t>The page will include a chart that lists all these schools and the associated identification.</a:t>
            </a:r>
          </a:p>
          <a:p>
            <a:pPr>
              <a:lnSpc>
                <a:spcPct val="114999"/>
              </a:lnSpc>
            </a:pPr>
            <a:r>
              <a:rPr lang="en-US"/>
              <a:t>Within that page, Question 2 will only appear for LEAs with schools identified for Comprehensive Support and Improvement and/or Additional Targeted Support and Improvement.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B6BDA3-3972-793F-1F0A-E4A7C768515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/>
              <a:t>Consolidated Application System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503A7-E7B2-2922-26D4-09A69614F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36" y="-792"/>
            <a:ext cx="718992" cy="6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14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E5FC-2021-79E9-177B-E95191F53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D8B3-7227-1883-4D5D-AA08988A3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17" y="149073"/>
            <a:ext cx="3992066" cy="2493887"/>
          </a:xfrm>
        </p:spPr>
        <p:txBody>
          <a:bodyPr/>
          <a:lstStyle/>
          <a:p>
            <a:pPr algn="ctr"/>
            <a:r>
              <a:rPr lang="en-US" sz="2800">
                <a:hlinkClick r:id="rId2"/>
              </a:rPr>
              <a:t>2025-2026 Consolidated Application Walkthrough</a:t>
            </a:r>
            <a:endParaRPr lang="en-US" sz="2800"/>
          </a:p>
        </p:txBody>
      </p:sp>
      <p:pic>
        <p:nvPicPr>
          <p:cNvPr id="3" name="Picture 2" descr="CPU with binary numbers and blueprint">
            <a:extLst>
              <a:ext uri="{FF2B5EF4-FFF2-40B4-BE49-F238E27FC236}">
                <a16:creationId xmlns:a16="http://schemas.microsoft.com/office/drawing/2014/main" id="{5B496424-89BD-E973-4639-42F268206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519" y="1031264"/>
            <a:ext cx="4300904" cy="242154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9076887-A080-0AB9-7D0D-B7CC30B1CB5A}"/>
              </a:ext>
            </a:extLst>
          </p:cNvPr>
          <p:cNvSpPr txBox="1">
            <a:spLocks/>
          </p:cNvSpPr>
          <p:nvPr/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Consolidated Application System Training</a:t>
            </a:r>
          </a:p>
        </p:txBody>
      </p:sp>
    </p:spTree>
    <p:extLst>
      <p:ext uri="{BB962C8B-B14F-4D97-AF65-F5344CB8AC3E}">
        <p14:creationId xmlns:p14="http://schemas.microsoft.com/office/powerpoint/2010/main" val="367933895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a81e36-7bf1-4cef-9c34-a447d2fae1d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1592277610D489A9D9361BA54FDFF" ma:contentTypeVersion="15" ma:contentTypeDescription="Create a new document." ma:contentTypeScope="" ma:versionID="2c11ef6428f718a7898c70474cf5c53d">
  <xsd:schema xmlns:xsd="http://www.w3.org/2001/XMLSchema" xmlns:xs="http://www.w3.org/2001/XMLSchema" xmlns:p="http://schemas.microsoft.com/office/2006/metadata/properties" xmlns:ns3="49a81e36-7bf1-4cef-9c34-a447d2fae1de" xmlns:ns4="1d7a6999-9f23-40c1-89fd-c28d1c6d889e" targetNamespace="http://schemas.microsoft.com/office/2006/metadata/properties" ma:root="true" ma:fieldsID="662df6824ea3bce3cd80a21de96536cd" ns3:_="" ns4:_="">
    <xsd:import namespace="49a81e36-7bf1-4cef-9c34-a447d2fae1de"/>
    <xsd:import namespace="1d7a6999-9f23-40c1-89fd-c28d1c6d88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81e36-7bf1-4cef-9c34-a447d2fae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a6999-9f23-40c1-89fd-c28d1c6d88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C9AC83-A244-4C73-9B74-EBB8100F5E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5871AF-E4E2-4474-BBBF-C4CA544DC804}">
  <ds:schemaRefs>
    <ds:schemaRef ds:uri="http://purl.org/dc/elements/1.1/"/>
    <ds:schemaRef ds:uri="http://purl.org/dc/terms/"/>
    <ds:schemaRef ds:uri="http://schemas.microsoft.com/office/2006/documentManagement/types"/>
    <ds:schemaRef ds:uri="49a81e36-7bf1-4cef-9c34-a447d2fae1de"/>
    <ds:schemaRef ds:uri="1d7a6999-9f23-40c1-89fd-c28d1c6d889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91E4219-6D23-4FF3-BB9A-48A8BBD73A57}">
  <ds:schemaRefs>
    <ds:schemaRef ds:uri="1d7a6999-9f23-40c1-89fd-c28d1c6d889e"/>
    <ds:schemaRef ds:uri="49a81e36-7bf1-4cef-9c34-a447d2fae1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361</Words>
  <Application>Microsoft Office PowerPoint</Application>
  <PresentationFormat>On-screen Show (16:9)</PresentationFormat>
  <Paragraphs>45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Courier New</vt:lpstr>
      <vt:lpstr>Rockwell</vt:lpstr>
      <vt:lpstr>Arial</vt:lpstr>
      <vt:lpstr>Roboto Medium</vt:lpstr>
      <vt:lpstr>Calibri</vt:lpstr>
      <vt:lpstr>Roboto</vt:lpstr>
      <vt:lpstr>Museo Slab 500</vt:lpstr>
      <vt:lpstr>Simple Light</vt:lpstr>
      <vt:lpstr>2025-2026 Consolidated Application System Training</vt:lpstr>
      <vt:lpstr>Agenda</vt:lpstr>
      <vt:lpstr>Consolidated Application: Cross Program Changes</vt:lpstr>
      <vt:lpstr>Cross-Program Changes </vt:lpstr>
      <vt:lpstr>Cross-Program Changes - Contacts</vt:lpstr>
      <vt:lpstr>Cross-Program Changes - Forms</vt:lpstr>
      <vt:lpstr>Non-Public School Changes</vt:lpstr>
      <vt:lpstr>ESSA School Improvement Narratives</vt:lpstr>
      <vt:lpstr>2025-2026 Consolidated Application Walkthrough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Dailey, Bridgett</dc:creator>
  <cp:lastModifiedBy>Prael, Michelle</cp:lastModifiedBy>
  <cp:revision>58</cp:revision>
  <dcterms:modified xsi:type="dcterms:W3CDTF">2025-04-09T15:59:25Z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0x0101005371592277610D489A9D9361BA54FDFF</vt:lpwstr>
  </property>
</Properties>
</file>