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2.xml" ContentType="application/vnd.openxmlformats-officedocument.presentationml.tags+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notesMasterIdLst>
    <p:notesMasterId r:id="rId17"/>
  </p:notesMasterIdLst>
  <p:handoutMasterIdLst>
    <p:handoutMasterId r:id="rId18"/>
  </p:handoutMasterIdLst>
  <p:sldIdLst>
    <p:sldId id="258" r:id="rId2"/>
    <p:sldId id="313" r:id="rId3"/>
    <p:sldId id="295" r:id="rId4"/>
    <p:sldId id="292" r:id="rId5"/>
    <p:sldId id="569" r:id="rId6"/>
    <p:sldId id="332" r:id="rId7"/>
    <p:sldId id="319" r:id="rId8"/>
    <p:sldId id="320" r:id="rId9"/>
    <p:sldId id="563" r:id="rId10"/>
    <p:sldId id="566" r:id="rId11"/>
    <p:sldId id="565" r:id="rId12"/>
    <p:sldId id="298" r:id="rId13"/>
    <p:sldId id="275" r:id="rId14"/>
    <p:sldId id="1211" r:id="rId15"/>
    <p:sldId id="1234" r:id="rId16"/>
  </p:sldIdLst>
  <p:sldSz cx="9144000" cy="6858000" type="screen4x3"/>
  <p:notesSz cx="6881813" cy="9296400"/>
  <p:custDataLst>
    <p:tags r:id="rId19"/>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earson, Alyssa" initials="AP" lastIdx="1" clrIdx="0"/>
  <p:cmAuthor id="1" name="Guest Account" initials="GA"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E8E"/>
    <a:srgbClr val="EF7521"/>
    <a:srgbClr val="46797A"/>
    <a:srgbClr val="86BE40"/>
    <a:srgbClr val="FFC846"/>
    <a:srgbClr val="5C6670"/>
    <a:srgbClr val="488BC9"/>
    <a:srgbClr val="82797A"/>
    <a:srgbClr val="6EC4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14" autoAdjust="0"/>
    <p:restoredTop sz="88710" autoAdjust="0"/>
  </p:normalViewPr>
  <p:slideViewPr>
    <p:cSldViewPr snapToGrid="0" showGuides="1">
      <p:cViewPr varScale="1">
        <p:scale>
          <a:sx n="59" d="100"/>
          <a:sy n="59" d="100"/>
        </p:scale>
        <p:origin x="1484"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260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F16D46-95D1-4AA1-93BA-20A06800905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C833459-B885-4ABA-B165-B72151E1D73B}">
      <dgm:prSet/>
      <dgm:spPr/>
      <dgm:t>
        <a:bodyPr/>
        <a:lstStyle/>
        <a:p>
          <a:r>
            <a:rPr lang="en-US"/>
            <a:t>All parents have dreams for their children and want the best for them.</a:t>
          </a:r>
        </a:p>
      </dgm:t>
    </dgm:pt>
    <dgm:pt modelId="{4D1FA630-2554-4FBA-B43C-2679F9B566CB}" type="parTrans" cxnId="{9791827A-4A2E-47FE-9196-0249E7EF0884}">
      <dgm:prSet/>
      <dgm:spPr/>
      <dgm:t>
        <a:bodyPr/>
        <a:lstStyle/>
        <a:p>
          <a:endParaRPr lang="en-US"/>
        </a:p>
      </dgm:t>
    </dgm:pt>
    <dgm:pt modelId="{5075099D-D149-42B1-B7F4-AC159E86B893}" type="sibTrans" cxnId="{9791827A-4A2E-47FE-9196-0249E7EF0884}">
      <dgm:prSet/>
      <dgm:spPr/>
      <dgm:t>
        <a:bodyPr/>
        <a:lstStyle/>
        <a:p>
          <a:endParaRPr lang="en-US"/>
        </a:p>
      </dgm:t>
    </dgm:pt>
    <dgm:pt modelId="{11A32B2C-31C4-4189-88A8-CD65D4A71FE5}">
      <dgm:prSet/>
      <dgm:spPr/>
      <dgm:t>
        <a:bodyPr/>
        <a:lstStyle/>
        <a:p>
          <a:r>
            <a:rPr lang="en-US"/>
            <a:t>All parents have the capacity to support their children’s learning.</a:t>
          </a:r>
        </a:p>
      </dgm:t>
    </dgm:pt>
    <dgm:pt modelId="{5E626A8B-E084-440D-A157-32840A20724B}" type="parTrans" cxnId="{0FB3E402-9F2A-4E09-8F0C-CFD7B60907BC}">
      <dgm:prSet/>
      <dgm:spPr/>
      <dgm:t>
        <a:bodyPr/>
        <a:lstStyle/>
        <a:p>
          <a:endParaRPr lang="en-US"/>
        </a:p>
      </dgm:t>
    </dgm:pt>
    <dgm:pt modelId="{519F39CF-0F90-4CB4-9360-D01D5A285B8B}" type="sibTrans" cxnId="{0FB3E402-9F2A-4E09-8F0C-CFD7B60907BC}">
      <dgm:prSet/>
      <dgm:spPr/>
      <dgm:t>
        <a:bodyPr/>
        <a:lstStyle/>
        <a:p>
          <a:endParaRPr lang="en-US"/>
        </a:p>
      </dgm:t>
    </dgm:pt>
    <dgm:pt modelId="{14C1AEB4-8C23-4B46-BC75-8B7A8070BCC0}">
      <dgm:prSet/>
      <dgm:spPr/>
      <dgm:t>
        <a:bodyPr/>
        <a:lstStyle/>
        <a:p>
          <a:r>
            <a:rPr lang="en-US"/>
            <a:t>Parents and school staff should be equal partners.</a:t>
          </a:r>
        </a:p>
      </dgm:t>
    </dgm:pt>
    <dgm:pt modelId="{8D20217C-0FE0-4326-A7DB-AFA526070330}" type="parTrans" cxnId="{CF9B1044-20A0-4D31-9A86-0405C29BE3A6}">
      <dgm:prSet/>
      <dgm:spPr/>
      <dgm:t>
        <a:bodyPr/>
        <a:lstStyle/>
        <a:p>
          <a:endParaRPr lang="en-US"/>
        </a:p>
      </dgm:t>
    </dgm:pt>
    <dgm:pt modelId="{8BF4F51F-194C-44CC-B54C-EE5075FB07CD}" type="sibTrans" cxnId="{CF9B1044-20A0-4D31-9A86-0405C29BE3A6}">
      <dgm:prSet/>
      <dgm:spPr/>
      <dgm:t>
        <a:bodyPr/>
        <a:lstStyle/>
        <a:p>
          <a:endParaRPr lang="en-US"/>
        </a:p>
      </dgm:t>
    </dgm:pt>
    <dgm:pt modelId="{D8147AFC-C39E-4A6C-88E2-CEBA92520CC0}">
      <dgm:prSet/>
      <dgm:spPr/>
      <dgm:t>
        <a:bodyPr/>
        <a:lstStyle/>
        <a:p>
          <a:r>
            <a:rPr lang="en-US"/>
            <a:t>The responsibility for building partnerships between school and home rests primarily with school staff, especially school leaders.</a:t>
          </a:r>
        </a:p>
      </dgm:t>
    </dgm:pt>
    <dgm:pt modelId="{64CBAAC7-AC78-4227-A0D0-3E2F81067099}" type="parTrans" cxnId="{45570BD6-5A99-4573-B000-8EB4E00E294C}">
      <dgm:prSet/>
      <dgm:spPr/>
      <dgm:t>
        <a:bodyPr/>
        <a:lstStyle/>
        <a:p>
          <a:endParaRPr lang="en-US"/>
        </a:p>
      </dgm:t>
    </dgm:pt>
    <dgm:pt modelId="{937EC19B-A2EF-4D84-8A0D-57D8CE312E89}" type="sibTrans" cxnId="{45570BD6-5A99-4573-B000-8EB4E00E294C}">
      <dgm:prSet/>
      <dgm:spPr/>
      <dgm:t>
        <a:bodyPr/>
        <a:lstStyle/>
        <a:p>
          <a:endParaRPr lang="en-US"/>
        </a:p>
      </dgm:t>
    </dgm:pt>
    <dgm:pt modelId="{8FC02383-BA07-44D4-A6EE-20E78EBEE369}">
      <dgm:prSet/>
      <dgm:spPr/>
      <dgm:t>
        <a:bodyPr/>
        <a:lstStyle/>
        <a:p>
          <a:endParaRPr lang="en-US" dirty="0"/>
        </a:p>
      </dgm:t>
    </dgm:pt>
    <dgm:pt modelId="{3ADB5345-20C8-40F5-992C-9929469E3D50}" type="parTrans" cxnId="{1E83476D-D624-440B-9DCA-BB95EB08E40C}">
      <dgm:prSet/>
      <dgm:spPr/>
      <dgm:t>
        <a:bodyPr/>
        <a:lstStyle/>
        <a:p>
          <a:endParaRPr lang="en-US"/>
        </a:p>
      </dgm:t>
    </dgm:pt>
    <dgm:pt modelId="{66CA577D-8300-48B2-8D82-B2E40897A247}" type="sibTrans" cxnId="{1E83476D-D624-440B-9DCA-BB95EB08E40C}">
      <dgm:prSet/>
      <dgm:spPr/>
      <dgm:t>
        <a:bodyPr/>
        <a:lstStyle/>
        <a:p>
          <a:endParaRPr lang="en-US"/>
        </a:p>
      </dgm:t>
    </dgm:pt>
    <dgm:pt modelId="{988F129D-CECC-41E9-90DD-00D7E38EB128}" type="pres">
      <dgm:prSet presAssocID="{86F16D46-95D1-4AA1-93BA-20A068009057}" presName="linear" presStyleCnt="0">
        <dgm:presLayoutVars>
          <dgm:animLvl val="lvl"/>
          <dgm:resizeHandles val="exact"/>
        </dgm:presLayoutVars>
      </dgm:prSet>
      <dgm:spPr/>
    </dgm:pt>
    <dgm:pt modelId="{DC3E8095-0EFE-4473-AB00-002F43F8122B}" type="pres">
      <dgm:prSet presAssocID="{FC833459-B885-4ABA-B165-B72151E1D73B}" presName="parentText" presStyleLbl="node1" presStyleIdx="0" presStyleCnt="4">
        <dgm:presLayoutVars>
          <dgm:chMax val="0"/>
          <dgm:bulletEnabled val="1"/>
        </dgm:presLayoutVars>
      </dgm:prSet>
      <dgm:spPr/>
    </dgm:pt>
    <dgm:pt modelId="{8C3E0063-4170-4D94-910F-A841C8194DD9}" type="pres">
      <dgm:prSet presAssocID="{5075099D-D149-42B1-B7F4-AC159E86B893}" presName="spacer" presStyleCnt="0"/>
      <dgm:spPr/>
    </dgm:pt>
    <dgm:pt modelId="{53EC7011-2F7F-4584-81BD-D43A8B41A48F}" type="pres">
      <dgm:prSet presAssocID="{11A32B2C-31C4-4189-88A8-CD65D4A71FE5}" presName="parentText" presStyleLbl="node1" presStyleIdx="1" presStyleCnt="4">
        <dgm:presLayoutVars>
          <dgm:chMax val="0"/>
          <dgm:bulletEnabled val="1"/>
        </dgm:presLayoutVars>
      </dgm:prSet>
      <dgm:spPr/>
    </dgm:pt>
    <dgm:pt modelId="{874C44A7-AB0E-42E0-84C6-B9E4A42F6E06}" type="pres">
      <dgm:prSet presAssocID="{519F39CF-0F90-4CB4-9360-D01D5A285B8B}" presName="spacer" presStyleCnt="0"/>
      <dgm:spPr/>
    </dgm:pt>
    <dgm:pt modelId="{BD47E091-6FE6-46C9-841D-9138CE8BEA75}" type="pres">
      <dgm:prSet presAssocID="{14C1AEB4-8C23-4B46-BC75-8B7A8070BCC0}" presName="parentText" presStyleLbl="node1" presStyleIdx="2" presStyleCnt="4">
        <dgm:presLayoutVars>
          <dgm:chMax val="0"/>
          <dgm:bulletEnabled val="1"/>
        </dgm:presLayoutVars>
      </dgm:prSet>
      <dgm:spPr/>
    </dgm:pt>
    <dgm:pt modelId="{0CEDF1E4-48C3-4AC3-BA0C-D801AA655378}" type="pres">
      <dgm:prSet presAssocID="{8BF4F51F-194C-44CC-B54C-EE5075FB07CD}" presName="spacer" presStyleCnt="0"/>
      <dgm:spPr/>
    </dgm:pt>
    <dgm:pt modelId="{82DA4730-ECCC-44B0-BA5F-AECBE8FE657E}" type="pres">
      <dgm:prSet presAssocID="{D8147AFC-C39E-4A6C-88E2-CEBA92520CC0}" presName="parentText" presStyleLbl="node1" presStyleIdx="3" presStyleCnt="4">
        <dgm:presLayoutVars>
          <dgm:chMax val="0"/>
          <dgm:bulletEnabled val="1"/>
        </dgm:presLayoutVars>
      </dgm:prSet>
      <dgm:spPr/>
    </dgm:pt>
    <dgm:pt modelId="{3F4BE074-32F2-48CD-9034-35135B2D672F}" type="pres">
      <dgm:prSet presAssocID="{D8147AFC-C39E-4A6C-88E2-CEBA92520CC0}" presName="childText" presStyleLbl="revTx" presStyleIdx="0" presStyleCnt="1">
        <dgm:presLayoutVars>
          <dgm:bulletEnabled val="1"/>
        </dgm:presLayoutVars>
      </dgm:prSet>
      <dgm:spPr/>
    </dgm:pt>
  </dgm:ptLst>
  <dgm:cxnLst>
    <dgm:cxn modelId="{0FB3E402-9F2A-4E09-8F0C-CFD7B60907BC}" srcId="{86F16D46-95D1-4AA1-93BA-20A068009057}" destId="{11A32B2C-31C4-4189-88A8-CD65D4A71FE5}" srcOrd="1" destOrd="0" parTransId="{5E626A8B-E084-440D-A157-32840A20724B}" sibTransId="{519F39CF-0F90-4CB4-9360-D01D5A285B8B}"/>
    <dgm:cxn modelId="{365D8828-63D8-4B61-9A93-5F97E26F6EED}" type="presOf" srcId="{D8147AFC-C39E-4A6C-88E2-CEBA92520CC0}" destId="{82DA4730-ECCC-44B0-BA5F-AECBE8FE657E}" srcOrd="0" destOrd="0" presId="urn:microsoft.com/office/officeart/2005/8/layout/vList2"/>
    <dgm:cxn modelId="{4093F561-9E47-4A8E-9BBB-C2293935740A}" type="presOf" srcId="{11A32B2C-31C4-4189-88A8-CD65D4A71FE5}" destId="{53EC7011-2F7F-4584-81BD-D43A8B41A48F}" srcOrd="0" destOrd="0" presId="urn:microsoft.com/office/officeart/2005/8/layout/vList2"/>
    <dgm:cxn modelId="{E8E85E62-A105-47E1-907A-65F65CAB12A4}" type="presOf" srcId="{86F16D46-95D1-4AA1-93BA-20A068009057}" destId="{988F129D-CECC-41E9-90DD-00D7E38EB128}" srcOrd="0" destOrd="0" presId="urn:microsoft.com/office/officeart/2005/8/layout/vList2"/>
    <dgm:cxn modelId="{CF9B1044-20A0-4D31-9A86-0405C29BE3A6}" srcId="{86F16D46-95D1-4AA1-93BA-20A068009057}" destId="{14C1AEB4-8C23-4B46-BC75-8B7A8070BCC0}" srcOrd="2" destOrd="0" parTransId="{8D20217C-0FE0-4326-A7DB-AFA526070330}" sibTransId="{8BF4F51F-194C-44CC-B54C-EE5075FB07CD}"/>
    <dgm:cxn modelId="{1E83476D-D624-440B-9DCA-BB95EB08E40C}" srcId="{D8147AFC-C39E-4A6C-88E2-CEBA92520CC0}" destId="{8FC02383-BA07-44D4-A6EE-20E78EBEE369}" srcOrd="0" destOrd="0" parTransId="{3ADB5345-20C8-40F5-992C-9929469E3D50}" sibTransId="{66CA577D-8300-48B2-8D82-B2E40897A247}"/>
    <dgm:cxn modelId="{9791827A-4A2E-47FE-9196-0249E7EF0884}" srcId="{86F16D46-95D1-4AA1-93BA-20A068009057}" destId="{FC833459-B885-4ABA-B165-B72151E1D73B}" srcOrd="0" destOrd="0" parTransId="{4D1FA630-2554-4FBA-B43C-2679F9B566CB}" sibTransId="{5075099D-D149-42B1-B7F4-AC159E86B893}"/>
    <dgm:cxn modelId="{F1758D8F-D38F-4C8E-A0D5-D102425F5ABC}" type="presOf" srcId="{14C1AEB4-8C23-4B46-BC75-8B7A8070BCC0}" destId="{BD47E091-6FE6-46C9-841D-9138CE8BEA75}" srcOrd="0" destOrd="0" presId="urn:microsoft.com/office/officeart/2005/8/layout/vList2"/>
    <dgm:cxn modelId="{6A98E697-F717-4941-8F47-FE5BE57A82B5}" type="presOf" srcId="{8FC02383-BA07-44D4-A6EE-20E78EBEE369}" destId="{3F4BE074-32F2-48CD-9034-35135B2D672F}" srcOrd="0" destOrd="0" presId="urn:microsoft.com/office/officeart/2005/8/layout/vList2"/>
    <dgm:cxn modelId="{45570BD6-5A99-4573-B000-8EB4E00E294C}" srcId="{86F16D46-95D1-4AA1-93BA-20A068009057}" destId="{D8147AFC-C39E-4A6C-88E2-CEBA92520CC0}" srcOrd="3" destOrd="0" parTransId="{64CBAAC7-AC78-4227-A0D0-3E2F81067099}" sibTransId="{937EC19B-A2EF-4D84-8A0D-57D8CE312E89}"/>
    <dgm:cxn modelId="{D8AB96F4-08FD-4149-AB0A-8534405B85C1}" type="presOf" srcId="{FC833459-B885-4ABA-B165-B72151E1D73B}" destId="{DC3E8095-0EFE-4473-AB00-002F43F8122B}" srcOrd="0" destOrd="0" presId="urn:microsoft.com/office/officeart/2005/8/layout/vList2"/>
    <dgm:cxn modelId="{5928497C-2B8C-46E6-888F-CFB914A36586}" type="presParOf" srcId="{988F129D-CECC-41E9-90DD-00D7E38EB128}" destId="{DC3E8095-0EFE-4473-AB00-002F43F8122B}" srcOrd="0" destOrd="0" presId="urn:microsoft.com/office/officeart/2005/8/layout/vList2"/>
    <dgm:cxn modelId="{2DCF6234-C171-44C1-B63D-54F6B4F429D2}" type="presParOf" srcId="{988F129D-CECC-41E9-90DD-00D7E38EB128}" destId="{8C3E0063-4170-4D94-910F-A841C8194DD9}" srcOrd="1" destOrd="0" presId="urn:microsoft.com/office/officeart/2005/8/layout/vList2"/>
    <dgm:cxn modelId="{D790E7BD-D654-43FC-B280-19E3B5A035A8}" type="presParOf" srcId="{988F129D-CECC-41E9-90DD-00D7E38EB128}" destId="{53EC7011-2F7F-4584-81BD-D43A8B41A48F}" srcOrd="2" destOrd="0" presId="urn:microsoft.com/office/officeart/2005/8/layout/vList2"/>
    <dgm:cxn modelId="{030FD510-3FC6-46D0-BA29-47ED7395C732}" type="presParOf" srcId="{988F129D-CECC-41E9-90DD-00D7E38EB128}" destId="{874C44A7-AB0E-42E0-84C6-B9E4A42F6E06}" srcOrd="3" destOrd="0" presId="urn:microsoft.com/office/officeart/2005/8/layout/vList2"/>
    <dgm:cxn modelId="{21B48AA5-18AD-47E5-88C5-4034890B6D11}" type="presParOf" srcId="{988F129D-CECC-41E9-90DD-00D7E38EB128}" destId="{BD47E091-6FE6-46C9-841D-9138CE8BEA75}" srcOrd="4" destOrd="0" presId="urn:microsoft.com/office/officeart/2005/8/layout/vList2"/>
    <dgm:cxn modelId="{1DD3E813-02B2-4BDA-A1E7-0874A4A137B6}" type="presParOf" srcId="{988F129D-CECC-41E9-90DD-00D7E38EB128}" destId="{0CEDF1E4-48C3-4AC3-BA0C-D801AA655378}" srcOrd="5" destOrd="0" presId="urn:microsoft.com/office/officeart/2005/8/layout/vList2"/>
    <dgm:cxn modelId="{A984F742-1838-4CBA-8EF1-D06CAE28184C}" type="presParOf" srcId="{988F129D-CECC-41E9-90DD-00D7E38EB128}" destId="{82DA4730-ECCC-44B0-BA5F-AECBE8FE657E}" srcOrd="6" destOrd="0" presId="urn:microsoft.com/office/officeart/2005/8/layout/vList2"/>
    <dgm:cxn modelId="{DBB386DA-DBF0-48AF-B8BB-1A2817ECA568}" type="presParOf" srcId="{988F129D-CECC-41E9-90DD-00D7E38EB128}" destId="{3F4BE074-32F2-48CD-9034-35135B2D672F}" srcOrd="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F3DB365-22CD-4B40-BD01-C3F04FE7D2F5}" type="doc">
      <dgm:prSet loTypeId="urn:microsoft.com/office/officeart/2005/8/layout/radial6" loCatId="cycle" qsTypeId="urn:microsoft.com/office/officeart/2005/8/quickstyle/simple1" qsCatId="simple" csTypeId="urn:microsoft.com/office/officeart/2005/8/colors/colorful1" csCatId="colorful" phldr="1"/>
      <dgm:spPr/>
      <dgm:t>
        <a:bodyPr/>
        <a:lstStyle/>
        <a:p>
          <a:endParaRPr lang="en-US"/>
        </a:p>
      </dgm:t>
    </dgm:pt>
    <dgm:pt modelId="{FA96496E-6875-4734-8CD2-CB2183173000}">
      <dgm:prSet phldrT="[Text]"/>
      <dgm:spPr/>
      <dgm:t>
        <a:bodyPr/>
        <a:lstStyle/>
        <a:p>
          <a:r>
            <a:rPr lang="en-US" dirty="0"/>
            <a:t>Excelling Programs</a:t>
          </a:r>
        </a:p>
      </dgm:t>
    </dgm:pt>
    <dgm:pt modelId="{5B8EC0AA-1477-4851-8FD8-A51AE976CE01}" type="parTrans" cxnId="{DE196715-B209-4F47-80E8-BA07B553490C}">
      <dgm:prSet/>
      <dgm:spPr/>
      <dgm:t>
        <a:bodyPr/>
        <a:lstStyle/>
        <a:p>
          <a:endParaRPr lang="en-US"/>
        </a:p>
      </dgm:t>
    </dgm:pt>
    <dgm:pt modelId="{EB2691BE-3EF1-4BBB-BD8D-26157458266D}" type="sibTrans" cxnId="{DE196715-B209-4F47-80E8-BA07B553490C}">
      <dgm:prSet/>
      <dgm:spPr/>
      <dgm:t>
        <a:bodyPr/>
        <a:lstStyle/>
        <a:p>
          <a:endParaRPr lang="en-US"/>
        </a:p>
      </dgm:t>
    </dgm:pt>
    <dgm:pt modelId="{440D0A7E-51C4-40D7-9842-48A2B6740E58}">
      <dgm:prSet phldrT="[Text]" custT="1"/>
      <dgm:spPr/>
      <dgm:t>
        <a:bodyPr/>
        <a:lstStyle/>
        <a:p>
          <a:r>
            <a:rPr lang="en-US" sz="1600" b="1" dirty="0"/>
            <a:t>Principal Leadership</a:t>
          </a:r>
        </a:p>
      </dgm:t>
    </dgm:pt>
    <dgm:pt modelId="{763532DF-46B6-43AE-AEF6-794D66C5DAC4}" type="parTrans" cxnId="{B890F813-16BA-44F6-B45B-0040818C4699}">
      <dgm:prSet/>
      <dgm:spPr/>
      <dgm:t>
        <a:bodyPr/>
        <a:lstStyle/>
        <a:p>
          <a:endParaRPr lang="en-US"/>
        </a:p>
      </dgm:t>
    </dgm:pt>
    <dgm:pt modelId="{5DCD51AF-7558-4CFB-A141-E3B620CF5A0A}" type="sibTrans" cxnId="{B890F813-16BA-44F6-B45B-0040818C4699}">
      <dgm:prSet/>
      <dgm:spPr/>
      <dgm:t>
        <a:bodyPr/>
        <a:lstStyle/>
        <a:p>
          <a:endParaRPr lang="en-US"/>
        </a:p>
      </dgm:t>
    </dgm:pt>
    <dgm:pt modelId="{EDFBC8CD-B036-46BD-8D80-7F8F9904D8BC}">
      <dgm:prSet phldrT="[Text]" custT="1"/>
      <dgm:spPr/>
      <dgm:t>
        <a:bodyPr/>
        <a:lstStyle/>
        <a:p>
          <a:r>
            <a:rPr lang="en-US" sz="1600" b="1" dirty="0"/>
            <a:t>Attending to Inequities</a:t>
          </a:r>
        </a:p>
      </dgm:t>
    </dgm:pt>
    <dgm:pt modelId="{2D352146-05C7-411F-94A8-13A3E02E1ED0}" type="parTrans" cxnId="{1376B3A8-9141-4C83-A3F7-446C847A150A}">
      <dgm:prSet/>
      <dgm:spPr/>
      <dgm:t>
        <a:bodyPr/>
        <a:lstStyle/>
        <a:p>
          <a:endParaRPr lang="en-US"/>
        </a:p>
      </dgm:t>
    </dgm:pt>
    <dgm:pt modelId="{BA45BDB7-6C97-4771-A251-13D56B06F1DC}" type="sibTrans" cxnId="{1376B3A8-9141-4C83-A3F7-446C847A150A}">
      <dgm:prSet/>
      <dgm:spPr/>
      <dgm:t>
        <a:bodyPr/>
        <a:lstStyle/>
        <a:p>
          <a:endParaRPr lang="en-US"/>
        </a:p>
      </dgm:t>
    </dgm:pt>
    <dgm:pt modelId="{6F6149D0-DBAB-4020-AAB5-8EDBEC2CBF38}">
      <dgm:prSet phldrT="[Text]" custT="1"/>
      <dgm:spPr/>
      <dgm:t>
        <a:bodyPr/>
        <a:lstStyle/>
        <a:p>
          <a:r>
            <a:rPr lang="en-US" sz="1600" b="1" dirty="0"/>
            <a:t>Giving Voice/ Sharing Power</a:t>
          </a:r>
        </a:p>
      </dgm:t>
    </dgm:pt>
    <dgm:pt modelId="{C86B02C4-49A8-42E7-98DA-40B57FBE1756}" type="parTrans" cxnId="{1E48E03A-56D9-415E-BFCE-15371DB3132C}">
      <dgm:prSet/>
      <dgm:spPr/>
      <dgm:t>
        <a:bodyPr/>
        <a:lstStyle/>
        <a:p>
          <a:endParaRPr lang="en-US"/>
        </a:p>
      </dgm:t>
    </dgm:pt>
    <dgm:pt modelId="{C8150174-3B46-4BD7-B193-3454B4B240D6}" type="sibTrans" cxnId="{1E48E03A-56D9-415E-BFCE-15371DB3132C}">
      <dgm:prSet/>
      <dgm:spPr/>
      <dgm:t>
        <a:bodyPr/>
        <a:lstStyle/>
        <a:p>
          <a:endParaRPr lang="en-US"/>
        </a:p>
      </dgm:t>
    </dgm:pt>
    <dgm:pt modelId="{10FDE36C-C83F-4056-98E7-31433D3F6DE4}">
      <dgm:prSet phldrT="[Text]" custT="1"/>
      <dgm:spPr/>
      <dgm:t>
        <a:bodyPr/>
        <a:lstStyle/>
        <a:p>
          <a:r>
            <a:rPr lang="en-US" sz="1400" b="1" dirty="0"/>
            <a:t>Programmatic Approach</a:t>
          </a:r>
        </a:p>
      </dgm:t>
    </dgm:pt>
    <dgm:pt modelId="{7BAFA8CE-0A44-47BB-994F-0C71C21118D8}" type="parTrans" cxnId="{9DC229C7-6A11-47BF-8612-BDB053C3642B}">
      <dgm:prSet/>
      <dgm:spPr/>
      <dgm:t>
        <a:bodyPr/>
        <a:lstStyle/>
        <a:p>
          <a:endParaRPr lang="en-US"/>
        </a:p>
      </dgm:t>
    </dgm:pt>
    <dgm:pt modelId="{551C17CD-07C1-4F46-AFCC-EBF4A8DA95C0}" type="sibTrans" cxnId="{9DC229C7-6A11-47BF-8612-BDB053C3642B}">
      <dgm:prSet/>
      <dgm:spPr/>
      <dgm:t>
        <a:bodyPr/>
        <a:lstStyle/>
        <a:p>
          <a:endParaRPr lang="en-US"/>
        </a:p>
      </dgm:t>
    </dgm:pt>
    <dgm:pt modelId="{854E40F0-2CEB-40BD-9E7A-BDE67AB1E5B0}">
      <dgm:prSet custT="1"/>
      <dgm:spPr/>
      <dgm:t>
        <a:bodyPr/>
        <a:lstStyle/>
        <a:p>
          <a:r>
            <a:rPr lang="en-US" sz="1600" b="1" dirty="0"/>
            <a:t>Teamwork/ Shared Leadership</a:t>
          </a:r>
        </a:p>
      </dgm:t>
    </dgm:pt>
    <dgm:pt modelId="{ECF27C08-1D1F-4873-A826-8FDA8EE63CDB}" type="parTrans" cxnId="{619B5FBA-6BBF-4F4A-A16E-68E2FC4F751D}">
      <dgm:prSet/>
      <dgm:spPr/>
      <dgm:t>
        <a:bodyPr/>
        <a:lstStyle/>
        <a:p>
          <a:endParaRPr lang="en-US"/>
        </a:p>
      </dgm:t>
    </dgm:pt>
    <dgm:pt modelId="{33B78C2A-75CD-4DF2-8C15-8FB68EF2874D}" type="sibTrans" cxnId="{619B5FBA-6BBF-4F4A-A16E-68E2FC4F751D}">
      <dgm:prSet/>
      <dgm:spPr/>
      <dgm:t>
        <a:bodyPr/>
        <a:lstStyle/>
        <a:p>
          <a:endParaRPr lang="en-US"/>
        </a:p>
      </dgm:t>
    </dgm:pt>
    <dgm:pt modelId="{D71BFD5B-7DC3-4005-B289-633F3236BCFE}">
      <dgm:prSet/>
      <dgm:spPr/>
      <dgm:t>
        <a:bodyPr/>
        <a:lstStyle/>
        <a:p>
          <a:r>
            <a:rPr lang="en-US" b="1" dirty="0"/>
            <a:t>Evaluation </a:t>
          </a:r>
        </a:p>
      </dgm:t>
    </dgm:pt>
    <dgm:pt modelId="{505F9922-BB1F-4160-A28B-7371ACAAB09C}" type="parTrans" cxnId="{D2927832-7598-4883-8218-B586D762E1DE}">
      <dgm:prSet/>
      <dgm:spPr/>
      <dgm:t>
        <a:bodyPr/>
        <a:lstStyle/>
        <a:p>
          <a:endParaRPr lang="en-US"/>
        </a:p>
      </dgm:t>
    </dgm:pt>
    <dgm:pt modelId="{43A3E33B-167A-447C-9ABC-EDE455601A00}" type="sibTrans" cxnId="{D2927832-7598-4883-8218-B586D762E1DE}">
      <dgm:prSet/>
      <dgm:spPr/>
      <dgm:t>
        <a:bodyPr/>
        <a:lstStyle/>
        <a:p>
          <a:endParaRPr lang="en-US"/>
        </a:p>
      </dgm:t>
    </dgm:pt>
    <dgm:pt modelId="{B3CDE1CC-7187-44DB-A07E-C56F0DF306BE}" type="pres">
      <dgm:prSet presAssocID="{BF3DB365-22CD-4B40-BD01-C3F04FE7D2F5}" presName="Name0" presStyleCnt="0">
        <dgm:presLayoutVars>
          <dgm:chMax val="1"/>
          <dgm:dir/>
          <dgm:animLvl val="ctr"/>
          <dgm:resizeHandles val="exact"/>
        </dgm:presLayoutVars>
      </dgm:prSet>
      <dgm:spPr/>
    </dgm:pt>
    <dgm:pt modelId="{DE314A98-1324-4B16-B2C1-DB12AE7C4347}" type="pres">
      <dgm:prSet presAssocID="{FA96496E-6875-4734-8CD2-CB2183173000}" presName="centerShape" presStyleLbl="node0" presStyleIdx="0" presStyleCnt="1" custScaleX="104434" custScaleY="96480" custLinFactNeighborX="-416" custLinFactNeighborY="-4178"/>
      <dgm:spPr/>
    </dgm:pt>
    <dgm:pt modelId="{E99A7A04-8A35-41FB-BAAF-E9B2C8EECF3D}" type="pres">
      <dgm:prSet presAssocID="{440D0A7E-51C4-40D7-9842-48A2B6740E58}" presName="node" presStyleLbl="node1" presStyleIdx="0" presStyleCnt="6" custScaleX="123518" custScaleY="124221">
        <dgm:presLayoutVars>
          <dgm:bulletEnabled val="1"/>
        </dgm:presLayoutVars>
      </dgm:prSet>
      <dgm:spPr/>
    </dgm:pt>
    <dgm:pt modelId="{A1EE1E4E-8DF4-464E-9CAC-999B8D70F87A}" type="pres">
      <dgm:prSet presAssocID="{440D0A7E-51C4-40D7-9842-48A2B6740E58}" presName="dummy" presStyleCnt="0"/>
      <dgm:spPr/>
    </dgm:pt>
    <dgm:pt modelId="{F3706AE3-DD8F-4BE4-B862-A75CE8729164}" type="pres">
      <dgm:prSet presAssocID="{5DCD51AF-7558-4CFB-A141-E3B620CF5A0A}" presName="sibTrans" presStyleLbl="sibTrans2D1" presStyleIdx="0" presStyleCnt="6"/>
      <dgm:spPr/>
    </dgm:pt>
    <dgm:pt modelId="{D2085E6A-380E-42B9-8B5A-EC2D9F0DCF99}" type="pres">
      <dgm:prSet presAssocID="{EDFBC8CD-B036-46BD-8D80-7F8F9904D8BC}" presName="node" presStyleLbl="node1" presStyleIdx="1" presStyleCnt="6" custScaleX="125559" custScaleY="124576">
        <dgm:presLayoutVars>
          <dgm:bulletEnabled val="1"/>
        </dgm:presLayoutVars>
      </dgm:prSet>
      <dgm:spPr/>
    </dgm:pt>
    <dgm:pt modelId="{93DAB0B5-A195-472D-9169-C5757FB1009E}" type="pres">
      <dgm:prSet presAssocID="{EDFBC8CD-B036-46BD-8D80-7F8F9904D8BC}" presName="dummy" presStyleCnt="0"/>
      <dgm:spPr/>
    </dgm:pt>
    <dgm:pt modelId="{D220BEA4-EBF2-452D-9952-9826A9663015}" type="pres">
      <dgm:prSet presAssocID="{BA45BDB7-6C97-4771-A251-13D56B06F1DC}" presName="sibTrans" presStyleLbl="sibTrans2D1" presStyleIdx="1" presStyleCnt="6"/>
      <dgm:spPr/>
    </dgm:pt>
    <dgm:pt modelId="{9C2A54AA-5389-4F47-BF04-2A946B056662}" type="pres">
      <dgm:prSet presAssocID="{6F6149D0-DBAB-4020-AAB5-8EDBEC2CBF38}" presName="node" presStyleLbl="node1" presStyleIdx="2" presStyleCnt="6" custScaleX="133540" custScaleY="133018">
        <dgm:presLayoutVars>
          <dgm:bulletEnabled val="1"/>
        </dgm:presLayoutVars>
      </dgm:prSet>
      <dgm:spPr/>
    </dgm:pt>
    <dgm:pt modelId="{16CE627E-C7AB-4127-837A-8983F46006D5}" type="pres">
      <dgm:prSet presAssocID="{6F6149D0-DBAB-4020-AAB5-8EDBEC2CBF38}" presName="dummy" presStyleCnt="0"/>
      <dgm:spPr/>
    </dgm:pt>
    <dgm:pt modelId="{F31FECF3-22C2-431B-BCE8-142B6ED2FD93}" type="pres">
      <dgm:prSet presAssocID="{C8150174-3B46-4BD7-B193-3454B4B240D6}" presName="sibTrans" presStyleLbl="sibTrans2D1" presStyleIdx="2" presStyleCnt="6"/>
      <dgm:spPr/>
    </dgm:pt>
    <dgm:pt modelId="{A1A3459F-DA53-41CA-9E39-929D116954E7}" type="pres">
      <dgm:prSet presAssocID="{10FDE36C-C83F-4056-98E7-31433D3F6DE4}" presName="node" presStyleLbl="node1" presStyleIdx="3" presStyleCnt="6" custScaleX="131845" custScaleY="116084">
        <dgm:presLayoutVars>
          <dgm:bulletEnabled val="1"/>
        </dgm:presLayoutVars>
      </dgm:prSet>
      <dgm:spPr/>
    </dgm:pt>
    <dgm:pt modelId="{18D0C30E-5DCB-444D-8A81-63403C46E758}" type="pres">
      <dgm:prSet presAssocID="{10FDE36C-C83F-4056-98E7-31433D3F6DE4}" presName="dummy" presStyleCnt="0"/>
      <dgm:spPr/>
    </dgm:pt>
    <dgm:pt modelId="{F7210EA9-0841-4DE4-9A9C-9215B67C5182}" type="pres">
      <dgm:prSet presAssocID="{551C17CD-07C1-4F46-AFCC-EBF4A8DA95C0}" presName="sibTrans" presStyleLbl="sibTrans2D1" presStyleIdx="3" presStyleCnt="6"/>
      <dgm:spPr/>
    </dgm:pt>
    <dgm:pt modelId="{F16B94D7-E453-493F-A7FD-7D7D726DC9A4}" type="pres">
      <dgm:prSet presAssocID="{854E40F0-2CEB-40BD-9E7A-BDE67AB1E5B0}" presName="node" presStyleLbl="node1" presStyleIdx="4" presStyleCnt="6" custScaleX="130497" custScaleY="123063">
        <dgm:presLayoutVars>
          <dgm:bulletEnabled val="1"/>
        </dgm:presLayoutVars>
      </dgm:prSet>
      <dgm:spPr/>
    </dgm:pt>
    <dgm:pt modelId="{59C7D232-D8BE-4662-AF06-3C13A015538A}" type="pres">
      <dgm:prSet presAssocID="{854E40F0-2CEB-40BD-9E7A-BDE67AB1E5B0}" presName="dummy" presStyleCnt="0"/>
      <dgm:spPr/>
    </dgm:pt>
    <dgm:pt modelId="{6289C976-0335-45AA-AFB9-7363E8A2951E}" type="pres">
      <dgm:prSet presAssocID="{33B78C2A-75CD-4DF2-8C15-8FB68EF2874D}" presName="sibTrans" presStyleLbl="sibTrans2D1" presStyleIdx="4" presStyleCnt="6"/>
      <dgm:spPr/>
    </dgm:pt>
    <dgm:pt modelId="{AA6AE228-7D5E-4BB8-BC85-0173725BFD9E}" type="pres">
      <dgm:prSet presAssocID="{D71BFD5B-7DC3-4005-B289-633F3236BCFE}" presName="node" presStyleLbl="node1" presStyleIdx="5" presStyleCnt="6" custScaleX="118295" custScaleY="115902">
        <dgm:presLayoutVars>
          <dgm:bulletEnabled val="1"/>
        </dgm:presLayoutVars>
      </dgm:prSet>
      <dgm:spPr/>
    </dgm:pt>
    <dgm:pt modelId="{7CC6E40C-2D78-4332-9F2E-64D0F045DE35}" type="pres">
      <dgm:prSet presAssocID="{D71BFD5B-7DC3-4005-B289-633F3236BCFE}" presName="dummy" presStyleCnt="0"/>
      <dgm:spPr/>
    </dgm:pt>
    <dgm:pt modelId="{35529547-FD01-490C-802A-BC5E94DA83B7}" type="pres">
      <dgm:prSet presAssocID="{43A3E33B-167A-447C-9ABC-EDE455601A00}" presName="sibTrans" presStyleLbl="sibTrans2D1" presStyleIdx="5" presStyleCnt="6"/>
      <dgm:spPr/>
    </dgm:pt>
  </dgm:ptLst>
  <dgm:cxnLst>
    <dgm:cxn modelId="{2B57E805-BF49-4302-B6C6-12A47196C3ED}" type="presOf" srcId="{854E40F0-2CEB-40BD-9E7A-BDE67AB1E5B0}" destId="{F16B94D7-E453-493F-A7FD-7D7D726DC9A4}" srcOrd="0" destOrd="0" presId="urn:microsoft.com/office/officeart/2005/8/layout/radial6"/>
    <dgm:cxn modelId="{6E5CD70E-AD9C-4678-B95E-0A8FC1029420}" type="presOf" srcId="{FA96496E-6875-4734-8CD2-CB2183173000}" destId="{DE314A98-1324-4B16-B2C1-DB12AE7C4347}" srcOrd="0" destOrd="0" presId="urn:microsoft.com/office/officeart/2005/8/layout/radial6"/>
    <dgm:cxn modelId="{B890F813-16BA-44F6-B45B-0040818C4699}" srcId="{FA96496E-6875-4734-8CD2-CB2183173000}" destId="{440D0A7E-51C4-40D7-9842-48A2B6740E58}" srcOrd="0" destOrd="0" parTransId="{763532DF-46B6-43AE-AEF6-794D66C5DAC4}" sibTransId="{5DCD51AF-7558-4CFB-A141-E3B620CF5A0A}"/>
    <dgm:cxn modelId="{DE196715-B209-4F47-80E8-BA07B553490C}" srcId="{BF3DB365-22CD-4B40-BD01-C3F04FE7D2F5}" destId="{FA96496E-6875-4734-8CD2-CB2183173000}" srcOrd="0" destOrd="0" parTransId="{5B8EC0AA-1477-4851-8FD8-A51AE976CE01}" sibTransId="{EB2691BE-3EF1-4BBB-BD8D-26157458266D}"/>
    <dgm:cxn modelId="{DF8CDF27-725B-4EA9-9016-658366B22844}" type="presOf" srcId="{440D0A7E-51C4-40D7-9842-48A2B6740E58}" destId="{E99A7A04-8A35-41FB-BAAF-E9B2C8EECF3D}" srcOrd="0" destOrd="0" presId="urn:microsoft.com/office/officeart/2005/8/layout/radial6"/>
    <dgm:cxn modelId="{D2927832-7598-4883-8218-B586D762E1DE}" srcId="{FA96496E-6875-4734-8CD2-CB2183173000}" destId="{D71BFD5B-7DC3-4005-B289-633F3236BCFE}" srcOrd="5" destOrd="0" parTransId="{505F9922-BB1F-4160-A28B-7371ACAAB09C}" sibTransId="{43A3E33B-167A-447C-9ABC-EDE455601A00}"/>
    <dgm:cxn modelId="{1E48E03A-56D9-415E-BFCE-15371DB3132C}" srcId="{FA96496E-6875-4734-8CD2-CB2183173000}" destId="{6F6149D0-DBAB-4020-AAB5-8EDBEC2CBF38}" srcOrd="2" destOrd="0" parTransId="{C86B02C4-49A8-42E7-98DA-40B57FBE1756}" sibTransId="{C8150174-3B46-4BD7-B193-3454B4B240D6}"/>
    <dgm:cxn modelId="{2F5A8761-58B5-4F10-A514-7B389AEA4C23}" type="presOf" srcId="{5DCD51AF-7558-4CFB-A141-E3B620CF5A0A}" destId="{F3706AE3-DD8F-4BE4-B862-A75CE8729164}" srcOrd="0" destOrd="0" presId="urn:microsoft.com/office/officeart/2005/8/layout/radial6"/>
    <dgm:cxn modelId="{AD7BD949-9444-489B-B749-0747A54016E3}" type="presOf" srcId="{BA45BDB7-6C97-4771-A251-13D56B06F1DC}" destId="{D220BEA4-EBF2-452D-9952-9826A9663015}" srcOrd="0" destOrd="0" presId="urn:microsoft.com/office/officeart/2005/8/layout/radial6"/>
    <dgm:cxn modelId="{3B77FA83-C4A5-4B29-82C1-A42C871D332C}" type="presOf" srcId="{43A3E33B-167A-447C-9ABC-EDE455601A00}" destId="{35529547-FD01-490C-802A-BC5E94DA83B7}" srcOrd="0" destOrd="0" presId="urn:microsoft.com/office/officeart/2005/8/layout/radial6"/>
    <dgm:cxn modelId="{1190B284-209D-4EF1-9DEF-EB501BBFCAD1}" type="presOf" srcId="{551C17CD-07C1-4F46-AFCC-EBF4A8DA95C0}" destId="{F7210EA9-0841-4DE4-9A9C-9215B67C5182}" srcOrd="0" destOrd="0" presId="urn:microsoft.com/office/officeart/2005/8/layout/radial6"/>
    <dgm:cxn modelId="{6BB68285-7781-4262-AE6C-0D0D37755E85}" type="presOf" srcId="{6F6149D0-DBAB-4020-AAB5-8EDBEC2CBF38}" destId="{9C2A54AA-5389-4F47-BF04-2A946B056662}" srcOrd="0" destOrd="0" presId="urn:microsoft.com/office/officeart/2005/8/layout/radial6"/>
    <dgm:cxn modelId="{0B73BB9E-3425-43DD-82C2-3CB43FB0EEC1}" type="presOf" srcId="{D71BFD5B-7DC3-4005-B289-633F3236BCFE}" destId="{AA6AE228-7D5E-4BB8-BC85-0173725BFD9E}" srcOrd="0" destOrd="0" presId="urn:microsoft.com/office/officeart/2005/8/layout/radial6"/>
    <dgm:cxn modelId="{1376B3A8-9141-4C83-A3F7-446C847A150A}" srcId="{FA96496E-6875-4734-8CD2-CB2183173000}" destId="{EDFBC8CD-B036-46BD-8D80-7F8F9904D8BC}" srcOrd="1" destOrd="0" parTransId="{2D352146-05C7-411F-94A8-13A3E02E1ED0}" sibTransId="{BA45BDB7-6C97-4771-A251-13D56B06F1DC}"/>
    <dgm:cxn modelId="{BEA320B4-65E7-450D-A28B-88B89BA684A1}" type="presOf" srcId="{C8150174-3B46-4BD7-B193-3454B4B240D6}" destId="{F31FECF3-22C2-431B-BCE8-142B6ED2FD93}" srcOrd="0" destOrd="0" presId="urn:microsoft.com/office/officeart/2005/8/layout/radial6"/>
    <dgm:cxn modelId="{1B680BB5-A941-4D10-A449-425A08000435}" type="presOf" srcId="{EDFBC8CD-B036-46BD-8D80-7F8F9904D8BC}" destId="{D2085E6A-380E-42B9-8B5A-EC2D9F0DCF99}" srcOrd="0" destOrd="0" presId="urn:microsoft.com/office/officeart/2005/8/layout/radial6"/>
    <dgm:cxn modelId="{619B5FBA-6BBF-4F4A-A16E-68E2FC4F751D}" srcId="{FA96496E-6875-4734-8CD2-CB2183173000}" destId="{854E40F0-2CEB-40BD-9E7A-BDE67AB1E5B0}" srcOrd="4" destOrd="0" parTransId="{ECF27C08-1D1F-4873-A826-8FDA8EE63CDB}" sibTransId="{33B78C2A-75CD-4DF2-8C15-8FB68EF2874D}"/>
    <dgm:cxn modelId="{9DC229C7-6A11-47BF-8612-BDB053C3642B}" srcId="{FA96496E-6875-4734-8CD2-CB2183173000}" destId="{10FDE36C-C83F-4056-98E7-31433D3F6DE4}" srcOrd="3" destOrd="0" parTransId="{7BAFA8CE-0A44-47BB-994F-0C71C21118D8}" sibTransId="{551C17CD-07C1-4F46-AFCC-EBF4A8DA95C0}"/>
    <dgm:cxn modelId="{CC14A9D1-00A3-45EF-A612-F22ACF44E708}" type="presOf" srcId="{10FDE36C-C83F-4056-98E7-31433D3F6DE4}" destId="{A1A3459F-DA53-41CA-9E39-929D116954E7}" srcOrd="0" destOrd="0" presId="urn:microsoft.com/office/officeart/2005/8/layout/radial6"/>
    <dgm:cxn modelId="{C7AA6CEC-B629-4E56-A1B6-A9C2562BE58A}" type="presOf" srcId="{BF3DB365-22CD-4B40-BD01-C3F04FE7D2F5}" destId="{B3CDE1CC-7187-44DB-A07E-C56F0DF306BE}" srcOrd="0" destOrd="0" presId="urn:microsoft.com/office/officeart/2005/8/layout/radial6"/>
    <dgm:cxn modelId="{2E4515F1-6D9F-404B-B031-3CFD2FD73562}" type="presOf" srcId="{33B78C2A-75CD-4DF2-8C15-8FB68EF2874D}" destId="{6289C976-0335-45AA-AFB9-7363E8A2951E}" srcOrd="0" destOrd="0" presId="urn:microsoft.com/office/officeart/2005/8/layout/radial6"/>
    <dgm:cxn modelId="{B8789647-E64D-440B-8A25-0707A240E9BE}" type="presParOf" srcId="{B3CDE1CC-7187-44DB-A07E-C56F0DF306BE}" destId="{DE314A98-1324-4B16-B2C1-DB12AE7C4347}" srcOrd="0" destOrd="0" presId="urn:microsoft.com/office/officeart/2005/8/layout/radial6"/>
    <dgm:cxn modelId="{3BEDB447-A00E-466F-802A-D594001B1827}" type="presParOf" srcId="{B3CDE1CC-7187-44DB-A07E-C56F0DF306BE}" destId="{E99A7A04-8A35-41FB-BAAF-E9B2C8EECF3D}" srcOrd="1" destOrd="0" presId="urn:microsoft.com/office/officeart/2005/8/layout/radial6"/>
    <dgm:cxn modelId="{4366CD62-3D45-46C0-9AFB-324B88E8F725}" type="presParOf" srcId="{B3CDE1CC-7187-44DB-A07E-C56F0DF306BE}" destId="{A1EE1E4E-8DF4-464E-9CAC-999B8D70F87A}" srcOrd="2" destOrd="0" presId="urn:microsoft.com/office/officeart/2005/8/layout/radial6"/>
    <dgm:cxn modelId="{A668D500-0B76-4792-AA12-E1B8E085FC7E}" type="presParOf" srcId="{B3CDE1CC-7187-44DB-A07E-C56F0DF306BE}" destId="{F3706AE3-DD8F-4BE4-B862-A75CE8729164}" srcOrd="3" destOrd="0" presId="urn:microsoft.com/office/officeart/2005/8/layout/radial6"/>
    <dgm:cxn modelId="{195BBD31-8830-44BF-AEA3-EEFBB4A83E75}" type="presParOf" srcId="{B3CDE1CC-7187-44DB-A07E-C56F0DF306BE}" destId="{D2085E6A-380E-42B9-8B5A-EC2D9F0DCF99}" srcOrd="4" destOrd="0" presId="urn:microsoft.com/office/officeart/2005/8/layout/radial6"/>
    <dgm:cxn modelId="{2959F3A9-5C69-473F-8F0D-AAC9D66491F6}" type="presParOf" srcId="{B3CDE1CC-7187-44DB-A07E-C56F0DF306BE}" destId="{93DAB0B5-A195-472D-9169-C5757FB1009E}" srcOrd="5" destOrd="0" presId="urn:microsoft.com/office/officeart/2005/8/layout/radial6"/>
    <dgm:cxn modelId="{61F2BB4B-6939-4279-B973-752798FA2A83}" type="presParOf" srcId="{B3CDE1CC-7187-44DB-A07E-C56F0DF306BE}" destId="{D220BEA4-EBF2-452D-9952-9826A9663015}" srcOrd="6" destOrd="0" presId="urn:microsoft.com/office/officeart/2005/8/layout/radial6"/>
    <dgm:cxn modelId="{5C60F811-8060-4618-A5B1-8A4AEED94C76}" type="presParOf" srcId="{B3CDE1CC-7187-44DB-A07E-C56F0DF306BE}" destId="{9C2A54AA-5389-4F47-BF04-2A946B056662}" srcOrd="7" destOrd="0" presId="urn:microsoft.com/office/officeart/2005/8/layout/radial6"/>
    <dgm:cxn modelId="{429F3B50-3EC1-4BC9-8931-BB50FDDC3077}" type="presParOf" srcId="{B3CDE1CC-7187-44DB-A07E-C56F0DF306BE}" destId="{16CE627E-C7AB-4127-837A-8983F46006D5}" srcOrd="8" destOrd="0" presId="urn:microsoft.com/office/officeart/2005/8/layout/radial6"/>
    <dgm:cxn modelId="{5750A41C-F586-49FA-93F2-B3447C0DC5C7}" type="presParOf" srcId="{B3CDE1CC-7187-44DB-A07E-C56F0DF306BE}" destId="{F31FECF3-22C2-431B-BCE8-142B6ED2FD93}" srcOrd="9" destOrd="0" presId="urn:microsoft.com/office/officeart/2005/8/layout/radial6"/>
    <dgm:cxn modelId="{87DF1B7D-365F-4D3E-B6D3-A2E6ADC0ACD8}" type="presParOf" srcId="{B3CDE1CC-7187-44DB-A07E-C56F0DF306BE}" destId="{A1A3459F-DA53-41CA-9E39-929D116954E7}" srcOrd="10" destOrd="0" presId="urn:microsoft.com/office/officeart/2005/8/layout/radial6"/>
    <dgm:cxn modelId="{256A753A-3D17-41AC-A10C-55D1B5111DDA}" type="presParOf" srcId="{B3CDE1CC-7187-44DB-A07E-C56F0DF306BE}" destId="{18D0C30E-5DCB-444D-8A81-63403C46E758}" srcOrd="11" destOrd="0" presId="urn:microsoft.com/office/officeart/2005/8/layout/radial6"/>
    <dgm:cxn modelId="{B65CB087-5709-4F4B-BB9D-FACC3F044986}" type="presParOf" srcId="{B3CDE1CC-7187-44DB-A07E-C56F0DF306BE}" destId="{F7210EA9-0841-4DE4-9A9C-9215B67C5182}" srcOrd="12" destOrd="0" presId="urn:microsoft.com/office/officeart/2005/8/layout/radial6"/>
    <dgm:cxn modelId="{A0C019F3-F6F4-47B8-9E76-04CAC95A0915}" type="presParOf" srcId="{B3CDE1CC-7187-44DB-A07E-C56F0DF306BE}" destId="{F16B94D7-E453-493F-A7FD-7D7D726DC9A4}" srcOrd="13" destOrd="0" presId="urn:microsoft.com/office/officeart/2005/8/layout/radial6"/>
    <dgm:cxn modelId="{1DD5AFE2-CEFA-43C7-BF19-74817F60556A}" type="presParOf" srcId="{B3CDE1CC-7187-44DB-A07E-C56F0DF306BE}" destId="{59C7D232-D8BE-4662-AF06-3C13A015538A}" srcOrd="14" destOrd="0" presId="urn:microsoft.com/office/officeart/2005/8/layout/radial6"/>
    <dgm:cxn modelId="{CD395167-F7D9-4327-B86E-154180F6351B}" type="presParOf" srcId="{B3CDE1CC-7187-44DB-A07E-C56F0DF306BE}" destId="{6289C976-0335-45AA-AFB9-7363E8A2951E}" srcOrd="15" destOrd="0" presId="urn:microsoft.com/office/officeart/2005/8/layout/radial6"/>
    <dgm:cxn modelId="{D403542C-A629-48A4-8AD2-A4CFEB7DCD9E}" type="presParOf" srcId="{B3CDE1CC-7187-44DB-A07E-C56F0DF306BE}" destId="{AA6AE228-7D5E-4BB8-BC85-0173725BFD9E}" srcOrd="16" destOrd="0" presId="urn:microsoft.com/office/officeart/2005/8/layout/radial6"/>
    <dgm:cxn modelId="{FF74B9A0-2294-4BCC-A6E1-594B821F4520}" type="presParOf" srcId="{B3CDE1CC-7187-44DB-A07E-C56F0DF306BE}" destId="{7CC6E40C-2D78-4332-9F2E-64D0F045DE35}" srcOrd="17" destOrd="0" presId="urn:microsoft.com/office/officeart/2005/8/layout/radial6"/>
    <dgm:cxn modelId="{8E9CF086-2920-498E-B08E-C4F05CEB6E94}" type="presParOf" srcId="{B3CDE1CC-7187-44DB-A07E-C56F0DF306BE}" destId="{35529547-FD01-490C-802A-BC5E94DA83B7}" srcOrd="18"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81AB1FA-7737-4545-8FB4-7FC9F74BB215}" type="doc">
      <dgm:prSet loTypeId="urn:microsoft.com/office/officeart/2005/8/layout/process3" loCatId="process" qsTypeId="urn:microsoft.com/office/officeart/2005/8/quickstyle/simple1" qsCatId="simple" csTypeId="urn:microsoft.com/office/officeart/2005/8/colors/colorful5" csCatId="colorful" phldr="1"/>
      <dgm:spPr/>
      <dgm:t>
        <a:bodyPr/>
        <a:lstStyle/>
        <a:p>
          <a:endParaRPr lang="en-US"/>
        </a:p>
      </dgm:t>
    </dgm:pt>
    <dgm:pt modelId="{E13FCB33-882A-424D-9585-1B3C0F706638}">
      <dgm:prSet phldrT="[Text]"/>
      <dgm:spPr/>
      <dgm:t>
        <a:bodyPr/>
        <a:lstStyle/>
        <a:p>
          <a:r>
            <a:rPr lang="en-US" b="1" dirty="0"/>
            <a:t>Step</a:t>
          </a:r>
          <a:r>
            <a:rPr lang="en-US" dirty="0"/>
            <a:t> 1</a:t>
          </a:r>
        </a:p>
      </dgm:t>
    </dgm:pt>
    <dgm:pt modelId="{C4FAEB91-D111-465E-8A03-C505B6BAEB1D}" type="parTrans" cxnId="{3FA126FB-0D60-46D4-BC70-9E93655C62A0}">
      <dgm:prSet/>
      <dgm:spPr/>
      <dgm:t>
        <a:bodyPr/>
        <a:lstStyle/>
        <a:p>
          <a:endParaRPr lang="en-US"/>
        </a:p>
      </dgm:t>
    </dgm:pt>
    <dgm:pt modelId="{0666FF95-DBBD-4142-BAAD-D43CFCD3128E}" type="sibTrans" cxnId="{3FA126FB-0D60-46D4-BC70-9E93655C62A0}">
      <dgm:prSet/>
      <dgm:spPr/>
      <dgm:t>
        <a:bodyPr/>
        <a:lstStyle/>
        <a:p>
          <a:endParaRPr lang="en-US"/>
        </a:p>
      </dgm:t>
    </dgm:pt>
    <dgm:pt modelId="{44916302-ED4C-4492-83D1-D2BC41B1A1DC}">
      <dgm:prSet phldrT="[Text]"/>
      <dgm:spPr/>
      <dgm:t>
        <a:bodyPr/>
        <a:lstStyle/>
        <a:p>
          <a:r>
            <a:rPr lang="en-US" b="1" dirty="0">
              <a:latin typeface="Calibri" panose="020F0502020204030204" pitchFamily="34" charset="0"/>
              <a:ea typeface="Calibri" panose="020F0502020204030204" pitchFamily="34" charset="0"/>
              <a:cs typeface="Times New Roman" panose="02020603050405020304" pitchFamily="18" charset="0"/>
            </a:rPr>
            <a:t>Individuals rate the site’s partnership efforts</a:t>
          </a:r>
          <a:endParaRPr lang="en-US" dirty="0"/>
        </a:p>
      </dgm:t>
    </dgm:pt>
    <dgm:pt modelId="{E436C14C-69FF-4B5F-B1C7-15A93CD1A15D}" type="parTrans" cxnId="{EBDC6A2C-E516-4F8B-B643-E5E653A8E357}">
      <dgm:prSet/>
      <dgm:spPr/>
      <dgm:t>
        <a:bodyPr/>
        <a:lstStyle/>
        <a:p>
          <a:endParaRPr lang="en-US"/>
        </a:p>
      </dgm:t>
    </dgm:pt>
    <dgm:pt modelId="{417B3AA1-2468-4205-8C62-FCFC64257B01}" type="sibTrans" cxnId="{EBDC6A2C-E516-4F8B-B643-E5E653A8E357}">
      <dgm:prSet/>
      <dgm:spPr/>
      <dgm:t>
        <a:bodyPr/>
        <a:lstStyle/>
        <a:p>
          <a:endParaRPr lang="en-US"/>
        </a:p>
      </dgm:t>
    </dgm:pt>
    <dgm:pt modelId="{756FE74C-4B12-4A54-8773-298EC0CA34EB}">
      <dgm:prSet phldrT="[Text]"/>
      <dgm:spPr/>
      <dgm:t>
        <a:bodyPr/>
        <a:lstStyle/>
        <a:p>
          <a:r>
            <a:rPr lang="en-US" b="1" dirty="0"/>
            <a:t>Step 2</a:t>
          </a:r>
        </a:p>
      </dgm:t>
    </dgm:pt>
    <dgm:pt modelId="{356BC27A-4199-47D3-8A86-2CAC372184F7}" type="parTrans" cxnId="{EC0A09DB-BE9E-456B-84D8-181CA3A6DB12}">
      <dgm:prSet/>
      <dgm:spPr/>
      <dgm:t>
        <a:bodyPr/>
        <a:lstStyle/>
        <a:p>
          <a:endParaRPr lang="en-US"/>
        </a:p>
      </dgm:t>
    </dgm:pt>
    <dgm:pt modelId="{656E2121-EF4D-48CF-AC7F-10E45AFDA8CD}" type="sibTrans" cxnId="{EC0A09DB-BE9E-456B-84D8-181CA3A6DB12}">
      <dgm:prSet/>
      <dgm:spPr/>
      <dgm:t>
        <a:bodyPr/>
        <a:lstStyle/>
        <a:p>
          <a:endParaRPr lang="en-US"/>
        </a:p>
      </dgm:t>
    </dgm:pt>
    <dgm:pt modelId="{8EE4DE4F-DE59-4158-AD30-09B0C92E0351}">
      <dgm:prSet phldrT="[Text]"/>
      <dgm:spPr/>
      <dgm:t>
        <a:bodyPr/>
        <a:lstStyle/>
        <a:p>
          <a:r>
            <a:rPr lang="en-US" b="1" dirty="0">
              <a:latin typeface="Calibri" panose="020F0502020204030204" pitchFamily="34" charset="0"/>
              <a:ea typeface="Calibri" panose="020F0502020204030204" pitchFamily="34" charset="0"/>
              <a:cs typeface="Times New Roman" panose="02020603050405020304" pitchFamily="18" charset="0"/>
            </a:rPr>
            <a:t>Stakeholders discuss the ratings with one another</a:t>
          </a:r>
          <a:endParaRPr lang="en-US" dirty="0"/>
        </a:p>
      </dgm:t>
    </dgm:pt>
    <dgm:pt modelId="{0592012E-7669-4184-AE83-AEAD1A02BFB2}" type="parTrans" cxnId="{2AF8EB07-6E87-425E-B178-19E7EB5A8A2C}">
      <dgm:prSet/>
      <dgm:spPr/>
      <dgm:t>
        <a:bodyPr/>
        <a:lstStyle/>
        <a:p>
          <a:endParaRPr lang="en-US"/>
        </a:p>
      </dgm:t>
    </dgm:pt>
    <dgm:pt modelId="{EB57FC7B-F19F-4013-92DF-EAA97333DE07}" type="sibTrans" cxnId="{2AF8EB07-6E87-425E-B178-19E7EB5A8A2C}">
      <dgm:prSet/>
      <dgm:spPr/>
      <dgm:t>
        <a:bodyPr/>
        <a:lstStyle/>
        <a:p>
          <a:endParaRPr lang="en-US"/>
        </a:p>
      </dgm:t>
    </dgm:pt>
    <dgm:pt modelId="{C5CEC112-7BE9-458B-9BC2-1844AF83E6B0}">
      <dgm:prSet phldrT="[Text]"/>
      <dgm:spPr/>
      <dgm:t>
        <a:bodyPr/>
        <a:lstStyle/>
        <a:p>
          <a:r>
            <a:rPr lang="en-US" b="1" dirty="0"/>
            <a:t>Step 3</a:t>
          </a:r>
        </a:p>
      </dgm:t>
    </dgm:pt>
    <dgm:pt modelId="{54B15A99-2A44-41D4-8CA6-35613961F743}" type="parTrans" cxnId="{7B5A14DB-327D-443A-AA90-3E27588E62CB}">
      <dgm:prSet/>
      <dgm:spPr/>
      <dgm:t>
        <a:bodyPr/>
        <a:lstStyle/>
        <a:p>
          <a:endParaRPr lang="en-US"/>
        </a:p>
      </dgm:t>
    </dgm:pt>
    <dgm:pt modelId="{6A8145A6-51E8-48CD-AF57-58E6B4CA52DB}" type="sibTrans" cxnId="{7B5A14DB-327D-443A-AA90-3E27588E62CB}">
      <dgm:prSet/>
      <dgm:spPr/>
      <dgm:t>
        <a:bodyPr/>
        <a:lstStyle/>
        <a:p>
          <a:endParaRPr lang="en-US"/>
        </a:p>
      </dgm:t>
    </dgm:pt>
    <dgm:pt modelId="{20D30057-4B77-443F-9F32-452DBC61AC1C}">
      <dgm:prSet phldrT="[Text]"/>
      <dgm:spPr/>
      <dgm:t>
        <a:bodyPr/>
        <a:lstStyle/>
        <a:p>
          <a:r>
            <a:rPr lang="en-US" b="1" dirty="0">
              <a:latin typeface="Calibri" panose="020F0502020204030204" pitchFamily="34" charset="0"/>
              <a:ea typeface="Calibri" panose="020F0502020204030204" pitchFamily="34" charset="0"/>
              <a:cs typeface="Times New Roman" panose="02020603050405020304" pitchFamily="18" charset="0"/>
            </a:rPr>
            <a:t>The group establishes improvement goals and next steps to help meet those goals.</a:t>
          </a:r>
          <a:endParaRPr lang="en-US" dirty="0"/>
        </a:p>
      </dgm:t>
    </dgm:pt>
    <dgm:pt modelId="{447FCCC7-C462-4F50-8BA7-ABDB2988FFCC}" type="parTrans" cxnId="{841BA652-CD3C-44A2-8152-9251607B6C91}">
      <dgm:prSet/>
      <dgm:spPr/>
      <dgm:t>
        <a:bodyPr/>
        <a:lstStyle/>
        <a:p>
          <a:endParaRPr lang="en-US"/>
        </a:p>
      </dgm:t>
    </dgm:pt>
    <dgm:pt modelId="{6601741F-58B5-4652-AB4D-AA17758A6269}" type="sibTrans" cxnId="{841BA652-CD3C-44A2-8152-9251607B6C91}">
      <dgm:prSet/>
      <dgm:spPr/>
      <dgm:t>
        <a:bodyPr/>
        <a:lstStyle/>
        <a:p>
          <a:endParaRPr lang="en-US"/>
        </a:p>
      </dgm:t>
    </dgm:pt>
    <dgm:pt modelId="{C1A14504-92A7-4046-A2C0-297AC724DCFC}" type="pres">
      <dgm:prSet presAssocID="{381AB1FA-7737-4545-8FB4-7FC9F74BB215}" presName="linearFlow" presStyleCnt="0">
        <dgm:presLayoutVars>
          <dgm:dir/>
          <dgm:animLvl val="lvl"/>
          <dgm:resizeHandles val="exact"/>
        </dgm:presLayoutVars>
      </dgm:prSet>
      <dgm:spPr/>
    </dgm:pt>
    <dgm:pt modelId="{CC8B0145-A863-412A-948A-D3B87B3C8EC0}" type="pres">
      <dgm:prSet presAssocID="{E13FCB33-882A-424D-9585-1B3C0F706638}" presName="composite" presStyleCnt="0"/>
      <dgm:spPr/>
    </dgm:pt>
    <dgm:pt modelId="{43771EE7-4EA4-49A6-9BF2-B638678DFE3E}" type="pres">
      <dgm:prSet presAssocID="{E13FCB33-882A-424D-9585-1B3C0F706638}" presName="parTx" presStyleLbl="node1" presStyleIdx="0" presStyleCnt="3">
        <dgm:presLayoutVars>
          <dgm:chMax val="0"/>
          <dgm:chPref val="0"/>
          <dgm:bulletEnabled val="1"/>
        </dgm:presLayoutVars>
      </dgm:prSet>
      <dgm:spPr/>
    </dgm:pt>
    <dgm:pt modelId="{A9A5206B-F4EE-4CCB-AACA-A227A8BDC7F7}" type="pres">
      <dgm:prSet presAssocID="{E13FCB33-882A-424D-9585-1B3C0F706638}" presName="parSh" presStyleLbl="node1" presStyleIdx="0" presStyleCnt="3"/>
      <dgm:spPr/>
    </dgm:pt>
    <dgm:pt modelId="{4806758A-1291-4627-9BA3-44BD8CB8A811}" type="pres">
      <dgm:prSet presAssocID="{E13FCB33-882A-424D-9585-1B3C0F706638}" presName="desTx" presStyleLbl="fgAcc1" presStyleIdx="0" presStyleCnt="3">
        <dgm:presLayoutVars>
          <dgm:bulletEnabled val="1"/>
        </dgm:presLayoutVars>
      </dgm:prSet>
      <dgm:spPr/>
    </dgm:pt>
    <dgm:pt modelId="{66FCACD7-5DE7-458D-B73E-B48DEBD6A449}" type="pres">
      <dgm:prSet presAssocID="{0666FF95-DBBD-4142-BAAD-D43CFCD3128E}" presName="sibTrans" presStyleLbl="sibTrans2D1" presStyleIdx="0" presStyleCnt="2"/>
      <dgm:spPr/>
    </dgm:pt>
    <dgm:pt modelId="{E9BE820C-BB7E-4CC5-92E5-150553C00656}" type="pres">
      <dgm:prSet presAssocID="{0666FF95-DBBD-4142-BAAD-D43CFCD3128E}" presName="connTx" presStyleLbl="sibTrans2D1" presStyleIdx="0" presStyleCnt="2"/>
      <dgm:spPr/>
    </dgm:pt>
    <dgm:pt modelId="{4461EC70-C79C-4745-BA3C-AAB268BA62F6}" type="pres">
      <dgm:prSet presAssocID="{756FE74C-4B12-4A54-8773-298EC0CA34EB}" presName="composite" presStyleCnt="0"/>
      <dgm:spPr/>
    </dgm:pt>
    <dgm:pt modelId="{4C455DC1-1D8B-408C-BDEE-29898B127535}" type="pres">
      <dgm:prSet presAssocID="{756FE74C-4B12-4A54-8773-298EC0CA34EB}" presName="parTx" presStyleLbl="node1" presStyleIdx="0" presStyleCnt="3">
        <dgm:presLayoutVars>
          <dgm:chMax val="0"/>
          <dgm:chPref val="0"/>
          <dgm:bulletEnabled val="1"/>
        </dgm:presLayoutVars>
      </dgm:prSet>
      <dgm:spPr/>
    </dgm:pt>
    <dgm:pt modelId="{4D7DC35A-029F-4F88-B528-833D93F143A7}" type="pres">
      <dgm:prSet presAssocID="{756FE74C-4B12-4A54-8773-298EC0CA34EB}" presName="parSh" presStyleLbl="node1" presStyleIdx="1" presStyleCnt="3"/>
      <dgm:spPr/>
    </dgm:pt>
    <dgm:pt modelId="{1ED06CB1-BBA9-497A-B801-36B756C81699}" type="pres">
      <dgm:prSet presAssocID="{756FE74C-4B12-4A54-8773-298EC0CA34EB}" presName="desTx" presStyleLbl="fgAcc1" presStyleIdx="1" presStyleCnt="3">
        <dgm:presLayoutVars>
          <dgm:bulletEnabled val="1"/>
        </dgm:presLayoutVars>
      </dgm:prSet>
      <dgm:spPr/>
    </dgm:pt>
    <dgm:pt modelId="{9A5C3C16-6E4B-4FAA-88A8-27AD3A75D419}" type="pres">
      <dgm:prSet presAssocID="{656E2121-EF4D-48CF-AC7F-10E45AFDA8CD}" presName="sibTrans" presStyleLbl="sibTrans2D1" presStyleIdx="1" presStyleCnt="2"/>
      <dgm:spPr/>
    </dgm:pt>
    <dgm:pt modelId="{EEA8AFBE-7470-4605-BD9B-B5C8ADDABC0F}" type="pres">
      <dgm:prSet presAssocID="{656E2121-EF4D-48CF-AC7F-10E45AFDA8CD}" presName="connTx" presStyleLbl="sibTrans2D1" presStyleIdx="1" presStyleCnt="2"/>
      <dgm:spPr/>
    </dgm:pt>
    <dgm:pt modelId="{1AAD3DF0-F38F-4FF3-9337-12A495EE9A6C}" type="pres">
      <dgm:prSet presAssocID="{C5CEC112-7BE9-458B-9BC2-1844AF83E6B0}" presName="composite" presStyleCnt="0"/>
      <dgm:spPr/>
    </dgm:pt>
    <dgm:pt modelId="{A8CB952E-7AD7-4592-93CD-C143CAEFC5DE}" type="pres">
      <dgm:prSet presAssocID="{C5CEC112-7BE9-458B-9BC2-1844AF83E6B0}" presName="parTx" presStyleLbl="node1" presStyleIdx="1" presStyleCnt="3">
        <dgm:presLayoutVars>
          <dgm:chMax val="0"/>
          <dgm:chPref val="0"/>
          <dgm:bulletEnabled val="1"/>
        </dgm:presLayoutVars>
      </dgm:prSet>
      <dgm:spPr/>
    </dgm:pt>
    <dgm:pt modelId="{6FB8781C-EEF5-4CDE-A630-315E8CA5541E}" type="pres">
      <dgm:prSet presAssocID="{C5CEC112-7BE9-458B-9BC2-1844AF83E6B0}" presName="parSh" presStyleLbl="node1" presStyleIdx="2" presStyleCnt="3"/>
      <dgm:spPr/>
    </dgm:pt>
    <dgm:pt modelId="{6B6CD398-9C24-4138-A716-B0430ACAD4C5}" type="pres">
      <dgm:prSet presAssocID="{C5CEC112-7BE9-458B-9BC2-1844AF83E6B0}" presName="desTx" presStyleLbl="fgAcc1" presStyleIdx="2" presStyleCnt="3">
        <dgm:presLayoutVars>
          <dgm:bulletEnabled val="1"/>
        </dgm:presLayoutVars>
      </dgm:prSet>
      <dgm:spPr/>
    </dgm:pt>
  </dgm:ptLst>
  <dgm:cxnLst>
    <dgm:cxn modelId="{2AF8EB07-6E87-425E-B178-19E7EB5A8A2C}" srcId="{756FE74C-4B12-4A54-8773-298EC0CA34EB}" destId="{8EE4DE4F-DE59-4158-AD30-09B0C92E0351}" srcOrd="0" destOrd="0" parTransId="{0592012E-7669-4184-AE83-AEAD1A02BFB2}" sibTransId="{EB57FC7B-F19F-4013-92DF-EAA97333DE07}"/>
    <dgm:cxn modelId="{EBDC6A2C-E516-4F8B-B643-E5E653A8E357}" srcId="{E13FCB33-882A-424D-9585-1B3C0F706638}" destId="{44916302-ED4C-4492-83D1-D2BC41B1A1DC}" srcOrd="0" destOrd="0" parTransId="{E436C14C-69FF-4B5F-B1C7-15A93CD1A15D}" sibTransId="{417B3AA1-2468-4205-8C62-FCFC64257B01}"/>
    <dgm:cxn modelId="{E74D015C-5084-4B0F-AFE4-40B8A39B3186}" type="presOf" srcId="{E13FCB33-882A-424D-9585-1B3C0F706638}" destId="{A9A5206B-F4EE-4CCB-AACA-A227A8BDC7F7}" srcOrd="1" destOrd="0" presId="urn:microsoft.com/office/officeart/2005/8/layout/process3"/>
    <dgm:cxn modelId="{7F2DF362-1D58-4D5F-9D5E-FE0B853FC854}" type="presOf" srcId="{20D30057-4B77-443F-9F32-452DBC61AC1C}" destId="{6B6CD398-9C24-4138-A716-B0430ACAD4C5}" srcOrd="0" destOrd="0" presId="urn:microsoft.com/office/officeart/2005/8/layout/process3"/>
    <dgm:cxn modelId="{7F8B8F69-0C18-4D4D-A0AE-15C2850A6E01}" type="presOf" srcId="{381AB1FA-7737-4545-8FB4-7FC9F74BB215}" destId="{C1A14504-92A7-4046-A2C0-297AC724DCFC}" srcOrd="0" destOrd="0" presId="urn:microsoft.com/office/officeart/2005/8/layout/process3"/>
    <dgm:cxn modelId="{986EFD6B-0389-40E9-BCC4-C19E98890110}" type="presOf" srcId="{756FE74C-4B12-4A54-8773-298EC0CA34EB}" destId="{4C455DC1-1D8B-408C-BDEE-29898B127535}" srcOrd="0" destOrd="0" presId="urn:microsoft.com/office/officeart/2005/8/layout/process3"/>
    <dgm:cxn modelId="{841BA652-CD3C-44A2-8152-9251607B6C91}" srcId="{C5CEC112-7BE9-458B-9BC2-1844AF83E6B0}" destId="{20D30057-4B77-443F-9F32-452DBC61AC1C}" srcOrd="0" destOrd="0" parTransId="{447FCCC7-C462-4F50-8BA7-ABDB2988FFCC}" sibTransId="{6601741F-58B5-4652-AB4D-AA17758A6269}"/>
    <dgm:cxn modelId="{64C3FC57-C43B-4718-9F1E-8617C3C78EF2}" type="presOf" srcId="{656E2121-EF4D-48CF-AC7F-10E45AFDA8CD}" destId="{9A5C3C16-6E4B-4FAA-88A8-27AD3A75D419}" srcOrd="0" destOrd="0" presId="urn:microsoft.com/office/officeart/2005/8/layout/process3"/>
    <dgm:cxn modelId="{D9DE317D-D0D9-4257-9476-4A21D002233A}" type="presOf" srcId="{C5CEC112-7BE9-458B-9BC2-1844AF83E6B0}" destId="{A8CB952E-7AD7-4592-93CD-C143CAEFC5DE}" srcOrd="0" destOrd="0" presId="urn:microsoft.com/office/officeart/2005/8/layout/process3"/>
    <dgm:cxn modelId="{1F68507E-15C6-49B0-AD8F-1C41070EE45E}" type="presOf" srcId="{8EE4DE4F-DE59-4158-AD30-09B0C92E0351}" destId="{1ED06CB1-BBA9-497A-B801-36B756C81699}" srcOrd="0" destOrd="0" presId="urn:microsoft.com/office/officeart/2005/8/layout/process3"/>
    <dgm:cxn modelId="{4A8ABF91-D274-4CEE-BBFF-9497E93F78C4}" type="presOf" srcId="{C5CEC112-7BE9-458B-9BC2-1844AF83E6B0}" destId="{6FB8781C-EEF5-4CDE-A630-315E8CA5541E}" srcOrd="1" destOrd="0" presId="urn:microsoft.com/office/officeart/2005/8/layout/process3"/>
    <dgm:cxn modelId="{C41BFCAA-8759-45E1-9EA7-389FF34E30D6}" type="presOf" srcId="{0666FF95-DBBD-4142-BAAD-D43CFCD3128E}" destId="{66FCACD7-5DE7-458D-B73E-B48DEBD6A449}" srcOrd="0" destOrd="0" presId="urn:microsoft.com/office/officeart/2005/8/layout/process3"/>
    <dgm:cxn modelId="{4E9A5BBE-624C-47CF-9703-246C3F9484D6}" type="presOf" srcId="{0666FF95-DBBD-4142-BAAD-D43CFCD3128E}" destId="{E9BE820C-BB7E-4CC5-92E5-150553C00656}" srcOrd="1" destOrd="0" presId="urn:microsoft.com/office/officeart/2005/8/layout/process3"/>
    <dgm:cxn modelId="{5C7E3EC2-2ADE-45CE-AFAB-614C45C66736}" type="presOf" srcId="{756FE74C-4B12-4A54-8773-298EC0CA34EB}" destId="{4D7DC35A-029F-4F88-B528-833D93F143A7}" srcOrd="1" destOrd="0" presId="urn:microsoft.com/office/officeart/2005/8/layout/process3"/>
    <dgm:cxn modelId="{31A7B1CF-E9FC-4C2D-AE67-EFBE6D0B79BB}" type="presOf" srcId="{656E2121-EF4D-48CF-AC7F-10E45AFDA8CD}" destId="{EEA8AFBE-7470-4605-BD9B-B5C8ADDABC0F}" srcOrd="1" destOrd="0" presId="urn:microsoft.com/office/officeart/2005/8/layout/process3"/>
    <dgm:cxn modelId="{EC0A09DB-BE9E-456B-84D8-181CA3A6DB12}" srcId="{381AB1FA-7737-4545-8FB4-7FC9F74BB215}" destId="{756FE74C-4B12-4A54-8773-298EC0CA34EB}" srcOrd="1" destOrd="0" parTransId="{356BC27A-4199-47D3-8A86-2CAC372184F7}" sibTransId="{656E2121-EF4D-48CF-AC7F-10E45AFDA8CD}"/>
    <dgm:cxn modelId="{7B5A14DB-327D-443A-AA90-3E27588E62CB}" srcId="{381AB1FA-7737-4545-8FB4-7FC9F74BB215}" destId="{C5CEC112-7BE9-458B-9BC2-1844AF83E6B0}" srcOrd="2" destOrd="0" parTransId="{54B15A99-2A44-41D4-8CA6-35613961F743}" sibTransId="{6A8145A6-51E8-48CD-AF57-58E6B4CA52DB}"/>
    <dgm:cxn modelId="{208660E3-36F0-48FD-B2F7-731B85357DFE}" type="presOf" srcId="{E13FCB33-882A-424D-9585-1B3C0F706638}" destId="{43771EE7-4EA4-49A6-9BF2-B638678DFE3E}" srcOrd="0" destOrd="0" presId="urn:microsoft.com/office/officeart/2005/8/layout/process3"/>
    <dgm:cxn modelId="{E944F9F4-50B0-4701-8011-88BABDD851F4}" type="presOf" srcId="{44916302-ED4C-4492-83D1-D2BC41B1A1DC}" destId="{4806758A-1291-4627-9BA3-44BD8CB8A811}" srcOrd="0" destOrd="0" presId="urn:microsoft.com/office/officeart/2005/8/layout/process3"/>
    <dgm:cxn modelId="{3FA126FB-0D60-46D4-BC70-9E93655C62A0}" srcId="{381AB1FA-7737-4545-8FB4-7FC9F74BB215}" destId="{E13FCB33-882A-424D-9585-1B3C0F706638}" srcOrd="0" destOrd="0" parTransId="{C4FAEB91-D111-465E-8A03-C505B6BAEB1D}" sibTransId="{0666FF95-DBBD-4142-BAAD-D43CFCD3128E}"/>
    <dgm:cxn modelId="{DDD4E20D-5DC0-4D34-AC6E-985210AA5D03}" type="presParOf" srcId="{C1A14504-92A7-4046-A2C0-297AC724DCFC}" destId="{CC8B0145-A863-412A-948A-D3B87B3C8EC0}" srcOrd="0" destOrd="0" presId="urn:microsoft.com/office/officeart/2005/8/layout/process3"/>
    <dgm:cxn modelId="{E29DD06F-0703-47D4-90A3-DA6BE0D16D63}" type="presParOf" srcId="{CC8B0145-A863-412A-948A-D3B87B3C8EC0}" destId="{43771EE7-4EA4-49A6-9BF2-B638678DFE3E}" srcOrd="0" destOrd="0" presId="urn:microsoft.com/office/officeart/2005/8/layout/process3"/>
    <dgm:cxn modelId="{A4235C3A-BCBF-4EE5-8E31-AF2DFAE8D346}" type="presParOf" srcId="{CC8B0145-A863-412A-948A-D3B87B3C8EC0}" destId="{A9A5206B-F4EE-4CCB-AACA-A227A8BDC7F7}" srcOrd="1" destOrd="0" presId="urn:microsoft.com/office/officeart/2005/8/layout/process3"/>
    <dgm:cxn modelId="{02817A90-2B3A-42C0-9334-6DC625F9282B}" type="presParOf" srcId="{CC8B0145-A863-412A-948A-D3B87B3C8EC0}" destId="{4806758A-1291-4627-9BA3-44BD8CB8A811}" srcOrd="2" destOrd="0" presId="urn:microsoft.com/office/officeart/2005/8/layout/process3"/>
    <dgm:cxn modelId="{C9BF4678-6499-494C-8EA7-82D12D39921E}" type="presParOf" srcId="{C1A14504-92A7-4046-A2C0-297AC724DCFC}" destId="{66FCACD7-5DE7-458D-B73E-B48DEBD6A449}" srcOrd="1" destOrd="0" presId="urn:microsoft.com/office/officeart/2005/8/layout/process3"/>
    <dgm:cxn modelId="{519C1136-232F-49C3-BC05-659CC779C1DA}" type="presParOf" srcId="{66FCACD7-5DE7-458D-B73E-B48DEBD6A449}" destId="{E9BE820C-BB7E-4CC5-92E5-150553C00656}" srcOrd="0" destOrd="0" presId="urn:microsoft.com/office/officeart/2005/8/layout/process3"/>
    <dgm:cxn modelId="{4D44C619-DC30-4940-B6AF-917BA873267A}" type="presParOf" srcId="{C1A14504-92A7-4046-A2C0-297AC724DCFC}" destId="{4461EC70-C79C-4745-BA3C-AAB268BA62F6}" srcOrd="2" destOrd="0" presId="urn:microsoft.com/office/officeart/2005/8/layout/process3"/>
    <dgm:cxn modelId="{E81AC745-3472-473F-806B-9806C76C698B}" type="presParOf" srcId="{4461EC70-C79C-4745-BA3C-AAB268BA62F6}" destId="{4C455DC1-1D8B-408C-BDEE-29898B127535}" srcOrd="0" destOrd="0" presId="urn:microsoft.com/office/officeart/2005/8/layout/process3"/>
    <dgm:cxn modelId="{F7F63B64-6D4F-452A-8F2A-F340F4189E92}" type="presParOf" srcId="{4461EC70-C79C-4745-BA3C-AAB268BA62F6}" destId="{4D7DC35A-029F-4F88-B528-833D93F143A7}" srcOrd="1" destOrd="0" presId="urn:microsoft.com/office/officeart/2005/8/layout/process3"/>
    <dgm:cxn modelId="{B82C30C5-95D6-4D17-9DBE-B2B0227E0EA8}" type="presParOf" srcId="{4461EC70-C79C-4745-BA3C-AAB268BA62F6}" destId="{1ED06CB1-BBA9-497A-B801-36B756C81699}" srcOrd="2" destOrd="0" presId="urn:microsoft.com/office/officeart/2005/8/layout/process3"/>
    <dgm:cxn modelId="{2B594CF6-6C9F-4724-9962-5CBDC21C69D8}" type="presParOf" srcId="{C1A14504-92A7-4046-A2C0-297AC724DCFC}" destId="{9A5C3C16-6E4B-4FAA-88A8-27AD3A75D419}" srcOrd="3" destOrd="0" presId="urn:microsoft.com/office/officeart/2005/8/layout/process3"/>
    <dgm:cxn modelId="{B19A7D67-C8F2-4331-BB22-F8ECDA0ABA9E}" type="presParOf" srcId="{9A5C3C16-6E4B-4FAA-88A8-27AD3A75D419}" destId="{EEA8AFBE-7470-4605-BD9B-B5C8ADDABC0F}" srcOrd="0" destOrd="0" presId="urn:microsoft.com/office/officeart/2005/8/layout/process3"/>
    <dgm:cxn modelId="{BD9B0A1B-5AB7-4CF3-95A6-8C2D72F7EC2C}" type="presParOf" srcId="{C1A14504-92A7-4046-A2C0-297AC724DCFC}" destId="{1AAD3DF0-F38F-4FF3-9337-12A495EE9A6C}" srcOrd="4" destOrd="0" presId="urn:microsoft.com/office/officeart/2005/8/layout/process3"/>
    <dgm:cxn modelId="{EE7C48C6-0839-4CE9-9D4B-34C2FF5BFDAD}" type="presParOf" srcId="{1AAD3DF0-F38F-4FF3-9337-12A495EE9A6C}" destId="{A8CB952E-7AD7-4592-93CD-C143CAEFC5DE}" srcOrd="0" destOrd="0" presId="urn:microsoft.com/office/officeart/2005/8/layout/process3"/>
    <dgm:cxn modelId="{D4FA0A73-C59E-4A11-A103-3E184FC66286}" type="presParOf" srcId="{1AAD3DF0-F38F-4FF3-9337-12A495EE9A6C}" destId="{6FB8781C-EEF5-4CDE-A630-315E8CA5541E}" srcOrd="1" destOrd="0" presId="urn:microsoft.com/office/officeart/2005/8/layout/process3"/>
    <dgm:cxn modelId="{1877E5E0-52F2-4E89-BF62-C214135023BF}" type="presParOf" srcId="{1AAD3DF0-F38F-4FF3-9337-12A495EE9A6C}" destId="{6B6CD398-9C24-4138-A716-B0430ACAD4C5}"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3E8095-0EFE-4473-AB00-002F43F8122B}">
      <dsp:nvSpPr>
        <dsp:cNvPr id="0" name=""/>
        <dsp:cNvSpPr/>
      </dsp:nvSpPr>
      <dsp:spPr>
        <a:xfrm>
          <a:off x="0" y="200656"/>
          <a:ext cx="78867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All parents have dreams for their children and want the best for them.</a:t>
          </a:r>
        </a:p>
      </dsp:txBody>
      <dsp:txXfrm>
        <a:off x="44664" y="245320"/>
        <a:ext cx="7797372" cy="825612"/>
      </dsp:txXfrm>
    </dsp:sp>
    <dsp:sp modelId="{53EC7011-2F7F-4584-81BD-D43A8B41A48F}">
      <dsp:nvSpPr>
        <dsp:cNvPr id="0" name=""/>
        <dsp:cNvSpPr/>
      </dsp:nvSpPr>
      <dsp:spPr>
        <a:xfrm>
          <a:off x="0" y="1181837"/>
          <a:ext cx="78867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All parents have the capacity to support their children’s learning.</a:t>
          </a:r>
        </a:p>
      </dsp:txBody>
      <dsp:txXfrm>
        <a:off x="44664" y="1226501"/>
        <a:ext cx="7797372" cy="825612"/>
      </dsp:txXfrm>
    </dsp:sp>
    <dsp:sp modelId="{BD47E091-6FE6-46C9-841D-9138CE8BEA75}">
      <dsp:nvSpPr>
        <dsp:cNvPr id="0" name=""/>
        <dsp:cNvSpPr/>
      </dsp:nvSpPr>
      <dsp:spPr>
        <a:xfrm>
          <a:off x="0" y="2163017"/>
          <a:ext cx="78867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Parents and school staff should be equal partners.</a:t>
          </a:r>
        </a:p>
      </dsp:txBody>
      <dsp:txXfrm>
        <a:off x="44664" y="2207681"/>
        <a:ext cx="7797372" cy="825612"/>
      </dsp:txXfrm>
    </dsp:sp>
    <dsp:sp modelId="{82DA4730-ECCC-44B0-BA5F-AECBE8FE657E}">
      <dsp:nvSpPr>
        <dsp:cNvPr id="0" name=""/>
        <dsp:cNvSpPr/>
      </dsp:nvSpPr>
      <dsp:spPr>
        <a:xfrm>
          <a:off x="0" y="3144197"/>
          <a:ext cx="7886700" cy="9149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kern="1200"/>
            <a:t>The responsibility for building partnerships between school and home rests primarily with school staff, especially school leaders.</a:t>
          </a:r>
        </a:p>
      </dsp:txBody>
      <dsp:txXfrm>
        <a:off x="44664" y="3188861"/>
        <a:ext cx="7797372" cy="825612"/>
      </dsp:txXfrm>
    </dsp:sp>
    <dsp:sp modelId="{3F4BE074-32F2-48CD-9034-35135B2D672F}">
      <dsp:nvSpPr>
        <dsp:cNvPr id="0" name=""/>
        <dsp:cNvSpPr/>
      </dsp:nvSpPr>
      <dsp:spPr>
        <a:xfrm>
          <a:off x="0" y="4059137"/>
          <a:ext cx="7886700" cy="380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0403" tIns="29210" rIns="163576" bIns="29210" numCol="1" spcCol="1270" anchor="t" anchorCtr="0">
          <a:noAutofit/>
        </a:bodyPr>
        <a:lstStyle/>
        <a:p>
          <a:pPr marL="171450" lvl="1" indent="-171450" algn="l" defTabSz="800100">
            <a:lnSpc>
              <a:spcPct val="90000"/>
            </a:lnSpc>
            <a:spcBef>
              <a:spcPct val="0"/>
            </a:spcBef>
            <a:spcAft>
              <a:spcPct val="20000"/>
            </a:spcAft>
            <a:buChar char="•"/>
          </a:pPr>
          <a:endParaRPr lang="en-US" sz="1800" kern="1200" dirty="0"/>
        </a:p>
      </dsp:txBody>
      <dsp:txXfrm>
        <a:off x="0" y="4059137"/>
        <a:ext cx="7886700" cy="38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29547-FD01-490C-802A-BC5E94DA83B7}">
      <dsp:nvSpPr>
        <dsp:cNvPr id="0" name=""/>
        <dsp:cNvSpPr/>
      </dsp:nvSpPr>
      <dsp:spPr>
        <a:xfrm>
          <a:off x="1568452" y="560862"/>
          <a:ext cx="3681153" cy="3681153"/>
        </a:xfrm>
        <a:prstGeom prst="blockArc">
          <a:avLst>
            <a:gd name="adj1" fmla="val 12600000"/>
            <a:gd name="adj2" fmla="val 16200000"/>
            <a:gd name="adj3" fmla="val 452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289C976-0335-45AA-AFB9-7363E8A2951E}">
      <dsp:nvSpPr>
        <dsp:cNvPr id="0" name=""/>
        <dsp:cNvSpPr/>
      </dsp:nvSpPr>
      <dsp:spPr>
        <a:xfrm>
          <a:off x="1568452" y="560862"/>
          <a:ext cx="3681153" cy="3681153"/>
        </a:xfrm>
        <a:prstGeom prst="blockArc">
          <a:avLst>
            <a:gd name="adj1" fmla="val 9000000"/>
            <a:gd name="adj2" fmla="val 12600000"/>
            <a:gd name="adj3" fmla="val 452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210EA9-0841-4DE4-9A9C-9215B67C5182}">
      <dsp:nvSpPr>
        <dsp:cNvPr id="0" name=""/>
        <dsp:cNvSpPr/>
      </dsp:nvSpPr>
      <dsp:spPr>
        <a:xfrm>
          <a:off x="1568452" y="560862"/>
          <a:ext cx="3681153" cy="3681153"/>
        </a:xfrm>
        <a:prstGeom prst="blockArc">
          <a:avLst>
            <a:gd name="adj1" fmla="val 5400000"/>
            <a:gd name="adj2" fmla="val 9000000"/>
            <a:gd name="adj3" fmla="val 452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1FECF3-22C2-431B-BCE8-142B6ED2FD93}">
      <dsp:nvSpPr>
        <dsp:cNvPr id="0" name=""/>
        <dsp:cNvSpPr/>
      </dsp:nvSpPr>
      <dsp:spPr>
        <a:xfrm>
          <a:off x="1568452" y="560862"/>
          <a:ext cx="3681153" cy="3681153"/>
        </a:xfrm>
        <a:prstGeom prst="blockArc">
          <a:avLst>
            <a:gd name="adj1" fmla="val 1800000"/>
            <a:gd name="adj2" fmla="val 5400000"/>
            <a:gd name="adj3" fmla="val 452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220BEA4-EBF2-452D-9952-9826A9663015}">
      <dsp:nvSpPr>
        <dsp:cNvPr id="0" name=""/>
        <dsp:cNvSpPr/>
      </dsp:nvSpPr>
      <dsp:spPr>
        <a:xfrm>
          <a:off x="1568452" y="560862"/>
          <a:ext cx="3681153" cy="3681153"/>
        </a:xfrm>
        <a:prstGeom prst="blockArc">
          <a:avLst>
            <a:gd name="adj1" fmla="val 19800000"/>
            <a:gd name="adj2" fmla="val 1800000"/>
            <a:gd name="adj3" fmla="val 452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706AE3-DD8F-4BE4-B862-A75CE8729164}">
      <dsp:nvSpPr>
        <dsp:cNvPr id="0" name=""/>
        <dsp:cNvSpPr/>
      </dsp:nvSpPr>
      <dsp:spPr>
        <a:xfrm>
          <a:off x="1568452" y="560862"/>
          <a:ext cx="3681153" cy="3681153"/>
        </a:xfrm>
        <a:prstGeom prst="blockArc">
          <a:avLst>
            <a:gd name="adj1" fmla="val 16200000"/>
            <a:gd name="adj2" fmla="val 19800000"/>
            <a:gd name="adj3" fmla="val 452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E314A98-1324-4B16-B2C1-DB12AE7C4347}">
      <dsp:nvSpPr>
        <dsp:cNvPr id="0" name=""/>
        <dsp:cNvSpPr/>
      </dsp:nvSpPr>
      <dsp:spPr>
        <a:xfrm>
          <a:off x="2532220" y="1454915"/>
          <a:ext cx="1723682" cy="159240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Excelling Programs</a:t>
          </a:r>
        </a:p>
      </dsp:txBody>
      <dsp:txXfrm>
        <a:off x="2784647" y="1688117"/>
        <a:ext cx="1218828" cy="1125997"/>
      </dsp:txXfrm>
    </dsp:sp>
    <dsp:sp modelId="{E99A7A04-8A35-41FB-BAAF-E9B2C8EECF3D}">
      <dsp:nvSpPr>
        <dsp:cNvPr id="0" name=""/>
        <dsp:cNvSpPr/>
      </dsp:nvSpPr>
      <dsp:spPr>
        <a:xfrm>
          <a:off x="2695496" y="-115137"/>
          <a:ext cx="1427064" cy="1435186"/>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Principal Leadership</a:t>
          </a:r>
        </a:p>
      </dsp:txBody>
      <dsp:txXfrm>
        <a:off x="2904485" y="95041"/>
        <a:ext cx="1009086" cy="1014830"/>
      </dsp:txXfrm>
    </dsp:sp>
    <dsp:sp modelId="{D2085E6A-380E-42B9-8B5A-EC2D9F0DCF99}">
      <dsp:nvSpPr>
        <dsp:cNvPr id="0" name=""/>
        <dsp:cNvSpPr/>
      </dsp:nvSpPr>
      <dsp:spPr>
        <a:xfrm>
          <a:off x="4241672" y="782303"/>
          <a:ext cx="1450645" cy="1439288"/>
        </a:xfrm>
        <a:prstGeom prst="ellipse">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Attending to Inequities</a:t>
          </a:r>
        </a:p>
      </dsp:txBody>
      <dsp:txXfrm>
        <a:off x="4454114" y="993082"/>
        <a:ext cx="1025761" cy="1017730"/>
      </dsp:txXfrm>
    </dsp:sp>
    <dsp:sp modelId="{9C2A54AA-5389-4F47-BF04-2A946B056662}">
      <dsp:nvSpPr>
        <dsp:cNvPr id="0" name=""/>
        <dsp:cNvSpPr/>
      </dsp:nvSpPr>
      <dsp:spPr>
        <a:xfrm>
          <a:off x="4195568" y="2532520"/>
          <a:ext cx="1542853" cy="1536822"/>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Giving Voice/ Sharing Power</a:t>
          </a:r>
        </a:p>
      </dsp:txBody>
      <dsp:txXfrm>
        <a:off x="4421514" y="2757582"/>
        <a:ext cx="1090961" cy="1086698"/>
      </dsp:txXfrm>
    </dsp:sp>
    <dsp:sp modelId="{A1A3459F-DA53-41CA-9E39-929D116954E7}">
      <dsp:nvSpPr>
        <dsp:cNvPr id="0" name=""/>
        <dsp:cNvSpPr/>
      </dsp:nvSpPr>
      <dsp:spPr>
        <a:xfrm>
          <a:off x="2647393" y="3529835"/>
          <a:ext cx="1523270" cy="1341175"/>
        </a:xfrm>
        <a:prstGeom prst="ellipse">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b="1" kern="1200" dirty="0"/>
            <a:t>Programmatic Approach</a:t>
          </a:r>
        </a:p>
      </dsp:txBody>
      <dsp:txXfrm>
        <a:off x="2870471" y="3726246"/>
        <a:ext cx="1077114" cy="948353"/>
      </dsp:txXfrm>
    </dsp:sp>
    <dsp:sp modelId="{F16B94D7-E453-493F-A7FD-7D7D726DC9A4}">
      <dsp:nvSpPr>
        <dsp:cNvPr id="0" name=""/>
        <dsp:cNvSpPr/>
      </dsp:nvSpPr>
      <dsp:spPr>
        <a:xfrm>
          <a:off x="1097214" y="2590027"/>
          <a:ext cx="1507696" cy="1421807"/>
        </a:xfrm>
        <a:prstGeom prst="ellipse">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Teamwork/ Shared Leadership</a:t>
          </a:r>
        </a:p>
      </dsp:txBody>
      <dsp:txXfrm>
        <a:off x="1318011" y="2798246"/>
        <a:ext cx="1066102" cy="1005369"/>
      </dsp:txXfrm>
    </dsp:sp>
    <dsp:sp modelId="{AA6AE228-7D5E-4BB8-BC85-0173725BFD9E}">
      <dsp:nvSpPr>
        <dsp:cNvPr id="0" name=""/>
        <dsp:cNvSpPr/>
      </dsp:nvSpPr>
      <dsp:spPr>
        <a:xfrm>
          <a:off x="1167702" y="832411"/>
          <a:ext cx="1366720" cy="133907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dirty="0"/>
            <a:t>Evaluation </a:t>
          </a:r>
        </a:p>
      </dsp:txBody>
      <dsp:txXfrm>
        <a:off x="1367854" y="1028514"/>
        <a:ext cx="966416" cy="94686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A5206B-F4EE-4CCB-AACA-A227A8BDC7F7}">
      <dsp:nvSpPr>
        <dsp:cNvPr id="0" name=""/>
        <dsp:cNvSpPr/>
      </dsp:nvSpPr>
      <dsp:spPr>
        <a:xfrm>
          <a:off x="3527" y="906408"/>
          <a:ext cx="1603965" cy="64800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dirty="0"/>
            <a:t>Step</a:t>
          </a:r>
          <a:r>
            <a:rPr lang="en-US" sz="1500" kern="1200" dirty="0"/>
            <a:t> 1</a:t>
          </a:r>
        </a:p>
      </dsp:txBody>
      <dsp:txXfrm>
        <a:off x="3527" y="906408"/>
        <a:ext cx="1603965" cy="432000"/>
      </dsp:txXfrm>
    </dsp:sp>
    <dsp:sp modelId="{4806758A-1291-4627-9BA3-44BD8CB8A811}">
      <dsp:nvSpPr>
        <dsp:cNvPr id="0" name=""/>
        <dsp:cNvSpPr/>
      </dsp:nvSpPr>
      <dsp:spPr>
        <a:xfrm>
          <a:off x="332050" y="1338408"/>
          <a:ext cx="1603965" cy="18073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latin typeface="Calibri" panose="020F0502020204030204" pitchFamily="34" charset="0"/>
              <a:ea typeface="Calibri" panose="020F0502020204030204" pitchFamily="34" charset="0"/>
              <a:cs typeface="Times New Roman" panose="02020603050405020304" pitchFamily="18" charset="0"/>
            </a:rPr>
            <a:t>Individuals rate the site’s partnership efforts</a:t>
          </a:r>
          <a:endParaRPr lang="en-US" sz="1500" kern="1200" dirty="0"/>
        </a:p>
      </dsp:txBody>
      <dsp:txXfrm>
        <a:off x="379029" y="1385387"/>
        <a:ext cx="1510007" cy="1713354"/>
      </dsp:txXfrm>
    </dsp:sp>
    <dsp:sp modelId="{66FCACD7-5DE7-458D-B73E-B48DEBD6A449}">
      <dsp:nvSpPr>
        <dsp:cNvPr id="0" name=""/>
        <dsp:cNvSpPr/>
      </dsp:nvSpPr>
      <dsp:spPr>
        <a:xfrm>
          <a:off x="1850648" y="922737"/>
          <a:ext cx="515489" cy="399340"/>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1850648" y="1002605"/>
        <a:ext cx="395687" cy="239604"/>
      </dsp:txXfrm>
    </dsp:sp>
    <dsp:sp modelId="{4D7DC35A-029F-4F88-B528-833D93F143A7}">
      <dsp:nvSpPr>
        <dsp:cNvPr id="0" name=""/>
        <dsp:cNvSpPr/>
      </dsp:nvSpPr>
      <dsp:spPr>
        <a:xfrm>
          <a:off x="2580114" y="906408"/>
          <a:ext cx="1603965" cy="648000"/>
        </a:xfrm>
        <a:prstGeom prst="roundRect">
          <a:avLst>
            <a:gd name="adj" fmla="val 10000"/>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dirty="0"/>
            <a:t>Step 2</a:t>
          </a:r>
        </a:p>
      </dsp:txBody>
      <dsp:txXfrm>
        <a:off x="2580114" y="906408"/>
        <a:ext cx="1603965" cy="432000"/>
      </dsp:txXfrm>
    </dsp:sp>
    <dsp:sp modelId="{1ED06CB1-BBA9-497A-B801-36B756C81699}">
      <dsp:nvSpPr>
        <dsp:cNvPr id="0" name=""/>
        <dsp:cNvSpPr/>
      </dsp:nvSpPr>
      <dsp:spPr>
        <a:xfrm>
          <a:off x="2908637" y="1338408"/>
          <a:ext cx="1603965" cy="18073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3676672"/>
              <a:satOff val="-5114"/>
              <a:lumOff val="-196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latin typeface="Calibri" panose="020F0502020204030204" pitchFamily="34" charset="0"/>
              <a:ea typeface="Calibri" panose="020F0502020204030204" pitchFamily="34" charset="0"/>
              <a:cs typeface="Times New Roman" panose="02020603050405020304" pitchFamily="18" charset="0"/>
            </a:rPr>
            <a:t>Stakeholders discuss the ratings with one another</a:t>
          </a:r>
          <a:endParaRPr lang="en-US" sz="1500" kern="1200" dirty="0"/>
        </a:p>
      </dsp:txBody>
      <dsp:txXfrm>
        <a:off x="2955616" y="1385387"/>
        <a:ext cx="1510007" cy="1713354"/>
      </dsp:txXfrm>
    </dsp:sp>
    <dsp:sp modelId="{9A5C3C16-6E4B-4FAA-88A8-27AD3A75D419}">
      <dsp:nvSpPr>
        <dsp:cNvPr id="0" name=""/>
        <dsp:cNvSpPr/>
      </dsp:nvSpPr>
      <dsp:spPr>
        <a:xfrm>
          <a:off x="4427234" y="922737"/>
          <a:ext cx="515489" cy="399340"/>
        </a:xfrm>
        <a:prstGeom prst="rightArrow">
          <a:avLst>
            <a:gd name="adj1" fmla="val 60000"/>
            <a:gd name="adj2" fmla="val 50000"/>
          </a:avLst>
        </a:prstGeom>
        <a:solidFill>
          <a:schemeClr val="accent5">
            <a:hueOff val="-7353344"/>
            <a:satOff val="-10228"/>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n-US" sz="1200" kern="1200"/>
        </a:p>
      </dsp:txBody>
      <dsp:txXfrm>
        <a:off x="4427234" y="1002605"/>
        <a:ext cx="395687" cy="239604"/>
      </dsp:txXfrm>
    </dsp:sp>
    <dsp:sp modelId="{6FB8781C-EEF5-4CDE-A630-315E8CA5541E}">
      <dsp:nvSpPr>
        <dsp:cNvPr id="0" name=""/>
        <dsp:cNvSpPr/>
      </dsp:nvSpPr>
      <dsp:spPr>
        <a:xfrm>
          <a:off x="5156701" y="906408"/>
          <a:ext cx="1603965" cy="648000"/>
        </a:xfrm>
        <a:prstGeom prst="roundRect">
          <a:avLst>
            <a:gd name="adj" fmla="val 1000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57150" numCol="1" spcCol="1270" anchor="t" anchorCtr="0">
          <a:noAutofit/>
        </a:bodyPr>
        <a:lstStyle/>
        <a:p>
          <a:pPr marL="0" lvl="0" indent="0" algn="l" defTabSz="666750">
            <a:lnSpc>
              <a:spcPct val="90000"/>
            </a:lnSpc>
            <a:spcBef>
              <a:spcPct val="0"/>
            </a:spcBef>
            <a:spcAft>
              <a:spcPct val="35000"/>
            </a:spcAft>
            <a:buNone/>
          </a:pPr>
          <a:r>
            <a:rPr lang="en-US" sz="1500" b="1" kern="1200" dirty="0"/>
            <a:t>Step 3</a:t>
          </a:r>
        </a:p>
      </dsp:txBody>
      <dsp:txXfrm>
        <a:off x="5156701" y="906408"/>
        <a:ext cx="1603965" cy="432000"/>
      </dsp:txXfrm>
    </dsp:sp>
    <dsp:sp modelId="{6B6CD398-9C24-4138-A716-B0430ACAD4C5}">
      <dsp:nvSpPr>
        <dsp:cNvPr id="0" name=""/>
        <dsp:cNvSpPr/>
      </dsp:nvSpPr>
      <dsp:spPr>
        <a:xfrm>
          <a:off x="5485224" y="1338408"/>
          <a:ext cx="1603965" cy="1807312"/>
        </a:xfrm>
        <a:prstGeom prst="roundRect">
          <a:avLst>
            <a:gd name="adj" fmla="val 10000"/>
          </a:avLst>
        </a:prstGeom>
        <a:solidFill>
          <a:schemeClr val="lt1">
            <a:alpha val="90000"/>
            <a:hueOff val="0"/>
            <a:satOff val="0"/>
            <a:lumOff val="0"/>
            <a:alphaOff val="0"/>
          </a:schemeClr>
        </a:solidFill>
        <a:ln w="12700" cap="flat" cmpd="sng" algn="ctr">
          <a:solidFill>
            <a:schemeClr val="accent5">
              <a:hueOff val="-7353344"/>
              <a:satOff val="-10228"/>
              <a:lumOff val="-3922"/>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114300" lvl="1" indent="-114300" algn="l" defTabSz="666750">
            <a:lnSpc>
              <a:spcPct val="90000"/>
            </a:lnSpc>
            <a:spcBef>
              <a:spcPct val="0"/>
            </a:spcBef>
            <a:spcAft>
              <a:spcPct val="15000"/>
            </a:spcAft>
            <a:buChar char="•"/>
          </a:pPr>
          <a:r>
            <a:rPr lang="en-US" sz="1500" b="1" kern="1200" dirty="0">
              <a:latin typeface="Calibri" panose="020F0502020204030204" pitchFamily="34" charset="0"/>
              <a:ea typeface="Calibri" panose="020F0502020204030204" pitchFamily="34" charset="0"/>
              <a:cs typeface="Times New Roman" panose="02020603050405020304" pitchFamily="18" charset="0"/>
            </a:rPr>
            <a:t>The group establishes improvement goals and next steps to help meet those goals.</a:t>
          </a:r>
          <a:endParaRPr lang="en-US" sz="1500" kern="1200" dirty="0"/>
        </a:p>
      </dsp:txBody>
      <dsp:txXfrm>
        <a:off x="5532203" y="1385387"/>
        <a:ext cx="1510007" cy="17133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6435"/>
          </a:xfrm>
          <a:prstGeom prst="rect">
            <a:avLst/>
          </a:prstGeom>
        </p:spPr>
        <p:txBody>
          <a:bodyPr vert="horz" lIns="92437" tIns="46219" rIns="92437" bIns="46219" rtlCol="0"/>
          <a:lstStyle>
            <a:lvl1pPr algn="l">
              <a:defRPr sz="1200"/>
            </a:lvl1pPr>
          </a:lstStyle>
          <a:p>
            <a:endParaRPr lang="en-US" dirty="0"/>
          </a:p>
        </p:txBody>
      </p:sp>
      <p:sp>
        <p:nvSpPr>
          <p:cNvPr id="3" name="Date Placeholder 2"/>
          <p:cNvSpPr>
            <a:spLocks noGrp="1"/>
          </p:cNvSpPr>
          <p:nvPr>
            <p:ph type="dt" sz="quarter" idx="1"/>
          </p:nvPr>
        </p:nvSpPr>
        <p:spPr>
          <a:xfrm>
            <a:off x="3898102" y="0"/>
            <a:ext cx="2982119" cy="466435"/>
          </a:xfrm>
          <a:prstGeom prst="rect">
            <a:avLst/>
          </a:prstGeom>
        </p:spPr>
        <p:txBody>
          <a:bodyPr vert="horz" lIns="92437" tIns="46219" rIns="92437" bIns="46219" rtlCol="0"/>
          <a:lstStyle>
            <a:lvl1pPr algn="r">
              <a:defRPr sz="1200"/>
            </a:lvl1pPr>
          </a:lstStyle>
          <a:p>
            <a:fld id="{3D817922-4EBE-4B13-8E16-3D2630F4FBE6}" type="datetimeFigureOut">
              <a:rPr lang="en-US" smtClean="0"/>
              <a:t>10/5/2022</a:t>
            </a:fld>
            <a:endParaRPr lang="en-US" dirty="0"/>
          </a:p>
        </p:txBody>
      </p:sp>
      <p:sp>
        <p:nvSpPr>
          <p:cNvPr id="4" name="Footer Placeholder 3"/>
          <p:cNvSpPr>
            <a:spLocks noGrp="1"/>
          </p:cNvSpPr>
          <p:nvPr>
            <p:ph type="ftr" sz="quarter" idx="2"/>
          </p:nvPr>
        </p:nvSpPr>
        <p:spPr>
          <a:xfrm>
            <a:off x="0" y="8829968"/>
            <a:ext cx="2982119" cy="466434"/>
          </a:xfrm>
          <a:prstGeom prst="rect">
            <a:avLst/>
          </a:prstGeom>
        </p:spPr>
        <p:txBody>
          <a:bodyPr vert="horz" lIns="92437" tIns="46219" rIns="92437" bIns="4621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98102" y="8829968"/>
            <a:ext cx="2982119" cy="466434"/>
          </a:xfrm>
          <a:prstGeom prst="rect">
            <a:avLst/>
          </a:prstGeom>
        </p:spPr>
        <p:txBody>
          <a:bodyPr vert="horz" lIns="92437" tIns="46219" rIns="92437" bIns="46219" rtlCol="0" anchor="b"/>
          <a:lstStyle>
            <a:lvl1pPr algn="r">
              <a:defRPr sz="1200"/>
            </a:lvl1pPr>
          </a:lstStyle>
          <a:p>
            <a:fld id="{A2A2E11E-8118-4F91-940C-E6536D3621F1}" type="slidenum">
              <a:rPr lang="en-US" smtClean="0"/>
              <a:t>‹#›</a:t>
            </a:fld>
            <a:endParaRPr lang="en-US" dirty="0"/>
          </a:p>
        </p:txBody>
      </p:sp>
    </p:spTree>
    <p:extLst>
      <p:ext uri="{BB962C8B-B14F-4D97-AF65-F5344CB8AC3E}">
        <p14:creationId xmlns:p14="http://schemas.microsoft.com/office/powerpoint/2010/main" val="42769176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dirty="0"/>
          </a:p>
        </p:txBody>
      </p:sp>
      <p:sp>
        <p:nvSpPr>
          <p:cNvPr id="3" name="Date Placeholder 2"/>
          <p:cNvSpPr>
            <a:spLocks noGrp="1"/>
          </p:cNvSpPr>
          <p:nvPr>
            <p:ph type="dt" idx="1"/>
          </p:nvPr>
        </p:nvSpPr>
        <p:spPr>
          <a:xfrm>
            <a:off x="3898102" y="0"/>
            <a:ext cx="2982119" cy="464820"/>
          </a:xfrm>
          <a:prstGeom prst="rect">
            <a:avLst/>
          </a:prstGeom>
        </p:spPr>
        <p:txBody>
          <a:bodyPr vert="horz" lIns="92437" tIns="46219" rIns="92437" bIns="46219" rtlCol="0"/>
          <a:lstStyle>
            <a:lvl1pPr algn="r">
              <a:defRPr sz="1200"/>
            </a:lvl1pPr>
          </a:lstStyle>
          <a:p>
            <a:fld id="{1E68FDDF-4F05-43AA-A352-D3BC014618CA}" type="datetimeFigureOut">
              <a:rPr lang="en-US" smtClean="0"/>
              <a:t>10/5/2022</a:t>
            </a:fld>
            <a:endParaRPr lang="en-US" dirty="0"/>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37" tIns="46219" rIns="92437" bIns="46219" rtlCol="0" anchor="ctr"/>
          <a:lstStyle/>
          <a:p>
            <a:endParaRPr lang="en-US" dirty="0"/>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37" tIns="46219" rIns="92437"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7" tIns="46219" rIns="92437" bIns="46219" rtlCol="0" anchor="b"/>
          <a:lstStyle>
            <a:lvl1pPr algn="r">
              <a:defRPr sz="1200"/>
            </a:lvl1pPr>
          </a:lstStyle>
          <a:p>
            <a:fld id="{976AB643-1C83-46B1-A4FF-8E4A58FA665A}" type="slidenum">
              <a:rPr lang="en-US" smtClean="0"/>
              <a:t>‹#›</a:t>
            </a:fld>
            <a:endParaRPr lang="en-US" dirty="0"/>
          </a:p>
        </p:txBody>
      </p:sp>
    </p:spTree>
    <p:extLst>
      <p:ext uri="{BB962C8B-B14F-4D97-AF65-F5344CB8AC3E}">
        <p14:creationId xmlns:p14="http://schemas.microsoft.com/office/powerpoint/2010/main" val="24570264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was with this in mind that I entered into this work with the Colorado State Department of Education</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2114C2-BDD0-485E-B060-06118D8DAE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82907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This</a:t>
            </a:r>
            <a:r>
              <a:rPr lang="en-US" baseline="0" dirty="0"/>
              <a:t> slide represents the current trends in FSCP research and practice. This is not an exhaustive list.</a:t>
            </a:r>
            <a:endParaRPr lang="en-US" dirty="0"/>
          </a:p>
        </p:txBody>
      </p:sp>
      <p:sp>
        <p:nvSpPr>
          <p:cNvPr id="4" name="Slide Number Placeholder 3"/>
          <p:cNvSpPr>
            <a:spLocks noGrp="1"/>
          </p:cNvSpPr>
          <p:nvPr>
            <p:ph type="sldNum" sz="quarter" idx="10"/>
          </p:nvPr>
        </p:nvSpPr>
        <p:spPr/>
        <p:txBody>
          <a:bodyPr/>
          <a:lstStyle/>
          <a:p>
            <a:fld id="{B9B9F7FB-F861-4DDA-862A-1B95F54A9727}" type="slidenum">
              <a:rPr lang="en-US" smtClean="0"/>
              <a:t>3</a:t>
            </a:fld>
            <a:endParaRPr lang="en-US"/>
          </a:p>
        </p:txBody>
      </p:sp>
    </p:spTree>
    <p:extLst>
      <p:ext uri="{BB962C8B-B14F-4D97-AF65-F5344CB8AC3E}">
        <p14:creationId xmlns:p14="http://schemas.microsoft.com/office/powerpoint/2010/main" val="40947260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Shape 317"/>
          <p:cNvSpPr txBox="1">
            <a:spLocks noGrp="1"/>
          </p:cNvSpPr>
          <p:nvPr>
            <p:ph type="sldNum" idx="12"/>
          </p:nvPr>
        </p:nvSpPr>
        <p:spPr>
          <a:xfrm>
            <a:off x="3898101" y="8829967"/>
            <a:ext cx="2982118" cy="464820"/>
          </a:xfrm>
          <a:prstGeom prst="rect">
            <a:avLst/>
          </a:prstGeom>
          <a:noFill/>
          <a:ln>
            <a:noFill/>
          </a:ln>
        </p:spPr>
        <p:txBody>
          <a:bodyPr lIns="92422" tIns="46198" rIns="92422" bIns="46198" anchor="b"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
        <p:nvSpPr>
          <p:cNvPr id="318" name="Shape 318"/>
          <p:cNvSpPr>
            <a:spLocks noGrp="1" noRot="1" noChangeAspect="1"/>
          </p:cNvSpPr>
          <p:nvPr>
            <p:ph type="sldImg" idx="2"/>
          </p:nvPr>
        </p:nvSpPr>
        <p:spPr>
          <a:xfrm>
            <a:off x="1117600" y="696913"/>
            <a:ext cx="4646613"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a:headEnd type="none" w="med" len="med"/>
            <a:tailEnd type="none" w="med" len="med"/>
          </a:ln>
        </p:spPr>
      </p:sp>
      <p:sp>
        <p:nvSpPr>
          <p:cNvPr id="319" name="Shape 319"/>
          <p:cNvSpPr txBox="1">
            <a:spLocks noGrp="1"/>
          </p:cNvSpPr>
          <p:nvPr>
            <p:ph type="body" idx="1"/>
          </p:nvPr>
        </p:nvSpPr>
        <p:spPr>
          <a:xfrm>
            <a:off x="688183" y="4415791"/>
            <a:ext cx="5505449" cy="4183380"/>
          </a:xfrm>
          <a:prstGeom prst="rect">
            <a:avLst/>
          </a:prstGeom>
          <a:noFill/>
          <a:ln>
            <a:noFill/>
          </a:ln>
        </p:spPr>
        <p:txBody>
          <a:bodyPr lIns="92422" tIns="46198" rIns="92422" bIns="46198" anchor="t" anchorCtr="0">
            <a:noAutofit/>
          </a:bodyPr>
          <a:lstStyle/>
          <a:p>
            <a:pPr>
              <a:buSzPct val="25000"/>
            </a:pPr>
            <a:r>
              <a:rPr lang="en-US" dirty="0"/>
              <a:t>This is a theoretical model for how school, family, and community interaction effects children’s learning.  It was developed by Dr. Joyce Epstein based decades of research from schools primarily located in Baltimore City.  You will see that three entities are represented: Family, School, and Community.  Community can include businesses, school alumni, neighbors, parents with children not yet at school age.  Each group does some things for students separately, and others together.  </a:t>
            </a:r>
          </a:p>
          <a:p>
            <a:pPr>
              <a:buSzPct val="25000"/>
            </a:pPr>
            <a:endParaRPr dirty="0"/>
          </a:p>
          <a:p>
            <a:pPr>
              <a:buSzPct val="25000"/>
            </a:pPr>
            <a:r>
              <a:rPr lang="en-US" b="1" dirty="0"/>
              <a:t>What are some sole responsibilities for families?  Schools?  The Community?</a:t>
            </a:r>
          </a:p>
          <a:p>
            <a:pPr>
              <a:buSzPct val="25000"/>
            </a:pPr>
            <a:endParaRPr b="1" dirty="0"/>
          </a:p>
          <a:p>
            <a:pPr>
              <a:buSzPct val="25000"/>
            </a:pPr>
            <a:r>
              <a:rPr lang="en-US" dirty="0"/>
              <a:t>Depending on the extend of collaboration, the spheres either move closer together or farther apart.  This model is </a:t>
            </a:r>
            <a:r>
              <a:rPr lang="en-US" u="sng" dirty="0"/>
              <a:t>NOT</a:t>
            </a:r>
            <a:r>
              <a:rPr lang="en-US" dirty="0"/>
              <a:t>  a Venn diagram.  It is a dynamic model that is different for every student and school and can change over time.  If the school’s beliefs and values differ greatly from those of the family, the circles will move away from each other.  Likewise, if families, schools, and the community unite for a shared goal/vision, the circles will move closer together.</a:t>
            </a:r>
          </a:p>
          <a:p>
            <a:pPr>
              <a:buSzPct val="25000"/>
            </a:pPr>
            <a:endParaRPr dirty="0"/>
          </a:p>
          <a:p>
            <a:pPr>
              <a:buSzPct val="25000"/>
            </a:pPr>
            <a:r>
              <a:rPr lang="en-US" b="1" dirty="0"/>
              <a:t>Just think about the answer to this question, you don’t need to vocalize it, but if you were to draw the Overlapping Spheres of Influence Model for you school, families, and community, how do you think it would look?</a:t>
            </a:r>
            <a:r>
              <a:rPr lang="en-US" dirty="0"/>
              <a:t>  Keep that question in mind as we move throughout the day.</a:t>
            </a:r>
          </a:p>
        </p:txBody>
      </p:sp>
    </p:spTree>
    <p:extLst>
      <p:ext uri="{BB962C8B-B14F-4D97-AF65-F5344CB8AC3E}">
        <p14:creationId xmlns:p14="http://schemas.microsoft.com/office/powerpoint/2010/main" val="27028476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third chapter of “Beyond the Bake Sale” is all about whether or not you are ready to partner with families. These four core beliefs set the foundation for readiness. </a:t>
            </a:r>
            <a:endParaRPr lang="en-US" dirty="0"/>
          </a:p>
        </p:txBody>
      </p:sp>
      <p:sp>
        <p:nvSpPr>
          <p:cNvPr id="4" name="Slide Number Placeholder 3"/>
          <p:cNvSpPr>
            <a:spLocks noGrp="1"/>
          </p:cNvSpPr>
          <p:nvPr>
            <p:ph type="sldNum" sz="quarter" idx="10"/>
          </p:nvPr>
        </p:nvSpPr>
        <p:spPr/>
        <p:txBody>
          <a:bodyPr/>
          <a:lstStyle/>
          <a:p>
            <a:fld id="{B9B9F7FB-F861-4DDA-862A-1B95F54A9727}" type="slidenum">
              <a:rPr lang="en-US" smtClean="0"/>
              <a:t>5</a:t>
            </a:fld>
            <a:endParaRPr lang="en-US"/>
          </a:p>
        </p:txBody>
      </p:sp>
    </p:spTree>
    <p:extLst>
      <p:ext uri="{BB962C8B-B14F-4D97-AF65-F5344CB8AC3E}">
        <p14:creationId xmlns:p14="http://schemas.microsoft.com/office/powerpoint/2010/main" val="134368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drew upon these 6 components to help imagine what it is excelling </a:t>
            </a:r>
            <a:r>
              <a:rPr lang="en-US"/>
              <a:t>partnership programs do.</a:t>
            </a:r>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2114C2-BDD0-485E-B060-06118D8DAE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464206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Step 1: Individuals establish their own rating of the site’s partnership efforts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Use these prompts to provide details and descriptions of your site or school.</a:t>
            </a: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Compare your responses to the rubric and identify which rating most closely matches your description.</a:t>
            </a: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Record the rating in the Summary Worksheet provide in this this user’s guide. </a:t>
            </a: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Step 2: Bring together a group of stakeholders to participate in a discussion about their ratings.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dirty="0">
                <a:latin typeface="Calibri" panose="020F0502020204030204" pitchFamily="34" charset="0"/>
                <a:ea typeface="Calibri" panose="020F0502020204030204" pitchFamily="34" charset="0"/>
                <a:cs typeface="Times New Roman" panose="02020603050405020304" pitchFamily="18" charset="0"/>
              </a:rPr>
              <a:t>This process should include a range of stakeholders including administrators, teachers, family members, and community partners. </a:t>
            </a:r>
          </a:p>
          <a:p>
            <a:pPr marL="457200" marR="0">
              <a:lnSpc>
                <a:spcPct val="107000"/>
              </a:lnSpc>
              <a:spcBef>
                <a:spcPts val="0"/>
              </a:spcBef>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As a group</a:t>
            </a:r>
            <a:r>
              <a:rPr lang="en-US" dirty="0">
                <a:latin typeface="Calibri" panose="020F0502020204030204" pitchFamily="34" charset="0"/>
                <a:ea typeface="Calibri" panose="020F0502020204030204" pitchFamily="34" charset="0"/>
                <a:cs typeface="Times New Roman" panose="02020603050405020304" pitchFamily="18" charset="0"/>
              </a:rPr>
              <a:t>, members of the evaluation and accountability committee should share their ratings with one another, as well as the reasons why they felt that rating was most appropriate. </a:t>
            </a:r>
          </a:p>
          <a:p>
            <a:pPr marL="457200" marR="0">
              <a:lnSpc>
                <a:spcPct val="107000"/>
              </a:lnSpc>
              <a:spcBef>
                <a:spcPts val="0"/>
              </a:spcBef>
              <a:spcAft>
                <a:spcPts val="800"/>
              </a:spcAft>
            </a:pPr>
            <a:r>
              <a:rPr lang="en-US" b="1" i="1" dirty="0">
                <a:latin typeface="Calibri" panose="020F0502020204030204" pitchFamily="34" charset="0"/>
                <a:ea typeface="Calibri" panose="020F0502020204030204" pitchFamily="34" charset="0"/>
                <a:cs typeface="Times New Roman" panose="02020603050405020304" pitchFamily="18" charset="0"/>
              </a:rPr>
              <a:t>We encourage this group to come to a consensus</a:t>
            </a:r>
            <a:r>
              <a:rPr lang="en-US" dirty="0">
                <a:latin typeface="Calibri" panose="020F0502020204030204" pitchFamily="34" charset="0"/>
                <a:ea typeface="Calibri" panose="020F0502020204030204" pitchFamily="34" charset="0"/>
                <a:cs typeface="Times New Roman" panose="02020603050405020304" pitchFamily="18" charset="0"/>
              </a:rPr>
              <a:t> about how the site is performing across each of the four Essential Elements. If one or two individuals have a rating that is very different from others, it is important to let those people speak openly and honestly about why they rated the site that way. Listen to their reasoning with empathy and do not try to shut down conversation. </a:t>
            </a:r>
            <a:r>
              <a:rPr lang="en-US" b="1" i="1" dirty="0">
                <a:latin typeface="Calibri" panose="020F0502020204030204" pitchFamily="34" charset="0"/>
                <a:ea typeface="Calibri" panose="020F0502020204030204" pitchFamily="34" charset="0"/>
                <a:cs typeface="Times New Roman" panose="02020603050405020304" pitchFamily="18" charset="0"/>
              </a:rPr>
              <a:t>This conversation is not meant to change people’s minds, it is about hearing a diverse range of perspectives</a:t>
            </a:r>
            <a:r>
              <a:rPr lang="en-US" dirty="0">
                <a:latin typeface="Calibri" panose="020F0502020204030204" pitchFamily="34" charset="0"/>
                <a:ea typeface="Calibri" panose="020F0502020204030204" pitchFamily="34" charset="0"/>
                <a:cs typeface="Times New Roman" panose="02020603050405020304" pitchFamily="18" charset="0"/>
              </a:rPr>
              <a:t>.</a:t>
            </a:r>
          </a:p>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Step 3: The evaluation group should agree to partnership improvement goals and a set of next steps to help the site meet those goals.</a:t>
            </a:r>
            <a:endParaRPr lang="en-US"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B2114C2-BDD0-485E-B060-06118D8DAEC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66683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6618">
              <a:defRPr/>
            </a:pPr>
            <a:r>
              <a:rPr lang="en-US" dirty="0"/>
              <a:t>This slide</a:t>
            </a:r>
            <a:r>
              <a:rPr lang="en-US" baseline="0" dirty="0"/>
              <a:t> represents the school-level research-base for comprehensive and sustainable partnerships. </a:t>
            </a:r>
            <a:r>
              <a:rPr lang="en-US" dirty="0"/>
              <a:t>More information about the National Standards are in the handout “Goals</a:t>
            </a:r>
            <a:r>
              <a:rPr lang="en-US" baseline="0" dirty="0"/>
              <a:t> and Indicators.”</a:t>
            </a:r>
          </a:p>
          <a:p>
            <a:endParaRPr lang="en-US" dirty="0"/>
          </a:p>
          <a:p>
            <a:endParaRPr lang="en-US" dirty="0"/>
          </a:p>
        </p:txBody>
      </p:sp>
      <p:sp>
        <p:nvSpPr>
          <p:cNvPr id="4" name="Header Placeholder 3"/>
          <p:cNvSpPr>
            <a:spLocks noGrp="1"/>
          </p:cNvSpPr>
          <p:nvPr>
            <p:ph type="hdr" sz="quarter" idx="10"/>
          </p:nvPr>
        </p:nvSpPr>
        <p:spPr/>
        <p:txBody>
          <a:bodyPr/>
          <a:lstStyle/>
          <a:p>
            <a:endParaRPr lang="en-US"/>
          </a:p>
        </p:txBody>
      </p:sp>
      <p:sp>
        <p:nvSpPr>
          <p:cNvPr id="5" name="Date Placeholder 4"/>
          <p:cNvSpPr>
            <a:spLocks noGrp="1"/>
          </p:cNvSpPr>
          <p:nvPr>
            <p:ph type="dt" idx="11"/>
          </p:nvPr>
        </p:nvSpPr>
        <p:spPr/>
        <p:txBody>
          <a:bodyPr/>
          <a:lstStyle/>
          <a:p>
            <a:fld id="{DF7F1863-8423-8E48-8D02-88636C918AC7}" type="datetime1">
              <a:rPr lang="en-US" smtClean="0"/>
              <a:t>10/5/2022</a:t>
            </a:fld>
            <a:endParaRPr lang="en-US"/>
          </a:p>
        </p:txBody>
      </p:sp>
      <p:sp>
        <p:nvSpPr>
          <p:cNvPr id="6" name="Footer Placeholder 5"/>
          <p:cNvSpPr>
            <a:spLocks noGrp="1"/>
          </p:cNvSpPr>
          <p:nvPr>
            <p:ph type="ftr" sz="quarter" idx="12"/>
          </p:nvPr>
        </p:nvSpPr>
        <p:spPr/>
        <p:txBody>
          <a:bodyPr/>
          <a:lstStyle/>
          <a:p>
            <a:endParaRPr lang="en-US"/>
          </a:p>
        </p:txBody>
      </p:sp>
      <p:sp>
        <p:nvSpPr>
          <p:cNvPr id="7" name="Slide Number Placeholder 6"/>
          <p:cNvSpPr>
            <a:spLocks noGrp="1"/>
          </p:cNvSpPr>
          <p:nvPr>
            <p:ph type="sldNum" sz="quarter" idx="13"/>
          </p:nvPr>
        </p:nvSpPr>
        <p:spPr/>
        <p:txBody>
          <a:bodyPr/>
          <a:lstStyle/>
          <a:p>
            <a:fld id="{3F7242FB-F25E-544B-B72F-E0B5A499AB48}" type="slidenum">
              <a:rPr lang="en-US" smtClean="0"/>
              <a:t>12</a:t>
            </a:fld>
            <a:endParaRPr lang="en-US"/>
          </a:p>
        </p:txBody>
      </p:sp>
    </p:spTree>
    <p:extLst>
      <p:ext uri="{BB962C8B-B14F-4D97-AF65-F5344CB8AC3E}">
        <p14:creationId xmlns:p14="http://schemas.microsoft.com/office/powerpoint/2010/main" val="1341660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4579" name="Notes Placeholder 2"/>
          <p:cNvSpPr>
            <a:spLocks noGrp="1"/>
          </p:cNvSpPr>
          <p:nvPr>
            <p:ph type="body" idx="1"/>
            <p:custDataLst>
              <p:tags r:id="rId1"/>
            </p:custDataLst>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sz="900" b="1" dirty="0">
                <a:ea typeface="ＭＳ Ｐゴシック" panose="020B0600070205080204" pitchFamily="34" charset="-128"/>
              </a:rPr>
              <a:t>2 minutes</a:t>
            </a:r>
          </a:p>
          <a:p>
            <a:pPr>
              <a:lnSpc>
                <a:spcPct val="80000"/>
              </a:lnSpc>
            </a:pPr>
            <a:endParaRPr lang="en-US" altLang="en-US" sz="900" dirty="0">
              <a:ea typeface="ＭＳ Ｐゴシック" panose="020B0600070205080204" pitchFamily="34" charset="-128"/>
            </a:endParaRPr>
          </a:p>
          <a:p>
            <a:pPr>
              <a:lnSpc>
                <a:spcPct val="80000"/>
              </a:lnSpc>
            </a:pPr>
            <a:r>
              <a:rPr lang="en-US" altLang="en-US" sz="900" b="1" dirty="0">
                <a:ea typeface="ＭＳ Ｐゴシック" panose="020B0600070205080204" pitchFamily="34" charset="-128"/>
              </a:rPr>
              <a:t>Key Messages:</a:t>
            </a:r>
          </a:p>
          <a:p>
            <a:pPr>
              <a:lnSpc>
                <a:spcPct val="80000"/>
              </a:lnSpc>
            </a:pPr>
            <a:endParaRPr lang="en-US" altLang="en-US" sz="900" dirty="0">
              <a:ea typeface="ＭＳ Ｐゴシック" panose="020B0600070205080204" pitchFamily="34" charset="-128"/>
            </a:endParaRPr>
          </a:p>
          <a:p>
            <a:pPr marL="171450" indent="-171450">
              <a:lnSpc>
                <a:spcPct val="80000"/>
              </a:lnSpc>
              <a:buFont typeface="Wingdings" panose="05000000000000000000" pitchFamily="2" charset="2"/>
              <a:buChar char="q"/>
            </a:pPr>
            <a:r>
              <a:rPr lang="en-US" altLang="en-US" sz="900" dirty="0">
                <a:ea typeface="ＭＳ Ｐゴシック" panose="020B0600070205080204" pitchFamily="34" charset="-128"/>
              </a:rPr>
              <a:t>Flamboyan has focused specifically on family engagement for more than 10 years…. Research and practice have taught us that important these five roles are…</a:t>
            </a:r>
          </a:p>
          <a:p>
            <a:pPr marL="171450" indent="-171450">
              <a:lnSpc>
                <a:spcPct val="80000"/>
              </a:lnSpc>
              <a:buFont typeface="Wingdings" panose="05000000000000000000" pitchFamily="2" charset="2"/>
              <a:buChar char="q"/>
            </a:pPr>
            <a:r>
              <a:rPr lang="en-US" altLang="en-US" sz="900" dirty="0">
                <a:ea typeface="ＭＳ Ｐゴシック" panose="020B0600070205080204" pitchFamily="34" charset="-128"/>
              </a:rPr>
              <a:t>The five roles that families play to accelerate student learning are communicate high expectations, monitor their child’s performance, support learning at home, guide their child’s education and advocate for their child. </a:t>
            </a:r>
          </a:p>
          <a:p>
            <a:pPr marL="171450" indent="-171450">
              <a:lnSpc>
                <a:spcPct val="80000"/>
              </a:lnSpc>
              <a:buFont typeface="Wingdings" panose="05000000000000000000" pitchFamily="2" charset="2"/>
              <a:buChar char="q"/>
            </a:pPr>
            <a:r>
              <a:rPr lang="en-US" altLang="en-US" sz="900" dirty="0">
                <a:ea typeface="ＭＳ Ｐゴシック" panose="020B0600070205080204" pitchFamily="34" charset="-128"/>
              </a:rPr>
              <a:t>These 5 roles that come from the literature and research on effective family engagement and provides a clear direction for what effective family engagement aims to achieve.</a:t>
            </a:r>
          </a:p>
          <a:p>
            <a:pPr marL="171450" marR="0" lvl="0" indent="-171450" algn="l" defTabSz="457200" rtl="0" eaLnBrk="1" fontAlgn="auto" latinLnBrk="0" hangingPunct="1">
              <a:lnSpc>
                <a:spcPct val="80000"/>
              </a:lnSpc>
              <a:spcBef>
                <a:spcPts val="0"/>
              </a:spcBef>
              <a:spcAft>
                <a:spcPts val="0"/>
              </a:spcAft>
              <a:buClrTx/>
              <a:buSzTx/>
              <a:buFont typeface="Wingdings" panose="05000000000000000000" pitchFamily="2" charset="2"/>
              <a:buChar char="q"/>
              <a:tabLst/>
              <a:defRPr/>
            </a:pPr>
            <a:r>
              <a:rPr lang="en-US" altLang="en-US" sz="900" dirty="0">
                <a:ea typeface="ＭＳ Ｐゴシック" panose="020B0600070205080204" pitchFamily="34" charset="-128"/>
              </a:rPr>
              <a:t>Effective family engagement is when educators share the information and resources that families need to play these roles well. </a:t>
            </a:r>
          </a:p>
          <a:p>
            <a:pPr marL="171450" marR="0" lvl="0" indent="-171450" algn="l" defTabSz="457200" rtl="0" eaLnBrk="1" fontAlgn="auto" latinLnBrk="0" hangingPunct="1">
              <a:lnSpc>
                <a:spcPct val="80000"/>
              </a:lnSpc>
              <a:spcBef>
                <a:spcPts val="0"/>
              </a:spcBef>
              <a:spcAft>
                <a:spcPts val="0"/>
              </a:spcAft>
              <a:buClrTx/>
              <a:buSzTx/>
              <a:buFont typeface="Wingdings" panose="05000000000000000000" pitchFamily="2" charset="2"/>
              <a:buChar char="q"/>
              <a:tabLst/>
              <a:defRPr/>
            </a:pPr>
            <a:r>
              <a:rPr lang="en-US" altLang="en-US" sz="900" i="0" dirty="0">
                <a:ea typeface="ＭＳ Ｐゴシック" panose="020B0600070205080204" pitchFamily="34" charset="-128"/>
              </a:rPr>
              <a:t>For example, it is important for parents to communicate to their children that they have </a:t>
            </a:r>
            <a:r>
              <a:rPr lang="en-US" altLang="en-US" sz="900" b="1" i="0" dirty="0">
                <a:ea typeface="ＭＳ Ｐゴシック" panose="020B0600070205080204" pitchFamily="34" charset="-128"/>
              </a:rPr>
              <a:t>high expectations and that they value education</a:t>
            </a:r>
            <a:r>
              <a:rPr lang="en-US" altLang="en-US" sz="900" i="0" dirty="0">
                <a:ea typeface="ＭＳ Ｐゴシック" panose="020B0600070205080204" pitchFamily="34" charset="-128"/>
              </a:rPr>
              <a:t>. One very simple but effective way parents do that is by asking children what they learned in school that day.  Many of you are parents; when you ask your children what they learned at school today, what do they say? But…If your teacher sends home an email describing that they’re studying ancient Rome that week and suggests a list of three questions, like “ask your child who was his favorite emperor”, then you can have the conversation and do your job communicating the value of learning. </a:t>
            </a:r>
          </a:p>
          <a:p>
            <a:pPr marL="171450" marR="0" lvl="0" indent="-171450" algn="l" defTabSz="457200" rtl="0" eaLnBrk="1" fontAlgn="auto" latinLnBrk="0" hangingPunct="1">
              <a:lnSpc>
                <a:spcPct val="80000"/>
              </a:lnSpc>
              <a:spcBef>
                <a:spcPts val="0"/>
              </a:spcBef>
              <a:spcAft>
                <a:spcPts val="0"/>
              </a:spcAft>
              <a:buClrTx/>
              <a:buSzTx/>
              <a:buFont typeface="Wingdings" panose="05000000000000000000" pitchFamily="2" charset="2"/>
              <a:buChar char="q"/>
              <a:tabLst/>
              <a:defRPr/>
            </a:pPr>
            <a:r>
              <a:rPr lang="en-US" altLang="en-US" sz="900" i="0" dirty="0">
                <a:ea typeface="ＭＳ Ｐゴシック" panose="020B0600070205080204" pitchFamily="34" charset="-128"/>
              </a:rPr>
              <a:t>If you get info about how your son or daughter did on the last quiz or test – you can be </a:t>
            </a:r>
            <a:r>
              <a:rPr lang="en-US" altLang="en-US" sz="900" b="1" i="0" dirty="0">
                <a:ea typeface="ＭＳ Ｐゴシック" panose="020B0600070205080204" pitchFamily="34" charset="-128"/>
              </a:rPr>
              <a:t>monitoring and holding kids accountable</a:t>
            </a:r>
            <a:r>
              <a:rPr lang="en-US" altLang="en-US" sz="900" i="0" dirty="0">
                <a:ea typeface="ＭＳ Ｐゴシック" panose="020B0600070205080204" pitchFamily="34" charset="-128"/>
              </a:rPr>
              <a:t>, but if you don’t find out that they didn’t hand in any homework until the end of the grading period, then you can’t help</a:t>
            </a:r>
          </a:p>
          <a:p>
            <a:pPr marL="171450" indent="-171450">
              <a:lnSpc>
                <a:spcPct val="80000"/>
              </a:lnSpc>
              <a:buFont typeface="Wingdings" panose="05000000000000000000" pitchFamily="2" charset="2"/>
              <a:buChar char="q"/>
            </a:pPr>
            <a:endParaRPr lang="en-US" altLang="en-US" sz="900" dirty="0">
              <a:ea typeface="ＭＳ Ｐゴシック" panose="020B0600070205080204" pitchFamily="34" charset="-128"/>
            </a:endParaRPr>
          </a:p>
          <a:p>
            <a:pPr marL="171450" indent="-171450">
              <a:lnSpc>
                <a:spcPct val="80000"/>
              </a:lnSpc>
              <a:buFont typeface="Wingdings" panose="05000000000000000000" pitchFamily="2" charset="2"/>
              <a:buChar char="q"/>
            </a:pPr>
            <a:r>
              <a:rPr lang="en-US" altLang="en-US" sz="900" dirty="0">
                <a:ea typeface="ＭＳ Ｐゴシック" panose="020B0600070205080204" pitchFamily="34" charset="-128"/>
              </a:rPr>
              <a:t>All parents play these five roles in some form or another. However, some parents have more access to resources, information, and relationships to play them well than others, and that’s where our focus on students most impacted by inequity is grounded.  </a:t>
            </a:r>
          </a:p>
          <a:p>
            <a:pPr marL="171450" indent="-171450">
              <a:lnSpc>
                <a:spcPct val="80000"/>
              </a:lnSpc>
              <a:buFont typeface="Wingdings" panose="05000000000000000000" pitchFamily="2" charset="2"/>
              <a:buChar char="q"/>
            </a:pPr>
            <a:endParaRPr lang="en-US" altLang="en-US" sz="900" dirty="0">
              <a:ea typeface="ＭＳ Ｐゴシック" panose="020B0600070205080204" pitchFamily="34" charset="-128"/>
            </a:endParaRPr>
          </a:p>
          <a:p>
            <a:pPr>
              <a:lnSpc>
                <a:spcPct val="80000"/>
              </a:lnSpc>
            </a:pPr>
            <a:endParaRPr lang="en-US" altLang="en-US" sz="900" dirty="0">
              <a:ea typeface="ＭＳ Ｐゴシック" panose="020B0600070205080204"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65545" indent="-294440" eaLnBrk="0" hangingPunct="0">
              <a:defRPr>
                <a:solidFill>
                  <a:schemeClr val="tx1"/>
                </a:solidFill>
                <a:latin typeface="Arial" panose="020B0604020202020204" pitchFamily="34" charset="0"/>
                <a:ea typeface="ＭＳ Ｐゴシック" panose="020B0600070205080204" pitchFamily="34" charset="-128"/>
              </a:defRPr>
            </a:lvl2pPr>
            <a:lvl3pPr marL="1177762" indent="-235552" eaLnBrk="0" hangingPunct="0">
              <a:defRPr>
                <a:solidFill>
                  <a:schemeClr val="tx1"/>
                </a:solidFill>
                <a:latin typeface="Arial" panose="020B0604020202020204" pitchFamily="34" charset="0"/>
                <a:ea typeface="ＭＳ Ｐゴシック" panose="020B0600070205080204" pitchFamily="34" charset="-128"/>
              </a:defRPr>
            </a:lvl3pPr>
            <a:lvl4pPr marL="1648867" indent="-235552" eaLnBrk="0" hangingPunct="0">
              <a:defRPr>
                <a:solidFill>
                  <a:schemeClr val="tx1"/>
                </a:solidFill>
                <a:latin typeface="Arial" panose="020B0604020202020204" pitchFamily="34" charset="0"/>
                <a:ea typeface="ＭＳ Ｐゴシック" panose="020B0600070205080204" pitchFamily="34" charset="-128"/>
              </a:defRPr>
            </a:lvl4pPr>
            <a:lvl5pPr marL="2119972" indent="-235552" eaLnBrk="0" hangingPunct="0">
              <a:defRPr>
                <a:solidFill>
                  <a:schemeClr val="tx1"/>
                </a:solidFill>
                <a:latin typeface="Arial" panose="020B0604020202020204" pitchFamily="34" charset="0"/>
                <a:ea typeface="ＭＳ Ｐゴシック" panose="020B0600070205080204" pitchFamily="34" charset="-128"/>
              </a:defRPr>
            </a:lvl5pPr>
            <a:lvl6pPr marL="2591076" indent="-23555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062181" indent="-23555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533285" indent="-23555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004390" indent="-235552"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0" fontAlgn="auto" latinLnBrk="0" hangingPunct="0">
              <a:lnSpc>
                <a:spcPct val="100000"/>
              </a:lnSpc>
              <a:spcBef>
                <a:spcPts val="0"/>
              </a:spcBef>
              <a:spcAft>
                <a:spcPts val="0"/>
              </a:spcAft>
              <a:buClrTx/>
              <a:buSzTx/>
              <a:buFontTx/>
              <a:buNone/>
              <a:tabLst/>
              <a:defRPr/>
            </a:pPr>
            <a:fld id="{E61FD8B0-3B3E-4BDE-A06D-9428B31B739C}" type="slidenum">
              <a:rPr kumimoji="0" lang="en-US" altLang="en-US"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34" charset="-128"/>
                <a:cs typeface="+mn-cs"/>
              </a:rPr>
              <a:pPr marL="0" marR="0" lvl="0" indent="0" algn="r" defTabSz="457200" rtl="0" eaLnBrk="0" fontAlgn="auto" latinLnBrk="0" hangingPunct="0">
                <a:lnSpc>
                  <a:spcPct val="100000"/>
                </a:lnSpc>
                <a:spcBef>
                  <a:spcPts val="0"/>
                </a:spcBef>
                <a:spcAft>
                  <a:spcPts val="0"/>
                </a:spcAft>
                <a:buClrTx/>
                <a:buSzTx/>
                <a:buFontTx/>
                <a:buNone/>
                <a:tabLst/>
                <a:defRPr/>
              </a:pPr>
              <a:t>13</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37135084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eaLnBrk="0" fontAlgn="base" hangingPunct="0">
              <a:spcBef>
                <a:spcPct val="30000"/>
              </a:spcBef>
              <a:spcAft>
                <a:spcPct val="0"/>
              </a:spcAft>
              <a:defRPr/>
            </a:pPr>
            <a:r>
              <a:rPr lang="en-US" b="1" baseline="0" dirty="0"/>
              <a:t>5 minutes</a:t>
            </a:r>
          </a:p>
          <a:p>
            <a:pPr defTabSz="931774" eaLnBrk="0" fontAlgn="base" hangingPunct="0">
              <a:spcBef>
                <a:spcPct val="30000"/>
              </a:spcBef>
              <a:spcAft>
                <a:spcPct val="0"/>
              </a:spcAft>
              <a:defRPr/>
            </a:pPr>
            <a:endParaRPr lang="en-US" b="0" baseline="0" dirty="0"/>
          </a:p>
          <a:p>
            <a:pPr marL="171450" indent="-171450" defTabSz="931774" eaLnBrk="0" fontAlgn="base" hangingPunct="0">
              <a:spcBef>
                <a:spcPct val="30000"/>
              </a:spcBef>
              <a:spcAft>
                <a:spcPct val="0"/>
              </a:spcAft>
              <a:buFont typeface="Wingdings" panose="05000000000000000000" pitchFamily="2" charset="2"/>
              <a:buChar char="q"/>
              <a:defRPr/>
            </a:pPr>
            <a:r>
              <a:rPr lang="en-US" dirty="0">
                <a:solidFill>
                  <a:prstClr val="black"/>
                </a:solidFill>
              </a:rPr>
              <a:t>There are no “right answers,” but here is how we look at these strategies in terms of impact on student success. </a:t>
            </a:r>
          </a:p>
          <a:p>
            <a:pPr marL="171450" indent="-171450" defTabSz="931774" eaLnBrk="0" fontAlgn="base" hangingPunct="0">
              <a:spcBef>
                <a:spcPct val="30000"/>
              </a:spcBef>
              <a:spcAft>
                <a:spcPct val="0"/>
              </a:spcAft>
              <a:buFont typeface="Wingdings" panose="05000000000000000000" pitchFamily="2" charset="2"/>
              <a:buChar char="q"/>
              <a:defRPr/>
            </a:pPr>
            <a:r>
              <a:rPr lang="en-US" dirty="0">
                <a:solidFill>
                  <a:prstClr val="black"/>
                </a:solidFill>
              </a:rPr>
              <a:t>The family engagement activities that schools often engage in are school-wide, not learning-focused, and require families to come to the school. </a:t>
            </a:r>
          </a:p>
          <a:p>
            <a:pPr marL="171450" indent="-171450" defTabSz="931774" eaLnBrk="0" fontAlgn="base" hangingPunct="0">
              <a:spcBef>
                <a:spcPct val="30000"/>
              </a:spcBef>
              <a:spcAft>
                <a:spcPct val="0"/>
              </a:spcAft>
              <a:buFont typeface="Wingdings" panose="05000000000000000000" pitchFamily="2" charset="2"/>
              <a:buChar char="q"/>
              <a:defRPr/>
            </a:pPr>
            <a:r>
              <a:rPr lang="en-US" dirty="0">
                <a:solidFill>
                  <a:prstClr val="black"/>
                </a:solidFill>
              </a:rPr>
              <a:t>“Numbers of participants” is what gets recognized – rather than the increase in a parent’s ability to play the five roles.  </a:t>
            </a:r>
          </a:p>
          <a:p>
            <a:pPr marL="171450" indent="-171450" defTabSz="931774" eaLnBrk="0" fontAlgn="base" hangingPunct="0">
              <a:spcBef>
                <a:spcPct val="30000"/>
              </a:spcBef>
              <a:spcAft>
                <a:spcPct val="0"/>
              </a:spcAft>
              <a:buFont typeface="Wingdings" panose="05000000000000000000" pitchFamily="2" charset="2"/>
              <a:buChar char="q"/>
              <a:defRPr/>
            </a:pPr>
            <a:r>
              <a:rPr lang="en-US" dirty="0">
                <a:solidFill>
                  <a:prstClr val="black"/>
                </a:solidFill>
              </a:rPr>
              <a:t>If families are being asked repeatedly to come to school but are not getting anything that will help them with what they most care about – educating their individual child, then schools often see the undesired effect of families choosing NOT to attend school events because they feel like their time is wasted.</a:t>
            </a:r>
          </a:p>
          <a:p>
            <a:pPr marL="0" indent="0" defTabSz="931774">
              <a:buFont typeface="Arial" panose="020B0604020202020204" pitchFamily="34" charset="0"/>
              <a:buNone/>
              <a:defRPr/>
            </a:pPr>
            <a:endParaRPr lang="en-US" b="1" baseline="0" dirty="0"/>
          </a:p>
          <a:p>
            <a:pPr marL="0" indent="0" defTabSz="931774">
              <a:buFont typeface="Arial" panose="020B0604020202020204" pitchFamily="34" charset="0"/>
              <a:buNone/>
              <a:defRPr/>
            </a:pPr>
            <a:r>
              <a:rPr lang="en-US" b="1" baseline="0" dirty="0"/>
              <a:t>Ask: </a:t>
            </a:r>
            <a:r>
              <a:rPr lang="en-US" b="0" baseline="0" dirty="0"/>
              <a:t>What similarities do you notice between the schoolwide impact strategies?  </a:t>
            </a:r>
            <a:r>
              <a:rPr lang="en-US" dirty="0">
                <a:solidFill>
                  <a:prstClr val="black"/>
                </a:solidFill>
              </a:rPr>
              <a:t>What do you notice about the activities on the higher impact side of the chart? What do they have in common? So what can we infer about high impact family engagement?</a:t>
            </a:r>
          </a:p>
          <a:p>
            <a:pPr marL="171450" marR="0" lvl="0" indent="-171450" algn="l" defTabSz="931774"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t>Emphasize: </a:t>
            </a:r>
            <a:r>
              <a:rPr lang="en-US" dirty="0">
                <a:solidFill>
                  <a:prstClr val="black"/>
                </a:solidFill>
              </a:rPr>
              <a:t>(Prompt if they don’t say: 1) teacher-led; 2) learning-focused; 3) individualized; 4) they either build relationships or support academic partnering; 5) most of them don’t require the family to come to the school</a:t>
            </a:r>
          </a:p>
          <a:p>
            <a:pPr marL="0" marR="0" lvl="0" indent="0" algn="l" defTabSz="931774"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dirty="0">
              <a:solidFill>
                <a:prstClr val="black"/>
              </a:solidFill>
            </a:endParaRPr>
          </a:p>
          <a:p>
            <a:pPr defTabSz="931774" eaLnBrk="0" fontAlgn="base" hangingPunct="0">
              <a:spcBef>
                <a:spcPct val="30000"/>
              </a:spcBef>
              <a:spcAft>
                <a:spcPct val="0"/>
              </a:spcAft>
              <a:defRPr/>
            </a:pPr>
            <a:endParaRPr lang="en-US" dirty="0">
              <a:solidFill>
                <a:prstClr val="black"/>
              </a:solidFill>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6A2B1E6-E157-F34B-B1D8-0A33CB453C2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910292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userDrawn="1"/>
        </p:nvSpPr>
        <p:spPr>
          <a:xfrm>
            <a:off x="0" y="4675240"/>
            <a:ext cx="9144000" cy="2182761"/>
          </a:xfrm>
          <a:prstGeom prst="rect">
            <a:avLst/>
          </a:prstGeom>
          <a:gradFill>
            <a:gsLst>
              <a:gs pos="0">
                <a:schemeClr val="bg1"/>
              </a:gs>
              <a:gs pos="100000">
                <a:srgbClr val="EF7521">
                  <a:alpha val="2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sz="1800" dirty="0">
              <a:solidFill>
                <a:prstClr val="white"/>
              </a:solidFill>
            </a:endParaRPr>
          </a:p>
        </p:txBody>
      </p:sp>
      <p:sp>
        <p:nvSpPr>
          <p:cNvPr id="2" name="Title 1"/>
          <p:cNvSpPr>
            <a:spLocks noGrp="1"/>
          </p:cNvSpPr>
          <p:nvPr>
            <p:ph type="ctrTitle"/>
          </p:nvPr>
        </p:nvSpPr>
        <p:spPr>
          <a:xfrm>
            <a:off x="685800" y="3236241"/>
            <a:ext cx="7772400" cy="1216589"/>
          </a:xfrm>
        </p:spPr>
        <p:txBody>
          <a:bodyPr anchor="t" anchorCtr="0">
            <a:normAutofit/>
          </a:bodyPr>
          <a:lstStyle>
            <a:lvl1pPr algn="ctr">
              <a:defRPr sz="3600">
                <a:latin typeface="Museo Slab 500" panose="02000000000000000000" pitchFamily="50" charset="0"/>
              </a:defRPr>
            </a:lvl1pPr>
          </a:lstStyle>
          <a:p>
            <a:r>
              <a:rPr lang="en-US" dirty="0"/>
              <a:t>Click to edit Master title style</a:t>
            </a:r>
          </a:p>
        </p:txBody>
      </p:sp>
      <p:sp>
        <p:nvSpPr>
          <p:cNvPr id="3" name="Subtitle 2"/>
          <p:cNvSpPr>
            <a:spLocks noGrp="1"/>
          </p:cNvSpPr>
          <p:nvPr>
            <p:ph type="subTitle" idx="1"/>
          </p:nvPr>
        </p:nvSpPr>
        <p:spPr>
          <a:xfrm>
            <a:off x="685800" y="5073446"/>
            <a:ext cx="7772400" cy="1065925"/>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165737" y="632706"/>
            <a:ext cx="2821173" cy="1762730"/>
          </a:xfrm>
          <a:prstGeom prst="rect">
            <a:avLst/>
          </a:prstGeom>
        </p:spPr>
      </p:pic>
      <p:cxnSp>
        <p:nvCxnSpPr>
          <p:cNvPr id="10" name="Straight Connector 9"/>
          <p:cNvCxnSpPr/>
          <p:nvPr userDrawn="1"/>
        </p:nvCxnSpPr>
        <p:spPr>
          <a:xfrm>
            <a:off x="685801" y="2772696"/>
            <a:ext cx="7801897" cy="0"/>
          </a:xfrm>
          <a:prstGeom prst="line">
            <a:avLst/>
          </a:prstGeom>
          <a:ln w="19050">
            <a:solidFill>
              <a:srgbClr val="EF7521"/>
            </a:solidFill>
          </a:ln>
        </p:spPr>
        <p:style>
          <a:lnRef idx="1">
            <a:schemeClr val="accent1"/>
          </a:lnRef>
          <a:fillRef idx="0">
            <a:schemeClr val="accent1"/>
          </a:fillRef>
          <a:effectRef idx="0">
            <a:schemeClr val="accent1"/>
          </a:effectRef>
          <a:fontRef idx="minor">
            <a:schemeClr val="tx1"/>
          </a:fontRef>
        </p:style>
      </p:cxnSp>
      <p:sp>
        <p:nvSpPr>
          <p:cNvPr id="13" name="Slide Number Placeholder 5"/>
          <p:cNvSpPr>
            <a:spLocks noGrp="1"/>
          </p:cNvSpPr>
          <p:nvPr>
            <p:ph type="sldNum" sz="quarter" idx="12"/>
          </p:nvPr>
        </p:nvSpPr>
        <p:spPr>
          <a:xfrm>
            <a:off x="223071" y="6427020"/>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33614724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23071" y="6427020"/>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
        <p:nvSpPr>
          <p:cNvPr id="3" name="Title 1"/>
          <p:cNvSpPr>
            <a:spLocks noGrp="1"/>
          </p:cNvSpPr>
          <p:nvPr>
            <p:ph type="title"/>
          </p:nvPr>
        </p:nvSpPr>
        <p:spPr>
          <a:xfrm>
            <a:off x="245194"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805129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2400">
                <a:solidFill>
                  <a:schemeClr val="tx1"/>
                </a:solidFill>
                <a:latin typeface="Museo Slab 500" panose="02000000000000000000" pitchFamily="50" charset="0"/>
              </a:defRPr>
            </a:lvl1pPr>
          </a:lstStyle>
          <a:p>
            <a:r>
              <a:rPr lang="en-US" dirty="0"/>
              <a:t>Click to edit Master title style</a:t>
            </a:r>
          </a:p>
        </p:txBody>
      </p:sp>
    </p:spTree>
    <p:extLst>
      <p:ext uri="{BB962C8B-B14F-4D97-AF65-F5344CB8AC3E}">
        <p14:creationId xmlns:p14="http://schemas.microsoft.com/office/powerpoint/2010/main" val="13734312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2"/>
            <a:ext cx="9144000"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164079" y="6427020"/>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22331445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2"/>
            <a:ext cx="9143999" cy="6857999"/>
          </a:xfrm>
          <a:prstGeom prst="rect">
            <a:avLst/>
          </a:prstGeom>
        </p:spPr>
      </p:pic>
      <p:sp>
        <p:nvSpPr>
          <p:cNvPr id="3" name="Title 1"/>
          <p:cNvSpPr>
            <a:spLocks noGrp="1"/>
          </p:cNvSpPr>
          <p:nvPr>
            <p:ph type="ctrTitle"/>
          </p:nvPr>
        </p:nvSpPr>
        <p:spPr>
          <a:xfrm>
            <a:off x="685800" y="2595716"/>
            <a:ext cx="77724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dirty="0"/>
              <a:t>Click to edit Master title style</a:t>
            </a:r>
          </a:p>
        </p:txBody>
      </p:sp>
      <p:sp>
        <p:nvSpPr>
          <p:cNvPr id="4" name="Slide Number Placeholder 5"/>
          <p:cNvSpPr>
            <a:spLocks noGrp="1"/>
          </p:cNvSpPr>
          <p:nvPr>
            <p:ph type="sldNum" sz="quarter" idx="12"/>
          </p:nvPr>
        </p:nvSpPr>
        <p:spPr>
          <a:xfrm>
            <a:off x="223071" y="6427020"/>
            <a:ext cx="2057400" cy="365125"/>
          </a:xfrm>
          <a:prstGeom prst="rect">
            <a:avLst/>
          </a:prstGeom>
        </p:spPr>
        <p:txBody>
          <a:bodyPr/>
          <a:lstStyle>
            <a:lvl1pPr algn="l">
              <a:defRPr sz="1600">
                <a:solidFill>
                  <a:schemeClr val="bg1"/>
                </a:solidFill>
              </a:defRPr>
            </a:lvl1pPr>
          </a:lstStyle>
          <a:p>
            <a:fld id="{C479D5F6-EDCB-402A-AC08-4943A1820E8F}" type="slidenum">
              <a:rPr lang="en-US" smtClean="0">
                <a:solidFill>
                  <a:prstClr val="white"/>
                </a:solidFill>
              </a:rPr>
              <a:pPr/>
              <a:t>‹#›</a:t>
            </a:fld>
            <a:endParaRPr lang="en-US" dirty="0">
              <a:solidFill>
                <a:prstClr val="white"/>
              </a:solidFill>
            </a:endParaRPr>
          </a:p>
        </p:txBody>
      </p:sp>
    </p:spTree>
    <p:extLst>
      <p:ext uri="{BB962C8B-B14F-4D97-AF65-F5344CB8AC3E}">
        <p14:creationId xmlns:p14="http://schemas.microsoft.com/office/powerpoint/2010/main" val="38968694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a:xfrm>
            <a:off x="628650" y="6537603"/>
            <a:ext cx="2057400" cy="183876"/>
          </a:xfrm>
          <a:prstGeom prst="rect">
            <a:avLst/>
          </a:prstGeom>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a:xfrm>
            <a:off x="3028950" y="6537603"/>
            <a:ext cx="3086100" cy="183876"/>
          </a:xfrm>
          <a:prstGeom prst="rect">
            <a:avLst/>
          </a:prstGeom>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34A3F748-31DA-4297-96EF-69DC737B5DDE}" type="slidenum">
              <a:rPr lang="en-US" smtClean="0">
                <a:solidFill>
                  <a:prstClr val="black">
                    <a:tint val="75000"/>
                  </a:prstClr>
                </a:solidFill>
              </a:rPr>
              <a:pPr/>
              <a:t>‹#›</a:t>
            </a:fld>
            <a:endParaRPr lang="en-US" dirty="0">
              <a:solidFill>
                <a:prstClr val="black">
                  <a:tint val="75000"/>
                </a:prstClr>
              </a:solidFill>
            </a:endParaRP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258637" y="6418097"/>
            <a:ext cx="626171" cy="322363"/>
          </a:xfrm>
          <a:prstGeom prst="rect">
            <a:avLst/>
          </a:prstGeom>
        </p:spPr>
      </p:pic>
    </p:spTree>
    <p:extLst>
      <p:ext uri="{BB962C8B-B14F-4D97-AF65-F5344CB8AC3E}">
        <p14:creationId xmlns:p14="http://schemas.microsoft.com/office/powerpoint/2010/main" val="10947928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8C2182A-BEFF-44AC-A3CB-619E956844C2}"/>
              </a:ext>
            </a:extLst>
          </p:cNvPr>
          <p:cNvSpPr>
            <a:spLocks noGrp="1"/>
          </p:cNvSpPr>
          <p:nvPr>
            <p:ph type="sldNum" sz="quarter" idx="10"/>
          </p:nvPr>
        </p:nvSpPr>
        <p:spPr/>
        <p:txBody>
          <a:bodyPr/>
          <a:lstStyle/>
          <a:p>
            <a:pPr defTabSz="914400"/>
            <a:fld id="{C479D5F6-EDCB-402A-AC08-4943A1820E8F}"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2621685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9"/>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4"/>
            <a:ext cx="4040188"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535114"/>
            <a:ext cx="4041775" cy="639763"/>
          </a:xfrm>
        </p:spPr>
        <p:txBody>
          <a:bodyPr anchor="b"/>
          <a:lstStyle>
            <a:lvl1pPr marL="0" indent="0">
              <a:buNone/>
              <a:defRPr sz="2400" b="1"/>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490396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245194"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1219497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4275410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403758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752290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36002114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4873831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2" name="Title 1"/>
          <p:cNvSpPr>
            <a:spLocks noGrp="1"/>
          </p:cNvSpPr>
          <p:nvPr>
            <p:ph type="title"/>
          </p:nvPr>
        </p:nvSpPr>
        <p:spPr>
          <a:xfrm>
            <a:off x="1168812" y="420330"/>
            <a:ext cx="5158247" cy="590603"/>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sp>
        <p:nvSpPr>
          <p:cNvPr id="3" name="Content Placeholder 2"/>
          <p:cNvSpPr>
            <a:spLocks noGrp="1"/>
          </p:cNvSpPr>
          <p:nvPr>
            <p:ph idx="1"/>
          </p:nvPr>
        </p:nvSpPr>
        <p:spPr>
          <a:xfrm>
            <a:off x="628650" y="1463040"/>
            <a:ext cx="7886700" cy="4640674"/>
          </a:xfrm>
        </p:spPr>
        <p:txBody>
          <a:bodyPr lIns="0" tIns="0" rIns="0"/>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9" name="Slide Number Placeholder 5"/>
          <p:cNvSpPr>
            <a:spLocks noGrp="1"/>
          </p:cNvSpPr>
          <p:nvPr>
            <p:ph type="sldNum" sz="quarter" idx="12"/>
          </p:nvPr>
        </p:nvSpPr>
        <p:spPr>
          <a:xfrm>
            <a:off x="223071" y="6427020"/>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7220" y="41458"/>
            <a:ext cx="934373" cy="1068472"/>
          </a:xfrm>
          <a:prstGeom prst="rect">
            <a:avLst/>
          </a:prstGeom>
        </p:spPr>
      </p:pic>
    </p:spTree>
    <p:extLst>
      <p:ext uri="{BB962C8B-B14F-4D97-AF65-F5344CB8AC3E}">
        <p14:creationId xmlns:p14="http://schemas.microsoft.com/office/powerpoint/2010/main" val="24843754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63042"/>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sp>
        <p:nvSpPr>
          <p:cNvPr id="4" name="Content Placeholder 3"/>
          <p:cNvSpPr>
            <a:spLocks noGrp="1"/>
          </p:cNvSpPr>
          <p:nvPr>
            <p:ph sz="half" idx="2"/>
          </p:nvPr>
        </p:nvSpPr>
        <p:spPr>
          <a:xfrm>
            <a:off x="4629150" y="1463042"/>
            <a:ext cx="3886200" cy="4583799"/>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9143997" cy="1219200"/>
          </a:xfrm>
          <a:prstGeom prst="rect">
            <a:avLst/>
          </a:prstGeom>
        </p:spPr>
      </p:pic>
      <p:sp>
        <p:nvSpPr>
          <p:cNvPr id="9" name="Title 1"/>
          <p:cNvSpPr>
            <a:spLocks noGrp="1"/>
          </p:cNvSpPr>
          <p:nvPr>
            <p:ph type="title"/>
          </p:nvPr>
        </p:nvSpPr>
        <p:spPr>
          <a:xfrm>
            <a:off x="245194" y="254514"/>
            <a:ext cx="6081865"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dirty="0"/>
              <a:t>Click to edit Master title style</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72400" y="6172202"/>
            <a:ext cx="1143000" cy="485919"/>
          </a:xfrm>
          <a:prstGeom prst="rect">
            <a:avLst/>
          </a:prstGeom>
        </p:spPr>
      </p:pic>
      <p:sp>
        <p:nvSpPr>
          <p:cNvPr id="12" name="Slide Number Placeholder 5"/>
          <p:cNvSpPr>
            <a:spLocks noGrp="1"/>
          </p:cNvSpPr>
          <p:nvPr>
            <p:ph type="sldNum" sz="quarter" idx="12"/>
          </p:nvPr>
        </p:nvSpPr>
        <p:spPr>
          <a:xfrm>
            <a:off x="223071" y="6427020"/>
            <a:ext cx="20574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solidFill>
                  <a:prstClr val="white">
                    <a:lumMod val="50000"/>
                  </a:prstClr>
                </a:solidFill>
              </a:rPr>
              <a:pPr/>
              <a:t>‹#›</a:t>
            </a:fld>
            <a:endParaRPr lang="en-US" dirty="0">
              <a:solidFill>
                <a:prstClr val="white">
                  <a:lumMod val="50000"/>
                </a:prstClr>
              </a:solidFill>
            </a:endParaRPr>
          </a:p>
        </p:txBody>
      </p:sp>
    </p:spTree>
    <p:extLst>
      <p:ext uri="{BB962C8B-B14F-4D97-AF65-F5344CB8AC3E}">
        <p14:creationId xmlns:p14="http://schemas.microsoft.com/office/powerpoint/2010/main" val="2696898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8"/>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5"/>
          <p:cNvSpPr>
            <a:spLocks noGrp="1"/>
          </p:cNvSpPr>
          <p:nvPr>
            <p:ph type="sldNum" sz="quarter" idx="4"/>
          </p:nvPr>
        </p:nvSpPr>
        <p:spPr>
          <a:xfrm>
            <a:off x="245193" y="6360654"/>
            <a:ext cx="2057400" cy="365125"/>
          </a:xfrm>
          <a:prstGeom prst="rect">
            <a:avLst/>
          </a:prstGeom>
        </p:spPr>
        <p:txBody>
          <a:bodyPr/>
          <a:lstStyle>
            <a:lvl1pPr algn="l">
              <a:defRPr/>
            </a:lvl1pPr>
          </a:lstStyle>
          <a:p>
            <a:pPr defTabSz="914400"/>
            <a:fld id="{C479D5F6-EDCB-402A-AC08-4943A1820E8F}" type="slidenum">
              <a:rPr lang="en-US" smtClean="0">
                <a:solidFill>
                  <a:prstClr val="black"/>
                </a:solidFill>
              </a:rPr>
              <a:pPr defTabSz="914400"/>
              <a:t>‹#›</a:t>
            </a:fld>
            <a:endParaRPr lang="en-US" dirty="0">
              <a:solidFill>
                <a:prstClr val="black"/>
              </a:solidFill>
            </a:endParaRPr>
          </a:p>
        </p:txBody>
      </p:sp>
    </p:spTree>
    <p:extLst>
      <p:ext uri="{BB962C8B-B14F-4D97-AF65-F5344CB8AC3E}">
        <p14:creationId xmlns:p14="http://schemas.microsoft.com/office/powerpoint/2010/main" val="4236053788"/>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 id="2147483763" r:id="rId13"/>
    <p:sldLayoutId id="2147483765" r:id="rId14"/>
    <p:sldLayoutId id="2147483767" r:id="rId15"/>
    <p:sldLayoutId id="2147483768" r:id="rId16"/>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cde.state.co.us/uip/familyengagement"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6.xml"/><Relationship Id="rId5" Type="http://schemas.openxmlformats.org/officeDocument/2006/relationships/image" Target="../media/image22.sv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cde.state.co.us/uip/fscp-fillable-rubric" TargetMode="External"/><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hyperlink" Target="https://www.cde.state.co.us/uip/promising"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80980" y="3138305"/>
            <a:ext cx="6982040" cy="954107"/>
          </a:xfrm>
          <a:prstGeom prst="rect">
            <a:avLst/>
          </a:prstGeom>
          <a:noFill/>
        </p:spPr>
        <p:txBody>
          <a:bodyPr wrap="none" rtlCol="0">
            <a:spAutoFit/>
          </a:bodyPr>
          <a:lstStyle/>
          <a:p>
            <a:pPr algn="ctr"/>
            <a:r>
              <a:rPr lang="en-US" sz="2800" b="1" dirty="0">
                <a:latin typeface="Museo Slab 500" pitchFamily="50" charset="0"/>
              </a:rPr>
              <a:t>Family, School, and Community Partnerships:</a:t>
            </a:r>
          </a:p>
          <a:p>
            <a:pPr algn="ctr"/>
            <a:r>
              <a:rPr lang="en-US" sz="2800" b="1" dirty="0">
                <a:latin typeface="Museo Slab 500" pitchFamily="50" charset="0"/>
              </a:rPr>
              <a:t>Systemic, Scalable, and Sustainable Strategies</a:t>
            </a:r>
          </a:p>
        </p:txBody>
      </p:sp>
      <p:sp>
        <p:nvSpPr>
          <p:cNvPr id="4" name="Subtitle 3">
            <a:extLst>
              <a:ext uri="{FF2B5EF4-FFF2-40B4-BE49-F238E27FC236}">
                <a16:creationId xmlns:a16="http://schemas.microsoft.com/office/drawing/2014/main" id="{37E43D68-C82F-4067-8170-B6F05377ECCD}"/>
              </a:ext>
            </a:extLst>
          </p:cNvPr>
          <p:cNvSpPr>
            <a:spLocks noGrp="1"/>
          </p:cNvSpPr>
          <p:nvPr>
            <p:ph type="subTitle" idx="1"/>
          </p:nvPr>
        </p:nvSpPr>
        <p:spPr>
          <a:xfrm>
            <a:off x="685800" y="5073446"/>
            <a:ext cx="7772400" cy="1632154"/>
          </a:xfrm>
        </p:spPr>
        <p:txBody>
          <a:bodyPr>
            <a:normAutofit/>
          </a:bodyPr>
          <a:lstStyle/>
          <a:p>
            <a:r>
              <a:rPr lang="en-US" dirty="0"/>
              <a:t>2022</a:t>
            </a:r>
          </a:p>
          <a:p>
            <a:r>
              <a:rPr lang="en-US" dirty="0">
                <a:hlinkClick r:id="rId2"/>
              </a:rPr>
              <a:t>Office of Family, School, and Community Partnerships</a:t>
            </a:r>
            <a:endParaRPr lang="en-US" dirty="0"/>
          </a:p>
          <a:p>
            <a:endParaRPr lang="en-US" dirty="0"/>
          </a:p>
          <a:p>
            <a:endParaRPr lang="en-US" dirty="0"/>
          </a:p>
        </p:txBody>
      </p:sp>
    </p:spTree>
    <p:extLst>
      <p:ext uri="{BB962C8B-B14F-4D97-AF65-F5344CB8AC3E}">
        <p14:creationId xmlns:p14="http://schemas.microsoft.com/office/powerpoint/2010/main" val="34134816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F60DA8-F65F-4A84-9700-A2FA6F90F0E3}"/>
              </a:ext>
            </a:extLst>
          </p:cNvPr>
          <p:cNvSpPr>
            <a:spLocks noGrp="1"/>
          </p:cNvSpPr>
          <p:nvPr>
            <p:ph type="title"/>
          </p:nvPr>
        </p:nvSpPr>
        <p:spPr/>
        <p:txBody>
          <a:bodyPr/>
          <a:lstStyle/>
          <a:p>
            <a:r>
              <a:rPr lang="en-US" dirty="0"/>
              <a:t>Step 1: Individual Ratings</a:t>
            </a:r>
          </a:p>
        </p:txBody>
      </p:sp>
      <p:pic>
        <p:nvPicPr>
          <p:cNvPr id="5" name="Content Placeholder 4">
            <a:extLst>
              <a:ext uri="{FF2B5EF4-FFF2-40B4-BE49-F238E27FC236}">
                <a16:creationId xmlns:a16="http://schemas.microsoft.com/office/drawing/2014/main" id="{FC175A8E-27DE-406F-92ED-B7A8B090219C}"/>
              </a:ext>
            </a:extLst>
          </p:cNvPr>
          <p:cNvPicPr>
            <a:picLocks noGrp="1" noChangeAspect="1"/>
          </p:cNvPicPr>
          <p:nvPr>
            <p:ph idx="1"/>
          </p:nvPr>
        </p:nvPicPr>
        <p:blipFill rotWithShape="1">
          <a:blip r:embed="rId2"/>
          <a:srcRect l="28861" t="23798" r="27184" b="7342"/>
          <a:stretch/>
        </p:blipFill>
        <p:spPr>
          <a:xfrm>
            <a:off x="994410" y="1200151"/>
            <a:ext cx="6509519" cy="5736278"/>
          </a:xfrm>
          <a:prstGeom prst="rect">
            <a:avLst/>
          </a:prstGeom>
        </p:spPr>
      </p:pic>
    </p:spTree>
    <p:extLst>
      <p:ext uri="{BB962C8B-B14F-4D97-AF65-F5344CB8AC3E}">
        <p14:creationId xmlns:p14="http://schemas.microsoft.com/office/powerpoint/2010/main" val="1813017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A45BF-89DD-4E47-BD4F-3C84612A6C02}"/>
              </a:ext>
            </a:extLst>
          </p:cNvPr>
          <p:cNvSpPr>
            <a:spLocks noGrp="1"/>
          </p:cNvSpPr>
          <p:nvPr>
            <p:ph type="title"/>
          </p:nvPr>
        </p:nvSpPr>
        <p:spPr/>
        <p:txBody>
          <a:bodyPr/>
          <a:lstStyle/>
          <a:p>
            <a:r>
              <a:rPr lang="en-US" dirty="0"/>
              <a:t>Steps 2 and 3: Group Discussion</a:t>
            </a:r>
          </a:p>
        </p:txBody>
      </p:sp>
      <p:pic>
        <p:nvPicPr>
          <p:cNvPr id="5" name="Content Placeholder 4">
            <a:extLst>
              <a:ext uri="{FF2B5EF4-FFF2-40B4-BE49-F238E27FC236}">
                <a16:creationId xmlns:a16="http://schemas.microsoft.com/office/drawing/2014/main" id="{E922657D-9E4F-4681-BC62-6BA598E42EBB}"/>
              </a:ext>
            </a:extLst>
          </p:cNvPr>
          <p:cNvPicPr>
            <a:picLocks noGrp="1" noChangeAspect="1"/>
          </p:cNvPicPr>
          <p:nvPr>
            <p:ph idx="1"/>
          </p:nvPr>
        </p:nvPicPr>
        <p:blipFill rotWithShape="1">
          <a:blip r:embed="rId2"/>
          <a:srcRect l="34842" t="23460" r="34399" b="10380"/>
          <a:stretch/>
        </p:blipFill>
        <p:spPr>
          <a:xfrm>
            <a:off x="1954530" y="1068082"/>
            <a:ext cx="4771970" cy="5773558"/>
          </a:xfrm>
          <a:prstGeom prst="rect">
            <a:avLst/>
          </a:prstGeom>
        </p:spPr>
      </p:pic>
    </p:spTree>
    <p:extLst>
      <p:ext uri="{BB962C8B-B14F-4D97-AF65-F5344CB8AC3E}">
        <p14:creationId xmlns:p14="http://schemas.microsoft.com/office/powerpoint/2010/main" val="35933504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How</a:t>
            </a:r>
          </a:p>
        </p:txBody>
      </p:sp>
      <p:sp>
        <p:nvSpPr>
          <p:cNvPr id="2" name="Content Placeholder 1"/>
          <p:cNvSpPr>
            <a:spLocks noGrp="1"/>
          </p:cNvSpPr>
          <p:nvPr>
            <p:ph idx="1"/>
          </p:nvPr>
        </p:nvSpPr>
        <p:spPr>
          <a:xfrm>
            <a:off x="628650" y="1463039"/>
            <a:ext cx="8284536" cy="5027701"/>
          </a:xfrm>
        </p:spPr>
        <p:txBody>
          <a:bodyPr/>
          <a:lstStyle/>
          <a:p>
            <a:r>
              <a:rPr lang="en-US" dirty="0">
                <a:solidFill>
                  <a:schemeClr val="accent5">
                    <a:lumMod val="75000"/>
                  </a:schemeClr>
                </a:solidFill>
              </a:rPr>
              <a:t>Implementing the Framework of National Standards for Family-School Partnerships</a:t>
            </a:r>
          </a:p>
          <a:p>
            <a:pPr lvl="1"/>
            <a:r>
              <a:rPr lang="en-US" dirty="0"/>
              <a:t>Welcoming All Families into the School Community</a:t>
            </a:r>
          </a:p>
          <a:p>
            <a:pPr lvl="1"/>
            <a:r>
              <a:rPr lang="en-US" dirty="0"/>
              <a:t>Communicating Effectively</a:t>
            </a:r>
          </a:p>
          <a:p>
            <a:pPr lvl="1"/>
            <a:r>
              <a:rPr lang="en-US" dirty="0"/>
              <a:t>Supporting Student Success</a:t>
            </a:r>
          </a:p>
          <a:p>
            <a:pPr lvl="1"/>
            <a:r>
              <a:rPr lang="en-US" dirty="0"/>
              <a:t>Speaking Up for Every Child</a:t>
            </a:r>
          </a:p>
          <a:p>
            <a:pPr lvl="1"/>
            <a:r>
              <a:rPr lang="en-US" dirty="0"/>
              <a:t>Sharing Power</a:t>
            </a:r>
          </a:p>
          <a:p>
            <a:pPr lvl="1"/>
            <a:r>
              <a:rPr lang="en-US" dirty="0"/>
              <a:t>Collaborating with the Community </a:t>
            </a:r>
          </a:p>
          <a:p>
            <a:r>
              <a:rPr lang="en-US" dirty="0">
                <a:solidFill>
                  <a:schemeClr val="accent5">
                    <a:lumMod val="75000"/>
                  </a:schemeClr>
                </a:solidFill>
              </a:rPr>
              <a:t>Sharing Leadership</a:t>
            </a:r>
          </a:p>
          <a:p>
            <a:r>
              <a:rPr lang="en-US" dirty="0">
                <a:solidFill>
                  <a:schemeClr val="accent5">
                    <a:lumMod val="75000"/>
                  </a:schemeClr>
                </a:solidFill>
              </a:rPr>
              <a:t>Action Planning</a:t>
            </a:r>
          </a:p>
          <a:p>
            <a:r>
              <a:rPr lang="en-US" dirty="0">
                <a:solidFill>
                  <a:schemeClr val="accent5">
                    <a:lumMod val="75000"/>
                  </a:schemeClr>
                </a:solidFill>
              </a:rPr>
              <a:t>Evaluating</a:t>
            </a:r>
          </a:p>
        </p:txBody>
      </p:sp>
      <p:sp>
        <p:nvSpPr>
          <p:cNvPr id="5" name="TextBox 4">
            <a:extLst>
              <a:ext uri="{FF2B5EF4-FFF2-40B4-BE49-F238E27FC236}">
                <a16:creationId xmlns:a16="http://schemas.microsoft.com/office/drawing/2014/main" id="{91D53436-5CD6-4A46-9AC8-31D9A871B98A}"/>
              </a:ext>
            </a:extLst>
          </p:cNvPr>
          <p:cNvSpPr txBox="1"/>
          <p:nvPr/>
        </p:nvSpPr>
        <p:spPr>
          <a:xfrm rot="1268156">
            <a:off x="5381469" y="3687581"/>
            <a:ext cx="3396251" cy="1384995"/>
          </a:xfrm>
          <a:prstGeom prst="rect">
            <a:avLst/>
          </a:prstGeom>
          <a:noFill/>
        </p:spPr>
        <p:txBody>
          <a:bodyPr wrap="none" rtlCol="0">
            <a:spAutoFit/>
          </a:bodyPr>
          <a:lstStyle/>
          <a:p>
            <a:pPr algn="ctr"/>
            <a:r>
              <a:rPr lang="en-US" sz="2800" b="1" dirty="0">
                <a:solidFill>
                  <a:schemeClr val="accent6"/>
                </a:solidFill>
              </a:rPr>
              <a:t>Customized</a:t>
            </a:r>
          </a:p>
          <a:p>
            <a:pPr algn="ctr"/>
            <a:r>
              <a:rPr lang="en-US" sz="2800" b="1" dirty="0">
                <a:solidFill>
                  <a:schemeClr val="accent6"/>
                </a:solidFill>
              </a:rPr>
              <a:t>Comprehensive</a:t>
            </a:r>
          </a:p>
          <a:p>
            <a:pPr algn="ctr"/>
            <a:r>
              <a:rPr lang="en-US" sz="2800" b="1" dirty="0">
                <a:solidFill>
                  <a:schemeClr val="accent6"/>
                </a:solidFill>
              </a:rPr>
              <a:t>Continually Improved</a:t>
            </a:r>
          </a:p>
        </p:txBody>
      </p:sp>
    </p:spTree>
    <p:extLst>
      <p:ext uri="{BB962C8B-B14F-4D97-AF65-F5344CB8AC3E}">
        <p14:creationId xmlns:p14="http://schemas.microsoft.com/office/powerpoint/2010/main" val="15486911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Slide Number Placeholder 3"/>
          <p:cNvSpPr txBox="1">
            <a:spLocks/>
          </p:cNvSpPr>
          <p:nvPr/>
        </p:nvSpPr>
        <p:spPr bwMode="auto">
          <a:xfrm>
            <a:off x="6400800" y="5486400"/>
            <a:ext cx="1600200" cy="27384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l" defTabSz="457189" rtl="0" eaLnBrk="0" fontAlgn="base" latinLnBrk="0" hangingPunct="0">
              <a:lnSpc>
                <a:spcPct val="100000"/>
              </a:lnSpc>
              <a:spcBef>
                <a:spcPct val="0"/>
              </a:spcBef>
              <a:spcAft>
                <a:spcPct val="0"/>
              </a:spcAft>
              <a:buClrTx/>
              <a:buSzTx/>
              <a:buFontTx/>
              <a:buNone/>
              <a:tabLst/>
              <a:defRPr/>
            </a:pPr>
            <a:endParaRPr kumimoji="0" lang="en-US" altLang="en-US" sz="18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anose="020B0600070205080204" pitchFamily="34" charset="-128"/>
              <a:cs typeface="+mn-cs"/>
            </a:endParaRPr>
          </a:p>
        </p:txBody>
      </p:sp>
      <p:pic>
        <p:nvPicPr>
          <p:cNvPr id="2" name="Picture 1" descr="Five-Roles-Designs24ppt.jpg"/>
          <p:cNvPicPr>
            <a:picLocks noChangeAspect="1"/>
          </p:cNvPicPr>
          <p:nvPr/>
        </p:nvPicPr>
        <p:blipFill rotWithShape="1">
          <a:blip r:embed="rId3">
            <a:extLst>
              <a:ext uri="{28A0092B-C50C-407E-A947-70E740481C1C}">
                <a14:useLocalDpi xmlns:a14="http://schemas.microsoft.com/office/drawing/2010/main" val="0"/>
              </a:ext>
            </a:extLst>
          </a:blip>
          <a:srcRect r="8176" b="6878"/>
          <a:stretch/>
        </p:blipFill>
        <p:spPr>
          <a:xfrm>
            <a:off x="0" y="-11875"/>
            <a:ext cx="8001000" cy="6743583"/>
          </a:xfrm>
          <a:prstGeom prst="rect">
            <a:avLst/>
          </a:prstGeom>
        </p:spPr>
      </p:pic>
    </p:spTree>
    <p:extLst>
      <p:ext uri="{BB962C8B-B14F-4D97-AF65-F5344CB8AC3E}">
        <p14:creationId xmlns:p14="http://schemas.microsoft.com/office/powerpoint/2010/main" val="14338613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ight Arrow 5"/>
          <p:cNvSpPr/>
          <p:nvPr/>
        </p:nvSpPr>
        <p:spPr>
          <a:xfrm>
            <a:off x="1251606" y="3162636"/>
            <a:ext cx="6553200" cy="457200"/>
          </a:xfrm>
          <a:prstGeom prst="rightArrow">
            <a:avLst/>
          </a:prstGeom>
          <a:solidFill>
            <a:srgbClr val="E2231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fontAlgn="base">
              <a:spcBef>
                <a:spcPct val="0"/>
              </a:spcBef>
              <a:spcAft>
                <a:spcPct val="0"/>
              </a:spcAft>
              <a:defRPr sz="2400" kern="1200">
                <a:solidFill>
                  <a:schemeClr val="lt1"/>
                </a:solidFill>
                <a:latin typeface="+mn-lt"/>
                <a:ea typeface="+mn-ea"/>
                <a:cs typeface="+mn-cs"/>
              </a:defRPr>
            </a:lvl1pPr>
            <a:lvl2pPr marL="457200" algn="l" rtl="0" fontAlgn="base">
              <a:spcBef>
                <a:spcPct val="0"/>
              </a:spcBef>
              <a:spcAft>
                <a:spcPct val="0"/>
              </a:spcAft>
              <a:defRPr sz="2400" kern="1200">
                <a:solidFill>
                  <a:schemeClr val="lt1"/>
                </a:solidFill>
                <a:latin typeface="+mn-lt"/>
                <a:ea typeface="+mn-ea"/>
                <a:cs typeface="+mn-cs"/>
              </a:defRPr>
            </a:lvl2pPr>
            <a:lvl3pPr marL="914400" algn="l" rtl="0" fontAlgn="base">
              <a:spcBef>
                <a:spcPct val="0"/>
              </a:spcBef>
              <a:spcAft>
                <a:spcPct val="0"/>
              </a:spcAft>
              <a:defRPr sz="2400" kern="1200">
                <a:solidFill>
                  <a:schemeClr val="lt1"/>
                </a:solidFill>
                <a:latin typeface="+mn-lt"/>
                <a:ea typeface="+mn-ea"/>
                <a:cs typeface="+mn-cs"/>
              </a:defRPr>
            </a:lvl3pPr>
            <a:lvl4pPr marL="1371600" algn="l" rtl="0" fontAlgn="base">
              <a:spcBef>
                <a:spcPct val="0"/>
              </a:spcBef>
              <a:spcAft>
                <a:spcPct val="0"/>
              </a:spcAft>
              <a:defRPr sz="2400" kern="1200">
                <a:solidFill>
                  <a:schemeClr val="lt1"/>
                </a:solidFill>
                <a:latin typeface="+mn-lt"/>
                <a:ea typeface="+mn-ea"/>
                <a:cs typeface="+mn-cs"/>
              </a:defRPr>
            </a:lvl4pPr>
            <a:lvl5pPr marL="1828800" algn="l" rtl="0" fontAlgn="base">
              <a:spcBef>
                <a:spcPct val="0"/>
              </a:spcBef>
              <a:spcAft>
                <a:spcPct val="0"/>
              </a:spcAft>
              <a:defRPr sz="2400" kern="1200">
                <a:solidFill>
                  <a:schemeClr val="lt1"/>
                </a:solidFill>
                <a:latin typeface="+mn-lt"/>
                <a:ea typeface="+mn-ea"/>
                <a:cs typeface="+mn-cs"/>
              </a:defRPr>
            </a:lvl5pPr>
            <a:lvl6pPr marL="2286000" algn="l" defTabSz="914400" rtl="0" eaLnBrk="1" latinLnBrk="0" hangingPunct="1">
              <a:defRPr sz="2400" kern="1200">
                <a:solidFill>
                  <a:schemeClr val="lt1"/>
                </a:solidFill>
                <a:latin typeface="+mn-lt"/>
                <a:ea typeface="+mn-ea"/>
                <a:cs typeface="+mn-cs"/>
              </a:defRPr>
            </a:lvl6pPr>
            <a:lvl7pPr marL="2743200" algn="l" defTabSz="914400" rtl="0" eaLnBrk="1" latinLnBrk="0" hangingPunct="1">
              <a:defRPr sz="2400" kern="1200">
                <a:solidFill>
                  <a:schemeClr val="lt1"/>
                </a:solidFill>
                <a:latin typeface="+mn-lt"/>
                <a:ea typeface="+mn-ea"/>
                <a:cs typeface="+mn-cs"/>
              </a:defRPr>
            </a:lvl7pPr>
            <a:lvl8pPr marL="3200400" algn="l" defTabSz="914400" rtl="0" eaLnBrk="1" latinLnBrk="0" hangingPunct="1">
              <a:defRPr sz="2400" kern="1200">
                <a:solidFill>
                  <a:schemeClr val="lt1"/>
                </a:solidFill>
                <a:latin typeface="+mn-lt"/>
                <a:ea typeface="+mn-ea"/>
                <a:cs typeface="+mn-cs"/>
              </a:defRPr>
            </a:lvl8pPr>
            <a:lvl9pPr marL="3657600" algn="l" defTabSz="914400" rtl="0" eaLnBrk="1" latinLnBrk="0" hangingPunct="1">
              <a:defRPr sz="2400" kern="1200">
                <a:solidFill>
                  <a:schemeClr val="lt1"/>
                </a:solidFill>
                <a:latin typeface="+mn-lt"/>
                <a:ea typeface="+mn-ea"/>
                <a:cs typeface="+mn-cs"/>
              </a:defRPr>
            </a:lvl9pPr>
          </a:lstStyle>
          <a:p>
            <a:pPr marL="0" marR="0" lvl="0" indent="0" algn="ctr" defTabSz="457178" rtl="0" eaLnBrk="0" fontAlgn="auto" latinLnBrk="0" hangingPunct="0">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11" name="TextBox 9"/>
          <p:cNvSpPr txBox="1"/>
          <p:nvPr/>
        </p:nvSpPr>
        <p:spPr>
          <a:xfrm>
            <a:off x="265563" y="2001405"/>
            <a:ext cx="1469226" cy="307777"/>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S UI Gothic" panose="020B0600070205080204" pitchFamily="34" charset="-128"/>
                <a:cs typeface="+mn-cs"/>
              </a:rPr>
              <a:t>Celebrations</a:t>
            </a:r>
          </a:p>
        </p:txBody>
      </p:sp>
      <p:sp>
        <p:nvSpPr>
          <p:cNvPr id="12" name="TextBox 10"/>
          <p:cNvSpPr txBox="1"/>
          <p:nvPr/>
        </p:nvSpPr>
        <p:spPr>
          <a:xfrm>
            <a:off x="1656059" y="2604210"/>
            <a:ext cx="1776573"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pitchFamily="-128" charset="-128"/>
                <a:cs typeface="+mn-cs"/>
              </a:rPr>
              <a:t>Parent resource rooms</a:t>
            </a:r>
          </a:p>
        </p:txBody>
      </p:sp>
      <p:sp>
        <p:nvSpPr>
          <p:cNvPr id="13" name="TextBox 11"/>
          <p:cNvSpPr txBox="1"/>
          <p:nvPr/>
        </p:nvSpPr>
        <p:spPr>
          <a:xfrm>
            <a:off x="3417852" y="1770791"/>
            <a:ext cx="1209319" cy="738664"/>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pitchFamily="-128" charset="-128"/>
                <a:cs typeface="+mn-cs"/>
              </a:rPr>
              <a:t>Parent training events</a:t>
            </a:r>
          </a:p>
        </p:txBody>
      </p:sp>
      <p:sp>
        <p:nvSpPr>
          <p:cNvPr id="14" name="TextBox 12"/>
          <p:cNvSpPr txBox="1"/>
          <p:nvPr/>
        </p:nvSpPr>
        <p:spPr>
          <a:xfrm>
            <a:off x="1520953" y="1891053"/>
            <a:ext cx="2068175"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pitchFamily="-128" charset="-128"/>
                <a:cs typeface="+mn-cs"/>
              </a:rPr>
              <a:t>Family help on administrative tasks</a:t>
            </a:r>
          </a:p>
        </p:txBody>
      </p:sp>
      <p:sp>
        <p:nvSpPr>
          <p:cNvPr id="15" name="TextBox 13"/>
          <p:cNvSpPr txBox="1"/>
          <p:nvPr/>
        </p:nvSpPr>
        <p:spPr>
          <a:xfrm>
            <a:off x="4610617" y="4347588"/>
            <a:ext cx="1206063" cy="323165"/>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ＭＳ Ｐゴシック" pitchFamily="-128" charset="-128"/>
                <a:cs typeface="+mn-cs"/>
              </a:rPr>
              <a:t>Data sharing</a:t>
            </a:r>
          </a:p>
        </p:txBody>
      </p:sp>
      <p:sp>
        <p:nvSpPr>
          <p:cNvPr id="16" name="TextBox 14"/>
          <p:cNvSpPr txBox="1"/>
          <p:nvPr/>
        </p:nvSpPr>
        <p:spPr>
          <a:xfrm>
            <a:off x="6119594" y="3646110"/>
            <a:ext cx="1770264" cy="323165"/>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ＭＳ Ｐゴシック" pitchFamily="-128" charset="-128"/>
                <a:cs typeface="+mn-cs"/>
              </a:rPr>
              <a:t>Home visits</a:t>
            </a:r>
          </a:p>
        </p:txBody>
      </p:sp>
      <p:sp>
        <p:nvSpPr>
          <p:cNvPr id="17" name="TextBox 15"/>
          <p:cNvSpPr txBox="1"/>
          <p:nvPr/>
        </p:nvSpPr>
        <p:spPr>
          <a:xfrm>
            <a:off x="6277428" y="1885014"/>
            <a:ext cx="1571170" cy="553998"/>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ＭＳ Ｐゴシック" pitchFamily="-128" charset="-128"/>
                <a:cs typeface="+mn-cs"/>
              </a:rPr>
              <a:t>Relationship building</a:t>
            </a:r>
          </a:p>
        </p:txBody>
      </p:sp>
      <p:sp>
        <p:nvSpPr>
          <p:cNvPr id="18" name="TextBox 16"/>
          <p:cNvSpPr txBox="1"/>
          <p:nvPr/>
        </p:nvSpPr>
        <p:spPr>
          <a:xfrm>
            <a:off x="6147801" y="4158511"/>
            <a:ext cx="1543415" cy="553998"/>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ＭＳ Ｐゴシック" pitchFamily="-128" charset="-128"/>
                <a:cs typeface="+mn-cs"/>
              </a:rPr>
              <a:t>Ongoing communications</a:t>
            </a:r>
          </a:p>
        </p:txBody>
      </p:sp>
      <p:sp>
        <p:nvSpPr>
          <p:cNvPr id="19" name="TextBox 17"/>
          <p:cNvSpPr txBox="1"/>
          <p:nvPr/>
        </p:nvSpPr>
        <p:spPr>
          <a:xfrm>
            <a:off x="3421264" y="2587942"/>
            <a:ext cx="1085757"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pitchFamily="-128" charset="-128"/>
                <a:cs typeface="+mn-cs"/>
              </a:rPr>
              <a:t>Back to school night</a:t>
            </a:r>
          </a:p>
        </p:txBody>
      </p:sp>
      <p:sp>
        <p:nvSpPr>
          <p:cNvPr id="20" name="TextBox 18"/>
          <p:cNvSpPr txBox="1"/>
          <p:nvPr/>
        </p:nvSpPr>
        <p:spPr>
          <a:xfrm>
            <a:off x="3399510" y="3772137"/>
            <a:ext cx="1128697"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pitchFamily="-128" charset="-128"/>
                <a:cs typeface="+mn-cs"/>
              </a:rPr>
              <a:t>Interactive homework</a:t>
            </a:r>
          </a:p>
        </p:txBody>
      </p:sp>
      <p:sp>
        <p:nvSpPr>
          <p:cNvPr id="21" name="TextBox 19"/>
          <p:cNvSpPr txBox="1"/>
          <p:nvPr/>
        </p:nvSpPr>
        <p:spPr>
          <a:xfrm>
            <a:off x="1675445" y="4441979"/>
            <a:ext cx="1808428"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pitchFamily="-128" charset="-128"/>
                <a:cs typeface="+mn-cs"/>
              </a:rPr>
              <a:t>Generic school newsletters</a:t>
            </a:r>
          </a:p>
        </p:txBody>
      </p:sp>
      <p:sp>
        <p:nvSpPr>
          <p:cNvPr id="22" name="TextBox 20"/>
          <p:cNvSpPr txBox="1"/>
          <p:nvPr/>
        </p:nvSpPr>
        <p:spPr>
          <a:xfrm>
            <a:off x="358764" y="2628444"/>
            <a:ext cx="1297295" cy="307777"/>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pitchFamily="-128" charset="-128"/>
                <a:cs typeface="+mn-cs"/>
              </a:rPr>
              <a:t>Fundraisers</a:t>
            </a:r>
          </a:p>
        </p:txBody>
      </p:sp>
      <p:sp>
        <p:nvSpPr>
          <p:cNvPr id="23" name="TextBox 21"/>
          <p:cNvSpPr txBox="1"/>
          <p:nvPr/>
        </p:nvSpPr>
        <p:spPr>
          <a:xfrm>
            <a:off x="4656407" y="1717654"/>
            <a:ext cx="1491394" cy="553998"/>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ＭＳ Ｐゴシック" pitchFamily="-128" charset="-128"/>
                <a:cs typeface="+mn-cs"/>
              </a:rPr>
              <a:t>Goal-setting talks</a:t>
            </a:r>
          </a:p>
        </p:txBody>
      </p:sp>
      <p:sp>
        <p:nvSpPr>
          <p:cNvPr id="24" name="TextBox 22"/>
          <p:cNvSpPr txBox="1"/>
          <p:nvPr/>
        </p:nvSpPr>
        <p:spPr>
          <a:xfrm>
            <a:off x="168063" y="4343460"/>
            <a:ext cx="1487996"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pitchFamily="-128" charset="-128"/>
                <a:cs typeface="+mn-cs"/>
              </a:rPr>
              <a:t>Performances &amp; showcases</a:t>
            </a:r>
          </a:p>
        </p:txBody>
      </p:sp>
      <p:sp>
        <p:nvSpPr>
          <p:cNvPr id="25" name="TextBox 23"/>
          <p:cNvSpPr txBox="1"/>
          <p:nvPr/>
        </p:nvSpPr>
        <p:spPr>
          <a:xfrm>
            <a:off x="366992" y="3926556"/>
            <a:ext cx="1061370" cy="307777"/>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pitchFamily="-128" charset="-128"/>
                <a:cs typeface="+mn-cs"/>
              </a:rPr>
              <a:t>Potlucks</a:t>
            </a:r>
          </a:p>
        </p:txBody>
      </p:sp>
      <p:sp>
        <p:nvSpPr>
          <p:cNvPr id="26" name="TextBox 24"/>
          <p:cNvSpPr txBox="1"/>
          <p:nvPr/>
        </p:nvSpPr>
        <p:spPr>
          <a:xfrm>
            <a:off x="1634740" y="3733319"/>
            <a:ext cx="1764618" cy="52322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ＭＳ Ｐゴシック" pitchFamily="-128" charset="-128"/>
                <a:cs typeface="+mn-cs"/>
              </a:rPr>
              <a:t>Family support services</a:t>
            </a:r>
          </a:p>
        </p:txBody>
      </p:sp>
      <p:sp>
        <p:nvSpPr>
          <p:cNvPr id="27" name="TextBox 25"/>
          <p:cNvSpPr txBox="1"/>
          <p:nvPr/>
        </p:nvSpPr>
        <p:spPr>
          <a:xfrm>
            <a:off x="4641117" y="2428786"/>
            <a:ext cx="1440756" cy="78483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ＭＳ Ｐゴシック" pitchFamily="-128" charset="-128"/>
                <a:cs typeface="+mn-cs"/>
              </a:rPr>
              <a:t>Regular, personalized communication</a:t>
            </a:r>
          </a:p>
        </p:txBody>
      </p:sp>
      <p:sp>
        <p:nvSpPr>
          <p:cNvPr id="28" name="TextBox 26"/>
          <p:cNvSpPr txBox="1"/>
          <p:nvPr/>
        </p:nvSpPr>
        <p:spPr>
          <a:xfrm>
            <a:off x="4583082" y="3704863"/>
            <a:ext cx="1592993" cy="553998"/>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ＭＳ Ｐゴシック" pitchFamily="-128" charset="-128"/>
                <a:cs typeface="+mn-cs"/>
              </a:rPr>
              <a:t>Positive phone calls home</a:t>
            </a:r>
          </a:p>
        </p:txBody>
      </p:sp>
      <p:sp>
        <p:nvSpPr>
          <p:cNvPr id="29" name="TextBox 27"/>
          <p:cNvSpPr txBox="1"/>
          <p:nvPr/>
        </p:nvSpPr>
        <p:spPr>
          <a:xfrm>
            <a:off x="5311687" y="4707391"/>
            <a:ext cx="1597907" cy="784830"/>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ＭＳ Ｐゴシック" pitchFamily="-128" charset="-128"/>
                <a:cs typeface="+mn-cs"/>
              </a:rPr>
              <a:t>Modeling of learning support strategies</a:t>
            </a:r>
          </a:p>
        </p:txBody>
      </p:sp>
      <p:pic>
        <p:nvPicPr>
          <p:cNvPr id="31" name="Picture 3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70349" y="2439013"/>
            <a:ext cx="954907" cy="1487543"/>
          </a:xfrm>
          <a:prstGeom prst="rect">
            <a:avLst/>
          </a:prstGeom>
        </p:spPr>
      </p:pic>
      <p:sp>
        <p:nvSpPr>
          <p:cNvPr id="32" name="TextBox 32"/>
          <p:cNvSpPr txBox="1"/>
          <p:nvPr/>
        </p:nvSpPr>
        <p:spPr>
          <a:xfrm>
            <a:off x="6024983" y="2587942"/>
            <a:ext cx="1740766" cy="553998"/>
          </a:xfrm>
          <a:prstGeom prst="rect">
            <a:avLst/>
          </a:prstGeom>
          <a:noFill/>
          <a:ln>
            <a:noFill/>
          </a:ln>
        </p:spPr>
        <p:txBody>
          <a:bodyPr wrap="square">
            <a:spAutoFit/>
          </a:bodyPr>
          <a:lstStyle>
            <a:defPPr>
              <a:defRPr lang="en-US"/>
            </a:defPPr>
            <a:lvl1pPr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a:lstStyle>
          <a:p>
            <a:pPr marL="0" marR="0" lvl="0" indent="0" algn="ctr" defTabSz="457178" rtl="0" eaLnBrk="0" fontAlgn="base" latinLnBrk="0" hangingPunct="0">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a:ea typeface="ＭＳ Ｐゴシック" pitchFamily="-128" charset="-128"/>
                <a:cs typeface="+mn-cs"/>
              </a:rPr>
              <a:t>Academic partnering</a:t>
            </a:r>
          </a:p>
        </p:txBody>
      </p:sp>
      <p:pic>
        <p:nvPicPr>
          <p:cNvPr id="4" name="Graphic 3" descr="Schoolhouse">
            <a:extLst>
              <a:ext uri="{FF2B5EF4-FFF2-40B4-BE49-F238E27FC236}">
                <a16:creationId xmlns:a16="http://schemas.microsoft.com/office/drawing/2014/main" id="{DD6EAFF9-99BA-43F9-AAF5-5F922BFD06E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3603" y="2897244"/>
            <a:ext cx="914400" cy="914400"/>
          </a:xfrm>
          <a:prstGeom prst="rect">
            <a:avLst/>
          </a:prstGeom>
        </p:spPr>
      </p:pic>
      <p:sp>
        <p:nvSpPr>
          <p:cNvPr id="5" name="Title 4">
            <a:extLst>
              <a:ext uri="{FF2B5EF4-FFF2-40B4-BE49-F238E27FC236}">
                <a16:creationId xmlns:a16="http://schemas.microsoft.com/office/drawing/2014/main" id="{CAE9079B-18D5-4CD8-895F-C902434B8B99}"/>
              </a:ext>
            </a:extLst>
          </p:cNvPr>
          <p:cNvSpPr>
            <a:spLocks noGrp="1"/>
          </p:cNvSpPr>
          <p:nvPr>
            <p:ph type="title"/>
          </p:nvPr>
        </p:nvSpPr>
        <p:spPr>
          <a:xfrm>
            <a:off x="4810455" y="942732"/>
            <a:ext cx="8229600" cy="857250"/>
          </a:xfrm>
        </p:spPr>
        <p:txBody>
          <a:bodyPr>
            <a:normAutofit fontScale="90000"/>
          </a:bodyPr>
          <a:lstStyle/>
          <a:p>
            <a:r>
              <a:rPr lang="en-US" sz="3100" dirty="0">
                <a:solidFill>
                  <a:srgbClr val="E2231A"/>
                </a:solidFill>
                <a:cs typeface="Calibri" panose="020F0502020204030204" pitchFamily="34" charset="0"/>
              </a:rPr>
              <a:t>CONTINUUM OF IMPACT</a:t>
            </a:r>
            <a:br>
              <a:rPr lang="en-US" sz="3600" dirty="0">
                <a:solidFill>
                  <a:srgbClr val="E2231A"/>
                </a:solidFill>
                <a:cs typeface="Calibri" panose="020F0502020204030204" pitchFamily="34" charset="0"/>
              </a:rPr>
            </a:br>
            <a:endParaRPr lang="en-US" dirty="0"/>
          </a:p>
        </p:txBody>
      </p:sp>
      <p:cxnSp>
        <p:nvCxnSpPr>
          <p:cNvPr id="33" name="Straight Connector 32">
            <a:extLst>
              <a:ext uri="{FF2B5EF4-FFF2-40B4-BE49-F238E27FC236}">
                <a16:creationId xmlns:a16="http://schemas.microsoft.com/office/drawing/2014/main" id="{3F70BC02-A496-49DB-98D0-6267BDCA2FDC}"/>
              </a:ext>
            </a:extLst>
          </p:cNvPr>
          <p:cNvCxnSpPr>
            <a:cxnSpLocks/>
          </p:cNvCxnSpPr>
          <p:nvPr/>
        </p:nvCxnSpPr>
        <p:spPr>
          <a:xfrm>
            <a:off x="-325765" y="1206692"/>
            <a:ext cx="4897765" cy="0"/>
          </a:xfrm>
          <a:prstGeom prst="line">
            <a:avLst/>
          </a:prstGeom>
          <a:ln w="9525" cmpd="sng">
            <a:solidFill>
              <a:srgbClr val="D80815"/>
            </a:solidFill>
            <a:prstDash val="dot"/>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42275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fade">
                                      <p:cBhvr>
                                        <p:cTn id="20" dur="500"/>
                                        <p:tgtEl>
                                          <p:spTgt spid="1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6"/>
                                        </p:tgtEl>
                                        <p:attrNameLst>
                                          <p:attrName>style.visibility</p:attrName>
                                        </p:attrNameLst>
                                      </p:cBhvr>
                                      <p:to>
                                        <p:strVal val="visible"/>
                                      </p:to>
                                    </p:set>
                                    <p:animEffect transition="in" filter="fade">
                                      <p:cBhvr>
                                        <p:cTn id="26" dur="500"/>
                                        <p:tgtEl>
                                          <p:spTgt spid="2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fade">
                                      <p:cBhvr>
                                        <p:cTn id="36" dur="500"/>
                                        <p:tgtEl>
                                          <p:spTgt spid="19"/>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fade">
                                      <p:cBhvr>
                                        <p:cTn id="39" dur="500"/>
                                        <p:tgtEl>
                                          <p:spTgt spid="20"/>
                                        </p:tgtEl>
                                      </p:cBhvr>
                                    </p:animEffect>
                                  </p:childTnLst>
                                </p:cTn>
                              </p:par>
                            </p:childTnLst>
                          </p:cTn>
                        </p:par>
                        <p:par>
                          <p:cTn id="40" fill="hold">
                            <p:stCondLst>
                              <p:cond delay="1500"/>
                            </p:stCondLst>
                            <p:childTnLst>
                              <p:par>
                                <p:cTn id="41" presetID="10" presetClass="entr" presetSubtype="0" fill="hold" grpId="0" nodeType="afterEffect">
                                  <p:stCondLst>
                                    <p:cond delay="0"/>
                                  </p:stCondLst>
                                  <p:childTnLst>
                                    <p:set>
                                      <p:cBhvr>
                                        <p:cTn id="42" dur="1" fill="hold">
                                          <p:stCondLst>
                                            <p:cond delay="0"/>
                                          </p:stCondLst>
                                        </p:cTn>
                                        <p:tgtEl>
                                          <p:spTgt spid="23"/>
                                        </p:tgtEl>
                                        <p:attrNameLst>
                                          <p:attrName>style.visibility</p:attrName>
                                        </p:attrNameLst>
                                      </p:cBhvr>
                                      <p:to>
                                        <p:strVal val="visible"/>
                                      </p:to>
                                    </p:set>
                                    <p:animEffect transition="in" filter="fade">
                                      <p:cBhvr>
                                        <p:cTn id="43" dur="500"/>
                                        <p:tgtEl>
                                          <p:spTgt spid="23"/>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500"/>
                                        <p:tgtEl>
                                          <p:spTgt spid="15"/>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childTnLst>
                          </p:cTn>
                        </p:par>
                        <p:par>
                          <p:cTn id="53" fill="hold">
                            <p:stCondLst>
                              <p:cond delay="2000"/>
                            </p:stCondLst>
                            <p:childTnLst>
                              <p:par>
                                <p:cTn id="54" presetID="10" presetClass="entr" presetSubtype="0"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32"/>
                                        </p:tgtEl>
                                        <p:attrNameLst>
                                          <p:attrName>style.visibility</p:attrName>
                                        </p:attrNameLst>
                                      </p:cBhvr>
                                      <p:to>
                                        <p:strVal val="visible"/>
                                      </p:to>
                                    </p:set>
                                    <p:animEffect transition="in" filter="fade">
                                      <p:cBhvr>
                                        <p:cTn id="59" dur="500"/>
                                        <p:tgtEl>
                                          <p:spTgt spid="32"/>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8"/>
                                        </p:tgtEl>
                                        <p:attrNameLst>
                                          <p:attrName>style.visibility</p:attrName>
                                        </p:attrNameLst>
                                      </p:cBhvr>
                                      <p:to>
                                        <p:strVal val="visible"/>
                                      </p:to>
                                    </p:set>
                                    <p:animEffect transition="in" filter="fade">
                                      <p:cBhvr>
                                        <p:cTn id="65" dur="500"/>
                                        <p:tgtEl>
                                          <p:spTgt spid="18"/>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P spid="15" grpId="0"/>
      <p:bldP spid="16" grpId="0"/>
      <p:bldP spid="17" grpId="0"/>
      <p:bldP spid="18" grpId="0"/>
      <p:bldP spid="19" grpId="0"/>
      <p:bldP spid="20" grpId="0"/>
      <p:bldP spid="21" grpId="0"/>
      <p:bldP spid="22" grpId="0"/>
      <p:bldP spid="23" grpId="0"/>
      <p:bldP spid="24" grpId="0"/>
      <p:bldP spid="25" grpId="0"/>
      <p:bldP spid="26" grpId="0"/>
      <p:bldP spid="27" grpId="0"/>
      <p:bldP spid="28" grpId="0"/>
      <p:bldP spid="29" grpId="0"/>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A07E1E-1966-4478-BF0F-8049EBFD0E69}"/>
              </a:ext>
            </a:extLst>
          </p:cNvPr>
          <p:cNvSpPr>
            <a:spLocks noGrp="1"/>
          </p:cNvSpPr>
          <p:nvPr>
            <p:ph type="title"/>
          </p:nvPr>
        </p:nvSpPr>
        <p:spPr/>
        <p:txBody>
          <a:bodyPr/>
          <a:lstStyle/>
          <a:p>
            <a:r>
              <a:rPr lang="en-US" dirty="0"/>
              <a:t>Strengthening FSCP on the UIP</a:t>
            </a:r>
            <a:br>
              <a:rPr lang="en-US" dirty="0"/>
            </a:br>
            <a:endParaRPr lang="en-US" dirty="0"/>
          </a:p>
        </p:txBody>
      </p:sp>
      <p:sp>
        <p:nvSpPr>
          <p:cNvPr id="3" name="Content Placeholder 2">
            <a:extLst>
              <a:ext uri="{FF2B5EF4-FFF2-40B4-BE49-F238E27FC236}">
                <a16:creationId xmlns:a16="http://schemas.microsoft.com/office/drawing/2014/main" id="{E08AC335-9865-4150-8E5E-314C056E5D1B}"/>
              </a:ext>
            </a:extLst>
          </p:cNvPr>
          <p:cNvSpPr>
            <a:spLocks noGrp="1"/>
          </p:cNvSpPr>
          <p:nvPr>
            <p:ph idx="1"/>
          </p:nvPr>
        </p:nvSpPr>
        <p:spPr>
          <a:xfrm>
            <a:off x="245194" y="3842123"/>
            <a:ext cx="7826237" cy="869105"/>
          </a:xfrm>
        </p:spPr>
        <p:txBody>
          <a:bodyPr>
            <a:normAutofit fontScale="85000" lnSpcReduction="20000"/>
          </a:bodyPr>
          <a:lstStyle/>
          <a:p>
            <a:pPr marL="0" indent="0">
              <a:buNone/>
            </a:pPr>
            <a:r>
              <a:rPr lang="en-US" b="0" i="0" dirty="0">
                <a:effectLst/>
                <a:latin typeface="Segoe UI" panose="020B0502040204020203" pitchFamily="34" charset="0"/>
              </a:rPr>
              <a:t>Major Improvement Strategy: Increase student attendance by building strong relationships with families.</a:t>
            </a:r>
          </a:p>
          <a:p>
            <a:pPr marL="0" indent="0">
              <a:buNone/>
            </a:pPr>
            <a:r>
              <a:rPr lang="en-US" dirty="0">
                <a:latin typeface="Segoe UI" panose="020B0502040204020203" pitchFamily="34" charset="0"/>
              </a:rPr>
              <a:t>EOY Goal:  50% of families will receive a home visit</a:t>
            </a:r>
            <a:endParaRPr lang="en-US" b="0" i="0" dirty="0">
              <a:effectLst/>
              <a:latin typeface="Segoe UI" panose="020B0502040204020203" pitchFamily="34" charset="0"/>
            </a:endParaRPr>
          </a:p>
          <a:p>
            <a:endParaRPr lang="en-US" dirty="0"/>
          </a:p>
        </p:txBody>
      </p:sp>
      <p:sp>
        <p:nvSpPr>
          <p:cNvPr id="4" name="Slide Number Placeholder 3">
            <a:extLst>
              <a:ext uri="{FF2B5EF4-FFF2-40B4-BE49-F238E27FC236}">
                <a16:creationId xmlns:a16="http://schemas.microsoft.com/office/drawing/2014/main" id="{9D137531-15BE-4E67-ADCE-C16D511327B5}"/>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15</a:t>
            </a:fld>
            <a:endParaRPr lang="en-US" dirty="0">
              <a:solidFill>
                <a:prstClr val="white">
                  <a:lumMod val="50000"/>
                </a:prstClr>
              </a:solidFill>
            </a:endParaRPr>
          </a:p>
        </p:txBody>
      </p:sp>
      <p:sp>
        <p:nvSpPr>
          <p:cNvPr id="5" name="Content Placeholder 2">
            <a:extLst>
              <a:ext uri="{FF2B5EF4-FFF2-40B4-BE49-F238E27FC236}">
                <a16:creationId xmlns:a16="http://schemas.microsoft.com/office/drawing/2014/main" id="{448BE0B9-D15F-4008-A751-5DAF29955645}"/>
              </a:ext>
            </a:extLst>
          </p:cNvPr>
          <p:cNvSpPr txBox="1">
            <a:spLocks/>
          </p:cNvSpPr>
          <p:nvPr/>
        </p:nvSpPr>
        <p:spPr>
          <a:xfrm>
            <a:off x="245194" y="1291678"/>
            <a:ext cx="7826237" cy="869105"/>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latin typeface="Segoe UI" panose="020B0502040204020203" pitchFamily="34" charset="0"/>
              </a:rPr>
              <a:t>Root Cause: Staff struggle to increase student attendance.</a:t>
            </a:r>
          </a:p>
          <a:p>
            <a:endParaRPr lang="en-US" dirty="0"/>
          </a:p>
        </p:txBody>
      </p:sp>
      <p:sp>
        <p:nvSpPr>
          <p:cNvPr id="6" name="Content Placeholder 2">
            <a:extLst>
              <a:ext uri="{FF2B5EF4-FFF2-40B4-BE49-F238E27FC236}">
                <a16:creationId xmlns:a16="http://schemas.microsoft.com/office/drawing/2014/main" id="{D38C8AD0-C999-4037-905A-B672F7699F2F}"/>
              </a:ext>
            </a:extLst>
          </p:cNvPr>
          <p:cNvSpPr txBox="1">
            <a:spLocks/>
          </p:cNvSpPr>
          <p:nvPr/>
        </p:nvSpPr>
        <p:spPr>
          <a:xfrm>
            <a:off x="245194" y="2175067"/>
            <a:ext cx="7826237" cy="1481609"/>
          </a:xfrm>
          <a:prstGeom prst="rect">
            <a:avLst/>
          </a:prstGeom>
        </p:spPr>
        <p:txBody>
          <a:bodyPr vert="horz" lIns="0" tIns="0" rIns="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0" i="0" dirty="0">
                <a:effectLst/>
                <a:latin typeface="Segoe UI" panose="020B0502040204020203" pitchFamily="34" charset="0"/>
              </a:rPr>
              <a:t>Staff believe building trusting relationships with families will lead to more opportunities to engage around attendance issues which will lead to more seat time. We know that increased attendance leads to improved learning outcomes.</a:t>
            </a:r>
          </a:p>
          <a:p>
            <a:endParaRPr lang="en-US" dirty="0"/>
          </a:p>
        </p:txBody>
      </p:sp>
      <p:pic>
        <p:nvPicPr>
          <p:cNvPr id="7" name="Picture 6" descr="Graphical user interface, text, application&#10;&#10;Description automatically generated">
            <a:hlinkClick r:id="rId2"/>
            <a:extLst>
              <a:ext uri="{FF2B5EF4-FFF2-40B4-BE49-F238E27FC236}">
                <a16:creationId xmlns:a16="http://schemas.microsoft.com/office/drawing/2014/main" id="{4DDF347A-C30B-4988-8CA5-81BB54A3370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5194" y="4811233"/>
            <a:ext cx="1528914" cy="1978010"/>
          </a:xfrm>
          <a:prstGeom prst="rect">
            <a:avLst/>
          </a:prstGeom>
        </p:spPr>
      </p:pic>
      <p:pic>
        <p:nvPicPr>
          <p:cNvPr id="8" name="Picture 7" descr="A screenshot of a cell phone&#10;&#10;Description automatically generated">
            <a:hlinkClick r:id="rId4"/>
            <a:extLst>
              <a:ext uri="{FF2B5EF4-FFF2-40B4-BE49-F238E27FC236}">
                <a16:creationId xmlns:a16="http://schemas.microsoft.com/office/drawing/2014/main" id="{8493ADE0-DB70-4497-A706-E6A73CA965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11388" y="4881755"/>
            <a:ext cx="1419599" cy="1836965"/>
          </a:xfrm>
          <a:prstGeom prst="rect">
            <a:avLst/>
          </a:prstGeom>
        </p:spPr>
      </p:pic>
      <p:sp>
        <p:nvSpPr>
          <p:cNvPr id="9" name="Content Placeholder 2">
            <a:extLst>
              <a:ext uri="{FF2B5EF4-FFF2-40B4-BE49-F238E27FC236}">
                <a16:creationId xmlns:a16="http://schemas.microsoft.com/office/drawing/2014/main" id="{F68C18D6-7276-49CE-8899-C9A97919B3C2}"/>
              </a:ext>
            </a:extLst>
          </p:cNvPr>
          <p:cNvSpPr txBox="1">
            <a:spLocks/>
          </p:cNvSpPr>
          <p:nvPr/>
        </p:nvSpPr>
        <p:spPr>
          <a:xfrm>
            <a:off x="5542082" y="4942987"/>
            <a:ext cx="2292851" cy="1660499"/>
          </a:xfrm>
          <a:prstGeom prst="rect">
            <a:avLst/>
          </a:prstGeom>
        </p:spPr>
        <p:txBody>
          <a:bodyPr vert="horz" lIns="0" tIns="0" rIns="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dirty="0">
                <a:latin typeface="Segoe UI" panose="020B0502040204020203" pitchFamily="34" charset="0"/>
              </a:rPr>
              <a:t>Implementation Benchmark: 10% of families will receive a “home visit” by the end of the first quarter.</a:t>
            </a:r>
          </a:p>
          <a:p>
            <a:endParaRPr lang="en-US" dirty="0"/>
          </a:p>
        </p:txBody>
      </p:sp>
      <p:sp>
        <p:nvSpPr>
          <p:cNvPr id="10" name="Arrow: Down 9">
            <a:extLst>
              <a:ext uri="{FF2B5EF4-FFF2-40B4-BE49-F238E27FC236}">
                <a16:creationId xmlns:a16="http://schemas.microsoft.com/office/drawing/2014/main" id="{2BCA5D8A-7AFD-497B-9BD4-39983704C4F2}"/>
              </a:ext>
            </a:extLst>
          </p:cNvPr>
          <p:cNvSpPr/>
          <p:nvPr/>
        </p:nvSpPr>
        <p:spPr>
          <a:xfrm>
            <a:off x="4065546" y="1626225"/>
            <a:ext cx="185531" cy="4488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Down 10">
            <a:extLst>
              <a:ext uri="{FF2B5EF4-FFF2-40B4-BE49-F238E27FC236}">
                <a16:creationId xmlns:a16="http://schemas.microsoft.com/office/drawing/2014/main" id="{4681E2E7-F378-4E0E-B1C2-0DA3B943A44F}"/>
              </a:ext>
            </a:extLst>
          </p:cNvPr>
          <p:cNvSpPr/>
          <p:nvPr/>
        </p:nvSpPr>
        <p:spPr>
          <a:xfrm>
            <a:off x="4065546" y="3378366"/>
            <a:ext cx="185531" cy="4488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Down 11">
            <a:extLst>
              <a:ext uri="{FF2B5EF4-FFF2-40B4-BE49-F238E27FC236}">
                <a16:creationId xmlns:a16="http://schemas.microsoft.com/office/drawing/2014/main" id="{9995DF47-8423-44F0-BD22-FDB25E006113}"/>
              </a:ext>
            </a:extLst>
          </p:cNvPr>
          <p:cNvSpPr/>
          <p:nvPr/>
        </p:nvSpPr>
        <p:spPr>
          <a:xfrm rot="2224711">
            <a:off x="2027576" y="4787046"/>
            <a:ext cx="185531" cy="4488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Down 12">
            <a:extLst>
              <a:ext uri="{FF2B5EF4-FFF2-40B4-BE49-F238E27FC236}">
                <a16:creationId xmlns:a16="http://schemas.microsoft.com/office/drawing/2014/main" id="{1D43D41D-9C03-4BC7-8C89-2B7705681A9D}"/>
              </a:ext>
            </a:extLst>
          </p:cNvPr>
          <p:cNvSpPr/>
          <p:nvPr/>
        </p:nvSpPr>
        <p:spPr>
          <a:xfrm rot="16200000">
            <a:off x="4981354" y="5548816"/>
            <a:ext cx="185531" cy="4488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Down 13">
            <a:extLst>
              <a:ext uri="{FF2B5EF4-FFF2-40B4-BE49-F238E27FC236}">
                <a16:creationId xmlns:a16="http://schemas.microsoft.com/office/drawing/2014/main" id="{724EFE23-CAEB-4544-9F50-88CBCA3F3EBB}"/>
              </a:ext>
            </a:extLst>
          </p:cNvPr>
          <p:cNvSpPr/>
          <p:nvPr/>
        </p:nvSpPr>
        <p:spPr>
          <a:xfrm rot="16200000">
            <a:off x="2187705" y="5548817"/>
            <a:ext cx="185531" cy="448837"/>
          </a:xfrm>
          <a:prstGeom prst="downArrow">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594099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5FEBE18-F4A9-44D5-BDB1-C7359306201C}"/>
              </a:ext>
            </a:extLst>
          </p:cNvPr>
          <p:cNvSpPr>
            <a:spLocks noGrp="1"/>
          </p:cNvSpPr>
          <p:nvPr>
            <p:ph type="ctrTitle"/>
          </p:nvPr>
        </p:nvSpPr>
        <p:spPr>
          <a:xfrm>
            <a:off x="685800" y="2260190"/>
            <a:ext cx="7772400" cy="2337620"/>
          </a:xfrm>
          <a:solidFill>
            <a:schemeClr val="accent5"/>
          </a:solidFill>
        </p:spPr>
        <p:txBody>
          <a:bodyPr vert="horz" lIns="68580" tIns="34290" rIns="68580" bIns="34290" rtlCol="0" anchor="ctr">
            <a:normAutofit/>
          </a:bodyPr>
          <a:lstStyle/>
          <a:p>
            <a:pPr algn="ctr"/>
            <a:r>
              <a:rPr lang="en-US" sz="2800" dirty="0"/>
              <a:t>“…the purpose of implementing programs of family, school, and community partnerships should be to </a:t>
            </a:r>
            <a:r>
              <a:rPr lang="en-US" sz="2800" b="1" i="1" dirty="0">
                <a:solidFill>
                  <a:schemeClr val="accent4"/>
                </a:solidFill>
              </a:rPr>
              <a:t>promote and help realize equity</a:t>
            </a:r>
            <a:r>
              <a:rPr lang="en-US" sz="2800" b="1" dirty="0">
                <a:solidFill>
                  <a:schemeClr val="accent4"/>
                </a:solidFill>
              </a:rPr>
              <a:t> </a:t>
            </a:r>
            <a:r>
              <a:rPr lang="en-US" sz="2800" dirty="0"/>
              <a:t>within our educational system, </a:t>
            </a:r>
            <a:r>
              <a:rPr lang="en-US" sz="2800" u="sng" dirty="0"/>
              <a:t>alongside</a:t>
            </a:r>
            <a:r>
              <a:rPr lang="en-US" sz="2800" dirty="0"/>
              <a:t> attention to </a:t>
            </a:r>
            <a:r>
              <a:rPr lang="en-US" sz="2800" b="1" i="1" dirty="0">
                <a:solidFill>
                  <a:schemeClr val="accent4"/>
                </a:solidFill>
              </a:rPr>
              <a:t>improving student outcomes</a:t>
            </a:r>
            <a:r>
              <a:rPr lang="en-US" sz="2800" dirty="0"/>
              <a:t>.” </a:t>
            </a:r>
          </a:p>
        </p:txBody>
      </p:sp>
      <p:sp>
        <p:nvSpPr>
          <p:cNvPr id="5" name="Text Placeholder 4">
            <a:extLst>
              <a:ext uri="{FF2B5EF4-FFF2-40B4-BE49-F238E27FC236}">
                <a16:creationId xmlns:a16="http://schemas.microsoft.com/office/drawing/2014/main" id="{6AB19A45-F159-4D99-B7D3-E31A3F53E80B}"/>
              </a:ext>
            </a:extLst>
          </p:cNvPr>
          <p:cNvSpPr>
            <a:spLocks noGrp="1"/>
          </p:cNvSpPr>
          <p:nvPr>
            <p:ph idx="4294967295"/>
          </p:nvPr>
        </p:nvSpPr>
        <p:spPr>
          <a:xfrm>
            <a:off x="0" y="1463675"/>
            <a:ext cx="7886700" cy="4640263"/>
          </a:xfrm>
        </p:spPr>
        <p:txBody>
          <a:bodyPr vert="horz" lIns="68580" tIns="0" rIns="68580" bIns="34290" rtlCol="0" anchor="b">
            <a:normAutofit/>
          </a:bodyPr>
          <a:lstStyle/>
          <a:p>
            <a:pPr marL="0" indent="0">
              <a:buNone/>
            </a:pPr>
            <a:r>
              <a:rPr lang="en-US" sz="1200" dirty="0"/>
              <a:t>Epstein &amp; Sheldon (2007)</a:t>
            </a:r>
          </a:p>
        </p:txBody>
      </p:sp>
    </p:spTree>
    <p:extLst>
      <p:ext uri="{BB962C8B-B14F-4D97-AF65-F5344CB8AC3E}">
        <p14:creationId xmlns:p14="http://schemas.microsoft.com/office/powerpoint/2010/main" val="35006370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5194" y="254514"/>
            <a:ext cx="6081865" cy="756418"/>
          </a:xfrm>
        </p:spPr>
        <p:txBody>
          <a:bodyPr>
            <a:normAutofit/>
          </a:bodyPr>
          <a:lstStyle/>
          <a:p>
            <a:r>
              <a:rPr lang="en-US" dirty="0"/>
              <a:t>The What</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6044" y="1222363"/>
            <a:ext cx="4684119" cy="4002750"/>
          </a:xfrm>
          <a:prstGeom prst="rect">
            <a:avLst/>
          </a:prstGeom>
        </p:spPr>
      </p:pic>
      <p:sp>
        <p:nvSpPr>
          <p:cNvPr id="5" name="TextBox 4"/>
          <p:cNvSpPr txBox="1"/>
          <p:nvPr/>
        </p:nvSpPr>
        <p:spPr>
          <a:xfrm rot="746903">
            <a:off x="6866598" y="1592110"/>
            <a:ext cx="1824730" cy="523220"/>
          </a:xfrm>
          <a:prstGeom prst="rect">
            <a:avLst/>
          </a:prstGeom>
          <a:noFill/>
        </p:spPr>
        <p:txBody>
          <a:bodyPr wrap="none" rtlCol="0">
            <a:spAutoFit/>
          </a:bodyPr>
          <a:lstStyle/>
          <a:p>
            <a:r>
              <a:rPr lang="en-US" sz="2800" b="1" dirty="0"/>
              <a:t>Intentional</a:t>
            </a:r>
          </a:p>
        </p:txBody>
      </p:sp>
      <p:sp>
        <p:nvSpPr>
          <p:cNvPr id="6" name="TextBox 5"/>
          <p:cNvSpPr txBox="1"/>
          <p:nvPr/>
        </p:nvSpPr>
        <p:spPr>
          <a:xfrm>
            <a:off x="247497" y="5744316"/>
            <a:ext cx="3356240" cy="523220"/>
          </a:xfrm>
          <a:prstGeom prst="rect">
            <a:avLst/>
          </a:prstGeom>
          <a:noFill/>
        </p:spPr>
        <p:txBody>
          <a:bodyPr wrap="none" rtlCol="0">
            <a:spAutoFit/>
          </a:bodyPr>
          <a:lstStyle/>
          <a:p>
            <a:r>
              <a:rPr lang="en-US" sz="2800" b="1" dirty="0">
                <a:solidFill>
                  <a:srgbClr val="C00000"/>
                </a:solidFill>
              </a:rPr>
              <a:t>Beyond Random Acts</a:t>
            </a:r>
          </a:p>
        </p:txBody>
      </p:sp>
      <p:sp>
        <p:nvSpPr>
          <p:cNvPr id="7" name="TextBox 6"/>
          <p:cNvSpPr txBox="1"/>
          <p:nvPr/>
        </p:nvSpPr>
        <p:spPr>
          <a:xfrm rot="20964043">
            <a:off x="268454" y="1388125"/>
            <a:ext cx="2914067" cy="523220"/>
          </a:xfrm>
          <a:prstGeom prst="rect">
            <a:avLst/>
          </a:prstGeom>
          <a:noFill/>
        </p:spPr>
        <p:txBody>
          <a:bodyPr wrap="none" rtlCol="0">
            <a:spAutoFit/>
          </a:bodyPr>
          <a:lstStyle/>
          <a:p>
            <a:r>
              <a:rPr lang="en-US" sz="2800" b="1" dirty="0"/>
              <a:t>Linked to Learning</a:t>
            </a:r>
          </a:p>
        </p:txBody>
      </p:sp>
      <p:sp>
        <p:nvSpPr>
          <p:cNvPr id="8" name="TextBox 7"/>
          <p:cNvSpPr txBox="1"/>
          <p:nvPr/>
        </p:nvSpPr>
        <p:spPr>
          <a:xfrm>
            <a:off x="4411813" y="5441450"/>
            <a:ext cx="1952907" cy="523220"/>
          </a:xfrm>
          <a:prstGeom prst="rect">
            <a:avLst/>
          </a:prstGeom>
          <a:noFill/>
        </p:spPr>
        <p:txBody>
          <a:bodyPr wrap="none" rtlCol="0">
            <a:spAutoFit/>
          </a:bodyPr>
          <a:lstStyle/>
          <a:p>
            <a:r>
              <a:rPr lang="en-US" sz="2800" b="1" dirty="0"/>
              <a:t>Measurable</a:t>
            </a:r>
          </a:p>
        </p:txBody>
      </p:sp>
      <p:sp>
        <p:nvSpPr>
          <p:cNvPr id="9" name="TextBox 8"/>
          <p:cNvSpPr txBox="1"/>
          <p:nvPr/>
        </p:nvSpPr>
        <p:spPr>
          <a:xfrm>
            <a:off x="5467193" y="1185253"/>
            <a:ext cx="1482970" cy="523220"/>
          </a:xfrm>
          <a:prstGeom prst="rect">
            <a:avLst/>
          </a:prstGeom>
          <a:noFill/>
        </p:spPr>
        <p:txBody>
          <a:bodyPr wrap="none" rtlCol="0">
            <a:spAutoFit/>
          </a:bodyPr>
          <a:lstStyle/>
          <a:p>
            <a:r>
              <a:rPr lang="en-US" sz="2800" b="1" dirty="0"/>
              <a:t>Inclusive</a:t>
            </a:r>
          </a:p>
        </p:txBody>
      </p:sp>
      <p:sp>
        <p:nvSpPr>
          <p:cNvPr id="10" name="TextBox 9"/>
          <p:cNvSpPr txBox="1"/>
          <p:nvPr/>
        </p:nvSpPr>
        <p:spPr>
          <a:xfrm>
            <a:off x="102588" y="3286156"/>
            <a:ext cx="1905137" cy="523220"/>
          </a:xfrm>
          <a:prstGeom prst="rect">
            <a:avLst/>
          </a:prstGeom>
          <a:noFill/>
        </p:spPr>
        <p:txBody>
          <a:bodyPr wrap="none" rtlCol="0">
            <a:spAutoFit/>
          </a:bodyPr>
          <a:lstStyle/>
          <a:p>
            <a:r>
              <a:rPr lang="en-US" sz="2800" b="1" dirty="0"/>
              <a:t>Sustainable</a:t>
            </a:r>
          </a:p>
        </p:txBody>
      </p:sp>
      <p:sp>
        <p:nvSpPr>
          <p:cNvPr id="11" name="TextBox 10"/>
          <p:cNvSpPr txBox="1"/>
          <p:nvPr/>
        </p:nvSpPr>
        <p:spPr>
          <a:xfrm>
            <a:off x="868300" y="5003490"/>
            <a:ext cx="2537169" cy="523220"/>
          </a:xfrm>
          <a:prstGeom prst="rect">
            <a:avLst/>
          </a:prstGeom>
          <a:noFill/>
        </p:spPr>
        <p:txBody>
          <a:bodyPr wrap="none" rtlCol="0">
            <a:spAutoFit/>
          </a:bodyPr>
          <a:lstStyle/>
          <a:p>
            <a:r>
              <a:rPr lang="en-US" sz="2800" b="1" dirty="0">
                <a:solidFill>
                  <a:srgbClr val="C00000"/>
                </a:solidFill>
              </a:rPr>
              <a:t>Research-Based</a:t>
            </a:r>
          </a:p>
        </p:txBody>
      </p:sp>
      <p:sp>
        <p:nvSpPr>
          <p:cNvPr id="12" name="TextBox 11"/>
          <p:cNvSpPr txBox="1"/>
          <p:nvPr/>
        </p:nvSpPr>
        <p:spPr>
          <a:xfrm rot="20915312">
            <a:off x="280928" y="4245115"/>
            <a:ext cx="1854418" cy="523220"/>
          </a:xfrm>
          <a:prstGeom prst="rect">
            <a:avLst/>
          </a:prstGeom>
          <a:noFill/>
        </p:spPr>
        <p:txBody>
          <a:bodyPr wrap="none" rtlCol="0">
            <a:spAutoFit/>
          </a:bodyPr>
          <a:lstStyle/>
          <a:p>
            <a:r>
              <a:rPr lang="en-US" sz="2800" b="1" dirty="0"/>
              <a:t>Committed</a:t>
            </a:r>
          </a:p>
        </p:txBody>
      </p:sp>
      <p:sp>
        <p:nvSpPr>
          <p:cNvPr id="13" name="TextBox 12"/>
          <p:cNvSpPr txBox="1"/>
          <p:nvPr/>
        </p:nvSpPr>
        <p:spPr>
          <a:xfrm>
            <a:off x="6950163" y="3428528"/>
            <a:ext cx="2023118" cy="954107"/>
          </a:xfrm>
          <a:prstGeom prst="rect">
            <a:avLst/>
          </a:prstGeom>
          <a:noFill/>
        </p:spPr>
        <p:txBody>
          <a:bodyPr wrap="none" rtlCol="0">
            <a:spAutoFit/>
          </a:bodyPr>
          <a:lstStyle/>
          <a:p>
            <a:r>
              <a:rPr lang="en-US" sz="2800" b="1" dirty="0"/>
              <a:t>Realistically </a:t>
            </a:r>
          </a:p>
          <a:p>
            <a:r>
              <a:rPr lang="en-US" sz="2800" b="1" dirty="0"/>
              <a:t>Optimistic</a:t>
            </a:r>
          </a:p>
        </p:txBody>
      </p:sp>
      <p:sp>
        <p:nvSpPr>
          <p:cNvPr id="15" name="TextBox 14"/>
          <p:cNvSpPr txBox="1"/>
          <p:nvPr/>
        </p:nvSpPr>
        <p:spPr>
          <a:xfrm>
            <a:off x="6879469" y="2376253"/>
            <a:ext cx="2264531" cy="954107"/>
          </a:xfrm>
          <a:prstGeom prst="rect">
            <a:avLst/>
          </a:prstGeom>
          <a:noFill/>
        </p:spPr>
        <p:txBody>
          <a:bodyPr wrap="none" rtlCol="0">
            <a:spAutoFit/>
          </a:bodyPr>
          <a:lstStyle/>
          <a:p>
            <a:r>
              <a:rPr lang="en-US" sz="2800" b="1" dirty="0">
                <a:solidFill>
                  <a:srgbClr val="C00000"/>
                </a:solidFill>
              </a:rPr>
              <a:t>Integrate and </a:t>
            </a:r>
          </a:p>
          <a:p>
            <a:r>
              <a:rPr lang="en-US" sz="2800" b="1" dirty="0">
                <a:solidFill>
                  <a:srgbClr val="C00000"/>
                </a:solidFill>
              </a:rPr>
              <a:t>Elevate</a:t>
            </a:r>
          </a:p>
        </p:txBody>
      </p:sp>
      <p:sp>
        <p:nvSpPr>
          <p:cNvPr id="16" name="TextBox 15"/>
          <p:cNvSpPr txBox="1"/>
          <p:nvPr/>
        </p:nvSpPr>
        <p:spPr>
          <a:xfrm>
            <a:off x="3286125" y="6143897"/>
            <a:ext cx="4466544" cy="523220"/>
          </a:xfrm>
          <a:prstGeom prst="rect">
            <a:avLst/>
          </a:prstGeom>
          <a:noFill/>
        </p:spPr>
        <p:txBody>
          <a:bodyPr wrap="none" rtlCol="0">
            <a:spAutoFit/>
          </a:bodyPr>
          <a:lstStyle/>
          <a:p>
            <a:r>
              <a:rPr lang="en-US" sz="2800" b="1" dirty="0">
                <a:solidFill>
                  <a:srgbClr val="C00000"/>
                </a:solidFill>
              </a:rPr>
              <a:t>Context vs Content Expertise</a:t>
            </a:r>
          </a:p>
        </p:txBody>
      </p:sp>
      <p:sp>
        <p:nvSpPr>
          <p:cNvPr id="17" name="TextBox 16">
            <a:extLst>
              <a:ext uri="{FF2B5EF4-FFF2-40B4-BE49-F238E27FC236}">
                <a16:creationId xmlns:a16="http://schemas.microsoft.com/office/drawing/2014/main" id="{0BDF170B-5A28-4742-B5BC-352A7F8AC1F1}"/>
              </a:ext>
            </a:extLst>
          </p:cNvPr>
          <p:cNvSpPr txBox="1"/>
          <p:nvPr/>
        </p:nvSpPr>
        <p:spPr>
          <a:xfrm>
            <a:off x="245194" y="2239185"/>
            <a:ext cx="1974515" cy="954107"/>
          </a:xfrm>
          <a:prstGeom prst="rect">
            <a:avLst/>
          </a:prstGeom>
          <a:noFill/>
        </p:spPr>
        <p:txBody>
          <a:bodyPr wrap="none" rtlCol="0">
            <a:spAutoFit/>
          </a:bodyPr>
          <a:lstStyle/>
          <a:p>
            <a:r>
              <a:rPr lang="en-US" sz="2800" b="1" dirty="0">
                <a:solidFill>
                  <a:srgbClr val="C00000"/>
                </a:solidFill>
              </a:rPr>
              <a:t>Proactive vs</a:t>
            </a:r>
          </a:p>
          <a:p>
            <a:r>
              <a:rPr lang="en-US" sz="2800" b="1" dirty="0">
                <a:solidFill>
                  <a:srgbClr val="C00000"/>
                </a:solidFill>
              </a:rPr>
              <a:t> Reactive</a:t>
            </a:r>
          </a:p>
        </p:txBody>
      </p:sp>
      <p:sp>
        <p:nvSpPr>
          <p:cNvPr id="18" name="TextBox 17">
            <a:extLst>
              <a:ext uri="{FF2B5EF4-FFF2-40B4-BE49-F238E27FC236}">
                <a16:creationId xmlns:a16="http://schemas.microsoft.com/office/drawing/2014/main" id="{4652C4AD-B6B7-4E9B-93DC-C5802C7D7521}"/>
              </a:ext>
            </a:extLst>
          </p:cNvPr>
          <p:cNvSpPr txBox="1"/>
          <p:nvPr/>
        </p:nvSpPr>
        <p:spPr>
          <a:xfrm>
            <a:off x="6780077" y="4399124"/>
            <a:ext cx="2296591" cy="1384995"/>
          </a:xfrm>
          <a:prstGeom prst="rect">
            <a:avLst/>
          </a:prstGeom>
          <a:noFill/>
        </p:spPr>
        <p:txBody>
          <a:bodyPr wrap="none" rtlCol="0">
            <a:spAutoFit/>
          </a:bodyPr>
          <a:lstStyle/>
          <a:p>
            <a:r>
              <a:rPr lang="en-US" sz="2800" b="1" dirty="0">
                <a:solidFill>
                  <a:srgbClr val="C00000"/>
                </a:solidFill>
              </a:rPr>
              <a:t>School </a:t>
            </a:r>
          </a:p>
          <a:p>
            <a:r>
              <a:rPr lang="en-US" sz="2800" b="1" dirty="0">
                <a:solidFill>
                  <a:srgbClr val="C00000"/>
                </a:solidFill>
              </a:rPr>
              <a:t>Improvement </a:t>
            </a:r>
          </a:p>
          <a:p>
            <a:r>
              <a:rPr lang="en-US" sz="2800" b="1" dirty="0">
                <a:solidFill>
                  <a:srgbClr val="C00000"/>
                </a:solidFill>
              </a:rPr>
              <a:t>Strategy</a:t>
            </a:r>
          </a:p>
        </p:txBody>
      </p:sp>
    </p:spTree>
    <p:extLst>
      <p:ext uri="{BB962C8B-B14F-4D97-AF65-F5344CB8AC3E}">
        <p14:creationId xmlns:p14="http://schemas.microsoft.com/office/powerpoint/2010/main" val="5646397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20"/>
        <p:cNvGrpSpPr/>
        <p:nvPr/>
      </p:nvGrpSpPr>
      <p:grpSpPr>
        <a:xfrm>
          <a:off x="0" y="0"/>
          <a:ext cx="0" cy="0"/>
          <a:chOff x="0" y="0"/>
          <a:chExt cx="0" cy="0"/>
        </a:xfrm>
      </p:grpSpPr>
      <p:sp>
        <p:nvSpPr>
          <p:cNvPr id="322" name="Shape 322"/>
          <p:cNvSpPr/>
          <p:nvPr/>
        </p:nvSpPr>
        <p:spPr>
          <a:xfrm>
            <a:off x="5189700" y="2298375"/>
            <a:ext cx="3698100" cy="1638900"/>
          </a:xfrm>
          <a:prstGeom prst="rect">
            <a:avLst/>
          </a:prstGeom>
          <a:noFill/>
          <a:ln>
            <a:noFill/>
          </a:ln>
        </p:spPr>
        <p:txBody>
          <a:bodyPr lIns="96100" tIns="49550" rIns="96100" bIns="4955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000" b="1" i="0" u="sng" strike="noStrike" kern="0" cap="none" spc="0" normalizeH="0" baseline="0" noProof="0" dirty="0">
                <a:ln>
                  <a:noFill/>
                </a:ln>
                <a:solidFill>
                  <a:prstClr val="black"/>
                </a:solidFill>
                <a:effectLst/>
                <a:uLnTx/>
                <a:uFillTx/>
                <a:latin typeface="Calibri" panose="020F0502020204030204"/>
                <a:ea typeface="Calibri"/>
                <a:cs typeface="Calibri"/>
                <a:sym typeface="Calibri"/>
              </a:rPr>
              <a:t>Factors Influencing </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000" b="1" i="0" u="sng" strike="noStrike" kern="0" cap="none" spc="0" normalizeH="0" baseline="0" noProof="0" dirty="0">
                <a:ln>
                  <a:noFill/>
                </a:ln>
                <a:solidFill>
                  <a:prstClr val="black"/>
                </a:solidFill>
                <a:effectLst/>
                <a:uLnTx/>
                <a:uFillTx/>
                <a:latin typeface="Calibri" panose="020F0502020204030204"/>
                <a:ea typeface="Calibri"/>
                <a:cs typeface="Calibri"/>
                <a:sym typeface="Calibri"/>
              </a:rPr>
              <a:t>Effective Partnering</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000" b="1" i="0" u="none" strike="noStrike" kern="0" cap="none" spc="0" normalizeH="0" baseline="0" noProof="0" dirty="0">
                <a:ln>
                  <a:noFill/>
                </a:ln>
                <a:solidFill>
                  <a:srgbClr val="197A9B"/>
                </a:solidFill>
                <a:effectLst/>
                <a:uLnTx/>
                <a:uFillTx/>
                <a:latin typeface="Calibri" panose="020F0502020204030204"/>
                <a:ea typeface="Calibri"/>
                <a:cs typeface="Calibri"/>
                <a:sym typeface="Calibri"/>
              </a:rPr>
              <a:t>Experiences,</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000" b="1" i="0" u="none" strike="noStrike" kern="0" cap="none" spc="0" normalizeH="0" baseline="0" noProof="0" dirty="0">
                <a:ln>
                  <a:noFill/>
                </a:ln>
                <a:solidFill>
                  <a:srgbClr val="197A9B"/>
                </a:solidFill>
                <a:effectLst/>
                <a:uLnTx/>
                <a:uFillTx/>
                <a:latin typeface="Calibri" panose="020F0502020204030204"/>
                <a:ea typeface="Calibri"/>
                <a:cs typeface="Calibri"/>
                <a:sym typeface="Calibri"/>
              </a:rPr>
              <a:t>Beliefs,</a:t>
            </a:r>
          </a:p>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000" b="1" i="0" u="none" strike="noStrike" kern="0" cap="none" spc="0" normalizeH="0" baseline="0" noProof="0" dirty="0">
                <a:ln>
                  <a:noFill/>
                </a:ln>
                <a:solidFill>
                  <a:srgbClr val="197A9B"/>
                </a:solidFill>
                <a:effectLst/>
                <a:uLnTx/>
                <a:uFillTx/>
                <a:latin typeface="Calibri" panose="020F0502020204030204"/>
                <a:ea typeface="Calibri"/>
                <a:cs typeface="Calibri"/>
                <a:sym typeface="Calibri"/>
              </a:rPr>
              <a:t>Practices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ea typeface="+mn-ea"/>
              <a:cs typeface="Arial"/>
              <a:sym typeface="Arial"/>
            </a:endParaRPr>
          </a:p>
        </p:txBody>
      </p:sp>
      <p:cxnSp>
        <p:nvCxnSpPr>
          <p:cNvPr id="323" name="Shape 323"/>
          <p:cNvCxnSpPr/>
          <p:nvPr/>
        </p:nvCxnSpPr>
        <p:spPr>
          <a:xfrm>
            <a:off x="-34925" y="1438275"/>
            <a:ext cx="9144000" cy="0"/>
          </a:xfrm>
          <a:prstGeom prst="straightConnector1">
            <a:avLst/>
          </a:prstGeom>
          <a:noFill/>
          <a:ln w="12700" cap="flat" cmpd="sng">
            <a:solidFill>
              <a:schemeClr val="dk1"/>
            </a:solidFill>
            <a:prstDash val="solid"/>
            <a:round/>
            <a:headEnd type="none" w="med" len="med"/>
            <a:tailEnd type="none" w="med" len="med"/>
          </a:ln>
        </p:spPr>
      </p:cxnSp>
      <p:sp>
        <p:nvSpPr>
          <p:cNvPr id="324" name="Shape 324"/>
          <p:cNvSpPr/>
          <p:nvPr/>
        </p:nvSpPr>
        <p:spPr>
          <a:xfrm>
            <a:off x="2528888" y="3579812"/>
            <a:ext cx="244474" cy="276224"/>
          </a:xfrm>
          <a:custGeom>
            <a:avLst/>
            <a:gdLst/>
            <a:ahLst/>
            <a:cxnLst/>
            <a:rect l="0" t="0" r="0" b="0"/>
            <a:pathLst>
              <a:path w="120000" h="120000" extrusionOk="0">
                <a:moveTo>
                  <a:pt x="84968" y="0"/>
                </a:moveTo>
                <a:lnTo>
                  <a:pt x="86459" y="5806"/>
                </a:lnTo>
                <a:lnTo>
                  <a:pt x="82732" y="11612"/>
                </a:lnTo>
                <a:lnTo>
                  <a:pt x="80496" y="14193"/>
                </a:lnTo>
                <a:lnTo>
                  <a:pt x="79751" y="16774"/>
                </a:lnTo>
                <a:lnTo>
                  <a:pt x="77515" y="20000"/>
                </a:lnTo>
                <a:lnTo>
                  <a:pt x="76024" y="23225"/>
                </a:lnTo>
                <a:lnTo>
                  <a:pt x="73043" y="27741"/>
                </a:lnTo>
                <a:lnTo>
                  <a:pt x="71552" y="31612"/>
                </a:lnTo>
                <a:lnTo>
                  <a:pt x="69316" y="37419"/>
                </a:lnTo>
                <a:lnTo>
                  <a:pt x="68571" y="41290"/>
                </a:lnTo>
                <a:lnTo>
                  <a:pt x="67826" y="43870"/>
                </a:lnTo>
                <a:lnTo>
                  <a:pt x="65590" y="45161"/>
                </a:lnTo>
                <a:lnTo>
                  <a:pt x="63354" y="48387"/>
                </a:lnTo>
                <a:lnTo>
                  <a:pt x="59627" y="50322"/>
                </a:lnTo>
                <a:lnTo>
                  <a:pt x="58136" y="52903"/>
                </a:lnTo>
                <a:lnTo>
                  <a:pt x="55155" y="54193"/>
                </a:lnTo>
                <a:lnTo>
                  <a:pt x="54409" y="57419"/>
                </a:lnTo>
                <a:lnTo>
                  <a:pt x="52173" y="58064"/>
                </a:lnTo>
                <a:lnTo>
                  <a:pt x="51428" y="61290"/>
                </a:lnTo>
                <a:lnTo>
                  <a:pt x="48447" y="63225"/>
                </a:lnTo>
                <a:lnTo>
                  <a:pt x="45465" y="66451"/>
                </a:lnTo>
                <a:lnTo>
                  <a:pt x="42484" y="69032"/>
                </a:lnTo>
                <a:lnTo>
                  <a:pt x="39503" y="70967"/>
                </a:lnTo>
                <a:lnTo>
                  <a:pt x="38757" y="74838"/>
                </a:lnTo>
                <a:lnTo>
                  <a:pt x="35776" y="77419"/>
                </a:lnTo>
                <a:lnTo>
                  <a:pt x="32795" y="80000"/>
                </a:lnTo>
                <a:lnTo>
                  <a:pt x="29068" y="83225"/>
                </a:lnTo>
                <a:lnTo>
                  <a:pt x="26832" y="85806"/>
                </a:lnTo>
                <a:lnTo>
                  <a:pt x="24596" y="87741"/>
                </a:lnTo>
                <a:lnTo>
                  <a:pt x="22360" y="90322"/>
                </a:lnTo>
                <a:lnTo>
                  <a:pt x="20869" y="94193"/>
                </a:lnTo>
                <a:lnTo>
                  <a:pt x="17888" y="95483"/>
                </a:lnTo>
                <a:lnTo>
                  <a:pt x="14161" y="98064"/>
                </a:lnTo>
                <a:lnTo>
                  <a:pt x="12670" y="101290"/>
                </a:lnTo>
                <a:lnTo>
                  <a:pt x="10434" y="103870"/>
                </a:lnTo>
                <a:lnTo>
                  <a:pt x="8198" y="106451"/>
                </a:lnTo>
                <a:lnTo>
                  <a:pt x="5217" y="110967"/>
                </a:lnTo>
                <a:lnTo>
                  <a:pt x="1490" y="114838"/>
                </a:lnTo>
                <a:lnTo>
                  <a:pt x="0" y="117419"/>
                </a:lnTo>
                <a:lnTo>
                  <a:pt x="10434" y="119354"/>
                </a:lnTo>
                <a:lnTo>
                  <a:pt x="28322" y="113548"/>
                </a:lnTo>
                <a:lnTo>
                  <a:pt x="43229" y="107096"/>
                </a:lnTo>
                <a:lnTo>
                  <a:pt x="50683" y="103225"/>
                </a:lnTo>
                <a:lnTo>
                  <a:pt x="55900" y="98064"/>
                </a:lnTo>
                <a:lnTo>
                  <a:pt x="64099" y="92258"/>
                </a:lnTo>
                <a:lnTo>
                  <a:pt x="70062" y="85806"/>
                </a:lnTo>
                <a:lnTo>
                  <a:pt x="74534" y="79354"/>
                </a:lnTo>
                <a:lnTo>
                  <a:pt x="79751" y="73548"/>
                </a:lnTo>
                <a:lnTo>
                  <a:pt x="81987" y="63225"/>
                </a:lnTo>
                <a:lnTo>
                  <a:pt x="84968" y="51612"/>
                </a:lnTo>
                <a:lnTo>
                  <a:pt x="85714" y="41935"/>
                </a:lnTo>
                <a:lnTo>
                  <a:pt x="86459" y="35483"/>
                </a:lnTo>
                <a:lnTo>
                  <a:pt x="87204" y="26451"/>
                </a:lnTo>
                <a:lnTo>
                  <a:pt x="89440" y="15483"/>
                </a:lnTo>
                <a:lnTo>
                  <a:pt x="89440" y="8387"/>
                </a:lnTo>
                <a:lnTo>
                  <a:pt x="89440" y="4516"/>
                </a:lnTo>
                <a:lnTo>
                  <a:pt x="85714" y="2580"/>
                </a:lnTo>
                <a:lnTo>
                  <a:pt x="119254" y="32903"/>
                </a:lnTo>
              </a:path>
            </a:pathLst>
          </a:custGeom>
          <a:noFill/>
          <a:ln>
            <a:noFill/>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Calibri"/>
              <a:cs typeface="Calibri"/>
              <a:sym typeface="Calibri"/>
            </a:endParaRPr>
          </a:p>
        </p:txBody>
      </p:sp>
      <p:sp>
        <p:nvSpPr>
          <p:cNvPr id="325" name="Shape 325"/>
          <p:cNvSpPr/>
          <p:nvPr/>
        </p:nvSpPr>
        <p:spPr>
          <a:xfrm>
            <a:off x="4552950" y="3509962"/>
            <a:ext cx="90487" cy="71436"/>
          </a:xfrm>
          <a:custGeom>
            <a:avLst/>
            <a:gdLst/>
            <a:ahLst/>
            <a:cxnLst/>
            <a:rect l="0" t="0" r="0" b="0"/>
            <a:pathLst>
              <a:path w="120000" h="120000" extrusionOk="0">
                <a:moveTo>
                  <a:pt x="24000" y="117500"/>
                </a:moveTo>
                <a:lnTo>
                  <a:pt x="0" y="100000"/>
                </a:lnTo>
                <a:lnTo>
                  <a:pt x="8000" y="100000"/>
                </a:lnTo>
                <a:lnTo>
                  <a:pt x="14000" y="82500"/>
                </a:lnTo>
                <a:lnTo>
                  <a:pt x="20000" y="70000"/>
                </a:lnTo>
                <a:lnTo>
                  <a:pt x="30000" y="67500"/>
                </a:lnTo>
                <a:lnTo>
                  <a:pt x="40000" y="52500"/>
                </a:lnTo>
                <a:lnTo>
                  <a:pt x="50000" y="40000"/>
                </a:lnTo>
                <a:lnTo>
                  <a:pt x="56000" y="27500"/>
                </a:lnTo>
                <a:lnTo>
                  <a:pt x="64000" y="25000"/>
                </a:lnTo>
                <a:lnTo>
                  <a:pt x="66000" y="12500"/>
                </a:lnTo>
                <a:lnTo>
                  <a:pt x="76000" y="7500"/>
                </a:lnTo>
                <a:lnTo>
                  <a:pt x="86000" y="5000"/>
                </a:lnTo>
                <a:lnTo>
                  <a:pt x="108000" y="0"/>
                </a:lnTo>
                <a:lnTo>
                  <a:pt x="106000" y="12500"/>
                </a:lnTo>
                <a:lnTo>
                  <a:pt x="92000" y="25000"/>
                </a:lnTo>
                <a:lnTo>
                  <a:pt x="82000" y="32500"/>
                </a:lnTo>
                <a:lnTo>
                  <a:pt x="60000" y="45000"/>
                </a:lnTo>
                <a:lnTo>
                  <a:pt x="52000" y="52500"/>
                </a:lnTo>
                <a:lnTo>
                  <a:pt x="36000" y="75000"/>
                </a:lnTo>
                <a:lnTo>
                  <a:pt x="28000" y="90000"/>
                </a:lnTo>
                <a:lnTo>
                  <a:pt x="28000" y="107500"/>
                </a:lnTo>
                <a:lnTo>
                  <a:pt x="118000" y="117500"/>
                </a:lnTo>
              </a:path>
            </a:pathLst>
          </a:custGeom>
          <a:solidFill>
            <a:schemeClr val="lt1"/>
          </a:solidFill>
          <a:ln w="12700" cap="rnd" cmpd="sng">
            <a:solidFill>
              <a:schemeClr val="lt1"/>
            </a:solidFill>
            <a:prstDash val="solid"/>
            <a:round/>
            <a:headEnd type="none" w="med" len="med"/>
            <a:tailEnd type="none" w="med" len="med"/>
          </a:ln>
        </p:spPr>
        <p:txBody>
          <a:bodyPr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Calibri"/>
              <a:cs typeface="Calibri"/>
              <a:sym typeface="Calibri"/>
            </a:endParaRPr>
          </a:p>
        </p:txBody>
      </p:sp>
      <p:pic>
        <p:nvPicPr>
          <p:cNvPr id="326" name="Shape 326"/>
          <p:cNvPicPr preferRelativeResize="0"/>
          <p:nvPr/>
        </p:nvPicPr>
        <p:blipFill rotWithShape="1">
          <a:blip r:embed="rId3">
            <a:alphaModFix/>
          </a:blip>
          <a:srcRect l="1939" b="3340"/>
          <a:stretch/>
        </p:blipFill>
        <p:spPr>
          <a:xfrm>
            <a:off x="859900" y="1703825"/>
            <a:ext cx="3965700" cy="3811500"/>
          </a:xfrm>
          <a:prstGeom prst="rect">
            <a:avLst/>
          </a:prstGeom>
          <a:solidFill>
            <a:schemeClr val="accent1"/>
          </a:solidFill>
          <a:ln>
            <a:noFill/>
          </a:ln>
        </p:spPr>
      </p:pic>
      <p:sp>
        <p:nvSpPr>
          <p:cNvPr id="327" name="Shape 327"/>
          <p:cNvSpPr/>
          <p:nvPr/>
        </p:nvSpPr>
        <p:spPr>
          <a:xfrm>
            <a:off x="7308850" y="3695700"/>
            <a:ext cx="1246188" cy="1752600"/>
          </a:xfrm>
          <a:prstGeom prst="rect">
            <a:avLst/>
          </a:prstGeom>
          <a:noFill/>
          <a:ln>
            <a:noFill/>
          </a:ln>
        </p:spPr>
        <p:txBody>
          <a:bodyPr lIns="91425" tIns="45700" rIns="91425" bIns="457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a:ln>
                <a:noFill/>
              </a:ln>
              <a:solidFill>
                <a:prstClr val="black"/>
              </a:solidFill>
              <a:effectLst/>
              <a:uLnTx/>
              <a:uFillTx/>
              <a:latin typeface="Calibri" panose="020F0502020204030204"/>
              <a:ea typeface="Calibri"/>
              <a:cs typeface="Calibri"/>
              <a:sym typeface="Calibri"/>
            </a:endParaRPr>
          </a:p>
        </p:txBody>
      </p:sp>
      <p:sp>
        <p:nvSpPr>
          <p:cNvPr id="328" name="Shape 328"/>
          <p:cNvSpPr txBox="1"/>
          <p:nvPr/>
        </p:nvSpPr>
        <p:spPr>
          <a:xfrm>
            <a:off x="508000" y="6500812"/>
            <a:ext cx="7619999" cy="315912"/>
          </a:xfrm>
          <a:prstGeom prst="rect">
            <a:avLst/>
          </a:prstGeom>
          <a:noFill/>
          <a:ln>
            <a:noFill/>
          </a:ln>
        </p:spPr>
        <p:txBody>
          <a:bodyPr lIns="86475" tIns="43225" rIns="86475" bIns="432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500" b="0" i="0" u="none" strike="noStrike" kern="0" cap="none" spc="0" normalizeH="0" baseline="0" noProof="0">
              <a:ln>
                <a:noFill/>
              </a:ln>
              <a:solidFill>
                <a:prstClr val="black"/>
              </a:solidFill>
              <a:effectLst/>
              <a:uLnTx/>
              <a:uFillTx/>
              <a:latin typeface="Calibri" panose="020F0502020204030204"/>
              <a:ea typeface="Calibri"/>
              <a:cs typeface="Calibri"/>
              <a:sym typeface="Calibri"/>
            </a:endParaRPr>
          </a:p>
        </p:txBody>
      </p:sp>
      <p:sp>
        <p:nvSpPr>
          <p:cNvPr id="4" name="Title 3">
            <a:extLst>
              <a:ext uri="{FF2B5EF4-FFF2-40B4-BE49-F238E27FC236}">
                <a16:creationId xmlns:a16="http://schemas.microsoft.com/office/drawing/2014/main" id="{991CFFED-6302-4605-A058-0B4E17E18186}"/>
              </a:ext>
            </a:extLst>
          </p:cNvPr>
          <p:cNvSpPr>
            <a:spLocks noGrp="1"/>
          </p:cNvSpPr>
          <p:nvPr>
            <p:ph type="title"/>
          </p:nvPr>
        </p:nvSpPr>
        <p:spPr/>
        <p:txBody>
          <a:bodyPr/>
          <a:lstStyle/>
          <a:p>
            <a:r>
              <a:rPr lang="en-US" dirty="0"/>
              <a:t>The Why</a:t>
            </a:r>
          </a:p>
        </p:txBody>
      </p:sp>
      <p:sp>
        <p:nvSpPr>
          <p:cNvPr id="10" name="Text Box 5">
            <a:extLst>
              <a:ext uri="{FF2B5EF4-FFF2-40B4-BE49-F238E27FC236}">
                <a16:creationId xmlns:a16="http://schemas.microsoft.com/office/drawing/2014/main" id="{863EACF0-ACBF-48BA-AB30-7BA75F8D6A70}"/>
              </a:ext>
            </a:extLst>
          </p:cNvPr>
          <p:cNvSpPr txBox="1">
            <a:spLocks noChangeArrowheads="1"/>
          </p:cNvSpPr>
          <p:nvPr/>
        </p:nvSpPr>
        <p:spPr bwMode="auto">
          <a:xfrm>
            <a:off x="0" y="6482872"/>
            <a:ext cx="5809185" cy="241227"/>
          </a:xfrm>
          <a:prstGeom prst="rect">
            <a:avLst/>
          </a:prstGeom>
          <a:noFill/>
          <a:ln w="12700">
            <a:noFill/>
            <a:miter lim="800000"/>
            <a:headEnd type="none" w="sm" len="sm"/>
            <a:tailEnd type="none" w="sm" len="sm"/>
          </a:ln>
          <a:effectLst/>
        </p:spPr>
        <p:txBody>
          <a:bodyPr wrap="square" lIns="86493" tIns="43247" rIns="86493" bIns="43247">
            <a:spAutoFit/>
          </a:bodyPr>
          <a:lstStyle/>
          <a:p>
            <a:pPr defTabSz="865188" eaLnBrk="0" hangingPunct="0">
              <a:spcBef>
                <a:spcPct val="50000"/>
              </a:spcBef>
            </a:pPr>
            <a:r>
              <a:rPr lang="en-US" sz="1000" b="0" i="0" dirty="0">
                <a:solidFill>
                  <a:srgbClr val="222222"/>
                </a:solidFill>
                <a:effectLst/>
                <a:latin typeface="Arial" panose="020B0604020202020204" pitchFamily="34" charset="0"/>
              </a:rPr>
              <a:t>Epstein, Joyce. "Caring for the children we share." </a:t>
            </a:r>
            <a:r>
              <a:rPr lang="en-US" sz="1000" b="0" i="1" dirty="0">
                <a:solidFill>
                  <a:srgbClr val="222222"/>
                </a:solidFill>
                <a:effectLst/>
                <a:latin typeface="Arial" panose="020B0604020202020204" pitchFamily="34" charset="0"/>
              </a:rPr>
              <a:t>Phi Delta </a:t>
            </a:r>
            <a:r>
              <a:rPr lang="en-US" sz="1000" b="0" i="1" dirty="0" err="1">
                <a:solidFill>
                  <a:srgbClr val="222222"/>
                </a:solidFill>
                <a:effectLst/>
                <a:latin typeface="Arial" panose="020B0604020202020204" pitchFamily="34" charset="0"/>
              </a:rPr>
              <a:t>Kappan</a:t>
            </a:r>
            <a:r>
              <a:rPr lang="en-US" sz="1000" b="0" i="0" dirty="0">
                <a:solidFill>
                  <a:srgbClr val="222222"/>
                </a:solidFill>
                <a:effectLst/>
                <a:latin typeface="Arial" panose="020B0604020202020204" pitchFamily="34" charset="0"/>
              </a:rPr>
              <a:t> 76.9 (1995): 701-712.</a:t>
            </a:r>
            <a:endParaRPr lang="en-US" sz="1000" dirty="0">
              <a:solidFill>
                <a:srgbClr val="5C6670"/>
              </a:solidFill>
              <a:latin typeface="Arial Narrow" pitchFamily="34" charset="0"/>
            </a:endParaRPr>
          </a:p>
        </p:txBody>
      </p:sp>
    </p:spTree>
    <p:extLst>
      <p:ext uri="{BB962C8B-B14F-4D97-AF65-F5344CB8AC3E}">
        <p14:creationId xmlns:p14="http://schemas.microsoft.com/office/powerpoint/2010/main" val="4058097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ontent Placeholder 1">
            <a:extLst>
              <a:ext uri="{FF2B5EF4-FFF2-40B4-BE49-F238E27FC236}">
                <a16:creationId xmlns:a16="http://schemas.microsoft.com/office/drawing/2014/main" id="{09EFE214-D85E-433A-8F9B-F7BF50DBB262}"/>
              </a:ext>
            </a:extLst>
          </p:cNvPr>
          <p:cNvGraphicFramePr>
            <a:graphicFrameLocks noGrp="1"/>
          </p:cNvGraphicFramePr>
          <p:nvPr>
            <p:ph idx="1"/>
            <p:extLst>
              <p:ext uri="{D42A27DB-BD31-4B8C-83A1-F6EECF244321}">
                <p14:modId xmlns:p14="http://schemas.microsoft.com/office/powerpoint/2010/main" val="1081358119"/>
              </p:ext>
            </p:extLst>
          </p:nvPr>
        </p:nvGraphicFramePr>
        <p:xfrm>
          <a:off x="628650" y="1463040"/>
          <a:ext cx="7886700" cy="46406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p:cNvSpPr>
            <a:spLocks noGrp="1"/>
          </p:cNvSpPr>
          <p:nvPr>
            <p:ph type="title"/>
          </p:nvPr>
        </p:nvSpPr>
        <p:spPr/>
        <p:txBody>
          <a:bodyPr/>
          <a:lstStyle/>
          <a:p>
            <a:r>
              <a:rPr lang="en-US" dirty="0"/>
              <a:t>Four Core Beliefs</a:t>
            </a:r>
            <a:br>
              <a:rPr lang="en-US" dirty="0"/>
            </a:br>
            <a:r>
              <a:rPr lang="en-US" dirty="0"/>
              <a:t>Are you ready to partner with families?</a:t>
            </a:r>
          </a:p>
        </p:txBody>
      </p:sp>
      <p:sp>
        <p:nvSpPr>
          <p:cNvPr id="5" name="Text Box 5"/>
          <p:cNvSpPr txBox="1">
            <a:spLocks noChangeArrowheads="1"/>
          </p:cNvSpPr>
          <p:nvPr/>
        </p:nvSpPr>
        <p:spPr bwMode="auto">
          <a:xfrm>
            <a:off x="245194" y="6482872"/>
            <a:ext cx="4937760" cy="241227"/>
          </a:xfrm>
          <a:prstGeom prst="rect">
            <a:avLst/>
          </a:prstGeom>
          <a:noFill/>
          <a:ln w="12700">
            <a:noFill/>
            <a:miter lim="800000"/>
            <a:headEnd type="none" w="sm" len="sm"/>
            <a:tailEnd type="none" w="sm" len="sm"/>
          </a:ln>
          <a:effectLst/>
        </p:spPr>
        <p:txBody>
          <a:bodyPr wrap="square" lIns="86493" tIns="43247" rIns="86493" bIns="43247">
            <a:spAutoFit/>
          </a:bodyPr>
          <a:lstStyle/>
          <a:p>
            <a:pPr defTabSz="865188" eaLnBrk="0" hangingPunct="0">
              <a:spcBef>
                <a:spcPct val="50000"/>
              </a:spcBef>
            </a:pPr>
            <a:r>
              <a:rPr lang="en-US" sz="1000" dirty="0">
                <a:solidFill>
                  <a:srgbClr val="5C6670"/>
                </a:solidFill>
                <a:latin typeface="Arial Narrow" pitchFamily="34" charset="0"/>
              </a:rPr>
              <a:t>Henderson, A.T. et al. (2007) </a:t>
            </a:r>
            <a:r>
              <a:rPr lang="en-US" sz="1000" i="1" dirty="0">
                <a:solidFill>
                  <a:srgbClr val="5C6670"/>
                </a:solidFill>
                <a:latin typeface="Arial Narrow" pitchFamily="34" charset="0"/>
              </a:rPr>
              <a:t>Beyond the bake sale: The essential guide to family-school partnerships</a:t>
            </a:r>
            <a:r>
              <a:rPr lang="en-US" sz="1000" dirty="0">
                <a:solidFill>
                  <a:srgbClr val="5C6670"/>
                </a:solidFill>
                <a:latin typeface="Arial Narrow" pitchFamily="34" charset="0"/>
              </a:rPr>
              <a:t>.</a:t>
            </a:r>
          </a:p>
        </p:txBody>
      </p:sp>
    </p:spTree>
    <p:extLst>
      <p:ext uri="{BB962C8B-B14F-4D97-AF65-F5344CB8AC3E}">
        <p14:creationId xmlns:p14="http://schemas.microsoft.com/office/powerpoint/2010/main" val="53298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social media post&#10;&#10;Description automatically generated">
            <a:extLst>
              <a:ext uri="{FF2B5EF4-FFF2-40B4-BE49-F238E27FC236}">
                <a16:creationId xmlns:a16="http://schemas.microsoft.com/office/drawing/2014/main" id="{4B1B2E16-4313-40A3-8507-DDCC482E9B2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43565" y="-4549"/>
            <a:ext cx="5300435" cy="6858000"/>
          </a:xfrm>
          <a:prstGeom prst="rect">
            <a:avLst/>
          </a:prstGeom>
        </p:spPr>
      </p:pic>
      <p:sp>
        <p:nvSpPr>
          <p:cNvPr id="8" name="Title 7">
            <a:extLst>
              <a:ext uri="{FF2B5EF4-FFF2-40B4-BE49-F238E27FC236}">
                <a16:creationId xmlns:a16="http://schemas.microsoft.com/office/drawing/2014/main" id="{EB48259A-87E8-4F0D-A675-501A292B1A70}"/>
              </a:ext>
            </a:extLst>
          </p:cNvPr>
          <p:cNvSpPr>
            <a:spLocks noGrp="1"/>
          </p:cNvSpPr>
          <p:nvPr>
            <p:ph type="title"/>
          </p:nvPr>
        </p:nvSpPr>
        <p:spPr>
          <a:xfrm>
            <a:off x="0" y="121212"/>
            <a:ext cx="3843565" cy="1320800"/>
          </a:xfrm>
        </p:spPr>
        <p:txBody>
          <a:bodyPr>
            <a:normAutofit/>
          </a:bodyPr>
          <a:lstStyle/>
          <a:p>
            <a:pPr algn="ctr"/>
            <a:r>
              <a:rPr lang="en-US" dirty="0"/>
              <a:t>CO FSCP Framework for Districts and Schools and Early Childhood Programs</a:t>
            </a:r>
          </a:p>
        </p:txBody>
      </p:sp>
      <p:sp>
        <p:nvSpPr>
          <p:cNvPr id="4" name="Text Placeholder 2">
            <a:extLst>
              <a:ext uri="{FF2B5EF4-FFF2-40B4-BE49-F238E27FC236}">
                <a16:creationId xmlns:a16="http://schemas.microsoft.com/office/drawing/2014/main" id="{821743B2-FF26-4A91-8722-02C19DC86C8B}"/>
              </a:ext>
            </a:extLst>
          </p:cNvPr>
          <p:cNvSpPr txBox="1">
            <a:spLocks/>
          </p:cNvSpPr>
          <p:nvPr/>
        </p:nvSpPr>
        <p:spPr>
          <a:xfrm>
            <a:off x="95804" y="1463040"/>
            <a:ext cx="3598372" cy="3694176"/>
          </a:xfrm>
          <a:prstGeom prst="rect">
            <a:avLst/>
          </a:prstGeom>
        </p:spPr>
        <p:txBody>
          <a:bodyPr vert="horz" lIns="0" tIns="0" rIns="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6200" indent="0">
              <a:buFont typeface="Arial" panose="020B0604020202020204" pitchFamily="34" charset="0"/>
              <a:buNone/>
            </a:pPr>
            <a:r>
              <a:rPr lang="en-US" u="sng"/>
              <a:t>Definition</a:t>
            </a:r>
          </a:p>
          <a:p>
            <a:pPr marL="76200" indent="0">
              <a:buFont typeface="Arial" panose="020B0604020202020204" pitchFamily="34" charset="0"/>
              <a:buNone/>
            </a:pPr>
            <a:r>
              <a:rPr lang="en-US"/>
              <a:t>Families, early childhood programs, schools, and communities </a:t>
            </a:r>
            <a:r>
              <a:rPr lang="en-US" b="1">
                <a:solidFill>
                  <a:schemeClr val="accent6">
                    <a:lumMod val="75000"/>
                  </a:schemeClr>
                </a:solidFill>
              </a:rPr>
              <a:t>actively partnering</a:t>
            </a:r>
            <a:r>
              <a:rPr lang="en-US"/>
              <a:t> to develop, implement, and evaluate </a:t>
            </a:r>
            <a:r>
              <a:rPr lang="en-US" b="1">
                <a:solidFill>
                  <a:schemeClr val="accent6">
                    <a:lumMod val="75000"/>
                  </a:schemeClr>
                </a:solidFill>
              </a:rPr>
              <a:t>effective and equitable practices</a:t>
            </a:r>
            <a:r>
              <a:rPr lang="en-US"/>
              <a:t> to improve </a:t>
            </a:r>
            <a:r>
              <a:rPr lang="en-US" b="1">
                <a:solidFill>
                  <a:schemeClr val="accent6">
                    <a:lumMod val="75000"/>
                  </a:schemeClr>
                </a:solidFill>
              </a:rPr>
              <a:t>educational outcomes </a:t>
            </a:r>
            <a:r>
              <a:rPr lang="en-US"/>
              <a:t>for children and youth.</a:t>
            </a:r>
          </a:p>
          <a:p>
            <a:endParaRPr lang="en-US" dirty="0"/>
          </a:p>
        </p:txBody>
      </p:sp>
    </p:spTree>
    <p:extLst>
      <p:ext uri="{BB962C8B-B14F-4D97-AF65-F5344CB8AC3E}">
        <p14:creationId xmlns:p14="http://schemas.microsoft.com/office/powerpoint/2010/main" val="4287361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25E4DDBE-BB8A-4E15-A3FA-5EAD6E171438}"/>
              </a:ext>
            </a:extLst>
          </p:cNvPr>
          <p:cNvGraphicFramePr/>
          <p:nvPr/>
        </p:nvGraphicFramePr>
        <p:xfrm>
          <a:off x="1154181" y="1599826"/>
          <a:ext cx="6835637" cy="47558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36CE5BAF-A575-4AD2-8FD1-1144C18D19B8}"/>
              </a:ext>
            </a:extLst>
          </p:cNvPr>
          <p:cNvSpPr>
            <a:spLocks noGrp="1"/>
          </p:cNvSpPr>
          <p:nvPr>
            <p:ph type="title"/>
          </p:nvPr>
        </p:nvSpPr>
        <p:spPr/>
        <p:txBody>
          <a:bodyPr>
            <a:normAutofit/>
          </a:bodyPr>
          <a:lstStyle/>
          <a:p>
            <a:r>
              <a:rPr lang="en-US" dirty="0"/>
              <a:t>Characteristics of Excelling FSCP Programs</a:t>
            </a:r>
          </a:p>
        </p:txBody>
      </p:sp>
    </p:spTree>
    <p:extLst>
      <p:ext uri="{BB962C8B-B14F-4D97-AF65-F5344CB8AC3E}">
        <p14:creationId xmlns:p14="http://schemas.microsoft.com/office/powerpoint/2010/main" val="11934248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24D117-C10F-46A7-ACAB-4E1D994E45ED}"/>
              </a:ext>
            </a:extLst>
          </p:cNvPr>
          <p:cNvSpPr>
            <a:spLocks noGrp="1"/>
          </p:cNvSpPr>
          <p:nvPr>
            <p:ph type="title"/>
          </p:nvPr>
        </p:nvSpPr>
        <p:spPr/>
        <p:txBody>
          <a:bodyPr/>
          <a:lstStyle/>
          <a:p>
            <a:pPr algn="l"/>
            <a:r>
              <a:rPr lang="en-US" dirty="0"/>
              <a:t>Using the Rubrics</a:t>
            </a:r>
          </a:p>
        </p:txBody>
      </p:sp>
      <p:graphicFrame>
        <p:nvGraphicFramePr>
          <p:cNvPr id="5" name="Diagram 4">
            <a:extLst>
              <a:ext uri="{FF2B5EF4-FFF2-40B4-BE49-F238E27FC236}">
                <a16:creationId xmlns:a16="http://schemas.microsoft.com/office/drawing/2014/main" id="{F6A5382C-CFC7-45E7-86A5-3CC072B175C2}"/>
              </a:ext>
            </a:extLst>
          </p:cNvPr>
          <p:cNvGraphicFramePr/>
          <p:nvPr/>
        </p:nvGraphicFramePr>
        <p:xfrm>
          <a:off x="834887" y="1590814"/>
          <a:ext cx="7092717" cy="40521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617502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543639-E4E0-4069-9FFB-A97BE9A26D0B}"/>
              </a:ext>
            </a:extLst>
          </p:cNvPr>
          <p:cNvSpPr>
            <a:spLocks noGrp="1"/>
          </p:cNvSpPr>
          <p:nvPr>
            <p:ph type="title"/>
          </p:nvPr>
        </p:nvSpPr>
        <p:spPr/>
        <p:txBody>
          <a:bodyPr/>
          <a:lstStyle/>
          <a:p>
            <a:r>
              <a:rPr lang="en-US" dirty="0"/>
              <a:t>Step 1: Individual Ratings</a:t>
            </a:r>
          </a:p>
        </p:txBody>
      </p:sp>
      <p:sp>
        <p:nvSpPr>
          <p:cNvPr id="4" name="Slide Number Placeholder 3">
            <a:extLst>
              <a:ext uri="{FF2B5EF4-FFF2-40B4-BE49-F238E27FC236}">
                <a16:creationId xmlns:a16="http://schemas.microsoft.com/office/drawing/2014/main" id="{19DDA2F9-41BB-44DA-AFF1-7E84BA22176E}"/>
              </a:ext>
            </a:extLst>
          </p:cNvPr>
          <p:cNvSpPr>
            <a:spLocks noGrp="1"/>
          </p:cNvSpPr>
          <p:nvPr>
            <p:ph type="sldNum" sz="quarter" idx="12"/>
          </p:nvPr>
        </p:nvSpPr>
        <p:spPr/>
        <p:txBody>
          <a:bodyPr/>
          <a:lstStyle/>
          <a:p>
            <a:fld id="{C479D5F6-EDCB-402A-AC08-4943A1820E8F}" type="slidenum">
              <a:rPr lang="en-US" smtClean="0">
                <a:solidFill>
                  <a:prstClr val="white">
                    <a:lumMod val="50000"/>
                  </a:prstClr>
                </a:solidFill>
              </a:rPr>
              <a:pPr/>
              <a:t>9</a:t>
            </a:fld>
            <a:endParaRPr lang="en-US" dirty="0">
              <a:solidFill>
                <a:prstClr val="white">
                  <a:lumMod val="50000"/>
                </a:prstClr>
              </a:solidFill>
            </a:endParaRPr>
          </a:p>
        </p:txBody>
      </p:sp>
      <p:pic>
        <p:nvPicPr>
          <p:cNvPr id="5" name="Content Placeholder 4">
            <a:extLst>
              <a:ext uri="{FF2B5EF4-FFF2-40B4-BE49-F238E27FC236}">
                <a16:creationId xmlns:a16="http://schemas.microsoft.com/office/drawing/2014/main" id="{6DA11BD9-CEC6-4E72-A9F9-9669FB721838}"/>
              </a:ext>
            </a:extLst>
          </p:cNvPr>
          <p:cNvPicPr>
            <a:picLocks noGrp="1" noChangeAspect="1"/>
          </p:cNvPicPr>
          <p:nvPr>
            <p:ph idx="1"/>
          </p:nvPr>
        </p:nvPicPr>
        <p:blipFill rotWithShape="1">
          <a:blip r:embed="rId2"/>
          <a:srcRect l="28481" t="23966" r="25190" b="8017"/>
          <a:stretch/>
        </p:blipFill>
        <p:spPr>
          <a:xfrm>
            <a:off x="857250" y="1280795"/>
            <a:ext cx="6547087" cy="5406737"/>
          </a:xfrm>
          <a:prstGeom prst="rect">
            <a:avLst/>
          </a:prstGeom>
          <a:ln>
            <a:gradFill flip="none" rotWithShape="1">
              <a:gsLst>
                <a:gs pos="86000">
                  <a:schemeClr val="accent6">
                    <a:lumMod val="67000"/>
                  </a:schemeClr>
                </a:gs>
                <a:gs pos="20000">
                  <a:schemeClr val="accent6">
                    <a:lumMod val="97000"/>
                    <a:lumOff val="3000"/>
                  </a:schemeClr>
                </a:gs>
                <a:gs pos="100000">
                  <a:schemeClr val="accent6">
                    <a:lumMod val="60000"/>
                    <a:lumOff val="40000"/>
                  </a:schemeClr>
                </a:gs>
              </a:gsLst>
              <a:lin ang="16200000" scaled="1"/>
              <a:tileRect/>
            </a:gradFill>
          </a:ln>
          <a:effectLst>
            <a:innerShdw blurRad="127000">
              <a:prstClr val="black">
                <a:alpha val="90000"/>
              </a:prstClr>
            </a:innerShdw>
          </a:effectLst>
        </p:spPr>
      </p:pic>
    </p:spTree>
    <p:extLst>
      <p:ext uri="{BB962C8B-B14F-4D97-AF65-F5344CB8AC3E}">
        <p14:creationId xmlns:p14="http://schemas.microsoft.com/office/powerpoint/2010/main" val="26596068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0.1.2417"/>
  <p:tag name="SLIDO_PRESENTATION_ID" val="00000000-0000-0000-0000-000000000000"/>
  <p:tag name="SLIDO_EVENT_UUID" val="f319a849-2cb4-4403-8d99-785d6219e8f1"/>
  <p:tag name="SLIDO_EVENT_SECTION_UUID" val="3426bfa2-2ec7-497a-9c78-5aada1233871"/>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2358</TotalTime>
  <Words>1716</Words>
  <Application>Microsoft Office PowerPoint</Application>
  <PresentationFormat>On-screen Show (4:3)</PresentationFormat>
  <Paragraphs>154</Paragraphs>
  <Slides>15</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Calibri Light</vt:lpstr>
      <vt:lpstr>Museo Slab 500</vt:lpstr>
      <vt:lpstr>Segoe UI</vt:lpstr>
      <vt:lpstr>Wingdings</vt:lpstr>
      <vt:lpstr>Office Theme</vt:lpstr>
      <vt:lpstr>PowerPoint Presentation</vt:lpstr>
      <vt:lpstr>“…the purpose of implementing programs of family, school, and community partnerships should be to promote and help realize equity within our educational system, alongside attention to improving student outcomes.” </vt:lpstr>
      <vt:lpstr>The What</vt:lpstr>
      <vt:lpstr>The Why</vt:lpstr>
      <vt:lpstr>Four Core Beliefs Are you ready to partner with families?</vt:lpstr>
      <vt:lpstr>CO FSCP Framework for Districts and Schools and Early Childhood Programs</vt:lpstr>
      <vt:lpstr>Characteristics of Excelling FSCP Programs</vt:lpstr>
      <vt:lpstr>Using the Rubrics</vt:lpstr>
      <vt:lpstr>Step 1: Individual Ratings</vt:lpstr>
      <vt:lpstr>Step 1: Individual Ratings</vt:lpstr>
      <vt:lpstr>Steps 2 and 3: Group Discussion</vt:lpstr>
      <vt:lpstr>The How</vt:lpstr>
      <vt:lpstr>PowerPoint Presentation</vt:lpstr>
      <vt:lpstr>CONTINUUM OF IMPACT </vt:lpstr>
      <vt:lpstr>Strengthening FSCP on the UIP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Hutchins, Darcy</dc:creator>
  <cp:lastModifiedBy>Stroope, Jessica</cp:lastModifiedBy>
  <cp:revision>48</cp:revision>
  <dcterms:created xsi:type="dcterms:W3CDTF">2020-05-18T18:55:56Z</dcterms:created>
  <dcterms:modified xsi:type="dcterms:W3CDTF">2022-10-05T18:16:45Z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lidoAppVersion">
    <vt:lpwstr>1.0.1.2417</vt:lpwstr>
  </property>
</Properties>
</file>