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62" r:id="rId17"/>
    <p:sldId id="335" r:id="rId18"/>
    <p:sldId id="336" r:id="rId19"/>
    <p:sldId id="337" r:id="rId20"/>
    <p:sldId id="360" r:id="rId21"/>
    <p:sldId id="361"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Pare, Dawn" initials="P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114" d="100"/>
          <a:sy n="114" d="100"/>
        </p:scale>
        <p:origin x="142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67D42-FBD2-4A64-8215-4A4881D443E8}"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75DD5F7A-77A0-4BA1-BF43-8235483067A6}">
      <dgm:prSet phldrT="[Text]"/>
      <dgm:spPr/>
      <dgm:t>
        <a:bodyPr/>
        <a:lstStyle/>
        <a:p>
          <a:pPr>
            <a:lnSpc>
              <a:spcPct val="100000"/>
            </a:lnSpc>
          </a:pPr>
          <a:r>
            <a:rPr lang="en-US" b="1" dirty="0" smtClean="0"/>
            <a:t>Who are Special Services Providers? </a:t>
          </a:r>
          <a:endParaRPr lang="en-US" dirty="0"/>
        </a:p>
      </dgm:t>
    </dgm:pt>
    <dgm:pt modelId="{363F2B9F-342D-409C-AC3A-E3D6C7370AEE}" type="parTrans" cxnId="{9B8AF08B-8D56-4E20-AC5A-BECD4B2C5312}">
      <dgm:prSet/>
      <dgm:spPr/>
      <dgm:t>
        <a:bodyPr/>
        <a:lstStyle/>
        <a:p>
          <a:endParaRPr lang="en-US"/>
        </a:p>
      </dgm:t>
    </dgm:pt>
    <dgm:pt modelId="{F08F4ED4-72C5-4AA4-9664-20186506CA95}" type="sibTrans" cxnId="{9B8AF08B-8D56-4E20-AC5A-BECD4B2C5312}">
      <dgm:prSet/>
      <dgm:spPr/>
      <dgm:t>
        <a:bodyPr/>
        <a:lstStyle/>
        <a:p>
          <a:endParaRPr lang="en-US"/>
        </a:p>
      </dgm:t>
    </dgm:pt>
    <dgm:pt modelId="{B7373B5A-08BF-46E0-A279-72B8A6DF9358}">
      <dgm:prSet phldrT="[Text]"/>
      <dgm:spPr/>
      <dgm:t>
        <a:bodyPr/>
        <a:lstStyle/>
        <a:p>
          <a:r>
            <a:rPr lang="en-US" dirty="0" smtClean="0"/>
            <a:t>School Audiologists </a:t>
          </a:r>
          <a:endParaRPr lang="en-US" dirty="0"/>
        </a:p>
      </dgm:t>
    </dgm:pt>
    <dgm:pt modelId="{3F1ADDF3-9A40-4ECD-991D-F4464329D57A}" type="parTrans" cxnId="{FDEC021C-9AF0-4F21-977D-14197D813E96}">
      <dgm:prSet/>
      <dgm:spPr/>
      <dgm:t>
        <a:bodyPr/>
        <a:lstStyle/>
        <a:p>
          <a:endParaRPr lang="en-US"/>
        </a:p>
      </dgm:t>
    </dgm:pt>
    <dgm:pt modelId="{101C5C91-A745-42A6-A473-CE2BD4D4E638}" type="sibTrans" cxnId="{FDEC021C-9AF0-4F21-977D-14197D813E96}">
      <dgm:prSet/>
      <dgm:spPr/>
      <dgm:t>
        <a:bodyPr/>
        <a:lstStyle/>
        <a:p>
          <a:endParaRPr lang="en-US"/>
        </a:p>
      </dgm:t>
    </dgm:pt>
    <dgm:pt modelId="{D8E36935-D95E-42CF-AD4F-6CA111BEE1ED}">
      <dgm:prSet phldrT="[Text]"/>
      <dgm:spPr/>
      <dgm:t>
        <a:bodyPr/>
        <a:lstStyle/>
        <a:p>
          <a:r>
            <a:rPr lang="en-US" dirty="0" smtClean="0"/>
            <a:t>School Orientation and Mobility Specialists</a:t>
          </a:r>
          <a:endParaRPr lang="en-US" dirty="0"/>
        </a:p>
      </dgm:t>
    </dgm:pt>
    <dgm:pt modelId="{C5D079F7-BA97-4988-BF15-1D67A8EF1CE7}" type="parTrans" cxnId="{A5180DD3-4EDA-4544-A669-C13FA63C72C5}">
      <dgm:prSet/>
      <dgm:spPr/>
      <dgm:t>
        <a:bodyPr/>
        <a:lstStyle/>
        <a:p>
          <a:endParaRPr lang="en-US"/>
        </a:p>
      </dgm:t>
    </dgm:pt>
    <dgm:pt modelId="{C233E823-CE22-425B-9BF8-DB4EFDF96FF6}" type="sibTrans" cxnId="{A5180DD3-4EDA-4544-A669-C13FA63C72C5}">
      <dgm:prSet/>
      <dgm:spPr/>
      <dgm:t>
        <a:bodyPr/>
        <a:lstStyle/>
        <a:p>
          <a:endParaRPr lang="en-US"/>
        </a:p>
      </dgm:t>
    </dgm:pt>
    <dgm:pt modelId="{42C109FB-A62C-479B-92E6-A07280D8009D}">
      <dgm:prSet phldrT="[Text]"/>
      <dgm:spPr/>
      <dgm:t>
        <a:bodyPr/>
        <a:lstStyle/>
        <a:p>
          <a:r>
            <a:rPr lang="en-US" dirty="0" smtClean="0"/>
            <a:t>School Psychologists</a:t>
          </a:r>
          <a:endParaRPr lang="en-US" dirty="0"/>
        </a:p>
      </dgm:t>
    </dgm:pt>
    <dgm:pt modelId="{041E904E-9621-4950-BB5B-BEEC61011E27}" type="parTrans" cxnId="{04147803-E3EE-437A-9EEB-08D13FC7BE5C}">
      <dgm:prSet/>
      <dgm:spPr/>
      <dgm:t>
        <a:bodyPr/>
        <a:lstStyle/>
        <a:p>
          <a:endParaRPr lang="en-US"/>
        </a:p>
      </dgm:t>
    </dgm:pt>
    <dgm:pt modelId="{82028DEE-1C25-4044-9CA3-BCABBCA7279C}" type="sibTrans" cxnId="{04147803-E3EE-437A-9EEB-08D13FC7BE5C}">
      <dgm:prSet/>
      <dgm:spPr/>
      <dgm:t>
        <a:bodyPr/>
        <a:lstStyle/>
        <a:p>
          <a:endParaRPr lang="en-US"/>
        </a:p>
      </dgm:t>
    </dgm:pt>
    <dgm:pt modelId="{ECEEDEB1-D13D-4E6D-B99C-C64EBA171BB7}">
      <dgm:prSet/>
      <dgm:spPr/>
      <dgm:t>
        <a:bodyPr/>
        <a:lstStyle/>
        <a:p>
          <a:r>
            <a:rPr lang="en-US" dirty="0" smtClean="0"/>
            <a:t>School Speech-Language Pathologists</a:t>
          </a:r>
          <a:endParaRPr lang="en-US" dirty="0"/>
        </a:p>
      </dgm:t>
    </dgm:pt>
    <dgm:pt modelId="{4D749DE6-BFF3-47E0-B2C6-D7A258838419}" type="parTrans" cxnId="{86B7F410-3D9B-4CB6-A43D-8C607703084C}">
      <dgm:prSet/>
      <dgm:spPr/>
      <dgm:t>
        <a:bodyPr/>
        <a:lstStyle/>
        <a:p>
          <a:endParaRPr lang="en-US"/>
        </a:p>
      </dgm:t>
    </dgm:pt>
    <dgm:pt modelId="{B8146EA6-4449-42DE-8772-83C3BD8B4BEC}" type="sibTrans" cxnId="{86B7F410-3D9B-4CB6-A43D-8C607703084C}">
      <dgm:prSet/>
      <dgm:spPr/>
      <dgm:t>
        <a:bodyPr/>
        <a:lstStyle/>
        <a:p>
          <a:endParaRPr lang="en-US"/>
        </a:p>
      </dgm:t>
    </dgm:pt>
    <dgm:pt modelId="{CDDAE42B-C2DA-4CE9-A49B-052699ED9B32}">
      <dgm:prSet/>
      <dgm:spPr/>
      <dgm:t>
        <a:bodyPr/>
        <a:lstStyle/>
        <a:p>
          <a:r>
            <a:rPr lang="en-US" dirty="0" smtClean="0"/>
            <a:t>School Counselors</a:t>
          </a:r>
          <a:endParaRPr lang="en-US" dirty="0"/>
        </a:p>
      </dgm:t>
    </dgm:pt>
    <dgm:pt modelId="{260B0071-7757-4DAD-8F10-81E0D7269986}" type="parTrans" cxnId="{8C4209FB-1694-4774-B14E-D193DD603709}">
      <dgm:prSet/>
      <dgm:spPr/>
      <dgm:t>
        <a:bodyPr/>
        <a:lstStyle/>
        <a:p>
          <a:endParaRPr lang="en-US"/>
        </a:p>
      </dgm:t>
    </dgm:pt>
    <dgm:pt modelId="{DC88E0AD-57E1-4A3C-A6E0-80C5683B6252}" type="sibTrans" cxnId="{8C4209FB-1694-4774-B14E-D193DD603709}">
      <dgm:prSet/>
      <dgm:spPr/>
      <dgm:t>
        <a:bodyPr/>
        <a:lstStyle/>
        <a:p>
          <a:endParaRPr lang="en-US"/>
        </a:p>
      </dgm:t>
    </dgm:pt>
    <dgm:pt modelId="{2E6E8A34-9DF7-4D5A-9EFC-A1E5B5E9E0B4}">
      <dgm:prSet/>
      <dgm:spPr/>
      <dgm:t>
        <a:bodyPr/>
        <a:lstStyle/>
        <a:p>
          <a:r>
            <a:rPr lang="en-US" dirty="0" smtClean="0"/>
            <a:t>School Nurses </a:t>
          </a:r>
          <a:endParaRPr lang="en-US" dirty="0"/>
        </a:p>
      </dgm:t>
    </dgm:pt>
    <dgm:pt modelId="{9E3D2C03-DB6F-4297-875B-1C4104B13A21}" type="parTrans" cxnId="{428CD9BB-B05E-4CA9-A51A-B6614E612BCA}">
      <dgm:prSet/>
      <dgm:spPr/>
      <dgm:t>
        <a:bodyPr/>
        <a:lstStyle/>
        <a:p>
          <a:endParaRPr lang="en-US"/>
        </a:p>
      </dgm:t>
    </dgm:pt>
    <dgm:pt modelId="{16C6CF77-F05D-4DC6-82C0-CBF733BBB02E}" type="sibTrans" cxnId="{428CD9BB-B05E-4CA9-A51A-B6614E612BCA}">
      <dgm:prSet/>
      <dgm:spPr/>
      <dgm:t>
        <a:bodyPr/>
        <a:lstStyle/>
        <a:p>
          <a:endParaRPr lang="en-US"/>
        </a:p>
      </dgm:t>
    </dgm:pt>
    <dgm:pt modelId="{B7E554F7-2A8C-4D35-82A3-34966AECA02A}">
      <dgm:prSet/>
      <dgm:spPr/>
      <dgm:t>
        <a:bodyPr/>
        <a:lstStyle/>
        <a:p>
          <a:r>
            <a:rPr lang="en-US" dirty="0" smtClean="0"/>
            <a:t>School Occupational Therapists</a:t>
          </a:r>
          <a:endParaRPr lang="en-US" dirty="0"/>
        </a:p>
      </dgm:t>
    </dgm:pt>
    <dgm:pt modelId="{623CAD58-500C-4BA2-8A9F-ED77FBD4F21A}" type="parTrans" cxnId="{57EAF934-E054-42C6-B4C2-F90EED438279}">
      <dgm:prSet/>
      <dgm:spPr/>
      <dgm:t>
        <a:bodyPr/>
        <a:lstStyle/>
        <a:p>
          <a:endParaRPr lang="en-US"/>
        </a:p>
      </dgm:t>
    </dgm:pt>
    <dgm:pt modelId="{6B11B306-64FF-44C9-8FCB-5E38BD83FE6F}" type="sibTrans" cxnId="{57EAF934-E054-42C6-B4C2-F90EED438279}">
      <dgm:prSet/>
      <dgm:spPr/>
      <dgm:t>
        <a:bodyPr/>
        <a:lstStyle/>
        <a:p>
          <a:endParaRPr lang="en-US"/>
        </a:p>
      </dgm:t>
    </dgm:pt>
    <dgm:pt modelId="{2E222BA7-27CF-4758-9B8C-1FE000C73EB1}">
      <dgm:prSet/>
      <dgm:spPr/>
      <dgm:t>
        <a:bodyPr/>
        <a:lstStyle/>
        <a:p>
          <a:r>
            <a:rPr lang="en-US" dirty="0" smtClean="0"/>
            <a:t>Social Workers </a:t>
          </a:r>
          <a:endParaRPr lang="en-US" dirty="0"/>
        </a:p>
      </dgm:t>
    </dgm:pt>
    <dgm:pt modelId="{915D5EA9-2DA3-4D92-B7A1-2D213281CC8F}" type="parTrans" cxnId="{88FE421E-1B59-476D-92C8-4C495AEB2F47}">
      <dgm:prSet/>
      <dgm:spPr/>
      <dgm:t>
        <a:bodyPr/>
        <a:lstStyle/>
        <a:p>
          <a:endParaRPr lang="en-US"/>
        </a:p>
      </dgm:t>
    </dgm:pt>
    <dgm:pt modelId="{8F1C7870-704E-431C-A188-7B57CC9680E0}" type="sibTrans" cxnId="{88FE421E-1B59-476D-92C8-4C495AEB2F47}">
      <dgm:prSet/>
      <dgm:spPr/>
      <dgm:t>
        <a:bodyPr/>
        <a:lstStyle/>
        <a:p>
          <a:endParaRPr lang="en-US"/>
        </a:p>
      </dgm:t>
    </dgm:pt>
    <dgm:pt modelId="{1520EB31-1EC4-4816-B0B3-A7E7532DCA0B}">
      <dgm:prSet/>
      <dgm:spPr/>
      <dgm:t>
        <a:bodyPr/>
        <a:lstStyle/>
        <a:p>
          <a:r>
            <a:rPr lang="en-US" dirty="0" smtClean="0"/>
            <a:t>School Physical Therapists </a:t>
          </a:r>
          <a:endParaRPr lang="en-US" dirty="0"/>
        </a:p>
      </dgm:t>
    </dgm:pt>
    <dgm:pt modelId="{25FB67A7-453F-47D3-866E-BB41C7F1DE27}" type="parTrans" cxnId="{EB82ACD0-004E-43F5-9D1C-24882DF37039}">
      <dgm:prSet/>
      <dgm:spPr/>
      <dgm:t>
        <a:bodyPr/>
        <a:lstStyle/>
        <a:p>
          <a:endParaRPr lang="en-US"/>
        </a:p>
      </dgm:t>
    </dgm:pt>
    <dgm:pt modelId="{9FCCCB5E-2CF5-4880-BC96-FF82A436C24C}" type="sibTrans" cxnId="{EB82ACD0-004E-43F5-9D1C-24882DF37039}">
      <dgm:prSet/>
      <dgm:spPr/>
      <dgm:t>
        <a:bodyPr/>
        <a:lstStyle/>
        <a:p>
          <a:endParaRPr lang="en-US"/>
        </a:p>
      </dgm:t>
    </dgm:pt>
    <dgm:pt modelId="{C89DF172-56F9-413B-A65B-6473581A297A}" type="pres">
      <dgm:prSet presAssocID="{47067D42-FBD2-4A64-8215-4A4881D443E8}" presName="composite" presStyleCnt="0">
        <dgm:presLayoutVars>
          <dgm:chMax val="1"/>
          <dgm:dir/>
          <dgm:resizeHandles val="exact"/>
        </dgm:presLayoutVars>
      </dgm:prSet>
      <dgm:spPr/>
      <dgm:t>
        <a:bodyPr/>
        <a:lstStyle/>
        <a:p>
          <a:endParaRPr lang="en-US"/>
        </a:p>
      </dgm:t>
    </dgm:pt>
    <dgm:pt modelId="{05FF148F-45FF-4E13-9689-4142541D08F2}" type="pres">
      <dgm:prSet presAssocID="{47067D42-FBD2-4A64-8215-4A4881D443E8}" presName="radial" presStyleCnt="0">
        <dgm:presLayoutVars>
          <dgm:animLvl val="ctr"/>
        </dgm:presLayoutVars>
      </dgm:prSet>
      <dgm:spPr/>
      <dgm:t>
        <a:bodyPr/>
        <a:lstStyle/>
        <a:p>
          <a:endParaRPr lang="en-US"/>
        </a:p>
      </dgm:t>
    </dgm:pt>
    <dgm:pt modelId="{3145CBF9-BCBA-4BB4-B49F-0C6B573BC380}" type="pres">
      <dgm:prSet presAssocID="{75DD5F7A-77A0-4BA1-BF43-8235483067A6}" presName="centerShape" presStyleLbl="vennNode1" presStyleIdx="0" presStyleCnt="10"/>
      <dgm:spPr/>
      <dgm:t>
        <a:bodyPr/>
        <a:lstStyle/>
        <a:p>
          <a:endParaRPr lang="en-US"/>
        </a:p>
      </dgm:t>
    </dgm:pt>
    <dgm:pt modelId="{AA85006F-137D-4DEA-B248-44A77E81D3F2}" type="pres">
      <dgm:prSet presAssocID="{B7373B5A-08BF-46E0-A279-72B8A6DF9358}" presName="node" presStyleLbl="vennNode1" presStyleIdx="1" presStyleCnt="10">
        <dgm:presLayoutVars>
          <dgm:bulletEnabled val="1"/>
        </dgm:presLayoutVars>
      </dgm:prSet>
      <dgm:spPr/>
      <dgm:t>
        <a:bodyPr/>
        <a:lstStyle/>
        <a:p>
          <a:endParaRPr lang="en-US"/>
        </a:p>
      </dgm:t>
    </dgm:pt>
    <dgm:pt modelId="{F223764C-9B71-4A59-B219-513C2A46790E}" type="pres">
      <dgm:prSet presAssocID="{CDDAE42B-C2DA-4CE9-A49B-052699ED9B32}" presName="node" presStyleLbl="vennNode1" presStyleIdx="2" presStyleCnt="10">
        <dgm:presLayoutVars>
          <dgm:bulletEnabled val="1"/>
        </dgm:presLayoutVars>
      </dgm:prSet>
      <dgm:spPr/>
      <dgm:t>
        <a:bodyPr/>
        <a:lstStyle/>
        <a:p>
          <a:endParaRPr lang="en-US"/>
        </a:p>
      </dgm:t>
    </dgm:pt>
    <dgm:pt modelId="{60EB5787-E680-4548-A930-A090D4A8D254}" type="pres">
      <dgm:prSet presAssocID="{2E6E8A34-9DF7-4D5A-9EFC-A1E5B5E9E0B4}" presName="node" presStyleLbl="vennNode1" presStyleIdx="3" presStyleCnt="10">
        <dgm:presLayoutVars>
          <dgm:bulletEnabled val="1"/>
        </dgm:presLayoutVars>
      </dgm:prSet>
      <dgm:spPr/>
      <dgm:t>
        <a:bodyPr/>
        <a:lstStyle/>
        <a:p>
          <a:endParaRPr lang="en-US"/>
        </a:p>
      </dgm:t>
    </dgm:pt>
    <dgm:pt modelId="{2B62626E-37BF-4E48-889E-7958218E693E}" type="pres">
      <dgm:prSet presAssocID="{B7E554F7-2A8C-4D35-82A3-34966AECA02A}" presName="node" presStyleLbl="vennNode1" presStyleIdx="4" presStyleCnt="10">
        <dgm:presLayoutVars>
          <dgm:bulletEnabled val="1"/>
        </dgm:presLayoutVars>
      </dgm:prSet>
      <dgm:spPr/>
      <dgm:t>
        <a:bodyPr/>
        <a:lstStyle/>
        <a:p>
          <a:endParaRPr lang="en-US"/>
        </a:p>
      </dgm:t>
    </dgm:pt>
    <dgm:pt modelId="{3132E976-8D32-4E52-BFF5-32551963110F}" type="pres">
      <dgm:prSet presAssocID="{D8E36935-D95E-42CF-AD4F-6CA111BEE1ED}" presName="node" presStyleLbl="vennNode1" presStyleIdx="5" presStyleCnt="10">
        <dgm:presLayoutVars>
          <dgm:bulletEnabled val="1"/>
        </dgm:presLayoutVars>
      </dgm:prSet>
      <dgm:spPr/>
      <dgm:t>
        <a:bodyPr/>
        <a:lstStyle/>
        <a:p>
          <a:endParaRPr lang="en-US"/>
        </a:p>
      </dgm:t>
    </dgm:pt>
    <dgm:pt modelId="{D77DF93B-9917-41E6-9CBE-319E2E6A874A}" type="pres">
      <dgm:prSet presAssocID="{1520EB31-1EC4-4816-B0B3-A7E7532DCA0B}" presName="node" presStyleLbl="vennNode1" presStyleIdx="6" presStyleCnt="10">
        <dgm:presLayoutVars>
          <dgm:bulletEnabled val="1"/>
        </dgm:presLayoutVars>
      </dgm:prSet>
      <dgm:spPr/>
      <dgm:t>
        <a:bodyPr/>
        <a:lstStyle/>
        <a:p>
          <a:endParaRPr lang="en-US"/>
        </a:p>
      </dgm:t>
    </dgm:pt>
    <dgm:pt modelId="{72C5C85A-37B5-4AEB-8665-9B5EFB536A23}" type="pres">
      <dgm:prSet presAssocID="{42C109FB-A62C-479B-92E6-A07280D8009D}" presName="node" presStyleLbl="vennNode1" presStyleIdx="7" presStyleCnt="10">
        <dgm:presLayoutVars>
          <dgm:bulletEnabled val="1"/>
        </dgm:presLayoutVars>
      </dgm:prSet>
      <dgm:spPr/>
      <dgm:t>
        <a:bodyPr/>
        <a:lstStyle/>
        <a:p>
          <a:endParaRPr lang="en-US"/>
        </a:p>
      </dgm:t>
    </dgm:pt>
    <dgm:pt modelId="{33DC6358-973A-43B1-9B29-65F8899A0CF9}" type="pres">
      <dgm:prSet presAssocID="{2E222BA7-27CF-4758-9B8C-1FE000C73EB1}" presName="node" presStyleLbl="vennNode1" presStyleIdx="8" presStyleCnt="10">
        <dgm:presLayoutVars>
          <dgm:bulletEnabled val="1"/>
        </dgm:presLayoutVars>
      </dgm:prSet>
      <dgm:spPr/>
      <dgm:t>
        <a:bodyPr/>
        <a:lstStyle/>
        <a:p>
          <a:endParaRPr lang="en-US"/>
        </a:p>
      </dgm:t>
    </dgm:pt>
    <dgm:pt modelId="{4FB4D779-168E-4F16-873B-ED0F76754A4C}" type="pres">
      <dgm:prSet presAssocID="{ECEEDEB1-D13D-4E6D-B99C-C64EBA171BB7}" presName="node" presStyleLbl="vennNode1" presStyleIdx="9" presStyleCnt="10">
        <dgm:presLayoutVars>
          <dgm:bulletEnabled val="1"/>
        </dgm:presLayoutVars>
      </dgm:prSet>
      <dgm:spPr/>
      <dgm:t>
        <a:bodyPr/>
        <a:lstStyle/>
        <a:p>
          <a:endParaRPr lang="en-US"/>
        </a:p>
      </dgm:t>
    </dgm:pt>
  </dgm:ptLst>
  <dgm:cxnLst>
    <dgm:cxn modelId="{428CD9BB-B05E-4CA9-A51A-B6614E612BCA}" srcId="{75DD5F7A-77A0-4BA1-BF43-8235483067A6}" destId="{2E6E8A34-9DF7-4D5A-9EFC-A1E5B5E9E0B4}" srcOrd="2" destOrd="0" parTransId="{9E3D2C03-DB6F-4297-875B-1C4104B13A21}" sibTransId="{16C6CF77-F05D-4DC6-82C0-CBF733BBB02E}"/>
    <dgm:cxn modelId="{C497222B-AB0A-494F-AB94-0FFC7477EE7D}" type="presOf" srcId="{ECEEDEB1-D13D-4E6D-B99C-C64EBA171BB7}" destId="{4FB4D779-168E-4F16-873B-ED0F76754A4C}" srcOrd="0" destOrd="0" presId="urn:microsoft.com/office/officeart/2005/8/layout/radial3"/>
    <dgm:cxn modelId="{9B8AF08B-8D56-4E20-AC5A-BECD4B2C5312}" srcId="{47067D42-FBD2-4A64-8215-4A4881D443E8}" destId="{75DD5F7A-77A0-4BA1-BF43-8235483067A6}" srcOrd="0" destOrd="0" parTransId="{363F2B9F-342D-409C-AC3A-E3D6C7370AEE}" sibTransId="{F08F4ED4-72C5-4AA4-9664-20186506CA95}"/>
    <dgm:cxn modelId="{F23EF015-1939-411E-97FE-036F42673BEF}" type="presOf" srcId="{75DD5F7A-77A0-4BA1-BF43-8235483067A6}" destId="{3145CBF9-BCBA-4BB4-B49F-0C6B573BC380}" srcOrd="0" destOrd="0" presId="urn:microsoft.com/office/officeart/2005/8/layout/radial3"/>
    <dgm:cxn modelId="{86B7F410-3D9B-4CB6-A43D-8C607703084C}" srcId="{75DD5F7A-77A0-4BA1-BF43-8235483067A6}" destId="{ECEEDEB1-D13D-4E6D-B99C-C64EBA171BB7}" srcOrd="8" destOrd="0" parTransId="{4D749DE6-BFF3-47E0-B2C6-D7A258838419}" sibTransId="{B8146EA6-4449-42DE-8772-83C3BD8B4BEC}"/>
    <dgm:cxn modelId="{57EAF934-E054-42C6-B4C2-F90EED438279}" srcId="{75DD5F7A-77A0-4BA1-BF43-8235483067A6}" destId="{B7E554F7-2A8C-4D35-82A3-34966AECA02A}" srcOrd="3" destOrd="0" parTransId="{623CAD58-500C-4BA2-8A9F-ED77FBD4F21A}" sibTransId="{6B11B306-64FF-44C9-8FCB-5E38BD83FE6F}"/>
    <dgm:cxn modelId="{EB82ACD0-004E-43F5-9D1C-24882DF37039}" srcId="{75DD5F7A-77A0-4BA1-BF43-8235483067A6}" destId="{1520EB31-1EC4-4816-B0B3-A7E7532DCA0B}" srcOrd="5" destOrd="0" parTransId="{25FB67A7-453F-47D3-866E-BB41C7F1DE27}" sibTransId="{9FCCCB5E-2CF5-4880-BC96-FF82A436C24C}"/>
    <dgm:cxn modelId="{FDEC021C-9AF0-4F21-977D-14197D813E96}" srcId="{75DD5F7A-77A0-4BA1-BF43-8235483067A6}" destId="{B7373B5A-08BF-46E0-A279-72B8A6DF9358}" srcOrd="0" destOrd="0" parTransId="{3F1ADDF3-9A40-4ECD-991D-F4464329D57A}" sibTransId="{101C5C91-A745-42A6-A473-CE2BD4D4E638}"/>
    <dgm:cxn modelId="{CDE7723C-5EF4-4B6A-B8F0-B87FF23A8160}" type="presOf" srcId="{1520EB31-1EC4-4816-B0B3-A7E7532DCA0B}" destId="{D77DF93B-9917-41E6-9CBE-319E2E6A874A}" srcOrd="0" destOrd="0" presId="urn:microsoft.com/office/officeart/2005/8/layout/radial3"/>
    <dgm:cxn modelId="{65AC7116-857A-42DC-9A46-B60E37D2881D}" type="presOf" srcId="{2E6E8A34-9DF7-4D5A-9EFC-A1E5B5E9E0B4}" destId="{60EB5787-E680-4548-A930-A090D4A8D254}" srcOrd="0" destOrd="0" presId="urn:microsoft.com/office/officeart/2005/8/layout/radial3"/>
    <dgm:cxn modelId="{769376B7-ED35-407B-9ED5-5A86CE8490EE}" type="presOf" srcId="{B7E554F7-2A8C-4D35-82A3-34966AECA02A}" destId="{2B62626E-37BF-4E48-889E-7958218E693E}" srcOrd="0" destOrd="0" presId="urn:microsoft.com/office/officeart/2005/8/layout/radial3"/>
    <dgm:cxn modelId="{45C2E01F-509E-4E77-B657-12FCD7C36261}" type="presOf" srcId="{2E222BA7-27CF-4758-9B8C-1FE000C73EB1}" destId="{33DC6358-973A-43B1-9B29-65F8899A0CF9}" srcOrd="0" destOrd="0" presId="urn:microsoft.com/office/officeart/2005/8/layout/radial3"/>
    <dgm:cxn modelId="{8C4209FB-1694-4774-B14E-D193DD603709}" srcId="{75DD5F7A-77A0-4BA1-BF43-8235483067A6}" destId="{CDDAE42B-C2DA-4CE9-A49B-052699ED9B32}" srcOrd="1" destOrd="0" parTransId="{260B0071-7757-4DAD-8F10-81E0D7269986}" sibTransId="{DC88E0AD-57E1-4A3C-A6E0-80C5683B6252}"/>
    <dgm:cxn modelId="{04147803-E3EE-437A-9EEB-08D13FC7BE5C}" srcId="{75DD5F7A-77A0-4BA1-BF43-8235483067A6}" destId="{42C109FB-A62C-479B-92E6-A07280D8009D}" srcOrd="6" destOrd="0" parTransId="{041E904E-9621-4950-BB5B-BEEC61011E27}" sibTransId="{82028DEE-1C25-4044-9CA3-BCABBCA7279C}"/>
    <dgm:cxn modelId="{D665211A-1DE8-477B-ABAD-AA7C9D2E484D}" type="presOf" srcId="{47067D42-FBD2-4A64-8215-4A4881D443E8}" destId="{C89DF172-56F9-413B-A65B-6473581A297A}" srcOrd="0" destOrd="0" presId="urn:microsoft.com/office/officeart/2005/8/layout/radial3"/>
    <dgm:cxn modelId="{A5180DD3-4EDA-4544-A669-C13FA63C72C5}" srcId="{75DD5F7A-77A0-4BA1-BF43-8235483067A6}" destId="{D8E36935-D95E-42CF-AD4F-6CA111BEE1ED}" srcOrd="4" destOrd="0" parTransId="{C5D079F7-BA97-4988-BF15-1D67A8EF1CE7}" sibTransId="{C233E823-CE22-425B-9BF8-DB4EFDF96FF6}"/>
    <dgm:cxn modelId="{28DA9C61-E2F6-4172-AD9E-524DB879C20A}" type="presOf" srcId="{B7373B5A-08BF-46E0-A279-72B8A6DF9358}" destId="{AA85006F-137D-4DEA-B248-44A77E81D3F2}" srcOrd="0" destOrd="0" presId="urn:microsoft.com/office/officeart/2005/8/layout/radial3"/>
    <dgm:cxn modelId="{FECBD026-D25D-4397-AAD2-7CC38D882BB9}" type="presOf" srcId="{D8E36935-D95E-42CF-AD4F-6CA111BEE1ED}" destId="{3132E976-8D32-4E52-BFF5-32551963110F}" srcOrd="0" destOrd="0" presId="urn:microsoft.com/office/officeart/2005/8/layout/radial3"/>
    <dgm:cxn modelId="{248D46F6-66AA-4748-923D-C057B17B9596}" type="presOf" srcId="{42C109FB-A62C-479B-92E6-A07280D8009D}" destId="{72C5C85A-37B5-4AEB-8665-9B5EFB536A23}" srcOrd="0" destOrd="0" presId="urn:microsoft.com/office/officeart/2005/8/layout/radial3"/>
    <dgm:cxn modelId="{6DD6A2CE-3CBF-4BBE-859A-1754C3FF7898}" type="presOf" srcId="{CDDAE42B-C2DA-4CE9-A49B-052699ED9B32}" destId="{F223764C-9B71-4A59-B219-513C2A46790E}" srcOrd="0" destOrd="0" presId="urn:microsoft.com/office/officeart/2005/8/layout/radial3"/>
    <dgm:cxn modelId="{88FE421E-1B59-476D-92C8-4C495AEB2F47}" srcId="{75DD5F7A-77A0-4BA1-BF43-8235483067A6}" destId="{2E222BA7-27CF-4758-9B8C-1FE000C73EB1}" srcOrd="7" destOrd="0" parTransId="{915D5EA9-2DA3-4D92-B7A1-2D213281CC8F}" sibTransId="{8F1C7870-704E-431C-A188-7B57CC9680E0}"/>
    <dgm:cxn modelId="{E54EBBB5-E155-44C6-8D19-03EDA1EA6478}" type="presParOf" srcId="{C89DF172-56F9-413B-A65B-6473581A297A}" destId="{05FF148F-45FF-4E13-9689-4142541D08F2}" srcOrd="0" destOrd="0" presId="urn:microsoft.com/office/officeart/2005/8/layout/radial3"/>
    <dgm:cxn modelId="{1CC276FC-7EFA-41DF-A0E4-0708071F0F75}" type="presParOf" srcId="{05FF148F-45FF-4E13-9689-4142541D08F2}" destId="{3145CBF9-BCBA-4BB4-B49F-0C6B573BC380}" srcOrd="0" destOrd="0" presId="urn:microsoft.com/office/officeart/2005/8/layout/radial3"/>
    <dgm:cxn modelId="{A3FFE033-5F72-4CCB-9C4F-3C6D9E986CF9}" type="presParOf" srcId="{05FF148F-45FF-4E13-9689-4142541D08F2}" destId="{AA85006F-137D-4DEA-B248-44A77E81D3F2}" srcOrd="1" destOrd="0" presId="urn:microsoft.com/office/officeart/2005/8/layout/radial3"/>
    <dgm:cxn modelId="{6A4B6F41-EF28-4EDF-9AE9-1409652A7B04}" type="presParOf" srcId="{05FF148F-45FF-4E13-9689-4142541D08F2}" destId="{F223764C-9B71-4A59-B219-513C2A46790E}" srcOrd="2" destOrd="0" presId="urn:microsoft.com/office/officeart/2005/8/layout/radial3"/>
    <dgm:cxn modelId="{19772B32-BC67-4E79-AE48-86B6DA2567B2}" type="presParOf" srcId="{05FF148F-45FF-4E13-9689-4142541D08F2}" destId="{60EB5787-E680-4548-A930-A090D4A8D254}" srcOrd="3" destOrd="0" presId="urn:microsoft.com/office/officeart/2005/8/layout/radial3"/>
    <dgm:cxn modelId="{40F4A14C-F2FD-42D6-9B1D-EFF016FAB137}" type="presParOf" srcId="{05FF148F-45FF-4E13-9689-4142541D08F2}" destId="{2B62626E-37BF-4E48-889E-7958218E693E}" srcOrd="4" destOrd="0" presId="urn:microsoft.com/office/officeart/2005/8/layout/radial3"/>
    <dgm:cxn modelId="{68E36409-471E-4788-BA23-861966375C29}" type="presParOf" srcId="{05FF148F-45FF-4E13-9689-4142541D08F2}" destId="{3132E976-8D32-4E52-BFF5-32551963110F}" srcOrd="5" destOrd="0" presId="urn:microsoft.com/office/officeart/2005/8/layout/radial3"/>
    <dgm:cxn modelId="{888CA922-7A8C-4D58-91F0-290454AEDE0C}" type="presParOf" srcId="{05FF148F-45FF-4E13-9689-4142541D08F2}" destId="{D77DF93B-9917-41E6-9CBE-319E2E6A874A}" srcOrd="6" destOrd="0" presId="urn:microsoft.com/office/officeart/2005/8/layout/radial3"/>
    <dgm:cxn modelId="{561A65ED-996E-471B-9901-814188209D6C}" type="presParOf" srcId="{05FF148F-45FF-4E13-9689-4142541D08F2}" destId="{72C5C85A-37B5-4AEB-8665-9B5EFB536A23}" srcOrd="7" destOrd="0" presId="urn:microsoft.com/office/officeart/2005/8/layout/radial3"/>
    <dgm:cxn modelId="{E2705210-1DD2-4A8B-9708-B15B54CB9765}" type="presParOf" srcId="{05FF148F-45FF-4E13-9689-4142541D08F2}" destId="{33DC6358-973A-43B1-9B29-65F8899A0CF9}" srcOrd="8" destOrd="0" presId="urn:microsoft.com/office/officeart/2005/8/layout/radial3"/>
    <dgm:cxn modelId="{61E0B169-A799-4ED4-B470-AED3195B0D33}" type="presParOf" srcId="{05FF148F-45FF-4E13-9689-4142541D08F2}" destId="{4FB4D779-168E-4F16-873B-ED0F76754A4C}"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CBF9-BCBA-4BB4-B49F-0C6B573BC380}">
      <dsp:nvSpPr>
        <dsp:cNvPr id="0" name=""/>
        <dsp:cNvSpPr/>
      </dsp:nvSpPr>
      <dsp:spPr>
        <a:xfrm>
          <a:off x="2544812" y="1512103"/>
          <a:ext cx="3673375" cy="367337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100000"/>
            </a:lnSpc>
            <a:spcBef>
              <a:spcPct val="0"/>
            </a:spcBef>
            <a:spcAft>
              <a:spcPct val="35000"/>
            </a:spcAft>
          </a:pPr>
          <a:r>
            <a:rPr lang="en-US" sz="4000" b="1" kern="1200" dirty="0" smtClean="0"/>
            <a:t>Who are Special Services Providers? </a:t>
          </a:r>
          <a:endParaRPr lang="en-US" sz="4000" kern="1200" dirty="0"/>
        </a:p>
      </dsp:txBody>
      <dsp:txXfrm>
        <a:off x="3082765" y="2050056"/>
        <a:ext cx="2597469" cy="2597469"/>
      </dsp:txXfrm>
    </dsp:sp>
    <dsp:sp modelId="{AA85006F-137D-4DEA-B248-44A77E81D3F2}">
      <dsp:nvSpPr>
        <dsp:cNvPr id="0" name=""/>
        <dsp:cNvSpPr/>
      </dsp:nvSpPr>
      <dsp:spPr>
        <a:xfrm>
          <a:off x="3463156" y="36321"/>
          <a:ext cx="1836687" cy="183668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Audiologists </a:t>
          </a:r>
          <a:endParaRPr lang="en-US" sz="1800" kern="1200" dirty="0"/>
        </a:p>
      </dsp:txBody>
      <dsp:txXfrm>
        <a:off x="3732133" y="305298"/>
        <a:ext cx="1298733" cy="1298733"/>
      </dsp:txXfrm>
    </dsp:sp>
    <dsp:sp modelId="{F223764C-9B71-4A59-B219-513C2A46790E}">
      <dsp:nvSpPr>
        <dsp:cNvPr id="0" name=""/>
        <dsp:cNvSpPr/>
      </dsp:nvSpPr>
      <dsp:spPr>
        <a:xfrm>
          <a:off x="5002070" y="596440"/>
          <a:ext cx="1836687" cy="183668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Counselors</a:t>
          </a:r>
          <a:endParaRPr lang="en-US" sz="1800" kern="1200" dirty="0"/>
        </a:p>
      </dsp:txBody>
      <dsp:txXfrm>
        <a:off x="5271047" y="865417"/>
        <a:ext cx="1298733" cy="1298733"/>
      </dsp:txXfrm>
    </dsp:sp>
    <dsp:sp modelId="{60EB5787-E680-4548-A930-A090D4A8D254}">
      <dsp:nvSpPr>
        <dsp:cNvPr id="0" name=""/>
        <dsp:cNvSpPr/>
      </dsp:nvSpPr>
      <dsp:spPr>
        <a:xfrm>
          <a:off x="5820910" y="2014712"/>
          <a:ext cx="1836687" cy="183668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Nurses </a:t>
          </a:r>
          <a:endParaRPr lang="en-US" sz="1800" kern="1200" dirty="0"/>
        </a:p>
      </dsp:txBody>
      <dsp:txXfrm>
        <a:off x="6089887" y="2283689"/>
        <a:ext cx="1298733" cy="1298733"/>
      </dsp:txXfrm>
    </dsp:sp>
    <dsp:sp modelId="{2B62626E-37BF-4E48-889E-7958218E693E}">
      <dsp:nvSpPr>
        <dsp:cNvPr id="0" name=""/>
        <dsp:cNvSpPr/>
      </dsp:nvSpPr>
      <dsp:spPr>
        <a:xfrm>
          <a:off x="5536530" y="3627511"/>
          <a:ext cx="1836687" cy="183668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Occupational Therapists</a:t>
          </a:r>
          <a:endParaRPr lang="en-US" sz="1800" kern="1200" dirty="0"/>
        </a:p>
      </dsp:txBody>
      <dsp:txXfrm>
        <a:off x="5805507" y="3896488"/>
        <a:ext cx="1298733" cy="1298733"/>
      </dsp:txXfrm>
    </dsp:sp>
    <dsp:sp modelId="{3132E976-8D32-4E52-BFF5-32551963110F}">
      <dsp:nvSpPr>
        <dsp:cNvPr id="0" name=""/>
        <dsp:cNvSpPr/>
      </dsp:nvSpPr>
      <dsp:spPr>
        <a:xfrm>
          <a:off x="4281995" y="4680190"/>
          <a:ext cx="1836687" cy="183668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Orientation and Mobility Specialists</a:t>
          </a:r>
          <a:endParaRPr lang="en-US" sz="1800" kern="1200" dirty="0"/>
        </a:p>
      </dsp:txBody>
      <dsp:txXfrm>
        <a:off x="4550972" y="4949167"/>
        <a:ext cx="1298733" cy="1298733"/>
      </dsp:txXfrm>
    </dsp:sp>
    <dsp:sp modelId="{D77DF93B-9917-41E6-9CBE-319E2E6A874A}">
      <dsp:nvSpPr>
        <dsp:cNvPr id="0" name=""/>
        <dsp:cNvSpPr/>
      </dsp:nvSpPr>
      <dsp:spPr>
        <a:xfrm>
          <a:off x="2644316" y="4680190"/>
          <a:ext cx="1836687" cy="183668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Physical Therapists </a:t>
          </a:r>
          <a:endParaRPr lang="en-US" sz="1800" kern="1200" dirty="0"/>
        </a:p>
      </dsp:txBody>
      <dsp:txXfrm>
        <a:off x="2913293" y="4949167"/>
        <a:ext cx="1298733" cy="1298733"/>
      </dsp:txXfrm>
    </dsp:sp>
    <dsp:sp modelId="{72C5C85A-37B5-4AEB-8665-9B5EFB536A23}">
      <dsp:nvSpPr>
        <dsp:cNvPr id="0" name=""/>
        <dsp:cNvSpPr/>
      </dsp:nvSpPr>
      <dsp:spPr>
        <a:xfrm>
          <a:off x="1389781" y="3627511"/>
          <a:ext cx="1836687" cy="183668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Psychologists</a:t>
          </a:r>
          <a:endParaRPr lang="en-US" sz="1800" kern="1200" dirty="0"/>
        </a:p>
      </dsp:txBody>
      <dsp:txXfrm>
        <a:off x="1658758" y="3896488"/>
        <a:ext cx="1298733" cy="1298733"/>
      </dsp:txXfrm>
    </dsp:sp>
    <dsp:sp modelId="{33DC6358-973A-43B1-9B29-65F8899A0CF9}">
      <dsp:nvSpPr>
        <dsp:cNvPr id="0" name=""/>
        <dsp:cNvSpPr/>
      </dsp:nvSpPr>
      <dsp:spPr>
        <a:xfrm>
          <a:off x="1105401" y="2014712"/>
          <a:ext cx="1836687" cy="183668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Social Workers </a:t>
          </a:r>
          <a:endParaRPr lang="en-US" sz="1800" kern="1200" dirty="0"/>
        </a:p>
      </dsp:txBody>
      <dsp:txXfrm>
        <a:off x="1374378" y="2283689"/>
        <a:ext cx="1298733" cy="1298733"/>
      </dsp:txXfrm>
    </dsp:sp>
    <dsp:sp modelId="{4FB4D779-168E-4F16-873B-ED0F76754A4C}">
      <dsp:nvSpPr>
        <dsp:cNvPr id="0" name=""/>
        <dsp:cNvSpPr/>
      </dsp:nvSpPr>
      <dsp:spPr>
        <a:xfrm>
          <a:off x="1924241" y="596440"/>
          <a:ext cx="1836687" cy="183668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School Speech-Language Pathologists</a:t>
          </a:r>
          <a:endParaRPr lang="en-US" sz="1800" kern="1200" dirty="0"/>
        </a:p>
      </dsp:txBody>
      <dsp:txXfrm>
        <a:off x="2193218" y="865417"/>
        <a:ext cx="1298733" cy="12987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8/7/2019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4052DE2-4730-4D78-BB8E-8568DD15395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37048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697" indent="-282576" eaLnBrk="0" hangingPunct="0">
              <a:defRPr>
                <a:solidFill>
                  <a:schemeClr val="tx1"/>
                </a:solidFill>
                <a:latin typeface="Arial" pitchFamily="34" charset="0"/>
              </a:defRPr>
            </a:lvl2pPr>
            <a:lvl3pPr marL="1130302" indent="-226060" eaLnBrk="0" hangingPunct="0">
              <a:defRPr>
                <a:solidFill>
                  <a:schemeClr val="tx1"/>
                </a:solidFill>
                <a:latin typeface="Arial" pitchFamily="34" charset="0"/>
              </a:defRPr>
            </a:lvl3pPr>
            <a:lvl4pPr marL="1582422" indent="-226060" eaLnBrk="0" hangingPunct="0">
              <a:defRPr>
                <a:solidFill>
                  <a:schemeClr val="tx1"/>
                </a:solidFill>
                <a:latin typeface="Arial" pitchFamily="34" charset="0"/>
              </a:defRPr>
            </a:lvl4pPr>
            <a:lvl5pPr marL="2034543" indent="-226060" eaLnBrk="0" hangingPunct="0">
              <a:defRPr>
                <a:solidFill>
                  <a:schemeClr val="tx1"/>
                </a:solidFill>
                <a:latin typeface="Arial" pitchFamily="34" charset="0"/>
              </a:defRPr>
            </a:lvl5pPr>
            <a:lvl6pPr marL="2486664" indent="-226060" eaLnBrk="0" fontAlgn="base" hangingPunct="0">
              <a:spcBef>
                <a:spcPct val="0"/>
              </a:spcBef>
              <a:spcAft>
                <a:spcPct val="0"/>
              </a:spcAft>
              <a:defRPr>
                <a:solidFill>
                  <a:schemeClr val="tx1"/>
                </a:solidFill>
                <a:latin typeface="Arial" pitchFamily="34" charset="0"/>
              </a:defRPr>
            </a:lvl6pPr>
            <a:lvl7pPr marL="2938784" indent="-226060" eaLnBrk="0" fontAlgn="base" hangingPunct="0">
              <a:spcBef>
                <a:spcPct val="0"/>
              </a:spcBef>
              <a:spcAft>
                <a:spcPct val="0"/>
              </a:spcAft>
              <a:defRPr>
                <a:solidFill>
                  <a:schemeClr val="tx1"/>
                </a:solidFill>
                <a:latin typeface="Arial" pitchFamily="34" charset="0"/>
              </a:defRPr>
            </a:lvl7pPr>
            <a:lvl8pPr marL="3390905" indent="-226060" eaLnBrk="0" fontAlgn="base" hangingPunct="0">
              <a:spcBef>
                <a:spcPct val="0"/>
              </a:spcBef>
              <a:spcAft>
                <a:spcPct val="0"/>
              </a:spcAft>
              <a:defRPr>
                <a:solidFill>
                  <a:schemeClr val="tx1"/>
                </a:solidFill>
                <a:latin typeface="Arial" pitchFamily="34" charset="0"/>
              </a:defRPr>
            </a:lvl8pPr>
            <a:lvl9pPr marL="3843026" indent="-226060" eaLnBrk="0" fontAlgn="base" hangingPunct="0">
              <a:spcBef>
                <a:spcPct val="0"/>
              </a:spcBef>
              <a:spcAft>
                <a:spcPct val="0"/>
              </a:spcAft>
              <a:defRPr>
                <a:solidFill>
                  <a:schemeClr val="tx1"/>
                </a:solidFill>
                <a:latin typeface="Arial" pitchFamily="34" charset="0"/>
              </a:defRPr>
            </a:lvl9pPr>
          </a:lstStyle>
          <a:p>
            <a:pPr eaLnBrk="1" hangingPunct="1">
              <a:defRPr/>
            </a:pPr>
            <a:fld id="{F0AEAD17-2D45-4C84-84D1-039D66126834}" type="slidenum">
              <a:rPr lang="en-US" smtClean="0"/>
              <a:pPr eaLnBrk="1" hangingPunct="1">
                <a:defRPr/>
              </a:pPr>
              <a:t>12</a:t>
            </a:fld>
            <a:endParaRPr lang="en-US" smtClean="0"/>
          </a:p>
        </p:txBody>
      </p:sp>
    </p:spTree>
    <p:extLst>
      <p:ext uri="{BB962C8B-B14F-4D97-AF65-F5344CB8AC3E}">
        <p14:creationId xmlns:p14="http://schemas.microsoft.com/office/powerpoint/2010/main" val="406422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8/7/2019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558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61446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22179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919">
              <a:defRPr/>
            </a:pPr>
            <a:r>
              <a:rPr lang="en-US" dirty="0" smtClean="0"/>
              <a:t>You see that there are 4 key times </a:t>
            </a:r>
            <a:r>
              <a:rPr lang="en-US" baseline="0" dirty="0" smtClean="0"/>
              <a:t>in the annual evaluation cycle for connecting evaluators with educators. We’ll break down the components of those key connection times as we review the evaluation process, which includes </a:t>
            </a:r>
            <a:r>
              <a:rPr lang="en-US" dirty="0" smtClean="0"/>
              <a:t>the 50% professional practices and the 50% measures of student learning/outcomes.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90297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287409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596398D8-13B1-4393-AF90-0B898C5522A9}" type="slidenum">
              <a:rPr lang="en-US" smtClean="0"/>
              <a:pPr eaLnBrk="1" hangingPunct="1">
                <a:defRPr/>
              </a:pPr>
              <a:t>18</a:t>
            </a:fld>
            <a:endParaRPr lang="en-US" smtClean="0"/>
          </a:p>
        </p:txBody>
      </p:sp>
    </p:spTree>
    <p:extLst>
      <p:ext uri="{BB962C8B-B14F-4D97-AF65-F5344CB8AC3E}">
        <p14:creationId xmlns:p14="http://schemas.microsoft.com/office/powerpoint/2010/main" val="240622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solidFill>
                  <a:prstClr val="black"/>
                </a:solidFill>
              </a:rPr>
              <a:pPr eaLnBrk="1" hangingPunct="1">
                <a:defRPr/>
              </a:pPr>
              <a:t>19</a:t>
            </a:fld>
            <a:endParaRPr lang="en-US" smtClean="0">
              <a:solidFill>
                <a:prstClr val="black"/>
              </a:solidFill>
            </a:endParaRPr>
          </a:p>
        </p:txBody>
      </p:sp>
    </p:spTree>
    <p:extLst>
      <p:ext uri="{BB962C8B-B14F-4D97-AF65-F5344CB8AC3E}">
        <p14:creationId xmlns:p14="http://schemas.microsoft.com/office/powerpoint/2010/main" val="301859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Step Out: </a:t>
            </a:r>
            <a:r>
              <a:rPr lang="en-US" dirty="0" smtClean="0"/>
              <a:t>S.B. 191 required that Teacher Effectiveness be defined.  The State Council members created this definition and the definition drove what was included in the rubric.</a:t>
            </a:r>
          </a:p>
          <a:p>
            <a:endParaRPr lang="en-US" dirty="0" smtClean="0"/>
          </a:p>
        </p:txBody>
      </p:sp>
      <p:sp>
        <p:nvSpPr>
          <p:cNvPr id="696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596398D8-13B1-4393-AF90-0B898C5522A9}" type="slidenum">
              <a:rPr lang="en-US" smtClean="0"/>
              <a:pPr eaLnBrk="1" hangingPunct="1">
                <a:defRPr/>
              </a:pPr>
              <a:t>20</a:t>
            </a:fld>
            <a:endParaRPr lang="en-US" smtClean="0"/>
          </a:p>
        </p:txBody>
      </p:sp>
    </p:spTree>
    <p:extLst>
      <p:ext uri="{BB962C8B-B14F-4D97-AF65-F5344CB8AC3E}">
        <p14:creationId xmlns:p14="http://schemas.microsoft.com/office/powerpoint/2010/main" val="278132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456FEF01-400F-47E2-86FB-9062DDA62513}" type="slidenum">
              <a:rPr lang="en-US" smtClean="0">
                <a:solidFill>
                  <a:prstClr val="black"/>
                </a:solidFill>
              </a:rPr>
              <a:pPr eaLnBrk="1" hangingPunct="1">
                <a:defRPr/>
              </a:pPr>
              <a:t>21</a:t>
            </a:fld>
            <a:endParaRPr lang="en-US" smtClean="0">
              <a:solidFill>
                <a:prstClr val="black"/>
              </a:solidFill>
            </a:endParaRPr>
          </a:p>
        </p:txBody>
      </p:sp>
    </p:spTree>
    <p:extLst>
      <p:ext uri="{BB962C8B-B14F-4D97-AF65-F5344CB8AC3E}">
        <p14:creationId xmlns:p14="http://schemas.microsoft.com/office/powerpoint/2010/main" val="42741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26336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277525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baseline="0" dirty="0" smtClean="0"/>
          </a:p>
        </p:txBody>
      </p:sp>
      <p:sp>
        <p:nvSpPr>
          <p:cNvPr id="849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6E7802A4-62F7-411E-93A6-CAE3E7DD2412}" type="slidenum">
              <a:rPr lang="en-US" smtClean="0">
                <a:solidFill>
                  <a:prstClr val="black"/>
                </a:solidFill>
              </a:rPr>
              <a:pPr eaLnBrk="1" hangingPunct="1">
                <a:defRPr/>
              </a:pPr>
              <a:t>23</a:t>
            </a:fld>
            <a:endParaRPr lang="en-US" smtClean="0">
              <a:solidFill>
                <a:prstClr val="black"/>
              </a:solidFill>
            </a:endParaRPr>
          </a:p>
        </p:txBody>
      </p:sp>
    </p:spTree>
    <p:extLst>
      <p:ext uri="{BB962C8B-B14F-4D97-AF65-F5344CB8AC3E}">
        <p14:creationId xmlns:p14="http://schemas.microsoft.com/office/powerpoint/2010/main" val="407115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199180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919" lvl="1"/>
            <a:endParaRPr lang="en-US" b="0"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8/7/2019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83111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0182A13-6742-4112-BF12-4715FC8F0BD0}" type="slidenum">
              <a:rPr lang="en-US" smtClean="0"/>
              <a:pPr>
                <a:defRPr/>
              </a:pPr>
              <a:t>26</a:t>
            </a:fld>
            <a:endParaRPr lang="en-US"/>
          </a:p>
        </p:txBody>
      </p:sp>
    </p:spTree>
    <p:extLst>
      <p:ext uri="{BB962C8B-B14F-4D97-AF65-F5344CB8AC3E}">
        <p14:creationId xmlns:p14="http://schemas.microsoft.com/office/powerpoint/2010/main" val="4252611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05EFD8F-64D9-4A53-A54A-D2A992C3C228}"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237612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07BA652-E780-4818-B496-FEF133E325C1}"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59676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911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550CA497-2615-4E5B-97B1-DA6042DA81D3}" type="slidenum">
              <a:rPr lang="en-US" smtClean="0"/>
              <a:pPr eaLnBrk="1" hangingPunct="1">
                <a:defRPr/>
              </a:pPr>
              <a:t>29</a:t>
            </a:fld>
            <a:endParaRPr lang="en-US" smtClean="0"/>
          </a:p>
        </p:txBody>
      </p:sp>
    </p:spTree>
    <p:extLst>
      <p:ext uri="{BB962C8B-B14F-4D97-AF65-F5344CB8AC3E}">
        <p14:creationId xmlns:p14="http://schemas.microsoft.com/office/powerpoint/2010/main" val="2614151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931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518" indent="-270199" eaLnBrk="0" hangingPunct="0">
              <a:defRPr>
                <a:solidFill>
                  <a:schemeClr val="tx1"/>
                </a:solidFill>
                <a:latin typeface="Arial" charset="0"/>
              </a:defRPr>
            </a:lvl2pPr>
            <a:lvl3pPr marL="1080797" indent="-216159" eaLnBrk="0" hangingPunct="0">
              <a:defRPr>
                <a:solidFill>
                  <a:schemeClr val="tx1"/>
                </a:solidFill>
                <a:latin typeface="Arial" charset="0"/>
              </a:defRPr>
            </a:lvl3pPr>
            <a:lvl4pPr marL="1513116" indent="-216159" eaLnBrk="0" hangingPunct="0">
              <a:defRPr>
                <a:solidFill>
                  <a:schemeClr val="tx1"/>
                </a:solidFill>
                <a:latin typeface="Arial" charset="0"/>
              </a:defRPr>
            </a:lvl4pPr>
            <a:lvl5pPr marL="1945434" indent="-216159" eaLnBrk="0" hangingPunct="0">
              <a:defRPr>
                <a:solidFill>
                  <a:schemeClr val="tx1"/>
                </a:solidFill>
                <a:latin typeface="Arial" charset="0"/>
              </a:defRPr>
            </a:lvl5pPr>
            <a:lvl6pPr marL="2377753" indent="-216159" eaLnBrk="0" fontAlgn="base" hangingPunct="0">
              <a:spcBef>
                <a:spcPct val="0"/>
              </a:spcBef>
              <a:spcAft>
                <a:spcPct val="0"/>
              </a:spcAft>
              <a:defRPr>
                <a:solidFill>
                  <a:schemeClr val="tx1"/>
                </a:solidFill>
                <a:latin typeface="Arial" charset="0"/>
              </a:defRPr>
            </a:lvl6pPr>
            <a:lvl7pPr marL="2810072" indent="-216159" eaLnBrk="0" fontAlgn="base" hangingPunct="0">
              <a:spcBef>
                <a:spcPct val="0"/>
              </a:spcBef>
              <a:spcAft>
                <a:spcPct val="0"/>
              </a:spcAft>
              <a:defRPr>
                <a:solidFill>
                  <a:schemeClr val="tx1"/>
                </a:solidFill>
                <a:latin typeface="Arial" charset="0"/>
              </a:defRPr>
            </a:lvl7pPr>
            <a:lvl8pPr marL="3242391" indent="-216159" eaLnBrk="0" fontAlgn="base" hangingPunct="0">
              <a:spcBef>
                <a:spcPct val="0"/>
              </a:spcBef>
              <a:spcAft>
                <a:spcPct val="0"/>
              </a:spcAft>
              <a:defRPr>
                <a:solidFill>
                  <a:schemeClr val="tx1"/>
                </a:solidFill>
                <a:latin typeface="Arial" charset="0"/>
              </a:defRPr>
            </a:lvl8pPr>
            <a:lvl9pPr marL="3674709" indent="-216159" eaLnBrk="0" fontAlgn="base" hangingPunct="0">
              <a:spcBef>
                <a:spcPct val="0"/>
              </a:spcBef>
              <a:spcAft>
                <a:spcPct val="0"/>
              </a:spcAft>
              <a:defRPr>
                <a:solidFill>
                  <a:schemeClr val="tx1"/>
                </a:solidFill>
                <a:latin typeface="Arial" charset="0"/>
              </a:defRPr>
            </a:lvl9pPr>
          </a:lstStyle>
          <a:p>
            <a:pPr eaLnBrk="1" hangingPunct="1">
              <a:defRPr/>
            </a:pPr>
            <a:fld id="{A3C7FDF4-AC23-41DC-80DA-3A5D9CF65AB7}" type="slidenum">
              <a:rPr lang="en-US" smtClean="0"/>
              <a:pPr eaLnBrk="1" hangingPunct="1">
                <a:defRPr/>
              </a:pPr>
              <a:t>30</a:t>
            </a:fld>
            <a:endParaRPr lang="en-US" smtClean="0"/>
          </a:p>
        </p:txBody>
      </p:sp>
    </p:spTree>
    <p:extLst>
      <p:ext uri="{BB962C8B-B14F-4D97-AF65-F5344CB8AC3E}">
        <p14:creationId xmlns:p14="http://schemas.microsoft.com/office/powerpoint/2010/main" val="3336945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942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B0CF2D1B-2356-423C-9EB6-3B7ECF9FC5B6}" type="slidenum">
              <a:rPr lang="en-US" smtClean="0"/>
              <a:pPr eaLnBrk="1" hangingPunct="1">
                <a:defRPr/>
              </a:pPr>
              <a:t>31</a:t>
            </a:fld>
            <a:endParaRPr lang="en-US" smtClean="0"/>
          </a:p>
        </p:txBody>
      </p:sp>
    </p:spTree>
    <p:extLst>
      <p:ext uri="{BB962C8B-B14F-4D97-AF65-F5344CB8AC3E}">
        <p14:creationId xmlns:p14="http://schemas.microsoft.com/office/powerpoint/2010/main" val="190086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2297048-982F-4BE9-AD30-C34C827718F3}" type="slidenum">
              <a:rPr lang="en-US" smtClean="0"/>
              <a:pPr>
                <a:defRPr/>
              </a:pPr>
              <a:t>5</a:t>
            </a:fld>
            <a:endParaRPr lang="en-US"/>
          </a:p>
        </p:txBody>
      </p:sp>
    </p:spTree>
    <p:extLst>
      <p:ext uri="{BB962C8B-B14F-4D97-AF65-F5344CB8AC3E}">
        <p14:creationId xmlns:p14="http://schemas.microsoft.com/office/powerpoint/2010/main" val="125077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952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9C131434-F5A9-4FE6-A58A-4EFCF694C116}" type="slidenum">
              <a:rPr lang="en-US" smtClean="0"/>
              <a:pPr eaLnBrk="1" hangingPunct="1">
                <a:defRPr/>
              </a:pPr>
              <a:t>32</a:t>
            </a:fld>
            <a:endParaRPr lang="en-US" smtClean="0"/>
          </a:p>
        </p:txBody>
      </p:sp>
    </p:spTree>
    <p:extLst>
      <p:ext uri="{BB962C8B-B14F-4D97-AF65-F5344CB8AC3E}">
        <p14:creationId xmlns:p14="http://schemas.microsoft.com/office/powerpoint/2010/main" val="1732402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93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6D9B6BBA-580D-45AF-AF33-B44C9F218FCE}" type="slidenum">
              <a:rPr lang="en-US" smtClean="0"/>
              <a:pPr eaLnBrk="1" hangingPunct="1">
                <a:defRPr/>
              </a:pPr>
              <a:t>33</a:t>
            </a:fld>
            <a:endParaRPr lang="en-US" smtClean="0"/>
          </a:p>
        </p:txBody>
      </p:sp>
    </p:spTree>
    <p:extLst>
      <p:ext uri="{BB962C8B-B14F-4D97-AF65-F5344CB8AC3E}">
        <p14:creationId xmlns:p14="http://schemas.microsoft.com/office/powerpoint/2010/main" val="2222289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3275017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34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601" indent="-270231" eaLnBrk="0" hangingPunct="0">
              <a:defRPr>
                <a:solidFill>
                  <a:schemeClr val="tx1"/>
                </a:solidFill>
                <a:latin typeface="Arial" charset="0"/>
              </a:defRPr>
            </a:lvl2pPr>
            <a:lvl3pPr marL="1080925" indent="-216185" eaLnBrk="0" hangingPunct="0">
              <a:defRPr>
                <a:solidFill>
                  <a:schemeClr val="tx1"/>
                </a:solidFill>
                <a:latin typeface="Arial" charset="0"/>
              </a:defRPr>
            </a:lvl3pPr>
            <a:lvl4pPr marL="1513295" indent="-216185" eaLnBrk="0" hangingPunct="0">
              <a:defRPr>
                <a:solidFill>
                  <a:schemeClr val="tx1"/>
                </a:solidFill>
                <a:latin typeface="Arial" charset="0"/>
              </a:defRPr>
            </a:lvl4pPr>
            <a:lvl5pPr marL="1945664" indent="-216185" eaLnBrk="0" hangingPunct="0">
              <a:defRPr>
                <a:solidFill>
                  <a:schemeClr val="tx1"/>
                </a:solidFill>
                <a:latin typeface="Arial" charset="0"/>
              </a:defRPr>
            </a:lvl5pPr>
            <a:lvl6pPr marL="2378034" indent="-216185" eaLnBrk="0" fontAlgn="base" hangingPunct="0">
              <a:spcBef>
                <a:spcPct val="0"/>
              </a:spcBef>
              <a:spcAft>
                <a:spcPct val="0"/>
              </a:spcAft>
              <a:defRPr>
                <a:solidFill>
                  <a:schemeClr val="tx1"/>
                </a:solidFill>
                <a:latin typeface="Arial" charset="0"/>
              </a:defRPr>
            </a:lvl6pPr>
            <a:lvl7pPr marL="2810404" indent="-216185" eaLnBrk="0" fontAlgn="base" hangingPunct="0">
              <a:spcBef>
                <a:spcPct val="0"/>
              </a:spcBef>
              <a:spcAft>
                <a:spcPct val="0"/>
              </a:spcAft>
              <a:defRPr>
                <a:solidFill>
                  <a:schemeClr val="tx1"/>
                </a:solidFill>
                <a:latin typeface="Arial" charset="0"/>
              </a:defRPr>
            </a:lvl7pPr>
            <a:lvl8pPr marL="3242774" indent="-216185" eaLnBrk="0" fontAlgn="base" hangingPunct="0">
              <a:spcBef>
                <a:spcPct val="0"/>
              </a:spcBef>
              <a:spcAft>
                <a:spcPct val="0"/>
              </a:spcAft>
              <a:defRPr>
                <a:solidFill>
                  <a:schemeClr val="tx1"/>
                </a:solidFill>
                <a:latin typeface="Arial" charset="0"/>
              </a:defRPr>
            </a:lvl8pPr>
            <a:lvl9pPr marL="3675143" indent="-216185" eaLnBrk="0" fontAlgn="base" hangingPunct="0">
              <a:spcBef>
                <a:spcPct val="0"/>
              </a:spcBef>
              <a:spcAft>
                <a:spcPct val="0"/>
              </a:spcAft>
              <a:defRPr>
                <a:solidFill>
                  <a:schemeClr val="tx1"/>
                </a:solidFill>
                <a:latin typeface="Arial" charset="0"/>
              </a:defRPr>
            </a:lvl9pPr>
          </a:lstStyle>
          <a:p>
            <a:pPr eaLnBrk="1" hangingPunct="1">
              <a:defRPr/>
            </a:pPr>
            <a:fld id="{81661182-3263-4535-BB60-9F3FFCD56CE8}" type="slidenum">
              <a:rPr lang="en-US" smtClean="0"/>
              <a:pPr eaLnBrk="1" hangingPunct="1">
                <a:defRPr/>
              </a:pPr>
              <a:t>35</a:t>
            </a:fld>
            <a:endParaRPr lang="en-US" smtClean="0"/>
          </a:p>
        </p:txBody>
      </p:sp>
    </p:spTree>
    <p:extLst>
      <p:ext uri="{BB962C8B-B14F-4D97-AF65-F5344CB8AC3E}">
        <p14:creationId xmlns:p14="http://schemas.microsoft.com/office/powerpoint/2010/main" val="2409096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54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518" indent="-270199" eaLnBrk="0" hangingPunct="0">
              <a:defRPr>
                <a:solidFill>
                  <a:schemeClr val="tx1"/>
                </a:solidFill>
                <a:latin typeface="Arial" charset="0"/>
              </a:defRPr>
            </a:lvl2pPr>
            <a:lvl3pPr marL="1080797" indent="-216159" eaLnBrk="0" hangingPunct="0">
              <a:defRPr>
                <a:solidFill>
                  <a:schemeClr val="tx1"/>
                </a:solidFill>
                <a:latin typeface="Arial" charset="0"/>
              </a:defRPr>
            </a:lvl3pPr>
            <a:lvl4pPr marL="1513116" indent="-216159" eaLnBrk="0" hangingPunct="0">
              <a:defRPr>
                <a:solidFill>
                  <a:schemeClr val="tx1"/>
                </a:solidFill>
                <a:latin typeface="Arial" charset="0"/>
              </a:defRPr>
            </a:lvl4pPr>
            <a:lvl5pPr marL="1945434" indent="-216159" eaLnBrk="0" hangingPunct="0">
              <a:defRPr>
                <a:solidFill>
                  <a:schemeClr val="tx1"/>
                </a:solidFill>
                <a:latin typeface="Arial" charset="0"/>
              </a:defRPr>
            </a:lvl5pPr>
            <a:lvl6pPr marL="2377753" indent="-216159" eaLnBrk="0" fontAlgn="base" hangingPunct="0">
              <a:spcBef>
                <a:spcPct val="0"/>
              </a:spcBef>
              <a:spcAft>
                <a:spcPct val="0"/>
              </a:spcAft>
              <a:defRPr>
                <a:solidFill>
                  <a:schemeClr val="tx1"/>
                </a:solidFill>
                <a:latin typeface="Arial" charset="0"/>
              </a:defRPr>
            </a:lvl6pPr>
            <a:lvl7pPr marL="2810072" indent="-216159" eaLnBrk="0" fontAlgn="base" hangingPunct="0">
              <a:spcBef>
                <a:spcPct val="0"/>
              </a:spcBef>
              <a:spcAft>
                <a:spcPct val="0"/>
              </a:spcAft>
              <a:defRPr>
                <a:solidFill>
                  <a:schemeClr val="tx1"/>
                </a:solidFill>
                <a:latin typeface="Arial" charset="0"/>
              </a:defRPr>
            </a:lvl7pPr>
            <a:lvl8pPr marL="3242391" indent="-216159" eaLnBrk="0" fontAlgn="base" hangingPunct="0">
              <a:spcBef>
                <a:spcPct val="0"/>
              </a:spcBef>
              <a:spcAft>
                <a:spcPct val="0"/>
              </a:spcAft>
              <a:defRPr>
                <a:solidFill>
                  <a:schemeClr val="tx1"/>
                </a:solidFill>
                <a:latin typeface="Arial" charset="0"/>
              </a:defRPr>
            </a:lvl8pPr>
            <a:lvl9pPr marL="3674709" indent="-216159" eaLnBrk="0" fontAlgn="base" hangingPunct="0">
              <a:spcBef>
                <a:spcPct val="0"/>
              </a:spcBef>
              <a:spcAft>
                <a:spcPct val="0"/>
              </a:spcAft>
              <a:defRPr>
                <a:solidFill>
                  <a:schemeClr val="tx1"/>
                </a:solidFill>
                <a:latin typeface="Arial" charset="0"/>
              </a:defRPr>
            </a:lvl9pPr>
          </a:lstStyle>
          <a:p>
            <a:pPr eaLnBrk="1" hangingPunct="1">
              <a:defRPr/>
            </a:pPr>
            <a:fld id="{85813F12-E3E8-4A26-BDD8-0CE869C55D56}" type="slidenum">
              <a:rPr lang="en-US" smtClean="0"/>
              <a:pPr eaLnBrk="1" hangingPunct="1">
                <a:defRPr/>
              </a:pPr>
              <a:t>36</a:t>
            </a:fld>
            <a:endParaRPr lang="en-US" smtClean="0"/>
          </a:p>
        </p:txBody>
      </p:sp>
    </p:spTree>
    <p:extLst>
      <p:ext uri="{BB962C8B-B14F-4D97-AF65-F5344CB8AC3E}">
        <p14:creationId xmlns:p14="http://schemas.microsoft.com/office/powerpoint/2010/main" val="1075188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893058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1664629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054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518" indent="-270199" eaLnBrk="0" hangingPunct="0">
              <a:defRPr>
                <a:solidFill>
                  <a:schemeClr val="tx1"/>
                </a:solidFill>
                <a:latin typeface="Arial" charset="0"/>
              </a:defRPr>
            </a:lvl2pPr>
            <a:lvl3pPr marL="1080797" indent="-216159" eaLnBrk="0" hangingPunct="0">
              <a:defRPr>
                <a:solidFill>
                  <a:schemeClr val="tx1"/>
                </a:solidFill>
                <a:latin typeface="Arial" charset="0"/>
              </a:defRPr>
            </a:lvl3pPr>
            <a:lvl4pPr marL="1513116" indent="-216159" eaLnBrk="0" hangingPunct="0">
              <a:defRPr>
                <a:solidFill>
                  <a:schemeClr val="tx1"/>
                </a:solidFill>
                <a:latin typeface="Arial" charset="0"/>
              </a:defRPr>
            </a:lvl4pPr>
            <a:lvl5pPr marL="1945434" indent="-216159" eaLnBrk="0" hangingPunct="0">
              <a:defRPr>
                <a:solidFill>
                  <a:schemeClr val="tx1"/>
                </a:solidFill>
                <a:latin typeface="Arial" charset="0"/>
              </a:defRPr>
            </a:lvl5pPr>
            <a:lvl6pPr marL="2377753" indent="-216159" eaLnBrk="0" fontAlgn="base" hangingPunct="0">
              <a:spcBef>
                <a:spcPct val="0"/>
              </a:spcBef>
              <a:spcAft>
                <a:spcPct val="0"/>
              </a:spcAft>
              <a:defRPr>
                <a:solidFill>
                  <a:schemeClr val="tx1"/>
                </a:solidFill>
                <a:latin typeface="Arial" charset="0"/>
              </a:defRPr>
            </a:lvl6pPr>
            <a:lvl7pPr marL="2810072" indent="-216159" eaLnBrk="0" fontAlgn="base" hangingPunct="0">
              <a:spcBef>
                <a:spcPct val="0"/>
              </a:spcBef>
              <a:spcAft>
                <a:spcPct val="0"/>
              </a:spcAft>
              <a:defRPr>
                <a:solidFill>
                  <a:schemeClr val="tx1"/>
                </a:solidFill>
                <a:latin typeface="Arial" charset="0"/>
              </a:defRPr>
            </a:lvl7pPr>
            <a:lvl8pPr marL="3242391" indent="-216159" eaLnBrk="0" fontAlgn="base" hangingPunct="0">
              <a:spcBef>
                <a:spcPct val="0"/>
              </a:spcBef>
              <a:spcAft>
                <a:spcPct val="0"/>
              </a:spcAft>
              <a:defRPr>
                <a:solidFill>
                  <a:schemeClr val="tx1"/>
                </a:solidFill>
                <a:latin typeface="Arial" charset="0"/>
              </a:defRPr>
            </a:lvl8pPr>
            <a:lvl9pPr marL="3674709" indent="-216159" eaLnBrk="0" fontAlgn="base" hangingPunct="0">
              <a:spcBef>
                <a:spcPct val="0"/>
              </a:spcBef>
              <a:spcAft>
                <a:spcPct val="0"/>
              </a:spcAft>
              <a:defRPr>
                <a:solidFill>
                  <a:schemeClr val="tx1"/>
                </a:solidFill>
                <a:latin typeface="Arial" charset="0"/>
              </a:defRPr>
            </a:lvl9pPr>
          </a:lstStyle>
          <a:p>
            <a:pPr eaLnBrk="1" hangingPunct="1">
              <a:defRPr/>
            </a:pPr>
            <a:fld id="{85813F12-E3E8-4A26-BDD8-0CE869C55D56}" type="slidenum">
              <a:rPr lang="en-US" smtClean="0"/>
              <a:pPr eaLnBrk="1" hangingPunct="1">
                <a:defRPr/>
              </a:pPr>
              <a:t>39</a:t>
            </a:fld>
            <a:endParaRPr lang="en-US" smtClean="0"/>
          </a:p>
        </p:txBody>
      </p:sp>
    </p:spTree>
    <p:extLst>
      <p:ext uri="{BB962C8B-B14F-4D97-AF65-F5344CB8AC3E}">
        <p14:creationId xmlns:p14="http://schemas.microsoft.com/office/powerpoint/2010/main" val="3783355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8/7/2019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889488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1F952610-EE62-4CDD-BC8B-AE3904AFDBAB}" type="slidenum">
              <a:rPr lang="en-US" altLang="en-US" smtClean="0"/>
              <a:pPr eaLnBrk="1" hangingPunct="1"/>
              <a:t>41</a:t>
            </a:fld>
            <a:endParaRPr lang="en-US" altLang="en-US" smtClean="0"/>
          </a:p>
        </p:txBody>
      </p:sp>
    </p:spTree>
    <p:extLst>
      <p:ext uri="{BB962C8B-B14F-4D97-AF65-F5344CB8AC3E}">
        <p14:creationId xmlns:p14="http://schemas.microsoft.com/office/powerpoint/2010/main" val="223327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358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640" indent="-282553" eaLnBrk="0" hangingPunct="0">
              <a:defRPr>
                <a:solidFill>
                  <a:schemeClr val="tx1"/>
                </a:solidFill>
                <a:latin typeface="Arial" charset="0"/>
              </a:defRPr>
            </a:lvl2pPr>
            <a:lvl3pPr marL="1130214" indent="-226043" eaLnBrk="0" hangingPunct="0">
              <a:defRPr>
                <a:solidFill>
                  <a:schemeClr val="tx1"/>
                </a:solidFill>
                <a:latin typeface="Arial" charset="0"/>
              </a:defRPr>
            </a:lvl3pPr>
            <a:lvl4pPr marL="1582300" indent="-226043" eaLnBrk="0" hangingPunct="0">
              <a:defRPr>
                <a:solidFill>
                  <a:schemeClr val="tx1"/>
                </a:solidFill>
                <a:latin typeface="Arial" charset="0"/>
              </a:defRPr>
            </a:lvl4pPr>
            <a:lvl5pPr marL="2034385" indent="-226043" eaLnBrk="0" hangingPunct="0">
              <a:defRPr>
                <a:solidFill>
                  <a:schemeClr val="tx1"/>
                </a:solidFill>
                <a:latin typeface="Arial" charset="0"/>
              </a:defRPr>
            </a:lvl5pPr>
            <a:lvl6pPr marL="2486472" indent="-226043" eaLnBrk="0" fontAlgn="base" hangingPunct="0">
              <a:spcBef>
                <a:spcPct val="0"/>
              </a:spcBef>
              <a:spcAft>
                <a:spcPct val="0"/>
              </a:spcAft>
              <a:defRPr>
                <a:solidFill>
                  <a:schemeClr val="tx1"/>
                </a:solidFill>
                <a:latin typeface="Arial" charset="0"/>
              </a:defRPr>
            </a:lvl6pPr>
            <a:lvl7pPr marL="2938557" indent="-226043" eaLnBrk="0" fontAlgn="base" hangingPunct="0">
              <a:spcBef>
                <a:spcPct val="0"/>
              </a:spcBef>
              <a:spcAft>
                <a:spcPct val="0"/>
              </a:spcAft>
              <a:defRPr>
                <a:solidFill>
                  <a:schemeClr val="tx1"/>
                </a:solidFill>
                <a:latin typeface="Arial" charset="0"/>
              </a:defRPr>
            </a:lvl7pPr>
            <a:lvl8pPr marL="3390642" indent="-226043" eaLnBrk="0" fontAlgn="base" hangingPunct="0">
              <a:spcBef>
                <a:spcPct val="0"/>
              </a:spcBef>
              <a:spcAft>
                <a:spcPct val="0"/>
              </a:spcAft>
              <a:defRPr>
                <a:solidFill>
                  <a:schemeClr val="tx1"/>
                </a:solidFill>
                <a:latin typeface="Arial" charset="0"/>
              </a:defRPr>
            </a:lvl8pPr>
            <a:lvl9pPr marL="3842730" indent="-226043" eaLnBrk="0" fontAlgn="base" hangingPunct="0">
              <a:spcBef>
                <a:spcPct val="0"/>
              </a:spcBef>
              <a:spcAft>
                <a:spcPct val="0"/>
              </a:spcAft>
              <a:defRPr>
                <a:solidFill>
                  <a:schemeClr val="tx1"/>
                </a:solidFill>
                <a:latin typeface="Arial" charset="0"/>
              </a:defRPr>
            </a:lvl9pPr>
          </a:lstStyle>
          <a:p>
            <a:pPr eaLnBrk="1" hangingPunct="1">
              <a:defRPr/>
            </a:pPr>
            <a:fld id="{50566CC9-C0D9-4093-A875-96E7A247B615}" type="slidenum">
              <a:rPr lang="en-US" smtClean="0">
                <a:solidFill>
                  <a:prstClr val="black"/>
                </a:solidFill>
              </a:rPr>
              <a:pPr eaLnBrk="1" hangingPunct="1">
                <a:defRPr/>
              </a:pPr>
              <a:t>6</a:t>
            </a:fld>
            <a:endParaRPr lang="en-US" smtClean="0">
              <a:solidFill>
                <a:prstClr val="black"/>
              </a:solidFill>
            </a:endParaRPr>
          </a:p>
        </p:txBody>
      </p:sp>
    </p:spTree>
    <p:extLst>
      <p:ext uri="{BB962C8B-B14F-4D97-AF65-F5344CB8AC3E}">
        <p14:creationId xmlns:p14="http://schemas.microsoft.com/office/powerpoint/2010/main" val="263897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pPr eaLnBrk="1" hangingPunct="1"/>
            <a:fld id="{1F952610-EE62-4CDD-BC8B-AE3904AFDBAB}" type="slidenum">
              <a:rPr lang="en-US" altLang="en-US" smtClean="0"/>
              <a:pPr eaLnBrk="1" hangingPunct="1"/>
              <a:t>7</a:t>
            </a:fld>
            <a:endParaRPr lang="en-US" altLang="en-US" smtClean="0"/>
          </a:p>
        </p:txBody>
      </p:sp>
    </p:spTree>
    <p:extLst>
      <p:ext uri="{BB962C8B-B14F-4D97-AF65-F5344CB8AC3E}">
        <p14:creationId xmlns:p14="http://schemas.microsoft.com/office/powerpoint/2010/main" val="82620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697" indent="-282576" eaLnBrk="0" hangingPunct="0">
              <a:defRPr>
                <a:solidFill>
                  <a:schemeClr val="tx1"/>
                </a:solidFill>
                <a:latin typeface="Arial" pitchFamily="34" charset="0"/>
              </a:defRPr>
            </a:lvl2pPr>
            <a:lvl3pPr marL="1130302" indent="-226060" eaLnBrk="0" hangingPunct="0">
              <a:defRPr>
                <a:solidFill>
                  <a:schemeClr val="tx1"/>
                </a:solidFill>
                <a:latin typeface="Arial" pitchFamily="34" charset="0"/>
              </a:defRPr>
            </a:lvl3pPr>
            <a:lvl4pPr marL="1582422" indent="-226060" eaLnBrk="0" hangingPunct="0">
              <a:defRPr>
                <a:solidFill>
                  <a:schemeClr val="tx1"/>
                </a:solidFill>
                <a:latin typeface="Arial" pitchFamily="34" charset="0"/>
              </a:defRPr>
            </a:lvl4pPr>
            <a:lvl5pPr marL="2034543" indent="-226060" eaLnBrk="0" hangingPunct="0">
              <a:defRPr>
                <a:solidFill>
                  <a:schemeClr val="tx1"/>
                </a:solidFill>
                <a:latin typeface="Arial" pitchFamily="34" charset="0"/>
              </a:defRPr>
            </a:lvl5pPr>
            <a:lvl6pPr marL="2486664" indent="-226060" eaLnBrk="0" fontAlgn="base" hangingPunct="0">
              <a:spcBef>
                <a:spcPct val="0"/>
              </a:spcBef>
              <a:spcAft>
                <a:spcPct val="0"/>
              </a:spcAft>
              <a:defRPr>
                <a:solidFill>
                  <a:schemeClr val="tx1"/>
                </a:solidFill>
                <a:latin typeface="Arial" pitchFamily="34" charset="0"/>
              </a:defRPr>
            </a:lvl6pPr>
            <a:lvl7pPr marL="2938784" indent="-226060" eaLnBrk="0" fontAlgn="base" hangingPunct="0">
              <a:spcBef>
                <a:spcPct val="0"/>
              </a:spcBef>
              <a:spcAft>
                <a:spcPct val="0"/>
              </a:spcAft>
              <a:defRPr>
                <a:solidFill>
                  <a:schemeClr val="tx1"/>
                </a:solidFill>
                <a:latin typeface="Arial" pitchFamily="34" charset="0"/>
              </a:defRPr>
            </a:lvl7pPr>
            <a:lvl8pPr marL="3390905" indent="-226060" eaLnBrk="0" fontAlgn="base" hangingPunct="0">
              <a:spcBef>
                <a:spcPct val="0"/>
              </a:spcBef>
              <a:spcAft>
                <a:spcPct val="0"/>
              </a:spcAft>
              <a:defRPr>
                <a:solidFill>
                  <a:schemeClr val="tx1"/>
                </a:solidFill>
                <a:latin typeface="Arial" pitchFamily="34" charset="0"/>
              </a:defRPr>
            </a:lvl8pPr>
            <a:lvl9pPr marL="3843026" indent="-226060" eaLnBrk="0" fontAlgn="base" hangingPunct="0">
              <a:spcBef>
                <a:spcPct val="0"/>
              </a:spcBef>
              <a:spcAft>
                <a:spcPct val="0"/>
              </a:spcAft>
              <a:defRPr>
                <a:solidFill>
                  <a:schemeClr val="tx1"/>
                </a:solidFill>
                <a:latin typeface="Arial" pitchFamily="34" charset="0"/>
              </a:defRPr>
            </a:lvl9pPr>
          </a:lstStyle>
          <a:p>
            <a:pPr eaLnBrk="1" hangingPunct="1">
              <a:defRPr/>
            </a:pPr>
            <a:fld id="{EBF3F41F-3626-4216-8B64-33236B3CB158}" type="slidenum">
              <a:rPr lang="en-US" smtClean="0"/>
              <a:pPr eaLnBrk="1" hangingPunct="1">
                <a:defRPr/>
              </a:pPr>
              <a:t>8</a:t>
            </a:fld>
            <a:endParaRPr lang="en-US" smtClean="0"/>
          </a:p>
        </p:txBody>
      </p:sp>
    </p:spTree>
    <p:extLst>
      <p:ext uri="{BB962C8B-B14F-4D97-AF65-F5344CB8AC3E}">
        <p14:creationId xmlns:p14="http://schemas.microsoft.com/office/powerpoint/2010/main" val="168072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697" indent="-282576" eaLnBrk="0" hangingPunct="0">
              <a:defRPr>
                <a:solidFill>
                  <a:schemeClr val="tx1"/>
                </a:solidFill>
                <a:latin typeface="Arial" pitchFamily="34" charset="0"/>
              </a:defRPr>
            </a:lvl2pPr>
            <a:lvl3pPr marL="1130302" indent="-226060" eaLnBrk="0" hangingPunct="0">
              <a:defRPr>
                <a:solidFill>
                  <a:schemeClr val="tx1"/>
                </a:solidFill>
                <a:latin typeface="Arial" pitchFamily="34" charset="0"/>
              </a:defRPr>
            </a:lvl3pPr>
            <a:lvl4pPr marL="1582422" indent="-226060" eaLnBrk="0" hangingPunct="0">
              <a:defRPr>
                <a:solidFill>
                  <a:schemeClr val="tx1"/>
                </a:solidFill>
                <a:latin typeface="Arial" pitchFamily="34" charset="0"/>
              </a:defRPr>
            </a:lvl4pPr>
            <a:lvl5pPr marL="2034543" indent="-226060" eaLnBrk="0" hangingPunct="0">
              <a:defRPr>
                <a:solidFill>
                  <a:schemeClr val="tx1"/>
                </a:solidFill>
                <a:latin typeface="Arial" pitchFamily="34" charset="0"/>
              </a:defRPr>
            </a:lvl5pPr>
            <a:lvl6pPr marL="2486664" indent="-226060" eaLnBrk="0" fontAlgn="base" hangingPunct="0">
              <a:spcBef>
                <a:spcPct val="0"/>
              </a:spcBef>
              <a:spcAft>
                <a:spcPct val="0"/>
              </a:spcAft>
              <a:defRPr>
                <a:solidFill>
                  <a:schemeClr val="tx1"/>
                </a:solidFill>
                <a:latin typeface="Arial" pitchFamily="34" charset="0"/>
              </a:defRPr>
            </a:lvl6pPr>
            <a:lvl7pPr marL="2938784" indent="-226060" eaLnBrk="0" fontAlgn="base" hangingPunct="0">
              <a:spcBef>
                <a:spcPct val="0"/>
              </a:spcBef>
              <a:spcAft>
                <a:spcPct val="0"/>
              </a:spcAft>
              <a:defRPr>
                <a:solidFill>
                  <a:schemeClr val="tx1"/>
                </a:solidFill>
                <a:latin typeface="Arial" pitchFamily="34" charset="0"/>
              </a:defRPr>
            </a:lvl7pPr>
            <a:lvl8pPr marL="3390905" indent="-226060" eaLnBrk="0" fontAlgn="base" hangingPunct="0">
              <a:spcBef>
                <a:spcPct val="0"/>
              </a:spcBef>
              <a:spcAft>
                <a:spcPct val="0"/>
              </a:spcAft>
              <a:defRPr>
                <a:solidFill>
                  <a:schemeClr val="tx1"/>
                </a:solidFill>
                <a:latin typeface="Arial" pitchFamily="34" charset="0"/>
              </a:defRPr>
            </a:lvl8pPr>
            <a:lvl9pPr marL="3843026" indent="-226060" eaLnBrk="0" fontAlgn="base" hangingPunct="0">
              <a:spcBef>
                <a:spcPct val="0"/>
              </a:spcBef>
              <a:spcAft>
                <a:spcPct val="0"/>
              </a:spcAft>
              <a:defRPr>
                <a:solidFill>
                  <a:schemeClr val="tx1"/>
                </a:solidFill>
                <a:latin typeface="Arial" pitchFamily="34" charset="0"/>
              </a:defRPr>
            </a:lvl9pPr>
          </a:lstStyle>
          <a:p>
            <a:pPr eaLnBrk="1" hangingPunct="1">
              <a:defRPr/>
            </a:pPr>
            <a:fld id="{DB8E686A-7283-4A33-B9FD-BA05E23FA26E}" type="slidenum">
              <a:rPr lang="en-US" smtClean="0"/>
              <a:pPr eaLnBrk="1" hangingPunct="1">
                <a:defRPr/>
              </a:pPr>
              <a:t>9</a:t>
            </a:fld>
            <a:endParaRPr lang="en-US" smtClean="0"/>
          </a:p>
        </p:txBody>
      </p:sp>
    </p:spTree>
    <p:extLst>
      <p:ext uri="{BB962C8B-B14F-4D97-AF65-F5344CB8AC3E}">
        <p14:creationId xmlns:p14="http://schemas.microsoft.com/office/powerpoint/2010/main" val="274901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89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697" indent="-282576" eaLnBrk="0" hangingPunct="0">
              <a:defRPr>
                <a:solidFill>
                  <a:schemeClr val="tx1"/>
                </a:solidFill>
                <a:latin typeface="Arial" pitchFamily="34" charset="0"/>
              </a:defRPr>
            </a:lvl2pPr>
            <a:lvl3pPr marL="1130302" indent="-226060" eaLnBrk="0" hangingPunct="0">
              <a:defRPr>
                <a:solidFill>
                  <a:schemeClr val="tx1"/>
                </a:solidFill>
                <a:latin typeface="Arial" pitchFamily="34" charset="0"/>
              </a:defRPr>
            </a:lvl3pPr>
            <a:lvl4pPr marL="1582422" indent="-226060" eaLnBrk="0" hangingPunct="0">
              <a:defRPr>
                <a:solidFill>
                  <a:schemeClr val="tx1"/>
                </a:solidFill>
                <a:latin typeface="Arial" pitchFamily="34" charset="0"/>
              </a:defRPr>
            </a:lvl4pPr>
            <a:lvl5pPr marL="2034543" indent="-226060" eaLnBrk="0" hangingPunct="0">
              <a:defRPr>
                <a:solidFill>
                  <a:schemeClr val="tx1"/>
                </a:solidFill>
                <a:latin typeface="Arial" pitchFamily="34" charset="0"/>
              </a:defRPr>
            </a:lvl5pPr>
            <a:lvl6pPr marL="2486664" indent="-226060" eaLnBrk="0" fontAlgn="base" hangingPunct="0">
              <a:spcBef>
                <a:spcPct val="0"/>
              </a:spcBef>
              <a:spcAft>
                <a:spcPct val="0"/>
              </a:spcAft>
              <a:defRPr>
                <a:solidFill>
                  <a:schemeClr val="tx1"/>
                </a:solidFill>
                <a:latin typeface="Arial" pitchFamily="34" charset="0"/>
              </a:defRPr>
            </a:lvl6pPr>
            <a:lvl7pPr marL="2938784" indent="-226060" eaLnBrk="0" fontAlgn="base" hangingPunct="0">
              <a:spcBef>
                <a:spcPct val="0"/>
              </a:spcBef>
              <a:spcAft>
                <a:spcPct val="0"/>
              </a:spcAft>
              <a:defRPr>
                <a:solidFill>
                  <a:schemeClr val="tx1"/>
                </a:solidFill>
                <a:latin typeface="Arial" pitchFamily="34" charset="0"/>
              </a:defRPr>
            </a:lvl7pPr>
            <a:lvl8pPr marL="3390905" indent="-226060" eaLnBrk="0" fontAlgn="base" hangingPunct="0">
              <a:spcBef>
                <a:spcPct val="0"/>
              </a:spcBef>
              <a:spcAft>
                <a:spcPct val="0"/>
              </a:spcAft>
              <a:defRPr>
                <a:solidFill>
                  <a:schemeClr val="tx1"/>
                </a:solidFill>
                <a:latin typeface="Arial" pitchFamily="34" charset="0"/>
              </a:defRPr>
            </a:lvl8pPr>
            <a:lvl9pPr marL="3843026" indent="-226060" eaLnBrk="0" fontAlgn="base" hangingPunct="0">
              <a:spcBef>
                <a:spcPct val="0"/>
              </a:spcBef>
              <a:spcAft>
                <a:spcPct val="0"/>
              </a:spcAft>
              <a:defRPr>
                <a:solidFill>
                  <a:schemeClr val="tx1"/>
                </a:solidFill>
                <a:latin typeface="Arial" pitchFamily="34" charset="0"/>
              </a:defRPr>
            </a:lvl9pPr>
          </a:lstStyle>
          <a:p>
            <a:pPr eaLnBrk="1" hangingPunct="1">
              <a:defRPr/>
            </a:pPr>
            <a:fld id="{72F560D0-F4BE-48A2-9FD4-4DF97D4064C6}" type="slidenum">
              <a:rPr lang="en-US" smtClean="0"/>
              <a:pPr eaLnBrk="1" hangingPunct="1">
                <a:defRPr/>
              </a:pPr>
              <a:t>10</a:t>
            </a:fld>
            <a:endParaRPr lang="en-US" smtClean="0"/>
          </a:p>
        </p:txBody>
      </p:sp>
    </p:spTree>
    <p:extLst>
      <p:ext uri="{BB962C8B-B14F-4D97-AF65-F5344CB8AC3E}">
        <p14:creationId xmlns:p14="http://schemas.microsoft.com/office/powerpoint/2010/main" val="40302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697" indent="-282576" eaLnBrk="0" hangingPunct="0">
              <a:defRPr>
                <a:solidFill>
                  <a:schemeClr val="tx1"/>
                </a:solidFill>
                <a:latin typeface="Arial" pitchFamily="34" charset="0"/>
              </a:defRPr>
            </a:lvl2pPr>
            <a:lvl3pPr marL="1130302" indent="-226060" eaLnBrk="0" hangingPunct="0">
              <a:defRPr>
                <a:solidFill>
                  <a:schemeClr val="tx1"/>
                </a:solidFill>
                <a:latin typeface="Arial" pitchFamily="34" charset="0"/>
              </a:defRPr>
            </a:lvl3pPr>
            <a:lvl4pPr marL="1582422" indent="-226060" eaLnBrk="0" hangingPunct="0">
              <a:defRPr>
                <a:solidFill>
                  <a:schemeClr val="tx1"/>
                </a:solidFill>
                <a:latin typeface="Arial" pitchFamily="34" charset="0"/>
              </a:defRPr>
            </a:lvl4pPr>
            <a:lvl5pPr marL="2034543" indent="-226060" eaLnBrk="0" hangingPunct="0">
              <a:defRPr>
                <a:solidFill>
                  <a:schemeClr val="tx1"/>
                </a:solidFill>
                <a:latin typeface="Arial" pitchFamily="34" charset="0"/>
              </a:defRPr>
            </a:lvl5pPr>
            <a:lvl6pPr marL="2486664" indent="-226060" eaLnBrk="0" fontAlgn="base" hangingPunct="0">
              <a:spcBef>
                <a:spcPct val="0"/>
              </a:spcBef>
              <a:spcAft>
                <a:spcPct val="0"/>
              </a:spcAft>
              <a:defRPr>
                <a:solidFill>
                  <a:schemeClr val="tx1"/>
                </a:solidFill>
                <a:latin typeface="Arial" pitchFamily="34" charset="0"/>
              </a:defRPr>
            </a:lvl6pPr>
            <a:lvl7pPr marL="2938784" indent="-226060" eaLnBrk="0" fontAlgn="base" hangingPunct="0">
              <a:spcBef>
                <a:spcPct val="0"/>
              </a:spcBef>
              <a:spcAft>
                <a:spcPct val="0"/>
              </a:spcAft>
              <a:defRPr>
                <a:solidFill>
                  <a:schemeClr val="tx1"/>
                </a:solidFill>
                <a:latin typeface="Arial" pitchFamily="34" charset="0"/>
              </a:defRPr>
            </a:lvl7pPr>
            <a:lvl8pPr marL="3390905" indent="-226060" eaLnBrk="0" fontAlgn="base" hangingPunct="0">
              <a:spcBef>
                <a:spcPct val="0"/>
              </a:spcBef>
              <a:spcAft>
                <a:spcPct val="0"/>
              </a:spcAft>
              <a:defRPr>
                <a:solidFill>
                  <a:schemeClr val="tx1"/>
                </a:solidFill>
                <a:latin typeface="Arial" pitchFamily="34" charset="0"/>
              </a:defRPr>
            </a:lvl8pPr>
            <a:lvl9pPr marL="3843026" indent="-226060" eaLnBrk="0" fontAlgn="base" hangingPunct="0">
              <a:spcBef>
                <a:spcPct val="0"/>
              </a:spcBef>
              <a:spcAft>
                <a:spcPct val="0"/>
              </a:spcAft>
              <a:defRPr>
                <a:solidFill>
                  <a:schemeClr val="tx1"/>
                </a:solidFill>
                <a:latin typeface="Arial" pitchFamily="34" charset="0"/>
              </a:defRPr>
            </a:lvl9pPr>
          </a:lstStyle>
          <a:p>
            <a:pPr eaLnBrk="1" hangingPunct="1">
              <a:defRPr/>
            </a:pPr>
            <a:fld id="{5FEF722F-658F-4D0F-8DBC-7C8F15E5E9DD}" type="slidenum">
              <a:rPr lang="en-US" smtClean="0"/>
              <a:pPr eaLnBrk="1" hangingPunct="1">
                <a:defRPr/>
              </a:pPr>
              <a:t>11</a:t>
            </a:fld>
            <a:endParaRPr lang="en-US" smtClean="0"/>
          </a:p>
        </p:txBody>
      </p:sp>
    </p:spTree>
    <p:extLst>
      <p:ext uri="{BB962C8B-B14F-4D97-AF65-F5344CB8AC3E}">
        <p14:creationId xmlns:p14="http://schemas.microsoft.com/office/powerpoint/2010/main" val="2117598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422294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8/7/2019</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8/7/2019</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8/7/2019</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8/7/2019</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8/7/2019</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8/7/2019</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2120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8/7/2019</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3" r:id="rId9"/>
    <p:sldLayoutId id="2147483674"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cde.state.co.us/educatoreffectiveness/contact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900865"/>
            <a:ext cx="9144000" cy="2080800"/>
          </a:xfrm>
        </p:spPr>
        <p:txBody>
          <a:bodyPr>
            <a:noAutofit/>
          </a:bodyPr>
          <a:lstStyle/>
          <a:p>
            <a:r>
              <a:rPr lang="en-US" sz="2800" b="1" dirty="0"/>
              <a:t>Implementing the </a:t>
            </a:r>
            <a:r>
              <a:rPr lang="en-US" sz="2800" b="1" dirty="0" smtClean="0"/>
              <a:t>Special Services Providers </a:t>
            </a:r>
            <a:r>
              <a:rPr lang="en-US" sz="2800" b="1" dirty="0"/>
              <a:t/>
            </a:r>
            <a:br>
              <a:rPr lang="en-US" sz="2800" b="1" dirty="0"/>
            </a:br>
            <a:r>
              <a:rPr lang="en-US" sz="2800" b="1" dirty="0"/>
              <a:t>State Model Evaluation System </a:t>
            </a:r>
            <a:br>
              <a:rPr lang="en-US" sz="2800" b="1" dirty="0"/>
            </a:br>
            <a:r>
              <a:rPr lang="en-US" sz="2800" b="1" dirty="0"/>
              <a:t>for </a:t>
            </a:r>
            <a:br>
              <a:rPr lang="en-US" sz="2800" b="1" dirty="0"/>
            </a:br>
            <a:r>
              <a:rPr lang="en-US" sz="2800" b="1" i="1" dirty="0"/>
              <a:t>Professional </a:t>
            </a:r>
            <a:r>
              <a:rPr lang="en-US" sz="2800" b="1" i="1" dirty="0" smtClean="0"/>
              <a:t>Practice</a:t>
            </a:r>
          </a:p>
          <a:p>
            <a:r>
              <a:rPr lang="en-US" sz="1800" dirty="0" smtClean="0"/>
              <a:t>Legislative Overview and Professional Practice</a:t>
            </a:r>
            <a:endParaRPr lang="en-US" sz="1800" dirty="0"/>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176322"/>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Priorities of Implementation </a:t>
            </a:r>
          </a:p>
        </p:txBody>
      </p:sp>
      <p:sp>
        <p:nvSpPr>
          <p:cNvPr id="102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Human judgment </a:t>
            </a:r>
          </a:p>
          <a:p>
            <a:pPr lvl="1"/>
            <a:r>
              <a:rPr lang="en-US" sz="2000" dirty="0" smtClean="0"/>
              <a:t>Data should inform decisions, but human judgment will always be a part of the process </a:t>
            </a:r>
          </a:p>
          <a:p>
            <a:pPr lvl="1"/>
            <a:r>
              <a:rPr lang="en-US" sz="2000" dirty="0" smtClean="0"/>
              <a:t>Processes and techniques are recommended to improve individual judgment and minimize errors and bias</a:t>
            </a:r>
          </a:p>
          <a:p>
            <a:r>
              <a:rPr lang="en-US" sz="2800" dirty="0" smtClean="0"/>
              <a:t>Embodiment of continuous improvement by monitoring</a:t>
            </a:r>
          </a:p>
          <a:p>
            <a:pPr lvl="1"/>
            <a:r>
              <a:rPr lang="en-US" sz="2000" dirty="0" smtClean="0"/>
              <a:t>Data from pilot and rollout intended to capture what works and what doesn’t</a:t>
            </a:r>
          </a:p>
          <a:p>
            <a:pPr lvl="1"/>
            <a:r>
              <a:rPr lang="en-US" sz="2000" dirty="0" smtClean="0"/>
              <a:t>Changes in practices and tools</a:t>
            </a:r>
          </a:p>
          <a:p>
            <a:pPr lvl="1"/>
            <a:r>
              <a:rPr lang="en-US" sz="2000" dirty="0" smtClean="0"/>
              <a:t>Emerging research and best practices</a:t>
            </a:r>
          </a:p>
        </p:txBody>
      </p:sp>
      <p:pic>
        <p:nvPicPr>
          <p:cNvPr id="31748"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413" y="5818188"/>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928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500"/>
                                        <p:tgtEl>
                                          <p:spTgt spid="102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500"/>
                                        <p:tgtEl>
                                          <p:spTgt spid="1024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500"/>
                                        <p:tgtEl>
                                          <p:spTgt spid="1024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Providing credible and meaningful feedback with:</a:t>
            </a:r>
          </a:p>
          <a:p>
            <a:pPr lvl="1"/>
            <a:r>
              <a:rPr lang="en-US" sz="2000" dirty="0" smtClean="0"/>
              <a:t>Actionable information</a:t>
            </a:r>
          </a:p>
          <a:p>
            <a:pPr lvl="1"/>
            <a:r>
              <a:rPr lang="en-US" sz="2000" dirty="0" smtClean="0"/>
              <a:t>Opportunities for improvement</a:t>
            </a:r>
          </a:p>
          <a:p>
            <a:pPr lvl="1"/>
            <a:r>
              <a:rPr lang="en-US" sz="2000" dirty="0" smtClean="0"/>
              <a:t>Idea that this is a </a:t>
            </a:r>
            <a:r>
              <a:rPr lang="en-US" sz="2000" i="1" dirty="0" smtClean="0"/>
              <a:t>process</a:t>
            </a:r>
            <a:r>
              <a:rPr lang="en-US" sz="2000" dirty="0" smtClean="0"/>
              <a:t> and not an event</a:t>
            </a:r>
            <a:endParaRPr lang="en-US" sz="2400" dirty="0" smtClean="0"/>
          </a:p>
          <a:p>
            <a:r>
              <a:rPr lang="en-US" sz="2800" dirty="0" smtClean="0"/>
              <a:t>Involves all stakeholders in a collaborative process</a:t>
            </a:r>
          </a:p>
          <a:p>
            <a:pPr lvl="1"/>
            <a:r>
              <a:rPr lang="en-US" sz="2000" dirty="0" smtClean="0"/>
              <a:t>Families, teachers, Special Services Providers, administration, school board, etc.</a:t>
            </a:r>
          </a:p>
          <a:p>
            <a:pPr lvl="1"/>
            <a:r>
              <a:rPr lang="en-US" sz="2000" dirty="0" smtClean="0"/>
              <a:t>Special Services Providers involved throughout development process</a:t>
            </a:r>
          </a:p>
          <a:p>
            <a:pPr lvl="1"/>
            <a:endParaRPr lang="en-US" sz="2000" dirty="0" smtClean="0"/>
          </a:p>
        </p:txBody>
      </p:sp>
      <p:pic>
        <p:nvPicPr>
          <p:cNvPr id="32771"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06" y="5818188"/>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itle 1"/>
          <p:cNvSpPr>
            <a:spLocks noGrp="1"/>
          </p:cNvSpPr>
          <p:nvPr>
            <p:ph type="title"/>
          </p:nvPr>
        </p:nvSpPr>
        <p:spPr bwMode="auto">
          <a:xfrm>
            <a:off x="457200" y="161574"/>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Priorities of Implementation </a:t>
            </a:r>
          </a:p>
        </p:txBody>
      </p:sp>
    </p:spTree>
    <p:extLst>
      <p:ext uri="{BB962C8B-B14F-4D97-AF65-F5344CB8AC3E}">
        <p14:creationId xmlns:p14="http://schemas.microsoft.com/office/powerpoint/2010/main" val="12223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500"/>
                                        <p:tgtEl>
                                          <p:spTgt spid="11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500"/>
                                        <p:tgtEl>
                                          <p:spTgt spid="1126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xEl>
                                              <p:pRg st="3" end="3"/>
                                            </p:txEl>
                                          </p:spTgt>
                                        </p:tgtEl>
                                        <p:attrNameLst>
                                          <p:attrName>style.visibility</p:attrName>
                                        </p:attrNameLst>
                                      </p:cBhvr>
                                      <p:to>
                                        <p:strVal val="visible"/>
                                      </p:to>
                                    </p:set>
                                    <p:animEffect transition="in" filter="fade">
                                      <p:cBhvr>
                                        <p:cTn id="16" dur="500"/>
                                        <p:tgtEl>
                                          <p:spTgt spid="1126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66">
                                            <p:txEl>
                                              <p:pRg st="4" end="4"/>
                                            </p:txEl>
                                          </p:spTgt>
                                        </p:tgtEl>
                                        <p:attrNameLst>
                                          <p:attrName>style.visibility</p:attrName>
                                        </p:attrNameLst>
                                      </p:cBhvr>
                                      <p:to>
                                        <p:strVal val="visible"/>
                                      </p:to>
                                    </p:set>
                                    <p:animEffect transition="in" filter="fade">
                                      <p:cBhvr>
                                        <p:cTn id="21" dur="500"/>
                                        <p:tgtEl>
                                          <p:spTgt spid="1126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6">
                                            <p:txEl>
                                              <p:pRg st="5" end="5"/>
                                            </p:txEl>
                                          </p:spTgt>
                                        </p:tgtEl>
                                        <p:attrNameLst>
                                          <p:attrName>style.visibility</p:attrName>
                                        </p:attrNameLst>
                                      </p:cBhvr>
                                      <p:to>
                                        <p:strVal val="visible"/>
                                      </p:to>
                                    </p:set>
                                    <p:animEffect transition="in" filter="fade">
                                      <p:cBhvr>
                                        <p:cTn id="24" dur="500"/>
                                        <p:tgtEl>
                                          <p:spTgt spid="1126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66">
                                            <p:txEl>
                                              <p:pRg st="6" end="6"/>
                                            </p:txEl>
                                          </p:spTgt>
                                        </p:tgtEl>
                                        <p:attrNameLst>
                                          <p:attrName>style.visibility</p:attrName>
                                        </p:attrNameLst>
                                      </p:cBhvr>
                                      <p:to>
                                        <p:strVal val="visible"/>
                                      </p:to>
                                    </p:set>
                                    <p:animEffect transition="in" filter="fade">
                                      <p:cBhvr>
                                        <p:cTn id="27"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Takes place within a larger, aligned and supportive system</a:t>
            </a:r>
          </a:p>
          <a:p>
            <a:pPr lvl="1"/>
            <a:r>
              <a:rPr lang="en-US" sz="2000" dirty="0" smtClean="0"/>
              <a:t>All components of the system must focus on increasing the number of Special Services Providers and students who are successful</a:t>
            </a:r>
          </a:p>
          <a:p>
            <a:pPr lvl="1"/>
            <a:endParaRPr lang="en-US" sz="2000" dirty="0" smtClean="0"/>
          </a:p>
          <a:p>
            <a:pPr lvl="1"/>
            <a:endParaRPr lang="en-US" sz="2000" dirty="0" smtClean="0"/>
          </a:p>
          <a:p>
            <a:r>
              <a:rPr lang="en-US" sz="2800" dirty="0" smtClean="0"/>
              <a:t>Turn and Talk </a:t>
            </a:r>
          </a:p>
          <a:p>
            <a:pPr lvl="1"/>
            <a:r>
              <a:rPr lang="en-US" sz="2000" dirty="0" smtClean="0"/>
              <a:t>Which priority resonates with you and why? </a:t>
            </a:r>
          </a:p>
        </p:txBody>
      </p:sp>
      <p:pic>
        <p:nvPicPr>
          <p:cNvPr id="33795"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413" y="5818188"/>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C:\Users\Cabrera_C\AppData\Local\Microsoft\Windows\Temporary Internet Files\Content.IE5\VHZJWIZQ\MC9003042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249863"/>
            <a:ext cx="18113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itle 1"/>
          <p:cNvSpPr>
            <a:spLocks noGrp="1"/>
          </p:cNvSpPr>
          <p:nvPr>
            <p:ph type="title"/>
          </p:nvPr>
        </p:nvSpPr>
        <p:spPr bwMode="auto">
          <a:xfrm>
            <a:off x="457200" y="191070"/>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Priorities of Implementation </a:t>
            </a:r>
          </a:p>
        </p:txBody>
      </p:sp>
    </p:spTree>
    <p:extLst>
      <p:ext uri="{BB962C8B-B14F-4D97-AF65-F5344CB8AC3E}">
        <p14:creationId xmlns:p14="http://schemas.microsoft.com/office/powerpoint/2010/main" val="3483098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500"/>
                                        <p:tgtEl>
                                          <p:spTgt spid="1126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fade">
                                      <p:cBhvr>
                                        <p:cTn id="18" dur="500"/>
                                        <p:tgtEl>
                                          <p:spTgt spid="1126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b="1" u="sng" dirty="0" smtClean="0"/>
              <a:t>2012-13</a:t>
            </a:r>
          </a:p>
          <a:p>
            <a:pPr lvl="1"/>
            <a:r>
              <a:rPr lang="en-US" sz="2000" dirty="0" smtClean="0"/>
              <a:t>Create </a:t>
            </a:r>
            <a:r>
              <a:rPr lang="en-US" sz="2000" dirty="0"/>
              <a:t>9 work groups comprised of experts from the field </a:t>
            </a:r>
          </a:p>
          <a:p>
            <a:pPr lvl="1"/>
            <a:r>
              <a:rPr lang="en-US" sz="2000" dirty="0" smtClean="0"/>
              <a:t>Work </a:t>
            </a:r>
            <a:r>
              <a:rPr lang="en-US" sz="2000" dirty="0"/>
              <a:t>groups provide recommendations for </a:t>
            </a:r>
            <a:r>
              <a:rPr lang="en-US" sz="2000" dirty="0" smtClean="0"/>
              <a:t>definition, standards </a:t>
            </a:r>
            <a:r>
              <a:rPr lang="en-US" sz="2000" dirty="0"/>
              <a:t>and elements  (aligned with teacher) and </a:t>
            </a:r>
            <a:r>
              <a:rPr lang="en-US" sz="2000" dirty="0" smtClean="0"/>
              <a:t>measures of student </a:t>
            </a:r>
            <a:r>
              <a:rPr lang="en-US" sz="2000" dirty="0"/>
              <a:t>outcomes to State Council for Educator Effectiveness </a:t>
            </a:r>
          </a:p>
          <a:p>
            <a:pPr lvl="1"/>
            <a:r>
              <a:rPr lang="en-US" sz="2000" dirty="0" smtClean="0"/>
              <a:t>SCEE </a:t>
            </a:r>
            <a:r>
              <a:rPr lang="en-US" sz="2000" dirty="0"/>
              <a:t>presents recommendations to State Board of Education </a:t>
            </a:r>
          </a:p>
          <a:p>
            <a:pPr lvl="1"/>
            <a:r>
              <a:rPr lang="en-US" sz="2000" dirty="0" smtClean="0"/>
              <a:t>CDE </a:t>
            </a:r>
            <a:r>
              <a:rPr lang="en-US" sz="2000" dirty="0"/>
              <a:t>facilitates work group  creation of </a:t>
            </a:r>
            <a:r>
              <a:rPr lang="en-US" sz="2000" dirty="0" smtClean="0"/>
              <a:t>draft </a:t>
            </a:r>
            <a:r>
              <a:rPr lang="en-US" sz="2000" dirty="0"/>
              <a:t>professional practice rubrics </a:t>
            </a:r>
            <a:endParaRPr lang="en-US" sz="2000" dirty="0" smtClean="0"/>
          </a:p>
          <a:p>
            <a:pPr lvl="1"/>
            <a:r>
              <a:rPr lang="en-US" sz="2000" dirty="0" smtClean="0"/>
              <a:t>Release application for pilot districts/BOCES; Select pilot sites </a:t>
            </a:r>
          </a:p>
          <a:p>
            <a:pPr lvl="2"/>
            <a:r>
              <a:rPr lang="en-US" dirty="0" smtClean="0"/>
              <a:t>19 pilot sites including: </a:t>
            </a:r>
          </a:p>
          <a:p>
            <a:pPr lvl="3"/>
            <a:r>
              <a:rPr lang="en-US" dirty="0" smtClean="0"/>
              <a:t>4 BOCES</a:t>
            </a:r>
          </a:p>
          <a:p>
            <a:pPr lvl="3"/>
            <a:r>
              <a:rPr lang="en-US" dirty="0" smtClean="0"/>
              <a:t>Large suburban/urban districts </a:t>
            </a:r>
          </a:p>
          <a:p>
            <a:pPr lvl="3"/>
            <a:r>
              <a:rPr lang="en-US" dirty="0" smtClean="0"/>
              <a:t>Small rural districts </a:t>
            </a:r>
          </a:p>
          <a:p>
            <a:pPr lvl="3"/>
            <a:r>
              <a:rPr lang="en-US" dirty="0" smtClean="0"/>
              <a:t>Online school </a:t>
            </a:r>
            <a:endParaRPr lang="en-US" dirty="0"/>
          </a:p>
        </p:txBody>
      </p:sp>
      <p:sp>
        <p:nvSpPr>
          <p:cNvPr id="3" name="Title 2"/>
          <p:cNvSpPr>
            <a:spLocks noGrp="1"/>
          </p:cNvSpPr>
          <p:nvPr>
            <p:ph type="title"/>
          </p:nvPr>
        </p:nvSpPr>
        <p:spPr/>
        <p:txBody>
          <a:bodyPr>
            <a:normAutofit fontScale="90000"/>
          </a:bodyPr>
          <a:lstStyle/>
          <a:p>
            <a:r>
              <a:rPr lang="en-US" sz="4000" dirty="0" smtClean="0"/>
              <a:t>Historical SSP Timeline of Implementation </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pic>
        <p:nvPicPr>
          <p:cNvPr id="5"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23" y="6000351"/>
            <a:ext cx="776823" cy="7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93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b="1" u="sng" dirty="0" smtClean="0"/>
              <a:t>2013-14</a:t>
            </a:r>
          </a:p>
          <a:p>
            <a:pPr lvl="1"/>
            <a:r>
              <a:rPr lang="en-US" sz="2000" dirty="0" smtClean="0"/>
              <a:t>All </a:t>
            </a:r>
            <a:r>
              <a:rPr lang="en-US" sz="2000" dirty="0"/>
              <a:t>SSPs evaluated using current system employed in </a:t>
            </a:r>
            <a:r>
              <a:rPr lang="en-US" sz="2000" dirty="0" smtClean="0"/>
              <a:t>district/BOCES</a:t>
            </a:r>
            <a:endParaRPr lang="en-US" sz="2000" dirty="0"/>
          </a:p>
          <a:p>
            <a:pPr lvl="1"/>
            <a:r>
              <a:rPr lang="en-US" sz="2000" dirty="0" smtClean="0"/>
              <a:t>Pilot </a:t>
            </a:r>
            <a:r>
              <a:rPr lang="en-US" sz="2000" dirty="0"/>
              <a:t>draft professional practice rubrics for </a:t>
            </a:r>
            <a:r>
              <a:rPr lang="en-US" sz="2000" dirty="0" smtClean="0"/>
              <a:t>Special Services Providers </a:t>
            </a:r>
            <a:endParaRPr lang="en-US" sz="2000" dirty="0"/>
          </a:p>
          <a:p>
            <a:pPr lvl="2"/>
            <a:r>
              <a:rPr lang="en-US" dirty="0" smtClean="0"/>
              <a:t>Collect </a:t>
            </a:r>
            <a:r>
              <a:rPr lang="en-US" dirty="0"/>
              <a:t>feedback on professional practice rubrics and </a:t>
            </a:r>
            <a:r>
              <a:rPr lang="en-US" dirty="0" smtClean="0"/>
              <a:t>measures of student outcomes</a:t>
            </a:r>
            <a:endParaRPr lang="en-US" dirty="0"/>
          </a:p>
          <a:p>
            <a:pPr lvl="2"/>
            <a:r>
              <a:rPr lang="en-US" dirty="0" smtClean="0"/>
              <a:t>Refine </a:t>
            </a:r>
            <a:r>
              <a:rPr lang="en-US" dirty="0"/>
              <a:t>rubrics </a:t>
            </a:r>
            <a:r>
              <a:rPr lang="en-US" dirty="0" smtClean="0"/>
              <a:t>and measures of student </a:t>
            </a:r>
            <a:r>
              <a:rPr lang="en-US" dirty="0"/>
              <a:t>outcome </a:t>
            </a:r>
            <a:r>
              <a:rPr lang="en-US" dirty="0" smtClean="0"/>
              <a:t>based </a:t>
            </a:r>
            <a:r>
              <a:rPr lang="en-US" dirty="0"/>
              <a:t>on feedback </a:t>
            </a:r>
            <a:r>
              <a:rPr lang="en-US" dirty="0" smtClean="0"/>
              <a:t>collected</a:t>
            </a:r>
            <a:endParaRPr lang="en-US" dirty="0"/>
          </a:p>
          <a:p>
            <a:pPr lvl="1"/>
            <a:r>
              <a:rPr lang="en-US" sz="2000" dirty="0" smtClean="0"/>
              <a:t>Provide training to districts and BOCES wanting to use the State Model System for SSPs</a:t>
            </a:r>
            <a:endParaRPr lang="en-US" sz="2000" dirty="0"/>
          </a:p>
        </p:txBody>
      </p:sp>
      <p:sp>
        <p:nvSpPr>
          <p:cNvPr id="3" name="Title 2"/>
          <p:cNvSpPr>
            <a:spLocks noGrp="1"/>
          </p:cNvSpPr>
          <p:nvPr>
            <p:ph type="title"/>
          </p:nvPr>
        </p:nvSpPr>
        <p:spPr/>
        <p:txBody>
          <a:bodyPr>
            <a:normAutofit fontScale="90000"/>
          </a:bodyPr>
          <a:lstStyle/>
          <a:p>
            <a:r>
              <a:rPr lang="en-US" sz="4000" dirty="0" smtClean="0"/>
              <a:t>Historical SSP Timeline of Implementation </a:t>
            </a:r>
            <a:endParaRPr lang="en-US" sz="4000"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solidFill>
                <a:srgbClr val="000000">
                  <a:tint val="75000"/>
                </a:srgbClr>
              </a:solidFill>
            </a:endParaRPr>
          </a:p>
        </p:txBody>
      </p:sp>
      <p:pic>
        <p:nvPicPr>
          <p:cNvPr id="5"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23" y="6000351"/>
            <a:ext cx="776823" cy="7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23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92943"/>
            <a:ext cx="8407893" cy="4407408"/>
          </a:xfrm>
        </p:spPr>
        <p:txBody>
          <a:bodyPr>
            <a:normAutofit lnSpcReduction="10000"/>
          </a:bodyPr>
          <a:lstStyle/>
          <a:p>
            <a:pPr marL="45720" indent="0">
              <a:buNone/>
            </a:pPr>
            <a:r>
              <a:rPr lang="en-US" sz="2400" b="1" u="sng" dirty="0" smtClean="0"/>
              <a:t>2014-15</a:t>
            </a:r>
          </a:p>
          <a:p>
            <a:pPr lvl="1"/>
            <a:r>
              <a:rPr lang="en-US" sz="2000" dirty="0" smtClean="0"/>
              <a:t>Statewide </a:t>
            </a:r>
            <a:r>
              <a:rPr lang="en-US" sz="2000" dirty="0"/>
              <a:t>implementation of </a:t>
            </a:r>
            <a:r>
              <a:rPr lang="en-US" sz="2000" dirty="0" smtClean="0"/>
              <a:t>all SSP </a:t>
            </a:r>
            <a:r>
              <a:rPr lang="en-US" sz="2000" dirty="0"/>
              <a:t>Standards and Elements, including </a:t>
            </a:r>
            <a:r>
              <a:rPr lang="en-US" sz="2000" dirty="0" smtClean="0"/>
              <a:t>measures of student outcomes</a:t>
            </a:r>
            <a:endParaRPr lang="en-US" sz="2000" dirty="0"/>
          </a:p>
          <a:p>
            <a:pPr lvl="1"/>
            <a:r>
              <a:rPr lang="en-US" sz="2000" dirty="0" smtClean="0"/>
              <a:t>Conduct </a:t>
            </a:r>
            <a:r>
              <a:rPr lang="en-US" sz="2000" dirty="0"/>
              <a:t>a validation study for professional practice  </a:t>
            </a:r>
            <a:r>
              <a:rPr lang="en-US" sz="2000" dirty="0" smtClean="0"/>
              <a:t>rubrics using pilot sites</a:t>
            </a:r>
          </a:p>
          <a:p>
            <a:pPr lvl="1"/>
            <a:r>
              <a:rPr lang="en-US" sz="2000" i="1" dirty="0" smtClean="0"/>
              <a:t>If</a:t>
            </a:r>
            <a:r>
              <a:rPr lang="en-US" sz="2000" dirty="0" smtClean="0"/>
              <a:t> able to earn non-probationary status, this year considered “hold harmless” </a:t>
            </a:r>
            <a:endParaRPr lang="en-US" sz="2000" dirty="0"/>
          </a:p>
          <a:p>
            <a:pPr marL="45720" indent="0">
              <a:buNone/>
            </a:pPr>
            <a:endParaRPr lang="en-US" sz="1100" b="1" u="sng" dirty="0" smtClean="0"/>
          </a:p>
          <a:p>
            <a:pPr marL="45720" indent="0">
              <a:buNone/>
            </a:pPr>
            <a:r>
              <a:rPr lang="en-US" sz="2400" b="1" u="sng" dirty="0" smtClean="0"/>
              <a:t>2015-16</a:t>
            </a:r>
            <a:endParaRPr lang="en-US" sz="2400" b="1" u="sng" dirty="0"/>
          </a:p>
          <a:p>
            <a:pPr lvl="1"/>
            <a:r>
              <a:rPr lang="en-US" sz="2000" dirty="0"/>
              <a:t>Continued statewide implementation of SSP Standards and Elements, including </a:t>
            </a:r>
            <a:r>
              <a:rPr lang="en-US" sz="2000" dirty="0" smtClean="0"/>
              <a:t>measures of student outcomes</a:t>
            </a:r>
          </a:p>
          <a:p>
            <a:pPr lvl="1"/>
            <a:r>
              <a:rPr lang="en-US" sz="2000" dirty="0" smtClean="0"/>
              <a:t>First year an ineffective or partially effective rating would count toward two consecutive years of ineffectiveness for those able to earn non-probationary status </a:t>
            </a:r>
            <a:endParaRPr lang="en-US" sz="2000" dirty="0"/>
          </a:p>
          <a:p>
            <a:pPr marL="365760" lvl="1" indent="0">
              <a:buNone/>
            </a:pPr>
            <a:endParaRPr lang="en-US" sz="2000" dirty="0" smtClean="0"/>
          </a:p>
        </p:txBody>
      </p:sp>
      <p:sp>
        <p:nvSpPr>
          <p:cNvPr id="3" name="Title 2"/>
          <p:cNvSpPr>
            <a:spLocks noGrp="1"/>
          </p:cNvSpPr>
          <p:nvPr>
            <p:ph type="title"/>
          </p:nvPr>
        </p:nvSpPr>
        <p:spPr/>
        <p:txBody>
          <a:bodyPr>
            <a:normAutofit fontScale="90000"/>
          </a:bodyPr>
          <a:lstStyle/>
          <a:p>
            <a:r>
              <a:rPr lang="en-US" sz="4000" dirty="0" smtClean="0"/>
              <a:t>Historical SSP Timeline of Implementation </a:t>
            </a:r>
            <a:endParaRPr lang="en-US" sz="4000" dirty="0"/>
          </a:p>
        </p:txBody>
      </p:sp>
      <p:pic>
        <p:nvPicPr>
          <p:cNvPr id="4"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23" y="6000351"/>
            <a:ext cx="776823" cy="7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550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smtClean="0"/>
              <a:t>Evaluation Process Connections</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96" y="1173710"/>
            <a:ext cx="6530530" cy="5632871"/>
          </a:xfrm>
          <a:prstGeom prst="rect">
            <a:avLst/>
          </a:prstGeom>
        </p:spPr>
      </p:pic>
    </p:spTree>
    <p:extLst>
      <p:ext uri="{BB962C8B-B14F-4D97-AF65-F5344CB8AC3E}">
        <p14:creationId xmlns:p14="http://schemas.microsoft.com/office/powerpoint/2010/main" val="255844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smtClean="0"/>
              <a:t>Now that you are familiar with the evaluation process, think about how this will work in your setting. </a:t>
            </a:r>
          </a:p>
          <a:p>
            <a:pPr lvl="1"/>
            <a:r>
              <a:rPr lang="en-US" sz="2400" dirty="0" smtClean="0"/>
              <a:t>Who will serve as evaluators?  </a:t>
            </a:r>
          </a:p>
          <a:p>
            <a:pPr lvl="1"/>
            <a:r>
              <a:rPr lang="en-US" sz="2400" dirty="0" smtClean="0"/>
              <a:t>Will you have more than one person contributing to the evaluation results? </a:t>
            </a:r>
          </a:p>
          <a:p>
            <a:pPr lvl="1"/>
            <a:r>
              <a:rPr lang="en-US" sz="2400" dirty="0" smtClean="0"/>
              <a:t>How many observations will you conduct?  </a:t>
            </a:r>
            <a:endParaRPr lang="en-US" sz="2400" dirty="0"/>
          </a:p>
          <a:p>
            <a:pPr lvl="1"/>
            <a:r>
              <a:rPr lang="en-US" sz="2400" dirty="0" smtClean="0"/>
              <a:t>What will those observations look like? </a:t>
            </a:r>
          </a:p>
          <a:p>
            <a:pPr lvl="1"/>
            <a:r>
              <a:rPr lang="en-US" sz="2400" dirty="0" smtClean="0"/>
              <a:t>How will you handle observing itinerant staff?  </a:t>
            </a:r>
            <a:endParaRPr lang="en-US" sz="2400" dirty="0"/>
          </a:p>
        </p:txBody>
      </p:sp>
      <p:sp>
        <p:nvSpPr>
          <p:cNvPr id="3" name="Title 2"/>
          <p:cNvSpPr>
            <a:spLocks noGrp="1"/>
          </p:cNvSpPr>
          <p:nvPr>
            <p:ph type="title"/>
          </p:nvPr>
        </p:nvSpPr>
        <p:spPr/>
        <p:txBody>
          <a:bodyPr>
            <a:noAutofit/>
          </a:bodyPr>
          <a:lstStyle/>
          <a:p>
            <a:r>
              <a:rPr lang="en-US" sz="4000" dirty="0" smtClean="0"/>
              <a:t>Building Your Evaluation System </a:t>
            </a:r>
            <a:endParaRPr lang="en-US" sz="4000" dirty="0"/>
          </a:p>
        </p:txBody>
      </p:sp>
      <p:sp>
        <p:nvSpPr>
          <p:cNvPr id="2" name="Footer Placeholder 1"/>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3992946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72641" y="172018"/>
            <a:ext cx="8762301"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3200" dirty="0" smtClean="0"/>
              <a:t>Definition of Special Services Provider Effectiveness </a:t>
            </a:r>
          </a:p>
        </p:txBody>
      </p:sp>
      <p:pic>
        <p:nvPicPr>
          <p:cNvPr id="1026" name="Picture 2" descr="C:\Users\Cabrera_C\AppData\Local\Microsoft\Windows\Temporary Internet Files\Content.IE5\NQA177R4\MC9000448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93" y="1392351"/>
            <a:ext cx="2615272" cy="15872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5300" y="1699418"/>
            <a:ext cx="8229600" cy="4525963"/>
          </a:xfrm>
        </p:spPr>
        <p:txBody>
          <a:bodyPr/>
          <a:lstStyle/>
          <a:p>
            <a:pPr indent="0">
              <a:buFontTx/>
              <a:buNone/>
              <a:defRPr/>
            </a:pPr>
            <a:endParaRPr lang="en-US" sz="1800" dirty="0" smtClean="0"/>
          </a:p>
          <a:p>
            <a:pPr indent="0">
              <a:buFontTx/>
              <a:buNone/>
              <a:defRPr/>
            </a:pPr>
            <a:r>
              <a:rPr lang="en-US" sz="1800" dirty="0" smtClean="0"/>
              <a:t>		        	Effective Special Services Providers in the 		        	        	state of Colorado are vital members of the 			</a:t>
            </a:r>
            <a:r>
              <a:rPr lang="en-US" sz="1800" dirty="0"/>
              <a:t> </a:t>
            </a:r>
            <a:r>
              <a:rPr lang="en-US" sz="1800" dirty="0" smtClean="0"/>
              <a:t>    </a:t>
            </a:r>
            <a:r>
              <a:rPr lang="en-US" sz="1800" dirty="0"/>
              <a:t>	</a:t>
            </a:r>
            <a:r>
              <a:rPr lang="en-US" sz="1800" dirty="0" smtClean="0"/>
              <a:t>education team and have the knowledge and 			skills necessary to ensure that diverse student populations have equitable access to academic instruction and participation in school-related activities.  Effective Special Services Providers develop and/or implement evidence-based services or specially designed instruction to meet the unique needs of their students.  They support growth and development to close achievement gaps and prepare students for postsecondary and workforce success.  They have a deep understanding of the interconnectedness of the home, school and community and collaborate with all members of the education team to strengthen those connections.  Through reflection, advocacy, and leadership, they enhance the outcomes and development of their students.  </a:t>
            </a:r>
            <a:endParaRPr lang="en-US" sz="3600" dirty="0"/>
          </a:p>
        </p:txBody>
      </p:sp>
    </p:spTree>
    <p:extLst>
      <p:ext uri="{BB962C8B-B14F-4D97-AF65-F5344CB8AC3E}">
        <p14:creationId xmlns:p14="http://schemas.microsoft.com/office/powerpoint/2010/main" val="51301885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83276"/>
            <a:ext cx="457200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pPr>
            <a:r>
              <a:rPr lang="en-US" sz="1200" dirty="0" smtClean="0">
                <a:solidFill>
                  <a:srgbClr val="C00000"/>
                </a:solidFill>
                <a:ea typeface="Calibri" pitchFamily="34" charset="0"/>
                <a:cs typeface="Times New Roman" pitchFamily="18" charset="0"/>
              </a:rPr>
              <a:t>Colorado Department of Education</a:t>
            </a:r>
            <a:endParaRPr lang="en-US" sz="1000" dirty="0">
              <a:solidFill>
                <a:srgbClr val="000000"/>
              </a:solidFill>
              <a:ea typeface="Calibri" pitchFamily="34" charset="0"/>
              <a:cs typeface="Times New Roman" pitchFamily="18" charset="0"/>
            </a:endParaRPr>
          </a:p>
          <a:p>
            <a:pPr algn="ctr">
              <a:lnSpc>
                <a:spcPct val="115000"/>
              </a:lnSpc>
            </a:pPr>
            <a:r>
              <a:rPr lang="en-US" dirty="0">
                <a:solidFill>
                  <a:srgbClr val="000000"/>
                </a:solidFill>
                <a:ea typeface="Calibri" pitchFamily="34" charset="0"/>
                <a:cs typeface="Times New Roman" pitchFamily="18" charset="0"/>
              </a:rPr>
              <a:t>Framework for System to Evaluate </a:t>
            </a:r>
            <a:endParaRPr lang="en-US" dirty="0" smtClean="0">
              <a:solidFill>
                <a:srgbClr val="000000"/>
              </a:solidFill>
              <a:ea typeface="Calibri" pitchFamily="34" charset="0"/>
              <a:cs typeface="Times New Roman" pitchFamily="18" charset="0"/>
            </a:endParaRPr>
          </a:p>
          <a:p>
            <a:pPr algn="ctr">
              <a:lnSpc>
                <a:spcPct val="115000"/>
              </a:lnSpc>
            </a:pPr>
            <a:r>
              <a:rPr lang="en-US" dirty="0" smtClean="0">
                <a:solidFill>
                  <a:srgbClr val="000000"/>
                </a:solidFill>
                <a:ea typeface="Calibri" pitchFamily="34" charset="0"/>
                <a:cs typeface="Times New Roman" pitchFamily="18" charset="0"/>
              </a:rPr>
              <a:t>Special Services Providers  </a:t>
            </a:r>
            <a:endParaRPr lang="en-US" sz="1000" dirty="0">
              <a:solidFill>
                <a:srgbClr val="000000"/>
              </a:solidFill>
              <a:ea typeface="Calibri" pitchFamily="34" charset="0"/>
              <a:cs typeface="Times New Roman" pitchFamily="18" charset="0"/>
            </a:endParaRPr>
          </a:p>
        </p:txBody>
      </p:sp>
      <p:sp>
        <p:nvSpPr>
          <p:cNvPr id="135" name="Rounded Rectangle 134"/>
          <p:cNvSpPr/>
          <p:nvPr/>
        </p:nvSpPr>
        <p:spPr>
          <a:xfrm>
            <a:off x="1984744" y="1169988"/>
            <a:ext cx="5174512"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a:t>
            </a:r>
            <a:r>
              <a:rPr lang="en-US" sz="1600" dirty="0" smtClean="0">
                <a:solidFill>
                  <a:srgbClr val="FFFFFF"/>
                </a:solidFill>
                <a:ea typeface="Calibri"/>
                <a:cs typeface="Times New Roman"/>
              </a:rPr>
              <a:t>Special Services Provider </a:t>
            </a:r>
            <a:r>
              <a:rPr lang="en-US" sz="1600" dirty="0">
                <a:solidFill>
                  <a:srgbClr val="FFFFFF"/>
                </a:solidFill>
                <a:ea typeface="Calibri"/>
                <a:cs typeface="Times New Roman"/>
              </a:rPr>
              <a:t>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703421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101013"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a:off x="4572000"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209949"/>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a:t>
            </a:r>
            <a:r>
              <a:rPr lang="en-US" sz="1100" dirty="0" smtClean="0">
                <a:solidFill>
                  <a:srgbClr val="FFFFFF"/>
                </a:solidFill>
                <a:ea typeface="Calibri"/>
                <a:cs typeface="Times New Roman"/>
              </a:rPr>
              <a:t>Professional Expertise</a:t>
            </a:r>
            <a:endParaRPr lang="en-US" sz="1100" dirty="0">
              <a:solidFill>
                <a:srgbClr val="FFFFFF"/>
              </a:solidFill>
              <a:ea typeface="Calibri"/>
              <a:cs typeface="Times New Roman"/>
            </a:endParaRP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4335462"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8101013" y="2743200"/>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a:t>
            </a:r>
            <a:r>
              <a:rPr lang="en-US" sz="1400" dirty="0" smtClean="0">
                <a:solidFill>
                  <a:srgbClr val="000000"/>
                </a:solidFill>
              </a:rPr>
              <a:t>Measures of Student Outcomes</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Observations of Professional Practice</a:t>
            </a:r>
          </a:p>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Expert Input</a:t>
            </a:r>
          </a:p>
          <a:p>
            <a:pPr marL="171450" indent="-171450">
              <a:lnSpc>
                <a:spcPct val="115000"/>
              </a:lnSpc>
              <a:buFont typeface="Wingdings" panose="05000000000000000000" pitchFamily="2" charset="2"/>
              <a:buChar char="q"/>
              <a:defRPr/>
            </a:pPr>
            <a:r>
              <a:rPr lang="en-US" sz="1100" dirty="0" smtClean="0">
                <a:solidFill>
                  <a:srgbClr val="000000"/>
                </a:solidFill>
                <a:ea typeface="Calibri"/>
                <a:cs typeface="Times New Roman"/>
              </a:rPr>
              <a:t>Other Measures Aligned with CDE Guidance</a:t>
            </a:r>
            <a:r>
              <a:rPr lang="en-US" sz="1100" dirty="0">
                <a:solidFill>
                  <a:srgbClr val="000000"/>
                </a:solidFill>
                <a:ea typeface="Calibri"/>
                <a:cs typeface="Times New Roman"/>
              </a:rPr>
              <a:t>	</a:t>
            </a:r>
            <a:endParaRPr lang="en-US" sz="1100" dirty="0">
              <a:solidFill>
                <a:srgbClr val="FFFFFF"/>
              </a:solidFill>
              <a:ea typeface="Calibri"/>
              <a:cs typeface="Times New Roman"/>
            </a:endParaRPr>
          </a:p>
        </p:txBody>
      </p: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400" dirty="0" smtClean="0">
                <a:solidFill>
                  <a:srgbClr val="000000"/>
                </a:solidFill>
                <a:ea typeface="Calibri"/>
                <a:cs typeface="Times New Roman"/>
              </a:rPr>
              <a:t>Match of Measures of Student Outcomes to Assigned Duties</a:t>
            </a:r>
            <a:endParaRPr lang="en-US" sz="1400" dirty="0">
              <a:solidFill>
                <a:srgbClr val="FFFFFF"/>
              </a:solidFill>
              <a:ea typeface="Calibri"/>
              <a:cs typeface="Times New Roman"/>
            </a:endParaRPr>
          </a:p>
        </p:txBody>
      </p:sp>
      <p:sp>
        <p:nvSpPr>
          <p:cNvPr id="186" name="Rounded Rectangle 185"/>
          <p:cNvSpPr/>
          <p:nvPr/>
        </p:nvSpPr>
        <p:spPr>
          <a:xfrm>
            <a:off x="1606550"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smtClean="0">
                <a:solidFill>
                  <a:srgbClr val="000000"/>
                </a:solidFill>
                <a:ea typeface="Calibri"/>
                <a:cs typeface="Times New Roman"/>
              </a:rPr>
              <a:t>State Scoring </a:t>
            </a:r>
            <a:r>
              <a:rPr lang="en-US" sz="1100" dirty="0">
                <a:solidFill>
                  <a:srgbClr val="000000"/>
                </a:solidFill>
                <a:ea typeface="Calibri"/>
                <a:cs typeface="Times New Roman"/>
              </a:rPr>
              <a:t>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189288" y="5148263"/>
            <a:ext cx="1919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rPr>
              <a:t>Effectiveness Ratings</a:t>
            </a:r>
            <a:endParaRPr lang="en-US" sz="1600" dirty="0">
              <a:solidFill>
                <a:srgbClr val="000000"/>
              </a:solidFill>
            </a:endParaRP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a:solidFill>
                  <a:srgbClr val="000000"/>
                </a:solidFill>
                <a:ea typeface="Calibri"/>
                <a:cs typeface="Times New Roman"/>
              </a:rPr>
              <a:t>Partially Effective</a:t>
            </a:r>
            <a:r>
              <a:rPr lang="en-US" sz="1100" dirty="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Effective</a:t>
            </a:r>
            <a:r>
              <a:rPr lang="en-US" sz="1100" dirty="0">
                <a:solidFill>
                  <a:srgbClr val="FFFFFF"/>
                </a:solidFill>
                <a:ea typeface="Calibri"/>
                <a:cs typeface="Times New Roman"/>
              </a:rPr>
              <a:t>		</a:t>
            </a:r>
            <a:r>
              <a:rPr lang="en-US" sz="1100" dirty="0">
                <a:solidFill>
                  <a:srgbClr val="000000"/>
                </a:solidFill>
                <a:ea typeface="Calibri"/>
                <a:cs typeface="Times New Roman"/>
              </a:rPr>
              <a:t>Highly Effective</a:t>
            </a:r>
            <a:endParaRPr lang="en-US" sz="1100" dirty="0">
              <a:solidFill>
                <a:srgbClr val="FFFFFF"/>
              </a:solidFill>
              <a:ea typeface="Calibri"/>
              <a:cs typeface="Times New Roman"/>
            </a:endParaRPr>
          </a:p>
        </p:txBody>
      </p:sp>
      <p:cxnSp>
        <p:nvCxnSpPr>
          <p:cNvPr id="196" name="Straight Connector 195"/>
          <p:cNvCxnSpPr/>
          <p:nvPr/>
        </p:nvCxnSpPr>
        <p:spPr>
          <a:xfrm>
            <a:off x="19812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4340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543675"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3695700" y="1834388"/>
            <a:ext cx="184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dirty="0">
                <a:solidFill>
                  <a:srgbClr val="000000"/>
                </a:solidFill>
                <a:ea typeface="Calibri" pitchFamily="34" charset="0"/>
                <a:cs typeface="Times New Roman" pitchFamily="18" charset="0"/>
              </a:rPr>
              <a:t>Quality Standards</a:t>
            </a:r>
            <a:endParaRPr lang="en-US" sz="900" dirty="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a:t>
            </a:r>
            <a:r>
              <a:rPr lang="en-US" sz="1100" dirty="0" smtClean="0">
                <a:solidFill>
                  <a:srgbClr val="FFFFFF"/>
                </a:solidFill>
                <a:ea typeface="Calibri"/>
                <a:cs typeface="Times New Roman"/>
              </a:rPr>
              <a:t>Learning Environment</a:t>
            </a:r>
            <a:endParaRPr lang="en-US" sz="1100" dirty="0">
              <a:solidFill>
                <a:srgbClr val="FFFFFF"/>
              </a:solidFill>
              <a:ea typeface="Calibri"/>
              <a:cs typeface="Times New Roman"/>
            </a:endParaRP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a:t>
            </a:r>
            <a:r>
              <a:rPr lang="en-US" sz="1100" dirty="0" smtClean="0">
                <a:solidFill>
                  <a:srgbClr val="FFFFFF"/>
                </a:solidFill>
                <a:ea typeface="Calibri"/>
                <a:cs typeface="Times New Roman"/>
              </a:rPr>
              <a:t>High Quality Delivery</a:t>
            </a:r>
            <a:endParaRPr lang="en-US" sz="1100" dirty="0">
              <a:solidFill>
                <a:srgbClr val="FFFFFF"/>
              </a:solidFill>
              <a:ea typeface="Calibri"/>
              <a:cs typeface="Times New Roman"/>
            </a:endParaRP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a:t>
            </a:r>
            <a:r>
              <a:rPr lang="en-US" sz="1100" dirty="0" smtClean="0">
                <a:solidFill>
                  <a:srgbClr val="FFFFFF"/>
                </a:solidFill>
                <a:ea typeface="Calibri"/>
                <a:cs typeface="Times New Roman"/>
              </a:rPr>
              <a:t>Professionalism</a:t>
            </a:r>
            <a:endParaRPr lang="en-US" sz="1100" dirty="0">
              <a:solidFill>
                <a:srgbClr val="FFFFFF"/>
              </a:solidFill>
              <a:ea typeface="Calibri"/>
              <a:cs typeface="Times New Roman"/>
            </a:endParaRPr>
          </a:p>
        </p:txBody>
      </p:sp>
      <p:sp>
        <p:nvSpPr>
          <p:cNvPr id="49" name="Rounded Rectangle 48"/>
          <p:cNvSpPr/>
          <p:nvPr/>
        </p:nvSpPr>
        <p:spPr>
          <a:xfrm>
            <a:off x="7467600"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smtClean="0">
                <a:solidFill>
                  <a:srgbClr val="FFFFFF"/>
                </a:solidFill>
                <a:ea typeface="Calibri"/>
                <a:cs typeface="Times New Roman"/>
              </a:rPr>
              <a:t>Measures of Student Outcomes</a:t>
            </a:r>
            <a:endParaRPr lang="en-US" sz="1100" dirty="0">
              <a:solidFill>
                <a:srgbClr val="FFFFFF"/>
              </a:solidFill>
              <a:ea typeface="Calibri"/>
              <a:cs typeface="Times New Roman"/>
            </a:endParaRPr>
          </a:p>
        </p:txBody>
      </p:sp>
      <p:sp>
        <p:nvSpPr>
          <p:cNvPr id="5" name="Rounded Rectangle 4"/>
          <p:cNvSpPr/>
          <p:nvPr/>
        </p:nvSpPr>
        <p:spPr>
          <a:xfrm>
            <a:off x="2957513" y="5867399"/>
            <a:ext cx="3022600" cy="437707"/>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a:t>
            </a:r>
            <a:r>
              <a:rPr lang="en-US" sz="1400" dirty="0" smtClean="0">
                <a:solidFill>
                  <a:srgbClr val="000000"/>
                </a:solidFill>
              </a:rPr>
              <a:t>Process</a:t>
            </a:r>
            <a:r>
              <a:rPr lang="en-US" sz="1200" dirty="0" smtClean="0">
                <a:solidFill>
                  <a:srgbClr val="000000"/>
                </a:solidFill>
              </a:rPr>
              <a:t>*</a:t>
            </a:r>
          </a:p>
          <a:p>
            <a:pPr algn="ctr">
              <a:defRPr/>
            </a:pPr>
            <a:r>
              <a:rPr lang="en-US" sz="1000" dirty="0" smtClean="0">
                <a:solidFill>
                  <a:srgbClr val="000000"/>
                </a:solidFill>
              </a:rPr>
              <a:t>Applies when professionals are not at-will employees</a:t>
            </a:r>
            <a:endParaRPr lang="en-US" sz="1050" dirty="0" smtClean="0">
              <a:solidFill>
                <a:srgbClr val="000000"/>
              </a:solidFill>
            </a:endParaRPr>
          </a:p>
        </p:txBody>
      </p:sp>
      <p:sp>
        <p:nvSpPr>
          <p:cNvPr id="3" name="Oval 2"/>
          <p:cNvSpPr/>
          <p:nvPr/>
        </p:nvSpPr>
        <p:spPr>
          <a:xfrm flipV="1">
            <a:off x="77909" y="1846262"/>
            <a:ext cx="6565780" cy="13012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249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8975662"/>
              </p:ext>
            </p:extLst>
          </p:nvPr>
        </p:nvGraphicFramePr>
        <p:xfrm>
          <a:off x="190500" y="152400"/>
          <a:ext cx="8763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13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FontTx/>
              <a:buNone/>
              <a:defRPr/>
            </a:pPr>
            <a:r>
              <a:rPr lang="en-US" sz="1800" dirty="0" smtClean="0"/>
              <a:t>			</a:t>
            </a:r>
            <a:r>
              <a:rPr lang="en-US" sz="1600" dirty="0" smtClean="0"/>
              <a:t>Effective </a:t>
            </a:r>
            <a:r>
              <a:rPr lang="en-US" sz="1600" dirty="0"/>
              <a:t>t</a:t>
            </a:r>
            <a:r>
              <a:rPr lang="en-US" sz="1600" dirty="0" smtClean="0"/>
              <a:t>eachers in the state of Colorado 				have the knowledge, skills, and commitments 				needed to provide excellent and equitable 				learning 	opportunities and growth for all 				students. They strive to support growth and 				development, close achievement gaps and to 				prepare diverse student populations for 				postsecondary and workforce 	success. Effective 				teachers facilitate mastery of content and skill development, and employ and adjust evidence-based strategies and approaches for students who are not achieving mastery and students who need acceleration. They also develop in students the skills, interests and abilities necessary to be lifelong learners, as well as for democratic and civic participation. Effective teachers communicate high expectations to students and their families and utilize diverse strategies to engage them in a mutually supportive teaching and learning environment. Because effective teachers understand that the work of ensuring meaningful learning opportunities for all students cannot happen in isolation, they engage in collaboration, continuous reflection, on-going learning and leadership within the profession. </a:t>
            </a:r>
          </a:p>
          <a:p>
            <a:pPr>
              <a:buFontTx/>
              <a:buNone/>
              <a:defRPr/>
            </a:pPr>
            <a:endParaRPr lang="en-US" sz="3600" dirty="0"/>
          </a:p>
        </p:txBody>
      </p:sp>
      <p:sp>
        <p:nvSpPr>
          <p:cNvPr id="38914" name="Title 1"/>
          <p:cNvSpPr>
            <a:spLocks noGrp="1"/>
          </p:cNvSpPr>
          <p:nvPr>
            <p:ph type="title"/>
          </p:nvPr>
        </p:nvSpPr>
        <p:spPr bwMode="auto">
          <a:xfrm>
            <a:off x="192024" y="141690"/>
            <a:ext cx="7886700"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4000" dirty="0" smtClean="0"/>
              <a:t>Definition of Teacher Effectiveness</a:t>
            </a:r>
          </a:p>
        </p:txBody>
      </p:sp>
      <p:pic>
        <p:nvPicPr>
          <p:cNvPr id="1027" name="Picture 3" descr="C:\Users\Cabrera_C\AppData\Local\Microsoft\Windows\Temporary Internet Files\Content.IE5\62I2MZUR\MP90042259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650" y="1044065"/>
            <a:ext cx="2715124" cy="21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9526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ChangeArrowheads="1"/>
          </p:cNvSpPr>
          <p:nvPr/>
        </p:nvSpPr>
        <p:spPr bwMode="auto">
          <a:xfrm>
            <a:off x="2286000" y="381000"/>
            <a:ext cx="4572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spcAft>
                <a:spcPts val="1000"/>
              </a:spcAft>
            </a:pPr>
            <a:r>
              <a:rPr lang="en-US" sz="1200" dirty="0" smtClean="0">
                <a:solidFill>
                  <a:srgbClr val="C00000"/>
                </a:solidFill>
                <a:ea typeface="Calibri" pitchFamily="34" charset="0"/>
                <a:cs typeface="Times New Roman" pitchFamily="18" charset="0"/>
              </a:rPr>
              <a:t>Colorado Department of Education</a:t>
            </a:r>
            <a:endParaRPr lang="en-US" sz="1000" dirty="0">
              <a:solidFill>
                <a:srgbClr val="000000"/>
              </a:solidFill>
              <a:ea typeface="Calibri" pitchFamily="34" charset="0"/>
              <a:cs typeface="Times New Roman" pitchFamily="18" charset="0"/>
            </a:endParaRPr>
          </a:p>
          <a:p>
            <a:pPr algn="ctr">
              <a:lnSpc>
                <a:spcPct val="115000"/>
              </a:lnSpc>
              <a:spcAft>
                <a:spcPts val="1000"/>
              </a:spcAft>
            </a:pPr>
            <a:r>
              <a:rPr lang="en-US" dirty="0">
                <a:solidFill>
                  <a:srgbClr val="000000"/>
                </a:solidFill>
                <a:ea typeface="Calibri" pitchFamily="34" charset="0"/>
                <a:cs typeface="Times New Roman" pitchFamily="18" charset="0"/>
              </a:rPr>
              <a:t>Framework for System to Evaluate Teachers </a:t>
            </a:r>
            <a:endParaRPr lang="en-US" sz="1000" dirty="0">
              <a:solidFill>
                <a:srgbClr val="000000"/>
              </a:solidFill>
              <a:ea typeface="Calibri" pitchFamily="34" charset="0"/>
              <a:cs typeface="Times New Roman" pitchFamily="18" charset="0"/>
            </a:endParaRPr>
          </a:p>
        </p:txBody>
      </p:sp>
      <p:sp>
        <p:nvSpPr>
          <p:cNvPr id="135" name="Rounded Rectangle 134"/>
          <p:cNvSpPr/>
          <p:nvPr/>
        </p:nvSpPr>
        <p:spPr>
          <a:xfrm>
            <a:off x="2311400" y="1169988"/>
            <a:ext cx="4667250" cy="392112"/>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600" dirty="0">
                <a:solidFill>
                  <a:srgbClr val="FFFFFF"/>
                </a:solidFill>
                <a:ea typeface="Calibri"/>
                <a:cs typeface="Times New Roman"/>
              </a:rPr>
              <a:t>Definition of Teacher Effectiveness</a:t>
            </a:r>
            <a:endParaRPr lang="en-US" sz="1100" dirty="0">
              <a:solidFill>
                <a:srgbClr val="FFFFFF"/>
              </a:solidFill>
              <a:ea typeface="Calibri"/>
              <a:cs typeface="Times New Roman"/>
            </a:endParaRPr>
          </a:p>
        </p:txBody>
      </p:sp>
      <p:cxnSp>
        <p:nvCxnSpPr>
          <p:cNvPr id="136" name="Straight Connector 135"/>
          <p:cNvCxnSpPr/>
          <p:nvPr/>
        </p:nvCxnSpPr>
        <p:spPr>
          <a:xfrm>
            <a:off x="1066800" y="1828800"/>
            <a:ext cx="6189663" cy="11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066800" y="1839913"/>
            <a:ext cx="0" cy="606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278001" y="1828800"/>
            <a:ext cx="0" cy="593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3" name="Rectangle 17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39944" name="Rectangle 174"/>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cxnSp>
        <p:nvCxnSpPr>
          <p:cNvPr id="144" name="Straight Connector 143"/>
          <p:cNvCxnSpPr>
            <a:stCxn id="135" idx="2"/>
          </p:cNvCxnSpPr>
          <p:nvPr/>
        </p:nvCxnSpPr>
        <p:spPr>
          <a:xfrm flipH="1">
            <a:off x="4645025" y="1562100"/>
            <a:ext cx="0" cy="277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457200" y="2209949"/>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 Know Content</a:t>
            </a:r>
          </a:p>
        </p:txBody>
      </p:sp>
      <p:cxnSp>
        <p:nvCxnSpPr>
          <p:cNvPr id="153" name="Straight Connector 152"/>
          <p:cNvCxnSpPr/>
          <p:nvPr/>
        </p:nvCxnSpPr>
        <p:spPr>
          <a:xfrm>
            <a:off x="1023938" y="27416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011238" y="2978150"/>
            <a:ext cx="4335462"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73325" y="2733675"/>
            <a:ext cx="0"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929063" y="2720975"/>
            <a:ext cx="0" cy="24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46700" y="2754313"/>
            <a:ext cx="0" cy="236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53" name="Rectangle 18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9954" name="Rectangle 197"/>
          <p:cNvSpPr>
            <a:spLocks noChangeArrowheads="1"/>
          </p:cNvSpPr>
          <p:nvPr/>
        </p:nvSpPr>
        <p:spPr bwMode="auto">
          <a:xfrm>
            <a:off x="198438" y="2905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ea typeface="Calibri" pitchFamily="34" charset="0"/>
              <a:cs typeface="Times New Roman" pitchFamily="18" charset="0"/>
            </a:endParaRPr>
          </a:p>
          <a:p>
            <a:pPr eaLnBrk="0" hangingPunct="0"/>
            <a:endParaRPr lang="en-US">
              <a:solidFill>
                <a:srgbClr val="000000"/>
              </a:solidFill>
              <a:ea typeface="Calibri" pitchFamily="34" charset="0"/>
              <a:cs typeface="Times New Roman" pitchFamily="18" charset="0"/>
            </a:endParaRPr>
          </a:p>
        </p:txBody>
      </p:sp>
      <p:cxnSp>
        <p:nvCxnSpPr>
          <p:cNvPr id="164" name="Straight Arrow Connector 163"/>
          <p:cNvCxnSpPr/>
          <p:nvPr/>
        </p:nvCxnSpPr>
        <p:spPr>
          <a:xfrm>
            <a:off x="7285892" y="2640851"/>
            <a:ext cx="0" cy="466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660525" y="29908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7" name="Rectangle 176"/>
          <p:cNvSpPr>
            <a:spLocks noChangeArrowheads="1"/>
          </p:cNvSpPr>
          <p:nvPr/>
        </p:nvSpPr>
        <p:spPr bwMode="auto">
          <a:xfrm>
            <a:off x="304800" y="3059113"/>
            <a:ext cx="862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0000"/>
                </a:solidFill>
              </a:rPr>
              <a:t>50% Professional Practice Standards</a:t>
            </a:r>
            <a:r>
              <a:rPr lang="en-US" dirty="0">
                <a:solidFill>
                  <a:srgbClr val="000000"/>
                </a:solidFill>
              </a:rPr>
              <a:t>			</a:t>
            </a:r>
            <a:r>
              <a:rPr lang="en-US" dirty="0" smtClean="0">
                <a:solidFill>
                  <a:srgbClr val="000000"/>
                </a:solidFill>
              </a:rPr>
              <a:t>                   </a:t>
            </a:r>
            <a:r>
              <a:rPr lang="en-US" sz="1400" dirty="0" smtClean="0">
                <a:solidFill>
                  <a:srgbClr val="000000"/>
                </a:solidFill>
              </a:rPr>
              <a:t>50</a:t>
            </a:r>
            <a:r>
              <a:rPr lang="en-US" sz="1400" dirty="0">
                <a:solidFill>
                  <a:srgbClr val="000000"/>
                </a:solidFill>
              </a:rPr>
              <a:t>% </a:t>
            </a:r>
            <a:r>
              <a:rPr lang="en-US" sz="1400" dirty="0" smtClean="0">
                <a:solidFill>
                  <a:srgbClr val="000000"/>
                </a:solidFill>
              </a:rPr>
              <a:t>Measures of Student Learning</a:t>
            </a:r>
            <a:endParaRPr lang="en-US" sz="1600" dirty="0">
              <a:solidFill>
                <a:srgbClr val="000000"/>
              </a:solidFill>
            </a:endParaRPr>
          </a:p>
        </p:txBody>
      </p:sp>
      <p:sp>
        <p:nvSpPr>
          <p:cNvPr id="179" name="Rounded Rectangle 178"/>
          <p:cNvSpPr/>
          <p:nvPr/>
        </p:nvSpPr>
        <p:spPr>
          <a:xfrm>
            <a:off x="3113088" y="3429000"/>
            <a:ext cx="1839912" cy="7842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Weighting: How Much Does Each Standard Count Towards Overall Performance?</a:t>
            </a:r>
            <a:endParaRPr lang="en-US" sz="1100" dirty="0">
              <a:solidFill>
                <a:srgbClr val="FFFFFF"/>
              </a:solidFill>
              <a:ea typeface="Calibri"/>
              <a:cs typeface="Times New Roman"/>
            </a:endParaRPr>
          </a:p>
        </p:txBody>
      </p:sp>
      <p:sp>
        <p:nvSpPr>
          <p:cNvPr id="180" name="Rounded Rectangle 179"/>
          <p:cNvSpPr/>
          <p:nvPr/>
        </p:nvSpPr>
        <p:spPr>
          <a:xfrm>
            <a:off x="290513" y="3429000"/>
            <a:ext cx="2667000" cy="7477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Observations of           Other Measures       Teaching	           </a:t>
            </a:r>
            <a:r>
              <a:rPr lang="en-US" sz="1100" dirty="0" smtClean="0">
                <a:solidFill>
                  <a:srgbClr val="000000"/>
                </a:solidFill>
                <a:ea typeface="Calibri"/>
                <a:cs typeface="Times New Roman"/>
              </a:rPr>
              <a:t>Aligned with           	           CDE </a:t>
            </a:r>
            <a:r>
              <a:rPr lang="en-US" sz="1100" dirty="0">
                <a:solidFill>
                  <a:srgbClr val="000000"/>
                </a:solidFill>
                <a:ea typeface="Calibri"/>
                <a:cs typeface="Times New Roman"/>
              </a:rPr>
              <a:t>Guidelines</a:t>
            </a:r>
            <a:endParaRPr lang="en-US" sz="1100" dirty="0">
              <a:solidFill>
                <a:srgbClr val="FFFFFF"/>
              </a:solidFill>
              <a:ea typeface="Calibri"/>
              <a:cs typeface="Times New Roman"/>
            </a:endParaRPr>
          </a:p>
        </p:txBody>
      </p:sp>
      <p:cxnSp>
        <p:nvCxnSpPr>
          <p:cNvPr id="182" name="Straight Connector 181"/>
          <p:cNvCxnSpPr/>
          <p:nvPr/>
        </p:nvCxnSpPr>
        <p:spPr>
          <a:xfrm>
            <a:off x="1479684"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256463" y="3767138"/>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5" name="Rounded Rectangle 184"/>
          <p:cNvSpPr/>
          <p:nvPr/>
        </p:nvSpPr>
        <p:spPr>
          <a:xfrm>
            <a:off x="5105400" y="3435350"/>
            <a:ext cx="3929063" cy="7985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1100" dirty="0">
                <a:solidFill>
                  <a:srgbClr val="000000"/>
                </a:solidFill>
                <a:ea typeface="Calibri"/>
                <a:cs typeface="Times New Roman"/>
              </a:rPr>
              <a:t>State 	     </a:t>
            </a:r>
            <a:r>
              <a:rPr lang="en-US" sz="1100" dirty="0" smtClean="0">
                <a:solidFill>
                  <a:srgbClr val="000000"/>
                </a:solidFill>
                <a:ea typeface="Calibri"/>
                <a:cs typeface="Times New Roman"/>
              </a:rPr>
              <a:t>Other </a:t>
            </a:r>
            <a:r>
              <a:rPr lang="en-US" sz="1100" dirty="0">
                <a:solidFill>
                  <a:srgbClr val="000000"/>
                </a:solidFill>
                <a:ea typeface="Calibri"/>
                <a:cs typeface="Times New Roman"/>
              </a:rPr>
              <a:t>Assessments      </a:t>
            </a:r>
            <a:r>
              <a:rPr lang="en-US" sz="1100" dirty="0" smtClean="0">
                <a:solidFill>
                  <a:srgbClr val="000000"/>
                </a:solidFill>
                <a:ea typeface="Calibri"/>
                <a:cs typeface="Times New Roman"/>
              </a:rPr>
              <a:t> Other </a:t>
            </a:r>
            <a:r>
              <a:rPr lang="en-US" sz="1100" dirty="0">
                <a:solidFill>
                  <a:srgbClr val="000000"/>
                </a:solidFill>
                <a:ea typeface="Calibri"/>
                <a:cs typeface="Times New Roman"/>
              </a:rPr>
              <a:t>Measures</a:t>
            </a:r>
          </a:p>
          <a:p>
            <a:pPr>
              <a:lnSpc>
                <a:spcPct val="115000"/>
              </a:lnSpc>
              <a:defRPr/>
            </a:pPr>
            <a:r>
              <a:rPr lang="en-US" sz="1100" dirty="0">
                <a:solidFill>
                  <a:srgbClr val="000000"/>
                </a:solidFill>
                <a:ea typeface="Calibri"/>
                <a:cs typeface="Times New Roman"/>
              </a:rPr>
              <a:t>Summative 	     for Non-tested               Aligned with Assessments 	     Areas	                  </a:t>
            </a:r>
            <a:r>
              <a:rPr lang="en-US" sz="1100" dirty="0" smtClean="0">
                <a:solidFill>
                  <a:srgbClr val="000000"/>
                </a:solidFill>
                <a:ea typeface="Calibri"/>
                <a:cs typeface="Times New Roman"/>
              </a:rPr>
              <a:t>CDE </a:t>
            </a:r>
            <a:r>
              <a:rPr lang="en-US" sz="1100" dirty="0">
                <a:solidFill>
                  <a:srgbClr val="000000"/>
                </a:solidFill>
                <a:ea typeface="Calibri"/>
                <a:cs typeface="Times New Roman"/>
              </a:rPr>
              <a:t>Guidelines </a:t>
            </a:r>
          </a:p>
          <a:p>
            <a:pPr algn="ctr">
              <a:lnSpc>
                <a:spcPct val="115000"/>
              </a:lnSpc>
              <a:defRPr/>
            </a:pPr>
            <a:r>
              <a:rPr lang="en-US" sz="1100" dirty="0" smtClean="0">
                <a:solidFill>
                  <a:srgbClr val="000000"/>
                </a:solidFill>
                <a:ea typeface="Calibri"/>
                <a:cs typeface="Times New Roman"/>
              </a:rPr>
              <a:t>       Match </a:t>
            </a:r>
            <a:r>
              <a:rPr lang="en-US" sz="1100" dirty="0">
                <a:solidFill>
                  <a:srgbClr val="000000"/>
                </a:solidFill>
                <a:ea typeface="Calibri"/>
                <a:cs typeface="Times New Roman"/>
              </a:rPr>
              <a:t>of test to teaching assignments	</a:t>
            </a:r>
            <a:endParaRPr lang="en-US" sz="1100" dirty="0">
              <a:solidFill>
                <a:srgbClr val="FFFFFF"/>
              </a:solidFill>
              <a:ea typeface="Calibri"/>
              <a:cs typeface="Times New Roman"/>
            </a:endParaRPr>
          </a:p>
        </p:txBody>
      </p:sp>
      <p:sp>
        <p:nvSpPr>
          <p:cNvPr id="186" name="Rounded Rectangle 185"/>
          <p:cNvSpPr/>
          <p:nvPr/>
        </p:nvSpPr>
        <p:spPr>
          <a:xfrm>
            <a:off x="1573971" y="4438650"/>
            <a:ext cx="5187950" cy="60960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1100" dirty="0">
                <a:solidFill>
                  <a:srgbClr val="000000"/>
                </a:solidFill>
                <a:ea typeface="Calibri"/>
                <a:cs typeface="Times New Roman"/>
              </a:rPr>
              <a:t>Weighting:</a:t>
            </a:r>
            <a:endParaRPr lang="en-US" sz="1100" dirty="0">
              <a:solidFill>
                <a:srgbClr val="FFFFFF"/>
              </a:solidFill>
              <a:ea typeface="Calibri"/>
              <a:cs typeface="Times New Roman"/>
            </a:endParaRPr>
          </a:p>
          <a:p>
            <a:pPr algn="ctr">
              <a:lnSpc>
                <a:spcPct val="115000"/>
              </a:lnSpc>
              <a:defRPr/>
            </a:pPr>
            <a:r>
              <a:rPr lang="en-US" sz="1100" dirty="0" smtClean="0">
                <a:solidFill>
                  <a:srgbClr val="000000"/>
                </a:solidFill>
                <a:ea typeface="Calibri"/>
                <a:cs typeface="Times New Roman"/>
              </a:rPr>
              <a:t>State Scoring </a:t>
            </a:r>
            <a:r>
              <a:rPr lang="en-US" sz="1100" dirty="0">
                <a:solidFill>
                  <a:srgbClr val="000000"/>
                </a:solidFill>
                <a:ea typeface="Calibri"/>
                <a:cs typeface="Times New Roman"/>
              </a:rPr>
              <a:t>Framework: How Do Measures of Quality Standards </a:t>
            </a:r>
            <a:endParaRPr lang="en-US" sz="1100" dirty="0">
              <a:solidFill>
                <a:srgbClr val="FFFFFF"/>
              </a:solidFill>
              <a:ea typeface="Calibri"/>
              <a:cs typeface="Times New Roman"/>
            </a:endParaRPr>
          </a:p>
          <a:p>
            <a:pPr algn="ctr">
              <a:lnSpc>
                <a:spcPct val="115000"/>
              </a:lnSpc>
              <a:defRPr/>
            </a:pPr>
            <a:r>
              <a:rPr lang="en-US" sz="1100" dirty="0">
                <a:solidFill>
                  <a:srgbClr val="000000"/>
                </a:solidFill>
                <a:ea typeface="Calibri"/>
                <a:cs typeface="Times New Roman"/>
              </a:rPr>
              <a:t>Result in a Determination of Individual Performance?</a:t>
            </a:r>
            <a:endParaRPr lang="en-US" sz="1100" dirty="0">
              <a:solidFill>
                <a:srgbClr val="FFFFFF"/>
              </a:solidFill>
              <a:ea typeface="Calibri"/>
              <a:cs typeface="Times New Roman"/>
            </a:endParaRPr>
          </a:p>
        </p:txBody>
      </p:sp>
      <p:sp>
        <p:nvSpPr>
          <p:cNvPr id="39964" name="Rectangle 192"/>
          <p:cNvSpPr>
            <a:spLocks noChangeArrowheads="1"/>
          </p:cNvSpPr>
          <p:nvPr/>
        </p:nvSpPr>
        <p:spPr bwMode="auto">
          <a:xfrm>
            <a:off x="3314622" y="5148263"/>
            <a:ext cx="1919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rPr>
              <a:t>Effectiveness Ratings</a:t>
            </a:r>
            <a:endParaRPr lang="en-US" sz="1600" dirty="0">
              <a:solidFill>
                <a:srgbClr val="000000"/>
              </a:solidFill>
            </a:endParaRPr>
          </a:p>
        </p:txBody>
      </p:sp>
      <p:sp>
        <p:nvSpPr>
          <p:cNvPr id="194" name="Rounded Rectangle 193"/>
          <p:cNvSpPr/>
          <p:nvPr/>
        </p:nvSpPr>
        <p:spPr>
          <a:xfrm>
            <a:off x="609600" y="5486400"/>
            <a:ext cx="7718425" cy="26352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defRPr/>
            </a:pPr>
            <a:r>
              <a:rPr lang="en-US" sz="1100" dirty="0">
                <a:solidFill>
                  <a:srgbClr val="000000"/>
                </a:solidFill>
                <a:ea typeface="Calibri"/>
                <a:cs typeface="Times New Roman"/>
              </a:rPr>
              <a:t>Ineffective</a:t>
            </a:r>
            <a:r>
              <a:rPr lang="en-US" sz="1100" dirty="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Partially Effective</a:t>
            </a:r>
            <a:r>
              <a:rPr lang="en-US" sz="1100" dirty="0" smtClean="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Effective</a:t>
            </a:r>
            <a:r>
              <a:rPr lang="en-US" sz="1100" dirty="0">
                <a:solidFill>
                  <a:srgbClr val="FFFFFF"/>
                </a:solidFill>
                <a:ea typeface="Calibri"/>
                <a:cs typeface="Times New Roman"/>
              </a:rPr>
              <a:t>		</a:t>
            </a:r>
            <a:r>
              <a:rPr lang="en-US" sz="1100" dirty="0" smtClean="0">
                <a:solidFill>
                  <a:srgbClr val="FFFFFF"/>
                </a:solidFill>
                <a:ea typeface="Calibri"/>
                <a:cs typeface="Times New Roman"/>
              </a:rPr>
              <a:t>                       </a:t>
            </a:r>
            <a:r>
              <a:rPr lang="en-US" sz="1100" dirty="0" smtClean="0">
                <a:solidFill>
                  <a:srgbClr val="000000"/>
                </a:solidFill>
                <a:ea typeface="Calibri"/>
                <a:cs typeface="Times New Roman"/>
              </a:rPr>
              <a:t>Highly </a:t>
            </a:r>
            <a:r>
              <a:rPr lang="en-US" sz="1100" dirty="0">
                <a:solidFill>
                  <a:srgbClr val="000000"/>
                </a:solidFill>
                <a:ea typeface="Calibri"/>
                <a:cs typeface="Times New Roman"/>
              </a:rPr>
              <a:t>Effective</a:t>
            </a:r>
            <a:endParaRPr lang="en-US" sz="1100" dirty="0">
              <a:solidFill>
                <a:srgbClr val="FFFFFF"/>
              </a:solidFill>
              <a:ea typeface="Calibri"/>
              <a:cs typeface="Times New Roman"/>
            </a:endParaRPr>
          </a:p>
        </p:txBody>
      </p:sp>
      <p:cxnSp>
        <p:nvCxnSpPr>
          <p:cNvPr id="196" name="Straight Connector 195"/>
          <p:cNvCxnSpPr/>
          <p:nvPr/>
        </p:nvCxnSpPr>
        <p:spPr>
          <a:xfrm>
            <a:off x="2041160" y="5486400"/>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133096" y="5486399"/>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378783" y="5486817"/>
            <a:ext cx="0" cy="26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172200" y="357663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70" name="Rectangle 1"/>
          <p:cNvSpPr>
            <a:spLocks noChangeArrowheads="1"/>
          </p:cNvSpPr>
          <p:nvPr/>
        </p:nvSpPr>
        <p:spPr bwMode="auto">
          <a:xfrm>
            <a:off x="1400188" y="1827213"/>
            <a:ext cx="3833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dirty="0" smtClean="0">
                <a:solidFill>
                  <a:srgbClr val="000000"/>
                </a:solidFill>
                <a:ea typeface="Calibri" pitchFamily="34" charset="0"/>
                <a:cs typeface="Times New Roman" pitchFamily="18" charset="0"/>
              </a:rPr>
              <a:t>Professional Practice Quality </a:t>
            </a:r>
            <a:r>
              <a:rPr lang="en-US" dirty="0">
                <a:solidFill>
                  <a:srgbClr val="000000"/>
                </a:solidFill>
                <a:ea typeface="Calibri" pitchFamily="34" charset="0"/>
                <a:cs typeface="Times New Roman" pitchFamily="18" charset="0"/>
              </a:rPr>
              <a:t>Standards</a:t>
            </a:r>
            <a:endParaRPr lang="en-US" sz="900" dirty="0">
              <a:solidFill>
                <a:srgbClr val="000000"/>
              </a:solidFill>
              <a:ea typeface="Calibri" pitchFamily="34" charset="0"/>
              <a:cs typeface="Times New Roman" pitchFamily="18" charset="0"/>
            </a:endParaRPr>
          </a:p>
        </p:txBody>
      </p:sp>
      <p:cxnSp>
        <p:nvCxnSpPr>
          <p:cNvPr id="44" name="Straight Arrow Connector 43"/>
          <p:cNvCxnSpPr/>
          <p:nvPr/>
        </p:nvCxnSpPr>
        <p:spPr>
          <a:xfrm>
            <a:off x="4106863" y="4213225"/>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14800" y="5048250"/>
            <a:ext cx="0" cy="2063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852613" y="221138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 Establish Environment</a:t>
            </a:r>
          </a:p>
        </p:txBody>
      </p:sp>
      <p:sp>
        <p:nvSpPr>
          <p:cNvPr id="46" name="Rounded Rectangle 45"/>
          <p:cNvSpPr/>
          <p:nvPr/>
        </p:nvSpPr>
        <p:spPr>
          <a:xfrm>
            <a:off x="3295650" y="2216150"/>
            <a:ext cx="1266825" cy="557213"/>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III. Facilitate Learning</a:t>
            </a:r>
          </a:p>
        </p:txBody>
      </p:sp>
      <p:sp>
        <p:nvSpPr>
          <p:cNvPr id="47" name="Rounded Rectangle 46"/>
          <p:cNvSpPr/>
          <p:nvPr/>
        </p:nvSpPr>
        <p:spPr>
          <a:xfrm>
            <a:off x="4713288" y="2217738"/>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Calibri"/>
                <a:cs typeface="Times New Roman"/>
              </a:rPr>
              <a:t>IV. </a:t>
            </a:r>
            <a:r>
              <a:rPr lang="en-US" sz="1100" dirty="0" smtClean="0">
                <a:solidFill>
                  <a:srgbClr val="FFFFFF"/>
                </a:solidFill>
                <a:ea typeface="Calibri"/>
                <a:cs typeface="Times New Roman"/>
              </a:rPr>
              <a:t>Professionalism </a:t>
            </a:r>
            <a:endParaRPr lang="en-US" sz="1100" dirty="0">
              <a:solidFill>
                <a:srgbClr val="FFFFFF"/>
              </a:solidFill>
              <a:ea typeface="Calibri"/>
              <a:cs typeface="Times New Roman"/>
            </a:endParaRPr>
          </a:p>
        </p:txBody>
      </p:sp>
      <p:sp>
        <p:nvSpPr>
          <p:cNvPr id="49" name="Rounded Rectangle 48"/>
          <p:cNvSpPr/>
          <p:nvPr/>
        </p:nvSpPr>
        <p:spPr>
          <a:xfrm>
            <a:off x="6785071" y="2220119"/>
            <a:ext cx="1266825" cy="557212"/>
          </a:xfrm>
          <a:prstGeom prst="roundRect">
            <a:avLst/>
          </a:prstGeom>
          <a:solidFill>
            <a:srgbClr val="4A729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smtClean="0">
                <a:solidFill>
                  <a:srgbClr val="FFFFFF"/>
                </a:solidFill>
                <a:ea typeface="Calibri"/>
                <a:cs typeface="Times New Roman"/>
              </a:rPr>
              <a:t>Measures of Student Learning</a:t>
            </a:r>
            <a:endParaRPr lang="en-US" sz="1100" dirty="0">
              <a:solidFill>
                <a:srgbClr val="FFFFFF"/>
              </a:solidFill>
              <a:ea typeface="Calibri"/>
              <a:cs typeface="Times New Roman"/>
            </a:endParaRPr>
          </a:p>
        </p:txBody>
      </p:sp>
      <p:cxnSp>
        <p:nvCxnSpPr>
          <p:cNvPr id="54" name="Straight Connector 53"/>
          <p:cNvCxnSpPr/>
          <p:nvPr/>
        </p:nvCxnSpPr>
        <p:spPr>
          <a:xfrm>
            <a:off x="7509638" y="3573354"/>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002475" y="5867400"/>
            <a:ext cx="2684462" cy="228600"/>
          </a:xfrm>
          <a:prstGeom prst="roundRect">
            <a:avLst/>
          </a:prstGeom>
          <a:solidFill>
            <a:srgbClr val="AD74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Appeals Process</a:t>
            </a:r>
          </a:p>
        </p:txBody>
      </p:sp>
      <p:sp>
        <p:nvSpPr>
          <p:cNvPr id="3" name="Oval 2"/>
          <p:cNvSpPr/>
          <p:nvPr/>
        </p:nvSpPr>
        <p:spPr>
          <a:xfrm>
            <a:off x="290514" y="1839912"/>
            <a:ext cx="6088270" cy="12541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70527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400" dirty="0" smtClean="0"/>
              <a:t>Special Services 		      	Teacher Standards </a:t>
            </a:r>
            <a:r>
              <a:rPr lang="en-US" dirty="0" smtClean="0"/>
              <a:t>Provider </a:t>
            </a:r>
            <a:r>
              <a:rPr lang="en-US" dirty="0"/>
              <a:t>Standards</a:t>
            </a:r>
          </a:p>
        </p:txBody>
      </p:sp>
      <p:sp>
        <p:nvSpPr>
          <p:cNvPr id="3" name="Title 2"/>
          <p:cNvSpPr>
            <a:spLocks noGrp="1"/>
          </p:cNvSpPr>
          <p:nvPr>
            <p:ph type="title"/>
          </p:nvPr>
        </p:nvSpPr>
        <p:spPr>
          <a:xfrm>
            <a:off x="67112" y="-110262"/>
            <a:ext cx="8695148" cy="1054394"/>
          </a:xfrm>
        </p:spPr>
        <p:txBody>
          <a:bodyPr>
            <a:noAutofit/>
          </a:bodyPr>
          <a:lstStyle/>
          <a:p>
            <a:r>
              <a:rPr lang="en-US" sz="3200" dirty="0" smtClean="0"/>
              <a:t>Special Services Provider and Teacher Quality Standards </a:t>
            </a:r>
            <a:endParaRPr lang="en-US" sz="3200" dirty="0"/>
          </a:p>
        </p:txBody>
      </p:sp>
      <p:sp>
        <p:nvSpPr>
          <p:cNvPr id="5" name="Rectangle 4"/>
          <p:cNvSpPr/>
          <p:nvPr/>
        </p:nvSpPr>
        <p:spPr>
          <a:xfrm>
            <a:off x="1153633" y="5952742"/>
            <a:ext cx="6836735" cy="646331"/>
          </a:xfrm>
          <a:prstGeom prst="rect">
            <a:avLst/>
          </a:prstGeom>
        </p:spPr>
        <p:txBody>
          <a:bodyPr wrap="square">
            <a:spAutoFit/>
          </a:bodyPr>
          <a:lstStyle/>
          <a:p>
            <a:pPr algn="ctr">
              <a:defRPr/>
            </a:pPr>
            <a:r>
              <a:rPr lang="en-US" i="1" dirty="0"/>
              <a:t>What did you notice about </a:t>
            </a:r>
            <a:r>
              <a:rPr lang="en-US" i="1" dirty="0" smtClean="0"/>
              <a:t>the alignment </a:t>
            </a:r>
            <a:r>
              <a:rPr lang="en-US" i="1" dirty="0"/>
              <a:t>between the </a:t>
            </a:r>
            <a:r>
              <a:rPr lang="en-US" i="1" dirty="0" smtClean="0"/>
              <a:t>Special Services Provider </a:t>
            </a:r>
            <a:r>
              <a:rPr lang="en-US" i="1" dirty="0"/>
              <a:t>S</a:t>
            </a:r>
            <a:r>
              <a:rPr lang="en-US" i="1" dirty="0" smtClean="0"/>
              <a:t>tandards and </a:t>
            </a:r>
            <a:r>
              <a:rPr lang="en-US" i="1" dirty="0"/>
              <a:t>Teacher </a:t>
            </a:r>
            <a:r>
              <a:rPr lang="en-US" i="1" dirty="0" smtClean="0"/>
              <a:t>Standards</a:t>
            </a:r>
            <a:r>
              <a:rPr lang="en-US" i="1" dirty="0"/>
              <a:t>?</a:t>
            </a:r>
          </a:p>
        </p:txBody>
      </p:sp>
      <p:sp>
        <p:nvSpPr>
          <p:cNvPr id="7" name="Flowchart: Connector 6"/>
          <p:cNvSpPr/>
          <p:nvPr/>
        </p:nvSpPr>
        <p:spPr>
          <a:xfrm>
            <a:off x="1418897" y="2496975"/>
            <a:ext cx="3342290" cy="3413235"/>
          </a:xfrm>
          <a:prstGeom prst="flowChartConnector">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Connector 7"/>
          <p:cNvSpPr/>
          <p:nvPr/>
        </p:nvSpPr>
        <p:spPr>
          <a:xfrm>
            <a:off x="3846785" y="2496974"/>
            <a:ext cx="3342290" cy="3413235"/>
          </a:xfrm>
          <a:prstGeom prst="flowChartConnector">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13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97809" y="121378"/>
            <a:ext cx="82296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3600" dirty="0" smtClean="0"/>
              <a:t>Special Services Provider </a:t>
            </a:r>
            <a:r>
              <a:rPr lang="en-US" sz="3600" dirty="0" smtClean="0"/>
              <a:t>Quality </a:t>
            </a:r>
            <a:r>
              <a:rPr lang="en-US" sz="3600" dirty="0" smtClean="0"/>
              <a:t>Standards</a:t>
            </a:r>
            <a:endParaRPr lang="en-US" sz="3600" b="1" dirty="0" smtClean="0"/>
          </a:p>
        </p:txBody>
      </p:sp>
      <p:sp>
        <p:nvSpPr>
          <p:cNvPr id="28675" name="Content Placeholder 2"/>
          <p:cNvSpPr>
            <a:spLocks noGrp="1"/>
          </p:cNvSpPr>
          <p:nvPr>
            <p:ph idx="1"/>
          </p:nvPr>
        </p:nvSpPr>
        <p:spPr bwMode="auto">
          <a:xfrm>
            <a:off x="297809" y="1214427"/>
            <a:ext cx="8407893" cy="4407408"/>
          </a:xfrm>
          <a:extLst/>
        </p:spPr>
        <p:txBody>
          <a:bodyPr vert="horz" wrap="square" lIns="91440" tIns="45720" rIns="91440" bIns="45720" numCol="1" anchor="t" anchorCtr="0" compatLnSpc="1">
            <a:prstTxWarp prst="textNoShape">
              <a:avLst/>
            </a:prstTxWarp>
            <a:normAutofit lnSpcReduction="10000"/>
          </a:bodyPr>
          <a:lstStyle/>
          <a:p>
            <a:pPr>
              <a:defRPr/>
            </a:pPr>
            <a:r>
              <a:rPr lang="en-US" sz="2400" dirty="0" smtClean="0"/>
              <a:t>Work with your professional group to complete the following:</a:t>
            </a:r>
          </a:p>
          <a:p>
            <a:pPr lvl="1">
              <a:defRPr/>
            </a:pPr>
            <a:r>
              <a:rPr lang="en-US" sz="2000" dirty="0" smtClean="0"/>
              <a:t>Read each standard and the corresponding elements under that standard.</a:t>
            </a:r>
          </a:p>
          <a:p>
            <a:pPr lvl="1">
              <a:defRPr/>
            </a:pPr>
            <a:r>
              <a:rPr lang="en-US" sz="2000" dirty="0" smtClean="0"/>
              <a:t>Select one element you would like to work with for that standard. </a:t>
            </a:r>
          </a:p>
          <a:p>
            <a:pPr lvl="1">
              <a:defRPr/>
            </a:pPr>
            <a:r>
              <a:rPr lang="en-US" sz="2000" dirty="0" smtClean="0"/>
              <a:t>Record, on your specifically assigned post-it note, a practice that brings your element to life in your educational setting.</a:t>
            </a:r>
          </a:p>
          <a:p>
            <a:pPr lvl="1">
              <a:defRPr/>
            </a:pPr>
            <a:r>
              <a:rPr lang="en-US" sz="2000" dirty="0" smtClean="0"/>
              <a:t>Record, using the same color post-it note, what students or other stakeholders would be doing to reflect that practice (Standards 1-3) or artifacts that would support the practice (</a:t>
            </a:r>
            <a:r>
              <a:rPr lang="en-US" sz="2000" dirty="0" smtClean="0"/>
              <a:t>Standard 4).</a:t>
            </a:r>
            <a:endParaRPr lang="en-US" sz="2000" dirty="0" smtClean="0"/>
          </a:p>
          <a:p>
            <a:pPr lvl="1">
              <a:defRPr/>
            </a:pPr>
            <a:r>
              <a:rPr lang="en-US" sz="2000" dirty="0" smtClean="0"/>
              <a:t>Repeat this process with every standard.</a:t>
            </a:r>
          </a:p>
          <a:p>
            <a:pPr>
              <a:defRPr/>
            </a:pPr>
            <a:r>
              <a:rPr lang="en-US" sz="2400" dirty="0" smtClean="0"/>
              <a:t>Once you have created post-it notes for each standard </a:t>
            </a:r>
            <a:r>
              <a:rPr lang="en-US" sz="2400" dirty="0" smtClean="0"/>
              <a:t>(4 </a:t>
            </a:r>
            <a:r>
              <a:rPr lang="en-US" sz="2400" dirty="0" smtClean="0"/>
              <a:t>total), post your responses on the corresponding poster. </a:t>
            </a:r>
          </a:p>
          <a:p>
            <a:pPr>
              <a:defRPr/>
            </a:pPr>
            <a:endParaRPr lang="en-US" dirty="0" smtClean="0"/>
          </a:p>
          <a:p>
            <a:pPr>
              <a:defRPr/>
            </a:pPr>
            <a:endParaRPr lang="en-US" dirty="0" smtClean="0"/>
          </a:p>
          <a:p>
            <a:pPr marL="0" indent="0">
              <a:buFontTx/>
              <a:buNone/>
              <a:defRPr/>
            </a:pPr>
            <a:endParaRPr lang="en-US" dirty="0" smtClean="0"/>
          </a:p>
          <a:p>
            <a:pPr>
              <a:buFontTx/>
              <a:buNone/>
              <a:defRPr/>
            </a:pPr>
            <a:endParaRPr lang="en-US" sz="1400" dirty="0" smtClean="0"/>
          </a:p>
        </p:txBody>
      </p:sp>
    </p:spTree>
    <p:extLst>
      <p:ext uri="{BB962C8B-B14F-4D97-AF65-F5344CB8AC3E}">
        <p14:creationId xmlns:p14="http://schemas.microsoft.com/office/powerpoint/2010/main" val="153399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1000"/>
                                        <p:tgtEl>
                                          <p:spTgt spid="28675">
                                            <p:txEl>
                                              <p:pRg st="4" end="4"/>
                                            </p:txEl>
                                          </p:spTgt>
                                        </p:tgtEl>
                                      </p:cBhvr>
                                    </p:animEffect>
                                    <p:anim calcmode="lin" valueType="num">
                                      <p:cBhvr>
                                        <p:cTn id="28"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867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1000"/>
                                        <p:tgtEl>
                                          <p:spTgt spid="28675">
                                            <p:txEl>
                                              <p:pRg st="5" end="5"/>
                                            </p:txEl>
                                          </p:spTgt>
                                        </p:tgtEl>
                                      </p:cBhvr>
                                    </p:animEffect>
                                    <p:anim calcmode="lin" valueType="num">
                                      <p:cBhvr>
                                        <p:cTn id="3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675">
                                            <p:txEl>
                                              <p:pRg st="6" end="6"/>
                                            </p:txEl>
                                          </p:spTgt>
                                        </p:tgtEl>
                                        <p:attrNameLst>
                                          <p:attrName>style.visibility</p:attrName>
                                        </p:attrNameLst>
                                      </p:cBhvr>
                                      <p:to>
                                        <p:strVal val="visible"/>
                                      </p:to>
                                    </p:set>
                                    <p:animEffect transition="in" filter="fade">
                                      <p:cBhvr>
                                        <p:cTn id="39" dur="1000"/>
                                        <p:tgtEl>
                                          <p:spTgt spid="28675">
                                            <p:txEl>
                                              <p:pRg st="6" end="6"/>
                                            </p:txEl>
                                          </p:spTgt>
                                        </p:tgtEl>
                                      </p:cBhvr>
                                    </p:animEffect>
                                    <p:anim calcmode="lin" valueType="num">
                                      <p:cBhvr>
                                        <p:cTn id="40"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60070" indent="-514350">
              <a:buFont typeface="+mj-lt"/>
              <a:buAutoNum type="arabicPeriod"/>
            </a:pPr>
            <a:r>
              <a:rPr lang="en-US" sz="2800" b="1" dirty="0" smtClean="0">
                <a:solidFill>
                  <a:srgbClr val="FF9933"/>
                </a:solidFill>
              </a:rPr>
              <a:t>Audiologists – Bright Orange </a:t>
            </a:r>
          </a:p>
          <a:p>
            <a:pPr marL="560070" indent="-514350">
              <a:buFont typeface="+mj-lt"/>
              <a:buAutoNum type="arabicPeriod"/>
            </a:pPr>
            <a:r>
              <a:rPr lang="en-US" sz="2800" b="1" dirty="0" smtClean="0">
                <a:solidFill>
                  <a:srgbClr val="CCFFCC"/>
                </a:solidFill>
              </a:rPr>
              <a:t>Counselors – Light Green  </a:t>
            </a:r>
          </a:p>
          <a:p>
            <a:pPr marL="560070" indent="-514350">
              <a:buFont typeface="+mj-lt"/>
              <a:buAutoNum type="arabicPeriod"/>
            </a:pPr>
            <a:r>
              <a:rPr lang="en-US" sz="2800" b="1" dirty="0" smtClean="0">
                <a:solidFill>
                  <a:schemeClr val="accent4">
                    <a:lumMod val="60000"/>
                    <a:lumOff val="40000"/>
                  </a:schemeClr>
                </a:solidFill>
              </a:rPr>
              <a:t>Nurses – Lavender </a:t>
            </a:r>
          </a:p>
          <a:p>
            <a:pPr marL="560070" indent="-514350">
              <a:buFont typeface="+mj-lt"/>
              <a:buAutoNum type="arabicPeriod"/>
            </a:pPr>
            <a:r>
              <a:rPr lang="en-US" sz="2800" b="1" dirty="0" smtClean="0">
                <a:solidFill>
                  <a:srgbClr val="7030A0"/>
                </a:solidFill>
              </a:rPr>
              <a:t>Orientation and Mobility Specialists – Bright Purple </a:t>
            </a:r>
          </a:p>
          <a:p>
            <a:pPr marL="560070" indent="-514350">
              <a:buFont typeface="+mj-lt"/>
              <a:buAutoNum type="arabicPeriod"/>
            </a:pPr>
            <a:r>
              <a:rPr lang="en-US" sz="2800" b="1" dirty="0" smtClean="0">
                <a:solidFill>
                  <a:srgbClr val="00FF00"/>
                </a:solidFill>
              </a:rPr>
              <a:t>Occupation Therapists – Lime </a:t>
            </a:r>
          </a:p>
          <a:p>
            <a:pPr marL="560070" indent="-514350">
              <a:buFont typeface="+mj-lt"/>
              <a:buAutoNum type="arabicPeriod"/>
            </a:pPr>
            <a:r>
              <a:rPr lang="en-US" sz="2800" b="1" dirty="0" smtClean="0">
                <a:solidFill>
                  <a:schemeClr val="accent1">
                    <a:lumMod val="60000"/>
                    <a:lumOff val="40000"/>
                  </a:schemeClr>
                </a:solidFill>
              </a:rPr>
              <a:t>Physical Therapists – Light Blue</a:t>
            </a:r>
          </a:p>
          <a:p>
            <a:pPr marL="560070" indent="-514350">
              <a:buFont typeface="+mj-lt"/>
              <a:buAutoNum type="arabicPeriod"/>
            </a:pPr>
            <a:r>
              <a:rPr lang="en-US" sz="2800" b="1" dirty="0" smtClean="0">
                <a:solidFill>
                  <a:srgbClr val="FFFF00"/>
                </a:solidFill>
              </a:rPr>
              <a:t>School Psychologists – Bright Yellow </a:t>
            </a:r>
          </a:p>
          <a:p>
            <a:pPr marL="560070" indent="-514350">
              <a:buFont typeface="+mj-lt"/>
              <a:buAutoNum type="arabicPeriod"/>
            </a:pPr>
            <a:r>
              <a:rPr lang="en-US" sz="2800" b="1" dirty="0" smtClean="0">
                <a:solidFill>
                  <a:srgbClr val="FF00FF"/>
                </a:solidFill>
              </a:rPr>
              <a:t>Speech Language Pathologists – Bright Pink </a:t>
            </a:r>
          </a:p>
          <a:p>
            <a:pPr marL="560070" indent="-514350">
              <a:buFont typeface="+mj-lt"/>
              <a:buAutoNum type="arabicPeriod"/>
            </a:pPr>
            <a:r>
              <a:rPr lang="en-US" sz="2800" b="1" dirty="0" smtClean="0">
                <a:solidFill>
                  <a:srgbClr val="FFCCFF"/>
                </a:solidFill>
              </a:rPr>
              <a:t>Social Workers – Light Pink </a:t>
            </a:r>
          </a:p>
        </p:txBody>
      </p:sp>
      <p:sp>
        <p:nvSpPr>
          <p:cNvPr id="3" name="Title 2"/>
          <p:cNvSpPr>
            <a:spLocks noGrp="1"/>
          </p:cNvSpPr>
          <p:nvPr>
            <p:ph type="title"/>
          </p:nvPr>
        </p:nvSpPr>
        <p:spPr>
          <a:xfrm>
            <a:off x="381000" y="-75917"/>
            <a:ext cx="8381260" cy="1054394"/>
          </a:xfrm>
        </p:spPr>
        <p:txBody>
          <a:bodyPr>
            <a:normAutofit/>
          </a:bodyPr>
          <a:lstStyle/>
          <a:p>
            <a:r>
              <a:rPr lang="en-US" sz="4000" dirty="0" smtClean="0"/>
              <a:t>Gallery Walk Post-it Note Key </a:t>
            </a:r>
            <a:endParaRPr lang="en-US" sz="4000" dirty="0"/>
          </a:p>
        </p:txBody>
      </p:sp>
    </p:spTree>
    <p:extLst>
      <p:ext uri="{BB962C8B-B14F-4D97-AF65-F5344CB8AC3E}">
        <p14:creationId xmlns:p14="http://schemas.microsoft.com/office/powerpoint/2010/main" val="352170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800" dirty="0" smtClean="0"/>
              <a:t>Read all responses posted </a:t>
            </a:r>
          </a:p>
          <a:p>
            <a:pPr lvl="1">
              <a:defRPr/>
            </a:pPr>
            <a:r>
              <a:rPr lang="en-US" sz="2600" dirty="0" smtClean="0"/>
              <a:t>Remember, each SSP group has their own post-it note color to differentiate expectations. </a:t>
            </a:r>
          </a:p>
          <a:p>
            <a:pPr marL="365760" lvl="1" indent="0">
              <a:buNone/>
              <a:defRPr/>
            </a:pPr>
            <a:endParaRPr lang="en-US" sz="1050" dirty="0" smtClean="0"/>
          </a:p>
          <a:p>
            <a:pPr>
              <a:defRPr/>
            </a:pPr>
            <a:r>
              <a:rPr lang="en-US" sz="2800" dirty="0" smtClean="0"/>
              <a:t>Be prepared to share out:</a:t>
            </a:r>
          </a:p>
          <a:p>
            <a:pPr lvl="1">
              <a:defRPr/>
            </a:pPr>
            <a:r>
              <a:rPr lang="en-US" sz="2600" dirty="0" smtClean="0"/>
              <a:t>What commonalities did you notice across the areas of expertise?</a:t>
            </a:r>
          </a:p>
          <a:p>
            <a:pPr lvl="1">
              <a:defRPr/>
            </a:pPr>
            <a:r>
              <a:rPr lang="en-US" sz="2600" dirty="0"/>
              <a:t>What </a:t>
            </a:r>
            <a:r>
              <a:rPr lang="en-US" sz="2600" dirty="0" smtClean="0"/>
              <a:t>differences </a:t>
            </a:r>
            <a:r>
              <a:rPr lang="en-US" sz="2600" dirty="0"/>
              <a:t>did you notice across the </a:t>
            </a:r>
            <a:r>
              <a:rPr lang="en-US" sz="2600" dirty="0" smtClean="0"/>
              <a:t>areas </a:t>
            </a:r>
            <a:r>
              <a:rPr lang="en-US" sz="2600" dirty="0"/>
              <a:t>of expertise?</a:t>
            </a:r>
          </a:p>
          <a:p>
            <a:pPr lvl="1">
              <a:defRPr/>
            </a:pPr>
            <a:r>
              <a:rPr lang="en-US" sz="2600" dirty="0" smtClean="0"/>
              <a:t>What </a:t>
            </a:r>
            <a:r>
              <a:rPr lang="en-US" sz="2600" dirty="0" err="1" smtClean="0"/>
              <a:t>aha’s</a:t>
            </a:r>
            <a:r>
              <a:rPr lang="en-US" sz="2600" dirty="0" smtClean="0"/>
              <a:t> did you have?</a:t>
            </a:r>
          </a:p>
          <a:p>
            <a:pPr lvl="1">
              <a:defRPr/>
            </a:pPr>
            <a:r>
              <a:rPr lang="en-US" sz="2600" dirty="0" smtClean="0"/>
              <a:t>What questions do you have?</a:t>
            </a:r>
            <a:endParaRPr lang="en-US" sz="2600" dirty="0"/>
          </a:p>
          <a:p>
            <a:endParaRPr lang="en-US" dirty="0"/>
          </a:p>
        </p:txBody>
      </p:sp>
      <p:sp>
        <p:nvSpPr>
          <p:cNvPr id="3" name="Title 2"/>
          <p:cNvSpPr>
            <a:spLocks noGrp="1"/>
          </p:cNvSpPr>
          <p:nvPr>
            <p:ph type="title"/>
          </p:nvPr>
        </p:nvSpPr>
        <p:spPr/>
        <p:txBody>
          <a:bodyPr>
            <a:noAutofit/>
          </a:bodyPr>
          <a:lstStyle/>
          <a:p>
            <a:r>
              <a:rPr lang="en-US" sz="4000" dirty="0" smtClean="0"/>
              <a:t>Quality Standards Gallery Walk</a:t>
            </a:r>
            <a:endParaRPr lang="en-US" sz="4000" dirty="0"/>
          </a:p>
        </p:txBody>
      </p:sp>
    </p:spTree>
    <p:extLst>
      <p:ext uri="{BB962C8B-B14F-4D97-AF65-F5344CB8AC3E}">
        <p14:creationId xmlns:p14="http://schemas.microsoft.com/office/powerpoint/2010/main" val="334068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57200" y="15978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State Model Rubric Basics</a:t>
            </a:r>
          </a:p>
        </p:txBody>
      </p:sp>
      <p:sp>
        <p:nvSpPr>
          <p:cNvPr id="52227" name="Content Placeholder 4"/>
          <p:cNvSpPr>
            <a:spLocks noGrp="1"/>
          </p:cNvSpPr>
          <p:nvPr>
            <p:ph idx="1"/>
          </p:nvPr>
        </p:nvSpPr>
        <p:spPr bwMode="auto">
          <a:xfrm>
            <a:off x="457200" y="130278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sz="2800" dirty="0" smtClean="0"/>
              <a:t>Cumulative in content</a:t>
            </a:r>
          </a:p>
          <a:p>
            <a:r>
              <a:rPr lang="en-US" sz="2800" dirty="0" smtClean="0"/>
              <a:t>Each level of the rubric represents an increase in the quality, intensity, consistency, breadth, depth, and complexity of practice</a:t>
            </a:r>
          </a:p>
          <a:p>
            <a:r>
              <a:rPr lang="en-US" sz="2800" dirty="0" smtClean="0"/>
              <a:t>Effectiveness marked by the addition of practices that improve the overall performance of the Special Services Provider and drives to student/other stakeholder outcomes</a:t>
            </a:r>
          </a:p>
          <a:p>
            <a:r>
              <a:rPr lang="en-US" sz="2800" dirty="0" smtClean="0"/>
              <a:t>Standards based</a:t>
            </a:r>
          </a:p>
          <a:p>
            <a:pPr lvl="1"/>
            <a:r>
              <a:rPr lang="en-US" sz="2400" dirty="0" smtClean="0"/>
              <a:t>Outlines the practices that you must meet to be at standard</a:t>
            </a:r>
          </a:p>
          <a:p>
            <a:endParaRPr lang="en-US" sz="2800" dirty="0" smtClean="0"/>
          </a:p>
        </p:txBody>
      </p:sp>
    </p:spTree>
    <p:extLst>
      <p:ext uri="{BB962C8B-B14F-4D97-AF65-F5344CB8AC3E}">
        <p14:creationId xmlns:p14="http://schemas.microsoft.com/office/powerpoint/2010/main" val="709732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2205"/>
            <a:ext cx="8381260" cy="1054394"/>
          </a:xfrm>
        </p:spPr>
        <p:txBody>
          <a:bodyPr>
            <a:normAutofit/>
          </a:bodyPr>
          <a:lstStyle/>
          <a:p>
            <a:r>
              <a:rPr lang="en-US" sz="4000" dirty="0" smtClean="0"/>
              <a:t>Rubric Structure and Rating Level Focus </a:t>
            </a:r>
            <a:endParaRPr lang="en-US" sz="4000" dirty="0"/>
          </a:p>
        </p:txBody>
      </p:sp>
      <p:pic>
        <p:nvPicPr>
          <p:cNvPr id="4" name="Picture 3"/>
          <p:cNvPicPr>
            <a:picLocks noChangeAspect="1"/>
          </p:cNvPicPr>
          <p:nvPr/>
        </p:nvPicPr>
        <p:blipFill rotWithShape="1">
          <a:blip r:embed="rId3"/>
          <a:srcRect l="842" t="1357" r="842" b="1766"/>
          <a:stretch/>
        </p:blipFill>
        <p:spPr>
          <a:xfrm>
            <a:off x="654341" y="704675"/>
            <a:ext cx="7835318" cy="5461233"/>
          </a:xfrm>
          <a:prstGeom prst="rect">
            <a:avLst/>
          </a:prstGeom>
        </p:spPr>
      </p:pic>
      <p:sp>
        <p:nvSpPr>
          <p:cNvPr id="6" name="AutoShape 89"/>
          <p:cNvSpPr>
            <a:spLocks noChangeArrowheads="1"/>
          </p:cNvSpPr>
          <p:nvPr/>
        </p:nvSpPr>
        <p:spPr bwMode="auto">
          <a:xfrm>
            <a:off x="466724" y="4754880"/>
            <a:ext cx="1798303" cy="2103120"/>
          </a:xfrm>
          <a:prstGeom prst="upArrowCallout">
            <a:avLst>
              <a:gd name="adj1" fmla="val 25000"/>
              <a:gd name="adj2" fmla="val 25000"/>
              <a:gd name="adj3" fmla="val 28231"/>
              <a:gd name="adj4" fmla="val 66667"/>
            </a:avLst>
          </a:prstGeom>
          <a:solidFill>
            <a:srgbClr val="F79646">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050" dirty="0">
                <a:effectLst/>
                <a:ea typeface="Calibri"/>
                <a:cs typeface="Times New Roman"/>
              </a:rPr>
              <a:t>The focus of </a:t>
            </a:r>
            <a:r>
              <a:rPr lang="en-US" sz="1050" b="1" dirty="0" smtClean="0">
                <a:ea typeface="Calibri"/>
                <a:cs typeface="Times New Roman"/>
              </a:rPr>
              <a:t>Level </a:t>
            </a:r>
            <a:r>
              <a:rPr lang="en-US" sz="1050" b="1" dirty="0" smtClean="0">
                <a:ea typeface="Calibri"/>
                <a:cs typeface="Times New Roman"/>
              </a:rPr>
              <a:t>1</a:t>
            </a:r>
            <a:r>
              <a:rPr lang="en-US" sz="1050" b="1" dirty="0" smtClean="0">
                <a:effectLst/>
                <a:ea typeface="Calibri"/>
                <a:cs typeface="Times New Roman"/>
              </a:rPr>
              <a:t> Practices </a:t>
            </a:r>
            <a:r>
              <a:rPr lang="en-US" sz="1050" dirty="0" smtClean="0">
                <a:effectLst/>
                <a:ea typeface="Calibri"/>
                <a:cs typeface="Times New Roman"/>
              </a:rPr>
              <a:t>is </a:t>
            </a:r>
            <a:r>
              <a:rPr lang="en-US" sz="1050" dirty="0" smtClean="0">
                <a:effectLst/>
                <a:ea typeface="Calibri"/>
                <a:cs typeface="Times New Roman"/>
              </a:rPr>
              <a:t>on the foundational elements of </a:t>
            </a:r>
            <a:r>
              <a:rPr lang="en-US" sz="1050" dirty="0" smtClean="0">
                <a:ea typeface="Calibri"/>
                <a:cs typeface="Times New Roman"/>
              </a:rPr>
              <a:t>service delivery</a:t>
            </a:r>
            <a:r>
              <a:rPr lang="en-US" sz="1050" dirty="0" smtClean="0">
                <a:effectLst/>
                <a:ea typeface="Calibri"/>
                <a:cs typeface="Times New Roman"/>
              </a:rPr>
              <a:t>.  </a:t>
            </a:r>
            <a:r>
              <a:rPr lang="en-US" sz="1050" dirty="0" smtClean="0">
                <a:effectLst/>
                <a:ea typeface="Calibri"/>
                <a:cs typeface="Times New Roman"/>
              </a:rPr>
              <a:t>Every </a:t>
            </a:r>
            <a:r>
              <a:rPr lang="en-US" sz="1050" dirty="0" smtClean="0">
                <a:ea typeface="Calibri"/>
                <a:cs typeface="Times New Roman"/>
              </a:rPr>
              <a:t>SSP</a:t>
            </a:r>
            <a:r>
              <a:rPr lang="en-US" sz="1050" dirty="0" smtClean="0">
                <a:effectLst/>
                <a:ea typeface="Calibri"/>
                <a:cs typeface="Times New Roman"/>
              </a:rPr>
              <a:t> </a:t>
            </a:r>
            <a:r>
              <a:rPr lang="en-US" sz="1050" dirty="0" smtClean="0">
                <a:effectLst/>
                <a:ea typeface="Calibri"/>
                <a:cs typeface="Times New Roman"/>
              </a:rPr>
              <a:t>is expected to perform </a:t>
            </a:r>
            <a:r>
              <a:rPr lang="en-US" sz="1050" dirty="0" smtClean="0">
                <a:ea typeface="Calibri"/>
                <a:cs typeface="Times New Roman"/>
              </a:rPr>
              <a:t>Level 1 Practices</a:t>
            </a:r>
            <a:r>
              <a:rPr lang="en-US" sz="1050" dirty="0" smtClean="0">
                <a:effectLst/>
                <a:ea typeface="Calibri"/>
                <a:cs typeface="Times New Roman"/>
              </a:rPr>
              <a:t> </a:t>
            </a:r>
            <a:r>
              <a:rPr lang="en-US" sz="1050" dirty="0" smtClean="0">
                <a:effectLst/>
                <a:ea typeface="Calibri"/>
                <a:cs typeface="Times New Roman"/>
              </a:rPr>
              <a:t>professional practices in their day-to-day work.</a:t>
            </a:r>
            <a:endParaRPr lang="en-US" sz="1050" dirty="0">
              <a:effectLst/>
              <a:ea typeface="Calibri"/>
              <a:cs typeface="Times New Roman"/>
            </a:endParaRPr>
          </a:p>
        </p:txBody>
      </p:sp>
      <p:sp>
        <p:nvSpPr>
          <p:cNvPr id="7" name="AutoShape 91"/>
          <p:cNvSpPr>
            <a:spLocks noChangeArrowheads="1"/>
          </p:cNvSpPr>
          <p:nvPr/>
        </p:nvSpPr>
        <p:spPr bwMode="auto">
          <a:xfrm>
            <a:off x="2265027" y="4762500"/>
            <a:ext cx="3087149" cy="2095500"/>
          </a:xfrm>
          <a:prstGeom prst="upArrowCallout">
            <a:avLst>
              <a:gd name="adj1" fmla="val 32552"/>
              <a:gd name="adj2" fmla="val 32552"/>
              <a:gd name="adj3" fmla="val 16667"/>
              <a:gd name="adj4" fmla="val 66667"/>
            </a:avLst>
          </a:prstGeom>
          <a:solidFill>
            <a:srgbClr val="4BACC6">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100" dirty="0">
                <a:effectLst/>
                <a:ea typeface="Calibri"/>
                <a:cs typeface="Times New Roman"/>
              </a:rPr>
              <a:t>The focus of</a:t>
            </a:r>
            <a:r>
              <a:rPr lang="en-US" sz="1100" b="1" dirty="0">
                <a:effectLst/>
                <a:ea typeface="Calibri"/>
                <a:cs typeface="Times New Roman"/>
              </a:rPr>
              <a:t> </a:t>
            </a:r>
            <a:r>
              <a:rPr lang="en-US" sz="1100" b="1" dirty="0" smtClean="0">
                <a:effectLst/>
                <a:ea typeface="Calibri"/>
                <a:cs typeface="Times New Roman"/>
              </a:rPr>
              <a:t>Levels 2 and 3 Practices</a:t>
            </a:r>
            <a:r>
              <a:rPr lang="en-US" sz="1100" dirty="0" smtClean="0">
                <a:effectLst/>
                <a:ea typeface="Calibri"/>
                <a:cs typeface="Times New Roman"/>
              </a:rPr>
              <a:t> </a:t>
            </a:r>
            <a:r>
              <a:rPr lang="en-US" sz="1100" dirty="0">
                <a:effectLst/>
                <a:ea typeface="Calibri"/>
                <a:cs typeface="Times New Roman"/>
              </a:rPr>
              <a:t>is what </a:t>
            </a:r>
            <a:r>
              <a:rPr lang="en-US" sz="1100" dirty="0" smtClean="0">
                <a:ea typeface="Calibri"/>
                <a:cs typeface="Times New Roman"/>
              </a:rPr>
              <a:t>SSPs</a:t>
            </a:r>
            <a:r>
              <a:rPr lang="en-US" sz="1100" dirty="0" smtClean="0">
                <a:effectLst/>
                <a:ea typeface="Calibri"/>
                <a:cs typeface="Times New Roman"/>
              </a:rPr>
              <a:t> </a:t>
            </a:r>
            <a:r>
              <a:rPr lang="en-US" sz="1100" dirty="0">
                <a:effectLst/>
                <a:ea typeface="Calibri"/>
                <a:cs typeface="Times New Roman"/>
              </a:rPr>
              <a:t>do on a day-to-day basis to achieve state performance standards and assure that students are achieving at expected levels. </a:t>
            </a:r>
            <a:endParaRPr lang="en-US" sz="1600" dirty="0">
              <a:effectLst/>
              <a:ea typeface="Calibri"/>
              <a:cs typeface="Times New Roman"/>
            </a:endParaRPr>
          </a:p>
        </p:txBody>
      </p:sp>
      <p:sp>
        <p:nvSpPr>
          <p:cNvPr id="8" name="AutoShape 90"/>
          <p:cNvSpPr>
            <a:spLocks noChangeArrowheads="1"/>
          </p:cNvSpPr>
          <p:nvPr/>
        </p:nvSpPr>
        <p:spPr bwMode="auto">
          <a:xfrm>
            <a:off x="5352176" y="4754880"/>
            <a:ext cx="3137483" cy="2103120"/>
          </a:xfrm>
          <a:prstGeom prst="upArrowCallout">
            <a:avLst>
              <a:gd name="adj1" fmla="val 37061"/>
              <a:gd name="adj2" fmla="val 37061"/>
              <a:gd name="adj3" fmla="val 16667"/>
              <a:gd name="adj4" fmla="val 66667"/>
            </a:avLst>
          </a:prstGeom>
          <a:solidFill>
            <a:srgbClr val="9BBB59">
              <a:lumMod val="60000"/>
              <a:lumOff val="4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100" dirty="0">
                <a:effectLst/>
                <a:ea typeface="Calibri"/>
                <a:cs typeface="Times New Roman"/>
              </a:rPr>
              <a:t>The focus of </a:t>
            </a:r>
            <a:r>
              <a:rPr lang="en-US" sz="1100" b="1" dirty="0" smtClean="0">
                <a:effectLst/>
                <a:ea typeface="Calibri"/>
                <a:cs typeface="Times New Roman"/>
              </a:rPr>
              <a:t>Levels 4 and 5 Practices </a:t>
            </a:r>
            <a:r>
              <a:rPr lang="en-US" sz="1100" dirty="0" smtClean="0">
                <a:effectLst/>
                <a:ea typeface="Calibri"/>
                <a:cs typeface="Times New Roman"/>
              </a:rPr>
              <a:t>shifts </a:t>
            </a:r>
            <a:r>
              <a:rPr lang="en-US" sz="1100" dirty="0">
                <a:effectLst/>
                <a:ea typeface="Calibri"/>
                <a:cs typeface="Times New Roman"/>
              </a:rPr>
              <a:t>to the outcomes of the </a:t>
            </a:r>
            <a:r>
              <a:rPr lang="en-US" sz="1100" dirty="0" smtClean="0">
                <a:effectLst/>
                <a:ea typeface="Calibri"/>
                <a:cs typeface="Times New Roman"/>
              </a:rPr>
              <a:t>SSP’s </a:t>
            </a:r>
            <a:r>
              <a:rPr lang="en-US" sz="1100" dirty="0">
                <a:effectLst/>
                <a:ea typeface="Calibri"/>
                <a:cs typeface="Times New Roman"/>
              </a:rPr>
              <a:t>practices, including expectations for staff, students, parents and community members, as a result of practices exhibited </a:t>
            </a:r>
            <a:r>
              <a:rPr lang="en-US" sz="1100" dirty="0" smtClean="0">
                <a:effectLst/>
                <a:ea typeface="Calibri"/>
                <a:cs typeface="Times New Roman"/>
              </a:rPr>
              <a:t>under Levels 1 through 3. </a:t>
            </a:r>
            <a:endParaRPr lang="en-US" sz="1600" dirty="0">
              <a:effectLst/>
              <a:ea typeface="Calibri"/>
              <a:cs typeface="Times New Roman"/>
            </a:endParaRPr>
          </a:p>
        </p:txBody>
      </p:sp>
    </p:spTree>
    <p:extLst>
      <p:ext uri="{BB962C8B-B14F-4D97-AF65-F5344CB8AC3E}">
        <p14:creationId xmlns:p14="http://schemas.microsoft.com/office/powerpoint/2010/main" val="2973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3594" y="0"/>
            <a:ext cx="4796811" cy="6858000"/>
          </a:xfrm>
          <a:prstGeom prst="rect">
            <a:avLst/>
          </a:prstGeom>
        </p:spPr>
      </p:pic>
      <p:sp>
        <p:nvSpPr>
          <p:cNvPr id="8" name="AutoShape 18"/>
          <p:cNvSpPr>
            <a:spLocks noChangeArrowheads="1"/>
          </p:cNvSpPr>
          <p:nvPr/>
        </p:nvSpPr>
        <p:spPr bwMode="auto">
          <a:xfrm>
            <a:off x="402672" y="570692"/>
            <a:ext cx="1019175" cy="609600"/>
          </a:xfrm>
          <a:prstGeom prst="wedgeRoundRectCallout">
            <a:avLst>
              <a:gd name="adj1" fmla="val 135253"/>
              <a:gd name="adj2" fmla="val -105058"/>
              <a:gd name="adj3" fmla="val 16667"/>
            </a:avLst>
          </a:prstGeom>
          <a:solidFill>
            <a:srgbClr val="DAEEF3"/>
          </a:solidFill>
          <a:ln w="9525">
            <a:solidFill>
              <a:srgbClr val="000000"/>
            </a:solidFill>
            <a:miter lim="800000"/>
            <a:headEnd/>
            <a:tailEnd/>
          </a:ln>
        </p:spPr>
        <p:txBody>
          <a:bodyPr/>
          <a:lstStyle/>
          <a:p>
            <a:pPr algn="ctr"/>
            <a:r>
              <a:rPr lang="en-US" sz="1200" b="1" dirty="0" smtClean="0">
                <a:solidFill>
                  <a:srgbClr val="000000"/>
                </a:solidFill>
              </a:rPr>
              <a:t>SSP </a:t>
            </a:r>
            <a:r>
              <a:rPr lang="en-US" sz="1200" b="1" dirty="0">
                <a:solidFill>
                  <a:srgbClr val="000000"/>
                </a:solidFill>
              </a:rPr>
              <a:t>Quality Standards </a:t>
            </a:r>
            <a:endParaRPr lang="en-US" sz="2000" dirty="0">
              <a:solidFill>
                <a:srgbClr val="000000"/>
              </a:solidFill>
            </a:endParaRPr>
          </a:p>
        </p:txBody>
      </p:sp>
      <p:sp>
        <p:nvSpPr>
          <p:cNvPr id="6" name="AutoShape 16"/>
          <p:cNvSpPr>
            <a:spLocks noChangeArrowheads="1"/>
          </p:cNvSpPr>
          <p:nvPr/>
        </p:nvSpPr>
        <p:spPr bwMode="auto">
          <a:xfrm>
            <a:off x="605785" y="1938793"/>
            <a:ext cx="990600" cy="609600"/>
          </a:xfrm>
          <a:prstGeom prst="wedgeRoundRectCallout">
            <a:avLst>
              <a:gd name="adj1" fmla="val 124051"/>
              <a:gd name="adj2" fmla="val -159622"/>
              <a:gd name="adj3" fmla="val 16667"/>
            </a:avLst>
          </a:prstGeom>
          <a:solidFill>
            <a:srgbClr val="E5DFEC"/>
          </a:solidFill>
          <a:ln w="9525">
            <a:solidFill>
              <a:srgbClr val="000000"/>
            </a:solidFill>
            <a:miter lim="800000"/>
            <a:headEnd/>
            <a:tailEnd/>
          </a:ln>
        </p:spPr>
        <p:txBody>
          <a:bodyPr/>
          <a:lstStyle/>
          <a:p>
            <a:pPr algn="ctr"/>
            <a:r>
              <a:rPr lang="en-US" sz="1100" b="1" dirty="0">
                <a:solidFill>
                  <a:srgbClr val="000000"/>
                </a:solidFill>
              </a:rPr>
              <a:t>Elements of the Standard</a:t>
            </a:r>
            <a:endParaRPr lang="en-US" dirty="0">
              <a:solidFill>
                <a:srgbClr val="000000"/>
              </a:solidFill>
            </a:endParaRPr>
          </a:p>
        </p:txBody>
      </p:sp>
      <p:sp>
        <p:nvSpPr>
          <p:cNvPr id="13" name="AutoShape 16"/>
          <p:cNvSpPr>
            <a:spLocks noChangeArrowheads="1"/>
          </p:cNvSpPr>
          <p:nvPr/>
        </p:nvSpPr>
        <p:spPr bwMode="auto">
          <a:xfrm>
            <a:off x="713636" y="5213743"/>
            <a:ext cx="990600" cy="609600"/>
          </a:xfrm>
          <a:prstGeom prst="wedgeRoundRectCallout">
            <a:avLst>
              <a:gd name="adj1" fmla="val 116094"/>
              <a:gd name="adj2" fmla="val -172553"/>
              <a:gd name="adj3" fmla="val 16667"/>
            </a:avLst>
          </a:prstGeom>
          <a:solidFill>
            <a:srgbClr val="E5DFEC"/>
          </a:solidFill>
          <a:ln w="9525">
            <a:solidFill>
              <a:srgbClr val="000000"/>
            </a:solidFill>
            <a:miter lim="800000"/>
            <a:headEnd/>
            <a:tailEnd/>
          </a:ln>
        </p:spPr>
        <p:txBody>
          <a:bodyPr/>
          <a:lstStyle/>
          <a:p>
            <a:pPr algn="ctr"/>
            <a:r>
              <a:rPr lang="en-US" sz="1100" b="1" dirty="0">
                <a:solidFill>
                  <a:srgbClr val="000000"/>
                </a:solidFill>
              </a:rPr>
              <a:t>Elements of the Standard</a:t>
            </a:r>
            <a:endParaRPr lang="en-US" dirty="0">
              <a:solidFill>
                <a:srgbClr val="000000"/>
              </a:solidFill>
            </a:endParaRPr>
          </a:p>
        </p:txBody>
      </p:sp>
      <p:sp>
        <p:nvSpPr>
          <p:cNvPr id="5" name="AutoShape 15"/>
          <p:cNvSpPr>
            <a:spLocks noChangeArrowheads="1"/>
          </p:cNvSpPr>
          <p:nvPr/>
        </p:nvSpPr>
        <p:spPr bwMode="auto">
          <a:xfrm>
            <a:off x="7841609" y="1180292"/>
            <a:ext cx="1143000" cy="609600"/>
          </a:xfrm>
          <a:prstGeom prst="wedgeRoundRectCallout">
            <a:avLst>
              <a:gd name="adj1" fmla="val -173859"/>
              <a:gd name="adj2" fmla="val -95963"/>
              <a:gd name="adj3" fmla="val 16667"/>
            </a:avLst>
          </a:prstGeom>
          <a:solidFill>
            <a:srgbClr val="FBD4B4"/>
          </a:solidFill>
          <a:ln w="9525">
            <a:solidFill>
              <a:srgbClr val="000000"/>
            </a:solidFill>
            <a:miter lim="800000"/>
            <a:headEnd/>
            <a:tailEnd/>
          </a:ln>
        </p:spPr>
        <p:txBody>
          <a:bodyPr/>
          <a:lstStyle/>
          <a:p>
            <a:pPr algn="ctr"/>
            <a:r>
              <a:rPr lang="en-US" sz="1200" b="1" dirty="0">
                <a:solidFill>
                  <a:srgbClr val="000000"/>
                </a:solidFill>
              </a:rPr>
              <a:t>Performance</a:t>
            </a:r>
          </a:p>
          <a:p>
            <a:pPr algn="ctr"/>
            <a:r>
              <a:rPr lang="en-US" sz="1200" b="1" dirty="0">
                <a:solidFill>
                  <a:srgbClr val="000000"/>
                </a:solidFill>
              </a:rPr>
              <a:t>Rating Levels </a:t>
            </a:r>
            <a:endParaRPr lang="en-US" sz="2000" dirty="0">
              <a:solidFill>
                <a:srgbClr val="000000"/>
              </a:solidFill>
            </a:endParaRPr>
          </a:p>
        </p:txBody>
      </p:sp>
      <p:sp>
        <p:nvSpPr>
          <p:cNvPr id="7" name="AutoShape 17"/>
          <p:cNvSpPr>
            <a:spLocks noChangeArrowheads="1"/>
          </p:cNvSpPr>
          <p:nvPr/>
        </p:nvSpPr>
        <p:spPr bwMode="auto">
          <a:xfrm>
            <a:off x="7633059" y="4326487"/>
            <a:ext cx="1139825" cy="609600"/>
          </a:xfrm>
          <a:prstGeom prst="wedgeRoundRectCallout">
            <a:avLst>
              <a:gd name="adj1" fmla="val -125826"/>
              <a:gd name="adj2" fmla="val -248297"/>
              <a:gd name="adj3" fmla="val 16667"/>
            </a:avLst>
          </a:prstGeom>
          <a:solidFill>
            <a:srgbClr val="FFFFFF"/>
          </a:solidFill>
          <a:ln w="9525">
            <a:solidFill>
              <a:srgbClr val="000000"/>
            </a:solidFill>
            <a:miter lim="800000"/>
            <a:headEnd/>
            <a:tailEnd/>
          </a:ln>
        </p:spPr>
        <p:txBody>
          <a:bodyPr/>
          <a:lstStyle/>
          <a:p>
            <a:pPr algn="ctr">
              <a:spcAft>
                <a:spcPts val="1000"/>
              </a:spcAft>
            </a:pPr>
            <a:r>
              <a:rPr lang="en-US" sz="1300" b="1" dirty="0">
                <a:solidFill>
                  <a:srgbClr val="000000"/>
                </a:solidFill>
              </a:rPr>
              <a:t>Professional Practices</a:t>
            </a:r>
            <a:endParaRPr lang="en-US" sz="1300" dirty="0">
              <a:solidFill>
                <a:srgbClr val="000000"/>
              </a:solidFill>
            </a:endParaRPr>
          </a:p>
        </p:txBody>
      </p:sp>
    </p:spTree>
    <p:extLst>
      <p:ext uri="{BB962C8B-B14F-4D97-AF65-F5344CB8AC3E}">
        <p14:creationId xmlns:p14="http://schemas.microsoft.com/office/powerpoint/2010/main" val="1088589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3"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457200" y="161574"/>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4000" dirty="0" smtClean="0"/>
              <a:t>Scoring the Rubric</a:t>
            </a:r>
          </a:p>
        </p:txBody>
      </p:sp>
      <p:sp>
        <p:nvSpPr>
          <p:cNvPr id="53251" name="Content Placeholder 2"/>
          <p:cNvSpPr>
            <a:spLocks noGrp="1"/>
          </p:cNvSpPr>
          <p:nvPr>
            <p:ph idx="1"/>
          </p:nvPr>
        </p:nvSpPr>
        <p:spPr bwMode="auto">
          <a:xfrm>
            <a:off x="457200" y="1423813"/>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sz="2800" dirty="0" smtClean="0"/>
              <a:t>Determining the professional practices rating is a three-step process that involves rating the individual elements and standards and using those to determine the overall rating on professional practices.</a:t>
            </a:r>
          </a:p>
          <a:p>
            <a:pPr marL="971550" lvl="1" indent="-514350" eaLnBrk="1" hangingPunct="1">
              <a:buFontTx/>
              <a:buAutoNum type="arabicPeriod"/>
            </a:pPr>
            <a:r>
              <a:rPr lang="en-US" sz="2400" dirty="0" smtClean="0"/>
              <a:t>Rating the Elements</a:t>
            </a:r>
          </a:p>
          <a:p>
            <a:pPr marL="971550" lvl="1" indent="-514350" eaLnBrk="1" hangingPunct="1">
              <a:buFontTx/>
              <a:buAutoNum type="arabicPeriod"/>
            </a:pPr>
            <a:r>
              <a:rPr lang="en-US" sz="2400" dirty="0" smtClean="0"/>
              <a:t>Rating the Standards</a:t>
            </a:r>
          </a:p>
          <a:p>
            <a:pPr marL="971550" lvl="1" indent="-514350" eaLnBrk="1" hangingPunct="1">
              <a:buFontTx/>
              <a:buAutoNum type="arabicPeriod"/>
            </a:pPr>
            <a:r>
              <a:rPr lang="en-US" sz="2400" dirty="0" smtClean="0"/>
              <a:t>Determining the Overall Professional Practices Rating </a:t>
            </a:r>
          </a:p>
        </p:txBody>
      </p:sp>
    </p:spTree>
    <p:extLst>
      <p:ext uri="{BB962C8B-B14F-4D97-AF65-F5344CB8AC3E}">
        <p14:creationId xmlns:p14="http://schemas.microsoft.com/office/powerpoint/2010/main" val="373519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3028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Training Objectives</a:t>
            </a:r>
            <a:endParaRPr lang="en-US" sz="4000" dirty="0" smtClean="0"/>
          </a:p>
        </p:txBody>
      </p:sp>
      <p:sp>
        <p:nvSpPr>
          <p:cNvPr id="22531" name="Content Placeholder 2"/>
          <p:cNvSpPr>
            <a:spLocks noGrp="1"/>
          </p:cNvSpPr>
          <p:nvPr>
            <p:ph idx="1"/>
          </p:nvPr>
        </p:nvSpPr>
        <p:spPr bwMode="auto">
          <a:xfrm>
            <a:off x="457200" y="1632825"/>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By the end of this training</a:t>
            </a:r>
            <a:r>
              <a:rPr lang="en-US" sz="3200" dirty="0" smtClean="0"/>
              <a:t>, </a:t>
            </a:r>
            <a:r>
              <a:rPr lang="en-US" sz="2800" dirty="0" smtClean="0"/>
              <a:t>you will understand the Special Services Provider State Model Evaluation System, which includes:</a:t>
            </a:r>
          </a:p>
          <a:p>
            <a:pPr lvl="3"/>
            <a:r>
              <a:rPr lang="en-US" sz="2400" dirty="0" smtClean="0"/>
              <a:t>the evaluation process</a:t>
            </a:r>
          </a:p>
          <a:p>
            <a:pPr lvl="3"/>
            <a:r>
              <a:rPr lang="en-US" sz="2400" dirty="0" smtClean="0"/>
              <a:t>the Special Services Provider Quality Standards </a:t>
            </a:r>
          </a:p>
          <a:p>
            <a:pPr lvl="3"/>
            <a:r>
              <a:rPr lang="en-US" sz="2400" dirty="0" smtClean="0"/>
              <a:t>components of the rubric, and </a:t>
            </a:r>
          </a:p>
          <a:p>
            <a:pPr lvl="3"/>
            <a:r>
              <a:rPr lang="en-US" sz="2400" dirty="0" smtClean="0"/>
              <a:t>how to score the rubric</a:t>
            </a:r>
            <a:endParaRPr lang="en-US" sz="2400" dirty="0" smtClean="0"/>
          </a:p>
        </p:txBody>
      </p:sp>
      <p:pic>
        <p:nvPicPr>
          <p:cNvPr id="22532" name="Picture 6" descr="http://www.pedge.com/staging/training2x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3796" y="4369615"/>
            <a:ext cx="1306705" cy="130670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7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4"/>
          <p:cNvSpPr txBox="1">
            <a:spLocks noChangeArrowheads="1"/>
          </p:cNvSpPr>
          <p:nvPr/>
        </p:nvSpPr>
        <p:spPr bwMode="auto">
          <a:xfrm>
            <a:off x="-40800" y="5849386"/>
            <a:ext cx="9225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t>Starting </a:t>
            </a:r>
            <a:r>
              <a:rPr lang="en-US" sz="1600" b="1" dirty="0" smtClean="0"/>
              <a:t>in the </a:t>
            </a:r>
            <a:r>
              <a:rPr lang="en-US" sz="1600" b="1" i="1" dirty="0" smtClean="0"/>
              <a:t>Level 1 Practices</a:t>
            </a:r>
            <a:r>
              <a:rPr lang="en-US" sz="1600" b="1" dirty="0" smtClean="0"/>
              <a:t> </a:t>
            </a:r>
            <a:r>
              <a:rPr lang="en-US" sz="1600" b="1" dirty="0" smtClean="0"/>
              <a:t>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sp>
        <p:nvSpPr>
          <p:cNvPr id="3" name="Title 2"/>
          <p:cNvSpPr>
            <a:spLocks noGrp="1"/>
          </p:cNvSpPr>
          <p:nvPr>
            <p:ph type="title"/>
          </p:nvPr>
        </p:nvSpPr>
        <p:spPr>
          <a:xfrm>
            <a:off x="44244" y="-89158"/>
            <a:ext cx="9144000" cy="1054394"/>
          </a:xfrm>
        </p:spPr>
        <p:txBody>
          <a:bodyPr>
            <a:normAutofit/>
          </a:bodyPr>
          <a:lstStyle/>
          <a:p>
            <a:r>
              <a:rPr lang="en-US" sz="4000" dirty="0" smtClean="0"/>
              <a:t>Understanding the Scoring “Business” Rule</a:t>
            </a:r>
            <a:endParaRPr lang="en-US" sz="4000" dirty="0"/>
          </a:p>
        </p:txBody>
      </p:sp>
      <p:pic>
        <p:nvPicPr>
          <p:cNvPr id="2" name="Picture 1"/>
          <p:cNvPicPr>
            <a:picLocks noChangeAspect="1"/>
          </p:cNvPicPr>
          <p:nvPr/>
        </p:nvPicPr>
        <p:blipFill>
          <a:blip r:embed="rId3"/>
          <a:stretch>
            <a:fillRect/>
          </a:stretch>
        </p:blipFill>
        <p:spPr>
          <a:xfrm>
            <a:off x="937192" y="777828"/>
            <a:ext cx="7269616" cy="5071558"/>
          </a:xfrm>
          <a:prstGeom prst="rect">
            <a:avLst/>
          </a:prstGeom>
        </p:spPr>
      </p:pic>
      <p:sp>
        <p:nvSpPr>
          <p:cNvPr id="9" name="Down Arrow 8"/>
          <p:cNvSpPr/>
          <p:nvPr/>
        </p:nvSpPr>
        <p:spPr>
          <a:xfrm rot="3815864">
            <a:off x="5925488" y="3164375"/>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50546" y="2583809"/>
            <a:ext cx="1501629" cy="33243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8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Determining the Element </a:t>
            </a:r>
            <a:r>
              <a:rPr lang="en-US" sz="4000" dirty="0"/>
              <a:t>R</a:t>
            </a:r>
            <a:r>
              <a:rPr lang="en-US" sz="4000" dirty="0" smtClean="0"/>
              <a:t>ating</a:t>
            </a:r>
            <a:endParaRPr lang="en-US" sz="4000" dirty="0"/>
          </a:p>
        </p:txBody>
      </p:sp>
      <p:sp>
        <p:nvSpPr>
          <p:cNvPr id="10" name="TextBox 24"/>
          <p:cNvSpPr txBox="1">
            <a:spLocks noChangeArrowheads="1"/>
          </p:cNvSpPr>
          <p:nvPr/>
        </p:nvSpPr>
        <p:spPr bwMode="auto">
          <a:xfrm>
            <a:off x="-40800" y="5675960"/>
            <a:ext cx="9225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t>Starting </a:t>
            </a:r>
            <a:r>
              <a:rPr lang="en-US" sz="1600" b="1" dirty="0" smtClean="0"/>
              <a:t>in the </a:t>
            </a:r>
            <a:r>
              <a:rPr lang="en-US" sz="1600" b="1" i="1" dirty="0" smtClean="0"/>
              <a:t>Level 1 Practices</a:t>
            </a:r>
            <a:r>
              <a:rPr lang="en-US" sz="1600" b="1" dirty="0" smtClean="0"/>
              <a:t> </a:t>
            </a:r>
            <a:r>
              <a:rPr lang="en-US" sz="1600" b="1" dirty="0" smtClean="0"/>
              <a:t>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pic>
        <p:nvPicPr>
          <p:cNvPr id="3" name="Picture 2"/>
          <p:cNvPicPr>
            <a:picLocks noChangeAspect="1"/>
          </p:cNvPicPr>
          <p:nvPr/>
        </p:nvPicPr>
        <p:blipFill>
          <a:blip r:embed="rId3"/>
          <a:stretch>
            <a:fillRect/>
          </a:stretch>
        </p:blipFill>
        <p:spPr>
          <a:xfrm>
            <a:off x="885927" y="1068382"/>
            <a:ext cx="7372146" cy="4657908"/>
          </a:xfrm>
          <a:prstGeom prst="rect">
            <a:avLst/>
          </a:prstGeom>
        </p:spPr>
      </p:pic>
      <p:sp>
        <p:nvSpPr>
          <p:cNvPr id="9" name="Down Arrow 8"/>
          <p:cNvSpPr/>
          <p:nvPr/>
        </p:nvSpPr>
        <p:spPr>
          <a:xfrm rot="3588401">
            <a:off x="5801283" y="2179973"/>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696356" y="1583269"/>
            <a:ext cx="1751287" cy="3363693"/>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548375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Determining the Element Rating</a:t>
            </a:r>
          </a:p>
        </p:txBody>
      </p:sp>
      <p:sp>
        <p:nvSpPr>
          <p:cNvPr id="10" name="TextBox 24"/>
          <p:cNvSpPr txBox="1">
            <a:spLocks noChangeArrowheads="1"/>
          </p:cNvSpPr>
          <p:nvPr/>
        </p:nvSpPr>
        <p:spPr bwMode="auto">
          <a:xfrm>
            <a:off x="-40800" y="5597130"/>
            <a:ext cx="9225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600" b="1" dirty="0" smtClean="0"/>
          </a:p>
          <a:p>
            <a:pPr algn="ctr" eaLnBrk="1" hangingPunct="1"/>
            <a:r>
              <a:rPr lang="en-US" sz="1600" b="1" dirty="0" smtClean="0"/>
              <a:t>Starting in the </a:t>
            </a:r>
            <a:r>
              <a:rPr lang="en-US" sz="1600" b="1" i="1" dirty="0" smtClean="0"/>
              <a:t>Level 1 Practices</a:t>
            </a:r>
            <a:r>
              <a:rPr lang="en-US" sz="1600" b="1" dirty="0" smtClean="0"/>
              <a:t> </a:t>
            </a:r>
            <a:r>
              <a:rPr lang="en-US" sz="1600" b="1" dirty="0" smtClean="0"/>
              <a:t>rating level and moving across, look </a:t>
            </a:r>
            <a:r>
              <a:rPr lang="en-US" sz="1600" b="1" dirty="0"/>
              <a:t>for the first unchecked </a:t>
            </a:r>
            <a:endParaRPr lang="en-US" sz="1600" b="1" dirty="0" smtClean="0"/>
          </a:p>
          <a:p>
            <a:pPr algn="ctr" eaLnBrk="1" hangingPunct="1"/>
            <a:r>
              <a:rPr lang="en-US" sz="1600" b="1" dirty="0" smtClean="0"/>
              <a:t>professional practice.  Move </a:t>
            </a:r>
            <a:r>
              <a:rPr lang="en-US" sz="1600" b="1" dirty="0"/>
              <a:t>one column </a:t>
            </a:r>
            <a:r>
              <a:rPr lang="en-US" sz="1600" b="1" dirty="0" smtClean="0"/>
              <a:t>back to </a:t>
            </a:r>
            <a:r>
              <a:rPr lang="en-US" sz="1600" b="1" dirty="0"/>
              <a:t>identify the rating for the element</a:t>
            </a:r>
            <a:r>
              <a:rPr lang="en-US" sz="1600" b="1" dirty="0" smtClean="0"/>
              <a:t>.</a:t>
            </a:r>
            <a:endParaRPr lang="en-US" sz="1600" b="1" dirty="0"/>
          </a:p>
        </p:txBody>
      </p:sp>
      <p:pic>
        <p:nvPicPr>
          <p:cNvPr id="3" name="Picture 2"/>
          <p:cNvPicPr>
            <a:picLocks noChangeAspect="1"/>
          </p:cNvPicPr>
          <p:nvPr/>
        </p:nvPicPr>
        <p:blipFill>
          <a:blip r:embed="rId3"/>
          <a:stretch>
            <a:fillRect/>
          </a:stretch>
        </p:blipFill>
        <p:spPr>
          <a:xfrm>
            <a:off x="1679388" y="809625"/>
            <a:ext cx="5785225" cy="5034610"/>
          </a:xfrm>
          <a:prstGeom prst="rect">
            <a:avLst/>
          </a:prstGeom>
        </p:spPr>
      </p:pic>
      <p:sp>
        <p:nvSpPr>
          <p:cNvPr id="9" name="Down Arrow 8"/>
          <p:cNvSpPr/>
          <p:nvPr/>
        </p:nvSpPr>
        <p:spPr>
          <a:xfrm rot="3405906">
            <a:off x="6680863" y="2666673"/>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41783" y="2231472"/>
            <a:ext cx="1339515" cy="3506598"/>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40302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868363"/>
          </a:xfrm>
        </p:spPr>
        <p:txBody>
          <a:bodyPr/>
          <a:lstStyle/>
          <a:p>
            <a:pPr eaLnBrk="1" hangingPunct="1"/>
            <a:r>
              <a:rPr lang="en-US" sz="4000" dirty="0" smtClean="0"/>
              <a:t>Rubric Rating Level Points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4969568"/>
              </p:ext>
            </p:extLst>
          </p:nvPr>
        </p:nvGraphicFramePr>
        <p:xfrm>
          <a:off x="457200" y="762000"/>
          <a:ext cx="8229600" cy="204778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956">
                <a:tc gridSpan="5">
                  <a:txBody>
                    <a:bodyPr/>
                    <a:lstStyle/>
                    <a:p>
                      <a:r>
                        <a:rPr lang="en-US" sz="2000" dirty="0" smtClean="0">
                          <a:solidFill>
                            <a:schemeClr val="tx1"/>
                          </a:solidFill>
                        </a:rPr>
                        <a:t>Standard</a:t>
                      </a:r>
                      <a:endParaRPr lang="en-US" sz="2000" dirty="0">
                        <a:solidFill>
                          <a:schemeClr val="tx1"/>
                        </a:solidFill>
                      </a:endParaRPr>
                    </a:p>
                  </a:txBody>
                  <a:tcPr marT="45734" marB="45734">
                    <a:solidFill>
                      <a:schemeClr val="accent5">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40281">
                <a:tc>
                  <a:txBody>
                    <a:bodyPr/>
                    <a:lstStyle/>
                    <a:p>
                      <a:pPr algn="ctr"/>
                      <a:r>
                        <a:rPr lang="en-US" sz="1800" dirty="0" smtClean="0"/>
                        <a:t>Basic</a:t>
                      </a:r>
                      <a:endParaRPr lang="en-US" sz="1800" dirty="0"/>
                    </a:p>
                  </a:txBody>
                  <a:tcPr marT="45734" marB="45734" anchor="ctr">
                    <a:solidFill>
                      <a:schemeClr val="accent6">
                        <a:lumMod val="60000"/>
                        <a:lumOff val="40000"/>
                      </a:schemeClr>
                    </a:solidFill>
                  </a:tcPr>
                </a:tc>
                <a:tc>
                  <a:txBody>
                    <a:bodyPr/>
                    <a:lstStyle/>
                    <a:p>
                      <a:pPr algn="ctr"/>
                      <a:r>
                        <a:rPr lang="en-US" sz="1800" dirty="0" smtClean="0"/>
                        <a:t>Partially Proficient</a:t>
                      </a:r>
                      <a:endParaRPr lang="en-US" sz="1800" dirty="0"/>
                    </a:p>
                  </a:txBody>
                  <a:tcPr marT="45734" marB="45734" anchor="ctr">
                    <a:solidFill>
                      <a:schemeClr val="accent6">
                        <a:lumMod val="60000"/>
                        <a:lumOff val="40000"/>
                      </a:schemeClr>
                    </a:solidFill>
                  </a:tcPr>
                </a:tc>
                <a:tc>
                  <a:txBody>
                    <a:bodyPr/>
                    <a:lstStyle/>
                    <a:p>
                      <a:pPr algn="ctr"/>
                      <a:r>
                        <a:rPr lang="en-US" sz="1800" dirty="0" smtClean="0"/>
                        <a:t>Proficient</a:t>
                      </a:r>
                      <a:endParaRPr lang="en-US" sz="1800" dirty="0"/>
                    </a:p>
                  </a:txBody>
                  <a:tcPr marT="45734" marB="45734" anchor="ctr">
                    <a:solidFill>
                      <a:schemeClr val="accent6">
                        <a:lumMod val="60000"/>
                        <a:lumOff val="40000"/>
                      </a:schemeClr>
                    </a:solidFill>
                  </a:tcPr>
                </a:tc>
                <a:tc>
                  <a:txBody>
                    <a:bodyPr/>
                    <a:lstStyle/>
                    <a:p>
                      <a:pPr algn="ctr"/>
                      <a:r>
                        <a:rPr lang="en-US" sz="1800" dirty="0" smtClean="0"/>
                        <a:t>Accomplished</a:t>
                      </a:r>
                      <a:endParaRPr lang="en-US" sz="1800" dirty="0"/>
                    </a:p>
                  </a:txBody>
                  <a:tcPr marT="45734" marB="45734" anchor="ctr">
                    <a:solidFill>
                      <a:schemeClr val="accent6">
                        <a:lumMod val="60000"/>
                        <a:lumOff val="40000"/>
                      </a:schemeClr>
                    </a:solidFill>
                  </a:tcPr>
                </a:tc>
                <a:tc>
                  <a:txBody>
                    <a:bodyPr/>
                    <a:lstStyle/>
                    <a:p>
                      <a:pPr algn="ctr"/>
                      <a:r>
                        <a:rPr lang="en-US" sz="1800" dirty="0" smtClean="0"/>
                        <a:t>Exemplary</a:t>
                      </a:r>
                      <a:endParaRPr lang="en-US" sz="1800" dirty="0"/>
                    </a:p>
                  </a:txBody>
                  <a:tcPr marT="45734" marB="45734" anchor="ctr">
                    <a:solidFill>
                      <a:schemeClr val="accent6">
                        <a:lumMod val="60000"/>
                        <a:lumOff val="40000"/>
                      </a:schemeClr>
                    </a:solidFill>
                  </a:tcPr>
                </a:tc>
              </a:tr>
              <a:tr h="370956">
                <a:tc gridSpan="5">
                  <a:txBody>
                    <a:bodyPr/>
                    <a:lstStyle/>
                    <a:p>
                      <a:pPr algn="l"/>
                      <a:r>
                        <a:rPr lang="en-US" sz="1800" b="1" dirty="0" smtClean="0"/>
                        <a:t> Element</a:t>
                      </a:r>
                      <a:endParaRPr lang="en-US" sz="1800" b="1"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c hMerge="1">
                  <a:txBody>
                    <a:bodyPr/>
                    <a:lstStyle/>
                    <a:p>
                      <a:pPr algn="ctr"/>
                      <a:endParaRPr lang="en-US" sz="1800" dirty="0"/>
                    </a:p>
                  </a:txBody>
                  <a:tcPr marT="45734" marB="45734">
                    <a:solidFill>
                      <a:schemeClr val="accent4">
                        <a:lumMod val="60000"/>
                        <a:lumOff val="40000"/>
                      </a:schemeClr>
                    </a:solidFill>
                  </a:tcPr>
                </a:tc>
              </a:tr>
              <a:tr h="640281">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tx2">
                        <a:lumMod val="20000"/>
                        <a:lumOff val="80000"/>
                      </a:schemeClr>
                    </a:solidFill>
                  </a:tcPr>
                </a:tc>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accent2">
                        <a:lumMod val="20000"/>
                        <a:lumOff val="80000"/>
                      </a:schemeClr>
                    </a:solidFill>
                  </a:tcPr>
                </a:tc>
                <a:tc>
                  <a:txBody>
                    <a:bodyPr/>
                    <a:lstStyle/>
                    <a:p>
                      <a:pPr algn="ctr"/>
                      <a:r>
                        <a:rPr lang="en-US" sz="1800" dirty="0" smtClean="0"/>
                        <a:t>Professional</a:t>
                      </a:r>
                      <a:r>
                        <a:rPr lang="en-US" sz="1800" baseline="0" dirty="0" smtClean="0"/>
                        <a:t> Practices</a:t>
                      </a:r>
                      <a:endParaRPr lang="en-US" sz="1800" dirty="0"/>
                    </a:p>
                  </a:txBody>
                  <a:tcPr marT="45734" marB="45734"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Professional</a:t>
                      </a:r>
                      <a:r>
                        <a:rPr lang="en-US" sz="1800" baseline="0" dirty="0" smtClean="0"/>
                        <a:t> Practices</a:t>
                      </a:r>
                      <a:endParaRPr lang="en-US" sz="1800" dirty="0" smtClean="0"/>
                    </a:p>
                  </a:txBody>
                  <a:tcPr marT="45734" marB="45734"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Professional</a:t>
                      </a:r>
                      <a:r>
                        <a:rPr lang="en-US" sz="1800" baseline="0" dirty="0" smtClean="0"/>
                        <a:t> Practices</a:t>
                      </a:r>
                      <a:endParaRPr lang="en-US" sz="1800" dirty="0" smtClean="0"/>
                    </a:p>
                  </a:txBody>
                  <a:tcPr marT="45734" marB="45734" anchor="ctr">
                    <a:solidFill>
                      <a:schemeClr val="accent6">
                        <a:lumMod val="20000"/>
                        <a:lumOff val="80000"/>
                      </a:schemeClr>
                    </a:solidFill>
                  </a:tcPr>
                </a:tc>
              </a:tr>
            </a:tbl>
          </a:graphicData>
        </a:graphic>
      </p:graphicFrame>
      <p:sp>
        <p:nvSpPr>
          <p:cNvPr id="5" name="Up Arrow Callout 4"/>
          <p:cNvSpPr/>
          <p:nvPr/>
        </p:nvSpPr>
        <p:spPr>
          <a:xfrm>
            <a:off x="533400" y="2816770"/>
            <a:ext cx="1676400" cy="3442138"/>
          </a:xfrm>
          <a:prstGeom prst="upArrowCallout">
            <a:avLst>
              <a:gd name="adj1" fmla="val 25000"/>
              <a:gd name="adj2" fmla="val 25000"/>
              <a:gd name="adj3" fmla="val 25000"/>
              <a:gd name="adj4" fmla="val 7669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smtClean="0">
                <a:solidFill>
                  <a:schemeClr val="bg1"/>
                </a:solidFill>
              </a:rPr>
              <a:t>0</a:t>
            </a:r>
          </a:p>
          <a:p>
            <a:pPr algn="ctr">
              <a:defRPr/>
            </a:pPr>
            <a:r>
              <a:rPr lang="en-US" sz="1600" b="1" dirty="0" smtClean="0">
                <a:solidFill>
                  <a:schemeClr val="bg1"/>
                </a:solidFill>
              </a:rPr>
              <a:t>SSP’s </a:t>
            </a:r>
            <a:r>
              <a:rPr lang="en-US" sz="1600" b="1" dirty="0">
                <a:solidFill>
                  <a:schemeClr val="bg1"/>
                </a:solidFill>
              </a:rPr>
              <a:t>performance on professional practices is significantly below the state quality standard.</a:t>
            </a:r>
            <a:endParaRPr lang="en-US" b="1" dirty="0">
              <a:solidFill>
                <a:schemeClr val="tx1"/>
              </a:solidFill>
            </a:endParaRPr>
          </a:p>
        </p:txBody>
      </p:sp>
      <p:sp>
        <p:nvSpPr>
          <p:cNvPr id="6" name="Up Arrow Callout 5"/>
          <p:cNvSpPr/>
          <p:nvPr/>
        </p:nvSpPr>
        <p:spPr>
          <a:xfrm>
            <a:off x="2209800" y="2816770"/>
            <a:ext cx="1600200" cy="3442138"/>
          </a:xfrm>
          <a:prstGeom prst="upArrowCallout">
            <a:avLst>
              <a:gd name="adj1" fmla="val 25000"/>
              <a:gd name="adj2" fmla="val 25000"/>
              <a:gd name="adj3" fmla="val 25000"/>
              <a:gd name="adj4" fmla="val 7669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smtClean="0">
                <a:solidFill>
                  <a:schemeClr val="bg1"/>
                </a:solidFill>
              </a:rPr>
              <a:t>1</a:t>
            </a:r>
          </a:p>
          <a:p>
            <a:pPr algn="ctr">
              <a:defRPr/>
            </a:pPr>
            <a:r>
              <a:rPr lang="en-US" sz="1600" b="1" dirty="0" smtClean="0">
                <a:solidFill>
                  <a:schemeClr val="bg1"/>
                </a:solidFill>
              </a:rPr>
              <a:t>SSP’s </a:t>
            </a:r>
            <a:r>
              <a:rPr lang="en-US" sz="1600" b="1" dirty="0">
                <a:solidFill>
                  <a:schemeClr val="bg1"/>
                </a:solidFill>
              </a:rPr>
              <a:t>performance on professional practices is below the state quality standard.</a:t>
            </a:r>
            <a:endParaRPr lang="en-US" sz="1600" b="1" dirty="0">
              <a:solidFill>
                <a:schemeClr val="tx1"/>
              </a:solidFill>
            </a:endParaRPr>
          </a:p>
        </p:txBody>
      </p:sp>
      <p:sp>
        <p:nvSpPr>
          <p:cNvPr id="7" name="Up Arrow Callout 6"/>
          <p:cNvSpPr/>
          <p:nvPr/>
        </p:nvSpPr>
        <p:spPr>
          <a:xfrm>
            <a:off x="5562600" y="2816770"/>
            <a:ext cx="1600200" cy="3442138"/>
          </a:xfrm>
          <a:prstGeom prst="upArrowCallout">
            <a:avLst>
              <a:gd name="adj1" fmla="val 25000"/>
              <a:gd name="adj2" fmla="val 25000"/>
              <a:gd name="adj3" fmla="val 25000"/>
              <a:gd name="adj4" fmla="val 7669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smtClean="0">
                <a:solidFill>
                  <a:schemeClr val="bg1"/>
                </a:solidFill>
              </a:rPr>
              <a:t>3</a:t>
            </a:r>
            <a:endParaRPr lang="en-US" b="1" dirty="0">
              <a:solidFill>
                <a:schemeClr val="bg1"/>
              </a:solidFill>
            </a:endParaRPr>
          </a:p>
          <a:p>
            <a:pPr algn="ctr"/>
            <a:r>
              <a:rPr lang="en-US" sz="1600" b="1" dirty="0" smtClean="0">
                <a:solidFill>
                  <a:schemeClr val="bg1"/>
                </a:solidFill>
              </a:rPr>
              <a:t>SSP’s </a:t>
            </a:r>
            <a:r>
              <a:rPr lang="en-US" sz="1600" b="1" dirty="0">
                <a:solidFill>
                  <a:schemeClr val="bg1"/>
                </a:solidFill>
              </a:rPr>
              <a:t>performance on professional practices exceeds state quality standard.</a:t>
            </a:r>
          </a:p>
        </p:txBody>
      </p:sp>
      <p:sp>
        <p:nvSpPr>
          <p:cNvPr id="8" name="Up Arrow Callout 7"/>
          <p:cNvSpPr/>
          <p:nvPr/>
        </p:nvSpPr>
        <p:spPr>
          <a:xfrm>
            <a:off x="3810000" y="2816770"/>
            <a:ext cx="1752600" cy="3442138"/>
          </a:xfrm>
          <a:prstGeom prst="upArrowCallout">
            <a:avLst>
              <a:gd name="adj1" fmla="val 25000"/>
              <a:gd name="adj2" fmla="val 25000"/>
              <a:gd name="adj3" fmla="val 25000"/>
              <a:gd name="adj4" fmla="val 7669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smtClean="0">
                <a:solidFill>
                  <a:schemeClr val="bg1"/>
                </a:solidFill>
              </a:rPr>
              <a:t>2</a:t>
            </a:r>
            <a:endParaRPr lang="en-US" b="1" dirty="0">
              <a:solidFill>
                <a:schemeClr val="bg1"/>
              </a:solidFill>
            </a:endParaRPr>
          </a:p>
          <a:p>
            <a:pPr algn="ctr"/>
            <a:r>
              <a:rPr lang="en-US" sz="1600" b="1" dirty="0" smtClean="0">
                <a:solidFill>
                  <a:schemeClr val="bg1"/>
                </a:solidFill>
              </a:rPr>
              <a:t>SSP’s </a:t>
            </a:r>
            <a:r>
              <a:rPr lang="en-US" sz="1600" b="1" dirty="0">
                <a:solidFill>
                  <a:schemeClr val="bg1"/>
                </a:solidFill>
              </a:rPr>
              <a:t>performance on professional practices meets state quality standard.</a:t>
            </a:r>
          </a:p>
        </p:txBody>
      </p:sp>
      <p:sp>
        <p:nvSpPr>
          <p:cNvPr id="9" name="Up Arrow Callout 8"/>
          <p:cNvSpPr/>
          <p:nvPr/>
        </p:nvSpPr>
        <p:spPr>
          <a:xfrm>
            <a:off x="7162800" y="2816770"/>
            <a:ext cx="1524000" cy="3442138"/>
          </a:xfrm>
          <a:prstGeom prst="upArrowCallout">
            <a:avLst>
              <a:gd name="adj1" fmla="val 25000"/>
              <a:gd name="adj2" fmla="val 25000"/>
              <a:gd name="adj3" fmla="val 25000"/>
              <a:gd name="adj4" fmla="val 7669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b="1" dirty="0" smtClean="0">
                <a:solidFill>
                  <a:schemeClr val="bg1"/>
                </a:solidFill>
              </a:rPr>
              <a:t>4</a:t>
            </a:r>
            <a:endParaRPr lang="en-US" b="1" dirty="0">
              <a:solidFill>
                <a:schemeClr val="bg1"/>
              </a:solidFill>
            </a:endParaRPr>
          </a:p>
          <a:p>
            <a:pPr algn="ctr"/>
            <a:r>
              <a:rPr lang="en-US" sz="1600" b="1" dirty="0" smtClean="0">
                <a:solidFill>
                  <a:schemeClr val="bg1"/>
                </a:solidFill>
              </a:rPr>
              <a:t>SSP’s </a:t>
            </a:r>
            <a:r>
              <a:rPr lang="en-US" sz="1600" b="1" dirty="0">
                <a:solidFill>
                  <a:schemeClr val="bg1"/>
                </a:solidFill>
              </a:rPr>
              <a:t>performance on professional practices significantly exceeds state quality standard.</a:t>
            </a:r>
            <a:endParaRPr lang="en-US" sz="1600" b="1" dirty="0">
              <a:solidFill>
                <a:schemeClr val="bg1"/>
              </a:solidFill>
              <a:effectLst/>
            </a:endParaRPr>
          </a:p>
        </p:txBody>
      </p:sp>
    </p:spTree>
    <p:extLst>
      <p:ext uri="{BB962C8B-B14F-4D97-AF65-F5344CB8AC3E}">
        <p14:creationId xmlns:p14="http://schemas.microsoft.com/office/powerpoint/2010/main" val="2869255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0155" y="503339"/>
            <a:ext cx="8563691" cy="5615735"/>
          </a:xfrm>
          <a:prstGeom prst="rect">
            <a:avLst/>
          </a:prstGeom>
        </p:spPr>
      </p:pic>
    </p:spTree>
    <p:extLst>
      <p:ext uri="{BB962C8B-B14F-4D97-AF65-F5344CB8AC3E}">
        <p14:creationId xmlns:p14="http://schemas.microsoft.com/office/powerpoint/2010/main" val="42386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05530" y="14329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sz="3600" dirty="0" smtClean="0"/>
              <a:t>Rubric Simulation and Continuous Improvement</a:t>
            </a:r>
          </a:p>
        </p:txBody>
      </p:sp>
      <p:sp>
        <p:nvSpPr>
          <p:cNvPr id="57347" name="Content Placeholder 2"/>
          <p:cNvSpPr>
            <a:spLocks noGrp="1"/>
          </p:cNvSpPr>
          <p:nvPr>
            <p:ph idx="1"/>
          </p:nvPr>
        </p:nvSpPr>
        <p:spPr bwMode="auto">
          <a:xfrm>
            <a:off x="457200" y="1629098"/>
            <a:ext cx="8229600" cy="4648200"/>
          </a:xfrm>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sz="3000" b="1" i="1" dirty="0" smtClean="0"/>
              <a:t>Group Activity </a:t>
            </a:r>
          </a:p>
          <a:p>
            <a:pPr marL="560070" indent="-514350">
              <a:buFont typeface="+mj-lt"/>
              <a:buAutoNum type="arabicPeriod"/>
              <a:defRPr/>
            </a:pPr>
            <a:r>
              <a:rPr lang="en-US" sz="2800" dirty="0" smtClean="0"/>
              <a:t>Score your entire rubric including: </a:t>
            </a:r>
          </a:p>
          <a:p>
            <a:pPr lvl="2" eaLnBrk="1" hangingPunct="1">
              <a:defRPr/>
            </a:pPr>
            <a:r>
              <a:rPr lang="en-US" sz="2400" dirty="0" smtClean="0"/>
              <a:t>Elements</a:t>
            </a:r>
          </a:p>
          <a:p>
            <a:pPr lvl="2" eaLnBrk="1" hangingPunct="1">
              <a:defRPr/>
            </a:pPr>
            <a:r>
              <a:rPr lang="en-US" sz="2400" dirty="0" smtClean="0"/>
              <a:t>Standards</a:t>
            </a:r>
          </a:p>
          <a:p>
            <a:pPr marL="560070" indent="-514350">
              <a:buFont typeface="+mj-lt"/>
              <a:buAutoNum type="arabicPeriod"/>
            </a:pPr>
            <a:r>
              <a:rPr lang="en-US" sz="2800" dirty="0"/>
              <a:t>Look for areas of focus for goal setting.</a:t>
            </a:r>
          </a:p>
          <a:p>
            <a:pPr lvl="1"/>
            <a:r>
              <a:rPr lang="en-US" sz="2400" dirty="0"/>
              <a:t>Record a goal(s) for </a:t>
            </a:r>
            <a:r>
              <a:rPr lang="en-US" sz="2400" dirty="0" smtClean="0"/>
              <a:t>your </a:t>
            </a:r>
            <a:r>
              <a:rPr lang="en-US" sz="2400" dirty="0"/>
              <a:t>scored </a:t>
            </a:r>
            <a:r>
              <a:rPr lang="en-US" sz="2400" dirty="0" smtClean="0"/>
              <a:t>rubric.</a:t>
            </a:r>
          </a:p>
          <a:p>
            <a:pPr lvl="1"/>
            <a:r>
              <a:rPr lang="en-US" sz="2400" dirty="0" smtClean="0"/>
              <a:t>What </a:t>
            </a:r>
            <a:r>
              <a:rPr lang="en-US" sz="2400" dirty="0"/>
              <a:t>feedback would you give to support your claim?</a:t>
            </a:r>
          </a:p>
          <a:p>
            <a:pPr lvl="1"/>
            <a:r>
              <a:rPr lang="en-US" sz="2400" dirty="0"/>
              <a:t>What type of professional development could you offer as support?</a:t>
            </a:r>
          </a:p>
          <a:p>
            <a:pPr lvl="1"/>
            <a:r>
              <a:rPr lang="en-US" sz="2400" dirty="0"/>
              <a:t>Be prepared to share your thinking.</a:t>
            </a:r>
          </a:p>
          <a:p>
            <a:pPr marL="365760" lvl="1" indent="0">
              <a:buNone/>
              <a:defRPr/>
            </a:pPr>
            <a:endParaRPr lang="en-US" sz="2400" dirty="0" smtClean="0"/>
          </a:p>
          <a:p>
            <a:pPr marL="365760" lvl="1" indent="0">
              <a:buNone/>
              <a:defRPr/>
            </a:pPr>
            <a:endParaRPr lang="en-US" sz="2400" dirty="0" smtClean="0"/>
          </a:p>
          <a:p>
            <a:pPr marL="365760" lvl="1" indent="0" algn="ctr">
              <a:buNone/>
              <a:defRPr/>
            </a:pPr>
            <a:endParaRPr lang="en-US" sz="1600" dirty="0" smtClean="0"/>
          </a:p>
        </p:txBody>
      </p:sp>
      <p:pic>
        <p:nvPicPr>
          <p:cNvPr id="5" name="Picture 4" descr="C:\Users\pare_d\AppData\Local\Microsoft\Windows\Temporary Internet Files\Content.IE5\HNF517NO\MC9003252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5241">
            <a:off x="7023927" y="1915506"/>
            <a:ext cx="18192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13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457200" y="13544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4000" dirty="0" smtClean="0"/>
              <a:t>Focusing on Continuous Improvement </a:t>
            </a:r>
            <a:br>
              <a:rPr lang="en-US" sz="4000" dirty="0" smtClean="0"/>
            </a:br>
            <a:endParaRPr lang="en-US" sz="4000" dirty="0" smtClean="0"/>
          </a:p>
        </p:txBody>
      </p:sp>
      <p:sp>
        <p:nvSpPr>
          <p:cNvPr id="68611" name="Content Placeholder 2"/>
          <p:cNvSpPr>
            <a:spLocks noGrp="1"/>
          </p:cNvSpPr>
          <p:nvPr>
            <p:ph idx="1"/>
          </p:nvPr>
        </p:nvSpPr>
        <p:spPr bwMode="auto">
          <a:xfrm>
            <a:off x="457200" y="1700056"/>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Find a partner from another professional group. </a:t>
            </a:r>
          </a:p>
          <a:p>
            <a:r>
              <a:rPr lang="en-US" sz="3200" dirty="0" smtClean="0"/>
              <a:t>Together, discuss: </a:t>
            </a:r>
          </a:p>
          <a:p>
            <a:pPr lvl="1"/>
            <a:r>
              <a:rPr lang="en-US" sz="2800" dirty="0" smtClean="0"/>
              <a:t>Ratings of elements and standards in simulation </a:t>
            </a:r>
          </a:p>
          <a:p>
            <a:pPr lvl="1"/>
            <a:r>
              <a:rPr lang="en-US" sz="2800" dirty="0" smtClean="0"/>
              <a:t>Possible goals based on results </a:t>
            </a:r>
          </a:p>
          <a:p>
            <a:pPr lvl="1"/>
            <a:r>
              <a:rPr lang="en-US" sz="2800" dirty="0" smtClean="0"/>
              <a:t>Professional development support</a:t>
            </a:r>
          </a:p>
          <a:p>
            <a:pPr lvl="1"/>
            <a:endParaRPr lang="en-US" sz="3200" dirty="0"/>
          </a:p>
          <a:p>
            <a:endParaRPr lang="en-US" sz="2800" dirty="0" smtClean="0"/>
          </a:p>
        </p:txBody>
      </p:sp>
      <p:pic>
        <p:nvPicPr>
          <p:cNvPr id="1026" name="Picture 2" descr="C:\Users\Cabrera_C\AppData\Local\Microsoft\Windows\Temporary Internet Files\Content.IE5\3Y0PK1GC\MC9003609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519" y="3867665"/>
            <a:ext cx="2139709" cy="203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5884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10362" y="1719071"/>
                <a:ext cx="9143999" cy="4407408"/>
              </a:xfrm>
            </p:spPr>
            <p:txBody>
              <a:bodyPr/>
              <a:lstStyle/>
              <a:p>
                <a:r>
                  <a:rPr lang="en-US" sz="2200" dirty="0" smtClean="0"/>
                  <a:t>First, determine each Standard’s contribution to the overall professional practice rating by using the following formula: </a:t>
                </a:r>
              </a:p>
              <a:p>
                <a:pPr marL="45720" indent="0">
                  <a:buNone/>
                </a:pPr>
                <a:endParaRPr lang="en-US" sz="900" dirty="0" smtClean="0"/>
              </a:p>
              <a:p>
                <a:pPr marL="45720" indent="0" algn="ctr" fontAlgn="ctr">
                  <a:buNone/>
                </a:pPr>
                <a14:m>
                  <m:oMathPara xmlns:m="http://schemas.openxmlformats.org/officeDocument/2006/math">
                    <m:oMathParaPr>
                      <m:jc m:val="centerGroup"/>
                    </m:oMathParaPr>
                    <m:oMath xmlns:m="http://schemas.openxmlformats.org/officeDocument/2006/math">
                      <m:d>
                        <m:dPr>
                          <m:ctrlPr>
                            <a:rPr lang="en-US" sz="1600" b="1" i="1"/>
                          </m:ctrlPr>
                        </m:dPr>
                        <m:e>
                          <m:f>
                            <m:fPr>
                              <m:ctrlPr>
                                <a:rPr lang="en-US" sz="1600" b="1" i="1"/>
                              </m:ctrlPr>
                            </m:fPr>
                            <m:num>
                              <m:d>
                                <m:dPr>
                                  <m:ctrlPr>
                                    <a:rPr lang="en-US" sz="1600" b="1" i="1"/>
                                  </m:ctrlPr>
                                </m:dPr>
                                <m:e>
                                  <m:r>
                                    <a:rPr lang="en-US" sz="1600" b="1" i="1"/>
                                    <m:t>𝑻𝒐𝒕𝒂𝒍</m:t>
                                  </m:r>
                                  <m:r>
                                    <a:rPr lang="en-US" sz="1600" b="1" i="1"/>
                                    <m:t> </m:t>
                                  </m:r>
                                  <m:r>
                                    <a:rPr lang="en-US" sz="1600" b="1" i="1"/>
                                    <m:t>𝒏𝒖𝒎𝒃𝒆𝒓</m:t>
                                  </m:r>
                                  <m:r>
                                    <a:rPr lang="en-US" sz="1600" b="1" i="1"/>
                                    <m:t> </m:t>
                                  </m:r>
                                  <m:r>
                                    <a:rPr lang="en-US" sz="1600" b="1" i="1"/>
                                    <m:t>𝒐𝒇</m:t>
                                  </m:r>
                                  <m:r>
                                    <a:rPr lang="en-US" sz="1600" b="1" i="1"/>
                                    <m:t> </m:t>
                                  </m:r>
                                  <m:r>
                                    <a:rPr lang="en-US" sz="1600" b="1" i="1"/>
                                    <m:t>𝒑𝒐𝒊𝒏𝒕𝒔</m:t>
                                  </m:r>
                                  <m:r>
                                    <a:rPr lang="en-US" sz="1600" b="1" i="1"/>
                                    <m:t> </m:t>
                                  </m:r>
                                  <m:r>
                                    <a:rPr lang="en-US" sz="1600" b="1" i="1"/>
                                    <m:t>𝒆𝒂𝒓𝒏𝒆𝒅</m:t>
                                  </m:r>
                                </m:e>
                              </m:d>
                            </m:num>
                            <m:den>
                              <m:d>
                                <m:dPr>
                                  <m:ctrlPr>
                                    <a:rPr lang="en-US" sz="1600" b="1" i="1"/>
                                  </m:ctrlPr>
                                </m:dPr>
                                <m:e>
                                  <m:r>
                                    <a:rPr lang="en-US" sz="1600" b="1" i="1"/>
                                    <m:t>𝟒</m:t>
                                  </m:r>
                                  <m:r>
                                    <a:rPr lang="en-US" sz="1600" b="1" i="1"/>
                                    <m:t>∗</m:t>
                                  </m:r>
                                  <m:r>
                                    <a:rPr lang="en-US" sz="1600" b="1" i="1"/>
                                    <m:t>𝑻𝒐𝒕𝒂𝒍</m:t>
                                  </m:r>
                                  <m:r>
                                    <a:rPr lang="en-US" sz="1600" b="1" i="1"/>
                                    <m:t> </m:t>
                                  </m:r>
                                  <m:r>
                                    <a:rPr lang="en-US" sz="1600" b="1" i="1"/>
                                    <m:t>𝒏𝒖𝒎𝒃𝒆𝒓</m:t>
                                  </m:r>
                                  <m:r>
                                    <a:rPr lang="en-US" sz="1600" b="1" i="1"/>
                                    <m:t> </m:t>
                                  </m:r>
                                  <m:r>
                                    <a:rPr lang="en-US" sz="1600" b="1" i="1"/>
                                    <m:t>𝒐𝒇</m:t>
                                  </m:r>
                                  <m:r>
                                    <a:rPr lang="en-US" sz="1600" b="1" i="1"/>
                                    <m:t> </m:t>
                                  </m:r>
                                  <m:r>
                                    <a:rPr lang="en-US" sz="1600" b="1" i="1"/>
                                    <m:t>𝒆𝒍𝒆𝒎𝒆𝒏𝒕𝒔</m:t>
                                  </m:r>
                                </m:e>
                              </m:d>
                            </m:den>
                          </m:f>
                        </m:e>
                      </m:d>
                      <m:r>
                        <a:rPr lang="en-US" sz="1600" b="1" i="1"/>
                        <m:t>∗</m:t>
                      </m:r>
                      <m:d>
                        <m:dPr>
                          <m:ctrlPr>
                            <a:rPr lang="en-US" sz="1600" b="1" i="1"/>
                          </m:ctrlPr>
                        </m:dPr>
                        <m:e>
                          <m:r>
                            <a:rPr lang="en-US" sz="1600" b="1" i="1"/>
                            <m:t>𝒘𝒆𝒊𝒈𝒉𝒕𝒆𝒅</m:t>
                          </m:r>
                          <m:r>
                            <a:rPr lang="en-US" sz="1600" b="1" i="1"/>
                            <m:t> </m:t>
                          </m:r>
                          <m:r>
                            <a:rPr lang="en-US" sz="1600" b="1" i="1"/>
                            <m:t>𝒑𝒆𝒓𝒄𝒆𝒏𝒕</m:t>
                          </m:r>
                          <m:r>
                            <a:rPr lang="en-US" sz="1600" b="1" i="1"/>
                            <m:t> </m:t>
                          </m:r>
                          <m:r>
                            <a:rPr lang="en-US" sz="1600" b="1" i="1"/>
                            <m:t>𝒐𝒇</m:t>
                          </m:r>
                          <m:r>
                            <a:rPr lang="en-US" sz="1600" b="1" i="1"/>
                            <m:t> </m:t>
                          </m:r>
                          <m:r>
                            <a:rPr lang="en-US" sz="1600" b="1" i="1"/>
                            <m:t>𝒔𝒕𝒂𝒏𝒅𝒂𝒓𝒅</m:t>
                          </m:r>
                        </m:e>
                      </m:d>
                      <m:r>
                        <a:rPr lang="en-US" sz="1600" b="1" i="1"/>
                        <m:t>∗(</m:t>
                      </m:r>
                      <m:r>
                        <a:rPr lang="en-US" sz="1600" b="1" i="1"/>
                        <m:t>𝟐𝟎</m:t>
                      </m:r>
                      <m:r>
                        <a:rPr lang="en-US" sz="1600" b="1" i="1"/>
                        <m:t> </m:t>
                      </m:r>
                      <m:r>
                        <a:rPr lang="en-US" sz="1600" b="1" i="1"/>
                        <m:t>𝒑𝒐𝒊𝒏𝒕</m:t>
                      </m:r>
                      <m:r>
                        <a:rPr lang="en-US" sz="1600" b="1" i="1"/>
                        <m:t> </m:t>
                      </m:r>
                      <m:r>
                        <a:rPr lang="en-US" sz="1600" b="1" i="1"/>
                        <m:t>𝒔𝒄𝒂𝒍𝒆</m:t>
                      </m:r>
                      <m:r>
                        <a:rPr lang="en-US" sz="1600" b="1" i="1"/>
                        <m:t>)</m:t>
                      </m:r>
                    </m:oMath>
                  </m:oMathPara>
                </a14:m>
                <a:endParaRPr lang="en-US" sz="1600" dirty="0"/>
              </a:p>
              <a:p>
                <a:pPr marL="4572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10362" y="1719071"/>
                <a:ext cx="9143999" cy="4407408"/>
              </a:xfrm>
              <a:blipFill rotWithShape="0">
                <a:blip r:embed="rId3"/>
                <a:stretch>
                  <a:fillRect l="-733" t="-1798"/>
                </a:stretch>
              </a:blipFill>
            </p:spPr>
            <p:txBody>
              <a:bodyPr/>
              <a:lstStyle/>
              <a:p>
                <a:r>
                  <a:rPr lang="en-US">
                    <a:noFill/>
                  </a:rPr>
                  <a:t> </a:t>
                </a:r>
              </a:p>
            </p:txBody>
          </p:sp>
        </mc:Fallback>
      </mc:AlternateContent>
      <p:sp>
        <p:nvSpPr>
          <p:cNvPr id="3" name="Title 2"/>
          <p:cNvSpPr>
            <a:spLocks noGrp="1"/>
          </p:cNvSpPr>
          <p:nvPr>
            <p:ph type="title"/>
          </p:nvPr>
        </p:nvSpPr>
        <p:spPr>
          <a:xfrm>
            <a:off x="381000" y="-135927"/>
            <a:ext cx="8381260" cy="1054394"/>
          </a:xfrm>
        </p:spPr>
        <p:txBody>
          <a:bodyPr>
            <a:normAutofit/>
          </a:bodyPr>
          <a:lstStyle/>
          <a:p>
            <a:r>
              <a:rPr lang="en-US" sz="3600" dirty="0" smtClean="0"/>
              <a:t>Determining Overall Professional Practice Rating </a:t>
            </a:r>
            <a:endParaRPr lang="en-US" sz="3600" dirty="0"/>
          </a:p>
        </p:txBody>
      </p:sp>
      <mc:AlternateContent xmlns:mc="http://schemas.openxmlformats.org/markup-compatibility/2006">
        <mc:Choice xmlns:a14="http://schemas.microsoft.com/office/drawing/2010/main" Requires="a14">
          <p:sp>
            <p:nvSpPr>
              <p:cNvPr id="6" name="TextBox 5"/>
              <p:cNvSpPr txBox="1"/>
              <p:nvPr/>
            </p:nvSpPr>
            <p:spPr>
              <a:xfrm>
                <a:off x="2327462" y="3800787"/>
                <a:ext cx="4489076" cy="1159485"/>
              </a:xfrm>
              <a:prstGeom prst="rect">
                <a:avLst/>
              </a:prstGeom>
              <a:noFill/>
            </p:spPr>
            <p:txBody>
              <a:bodyPr wrap="square" rtlCol="0">
                <a:spAutoFit/>
              </a:bodyPr>
              <a:lstStyle/>
              <a:p>
                <a:pPr marL="45720" lvl="0" algn="ctr" fontAlgn="ctr">
                  <a:spcBef>
                    <a:spcPct val="20000"/>
                  </a:spcBef>
                  <a:buClr>
                    <a:srgbClr val="95B6D2"/>
                  </a:buClr>
                  <a:buSzPct val="110000"/>
                </a:pPr>
                <a:r>
                  <a:rPr lang="en-US" sz="2400" i="1" spc="150" dirty="0" smtClean="0">
                    <a:solidFill>
                      <a:srgbClr val="785F55"/>
                    </a:solidFill>
                  </a:rPr>
                  <a:t>Example</a:t>
                </a:r>
                <a:r>
                  <a:rPr lang="en-US" sz="2400" i="1" spc="150" dirty="0">
                    <a:solidFill>
                      <a:srgbClr val="785F55"/>
                    </a:solidFill>
                  </a:rPr>
                  <a:t>: </a:t>
                </a:r>
              </a:p>
              <a:p>
                <a:pPr marL="45720" lvl="0" algn="ctr" fontAlgn="ctr">
                  <a:spcBef>
                    <a:spcPct val="20000"/>
                  </a:spcBef>
                  <a:buClr>
                    <a:srgbClr val="95B6D2"/>
                  </a:buClr>
                  <a:buSzPct val="110000"/>
                </a:pPr>
                <a14:m>
                  <m:oMath xmlns:m="http://schemas.openxmlformats.org/officeDocument/2006/math">
                    <m:d>
                      <m:dPr>
                        <m:ctrlPr>
                          <a:rPr lang="en-US" sz="2400" b="1" i="1"/>
                        </m:ctrlPr>
                      </m:dPr>
                      <m:e>
                        <m:f>
                          <m:fPr>
                            <m:ctrlPr>
                              <a:rPr lang="en-US" sz="2400" b="1" i="1"/>
                            </m:ctrlPr>
                          </m:fPr>
                          <m:num>
                            <m:r>
                              <a:rPr lang="en-US" sz="2400" b="1" i="1"/>
                              <m:t>𝟕</m:t>
                            </m:r>
                          </m:num>
                          <m:den>
                            <m:d>
                              <m:dPr>
                                <m:ctrlPr>
                                  <a:rPr lang="en-US" sz="2400" b="1" i="1"/>
                                </m:ctrlPr>
                              </m:dPr>
                              <m:e>
                                <m:r>
                                  <a:rPr lang="en-US" sz="2400" b="1" i="1"/>
                                  <m:t>𝟒</m:t>
                                </m:r>
                                <m:r>
                                  <a:rPr lang="en-US" sz="2400" b="1" i="1"/>
                                  <m:t>∗</m:t>
                                </m:r>
                                <m:r>
                                  <a:rPr lang="en-US" sz="2400" b="1" i="1"/>
                                  <m:t>𝟑</m:t>
                                </m:r>
                              </m:e>
                            </m:d>
                          </m:den>
                        </m:f>
                      </m:e>
                    </m:d>
                    <m:r>
                      <a:rPr lang="en-US" sz="2400" b="1" i="1"/>
                      <m:t>∗</m:t>
                    </m:r>
                    <m:d>
                      <m:dPr>
                        <m:ctrlPr>
                          <a:rPr lang="en-US" sz="2400" b="1" i="1"/>
                        </m:ctrlPr>
                      </m:dPr>
                      <m:e>
                        <m:r>
                          <a:rPr lang="en-US" sz="2400" b="1" i="1"/>
                          <m:t>𝟎</m:t>
                        </m:r>
                        <m:r>
                          <a:rPr lang="en-US" sz="2400" b="1" i="1"/>
                          <m:t>.</m:t>
                        </m:r>
                        <m:r>
                          <a:rPr lang="en-US" sz="2400" b="1" i="1"/>
                          <m:t>𝟐𝟓</m:t>
                        </m:r>
                      </m:e>
                    </m:d>
                    <m:r>
                      <a:rPr lang="en-US" sz="2400" b="1" i="1"/>
                      <m:t>∗</m:t>
                    </m:r>
                    <m:d>
                      <m:dPr>
                        <m:ctrlPr>
                          <a:rPr lang="en-US" sz="2400" b="1" i="1"/>
                        </m:ctrlPr>
                      </m:dPr>
                      <m:e>
                        <m:r>
                          <a:rPr lang="en-US" sz="2400" b="1" i="1"/>
                          <m:t>𝟐𝟎</m:t>
                        </m:r>
                      </m:e>
                    </m:d>
                    <m:r>
                      <a:rPr lang="en-US" sz="2400" b="1" i="1"/>
                      <m:t>=</m:t>
                    </m:r>
                    <m:r>
                      <a:rPr lang="en-US" sz="2400" b="1" i="1"/>
                      <m:t>𝟐</m:t>
                    </m:r>
                    <m:r>
                      <a:rPr lang="en-US" sz="2400" b="1" i="1"/>
                      <m:t>.</m:t>
                    </m:r>
                    <m:r>
                      <a:rPr lang="en-US" sz="2400" b="1" i="1"/>
                      <m:t>𝟗𝟏</m:t>
                    </m:r>
                  </m:oMath>
                </a14:m>
                <a:r>
                  <a:rPr lang="en-US" sz="2800" dirty="0" smtClean="0">
                    <a:solidFill>
                      <a:schemeClr val="tx2"/>
                    </a:solidFill>
                  </a:rPr>
                  <a:t> </a:t>
                </a:r>
                <a:endParaRPr lang="en-US" sz="2800" dirty="0">
                  <a:solidFill>
                    <a:schemeClr val="tx2"/>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2327462" y="3800787"/>
                <a:ext cx="4489076" cy="1159485"/>
              </a:xfrm>
              <a:prstGeom prst="rect">
                <a:avLst/>
              </a:prstGeom>
              <a:blipFill rotWithShape="0">
                <a:blip r:embed="rId4"/>
                <a:stretch>
                  <a:fillRect t="-4188"/>
                </a:stretch>
              </a:blipFill>
            </p:spPr>
            <p:txBody>
              <a:bodyPr/>
              <a:lstStyle/>
              <a:p>
                <a:r>
                  <a:rPr lang="en-US">
                    <a:noFill/>
                  </a:rPr>
                  <a:t> </a:t>
                </a:r>
              </a:p>
            </p:txBody>
          </p:sp>
        </mc:Fallback>
      </mc:AlternateContent>
      <p:sp>
        <p:nvSpPr>
          <p:cNvPr id="7" name="TextBox 6"/>
          <p:cNvSpPr txBox="1"/>
          <p:nvPr/>
        </p:nvSpPr>
        <p:spPr>
          <a:xfrm>
            <a:off x="381000" y="5299443"/>
            <a:ext cx="8510751" cy="1107996"/>
          </a:xfrm>
          <a:prstGeom prst="rect">
            <a:avLst/>
          </a:prstGeom>
          <a:noFill/>
        </p:spPr>
        <p:txBody>
          <a:bodyPr wrap="square" rtlCol="0">
            <a:spAutoFit/>
          </a:bodyPr>
          <a:lstStyle/>
          <a:p>
            <a:pPr marL="274320" lvl="0" indent="-228600" fontAlgn="ctr">
              <a:spcBef>
                <a:spcPct val="20000"/>
              </a:spcBef>
              <a:buClr>
                <a:srgbClr val="95B6D2"/>
              </a:buClr>
              <a:buSzPct val="110000"/>
              <a:buFont typeface="Wingdings" charset="2"/>
              <a:buChar char="§"/>
            </a:pPr>
            <a:r>
              <a:rPr lang="en-US" sz="2200" spc="150" dirty="0">
                <a:solidFill>
                  <a:srgbClr val="785F55"/>
                </a:solidFill>
              </a:rPr>
              <a:t>Once you’ve completed this step for every Standard, you are then able to determine the overall professional practice rating.  </a:t>
            </a:r>
          </a:p>
        </p:txBody>
      </p:sp>
    </p:spTree>
    <p:extLst>
      <p:ext uri="{BB962C8B-B14F-4D97-AF65-F5344CB8AC3E}">
        <p14:creationId xmlns:p14="http://schemas.microsoft.com/office/powerpoint/2010/main" val="27764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467"/>
            <a:ext cx="9144000" cy="1054394"/>
          </a:xfrm>
        </p:spPr>
        <p:txBody>
          <a:bodyPr>
            <a:normAutofit/>
          </a:bodyPr>
          <a:lstStyle/>
          <a:p>
            <a:r>
              <a:rPr lang="en-US" sz="3600" dirty="0" smtClean="0"/>
              <a:t>Determining </a:t>
            </a:r>
            <a:r>
              <a:rPr lang="en-US" sz="3600" dirty="0"/>
              <a:t>Overall Professional Practice Rating </a:t>
            </a: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endParaRPr lang="en-US" dirty="0" smtClean="0"/>
          </a:p>
        </p:txBody>
      </p:sp>
      <p:pic>
        <p:nvPicPr>
          <p:cNvPr id="2" name="Picture 1"/>
          <p:cNvPicPr>
            <a:picLocks noChangeAspect="1"/>
          </p:cNvPicPr>
          <p:nvPr/>
        </p:nvPicPr>
        <p:blipFill>
          <a:blip r:embed="rId3"/>
          <a:stretch>
            <a:fillRect/>
          </a:stretch>
        </p:blipFill>
        <p:spPr>
          <a:xfrm>
            <a:off x="1262063" y="1084146"/>
            <a:ext cx="6619875" cy="5629275"/>
          </a:xfrm>
          <a:prstGeom prst="rect">
            <a:avLst/>
          </a:prstGeom>
        </p:spPr>
      </p:pic>
    </p:spTree>
    <p:extLst>
      <p:ext uri="{BB962C8B-B14F-4D97-AF65-F5344CB8AC3E}">
        <p14:creationId xmlns:p14="http://schemas.microsoft.com/office/powerpoint/2010/main" val="218883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bwMode="auto">
          <a:xfrm>
            <a:off x="113252" y="1297385"/>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Discuss the following:  </a:t>
            </a:r>
          </a:p>
          <a:p>
            <a:pPr lvl="1"/>
            <a:r>
              <a:rPr lang="en-US" sz="2400" dirty="0" smtClean="0"/>
              <a:t>How can an evaluator provide a meaningful evaluation to an SSP who’s area of expertise they may not share? </a:t>
            </a:r>
          </a:p>
          <a:p>
            <a:pPr lvl="1"/>
            <a:r>
              <a:rPr lang="en-US" sz="2400" dirty="0" smtClean="0"/>
              <a:t>How can an SSP support an evaluator in gaining knowledge of their expertise in order to provide a meaningful evaluation?</a:t>
            </a:r>
            <a:endParaRPr lang="en-US" sz="2600" dirty="0" smtClean="0"/>
          </a:p>
        </p:txBody>
      </p:sp>
      <p:pic>
        <p:nvPicPr>
          <p:cNvPr id="2" name="Picture 2" descr="C:\Users\Cabrera_C\AppData\Local\Microsoft\Windows\Temporary Internet Files\Content.IE5\63XMW6V0\MC9000564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720" y="4215794"/>
            <a:ext cx="2436561" cy="20292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218113" y="-129078"/>
            <a:ext cx="8279934" cy="1054394"/>
          </a:xfrm>
        </p:spPr>
        <p:txBody>
          <a:bodyPr>
            <a:normAutofit/>
          </a:bodyPr>
          <a:lstStyle/>
          <a:p>
            <a:r>
              <a:rPr lang="en-US" sz="3600" dirty="0" smtClean="0"/>
              <a:t>Building Your Evaluation System </a:t>
            </a:r>
            <a:endParaRPr lang="en-US" sz="3600" dirty="0"/>
          </a:p>
        </p:txBody>
      </p:sp>
    </p:spTree>
    <p:extLst>
      <p:ext uri="{BB962C8B-B14F-4D97-AF65-F5344CB8AC3E}">
        <p14:creationId xmlns:p14="http://schemas.microsoft.com/office/powerpoint/2010/main" val="2280650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61874"/>
            <a:ext cx="8407893" cy="4407408"/>
          </a:xfrm>
        </p:spPr>
        <p:txBody>
          <a:bodyPr/>
          <a:lstStyle/>
          <a:p>
            <a:r>
              <a:rPr lang="en-US" sz="2400" b="1" dirty="0" smtClean="0"/>
              <a:t>Introductions and Icebreaker</a:t>
            </a:r>
          </a:p>
          <a:p>
            <a:r>
              <a:rPr lang="en-US" sz="2400" b="1" dirty="0" smtClean="0"/>
              <a:t>Senate Bill 10-191 Information</a:t>
            </a:r>
          </a:p>
          <a:p>
            <a:pPr lvl="1"/>
            <a:r>
              <a:rPr lang="en-US" sz="2000" dirty="0" smtClean="0"/>
              <a:t>Purposes and Critical Effects </a:t>
            </a:r>
          </a:p>
          <a:p>
            <a:pPr lvl="1"/>
            <a:r>
              <a:rPr lang="en-US" sz="2000" dirty="0" smtClean="0"/>
              <a:t>Priorities of Implementation and Timeline </a:t>
            </a:r>
          </a:p>
          <a:p>
            <a:r>
              <a:rPr lang="en-US" sz="2400" b="1" dirty="0" smtClean="0"/>
              <a:t>State Model Evaluation System Components and the Special Services Provider Quality Standards </a:t>
            </a:r>
          </a:p>
          <a:p>
            <a:pPr lvl="1"/>
            <a:r>
              <a:rPr lang="en-US" sz="2000" dirty="0" smtClean="0"/>
              <a:t>Evaluation Process</a:t>
            </a:r>
          </a:p>
          <a:p>
            <a:pPr lvl="1"/>
            <a:r>
              <a:rPr lang="en-US" sz="2000" dirty="0" smtClean="0"/>
              <a:t>Special Services Provider Quality Standards Gallery Walk </a:t>
            </a:r>
          </a:p>
          <a:p>
            <a:pPr lvl="1"/>
            <a:r>
              <a:rPr lang="en-US" sz="2000" dirty="0" smtClean="0"/>
              <a:t>Rubric Structure and Scoring </a:t>
            </a:r>
          </a:p>
          <a:p>
            <a:pPr lvl="2"/>
            <a:r>
              <a:rPr lang="en-US" sz="1800" dirty="0" smtClean="0"/>
              <a:t>Using this tool as a roadmap for improvement and coaching conversations </a:t>
            </a:r>
          </a:p>
          <a:p>
            <a:pPr lvl="1"/>
            <a:endParaRPr lang="en-US" sz="2000" dirty="0" smtClean="0"/>
          </a:p>
          <a:p>
            <a:pPr marL="365760" lvl="1" indent="0">
              <a:buNone/>
            </a:pPr>
            <a:endParaRPr lang="en-US" sz="2000" dirty="0"/>
          </a:p>
        </p:txBody>
      </p:sp>
      <p:sp>
        <p:nvSpPr>
          <p:cNvPr id="5" name="Title 1"/>
          <p:cNvSpPr>
            <a:spLocks noGrp="1"/>
          </p:cNvSpPr>
          <p:nvPr>
            <p:ph type="title"/>
          </p:nvPr>
        </p:nvSpPr>
        <p:spPr bwMode="auto">
          <a:xfrm>
            <a:off x="381000" y="135645"/>
            <a:ext cx="838126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Agenda</a:t>
            </a:r>
            <a:endParaRPr lang="en-US" sz="4000" i="1"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01921">
            <a:off x="6891918" y="717833"/>
            <a:ext cx="1863344" cy="200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26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150889"/>
            <a:ext cx="9144000" cy="105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000" dirty="0" smtClean="0"/>
              <a:t>How Do You Feel About SB 10-191? </a:t>
            </a:r>
          </a:p>
        </p:txBody>
      </p:sp>
      <p:sp>
        <p:nvSpPr>
          <p:cNvPr id="44035" name="Content Placeholder 2"/>
          <p:cNvSpPr>
            <a:spLocks noGrp="1"/>
          </p:cNvSpPr>
          <p:nvPr>
            <p:ph idx="1"/>
          </p:nvPr>
        </p:nvSpPr>
        <p:spPr bwMode="auto">
          <a:xfrm>
            <a:off x="38100" y="800426"/>
            <a:ext cx="9067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endParaRPr lang="en-US" sz="2100" b="1" dirty="0" smtClean="0"/>
          </a:p>
          <a:p>
            <a:pPr marL="0" indent="0" algn="ctr">
              <a:buFontTx/>
              <a:buNone/>
            </a:pPr>
            <a:r>
              <a:rPr lang="en-US" sz="2100" b="1" dirty="0" smtClean="0"/>
              <a:t>Choose </a:t>
            </a:r>
            <a:r>
              <a:rPr lang="en-US" sz="2100" b="1" dirty="0" smtClean="0"/>
              <a:t>a picture from below that best reflects your </a:t>
            </a:r>
            <a:r>
              <a:rPr lang="en-US" sz="2100" b="1" i="1" dirty="0" smtClean="0"/>
              <a:t>current</a:t>
            </a:r>
            <a:r>
              <a:rPr lang="en-US" sz="2100" b="1" dirty="0" smtClean="0"/>
              <a:t> feelings regarding SB 10-191.  Why did you select the picture you did?  </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7750" y="2057400"/>
            <a:ext cx="3143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2057400"/>
            <a:ext cx="32146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85838" y="4414838"/>
            <a:ext cx="3205162"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00600" y="4343400"/>
            <a:ext cx="31384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3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4000" dirty="0" smtClean="0"/>
              <a:t>What’s on Your Mind?</a:t>
            </a:r>
          </a:p>
        </p:txBody>
      </p:sp>
      <p:pic>
        <p:nvPicPr>
          <p:cNvPr id="21507" name="Picture 6" descr="j0160358[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55888" y="2015376"/>
            <a:ext cx="3967162"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893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0" lvl="1" indent="0">
              <a:buNone/>
            </a:pPr>
            <a:r>
              <a:rPr lang="en-US" dirty="0">
                <a:hlinkClick r:id="rId2"/>
              </a:rPr>
              <a:t>http://www.cde.state.co.us/educatoreffectiveness/contactus</a:t>
            </a:r>
            <a:endParaRPr lang="en-US" dirty="0"/>
          </a:p>
        </p:txBody>
      </p:sp>
      <p:sp>
        <p:nvSpPr>
          <p:cNvPr id="4" name="Footer Placeholder 3"/>
          <p:cNvSpPr>
            <a:spLocks noGrp="1"/>
          </p:cNvSpPr>
          <p:nvPr>
            <p:ph type="ftr" sz="quarter" idx="11"/>
          </p:nvPr>
        </p:nvSpPr>
        <p:spPr>
          <a:prstGeom prst="rect">
            <a:avLst/>
          </a:prstGeom>
        </p:spPr>
        <p:txBody>
          <a:bodyPr/>
          <a:lstStyle/>
          <a:p>
            <a:fld id="{757A2F4E-5D54-B04B-91BD-7E78EE1FE9FD}" type="slidenum">
              <a:rPr lang="en-US" smtClean="0"/>
              <a:pPr/>
              <a:t>42</a:t>
            </a:fld>
            <a:endParaRPr lang="en-US" dirty="0" smtClean="0"/>
          </a:p>
        </p:txBody>
      </p:sp>
      <p:sp>
        <p:nvSpPr>
          <p:cNvPr id="5" name="Title 4"/>
          <p:cNvSpPr>
            <a:spLocks noGrp="1"/>
          </p:cNvSpPr>
          <p:nvPr>
            <p:ph type="title"/>
          </p:nvPr>
        </p:nvSpPr>
        <p:spPr/>
        <p:txBody>
          <a:bodyPr>
            <a:noAutofit/>
          </a:bodyPr>
          <a:lstStyle/>
          <a:p>
            <a:r>
              <a:rPr lang="en-US" sz="4000" dirty="0" smtClean="0"/>
              <a:t>Contact Us</a:t>
            </a:r>
            <a:endParaRPr lang="en-US" sz="4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743010"/>
            <a:ext cx="6600825" cy="435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0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bwMode="auto">
          <a:xfrm>
            <a:off x="322976" y="11115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Introductions</a:t>
            </a:r>
          </a:p>
        </p:txBody>
      </p:sp>
      <p:pic>
        <p:nvPicPr>
          <p:cNvPr id="24580" name="Picture 4" descr="C:\Users\pare_d\AppData\Local\Microsoft\Windows\Temporary Internet Files\Content.IE5\301MR8U8\MC9000561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6075" y="1935163"/>
            <a:ext cx="3652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11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09057" y="594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sz="4000" dirty="0" smtClean="0"/>
              <a:t>How do you feel about Senate Bill 10-191?</a:t>
            </a:r>
          </a:p>
        </p:txBody>
      </p:sp>
      <p:sp>
        <p:nvSpPr>
          <p:cNvPr id="20483" name="Content Placeholder 2"/>
          <p:cNvSpPr>
            <a:spLocks noGrp="1"/>
          </p:cNvSpPr>
          <p:nvPr>
            <p:ph idx="1"/>
          </p:nvPr>
        </p:nvSpPr>
        <p:spPr bwMode="auto">
          <a:extLst/>
        </p:spPr>
        <p:txBody>
          <a:bodyPr vert="horz" wrap="square" lIns="91440" tIns="45720" rIns="91440" bIns="45720" numCol="1" anchor="t" anchorCtr="0" compatLnSpc="1">
            <a:prstTxWarp prst="textNoShape">
              <a:avLst/>
            </a:prstTxWarp>
          </a:bodyPr>
          <a:lstStyle/>
          <a:p>
            <a:pPr>
              <a:lnSpc>
                <a:spcPct val="80000"/>
              </a:lnSpc>
              <a:defRPr/>
            </a:pPr>
            <a:r>
              <a:rPr lang="en-US" sz="2800" dirty="0" smtClean="0"/>
              <a:t>There are four posters around the room with the titles of Beatles songs. Please go to the song title that best describes how you are feeling about S.B. 10-191 in relation to Special Services Providers.</a:t>
            </a:r>
          </a:p>
          <a:p>
            <a:pPr marL="0" indent="0">
              <a:lnSpc>
                <a:spcPct val="80000"/>
              </a:lnSpc>
              <a:buFontTx/>
              <a:buNone/>
              <a:defRPr/>
            </a:pPr>
            <a:endParaRPr lang="en-US" sz="1800" dirty="0" smtClean="0"/>
          </a:p>
          <a:p>
            <a:pPr>
              <a:lnSpc>
                <a:spcPct val="80000"/>
              </a:lnSpc>
              <a:defRPr/>
            </a:pPr>
            <a:r>
              <a:rPr lang="en-US" sz="2800" dirty="0" smtClean="0"/>
              <a:t>Discuss with your group the prompts below:</a:t>
            </a:r>
          </a:p>
          <a:p>
            <a:pPr marL="914400" lvl="1" indent="-514350">
              <a:lnSpc>
                <a:spcPct val="80000"/>
              </a:lnSpc>
              <a:defRPr/>
            </a:pPr>
            <a:r>
              <a:rPr lang="en-US" sz="2400" dirty="0" smtClean="0"/>
              <a:t>What made you choose the song title you did?</a:t>
            </a:r>
          </a:p>
          <a:p>
            <a:pPr marL="914400" lvl="1" indent="-514350">
              <a:lnSpc>
                <a:spcPct val="80000"/>
              </a:lnSpc>
              <a:defRPr/>
            </a:pPr>
            <a:r>
              <a:rPr lang="en-US" sz="2400" dirty="0" smtClean="0"/>
              <a:t>What are your best hopes and worst fears about the evaluation system?</a:t>
            </a:r>
          </a:p>
        </p:txBody>
      </p:sp>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9411" y="4997413"/>
            <a:ext cx="2829637" cy="168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7696200" y="5838825"/>
            <a:ext cx="671513"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srgbClr val="000000"/>
              </a:solidFill>
            </a:endParaRPr>
          </a:p>
        </p:txBody>
      </p:sp>
    </p:spTree>
    <p:extLst>
      <p:ext uri="{BB962C8B-B14F-4D97-AF65-F5344CB8AC3E}">
        <p14:creationId xmlns:p14="http://schemas.microsoft.com/office/powerpoint/2010/main" val="42372022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92024" y="150079"/>
            <a:ext cx="7886700" cy="52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4000" dirty="0" smtClean="0"/>
              <a:t>What’s on Your Mind?</a:t>
            </a:r>
          </a:p>
        </p:txBody>
      </p:sp>
      <p:pic>
        <p:nvPicPr>
          <p:cNvPr id="21507" name="Picture 6" descr="j0160358[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55888" y="2015376"/>
            <a:ext cx="3967162"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2530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14503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Purposes of S.B. 10-191</a:t>
            </a:r>
          </a:p>
        </p:txBody>
      </p:sp>
      <p:sp>
        <p:nvSpPr>
          <p:cNvPr id="27651" name="Content Placeholder 2"/>
          <p:cNvSpPr>
            <a:spLocks noGrp="1"/>
          </p:cNvSpPr>
          <p:nvPr>
            <p:ph idx="1"/>
          </p:nvPr>
        </p:nvSpPr>
        <p:spPr bwMode="auto">
          <a:xfrm>
            <a:off x="457200" y="1673767"/>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A system to evaluate the effectiveness of </a:t>
            </a:r>
            <a:r>
              <a:rPr lang="en-US" sz="2800" u="sng" dirty="0" smtClean="0"/>
              <a:t>licensed personnel</a:t>
            </a:r>
            <a:r>
              <a:rPr lang="en-US" sz="2800" dirty="0" smtClean="0"/>
              <a:t> and </a:t>
            </a:r>
            <a:r>
              <a:rPr lang="en-US" sz="2800" i="1" dirty="0" smtClean="0"/>
              <a:t>continually improve</a:t>
            </a:r>
            <a:r>
              <a:rPr lang="en-US" sz="2800" dirty="0" smtClean="0"/>
              <a:t> the quality of education and student outcomes.</a:t>
            </a:r>
            <a:endParaRPr lang="en-US" sz="2400" dirty="0" smtClean="0"/>
          </a:p>
          <a:p>
            <a:r>
              <a:rPr lang="en-US" sz="2800" dirty="0" smtClean="0"/>
              <a:t>Provide </a:t>
            </a:r>
            <a:r>
              <a:rPr lang="en-US" sz="2800" i="1" dirty="0" smtClean="0"/>
              <a:t>meaningful feedback </a:t>
            </a:r>
            <a:r>
              <a:rPr lang="en-US" sz="2800" dirty="0" smtClean="0"/>
              <a:t>for professional growth and continuous improvement.</a:t>
            </a:r>
          </a:p>
          <a:p>
            <a:r>
              <a:rPr lang="en-US" sz="2800" dirty="0" smtClean="0"/>
              <a:t>Provide a </a:t>
            </a:r>
            <a:r>
              <a:rPr lang="en-US" sz="2800" i="1" dirty="0" smtClean="0"/>
              <a:t>basis for making decisions </a:t>
            </a:r>
            <a:r>
              <a:rPr lang="en-US" sz="2800" dirty="0" smtClean="0"/>
              <a:t>in the areas of hiring, compensation, promotion, assignment, professional development, earning and retaining non-probationary status, dismissal, and nonrenewal of contract. </a:t>
            </a:r>
          </a:p>
          <a:p>
            <a:pPr>
              <a:buFontTx/>
              <a:buNone/>
            </a:pPr>
            <a:endParaRPr lang="en-US" sz="3600" dirty="0" smtClean="0"/>
          </a:p>
        </p:txBody>
      </p:sp>
      <p:pic>
        <p:nvPicPr>
          <p:cNvPr id="1026" name="Picture 2" descr="C:\Users\Cabrera_C\AppData\Local\Microsoft\Windows\Temporary Internet Files\Content.IE5\3Y0PK1GC\MC9000566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1286">
            <a:off x="7928070" y="786761"/>
            <a:ext cx="884152" cy="87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2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179448"/>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Critical Effects of S.B. 10-191</a:t>
            </a:r>
          </a:p>
        </p:txBody>
      </p:sp>
      <p:sp>
        <p:nvSpPr>
          <p:cNvPr id="29699" name="Content Placeholder 2"/>
          <p:cNvSpPr>
            <a:spLocks noGrp="1"/>
          </p:cNvSpPr>
          <p:nvPr>
            <p:ph idx="1"/>
          </p:nvPr>
        </p:nvSpPr>
        <p:spPr bwMode="auto">
          <a:xfrm>
            <a:off x="472446" y="1900237"/>
            <a:ext cx="840263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Requires statewide minimum standards for what it means to be an _________ Special Services Provider</a:t>
            </a:r>
          </a:p>
          <a:p>
            <a:r>
              <a:rPr lang="en-US" sz="2800" dirty="0" smtClean="0"/>
              <a:t>Requires ______ evaluation of all Special Services Providers </a:t>
            </a:r>
          </a:p>
          <a:p>
            <a:r>
              <a:rPr lang="en-US" sz="2800" dirty="0" smtClean="0"/>
              <a:t>Requires that all Special Services Providers be evaluated at least ___% on the _________ of the students they support</a:t>
            </a:r>
          </a:p>
          <a:p>
            <a:pPr marL="0" indent="0">
              <a:buNone/>
            </a:pPr>
            <a:endParaRPr lang="en-US" sz="2800" dirty="0" smtClean="0"/>
          </a:p>
        </p:txBody>
      </p:sp>
      <p:sp>
        <p:nvSpPr>
          <p:cNvPr id="9" name="TextBox 8"/>
          <p:cNvSpPr txBox="1">
            <a:spLocks noChangeArrowheads="1"/>
          </p:cNvSpPr>
          <p:nvPr/>
        </p:nvSpPr>
        <p:spPr bwMode="auto">
          <a:xfrm>
            <a:off x="2155516" y="3092935"/>
            <a:ext cx="1255712" cy="5222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dirty="0" smtClean="0">
                <a:solidFill>
                  <a:schemeClr val="accent1">
                    <a:lumMod val="50000"/>
                  </a:schemeClr>
                </a:solidFill>
              </a:rPr>
              <a:t>annual</a:t>
            </a:r>
          </a:p>
        </p:txBody>
      </p:sp>
      <p:pic>
        <p:nvPicPr>
          <p:cNvPr id="29701"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120" y="5836443"/>
            <a:ext cx="814387" cy="814388"/>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633294" y="2233578"/>
            <a:ext cx="1828800"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dirty="0" smtClean="0">
                <a:solidFill>
                  <a:schemeClr val="accent1">
                    <a:lumMod val="50000"/>
                  </a:schemeClr>
                </a:solidFill>
              </a:rPr>
              <a:t>“effective”</a:t>
            </a:r>
          </a:p>
        </p:txBody>
      </p:sp>
      <p:sp>
        <p:nvSpPr>
          <p:cNvPr id="17" name="TextBox 16"/>
          <p:cNvSpPr txBox="1">
            <a:spLocks noChangeArrowheads="1"/>
          </p:cNvSpPr>
          <p:nvPr/>
        </p:nvSpPr>
        <p:spPr bwMode="auto">
          <a:xfrm>
            <a:off x="3733570" y="4412100"/>
            <a:ext cx="715963"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dirty="0" smtClean="0">
                <a:solidFill>
                  <a:schemeClr val="accent1">
                    <a:lumMod val="50000"/>
                  </a:schemeClr>
                </a:solidFill>
              </a:rPr>
              <a:t>50 </a:t>
            </a:r>
          </a:p>
        </p:txBody>
      </p:sp>
      <p:sp>
        <p:nvSpPr>
          <p:cNvPr id="18" name="TextBox 17"/>
          <p:cNvSpPr txBox="1">
            <a:spLocks noChangeArrowheads="1"/>
          </p:cNvSpPr>
          <p:nvPr/>
        </p:nvSpPr>
        <p:spPr bwMode="auto">
          <a:xfrm>
            <a:off x="5794028" y="4395468"/>
            <a:ext cx="1736561" cy="52322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dirty="0" smtClean="0">
                <a:solidFill>
                  <a:schemeClr val="accent1">
                    <a:lumMod val="50000"/>
                  </a:schemeClr>
                </a:solidFill>
              </a:rPr>
              <a:t>outcomes</a:t>
            </a:r>
          </a:p>
        </p:txBody>
      </p:sp>
    </p:spTree>
    <p:extLst>
      <p:ext uri="{BB962C8B-B14F-4D97-AF65-F5344CB8AC3E}">
        <p14:creationId xmlns:p14="http://schemas.microsoft.com/office/powerpoint/2010/main" val="185893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874</TotalTime>
  <Words>2066</Words>
  <Application>Microsoft Office PowerPoint</Application>
  <PresentationFormat>On-screen Show (4:3)</PresentationFormat>
  <Paragraphs>332</Paragraphs>
  <Slides>42</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Museo Slab 500</vt:lpstr>
      <vt:lpstr>Times New Roman</vt:lpstr>
      <vt:lpstr>Trebuchet MS</vt:lpstr>
      <vt:lpstr>Wingdings</vt:lpstr>
      <vt:lpstr>Office Theme</vt:lpstr>
      <vt:lpstr>PowerPoint Presentation</vt:lpstr>
      <vt:lpstr>PowerPoint Presentation</vt:lpstr>
      <vt:lpstr>Training Objectives</vt:lpstr>
      <vt:lpstr>Agenda</vt:lpstr>
      <vt:lpstr>Introductions</vt:lpstr>
      <vt:lpstr>How do you feel about Senate Bill 10-191?</vt:lpstr>
      <vt:lpstr>What’s on Your Mind?</vt:lpstr>
      <vt:lpstr>Purposes of S.B. 10-191</vt:lpstr>
      <vt:lpstr>Critical Effects of S.B. 10-191</vt:lpstr>
      <vt:lpstr>Priorities of Implementation </vt:lpstr>
      <vt:lpstr>Priorities of Implementation </vt:lpstr>
      <vt:lpstr>Priorities of Implementation </vt:lpstr>
      <vt:lpstr>Historical SSP Timeline of Implementation </vt:lpstr>
      <vt:lpstr>Historical SSP Timeline of Implementation </vt:lpstr>
      <vt:lpstr>Historical SSP Timeline of Implementation </vt:lpstr>
      <vt:lpstr>Evaluation Process Connections</vt:lpstr>
      <vt:lpstr>Building Your Evaluation System </vt:lpstr>
      <vt:lpstr>Definition of Special Services Provider Effectiveness </vt:lpstr>
      <vt:lpstr>PowerPoint Presentation</vt:lpstr>
      <vt:lpstr>Definition of Teacher Effectiveness</vt:lpstr>
      <vt:lpstr>PowerPoint Presentation</vt:lpstr>
      <vt:lpstr>Special Services Provider and Teacher Quality Standards </vt:lpstr>
      <vt:lpstr>Special Services Provider Quality Standards</vt:lpstr>
      <vt:lpstr>Gallery Walk Post-it Note Key </vt:lpstr>
      <vt:lpstr>Quality Standards Gallery Walk</vt:lpstr>
      <vt:lpstr>State Model Rubric Basics</vt:lpstr>
      <vt:lpstr>Rubric Structure and Rating Level Focus </vt:lpstr>
      <vt:lpstr>PowerPoint Presentation</vt:lpstr>
      <vt:lpstr>Scoring the Rubric</vt:lpstr>
      <vt:lpstr>Understanding the Scoring “Business” Rule</vt:lpstr>
      <vt:lpstr>Determining the Element Rating</vt:lpstr>
      <vt:lpstr>Determining the Element Rating</vt:lpstr>
      <vt:lpstr>Rubric Rating Level Points </vt:lpstr>
      <vt:lpstr>PowerPoint Presentation</vt:lpstr>
      <vt:lpstr>Rubric Simulation and Continuous Improvement</vt:lpstr>
      <vt:lpstr>Focusing on Continuous Improvement  </vt:lpstr>
      <vt:lpstr>Determining Overall Professional Practice Rating </vt:lpstr>
      <vt:lpstr>Determining Overall Professional Practice Rating </vt:lpstr>
      <vt:lpstr>Building Your Evaluation System </vt:lpstr>
      <vt:lpstr>How Do You Feel About SB 10-191? </vt:lpstr>
      <vt:lpstr>What’s on Your Mind?</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Cabrera, Courtney</cp:lastModifiedBy>
  <cp:revision>78</cp:revision>
  <dcterms:created xsi:type="dcterms:W3CDTF">2016-08-31T23:11:11Z</dcterms:created>
  <dcterms:modified xsi:type="dcterms:W3CDTF">2019-08-07T20:58:52Z</dcterms:modified>
</cp:coreProperties>
</file>