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71" r:id="rId2"/>
    <p:sldId id="272" r:id="rId3"/>
    <p:sldId id="273" r:id="rId4"/>
    <p:sldId id="274" r:id="rId5"/>
    <p:sldId id="313" r:id="rId6"/>
    <p:sldId id="275" r:id="rId7"/>
    <p:sldId id="276" r:id="rId8"/>
    <p:sldId id="277" r:id="rId9"/>
    <p:sldId id="278" r:id="rId10"/>
    <p:sldId id="279" r:id="rId11"/>
    <p:sldId id="281" r:id="rId12"/>
    <p:sldId id="282" r:id="rId13"/>
    <p:sldId id="283" r:id="rId14"/>
    <p:sldId id="284" r:id="rId15"/>
    <p:sldId id="299" r:id="rId16"/>
    <p:sldId id="300" r:id="rId17"/>
    <p:sldId id="301" r:id="rId18"/>
    <p:sldId id="302" r:id="rId19"/>
    <p:sldId id="303" r:id="rId20"/>
    <p:sldId id="304" r:id="rId21"/>
    <p:sldId id="323" r:id="rId22"/>
    <p:sldId id="315" r:id="rId23"/>
    <p:sldId id="305" r:id="rId24"/>
    <p:sldId id="316" r:id="rId25"/>
    <p:sldId id="306" r:id="rId26"/>
    <p:sldId id="307" r:id="rId27"/>
    <p:sldId id="308" r:id="rId28"/>
    <p:sldId id="309" r:id="rId29"/>
    <p:sldId id="310" r:id="rId30"/>
    <p:sldId id="311" r:id="rId31"/>
    <p:sldId id="317" r:id="rId32"/>
    <p:sldId id="318" r:id="rId33"/>
    <p:sldId id="312" r:id="rId34"/>
    <p:sldId id="319" r:id="rId35"/>
    <p:sldId id="285" r:id="rId36"/>
    <p:sldId id="286" r:id="rId37"/>
    <p:sldId id="321" r:id="rId38"/>
    <p:sldId id="289" r:id="rId39"/>
    <p:sldId id="322" r:id="rId40"/>
    <p:sldId id="292" r:id="rId41"/>
    <p:sldId id="290" r:id="rId42"/>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C4E7"/>
    <a:srgbClr val="33CCFF"/>
    <a:srgbClr val="000000"/>
    <a:srgbClr val="EF7521"/>
    <a:srgbClr val="0066CC"/>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80182" autoAdjust="0"/>
  </p:normalViewPr>
  <p:slideViewPr>
    <p:cSldViewPr snapToGrid="0">
      <p:cViewPr varScale="1">
        <p:scale>
          <a:sx n="102" d="100"/>
          <a:sy n="102" d="100"/>
        </p:scale>
        <p:origin x="1788" y="114"/>
      </p:cViewPr>
      <p:guideLst>
        <p:guide orient="horz" pos="2160"/>
        <p:guide pos="2880"/>
      </p:guideLst>
    </p:cSldViewPr>
  </p:slideViewPr>
  <p:notesTextViewPr>
    <p:cViewPr>
      <p:scale>
        <a:sx n="1" d="1"/>
        <a:sy n="1" d="1"/>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F71C41A5-5806-4D8C-9101-87111F98DC19}" type="datetimeFigureOut">
              <a:rPr lang="en-US" smtClean="0"/>
              <a:t>7/3/2019</a:t>
            </a:fld>
            <a:endParaRPr lang="en-US"/>
          </a:p>
        </p:txBody>
      </p:sp>
      <p:sp>
        <p:nvSpPr>
          <p:cNvPr id="4" name="Slide Image Placeholder 3"/>
          <p:cNvSpPr>
            <a:spLocks noGrp="1" noRot="1" noChangeAspect="1"/>
          </p:cNvSpPr>
          <p:nvPr>
            <p:ph type="sldImg" idx="2"/>
          </p:nvPr>
        </p:nvSpPr>
        <p:spPr>
          <a:xfrm>
            <a:off x="1430338" y="1171575"/>
            <a:ext cx="4216400" cy="3162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8" Type="http://schemas.openxmlformats.org/officeDocument/2006/relationships/hyperlink" Target="mailto:reynolds_k@cde.state.co.us" TargetMode="External"/><Relationship Id="rId3" Type="http://schemas.openxmlformats.org/officeDocument/2006/relationships/hyperlink" Target="https://www.cde.state.co.us/educatoreffectiveness/ee-regions" TargetMode="External"/><Relationship Id="rId7" Type="http://schemas.openxmlformats.org/officeDocument/2006/relationships/hyperlink" Target="mailto:paul_r@cde.state.co.us"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mailto:gill_s@cde.state.co.us/robich_j@cde.state.co.us" TargetMode="External"/><Relationship Id="rId5" Type="http://schemas.openxmlformats.org/officeDocument/2006/relationships/hyperlink" Target="mailto:kintz_l@cde.state.co.us" TargetMode="External"/><Relationship Id="rId4" Type="http://schemas.openxmlformats.org/officeDocument/2006/relationships/hyperlink" Target="mailto:garcia_c@cde.state.co.u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2376274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preponderance of evidence approach will be used for scoring at the standard level. The educator will need to earn the higher rating on more than half of the elements to earn the higher rating on that standard. Note that the rating cut points were established based on the standards being weighted equally. Districts and BOCES may still choose their own custom weights in order to emphasize specific standards based on local values and context.</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10</a:t>
            </a:fld>
            <a:endParaRPr lang="en-US" dirty="0"/>
          </a:p>
        </p:txBody>
      </p:sp>
    </p:spTree>
    <p:extLst>
      <p:ext uri="{BB962C8B-B14F-4D97-AF65-F5344CB8AC3E}">
        <p14:creationId xmlns:p14="http://schemas.microsoft.com/office/powerpoint/2010/main" val="745871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tables demonstrate how the aforementioned changes have altered the cut scores for professional practice between the </a:t>
            </a:r>
            <a:r>
              <a:rPr lang="en-US" dirty="0" smtClean="0"/>
              <a:t>former </a:t>
            </a:r>
            <a:r>
              <a:rPr lang="en-US" dirty="0"/>
              <a:t>and </a:t>
            </a:r>
            <a:r>
              <a:rPr lang="en-US" dirty="0" smtClean="0"/>
              <a:t>revised </a:t>
            </a:r>
            <a:r>
              <a:rPr lang="en-US" dirty="0"/>
              <a:t>scales. </a:t>
            </a:r>
          </a:p>
          <a:p>
            <a:pPr marL="46033"/>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11</a:t>
            </a:fld>
            <a:endParaRPr lang="en-US" dirty="0"/>
          </a:p>
        </p:txBody>
      </p:sp>
    </p:spTree>
    <p:extLst>
      <p:ext uri="{BB962C8B-B14F-4D97-AF65-F5344CB8AC3E}">
        <p14:creationId xmlns:p14="http://schemas.microsoft.com/office/powerpoint/2010/main" val="224057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326">
              <a:defRPr/>
            </a:pPr>
            <a:r>
              <a:rPr lang="en-US" b="0" dirty="0" smtClean="0"/>
              <a:t>No changes have been made to the MSL scoring system.</a:t>
            </a:r>
            <a:r>
              <a:rPr lang="en-US" b="0" baseline="0" dirty="0" smtClean="0"/>
              <a:t> </a:t>
            </a:r>
            <a:r>
              <a:rPr lang="en-US" b="0" dirty="0" smtClean="0"/>
              <a:t>The table above details the measures of student learning ratings for the</a:t>
            </a:r>
            <a:r>
              <a:rPr lang="en-US" b="0" baseline="0" dirty="0" smtClean="0"/>
              <a:t> State Model Evaluation System.</a:t>
            </a:r>
            <a:endParaRPr lang="en-US" b="0"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dirty="0"/>
          </a:p>
        </p:txBody>
      </p:sp>
    </p:spTree>
    <p:extLst>
      <p:ext uri="{BB962C8B-B14F-4D97-AF65-F5344CB8AC3E}">
        <p14:creationId xmlns:p14="http://schemas.microsoft.com/office/powerpoint/2010/main" val="2106279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326">
              <a:defRPr/>
            </a:pPr>
            <a:r>
              <a:rPr lang="en-US" dirty="0"/>
              <a:t>The revised State Model Evaluation System also involves an adjustment of cut points at the Final Effectiveness Rating level in order to set a higher expectation to earn a Highly Effective rating. Previously, the minimum cut point for Highly Effective was determined by adding the </a:t>
            </a:r>
            <a:r>
              <a:rPr lang="en-US" i="1" dirty="0"/>
              <a:t>minimum score </a:t>
            </a:r>
            <a:r>
              <a:rPr lang="en-US" dirty="0"/>
              <a:t>for Accomplished (on Overall Professional Practice) to the minimum score for More than Expected (on Measures of Student Learning). The minimum cut point for Highly Effective is now determined by adding the </a:t>
            </a:r>
            <a:r>
              <a:rPr lang="en-US" i="1" dirty="0"/>
              <a:t>midpoint score</a:t>
            </a:r>
            <a:r>
              <a:rPr lang="en-US" dirty="0"/>
              <a:t> for Accomplished to the minimum score for More than Expected. The </a:t>
            </a:r>
            <a:r>
              <a:rPr lang="en-US" dirty="0" smtClean="0"/>
              <a:t>former </a:t>
            </a:r>
            <a:r>
              <a:rPr lang="en-US" dirty="0"/>
              <a:t>cut point is represented with the dashed line in the image below. The solid lines represent the cut points that </a:t>
            </a:r>
            <a:r>
              <a:rPr lang="en-US" dirty="0" smtClean="0"/>
              <a:t>are now </a:t>
            </a:r>
            <a:r>
              <a:rPr lang="en-US" dirty="0"/>
              <a:t>being used in </a:t>
            </a:r>
            <a:r>
              <a:rPr lang="en-US" dirty="0" smtClean="0"/>
              <a:t>the State Model Evaluation System.  </a:t>
            </a:r>
            <a:endParaRPr lang="en-US" dirty="0"/>
          </a:p>
          <a:p>
            <a:pPr defTabSz="460326">
              <a:defRPr/>
            </a:pPr>
            <a:endParaRPr lang="en-US" dirty="0"/>
          </a:p>
          <a:p>
            <a:pPr defTabSz="460326">
              <a:defRPr/>
            </a:pPr>
            <a:r>
              <a:rPr lang="en-US" dirty="0"/>
              <a:t>In the </a:t>
            </a:r>
            <a:r>
              <a:rPr lang="en-US" dirty="0" smtClean="0"/>
              <a:t>former </a:t>
            </a:r>
            <a:r>
              <a:rPr lang="en-US" dirty="0"/>
              <a:t>system, the highly effective category had the largest possible range of scores, making it easier to achieve. Additionally, school and district leaders found that it was more difficult to have effective feedback conversations around growth with teachers rated Highly Effective. Thus, the </a:t>
            </a:r>
            <a:r>
              <a:rPr lang="en-US" dirty="0" smtClean="0"/>
              <a:t>revised</a:t>
            </a:r>
            <a:r>
              <a:rPr lang="en-US" baseline="0" dirty="0" smtClean="0"/>
              <a:t> </a:t>
            </a:r>
            <a:r>
              <a:rPr lang="en-US" dirty="0" smtClean="0"/>
              <a:t>system </a:t>
            </a:r>
            <a:r>
              <a:rPr lang="en-US" dirty="0"/>
              <a:t>sets a higher expectation for earning a Highly Effective rating in order to make the rating more accurate and to facilitate educator growth.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13</a:t>
            </a:fld>
            <a:endParaRPr lang="en-US" dirty="0"/>
          </a:p>
        </p:txBody>
      </p:sp>
    </p:spTree>
    <p:extLst>
      <p:ext uri="{BB962C8B-B14F-4D97-AF65-F5344CB8AC3E}">
        <p14:creationId xmlns:p14="http://schemas.microsoft.com/office/powerpoint/2010/main" val="4193988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changes to the cut points for the Professional Practice score affected the cut points for the combined Final Effectiveness Rating. A change was also made in determining the minimum cut point for Highly Effective.  Previously, the minimum cut point for Highly Effective was determined by adding the minimum score for Accomplished to the minimum score for More than Expected.  It is now determined by adding the midpoint score for Accomplished to the minimum score for More than Expected. </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14</a:t>
            </a:fld>
            <a:endParaRPr lang="en-US" dirty="0"/>
          </a:p>
        </p:txBody>
      </p:sp>
    </p:spTree>
    <p:extLst>
      <p:ext uri="{BB962C8B-B14F-4D97-AF65-F5344CB8AC3E}">
        <p14:creationId xmlns:p14="http://schemas.microsoft.com/office/powerpoint/2010/main" val="3267398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following outline is provided to ensure stakeholders understand the revision process for the principal/assistant principal State Model Evaluation System, including those who informed the changes and participated in feedback opportunities.  </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16</a:t>
            </a:fld>
            <a:endParaRPr lang="en-US"/>
          </a:p>
        </p:txBody>
      </p:sp>
    </p:spTree>
    <p:extLst>
      <p:ext uri="{BB962C8B-B14F-4D97-AF65-F5344CB8AC3E}">
        <p14:creationId xmlns:p14="http://schemas.microsoft.com/office/powerpoint/2010/main" val="1131537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highlights the philosophical shifts that have occurred with the State Model Evaluation System for principals.  This shift is incredibly important as users will notice a reduction in managerial expectations and an increase in high leverage leadership practices for principals and assistant principals.  Understanding these shifts will aid users in understanding the expectations now outlined in the rubric.     </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17</a:t>
            </a:fld>
            <a:endParaRPr lang="en-US"/>
          </a:p>
        </p:txBody>
      </p:sp>
    </p:spTree>
    <p:extLst>
      <p:ext uri="{BB962C8B-B14F-4D97-AF65-F5344CB8AC3E}">
        <p14:creationId xmlns:p14="http://schemas.microsoft.com/office/powerpoint/2010/main" val="3372474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primary goal for the revision of the State Model Evaluation System for principals included a philosophical shift in the way we evaluate leadership within schools. Specifically, the intentions were: </a:t>
            </a:r>
          </a:p>
          <a:p>
            <a:pPr lvl="0"/>
            <a:r>
              <a:rPr lang="en-US" sz="1200" kern="1200" dirty="0" smtClean="0">
                <a:solidFill>
                  <a:schemeClr val="tx1"/>
                </a:solidFill>
                <a:effectLst/>
                <a:latin typeface="+mn-lt"/>
                <a:ea typeface="+mn-ea"/>
                <a:cs typeface="+mn-cs"/>
              </a:rPr>
              <a:t>to provide clear expectations for Colorado principals and assistant principals to continuously improve their practice and advance growth for all students to offer a clear roadmap for professional growth for both the principal and those aspiring to the </a:t>
            </a:r>
            <a:r>
              <a:rPr lang="en-US" sz="1200" kern="1200" dirty="0" err="1" smtClean="0">
                <a:solidFill>
                  <a:schemeClr val="tx1"/>
                </a:solidFill>
                <a:effectLst/>
                <a:latin typeface="+mn-lt"/>
                <a:ea typeface="+mn-ea"/>
                <a:cs typeface="+mn-cs"/>
              </a:rPr>
              <a:t>principalship</a:t>
            </a:r>
            <a:r>
              <a:rPr lang="en-US" sz="1200" kern="1200" dirty="0" smtClean="0">
                <a:solidFill>
                  <a:schemeClr val="tx1"/>
                </a:solidFill>
                <a:effectLst/>
                <a:latin typeface="+mn-lt"/>
                <a:ea typeface="+mn-ea"/>
                <a:cs typeface="+mn-cs"/>
              </a:rPr>
              <a:t> to ensure that the principal serves as the instructional and equity leader for both teachers and the community.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Technical Working Group, with a desire to align the teacher, principal, and SSP systems, focused on the high leverage practices identified in quantitative and qualitative data from the initial principal rubric pilot and incorporating feedback from educators. In addition, the team focused on clarifying language, ensuring that practices appeared in the appropriate rating levels and considered current research on best practices to modify, add or delete professional practices.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95EF9D-2794-47AA-B87D-5B456456569E}" type="slidenum">
              <a:rPr lang="en-US" smtClean="0"/>
              <a:t>18</a:t>
            </a:fld>
            <a:endParaRPr lang="en-US"/>
          </a:p>
        </p:txBody>
      </p:sp>
    </p:spTree>
    <p:extLst>
      <p:ext uri="{BB962C8B-B14F-4D97-AF65-F5344CB8AC3E}">
        <p14:creationId xmlns:p14="http://schemas.microsoft.com/office/powerpoint/2010/main" val="3673698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to reducing and changing rubric content, feedback from the field also indicated a negative impression of the label “Basic” on the lowest rating level.  With the help of stakeholder groups, the five categories used to identify a rating were changed to better reflect a focus on educator instructional and leadership practices.  This shift in labeling will allow evaluators to better focus feedback conversations rather than “labeling” an educator with a rating at the element level.  The rating levels of Basic, Partially Proficient, Proficient, Accomplished, and Exemplary, will still be utilized to determine standard and overall professional practice ratings. </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19</a:t>
            </a:fld>
            <a:endParaRPr lang="en-US"/>
          </a:p>
        </p:txBody>
      </p:sp>
    </p:spTree>
    <p:extLst>
      <p:ext uri="{BB962C8B-B14F-4D97-AF65-F5344CB8AC3E}">
        <p14:creationId xmlns:p14="http://schemas.microsoft.com/office/powerpoint/2010/main" val="3775478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former professional practice rubric, the scoring reflects a “rounding up” approach in that half of the elements need to be of a certain rating in order to earn that rating. In the revised professional practice rubric there must be a “preponderance of evidence” in order for an educator to receive the higher of two ratings within a standard. If there are 4 elements in a standard, then the educator must receive 3 out of 4 elements at the higher rating in order to earn the higher rating. Previously only 2 of the 4 elements would have to be scored at the higher rating to earn that rating on the standard.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preponderance of evidence approach will be used for scoring at the standard level. The educator will need to earn the higher rating on more than half of the elements to earn the higher rating on that standard. Note that the rating cut points were established based on the standards being weighted equally. Districts and BOCES may still choose their own custom weights in order to emphasize specific standards based on local values and context.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20</a:t>
            </a:fld>
            <a:endParaRPr lang="en-US"/>
          </a:p>
        </p:txBody>
      </p:sp>
    </p:spTree>
    <p:extLst>
      <p:ext uri="{BB962C8B-B14F-4D97-AF65-F5344CB8AC3E}">
        <p14:creationId xmlns:p14="http://schemas.microsoft.com/office/powerpoint/2010/main" val="388178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First,</a:t>
            </a:r>
            <a:r>
              <a:rPr lang="en-US" i="0" baseline="0" dirty="0" smtClean="0"/>
              <a:t> a few quick reminders - all professionals are to be evaluated on all standards to determine an overall effectiveness rating.  This includes teachers, principals, and special services providers.</a:t>
            </a:r>
          </a:p>
          <a:p>
            <a:endParaRPr lang="en-US" i="0" baseline="0" dirty="0" smtClean="0"/>
          </a:p>
          <a:p>
            <a:pPr marL="0" lvl="1" defTabSz="460326">
              <a:defRPr/>
            </a:pPr>
            <a:r>
              <a:rPr lang="en-US" i="0" baseline="0" dirty="0" smtClean="0"/>
              <a:t>MSL/O’s must account for 50% of an educator’s evaluation.  Districts should also be mindful of the requirements outlined in House Bill 15-1323, which states that, </a:t>
            </a:r>
            <a:r>
              <a:rPr lang="en-US" sz="1800" dirty="0"/>
              <a:t>“If a local board does not receive the results of state assessments in time to use them in the written evaluation report prepared for the school year in which the assessments are administered, the local board shall use the results of the state assessments as measures of student academic growth for educator evaluations and professional development in the school year following the school year in which the assessments are administered” (22-9-106).  When districts use prior year results, it means that state assessment results are the “first data point in” to an educator’s evaluation at the beginning of the year, rather than the “last data point in” at the end of the year.  </a:t>
            </a:r>
          </a:p>
          <a:p>
            <a:endParaRPr lang="en-US" i="0" baseline="0" dirty="0" smtClean="0"/>
          </a:p>
          <a:p>
            <a:r>
              <a:rPr lang="en-US" i="0" baseline="0" dirty="0" smtClean="0"/>
              <a:t>Also, all educators must be given a written evaluation report no later than two weeks before the end of the school year.</a:t>
            </a: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7/3/2019</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28140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tables demonstrate how the aforementioned changes have altered the cut scores for professional practice between the </a:t>
            </a:r>
            <a:r>
              <a:rPr lang="en-US" dirty="0" smtClean="0"/>
              <a:t>former </a:t>
            </a:r>
            <a:r>
              <a:rPr lang="en-US" dirty="0"/>
              <a:t>and </a:t>
            </a:r>
            <a:r>
              <a:rPr lang="en-US" dirty="0" smtClean="0"/>
              <a:t>revised </a:t>
            </a:r>
            <a:r>
              <a:rPr lang="en-US" dirty="0"/>
              <a:t>scales. </a:t>
            </a:r>
          </a:p>
          <a:p>
            <a:pPr marL="46033"/>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21</a:t>
            </a:fld>
            <a:endParaRPr lang="en-US" dirty="0"/>
          </a:p>
        </p:txBody>
      </p:sp>
    </p:spTree>
    <p:extLst>
      <p:ext uri="{BB962C8B-B14F-4D97-AF65-F5344CB8AC3E}">
        <p14:creationId xmlns:p14="http://schemas.microsoft.com/office/powerpoint/2010/main" val="2240576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326">
              <a:defRPr/>
            </a:pPr>
            <a:r>
              <a:rPr lang="en-US" b="0" dirty="0" smtClean="0"/>
              <a:t>No changes have been made to the MSL scoring system.</a:t>
            </a:r>
            <a:r>
              <a:rPr lang="en-US" b="0" baseline="0" dirty="0" smtClean="0"/>
              <a:t> </a:t>
            </a:r>
            <a:r>
              <a:rPr lang="en-US" b="0" dirty="0" smtClean="0"/>
              <a:t>The table above details the measures of student learning ratings for the</a:t>
            </a:r>
            <a:r>
              <a:rPr lang="en-US" b="0" baseline="0" dirty="0" smtClean="0"/>
              <a:t> State Model Evaluation System.</a:t>
            </a:r>
            <a:endParaRPr lang="en-US" b="0"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22</a:t>
            </a:fld>
            <a:endParaRPr lang="en-US" dirty="0"/>
          </a:p>
        </p:txBody>
      </p:sp>
    </p:spTree>
    <p:extLst>
      <p:ext uri="{BB962C8B-B14F-4D97-AF65-F5344CB8AC3E}">
        <p14:creationId xmlns:p14="http://schemas.microsoft.com/office/powerpoint/2010/main" val="1783076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align with the Teacher and Principal systems, the revised State Model Evaluation System for principals also involves an adjustment of cut points at the Final Effectiveness Rating level in order to set a higher expectation to earn a Highly Effective rating. Previously, the minimum cut point for Highly Effective was determined by adding the </a:t>
            </a:r>
            <a:r>
              <a:rPr lang="en-US" sz="1200" i="1" kern="1200" dirty="0" smtClean="0">
                <a:solidFill>
                  <a:schemeClr val="tx1"/>
                </a:solidFill>
                <a:effectLst/>
                <a:latin typeface="+mn-lt"/>
                <a:ea typeface="+mn-ea"/>
                <a:cs typeface="+mn-cs"/>
              </a:rPr>
              <a:t>minimum score </a:t>
            </a:r>
            <a:r>
              <a:rPr lang="en-US" sz="1200" kern="1200" dirty="0" smtClean="0">
                <a:solidFill>
                  <a:schemeClr val="tx1"/>
                </a:solidFill>
                <a:effectLst/>
                <a:latin typeface="+mn-lt"/>
                <a:ea typeface="+mn-ea"/>
                <a:cs typeface="+mn-cs"/>
              </a:rPr>
              <a:t>for Accomplished (on Overall Professional Practice) to the minimum score for More than Expected (on Measures of Student Learning). The minimum cut point for Highly Effective is now determined by adding the </a:t>
            </a:r>
            <a:r>
              <a:rPr lang="en-US" sz="1200" i="1" kern="1200" dirty="0" smtClean="0">
                <a:solidFill>
                  <a:schemeClr val="tx1"/>
                </a:solidFill>
                <a:effectLst/>
                <a:latin typeface="+mn-lt"/>
                <a:ea typeface="+mn-ea"/>
                <a:cs typeface="+mn-cs"/>
              </a:rPr>
              <a:t>midpoint score</a:t>
            </a:r>
            <a:r>
              <a:rPr lang="en-US" sz="1200" kern="1200" dirty="0" smtClean="0">
                <a:solidFill>
                  <a:schemeClr val="tx1"/>
                </a:solidFill>
                <a:effectLst/>
                <a:latin typeface="+mn-lt"/>
                <a:ea typeface="+mn-ea"/>
                <a:cs typeface="+mn-cs"/>
              </a:rPr>
              <a:t> for Accomplished to the minimum score for More than Expected. The former cut point is represented with the dashed line in the image below. The solid lines represent the cut points that are used in the revised State Model Evaluation System.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95EF9D-2794-47AA-B87D-5B456456569E}" type="slidenum">
              <a:rPr lang="en-US" smtClean="0"/>
              <a:t>23</a:t>
            </a:fld>
            <a:endParaRPr lang="en-US"/>
          </a:p>
        </p:txBody>
      </p:sp>
    </p:spTree>
    <p:extLst>
      <p:ext uri="{BB962C8B-B14F-4D97-AF65-F5344CB8AC3E}">
        <p14:creationId xmlns:p14="http://schemas.microsoft.com/office/powerpoint/2010/main" val="3359351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changes to the cut points for the Professional Practice score affected the cut points for the combined Final Effectiveness Rating. A change was also made in determining the minimum cut point for Highly Effective.  Previously, the minimum cut point for Highly Effective was determined by adding the minimum score for Accomplished to the minimum score for More than Expected.  It is now determined by adding the midpoint score for Accomplished to the minimum score for More than Expected. </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24</a:t>
            </a:fld>
            <a:endParaRPr lang="en-US" dirty="0"/>
          </a:p>
        </p:txBody>
      </p:sp>
    </p:spTree>
    <p:extLst>
      <p:ext uri="{BB962C8B-B14F-4D97-AF65-F5344CB8AC3E}">
        <p14:creationId xmlns:p14="http://schemas.microsoft.com/office/powerpoint/2010/main" val="1196767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outline is provided to ensure stakeholders understand the revision process for the SSP State Model Evaluation System, including the two groups who informed the changes and participated in feedback opportunities.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Steering Committee </a:t>
            </a:r>
            <a:r>
              <a:rPr lang="en-US" sz="1200" kern="1200" dirty="0" smtClean="0">
                <a:solidFill>
                  <a:schemeClr val="tx1"/>
                </a:solidFill>
                <a:effectLst/>
                <a:latin typeface="+mn-lt"/>
                <a:ea typeface="+mn-ea"/>
                <a:cs typeface="+mn-cs"/>
              </a:rPr>
              <a:t>convened to review and revise the SSP Quality Standards and Elements and included 15 participants, many of whom participated in the original creation of the SSP Quality Standards and Elements, and represented each of the nine SSP groups.  Participants included practitioners, administrators, and stakeholders from school districts, BOCES, and institutes of higher education</a:t>
            </a:r>
            <a:r>
              <a:rPr lang="en-US"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Workgroups (one for each of the nine SSP groups) convened to revise the professional practices within the corresponding rubrics.</a:t>
            </a:r>
            <a:r>
              <a:rPr lang="en-US" baseline="0" dirty="0" smtClean="0"/>
              <a:t> </a:t>
            </a:r>
            <a:r>
              <a:rPr lang="en-US" dirty="0" smtClean="0"/>
              <a:t>Participants represented practitioners and administrators; rural, urban, and suburban school districts; BOCES; as </a:t>
            </a:r>
            <a:r>
              <a:rPr lang="en-US" smtClean="0"/>
              <a:t>well as higher </a:t>
            </a:r>
            <a:r>
              <a:rPr lang="en-US" dirty="0" smtClean="0"/>
              <a:t>education and other </a:t>
            </a:r>
            <a:r>
              <a:rPr lang="en-US" smtClean="0"/>
              <a:t>statewide organizations.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26</a:t>
            </a:fld>
            <a:endParaRPr lang="en-US"/>
          </a:p>
        </p:txBody>
      </p:sp>
    </p:spTree>
    <p:extLst>
      <p:ext uri="{BB962C8B-B14F-4D97-AF65-F5344CB8AC3E}">
        <p14:creationId xmlns:p14="http://schemas.microsoft.com/office/powerpoint/2010/main" val="3585594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a:t>
            </a:r>
            <a:r>
              <a:rPr lang="en-US" baseline="0" dirty="0" smtClean="0"/>
              <a:t> highlights the changes that have occurred with the State Model Evaluation System for SSPs.  This changes are incredibly important as users will notice an alignment to the Teacher Quality Standards as well as an attention to professional practices that are more concrete and measureable.  Understanding these changes will aid users in understanding the expectations now outlined in the rubrics.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27</a:t>
            </a:fld>
            <a:endParaRPr lang="en-US"/>
          </a:p>
        </p:txBody>
      </p:sp>
    </p:spTree>
    <p:extLst>
      <p:ext uri="{BB962C8B-B14F-4D97-AF65-F5344CB8AC3E}">
        <p14:creationId xmlns:p14="http://schemas.microsoft.com/office/powerpoint/2010/main" val="1991495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goal of revising the State Model Evaluation System SSP rubrics was to align the standards and elements to the revised teacher rubric while maintaining each rubric’s conceptual integrity. The Technical Working Groups, also determined to reduce redundancies of similar practices, focused on the high leverage practices identified in quantitative and qualitative data from the initial SSP rubric pilot and incorporated feedback from educators. In addition, the team focused on clarifying language, focusing on ensuring the measurability of professional practices when possible. </a:t>
            </a:r>
          </a:p>
          <a:p>
            <a:r>
              <a:rPr lang="en-US" sz="1200" kern="1200" dirty="0" smtClean="0">
                <a:solidFill>
                  <a:schemeClr val="tx1"/>
                </a:solidFill>
                <a:effectLst/>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28</a:t>
            </a:fld>
            <a:endParaRPr lang="en-US"/>
          </a:p>
        </p:txBody>
      </p:sp>
    </p:spTree>
    <p:extLst>
      <p:ext uri="{BB962C8B-B14F-4D97-AF65-F5344CB8AC3E}">
        <p14:creationId xmlns:p14="http://schemas.microsoft.com/office/powerpoint/2010/main" val="1093709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to reducing and changing rubric content, feedback from the field also indicated a negative impression of the label “Basic” on the lowest rating level. With the help of stakeholder groups, the five categories used to identify a rating were changed to better reflect a focus on SSP service delivery practices. This shift in labeling will allow evaluators to better focus feedback conversations on services provided rather than “labeling” an SSP with a rating at the element level. The rating levels of Basic, Partially Proficient, Proficient, Accomplished, and Exemplary, will still be utilized to determine standard and overall professional practice ratings.</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29</a:t>
            </a:fld>
            <a:endParaRPr lang="en-US"/>
          </a:p>
        </p:txBody>
      </p:sp>
    </p:spTree>
    <p:extLst>
      <p:ext uri="{BB962C8B-B14F-4D97-AF65-F5344CB8AC3E}">
        <p14:creationId xmlns:p14="http://schemas.microsoft.com/office/powerpoint/2010/main" val="2780492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former rubrics, the scoring reflects a “rounding up” approach in that half of the elements need to be of a certain rating in order to earn that rating. In the revised rubrics there must be a “preponderance of evidence” in order for an educator to receive the higher of two ratings within a standard. If there are 4 elements in a standard, then the educator must receive 3 out of 4 elements at the higher rating in order to earn the higher rating. Previously only 2 of the 4 elements would have to be scored at the higher rating to earn that rating on the standard.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preponderance of evidence approach will be used for scoring at the standard level. The educator will need to earn the higher rating on more than half of the elements to earn the higher rating on that standard. Note that the rating cut points were established based on the standards being weighted equally. Districts and BOCES may still choose their own custom weights in order to emphasize specific standards based on local values and context.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30</a:t>
            </a:fld>
            <a:endParaRPr lang="en-US"/>
          </a:p>
        </p:txBody>
      </p:sp>
    </p:spTree>
    <p:extLst>
      <p:ext uri="{BB962C8B-B14F-4D97-AF65-F5344CB8AC3E}">
        <p14:creationId xmlns:p14="http://schemas.microsoft.com/office/powerpoint/2010/main" val="3895938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tables </a:t>
            </a:r>
            <a:r>
              <a:rPr lang="en-US" dirty="0"/>
              <a:t>demonstrate how the aforementioned changes have altered the cut scores for professional practice between the </a:t>
            </a:r>
            <a:r>
              <a:rPr lang="en-US" dirty="0" smtClean="0"/>
              <a:t>former </a:t>
            </a:r>
            <a:r>
              <a:rPr lang="en-US" dirty="0"/>
              <a:t>and </a:t>
            </a:r>
            <a:r>
              <a:rPr lang="en-US" dirty="0" smtClean="0"/>
              <a:t>revised </a:t>
            </a:r>
            <a:r>
              <a:rPr lang="en-US" dirty="0"/>
              <a:t>scales. </a:t>
            </a:r>
          </a:p>
          <a:p>
            <a:pPr marL="46033"/>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31</a:t>
            </a:fld>
            <a:endParaRPr lang="en-US" dirty="0"/>
          </a:p>
        </p:txBody>
      </p:sp>
    </p:spTree>
    <p:extLst>
      <p:ext uri="{BB962C8B-B14F-4D97-AF65-F5344CB8AC3E}">
        <p14:creationId xmlns:p14="http://schemas.microsoft.com/office/powerpoint/2010/main" val="85784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326">
              <a:defRPr/>
            </a:pPr>
            <a:r>
              <a:rPr lang="en-US" dirty="0" smtClean="0"/>
              <a:t>As</a:t>
            </a:r>
            <a:r>
              <a:rPr lang="en-US" baseline="0" dirty="0" smtClean="0"/>
              <a:t> a reminder, the evaluation process focuses on four key points of connection between evaluator and the person being evaluated. This includes </a:t>
            </a:r>
            <a:r>
              <a:rPr lang="en-US" dirty="0" smtClean="0"/>
              <a:t>the 50% professional practice and the 50% measures of student learning/outcomes. These</a:t>
            </a:r>
            <a:r>
              <a:rPr lang="en-US" baseline="0" dirty="0" smtClean="0"/>
              <a:t> connections will help in planning your evaluation cycle throughout the school year.</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a:t>
            </a:fld>
            <a:endParaRPr lang="en-US" dirty="0"/>
          </a:p>
        </p:txBody>
      </p:sp>
    </p:spTree>
    <p:extLst>
      <p:ext uri="{BB962C8B-B14F-4D97-AF65-F5344CB8AC3E}">
        <p14:creationId xmlns:p14="http://schemas.microsoft.com/office/powerpoint/2010/main" val="3492373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326">
              <a:defRPr/>
            </a:pPr>
            <a:r>
              <a:rPr lang="en-US" b="0" dirty="0" smtClean="0"/>
              <a:t>No changes have been made to the MSO scoring system.</a:t>
            </a:r>
            <a:r>
              <a:rPr lang="en-US" b="0" baseline="0" dirty="0" smtClean="0"/>
              <a:t> </a:t>
            </a:r>
            <a:r>
              <a:rPr lang="en-US" b="0" dirty="0" smtClean="0"/>
              <a:t>The table above details the Measures</a:t>
            </a:r>
            <a:r>
              <a:rPr lang="en-US" b="0" baseline="0" dirty="0" smtClean="0"/>
              <a:t> of Student Outcomes </a:t>
            </a:r>
            <a:r>
              <a:rPr lang="en-US" b="0" dirty="0" smtClean="0"/>
              <a:t>ratings for the</a:t>
            </a:r>
            <a:r>
              <a:rPr lang="en-US" b="0" baseline="0" dirty="0" smtClean="0"/>
              <a:t> State Model Evaluation System.</a:t>
            </a:r>
            <a:endParaRPr lang="en-US" b="0"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32</a:t>
            </a:fld>
            <a:endParaRPr lang="en-US" dirty="0"/>
          </a:p>
        </p:txBody>
      </p:sp>
    </p:spTree>
    <p:extLst>
      <p:ext uri="{BB962C8B-B14F-4D97-AF65-F5344CB8AC3E}">
        <p14:creationId xmlns:p14="http://schemas.microsoft.com/office/powerpoint/2010/main" val="436092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align with the Teacher and Principal systems, the revised State Model Evaluation System for SSPs also involves an adjustment of cut points at the Final Effectiveness Rating level in order to set a higher expectation to earn a Highly Effective rating. Previously, the minimum cut point for Highly Effective was determined by adding the </a:t>
            </a:r>
            <a:r>
              <a:rPr lang="en-US" sz="1200" i="1" kern="1200" dirty="0" smtClean="0">
                <a:solidFill>
                  <a:schemeClr val="tx1"/>
                </a:solidFill>
                <a:effectLst/>
                <a:latin typeface="+mn-lt"/>
                <a:ea typeface="+mn-ea"/>
                <a:cs typeface="+mn-cs"/>
              </a:rPr>
              <a:t>minimum score </a:t>
            </a:r>
            <a:r>
              <a:rPr lang="en-US" sz="1200" kern="1200" dirty="0" smtClean="0">
                <a:solidFill>
                  <a:schemeClr val="tx1"/>
                </a:solidFill>
                <a:effectLst/>
                <a:latin typeface="+mn-lt"/>
                <a:ea typeface="+mn-ea"/>
                <a:cs typeface="+mn-cs"/>
              </a:rPr>
              <a:t>for Accomplished (on Overall Professional Practice) to the minimum score for More than Expected (on Measures of Student Learning). The minimum cut point for Highly Effective is now determined by adding the </a:t>
            </a:r>
            <a:r>
              <a:rPr lang="en-US" sz="1200" i="1" kern="1200" dirty="0" smtClean="0">
                <a:solidFill>
                  <a:schemeClr val="tx1"/>
                </a:solidFill>
                <a:effectLst/>
                <a:latin typeface="+mn-lt"/>
                <a:ea typeface="+mn-ea"/>
                <a:cs typeface="+mn-cs"/>
              </a:rPr>
              <a:t>midpoint score</a:t>
            </a:r>
            <a:r>
              <a:rPr lang="en-US" sz="1200" kern="1200" dirty="0" smtClean="0">
                <a:solidFill>
                  <a:schemeClr val="tx1"/>
                </a:solidFill>
                <a:effectLst/>
                <a:latin typeface="+mn-lt"/>
                <a:ea typeface="+mn-ea"/>
                <a:cs typeface="+mn-cs"/>
              </a:rPr>
              <a:t> for Accomplished to the minimum score for More than Expected. The former cut point is represented with the dashed line in the image below. The solid lines represent the cut points that are used in the revised State Model Evaluation System.</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33</a:t>
            </a:fld>
            <a:endParaRPr lang="en-US"/>
          </a:p>
        </p:txBody>
      </p:sp>
    </p:spTree>
    <p:extLst>
      <p:ext uri="{BB962C8B-B14F-4D97-AF65-F5344CB8AC3E}">
        <p14:creationId xmlns:p14="http://schemas.microsoft.com/office/powerpoint/2010/main" val="1198046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changes to the cut points for the Professional Practice score affected the cut points for the combined Final Effectiveness Rating. A change was also made in determining the minimum cut point for Highly Effective.  Previously, the minimum cut point for Highly Effective was determined by adding the minimum score for Accomplished to the minimum score for More than Expected.  It is now determined by adding the midpoint score for Accomplished to the minimum score for More than Expected. </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34</a:t>
            </a:fld>
            <a:endParaRPr lang="en-US" dirty="0"/>
          </a:p>
        </p:txBody>
      </p:sp>
    </p:spTree>
    <p:extLst>
      <p:ext uri="{BB962C8B-B14F-4D97-AF65-F5344CB8AC3E}">
        <p14:creationId xmlns:p14="http://schemas.microsoft.com/office/powerpoint/2010/main" val="4131536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wanted to share with you</a:t>
            </a:r>
            <a:r>
              <a:rPr lang="en-US" baseline="0" dirty="0" smtClean="0"/>
              <a:t> some other important resources and tools that will be available to you this year.</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35</a:t>
            </a:fld>
            <a:endParaRPr lang="en-US" dirty="0"/>
          </a:p>
        </p:txBody>
      </p:sp>
    </p:spTree>
    <p:extLst>
      <p:ext uri="{BB962C8B-B14F-4D97-AF65-F5344CB8AC3E}">
        <p14:creationId xmlns:p14="http://schemas.microsoft.com/office/powerpoint/2010/main" val="556608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t>
            </a:r>
            <a:r>
              <a:rPr lang="en-US" dirty="0"/>
              <a:t>of the resources above were specifically created </a:t>
            </a:r>
            <a:r>
              <a:rPr lang="en-US" dirty="0" smtClean="0"/>
              <a:t>to </a:t>
            </a:r>
            <a:r>
              <a:rPr lang="en-US" dirty="0"/>
              <a:t>further explain the changes to the State Model Evaluation System.  </a:t>
            </a:r>
            <a:r>
              <a:rPr lang="en-US" dirty="0" smtClean="0"/>
              <a:t>Districts/BOCES</a:t>
            </a:r>
            <a:r>
              <a:rPr lang="en-US" baseline="0" dirty="0" smtClean="0"/>
              <a:t> </a:t>
            </a:r>
            <a:r>
              <a:rPr lang="en-US" dirty="0" smtClean="0"/>
              <a:t>should </a:t>
            </a:r>
            <a:r>
              <a:rPr lang="en-US" dirty="0"/>
              <a:t>determine how to best share these resources with all their stakeholders.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36</a:t>
            </a:fld>
            <a:endParaRPr lang="en-US" dirty="0"/>
          </a:p>
        </p:txBody>
      </p:sp>
    </p:spTree>
    <p:extLst>
      <p:ext uri="{BB962C8B-B14F-4D97-AF65-F5344CB8AC3E}">
        <p14:creationId xmlns:p14="http://schemas.microsoft.com/office/powerpoint/2010/main" val="4274779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t>
            </a:r>
            <a:r>
              <a:rPr lang="en-US" dirty="0"/>
              <a:t>of the resources above were specifically created </a:t>
            </a:r>
            <a:r>
              <a:rPr lang="en-US" dirty="0" smtClean="0"/>
              <a:t>to </a:t>
            </a:r>
            <a:r>
              <a:rPr lang="en-US" dirty="0"/>
              <a:t>further explain the changes to the State Model Evaluation System.  </a:t>
            </a:r>
            <a:r>
              <a:rPr lang="en-US" dirty="0" smtClean="0"/>
              <a:t>Districts/BOCES</a:t>
            </a:r>
            <a:r>
              <a:rPr lang="en-US" baseline="0" dirty="0" smtClean="0"/>
              <a:t> </a:t>
            </a:r>
            <a:r>
              <a:rPr lang="en-US" dirty="0" smtClean="0"/>
              <a:t>should </a:t>
            </a:r>
            <a:r>
              <a:rPr lang="en-US" dirty="0"/>
              <a:t>determine how to best share these resources with all their stakeholders.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37</a:t>
            </a:fld>
            <a:endParaRPr lang="en-US" dirty="0"/>
          </a:p>
        </p:txBody>
      </p:sp>
    </p:spTree>
    <p:extLst>
      <p:ext uri="{BB962C8B-B14F-4D97-AF65-F5344CB8AC3E}">
        <p14:creationId xmlns:p14="http://schemas.microsoft.com/office/powerpoint/2010/main" val="1445304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809">
              <a:defRPr/>
            </a:pPr>
            <a:r>
              <a:rPr lang="en-US" dirty="0" smtClean="0"/>
              <a:t>CDE</a:t>
            </a:r>
            <a:r>
              <a:rPr lang="en-US" baseline="0" dirty="0" smtClean="0"/>
              <a:t> has conducted a significant revision to the User’s Guide for the Colorado State Model Evaluation System.  This User’s Guide often serves as the “handbook” for the State Model System and provides a basis for implementing the evaluation system.  </a:t>
            </a: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38</a:t>
            </a:fld>
            <a:endParaRPr lang="en-US" dirty="0"/>
          </a:p>
        </p:txBody>
      </p:sp>
    </p:spTree>
    <p:extLst>
      <p:ext uri="{BB962C8B-B14F-4D97-AF65-F5344CB8AC3E}">
        <p14:creationId xmlns:p14="http://schemas.microsoft.com/office/powerpoint/2010/main" val="4090082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809">
              <a:defRPr/>
            </a:pPr>
            <a:r>
              <a:rPr lang="en-US" baseline="0" dirty="0" smtClean="0"/>
              <a:t>CDE has revised our set of </a:t>
            </a:r>
            <a:r>
              <a:rPr lang="en-US" dirty="0" smtClean="0"/>
              <a:t>“practical guides”</a:t>
            </a:r>
            <a:r>
              <a:rPr lang="en-US" baseline="0" dirty="0" smtClean="0"/>
              <a:t> for evaluating a variety of </a:t>
            </a:r>
            <a:r>
              <a:rPr lang="en-US" dirty="0" smtClean="0"/>
              <a:t>professionals in their specific positions within the requirements of the state model evaluation system.  The practical ideas guides are heavily focused on what evaluators could look for during observations.  They also provide other evidence related to these unique roles in</a:t>
            </a:r>
            <a:r>
              <a:rPr lang="en-US" baseline="0" dirty="0" smtClean="0"/>
              <a:t> order to </a:t>
            </a:r>
            <a:r>
              <a:rPr lang="en-US" dirty="0" smtClean="0"/>
              <a:t>support the ratings of the educators being evaluated. </a:t>
            </a:r>
          </a:p>
          <a:p>
            <a:pPr defTabSz="469809">
              <a:defRPr/>
            </a:pPr>
            <a:endParaRPr lang="en-US" dirty="0" smtClean="0"/>
          </a:p>
          <a:p>
            <a:pPr defTabSz="469809">
              <a:defRPr/>
            </a:pP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39</a:t>
            </a:fld>
            <a:endParaRPr lang="en-US" dirty="0"/>
          </a:p>
        </p:txBody>
      </p:sp>
    </p:spTree>
    <p:extLst>
      <p:ext uri="{BB962C8B-B14F-4D97-AF65-F5344CB8AC3E}">
        <p14:creationId xmlns:p14="http://schemas.microsoft.com/office/powerpoint/2010/main" val="3205067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753">
              <a:defRPr/>
            </a:pPr>
            <a:r>
              <a:rPr lang="en-US" baseline="0" dirty="0" smtClean="0"/>
              <a:t>Districts are able to enable the new school year as early as July 20</a:t>
            </a:r>
            <a:r>
              <a:rPr lang="en-US" baseline="30000" dirty="0" smtClean="0"/>
              <a:t>th</a:t>
            </a:r>
            <a:r>
              <a:rPr lang="en-US" baseline="0" dirty="0" smtClean="0"/>
              <a:t>.  To ensure your educators know and understand how they are being evaluated, COPMS will begin to require professional practice weights to be set no later than December 1</a:t>
            </a:r>
            <a:r>
              <a:rPr lang="en-US" baseline="30000" dirty="0" smtClean="0"/>
              <a:t>st</a:t>
            </a:r>
            <a:r>
              <a:rPr lang="en-US" baseline="0" dirty="0" smtClean="0"/>
              <a:t>.  This required weight setting will ensure rating calculations are correct and that all educators know and understand how they will be evaluated under the requirements specified in the State Board of Education Rules.  Also, districts/BOCES should remember that the mid-year review now has an expectation for conversations around progress on the rubric, Measures of Student Learning/Outcomes, and professional growth goals.    </a:t>
            </a:r>
            <a:endParaRPr lang="en-US" dirty="0" smtClean="0"/>
          </a:p>
          <a:p>
            <a:pPr defTabSz="469753">
              <a:defRPr/>
            </a:pPr>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40</a:t>
            </a:fld>
            <a:endParaRPr lang="en-US" dirty="0"/>
          </a:p>
        </p:txBody>
      </p:sp>
    </p:spTree>
    <p:extLst>
      <p:ext uri="{BB962C8B-B14F-4D97-AF65-F5344CB8AC3E}">
        <p14:creationId xmlns:p14="http://schemas.microsoft.com/office/powerpoint/2010/main" val="2718667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Educator Effectiveness (EE) Office </a:t>
            </a:r>
            <a:r>
              <a:rPr lang="en-US" dirty="0" smtClean="0"/>
              <a:t>will continue to offer differentiated support to</a:t>
            </a:r>
            <a:r>
              <a:rPr lang="en-US" baseline="0" dirty="0" smtClean="0"/>
              <a:t> districts through the use of Regional Specialists. </a:t>
            </a:r>
            <a:r>
              <a:rPr lang="en-US" dirty="0" smtClean="0"/>
              <a:t>The </a:t>
            </a:r>
            <a:r>
              <a:rPr lang="en-US" dirty="0"/>
              <a:t>regional specialist model will </a:t>
            </a:r>
            <a:r>
              <a:rPr lang="en-US" dirty="0" smtClean="0"/>
              <a:t>continue to aid </a:t>
            </a:r>
            <a:r>
              <a:rPr lang="en-US" dirty="0"/>
              <a:t>districts/BOCES as they </a:t>
            </a:r>
            <a:r>
              <a:rPr lang="en-US" dirty="0" smtClean="0"/>
              <a:t>support educator </a:t>
            </a:r>
            <a:r>
              <a:rPr lang="en-US" dirty="0"/>
              <a:t>practice and </a:t>
            </a:r>
            <a:r>
              <a:rPr lang="en-US" dirty="0" smtClean="0"/>
              <a:t>build </a:t>
            </a:r>
            <a:r>
              <a:rPr lang="en-US" dirty="0"/>
              <a:t>an integrated, systematic approach to educator evaluation.</a:t>
            </a:r>
            <a:br>
              <a:rPr lang="en-US" dirty="0"/>
            </a:br>
            <a:r>
              <a:rPr lang="en-US" dirty="0"/>
              <a:t/>
            </a:r>
            <a:br>
              <a:rPr lang="en-US" dirty="0"/>
            </a:br>
            <a:r>
              <a:rPr lang="en-US" dirty="0" smtClean="0"/>
              <a:t>As </a:t>
            </a:r>
            <a:r>
              <a:rPr lang="en-US" dirty="0"/>
              <a:t>the </a:t>
            </a:r>
            <a:r>
              <a:rPr lang="en-US" dirty="0" smtClean="0"/>
              <a:t>2019-20 </a:t>
            </a:r>
            <a:r>
              <a:rPr lang="en-US" dirty="0"/>
              <a:t>school year begins, members of the team will be available to meet with districts/BOCES to discuss local needs. Please use the chart </a:t>
            </a:r>
            <a:r>
              <a:rPr lang="en-US" dirty="0" smtClean="0"/>
              <a:t>above </a:t>
            </a:r>
            <a:r>
              <a:rPr lang="en-US" dirty="0"/>
              <a:t>to help identify your Educator Effectiveness Regional Specialist.  </a:t>
            </a:r>
            <a:r>
              <a:rPr lang="en-US" dirty="0" smtClean="0"/>
              <a:t>Please note that there have been some district/BOCES</a:t>
            </a:r>
            <a:r>
              <a:rPr lang="en-US" baseline="0" dirty="0" smtClean="0"/>
              <a:t> shifts in Regional Specialists so be sure to r</a:t>
            </a:r>
            <a:r>
              <a:rPr lang="en-US" dirty="0" smtClean="0"/>
              <a:t>efer </a:t>
            </a:r>
            <a:r>
              <a:rPr lang="en-US" dirty="0"/>
              <a:t>to the </a:t>
            </a:r>
            <a:r>
              <a:rPr lang="en-US" u="sng" dirty="0">
                <a:hlinkClick r:id="rId3"/>
              </a:rPr>
              <a:t>contact us page</a:t>
            </a:r>
            <a:r>
              <a:rPr lang="en-US" dirty="0"/>
              <a:t> which contains a detailed region map to ensure you are contacting the correct regional specialist.  Feel free to contact your specialist with any questions you may have or support you may need! </a:t>
            </a:r>
          </a:p>
          <a:p>
            <a:endParaRPr lang="en-US" dirty="0"/>
          </a:p>
          <a:p>
            <a:pPr fontAlgn="t">
              <a:lnSpc>
                <a:spcPct val="125000"/>
              </a:lnSpc>
            </a:pPr>
            <a:r>
              <a:rPr lang="en-US" b="1" dirty="0">
                <a:solidFill>
                  <a:srgbClr val="FFFFFF"/>
                </a:solidFill>
              </a:rPr>
              <a:t>Curtis Garcia</a:t>
            </a:r>
            <a:endParaRPr lang="en-US" sz="2800" dirty="0">
              <a:latin typeface="Arial"/>
            </a:endParaRPr>
          </a:p>
          <a:p>
            <a:pPr fontAlgn="t">
              <a:lnSpc>
                <a:spcPct val="125000"/>
              </a:lnSpc>
            </a:pPr>
            <a:r>
              <a:rPr lang="en-US" dirty="0">
                <a:solidFill>
                  <a:srgbClr val="5C6670"/>
                </a:solidFill>
              </a:rPr>
              <a:t>Southwest</a:t>
            </a:r>
            <a:endParaRPr lang="en-US" sz="2800" dirty="0">
              <a:latin typeface="Arial"/>
            </a:endParaRPr>
          </a:p>
          <a:p>
            <a:pPr fontAlgn="t">
              <a:lnSpc>
                <a:spcPct val="125000"/>
              </a:lnSpc>
            </a:pPr>
            <a:r>
              <a:rPr lang="en-US" u="sng" dirty="0">
                <a:solidFill>
                  <a:srgbClr val="5C6670"/>
                </a:solidFill>
                <a:hlinkClick r:id="rId4"/>
              </a:rPr>
              <a:t>garcia_c@cde.state.co.us</a:t>
            </a:r>
            <a:endParaRPr lang="en-US" sz="2800" dirty="0">
              <a:latin typeface="Arial"/>
            </a:endParaRPr>
          </a:p>
          <a:p>
            <a:pPr fontAlgn="t">
              <a:lnSpc>
                <a:spcPct val="125000"/>
              </a:lnSpc>
            </a:pPr>
            <a:r>
              <a:rPr lang="en-US" dirty="0">
                <a:solidFill>
                  <a:srgbClr val="5C6670"/>
                </a:solidFill>
              </a:rPr>
              <a:t>303-981-8950</a:t>
            </a:r>
          </a:p>
          <a:p>
            <a:pPr fontAlgn="t">
              <a:lnSpc>
                <a:spcPct val="125000"/>
              </a:lnSpc>
            </a:pPr>
            <a:endParaRPr lang="en-US" sz="2800" dirty="0">
              <a:latin typeface="Arial"/>
            </a:endParaRPr>
          </a:p>
          <a:p>
            <a:pPr fontAlgn="t">
              <a:lnSpc>
                <a:spcPct val="125000"/>
              </a:lnSpc>
            </a:pPr>
            <a:r>
              <a:rPr lang="en-US" b="1" dirty="0">
                <a:solidFill>
                  <a:srgbClr val="FFFFFF"/>
                </a:solidFill>
              </a:rPr>
              <a:t>Lynn Kintz</a:t>
            </a:r>
            <a:endParaRPr lang="en-US" sz="2800" dirty="0">
              <a:latin typeface="Arial"/>
            </a:endParaRPr>
          </a:p>
          <a:p>
            <a:pPr fontAlgn="t">
              <a:lnSpc>
                <a:spcPct val="125000"/>
              </a:lnSpc>
            </a:pPr>
            <a:r>
              <a:rPr lang="en-US" dirty="0">
                <a:solidFill>
                  <a:srgbClr val="5C6670"/>
                </a:solidFill>
              </a:rPr>
              <a:t>West Central and </a:t>
            </a:r>
            <a:r>
              <a:rPr lang="en-US" dirty="0" smtClean="0">
                <a:solidFill>
                  <a:srgbClr val="5C6670"/>
                </a:solidFill>
              </a:rPr>
              <a:t>Pikes</a:t>
            </a:r>
            <a:r>
              <a:rPr lang="en-US" baseline="0" dirty="0" smtClean="0">
                <a:solidFill>
                  <a:srgbClr val="5C6670"/>
                </a:solidFill>
              </a:rPr>
              <a:t> Peak Region </a:t>
            </a:r>
            <a:endParaRPr lang="en-US" sz="2800" dirty="0">
              <a:latin typeface="Arial"/>
            </a:endParaRPr>
          </a:p>
          <a:p>
            <a:pPr fontAlgn="t">
              <a:lnSpc>
                <a:spcPct val="125000"/>
              </a:lnSpc>
            </a:pPr>
            <a:r>
              <a:rPr lang="en-US" u="sng" dirty="0">
                <a:solidFill>
                  <a:srgbClr val="5C6670"/>
                </a:solidFill>
                <a:hlinkClick r:id="rId5"/>
              </a:rPr>
              <a:t>kintz_l@cde.state.co.us</a:t>
            </a:r>
            <a:endParaRPr lang="en-US" sz="2800" dirty="0">
              <a:latin typeface="Arial"/>
            </a:endParaRPr>
          </a:p>
          <a:p>
            <a:pPr fontAlgn="t">
              <a:lnSpc>
                <a:spcPct val="125000"/>
              </a:lnSpc>
            </a:pPr>
            <a:r>
              <a:rPr lang="en-US" dirty="0">
                <a:solidFill>
                  <a:srgbClr val="5C6670"/>
                </a:solidFill>
              </a:rPr>
              <a:t>303-913-7767</a:t>
            </a:r>
          </a:p>
          <a:p>
            <a:pPr fontAlgn="t">
              <a:lnSpc>
                <a:spcPct val="125000"/>
              </a:lnSpc>
            </a:pPr>
            <a:endParaRPr lang="en-US" sz="2800" dirty="0">
              <a:latin typeface="Arial"/>
            </a:endParaRPr>
          </a:p>
          <a:p>
            <a:pPr fontAlgn="t">
              <a:lnSpc>
                <a:spcPct val="125000"/>
              </a:lnSpc>
            </a:pPr>
            <a:r>
              <a:rPr lang="en-US" b="1" dirty="0" smtClean="0">
                <a:solidFill>
                  <a:srgbClr val="FFFFFF"/>
                </a:solidFill>
              </a:rPr>
              <a:t>Sue Gill/Joslyn</a:t>
            </a:r>
            <a:r>
              <a:rPr lang="en-US" b="1" baseline="0" dirty="0" smtClean="0">
                <a:solidFill>
                  <a:srgbClr val="FFFFFF"/>
                </a:solidFill>
              </a:rPr>
              <a:t> Robich</a:t>
            </a:r>
            <a:endParaRPr lang="en-US" sz="2800" dirty="0">
              <a:latin typeface="Arial"/>
            </a:endParaRPr>
          </a:p>
          <a:p>
            <a:pPr fontAlgn="t">
              <a:lnSpc>
                <a:spcPct val="125000"/>
              </a:lnSpc>
            </a:pPr>
            <a:r>
              <a:rPr lang="en-US" dirty="0">
                <a:solidFill>
                  <a:srgbClr val="5C6670"/>
                </a:solidFill>
              </a:rPr>
              <a:t>Metro </a:t>
            </a:r>
            <a:endParaRPr lang="en-US" dirty="0" smtClean="0">
              <a:solidFill>
                <a:srgbClr val="5C6670"/>
              </a:solidFill>
            </a:endParaRPr>
          </a:p>
          <a:p>
            <a:pPr fontAlgn="t">
              <a:lnSpc>
                <a:spcPct val="125000"/>
              </a:lnSpc>
            </a:pPr>
            <a:r>
              <a:rPr lang="en-US" u="sng" dirty="0">
                <a:hlinkClick r:id="rId6"/>
              </a:rPr>
              <a:t>gill_s@cde.state.co.us</a:t>
            </a:r>
          </a:p>
          <a:p>
            <a:pPr>
              <a:lnSpc>
                <a:spcPct val="125000"/>
              </a:lnSpc>
            </a:pPr>
            <a:r>
              <a:rPr lang="en-US" u="sng" dirty="0">
                <a:hlinkClick r:id="rId6"/>
              </a:rPr>
              <a:t>robich_j@cde.state.co.us</a:t>
            </a:r>
            <a:r>
              <a:rPr lang="en-US" u="sng" dirty="0"/>
              <a:t> </a:t>
            </a:r>
            <a:endParaRPr lang="en-US" dirty="0">
              <a:ea typeface="Calibri"/>
              <a:cs typeface="Times New Roman"/>
            </a:endParaRPr>
          </a:p>
          <a:p>
            <a:pPr>
              <a:lnSpc>
                <a:spcPct val="125000"/>
              </a:lnSpc>
            </a:pPr>
            <a:r>
              <a:rPr lang="en-US" dirty="0" smtClean="0">
                <a:solidFill>
                  <a:srgbClr val="5C6670"/>
                </a:solidFill>
              </a:rPr>
              <a:t>Sue – </a:t>
            </a:r>
            <a:r>
              <a:rPr lang="en-US" dirty="0" smtClean="0">
                <a:solidFill>
                  <a:schemeClr val="tx1"/>
                </a:solidFill>
              </a:rPr>
              <a:t>720-454-6167</a:t>
            </a:r>
            <a:endParaRPr lang="en-US" dirty="0"/>
          </a:p>
          <a:p>
            <a:pPr>
              <a:lnSpc>
                <a:spcPct val="125000"/>
              </a:lnSpc>
            </a:pPr>
            <a:r>
              <a:rPr lang="en-US" dirty="0">
                <a:ea typeface="Calibri"/>
                <a:cs typeface="Times New Roman"/>
              </a:rPr>
              <a:t>Joslyn - 303-866-6221</a:t>
            </a:r>
          </a:p>
          <a:p>
            <a:pPr fontAlgn="t">
              <a:lnSpc>
                <a:spcPct val="125000"/>
              </a:lnSpc>
            </a:pPr>
            <a:endParaRPr lang="en-US" sz="2800" dirty="0">
              <a:latin typeface="Arial"/>
            </a:endParaRPr>
          </a:p>
          <a:p>
            <a:pPr fontAlgn="t">
              <a:lnSpc>
                <a:spcPct val="125000"/>
              </a:lnSpc>
            </a:pPr>
            <a:r>
              <a:rPr lang="en-US" b="1" dirty="0">
                <a:solidFill>
                  <a:srgbClr val="FFFFFF"/>
                </a:solidFill>
              </a:rPr>
              <a:t>Rachel Paul</a:t>
            </a:r>
            <a:endParaRPr lang="en-US" sz="2800" dirty="0">
              <a:latin typeface="Arial"/>
            </a:endParaRPr>
          </a:p>
          <a:p>
            <a:pPr fontAlgn="t">
              <a:lnSpc>
                <a:spcPct val="125000"/>
              </a:lnSpc>
            </a:pPr>
            <a:r>
              <a:rPr lang="en-US" dirty="0" smtClean="0">
                <a:solidFill>
                  <a:srgbClr val="5C6670"/>
                </a:solidFill>
              </a:rPr>
              <a:t>Eastern Rural</a:t>
            </a:r>
            <a:endParaRPr lang="en-US" sz="2800" dirty="0">
              <a:latin typeface="Arial"/>
            </a:endParaRPr>
          </a:p>
          <a:p>
            <a:pPr fontAlgn="t">
              <a:lnSpc>
                <a:spcPct val="125000"/>
              </a:lnSpc>
            </a:pPr>
            <a:r>
              <a:rPr lang="en-US" u="sng" dirty="0">
                <a:solidFill>
                  <a:srgbClr val="5C6670"/>
                </a:solidFill>
                <a:hlinkClick r:id="rId7"/>
              </a:rPr>
              <a:t>paul_r@cde.state.co.us</a:t>
            </a:r>
            <a:endParaRPr lang="en-US" sz="2800" dirty="0">
              <a:latin typeface="Arial"/>
            </a:endParaRPr>
          </a:p>
          <a:p>
            <a:pPr fontAlgn="t">
              <a:lnSpc>
                <a:spcPct val="125000"/>
              </a:lnSpc>
            </a:pPr>
            <a:r>
              <a:rPr lang="en-US" dirty="0">
                <a:solidFill>
                  <a:srgbClr val="5C6670"/>
                </a:solidFill>
              </a:rPr>
              <a:t>303-917-8410</a:t>
            </a:r>
          </a:p>
          <a:p>
            <a:pPr fontAlgn="t">
              <a:lnSpc>
                <a:spcPct val="125000"/>
              </a:lnSpc>
            </a:pPr>
            <a:endParaRPr lang="en-US" sz="2800" dirty="0">
              <a:latin typeface="Arial"/>
            </a:endParaRPr>
          </a:p>
          <a:p>
            <a:pPr fontAlgn="t">
              <a:lnSpc>
                <a:spcPct val="125000"/>
              </a:lnSpc>
            </a:pPr>
            <a:r>
              <a:rPr lang="en-US" b="1" dirty="0">
                <a:solidFill>
                  <a:srgbClr val="FFFFFF"/>
                </a:solidFill>
              </a:rPr>
              <a:t>Karin Reynolds</a:t>
            </a:r>
            <a:endParaRPr lang="en-US" sz="2800" dirty="0">
              <a:latin typeface="Arial"/>
            </a:endParaRPr>
          </a:p>
          <a:p>
            <a:pPr fontAlgn="t">
              <a:lnSpc>
                <a:spcPct val="125000"/>
              </a:lnSpc>
            </a:pPr>
            <a:r>
              <a:rPr lang="en-US" dirty="0">
                <a:solidFill>
                  <a:srgbClr val="5C6670"/>
                </a:solidFill>
              </a:rPr>
              <a:t>Northwest </a:t>
            </a:r>
            <a:endParaRPr lang="en-US" sz="2800" dirty="0">
              <a:latin typeface="Arial"/>
            </a:endParaRPr>
          </a:p>
          <a:p>
            <a:pPr fontAlgn="t">
              <a:lnSpc>
                <a:spcPct val="125000"/>
              </a:lnSpc>
            </a:pPr>
            <a:r>
              <a:rPr lang="en-US" u="sng" dirty="0">
                <a:solidFill>
                  <a:srgbClr val="5C6670"/>
                </a:solidFill>
                <a:hlinkClick r:id="rId8"/>
              </a:rPr>
              <a:t>reynolds_k@cde.state.co.us</a:t>
            </a:r>
            <a:endParaRPr lang="en-US" sz="2800" dirty="0">
              <a:latin typeface="Arial"/>
            </a:endParaRPr>
          </a:p>
          <a:p>
            <a:pPr fontAlgn="t">
              <a:lnSpc>
                <a:spcPct val="125000"/>
              </a:lnSpc>
            </a:pPr>
            <a:r>
              <a:rPr lang="en-US" dirty="0" smtClean="0">
                <a:solidFill>
                  <a:srgbClr val="5C6670"/>
                </a:solidFill>
              </a:rPr>
              <a:t>303-981-2804</a:t>
            </a:r>
          </a:p>
          <a:p>
            <a:pPr fontAlgn="t">
              <a:lnSpc>
                <a:spcPct val="125000"/>
              </a:lnSpc>
            </a:pPr>
            <a:endParaRPr lang="en-US" sz="2800" dirty="0" smtClean="0">
              <a:solidFill>
                <a:srgbClr val="5C6670"/>
              </a:solidFill>
              <a:latin typeface="Arial"/>
            </a:endParaRPr>
          </a:p>
          <a:p>
            <a:pPr marL="0" marR="0" lvl="0" indent="0" algn="l" defTabSz="914400" rtl="0" eaLnBrk="1" fontAlgn="t" latinLnBrk="0" hangingPunct="1">
              <a:lnSpc>
                <a:spcPct val="125000"/>
              </a:lnSpc>
              <a:spcBef>
                <a:spcPts val="0"/>
              </a:spcBef>
              <a:spcAft>
                <a:spcPts val="0"/>
              </a:spcAft>
              <a:buClrTx/>
              <a:buSzTx/>
              <a:buFontTx/>
              <a:buNone/>
              <a:tabLst/>
              <a:defRPr/>
            </a:pPr>
            <a:r>
              <a:rPr lang="en-US" sz="2800" b="0" dirty="0" smtClean="0"/>
              <a:t>We hope this power</a:t>
            </a:r>
            <a:r>
              <a:rPr lang="en-US" sz="2800" b="0" baseline="0" dirty="0" smtClean="0"/>
              <a:t> point </a:t>
            </a:r>
            <a:r>
              <a:rPr lang="en-US" sz="2800" b="0" dirty="0" smtClean="0"/>
              <a:t>has provided you with valuable information when implementing the Colorado</a:t>
            </a:r>
            <a:r>
              <a:rPr lang="en-US" sz="2800" b="0" baseline="0" dirty="0" smtClean="0"/>
              <a:t> State Model Evaluation System pilot.  Please contact any of the staff in the Educator Effectiveness Office if you have any questions.</a:t>
            </a:r>
            <a:endParaRPr lang="en-US" sz="2800" b="0" dirty="0" smtClean="0"/>
          </a:p>
          <a:p>
            <a:pPr fontAlgn="t">
              <a:lnSpc>
                <a:spcPct val="125000"/>
              </a:lnSpc>
            </a:pPr>
            <a:endParaRPr lang="en-US" sz="2800" dirty="0">
              <a:latin typeface="Arial"/>
            </a:endParaRPr>
          </a:p>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7/3/2019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554646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slide(s)</a:t>
            </a:r>
            <a:r>
              <a:rPr lang="en-US" baseline="0" dirty="0" smtClean="0"/>
              <a:t> offer a review of the changes that have occurred to the State Model Evaluation System for Teachers and were implemented in </a:t>
            </a:r>
            <a:r>
              <a:rPr lang="en-US" i="1" baseline="0" dirty="0" smtClean="0"/>
              <a:t>most</a:t>
            </a:r>
            <a:r>
              <a:rPr lang="en-US" i="0" baseline="0" dirty="0" smtClean="0"/>
              <a:t> school districts in 2018-19.</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dirty="0"/>
          </a:p>
        </p:txBody>
      </p:sp>
    </p:spTree>
    <p:extLst>
      <p:ext uri="{BB962C8B-B14F-4D97-AF65-F5344CB8AC3E}">
        <p14:creationId xmlns:p14="http://schemas.microsoft.com/office/powerpoint/2010/main" val="2095707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reminder, the State Model Evaluation System for Teachers underwent significant changes that were implemented in </a:t>
            </a:r>
            <a:r>
              <a:rPr lang="en-US" i="1" dirty="0" smtClean="0"/>
              <a:t>most</a:t>
            </a:r>
            <a:r>
              <a:rPr lang="en-US" dirty="0" smtClean="0"/>
              <a:t> districts during the 2018-19 school year.  Those changes included: </a:t>
            </a:r>
          </a:p>
          <a:p>
            <a:pPr marL="853770" lvl="1" indent="-167970"/>
            <a:r>
              <a:rPr lang="en-US" dirty="0" smtClean="0"/>
              <a:t>Significant revisions to rubric expectations, including a reduction in the number of Standards, Elements, and Professional Practices. </a:t>
            </a:r>
          </a:p>
          <a:p>
            <a:pPr marL="853770" lvl="1" indent="-167970"/>
            <a:r>
              <a:rPr lang="en-US" dirty="0" smtClean="0"/>
              <a:t>Changes to category labels: Levels 1-5.</a:t>
            </a:r>
          </a:p>
          <a:p>
            <a:pPr marL="853770" lvl="1" indent="-167970"/>
            <a:r>
              <a:rPr lang="en-US" dirty="0" smtClean="0"/>
              <a:t>Scoring at the Standard level for professional practice. </a:t>
            </a:r>
          </a:p>
          <a:p>
            <a:pPr marL="853770" lvl="1" indent="-167970"/>
            <a:r>
              <a:rPr lang="en-US" dirty="0" smtClean="0"/>
              <a:t>Overall scoring when determining a final effectiveness rating. </a:t>
            </a:r>
          </a:p>
          <a:p>
            <a:pPr marL="853770" lvl="1" indent="-167970"/>
            <a:endParaRPr lang="en-US" dirty="0" smtClean="0"/>
          </a:p>
          <a:p>
            <a:pPr marL="396570" lvl="0" indent="-167970"/>
            <a:r>
              <a:rPr lang="en-US" dirty="0" smtClean="0"/>
              <a:t>There</a:t>
            </a:r>
            <a:r>
              <a:rPr lang="en-US" baseline="0" dirty="0" smtClean="0"/>
              <a:t> are multiple hidden slides in this power point should a district be transitioning to these changes this school year (2019-20) or have the desire to review these changes again with educators.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5</a:t>
            </a:fld>
            <a:endParaRPr lang="en-US"/>
          </a:p>
        </p:txBody>
      </p:sp>
    </p:spTree>
    <p:extLst>
      <p:ext uri="{BB962C8B-B14F-4D97-AF65-F5344CB8AC3E}">
        <p14:creationId xmlns:p14="http://schemas.microsoft.com/office/powerpoint/2010/main" val="364696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dirty="0" smtClean="0"/>
              <a:t>table </a:t>
            </a:r>
            <a:r>
              <a:rPr lang="en-US" dirty="0"/>
              <a:t>highlights the major changes in the State Model Evaluation System teacher rubric. In attempting to reduce the length of the rubric, a primary goal of this revision was to maintain the rubric’s conceptual integrity. To do that, </a:t>
            </a:r>
            <a:r>
              <a:rPr lang="en-US" dirty="0" smtClean="0"/>
              <a:t>the Technical Working </a:t>
            </a:r>
            <a:r>
              <a:rPr lang="en-US" dirty="0"/>
              <a:t>G</a:t>
            </a:r>
            <a:r>
              <a:rPr lang="en-US" dirty="0" smtClean="0"/>
              <a:t>roup </a:t>
            </a:r>
            <a:r>
              <a:rPr lang="en-US" dirty="0"/>
              <a:t>determined to reduce redundancies of similar practices by focusing on the high leverage practices identified in quantitative and qualitative data from the initial State Model Evaluation System teacher pilot and incorporating feedback from educators. In addition, the team focused on clarifying language, ensuring that practices appeared in the appropriate rating levels, and considered current research on best practices to modify, add, or delete professional practices. Thus similar elements were combined and rewritten to reflect changes made to professional practices. As a result, major shifts in the location of elements and professional practices occurred.  In addition, Quality Standards IV and V were combined to expand the concept of professionalism and now </a:t>
            </a:r>
            <a:r>
              <a:rPr lang="en-US" dirty="0" smtClean="0"/>
              <a:t>includes </a:t>
            </a:r>
            <a:r>
              <a:rPr lang="en-US" dirty="0"/>
              <a:t>elements of ethical conduct, reflection, and leadership. </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6</a:t>
            </a:fld>
            <a:endParaRPr lang="en-US" dirty="0"/>
          </a:p>
        </p:txBody>
      </p:sp>
    </p:spTree>
    <p:extLst>
      <p:ext uri="{BB962C8B-B14F-4D97-AF65-F5344CB8AC3E}">
        <p14:creationId xmlns:p14="http://schemas.microsoft.com/office/powerpoint/2010/main" val="33069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reducing and changing rubric content, feedback from the field also indicated a negative impression of the label “Basic” on the rubric.  With the help of focus group and Technical Working Group feedback, the five rubric categories that indicate the level of professional practices from the most foundational to the more complex have been changed to better reflect a focus on educator instructional practice and allow evaluators to better focus feedback conversations on instructional practices.  The </a:t>
            </a:r>
            <a:r>
              <a:rPr lang="en-US" dirty="0" smtClean="0"/>
              <a:t>former </a:t>
            </a:r>
            <a:r>
              <a:rPr lang="en-US" dirty="0"/>
              <a:t>teacher rubric rating levels of Basic, Partially Proficient, Proficient, Accomplished, and Exemplary, will still be utilized to determine </a:t>
            </a:r>
            <a:r>
              <a:rPr lang="en-US" dirty="0" smtClean="0"/>
              <a:t>standard </a:t>
            </a:r>
            <a:r>
              <a:rPr lang="en-US" dirty="0"/>
              <a:t>and overall professional practice ratings, but within the professional </a:t>
            </a:r>
            <a:r>
              <a:rPr lang="en-US" dirty="0" smtClean="0"/>
              <a:t>practices </a:t>
            </a:r>
            <a:r>
              <a:rPr lang="en-US" dirty="0"/>
              <a:t>the educator will move from Level One to Level Five as they move left to right.</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7</a:t>
            </a:fld>
            <a:endParaRPr lang="en-US" dirty="0"/>
          </a:p>
        </p:txBody>
      </p:sp>
    </p:spTree>
    <p:extLst>
      <p:ext uri="{BB962C8B-B14F-4D97-AF65-F5344CB8AC3E}">
        <p14:creationId xmlns:p14="http://schemas.microsoft.com/office/powerpoint/2010/main" val="458159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response to the feedback received from stakeholders in Colorado, there now must be a “preponderance of evidence” in order for an educator to receive the higher of two ratings within a standard. The scoring system requires a majority of elements to be at the higher rating to earn the higher rating for the Standard.</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8</a:t>
            </a:fld>
            <a:endParaRPr lang="en-US" dirty="0"/>
          </a:p>
        </p:txBody>
      </p:sp>
    </p:spTree>
    <p:extLst>
      <p:ext uri="{BB962C8B-B14F-4D97-AF65-F5344CB8AC3E}">
        <p14:creationId xmlns:p14="http://schemas.microsoft.com/office/powerpoint/2010/main" val="1034422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326">
              <a:defRPr/>
            </a:pPr>
            <a:r>
              <a:rPr lang="en-US" dirty="0" smtClean="0"/>
              <a:t>This graphic demonstrates the differences between the former teacher rubric and the revised teacher rubric</a:t>
            </a:r>
            <a:r>
              <a:rPr lang="en-US" baseline="0" dirty="0" smtClean="0"/>
              <a:t> for scoring at the standard level. </a:t>
            </a:r>
            <a:r>
              <a:rPr lang="en-US" dirty="0" smtClean="0"/>
              <a:t>If there are 4 elements in a standard, then the educator must receive 3 out of 4 elements at the higher rating in order to earn the higher rating for the standard. Previously only 2 of the 4 elements would have to be scored at the higher rating to earn that rating on the standard. This system</a:t>
            </a:r>
            <a:r>
              <a:rPr lang="en-US" baseline="0" dirty="0" smtClean="0"/>
              <a:t> better reflects actual classroom practice and better aligns to local and state values.</a:t>
            </a:r>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7/3/2019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9</a:t>
            </a:fld>
            <a:endParaRPr lang="en-US" dirty="0"/>
          </a:p>
        </p:txBody>
      </p:sp>
    </p:spTree>
    <p:extLst>
      <p:ext uri="{BB962C8B-B14F-4D97-AF65-F5344CB8AC3E}">
        <p14:creationId xmlns:p14="http://schemas.microsoft.com/office/powerpoint/2010/main" val="1781236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Autofit/>
          </a:bodyPr>
          <a:lstStyle>
            <a:lvl1pPr algn="ctr">
              <a:defRPr sz="50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noAutofit/>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
        <p:nvSpPr>
          <p:cNvPr id="7"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20292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4115091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7/3/2019</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850481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28650" y="6537600"/>
            <a:ext cx="2057400" cy="183876"/>
          </a:xfrm>
          <a:prstGeom prst="rect">
            <a:avLst/>
          </a:prstGeom>
        </p:spPr>
        <p:txBody>
          <a:bodyPr/>
          <a:lstStyle>
            <a:lvl1pPr>
              <a:defRPr>
                <a:solidFill>
                  <a:schemeClr val="bg1">
                    <a:lumMod val="85000"/>
                  </a:schemeClr>
                </a:solidFill>
              </a:defRPr>
            </a:lvl1pPr>
          </a:lstStyle>
          <a:p>
            <a:fld id="{49B24EC9-D412-49F8-B26B-B7E454A540B6}" type="datetimeFigureOut">
              <a:rPr lang="en-US" smtClean="0"/>
              <a:pPr/>
              <a:t>7/3/2019</a:t>
            </a:fld>
            <a:endParaRPr lang="en-US" dirty="0"/>
          </a:p>
        </p:txBody>
      </p:sp>
      <p:sp>
        <p:nvSpPr>
          <p:cNvPr id="4" name="Footer Placeholder 3"/>
          <p:cNvSpPr>
            <a:spLocks noGrp="1"/>
          </p:cNvSpPr>
          <p:nvPr>
            <p:ph type="ftr" sz="quarter" idx="11"/>
          </p:nvPr>
        </p:nvSpPr>
        <p:spPr>
          <a:xfrm>
            <a:off x="3028950" y="6537600"/>
            <a:ext cx="3086100" cy="183876"/>
          </a:xfrm>
          <a:prstGeom prst="rect">
            <a:avLst/>
          </a:prstGeom>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37087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Autofit/>
          </a:bodyPr>
          <a:lstStyle>
            <a:lvl1pPr>
              <a:lnSpc>
                <a:spcPct val="100000"/>
              </a:lnSpc>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noAutofit/>
          </a:bodyPr>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9"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noAutofit/>
          </a:bodyPr>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Autofit/>
          </a:bodyPr>
          <a:lstStyle>
            <a:lvl1pPr>
              <a:lnSpc>
                <a:spcPct val="100000"/>
              </a:lnSpc>
              <a:defRPr sz="2400" baseline="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11" name="Content Placeholder 2"/>
          <p:cNvSpPr>
            <a:spLocks noGrp="1"/>
          </p:cNvSpPr>
          <p:nvPr>
            <p:ph sz="half" idx="13"/>
          </p:nvPr>
        </p:nvSpPr>
        <p:spPr>
          <a:xfrm>
            <a:off x="4736254" y="1463040"/>
            <a:ext cx="4011083" cy="4351338"/>
          </a:xfrm>
        </p:spPr>
        <p:txBody>
          <a:bodyPr lIns="0" tIns="0" rIns="0" bIns="0">
            <a:noAutofit/>
          </a:bodyPr>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10"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Dk Green">
    <p:spTree>
      <p:nvGrpSpPr>
        <p:cNvPr id="1" name=""/>
        <p:cNvGrpSpPr/>
        <p:nvPr/>
      </p:nvGrpSpPr>
      <p:grpSpPr>
        <a:xfrm>
          <a:off x="0" y="0"/>
          <a:ext cx="0" cy="0"/>
          <a:chOff x="0" y="0"/>
          <a:chExt cx="0" cy="0"/>
        </a:xfrm>
      </p:grpSpPr>
      <p:pic>
        <p:nvPicPr>
          <p:cNvPr id="8" name="Picture 7" title="Dark Gree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9"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bright green">
    <p:spTree>
      <p:nvGrpSpPr>
        <p:cNvPr id="1" name=""/>
        <p:cNvGrpSpPr/>
        <p:nvPr/>
      </p:nvGrpSpPr>
      <p:grpSpPr>
        <a:xfrm>
          <a:off x="0" y="0"/>
          <a:ext cx="0" cy="0"/>
          <a:chOff x="0" y="0"/>
          <a:chExt cx="0" cy="0"/>
        </a:xfrm>
      </p:grpSpPr>
      <p:pic>
        <p:nvPicPr>
          <p:cNvPr id="6" name="Picture 5" title="Light Gree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10"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Dkgreen to brightgreen">
    <p:spTree>
      <p:nvGrpSpPr>
        <p:cNvPr id="1" name=""/>
        <p:cNvGrpSpPr/>
        <p:nvPr/>
      </p:nvGrpSpPr>
      <p:grpSpPr>
        <a:xfrm>
          <a:off x="0" y="0"/>
          <a:ext cx="0" cy="0"/>
          <a:chOff x="0" y="0"/>
          <a:chExt cx="0" cy="0"/>
        </a:xfrm>
      </p:grpSpPr>
      <p:pic>
        <p:nvPicPr>
          <p:cNvPr id="6" name="Picture 5" title="Gradient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10"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Dark Green file folder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 id="2147483676" r:id="rId10"/>
    <p:sldLayoutId id="2147483677" r:id="rId11"/>
    <p:sldLayoutId id="214748367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Word_Document1.docx"/></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e.state.co.us/educatoreffectiveness/smes-revisions#prin-re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cde.state.co.us/educatoreffectiveness/smes-best-practices" TargetMode="External"/><Relationship Id="rId5" Type="http://schemas.openxmlformats.org/officeDocument/2006/relationships/hyperlink" Target="https://www.cde.state.co.us/educatoreffectiveness/rubricrevision-scoringshifts" TargetMode="External"/><Relationship Id="rId4" Type="http://schemas.openxmlformats.org/officeDocument/2006/relationships/hyperlink" Target="http://www.cde.state.co.us/educatoreffectiveness/ee-smes-rr-systems-change-overview"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cde.state.co.us/educatoreffectiveness/smes-revisions#ssp-re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cde.state.co.us/educatoreffectiveness/smes-best-practices" TargetMode="External"/><Relationship Id="rId5" Type="http://schemas.openxmlformats.org/officeDocument/2006/relationships/hyperlink" Target="https://www.cde.state.co.us/educatoreffectiveness/rubricrevision-scoringshifts" TargetMode="External"/><Relationship Id="rId4" Type="http://schemas.openxmlformats.org/officeDocument/2006/relationships/hyperlink" Target="http://www.cde.state.co.us/educatoreffectiveness/ee-smes-rr-systems-change-overview"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cde.state.co.us/educatoreffectiveness/usersguid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cde.state.co.us/educatoreffectiveness/smes-teacher#PIG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www.cde.state.co.us/educatoreffectiveness/copms-select-rubric-enabl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4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mailto:garcia_c@cde.state.co.us" TargetMode="External"/><Relationship Id="rId7" Type="http://schemas.openxmlformats.org/officeDocument/2006/relationships/hyperlink" Target="mailto:reynolds_k@cde.state.co.u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mailto:paul_r@cde.state.co.us" TargetMode="External"/><Relationship Id="rId5" Type="http://schemas.openxmlformats.org/officeDocument/2006/relationships/hyperlink" Target="mailto:gill_s@cde.state.co.us/robich_j@cde.state.co.us" TargetMode="External"/><Relationship Id="rId4" Type="http://schemas.openxmlformats.org/officeDocument/2006/relationships/hyperlink" Target="mailto:kintz_l@cde.state.co.us" TargetMode="External"/><Relationship Id="rId9" Type="http://schemas.openxmlformats.org/officeDocument/2006/relationships/hyperlink" Target="http://www.cde.state.co.us/educatoreffectiveness/contact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01075" y="2993973"/>
            <a:ext cx="8341851" cy="1526927"/>
          </a:xfrm>
        </p:spPr>
        <p:txBody>
          <a:bodyPr/>
          <a:lstStyle/>
          <a:p>
            <a:r>
              <a:rPr lang="en-US" sz="4800" dirty="0"/>
              <a:t>Orientation</a:t>
            </a:r>
            <a:r>
              <a:rPr lang="en-US" sz="4000" dirty="0"/>
              <a:t> </a:t>
            </a:r>
            <a:r>
              <a:rPr lang="en-US" sz="4000" dirty="0" smtClean="0"/>
              <a:t/>
            </a:r>
            <a:br>
              <a:rPr lang="en-US" sz="4000" dirty="0" smtClean="0"/>
            </a:br>
            <a:r>
              <a:rPr lang="en-US" sz="3200" dirty="0" smtClean="0"/>
              <a:t>to</a:t>
            </a:r>
            <a:r>
              <a:rPr lang="en-US" sz="2400" dirty="0" smtClean="0"/>
              <a:t> </a:t>
            </a:r>
            <a:r>
              <a:rPr lang="en-US" sz="3200" dirty="0"/>
              <a:t>the</a:t>
            </a:r>
            <a:r>
              <a:rPr lang="en-US" sz="2400" dirty="0"/>
              <a:t> </a:t>
            </a:r>
            <a:r>
              <a:rPr lang="en-US" sz="4000" dirty="0" smtClean="0"/>
              <a:t/>
            </a:r>
            <a:br>
              <a:rPr lang="en-US" sz="4000" dirty="0" smtClean="0"/>
            </a:br>
            <a:r>
              <a:rPr lang="en-US" sz="4000" i="1" dirty="0" smtClean="0"/>
              <a:t>Colorado </a:t>
            </a:r>
            <a:r>
              <a:rPr lang="en-US" sz="4000" i="1" dirty="0"/>
              <a:t>State Model Evaluation System </a:t>
            </a:r>
            <a:br>
              <a:rPr lang="en-US" sz="4000" i="1" dirty="0"/>
            </a:br>
            <a:endParaRPr lang="en-US" sz="4000" dirty="0"/>
          </a:p>
        </p:txBody>
      </p:sp>
      <p:sp>
        <p:nvSpPr>
          <p:cNvPr id="2" name="Content Placeholder 1"/>
          <p:cNvSpPr>
            <a:spLocks noGrp="1"/>
          </p:cNvSpPr>
          <p:nvPr>
            <p:ph type="subTitle" idx="1"/>
          </p:nvPr>
        </p:nvSpPr>
        <p:spPr/>
        <p:txBody>
          <a:bodyPr>
            <a:noAutofit/>
          </a:bodyPr>
          <a:lstStyle/>
          <a:p>
            <a:endParaRPr lang="en-US" sz="900" dirty="0" smtClean="0"/>
          </a:p>
          <a:p>
            <a:r>
              <a:rPr lang="en-US" sz="1400" dirty="0" smtClean="0"/>
              <a:t>2019-20 </a:t>
            </a:r>
            <a:r>
              <a:rPr lang="en-US" sz="1400" dirty="0"/>
              <a:t>School </a:t>
            </a:r>
            <a:r>
              <a:rPr lang="en-US" sz="1400" dirty="0" smtClean="0"/>
              <a:t>Year</a:t>
            </a:r>
          </a:p>
          <a:p>
            <a:endParaRPr lang="en-US" sz="1400" dirty="0"/>
          </a:p>
          <a:p>
            <a:endParaRPr lang="en-US" sz="2800" dirty="0"/>
          </a:p>
        </p:txBody>
      </p:sp>
      <p:sp>
        <p:nvSpPr>
          <p:cNvPr id="4" name="Text Placeholder 3"/>
          <p:cNvSpPr txBox="1">
            <a:spLocks/>
          </p:cNvSpPr>
          <p:nvPr/>
        </p:nvSpPr>
        <p:spPr>
          <a:xfrm>
            <a:off x="401075" y="5646764"/>
            <a:ext cx="8341851" cy="4079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t>Educator Effectiveness Office </a:t>
            </a:r>
          </a:p>
          <a:p>
            <a:endParaRPr lang="en-US" sz="1200" dirty="0"/>
          </a:p>
        </p:txBody>
      </p:sp>
    </p:spTree>
    <p:extLst>
      <p:ext uri="{BB962C8B-B14F-4D97-AF65-F5344CB8AC3E}">
        <p14:creationId xmlns:p14="http://schemas.microsoft.com/office/powerpoint/2010/main" val="3290622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04775" y="274320"/>
            <a:ext cx="8972549" cy="710141"/>
          </a:xfrm>
        </p:spPr>
        <p:txBody>
          <a:bodyPr>
            <a:noAutofit/>
          </a:bodyPr>
          <a:lstStyle/>
          <a:p>
            <a:r>
              <a:rPr lang="en-US" sz="4000" dirty="0" smtClean="0"/>
              <a:t>Overall Professional Practice Score </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71049847"/>
              </p:ext>
            </p:extLst>
          </p:nvPr>
        </p:nvGraphicFramePr>
        <p:xfrm>
          <a:off x="628650" y="1463675"/>
          <a:ext cx="7886118" cy="3940558"/>
        </p:xfrm>
        <a:graphic>
          <a:graphicData uri="http://schemas.openxmlformats.org/drawingml/2006/table">
            <a:tbl>
              <a:tblPr firstRow="1" firstCol="1" bandRow="1">
                <a:tableStyleId>{B301B821-A1FF-4177-AEE7-76D212191A09}</a:tableStyleId>
              </a:tblPr>
              <a:tblGrid>
                <a:gridCol w="2094002"/>
                <a:gridCol w="2321959"/>
                <a:gridCol w="3470157"/>
              </a:tblGrid>
              <a:tr h="281469">
                <a:tc>
                  <a:txBody>
                    <a:bodyPr/>
                    <a:lstStyle/>
                    <a:p>
                      <a:pPr marL="0" marR="0" algn="ctr">
                        <a:lnSpc>
                          <a:spcPct val="107000"/>
                        </a:lnSpc>
                        <a:spcBef>
                          <a:spcPts val="0"/>
                        </a:spcBef>
                        <a:spcAft>
                          <a:spcPts val="0"/>
                        </a:spcAft>
                      </a:pPr>
                      <a:r>
                        <a:rPr lang="en-US" sz="1600" dirty="0" smtClean="0">
                          <a:effectLst/>
                        </a:rPr>
                        <a:t>Former </a:t>
                      </a:r>
                      <a:r>
                        <a:rPr lang="en-US" sz="1600" dirty="0">
                          <a:effectLst/>
                        </a:rPr>
                        <a:t>Scoring System</a:t>
                      </a:r>
                      <a:endParaRPr lang="en-US" sz="1600" dirty="0">
                        <a:effectLst/>
                        <a:latin typeface="Calibri"/>
                        <a:ea typeface="MS PGothic"/>
                        <a:cs typeface="Times New Roman"/>
                      </a:endParaRPr>
                    </a:p>
                  </a:txBody>
                  <a:tcPr marL="62594" marR="62594" marT="0" marB="0" anchor="ctr">
                    <a:lnR w="12700" cap="flat" cmpd="sng" algn="ctr">
                      <a:solidFill>
                        <a:srgbClr val="0070C0"/>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dirty="0" smtClean="0">
                          <a:effectLst/>
                        </a:rPr>
                        <a:t>Revised </a:t>
                      </a:r>
                      <a:r>
                        <a:rPr lang="en-US" sz="1600" dirty="0">
                          <a:effectLst/>
                        </a:rPr>
                        <a:t>Scoring System</a:t>
                      </a:r>
                      <a:endParaRPr lang="en-US" sz="1600" dirty="0">
                        <a:effectLst/>
                        <a:latin typeface="Calibri"/>
                        <a:ea typeface="MS PGothic"/>
                        <a:cs typeface="Times New Roman"/>
                      </a:endParaRPr>
                    </a:p>
                  </a:txBody>
                  <a:tcPr marL="62594" marR="6259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dirty="0">
                          <a:effectLst/>
                        </a:rPr>
                        <a:t>Justification</a:t>
                      </a:r>
                      <a:endParaRPr lang="en-US" sz="1600" dirty="0">
                        <a:effectLst/>
                        <a:latin typeface="Calibri"/>
                        <a:ea typeface="MS PGothic"/>
                        <a:cs typeface="Times New Roman"/>
                      </a:endParaRPr>
                    </a:p>
                  </a:txBody>
                  <a:tcPr marL="62594" marR="62594" marT="0" marB="0">
                    <a:lnL w="12700" cap="flat" cmpd="sng" algn="ctr">
                      <a:solidFill>
                        <a:srgbClr val="0070C0"/>
                      </a:solidFill>
                      <a:prstDash val="solid"/>
                      <a:round/>
                      <a:headEnd type="none" w="med" len="med"/>
                      <a:tailEnd type="none" w="med" len="med"/>
                    </a:lnL>
                  </a:tcPr>
                </a:tc>
              </a:tr>
              <a:tr h="3659089">
                <a:tc>
                  <a:txBody>
                    <a:bodyPr/>
                    <a:lstStyle/>
                    <a:p>
                      <a:pPr marL="0" marR="0" algn="l">
                        <a:lnSpc>
                          <a:spcPct val="107000"/>
                        </a:lnSpc>
                        <a:spcBef>
                          <a:spcPts val="0"/>
                        </a:spcBef>
                        <a:spcAft>
                          <a:spcPts val="800"/>
                        </a:spcAft>
                      </a:pPr>
                      <a:r>
                        <a:rPr lang="en-US" sz="1600" b="0" dirty="0">
                          <a:effectLst/>
                        </a:rPr>
                        <a:t>The cut points were set based on the educator earning at least the minimum score for a rating in order to earn the rating.</a:t>
                      </a:r>
                      <a:endParaRPr lang="en-US" sz="1600" b="0" dirty="0">
                        <a:effectLst/>
                        <a:latin typeface="Calibri"/>
                        <a:ea typeface="MS PGothic"/>
                        <a:cs typeface="Times New Roman"/>
                      </a:endParaRPr>
                    </a:p>
                  </a:txBody>
                  <a:tcPr marL="68580" marR="68580" marT="0" marB="0" anchor="ctr">
                    <a:lnR w="12700" cap="flat" cmpd="sng" algn="ctr">
                      <a:solidFill>
                        <a:srgbClr val="0070C0"/>
                      </a:solidFill>
                      <a:prstDash val="solid"/>
                      <a:round/>
                      <a:headEnd type="none" w="med" len="med"/>
                      <a:tailEnd type="none" w="med" len="med"/>
                    </a:lnR>
                  </a:tcPr>
                </a:tc>
                <a:tc>
                  <a:txBody>
                    <a:bodyPr/>
                    <a:lstStyle/>
                    <a:p>
                      <a:pPr marL="0" marR="0" algn="l">
                        <a:lnSpc>
                          <a:spcPct val="107000"/>
                        </a:lnSpc>
                        <a:spcBef>
                          <a:spcPts val="0"/>
                        </a:spcBef>
                        <a:spcAft>
                          <a:spcPts val="0"/>
                        </a:spcAft>
                      </a:pPr>
                      <a:r>
                        <a:rPr lang="en-US" sz="1600" dirty="0">
                          <a:effectLst/>
                        </a:rPr>
                        <a:t> </a:t>
                      </a:r>
                      <a:r>
                        <a:rPr lang="en-US" sz="1600" dirty="0" smtClean="0">
                          <a:effectLst/>
                        </a:rPr>
                        <a:t>The </a:t>
                      </a:r>
                      <a:r>
                        <a:rPr lang="en-US" sz="1600" dirty="0">
                          <a:effectLst/>
                        </a:rPr>
                        <a:t>cut points were set based on the educator earning the midpoint or higher of the two consecutive ratings in each standard</a:t>
                      </a:r>
                      <a:r>
                        <a:rPr lang="en-US" sz="1600" dirty="0" smtClean="0">
                          <a:effectLst/>
                        </a:rPr>
                        <a:t>.*</a:t>
                      </a:r>
                      <a:endParaRPr lang="en-US" sz="1600" b="0" dirty="0">
                        <a:effectLst/>
                        <a:latin typeface="Calibri"/>
                        <a:ea typeface="MS PGothic"/>
                        <a:cs typeface="Times New Roman"/>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c>
                  <a:txBody>
                    <a:bodyPr/>
                    <a:lstStyle/>
                    <a:p>
                      <a:pPr marL="0" marR="0" algn="l">
                        <a:lnSpc>
                          <a:spcPct val="107000"/>
                        </a:lnSpc>
                        <a:spcBef>
                          <a:spcPts val="0"/>
                        </a:spcBef>
                        <a:spcAft>
                          <a:spcPts val="800"/>
                        </a:spcAft>
                      </a:pPr>
                      <a:r>
                        <a:rPr lang="en-US" sz="1600" dirty="0">
                          <a:effectLst/>
                        </a:rPr>
                        <a:t>The former scoring system did not accurately define proficient (according to stakeholder values) because an educator could score partially proficient on a majority of standards and still receive a score high enough to gain a proficient rating. The revised scoring system responds to this by making requirements to earn a proficient score more rigorous to better reflect stakeholders’ idea of proficient.</a:t>
                      </a:r>
                      <a:endParaRPr lang="en-US" sz="1600" b="0" dirty="0">
                        <a:effectLst/>
                        <a:latin typeface="Calibri"/>
                        <a:ea typeface="MS PGothic"/>
                        <a:cs typeface="Times New Roman"/>
                      </a:endParaRPr>
                    </a:p>
                  </a:txBody>
                  <a:tcPr marL="68580" marR="68580" marT="0" marB="0" anchor="ctr">
                    <a:lnL w="12700" cap="flat" cmpd="sng" algn="ctr">
                      <a:solidFill>
                        <a:srgbClr val="0070C0"/>
                      </a:solidFill>
                      <a:prstDash val="solid"/>
                      <a:round/>
                      <a:headEnd type="none" w="med" len="med"/>
                      <a:tailEnd type="none" w="med" len="med"/>
                    </a:lnL>
                  </a:tcPr>
                </a:tc>
              </a:tr>
            </a:tbl>
          </a:graphicData>
        </a:graphic>
      </p:graphicFrame>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10</a:t>
            </a:fld>
            <a:endParaRPr lang="en-US" dirty="0" smtClean="0"/>
          </a:p>
        </p:txBody>
      </p:sp>
      <p:sp>
        <p:nvSpPr>
          <p:cNvPr id="2" name="Rectangle 1"/>
          <p:cNvSpPr/>
          <p:nvPr/>
        </p:nvSpPr>
        <p:spPr>
          <a:xfrm>
            <a:off x="636814" y="5417207"/>
            <a:ext cx="7886700" cy="461665"/>
          </a:xfrm>
          <a:prstGeom prst="rect">
            <a:avLst/>
          </a:prstGeom>
        </p:spPr>
        <p:txBody>
          <a:bodyPr wrap="square">
            <a:spAutoFit/>
          </a:bodyPr>
          <a:lstStyle/>
          <a:p>
            <a:r>
              <a:rPr lang="en-US" sz="1200" i="1" dirty="0"/>
              <a:t>*The rating ranges were established based on the standards being weighted equally.  LEAs may choose their own custom weights in order to emphasize specific standards based on local values and context.  </a:t>
            </a:r>
            <a:endParaRPr lang="en-US" sz="1200" dirty="0"/>
          </a:p>
        </p:txBody>
      </p:sp>
    </p:spTree>
    <p:extLst>
      <p:ext uri="{BB962C8B-B14F-4D97-AF65-F5344CB8AC3E}">
        <p14:creationId xmlns:p14="http://schemas.microsoft.com/office/powerpoint/2010/main" val="188913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61136" y="298470"/>
            <a:ext cx="8698230" cy="710141"/>
          </a:xfrm>
        </p:spPr>
        <p:txBody>
          <a:bodyPr>
            <a:noAutofit/>
          </a:bodyPr>
          <a:lstStyle/>
          <a:p>
            <a:r>
              <a:rPr lang="en-US" sz="3200" dirty="0"/>
              <a:t>Changes in Rating Scale for Professional </a:t>
            </a:r>
            <a:r>
              <a:rPr lang="en-US" sz="3200" dirty="0" smtClean="0"/>
              <a:t>Practice</a:t>
            </a:r>
            <a:endParaRPr lang="en-US" sz="3200"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11</a:t>
            </a:fld>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966406479"/>
              </p:ext>
            </p:extLst>
          </p:nvPr>
        </p:nvGraphicFramePr>
        <p:xfrm>
          <a:off x="759371" y="4047063"/>
          <a:ext cx="7501761" cy="2072640"/>
        </p:xfrm>
        <a:graphic>
          <a:graphicData uri="http://schemas.openxmlformats.org/drawingml/2006/table">
            <a:tbl>
              <a:tblPr firstRow="1" firstCol="1" bandRow="1">
                <a:tableStyleId>{5C22544A-7EE6-4342-B048-85BDC9FD1C3A}</a:tableStyleId>
              </a:tblPr>
              <a:tblGrid>
                <a:gridCol w="2968268"/>
                <a:gridCol w="2233548"/>
                <a:gridCol w="2299945"/>
              </a:tblGrid>
              <a:tr h="614638">
                <a:tc>
                  <a:txBody>
                    <a:bodyPr/>
                    <a:lstStyle/>
                    <a:p>
                      <a:pPr marL="0" marR="0" algn="ctr">
                        <a:spcBef>
                          <a:spcPts val="0"/>
                        </a:spcBef>
                        <a:spcAft>
                          <a:spcPts val="0"/>
                        </a:spcAft>
                      </a:pPr>
                      <a:r>
                        <a:rPr lang="en-US" sz="1600" dirty="0" smtClean="0">
                          <a:effectLst/>
                        </a:rPr>
                        <a:t>Revised </a:t>
                      </a:r>
                      <a:endParaRPr lang="en-US" sz="1600" dirty="0">
                        <a:effectLst/>
                      </a:endParaRPr>
                    </a:p>
                    <a:p>
                      <a:pPr marL="0" marR="0" algn="ctr">
                        <a:spcBef>
                          <a:spcPts val="0"/>
                        </a:spcBef>
                        <a:spcAft>
                          <a:spcPts val="0"/>
                        </a:spcAft>
                      </a:pPr>
                      <a:r>
                        <a:rPr lang="en-US" sz="1600" dirty="0">
                          <a:effectLst/>
                        </a:rPr>
                        <a:t>Professional Practices Rating</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a:effectLst/>
                        </a:rPr>
                        <a:t>Rubric Scale</a:t>
                      </a:r>
                    </a:p>
                    <a:p>
                      <a:pPr marL="0" marR="0" algn="ctr">
                        <a:spcBef>
                          <a:spcPts val="0"/>
                        </a:spcBef>
                        <a:spcAft>
                          <a:spcPts val="0"/>
                        </a:spcAft>
                      </a:pPr>
                      <a:r>
                        <a:rPr lang="en-US" sz="1600" dirty="0">
                          <a:effectLst/>
                        </a:rPr>
                        <a:t> 0-20</a:t>
                      </a:r>
                    </a:p>
                    <a:p>
                      <a:pPr marL="0" marR="0" algn="ctr">
                        <a:spcBef>
                          <a:spcPts val="0"/>
                        </a:spcBef>
                        <a:spcAft>
                          <a:spcPts val="0"/>
                        </a:spcAft>
                      </a:pPr>
                      <a:r>
                        <a:rPr lang="en-US" sz="1200" dirty="0">
                          <a:effectLst/>
                        </a:rPr>
                        <a:t>(Rounded to the nearest hundredth)</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a:effectLst/>
                        </a:rPr>
                        <a:t>Scale Converted </a:t>
                      </a:r>
                    </a:p>
                    <a:p>
                      <a:pPr marL="0" marR="0" algn="ctr">
                        <a:spcBef>
                          <a:spcPts val="0"/>
                        </a:spcBef>
                        <a:spcAft>
                          <a:spcPts val="0"/>
                        </a:spcAft>
                      </a:pPr>
                      <a:r>
                        <a:rPr lang="en-US" sz="1600" dirty="0">
                          <a:effectLst/>
                        </a:rPr>
                        <a:t>to 0-540</a:t>
                      </a:r>
                      <a:br>
                        <a:rPr lang="en-US" sz="1600" dirty="0">
                          <a:effectLst/>
                        </a:rPr>
                      </a:br>
                      <a:r>
                        <a:rPr lang="en-US" sz="1200" dirty="0">
                          <a:effectLst/>
                        </a:rPr>
                        <a:t>(Rounded to the nearest whole number)</a:t>
                      </a:r>
                      <a:endParaRPr lang="en-US" sz="1600" dirty="0">
                        <a:effectLst/>
                        <a:latin typeface="Calibri"/>
                        <a:ea typeface="MS PGothic"/>
                        <a:cs typeface="Times New Roman"/>
                      </a:endParaRPr>
                    </a:p>
                  </a:txBody>
                  <a:tcPr marL="64945" marR="64945" marT="0" marB="0"/>
                </a:tc>
              </a:tr>
              <a:tr h="172867">
                <a:tc>
                  <a:txBody>
                    <a:bodyPr/>
                    <a:lstStyle/>
                    <a:p>
                      <a:pPr marL="0" marR="0" algn="ctr">
                        <a:spcBef>
                          <a:spcPts val="0"/>
                        </a:spcBef>
                        <a:spcAft>
                          <a:spcPts val="0"/>
                        </a:spcAft>
                      </a:pPr>
                      <a:r>
                        <a:rPr lang="en-US" sz="1600" dirty="0">
                          <a:effectLst/>
                        </a:rPr>
                        <a:t>Basic</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0 – 3.74</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a:effectLst/>
                        </a:rPr>
                        <a:t>0 - 101</a:t>
                      </a:r>
                      <a:endParaRPr lang="en-US" sz="1600" dirty="0">
                        <a:effectLst/>
                        <a:latin typeface="Calibri"/>
                        <a:ea typeface="MS PGothic"/>
                        <a:cs typeface="Times New Roman"/>
                      </a:endParaRPr>
                    </a:p>
                  </a:txBody>
                  <a:tcPr marL="64945" marR="64945" marT="0" marB="0"/>
                </a:tc>
              </a:tr>
              <a:tr h="172867">
                <a:tc>
                  <a:txBody>
                    <a:bodyPr/>
                    <a:lstStyle/>
                    <a:p>
                      <a:pPr marL="0" marR="0" algn="ctr">
                        <a:spcBef>
                          <a:spcPts val="0"/>
                        </a:spcBef>
                        <a:spcAft>
                          <a:spcPts val="0"/>
                        </a:spcAft>
                      </a:pPr>
                      <a:r>
                        <a:rPr lang="en-US" sz="1600" dirty="0">
                          <a:effectLst/>
                        </a:rPr>
                        <a:t>Partially Proficient</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3 .75 – 8.74</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a:effectLst/>
                        </a:rPr>
                        <a:t>102 - 236</a:t>
                      </a:r>
                      <a:endParaRPr lang="en-US" sz="1600" dirty="0">
                        <a:effectLst/>
                        <a:latin typeface="Calibri"/>
                        <a:ea typeface="MS PGothic"/>
                        <a:cs typeface="Times New Roman"/>
                      </a:endParaRPr>
                    </a:p>
                  </a:txBody>
                  <a:tcPr marL="64945" marR="64945" marT="0" marB="0"/>
                </a:tc>
              </a:tr>
              <a:tr h="172867">
                <a:tc>
                  <a:txBody>
                    <a:bodyPr/>
                    <a:lstStyle/>
                    <a:p>
                      <a:pPr marL="0" marR="0" algn="ctr">
                        <a:spcBef>
                          <a:spcPts val="0"/>
                        </a:spcBef>
                        <a:spcAft>
                          <a:spcPts val="0"/>
                        </a:spcAft>
                      </a:pPr>
                      <a:r>
                        <a:rPr lang="en-US" sz="1600" dirty="0">
                          <a:effectLst/>
                        </a:rPr>
                        <a:t>Proficient</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8.75 – 13.74</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a:effectLst/>
                        </a:rPr>
                        <a:t>237 - 371</a:t>
                      </a:r>
                      <a:endParaRPr lang="en-US" sz="1600" dirty="0">
                        <a:effectLst/>
                        <a:latin typeface="Calibri"/>
                        <a:ea typeface="MS PGothic"/>
                        <a:cs typeface="Times New Roman"/>
                      </a:endParaRPr>
                    </a:p>
                  </a:txBody>
                  <a:tcPr marL="64945" marR="64945" marT="0" marB="0"/>
                </a:tc>
              </a:tr>
              <a:tr h="172867">
                <a:tc>
                  <a:txBody>
                    <a:bodyPr/>
                    <a:lstStyle/>
                    <a:p>
                      <a:pPr marL="0" marR="0" algn="ctr">
                        <a:spcBef>
                          <a:spcPts val="0"/>
                        </a:spcBef>
                        <a:spcAft>
                          <a:spcPts val="0"/>
                        </a:spcAft>
                      </a:pPr>
                      <a:r>
                        <a:rPr lang="en-US" sz="1600" dirty="0">
                          <a:effectLst/>
                        </a:rPr>
                        <a:t>Accomplished</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13.75 – 18.74</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a:effectLst/>
                        </a:rPr>
                        <a:t>372 - 506</a:t>
                      </a:r>
                      <a:endParaRPr lang="en-US" sz="1600" dirty="0">
                        <a:effectLst/>
                        <a:latin typeface="Calibri"/>
                        <a:ea typeface="MS PGothic"/>
                        <a:cs typeface="Times New Roman"/>
                      </a:endParaRPr>
                    </a:p>
                  </a:txBody>
                  <a:tcPr marL="64945" marR="64945" marT="0" marB="0"/>
                </a:tc>
              </a:tr>
              <a:tr h="172867">
                <a:tc>
                  <a:txBody>
                    <a:bodyPr/>
                    <a:lstStyle/>
                    <a:p>
                      <a:pPr marL="0" marR="0" algn="ctr">
                        <a:spcBef>
                          <a:spcPts val="0"/>
                        </a:spcBef>
                        <a:spcAft>
                          <a:spcPts val="0"/>
                        </a:spcAft>
                      </a:pPr>
                      <a:r>
                        <a:rPr lang="en-US" sz="1600" dirty="0">
                          <a:effectLst/>
                        </a:rPr>
                        <a:t>Exemplary</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18.75 – 20.00</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smtClean="0">
                          <a:effectLst/>
                        </a:rPr>
                        <a:t>507 </a:t>
                      </a:r>
                      <a:r>
                        <a:rPr lang="en-US" sz="1600" dirty="0">
                          <a:effectLst/>
                        </a:rPr>
                        <a:t>- 540</a:t>
                      </a:r>
                      <a:endParaRPr lang="en-US" sz="1600" dirty="0">
                        <a:effectLst/>
                        <a:latin typeface="Calibri"/>
                        <a:ea typeface="MS PGothic"/>
                        <a:cs typeface="Times New Roman"/>
                      </a:endParaRPr>
                    </a:p>
                  </a:txBody>
                  <a:tcPr marL="64945" marR="64945"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62735281"/>
              </p:ext>
            </p:extLst>
          </p:nvPr>
        </p:nvGraphicFramePr>
        <p:xfrm>
          <a:off x="759371" y="1538730"/>
          <a:ext cx="7501761" cy="2158235"/>
        </p:xfrm>
        <a:graphic>
          <a:graphicData uri="http://schemas.openxmlformats.org/drawingml/2006/table">
            <a:tbl>
              <a:tblPr firstRow="1" firstCol="1" bandRow="1">
                <a:tableStyleId>{5C22544A-7EE6-4342-B048-85BDC9FD1C3A}</a:tableStyleId>
              </a:tblPr>
              <a:tblGrid>
                <a:gridCol w="2977056"/>
                <a:gridCol w="2238703"/>
                <a:gridCol w="2286002"/>
              </a:tblGrid>
              <a:tr h="865607">
                <a:tc>
                  <a:txBody>
                    <a:bodyPr/>
                    <a:lstStyle/>
                    <a:p>
                      <a:pPr marL="0" marR="0" algn="ctr">
                        <a:spcBef>
                          <a:spcPts val="0"/>
                        </a:spcBef>
                        <a:spcAft>
                          <a:spcPts val="0"/>
                        </a:spcAft>
                      </a:pPr>
                      <a:r>
                        <a:rPr lang="en-US" sz="1600" dirty="0" smtClean="0">
                          <a:effectLst/>
                        </a:rPr>
                        <a:t>Former</a:t>
                      </a:r>
                      <a:endParaRPr lang="en-US" sz="1600" dirty="0">
                        <a:effectLst/>
                      </a:endParaRPr>
                    </a:p>
                    <a:p>
                      <a:pPr marL="0" marR="0" algn="ctr">
                        <a:spcBef>
                          <a:spcPts val="0"/>
                        </a:spcBef>
                        <a:spcAft>
                          <a:spcPts val="0"/>
                        </a:spcAft>
                      </a:pPr>
                      <a:r>
                        <a:rPr lang="en-US" sz="1600" dirty="0">
                          <a:effectLst/>
                        </a:rPr>
                        <a:t>Professional Practices </a:t>
                      </a:r>
                    </a:p>
                    <a:p>
                      <a:pPr marL="0" marR="0" algn="ctr">
                        <a:spcBef>
                          <a:spcPts val="0"/>
                        </a:spcBef>
                        <a:spcAft>
                          <a:spcPts val="0"/>
                        </a:spcAft>
                      </a:pPr>
                      <a:r>
                        <a:rPr lang="en-US" sz="1600" dirty="0">
                          <a:effectLst/>
                        </a:rPr>
                        <a:t>Rating</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Rubric Scale </a:t>
                      </a:r>
                    </a:p>
                    <a:p>
                      <a:pPr marL="0" marR="0" algn="ctr">
                        <a:spcBef>
                          <a:spcPts val="0"/>
                        </a:spcBef>
                        <a:spcAft>
                          <a:spcPts val="0"/>
                        </a:spcAft>
                      </a:pPr>
                      <a:r>
                        <a:rPr lang="en-US" sz="1600" dirty="0">
                          <a:effectLst/>
                        </a:rPr>
                        <a:t>0-20</a:t>
                      </a:r>
                    </a:p>
                    <a:p>
                      <a:pPr marL="0" marR="0" algn="ctr">
                        <a:spcBef>
                          <a:spcPts val="0"/>
                        </a:spcBef>
                        <a:spcAft>
                          <a:spcPts val="0"/>
                        </a:spcAft>
                      </a:pPr>
                      <a:r>
                        <a:rPr lang="en-US" sz="1600" dirty="0">
                          <a:effectLst/>
                        </a:rPr>
                        <a:t> </a:t>
                      </a:r>
                      <a:r>
                        <a:rPr lang="en-US" sz="1050" dirty="0">
                          <a:effectLst/>
                        </a:rPr>
                        <a:t>(Rounded to the nearest hundredth)</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Scale Converted to 0-540</a:t>
                      </a:r>
                    </a:p>
                    <a:p>
                      <a:pPr marL="0" marR="0" algn="ctr">
                        <a:spcBef>
                          <a:spcPts val="0"/>
                        </a:spcBef>
                        <a:spcAft>
                          <a:spcPts val="0"/>
                        </a:spcAft>
                      </a:pPr>
                      <a:r>
                        <a:rPr lang="en-US" sz="1050" dirty="0">
                          <a:effectLst/>
                        </a:rPr>
                        <a:t>(Rounded to the nearest whole number)</a:t>
                      </a:r>
                      <a:endParaRPr lang="en-US" sz="1600" dirty="0">
                        <a:effectLst/>
                        <a:latin typeface="Calibri"/>
                        <a:ea typeface="MS PGothic"/>
                        <a:cs typeface="Times New Roman"/>
                      </a:endParaRPr>
                    </a:p>
                  </a:txBody>
                  <a:tcPr marL="68580" marR="68580" marT="0" marB="0"/>
                </a:tc>
              </a:tr>
              <a:tr h="239707">
                <a:tc>
                  <a:txBody>
                    <a:bodyPr/>
                    <a:lstStyle/>
                    <a:p>
                      <a:pPr marL="0" marR="0" algn="ctr">
                        <a:spcBef>
                          <a:spcPts val="0"/>
                        </a:spcBef>
                        <a:spcAft>
                          <a:spcPts val="0"/>
                        </a:spcAft>
                      </a:pPr>
                      <a:r>
                        <a:rPr lang="en-US" sz="1600" dirty="0">
                          <a:effectLst/>
                        </a:rPr>
                        <a:t>Basic</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0 - 2</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0 - 54</a:t>
                      </a:r>
                      <a:endParaRPr lang="en-US" sz="1600" dirty="0">
                        <a:effectLst/>
                        <a:latin typeface="Calibri"/>
                        <a:ea typeface="MS PGothic"/>
                        <a:cs typeface="Times New Roman"/>
                      </a:endParaRPr>
                    </a:p>
                  </a:txBody>
                  <a:tcPr marL="68580" marR="68580" marT="0" marB="0"/>
                </a:tc>
              </a:tr>
              <a:tr h="317268">
                <a:tc>
                  <a:txBody>
                    <a:bodyPr/>
                    <a:lstStyle/>
                    <a:p>
                      <a:pPr marL="0" marR="0" algn="ctr">
                        <a:spcBef>
                          <a:spcPts val="0"/>
                        </a:spcBef>
                        <a:spcAft>
                          <a:spcPts val="0"/>
                        </a:spcAft>
                      </a:pPr>
                      <a:r>
                        <a:rPr lang="en-US" sz="1600" dirty="0">
                          <a:effectLst/>
                        </a:rPr>
                        <a:t>Partially Proficient</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2.01 - 7</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55 - 189</a:t>
                      </a:r>
                      <a:endParaRPr lang="en-US" sz="1600" dirty="0">
                        <a:effectLst/>
                        <a:latin typeface="Calibri"/>
                        <a:ea typeface="MS PGothic"/>
                        <a:cs typeface="Times New Roman"/>
                      </a:endParaRPr>
                    </a:p>
                  </a:txBody>
                  <a:tcPr marL="68580" marR="68580" marT="0" marB="0"/>
                </a:tc>
              </a:tr>
              <a:tr h="239707">
                <a:tc>
                  <a:txBody>
                    <a:bodyPr/>
                    <a:lstStyle/>
                    <a:p>
                      <a:pPr marL="0" marR="0" algn="ctr">
                        <a:spcBef>
                          <a:spcPts val="0"/>
                        </a:spcBef>
                        <a:spcAft>
                          <a:spcPts val="0"/>
                        </a:spcAft>
                      </a:pPr>
                      <a:r>
                        <a:rPr lang="en-US" sz="1600" dirty="0">
                          <a:effectLst/>
                        </a:rPr>
                        <a:t>Proficient</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7.01 - 12</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190 - 324</a:t>
                      </a:r>
                      <a:endParaRPr lang="en-US" sz="1600" dirty="0">
                        <a:effectLst/>
                        <a:latin typeface="Calibri"/>
                        <a:ea typeface="MS PGothic"/>
                        <a:cs typeface="Times New Roman"/>
                      </a:endParaRPr>
                    </a:p>
                  </a:txBody>
                  <a:tcPr marL="68580" marR="68580" marT="0" marB="0"/>
                </a:tc>
              </a:tr>
              <a:tr h="239707">
                <a:tc>
                  <a:txBody>
                    <a:bodyPr/>
                    <a:lstStyle/>
                    <a:p>
                      <a:pPr marL="0" marR="0" algn="ctr">
                        <a:spcBef>
                          <a:spcPts val="0"/>
                        </a:spcBef>
                        <a:spcAft>
                          <a:spcPts val="0"/>
                        </a:spcAft>
                      </a:pPr>
                      <a:r>
                        <a:rPr lang="en-US" sz="1600" dirty="0">
                          <a:effectLst/>
                        </a:rPr>
                        <a:t>Accomplished</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12.01 - 17</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325 - 459</a:t>
                      </a:r>
                      <a:endParaRPr lang="en-US" sz="1600" dirty="0">
                        <a:effectLst/>
                        <a:latin typeface="Calibri"/>
                        <a:ea typeface="MS PGothic"/>
                        <a:cs typeface="Times New Roman"/>
                      </a:endParaRPr>
                    </a:p>
                  </a:txBody>
                  <a:tcPr marL="68580" marR="68580" marT="0" marB="0"/>
                </a:tc>
              </a:tr>
              <a:tr h="239707">
                <a:tc>
                  <a:txBody>
                    <a:bodyPr/>
                    <a:lstStyle/>
                    <a:p>
                      <a:pPr marL="0" marR="0" algn="ctr">
                        <a:spcBef>
                          <a:spcPts val="0"/>
                        </a:spcBef>
                        <a:spcAft>
                          <a:spcPts val="0"/>
                        </a:spcAft>
                      </a:pPr>
                      <a:r>
                        <a:rPr lang="en-US" sz="1600" dirty="0">
                          <a:effectLst/>
                        </a:rPr>
                        <a:t>Exemplary</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17.01 - 20</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460 - 540</a:t>
                      </a:r>
                      <a:endParaRPr lang="en-US" sz="1600" dirty="0">
                        <a:effectLst/>
                        <a:latin typeface="Calibri"/>
                        <a:ea typeface="MS PGothic"/>
                        <a:cs typeface="Times New Roman"/>
                      </a:endParaRPr>
                    </a:p>
                  </a:txBody>
                  <a:tcPr marL="68580" marR="68580" marT="0" marB="0"/>
                </a:tc>
              </a:tr>
            </a:tbl>
          </a:graphicData>
        </a:graphic>
      </p:graphicFrame>
    </p:spTree>
    <p:extLst>
      <p:ext uri="{BB962C8B-B14F-4D97-AF65-F5344CB8AC3E}">
        <p14:creationId xmlns:p14="http://schemas.microsoft.com/office/powerpoint/2010/main" val="363612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Measures of Student </a:t>
            </a:r>
            <a:r>
              <a:rPr lang="en-US" sz="4000" dirty="0" smtClean="0"/>
              <a:t>Learning</a:t>
            </a:r>
            <a:endParaRPr lang="en-US" sz="4000" dirty="0"/>
          </a:p>
        </p:txBody>
      </p:sp>
      <p:sp>
        <p:nvSpPr>
          <p:cNvPr id="2" name="Content Placeholder 1"/>
          <p:cNvSpPr>
            <a:spLocks noGrp="1"/>
          </p:cNvSpPr>
          <p:nvPr>
            <p:ph idx="1"/>
          </p:nvPr>
        </p:nvSpPr>
        <p:spPr/>
        <p:txBody>
          <a:bodyPr/>
          <a:lstStyle/>
          <a:p>
            <a:r>
              <a:rPr lang="en-US" b="0" dirty="0"/>
              <a:t>No changes have been made to the MSL scoring </a:t>
            </a:r>
            <a:r>
              <a:rPr lang="en-US" b="0" dirty="0" smtClean="0"/>
              <a:t>system. </a:t>
            </a:r>
            <a:r>
              <a:rPr lang="en-US" b="0" dirty="0"/>
              <a:t>The table below details the measures of student learning ratings </a:t>
            </a:r>
            <a:r>
              <a:rPr lang="en-US" b="0" dirty="0" smtClean="0"/>
              <a:t>for the State Model Evaluation System.</a:t>
            </a:r>
          </a:p>
          <a:p>
            <a:endParaRPr lang="en-US"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12</a:t>
            </a:fld>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315480850"/>
              </p:ext>
            </p:extLst>
          </p:nvPr>
        </p:nvGraphicFramePr>
        <p:xfrm>
          <a:off x="381000" y="2968241"/>
          <a:ext cx="8407400" cy="2093179"/>
        </p:xfrm>
        <a:graphic>
          <a:graphicData uri="http://schemas.openxmlformats.org/drawingml/2006/table">
            <a:tbl>
              <a:tblPr firstRow="1" firstCol="1" bandRow="1">
                <a:tableStyleId>{5C22544A-7EE6-4342-B048-85BDC9FD1C3A}</a:tableStyleId>
              </a:tblPr>
              <a:tblGrid>
                <a:gridCol w="3219299"/>
                <a:gridCol w="2441388"/>
                <a:gridCol w="2746713"/>
              </a:tblGrid>
              <a:tr h="559327">
                <a:tc>
                  <a:txBody>
                    <a:bodyPr/>
                    <a:lstStyle/>
                    <a:p>
                      <a:pPr marL="0" marR="0" algn="ctr">
                        <a:spcBef>
                          <a:spcPts val="0"/>
                        </a:spcBef>
                        <a:spcAft>
                          <a:spcPts val="0"/>
                        </a:spcAft>
                      </a:pPr>
                      <a:r>
                        <a:rPr lang="en-US" sz="2000" dirty="0">
                          <a:effectLst/>
                        </a:rPr>
                        <a:t>Measures of Student Learning Rating</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0-3 Point Range per </a:t>
                      </a:r>
                      <a:r>
                        <a:rPr lang="en-US" sz="2000" dirty="0" smtClean="0">
                          <a:effectLst/>
                        </a:rPr>
                        <a:t>Rating </a:t>
                      </a:r>
                      <a:r>
                        <a:rPr lang="en-US" sz="1200" dirty="0">
                          <a:effectLst/>
                        </a:rPr>
                        <a:t>(Rounded to the nearest hundredth)</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Scale Converted to 0-540</a:t>
                      </a:r>
                      <a:br>
                        <a:rPr lang="en-US" sz="2000" dirty="0">
                          <a:effectLst/>
                        </a:rPr>
                      </a:br>
                      <a:r>
                        <a:rPr lang="en-US" sz="1200" dirty="0">
                          <a:effectLst/>
                        </a:rPr>
                        <a:t>(Rounded to the nearest whole number)</a:t>
                      </a:r>
                      <a:endParaRPr lang="en-US" sz="2000" dirty="0">
                        <a:effectLst/>
                        <a:latin typeface="Calibri"/>
                        <a:ea typeface="MS PGothic"/>
                        <a:cs typeface="Times New Roman"/>
                      </a:endParaRPr>
                    </a:p>
                  </a:txBody>
                  <a:tcPr marL="65688" marR="65688" marT="0" marB="0" anchor="ctr"/>
                </a:tc>
              </a:tr>
              <a:tr h="325395">
                <a:tc>
                  <a:txBody>
                    <a:bodyPr/>
                    <a:lstStyle/>
                    <a:p>
                      <a:pPr marL="0" marR="0" algn="ctr">
                        <a:spcBef>
                          <a:spcPts val="0"/>
                        </a:spcBef>
                        <a:spcAft>
                          <a:spcPts val="0"/>
                        </a:spcAft>
                      </a:pPr>
                      <a:r>
                        <a:rPr lang="en-US" sz="2000" dirty="0">
                          <a:effectLst/>
                        </a:rPr>
                        <a:t>Much Less Than Expected</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0 - .49</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0 - 134</a:t>
                      </a:r>
                      <a:endParaRPr lang="en-US" sz="2000" dirty="0">
                        <a:effectLst/>
                        <a:latin typeface="Calibri"/>
                        <a:ea typeface="MS PGothic"/>
                        <a:cs typeface="Times New Roman"/>
                      </a:endParaRPr>
                    </a:p>
                  </a:txBody>
                  <a:tcPr marL="65688" marR="65688" marT="0" marB="0" anchor="ctr"/>
                </a:tc>
              </a:tr>
              <a:tr h="325395">
                <a:tc>
                  <a:txBody>
                    <a:bodyPr/>
                    <a:lstStyle/>
                    <a:p>
                      <a:pPr marL="0" marR="0" algn="ctr">
                        <a:spcBef>
                          <a:spcPts val="0"/>
                        </a:spcBef>
                        <a:spcAft>
                          <a:spcPts val="0"/>
                        </a:spcAft>
                      </a:pPr>
                      <a:r>
                        <a:rPr lang="en-US" sz="2000" dirty="0">
                          <a:effectLst/>
                        </a:rPr>
                        <a:t>Less Than Expected</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.50 - 1.49</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135 – 269</a:t>
                      </a:r>
                      <a:endParaRPr lang="en-US" sz="2000" dirty="0">
                        <a:effectLst/>
                        <a:latin typeface="Calibri"/>
                        <a:ea typeface="MS PGothic"/>
                        <a:cs typeface="Times New Roman"/>
                      </a:endParaRPr>
                    </a:p>
                  </a:txBody>
                  <a:tcPr marL="65688" marR="65688" marT="0" marB="0" anchor="ctr"/>
                </a:tc>
              </a:tr>
              <a:tr h="312202">
                <a:tc>
                  <a:txBody>
                    <a:bodyPr/>
                    <a:lstStyle/>
                    <a:p>
                      <a:pPr marL="0" marR="0" algn="ctr">
                        <a:spcBef>
                          <a:spcPts val="0"/>
                        </a:spcBef>
                        <a:spcAft>
                          <a:spcPts val="0"/>
                        </a:spcAft>
                      </a:pPr>
                      <a:r>
                        <a:rPr lang="en-US" sz="2000" dirty="0">
                          <a:effectLst/>
                        </a:rPr>
                        <a:t>Expected</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1.50 - 2.49</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270 – 404</a:t>
                      </a:r>
                      <a:endParaRPr lang="en-US" sz="2000" dirty="0">
                        <a:effectLst/>
                        <a:latin typeface="Calibri"/>
                        <a:ea typeface="MS PGothic"/>
                        <a:cs typeface="Times New Roman"/>
                      </a:endParaRPr>
                    </a:p>
                  </a:txBody>
                  <a:tcPr marL="65688" marR="65688" marT="0" marB="0" anchor="ctr"/>
                </a:tc>
              </a:tr>
              <a:tr h="337707">
                <a:tc>
                  <a:txBody>
                    <a:bodyPr/>
                    <a:lstStyle/>
                    <a:p>
                      <a:pPr marL="0" marR="0" algn="ctr">
                        <a:spcBef>
                          <a:spcPts val="0"/>
                        </a:spcBef>
                        <a:spcAft>
                          <a:spcPts val="0"/>
                        </a:spcAft>
                      </a:pPr>
                      <a:r>
                        <a:rPr lang="en-US" sz="2000" dirty="0">
                          <a:effectLst/>
                        </a:rPr>
                        <a:t>More Than Expected</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2.50 -  3.00</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405 – 540</a:t>
                      </a:r>
                      <a:endParaRPr lang="en-US" sz="2000" dirty="0">
                        <a:effectLst/>
                        <a:latin typeface="Calibri"/>
                        <a:ea typeface="MS PGothic"/>
                        <a:cs typeface="Times New Roman"/>
                      </a:endParaRPr>
                    </a:p>
                  </a:txBody>
                  <a:tcPr marL="65688" marR="65688" marT="0" marB="0" anchor="ctr"/>
                </a:tc>
              </a:tr>
            </a:tbl>
          </a:graphicData>
        </a:graphic>
      </p:graphicFrame>
    </p:spTree>
    <p:extLst>
      <p:ext uri="{BB962C8B-B14F-4D97-AF65-F5344CB8AC3E}">
        <p14:creationId xmlns:p14="http://schemas.microsoft.com/office/powerpoint/2010/main" val="1244387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42344" y="272521"/>
            <a:ext cx="7886700" cy="710141"/>
          </a:xfrm>
        </p:spPr>
        <p:txBody>
          <a:bodyPr>
            <a:noAutofit/>
          </a:bodyPr>
          <a:lstStyle/>
          <a:p>
            <a:r>
              <a:rPr lang="en-US" sz="3600" dirty="0"/>
              <a:t>Final Effectiveness Rating Scoring </a:t>
            </a:r>
            <a:r>
              <a:rPr lang="en-US" sz="3600" dirty="0" smtClean="0"/>
              <a:t>Revisions</a:t>
            </a:r>
            <a:endParaRPr lang="en-US" sz="3600"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6277" y="1828800"/>
            <a:ext cx="9011446"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13</a:t>
            </a:fld>
            <a:endParaRPr lang="en-US" dirty="0" smtClean="0"/>
          </a:p>
        </p:txBody>
      </p:sp>
    </p:spTree>
    <p:extLst>
      <p:ext uri="{BB962C8B-B14F-4D97-AF65-F5344CB8AC3E}">
        <p14:creationId xmlns:p14="http://schemas.microsoft.com/office/powerpoint/2010/main" val="2454059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89479" y="227860"/>
            <a:ext cx="7886700" cy="710141"/>
          </a:xfrm>
        </p:spPr>
        <p:txBody>
          <a:bodyPr>
            <a:noAutofit/>
          </a:bodyPr>
          <a:lstStyle/>
          <a:p>
            <a:r>
              <a:rPr lang="en-US" sz="3600" dirty="0"/>
              <a:t>Final Effectiveness Score and </a:t>
            </a:r>
            <a:r>
              <a:rPr lang="en-US" sz="3600" dirty="0" smtClean="0"/>
              <a:t>Rating</a:t>
            </a:r>
            <a:endParaRPr lang="en-US" sz="3600" dirty="0"/>
          </a:p>
        </p:txBody>
      </p:sp>
      <p:sp>
        <p:nvSpPr>
          <p:cNvPr id="2" name="Content Placeholder 1"/>
          <p:cNvSpPr>
            <a:spLocks noGrp="1"/>
          </p:cNvSpPr>
          <p:nvPr>
            <p:ph idx="1"/>
          </p:nvPr>
        </p:nvSpPr>
        <p:spPr/>
        <p:txBody>
          <a:bodyPr/>
          <a:lstStyle/>
          <a:p>
            <a:r>
              <a:rPr lang="en-US" b="0" dirty="0"/>
              <a:t>The following table shows the changes in cut scores for the final effectiveness score and rating. </a:t>
            </a:r>
            <a:endParaRPr lang="en-US" b="0" dirty="0" smtClean="0"/>
          </a:p>
          <a:p>
            <a:endParaRPr lang="en-US"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14</a:t>
            </a:fld>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1793364794"/>
              </p:ext>
            </p:extLst>
          </p:nvPr>
        </p:nvGraphicFramePr>
        <p:xfrm>
          <a:off x="381000" y="3223260"/>
          <a:ext cx="8407400" cy="1828800"/>
        </p:xfrm>
        <a:graphic>
          <a:graphicData uri="http://schemas.openxmlformats.org/drawingml/2006/table">
            <a:tbl>
              <a:tblPr firstRow="1" firstCol="1" bandRow="1">
                <a:tableStyleId>{5C22544A-7EE6-4342-B048-85BDC9FD1C3A}</a:tableStyleId>
              </a:tblPr>
              <a:tblGrid>
                <a:gridCol w="2660101"/>
                <a:gridCol w="2806390"/>
                <a:gridCol w="2940909"/>
              </a:tblGrid>
              <a:tr h="361950">
                <a:tc>
                  <a:txBody>
                    <a:bodyPr/>
                    <a:lstStyle/>
                    <a:p>
                      <a:pPr marL="0" marR="0">
                        <a:spcBef>
                          <a:spcPts val="0"/>
                        </a:spcBef>
                        <a:spcAft>
                          <a:spcPts val="0"/>
                        </a:spcAft>
                      </a:pPr>
                      <a:r>
                        <a:rPr lang="en-US" sz="2400" dirty="0">
                          <a:effectLst/>
                        </a:rPr>
                        <a:t> </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smtClean="0">
                          <a:effectLst/>
                        </a:rPr>
                        <a:t>Former </a:t>
                      </a:r>
                      <a:r>
                        <a:rPr lang="en-US" sz="2400" dirty="0">
                          <a:effectLst/>
                        </a:rPr>
                        <a:t>Scoring</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smtClean="0">
                          <a:effectLst/>
                        </a:rPr>
                        <a:t>Revised </a:t>
                      </a:r>
                      <a:r>
                        <a:rPr lang="en-US" sz="2400" dirty="0">
                          <a:effectLst/>
                        </a:rPr>
                        <a:t>Scoring</a:t>
                      </a:r>
                      <a:endParaRPr lang="en-US" sz="2000" dirty="0">
                        <a:effectLst/>
                        <a:latin typeface="Calibri"/>
                        <a:ea typeface="MS PGothic"/>
                        <a:cs typeface="Times New Roman"/>
                      </a:endParaRPr>
                    </a:p>
                  </a:txBody>
                  <a:tcPr marL="68580" marR="68580" marT="0" marB="0"/>
                </a:tc>
              </a:tr>
              <a:tr h="252095">
                <a:tc>
                  <a:txBody>
                    <a:bodyPr/>
                    <a:lstStyle/>
                    <a:p>
                      <a:pPr marL="0" marR="0" algn="ctr">
                        <a:spcBef>
                          <a:spcPts val="0"/>
                        </a:spcBef>
                        <a:spcAft>
                          <a:spcPts val="0"/>
                        </a:spcAft>
                      </a:pPr>
                      <a:r>
                        <a:rPr lang="en-US" sz="2400" dirty="0">
                          <a:effectLst/>
                        </a:rPr>
                        <a:t>Ineffective</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a:effectLst/>
                        </a:rPr>
                        <a:t>0 - 188</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a:effectLst/>
                        </a:rPr>
                        <a:t>0 - 235</a:t>
                      </a:r>
                      <a:endParaRPr lang="en-US" sz="2000" dirty="0">
                        <a:effectLst/>
                        <a:latin typeface="Calibri"/>
                        <a:ea typeface="MS PGothic"/>
                        <a:cs typeface="Times New Roman"/>
                      </a:endParaRPr>
                    </a:p>
                  </a:txBody>
                  <a:tcPr marL="68580" marR="68580" marT="0" marB="0"/>
                </a:tc>
              </a:tr>
              <a:tr h="261620">
                <a:tc>
                  <a:txBody>
                    <a:bodyPr/>
                    <a:lstStyle/>
                    <a:p>
                      <a:pPr marL="0" marR="0" algn="ctr">
                        <a:spcBef>
                          <a:spcPts val="0"/>
                        </a:spcBef>
                        <a:spcAft>
                          <a:spcPts val="0"/>
                        </a:spcAft>
                      </a:pPr>
                      <a:r>
                        <a:rPr lang="en-US" sz="2400" dirty="0">
                          <a:effectLst/>
                        </a:rPr>
                        <a:t>Partially Effective</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smtClean="0">
                          <a:effectLst/>
                        </a:rPr>
                        <a:t>189 </a:t>
                      </a:r>
                      <a:r>
                        <a:rPr lang="en-US" sz="2400" dirty="0">
                          <a:effectLst/>
                        </a:rPr>
                        <a:t>- 458</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a:effectLst/>
                        </a:rPr>
                        <a:t>236 - 505</a:t>
                      </a:r>
                      <a:endParaRPr lang="en-US" sz="2000" dirty="0">
                        <a:effectLst/>
                        <a:latin typeface="Calibri"/>
                        <a:ea typeface="MS PGothic"/>
                        <a:cs typeface="Times New Roman"/>
                      </a:endParaRPr>
                    </a:p>
                  </a:txBody>
                  <a:tcPr marL="68580" marR="68580" marT="0" marB="0"/>
                </a:tc>
              </a:tr>
              <a:tr h="261620">
                <a:tc>
                  <a:txBody>
                    <a:bodyPr/>
                    <a:lstStyle/>
                    <a:p>
                      <a:pPr marL="0" marR="0" algn="ctr">
                        <a:spcBef>
                          <a:spcPts val="0"/>
                        </a:spcBef>
                        <a:spcAft>
                          <a:spcPts val="0"/>
                        </a:spcAft>
                      </a:pPr>
                      <a:r>
                        <a:rPr lang="en-US" sz="2400" dirty="0">
                          <a:effectLst/>
                        </a:rPr>
                        <a:t>Effective</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a:effectLst/>
                        </a:rPr>
                        <a:t>459 - 728</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a:effectLst/>
                        </a:rPr>
                        <a:t>506 - 843</a:t>
                      </a:r>
                      <a:endParaRPr lang="en-US" sz="2000" dirty="0">
                        <a:effectLst/>
                        <a:latin typeface="Calibri"/>
                        <a:ea typeface="MS PGothic"/>
                        <a:cs typeface="Times New Roman"/>
                      </a:endParaRPr>
                    </a:p>
                  </a:txBody>
                  <a:tcPr marL="68580" marR="68580" marT="0" marB="0"/>
                </a:tc>
              </a:tr>
              <a:tr h="261620">
                <a:tc>
                  <a:txBody>
                    <a:bodyPr/>
                    <a:lstStyle/>
                    <a:p>
                      <a:pPr marL="0" marR="0" algn="ctr">
                        <a:spcBef>
                          <a:spcPts val="0"/>
                        </a:spcBef>
                        <a:spcAft>
                          <a:spcPts val="0"/>
                        </a:spcAft>
                      </a:pPr>
                      <a:r>
                        <a:rPr lang="en-US" sz="2400" dirty="0">
                          <a:effectLst/>
                        </a:rPr>
                        <a:t>Highly Effective</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a:effectLst/>
                        </a:rPr>
                        <a:t>729 - 1080</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a:effectLst/>
                        </a:rPr>
                        <a:t>844 - 1080</a:t>
                      </a:r>
                      <a:endParaRPr lang="en-US" sz="2000" dirty="0">
                        <a:effectLst/>
                        <a:latin typeface="Calibri"/>
                        <a:ea typeface="MS PGothic"/>
                        <a:cs typeface="Times New Roman"/>
                      </a:endParaRPr>
                    </a:p>
                  </a:txBody>
                  <a:tcPr marL="68580" marR="68580" marT="0" marB="0"/>
                </a:tc>
              </a:tr>
            </a:tbl>
          </a:graphicData>
        </a:graphic>
      </p:graphicFrame>
    </p:spTree>
    <p:extLst>
      <p:ext uri="{BB962C8B-B14F-4D97-AF65-F5344CB8AC3E}">
        <p14:creationId xmlns:p14="http://schemas.microsoft.com/office/powerpoint/2010/main" val="144271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614363"/>
            <a:ext cx="7772400" cy="2387600"/>
          </a:xfrm>
        </p:spPr>
        <p:txBody>
          <a:bodyPr/>
          <a:lstStyle/>
          <a:p>
            <a:r>
              <a:rPr lang="en-US" sz="6000" dirty="0" smtClean="0"/>
              <a:t>Changes to the </a:t>
            </a:r>
            <a:r>
              <a:rPr lang="en-US" sz="6000" i="1" u="sng" dirty="0" smtClean="0"/>
              <a:t>Principal</a:t>
            </a:r>
            <a:r>
              <a:rPr lang="en-US" sz="6000" dirty="0" smtClean="0"/>
              <a:t> State Model Evaluation System </a:t>
            </a:r>
            <a:endParaRPr lang="en-US" sz="6000"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15</a:t>
            </a:fld>
            <a:endParaRPr lang="en-US" dirty="0"/>
          </a:p>
        </p:txBody>
      </p:sp>
      <p:pic>
        <p:nvPicPr>
          <p:cNvPr id="7" name="Picture 2" descr="C:\Users\cabrera_c\AppData\Local\Microsoft\Windows\Temporary Internet Files\Content.IE5\FGS9KH9O\change-architect-sign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5996" y="3271101"/>
            <a:ext cx="3892008" cy="2919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78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716" y="151488"/>
            <a:ext cx="8734568" cy="710141"/>
          </a:xfrm>
        </p:spPr>
        <p:txBody>
          <a:bodyPr/>
          <a:lstStyle/>
          <a:p>
            <a:r>
              <a:rPr lang="en-US" sz="3200" dirty="0" smtClean="0"/>
              <a:t>Revisions to the State Model Evaluation System for </a:t>
            </a:r>
            <a:r>
              <a:rPr lang="en-US" sz="3200" i="1" dirty="0" smtClean="0"/>
              <a:t>Principals/Assistant Principals </a:t>
            </a:r>
            <a:endParaRPr lang="en-US" sz="3200" i="1" dirty="0"/>
          </a:p>
        </p:txBody>
      </p:sp>
      <p:sp>
        <p:nvSpPr>
          <p:cNvPr id="5" name="Content Placeholder 4"/>
          <p:cNvSpPr>
            <a:spLocks noGrp="1"/>
          </p:cNvSpPr>
          <p:nvPr>
            <p:ph idx="1"/>
          </p:nvPr>
        </p:nvSpPr>
        <p:spPr/>
        <p:txBody>
          <a:bodyPr/>
          <a:lstStyle/>
          <a:p>
            <a:r>
              <a:rPr lang="en-US" sz="2000" dirty="0" smtClean="0"/>
              <a:t>The following </a:t>
            </a:r>
            <a:r>
              <a:rPr lang="en-US" sz="2000" dirty="0"/>
              <a:t>revision process </a:t>
            </a:r>
            <a:r>
              <a:rPr lang="en-US" sz="2000" dirty="0" smtClean="0"/>
              <a:t>was used </a:t>
            </a:r>
            <a:r>
              <a:rPr lang="en-US" sz="2000" dirty="0"/>
              <a:t>to update the State Model Evaluation System </a:t>
            </a:r>
            <a:r>
              <a:rPr lang="en-US" sz="2000" i="1" dirty="0"/>
              <a:t>Principal</a:t>
            </a:r>
            <a:r>
              <a:rPr lang="en-US" sz="2000" dirty="0"/>
              <a:t> Rubric.  </a:t>
            </a:r>
          </a:p>
          <a:p>
            <a:pPr lvl="1"/>
            <a:r>
              <a:rPr lang="en-US" sz="1800" dirty="0"/>
              <a:t>A Technical Working Group </a:t>
            </a:r>
            <a:r>
              <a:rPr lang="en-US" sz="1800" dirty="0" smtClean="0"/>
              <a:t>was assembled </a:t>
            </a:r>
            <a:r>
              <a:rPr lang="en-US" sz="1800" dirty="0"/>
              <a:t>over the summer of 2018 to </a:t>
            </a:r>
            <a:r>
              <a:rPr lang="en-US" sz="1800" dirty="0" smtClean="0"/>
              <a:t>create </a:t>
            </a:r>
            <a:r>
              <a:rPr lang="en-US" sz="1800" dirty="0"/>
              <a:t>a </a:t>
            </a:r>
            <a:r>
              <a:rPr lang="en-US" sz="1800" dirty="0" smtClean="0"/>
              <a:t>working draft.  </a:t>
            </a:r>
          </a:p>
          <a:p>
            <a:pPr lvl="2"/>
            <a:r>
              <a:rPr lang="en-US" sz="1600" dirty="0" smtClean="0"/>
              <a:t>Members of that working group included: </a:t>
            </a:r>
          </a:p>
          <a:p>
            <a:pPr lvl="3"/>
            <a:r>
              <a:rPr lang="en-US" sz="1400" dirty="0" smtClean="0"/>
              <a:t>1 teacher/literacy specialist, 1 assistant principal, 2 principals (1 elementary, 1 secondary), 2 </a:t>
            </a:r>
            <a:r>
              <a:rPr lang="en-US" sz="1400" dirty="0"/>
              <a:t>h</a:t>
            </a:r>
            <a:r>
              <a:rPr lang="en-US" sz="1400" dirty="0" smtClean="0"/>
              <a:t>uman resource directors, 1 assistant superintendent, 1 superintendent, 2 higher education representatives</a:t>
            </a:r>
          </a:p>
          <a:p>
            <a:pPr lvl="1"/>
            <a:r>
              <a:rPr lang="en-US" sz="1800" dirty="0" smtClean="0"/>
              <a:t>The fall </a:t>
            </a:r>
            <a:r>
              <a:rPr lang="en-US" sz="1800" dirty="0"/>
              <a:t>2018-19 school year </a:t>
            </a:r>
            <a:r>
              <a:rPr lang="en-US" sz="1800" dirty="0" smtClean="0"/>
              <a:t>was </a:t>
            </a:r>
            <a:r>
              <a:rPr lang="en-US" sz="1800" dirty="0"/>
              <a:t>a period of feedback statewide, including </a:t>
            </a:r>
            <a:r>
              <a:rPr lang="en-US" sz="1800" dirty="0" smtClean="0"/>
              <a:t>15 focus groups and an online feedback form. </a:t>
            </a:r>
            <a:endParaRPr lang="en-US" sz="1800" dirty="0"/>
          </a:p>
          <a:p>
            <a:pPr lvl="1"/>
            <a:r>
              <a:rPr lang="en-US" sz="1800" dirty="0" smtClean="0"/>
              <a:t>State </a:t>
            </a:r>
            <a:r>
              <a:rPr lang="en-US" sz="1800" dirty="0"/>
              <a:t>Board of Education </a:t>
            </a:r>
            <a:r>
              <a:rPr lang="en-US" sz="1800" dirty="0" smtClean="0"/>
              <a:t>voted to approve the Standards and Elements in April 2019. </a:t>
            </a:r>
            <a:endParaRPr lang="en-US" sz="1800" dirty="0"/>
          </a:p>
          <a:p>
            <a:pPr lvl="1"/>
            <a:r>
              <a:rPr lang="en-US" sz="1800" dirty="0" smtClean="0"/>
              <a:t>Statewide implementation </a:t>
            </a:r>
            <a:r>
              <a:rPr lang="en-US" sz="1800" dirty="0"/>
              <a:t>of the revised principal </a:t>
            </a:r>
            <a:r>
              <a:rPr lang="en-US" sz="1800" dirty="0" smtClean="0"/>
              <a:t>rubric will take place </a:t>
            </a:r>
            <a:r>
              <a:rPr lang="en-US" sz="1800" dirty="0"/>
              <a:t>in the 2019-20 school </a:t>
            </a:r>
            <a:r>
              <a:rPr lang="en-US" sz="1800" dirty="0" smtClean="0"/>
              <a:t>year.  </a:t>
            </a:r>
            <a:endParaRPr lang="en-US" sz="1800" dirty="0"/>
          </a:p>
          <a:p>
            <a:endParaRPr lang="en-US" sz="2000" dirty="0"/>
          </a:p>
        </p:txBody>
      </p:sp>
      <p:sp>
        <p:nvSpPr>
          <p:cNvPr id="3" name="Slide Number Placeholder 2"/>
          <p:cNvSpPr>
            <a:spLocks noGrp="1"/>
          </p:cNvSpPr>
          <p:nvPr>
            <p:ph type="sldNum" sz="quarter" idx="4"/>
          </p:nvPr>
        </p:nvSpPr>
        <p:spPr/>
        <p:txBody>
          <a:bodyPr/>
          <a:lstStyle/>
          <a:p>
            <a:fld id="{600BAA8B-998A-4793-9AB8-94EE2C3B2243}" type="slidenum">
              <a:rPr lang="en-US" smtClean="0"/>
              <a:pPr/>
              <a:t>16</a:t>
            </a:fld>
            <a:endParaRPr lang="en-US" dirty="0"/>
          </a:p>
        </p:txBody>
      </p:sp>
    </p:spTree>
    <p:extLst>
      <p:ext uri="{BB962C8B-B14F-4D97-AF65-F5344CB8AC3E}">
        <p14:creationId xmlns:p14="http://schemas.microsoft.com/office/powerpoint/2010/main" val="227036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 What Changed? </a:t>
            </a:r>
            <a:endParaRPr lang="en-US" sz="4000" dirty="0"/>
          </a:p>
        </p:txBody>
      </p:sp>
      <p:sp>
        <p:nvSpPr>
          <p:cNvPr id="3" name="Content Placeholder 2"/>
          <p:cNvSpPr>
            <a:spLocks noGrp="1"/>
          </p:cNvSpPr>
          <p:nvPr>
            <p:ph idx="1"/>
          </p:nvPr>
        </p:nvSpPr>
        <p:spPr/>
        <p:txBody>
          <a:bodyPr/>
          <a:lstStyle/>
          <a:p>
            <a:pPr>
              <a:spcBef>
                <a:spcPts val="0"/>
              </a:spcBef>
            </a:pPr>
            <a:r>
              <a:rPr lang="en-US" dirty="0">
                <a:latin typeface="Calibri" panose="020F0502020204030204" pitchFamily="34" charset="0"/>
                <a:ea typeface="MS PGothic" panose="020B0600070205080204" pitchFamily="34" charset="-128"/>
                <a:cs typeface="Times New Roman" panose="02020603050405020304" pitchFamily="18" charset="0"/>
              </a:rPr>
              <a:t>A primary goal for the revision of the State Model Evaluation System for </a:t>
            </a:r>
            <a:r>
              <a:rPr lang="en-US" i="1" dirty="0">
                <a:latin typeface="Calibri" panose="020F0502020204030204" pitchFamily="34" charset="0"/>
                <a:ea typeface="MS PGothic" panose="020B0600070205080204" pitchFamily="34" charset="-128"/>
                <a:cs typeface="Times New Roman" panose="02020603050405020304" pitchFamily="18" charset="0"/>
              </a:rPr>
              <a:t>principals</a:t>
            </a:r>
            <a:r>
              <a:rPr lang="en-US" dirty="0">
                <a:latin typeface="Calibri" panose="020F0502020204030204" pitchFamily="34" charset="0"/>
                <a:ea typeface="MS PGothic" panose="020B0600070205080204" pitchFamily="34" charset="-128"/>
                <a:cs typeface="Times New Roman" panose="02020603050405020304" pitchFamily="18" charset="0"/>
              </a:rPr>
              <a:t> included a philosophical shift in the way we evaluate leadership within schools. Specifically, the intentions were: </a:t>
            </a:r>
          </a:p>
          <a:p>
            <a:pPr marL="1028700" lvl="1" indent="-342900">
              <a:spcBef>
                <a:spcPts val="0"/>
              </a:spcBef>
              <a:buFont typeface="Symbol" panose="05050102010706020507" pitchFamily="18" charset="2"/>
              <a:buChar char=""/>
            </a:pPr>
            <a:r>
              <a:rPr lang="en-US" dirty="0">
                <a:latin typeface="Calibri" panose="020F0502020204030204" pitchFamily="34" charset="0"/>
                <a:ea typeface="MS PGothic" panose="020B0600070205080204" pitchFamily="34" charset="-128"/>
                <a:cs typeface="Times New Roman" panose="02020603050405020304" pitchFamily="18" charset="0"/>
              </a:rPr>
              <a:t>to provide clear expectations for Colorado principals and assistant principals to continuously improve their practice and advance growth for all </a:t>
            </a:r>
            <a:r>
              <a:rPr lang="en-US" dirty="0" smtClean="0">
                <a:latin typeface="Calibri" panose="020F0502020204030204" pitchFamily="34" charset="0"/>
                <a:ea typeface="MS PGothic" panose="020B0600070205080204" pitchFamily="34" charset="-128"/>
                <a:cs typeface="Times New Roman" panose="02020603050405020304" pitchFamily="18" charset="0"/>
              </a:rPr>
              <a:t>students.</a:t>
            </a:r>
            <a:endParaRPr lang="en-US" dirty="0">
              <a:latin typeface="Calibri" panose="020F0502020204030204" pitchFamily="34" charset="0"/>
              <a:ea typeface="MS PGothic" panose="020B0600070205080204" pitchFamily="34" charset="-128"/>
              <a:cs typeface="Times New Roman" panose="02020603050405020304" pitchFamily="18" charset="0"/>
            </a:endParaRPr>
          </a:p>
          <a:p>
            <a:pPr marL="1028700" lvl="1" indent="-342900">
              <a:spcBef>
                <a:spcPts val="0"/>
              </a:spcBef>
              <a:buFont typeface="Symbol" panose="05050102010706020507" pitchFamily="18" charset="2"/>
              <a:buChar char=""/>
            </a:pPr>
            <a:r>
              <a:rPr lang="en-US" dirty="0">
                <a:latin typeface="Calibri" panose="020F0502020204030204" pitchFamily="34" charset="0"/>
                <a:ea typeface="MS PGothic" panose="020B0600070205080204" pitchFamily="34" charset="-128"/>
                <a:cs typeface="Times New Roman" panose="02020603050405020304" pitchFamily="18" charset="0"/>
              </a:rPr>
              <a:t>to offer a clear roadmap for professional growth for both the principal and those aspiring to the </a:t>
            </a:r>
            <a:r>
              <a:rPr lang="en-US" dirty="0" err="1" smtClean="0">
                <a:latin typeface="Calibri" panose="020F0502020204030204" pitchFamily="34" charset="0"/>
                <a:ea typeface="MS PGothic" panose="020B0600070205080204" pitchFamily="34" charset="-128"/>
                <a:cs typeface="Times New Roman" panose="02020603050405020304" pitchFamily="18" charset="0"/>
              </a:rPr>
              <a:t>principalship</a:t>
            </a:r>
            <a:r>
              <a:rPr lang="en-US" dirty="0" smtClean="0">
                <a:latin typeface="Calibri" panose="020F0502020204030204" pitchFamily="34" charset="0"/>
                <a:ea typeface="MS PGothic" panose="020B0600070205080204" pitchFamily="34" charset="-128"/>
                <a:cs typeface="Times New Roman" panose="02020603050405020304" pitchFamily="18" charset="0"/>
              </a:rPr>
              <a:t>.</a:t>
            </a:r>
            <a:endParaRPr lang="en-US" dirty="0">
              <a:latin typeface="Calibri" panose="020F0502020204030204" pitchFamily="34" charset="0"/>
              <a:ea typeface="MS PGothic" panose="020B0600070205080204" pitchFamily="34" charset="-128"/>
              <a:cs typeface="Times New Roman" panose="02020603050405020304" pitchFamily="18" charset="0"/>
            </a:endParaRPr>
          </a:p>
          <a:p>
            <a:pPr marL="1028700" lvl="1" indent="-342900">
              <a:spcBef>
                <a:spcPts val="0"/>
              </a:spcBef>
              <a:buFont typeface="Symbol" panose="05050102010706020507" pitchFamily="18" charset="2"/>
              <a:buChar char=""/>
            </a:pPr>
            <a:r>
              <a:rPr lang="en-US" dirty="0">
                <a:latin typeface="Calibri" panose="020F0502020204030204" pitchFamily="34" charset="0"/>
                <a:ea typeface="MS PGothic" panose="020B0600070205080204" pitchFamily="34" charset="-128"/>
                <a:cs typeface="Times New Roman" panose="02020603050405020304" pitchFamily="18" charset="0"/>
              </a:rPr>
              <a:t>to ensure that the principal serves as the instructional and equity leader for both teachers and the community. </a:t>
            </a:r>
          </a:p>
          <a:p>
            <a:pPr>
              <a:spcBef>
                <a:spcPts val="0"/>
              </a:spcBef>
            </a:pPr>
            <a:r>
              <a:rPr lang="en-US" dirty="0">
                <a:latin typeface="Calibri" panose="020F0502020204030204" pitchFamily="34" charset="0"/>
                <a:ea typeface="MS PGothic" panose="020B0600070205080204" pitchFamily="34" charset="-128"/>
                <a:cs typeface="Times New Roman" panose="02020603050405020304" pitchFamily="18" charset="0"/>
              </a:rPr>
              <a:t> </a:t>
            </a:r>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17</a:t>
            </a:fld>
            <a:endParaRPr lang="en-US" dirty="0"/>
          </a:p>
        </p:txBody>
      </p:sp>
    </p:spTree>
    <p:extLst>
      <p:ext uri="{BB962C8B-B14F-4D97-AF65-F5344CB8AC3E}">
        <p14:creationId xmlns:p14="http://schemas.microsoft.com/office/powerpoint/2010/main" val="4120144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 What Changed? </a:t>
            </a:r>
            <a:endParaRPr lang="en-US" sz="4000" dirty="0"/>
          </a:p>
        </p:txBody>
      </p:sp>
      <p:sp>
        <p:nvSpPr>
          <p:cNvPr id="3" name="Content Placeholder 2"/>
          <p:cNvSpPr>
            <a:spLocks noGrp="1"/>
          </p:cNvSpPr>
          <p:nvPr>
            <p:ph idx="1"/>
          </p:nvPr>
        </p:nvSpPr>
        <p:spPr/>
        <p:txBody>
          <a:bodyPr/>
          <a:lstStyle/>
          <a:p>
            <a:r>
              <a:rPr lang="en-US" dirty="0"/>
              <a:t>The </a:t>
            </a:r>
            <a:r>
              <a:rPr lang="en-US" i="1" dirty="0"/>
              <a:t>revised</a:t>
            </a:r>
            <a:r>
              <a:rPr lang="en-US" dirty="0"/>
              <a:t> principal rubric has undergone significant reductions in Standards, </a:t>
            </a:r>
            <a:r>
              <a:rPr lang="en-US" dirty="0" smtClean="0"/>
              <a:t>Elements, </a:t>
            </a:r>
            <a:r>
              <a:rPr lang="en-US" dirty="0"/>
              <a:t>and Professional Practices</a:t>
            </a:r>
            <a:r>
              <a:rPr lang="en-US" dirty="0" smtClean="0"/>
              <a:t>. </a:t>
            </a:r>
            <a:r>
              <a:rPr lang="en-US" dirty="0"/>
              <a:t>The chart below highlights the reductions at all levels</a:t>
            </a:r>
            <a:r>
              <a:rPr lang="en-US" dirty="0" smtClean="0"/>
              <a:t>.</a:t>
            </a:r>
          </a:p>
          <a:p>
            <a:endParaRPr lang="en-US" dirty="0"/>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18</a:t>
            </a:fld>
            <a:endParaRPr lang="en-US" dirty="0"/>
          </a:p>
        </p:txBody>
      </p:sp>
      <p:graphicFrame>
        <p:nvGraphicFramePr>
          <p:cNvPr id="7" name="Table 6"/>
          <p:cNvGraphicFramePr>
            <a:graphicFrameLocks noGrp="1"/>
          </p:cNvGraphicFramePr>
          <p:nvPr>
            <p:extLst/>
          </p:nvPr>
        </p:nvGraphicFramePr>
        <p:xfrm>
          <a:off x="1079502" y="2984500"/>
          <a:ext cx="6819897" cy="2418357"/>
        </p:xfrm>
        <a:graphic>
          <a:graphicData uri="http://schemas.openxmlformats.org/drawingml/2006/table">
            <a:tbl>
              <a:tblPr firstRow="1" firstCol="1" bandRow="1">
                <a:tableStyleId>{5C22544A-7EE6-4342-B048-85BDC9FD1C3A}</a:tableStyleId>
              </a:tblPr>
              <a:tblGrid>
                <a:gridCol w="2558934"/>
                <a:gridCol w="2170931"/>
                <a:gridCol w="2090032"/>
              </a:tblGrid>
              <a:tr h="502644">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Former Principal Rubric</a:t>
                      </a:r>
                      <a:endParaRPr lang="en-US" sz="20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Revised Principal Rubric</a:t>
                      </a:r>
                      <a:endParaRPr lang="en-US" sz="20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r h="502644">
                <a:tc>
                  <a:txBody>
                    <a:bodyPr/>
                    <a:lstStyle/>
                    <a:p>
                      <a:pPr marL="0" marR="0" algn="ctr">
                        <a:spcBef>
                          <a:spcPts val="0"/>
                        </a:spcBef>
                        <a:spcAft>
                          <a:spcPts val="0"/>
                        </a:spcAft>
                      </a:pPr>
                      <a:r>
                        <a:rPr lang="en-US" sz="2000">
                          <a:effectLst/>
                        </a:rPr>
                        <a:t>Number of Standards</a:t>
                      </a:r>
                      <a:endParaRPr lang="en-US" sz="20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6</a:t>
                      </a:r>
                      <a:endParaRPr lang="en-US" sz="20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4 </a:t>
                      </a:r>
                      <a:endParaRPr lang="en-US" sz="20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r h="502644">
                <a:tc>
                  <a:txBody>
                    <a:bodyPr/>
                    <a:lstStyle/>
                    <a:p>
                      <a:pPr marL="0" marR="0" algn="ctr">
                        <a:spcBef>
                          <a:spcPts val="0"/>
                        </a:spcBef>
                        <a:spcAft>
                          <a:spcPts val="0"/>
                        </a:spcAft>
                      </a:pPr>
                      <a:r>
                        <a:rPr lang="en-US" sz="2000">
                          <a:effectLst/>
                        </a:rPr>
                        <a:t>Number of Elements</a:t>
                      </a:r>
                      <a:endParaRPr lang="en-US" sz="20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25</a:t>
                      </a:r>
                      <a:endParaRPr lang="en-US" sz="20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17</a:t>
                      </a:r>
                      <a:endParaRPr lang="en-US" sz="20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r h="803469">
                <a:tc>
                  <a:txBody>
                    <a:bodyPr/>
                    <a:lstStyle/>
                    <a:p>
                      <a:pPr marL="0" marR="0" algn="ctr">
                        <a:spcBef>
                          <a:spcPts val="0"/>
                        </a:spcBef>
                        <a:spcAft>
                          <a:spcPts val="0"/>
                        </a:spcAft>
                      </a:pPr>
                      <a:r>
                        <a:rPr lang="en-US" sz="2000">
                          <a:effectLst/>
                        </a:rPr>
                        <a:t>Number of Professional Practices</a:t>
                      </a:r>
                      <a:endParaRPr lang="en-US" sz="20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255 </a:t>
                      </a:r>
                      <a:endParaRPr lang="en-US" sz="20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215</a:t>
                      </a:r>
                      <a:endParaRPr lang="en-US" sz="20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768639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 What Changed? </a:t>
            </a:r>
            <a:endParaRPr lang="en-US" sz="4000" dirty="0"/>
          </a:p>
        </p:txBody>
      </p:sp>
      <p:sp>
        <p:nvSpPr>
          <p:cNvPr id="3" name="Content Placeholder 2"/>
          <p:cNvSpPr>
            <a:spLocks noGrp="1"/>
          </p:cNvSpPr>
          <p:nvPr>
            <p:ph idx="1"/>
          </p:nvPr>
        </p:nvSpPr>
        <p:spPr/>
        <p:txBody>
          <a:bodyPr/>
          <a:lstStyle/>
          <a:p>
            <a:r>
              <a:rPr lang="en-US" sz="2000" dirty="0" smtClean="0"/>
              <a:t>The principal rubric category labels were also aligned to the changes in the teacher rubric and now read: </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a:t>The rating levels of Basic, Partially Proficient, Proficient, Accomplished, and Exemplary, will still be utilized to determine standard and overall professional practice ratings. </a:t>
            </a:r>
            <a:endParaRPr lang="en-US" sz="2000" dirty="0" smtClean="0"/>
          </a:p>
          <a:p>
            <a:endParaRPr lang="en-US" sz="2000"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19</a:t>
            </a:fld>
            <a:endParaRPr lang="en-US" dirty="0"/>
          </a:p>
        </p:txBody>
      </p:sp>
      <p:graphicFrame>
        <p:nvGraphicFramePr>
          <p:cNvPr id="5" name="Table 4"/>
          <p:cNvGraphicFramePr>
            <a:graphicFrameLocks noGrp="1"/>
          </p:cNvGraphicFramePr>
          <p:nvPr>
            <p:extLst/>
          </p:nvPr>
        </p:nvGraphicFramePr>
        <p:xfrm>
          <a:off x="2501900" y="2197102"/>
          <a:ext cx="4533899" cy="2266293"/>
        </p:xfrm>
        <a:graphic>
          <a:graphicData uri="http://schemas.openxmlformats.org/drawingml/2006/table">
            <a:tbl>
              <a:tblPr firstRow="1" firstCol="1" bandRow="1">
                <a:tableStyleId>{5C22544A-7EE6-4342-B048-85BDC9FD1C3A}</a:tableStyleId>
              </a:tblPr>
              <a:tblGrid>
                <a:gridCol w="2260909"/>
                <a:gridCol w="2272990"/>
              </a:tblGrid>
              <a:tr h="563469">
                <a:tc>
                  <a:txBody>
                    <a:bodyPr/>
                    <a:lstStyle/>
                    <a:p>
                      <a:pPr marL="0" marR="0" algn="ctr">
                        <a:spcBef>
                          <a:spcPts val="0"/>
                        </a:spcBef>
                        <a:spcAft>
                          <a:spcPts val="0"/>
                        </a:spcAft>
                      </a:pPr>
                      <a:r>
                        <a:rPr lang="en-US" sz="1800" dirty="0">
                          <a:effectLst/>
                        </a:rPr>
                        <a:t>Former Principal Rubric</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Revised Principal Rubric</a:t>
                      </a:r>
                      <a:endParaRPr lang="en-US" sz="18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r h="340565">
                <a:tc>
                  <a:txBody>
                    <a:bodyPr/>
                    <a:lstStyle/>
                    <a:p>
                      <a:pPr marL="0" marR="0" algn="l">
                        <a:spcBef>
                          <a:spcPts val="0"/>
                        </a:spcBef>
                        <a:spcAft>
                          <a:spcPts val="0"/>
                        </a:spcAft>
                      </a:pPr>
                      <a:r>
                        <a:rPr lang="en-US" sz="1800" dirty="0">
                          <a:effectLst/>
                        </a:rPr>
                        <a:t>Basic</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800">
                          <a:effectLst/>
                        </a:rPr>
                        <a:t>Level 1 Practices</a:t>
                      </a:r>
                      <a:endParaRPr lang="en-US" sz="18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r h="340564">
                <a:tc>
                  <a:txBody>
                    <a:bodyPr/>
                    <a:lstStyle/>
                    <a:p>
                      <a:pPr marL="0" marR="0" algn="l">
                        <a:spcBef>
                          <a:spcPts val="0"/>
                        </a:spcBef>
                        <a:spcAft>
                          <a:spcPts val="0"/>
                        </a:spcAft>
                      </a:pPr>
                      <a:r>
                        <a:rPr lang="en-US" sz="1800" dirty="0">
                          <a:effectLst/>
                        </a:rPr>
                        <a:t>Partially Proficient </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800">
                          <a:effectLst/>
                        </a:rPr>
                        <a:t>Level 2 Practices</a:t>
                      </a:r>
                      <a:endParaRPr lang="en-US" sz="18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r h="340565">
                <a:tc>
                  <a:txBody>
                    <a:bodyPr/>
                    <a:lstStyle/>
                    <a:p>
                      <a:pPr marL="0" marR="0" algn="l">
                        <a:spcBef>
                          <a:spcPts val="0"/>
                        </a:spcBef>
                        <a:spcAft>
                          <a:spcPts val="0"/>
                        </a:spcAft>
                      </a:pPr>
                      <a:r>
                        <a:rPr lang="en-US" sz="1800">
                          <a:effectLst/>
                        </a:rPr>
                        <a:t>Proficient </a:t>
                      </a:r>
                      <a:endParaRPr lang="en-US" sz="18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800" dirty="0">
                          <a:effectLst/>
                        </a:rPr>
                        <a:t>Level 3 Practices</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r h="340565">
                <a:tc>
                  <a:txBody>
                    <a:bodyPr/>
                    <a:lstStyle/>
                    <a:p>
                      <a:pPr marL="0" marR="0" algn="l">
                        <a:spcBef>
                          <a:spcPts val="0"/>
                        </a:spcBef>
                        <a:spcAft>
                          <a:spcPts val="0"/>
                        </a:spcAft>
                      </a:pPr>
                      <a:r>
                        <a:rPr lang="en-US" sz="1800">
                          <a:effectLst/>
                        </a:rPr>
                        <a:t>Accomplished </a:t>
                      </a:r>
                      <a:endParaRPr lang="en-US" sz="18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800" dirty="0">
                          <a:effectLst/>
                        </a:rPr>
                        <a:t>Level 4 Practices</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r h="340565">
                <a:tc>
                  <a:txBody>
                    <a:bodyPr/>
                    <a:lstStyle/>
                    <a:p>
                      <a:pPr marL="0" marR="0" algn="l">
                        <a:spcBef>
                          <a:spcPts val="0"/>
                        </a:spcBef>
                        <a:spcAft>
                          <a:spcPts val="0"/>
                        </a:spcAft>
                      </a:pPr>
                      <a:r>
                        <a:rPr lang="en-US" sz="1800">
                          <a:effectLst/>
                        </a:rPr>
                        <a:t>Exemplary </a:t>
                      </a:r>
                      <a:endParaRPr lang="en-US" sz="18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800" dirty="0">
                          <a:effectLst/>
                        </a:rPr>
                        <a:t>Level 5 Practices</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069944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Friendly Reminders</a:t>
            </a:r>
            <a:endParaRPr lang="en-US" sz="4000" dirty="0"/>
          </a:p>
        </p:txBody>
      </p:sp>
      <p:sp>
        <p:nvSpPr>
          <p:cNvPr id="2" name="Content Placeholder 1"/>
          <p:cNvSpPr>
            <a:spLocks noGrp="1"/>
          </p:cNvSpPr>
          <p:nvPr>
            <p:ph idx="1"/>
          </p:nvPr>
        </p:nvSpPr>
        <p:spPr/>
        <p:txBody>
          <a:bodyPr/>
          <a:lstStyle/>
          <a:p>
            <a:r>
              <a:rPr lang="en-US" sz="1800" dirty="0"/>
              <a:t>All districts are required to evaluate all educators on all professional practice </a:t>
            </a:r>
            <a:r>
              <a:rPr lang="en-US" sz="1800" dirty="0" smtClean="0"/>
              <a:t>standards for teachers, special services providers, and </a:t>
            </a:r>
            <a:r>
              <a:rPr lang="en-US" sz="1800" dirty="0" smtClean="0"/>
              <a:t>principals.</a:t>
            </a:r>
            <a:endParaRPr lang="en-US" sz="1800" dirty="0">
              <a:solidFill>
                <a:schemeClr val="tx1"/>
              </a:solidFill>
            </a:endParaRPr>
          </a:p>
          <a:p>
            <a:r>
              <a:rPr lang="en-US" sz="1800" dirty="0"/>
              <a:t>Measures of Student Learning/Outcomes must account for 50% of an educator’s annual evaluation (Teacher, Principal, SSP</a:t>
            </a:r>
            <a:r>
              <a:rPr lang="en-US" sz="1800" dirty="0" smtClean="0"/>
              <a:t>).</a:t>
            </a:r>
            <a:endParaRPr lang="en-US" sz="1800" dirty="0" smtClean="0"/>
          </a:p>
          <a:p>
            <a:pPr lvl="1"/>
            <a:r>
              <a:rPr lang="en-US" sz="1800" dirty="0" smtClean="0">
                <a:solidFill>
                  <a:schemeClr val="tx1"/>
                </a:solidFill>
              </a:rPr>
              <a:t>House Bill 15-1323, states that, “If </a:t>
            </a:r>
            <a:r>
              <a:rPr lang="en-US" sz="1800" dirty="0">
                <a:solidFill>
                  <a:schemeClr val="tx1"/>
                </a:solidFill>
              </a:rPr>
              <a:t>a local board does not receive the results of state assessments in time to use them in the written evaluation report prepared for the school year in which the assessments are administered, the local board shall use the results of the state assessments as measures of student academic growth for educator evaluations and professional development in the school year following the school year in which the assessments are administered” (22-9-106</a:t>
            </a:r>
            <a:r>
              <a:rPr lang="en-US" sz="1800" dirty="0" smtClean="0">
                <a:solidFill>
                  <a:schemeClr val="tx1"/>
                </a:solidFill>
              </a:rPr>
              <a:t>).</a:t>
            </a:r>
            <a:endParaRPr lang="en-US" sz="1800" dirty="0">
              <a:solidFill>
                <a:schemeClr val="tx1"/>
              </a:solidFill>
            </a:endParaRPr>
          </a:p>
          <a:p>
            <a:r>
              <a:rPr lang="en-US" sz="1800" dirty="0">
                <a:solidFill>
                  <a:schemeClr val="tx2"/>
                </a:solidFill>
              </a:rPr>
              <a:t>All educators must be given a written evaluation report upon the completion of an </a:t>
            </a:r>
            <a:r>
              <a:rPr lang="en-US" sz="1800" dirty="0" smtClean="0">
                <a:solidFill>
                  <a:schemeClr val="tx2"/>
                </a:solidFill>
              </a:rPr>
              <a:t>evaluation.</a:t>
            </a:r>
            <a:endParaRPr lang="en-US" sz="1800" dirty="0">
              <a:solidFill>
                <a:schemeClr val="tx2"/>
              </a:solidFill>
            </a:endParaRPr>
          </a:p>
          <a:p>
            <a:pPr lvl="1"/>
            <a:r>
              <a:rPr lang="en-US" sz="1800" dirty="0">
                <a:solidFill>
                  <a:schemeClr val="tx1"/>
                </a:solidFill>
              </a:rPr>
              <a:t>Teachers must receive the report no later than two weeks before the end of the school year.</a:t>
            </a:r>
            <a:endParaRPr lang="en-US" sz="1800"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2</a:t>
            </a:fld>
            <a:endParaRPr lang="en-US" dirty="0" smtClean="0"/>
          </a:p>
        </p:txBody>
      </p:sp>
    </p:spTree>
    <p:extLst>
      <p:ext uri="{BB962C8B-B14F-4D97-AF65-F5344CB8AC3E}">
        <p14:creationId xmlns:p14="http://schemas.microsoft.com/office/powerpoint/2010/main" val="102705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 What Changed? </a:t>
            </a:r>
            <a:endParaRPr lang="en-US" sz="4000" dirty="0"/>
          </a:p>
        </p:txBody>
      </p:sp>
      <p:sp>
        <p:nvSpPr>
          <p:cNvPr id="3" name="Content Placeholder 2"/>
          <p:cNvSpPr>
            <a:spLocks noGrp="1"/>
          </p:cNvSpPr>
          <p:nvPr>
            <p:ph idx="1"/>
          </p:nvPr>
        </p:nvSpPr>
        <p:spPr/>
        <p:txBody>
          <a:bodyPr/>
          <a:lstStyle/>
          <a:p>
            <a:r>
              <a:rPr lang="en-US" dirty="0" smtClean="0"/>
              <a:t>The two major scoring shifts applied to the teacher State Model Evaluation System will also be applied to the </a:t>
            </a:r>
            <a:r>
              <a:rPr lang="en-US" i="1" dirty="0" smtClean="0"/>
              <a:t>principal</a:t>
            </a:r>
            <a:r>
              <a:rPr lang="en-US" dirty="0" smtClean="0"/>
              <a:t> system and include: </a:t>
            </a:r>
          </a:p>
          <a:p>
            <a:pPr marL="1028700" lvl="1" indent="-342900"/>
            <a:r>
              <a:rPr lang="en-US" i="1" dirty="0" smtClean="0"/>
              <a:t>Preponderance of Evidence </a:t>
            </a:r>
            <a:r>
              <a:rPr lang="en-US" dirty="0" smtClean="0"/>
              <a:t>scoring logic in most cases where a leader must receive 3 out of 4 elements within a standard at the higher rating in order to earn the higher rating. </a:t>
            </a:r>
          </a:p>
          <a:p>
            <a:pPr lvl="1" indent="0">
              <a:buNone/>
            </a:pPr>
            <a:endParaRPr lang="en-US" i="1"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20</a:t>
            </a:fld>
            <a:endParaRPr lang="en-US" dirty="0"/>
          </a:p>
        </p:txBody>
      </p:sp>
      <p:graphicFrame>
        <p:nvGraphicFramePr>
          <p:cNvPr id="9" name="Object 8"/>
          <p:cNvGraphicFramePr>
            <a:graphicFrameLocks noChangeAspect="1"/>
          </p:cNvGraphicFramePr>
          <p:nvPr>
            <p:extLst/>
          </p:nvPr>
        </p:nvGraphicFramePr>
        <p:xfrm>
          <a:off x="424391" y="4000500"/>
          <a:ext cx="8339582" cy="1528763"/>
        </p:xfrm>
        <a:graphic>
          <a:graphicData uri="http://schemas.openxmlformats.org/presentationml/2006/ole">
            <mc:AlternateContent xmlns:mc="http://schemas.openxmlformats.org/markup-compatibility/2006">
              <mc:Choice xmlns:v="urn:schemas-microsoft-com:vml" Requires="v">
                <p:oleObj spid="_x0000_s3123" name="Document" r:id="rId4" imgW="6850483" imgH="1255139" progId="Word.Document.12">
                  <p:embed/>
                </p:oleObj>
              </mc:Choice>
              <mc:Fallback>
                <p:oleObj name="Document" r:id="rId4" imgW="6850483" imgH="1255139" progId="Word.Document.12">
                  <p:embed/>
                  <p:pic>
                    <p:nvPicPr>
                      <p:cNvPr id="0" name=""/>
                      <p:cNvPicPr/>
                      <p:nvPr/>
                    </p:nvPicPr>
                    <p:blipFill>
                      <a:blip r:embed="rId5"/>
                      <a:stretch>
                        <a:fillRect/>
                      </a:stretch>
                    </p:blipFill>
                    <p:spPr>
                      <a:xfrm>
                        <a:off x="424391" y="4000500"/>
                        <a:ext cx="8339582" cy="1528763"/>
                      </a:xfrm>
                      <a:prstGeom prst="rect">
                        <a:avLst/>
                      </a:prstGeom>
                    </p:spPr>
                  </p:pic>
                </p:oleObj>
              </mc:Fallback>
            </mc:AlternateContent>
          </a:graphicData>
        </a:graphic>
      </p:graphicFrame>
    </p:spTree>
    <p:extLst>
      <p:ext uri="{BB962C8B-B14F-4D97-AF65-F5344CB8AC3E}">
        <p14:creationId xmlns:p14="http://schemas.microsoft.com/office/powerpoint/2010/main" val="2408269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 y="140970"/>
            <a:ext cx="8698230" cy="710141"/>
          </a:xfrm>
        </p:spPr>
        <p:txBody>
          <a:bodyPr>
            <a:noAutofit/>
          </a:bodyPr>
          <a:lstStyle/>
          <a:p>
            <a:r>
              <a:rPr lang="en-US" sz="3200" dirty="0"/>
              <a:t>Changes in Rating Scale for Professional </a:t>
            </a:r>
            <a:r>
              <a:rPr lang="en-US" sz="3200" dirty="0" smtClean="0"/>
              <a:t>Practice for </a:t>
            </a:r>
            <a:r>
              <a:rPr lang="en-US" sz="3200" i="1" dirty="0" smtClean="0"/>
              <a:t>Principals</a:t>
            </a:r>
            <a:endParaRPr lang="en-US" sz="3200" i="1"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21</a:t>
            </a:fld>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1732313315"/>
              </p:ext>
            </p:extLst>
          </p:nvPr>
        </p:nvGraphicFramePr>
        <p:xfrm>
          <a:off x="759371" y="4047063"/>
          <a:ext cx="7501761" cy="2072640"/>
        </p:xfrm>
        <a:graphic>
          <a:graphicData uri="http://schemas.openxmlformats.org/drawingml/2006/table">
            <a:tbl>
              <a:tblPr firstRow="1" firstCol="1" bandRow="1">
                <a:tableStyleId>{5C22544A-7EE6-4342-B048-85BDC9FD1C3A}</a:tableStyleId>
              </a:tblPr>
              <a:tblGrid>
                <a:gridCol w="2968268"/>
                <a:gridCol w="2233548"/>
                <a:gridCol w="2299945"/>
              </a:tblGrid>
              <a:tr h="614638">
                <a:tc>
                  <a:txBody>
                    <a:bodyPr/>
                    <a:lstStyle/>
                    <a:p>
                      <a:pPr marL="0" marR="0" algn="ctr">
                        <a:spcBef>
                          <a:spcPts val="0"/>
                        </a:spcBef>
                        <a:spcAft>
                          <a:spcPts val="0"/>
                        </a:spcAft>
                      </a:pPr>
                      <a:r>
                        <a:rPr lang="en-US" sz="1600" dirty="0" smtClean="0">
                          <a:effectLst/>
                        </a:rPr>
                        <a:t>Revised </a:t>
                      </a:r>
                      <a:endParaRPr lang="en-US" sz="1600" dirty="0">
                        <a:effectLst/>
                      </a:endParaRPr>
                    </a:p>
                    <a:p>
                      <a:pPr marL="0" marR="0" algn="ctr">
                        <a:spcBef>
                          <a:spcPts val="0"/>
                        </a:spcBef>
                        <a:spcAft>
                          <a:spcPts val="0"/>
                        </a:spcAft>
                      </a:pPr>
                      <a:r>
                        <a:rPr lang="en-US" sz="1600" dirty="0">
                          <a:effectLst/>
                        </a:rPr>
                        <a:t>Professional Practices </a:t>
                      </a:r>
                      <a:r>
                        <a:rPr lang="en-US" sz="1600" dirty="0" smtClean="0">
                          <a:effectLst/>
                        </a:rPr>
                        <a:t/>
                      </a:r>
                      <a:br>
                        <a:rPr lang="en-US" sz="1600" dirty="0" smtClean="0">
                          <a:effectLst/>
                        </a:rPr>
                      </a:br>
                      <a:r>
                        <a:rPr lang="en-US" sz="1600" dirty="0" smtClean="0">
                          <a:effectLst/>
                        </a:rPr>
                        <a:t>Rating</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a:effectLst/>
                        </a:rPr>
                        <a:t>Rubric Scale</a:t>
                      </a:r>
                    </a:p>
                    <a:p>
                      <a:pPr marL="0" marR="0" algn="ctr">
                        <a:spcBef>
                          <a:spcPts val="0"/>
                        </a:spcBef>
                        <a:spcAft>
                          <a:spcPts val="0"/>
                        </a:spcAft>
                      </a:pPr>
                      <a:r>
                        <a:rPr lang="en-US" sz="1600" dirty="0">
                          <a:effectLst/>
                        </a:rPr>
                        <a:t> 0-20</a:t>
                      </a:r>
                    </a:p>
                    <a:p>
                      <a:pPr marL="0" marR="0" algn="ctr">
                        <a:spcBef>
                          <a:spcPts val="0"/>
                        </a:spcBef>
                        <a:spcAft>
                          <a:spcPts val="0"/>
                        </a:spcAft>
                      </a:pPr>
                      <a:r>
                        <a:rPr lang="en-US" sz="1200" dirty="0">
                          <a:effectLst/>
                        </a:rPr>
                        <a:t>(Rounded to the nearest hundredth)</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a:effectLst/>
                        </a:rPr>
                        <a:t>Scale Converted </a:t>
                      </a:r>
                    </a:p>
                    <a:p>
                      <a:pPr marL="0" marR="0" algn="ctr">
                        <a:spcBef>
                          <a:spcPts val="0"/>
                        </a:spcBef>
                        <a:spcAft>
                          <a:spcPts val="0"/>
                        </a:spcAft>
                      </a:pPr>
                      <a:r>
                        <a:rPr lang="en-US" sz="1600" dirty="0">
                          <a:effectLst/>
                        </a:rPr>
                        <a:t>to 0-540</a:t>
                      </a:r>
                      <a:br>
                        <a:rPr lang="en-US" sz="1600" dirty="0">
                          <a:effectLst/>
                        </a:rPr>
                      </a:br>
                      <a:r>
                        <a:rPr lang="en-US" sz="1200" dirty="0">
                          <a:effectLst/>
                        </a:rPr>
                        <a:t>(Rounded to the nearest whole number)</a:t>
                      </a:r>
                      <a:endParaRPr lang="en-US" sz="1600" dirty="0">
                        <a:effectLst/>
                        <a:latin typeface="Calibri"/>
                        <a:ea typeface="MS PGothic"/>
                        <a:cs typeface="Times New Roman"/>
                      </a:endParaRPr>
                    </a:p>
                  </a:txBody>
                  <a:tcPr marL="64945" marR="64945" marT="0" marB="0"/>
                </a:tc>
              </a:tr>
              <a:tr h="172867">
                <a:tc>
                  <a:txBody>
                    <a:bodyPr/>
                    <a:lstStyle/>
                    <a:p>
                      <a:pPr marL="0" marR="0" algn="ctr">
                        <a:spcBef>
                          <a:spcPts val="0"/>
                        </a:spcBef>
                        <a:spcAft>
                          <a:spcPts val="0"/>
                        </a:spcAft>
                      </a:pPr>
                      <a:r>
                        <a:rPr lang="en-US" sz="1600" dirty="0">
                          <a:effectLst/>
                        </a:rPr>
                        <a:t>Basic</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0 – 3.74</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a:effectLst/>
                        </a:rPr>
                        <a:t>0 - 101</a:t>
                      </a:r>
                      <a:endParaRPr lang="en-US" sz="1600" dirty="0">
                        <a:effectLst/>
                        <a:latin typeface="Calibri"/>
                        <a:ea typeface="MS PGothic"/>
                        <a:cs typeface="Times New Roman"/>
                      </a:endParaRPr>
                    </a:p>
                  </a:txBody>
                  <a:tcPr marL="64945" marR="64945" marT="0" marB="0"/>
                </a:tc>
              </a:tr>
              <a:tr h="172867">
                <a:tc>
                  <a:txBody>
                    <a:bodyPr/>
                    <a:lstStyle/>
                    <a:p>
                      <a:pPr marL="0" marR="0" algn="ctr">
                        <a:spcBef>
                          <a:spcPts val="0"/>
                        </a:spcBef>
                        <a:spcAft>
                          <a:spcPts val="0"/>
                        </a:spcAft>
                      </a:pPr>
                      <a:r>
                        <a:rPr lang="en-US" sz="1600" dirty="0">
                          <a:effectLst/>
                        </a:rPr>
                        <a:t>Partially Proficient</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3 .75 – 8.74</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a:effectLst/>
                        </a:rPr>
                        <a:t>102 - 236</a:t>
                      </a:r>
                      <a:endParaRPr lang="en-US" sz="1600" dirty="0">
                        <a:effectLst/>
                        <a:latin typeface="Calibri"/>
                        <a:ea typeface="MS PGothic"/>
                        <a:cs typeface="Times New Roman"/>
                      </a:endParaRPr>
                    </a:p>
                  </a:txBody>
                  <a:tcPr marL="64945" marR="64945" marT="0" marB="0"/>
                </a:tc>
              </a:tr>
              <a:tr h="172867">
                <a:tc>
                  <a:txBody>
                    <a:bodyPr/>
                    <a:lstStyle/>
                    <a:p>
                      <a:pPr marL="0" marR="0" algn="ctr">
                        <a:spcBef>
                          <a:spcPts val="0"/>
                        </a:spcBef>
                        <a:spcAft>
                          <a:spcPts val="0"/>
                        </a:spcAft>
                      </a:pPr>
                      <a:r>
                        <a:rPr lang="en-US" sz="1600" dirty="0">
                          <a:effectLst/>
                        </a:rPr>
                        <a:t>Proficient</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8.75 – 13.74</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a:effectLst/>
                        </a:rPr>
                        <a:t>237 - 371</a:t>
                      </a:r>
                      <a:endParaRPr lang="en-US" sz="1600" dirty="0">
                        <a:effectLst/>
                        <a:latin typeface="Calibri"/>
                        <a:ea typeface="MS PGothic"/>
                        <a:cs typeface="Times New Roman"/>
                      </a:endParaRPr>
                    </a:p>
                  </a:txBody>
                  <a:tcPr marL="64945" marR="64945" marT="0" marB="0"/>
                </a:tc>
              </a:tr>
              <a:tr h="172867">
                <a:tc>
                  <a:txBody>
                    <a:bodyPr/>
                    <a:lstStyle/>
                    <a:p>
                      <a:pPr marL="0" marR="0" algn="ctr">
                        <a:spcBef>
                          <a:spcPts val="0"/>
                        </a:spcBef>
                        <a:spcAft>
                          <a:spcPts val="0"/>
                        </a:spcAft>
                      </a:pPr>
                      <a:r>
                        <a:rPr lang="en-US" sz="1600" dirty="0">
                          <a:effectLst/>
                        </a:rPr>
                        <a:t>Accomplished</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13.75 – 18.74</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a:effectLst/>
                        </a:rPr>
                        <a:t>372 - 506</a:t>
                      </a:r>
                      <a:endParaRPr lang="en-US" sz="1600" dirty="0">
                        <a:effectLst/>
                        <a:latin typeface="Calibri"/>
                        <a:ea typeface="MS PGothic"/>
                        <a:cs typeface="Times New Roman"/>
                      </a:endParaRPr>
                    </a:p>
                  </a:txBody>
                  <a:tcPr marL="64945" marR="64945" marT="0" marB="0"/>
                </a:tc>
              </a:tr>
              <a:tr h="172867">
                <a:tc>
                  <a:txBody>
                    <a:bodyPr/>
                    <a:lstStyle/>
                    <a:p>
                      <a:pPr marL="0" marR="0" algn="ctr">
                        <a:spcBef>
                          <a:spcPts val="0"/>
                        </a:spcBef>
                        <a:spcAft>
                          <a:spcPts val="0"/>
                        </a:spcAft>
                      </a:pPr>
                      <a:r>
                        <a:rPr lang="en-US" sz="1600" dirty="0">
                          <a:effectLst/>
                        </a:rPr>
                        <a:t>Exemplary</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18.75 – 20.00</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smtClean="0">
                          <a:effectLst/>
                        </a:rPr>
                        <a:t>507 </a:t>
                      </a:r>
                      <a:r>
                        <a:rPr lang="en-US" sz="1600" dirty="0">
                          <a:effectLst/>
                        </a:rPr>
                        <a:t>- 540</a:t>
                      </a:r>
                      <a:endParaRPr lang="en-US" sz="1600" dirty="0">
                        <a:effectLst/>
                        <a:latin typeface="Calibri"/>
                        <a:ea typeface="MS PGothic"/>
                        <a:cs typeface="Times New Roman"/>
                      </a:endParaRPr>
                    </a:p>
                  </a:txBody>
                  <a:tcPr marL="64945" marR="64945"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94319633"/>
              </p:ext>
            </p:extLst>
          </p:nvPr>
        </p:nvGraphicFramePr>
        <p:xfrm>
          <a:off x="759371" y="1538730"/>
          <a:ext cx="7501761" cy="2086819"/>
        </p:xfrm>
        <a:graphic>
          <a:graphicData uri="http://schemas.openxmlformats.org/drawingml/2006/table">
            <a:tbl>
              <a:tblPr firstRow="1" firstCol="1" bandRow="1">
                <a:tableStyleId>{5C22544A-7EE6-4342-B048-85BDC9FD1C3A}</a:tableStyleId>
              </a:tblPr>
              <a:tblGrid>
                <a:gridCol w="2977056"/>
                <a:gridCol w="2238703"/>
                <a:gridCol w="2286002"/>
              </a:tblGrid>
              <a:tr h="865607">
                <a:tc>
                  <a:txBody>
                    <a:bodyPr/>
                    <a:lstStyle/>
                    <a:p>
                      <a:pPr marL="0" marR="0" algn="ctr">
                        <a:spcBef>
                          <a:spcPts val="0"/>
                        </a:spcBef>
                        <a:spcAft>
                          <a:spcPts val="0"/>
                        </a:spcAft>
                      </a:pPr>
                      <a:r>
                        <a:rPr lang="en-US" sz="1600" dirty="0" smtClean="0">
                          <a:effectLst/>
                        </a:rPr>
                        <a:t>Former</a:t>
                      </a:r>
                      <a:endParaRPr lang="en-US" sz="1600" dirty="0">
                        <a:effectLst/>
                      </a:endParaRPr>
                    </a:p>
                    <a:p>
                      <a:pPr marL="0" marR="0" algn="ctr">
                        <a:spcBef>
                          <a:spcPts val="0"/>
                        </a:spcBef>
                        <a:spcAft>
                          <a:spcPts val="0"/>
                        </a:spcAft>
                      </a:pPr>
                      <a:r>
                        <a:rPr lang="en-US" sz="1600" dirty="0">
                          <a:effectLst/>
                        </a:rPr>
                        <a:t>Professional Practices </a:t>
                      </a:r>
                    </a:p>
                    <a:p>
                      <a:pPr marL="0" marR="0" algn="ctr">
                        <a:spcBef>
                          <a:spcPts val="0"/>
                        </a:spcBef>
                        <a:spcAft>
                          <a:spcPts val="0"/>
                        </a:spcAft>
                      </a:pPr>
                      <a:r>
                        <a:rPr lang="en-US" sz="1600" dirty="0">
                          <a:effectLst/>
                        </a:rPr>
                        <a:t>Rating</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Rubric Scale </a:t>
                      </a:r>
                    </a:p>
                    <a:p>
                      <a:pPr marL="0" marR="0" algn="ctr">
                        <a:spcBef>
                          <a:spcPts val="0"/>
                        </a:spcBef>
                        <a:spcAft>
                          <a:spcPts val="0"/>
                        </a:spcAft>
                      </a:pPr>
                      <a:r>
                        <a:rPr lang="en-US" sz="1600" dirty="0" smtClean="0">
                          <a:effectLst/>
                        </a:rPr>
                        <a:t>0-24</a:t>
                      </a:r>
                      <a:endParaRPr lang="en-US" sz="1600" dirty="0">
                        <a:effectLst/>
                      </a:endParaRPr>
                    </a:p>
                    <a:p>
                      <a:pPr marL="0" marR="0" algn="ctr">
                        <a:spcBef>
                          <a:spcPts val="0"/>
                        </a:spcBef>
                        <a:spcAft>
                          <a:spcPts val="0"/>
                        </a:spcAft>
                      </a:pPr>
                      <a:r>
                        <a:rPr lang="en-US" sz="1600" dirty="0">
                          <a:effectLst/>
                        </a:rPr>
                        <a:t> </a:t>
                      </a:r>
                      <a:r>
                        <a:rPr lang="en-US" sz="1050" dirty="0">
                          <a:effectLst/>
                        </a:rPr>
                        <a:t>(Rounded to the nearest hundredth)</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Scale Converted to 0-540</a:t>
                      </a:r>
                    </a:p>
                    <a:p>
                      <a:pPr marL="0" marR="0" algn="ctr">
                        <a:spcBef>
                          <a:spcPts val="0"/>
                        </a:spcBef>
                        <a:spcAft>
                          <a:spcPts val="0"/>
                        </a:spcAft>
                      </a:pPr>
                      <a:r>
                        <a:rPr lang="en-US" sz="1050" dirty="0">
                          <a:effectLst/>
                        </a:rPr>
                        <a:t>(Rounded to the nearest whole number)</a:t>
                      </a:r>
                      <a:endParaRPr lang="en-US" sz="1600" dirty="0">
                        <a:effectLst/>
                        <a:latin typeface="Calibri"/>
                        <a:ea typeface="MS PGothic"/>
                        <a:cs typeface="Times New Roman"/>
                      </a:endParaRPr>
                    </a:p>
                  </a:txBody>
                  <a:tcPr marL="68580" marR="68580" marT="0" marB="0"/>
                </a:tc>
              </a:tr>
              <a:tr h="239707">
                <a:tc>
                  <a:txBody>
                    <a:bodyPr/>
                    <a:lstStyle/>
                    <a:p>
                      <a:pPr marL="0" marR="0" algn="ctr">
                        <a:spcBef>
                          <a:spcPts val="0"/>
                        </a:spcBef>
                        <a:spcAft>
                          <a:spcPts val="0"/>
                        </a:spcAft>
                      </a:pPr>
                      <a:r>
                        <a:rPr lang="en-US" sz="1600" dirty="0">
                          <a:effectLst/>
                        </a:rPr>
                        <a:t>Basic</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0 - 2</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0 </a:t>
                      </a:r>
                      <a:r>
                        <a:rPr lang="en-US" sz="1600" dirty="0" smtClean="0">
                          <a:effectLst/>
                        </a:rPr>
                        <a:t>– 45</a:t>
                      </a:r>
                      <a:endParaRPr lang="en-US" sz="1600" dirty="0">
                        <a:effectLst/>
                        <a:latin typeface="Calibri"/>
                        <a:ea typeface="MS PGothic"/>
                        <a:cs typeface="Times New Roman"/>
                      </a:endParaRPr>
                    </a:p>
                  </a:txBody>
                  <a:tcPr marL="68580" marR="68580" marT="0" marB="0"/>
                </a:tc>
              </a:tr>
              <a:tr h="245852">
                <a:tc>
                  <a:txBody>
                    <a:bodyPr/>
                    <a:lstStyle/>
                    <a:p>
                      <a:pPr marL="0" marR="0" algn="ctr">
                        <a:spcBef>
                          <a:spcPts val="0"/>
                        </a:spcBef>
                        <a:spcAft>
                          <a:spcPts val="0"/>
                        </a:spcAft>
                      </a:pPr>
                      <a:r>
                        <a:rPr lang="en-US" sz="1600" dirty="0">
                          <a:effectLst/>
                        </a:rPr>
                        <a:t>Partially Proficient</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2.01 - </a:t>
                      </a:r>
                      <a:r>
                        <a:rPr lang="en-US" sz="1600" dirty="0" smtClean="0">
                          <a:effectLst/>
                        </a:rPr>
                        <a:t>8</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smtClean="0">
                          <a:effectLst/>
                        </a:rPr>
                        <a:t>46 – 180</a:t>
                      </a:r>
                      <a:endParaRPr lang="en-US" sz="1600" dirty="0">
                        <a:effectLst/>
                        <a:latin typeface="Calibri"/>
                        <a:ea typeface="MS PGothic"/>
                        <a:cs typeface="Times New Roman"/>
                      </a:endParaRPr>
                    </a:p>
                  </a:txBody>
                  <a:tcPr marL="68580" marR="68580" marT="0" marB="0"/>
                </a:tc>
              </a:tr>
              <a:tr h="239707">
                <a:tc>
                  <a:txBody>
                    <a:bodyPr/>
                    <a:lstStyle/>
                    <a:p>
                      <a:pPr marL="0" marR="0" algn="ctr">
                        <a:spcBef>
                          <a:spcPts val="0"/>
                        </a:spcBef>
                        <a:spcAft>
                          <a:spcPts val="0"/>
                        </a:spcAft>
                      </a:pPr>
                      <a:r>
                        <a:rPr lang="en-US" sz="1600" dirty="0">
                          <a:effectLst/>
                        </a:rPr>
                        <a:t>Proficient</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8</a:t>
                      </a:r>
                      <a:r>
                        <a:rPr lang="en-US" sz="1600" dirty="0" smtClean="0">
                          <a:effectLst/>
                        </a:rPr>
                        <a:t>.01 – 14</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smtClean="0">
                          <a:effectLst/>
                        </a:rPr>
                        <a:t>181 – 315</a:t>
                      </a:r>
                      <a:endParaRPr lang="en-US" sz="1600" dirty="0">
                        <a:effectLst/>
                        <a:latin typeface="Calibri"/>
                        <a:ea typeface="MS PGothic"/>
                        <a:cs typeface="Times New Roman"/>
                      </a:endParaRPr>
                    </a:p>
                  </a:txBody>
                  <a:tcPr marL="68580" marR="68580" marT="0" marB="0"/>
                </a:tc>
              </a:tr>
              <a:tr h="239707">
                <a:tc>
                  <a:txBody>
                    <a:bodyPr/>
                    <a:lstStyle/>
                    <a:p>
                      <a:pPr marL="0" marR="0" algn="ctr">
                        <a:spcBef>
                          <a:spcPts val="0"/>
                        </a:spcBef>
                        <a:spcAft>
                          <a:spcPts val="0"/>
                        </a:spcAft>
                      </a:pPr>
                      <a:r>
                        <a:rPr lang="en-US" sz="1600" dirty="0">
                          <a:effectLst/>
                        </a:rPr>
                        <a:t>Accomplished</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smtClean="0">
                          <a:effectLst/>
                        </a:rPr>
                        <a:t>14.01 – 20</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smtClean="0">
                          <a:effectLst/>
                        </a:rPr>
                        <a:t>316 – 450</a:t>
                      </a:r>
                      <a:endParaRPr lang="en-US" sz="1600" dirty="0">
                        <a:effectLst/>
                        <a:latin typeface="Calibri"/>
                        <a:ea typeface="MS PGothic"/>
                        <a:cs typeface="Times New Roman"/>
                      </a:endParaRPr>
                    </a:p>
                  </a:txBody>
                  <a:tcPr marL="68580" marR="68580" marT="0" marB="0"/>
                </a:tc>
              </a:tr>
              <a:tr h="239707">
                <a:tc>
                  <a:txBody>
                    <a:bodyPr/>
                    <a:lstStyle/>
                    <a:p>
                      <a:pPr marL="0" marR="0" algn="ctr">
                        <a:spcBef>
                          <a:spcPts val="0"/>
                        </a:spcBef>
                        <a:spcAft>
                          <a:spcPts val="0"/>
                        </a:spcAft>
                      </a:pPr>
                      <a:r>
                        <a:rPr lang="en-US" sz="1600" dirty="0">
                          <a:effectLst/>
                        </a:rPr>
                        <a:t>Exemplary</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smtClean="0">
                          <a:effectLst/>
                        </a:rPr>
                        <a:t>20.01 </a:t>
                      </a:r>
                      <a:r>
                        <a:rPr lang="en-US" sz="1600" dirty="0">
                          <a:effectLst/>
                        </a:rPr>
                        <a:t>- </a:t>
                      </a:r>
                      <a:r>
                        <a:rPr lang="en-US" sz="1600" dirty="0" smtClean="0">
                          <a:effectLst/>
                        </a:rPr>
                        <a:t>24</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smtClean="0">
                          <a:effectLst/>
                        </a:rPr>
                        <a:t>451- </a:t>
                      </a:r>
                      <a:r>
                        <a:rPr lang="en-US" sz="1600" dirty="0">
                          <a:effectLst/>
                        </a:rPr>
                        <a:t>540</a:t>
                      </a:r>
                      <a:endParaRPr lang="en-US" sz="1600" dirty="0">
                        <a:effectLst/>
                        <a:latin typeface="Calibri"/>
                        <a:ea typeface="MS PGothic"/>
                        <a:cs typeface="Times New Roman"/>
                      </a:endParaRPr>
                    </a:p>
                  </a:txBody>
                  <a:tcPr marL="68580" marR="68580" marT="0" marB="0"/>
                </a:tc>
              </a:tr>
            </a:tbl>
          </a:graphicData>
        </a:graphic>
      </p:graphicFrame>
    </p:spTree>
    <p:extLst>
      <p:ext uri="{BB962C8B-B14F-4D97-AF65-F5344CB8AC3E}">
        <p14:creationId xmlns:p14="http://schemas.microsoft.com/office/powerpoint/2010/main" val="2258863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Measures of Student </a:t>
            </a:r>
            <a:r>
              <a:rPr lang="en-US" sz="4000" dirty="0" smtClean="0"/>
              <a:t>Learning</a:t>
            </a:r>
            <a:endParaRPr lang="en-US" sz="4000" dirty="0"/>
          </a:p>
        </p:txBody>
      </p:sp>
      <p:sp>
        <p:nvSpPr>
          <p:cNvPr id="2" name="Content Placeholder 1"/>
          <p:cNvSpPr>
            <a:spLocks noGrp="1"/>
          </p:cNvSpPr>
          <p:nvPr>
            <p:ph idx="1"/>
          </p:nvPr>
        </p:nvSpPr>
        <p:spPr/>
        <p:txBody>
          <a:bodyPr/>
          <a:lstStyle/>
          <a:p>
            <a:r>
              <a:rPr lang="en-US" b="0" dirty="0"/>
              <a:t>No changes have been made to the MSL scoring </a:t>
            </a:r>
            <a:r>
              <a:rPr lang="en-US" b="0" dirty="0" smtClean="0"/>
              <a:t>system. </a:t>
            </a:r>
            <a:r>
              <a:rPr lang="en-US" b="0" dirty="0"/>
              <a:t>The table below details the </a:t>
            </a:r>
            <a:r>
              <a:rPr lang="en-US" b="0" dirty="0" smtClean="0"/>
              <a:t>Measures </a:t>
            </a:r>
            <a:r>
              <a:rPr lang="en-US" b="0" dirty="0"/>
              <a:t>of </a:t>
            </a:r>
            <a:r>
              <a:rPr lang="en-US" dirty="0" smtClean="0"/>
              <a:t>St</a:t>
            </a:r>
            <a:r>
              <a:rPr lang="en-US" b="0" dirty="0" smtClean="0"/>
              <a:t>udent </a:t>
            </a:r>
            <a:r>
              <a:rPr lang="en-US" dirty="0"/>
              <a:t>L</a:t>
            </a:r>
            <a:r>
              <a:rPr lang="en-US" b="0" dirty="0" smtClean="0"/>
              <a:t>earning </a:t>
            </a:r>
            <a:r>
              <a:rPr lang="en-US" b="0" dirty="0"/>
              <a:t>ratings </a:t>
            </a:r>
            <a:r>
              <a:rPr lang="en-US" b="0" dirty="0" smtClean="0"/>
              <a:t>for the State Model Evaluation System.</a:t>
            </a:r>
          </a:p>
          <a:p>
            <a:endParaRPr lang="en-US"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22</a:t>
            </a:fld>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60698072"/>
              </p:ext>
            </p:extLst>
          </p:nvPr>
        </p:nvGraphicFramePr>
        <p:xfrm>
          <a:off x="381000" y="2968241"/>
          <a:ext cx="8407400" cy="2093179"/>
        </p:xfrm>
        <a:graphic>
          <a:graphicData uri="http://schemas.openxmlformats.org/drawingml/2006/table">
            <a:tbl>
              <a:tblPr firstRow="1" firstCol="1" bandRow="1">
                <a:tableStyleId>{5C22544A-7EE6-4342-B048-85BDC9FD1C3A}</a:tableStyleId>
              </a:tblPr>
              <a:tblGrid>
                <a:gridCol w="3219299"/>
                <a:gridCol w="2441388"/>
                <a:gridCol w="2746713"/>
              </a:tblGrid>
              <a:tr h="559327">
                <a:tc>
                  <a:txBody>
                    <a:bodyPr/>
                    <a:lstStyle/>
                    <a:p>
                      <a:pPr marL="0" marR="0" algn="ctr">
                        <a:spcBef>
                          <a:spcPts val="0"/>
                        </a:spcBef>
                        <a:spcAft>
                          <a:spcPts val="0"/>
                        </a:spcAft>
                      </a:pPr>
                      <a:r>
                        <a:rPr lang="en-US" sz="2000" dirty="0">
                          <a:effectLst/>
                        </a:rPr>
                        <a:t>Measures of Student Learning Rating</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0-3 Point Range per </a:t>
                      </a:r>
                      <a:r>
                        <a:rPr lang="en-US" sz="2000" dirty="0" smtClean="0">
                          <a:effectLst/>
                        </a:rPr>
                        <a:t>Rating </a:t>
                      </a:r>
                    </a:p>
                    <a:p>
                      <a:pPr marL="0" marR="0" algn="ctr">
                        <a:spcBef>
                          <a:spcPts val="0"/>
                        </a:spcBef>
                        <a:spcAft>
                          <a:spcPts val="0"/>
                        </a:spcAft>
                      </a:pPr>
                      <a:r>
                        <a:rPr lang="en-US" sz="1200" dirty="0" smtClean="0">
                          <a:effectLst/>
                        </a:rPr>
                        <a:t>(</a:t>
                      </a:r>
                      <a:r>
                        <a:rPr lang="en-US" sz="1200" dirty="0">
                          <a:effectLst/>
                        </a:rPr>
                        <a:t>Rounded to the nearest hundredth)</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Scale Converted to 0-540</a:t>
                      </a:r>
                      <a:br>
                        <a:rPr lang="en-US" sz="2000" dirty="0">
                          <a:effectLst/>
                        </a:rPr>
                      </a:br>
                      <a:r>
                        <a:rPr lang="en-US" sz="1200" dirty="0">
                          <a:effectLst/>
                        </a:rPr>
                        <a:t>(Rounded to the nearest whole number)</a:t>
                      </a:r>
                      <a:endParaRPr lang="en-US" sz="2000" dirty="0">
                        <a:effectLst/>
                        <a:latin typeface="Calibri"/>
                        <a:ea typeface="MS PGothic"/>
                        <a:cs typeface="Times New Roman"/>
                      </a:endParaRPr>
                    </a:p>
                  </a:txBody>
                  <a:tcPr marL="65688" marR="65688" marT="0" marB="0" anchor="ctr"/>
                </a:tc>
              </a:tr>
              <a:tr h="325395">
                <a:tc>
                  <a:txBody>
                    <a:bodyPr/>
                    <a:lstStyle/>
                    <a:p>
                      <a:pPr marL="0" marR="0" algn="ctr">
                        <a:spcBef>
                          <a:spcPts val="0"/>
                        </a:spcBef>
                        <a:spcAft>
                          <a:spcPts val="0"/>
                        </a:spcAft>
                      </a:pPr>
                      <a:r>
                        <a:rPr lang="en-US" sz="2000" dirty="0">
                          <a:effectLst/>
                        </a:rPr>
                        <a:t>Much Less Than Expected</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0 - .49</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0 - 134</a:t>
                      </a:r>
                      <a:endParaRPr lang="en-US" sz="2000" dirty="0">
                        <a:effectLst/>
                        <a:latin typeface="Calibri"/>
                        <a:ea typeface="MS PGothic"/>
                        <a:cs typeface="Times New Roman"/>
                      </a:endParaRPr>
                    </a:p>
                  </a:txBody>
                  <a:tcPr marL="65688" marR="65688" marT="0" marB="0" anchor="ctr"/>
                </a:tc>
              </a:tr>
              <a:tr h="325395">
                <a:tc>
                  <a:txBody>
                    <a:bodyPr/>
                    <a:lstStyle/>
                    <a:p>
                      <a:pPr marL="0" marR="0" algn="ctr">
                        <a:spcBef>
                          <a:spcPts val="0"/>
                        </a:spcBef>
                        <a:spcAft>
                          <a:spcPts val="0"/>
                        </a:spcAft>
                      </a:pPr>
                      <a:r>
                        <a:rPr lang="en-US" sz="2000" dirty="0">
                          <a:effectLst/>
                        </a:rPr>
                        <a:t>Less Than Expected</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.50 - 1.49</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135 – 269</a:t>
                      </a:r>
                      <a:endParaRPr lang="en-US" sz="2000" dirty="0">
                        <a:effectLst/>
                        <a:latin typeface="Calibri"/>
                        <a:ea typeface="MS PGothic"/>
                        <a:cs typeface="Times New Roman"/>
                      </a:endParaRPr>
                    </a:p>
                  </a:txBody>
                  <a:tcPr marL="65688" marR="65688" marT="0" marB="0" anchor="ctr"/>
                </a:tc>
              </a:tr>
              <a:tr h="312202">
                <a:tc>
                  <a:txBody>
                    <a:bodyPr/>
                    <a:lstStyle/>
                    <a:p>
                      <a:pPr marL="0" marR="0" algn="ctr">
                        <a:spcBef>
                          <a:spcPts val="0"/>
                        </a:spcBef>
                        <a:spcAft>
                          <a:spcPts val="0"/>
                        </a:spcAft>
                      </a:pPr>
                      <a:r>
                        <a:rPr lang="en-US" sz="2000" dirty="0">
                          <a:effectLst/>
                        </a:rPr>
                        <a:t>Expected</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1.50 - 2.49</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270 – 404</a:t>
                      </a:r>
                      <a:endParaRPr lang="en-US" sz="2000" dirty="0">
                        <a:effectLst/>
                        <a:latin typeface="Calibri"/>
                        <a:ea typeface="MS PGothic"/>
                        <a:cs typeface="Times New Roman"/>
                      </a:endParaRPr>
                    </a:p>
                  </a:txBody>
                  <a:tcPr marL="65688" marR="65688" marT="0" marB="0" anchor="ctr"/>
                </a:tc>
              </a:tr>
              <a:tr h="337707">
                <a:tc>
                  <a:txBody>
                    <a:bodyPr/>
                    <a:lstStyle/>
                    <a:p>
                      <a:pPr marL="0" marR="0" algn="ctr">
                        <a:spcBef>
                          <a:spcPts val="0"/>
                        </a:spcBef>
                        <a:spcAft>
                          <a:spcPts val="0"/>
                        </a:spcAft>
                      </a:pPr>
                      <a:r>
                        <a:rPr lang="en-US" sz="2000" dirty="0">
                          <a:effectLst/>
                        </a:rPr>
                        <a:t>More Than Expected</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2.50 -  3.00</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405 – 540</a:t>
                      </a:r>
                      <a:endParaRPr lang="en-US" sz="2000" dirty="0">
                        <a:effectLst/>
                        <a:latin typeface="Calibri"/>
                        <a:ea typeface="MS PGothic"/>
                        <a:cs typeface="Times New Roman"/>
                      </a:endParaRPr>
                    </a:p>
                  </a:txBody>
                  <a:tcPr marL="65688" marR="65688" marT="0" marB="0" anchor="ctr"/>
                </a:tc>
              </a:tr>
            </a:tbl>
          </a:graphicData>
        </a:graphic>
      </p:graphicFrame>
    </p:spTree>
    <p:extLst>
      <p:ext uri="{BB962C8B-B14F-4D97-AF65-F5344CB8AC3E}">
        <p14:creationId xmlns:p14="http://schemas.microsoft.com/office/powerpoint/2010/main" val="231396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 What Changed? </a:t>
            </a:r>
            <a:endParaRPr lang="en-US" sz="4000" dirty="0"/>
          </a:p>
        </p:txBody>
      </p:sp>
      <p:sp>
        <p:nvSpPr>
          <p:cNvPr id="3" name="Content Placeholder 2"/>
          <p:cNvSpPr>
            <a:spLocks noGrp="1"/>
          </p:cNvSpPr>
          <p:nvPr>
            <p:ph idx="1"/>
          </p:nvPr>
        </p:nvSpPr>
        <p:spPr/>
        <p:txBody>
          <a:bodyPr/>
          <a:lstStyle/>
          <a:p>
            <a:r>
              <a:rPr lang="en-US" dirty="0" smtClean="0"/>
              <a:t>The second major scoring shift applied to the </a:t>
            </a:r>
            <a:r>
              <a:rPr lang="en-US" i="1" dirty="0" smtClean="0"/>
              <a:t>principal</a:t>
            </a:r>
            <a:r>
              <a:rPr lang="en-US" dirty="0" smtClean="0"/>
              <a:t> State Model Evaluation System includes: </a:t>
            </a:r>
          </a:p>
          <a:p>
            <a:pPr marL="1028700" lvl="1" indent="-342900"/>
            <a:r>
              <a:rPr lang="en-US" dirty="0" smtClean="0"/>
              <a:t>Adjustment of the cut points at the Final Effectiveness Rating level in order to set a higher expectation to earn a Highly Effective rating.  </a:t>
            </a:r>
          </a:p>
          <a:p>
            <a:pPr lvl="1" indent="0">
              <a:buNone/>
            </a:pPr>
            <a:endParaRPr lang="en-US" dirty="0" smtClean="0"/>
          </a:p>
          <a:p>
            <a:pPr lvl="1" indent="0">
              <a:buNone/>
            </a:pPr>
            <a:endParaRPr lang="en-US" i="1"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23</a:t>
            </a:fld>
            <a:endParaRPr lang="en-US" dirty="0"/>
          </a:p>
        </p:txBody>
      </p:sp>
      <p:pic>
        <p:nvPicPr>
          <p:cNvPr id="5" name="Picture 4"/>
          <p:cNvPicPr>
            <a:picLocks noChangeAspect="1"/>
          </p:cNvPicPr>
          <p:nvPr/>
        </p:nvPicPr>
        <p:blipFill>
          <a:blip r:embed="rId3"/>
          <a:stretch>
            <a:fillRect/>
          </a:stretch>
        </p:blipFill>
        <p:spPr>
          <a:xfrm>
            <a:off x="1533525" y="3781425"/>
            <a:ext cx="6076950" cy="2343150"/>
          </a:xfrm>
          <a:prstGeom prst="rect">
            <a:avLst/>
          </a:prstGeom>
        </p:spPr>
      </p:pic>
    </p:spTree>
    <p:extLst>
      <p:ext uri="{BB962C8B-B14F-4D97-AF65-F5344CB8AC3E}">
        <p14:creationId xmlns:p14="http://schemas.microsoft.com/office/powerpoint/2010/main" val="3363818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197" y="249237"/>
            <a:ext cx="7886700" cy="710141"/>
          </a:xfrm>
        </p:spPr>
        <p:txBody>
          <a:bodyPr>
            <a:noAutofit/>
          </a:bodyPr>
          <a:lstStyle/>
          <a:p>
            <a:r>
              <a:rPr lang="en-US" sz="4000" dirty="0"/>
              <a:t>Final Effectiveness Score and </a:t>
            </a:r>
            <a:r>
              <a:rPr lang="en-US" sz="4000" dirty="0" smtClean="0"/>
              <a:t>Rating</a:t>
            </a:r>
            <a:endParaRPr lang="en-US" sz="4000" dirty="0"/>
          </a:p>
        </p:txBody>
      </p:sp>
      <p:sp>
        <p:nvSpPr>
          <p:cNvPr id="2" name="Content Placeholder 1"/>
          <p:cNvSpPr>
            <a:spLocks noGrp="1"/>
          </p:cNvSpPr>
          <p:nvPr>
            <p:ph idx="1"/>
          </p:nvPr>
        </p:nvSpPr>
        <p:spPr/>
        <p:txBody>
          <a:bodyPr/>
          <a:lstStyle/>
          <a:p>
            <a:r>
              <a:rPr lang="en-US" b="0" dirty="0"/>
              <a:t>The following table shows the changes in cut scores for the final effectiveness score and rating. </a:t>
            </a:r>
            <a:endParaRPr lang="en-US" b="0" dirty="0" smtClean="0"/>
          </a:p>
          <a:p>
            <a:endParaRPr lang="en-US"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24</a:t>
            </a:fld>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2704727790"/>
              </p:ext>
            </p:extLst>
          </p:nvPr>
        </p:nvGraphicFramePr>
        <p:xfrm>
          <a:off x="381000" y="3223260"/>
          <a:ext cx="8407400" cy="1828800"/>
        </p:xfrm>
        <a:graphic>
          <a:graphicData uri="http://schemas.openxmlformats.org/drawingml/2006/table">
            <a:tbl>
              <a:tblPr firstRow="1" firstCol="1" bandRow="1">
                <a:tableStyleId>{5C22544A-7EE6-4342-B048-85BDC9FD1C3A}</a:tableStyleId>
              </a:tblPr>
              <a:tblGrid>
                <a:gridCol w="2660101"/>
                <a:gridCol w="2806390"/>
                <a:gridCol w="2940909"/>
              </a:tblGrid>
              <a:tr h="361950">
                <a:tc>
                  <a:txBody>
                    <a:bodyPr/>
                    <a:lstStyle/>
                    <a:p>
                      <a:pPr marL="0" marR="0">
                        <a:spcBef>
                          <a:spcPts val="0"/>
                        </a:spcBef>
                        <a:spcAft>
                          <a:spcPts val="0"/>
                        </a:spcAft>
                      </a:pPr>
                      <a:r>
                        <a:rPr lang="en-US" sz="2400" dirty="0">
                          <a:effectLst/>
                        </a:rPr>
                        <a:t> </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smtClean="0">
                          <a:effectLst/>
                        </a:rPr>
                        <a:t>Former </a:t>
                      </a:r>
                      <a:r>
                        <a:rPr lang="en-US" sz="2400" dirty="0">
                          <a:effectLst/>
                        </a:rPr>
                        <a:t>Scoring</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smtClean="0">
                          <a:effectLst/>
                        </a:rPr>
                        <a:t>Revised </a:t>
                      </a:r>
                      <a:r>
                        <a:rPr lang="en-US" sz="2400" dirty="0">
                          <a:effectLst/>
                        </a:rPr>
                        <a:t>Scoring</a:t>
                      </a:r>
                      <a:endParaRPr lang="en-US" sz="2000" dirty="0">
                        <a:effectLst/>
                        <a:latin typeface="Calibri"/>
                        <a:ea typeface="MS PGothic"/>
                        <a:cs typeface="Times New Roman"/>
                      </a:endParaRPr>
                    </a:p>
                  </a:txBody>
                  <a:tcPr marL="68580" marR="68580" marT="0" marB="0"/>
                </a:tc>
              </a:tr>
              <a:tr h="252095">
                <a:tc>
                  <a:txBody>
                    <a:bodyPr/>
                    <a:lstStyle/>
                    <a:p>
                      <a:pPr marL="0" marR="0" algn="ctr">
                        <a:spcBef>
                          <a:spcPts val="0"/>
                        </a:spcBef>
                        <a:spcAft>
                          <a:spcPts val="0"/>
                        </a:spcAft>
                      </a:pPr>
                      <a:r>
                        <a:rPr lang="en-US" sz="2400" dirty="0">
                          <a:effectLst/>
                        </a:rPr>
                        <a:t>Ineffective</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 – 179</a:t>
                      </a:r>
                      <a:endParaRPr lang="en-US" sz="2000" b="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0 - 235</a:t>
                      </a:r>
                      <a:endParaRPr lang="en-US" sz="2000" dirty="0">
                        <a:effectLst/>
                        <a:latin typeface="Calibri"/>
                        <a:ea typeface="MS PGothic"/>
                        <a:cs typeface="Times New Roman"/>
                      </a:endParaRPr>
                    </a:p>
                  </a:txBody>
                  <a:tcPr marL="68580" marR="68580" marT="0" marB="0"/>
                </a:tc>
              </a:tr>
              <a:tr h="261620">
                <a:tc>
                  <a:txBody>
                    <a:bodyPr/>
                    <a:lstStyle/>
                    <a:p>
                      <a:pPr marL="0" marR="0" algn="ctr">
                        <a:spcBef>
                          <a:spcPts val="0"/>
                        </a:spcBef>
                        <a:spcAft>
                          <a:spcPts val="0"/>
                        </a:spcAft>
                      </a:pPr>
                      <a:r>
                        <a:rPr lang="en-US" sz="2400" dirty="0">
                          <a:effectLst/>
                        </a:rPr>
                        <a:t>Partially Effective</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180 – 449</a:t>
                      </a:r>
                      <a:endParaRPr lang="en-US" sz="2000" b="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236 - 505</a:t>
                      </a:r>
                      <a:endParaRPr lang="en-US" sz="2000" dirty="0">
                        <a:effectLst/>
                        <a:latin typeface="Calibri"/>
                        <a:ea typeface="MS PGothic"/>
                        <a:cs typeface="Times New Roman"/>
                      </a:endParaRPr>
                    </a:p>
                  </a:txBody>
                  <a:tcPr marL="68580" marR="68580" marT="0" marB="0"/>
                </a:tc>
              </a:tr>
              <a:tr h="261620">
                <a:tc>
                  <a:txBody>
                    <a:bodyPr/>
                    <a:lstStyle/>
                    <a:p>
                      <a:pPr marL="0" marR="0" algn="ctr">
                        <a:spcBef>
                          <a:spcPts val="0"/>
                        </a:spcBef>
                        <a:spcAft>
                          <a:spcPts val="0"/>
                        </a:spcAft>
                      </a:pPr>
                      <a:r>
                        <a:rPr lang="en-US" sz="2400" dirty="0">
                          <a:effectLst/>
                        </a:rPr>
                        <a:t>Effective</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450 – 719</a:t>
                      </a:r>
                      <a:endParaRPr lang="en-US" sz="2000" b="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506 - 843</a:t>
                      </a:r>
                      <a:endParaRPr lang="en-US" sz="2000" dirty="0">
                        <a:effectLst/>
                        <a:latin typeface="Calibri"/>
                        <a:ea typeface="MS PGothic"/>
                        <a:cs typeface="Times New Roman"/>
                      </a:endParaRPr>
                    </a:p>
                  </a:txBody>
                  <a:tcPr marL="68580" marR="68580" marT="0" marB="0"/>
                </a:tc>
              </a:tr>
              <a:tr h="261620">
                <a:tc>
                  <a:txBody>
                    <a:bodyPr/>
                    <a:lstStyle/>
                    <a:p>
                      <a:pPr marL="0" marR="0" algn="ctr">
                        <a:spcBef>
                          <a:spcPts val="0"/>
                        </a:spcBef>
                        <a:spcAft>
                          <a:spcPts val="0"/>
                        </a:spcAft>
                      </a:pPr>
                      <a:r>
                        <a:rPr lang="en-US" sz="2400" dirty="0">
                          <a:effectLst/>
                        </a:rPr>
                        <a:t>Highly Effective</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720 – 1080</a:t>
                      </a:r>
                      <a:endParaRPr lang="en-US" sz="2000" b="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844 - 1080</a:t>
                      </a:r>
                      <a:endParaRPr lang="en-US" sz="2000" dirty="0">
                        <a:effectLst/>
                        <a:latin typeface="Calibri"/>
                        <a:ea typeface="MS PGothic"/>
                        <a:cs typeface="Times New Roman"/>
                      </a:endParaRPr>
                    </a:p>
                  </a:txBody>
                  <a:tcPr marL="68580" marR="68580" marT="0" marB="0"/>
                </a:tc>
              </a:tr>
            </a:tbl>
          </a:graphicData>
        </a:graphic>
      </p:graphicFrame>
    </p:spTree>
    <p:extLst>
      <p:ext uri="{BB962C8B-B14F-4D97-AF65-F5344CB8AC3E}">
        <p14:creationId xmlns:p14="http://schemas.microsoft.com/office/powerpoint/2010/main" val="3578667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614363"/>
            <a:ext cx="7772400" cy="2387600"/>
          </a:xfrm>
        </p:spPr>
        <p:txBody>
          <a:bodyPr/>
          <a:lstStyle/>
          <a:p>
            <a:r>
              <a:rPr lang="en-US" sz="6000" dirty="0" smtClean="0"/>
              <a:t>Changes to the </a:t>
            </a:r>
            <a:r>
              <a:rPr lang="en-US" sz="6000" i="1" u="sng" dirty="0" smtClean="0"/>
              <a:t>SSP</a:t>
            </a:r>
            <a:r>
              <a:rPr lang="en-US" sz="6000" dirty="0" smtClean="0"/>
              <a:t> State Model Evaluation System </a:t>
            </a:r>
            <a:endParaRPr lang="en-US" sz="6000"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25</a:t>
            </a:fld>
            <a:endParaRPr lang="en-US" dirty="0"/>
          </a:p>
        </p:txBody>
      </p:sp>
      <p:pic>
        <p:nvPicPr>
          <p:cNvPr id="7" name="Picture 2" descr="C:\Users\cabrera_c\AppData\Local\Microsoft\Windows\Temporary Internet Files\Content.IE5\FGS9KH9O\change-architect-sign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6866" y="3167406"/>
            <a:ext cx="4030268" cy="3022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468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716" y="151488"/>
            <a:ext cx="8734568" cy="710141"/>
          </a:xfrm>
        </p:spPr>
        <p:txBody>
          <a:bodyPr/>
          <a:lstStyle/>
          <a:p>
            <a:r>
              <a:rPr lang="en-US" sz="3200" dirty="0" smtClean="0"/>
              <a:t>Revisions to the State Model Evaluation System for </a:t>
            </a:r>
            <a:r>
              <a:rPr lang="en-US" sz="3200" i="1" dirty="0" smtClean="0"/>
              <a:t>Special Services Providers</a:t>
            </a:r>
            <a:endParaRPr lang="en-US" sz="3200" i="1" dirty="0"/>
          </a:p>
        </p:txBody>
      </p:sp>
      <p:sp>
        <p:nvSpPr>
          <p:cNvPr id="5" name="Content Placeholder 4"/>
          <p:cNvSpPr>
            <a:spLocks noGrp="1"/>
          </p:cNvSpPr>
          <p:nvPr>
            <p:ph idx="1"/>
          </p:nvPr>
        </p:nvSpPr>
        <p:spPr>
          <a:xfrm>
            <a:off x="390417" y="1463040"/>
            <a:ext cx="8435083" cy="4351338"/>
          </a:xfrm>
        </p:spPr>
        <p:txBody>
          <a:bodyPr/>
          <a:lstStyle/>
          <a:p>
            <a:r>
              <a:rPr lang="en-US" dirty="0" smtClean="0"/>
              <a:t>The following </a:t>
            </a:r>
            <a:r>
              <a:rPr lang="en-US" dirty="0"/>
              <a:t>revision process </a:t>
            </a:r>
            <a:r>
              <a:rPr lang="en-US" dirty="0" smtClean="0"/>
              <a:t>was used </a:t>
            </a:r>
            <a:r>
              <a:rPr lang="en-US" dirty="0"/>
              <a:t>to update </a:t>
            </a:r>
            <a:r>
              <a:rPr lang="en-US" dirty="0" smtClean="0"/>
              <a:t>all nine Special Services Providers State </a:t>
            </a:r>
            <a:r>
              <a:rPr lang="en-US" dirty="0"/>
              <a:t>Model Evaluation System </a:t>
            </a:r>
            <a:r>
              <a:rPr lang="en-US" dirty="0" smtClean="0"/>
              <a:t> Rubrics.  </a:t>
            </a:r>
            <a:endParaRPr lang="en-US" dirty="0"/>
          </a:p>
          <a:p>
            <a:pPr lvl="1"/>
            <a:r>
              <a:rPr lang="en-US" dirty="0"/>
              <a:t>A </a:t>
            </a:r>
            <a:r>
              <a:rPr lang="en-US" dirty="0" smtClean="0"/>
              <a:t>Steering Committee was assembled during the fall of </a:t>
            </a:r>
            <a:r>
              <a:rPr lang="en-US" dirty="0"/>
              <a:t>2018 to </a:t>
            </a:r>
            <a:r>
              <a:rPr lang="en-US" dirty="0" smtClean="0"/>
              <a:t>create a common set of Standards and Elements aligned to the educator.</a:t>
            </a:r>
          </a:p>
          <a:p>
            <a:pPr lvl="1"/>
            <a:r>
              <a:rPr lang="en-US" dirty="0" smtClean="0"/>
              <a:t>Once a common set of Standards and Elements were created, Workgroups realigned or created professional practices under those Standards and Elements.  </a:t>
            </a:r>
            <a:endParaRPr lang="en-US" dirty="0"/>
          </a:p>
          <a:p>
            <a:pPr lvl="1"/>
            <a:r>
              <a:rPr lang="en-US" dirty="0"/>
              <a:t>The 2018-19 school year </a:t>
            </a:r>
            <a:r>
              <a:rPr lang="en-US" dirty="0" smtClean="0"/>
              <a:t>was </a:t>
            </a:r>
            <a:r>
              <a:rPr lang="en-US" dirty="0"/>
              <a:t>a period of feedback statewide, including </a:t>
            </a:r>
            <a:r>
              <a:rPr lang="en-US" dirty="0" smtClean="0"/>
              <a:t>11 focus groups which were conducted around the state and virtually as well as an online feedback form. </a:t>
            </a:r>
            <a:endParaRPr lang="en-US" dirty="0"/>
          </a:p>
          <a:p>
            <a:pPr lvl="1"/>
            <a:r>
              <a:rPr lang="en-US" dirty="0"/>
              <a:t>State Board of Education voted to approve the Standards and Elements in April 2019. </a:t>
            </a:r>
          </a:p>
          <a:p>
            <a:pPr lvl="1"/>
            <a:r>
              <a:rPr lang="en-US" dirty="0"/>
              <a:t>Statewide implementation of the revised </a:t>
            </a:r>
            <a:r>
              <a:rPr lang="en-US" dirty="0" smtClean="0"/>
              <a:t>SSP rubrics </a:t>
            </a:r>
            <a:r>
              <a:rPr lang="en-US" dirty="0"/>
              <a:t>will take place in the 2019-20 school year.  </a:t>
            </a:r>
          </a:p>
          <a:p>
            <a:endParaRPr lang="en-US" sz="2000" dirty="0"/>
          </a:p>
        </p:txBody>
      </p:sp>
      <p:sp>
        <p:nvSpPr>
          <p:cNvPr id="3" name="Slide Number Placeholder 2"/>
          <p:cNvSpPr>
            <a:spLocks noGrp="1"/>
          </p:cNvSpPr>
          <p:nvPr>
            <p:ph type="sldNum" sz="quarter" idx="4"/>
          </p:nvPr>
        </p:nvSpPr>
        <p:spPr/>
        <p:txBody>
          <a:bodyPr/>
          <a:lstStyle/>
          <a:p>
            <a:fld id="{600BAA8B-998A-4793-9AB8-94EE2C3B2243}" type="slidenum">
              <a:rPr lang="en-US" smtClean="0"/>
              <a:pPr/>
              <a:t>26</a:t>
            </a:fld>
            <a:endParaRPr lang="en-US" dirty="0"/>
          </a:p>
        </p:txBody>
      </p:sp>
    </p:spTree>
    <p:extLst>
      <p:ext uri="{BB962C8B-B14F-4D97-AF65-F5344CB8AC3E}">
        <p14:creationId xmlns:p14="http://schemas.microsoft.com/office/powerpoint/2010/main" val="2381616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 What Changed? </a:t>
            </a:r>
            <a:endParaRPr lang="en-US" sz="4000" dirty="0"/>
          </a:p>
        </p:txBody>
      </p:sp>
      <p:sp>
        <p:nvSpPr>
          <p:cNvPr id="3" name="Content Placeholder 2"/>
          <p:cNvSpPr>
            <a:spLocks noGrp="1"/>
          </p:cNvSpPr>
          <p:nvPr>
            <p:ph idx="1"/>
          </p:nvPr>
        </p:nvSpPr>
        <p:spPr/>
        <p:txBody>
          <a:bodyPr/>
          <a:lstStyle/>
          <a:p>
            <a:r>
              <a:rPr lang="en-US" dirty="0"/>
              <a:t>A goal of revising the State Model Evaluation System SSP rubrics was to align the standards and elements to the revised teacher rubric while maintaining each rubric’s conceptual integrity. </a:t>
            </a:r>
            <a:endParaRPr lang="en-US" dirty="0" smtClean="0"/>
          </a:p>
          <a:p>
            <a:pPr marL="1028700" lvl="1" indent="-342900"/>
            <a:r>
              <a:rPr lang="en-US" dirty="0" smtClean="0"/>
              <a:t>The </a:t>
            </a:r>
            <a:r>
              <a:rPr lang="en-US" dirty="0" smtClean="0"/>
              <a:t>Workgroups</a:t>
            </a:r>
            <a:r>
              <a:rPr lang="en-US" dirty="0"/>
              <a:t>, also determined to reduce redundancies of similar practices, focused on the high leverage practices identified in quantitative and qualitative data from the initial SSP rubric pilot and incorporated feedback from educators. </a:t>
            </a:r>
            <a:endParaRPr lang="en-US" dirty="0" smtClean="0"/>
          </a:p>
          <a:p>
            <a:pPr marL="1028700" lvl="1" indent="-342900"/>
            <a:r>
              <a:rPr lang="en-US" dirty="0" smtClean="0"/>
              <a:t>In </a:t>
            </a:r>
            <a:r>
              <a:rPr lang="en-US" dirty="0"/>
              <a:t>addition, </a:t>
            </a:r>
            <a:r>
              <a:rPr lang="en-US" dirty="0" smtClean="0"/>
              <a:t>the groups centered </a:t>
            </a:r>
            <a:r>
              <a:rPr lang="en-US" dirty="0"/>
              <a:t>on clarifying language, focusing on ensuring the measurability of professional practices when possible. </a:t>
            </a:r>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27</a:t>
            </a:fld>
            <a:endParaRPr lang="en-US" dirty="0"/>
          </a:p>
        </p:txBody>
      </p:sp>
    </p:spTree>
    <p:extLst>
      <p:ext uri="{BB962C8B-B14F-4D97-AF65-F5344CB8AC3E}">
        <p14:creationId xmlns:p14="http://schemas.microsoft.com/office/powerpoint/2010/main" val="1826875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 What Changed? </a:t>
            </a:r>
            <a:endParaRPr lang="en-US" sz="4000" dirty="0"/>
          </a:p>
        </p:txBody>
      </p:sp>
      <p:sp>
        <p:nvSpPr>
          <p:cNvPr id="3" name="Content Placeholder 2"/>
          <p:cNvSpPr>
            <a:spLocks noGrp="1"/>
          </p:cNvSpPr>
          <p:nvPr>
            <p:ph idx="1"/>
          </p:nvPr>
        </p:nvSpPr>
        <p:spPr/>
        <p:txBody>
          <a:bodyPr/>
          <a:lstStyle/>
          <a:p>
            <a:r>
              <a:rPr lang="en-US" dirty="0"/>
              <a:t>The </a:t>
            </a:r>
            <a:r>
              <a:rPr lang="en-US" i="1" dirty="0"/>
              <a:t>revised</a:t>
            </a:r>
            <a:r>
              <a:rPr lang="en-US" dirty="0"/>
              <a:t> </a:t>
            </a:r>
            <a:r>
              <a:rPr lang="en-US" dirty="0" smtClean="0"/>
              <a:t>SSP rubrics have </a:t>
            </a:r>
            <a:r>
              <a:rPr lang="en-US" dirty="0"/>
              <a:t>undergone significant reductions in Standards, Elements and Professional Practices.  The chart below highlights the reductions at all levels</a:t>
            </a:r>
            <a:r>
              <a:rPr lang="en-US" dirty="0" smtClean="0"/>
              <a:t>.</a:t>
            </a:r>
          </a:p>
          <a:p>
            <a:endParaRPr lang="en-US" dirty="0"/>
          </a:p>
          <a:p>
            <a:endParaRPr lang="en-US" dirty="0" smtClean="0"/>
          </a:p>
          <a:p>
            <a:endParaRPr lang="en-US" dirty="0"/>
          </a:p>
          <a:p>
            <a:endParaRPr lang="en-US" dirty="0" smtClean="0"/>
          </a:p>
          <a:p>
            <a:endParaRPr lang="en-US" dirty="0"/>
          </a:p>
          <a:p>
            <a:pPr algn="ctr"/>
            <a:r>
              <a:rPr lang="en-US" sz="1400" dirty="0"/>
              <a:t>*Each of the nine SSP groups have a unique set of professional practices. These numbers reflect the variation between rubrics.</a:t>
            </a:r>
          </a:p>
          <a:p>
            <a:endParaRPr lang="en-US" dirty="0" smtClean="0"/>
          </a:p>
          <a:p>
            <a:endParaRPr lang="en-US" dirty="0"/>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28</a:t>
            </a:fld>
            <a:endParaRPr lang="en-US" dirty="0"/>
          </a:p>
        </p:txBody>
      </p:sp>
      <p:graphicFrame>
        <p:nvGraphicFramePr>
          <p:cNvPr id="5" name="Table 4"/>
          <p:cNvGraphicFramePr>
            <a:graphicFrameLocks noGrp="1"/>
          </p:cNvGraphicFramePr>
          <p:nvPr>
            <p:extLst/>
          </p:nvPr>
        </p:nvGraphicFramePr>
        <p:xfrm>
          <a:off x="850900" y="3009898"/>
          <a:ext cx="7086599" cy="2273302"/>
        </p:xfrm>
        <a:graphic>
          <a:graphicData uri="http://schemas.openxmlformats.org/drawingml/2006/table">
            <a:tbl>
              <a:tblPr firstRow="1" firstCol="1" bandRow="1">
                <a:tableStyleId>{5C22544A-7EE6-4342-B048-85BDC9FD1C3A}</a:tableStyleId>
              </a:tblPr>
              <a:tblGrid>
                <a:gridCol w="2659005"/>
                <a:gridCol w="2255828"/>
                <a:gridCol w="2171766"/>
              </a:tblGrid>
              <a:tr h="527051">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Former SSP Rubrics</a:t>
                      </a:r>
                      <a:endParaRPr lang="en-US" sz="20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Revised SSP Rubrics</a:t>
                      </a:r>
                      <a:endParaRPr lang="en-US" sz="20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r h="527051">
                <a:tc>
                  <a:txBody>
                    <a:bodyPr/>
                    <a:lstStyle/>
                    <a:p>
                      <a:pPr marL="0" marR="0" algn="ctr">
                        <a:spcBef>
                          <a:spcPts val="0"/>
                        </a:spcBef>
                        <a:spcAft>
                          <a:spcPts val="0"/>
                        </a:spcAft>
                      </a:pPr>
                      <a:r>
                        <a:rPr lang="en-US" sz="2000">
                          <a:effectLst/>
                        </a:rPr>
                        <a:t>Number of Standards</a:t>
                      </a:r>
                      <a:endParaRPr lang="en-US" sz="20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5</a:t>
                      </a:r>
                      <a:endParaRPr lang="en-US" sz="20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4 </a:t>
                      </a:r>
                      <a:endParaRPr lang="en-US" sz="20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r h="527051">
                <a:tc>
                  <a:txBody>
                    <a:bodyPr/>
                    <a:lstStyle/>
                    <a:p>
                      <a:pPr marL="0" marR="0" algn="ctr">
                        <a:spcBef>
                          <a:spcPts val="0"/>
                        </a:spcBef>
                        <a:spcAft>
                          <a:spcPts val="0"/>
                        </a:spcAft>
                      </a:pPr>
                      <a:r>
                        <a:rPr lang="en-US" sz="2000">
                          <a:effectLst/>
                        </a:rPr>
                        <a:t>Number of Elements</a:t>
                      </a:r>
                      <a:endParaRPr lang="en-US" sz="20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25</a:t>
                      </a:r>
                      <a:endParaRPr lang="en-US" sz="20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17</a:t>
                      </a:r>
                      <a:endParaRPr lang="en-US" sz="20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r h="527051">
                <a:tc>
                  <a:txBody>
                    <a:bodyPr/>
                    <a:lstStyle/>
                    <a:p>
                      <a:pPr marL="0" marR="0" algn="ctr">
                        <a:spcBef>
                          <a:spcPts val="0"/>
                        </a:spcBef>
                        <a:spcAft>
                          <a:spcPts val="0"/>
                        </a:spcAft>
                      </a:pPr>
                      <a:r>
                        <a:rPr lang="en-US" sz="2000">
                          <a:effectLst/>
                        </a:rPr>
                        <a:t>Number of Professional Practices</a:t>
                      </a:r>
                      <a:endParaRPr lang="en-US" sz="20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135-177*</a:t>
                      </a:r>
                      <a:endParaRPr lang="en-US" sz="20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99-146*</a:t>
                      </a:r>
                      <a:endParaRPr lang="en-US" sz="20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754403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 What Changed? </a:t>
            </a:r>
            <a:endParaRPr lang="en-US" sz="4000" dirty="0"/>
          </a:p>
        </p:txBody>
      </p:sp>
      <p:sp>
        <p:nvSpPr>
          <p:cNvPr id="3" name="Content Placeholder 2"/>
          <p:cNvSpPr>
            <a:spLocks noGrp="1"/>
          </p:cNvSpPr>
          <p:nvPr>
            <p:ph idx="1"/>
          </p:nvPr>
        </p:nvSpPr>
        <p:spPr/>
        <p:txBody>
          <a:bodyPr/>
          <a:lstStyle/>
          <a:p>
            <a:r>
              <a:rPr lang="en-US" sz="2000" dirty="0" smtClean="0"/>
              <a:t>The SSP rubric category labels were also aligned to the changes in the teacher rubric and now read: </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a:t>The rating levels of Basic, Partially Proficient, Proficient, Accomplished, and </a:t>
            </a:r>
            <a:r>
              <a:rPr lang="en-US" sz="2000" dirty="0" smtClean="0"/>
              <a:t>Exemplary </a:t>
            </a:r>
            <a:r>
              <a:rPr lang="en-US" sz="2000" dirty="0"/>
              <a:t>will still be utilized to determine standard and overall professional practice ratings. </a:t>
            </a:r>
            <a:endParaRPr lang="en-US" sz="2000" dirty="0" smtClean="0"/>
          </a:p>
          <a:p>
            <a:endParaRPr lang="en-US" sz="2000"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29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17697619"/>
              </p:ext>
            </p:extLst>
          </p:nvPr>
        </p:nvGraphicFramePr>
        <p:xfrm>
          <a:off x="2501900" y="2197102"/>
          <a:ext cx="4533899" cy="2266293"/>
        </p:xfrm>
        <a:graphic>
          <a:graphicData uri="http://schemas.openxmlformats.org/drawingml/2006/table">
            <a:tbl>
              <a:tblPr firstRow="1" firstCol="1" bandRow="1">
                <a:tableStyleId>{5C22544A-7EE6-4342-B048-85BDC9FD1C3A}</a:tableStyleId>
              </a:tblPr>
              <a:tblGrid>
                <a:gridCol w="2260909"/>
                <a:gridCol w="2272990"/>
              </a:tblGrid>
              <a:tr h="563469">
                <a:tc>
                  <a:txBody>
                    <a:bodyPr/>
                    <a:lstStyle/>
                    <a:p>
                      <a:pPr marL="0" marR="0" algn="ctr">
                        <a:spcBef>
                          <a:spcPts val="0"/>
                        </a:spcBef>
                        <a:spcAft>
                          <a:spcPts val="0"/>
                        </a:spcAft>
                      </a:pPr>
                      <a:r>
                        <a:rPr lang="en-US" sz="1800" dirty="0">
                          <a:effectLst/>
                        </a:rPr>
                        <a:t>Former </a:t>
                      </a:r>
                      <a:r>
                        <a:rPr lang="en-US" sz="1800" dirty="0" smtClean="0">
                          <a:effectLst/>
                        </a:rPr>
                        <a:t>SSP Rubrics</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Revised </a:t>
                      </a:r>
                      <a:r>
                        <a:rPr lang="en-US" sz="1800" dirty="0" smtClean="0">
                          <a:effectLst/>
                        </a:rPr>
                        <a:t>SSP</a:t>
                      </a:r>
                      <a:r>
                        <a:rPr lang="en-US" sz="1800" baseline="0" dirty="0" smtClean="0">
                          <a:effectLst/>
                        </a:rPr>
                        <a:t> </a:t>
                      </a:r>
                      <a:r>
                        <a:rPr lang="en-US" sz="1800" dirty="0" smtClean="0">
                          <a:effectLst/>
                        </a:rPr>
                        <a:t>Rubrics</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r h="340565">
                <a:tc>
                  <a:txBody>
                    <a:bodyPr/>
                    <a:lstStyle/>
                    <a:p>
                      <a:pPr marL="0" marR="0" algn="l">
                        <a:spcBef>
                          <a:spcPts val="0"/>
                        </a:spcBef>
                        <a:spcAft>
                          <a:spcPts val="0"/>
                        </a:spcAft>
                      </a:pPr>
                      <a:r>
                        <a:rPr lang="en-US" sz="1800" dirty="0">
                          <a:effectLst/>
                        </a:rPr>
                        <a:t>Basic</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800">
                          <a:effectLst/>
                        </a:rPr>
                        <a:t>Level 1 Practices</a:t>
                      </a:r>
                      <a:endParaRPr lang="en-US" sz="18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r h="340564">
                <a:tc>
                  <a:txBody>
                    <a:bodyPr/>
                    <a:lstStyle/>
                    <a:p>
                      <a:pPr marL="0" marR="0" algn="l">
                        <a:spcBef>
                          <a:spcPts val="0"/>
                        </a:spcBef>
                        <a:spcAft>
                          <a:spcPts val="0"/>
                        </a:spcAft>
                      </a:pPr>
                      <a:r>
                        <a:rPr lang="en-US" sz="1800" dirty="0">
                          <a:effectLst/>
                        </a:rPr>
                        <a:t>Partially Proficient </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800">
                          <a:effectLst/>
                        </a:rPr>
                        <a:t>Level 2 Practices</a:t>
                      </a:r>
                      <a:endParaRPr lang="en-US" sz="18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r h="340565">
                <a:tc>
                  <a:txBody>
                    <a:bodyPr/>
                    <a:lstStyle/>
                    <a:p>
                      <a:pPr marL="0" marR="0" algn="l">
                        <a:spcBef>
                          <a:spcPts val="0"/>
                        </a:spcBef>
                        <a:spcAft>
                          <a:spcPts val="0"/>
                        </a:spcAft>
                      </a:pPr>
                      <a:r>
                        <a:rPr lang="en-US" sz="1800">
                          <a:effectLst/>
                        </a:rPr>
                        <a:t>Proficient </a:t>
                      </a:r>
                      <a:endParaRPr lang="en-US" sz="18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800" dirty="0">
                          <a:effectLst/>
                        </a:rPr>
                        <a:t>Level 3 Practices</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r h="340565">
                <a:tc>
                  <a:txBody>
                    <a:bodyPr/>
                    <a:lstStyle/>
                    <a:p>
                      <a:pPr marL="0" marR="0" algn="l">
                        <a:spcBef>
                          <a:spcPts val="0"/>
                        </a:spcBef>
                        <a:spcAft>
                          <a:spcPts val="0"/>
                        </a:spcAft>
                      </a:pPr>
                      <a:r>
                        <a:rPr lang="en-US" sz="1800">
                          <a:effectLst/>
                        </a:rPr>
                        <a:t>Accomplished </a:t>
                      </a:r>
                      <a:endParaRPr lang="en-US" sz="18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800" dirty="0">
                          <a:effectLst/>
                        </a:rPr>
                        <a:t>Level 4 Practices</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r h="340565">
                <a:tc>
                  <a:txBody>
                    <a:bodyPr/>
                    <a:lstStyle/>
                    <a:p>
                      <a:pPr marL="0" marR="0" algn="l">
                        <a:spcBef>
                          <a:spcPts val="0"/>
                        </a:spcBef>
                        <a:spcAft>
                          <a:spcPts val="0"/>
                        </a:spcAft>
                      </a:pPr>
                      <a:r>
                        <a:rPr lang="en-US" sz="1800">
                          <a:effectLst/>
                        </a:rPr>
                        <a:t>Exemplary </a:t>
                      </a:r>
                      <a:endParaRPr lang="en-US" sz="18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800" dirty="0">
                          <a:effectLst/>
                        </a:rPr>
                        <a:t>Level 5 Practices</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050915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320" y="274320"/>
            <a:ext cx="8869680" cy="710141"/>
          </a:xfrm>
        </p:spPr>
        <p:txBody>
          <a:bodyPr>
            <a:noAutofit/>
          </a:bodyPr>
          <a:lstStyle/>
          <a:p>
            <a:r>
              <a:rPr lang="en-US" sz="4000" dirty="0" smtClean="0"/>
              <a:t>Evaluation Process Connections</a:t>
            </a:r>
            <a:endParaRPr lang="en-US" sz="4000" dirty="0"/>
          </a:p>
        </p:txBody>
      </p:sp>
      <p:sp>
        <p:nvSpPr>
          <p:cNvPr id="3" name="Footer Placeholder 2"/>
          <p:cNvSpPr>
            <a:spLocks noGrp="1"/>
          </p:cNvSpPr>
          <p:nvPr>
            <p:ph type="ftr" sz="quarter" idx="4294967295"/>
          </p:nvPr>
        </p:nvSpPr>
        <p:spPr>
          <a:xfrm>
            <a:off x="0" y="6508750"/>
            <a:ext cx="3086100" cy="212725"/>
          </a:xfrm>
          <a:prstGeom prst="rect">
            <a:avLst/>
          </a:prstGeom>
        </p:spPr>
        <p:txBody>
          <a:bodyPr/>
          <a:lstStyle/>
          <a:p>
            <a:fld id="{757A2F4E-5D54-B04B-91BD-7E78EE1FE9FD}" type="slidenum">
              <a:rPr lang="en-US" smtClean="0"/>
              <a:pPr/>
              <a:t>3</a:t>
            </a:fld>
            <a:endParaRPr lang="en-US" dirty="0" smtClean="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2288" y="1426025"/>
            <a:ext cx="5559425" cy="479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786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 What Changed? </a:t>
            </a:r>
            <a:endParaRPr lang="en-US" sz="4000" dirty="0"/>
          </a:p>
        </p:txBody>
      </p:sp>
      <p:sp>
        <p:nvSpPr>
          <p:cNvPr id="3" name="Content Placeholder 2"/>
          <p:cNvSpPr>
            <a:spLocks noGrp="1"/>
          </p:cNvSpPr>
          <p:nvPr>
            <p:ph idx="1"/>
          </p:nvPr>
        </p:nvSpPr>
        <p:spPr/>
        <p:txBody>
          <a:bodyPr/>
          <a:lstStyle/>
          <a:p>
            <a:r>
              <a:rPr lang="en-US" dirty="0" smtClean="0"/>
              <a:t>The two major scoring shifts applied to the teacher State Model Evaluation System will also be applied to the </a:t>
            </a:r>
            <a:r>
              <a:rPr lang="en-US" i="1" dirty="0" smtClean="0"/>
              <a:t>SSP</a:t>
            </a:r>
            <a:r>
              <a:rPr lang="en-US" dirty="0" smtClean="0"/>
              <a:t> systems and include: </a:t>
            </a:r>
          </a:p>
          <a:p>
            <a:pPr marL="1028700" lvl="1" indent="-342900"/>
            <a:r>
              <a:rPr lang="en-US" i="1" dirty="0" smtClean="0"/>
              <a:t>Preponderance of Evidence </a:t>
            </a:r>
            <a:r>
              <a:rPr lang="en-US" dirty="0" smtClean="0"/>
              <a:t>scoring logic in most cases where an SSP must receive 3 out of 4 elements within a standard at the higher rating in order to earn the higher rating. </a:t>
            </a:r>
          </a:p>
          <a:p>
            <a:pPr lvl="1" indent="0">
              <a:buNone/>
            </a:pPr>
            <a:endParaRPr lang="en-US" i="1"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30</a:t>
            </a:fld>
            <a:endParaRPr lang="en-US" dirty="0"/>
          </a:p>
        </p:txBody>
      </p:sp>
      <p:pic>
        <p:nvPicPr>
          <p:cNvPr id="5" name="Picture 4"/>
          <p:cNvPicPr>
            <a:picLocks noChangeAspect="1"/>
          </p:cNvPicPr>
          <p:nvPr/>
        </p:nvPicPr>
        <p:blipFill>
          <a:blip r:embed="rId3"/>
          <a:stretch>
            <a:fillRect/>
          </a:stretch>
        </p:blipFill>
        <p:spPr>
          <a:xfrm>
            <a:off x="1442743" y="3874417"/>
            <a:ext cx="6258514" cy="1573638"/>
          </a:xfrm>
          <a:prstGeom prst="rect">
            <a:avLst/>
          </a:prstGeom>
        </p:spPr>
      </p:pic>
    </p:spTree>
    <p:extLst>
      <p:ext uri="{BB962C8B-B14F-4D97-AF65-F5344CB8AC3E}">
        <p14:creationId xmlns:p14="http://schemas.microsoft.com/office/powerpoint/2010/main" val="3589968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 y="140970"/>
            <a:ext cx="8698230" cy="710141"/>
          </a:xfrm>
        </p:spPr>
        <p:txBody>
          <a:bodyPr>
            <a:noAutofit/>
          </a:bodyPr>
          <a:lstStyle/>
          <a:p>
            <a:r>
              <a:rPr lang="en-US" sz="3200" dirty="0"/>
              <a:t>Changes in Rating Scale for Professional </a:t>
            </a:r>
            <a:r>
              <a:rPr lang="en-US" sz="3200" dirty="0" smtClean="0"/>
              <a:t>Practice for </a:t>
            </a:r>
            <a:r>
              <a:rPr lang="en-US" sz="3200" i="1" dirty="0" smtClean="0"/>
              <a:t>SSP</a:t>
            </a:r>
            <a:r>
              <a:rPr lang="en-US" sz="3200" dirty="0" smtClean="0"/>
              <a:t>s</a:t>
            </a:r>
            <a:endParaRPr lang="en-US" sz="3200"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31</a:t>
            </a:fld>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2769600580"/>
              </p:ext>
            </p:extLst>
          </p:nvPr>
        </p:nvGraphicFramePr>
        <p:xfrm>
          <a:off x="759371" y="4047063"/>
          <a:ext cx="7501761" cy="2072640"/>
        </p:xfrm>
        <a:graphic>
          <a:graphicData uri="http://schemas.openxmlformats.org/drawingml/2006/table">
            <a:tbl>
              <a:tblPr firstRow="1" firstCol="1" bandRow="1">
                <a:tableStyleId>{5C22544A-7EE6-4342-B048-85BDC9FD1C3A}</a:tableStyleId>
              </a:tblPr>
              <a:tblGrid>
                <a:gridCol w="2968268"/>
                <a:gridCol w="2233548"/>
                <a:gridCol w="2299945"/>
              </a:tblGrid>
              <a:tr h="614638">
                <a:tc>
                  <a:txBody>
                    <a:bodyPr/>
                    <a:lstStyle/>
                    <a:p>
                      <a:pPr marL="0" marR="0" algn="ctr">
                        <a:spcBef>
                          <a:spcPts val="0"/>
                        </a:spcBef>
                        <a:spcAft>
                          <a:spcPts val="0"/>
                        </a:spcAft>
                      </a:pPr>
                      <a:r>
                        <a:rPr lang="en-US" sz="1600" dirty="0" smtClean="0">
                          <a:effectLst/>
                        </a:rPr>
                        <a:t>Revised </a:t>
                      </a:r>
                      <a:endParaRPr lang="en-US" sz="1600" dirty="0">
                        <a:effectLst/>
                      </a:endParaRPr>
                    </a:p>
                    <a:p>
                      <a:pPr marL="0" marR="0" algn="ctr">
                        <a:spcBef>
                          <a:spcPts val="0"/>
                        </a:spcBef>
                        <a:spcAft>
                          <a:spcPts val="0"/>
                        </a:spcAft>
                      </a:pPr>
                      <a:r>
                        <a:rPr lang="en-US" sz="1600" dirty="0">
                          <a:effectLst/>
                        </a:rPr>
                        <a:t>Professional Practices Rating</a:t>
                      </a:r>
                      <a:endParaRPr lang="en-US" sz="1600" dirty="0">
                        <a:effectLst/>
                        <a:latin typeface="Calibri"/>
                        <a:ea typeface="MS PGothic"/>
                        <a:cs typeface="Times New Roman"/>
                      </a:endParaRPr>
                    </a:p>
                  </a:txBody>
                  <a:tcPr marL="64945" marR="64945" marT="0" marB="0" anchor="ctr"/>
                </a:tc>
                <a:tc>
                  <a:txBody>
                    <a:bodyPr/>
                    <a:lstStyle/>
                    <a:p>
                      <a:pPr marL="0" marR="0" algn="ctr">
                        <a:spcBef>
                          <a:spcPts val="0"/>
                        </a:spcBef>
                        <a:spcAft>
                          <a:spcPts val="0"/>
                        </a:spcAft>
                      </a:pPr>
                      <a:r>
                        <a:rPr lang="en-US" sz="1600" dirty="0">
                          <a:effectLst/>
                        </a:rPr>
                        <a:t>Rubric Scale</a:t>
                      </a:r>
                    </a:p>
                    <a:p>
                      <a:pPr marL="0" marR="0" algn="ctr">
                        <a:spcBef>
                          <a:spcPts val="0"/>
                        </a:spcBef>
                        <a:spcAft>
                          <a:spcPts val="0"/>
                        </a:spcAft>
                      </a:pPr>
                      <a:r>
                        <a:rPr lang="en-US" sz="1600" dirty="0">
                          <a:effectLst/>
                        </a:rPr>
                        <a:t> 0-20</a:t>
                      </a:r>
                    </a:p>
                    <a:p>
                      <a:pPr marL="0" marR="0" algn="ctr">
                        <a:spcBef>
                          <a:spcPts val="0"/>
                        </a:spcBef>
                        <a:spcAft>
                          <a:spcPts val="0"/>
                        </a:spcAft>
                      </a:pPr>
                      <a:r>
                        <a:rPr lang="en-US" sz="1200" dirty="0">
                          <a:effectLst/>
                        </a:rPr>
                        <a:t>(Rounded to the nearest hundredth)</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a:effectLst/>
                        </a:rPr>
                        <a:t>Scale Converted </a:t>
                      </a:r>
                    </a:p>
                    <a:p>
                      <a:pPr marL="0" marR="0" algn="ctr">
                        <a:spcBef>
                          <a:spcPts val="0"/>
                        </a:spcBef>
                        <a:spcAft>
                          <a:spcPts val="0"/>
                        </a:spcAft>
                      </a:pPr>
                      <a:r>
                        <a:rPr lang="en-US" sz="1600" dirty="0">
                          <a:effectLst/>
                        </a:rPr>
                        <a:t>to 0-540</a:t>
                      </a:r>
                      <a:br>
                        <a:rPr lang="en-US" sz="1600" dirty="0">
                          <a:effectLst/>
                        </a:rPr>
                      </a:br>
                      <a:r>
                        <a:rPr lang="en-US" sz="1200" dirty="0">
                          <a:effectLst/>
                        </a:rPr>
                        <a:t>(Rounded to the nearest whole number)</a:t>
                      </a:r>
                      <a:endParaRPr lang="en-US" sz="1600" dirty="0">
                        <a:effectLst/>
                        <a:latin typeface="Calibri"/>
                        <a:ea typeface="MS PGothic"/>
                        <a:cs typeface="Times New Roman"/>
                      </a:endParaRPr>
                    </a:p>
                  </a:txBody>
                  <a:tcPr marL="64945" marR="64945" marT="0" marB="0"/>
                </a:tc>
              </a:tr>
              <a:tr h="172867">
                <a:tc>
                  <a:txBody>
                    <a:bodyPr/>
                    <a:lstStyle/>
                    <a:p>
                      <a:pPr marL="0" marR="0" algn="ctr">
                        <a:spcBef>
                          <a:spcPts val="0"/>
                        </a:spcBef>
                        <a:spcAft>
                          <a:spcPts val="0"/>
                        </a:spcAft>
                      </a:pPr>
                      <a:r>
                        <a:rPr lang="en-US" sz="1600" dirty="0">
                          <a:effectLst/>
                        </a:rPr>
                        <a:t>Basic</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0 – 3.74</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a:effectLst/>
                        </a:rPr>
                        <a:t>0 - 101</a:t>
                      </a:r>
                      <a:endParaRPr lang="en-US" sz="1600" dirty="0">
                        <a:effectLst/>
                        <a:latin typeface="Calibri"/>
                        <a:ea typeface="MS PGothic"/>
                        <a:cs typeface="Times New Roman"/>
                      </a:endParaRPr>
                    </a:p>
                  </a:txBody>
                  <a:tcPr marL="64945" marR="64945" marT="0" marB="0"/>
                </a:tc>
              </a:tr>
              <a:tr h="172867">
                <a:tc>
                  <a:txBody>
                    <a:bodyPr/>
                    <a:lstStyle/>
                    <a:p>
                      <a:pPr marL="0" marR="0" algn="ctr">
                        <a:spcBef>
                          <a:spcPts val="0"/>
                        </a:spcBef>
                        <a:spcAft>
                          <a:spcPts val="0"/>
                        </a:spcAft>
                      </a:pPr>
                      <a:r>
                        <a:rPr lang="en-US" sz="1600" dirty="0">
                          <a:effectLst/>
                        </a:rPr>
                        <a:t>Partially Proficient</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3 .75 – 8.74</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a:effectLst/>
                        </a:rPr>
                        <a:t>102 - 236</a:t>
                      </a:r>
                      <a:endParaRPr lang="en-US" sz="1600" dirty="0">
                        <a:effectLst/>
                        <a:latin typeface="Calibri"/>
                        <a:ea typeface="MS PGothic"/>
                        <a:cs typeface="Times New Roman"/>
                      </a:endParaRPr>
                    </a:p>
                  </a:txBody>
                  <a:tcPr marL="64945" marR="64945" marT="0" marB="0"/>
                </a:tc>
              </a:tr>
              <a:tr h="172867">
                <a:tc>
                  <a:txBody>
                    <a:bodyPr/>
                    <a:lstStyle/>
                    <a:p>
                      <a:pPr marL="0" marR="0" algn="ctr">
                        <a:spcBef>
                          <a:spcPts val="0"/>
                        </a:spcBef>
                        <a:spcAft>
                          <a:spcPts val="0"/>
                        </a:spcAft>
                      </a:pPr>
                      <a:r>
                        <a:rPr lang="en-US" sz="1600" dirty="0">
                          <a:effectLst/>
                        </a:rPr>
                        <a:t>Proficient</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8.75 – 13.74</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a:effectLst/>
                        </a:rPr>
                        <a:t>237 - 371</a:t>
                      </a:r>
                      <a:endParaRPr lang="en-US" sz="1600" dirty="0">
                        <a:effectLst/>
                        <a:latin typeface="Calibri"/>
                        <a:ea typeface="MS PGothic"/>
                        <a:cs typeface="Times New Roman"/>
                      </a:endParaRPr>
                    </a:p>
                  </a:txBody>
                  <a:tcPr marL="64945" marR="64945" marT="0" marB="0"/>
                </a:tc>
              </a:tr>
              <a:tr h="172867">
                <a:tc>
                  <a:txBody>
                    <a:bodyPr/>
                    <a:lstStyle/>
                    <a:p>
                      <a:pPr marL="0" marR="0" algn="ctr">
                        <a:spcBef>
                          <a:spcPts val="0"/>
                        </a:spcBef>
                        <a:spcAft>
                          <a:spcPts val="0"/>
                        </a:spcAft>
                      </a:pPr>
                      <a:r>
                        <a:rPr lang="en-US" sz="1600" dirty="0">
                          <a:effectLst/>
                        </a:rPr>
                        <a:t>Accomplished</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13.75 – 18.74</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a:effectLst/>
                        </a:rPr>
                        <a:t>372 - 506</a:t>
                      </a:r>
                      <a:endParaRPr lang="en-US" sz="1600" dirty="0">
                        <a:effectLst/>
                        <a:latin typeface="Calibri"/>
                        <a:ea typeface="MS PGothic"/>
                        <a:cs typeface="Times New Roman"/>
                      </a:endParaRPr>
                    </a:p>
                  </a:txBody>
                  <a:tcPr marL="64945" marR="64945" marT="0" marB="0"/>
                </a:tc>
              </a:tr>
              <a:tr h="172867">
                <a:tc>
                  <a:txBody>
                    <a:bodyPr/>
                    <a:lstStyle/>
                    <a:p>
                      <a:pPr marL="0" marR="0" algn="ctr">
                        <a:spcBef>
                          <a:spcPts val="0"/>
                        </a:spcBef>
                        <a:spcAft>
                          <a:spcPts val="0"/>
                        </a:spcAft>
                      </a:pPr>
                      <a:r>
                        <a:rPr lang="en-US" sz="1600" dirty="0">
                          <a:effectLst/>
                        </a:rPr>
                        <a:t>Exemplary</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18.75 – 20.00</a:t>
                      </a:r>
                      <a:endParaRPr lang="en-US" sz="1600" dirty="0">
                        <a:effectLst/>
                        <a:latin typeface="Calibri"/>
                        <a:ea typeface="MS PGothic"/>
                        <a:cs typeface="Times New Roman"/>
                      </a:endParaRPr>
                    </a:p>
                  </a:txBody>
                  <a:tcPr marL="64945" marR="64945" marT="0" marB="0"/>
                </a:tc>
                <a:tc>
                  <a:txBody>
                    <a:bodyPr/>
                    <a:lstStyle/>
                    <a:p>
                      <a:pPr marL="0" marR="0" algn="ctr">
                        <a:spcBef>
                          <a:spcPts val="0"/>
                        </a:spcBef>
                        <a:spcAft>
                          <a:spcPts val="0"/>
                        </a:spcAft>
                      </a:pPr>
                      <a:r>
                        <a:rPr lang="en-US" sz="1600" dirty="0" smtClean="0">
                          <a:effectLst/>
                        </a:rPr>
                        <a:t>507 </a:t>
                      </a:r>
                      <a:r>
                        <a:rPr lang="en-US" sz="1600" dirty="0">
                          <a:effectLst/>
                        </a:rPr>
                        <a:t>- 540</a:t>
                      </a:r>
                      <a:endParaRPr lang="en-US" sz="1600" dirty="0">
                        <a:effectLst/>
                        <a:latin typeface="Calibri"/>
                        <a:ea typeface="MS PGothic"/>
                        <a:cs typeface="Times New Roman"/>
                      </a:endParaRPr>
                    </a:p>
                  </a:txBody>
                  <a:tcPr marL="64945" marR="64945" marT="0" marB="0"/>
                </a:tc>
              </a:tr>
            </a:tbl>
          </a:graphicData>
        </a:graphic>
      </p:graphicFrame>
      <p:graphicFrame>
        <p:nvGraphicFramePr>
          <p:cNvPr id="8" name="Table 7"/>
          <p:cNvGraphicFramePr>
            <a:graphicFrameLocks noGrp="1"/>
          </p:cNvGraphicFramePr>
          <p:nvPr>
            <p:extLst/>
          </p:nvPr>
        </p:nvGraphicFramePr>
        <p:xfrm>
          <a:off x="759371" y="1538730"/>
          <a:ext cx="7501761" cy="2158235"/>
        </p:xfrm>
        <a:graphic>
          <a:graphicData uri="http://schemas.openxmlformats.org/drawingml/2006/table">
            <a:tbl>
              <a:tblPr firstRow="1" firstCol="1" bandRow="1">
                <a:tableStyleId>{5C22544A-7EE6-4342-B048-85BDC9FD1C3A}</a:tableStyleId>
              </a:tblPr>
              <a:tblGrid>
                <a:gridCol w="2977056"/>
                <a:gridCol w="2238703"/>
                <a:gridCol w="2286002"/>
              </a:tblGrid>
              <a:tr h="865607">
                <a:tc>
                  <a:txBody>
                    <a:bodyPr/>
                    <a:lstStyle/>
                    <a:p>
                      <a:pPr marL="0" marR="0" algn="ctr">
                        <a:spcBef>
                          <a:spcPts val="0"/>
                        </a:spcBef>
                        <a:spcAft>
                          <a:spcPts val="0"/>
                        </a:spcAft>
                      </a:pPr>
                      <a:r>
                        <a:rPr lang="en-US" sz="1600" dirty="0" smtClean="0">
                          <a:effectLst/>
                        </a:rPr>
                        <a:t>Former</a:t>
                      </a:r>
                      <a:endParaRPr lang="en-US" sz="1600" dirty="0">
                        <a:effectLst/>
                      </a:endParaRPr>
                    </a:p>
                    <a:p>
                      <a:pPr marL="0" marR="0" algn="ctr">
                        <a:spcBef>
                          <a:spcPts val="0"/>
                        </a:spcBef>
                        <a:spcAft>
                          <a:spcPts val="0"/>
                        </a:spcAft>
                      </a:pPr>
                      <a:r>
                        <a:rPr lang="en-US" sz="1600" dirty="0">
                          <a:effectLst/>
                        </a:rPr>
                        <a:t>Professional Practices </a:t>
                      </a:r>
                    </a:p>
                    <a:p>
                      <a:pPr marL="0" marR="0" algn="ctr">
                        <a:spcBef>
                          <a:spcPts val="0"/>
                        </a:spcBef>
                        <a:spcAft>
                          <a:spcPts val="0"/>
                        </a:spcAft>
                      </a:pPr>
                      <a:r>
                        <a:rPr lang="en-US" sz="1600" dirty="0">
                          <a:effectLst/>
                        </a:rPr>
                        <a:t>Rating</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Rubric Scale </a:t>
                      </a:r>
                    </a:p>
                    <a:p>
                      <a:pPr marL="0" marR="0" algn="ctr">
                        <a:spcBef>
                          <a:spcPts val="0"/>
                        </a:spcBef>
                        <a:spcAft>
                          <a:spcPts val="0"/>
                        </a:spcAft>
                      </a:pPr>
                      <a:r>
                        <a:rPr lang="en-US" sz="1600" dirty="0">
                          <a:effectLst/>
                        </a:rPr>
                        <a:t>0-20</a:t>
                      </a:r>
                    </a:p>
                    <a:p>
                      <a:pPr marL="0" marR="0" algn="ctr">
                        <a:spcBef>
                          <a:spcPts val="0"/>
                        </a:spcBef>
                        <a:spcAft>
                          <a:spcPts val="0"/>
                        </a:spcAft>
                      </a:pPr>
                      <a:r>
                        <a:rPr lang="en-US" sz="1600" dirty="0">
                          <a:effectLst/>
                        </a:rPr>
                        <a:t> </a:t>
                      </a:r>
                      <a:r>
                        <a:rPr lang="en-US" sz="1050" dirty="0">
                          <a:effectLst/>
                        </a:rPr>
                        <a:t>(Rounded to the nearest hundredth)</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Scale Converted to 0-540</a:t>
                      </a:r>
                    </a:p>
                    <a:p>
                      <a:pPr marL="0" marR="0" algn="ctr">
                        <a:spcBef>
                          <a:spcPts val="0"/>
                        </a:spcBef>
                        <a:spcAft>
                          <a:spcPts val="0"/>
                        </a:spcAft>
                      </a:pPr>
                      <a:r>
                        <a:rPr lang="en-US" sz="1050" dirty="0">
                          <a:effectLst/>
                        </a:rPr>
                        <a:t>(Rounded to the nearest whole number)</a:t>
                      </a:r>
                      <a:endParaRPr lang="en-US" sz="1600" dirty="0">
                        <a:effectLst/>
                        <a:latin typeface="Calibri"/>
                        <a:ea typeface="MS PGothic"/>
                        <a:cs typeface="Times New Roman"/>
                      </a:endParaRPr>
                    </a:p>
                  </a:txBody>
                  <a:tcPr marL="68580" marR="68580" marT="0" marB="0"/>
                </a:tc>
              </a:tr>
              <a:tr h="239707">
                <a:tc>
                  <a:txBody>
                    <a:bodyPr/>
                    <a:lstStyle/>
                    <a:p>
                      <a:pPr marL="0" marR="0" algn="ctr">
                        <a:spcBef>
                          <a:spcPts val="0"/>
                        </a:spcBef>
                        <a:spcAft>
                          <a:spcPts val="0"/>
                        </a:spcAft>
                      </a:pPr>
                      <a:r>
                        <a:rPr lang="en-US" sz="1600" dirty="0">
                          <a:effectLst/>
                        </a:rPr>
                        <a:t>Basic</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0 - 2</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0 - 54</a:t>
                      </a:r>
                      <a:endParaRPr lang="en-US" sz="1600" dirty="0">
                        <a:effectLst/>
                        <a:latin typeface="Calibri"/>
                        <a:ea typeface="MS PGothic"/>
                        <a:cs typeface="Times New Roman"/>
                      </a:endParaRPr>
                    </a:p>
                  </a:txBody>
                  <a:tcPr marL="68580" marR="68580" marT="0" marB="0"/>
                </a:tc>
              </a:tr>
              <a:tr h="317268">
                <a:tc>
                  <a:txBody>
                    <a:bodyPr/>
                    <a:lstStyle/>
                    <a:p>
                      <a:pPr marL="0" marR="0" algn="ctr">
                        <a:spcBef>
                          <a:spcPts val="0"/>
                        </a:spcBef>
                        <a:spcAft>
                          <a:spcPts val="0"/>
                        </a:spcAft>
                      </a:pPr>
                      <a:r>
                        <a:rPr lang="en-US" sz="1600" dirty="0">
                          <a:effectLst/>
                        </a:rPr>
                        <a:t>Partially Proficient</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2.01 - 7</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55 - 189</a:t>
                      </a:r>
                      <a:endParaRPr lang="en-US" sz="1600" dirty="0">
                        <a:effectLst/>
                        <a:latin typeface="Calibri"/>
                        <a:ea typeface="MS PGothic"/>
                        <a:cs typeface="Times New Roman"/>
                      </a:endParaRPr>
                    </a:p>
                  </a:txBody>
                  <a:tcPr marL="68580" marR="68580" marT="0" marB="0"/>
                </a:tc>
              </a:tr>
              <a:tr h="239707">
                <a:tc>
                  <a:txBody>
                    <a:bodyPr/>
                    <a:lstStyle/>
                    <a:p>
                      <a:pPr marL="0" marR="0" algn="ctr">
                        <a:spcBef>
                          <a:spcPts val="0"/>
                        </a:spcBef>
                        <a:spcAft>
                          <a:spcPts val="0"/>
                        </a:spcAft>
                      </a:pPr>
                      <a:r>
                        <a:rPr lang="en-US" sz="1600" dirty="0">
                          <a:effectLst/>
                        </a:rPr>
                        <a:t>Proficient</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7.01 - 12</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190 - 324</a:t>
                      </a:r>
                      <a:endParaRPr lang="en-US" sz="1600" dirty="0">
                        <a:effectLst/>
                        <a:latin typeface="Calibri"/>
                        <a:ea typeface="MS PGothic"/>
                        <a:cs typeface="Times New Roman"/>
                      </a:endParaRPr>
                    </a:p>
                  </a:txBody>
                  <a:tcPr marL="68580" marR="68580" marT="0" marB="0"/>
                </a:tc>
              </a:tr>
              <a:tr h="239707">
                <a:tc>
                  <a:txBody>
                    <a:bodyPr/>
                    <a:lstStyle/>
                    <a:p>
                      <a:pPr marL="0" marR="0" algn="ctr">
                        <a:spcBef>
                          <a:spcPts val="0"/>
                        </a:spcBef>
                        <a:spcAft>
                          <a:spcPts val="0"/>
                        </a:spcAft>
                      </a:pPr>
                      <a:r>
                        <a:rPr lang="en-US" sz="1600" dirty="0">
                          <a:effectLst/>
                        </a:rPr>
                        <a:t>Accomplished</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12.01 - 17</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325 - 459</a:t>
                      </a:r>
                      <a:endParaRPr lang="en-US" sz="1600" dirty="0">
                        <a:effectLst/>
                        <a:latin typeface="Calibri"/>
                        <a:ea typeface="MS PGothic"/>
                        <a:cs typeface="Times New Roman"/>
                      </a:endParaRPr>
                    </a:p>
                  </a:txBody>
                  <a:tcPr marL="68580" marR="68580" marT="0" marB="0"/>
                </a:tc>
              </a:tr>
              <a:tr h="239707">
                <a:tc>
                  <a:txBody>
                    <a:bodyPr/>
                    <a:lstStyle/>
                    <a:p>
                      <a:pPr marL="0" marR="0" algn="ctr">
                        <a:spcBef>
                          <a:spcPts val="0"/>
                        </a:spcBef>
                        <a:spcAft>
                          <a:spcPts val="0"/>
                        </a:spcAft>
                      </a:pPr>
                      <a:r>
                        <a:rPr lang="en-US" sz="1600" dirty="0">
                          <a:effectLst/>
                        </a:rPr>
                        <a:t>Exemplary</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17.01 - 20</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dirty="0">
                          <a:effectLst/>
                        </a:rPr>
                        <a:t>460 - 540</a:t>
                      </a:r>
                      <a:endParaRPr lang="en-US" sz="1600" dirty="0">
                        <a:effectLst/>
                        <a:latin typeface="Calibri"/>
                        <a:ea typeface="MS PGothic"/>
                        <a:cs typeface="Times New Roman"/>
                      </a:endParaRPr>
                    </a:p>
                  </a:txBody>
                  <a:tcPr marL="68580" marR="68580" marT="0" marB="0"/>
                </a:tc>
              </a:tr>
            </a:tbl>
          </a:graphicData>
        </a:graphic>
      </p:graphicFrame>
    </p:spTree>
    <p:extLst>
      <p:ext uri="{BB962C8B-B14F-4D97-AF65-F5344CB8AC3E}">
        <p14:creationId xmlns:p14="http://schemas.microsoft.com/office/powerpoint/2010/main" val="1648615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Measures of Student </a:t>
            </a:r>
            <a:r>
              <a:rPr lang="en-US" sz="4000" dirty="0" smtClean="0"/>
              <a:t>Outcomes</a:t>
            </a:r>
            <a:endParaRPr lang="en-US" sz="4000" dirty="0"/>
          </a:p>
        </p:txBody>
      </p:sp>
      <p:sp>
        <p:nvSpPr>
          <p:cNvPr id="2" name="Content Placeholder 1"/>
          <p:cNvSpPr>
            <a:spLocks noGrp="1"/>
          </p:cNvSpPr>
          <p:nvPr>
            <p:ph idx="1"/>
          </p:nvPr>
        </p:nvSpPr>
        <p:spPr/>
        <p:txBody>
          <a:bodyPr/>
          <a:lstStyle/>
          <a:p>
            <a:r>
              <a:rPr lang="en-US" b="0" dirty="0"/>
              <a:t>No changes have been made to the </a:t>
            </a:r>
            <a:r>
              <a:rPr lang="en-US" b="0" dirty="0" smtClean="0"/>
              <a:t>MSO </a:t>
            </a:r>
            <a:r>
              <a:rPr lang="en-US" b="0" dirty="0"/>
              <a:t>scoring </a:t>
            </a:r>
            <a:r>
              <a:rPr lang="en-US" b="0" dirty="0" smtClean="0"/>
              <a:t>system. </a:t>
            </a:r>
            <a:r>
              <a:rPr lang="en-US" b="0" dirty="0"/>
              <a:t>The table below details the </a:t>
            </a:r>
            <a:r>
              <a:rPr lang="en-US" b="0" dirty="0" smtClean="0"/>
              <a:t>Measures </a:t>
            </a:r>
            <a:r>
              <a:rPr lang="en-US" b="0" dirty="0"/>
              <a:t>of </a:t>
            </a:r>
            <a:r>
              <a:rPr lang="en-US" b="0" dirty="0" smtClean="0"/>
              <a:t>Student Outcomes </a:t>
            </a:r>
            <a:r>
              <a:rPr lang="en-US" b="0" dirty="0"/>
              <a:t>ratings </a:t>
            </a:r>
            <a:r>
              <a:rPr lang="en-US" b="0" dirty="0" smtClean="0"/>
              <a:t>for the State Model Evaluation System.</a:t>
            </a:r>
          </a:p>
          <a:p>
            <a:endParaRPr lang="en-US"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32</a:t>
            </a:fld>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223633663"/>
              </p:ext>
            </p:extLst>
          </p:nvPr>
        </p:nvGraphicFramePr>
        <p:xfrm>
          <a:off x="381000" y="2968241"/>
          <a:ext cx="8407400" cy="2093179"/>
        </p:xfrm>
        <a:graphic>
          <a:graphicData uri="http://schemas.openxmlformats.org/drawingml/2006/table">
            <a:tbl>
              <a:tblPr firstRow="1" firstCol="1" bandRow="1">
                <a:tableStyleId>{5C22544A-7EE6-4342-B048-85BDC9FD1C3A}</a:tableStyleId>
              </a:tblPr>
              <a:tblGrid>
                <a:gridCol w="3219299"/>
                <a:gridCol w="2441388"/>
                <a:gridCol w="2746713"/>
              </a:tblGrid>
              <a:tr h="559327">
                <a:tc>
                  <a:txBody>
                    <a:bodyPr/>
                    <a:lstStyle/>
                    <a:p>
                      <a:pPr marL="0" marR="0" algn="ctr">
                        <a:spcBef>
                          <a:spcPts val="0"/>
                        </a:spcBef>
                        <a:spcAft>
                          <a:spcPts val="0"/>
                        </a:spcAft>
                      </a:pPr>
                      <a:r>
                        <a:rPr lang="en-US" sz="2000" dirty="0">
                          <a:effectLst/>
                        </a:rPr>
                        <a:t>Measures of Student </a:t>
                      </a:r>
                      <a:r>
                        <a:rPr lang="en-US" sz="2000" dirty="0" smtClean="0">
                          <a:effectLst/>
                        </a:rPr>
                        <a:t>Outcomes </a:t>
                      </a:r>
                      <a:r>
                        <a:rPr lang="en-US" sz="2000" dirty="0">
                          <a:effectLst/>
                        </a:rPr>
                        <a:t>Rating</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0-3 Point Range per </a:t>
                      </a:r>
                      <a:r>
                        <a:rPr lang="en-US" sz="2000" dirty="0" smtClean="0">
                          <a:effectLst/>
                        </a:rPr>
                        <a:t>Rating </a:t>
                      </a:r>
                      <a:endParaRPr lang="en-US" sz="2000" dirty="0" smtClean="0">
                        <a:effectLst/>
                      </a:endParaRPr>
                    </a:p>
                    <a:p>
                      <a:pPr marL="0" marR="0" algn="ctr">
                        <a:spcBef>
                          <a:spcPts val="0"/>
                        </a:spcBef>
                        <a:spcAft>
                          <a:spcPts val="0"/>
                        </a:spcAft>
                      </a:pPr>
                      <a:r>
                        <a:rPr lang="en-US" sz="1200" dirty="0" smtClean="0">
                          <a:effectLst/>
                        </a:rPr>
                        <a:t>(</a:t>
                      </a:r>
                      <a:r>
                        <a:rPr lang="en-US" sz="1200" dirty="0">
                          <a:effectLst/>
                        </a:rPr>
                        <a:t>Rounded to the nearest hundredth)</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Scale Converted to 0-540</a:t>
                      </a:r>
                      <a:br>
                        <a:rPr lang="en-US" sz="2000" dirty="0">
                          <a:effectLst/>
                        </a:rPr>
                      </a:br>
                      <a:r>
                        <a:rPr lang="en-US" sz="1200" dirty="0">
                          <a:effectLst/>
                        </a:rPr>
                        <a:t>(Rounded to the nearest whole number)</a:t>
                      </a:r>
                      <a:endParaRPr lang="en-US" sz="2000" dirty="0">
                        <a:effectLst/>
                        <a:latin typeface="Calibri"/>
                        <a:ea typeface="MS PGothic"/>
                        <a:cs typeface="Times New Roman"/>
                      </a:endParaRPr>
                    </a:p>
                  </a:txBody>
                  <a:tcPr marL="65688" marR="65688" marT="0" marB="0" anchor="ctr"/>
                </a:tc>
              </a:tr>
              <a:tr h="325395">
                <a:tc>
                  <a:txBody>
                    <a:bodyPr/>
                    <a:lstStyle/>
                    <a:p>
                      <a:pPr marL="0" marR="0" algn="ctr">
                        <a:spcBef>
                          <a:spcPts val="0"/>
                        </a:spcBef>
                        <a:spcAft>
                          <a:spcPts val="0"/>
                        </a:spcAft>
                      </a:pPr>
                      <a:r>
                        <a:rPr lang="en-US" sz="2000" dirty="0">
                          <a:effectLst/>
                        </a:rPr>
                        <a:t>Much Less Than Expected</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0 - .49</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0 - 134</a:t>
                      </a:r>
                      <a:endParaRPr lang="en-US" sz="2000" dirty="0">
                        <a:effectLst/>
                        <a:latin typeface="Calibri"/>
                        <a:ea typeface="MS PGothic"/>
                        <a:cs typeface="Times New Roman"/>
                      </a:endParaRPr>
                    </a:p>
                  </a:txBody>
                  <a:tcPr marL="65688" marR="65688" marT="0" marB="0" anchor="ctr"/>
                </a:tc>
              </a:tr>
              <a:tr h="325395">
                <a:tc>
                  <a:txBody>
                    <a:bodyPr/>
                    <a:lstStyle/>
                    <a:p>
                      <a:pPr marL="0" marR="0" algn="ctr">
                        <a:spcBef>
                          <a:spcPts val="0"/>
                        </a:spcBef>
                        <a:spcAft>
                          <a:spcPts val="0"/>
                        </a:spcAft>
                      </a:pPr>
                      <a:r>
                        <a:rPr lang="en-US" sz="2000" dirty="0">
                          <a:effectLst/>
                        </a:rPr>
                        <a:t>Less Than Expected</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.50 - 1.49</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135 – 269</a:t>
                      </a:r>
                      <a:endParaRPr lang="en-US" sz="2000" dirty="0">
                        <a:effectLst/>
                        <a:latin typeface="Calibri"/>
                        <a:ea typeface="MS PGothic"/>
                        <a:cs typeface="Times New Roman"/>
                      </a:endParaRPr>
                    </a:p>
                  </a:txBody>
                  <a:tcPr marL="65688" marR="65688" marT="0" marB="0" anchor="ctr"/>
                </a:tc>
              </a:tr>
              <a:tr h="312202">
                <a:tc>
                  <a:txBody>
                    <a:bodyPr/>
                    <a:lstStyle/>
                    <a:p>
                      <a:pPr marL="0" marR="0" algn="ctr">
                        <a:spcBef>
                          <a:spcPts val="0"/>
                        </a:spcBef>
                        <a:spcAft>
                          <a:spcPts val="0"/>
                        </a:spcAft>
                      </a:pPr>
                      <a:r>
                        <a:rPr lang="en-US" sz="2000" dirty="0">
                          <a:effectLst/>
                        </a:rPr>
                        <a:t>Expected</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1.50 - 2.49</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270 – 404</a:t>
                      </a:r>
                      <a:endParaRPr lang="en-US" sz="2000" dirty="0">
                        <a:effectLst/>
                        <a:latin typeface="Calibri"/>
                        <a:ea typeface="MS PGothic"/>
                        <a:cs typeface="Times New Roman"/>
                      </a:endParaRPr>
                    </a:p>
                  </a:txBody>
                  <a:tcPr marL="65688" marR="65688" marT="0" marB="0" anchor="ctr"/>
                </a:tc>
              </a:tr>
              <a:tr h="337707">
                <a:tc>
                  <a:txBody>
                    <a:bodyPr/>
                    <a:lstStyle/>
                    <a:p>
                      <a:pPr marL="0" marR="0" algn="ctr">
                        <a:spcBef>
                          <a:spcPts val="0"/>
                        </a:spcBef>
                        <a:spcAft>
                          <a:spcPts val="0"/>
                        </a:spcAft>
                      </a:pPr>
                      <a:r>
                        <a:rPr lang="en-US" sz="2000" dirty="0">
                          <a:effectLst/>
                        </a:rPr>
                        <a:t>More Than Expected</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2.50 -  3.00</a:t>
                      </a:r>
                      <a:endParaRPr lang="en-US" sz="2000" dirty="0">
                        <a:effectLst/>
                        <a:latin typeface="Calibri"/>
                        <a:ea typeface="MS PGothic"/>
                        <a:cs typeface="Times New Roman"/>
                      </a:endParaRPr>
                    </a:p>
                  </a:txBody>
                  <a:tcPr marL="65688" marR="65688" marT="0" marB="0" anchor="ctr"/>
                </a:tc>
                <a:tc>
                  <a:txBody>
                    <a:bodyPr/>
                    <a:lstStyle/>
                    <a:p>
                      <a:pPr marL="0" marR="0" algn="ctr">
                        <a:spcBef>
                          <a:spcPts val="0"/>
                        </a:spcBef>
                        <a:spcAft>
                          <a:spcPts val="0"/>
                        </a:spcAft>
                      </a:pPr>
                      <a:r>
                        <a:rPr lang="en-US" sz="2000" dirty="0">
                          <a:effectLst/>
                        </a:rPr>
                        <a:t>405 – 540</a:t>
                      </a:r>
                      <a:endParaRPr lang="en-US" sz="2000" dirty="0">
                        <a:effectLst/>
                        <a:latin typeface="Calibri"/>
                        <a:ea typeface="MS PGothic"/>
                        <a:cs typeface="Times New Roman"/>
                      </a:endParaRPr>
                    </a:p>
                  </a:txBody>
                  <a:tcPr marL="65688" marR="65688" marT="0" marB="0" anchor="ctr"/>
                </a:tc>
              </a:tr>
            </a:tbl>
          </a:graphicData>
        </a:graphic>
      </p:graphicFrame>
    </p:spTree>
    <p:extLst>
      <p:ext uri="{BB962C8B-B14F-4D97-AF65-F5344CB8AC3E}">
        <p14:creationId xmlns:p14="http://schemas.microsoft.com/office/powerpoint/2010/main" val="2063923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 What Changed? </a:t>
            </a:r>
            <a:endParaRPr lang="en-US" sz="4000" dirty="0"/>
          </a:p>
        </p:txBody>
      </p:sp>
      <p:sp>
        <p:nvSpPr>
          <p:cNvPr id="3" name="Content Placeholder 2"/>
          <p:cNvSpPr>
            <a:spLocks noGrp="1"/>
          </p:cNvSpPr>
          <p:nvPr>
            <p:ph idx="1"/>
          </p:nvPr>
        </p:nvSpPr>
        <p:spPr/>
        <p:txBody>
          <a:bodyPr/>
          <a:lstStyle/>
          <a:p>
            <a:r>
              <a:rPr lang="en-US" dirty="0"/>
              <a:t>The second major scoring shift applied to the </a:t>
            </a:r>
            <a:r>
              <a:rPr lang="en-US" i="1" dirty="0" smtClean="0"/>
              <a:t>SSP</a:t>
            </a:r>
            <a:r>
              <a:rPr lang="en-US" dirty="0" smtClean="0"/>
              <a:t> State </a:t>
            </a:r>
            <a:r>
              <a:rPr lang="en-US" dirty="0"/>
              <a:t>Model Evaluation System includes: </a:t>
            </a:r>
          </a:p>
          <a:p>
            <a:pPr marL="1028700" lvl="1" indent="-342900"/>
            <a:r>
              <a:rPr lang="en-US" dirty="0" smtClean="0"/>
              <a:t>Adjustment of the cut points at the Final Effectiveness Rating level in order to set a higher expectation to earn a Highly Effective rating.  </a:t>
            </a:r>
          </a:p>
          <a:p>
            <a:pPr lvl="1" indent="0">
              <a:buNone/>
            </a:pPr>
            <a:endParaRPr lang="en-US" dirty="0" smtClean="0"/>
          </a:p>
          <a:p>
            <a:pPr lvl="1" indent="0">
              <a:buNone/>
            </a:pPr>
            <a:endParaRPr lang="en-US" i="1"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33</a:t>
            </a:fld>
            <a:endParaRPr lang="en-US" dirty="0"/>
          </a:p>
        </p:txBody>
      </p:sp>
      <p:pic>
        <p:nvPicPr>
          <p:cNvPr id="5" name="Picture 4"/>
          <p:cNvPicPr>
            <a:picLocks noChangeAspect="1"/>
          </p:cNvPicPr>
          <p:nvPr/>
        </p:nvPicPr>
        <p:blipFill>
          <a:blip r:embed="rId3"/>
          <a:stretch>
            <a:fillRect/>
          </a:stretch>
        </p:blipFill>
        <p:spPr>
          <a:xfrm>
            <a:off x="1533525" y="3781425"/>
            <a:ext cx="6076950" cy="2343150"/>
          </a:xfrm>
          <a:prstGeom prst="rect">
            <a:avLst/>
          </a:prstGeom>
        </p:spPr>
      </p:pic>
    </p:spTree>
    <p:extLst>
      <p:ext uri="{BB962C8B-B14F-4D97-AF65-F5344CB8AC3E}">
        <p14:creationId xmlns:p14="http://schemas.microsoft.com/office/powerpoint/2010/main" val="4061112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 y="45720"/>
            <a:ext cx="7886700" cy="710141"/>
          </a:xfrm>
        </p:spPr>
        <p:txBody>
          <a:bodyPr>
            <a:noAutofit/>
          </a:bodyPr>
          <a:lstStyle/>
          <a:p>
            <a:r>
              <a:rPr lang="en-US" sz="3600" dirty="0"/>
              <a:t>Final Effectiveness Score and </a:t>
            </a:r>
            <a:r>
              <a:rPr lang="en-US" sz="3600" dirty="0" smtClean="0"/>
              <a:t>Rating</a:t>
            </a:r>
            <a:endParaRPr lang="en-US" sz="3600" dirty="0"/>
          </a:p>
        </p:txBody>
      </p:sp>
      <p:sp>
        <p:nvSpPr>
          <p:cNvPr id="2" name="Content Placeholder 1"/>
          <p:cNvSpPr>
            <a:spLocks noGrp="1"/>
          </p:cNvSpPr>
          <p:nvPr>
            <p:ph idx="1"/>
          </p:nvPr>
        </p:nvSpPr>
        <p:spPr/>
        <p:txBody>
          <a:bodyPr/>
          <a:lstStyle/>
          <a:p>
            <a:r>
              <a:rPr lang="en-US" b="0" dirty="0"/>
              <a:t>The following table shows the changes in cut scores for the final effectiveness score and rating. </a:t>
            </a:r>
            <a:endParaRPr lang="en-US" b="0" dirty="0" smtClean="0"/>
          </a:p>
          <a:p>
            <a:endParaRPr lang="en-US"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34</a:t>
            </a:fld>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1269685134"/>
              </p:ext>
            </p:extLst>
          </p:nvPr>
        </p:nvGraphicFramePr>
        <p:xfrm>
          <a:off x="274320" y="2816860"/>
          <a:ext cx="8407400" cy="1828800"/>
        </p:xfrm>
        <a:graphic>
          <a:graphicData uri="http://schemas.openxmlformats.org/drawingml/2006/table">
            <a:tbl>
              <a:tblPr firstRow="1" firstCol="1" bandRow="1">
                <a:tableStyleId>{5C22544A-7EE6-4342-B048-85BDC9FD1C3A}</a:tableStyleId>
              </a:tblPr>
              <a:tblGrid>
                <a:gridCol w="2660101"/>
                <a:gridCol w="2806390"/>
                <a:gridCol w="2940909"/>
              </a:tblGrid>
              <a:tr h="361950">
                <a:tc>
                  <a:txBody>
                    <a:bodyPr/>
                    <a:lstStyle/>
                    <a:p>
                      <a:pPr marL="0" marR="0">
                        <a:spcBef>
                          <a:spcPts val="0"/>
                        </a:spcBef>
                        <a:spcAft>
                          <a:spcPts val="0"/>
                        </a:spcAft>
                      </a:pPr>
                      <a:r>
                        <a:rPr lang="en-US" sz="2400" dirty="0">
                          <a:effectLst/>
                        </a:rPr>
                        <a:t> </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smtClean="0">
                          <a:effectLst/>
                        </a:rPr>
                        <a:t>Former </a:t>
                      </a:r>
                      <a:r>
                        <a:rPr lang="en-US" sz="2400" dirty="0">
                          <a:effectLst/>
                        </a:rPr>
                        <a:t>Scoring</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smtClean="0">
                          <a:effectLst/>
                        </a:rPr>
                        <a:t>Revised </a:t>
                      </a:r>
                      <a:r>
                        <a:rPr lang="en-US" sz="2400" dirty="0">
                          <a:effectLst/>
                        </a:rPr>
                        <a:t>Scoring</a:t>
                      </a:r>
                      <a:endParaRPr lang="en-US" sz="2000" dirty="0">
                        <a:effectLst/>
                        <a:latin typeface="Calibri"/>
                        <a:ea typeface="MS PGothic"/>
                        <a:cs typeface="Times New Roman"/>
                      </a:endParaRPr>
                    </a:p>
                  </a:txBody>
                  <a:tcPr marL="68580" marR="68580" marT="0" marB="0"/>
                </a:tc>
              </a:tr>
              <a:tr h="252095">
                <a:tc>
                  <a:txBody>
                    <a:bodyPr/>
                    <a:lstStyle/>
                    <a:p>
                      <a:pPr marL="0" marR="0" algn="ctr">
                        <a:spcBef>
                          <a:spcPts val="0"/>
                        </a:spcBef>
                        <a:spcAft>
                          <a:spcPts val="0"/>
                        </a:spcAft>
                      </a:pPr>
                      <a:r>
                        <a:rPr lang="en-US" sz="2400" dirty="0">
                          <a:effectLst/>
                        </a:rPr>
                        <a:t>Ineffective</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a:effectLst/>
                        </a:rPr>
                        <a:t>0 - 188</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a:effectLst/>
                        </a:rPr>
                        <a:t>0 - 235</a:t>
                      </a:r>
                      <a:endParaRPr lang="en-US" sz="2000" dirty="0">
                        <a:effectLst/>
                        <a:latin typeface="Calibri"/>
                        <a:ea typeface="MS PGothic"/>
                        <a:cs typeface="Times New Roman"/>
                      </a:endParaRPr>
                    </a:p>
                  </a:txBody>
                  <a:tcPr marL="68580" marR="68580" marT="0" marB="0"/>
                </a:tc>
              </a:tr>
              <a:tr h="261620">
                <a:tc>
                  <a:txBody>
                    <a:bodyPr/>
                    <a:lstStyle/>
                    <a:p>
                      <a:pPr marL="0" marR="0" algn="ctr">
                        <a:spcBef>
                          <a:spcPts val="0"/>
                        </a:spcBef>
                        <a:spcAft>
                          <a:spcPts val="0"/>
                        </a:spcAft>
                      </a:pPr>
                      <a:r>
                        <a:rPr lang="en-US" sz="2400" dirty="0">
                          <a:effectLst/>
                        </a:rPr>
                        <a:t>Partially Effective</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smtClean="0">
                          <a:effectLst/>
                        </a:rPr>
                        <a:t>189 </a:t>
                      </a:r>
                      <a:r>
                        <a:rPr lang="en-US" sz="2400" dirty="0">
                          <a:effectLst/>
                        </a:rPr>
                        <a:t>- 458</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a:effectLst/>
                        </a:rPr>
                        <a:t>236 - 505</a:t>
                      </a:r>
                      <a:endParaRPr lang="en-US" sz="2000" dirty="0">
                        <a:effectLst/>
                        <a:latin typeface="Calibri"/>
                        <a:ea typeface="MS PGothic"/>
                        <a:cs typeface="Times New Roman"/>
                      </a:endParaRPr>
                    </a:p>
                  </a:txBody>
                  <a:tcPr marL="68580" marR="68580" marT="0" marB="0"/>
                </a:tc>
              </a:tr>
              <a:tr h="261620">
                <a:tc>
                  <a:txBody>
                    <a:bodyPr/>
                    <a:lstStyle/>
                    <a:p>
                      <a:pPr marL="0" marR="0" algn="ctr">
                        <a:spcBef>
                          <a:spcPts val="0"/>
                        </a:spcBef>
                        <a:spcAft>
                          <a:spcPts val="0"/>
                        </a:spcAft>
                      </a:pPr>
                      <a:r>
                        <a:rPr lang="en-US" sz="2400" dirty="0">
                          <a:effectLst/>
                        </a:rPr>
                        <a:t>Effective</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a:effectLst/>
                        </a:rPr>
                        <a:t>459 - 728</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a:effectLst/>
                        </a:rPr>
                        <a:t>506 - 843</a:t>
                      </a:r>
                      <a:endParaRPr lang="en-US" sz="2000" dirty="0">
                        <a:effectLst/>
                        <a:latin typeface="Calibri"/>
                        <a:ea typeface="MS PGothic"/>
                        <a:cs typeface="Times New Roman"/>
                      </a:endParaRPr>
                    </a:p>
                  </a:txBody>
                  <a:tcPr marL="68580" marR="68580" marT="0" marB="0"/>
                </a:tc>
              </a:tr>
              <a:tr h="261620">
                <a:tc>
                  <a:txBody>
                    <a:bodyPr/>
                    <a:lstStyle/>
                    <a:p>
                      <a:pPr marL="0" marR="0" algn="ctr">
                        <a:spcBef>
                          <a:spcPts val="0"/>
                        </a:spcBef>
                        <a:spcAft>
                          <a:spcPts val="0"/>
                        </a:spcAft>
                      </a:pPr>
                      <a:r>
                        <a:rPr lang="en-US" sz="2400" dirty="0">
                          <a:effectLst/>
                        </a:rPr>
                        <a:t>Highly Effective</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a:effectLst/>
                        </a:rPr>
                        <a:t>729 - 1080</a:t>
                      </a:r>
                      <a:endParaRPr lang="en-US" sz="20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2400" dirty="0">
                          <a:effectLst/>
                        </a:rPr>
                        <a:t>844 - 1080</a:t>
                      </a:r>
                      <a:endParaRPr lang="en-US" sz="2000" dirty="0">
                        <a:effectLst/>
                        <a:latin typeface="Calibri"/>
                        <a:ea typeface="MS PGothic"/>
                        <a:cs typeface="Times New Roman"/>
                      </a:endParaRPr>
                    </a:p>
                  </a:txBody>
                  <a:tcPr marL="68580" marR="68580" marT="0" marB="0"/>
                </a:tc>
              </a:tr>
            </a:tbl>
          </a:graphicData>
        </a:graphic>
      </p:graphicFrame>
    </p:spTree>
    <p:extLst>
      <p:ext uri="{BB962C8B-B14F-4D97-AF65-F5344CB8AC3E}">
        <p14:creationId xmlns:p14="http://schemas.microsoft.com/office/powerpoint/2010/main" val="3576089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14363"/>
            <a:ext cx="7772400" cy="2387600"/>
          </a:xfrm>
        </p:spPr>
        <p:txBody>
          <a:bodyPr>
            <a:noAutofit/>
          </a:bodyPr>
          <a:lstStyle/>
          <a:p>
            <a:pPr algn="ctr"/>
            <a:r>
              <a:rPr lang="en-US" sz="4000" dirty="0" smtClean="0"/>
              <a:t>Support Tools and Resources for Implementation of the Changes to the State Model Evaluation System for </a:t>
            </a:r>
            <a:r>
              <a:rPr lang="en-US" sz="4000" i="1" u="sng" dirty="0" smtClean="0"/>
              <a:t>Principals</a:t>
            </a:r>
            <a:r>
              <a:rPr lang="en-US" sz="4000" dirty="0" smtClean="0"/>
              <a:t> and </a:t>
            </a:r>
            <a:r>
              <a:rPr lang="en-US" sz="4000" i="1" u="sng" dirty="0" smtClean="0"/>
              <a:t>Special Services Providers </a:t>
            </a:r>
            <a:endParaRPr lang="en-US" sz="4000" i="1" u="sng" dirty="0"/>
          </a:p>
        </p:txBody>
      </p:sp>
      <p:sp>
        <p:nvSpPr>
          <p:cNvPr id="4" name="Footer Placeholder 3"/>
          <p:cNvSpPr>
            <a:spLocks noGrp="1"/>
          </p:cNvSpPr>
          <p:nvPr>
            <p:ph type="ftr" sz="quarter" idx="4294967295"/>
          </p:nvPr>
        </p:nvSpPr>
        <p:spPr>
          <a:xfrm>
            <a:off x="0" y="6537325"/>
            <a:ext cx="3086100" cy="184150"/>
          </a:xfrm>
          <a:prstGeom prst="rect">
            <a:avLst/>
          </a:prstGeom>
        </p:spPr>
        <p:txBody>
          <a:bodyPr/>
          <a:lstStyle/>
          <a:p>
            <a:fld id="{757A2F4E-5D54-B04B-91BD-7E78EE1FE9FD}" type="slidenum">
              <a:rPr lang="en-US" smtClean="0"/>
              <a:pPr/>
              <a:t>35</a:t>
            </a:fld>
            <a:endParaRPr lang="en-US" dirty="0" smtClean="0"/>
          </a:p>
        </p:txBody>
      </p:sp>
      <p:pic>
        <p:nvPicPr>
          <p:cNvPr id="5" name="Picture 2" descr="C:\Users\Cabrera_C\AppData\Local\Microsoft\Windows\Temporary Internet Files\Content.IE5\62I2MZUR\MC900432632[1].png"/>
          <p:cNvPicPr>
            <a:picLocks noGrp="1" noChangeAspect="1" noChangeArrowheads="1"/>
          </p:cNvPicPr>
          <p:nvPr>
            <p:ph idx="4294967295"/>
          </p:nvPr>
        </p:nvPicPr>
        <p:blipFill>
          <a:blip r:embed="rId3" cstate="email">
            <a:extLst>
              <a:ext uri="{28A0092B-C50C-407E-A947-70E740481C1C}">
                <a14:useLocalDpi xmlns:a14="http://schemas.microsoft.com/office/drawing/2010/main" val="0"/>
              </a:ext>
            </a:extLst>
          </a:blip>
          <a:srcRect/>
          <a:stretch>
            <a:fillRect/>
          </a:stretch>
        </p:blipFill>
        <p:spPr bwMode="auto">
          <a:xfrm>
            <a:off x="3009331" y="3391460"/>
            <a:ext cx="3125338" cy="312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7769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1889" y="172086"/>
            <a:ext cx="7886700" cy="710141"/>
          </a:xfrm>
        </p:spPr>
        <p:txBody>
          <a:bodyPr>
            <a:noAutofit/>
          </a:bodyPr>
          <a:lstStyle/>
          <a:p>
            <a:r>
              <a:rPr lang="en-US" sz="4000" i="1" u="sng" dirty="0" smtClean="0"/>
              <a:t>Principal</a:t>
            </a:r>
            <a:r>
              <a:rPr lang="en-US" sz="4000" dirty="0" smtClean="0"/>
              <a:t> Resources and Supports </a:t>
            </a:r>
            <a:endParaRPr lang="en-US" sz="4000" dirty="0"/>
          </a:p>
        </p:txBody>
      </p:sp>
      <p:sp>
        <p:nvSpPr>
          <p:cNvPr id="2" name="Content Placeholder 1"/>
          <p:cNvSpPr>
            <a:spLocks noGrp="1"/>
          </p:cNvSpPr>
          <p:nvPr>
            <p:ph idx="1"/>
          </p:nvPr>
        </p:nvSpPr>
        <p:spPr/>
        <p:txBody>
          <a:bodyPr/>
          <a:lstStyle/>
          <a:p>
            <a:r>
              <a:rPr lang="en-US" sz="2000" dirty="0" smtClean="0"/>
              <a:t>The State Model Evaluation System for </a:t>
            </a:r>
            <a:r>
              <a:rPr lang="en-US" sz="2000" i="1" dirty="0" smtClean="0"/>
              <a:t>Principals</a:t>
            </a:r>
            <a:r>
              <a:rPr lang="en-US" sz="2000" dirty="0" smtClean="0"/>
              <a:t> webpage contains numerous resources and supporting documents to aid district/BOCES transition to the changes in the State Model.    </a:t>
            </a:r>
          </a:p>
          <a:p>
            <a:pPr lvl="1"/>
            <a:r>
              <a:rPr lang="en-US" sz="1800" dirty="0" smtClean="0"/>
              <a:t>Access the revised </a:t>
            </a:r>
            <a:r>
              <a:rPr lang="en-US" sz="1800" dirty="0" smtClean="0">
                <a:hlinkClick r:id="rId3"/>
              </a:rPr>
              <a:t>State Model Evaluation System rubric for principals</a:t>
            </a:r>
            <a:r>
              <a:rPr lang="en-US" sz="1800" dirty="0" smtClean="0"/>
              <a:t>. </a:t>
            </a:r>
          </a:p>
          <a:p>
            <a:pPr lvl="1"/>
            <a:r>
              <a:rPr lang="en-US" sz="1800" dirty="0" smtClean="0"/>
              <a:t>View a high level </a:t>
            </a:r>
            <a:r>
              <a:rPr lang="en-US" sz="1800" dirty="0" smtClean="0">
                <a:hlinkClick r:id="rId4"/>
              </a:rPr>
              <a:t>overview of the changes </a:t>
            </a:r>
            <a:r>
              <a:rPr lang="en-US" sz="1800" dirty="0" smtClean="0"/>
              <a:t>to the State Model Evaluation System for Principals. </a:t>
            </a:r>
          </a:p>
          <a:p>
            <a:pPr lvl="1"/>
            <a:r>
              <a:rPr lang="en-US" sz="1800" dirty="0" smtClean="0"/>
              <a:t>View a </a:t>
            </a:r>
            <a:r>
              <a:rPr lang="en-US" sz="1800" dirty="0" smtClean="0">
                <a:hlinkClick r:id="rId5"/>
              </a:rPr>
              <a:t>detailed document that has also been created to further explain the changes in scoring for both the professional practice and overall effectiveness ratings</a:t>
            </a:r>
            <a:r>
              <a:rPr lang="en-US" sz="1800" dirty="0" smtClean="0"/>
              <a:t>.  </a:t>
            </a:r>
          </a:p>
          <a:p>
            <a:pPr lvl="1"/>
            <a:r>
              <a:rPr lang="en-US" sz="1800" dirty="0" smtClean="0"/>
              <a:t>View a </a:t>
            </a:r>
            <a:r>
              <a:rPr lang="en-US" sz="1800" dirty="0" smtClean="0">
                <a:hlinkClick r:id="rId6"/>
              </a:rPr>
              <a:t>best practices in implementation of evaluation systems document</a:t>
            </a:r>
            <a:r>
              <a:rPr lang="en-US" sz="1800" dirty="0" smtClean="0"/>
              <a:t>.</a:t>
            </a:r>
          </a:p>
          <a:p>
            <a:pPr marL="457200" lvl="1" indent="0">
              <a:buNone/>
            </a:pPr>
            <a:endParaRPr lang="en-US" sz="1800"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36</a:t>
            </a:fld>
            <a:endParaRPr lang="en-US" dirty="0" smtClean="0"/>
          </a:p>
        </p:txBody>
      </p:sp>
    </p:spTree>
    <p:extLst>
      <p:ext uri="{BB962C8B-B14F-4D97-AF65-F5344CB8AC3E}">
        <p14:creationId xmlns:p14="http://schemas.microsoft.com/office/powerpoint/2010/main" val="96292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i="1" u="sng" dirty="0" smtClean="0"/>
              <a:t>SSP</a:t>
            </a:r>
            <a:r>
              <a:rPr lang="en-US" sz="4000" dirty="0" smtClean="0"/>
              <a:t> Resources and Supports </a:t>
            </a:r>
            <a:endParaRPr lang="en-US" sz="4000" dirty="0"/>
          </a:p>
        </p:txBody>
      </p:sp>
      <p:sp>
        <p:nvSpPr>
          <p:cNvPr id="2" name="Content Placeholder 1"/>
          <p:cNvSpPr>
            <a:spLocks noGrp="1"/>
          </p:cNvSpPr>
          <p:nvPr>
            <p:ph idx="1"/>
          </p:nvPr>
        </p:nvSpPr>
        <p:spPr/>
        <p:txBody>
          <a:bodyPr/>
          <a:lstStyle/>
          <a:p>
            <a:r>
              <a:rPr lang="en-US" sz="2000" dirty="0" smtClean="0"/>
              <a:t>The State Model Evaluation System for </a:t>
            </a:r>
            <a:r>
              <a:rPr lang="en-US" sz="2000" i="1" dirty="0" smtClean="0"/>
              <a:t>SSPs</a:t>
            </a:r>
            <a:r>
              <a:rPr lang="en-US" sz="2000" dirty="0" smtClean="0"/>
              <a:t> webpage contains numerous resources and supporting documents to aid district/BOCES transition to the changes in the State Model.    </a:t>
            </a:r>
          </a:p>
          <a:p>
            <a:pPr lvl="1"/>
            <a:r>
              <a:rPr lang="en-US" sz="1800" dirty="0" smtClean="0"/>
              <a:t>Access the revised </a:t>
            </a:r>
            <a:r>
              <a:rPr lang="en-US" sz="1800" dirty="0" smtClean="0">
                <a:hlinkClick r:id="rId3"/>
              </a:rPr>
              <a:t>State Model Evaluation System rubrics for SSPs</a:t>
            </a:r>
            <a:r>
              <a:rPr lang="en-US" sz="1800" dirty="0" smtClean="0"/>
              <a:t>. </a:t>
            </a:r>
          </a:p>
          <a:p>
            <a:pPr lvl="1"/>
            <a:r>
              <a:rPr lang="en-US" sz="1800" dirty="0" smtClean="0"/>
              <a:t>View a high level </a:t>
            </a:r>
            <a:r>
              <a:rPr lang="en-US" sz="1800" dirty="0" smtClean="0">
                <a:hlinkClick r:id="rId4"/>
              </a:rPr>
              <a:t>overview of the changes </a:t>
            </a:r>
            <a:r>
              <a:rPr lang="en-US" sz="1800" dirty="0" smtClean="0"/>
              <a:t>to the State Model Evaluation System for SSPs. </a:t>
            </a:r>
          </a:p>
          <a:p>
            <a:pPr lvl="1"/>
            <a:r>
              <a:rPr lang="en-US" sz="1800" dirty="0" smtClean="0"/>
              <a:t>View a </a:t>
            </a:r>
            <a:r>
              <a:rPr lang="en-US" sz="1800" dirty="0" smtClean="0">
                <a:hlinkClick r:id="rId5"/>
              </a:rPr>
              <a:t>detailed document that has also been created to further explain the changes in scoring for both the professional practice and overall effectiveness ratings</a:t>
            </a:r>
            <a:r>
              <a:rPr lang="en-US" sz="1800" dirty="0" smtClean="0"/>
              <a:t>.  </a:t>
            </a:r>
          </a:p>
          <a:p>
            <a:pPr lvl="1"/>
            <a:r>
              <a:rPr lang="en-US" sz="1800" dirty="0" smtClean="0"/>
              <a:t>View a </a:t>
            </a:r>
            <a:r>
              <a:rPr lang="en-US" sz="1800" dirty="0" smtClean="0">
                <a:hlinkClick r:id="rId6"/>
              </a:rPr>
              <a:t>best practices in implementation of evaluation systems document</a:t>
            </a:r>
            <a:r>
              <a:rPr lang="en-US" sz="1800" dirty="0" smtClean="0"/>
              <a:t>.</a:t>
            </a:r>
          </a:p>
          <a:p>
            <a:pPr marL="457200" lvl="1" indent="0">
              <a:buNone/>
            </a:pPr>
            <a:endParaRPr lang="en-US" sz="1800"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37</a:t>
            </a:fld>
            <a:endParaRPr lang="en-US" dirty="0" smtClean="0"/>
          </a:p>
        </p:txBody>
      </p:sp>
    </p:spTree>
    <p:extLst>
      <p:ext uri="{BB962C8B-B14F-4D97-AF65-F5344CB8AC3E}">
        <p14:creationId xmlns:p14="http://schemas.microsoft.com/office/powerpoint/2010/main" val="34312399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Resources and Supports </a:t>
            </a:r>
            <a:endParaRPr lang="en-US" sz="4000" dirty="0"/>
          </a:p>
        </p:txBody>
      </p:sp>
      <p:sp>
        <p:nvSpPr>
          <p:cNvPr id="6" name="Content Placeholder 5"/>
          <p:cNvSpPr>
            <a:spLocks noGrp="1"/>
          </p:cNvSpPr>
          <p:nvPr>
            <p:ph idx="1"/>
          </p:nvPr>
        </p:nvSpPr>
        <p:spPr/>
        <p:txBody>
          <a:bodyPr/>
          <a:lstStyle/>
          <a:p>
            <a:r>
              <a:rPr lang="en-US" sz="2000" dirty="0" smtClean="0"/>
              <a:t>A revised version of the </a:t>
            </a:r>
            <a:r>
              <a:rPr lang="en-US" sz="2000" dirty="0" smtClean="0">
                <a:hlinkClick r:id="rId3"/>
              </a:rPr>
              <a:t>User’s Guide for the Colorado State Model Evaluation System</a:t>
            </a:r>
            <a:r>
              <a:rPr lang="en-US" sz="2000" dirty="0" smtClean="0"/>
              <a:t> is now available and contains all updated tools and resources, including: </a:t>
            </a:r>
          </a:p>
          <a:p>
            <a:pPr marL="1028700" lvl="1" indent="-342900"/>
            <a:r>
              <a:rPr lang="en-US" sz="1600" dirty="0" smtClean="0"/>
              <a:t>The State Model Evaluation System Process and Components </a:t>
            </a:r>
          </a:p>
          <a:p>
            <a:pPr marL="1028700" lvl="1" indent="-342900"/>
            <a:r>
              <a:rPr lang="en-US" sz="1600" dirty="0" smtClean="0"/>
              <a:t>The State Model Evaluation System for Teachers</a:t>
            </a:r>
          </a:p>
          <a:p>
            <a:pPr marL="1028700" lvl="1" indent="-342900"/>
            <a:r>
              <a:rPr lang="en-US" sz="1600" dirty="0" smtClean="0"/>
              <a:t>The </a:t>
            </a:r>
            <a:r>
              <a:rPr lang="en-US" sz="1600" dirty="0"/>
              <a:t>State Model Evaluation System for </a:t>
            </a:r>
            <a:r>
              <a:rPr lang="en-US" sz="1600" dirty="0" smtClean="0"/>
              <a:t>Principals</a:t>
            </a:r>
            <a:endParaRPr lang="en-US" sz="1600" dirty="0"/>
          </a:p>
          <a:p>
            <a:pPr marL="1028700" lvl="1" indent="-342900"/>
            <a:r>
              <a:rPr lang="en-US" sz="1600" dirty="0"/>
              <a:t>The State Model Evaluation System for </a:t>
            </a:r>
            <a:r>
              <a:rPr lang="en-US" sz="1600" dirty="0" smtClean="0"/>
              <a:t>SSPs </a:t>
            </a:r>
          </a:p>
          <a:p>
            <a:pPr marL="1028700" lvl="1" indent="-342900"/>
            <a:r>
              <a:rPr lang="en-US" sz="1600" dirty="0" smtClean="0"/>
              <a:t>Measures of Student Learning/Outcomes </a:t>
            </a:r>
          </a:p>
          <a:p>
            <a:pPr marL="1028700" lvl="1" indent="-342900"/>
            <a:r>
              <a:rPr lang="en-US" sz="1600" dirty="0" smtClean="0"/>
              <a:t>Determining a Final Rating </a:t>
            </a:r>
          </a:p>
          <a:p>
            <a:pPr marL="1028700" lvl="1" indent="-342900"/>
            <a:r>
              <a:rPr lang="en-US" sz="1600" dirty="0" smtClean="0"/>
              <a:t>Forms and Resources </a:t>
            </a:r>
          </a:p>
          <a:p>
            <a:pPr marL="1028700" lvl="1" indent="-342900"/>
            <a:endParaRPr lang="en-US" sz="1600" dirty="0"/>
          </a:p>
          <a:p>
            <a:pPr marL="1028700" lvl="1" indent="-342900"/>
            <a:endParaRPr lang="en-US" sz="1600" dirty="0" smtClean="0"/>
          </a:p>
          <a:p>
            <a:endParaRPr lang="en-US" sz="2000" dirty="0"/>
          </a:p>
          <a:p>
            <a:pPr marL="365760" lvl="1" indent="0">
              <a:buNone/>
            </a:pPr>
            <a:endParaRPr lang="en-US" sz="2400" dirty="0" smtClean="0"/>
          </a:p>
        </p:txBody>
      </p:sp>
      <p:sp>
        <p:nvSpPr>
          <p:cNvPr id="5" name="Footer Placeholder 4"/>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38</a:t>
            </a:fld>
            <a:endParaRPr lang="en-US" dirty="0" smtClean="0"/>
          </a:p>
        </p:txBody>
      </p:sp>
    </p:spTree>
    <p:extLst>
      <p:ext uri="{BB962C8B-B14F-4D97-AF65-F5344CB8AC3E}">
        <p14:creationId xmlns:p14="http://schemas.microsoft.com/office/powerpoint/2010/main" val="35276274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Resources and Supports </a:t>
            </a:r>
            <a:endParaRPr lang="en-US" sz="4000" dirty="0"/>
          </a:p>
        </p:txBody>
      </p:sp>
      <p:sp>
        <p:nvSpPr>
          <p:cNvPr id="6" name="Content Placeholder 5"/>
          <p:cNvSpPr>
            <a:spLocks noGrp="1"/>
          </p:cNvSpPr>
          <p:nvPr>
            <p:ph idx="1"/>
          </p:nvPr>
        </p:nvSpPr>
        <p:spPr/>
        <p:txBody>
          <a:bodyPr/>
          <a:lstStyle/>
          <a:p>
            <a:r>
              <a:rPr lang="en-US" sz="2000" i="1" dirty="0" smtClean="0">
                <a:hlinkClick r:id="rId3"/>
              </a:rPr>
              <a:t>Practical </a:t>
            </a:r>
            <a:r>
              <a:rPr lang="en-US" sz="2000" i="1" dirty="0">
                <a:hlinkClick r:id="rId3"/>
              </a:rPr>
              <a:t>Ideas for Evaluating Educators with the State Model </a:t>
            </a:r>
            <a:r>
              <a:rPr lang="en-US" sz="2000" i="1" dirty="0" smtClean="0">
                <a:hlinkClick r:id="rId3"/>
              </a:rPr>
              <a:t>System </a:t>
            </a:r>
            <a:r>
              <a:rPr lang="en-US" sz="2000" dirty="0" smtClean="0"/>
              <a:t>were revised during the 2018-19 school year and are currently available for the following teacher groups:</a:t>
            </a:r>
          </a:p>
          <a:p>
            <a:pPr marL="971550" lvl="1" indent="-285750"/>
            <a:r>
              <a:rPr lang="en-US" sz="1400" dirty="0" smtClean="0"/>
              <a:t> Practical </a:t>
            </a:r>
            <a:r>
              <a:rPr lang="en-US" sz="1400" dirty="0"/>
              <a:t>Ideas for Evaluating Teachers of the Arts-Visual Arts</a:t>
            </a:r>
          </a:p>
          <a:p>
            <a:pPr marL="1028700" lvl="1" indent="-342900"/>
            <a:r>
              <a:rPr lang="en-US" sz="1400" dirty="0" smtClean="0"/>
              <a:t>Practical </a:t>
            </a:r>
            <a:r>
              <a:rPr lang="en-US" sz="1400" dirty="0"/>
              <a:t>Ideas for Evaluating Teachers of the Arts-Music</a:t>
            </a:r>
          </a:p>
          <a:p>
            <a:pPr marL="1028700" lvl="1" indent="-342900"/>
            <a:r>
              <a:rPr lang="en-US" sz="1400" dirty="0" smtClean="0"/>
              <a:t>Practical </a:t>
            </a:r>
            <a:r>
              <a:rPr lang="en-US" sz="1400" dirty="0"/>
              <a:t>Ideas for Evaluating Teachers of the Arts-Drama &amp; Theatre Arts</a:t>
            </a:r>
          </a:p>
          <a:p>
            <a:pPr marL="1028700" lvl="1" indent="-342900"/>
            <a:r>
              <a:rPr lang="en-US" sz="1400" dirty="0" smtClean="0"/>
              <a:t>Practical </a:t>
            </a:r>
            <a:r>
              <a:rPr lang="en-US" sz="1400" dirty="0"/>
              <a:t>Ideas for Evaluating Teachers of the Arts-Dance</a:t>
            </a:r>
          </a:p>
          <a:p>
            <a:pPr marL="1028700" lvl="1" indent="-342900"/>
            <a:r>
              <a:rPr lang="en-US" sz="1400" dirty="0" smtClean="0"/>
              <a:t>Practical </a:t>
            </a:r>
            <a:r>
              <a:rPr lang="en-US" sz="1400" dirty="0"/>
              <a:t>Ideas for Evaluating Comprehensive Health Education Teachers </a:t>
            </a:r>
          </a:p>
          <a:p>
            <a:pPr marL="1028700" lvl="1" indent="-342900"/>
            <a:r>
              <a:rPr lang="en-US" sz="1400" dirty="0" smtClean="0"/>
              <a:t>Practical </a:t>
            </a:r>
            <a:r>
              <a:rPr lang="en-US" sz="1400" dirty="0"/>
              <a:t>Ideas for Evaluating Culturally and Linguistically Diverse Education Specialists</a:t>
            </a:r>
          </a:p>
          <a:p>
            <a:pPr marL="1028700" lvl="1" indent="-342900"/>
            <a:r>
              <a:rPr lang="en-US" sz="1400" dirty="0" smtClean="0"/>
              <a:t>Practical </a:t>
            </a:r>
            <a:r>
              <a:rPr lang="en-US" sz="1400" dirty="0"/>
              <a:t>Ideas for Evaluating Early Childhood Educators</a:t>
            </a:r>
          </a:p>
          <a:p>
            <a:pPr marL="1028700" lvl="1" indent="-342900"/>
            <a:r>
              <a:rPr lang="en-US" sz="1400" dirty="0" smtClean="0"/>
              <a:t>Practical </a:t>
            </a:r>
            <a:r>
              <a:rPr lang="en-US" sz="1400" dirty="0"/>
              <a:t>Ideas for Evaluating General Education Teachers of Bilingual Learners </a:t>
            </a:r>
          </a:p>
          <a:p>
            <a:pPr marL="1028700" lvl="1" indent="-342900"/>
            <a:r>
              <a:rPr lang="en-US" sz="1400" dirty="0" smtClean="0"/>
              <a:t>Practical </a:t>
            </a:r>
            <a:r>
              <a:rPr lang="en-US" sz="1400" dirty="0"/>
              <a:t>Ideas for Evaluating Physical Education Teachers </a:t>
            </a:r>
          </a:p>
          <a:p>
            <a:pPr marL="1028700" lvl="1" indent="-342900"/>
            <a:r>
              <a:rPr lang="en-US" sz="1400" dirty="0" smtClean="0"/>
              <a:t>Practical </a:t>
            </a:r>
            <a:r>
              <a:rPr lang="en-US" sz="1400" dirty="0"/>
              <a:t>Ideas for Evaluating Special Education Teachers </a:t>
            </a:r>
          </a:p>
          <a:p>
            <a:pPr marL="1028700" lvl="1" indent="-342900"/>
            <a:r>
              <a:rPr lang="en-US" sz="1400" dirty="0" smtClean="0"/>
              <a:t>Practical </a:t>
            </a:r>
            <a:r>
              <a:rPr lang="en-US" sz="1400" dirty="0"/>
              <a:t>Ideas for Evaluating Teacher Librarians </a:t>
            </a:r>
          </a:p>
          <a:p>
            <a:pPr marL="1028700" lvl="1" indent="-342900"/>
            <a:r>
              <a:rPr lang="en-US" sz="1400" dirty="0" smtClean="0"/>
              <a:t>Practical </a:t>
            </a:r>
            <a:r>
              <a:rPr lang="en-US" sz="1400" dirty="0"/>
              <a:t>Ideas for Evaluating Teachers of World Languages</a:t>
            </a:r>
            <a:endParaRPr lang="en-US" sz="1400" dirty="0" smtClean="0"/>
          </a:p>
          <a:p>
            <a:endParaRPr lang="en-US" sz="2400" dirty="0" smtClean="0"/>
          </a:p>
        </p:txBody>
      </p:sp>
      <p:sp>
        <p:nvSpPr>
          <p:cNvPr id="5" name="Footer Placeholder 4"/>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39</a:t>
            </a:fld>
            <a:endParaRPr lang="en-US" dirty="0" smtClean="0"/>
          </a:p>
        </p:txBody>
      </p:sp>
    </p:spTree>
    <p:extLst>
      <p:ext uri="{BB962C8B-B14F-4D97-AF65-F5344CB8AC3E}">
        <p14:creationId xmlns:p14="http://schemas.microsoft.com/office/powerpoint/2010/main" val="3808873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5063"/>
            <a:ext cx="7772400" cy="2387600"/>
          </a:xfrm>
        </p:spPr>
        <p:txBody>
          <a:bodyPr>
            <a:normAutofit/>
          </a:bodyPr>
          <a:lstStyle/>
          <a:p>
            <a:pPr algn="ctr"/>
            <a:r>
              <a:rPr lang="en-US" sz="5400" dirty="0" smtClean="0"/>
              <a:t>State Model Evaluation System for </a:t>
            </a:r>
            <a:r>
              <a:rPr lang="en-US" sz="5400" i="1" u="sng" dirty="0" smtClean="0"/>
              <a:t>Teachers</a:t>
            </a:r>
            <a:endParaRPr lang="en-US" sz="5400" i="1" u="sng" dirty="0"/>
          </a:p>
        </p:txBody>
      </p:sp>
      <p:sp>
        <p:nvSpPr>
          <p:cNvPr id="4" name="Footer Placeholder 3"/>
          <p:cNvSpPr>
            <a:spLocks noGrp="1"/>
          </p:cNvSpPr>
          <p:nvPr>
            <p:ph type="ftr" sz="quarter" idx="4294967295"/>
          </p:nvPr>
        </p:nvSpPr>
        <p:spPr>
          <a:xfrm>
            <a:off x="0" y="6537325"/>
            <a:ext cx="3086100" cy="184150"/>
          </a:xfrm>
          <a:prstGeom prst="rect">
            <a:avLst/>
          </a:prstGeom>
        </p:spPr>
        <p:txBody>
          <a:bodyPr/>
          <a:lstStyle/>
          <a:p>
            <a:fld id="{757A2F4E-5D54-B04B-91BD-7E78EE1FE9FD}" type="slidenum">
              <a:rPr lang="en-US" smtClean="0"/>
              <a:pPr/>
              <a:t>4</a:t>
            </a:fld>
            <a:endParaRPr lang="en-US" dirty="0" smtClean="0"/>
          </a:p>
        </p:txBody>
      </p:sp>
      <p:sp>
        <p:nvSpPr>
          <p:cNvPr id="6" name="Text Placeholder 5"/>
          <p:cNvSpPr>
            <a:spLocks noGrp="1"/>
          </p:cNvSpPr>
          <p:nvPr>
            <p:ph type="body" idx="4294967295"/>
          </p:nvPr>
        </p:nvSpPr>
        <p:spPr>
          <a:xfrm>
            <a:off x="400844" y="1128713"/>
            <a:ext cx="8342312" cy="1646237"/>
          </a:xfrm>
        </p:spPr>
        <p:txBody>
          <a:bodyPr>
            <a:noAutofit/>
          </a:bodyPr>
          <a:lstStyle/>
          <a:p>
            <a:pPr marL="0" indent="0" algn="ctr">
              <a:buNone/>
            </a:pPr>
            <a:r>
              <a:rPr lang="en-US" sz="5400" i="1" dirty="0" smtClean="0"/>
              <a:t>Friendly Reminders of the </a:t>
            </a:r>
            <a:r>
              <a:rPr lang="en-US" sz="5400" i="1" dirty="0"/>
              <a:t>C</a:t>
            </a:r>
            <a:r>
              <a:rPr lang="en-US" sz="5400" i="1" dirty="0" smtClean="0"/>
              <a:t>hanges to the</a:t>
            </a:r>
            <a:endParaRPr lang="en-US" sz="5400" i="1" dirty="0"/>
          </a:p>
        </p:txBody>
      </p:sp>
      <p:pic>
        <p:nvPicPr>
          <p:cNvPr id="1026" name="Picture 2" descr="C:\Users\cabrera_c\AppData\Local\Microsoft\Windows\Temporary Internet Files\Content.IE5\FGS9KH9O\change-architect-sign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8512" y="4714875"/>
            <a:ext cx="1966976" cy="147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423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 y="165136"/>
            <a:ext cx="7886700" cy="710141"/>
          </a:xfrm>
        </p:spPr>
        <p:txBody>
          <a:bodyPr>
            <a:noAutofit/>
          </a:bodyPr>
          <a:lstStyle/>
          <a:p>
            <a:r>
              <a:rPr lang="en-US" sz="3200" dirty="0" smtClean="0"/>
              <a:t>Colorado State Model Performance Management System Reminders </a:t>
            </a:r>
            <a:endParaRPr lang="en-US" sz="3200" dirty="0"/>
          </a:p>
        </p:txBody>
      </p:sp>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sz="2000" dirty="0"/>
              <a:t>Districts are able to </a:t>
            </a:r>
            <a:r>
              <a:rPr lang="en-US" sz="2000" dirty="0">
                <a:hlinkClick r:id="rId3"/>
              </a:rPr>
              <a:t>enable the new school year </a:t>
            </a:r>
            <a:r>
              <a:rPr lang="en-US" sz="2000" dirty="0"/>
              <a:t>as early as July </a:t>
            </a:r>
            <a:r>
              <a:rPr lang="en-US" sz="2000" dirty="0" smtClean="0"/>
              <a:t>20</a:t>
            </a:r>
            <a:r>
              <a:rPr lang="en-US" sz="2000" baseline="30000" dirty="0" smtClean="0"/>
              <a:t>th</a:t>
            </a:r>
            <a:r>
              <a:rPr lang="en-US" sz="2000" dirty="0" smtClean="0"/>
              <a:t>.</a:t>
            </a:r>
            <a:endParaRPr lang="en-US" sz="2000" dirty="0"/>
          </a:p>
          <a:p>
            <a:pPr marL="342900" indent="-342900">
              <a:buFont typeface="Arial" panose="020B0604020202020204" pitchFamily="34" charset="0"/>
              <a:buChar char="•"/>
            </a:pPr>
            <a:r>
              <a:rPr lang="en-US" sz="2000" dirty="0" smtClean="0"/>
              <a:t>Professional Practice standard weights will need to be set no later than December 1</a:t>
            </a:r>
            <a:r>
              <a:rPr lang="en-US" sz="2000" baseline="30000" dirty="0" smtClean="0"/>
              <a:t>st</a:t>
            </a:r>
            <a:r>
              <a:rPr lang="en-US" sz="2000" dirty="0" smtClean="0"/>
              <a:t>, 2019. </a:t>
            </a:r>
          </a:p>
          <a:p>
            <a:pPr marL="342900" indent="-342900">
              <a:buFont typeface="Arial" panose="020B0604020202020204" pitchFamily="34" charset="0"/>
              <a:buChar char="•"/>
            </a:pPr>
            <a:r>
              <a:rPr lang="en-US" sz="2000" dirty="0" smtClean="0"/>
              <a:t>Mid-year review now ensures conversations around professional practice, Measures of Student Learning/Outcomes, and professional growth goals. </a:t>
            </a:r>
          </a:p>
          <a:p>
            <a:pPr marL="45720" lvl="0" indent="0">
              <a:buNone/>
            </a:pPr>
            <a:endParaRPr lang="en-US" sz="2800" dirty="0" smtClean="0"/>
          </a:p>
          <a:p>
            <a:pPr lvl="1"/>
            <a:endParaRPr lang="en-US" dirty="0"/>
          </a:p>
          <a:p>
            <a:pPr marL="45720" indent="0">
              <a:buNone/>
            </a:pPr>
            <a:endParaRPr lang="en-US" dirty="0"/>
          </a:p>
        </p:txBody>
      </p:sp>
      <p:pic>
        <p:nvPicPr>
          <p:cNvPr id="2050" name="Picture 2" descr="C:\Users\Cabrera_C\AppData\Local\Microsoft\Windows\Temporary Internet Files\Content.IE5\3Y0PK1GC\MC90023784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4096" y="4010490"/>
            <a:ext cx="1906924" cy="2060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6574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Regional Specialist Contacts  </a:t>
            </a:r>
            <a:endParaRPr lang="en-US" sz="4000"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41</a:t>
            </a:fld>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354258912"/>
              </p:ext>
            </p:extLst>
          </p:nvPr>
        </p:nvGraphicFramePr>
        <p:xfrm>
          <a:off x="953955" y="4122495"/>
          <a:ext cx="7236091" cy="1981200"/>
        </p:xfrm>
        <a:graphic>
          <a:graphicData uri="http://schemas.openxmlformats.org/drawingml/2006/table">
            <a:tbl>
              <a:tblPr firstRow="1" firstCol="1" bandRow="1">
                <a:tableStyleId>{5C22544A-7EE6-4342-B048-85BDC9FD1C3A}</a:tableStyleId>
              </a:tblPr>
              <a:tblGrid>
                <a:gridCol w="1112064"/>
                <a:gridCol w="2425330"/>
                <a:gridCol w="2229492"/>
                <a:gridCol w="1469205"/>
              </a:tblGrid>
              <a:tr h="266343">
                <a:tc>
                  <a:txBody>
                    <a:bodyPr/>
                    <a:lstStyle/>
                    <a:p>
                      <a:pPr marL="0" marR="0" algn="ctr">
                        <a:lnSpc>
                          <a:spcPct val="125000"/>
                        </a:lnSpc>
                        <a:spcBef>
                          <a:spcPts val="0"/>
                        </a:spcBef>
                        <a:spcAft>
                          <a:spcPts val="0"/>
                        </a:spcAft>
                      </a:pPr>
                      <a:r>
                        <a:rPr lang="en-US" sz="1000" dirty="0" smtClean="0">
                          <a:effectLst/>
                        </a:rPr>
                        <a:t>Ed Eff </a:t>
                      </a:r>
                      <a:r>
                        <a:rPr lang="en-US" sz="1000" dirty="0">
                          <a:effectLst/>
                        </a:rPr>
                        <a:t>Regional Specialist</a:t>
                      </a:r>
                      <a:endParaRPr lang="en-US" sz="1000" dirty="0">
                        <a:effectLst/>
                        <a:latin typeface="Calibri"/>
                        <a:ea typeface="Calibri"/>
                        <a:cs typeface="Times New Roman"/>
                      </a:endParaRPr>
                    </a:p>
                  </a:txBody>
                  <a:tcPr marL="61178" marR="61178" marT="0" marB="0" anchor="ctr"/>
                </a:tc>
                <a:tc>
                  <a:txBody>
                    <a:bodyPr/>
                    <a:lstStyle/>
                    <a:p>
                      <a:pPr marL="0" marR="0" algn="ctr">
                        <a:lnSpc>
                          <a:spcPct val="125000"/>
                        </a:lnSpc>
                        <a:spcBef>
                          <a:spcPts val="0"/>
                        </a:spcBef>
                        <a:spcAft>
                          <a:spcPts val="0"/>
                        </a:spcAft>
                      </a:pPr>
                      <a:r>
                        <a:rPr lang="en-US" sz="1000" dirty="0">
                          <a:effectLst/>
                        </a:rPr>
                        <a:t>Assigned </a:t>
                      </a:r>
                      <a:r>
                        <a:rPr lang="en-US" sz="1000" dirty="0" smtClean="0">
                          <a:effectLst/>
                        </a:rPr>
                        <a:t>Region(s)</a:t>
                      </a:r>
                      <a:endParaRPr lang="en-US" sz="1000" dirty="0">
                        <a:effectLst/>
                        <a:latin typeface="Calibri"/>
                        <a:ea typeface="Calibri"/>
                        <a:cs typeface="Times New Roman"/>
                      </a:endParaRPr>
                    </a:p>
                  </a:txBody>
                  <a:tcPr marL="61178" marR="61178" marT="0" marB="0" anchor="ctr"/>
                </a:tc>
                <a:tc>
                  <a:txBody>
                    <a:bodyPr/>
                    <a:lstStyle/>
                    <a:p>
                      <a:pPr marL="0" marR="0" algn="ctr">
                        <a:lnSpc>
                          <a:spcPct val="125000"/>
                        </a:lnSpc>
                        <a:spcBef>
                          <a:spcPts val="0"/>
                        </a:spcBef>
                        <a:spcAft>
                          <a:spcPts val="0"/>
                        </a:spcAft>
                      </a:pPr>
                      <a:r>
                        <a:rPr lang="en-US" sz="1000" dirty="0">
                          <a:effectLst/>
                        </a:rPr>
                        <a:t>Email</a:t>
                      </a:r>
                      <a:endParaRPr lang="en-US" sz="1000" dirty="0">
                        <a:effectLst/>
                        <a:latin typeface="Calibri"/>
                        <a:ea typeface="Calibri"/>
                        <a:cs typeface="Times New Roman"/>
                      </a:endParaRPr>
                    </a:p>
                  </a:txBody>
                  <a:tcPr marL="61178" marR="61178" marT="0" marB="0" anchor="ctr"/>
                </a:tc>
                <a:tc>
                  <a:txBody>
                    <a:bodyPr/>
                    <a:lstStyle/>
                    <a:p>
                      <a:pPr marL="0" marR="0" algn="ctr">
                        <a:lnSpc>
                          <a:spcPct val="125000"/>
                        </a:lnSpc>
                        <a:spcBef>
                          <a:spcPts val="0"/>
                        </a:spcBef>
                        <a:spcAft>
                          <a:spcPts val="0"/>
                        </a:spcAft>
                      </a:pPr>
                      <a:r>
                        <a:rPr lang="en-US" sz="1000">
                          <a:effectLst/>
                        </a:rPr>
                        <a:t>Phone</a:t>
                      </a:r>
                      <a:endParaRPr lang="en-US" sz="1000">
                        <a:effectLst/>
                        <a:latin typeface="Calibri"/>
                        <a:ea typeface="Calibri"/>
                        <a:cs typeface="Times New Roman"/>
                      </a:endParaRPr>
                    </a:p>
                  </a:txBody>
                  <a:tcPr marL="61178" marR="61178" marT="0" marB="0" anchor="ctr"/>
                </a:tc>
              </a:tr>
              <a:tr h="223684">
                <a:tc>
                  <a:txBody>
                    <a:bodyPr/>
                    <a:lstStyle/>
                    <a:p>
                      <a:pPr marL="0" marR="0">
                        <a:lnSpc>
                          <a:spcPct val="125000"/>
                        </a:lnSpc>
                        <a:spcBef>
                          <a:spcPts val="0"/>
                        </a:spcBef>
                        <a:spcAft>
                          <a:spcPts val="0"/>
                        </a:spcAft>
                      </a:pPr>
                      <a:r>
                        <a:rPr lang="en-US" sz="1200" dirty="0">
                          <a:effectLst/>
                        </a:rPr>
                        <a:t>Curtis Garcia</a:t>
                      </a:r>
                      <a:endParaRPr lang="en-US" sz="1200" dirty="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200">
                          <a:effectLst/>
                        </a:rPr>
                        <a:t>Southwest</a:t>
                      </a:r>
                      <a:endParaRPr lang="en-US" sz="120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200" u="sng" dirty="0">
                          <a:effectLst/>
                          <a:hlinkClick r:id="rId3"/>
                        </a:rPr>
                        <a:t>garcia_c@cde.state.co.us</a:t>
                      </a:r>
                      <a:endParaRPr lang="en-US" sz="1200" dirty="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200">
                          <a:effectLst/>
                        </a:rPr>
                        <a:t>303-981-8950</a:t>
                      </a:r>
                      <a:endParaRPr lang="en-US" sz="1200">
                        <a:effectLst/>
                        <a:latin typeface="Calibri"/>
                        <a:ea typeface="Calibri"/>
                        <a:cs typeface="Times New Roman"/>
                      </a:endParaRPr>
                    </a:p>
                  </a:txBody>
                  <a:tcPr marL="61178" marR="61178" marT="0" marB="0"/>
                </a:tc>
              </a:tr>
              <a:tr h="223684">
                <a:tc>
                  <a:txBody>
                    <a:bodyPr/>
                    <a:lstStyle/>
                    <a:p>
                      <a:pPr marL="0" marR="0">
                        <a:lnSpc>
                          <a:spcPct val="125000"/>
                        </a:lnSpc>
                        <a:spcBef>
                          <a:spcPts val="0"/>
                        </a:spcBef>
                        <a:spcAft>
                          <a:spcPts val="0"/>
                        </a:spcAft>
                      </a:pPr>
                      <a:r>
                        <a:rPr lang="en-US" sz="1200" dirty="0">
                          <a:effectLst/>
                        </a:rPr>
                        <a:t>Lynn Kintz</a:t>
                      </a:r>
                      <a:endParaRPr lang="en-US" sz="1200" dirty="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200" dirty="0">
                          <a:effectLst/>
                        </a:rPr>
                        <a:t>West </a:t>
                      </a:r>
                      <a:r>
                        <a:rPr lang="en-US" sz="1200" dirty="0" smtClean="0">
                          <a:effectLst/>
                        </a:rPr>
                        <a:t>Central, Pikes</a:t>
                      </a:r>
                      <a:r>
                        <a:rPr lang="en-US" sz="1200" baseline="0" dirty="0" smtClean="0">
                          <a:effectLst/>
                        </a:rPr>
                        <a:t> Peak Region</a:t>
                      </a:r>
                      <a:endParaRPr lang="en-US" sz="1200" dirty="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200" u="sng">
                          <a:effectLst/>
                          <a:hlinkClick r:id="rId4"/>
                        </a:rPr>
                        <a:t>kintz_l@cde.state.co.us</a:t>
                      </a:r>
                      <a:endParaRPr lang="en-US" sz="120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200">
                          <a:effectLst/>
                        </a:rPr>
                        <a:t>303-913-7767</a:t>
                      </a:r>
                      <a:endParaRPr lang="en-US" sz="1200">
                        <a:effectLst/>
                        <a:latin typeface="Calibri"/>
                        <a:ea typeface="Calibri"/>
                        <a:cs typeface="Times New Roman"/>
                      </a:endParaRPr>
                    </a:p>
                  </a:txBody>
                  <a:tcPr marL="61178" marR="61178" marT="0" marB="0"/>
                </a:tc>
              </a:tr>
              <a:tr h="419949">
                <a:tc>
                  <a:txBody>
                    <a:bodyPr/>
                    <a:lstStyle/>
                    <a:p>
                      <a:pPr marL="0" marR="0">
                        <a:lnSpc>
                          <a:spcPct val="125000"/>
                        </a:lnSpc>
                        <a:spcBef>
                          <a:spcPts val="0"/>
                        </a:spcBef>
                        <a:spcAft>
                          <a:spcPts val="0"/>
                        </a:spcAft>
                      </a:pPr>
                      <a:r>
                        <a:rPr lang="en-US" sz="1200" dirty="0" smtClean="0">
                          <a:effectLst/>
                          <a:latin typeface="+mn-lt"/>
                          <a:ea typeface="+mn-ea"/>
                          <a:cs typeface="+mn-cs"/>
                        </a:rPr>
                        <a:t>Sue</a:t>
                      </a:r>
                      <a:r>
                        <a:rPr lang="en-US" sz="1200" baseline="0" dirty="0" smtClean="0">
                          <a:effectLst/>
                          <a:latin typeface="+mn-lt"/>
                          <a:ea typeface="+mn-ea"/>
                          <a:cs typeface="+mn-cs"/>
                        </a:rPr>
                        <a:t> Gill</a:t>
                      </a:r>
                    </a:p>
                    <a:p>
                      <a:pPr marL="0" marR="0">
                        <a:lnSpc>
                          <a:spcPct val="125000"/>
                        </a:lnSpc>
                        <a:spcBef>
                          <a:spcPts val="0"/>
                        </a:spcBef>
                        <a:spcAft>
                          <a:spcPts val="0"/>
                        </a:spcAft>
                      </a:pPr>
                      <a:r>
                        <a:rPr lang="en-US" sz="1200" baseline="0" dirty="0" smtClean="0">
                          <a:effectLst/>
                          <a:latin typeface="+mn-lt"/>
                          <a:ea typeface="+mn-ea"/>
                          <a:cs typeface="+mn-cs"/>
                        </a:rPr>
                        <a:t>Joslyn Robich</a:t>
                      </a:r>
                      <a:endParaRPr lang="en-US" sz="1200" dirty="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200" dirty="0" smtClean="0">
                          <a:effectLst/>
                        </a:rPr>
                        <a:t>Metro area, I-25 corridor, Weld</a:t>
                      </a:r>
                      <a:r>
                        <a:rPr lang="en-US" sz="1200" baseline="0" dirty="0" smtClean="0">
                          <a:effectLst/>
                        </a:rPr>
                        <a:t> RE-6</a:t>
                      </a:r>
                      <a:endParaRPr lang="en-US" sz="1200" dirty="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200" u="sng" dirty="0" smtClean="0">
                          <a:effectLst/>
                          <a:latin typeface="+mn-lt"/>
                          <a:ea typeface="+mn-ea"/>
                          <a:cs typeface="+mn-cs"/>
                          <a:hlinkClick r:id="rId5"/>
                        </a:rPr>
                        <a:t>gill_s@cde.state.co.us robich_j@cde.state.co.us</a:t>
                      </a:r>
                      <a:r>
                        <a:rPr lang="en-US" sz="1200" u="sng" baseline="0" dirty="0" smtClean="0">
                          <a:effectLst/>
                          <a:latin typeface="+mn-lt"/>
                          <a:ea typeface="+mn-ea"/>
                          <a:cs typeface="+mn-cs"/>
                        </a:rPr>
                        <a:t> </a:t>
                      </a:r>
                      <a:endParaRPr lang="en-US" sz="1200" dirty="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200" dirty="0" smtClean="0">
                          <a:effectLst/>
                        </a:rPr>
                        <a:t>720-454-6167</a:t>
                      </a:r>
                    </a:p>
                    <a:p>
                      <a:pPr marL="0" marR="0">
                        <a:lnSpc>
                          <a:spcPct val="125000"/>
                        </a:lnSpc>
                        <a:spcBef>
                          <a:spcPts val="0"/>
                        </a:spcBef>
                        <a:spcAft>
                          <a:spcPts val="0"/>
                        </a:spcAft>
                      </a:pPr>
                      <a:r>
                        <a:rPr lang="en-US" sz="1200" dirty="0" smtClean="0">
                          <a:effectLst/>
                          <a:latin typeface="Calibri"/>
                          <a:ea typeface="Calibri"/>
                          <a:cs typeface="Times New Roman"/>
                        </a:rPr>
                        <a:t>303-866-6221</a:t>
                      </a:r>
                      <a:endParaRPr lang="en-US" sz="1200" dirty="0">
                        <a:effectLst/>
                        <a:latin typeface="Calibri"/>
                        <a:ea typeface="Calibri"/>
                        <a:cs typeface="Times New Roman"/>
                      </a:endParaRPr>
                    </a:p>
                  </a:txBody>
                  <a:tcPr marL="61178" marR="61178" marT="0" marB="0"/>
                </a:tc>
              </a:tr>
              <a:tr h="419949">
                <a:tc>
                  <a:txBody>
                    <a:bodyPr/>
                    <a:lstStyle/>
                    <a:p>
                      <a:pPr marL="0" marR="0">
                        <a:lnSpc>
                          <a:spcPct val="125000"/>
                        </a:lnSpc>
                        <a:spcBef>
                          <a:spcPts val="0"/>
                        </a:spcBef>
                        <a:spcAft>
                          <a:spcPts val="0"/>
                        </a:spcAft>
                      </a:pPr>
                      <a:r>
                        <a:rPr lang="en-US" sz="1200">
                          <a:effectLst/>
                        </a:rPr>
                        <a:t>Rachel Paul</a:t>
                      </a:r>
                      <a:endParaRPr lang="en-US" sz="120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200" dirty="0">
                          <a:effectLst/>
                        </a:rPr>
                        <a:t>Northeast, </a:t>
                      </a:r>
                      <a:r>
                        <a:rPr lang="en-US" sz="1200" dirty="0" smtClean="0">
                          <a:effectLst/>
                        </a:rPr>
                        <a:t>Southeast,</a:t>
                      </a:r>
                      <a:r>
                        <a:rPr lang="en-US" sz="1200" baseline="0" dirty="0" smtClean="0">
                          <a:effectLst/>
                        </a:rPr>
                        <a:t> </a:t>
                      </a:r>
                      <a:r>
                        <a:rPr lang="en-US" sz="1200" dirty="0" smtClean="0">
                          <a:effectLst/>
                        </a:rPr>
                        <a:t>Pikes Peak BOCES,</a:t>
                      </a:r>
                      <a:r>
                        <a:rPr lang="en-US" sz="1200" baseline="0" dirty="0" smtClean="0">
                          <a:effectLst/>
                        </a:rPr>
                        <a:t> </a:t>
                      </a:r>
                      <a:r>
                        <a:rPr lang="en-US" sz="1200" dirty="0" smtClean="0">
                          <a:effectLst/>
                        </a:rPr>
                        <a:t>North Central</a:t>
                      </a:r>
                      <a:endParaRPr lang="en-US" sz="1200" dirty="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200" u="sng" dirty="0">
                          <a:effectLst/>
                          <a:hlinkClick r:id="rId6"/>
                        </a:rPr>
                        <a:t>paul_r@cde.state.co.us</a:t>
                      </a:r>
                      <a:endParaRPr lang="en-US" sz="1200" dirty="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200" dirty="0">
                          <a:effectLst/>
                        </a:rPr>
                        <a:t>303-917-8410</a:t>
                      </a:r>
                      <a:endParaRPr lang="en-US" sz="1200" dirty="0">
                        <a:effectLst/>
                        <a:latin typeface="Calibri"/>
                        <a:ea typeface="Calibri"/>
                        <a:cs typeface="Times New Roman"/>
                      </a:endParaRPr>
                    </a:p>
                  </a:txBody>
                  <a:tcPr marL="61178" marR="61178" marT="0" marB="0"/>
                </a:tc>
              </a:tr>
              <a:tr h="223684">
                <a:tc>
                  <a:txBody>
                    <a:bodyPr/>
                    <a:lstStyle/>
                    <a:p>
                      <a:pPr marL="0" marR="0">
                        <a:lnSpc>
                          <a:spcPct val="125000"/>
                        </a:lnSpc>
                        <a:spcBef>
                          <a:spcPts val="0"/>
                        </a:spcBef>
                        <a:spcAft>
                          <a:spcPts val="0"/>
                        </a:spcAft>
                      </a:pPr>
                      <a:r>
                        <a:rPr lang="en-US" sz="1200">
                          <a:effectLst/>
                        </a:rPr>
                        <a:t>Karin Reynolds</a:t>
                      </a:r>
                      <a:endParaRPr lang="en-US" sz="120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200" dirty="0">
                          <a:effectLst/>
                        </a:rPr>
                        <a:t>Northwest </a:t>
                      </a:r>
                      <a:endParaRPr lang="en-US" sz="1200" dirty="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200" u="sng">
                          <a:effectLst/>
                          <a:hlinkClick r:id="rId7"/>
                        </a:rPr>
                        <a:t>reynolds_k@cde.state.co.us</a:t>
                      </a:r>
                      <a:endParaRPr lang="en-US" sz="120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200" dirty="0">
                          <a:effectLst/>
                        </a:rPr>
                        <a:t>303-981-2804</a:t>
                      </a:r>
                      <a:endParaRPr lang="en-US" sz="1200" dirty="0">
                        <a:effectLst/>
                        <a:latin typeface="Calibri"/>
                        <a:ea typeface="Calibri"/>
                        <a:cs typeface="Times New Roman"/>
                      </a:endParaRPr>
                    </a:p>
                  </a:txBody>
                  <a:tcPr marL="61178" marR="61178" marT="0" marB="0"/>
                </a:tc>
              </a:tr>
            </a:tbl>
          </a:graphicData>
        </a:graphic>
      </p:graphicFrame>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3406" y="1030923"/>
            <a:ext cx="4057188" cy="309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07067" y="6219401"/>
            <a:ext cx="5929866" cy="369332"/>
          </a:xfrm>
          <a:prstGeom prst="rect">
            <a:avLst/>
          </a:prstGeom>
        </p:spPr>
        <p:txBody>
          <a:bodyPr wrap="square">
            <a:spAutoFit/>
          </a:bodyPr>
          <a:lstStyle/>
          <a:p>
            <a:r>
              <a:rPr lang="en-US" dirty="0">
                <a:solidFill>
                  <a:srgbClr val="5C6670"/>
                </a:solidFill>
                <a:hlinkClick r:id="rId9"/>
              </a:rPr>
              <a:t>http://www.cde.state.co.us/educatoreffectiveness/contactus</a:t>
            </a:r>
            <a:r>
              <a:rPr lang="en-US" dirty="0">
                <a:solidFill>
                  <a:srgbClr val="5C6670"/>
                </a:solidFill>
              </a:rPr>
              <a:t> </a:t>
            </a:r>
          </a:p>
        </p:txBody>
      </p:sp>
    </p:spTree>
    <p:extLst>
      <p:ext uri="{BB962C8B-B14F-4D97-AF65-F5344CB8AC3E}">
        <p14:creationId xmlns:p14="http://schemas.microsoft.com/office/powerpoint/2010/main" val="2811402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92" y="245096"/>
            <a:ext cx="8735209" cy="710141"/>
          </a:xfrm>
        </p:spPr>
        <p:txBody>
          <a:bodyPr/>
          <a:lstStyle/>
          <a:p>
            <a:r>
              <a:rPr lang="en-US" sz="4000" dirty="0" smtClean="0"/>
              <a:t>Changes to the </a:t>
            </a:r>
            <a:r>
              <a:rPr lang="en-US" sz="4000" i="1" dirty="0" smtClean="0"/>
              <a:t>Teacher</a:t>
            </a:r>
            <a:r>
              <a:rPr lang="en-US" sz="4000" dirty="0" smtClean="0"/>
              <a:t> State Model System</a:t>
            </a:r>
            <a:endParaRPr lang="en-US" sz="4000" dirty="0"/>
          </a:p>
        </p:txBody>
      </p:sp>
      <p:sp>
        <p:nvSpPr>
          <p:cNvPr id="3" name="Content Placeholder 2"/>
          <p:cNvSpPr>
            <a:spLocks noGrp="1"/>
          </p:cNvSpPr>
          <p:nvPr>
            <p:ph idx="1"/>
          </p:nvPr>
        </p:nvSpPr>
        <p:spPr>
          <a:xfrm>
            <a:off x="628650" y="1463039"/>
            <a:ext cx="7886700" cy="4782777"/>
          </a:xfrm>
        </p:spPr>
        <p:txBody>
          <a:bodyPr/>
          <a:lstStyle/>
          <a:p>
            <a:r>
              <a:rPr lang="en-US" dirty="0" smtClean="0"/>
              <a:t>As a reminder, the State Model Evaluation System for </a:t>
            </a:r>
            <a:r>
              <a:rPr lang="en-US" i="1" dirty="0"/>
              <a:t>t</a:t>
            </a:r>
            <a:r>
              <a:rPr lang="en-US" i="1" dirty="0" smtClean="0"/>
              <a:t>eachers</a:t>
            </a:r>
            <a:r>
              <a:rPr lang="en-US" dirty="0" smtClean="0"/>
              <a:t> underwent significant changes that were implemented in </a:t>
            </a:r>
            <a:r>
              <a:rPr lang="en-US" i="1" dirty="0" smtClean="0"/>
              <a:t>most</a:t>
            </a:r>
            <a:r>
              <a:rPr lang="en-US" dirty="0" smtClean="0"/>
              <a:t> districts/BOCES during the 2018-19 school year. Those changes included: </a:t>
            </a:r>
          </a:p>
          <a:p>
            <a:pPr marL="853770" lvl="1" indent="-167970"/>
            <a:r>
              <a:rPr lang="en-US" dirty="0" smtClean="0"/>
              <a:t>Significant </a:t>
            </a:r>
            <a:r>
              <a:rPr lang="en-US" dirty="0"/>
              <a:t>revisions to rubric expectations, including a reduction in the number of Standards, Elements, and Professional </a:t>
            </a:r>
            <a:r>
              <a:rPr lang="en-US" dirty="0" smtClean="0"/>
              <a:t>Practices. </a:t>
            </a:r>
          </a:p>
          <a:p>
            <a:pPr marL="853770" lvl="1" indent="-167970"/>
            <a:r>
              <a:rPr lang="en-US" dirty="0" smtClean="0"/>
              <a:t>Changes </a:t>
            </a:r>
            <a:r>
              <a:rPr lang="en-US" dirty="0"/>
              <a:t>to category </a:t>
            </a:r>
            <a:r>
              <a:rPr lang="en-US" dirty="0" smtClean="0"/>
              <a:t>labels: Levels 1-5.</a:t>
            </a:r>
          </a:p>
          <a:p>
            <a:pPr marL="853770" lvl="1" indent="-167970"/>
            <a:r>
              <a:rPr lang="en-US" dirty="0" smtClean="0"/>
              <a:t>Scoring </a:t>
            </a:r>
            <a:r>
              <a:rPr lang="en-US" dirty="0"/>
              <a:t>at the Standard level for professional </a:t>
            </a:r>
            <a:r>
              <a:rPr lang="en-US" dirty="0" smtClean="0"/>
              <a:t>practice. </a:t>
            </a:r>
          </a:p>
          <a:p>
            <a:pPr marL="853770" lvl="1" indent="-167970"/>
            <a:r>
              <a:rPr lang="en-US" dirty="0" smtClean="0"/>
              <a:t>Overall </a:t>
            </a:r>
            <a:r>
              <a:rPr lang="en-US" dirty="0"/>
              <a:t>scoring when determining a final effectiveness </a:t>
            </a:r>
            <a:r>
              <a:rPr lang="en-US" dirty="0" smtClean="0"/>
              <a:t>rating. </a:t>
            </a:r>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5</a:t>
            </a:fld>
            <a:endParaRPr lang="en-US" dirty="0"/>
          </a:p>
        </p:txBody>
      </p:sp>
    </p:spTree>
    <p:extLst>
      <p:ext uri="{BB962C8B-B14F-4D97-AF65-F5344CB8AC3E}">
        <p14:creationId xmlns:p14="http://schemas.microsoft.com/office/powerpoint/2010/main" val="2632230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Rubric Revisions</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0521607"/>
              </p:ext>
            </p:extLst>
          </p:nvPr>
        </p:nvGraphicFramePr>
        <p:xfrm>
          <a:off x="990601" y="1924053"/>
          <a:ext cx="7162799" cy="3468428"/>
        </p:xfrm>
        <a:graphic>
          <a:graphicData uri="http://schemas.openxmlformats.org/drawingml/2006/table">
            <a:tbl>
              <a:tblPr firstRow="1" firstCol="1" bandRow="1">
                <a:tableStyleId>{B301B821-A1FF-4177-AEE7-76D212191A09}</a:tableStyleId>
              </a:tblPr>
              <a:tblGrid>
                <a:gridCol w="2194388"/>
                <a:gridCol w="2393878"/>
                <a:gridCol w="2574533"/>
              </a:tblGrid>
              <a:tr h="697757">
                <a:tc>
                  <a:txBody>
                    <a:bodyPr/>
                    <a:lstStyle/>
                    <a:p>
                      <a:pPr marL="0" marR="0">
                        <a:spcBef>
                          <a:spcPts val="0"/>
                        </a:spcBef>
                        <a:spcAft>
                          <a:spcPts val="0"/>
                        </a:spcAft>
                      </a:pPr>
                      <a:r>
                        <a:rPr lang="en-US" sz="2400" dirty="0">
                          <a:effectLst/>
                        </a:rPr>
                        <a:t> </a:t>
                      </a:r>
                      <a:endParaRPr lang="en-US" sz="2400" dirty="0">
                        <a:effectLst/>
                        <a:latin typeface="Calibri"/>
                        <a:ea typeface="MS PGothic"/>
                        <a:cs typeface="Times New Roman"/>
                      </a:endParaRPr>
                    </a:p>
                  </a:txBody>
                  <a:tcPr marL="68580" marR="68580" marT="0" marB="0">
                    <a:lnR w="12700" cap="flat" cmpd="sng" algn="ctr">
                      <a:solidFill>
                        <a:srgbClr val="0070C0"/>
                      </a:solidFill>
                      <a:prstDash val="solid"/>
                      <a:round/>
                      <a:headEnd type="none" w="med" len="med"/>
                      <a:tailEnd type="none" w="med" len="med"/>
                    </a:lnR>
                  </a:tcPr>
                </a:tc>
                <a:tc>
                  <a:txBody>
                    <a:bodyPr/>
                    <a:lstStyle/>
                    <a:p>
                      <a:pPr marL="0" marR="0" algn="ctr">
                        <a:spcBef>
                          <a:spcPts val="0"/>
                        </a:spcBef>
                        <a:spcAft>
                          <a:spcPts val="0"/>
                        </a:spcAft>
                      </a:pPr>
                      <a:r>
                        <a:rPr lang="en-US" sz="2400" dirty="0">
                          <a:effectLst/>
                        </a:rPr>
                        <a:t>Former Teacher Rubric</a:t>
                      </a:r>
                      <a:endParaRPr lang="en-US" sz="2400" dirty="0">
                        <a:effectLst/>
                        <a:latin typeface="Calibri"/>
                        <a:ea typeface="MS PGothic"/>
                        <a:cs typeface="Times New Roman"/>
                      </a:endParaRPr>
                    </a:p>
                  </a:txBody>
                  <a:tcPr marL="68580" marR="68580"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c>
                  <a:txBody>
                    <a:bodyPr/>
                    <a:lstStyle/>
                    <a:p>
                      <a:pPr marL="0" marR="0" algn="ctr">
                        <a:spcBef>
                          <a:spcPts val="0"/>
                        </a:spcBef>
                        <a:spcAft>
                          <a:spcPts val="0"/>
                        </a:spcAft>
                      </a:pPr>
                      <a:r>
                        <a:rPr lang="en-US" sz="2400" dirty="0">
                          <a:effectLst/>
                        </a:rPr>
                        <a:t>Revised Teacher Rubric</a:t>
                      </a:r>
                      <a:endParaRPr lang="en-US" sz="2400" dirty="0">
                        <a:effectLst/>
                        <a:latin typeface="Calibri"/>
                        <a:ea typeface="MS PGothic"/>
                        <a:cs typeface="Times New Roman"/>
                      </a:endParaRPr>
                    </a:p>
                  </a:txBody>
                  <a:tcPr marL="68580" marR="68580" marT="0" marB="0" anchor="b">
                    <a:lnL w="12700" cap="flat" cmpd="sng" algn="ctr">
                      <a:solidFill>
                        <a:srgbClr val="0070C0"/>
                      </a:solidFill>
                      <a:prstDash val="solid"/>
                      <a:round/>
                      <a:headEnd type="none" w="med" len="med"/>
                      <a:tailEnd type="none" w="med" len="med"/>
                    </a:lnL>
                  </a:tcPr>
                </a:tc>
              </a:tr>
              <a:tr h="697757">
                <a:tc>
                  <a:txBody>
                    <a:bodyPr/>
                    <a:lstStyle/>
                    <a:p>
                      <a:pPr marL="0" marR="0">
                        <a:spcBef>
                          <a:spcPts val="0"/>
                        </a:spcBef>
                        <a:spcAft>
                          <a:spcPts val="0"/>
                        </a:spcAft>
                      </a:pPr>
                      <a:r>
                        <a:rPr lang="en-US" sz="2400" dirty="0">
                          <a:effectLst/>
                        </a:rPr>
                        <a:t>Number of Standards</a:t>
                      </a:r>
                      <a:endParaRPr lang="en-US" sz="2400" dirty="0">
                        <a:effectLst/>
                        <a:latin typeface="Calibri"/>
                        <a:ea typeface="MS PGothic"/>
                        <a:cs typeface="Times New Roman"/>
                      </a:endParaRPr>
                    </a:p>
                  </a:txBody>
                  <a:tcPr marL="68580" marR="68580" marT="0" marB="0">
                    <a:lnR w="12700" cap="flat" cmpd="sng" algn="ctr">
                      <a:solidFill>
                        <a:srgbClr val="0070C0"/>
                      </a:solidFill>
                      <a:prstDash val="solid"/>
                      <a:round/>
                      <a:headEnd type="none" w="med" len="med"/>
                      <a:tailEnd type="none" w="med" len="med"/>
                    </a:lnR>
                  </a:tcPr>
                </a:tc>
                <a:tc>
                  <a:txBody>
                    <a:bodyPr/>
                    <a:lstStyle/>
                    <a:p>
                      <a:pPr marL="0" marR="0" algn="ctr">
                        <a:spcBef>
                          <a:spcPts val="0"/>
                        </a:spcBef>
                        <a:spcAft>
                          <a:spcPts val="0"/>
                        </a:spcAft>
                      </a:pPr>
                      <a:r>
                        <a:rPr lang="en-US" sz="2400" dirty="0">
                          <a:effectLst/>
                        </a:rPr>
                        <a:t>5</a:t>
                      </a:r>
                      <a:endParaRPr lang="en-US" sz="2400" dirty="0">
                        <a:effectLst/>
                        <a:latin typeface="Calibri"/>
                        <a:ea typeface="MS PGothic"/>
                        <a:cs typeface="Times New Roman"/>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c>
                  <a:txBody>
                    <a:bodyPr/>
                    <a:lstStyle/>
                    <a:p>
                      <a:pPr marL="0" marR="0" algn="ctr">
                        <a:spcBef>
                          <a:spcPts val="0"/>
                        </a:spcBef>
                        <a:spcAft>
                          <a:spcPts val="0"/>
                        </a:spcAft>
                      </a:pPr>
                      <a:r>
                        <a:rPr lang="en-US" sz="2400" dirty="0">
                          <a:effectLst/>
                        </a:rPr>
                        <a:t>4 </a:t>
                      </a:r>
                      <a:endParaRPr lang="en-US" sz="2400" dirty="0">
                        <a:effectLst/>
                        <a:latin typeface="Calibri"/>
                        <a:ea typeface="MS PGothic"/>
                        <a:cs typeface="Times New Roman"/>
                      </a:endParaRPr>
                    </a:p>
                  </a:txBody>
                  <a:tcPr marL="68580" marR="68580" marT="0" marB="0">
                    <a:lnL w="12700" cap="flat" cmpd="sng" algn="ctr">
                      <a:solidFill>
                        <a:srgbClr val="0070C0"/>
                      </a:solidFill>
                      <a:prstDash val="solid"/>
                      <a:round/>
                      <a:headEnd type="none" w="med" len="med"/>
                      <a:tailEnd type="none" w="med" len="med"/>
                    </a:lnL>
                  </a:tcPr>
                </a:tc>
              </a:tr>
              <a:tr h="697757">
                <a:tc>
                  <a:txBody>
                    <a:bodyPr/>
                    <a:lstStyle/>
                    <a:p>
                      <a:pPr marL="0" marR="0">
                        <a:spcBef>
                          <a:spcPts val="0"/>
                        </a:spcBef>
                        <a:spcAft>
                          <a:spcPts val="0"/>
                        </a:spcAft>
                      </a:pPr>
                      <a:r>
                        <a:rPr lang="en-US" sz="2400" dirty="0">
                          <a:effectLst/>
                        </a:rPr>
                        <a:t>Number of Elements</a:t>
                      </a:r>
                      <a:endParaRPr lang="en-US" sz="2400" dirty="0">
                        <a:effectLst/>
                        <a:latin typeface="Calibri"/>
                        <a:ea typeface="MS PGothic"/>
                        <a:cs typeface="Times New Roman"/>
                      </a:endParaRPr>
                    </a:p>
                  </a:txBody>
                  <a:tcPr marL="68580" marR="68580" marT="0" marB="0">
                    <a:lnR w="12700" cap="flat" cmpd="sng" algn="ctr">
                      <a:solidFill>
                        <a:srgbClr val="0070C0"/>
                      </a:solidFill>
                      <a:prstDash val="solid"/>
                      <a:round/>
                      <a:headEnd type="none" w="med" len="med"/>
                      <a:tailEnd type="none" w="med" len="med"/>
                    </a:lnR>
                  </a:tcPr>
                </a:tc>
                <a:tc>
                  <a:txBody>
                    <a:bodyPr/>
                    <a:lstStyle/>
                    <a:p>
                      <a:pPr marL="0" marR="0" algn="ctr">
                        <a:spcBef>
                          <a:spcPts val="0"/>
                        </a:spcBef>
                        <a:spcAft>
                          <a:spcPts val="0"/>
                        </a:spcAft>
                      </a:pPr>
                      <a:r>
                        <a:rPr lang="en-US" sz="2400" dirty="0">
                          <a:effectLst/>
                        </a:rPr>
                        <a:t>27</a:t>
                      </a:r>
                      <a:endParaRPr lang="en-US" sz="2400" dirty="0">
                        <a:effectLst/>
                        <a:latin typeface="Calibri"/>
                        <a:ea typeface="MS PGothic"/>
                        <a:cs typeface="Times New Roman"/>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c>
                  <a:txBody>
                    <a:bodyPr/>
                    <a:lstStyle/>
                    <a:p>
                      <a:pPr marL="0" marR="0" algn="ctr">
                        <a:spcBef>
                          <a:spcPts val="0"/>
                        </a:spcBef>
                        <a:spcAft>
                          <a:spcPts val="0"/>
                        </a:spcAft>
                      </a:pPr>
                      <a:r>
                        <a:rPr lang="en-US" sz="2400" dirty="0">
                          <a:effectLst/>
                        </a:rPr>
                        <a:t>17</a:t>
                      </a:r>
                      <a:endParaRPr lang="en-US" sz="2400" dirty="0">
                        <a:effectLst/>
                        <a:latin typeface="Calibri"/>
                        <a:ea typeface="MS PGothic"/>
                        <a:cs typeface="Times New Roman"/>
                      </a:endParaRPr>
                    </a:p>
                  </a:txBody>
                  <a:tcPr marL="68580" marR="68580" marT="0" marB="0">
                    <a:lnL w="12700" cap="flat" cmpd="sng" algn="ctr">
                      <a:solidFill>
                        <a:srgbClr val="0070C0"/>
                      </a:solidFill>
                      <a:prstDash val="solid"/>
                      <a:round/>
                      <a:headEnd type="none" w="med" len="med"/>
                      <a:tailEnd type="none" w="med" len="med"/>
                    </a:lnL>
                  </a:tcPr>
                </a:tc>
              </a:tr>
              <a:tr h="1273868">
                <a:tc>
                  <a:txBody>
                    <a:bodyPr/>
                    <a:lstStyle/>
                    <a:p>
                      <a:pPr marL="0" marR="0">
                        <a:spcBef>
                          <a:spcPts val="0"/>
                        </a:spcBef>
                        <a:spcAft>
                          <a:spcPts val="0"/>
                        </a:spcAft>
                      </a:pPr>
                      <a:r>
                        <a:rPr lang="en-US" sz="2400" dirty="0">
                          <a:effectLst/>
                        </a:rPr>
                        <a:t>Number of Professional Practices</a:t>
                      </a:r>
                      <a:endParaRPr lang="en-US" sz="2400" dirty="0">
                        <a:effectLst/>
                        <a:latin typeface="Calibri"/>
                        <a:ea typeface="MS PGothic"/>
                        <a:cs typeface="Times New Roman"/>
                      </a:endParaRPr>
                    </a:p>
                  </a:txBody>
                  <a:tcPr marL="68580" marR="68580" marT="0" marB="0">
                    <a:lnR w="12700" cap="flat" cmpd="sng" algn="ctr">
                      <a:solidFill>
                        <a:srgbClr val="0070C0"/>
                      </a:solidFill>
                      <a:prstDash val="solid"/>
                      <a:round/>
                      <a:headEnd type="none" w="med" len="med"/>
                      <a:tailEnd type="none" w="med" len="med"/>
                    </a:lnR>
                  </a:tcPr>
                </a:tc>
                <a:tc>
                  <a:txBody>
                    <a:bodyPr/>
                    <a:lstStyle/>
                    <a:p>
                      <a:pPr marL="0" marR="0" algn="ctr">
                        <a:spcBef>
                          <a:spcPts val="0"/>
                        </a:spcBef>
                        <a:spcAft>
                          <a:spcPts val="0"/>
                        </a:spcAft>
                      </a:pPr>
                      <a:r>
                        <a:rPr lang="en-US" sz="2400" dirty="0">
                          <a:effectLst/>
                        </a:rPr>
                        <a:t>309 </a:t>
                      </a:r>
                    </a:p>
                    <a:p>
                      <a:pPr marL="0" marR="0" algn="ctr">
                        <a:spcBef>
                          <a:spcPts val="0"/>
                        </a:spcBef>
                        <a:spcAft>
                          <a:spcPts val="0"/>
                        </a:spcAft>
                      </a:pPr>
                      <a:r>
                        <a:rPr lang="en-US" sz="1600" dirty="0">
                          <a:effectLst/>
                        </a:rPr>
                        <a:t>(for an elementary teacher of literacy and mathematics)</a:t>
                      </a:r>
                      <a:endParaRPr lang="en-US" sz="2400" dirty="0">
                        <a:effectLst/>
                        <a:latin typeface="Calibri"/>
                        <a:ea typeface="MS PGothic"/>
                        <a:cs typeface="Times New Roman"/>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c>
                  <a:txBody>
                    <a:bodyPr/>
                    <a:lstStyle/>
                    <a:p>
                      <a:pPr marL="0" marR="0" algn="ctr">
                        <a:spcBef>
                          <a:spcPts val="0"/>
                        </a:spcBef>
                        <a:spcAft>
                          <a:spcPts val="0"/>
                        </a:spcAft>
                      </a:pPr>
                      <a:r>
                        <a:rPr lang="en-US" sz="2400" dirty="0">
                          <a:effectLst/>
                        </a:rPr>
                        <a:t>165</a:t>
                      </a:r>
                      <a:endParaRPr lang="en-US" sz="2400" dirty="0">
                        <a:effectLst/>
                        <a:latin typeface="Calibri"/>
                        <a:ea typeface="MS PGothic"/>
                        <a:cs typeface="Times New Roman"/>
                      </a:endParaRPr>
                    </a:p>
                  </a:txBody>
                  <a:tcPr marL="68580" marR="68580" marT="0" marB="0">
                    <a:lnL w="12700" cap="flat" cmpd="sng" algn="ctr">
                      <a:solidFill>
                        <a:srgbClr val="0070C0"/>
                      </a:solidFill>
                      <a:prstDash val="solid"/>
                      <a:round/>
                      <a:headEnd type="none" w="med" len="med"/>
                      <a:tailEnd type="none" w="med" len="med"/>
                    </a:lnL>
                  </a:tcPr>
                </a:tc>
              </a:tr>
            </a:tbl>
          </a:graphicData>
        </a:graphic>
      </p:graphicFrame>
      <p:sp>
        <p:nvSpPr>
          <p:cNvPr id="3" name="Footer Placeholder 2"/>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6</a:t>
            </a:fld>
            <a:endParaRPr lang="en-US" dirty="0" smtClean="0"/>
          </a:p>
        </p:txBody>
      </p:sp>
    </p:spTree>
    <p:extLst>
      <p:ext uri="{BB962C8B-B14F-4D97-AF65-F5344CB8AC3E}">
        <p14:creationId xmlns:p14="http://schemas.microsoft.com/office/powerpoint/2010/main" val="383494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Category Labels Change</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88546510"/>
              </p:ext>
            </p:extLst>
          </p:nvPr>
        </p:nvGraphicFramePr>
        <p:xfrm>
          <a:off x="1438275" y="1771650"/>
          <a:ext cx="6267450" cy="4077969"/>
        </p:xfrm>
        <a:graphic>
          <a:graphicData uri="http://schemas.openxmlformats.org/drawingml/2006/table">
            <a:tbl>
              <a:tblPr firstRow="1" firstCol="1" bandRow="1">
                <a:tableStyleId>{B301B821-A1FF-4177-AEE7-76D212191A09}</a:tableStyleId>
              </a:tblPr>
              <a:tblGrid>
                <a:gridCol w="3125374"/>
                <a:gridCol w="3142076"/>
              </a:tblGrid>
              <a:tr h="773049">
                <a:tc>
                  <a:txBody>
                    <a:bodyPr/>
                    <a:lstStyle/>
                    <a:p>
                      <a:pPr marL="0" marR="0">
                        <a:spcBef>
                          <a:spcPts val="0"/>
                        </a:spcBef>
                        <a:spcAft>
                          <a:spcPts val="0"/>
                        </a:spcAft>
                      </a:pPr>
                      <a:r>
                        <a:rPr lang="en-US" sz="2400" dirty="0">
                          <a:effectLst/>
                        </a:rPr>
                        <a:t>Former Teacher Rubric</a:t>
                      </a:r>
                      <a:endParaRPr lang="en-US" sz="2400" dirty="0">
                        <a:effectLst/>
                        <a:latin typeface="Calibri"/>
                        <a:ea typeface="MS PGothic"/>
                        <a:cs typeface="Times New Roman"/>
                      </a:endParaRPr>
                    </a:p>
                  </a:txBody>
                  <a:tcPr marL="68580" marR="68580" marT="0" marB="0" anchor="b">
                    <a:lnR w="12700" cap="flat" cmpd="sng" algn="ctr">
                      <a:solidFill>
                        <a:srgbClr val="0070C0"/>
                      </a:solidFill>
                      <a:prstDash val="solid"/>
                      <a:round/>
                      <a:headEnd type="none" w="med" len="med"/>
                      <a:tailEnd type="none" w="med" len="med"/>
                    </a:lnR>
                  </a:tcPr>
                </a:tc>
                <a:tc>
                  <a:txBody>
                    <a:bodyPr/>
                    <a:lstStyle/>
                    <a:p>
                      <a:pPr marL="0" marR="0">
                        <a:spcBef>
                          <a:spcPts val="0"/>
                        </a:spcBef>
                        <a:spcAft>
                          <a:spcPts val="0"/>
                        </a:spcAft>
                      </a:pPr>
                      <a:r>
                        <a:rPr lang="en-US" sz="2400" dirty="0">
                          <a:effectLst/>
                        </a:rPr>
                        <a:t>Revised Teacher Rubric</a:t>
                      </a:r>
                      <a:endParaRPr lang="en-US" sz="2400" dirty="0">
                        <a:effectLst/>
                        <a:latin typeface="Calibri"/>
                        <a:ea typeface="MS PGothic"/>
                        <a:cs typeface="Times New Roman"/>
                      </a:endParaRPr>
                    </a:p>
                  </a:txBody>
                  <a:tcPr marL="68580" marR="68580" marT="0" marB="0" anchor="b">
                    <a:lnL w="12700" cap="flat" cmpd="sng" algn="ctr">
                      <a:solidFill>
                        <a:srgbClr val="0070C0"/>
                      </a:solidFill>
                      <a:prstDash val="solid"/>
                      <a:round/>
                      <a:headEnd type="none" w="med" len="med"/>
                      <a:tailEnd type="none" w="med" len="med"/>
                    </a:lnL>
                  </a:tcPr>
                </a:tc>
              </a:tr>
              <a:tr h="660984">
                <a:tc>
                  <a:txBody>
                    <a:bodyPr/>
                    <a:lstStyle/>
                    <a:p>
                      <a:pPr marL="0" marR="0">
                        <a:spcBef>
                          <a:spcPts val="0"/>
                        </a:spcBef>
                        <a:spcAft>
                          <a:spcPts val="0"/>
                        </a:spcAft>
                      </a:pPr>
                      <a:r>
                        <a:rPr lang="en-US" sz="2400" dirty="0">
                          <a:effectLst/>
                        </a:rPr>
                        <a:t>Basic</a:t>
                      </a:r>
                      <a:endParaRPr lang="en-US" sz="2400" dirty="0">
                        <a:effectLst/>
                        <a:latin typeface="Calibri"/>
                        <a:ea typeface="MS PGothic"/>
                        <a:cs typeface="Times New Roman"/>
                      </a:endParaRPr>
                    </a:p>
                  </a:txBody>
                  <a:tcPr marL="68580" marR="68580" marT="0" marB="0">
                    <a:lnR w="12700" cap="flat" cmpd="sng" algn="ctr">
                      <a:solidFill>
                        <a:srgbClr val="0070C0"/>
                      </a:solidFill>
                      <a:prstDash val="solid"/>
                      <a:round/>
                      <a:headEnd type="none" w="med" len="med"/>
                      <a:tailEnd type="none" w="med" len="med"/>
                    </a:lnR>
                  </a:tcPr>
                </a:tc>
                <a:tc>
                  <a:txBody>
                    <a:bodyPr/>
                    <a:lstStyle/>
                    <a:p>
                      <a:pPr marL="0" marR="0">
                        <a:spcBef>
                          <a:spcPts val="0"/>
                        </a:spcBef>
                        <a:spcAft>
                          <a:spcPts val="0"/>
                        </a:spcAft>
                      </a:pPr>
                      <a:r>
                        <a:rPr lang="en-US" sz="2400" dirty="0">
                          <a:effectLst/>
                        </a:rPr>
                        <a:t>Level 1 Practices</a:t>
                      </a:r>
                      <a:endParaRPr lang="en-US" sz="2400" dirty="0">
                        <a:effectLst/>
                        <a:latin typeface="Calibri"/>
                        <a:ea typeface="MS PGothic"/>
                        <a:cs typeface="Times New Roman"/>
                      </a:endParaRPr>
                    </a:p>
                  </a:txBody>
                  <a:tcPr marL="68580" marR="68580" marT="0" marB="0">
                    <a:lnL w="12700" cap="flat" cmpd="sng" algn="ctr">
                      <a:solidFill>
                        <a:srgbClr val="0070C0"/>
                      </a:solidFill>
                      <a:prstDash val="solid"/>
                      <a:round/>
                      <a:headEnd type="none" w="med" len="med"/>
                      <a:tailEnd type="none" w="med" len="med"/>
                    </a:lnL>
                  </a:tcPr>
                </a:tc>
              </a:tr>
              <a:tr h="660984">
                <a:tc>
                  <a:txBody>
                    <a:bodyPr/>
                    <a:lstStyle/>
                    <a:p>
                      <a:pPr marL="0" marR="0">
                        <a:spcBef>
                          <a:spcPts val="0"/>
                        </a:spcBef>
                        <a:spcAft>
                          <a:spcPts val="0"/>
                        </a:spcAft>
                      </a:pPr>
                      <a:r>
                        <a:rPr lang="en-US" sz="2400" dirty="0">
                          <a:effectLst/>
                        </a:rPr>
                        <a:t>Partially Proficient </a:t>
                      </a:r>
                      <a:endParaRPr lang="en-US" sz="2400" dirty="0">
                        <a:effectLst/>
                        <a:latin typeface="Calibri"/>
                        <a:ea typeface="MS PGothic"/>
                        <a:cs typeface="Times New Roman"/>
                      </a:endParaRPr>
                    </a:p>
                  </a:txBody>
                  <a:tcPr marL="68580" marR="68580" marT="0" marB="0">
                    <a:lnR w="12700" cap="flat" cmpd="sng" algn="ctr">
                      <a:solidFill>
                        <a:srgbClr val="0070C0"/>
                      </a:solidFill>
                      <a:prstDash val="solid"/>
                      <a:round/>
                      <a:headEnd type="none" w="med" len="med"/>
                      <a:tailEnd type="none" w="med" len="med"/>
                    </a:lnR>
                  </a:tcPr>
                </a:tc>
                <a:tc>
                  <a:txBody>
                    <a:bodyPr/>
                    <a:lstStyle/>
                    <a:p>
                      <a:pPr marL="0" marR="0">
                        <a:spcBef>
                          <a:spcPts val="0"/>
                        </a:spcBef>
                        <a:spcAft>
                          <a:spcPts val="0"/>
                        </a:spcAft>
                      </a:pPr>
                      <a:r>
                        <a:rPr lang="en-US" sz="2400" dirty="0">
                          <a:effectLst/>
                        </a:rPr>
                        <a:t>Level 2 Practices</a:t>
                      </a:r>
                      <a:endParaRPr lang="en-US" sz="2400" dirty="0">
                        <a:effectLst/>
                        <a:latin typeface="Calibri"/>
                        <a:ea typeface="MS PGothic"/>
                        <a:cs typeface="Times New Roman"/>
                      </a:endParaRPr>
                    </a:p>
                  </a:txBody>
                  <a:tcPr marL="68580" marR="68580" marT="0" marB="0">
                    <a:lnL w="12700" cap="flat" cmpd="sng" algn="ctr">
                      <a:solidFill>
                        <a:srgbClr val="0070C0"/>
                      </a:solidFill>
                      <a:prstDash val="solid"/>
                      <a:round/>
                      <a:headEnd type="none" w="med" len="med"/>
                      <a:tailEnd type="none" w="med" len="med"/>
                    </a:lnL>
                  </a:tcPr>
                </a:tc>
              </a:tr>
              <a:tr h="660984">
                <a:tc>
                  <a:txBody>
                    <a:bodyPr/>
                    <a:lstStyle/>
                    <a:p>
                      <a:pPr marL="0" marR="0">
                        <a:spcBef>
                          <a:spcPts val="0"/>
                        </a:spcBef>
                        <a:spcAft>
                          <a:spcPts val="0"/>
                        </a:spcAft>
                      </a:pPr>
                      <a:r>
                        <a:rPr lang="en-US" sz="2400" dirty="0">
                          <a:effectLst/>
                        </a:rPr>
                        <a:t>Proficient </a:t>
                      </a:r>
                      <a:endParaRPr lang="en-US" sz="2400" dirty="0">
                        <a:effectLst/>
                        <a:latin typeface="Calibri"/>
                        <a:ea typeface="MS PGothic"/>
                        <a:cs typeface="Times New Roman"/>
                      </a:endParaRPr>
                    </a:p>
                  </a:txBody>
                  <a:tcPr marL="68580" marR="68580" marT="0" marB="0">
                    <a:lnR w="12700" cap="flat" cmpd="sng" algn="ctr">
                      <a:solidFill>
                        <a:srgbClr val="0070C0"/>
                      </a:solidFill>
                      <a:prstDash val="solid"/>
                      <a:round/>
                      <a:headEnd type="none" w="med" len="med"/>
                      <a:tailEnd type="none" w="med" len="med"/>
                    </a:lnR>
                  </a:tcPr>
                </a:tc>
                <a:tc>
                  <a:txBody>
                    <a:bodyPr/>
                    <a:lstStyle/>
                    <a:p>
                      <a:pPr marL="0" marR="0">
                        <a:spcBef>
                          <a:spcPts val="0"/>
                        </a:spcBef>
                        <a:spcAft>
                          <a:spcPts val="0"/>
                        </a:spcAft>
                      </a:pPr>
                      <a:r>
                        <a:rPr lang="en-US" sz="2400" dirty="0">
                          <a:effectLst/>
                        </a:rPr>
                        <a:t>Level 3 Practices</a:t>
                      </a:r>
                      <a:endParaRPr lang="en-US" sz="2400" dirty="0">
                        <a:effectLst/>
                        <a:latin typeface="Calibri"/>
                        <a:ea typeface="MS PGothic"/>
                        <a:cs typeface="Times New Roman"/>
                      </a:endParaRPr>
                    </a:p>
                  </a:txBody>
                  <a:tcPr marL="68580" marR="68580" marT="0" marB="0">
                    <a:lnL w="12700" cap="flat" cmpd="sng" algn="ctr">
                      <a:solidFill>
                        <a:srgbClr val="0070C0"/>
                      </a:solidFill>
                      <a:prstDash val="solid"/>
                      <a:round/>
                      <a:headEnd type="none" w="med" len="med"/>
                      <a:tailEnd type="none" w="med" len="med"/>
                    </a:lnL>
                  </a:tcPr>
                </a:tc>
              </a:tr>
              <a:tr h="660984">
                <a:tc>
                  <a:txBody>
                    <a:bodyPr/>
                    <a:lstStyle/>
                    <a:p>
                      <a:pPr marL="0" marR="0">
                        <a:spcBef>
                          <a:spcPts val="0"/>
                        </a:spcBef>
                        <a:spcAft>
                          <a:spcPts val="0"/>
                        </a:spcAft>
                      </a:pPr>
                      <a:r>
                        <a:rPr lang="en-US" sz="2400" dirty="0">
                          <a:effectLst/>
                        </a:rPr>
                        <a:t>Accomplished </a:t>
                      </a:r>
                      <a:endParaRPr lang="en-US" sz="2400" dirty="0">
                        <a:effectLst/>
                        <a:latin typeface="Calibri"/>
                        <a:ea typeface="MS PGothic"/>
                        <a:cs typeface="Times New Roman"/>
                      </a:endParaRPr>
                    </a:p>
                  </a:txBody>
                  <a:tcPr marL="68580" marR="68580" marT="0" marB="0">
                    <a:lnR w="12700" cap="flat" cmpd="sng" algn="ctr">
                      <a:solidFill>
                        <a:srgbClr val="0070C0"/>
                      </a:solidFill>
                      <a:prstDash val="solid"/>
                      <a:round/>
                      <a:headEnd type="none" w="med" len="med"/>
                      <a:tailEnd type="none" w="med" len="med"/>
                    </a:lnR>
                  </a:tcPr>
                </a:tc>
                <a:tc>
                  <a:txBody>
                    <a:bodyPr/>
                    <a:lstStyle/>
                    <a:p>
                      <a:pPr marL="0" marR="0">
                        <a:spcBef>
                          <a:spcPts val="0"/>
                        </a:spcBef>
                        <a:spcAft>
                          <a:spcPts val="0"/>
                        </a:spcAft>
                      </a:pPr>
                      <a:r>
                        <a:rPr lang="en-US" sz="2400" dirty="0">
                          <a:effectLst/>
                        </a:rPr>
                        <a:t>Level 4 Practices</a:t>
                      </a:r>
                      <a:endParaRPr lang="en-US" sz="2400" dirty="0">
                        <a:effectLst/>
                        <a:latin typeface="Calibri"/>
                        <a:ea typeface="MS PGothic"/>
                        <a:cs typeface="Times New Roman"/>
                      </a:endParaRPr>
                    </a:p>
                  </a:txBody>
                  <a:tcPr marL="68580" marR="68580" marT="0" marB="0">
                    <a:lnL w="12700" cap="flat" cmpd="sng" algn="ctr">
                      <a:solidFill>
                        <a:srgbClr val="0070C0"/>
                      </a:solidFill>
                      <a:prstDash val="solid"/>
                      <a:round/>
                      <a:headEnd type="none" w="med" len="med"/>
                      <a:tailEnd type="none" w="med" len="med"/>
                    </a:lnL>
                  </a:tcPr>
                </a:tc>
              </a:tr>
              <a:tr h="660984">
                <a:tc>
                  <a:txBody>
                    <a:bodyPr/>
                    <a:lstStyle/>
                    <a:p>
                      <a:pPr marL="0" marR="0">
                        <a:spcBef>
                          <a:spcPts val="0"/>
                        </a:spcBef>
                        <a:spcAft>
                          <a:spcPts val="0"/>
                        </a:spcAft>
                      </a:pPr>
                      <a:r>
                        <a:rPr lang="en-US" sz="2400" dirty="0">
                          <a:effectLst/>
                        </a:rPr>
                        <a:t>Exemplary </a:t>
                      </a:r>
                      <a:endParaRPr lang="en-US" sz="2400" dirty="0">
                        <a:effectLst/>
                        <a:latin typeface="Calibri"/>
                        <a:ea typeface="MS PGothic"/>
                        <a:cs typeface="Times New Roman"/>
                      </a:endParaRPr>
                    </a:p>
                  </a:txBody>
                  <a:tcPr marL="68580" marR="68580" marT="0" marB="0">
                    <a:lnR w="12700" cap="flat" cmpd="sng" algn="ctr">
                      <a:solidFill>
                        <a:srgbClr val="0070C0"/>
                      </a:solidFill>
                      <a:prstDash val="solid"/>
                      <a:round/>
                      <a:headEnd type="none" w="med" len="med"/>
                      <a:tailEnd type="none" w="med" len="med"/>
                    </a:lnR>
                  </a:tcPr>
                </a:tc>
                <a:tc>
                  <a:txBody>
                    <a:bodyPr/>
                    <a:lstStyle/>
                    <a:p>
                      <a:pPr marL="0" marR="0">
                        <a:spcBef>
                          <a:spcPts val="0"/>
                        </a:spcBef>
                        <a:spcAft>
                          <a:spcPts val="0"/>
                        </a:spcAft>
                      </a:pPr>
                      <a:r>
                        <a:rPr lang="en-US" sz="2400" dirty="0">
                          <a:effectLst/>
                        </a:rPr>
                        <a:t>Level 5 Practices</a:t>
                      </a:r>
                      <a:endParaRPr lang="en-US" sz="2400" dirty="0">
                        <a:effectLst/>
                        <a:latin typeface="Calibri"/>
                        <a:ea typeface="MS PGothic"/>
                        <a:cs typeface="Times New Roman"/>
                      </a:endParaRPr>
                    </a:p>
                  </a:txBody>
                  <a:tcPr marL="68580" marR="68580" marT="0" marB="0">
                    <a:lnL w="12700" cap="flat" cmpd="sng" algn="ctr">
                      <a:solidFill>
                        <a:srgbClr val="0070C0"/>
                      </a:solidFill>
                      <a:prstDash val="solid"/>
                      <a:round/>
                      <a:headEnd type="none" w="med" len="med"/>
                      <a:tailEnd type="none" w="med" len="med"/>
                    </a:lnL>
                  </a:tcPr>
                </a:tc>
              </a:tr>
            </a:tbl>
          </a:graphicData>
        </a:graphic>
      </p:graphicFrame>
      <p:sp>
        <p:nvSpPr>
          <p:cNvPr id="3" name="Footer Placeholder 2"/>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7</a:t>
            </a:fld>
            <a:endParaRPr lang="en-US" dirty="0" smtClean="0"/>
          </a:p>
        </p:txBody>
      </p:sp>
    </p:spTree>
    <p:extLst>
      <p:ext uri="{BB962C8B-B14F-4D97-AF65-F5344CB8AC3E}">
        <p14:creationId xmlns:p14="http://schemas.microsoft.com/office/powerpoint/2010/main" val="334820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Scoring at the Standard Level </a:t>
            </a:r>
            <a:endParaRPr lang="en-US" sz="4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55041895"/>
              </p:ext>
            </p:extLst>
          </p:nvPr>
        </p:nvGraphicFramePr>
        <p:xfrm>
          <a:off x="628650" y="1479478"/>
          <a:ext cx="7886004" cy="3662373"/>
        </p:xfrm>
        <a:graphic>
          <a:graphicData uri="http://schemas.openxmlformats.org/drawingml/2006/table">
            <a:tbl>
              <a:tblPr firstRow="1" firstCol="1" bandRow="1">
                <a:tableStyleId>{B301B821-A1FF-4177-AEE7-76D212191A09}</a:tableStyleId>
              </a:tblPr>
              <a:tblGrid>
                <a:gridCol w="2268662"/>
                <a:gridCol w="2630185"/>
                <a:gridCol w="2987157"/>
              </a:tblGrid>
              <a:tr h="256110">
                <a:tc>
                  <a:txBody>
                    <a:bodyPr/>
                    <a:lstStyle/>
                    <a:p>
                      <a:pPr marL="0" marR="0" algn="ctr">
                        <a:lnSpc>
                          <a:spcPct val="107000"/>
                        </a:lnSpc>
                        <a:spcBef>
                          <a:spcPts val="0"/>
                        </a:spcBef>
                        <a:spcAft>
                          <a:spcPts val="0"/>
                        </a:spcAft>
                      </a:pPr>
                      <a:r>
                        <a:rPr lang="en-US" sz="1600" dirty="0" smtClean="0">
                          <a:effectLst/>
                        </a:rPr>
                        <a:t>Former </a:t>
                      </a:r>
                      <a:r>
                        <a:rPr lang="en-US" sz="1600" dirty="0">
                          <a:effectLst/>
                        </a:rPr>
                        <a:t>Scoring System</a:t>
                      </a:r>
                      <a:endParaRPr lang="en-US" sz="1600" dirty="0">
                        <a:effectLst/>
                        <a:latin typeface="Calibri"/>
                        <a:ea typeface="MS PGothic"/>
                        <a:cs typeface="Times New Roman"/>
                      </a:endParaRPr>
                    </a:p>
                  </a:txBody>
                  <a:tcPr marL="64528" marR="64528" marT="0" marB="0" anchor="ctr">
                    <a:lnR w="12700" cap="flat" cmpd="sng" algn="ctr">
                      <a:solidFill>
                        <a:srgbClr val="0070C0"/>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dirty="0" smtClean="0">
                          <a:effectLst/>
                        </a:rPr>
                        <a:t>Revised </a:t>
                      </a:r>
                      <a:r>
                        <a:rPr lang="en-US" sz="1600" dirty="0">
                          <a:effectLst/>
                        </a:rPr>
                        <a:t>Scoring System</a:t>
                      </a:r>
                      <a:endParaRPr lang="en-US" sz="1600" dirty="0">
                        <a:effectLst/>
                        <a:latin typeface="Calibri"/>
                        <a:ea typeface="MS PGothic"/>
                        <a:cs typeface="Times New Roman"/>
                      </a:endParaRPr>
                    </a:p>
                  </a:txBody>
                  <a:tcPr marL="64528" marR="64528"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dirty="0">
                          <a:effectLst/>
                        </a:rPr>
                        <a:t>Justification</a:t>
                      </a:r>
                      <a:endParaRPr lang="en-US" sz="1600" dirty="0">
                        <a:effectLst/>
                        <a:latin typeface="Calibri"/>
                        <a:ea typeface="MS PGothic"/>
                        <a:cs typeface="Times New Roman"/>
                      </a:endParaRPr>
                    </a:p>
                  </a:txBody>
                  <a:tcPr marL="64528" marR="64528" marT="0" marB="0">
                    <a:lnL w="12700" cap="flat" cmpd="sng" algn="ctr">
                      <a:solidFill>
                        <a:srgbClr val="0070C0"/>
                      </a:solidFill>
                      <a:prstDash val="solid"/>
                      <a:round/>
                      <a:headEnd type="none" w="med" len="med"/>
                      <a:tailEnd type="none" w="med" len="med"/>
                    </a:lnL>
                  </a:tcPr>
                </a:tc>
              </a:tr>
              <a:tr h="3401451">
                <a:tc>
                  <a:txBody>
                    <a:bodyPr/>
                    <a:lstStyle/>
                    <a:p>
                      <a:pPr marL="0" marR="0" algn="l">
                        <a:lnSpc>
                          <a:spcPct val="107000"/>
                        </a:lnSpc>
                        <a:spcBef>
                          <a:spcPts val="0"/>
                        </a:spcBef>
                        <a:spcAft>
                          <a:spcPts val="800"/>
                        </a:spcAft>
                      </a:pPr>
                      <a:r>
                        <a:rPr lang="en-US" sz="1600" b="0" dirty="0">
                          <a:effectLst/>
                        </a:rPr>
                        <a:t>Half of the elements for any given standard must be scored at the higher of two ratings in order to earn the higher rating.</a:t>
                      </a:r>
                      <a:endParaRPr lang="en-US" sz="1600" b="0" dirty="0">
                        <a:effectLst/>
                        <a:latin typeface="Calibri"/>
                        <a:ea typeface="MS PGothic"/>
                        <a:cs typeface="Times New Roman"/>
                      </a:endParaRPr>
                    </a:p>
                  </a:txBody>
                  <a:tcPr marL="64528" marR="64528" marT="0" marB="0" anchor="ctr">
                    <a:lnR w="12700" cap="flat" cmpd="sng" algn="ctr">
                      <a:solidFill>
                        <a:srgbClr val="0070C0"/>
                      </a:solidFill>
                      <a:prstDash val="solid"/>
                      <a:round/>
                      <a:headEnd type="none" w="med" len="med"/>
                      <a:tailEnd type="none" w="med" len="med"/>
                    </a:lnR>
                  </a:tcPr>
                </a:tc>
                <a:tc>
                  <a:txBody>
                    <a:bodyPr/>
                    <a:lstStyle/>
                    <a:p>
                      <a:pPr marL="0" marR="0" algn="l">
                        <a:lnSpc>
                          <a:spcPct val="107000"/>
                        </a:lnSpc>
                        <a:spcBef>
                          <a:spcPts val="0"/>
                        </a:spcBef>
                        <a:spcAft>
                          <a:spcPts val="800"/>
                        </a:spcAft>
                      </a:pPr>
                      <a:r>
                        <a:rPr lang="en-US" sz="1600" dirty="0" smtClean="0">
                          <a:effectLst/>
                        </a:rPr>
                        <a:t>There must be a “preponderance of evidence” in order for an educator to receive the higher of two ratings within a standard.  If there are 6 elements in a standard, then the educator must receive 4 out 6 elements at the higher rating in order to earn the higher rating.</a:t>
                      </a:r>
                      <a:endParaRPr lang="en-US" sz="1600" dirty="0">
                        <a:effectLst/>
                        <a:latin typeface="Calibri"/>
                        <a:ea typeface="MS PGothic"/>
                        <a:cs typeface="Times New Roman"/>
                      </a:endParaRPr>
                    </a:p>
                  </a:txBody>
                  <a:tcPr marL="64528" marR="64528"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c>
                  <a:txBody>
                    <a:bodyPr/>
                    <a:lstStyle/>
                    <a:p>
                      <a:pPr marL="0" marR="0" algn="l">
                        <a:lnSpc>
                          <a:spcPct val="107000"/>
                        </a:lnSpc>
                        <a:spcBef>
                          <a:spcPts val="0"/>
                        </a:spcBef>
                        <a:spcAft>
                          <a:spcPts val="800"/>
                        </a:spcAft>
                      </a:pPr>
                      <a:r>
                        <a:rPr lang="en-US" sz="1600" dirty="0" smtClean="0">
                          <a:effectLst/>
                        </a:rPr>
                        <a:t>In the former system, scores did not necessarily provide an accurate representation of an educator’s ability because educators only needed 50 percent (not a majority) of elements rated at the higher rating to earn the higher rating for the standard. Thus, the revised system requires a majority of elements be at the higher rating to earn the higher rating for the standard.</a:t>
                      </a:r>
                      <a:endParaRPr lang="en-US" sz="1600" dirty="0">
                        <a:effectLst/>
                        <a:latin typeface="Calibri"/>
                        <a:ea typeface="MS PGothic"/>
                        <a:cs typeface="Times New Roman"/>
                      </a:endParaRPr>
                    </a:p>
                  </a:txBody>
                  <a:tcPr marL="64528" marR="64528" marT="0" marB="0" anchor="ctr">
                    <a:lnL w="12700" cap="flat" cmpd="sng" algn="ctr">
                      <a:solidFill>
                        <a:srgbClr val="0070C0"/>
                      </a:solidFill>
                      <a:prstDash val="solid"/>
                      <a:round/>
                      <a:headEnd type="none" w="med" len="med"/>
                      <a:tailEnd type="none" w="med" len="med"/>
                    </a:lnL>
                  </a:tcPr>
                </a:tc>
              </a:tr>
            </a:tbl>
          </a:graphicData>
        </a:graphic>
      </p:graphicFrame>
      <p:sp>
        <p:nvSpPr>
          <p:cNvPr id="3" name="Footer Placeholder 2"/>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8</a:t>
            </a:fld>
            <a:endParaRPr lang="en-US" dirty="0" smtClean="0"/>
          </a:p>
        </p:txBody>
      </p:sp>
    </p:spTree>
    <p:extLst>
      <p:ext uri="{BB962C8B-B14F-4D97-AF65-F5344CB8AC3E}">
        <p14:creationId xmlns:p14="http://schemas.microsoft.com/office/powerpoint/2010/main" val="2386999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Scoring at the Standard Level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79569936"/>
              </p:ext>
            </p:extLst>
          </p:nvPr>
        </p:nvGraphicFramePr>
        <p:xfrm>
          <a:off x="871538" y="1866902"/>
          <a:ext cx="7400924" cy="3177900"/>
        </p:xfrm>
        <a:graphic>
          <a:graphicData uri="http://schemas.openxmlformats.org/drawingml/2006/table">
            <a:tbl>
              <a:tblPr firstRow="1" firstCol="1" bandRow="1"/>
              <a:tblGrid>
                <a:gridCol w="2468280"/>
                <a:gridCol w="2290157"/>
                <a:gridCol w="2642487"/>
              </a:tblGrid>
              <a:tr h="1413958">
                <a:tc>
                  <a:txBody>
                    <a:bodyPr/>
                    <a:lstStyle/>
                    <a:p>
                      <a:pPr marL="0" marR="0" algn="ctr">
                        <a:spcBef>
                          <a:spcPts val="0"/>
                        </a:spcBef>
                        <a:spcAft>
                          <a:spcPts val="0"/>
                        </a:spcAft>
                      </a:pPr>
                      <a:r>
                        <a:rPr lang="en-US" sz="2000" b="1" dirty="0">
                          <a:effectLst/>
                          <a:latin typeface="Calibri"/>
                          <a:ea typeface="MS PGothic"/>
                          <a:cs typeface="Times New Roman"/>
                        </a:rPr>
                        <a:t>Rating Scenario of a</a:t>
                      </a:r>
                      <a:endParaRPr lang="en-US" sz="2000" dirty="0">
                        <a:effectLst/>
                        <a:latin typeface="Calibri"/>
                        <a:ea typeface="MS PGothic"/>
                        <a:cs typeface="Times New Roman"/>
                      </a:endParaRPr>
                    </a:p>
                    <a:p>
                      <a:pPr marL="0" marR="0" algn="ctr">
                        <a:spcBef>
                          <a:spcPts val="0"/>
                        </a:spcBef>
                        <a:spcAft>
                          <a:spcPts val="0"/>
                        </a:spcAft>
                      </a:pPr>
                      <a:r>
                        <a:rPr lang="en-US" sz="2000" b="1" dirty="0">
                          <a:effectLst/>
                          <a:latin typeface="Calibri"/>
                          <a:ea typeface="MS PGothic"/>
                          <a:cs typeface="Times New Roman"/>
                        </a:rPr>
                        <a:t>4-Element Standard</a:t>
                      </a:r>
                      <a:br>
                        <a:rPr lang="en-US" sz="2000" b="1" dirty="0">
                          <a:effectLst/>
                          <a:latin typeface="Calibri"/>
                          <a:ea typeface="MS PGothic"/>
                          <a:cs typeface="Times New Roman"/>
                        </a:rPr>
                      </a:br>
                      <a:r>
                        <a:rPr lang="en-US" sz="2000" b="1" dirty="0">
                          <a:effectLst/>
                          <a:latin typeface="Calibri"/>
                          <a:ea typeface="MS PGothic"/>
                          <a:cs typeface="Times New Roman"/>
                        </a:rPr>
                        <a:t>Former/Revised</a:t>
                      </a:r>
                      <a:endParaRPr lang="en-US" sz="2000" dirty="0">
                        <a:effectLst/>
                        <a:latin typeface="Calibri"/>
                        <a:ea typeface="MS PGothic"/>
                        <a:cs typeface="Times New Roman"/>
                      </a:endParaRPr>
                    </a:p>
                  </a:txBody>
                  <a:tcPr marL="65488" marR="65488" marT="0" marB="0" anchor="ctr">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5C667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Calibri"/>
                          <a:ea typeface="MS PGothic"/>
                          <a:cs typeface="Times New Roman"/>
                        </a:rPr>
                        <a:t>Standard Rating on the Former Teacher Rubric</a:t>
                      </a:r>
                      <a:endParaRPr lang="en-US" sz="2000" dirty="0">
                        <a:effectLst/>
                        <a:latin typeface="Calibri"/>
                        <a:ea typeface="MS PGothic"/>
                        <a:cs typeface="Times New Roman"/>
                      </a:endParaRPr>
                    </a:p>
                  </a:txBody>
                  <a:tcPr marL="65488" marR="65488" marT="0" marB="0" anchor="ctr">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5C667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Calibri"/>
                          <a:ea typeface="MS PGothic"/>
                          <a:cs typeface="Times New Roman"/>
                        </a:rPr>
                        <a:t>Standard Rating on the Revised Teacher Rubric</a:t>
                      </a:r>
                      <a:endParaRPr lang="en-US" sz="2000" dirty="0">
                        <a:effectLst/>
                        <a:latin typeface="Calibri"/>
                        <a:ea typeface="MS PGothic"/>
                        <a:cs typeface="Times New Roman"/>
                      </a:endParaRPr>
                    </a:p>
                  </a:txBody>
                  <a:tcPr marL="65488" marR="65488" marT="0" marB="0" anchor="ctr">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5C6670"/>
                      </a:solidFill>
                      <a:prstDash val="solid"/>
                      <a:round/>
                      <a:headEnd type="none" w="med" len="med"/>
                      <a:tailEnd type="none" w="med" len="med"/>
                    </a:lnB>
                  </a:tcPr>
                </a:tc>
              </a:tr>
              <a:tr h="410651">
                <a:tc>
                  <a:txBody>
                    <a:bodyPr/>
                    <a:lstStyle/>
                    <a:p>
                      <a:pPr marL="0" marR="0" algn="ctr">
                        <a:spcBef>
                          <a:spcPts val="0"/>
                        </a:spcBef>
                        <a:spcAft>
                          <a:spcPts val="0"/>
                        </a:spcAft>
                      </a:pPr>
                      <a:r>
                        <a:rPr lang="en-US" sz="2000" dirty="0">
                          <a:effectLst/>
                          <a:latin typeface="Calibri"/>
                          <a:ea typeface="MS PGothic"/>
                          <a:cs typeface="Times New Roman"/>
                        </a:rPr>
                        <a:t>Proficient/Level 3</a:t>
                      </a: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63F"/>
                    </a:solidFill>
                  </a:tcPr>
                </a:tc>
                <a:tc rowSpan="4">
                  <a:txBody>
                    <a:bodyPr/>
                    <a:lstStyle/>
                    <a:p>
                      <a:pPr marL="0" marR="0" algn="ctr">
                        <a:spcBef>
                          <a:spcPts val="0"/>
                        </a:spcBef>
                        <a:spcAft>
                          <a:spcPts val="0"/>
                        </a:spcAft>
                      </a:pPr>
                      <a:r>
                        <a:rPr lang="en-US" sz="2000" dirty="0">
                          <a:effectLst/>
                          <a:latin typeface="Calibri"/>
                          <a:ea typeface="MS PGothic"/>
                          <a:cs typeface="Times New Roman"/>
                        </a:rPr>
                        <a:t>Accomplished</a:t>
                      </a:r>
                    </a:p>
                  </a:txBody>
                  <a:tcPr marL="87318" marR="87318" marT="43659" marB="43659" anchor="ctr">
                    <a:lnL w="12700" cap="flat" cmpd="sng" algn="ctr">
                      <a:solidFill>
                        <a:srgbClr val="000000"/>
                      </a:solidFill>
                      <a:prstDash val="solid"/>
                      <a:round/>
                      <a:headEnd type="none" w="med" len="med"/>
                      <a:tailEnd type="none" w="med" len="med"/>
                    </a:lnL>
                    <a:lnT w="12700" cap="flat" cmpd="sng" algn="ctr">
                      <a:solidFill>
                        <a:srgbClr val="5C6670"/>
                      </a:solidFill>
                      <a:prstDash val="solid"/>
                      <a:round/>
                      <a:headEnd type="none" w="med" len="med"/>
                      <a:tailEnd type="none" w="med" len="med"/>
                    </a:lnT>
                    <a:lnB w="12700" cap="flat" cmpd="sng" algn="ctr">
                      <a:solidFill>
                        <a:srgbClr val="5C6670"/>
                      </a:solidFill>
                      <a:prstDash val="solid"/>
                      <a:round/>
                      <a:headEnd type="none" w="med" len="med"/>
                      <a:tailEnd type="none" w="med" len="med"/>
                    </a:lnB>
                  </a:tcPr>
                </a:tc>
                <a:tc rowSpan="4">
                  <a:txBody>
                    <a:bodyPr/>
                    <a:lstStyle/>
                    <a:p>
                      <a:pPr marL="0" marR="0" algn="ctr">
                        <a:spcBef>
                          <a:spcPts val="0"/>
                        </a:spcBef>
                        <a:spcAft>
                          <a:spcPts val="0"/>
                        </a:spcAft>
                      </a:pPr>
                      <a:r>
                        <a:rPr lang="en-US" sz="2000" dirty="0">
                          <a:effectLst/>
                          <a:latin typeface="Calibri"/>
                          <a:ea typeface="MS PGothic"/>
                          <a:cs typeface="Times New Roman"/>
                        </a:rPr>
                        <a:t>Proficient</a:t>
                      </a:r>
                    </a:p>
                  </a:txBody>
                  <a:tcPr marL="87318" marR="87318" marT="43659" marB="43659" anchor="ctr">
                    <a:lnT w="12700" cap="flat" cmpd="sng" algn="ctr">
                      <a:solidFill>
                        <a:srgbClr val="5C6670"/>
                      </a:solidFill>
                      <a:prstDash val="solid"/>
                      <a:round/>
                      <a:headEnd type="none" w="med" len="med"/>
                      <a:tailEnd type="none" w="med" len="med"/>
                    </a:lnT>
                    <a:lnB w="12700" cap="flat" cmpd="sng" algn="ctr">
                      <a:solidFill>
                        <a:srgbClr val="5C6670"/>
                      </a:solidFill>
                      <a:prstDash val="solid"/>
                      <a:round/>
                      <a:headEnd type="none" w="med" len="med"/>
                      <a:tailEnd type="none" w="med" len="med"/>
                    </a:lnB>
                  </a:tcPr>
                </a:tc>
              </a:tr>
              <a:tr h="410651">
                <a:tc>
                  <a:txBody>
                    <a:bodyPr/>
                    <a:lstStyle/>
                    <a:p>
                      <a:pPr marL="0" marR="0" algn="ctr">
                        <a:spcBef>
                          <a:spcPts val="0"/>
                        </a:spcBef>
                        <a:spcAft>
                          <a:spcPts val="0"/>
                        </a:spcAft>
                      </a:pPr>
                      <a:r>
                        <a:rPr lang="en-US" sz="2000" dirty="0" smtClean="0">
                          <a:effectLst/>
                          <a:latin typeface="Calibri"/>
                          <a:ea typeface="MS PGothic"/>
                          <a:cs typeface="Times New Roman"/>
                        </a:rPr>
                        <a:t>Proficient/Level 3</a:t>
                      </a:r>
                      <a:endParaRPr lang="en-US" sz="2000" dirty="0">
                        <a:effectLst/>
                        <a:latin typeface="Calibri"/>
                        <a:ea typeface="MS PGothic"/>
                        <a:cs typeface="Times New Roman"/>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63F"/>
                    </a:solidFill>
                  </a:tcPr>
                </a:tc>
                <a:tc vMerge="1">
                  <a:txBody>
                    <a:bodyPr/>
                    <a:lstStyle/>
                    <a:p>
                      <a:endParaRPr lang="en-US" sz="3200" dirty="0"/>
                    </a:p>
                  </a:txBody>
                  <a:tcPr marL="87318" marR="87318" marT="43659" marB="43659">
                    <a:lnL w="12700" cap="flat" cmpd="sng" algn="ctr">
                      <a:solidFill>
                        <a:srgbClr val="000000"/>
                      </a:solidFill>
                      <a:prstDash val="solid"/>
                      <a:round/>
                      <a:headEnd type="none" w="med" len="med"/>
                      <a:tailEnd type="none" w="med" len="med"/>
                    </a:lnL>
                  </a:tcPr>
                </a:tc>
                <a:tc vMerge="1">
                  <a:txBody>
                    <a:bodyPr/>
                    <a:lstStyle/>
                    <a:p>
                      <a:endParaRPr lang="en-US" sz="3200" dirty="0"/>
                    </a:p>
                  </a:txBody>
                  <a:tcPr marL="87318" marR="87318" marT="43659" marB="43659"/>
                </a:tc>
              </a:tr>
              <a:tr h="471320">
                <a:tc>
                  <a:txBody>
                    <a:bodyPr/>
                    <a:lstStyle/>
                    <a:p>
                      <a:pPr marL="0" marR="0" algn="ctr">
                        <a:spcBef>
                          <a:spcPts val="0"/>
                        </a:spcBef>
                        <a:spcAft>
                          <a:spcPts val="0"/>
                        </a:spcAft>
                      </a:pPr>
                      <a:r>
                        <a:rPr lang="en-US" sz="2000" dirty="0">
                          <a:solidFill>
                            <a:srgbClr val="FFFFFF"/>
                          </a:solidFill>
                          <a:effectLst/>
                          <a:latin typeface="Calibri"/>
                          <a:ea typeface="MS PGothic"/>
                          <a:cs typeface="Times New Roman"/>
                        </a:rPr>
                        <a:t>Accomplished/Level 4</a:t>
                      </a:r>
                      <a:endParaRPr lang="en-US" sz="2000" dirty="0">
                        <a:effectLst/>
                        <a:latin typeface="Calibri"/>
                        <a:ea typeface="MS PGothic"/>
                        <a:cs typeface="Times New Roman"/>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US" sz="3200" dirty="0"/>
                    </a:p>
                  </a:txBody>
                  <a:tcPr marL="87318" marR="87318" marT="43659" marB="43659">
                    <a:lnL w="12700" cap="flat" cmpd="sng" algn="ctr">
                      <a:solidFill>
                        <a:srgbClr val="000000"/>
                      </a:solidFill>
                      <a:prstDash val="solid"/>
                      <a:round/>
                      <a:headEnd type="none" w="med" len="med"/>
                      <a:tailEnd type="none" w="med" len="med"/>
                    </a:lnL>
                  </a:tcPr>
                </a:tc>
                <a:tc vMerge="1">
                  <a:txBody>
                    <a:bodyPr/>
                    <a:lstStyle/>
                    <a:p>
                      <a:endParaRPr lang="en-US" sz="3200" dirty="0"/>
                    </a:p>
                  </a:txBody>
                  <a:tcPr marL="87318" marR="87318" marT="43659" marB="43659"/>
                </a:tc>
              </a:tr>
              <a:tr h="471320">
                <a:tc>
                  <a:txBody>
                    <a:bodyPr/>
                    <a:lstStyle/>
                    <a:p>
                      <a:pPr marL="0" marR="0" algn="ctr">
                        <a:spcBef>
                          <a:spcPts val="0"/>
                        </a:spcBef>
                        <a:spcAft>
                          <a:spcPts val="0"/>
                        </a:spcAft>
                      </a:pPr>
                      <a:r>
                        <a:rPr lang="en-US" sz="2000" dirty="0">
                          <a:solidFill>
                            <a:srgbClr val="FFFFFF"/>
                          </a:solidFill>
                          <a:effectLst/>
                          <a:latin typeface="Calibri"/>
                          <a:ea typeface="MS PGothic"/>
                          <a:cs typeface="Times New Roman"/>
                        </a:rPr>
                        <a:t>Accomplished/Level 4</a:t>
                      </a:r>
                      <a:endParaRPr lang="en-US" sz="2000" dirty="0">
                        <a:effectLst/>
                        <a:latin typeface="Calibri"/>
                        <a:ea typeface="MS PGothic"/>
                        <a:cs typeface="Times New Roman"/>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marL="0" marR="0" algn="ctr">
                        <a:spcBef>
                          <a:spcPts val="0"/>
                        </a:spcBef>
                        <a:spcAft>
                          <a:spcPts val="0"/>
                        </a:spcAft>
                      </a:pPr>
                      <a:endParaRPr lang="en-US" sz="2000" dirty="0">
                        <a:effectLst/>
                        <a:latin typeface="Calibri"/>
                        <a:ea typeface="MS PGothic"/>
                        <a:cs typeface="Times New Roman"/>
                      </a:endParaRPr>
                    </a:p>
                  </a:txBody>
                  <a:tcPr marL="65488" marR="654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5C6670"/>
                      </a:solidFill>
                      <a:prstDash val="solid"/>
                      <a:round/>
                      <a:headEnd type="none" w="med" len="med"/>
                      <a:tailEnd type="none" w="med" len="med"/>
                    </a:lnB>
                  </a:tcPr>
                </a:tc>
                <a:tc vMerge="1">
                  <a:txBody>
                    <a:bodyPr/>
                    <a:lstStyle/>
                    <a:p>
                      <a:pPr marL="0" marR="0" algn="ctr">
                        <a:spcBef>
                          <a:spcPts val="0"/>
                        </a:spcBef>
                        <a:spcAft>
                          <a:spcPts val="0"/>
                        </a:spcAft>
                      </a:pPr>
                      <a:endParaRPr lang="en-US" sz="2000" dirty="0">
                        <a:effectLst/>
                        <a:latin typeface="Calibri"/>
                        <a:ea typeface="MS PGothic"/>
                        <a:cs typeface="Times New Roman"/>
                      </a:endParaRPr>
                    </a:p>
                  </a:txBody>
                  <a:tcPr marL="65488" marR="65488" marT="0" marB="0" anchor="ctr">
                    <a:lnL w="12700" cap="flat" cmpd="sng" algn="ctr">
                      <a:solidFill>
                        <a:srgbClr val="000000"/>
                      </a:solidFill>
                      <a:prstDash val="solid"/>
                      <a:round/>
                      <a:headEnd type="none" w="med" len="med"/>
                      <a:tailEnd type="none" w="med" len="med"/>
                    </a:lnL>
                    <a:lnR w="12700" cap="flat" cmpd="sng" algn="ctr">
                      <a:solidFill>
                        <a:srgbClr val="5C6670"/>
                      </a:solidFill>
                      <a:prstDash val="solid"/>
                      <a:round/>
                      <a:headEnd type="none" w="med" len="med"/>
                      <a:tailEnd type="none" w="med" len="med"/>
                    </a:lnR>
                    <a:lnB w="12700" cap="flat" cmpd="sng" algn="ctr">
                      <a:solidFill>
                        <a:srgbClr val="5C6670"/>
                      </a:solidFill>
                      <a:prstDash val="solid"/>
                      <a:round/>
                      <a:headEnd type="none" w="med" len="med"/>
                      <a:tailEnd type="none" w="med" len="med"/>
                    </a:lnB>
                  </a:tcPr>
                </a:tc>
              </a:tr>
            </a:tbl>
          </a:graphicData>
        </a:graphic>
      </p:graphicFrame>
      <p:sp>
        <p:nvSpPr>
          <p:cNvPr id="3" name="Footer Placeholder 2"/>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9</a:t>
            </a:fld>
            <a:endParaRPr lang="en-US" dirty="0" smtClean="0"/>
          </a:p>
        </p:txBody>
      </p:sp>
    </p:spTree>
    <p:extLst>
      <p:ext uri="{BB962C8B-B14F-4D97-AF65-F5344CB8AC3E}">
        <p14:creationId xmlns:p14="http://schemas.microsoft.com/office/powerpoint/2010/main" val="227347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pptFA5C.tmp</Template>
  <TotalTime>4129</TotalTime>
  <Words>6371</Words>
  <Application>Microsoft Office PowerPoint</Application>
  <PresentationFormat>On-screen Show (4:3)</PresentationFormat>
  <Paragraphs>698</Paragraphs>
  <Slides>41</Slides>
  <Notes>39</Notes>
  <HiddenSlides>9</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1" baseType="lpstr">
      <vt:lpstr>MS PGothic</vt:lpstr>
      <vt:lpstr>Arial</vt:lpstr>
      <vt:lpstr>Calibri</vt:lpstr>
      <vt:lpstr>Calibri Light</vt:lpstr>
      <vt:lpstr>Museo Slab 500</vt:lpstr>
      <vt:lpstr>Symbol</vt:lpstr>
      <vt:lpstr>Times New Roman</vt:lpstr>
      <vt:lpstr>Trebuchet MS</vt:lpstr>
      <vt:lpstr>Light Blue to Green Theme</vt:lpstr>
      <vt:lpstr>Document</vt:lpstr>
      <vt:lpstr>Orientation  to the  Colorado State Model Evaluation System  </vt:lpstr>
      <vt:lpstr>Friendly Reminders</vt:lpstr>
      <vt:lpstr>Evaluation Process Connections</vt:lpstr>
      <vt:lpstr>State Model Evaluation System for Teachers</vt:lpstr>
      <vt:lpstr>Changes to the Teacher State Model System</vt:lpstr>
      <vt:lpstr>Rubric Revisions</vt:lpstr>
      <vt:lpstr>Category Labels Change</vt:lpstr>
      <vt:lpstr>Scoring at the Standard Level </vt:lpstr>
      <vt:lpstr>Scoring at the Standard Level </vt:lpstr>
      <vt:lpstr>Overall Professional Practice Score </vt:lpstr>
      <vt:lpstr>Changes in Rating Scale for Professional Practice</vt:lpstr>
      <vt:lpstr>Measures of Student Learning</vt:lpstr>
      <vt:lpstr>Final Effectiveness Rating Scoring Revisions</vt:lpstr>
      <vt:lpstr>Final Effectiveness Score and Rating</vt:lpstr>
      <vt:lpstr>Changes to the Principal State Model Evaluation System </vt:lpstr>
      <vt:lpstr>Revisions to the State Model Evaluation System for Principals/Assistant Principals </vt:lpstr>
      <vt:lpstr>So What Changed? </vt:lpstr>
      <vt:lpstr>So What Changed? </vt:lpstr>
      <vt:lpstr>So What Changed? </vt:lpstr>
      <vt:lpstr>So What Changed? </vt:lpstr>
      <vt:lpstr>Changes in Rating Scale for Professional Practice for Principals</vt:lpstr>
      <vt:lpstr>Measures of Student Learning</vt:lpstr>
      <vt:lpstr>So What Changed? </vt:lpstr>
      <vt:lpstr>Final Effectiveness Score and Rating</vt:lpstr>
      <vt:lpstr>Changes to the SSP State Model Evaluation System </vt:lpstr>
      <vt:lpstr>Revisions to the State Model Evaluation System for Special Services Providers</vt:lpstr>
      <vt:lpstr>So What Changed? </vt:lpstr>
      <vt:lpstr>So What Changed? </vt:lpstr>
      <vt:lpstr>So What Changed? </vt:lpstr>
      <vt:lpstr>So What Changed? </vt:lpstr>
      <vt:lpstr>Changes in Rating Scale for Professional Practice for SSPs</vt:lpstr>
      <vt:lpstr>Measures of Student Outcomes</vt:lpstr>
      <vt:lpstr>So What Changed? </vt:lpstr>
      <vt:lpstr>Final Effectiveness Score and Rating</vt:lpstr>
      <vt:lpstr>Support Tools and Resources for Implementation of the Changes to the State Model Evaluation System for Principals and Special Services Providers </vt:lpstr>
      <vt:lpstr>Principal Resources and Supports </vt:lpstr>
      <vt:lpstr>SSP Resources and Supports </vt:lpstr>
      <vt:lpstr>Resources and Supports </vt:lpstr>
      <vt:lpstr>Resources and Supports </vt:lpstr>
      <vt:lpstr>Colorado State Model Performance Management System Reminders </vt:lpstr>
      <vt:lpstr>Regional Specialist Contacts  </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Cabrera, Courtney</cp:lastModifiedBy>
  <cp:revision>278</cp:revision>
  <cp:lastPrinted>2019-06-19T18:01:37Z</cp:lastPrinted>
  <dcterms:created xsi:type="dcterms:W3CDTF">2018-01-08T21:58:16Z</dcterms:created>
  <dcterms:modified xsi:type="dcterms:W3CDTF">2019-07-03T19:45:32Z</dcterms:modified>
</cp:coreProperties>
</file>