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41" r:id="rId2"/>
    <p:sldId id="342" r:id="rId3"/>
    <p:sldId id="450" r:id="rId4"/>
    <p:sldId id="343" r:id="rId5"/>
    <p:sldId id="344" r:id="rId6"/>
    <p:sldId id="345" r:id="rId7"/>
    <p:sldId id="346" r:id="rId8"/>
    <p:sldId id="348" r:id="rId9"/>
    <p:sldId id="349" r:id="rId10"/>
    <p:sldId id="356" r:id="rId11"/>
    <p:sldId id="397" r:id="rId12"/>
    <p:sldId id="399" r:id="rId13"/>
    <p:sldId id="359" r:id="rId14"/>
    <p:sldId id="281" r:id="rId15"/>
    <p:sldId id="282" r:id="rId16"/>
    <p:sldId id="284" r:id="rId17"/>
    <p:sldId id="285" r:id="rId18"/>
    <p:sldId id="286" r:id="rId19"/>
    <p:sldId id="384" r:id="rId20"/>
    <p:sldId id="385" r:id="rId21"/>
    <p:sldId id="386" r:id="rId22"/>
    <p:sldId id="387" r:id="rId23"/>
    <p:sldId id="388" r:id="rId24"/>
    <p:sldId id="389" r:id="rId25"/>
    <p:sldId id="390" r:id="rId26"/>
    <p:sldId id="391" r:id="rId27"/>
    <p:sldId id="392" r:id="rId28"/>
    <p:sldId id="449" r:id="rId29"/>
    <p:sldId id="393" r:id="rId30"/>
    <p:sldId id="398" r:id="rId31"/>
    <p:sldId id="395" r:id="rId32"/>
    <p:sldId id="446" r:id="rId33"/>
    <p:sldId id="447" r:id="rId34"/>
    <p:sldId id="44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16" d="100"/>
          <a:sy n="116" d="100"/>
        </p:scale>
        <p:origin x="91" y="48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image" Target="../media/image20.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4E798-4B4A-488E-AF81-83D6D57AB297}" type="doc">
      <dgm:prSet loTypeId="urn:microsoft.com/office/officeart/2005/8/layout/hProcess10#2" loCatId="process" qsTypeId="urn:microsoft.com/office/officeart/2005/8/quickstyle/simple4" qsCatId="simple" csTypeId="urn:microsoft.com/office/officeart/2005/8/colors/colorful3" csCatId="colorful" phldr="1"/>
      <dgm:spPr/>
      <dgm:t>
        <a:bodyPr/>
        <a:lstStyle/>
        <a:p>
          <a:endParaRPr lang="en-US"/>
        </a:p>
      </dgm:t>
    </dgm:pt>
    <dgm:pt modelId="{70E94E56-C970-4207-8E8D-15E45C77F965}">
      <dgm:prSet phldrT="[Text]" custT="1"/>
      <dgm:spPr/>
      <dgm:t>
        <a:bodyPr/>
        <a:lstStyle/>
        <a:p>
          <a:pPr algn="ctr"/>
          <a:r>
            <a:rPr lang="en-US" sz="2000" dirty="0" smtClean="0"/>
            <a:t>Schools</a:t>
          </a:r>
          <a:endParaRPr lang="en-US" sz="2000" dirty="0"/>
        </a:p>
      </dgm:t>
    </dgm:pt>
    <dgm:pt modelId="{BF8A3EB5-FD08-4C3D-8790-4B0887F583EB}" type="parTrans" cxnId="{CA7ECB92-BFE6-4C03-A971-594F9BF26DAF}">
      <dgm:prSet/>
      <dgm:spPr/>
      <dgm:t>
        <a:bodyPr/>
        <a:lstStyle/>
        <a:p>
          <a:endParaRPr lang="en-US"/>
        </a:p>
      </dgm:t>
    </dgm:pt>
    <dgm:pt modelId="{AC59ADC2-2257-438B-AAF8-FEF0F1024115}" type="sibTrans" cxnId="{CA7ECB92-BFE6-4C03-A971-594F9BF26DAF}">
      <dgm:prSet/>
      <dgm:spPr/>
      <dgm:t>
        <a:bodyPr/>
        <a:lstStyle/>
        <a:p>
          <a:endParaRPr lang="en-US" dirty="0"/>
        </a:p>
      </dgm:t>
    </dgm:pt>
    <dgm:pt modelId="{8897250D-6E29-4F99-ADEF-0D33B0562A1E}">
      <dgm:prSet phldrT="[Text]" custT="1"/>
      <dgm:spPr/>
      <dgm:t>
        <a:bodyPr/>
        <a:lstStyle/>
        <a:p>
          <a:pPr algn="l"/>
          <a:r>
            <a:rPr lang="en-US" sz="1800" dirty="0" smtClean="0"/>
            <a:t>Track data throughout school year</a:t>
          </a:r>
          <a:endParaRPr lang="en-US" sz="1800" dirty="0"/>
        </a:p>
      </dgm:t>
    </dgm:pt>
    <dgm:pt modelId="{1E4697CC-0D25-41F8-8EC5-914FA4E1A0D1}" type="parTrans" cxnId="{54FC6667-0BAA-4DB2-B383-BA0DE76BE861}">
      <dgm:prSet/>
      <dgm:spPr/>
      <dgm:t>
        <a:bodyPr/>
        <a:lstStyle/>
        <a:p>
          <a:endParaRPr lang="en-US"/>
        </a:p>
      </dgm:t>
    </dgm:pt>
    <dgm:pt modelId="{B0D0360D-9DD4-43AD-A141-5C0502C4B4DE}" type="sibTrans" cxnId="{54FC6667-0BAA-4DB2-B383-BA0DE76BE861}">
      <dgm:prSet/>
      <dgm:spPr/>
      <dgm:t>
        <a:bodyPr/>
        <a:lstStyle/>
        <a:p>
          <a:endParaRPr lang="en-US"/>
        </a:p>
      </dgm:t>
    </dgm:pt>
    <dgm:pt modelId="{327DAF64-F1AB-4A95-8F61-6B742402153D}">
      <dgm:prSet phldrT="[Text]" custT="1"/>
      <dgm:spPr/>
      <dgm:t>
        <a:bodyPr/>
        <a:lstStyle/>
        <a:p>
          <a:pPr algn="ctr"/>
          <a:r>
            <a:rPr lang="en-US" sz="2000" dirty="0" smtClean="0"/>
            <a:t>Districts</a:t>
          </a:r>
          <a:endParaRPr lang="en-US" sz="2000" dirty="0"/>
        </a:p>
      </dgm:t>
    </dgm:pt>
    <dgm:pt modelId="{855D9CEC-9509-4FB6-8EA2-73A0E1EFBE2F}" type="parTrans" cxnId="{6027714B-ABD3-4AFD-AC9E-859AACD6CF94}">
      <dgm:prSet/>
      <dgm:spPr/>
      <dgm:t>
        <a:bodyPr/>
        <a:lstStyle/>
        <a:p>
          <a:endParaRPr lang="en-US"/>
        </a:p>
      </dgm:t>
    </dgm:pt>
    <dgm:pt modelId="{C3CAF434-51EB-4F67-81C0-B8384F5A2C4C}" type="sibTrans" cxnId="{6027714B-ABD3-4AFD-AC9E-859AACD6CF94}">
      <dgm:prSet/>
      <dgm:spPr/>
      <dgm:t>
        <a:bodyPr/>
        <a:lstStyle/>
        <a:p>
          <a:endParaRPr lang="en-US" dirty="0"/>
        </a:p>
      </dgm:t>
    </dgm:pt>
    <dgm:pt modelId="{94D140E9-C9F1-409A-8E9B-2752C2C09B9F}">
      <dgm:prSet phldrT="[Text]" custT="1"/>
      <dgm:spPr/>
      <dgm:t>
        <a:bodyPr/>
        <a:lstStyle/>
        <a:p>
          <a:pPr algn="l"/>
          <a:r>
            <a:rPr lang="en-US" sz="1800" dirty="0" smtClean="0"/>
            <a:t>Combine data from schools</a:t>
          </a:r>
          <a:endParaRPr lang="en-US" sz="1800" dirty="0"/>
        </a:p>
      </dgm:t>
    </dgm:pt>
    <dgm:pt modelId="{870CD28B-32C9-4895-B190-57266ADD3D62}" type="parTrans" cxnId="{0EF94753-2D87-43BB-81AD-98F6334A0A78}">
      <dgm:prSet/>
      <dgm:spPr/>
      <dgm:t>
        <a:bodyPr/>
        <a:lstStyle/>
        <a:p>
          <a:endParaRPr lang="en-US"/>
        </a:p>
      </dgm:t>
    </dgm:pt>
    <dgm:pt modelId="{6767315D-1632-4104-B2C2-8AE57539D44E}" type="sibTrans" cxnId="{0EF94753-2D87-43BB-81AD-98F6334A0A78}">
      <dgm:prSet/>
      <dgm:spPr/>
      <dgm:t>
        <a:bodyPr/>
        <a:lstStyle/>
        <a:p>
          <a:endParaRPr lang="en-US"/>
        </a:p>
      </dgm:t>
    </dgm:pt>
    <dgm:pt modelId="{5F4A0439-A01A-4C24-A826-F2969A21B81E}">
      <dgm:prSet phldrT="[Text]" custT="1"/>
      <dgm:spPr/>
      <dgm:t>
        <a:bodyPr/>
        <a:lstStyle/>
        <a:p>
          <a:pPr algn="l"/>
          <a:r>
            <a:rPr lang="en-US" sz="1800" dirty="0" smtClean="0"/>
            <a:t>Report data to CDE</a:t>
          </a:r>
          <a:endParaRPr lang="en-US" sz="1800" dirty="0"/>
        </a:p>
      </dgm:t>
    </dgm:pt>
    <dgm:pt modelId="{FA8D2572-7FB3-473D-B1C4-916A0DF06878}" type="parTrans" cxnId="{72DBB127-B186-4932-9DB1-F46469E2C969}">
      <dgm:prSet/>
      <dgm:spPr/>
      <dgm:t>
        <a:bodyPr/>
        <a:lstStyle/>
        <a:p>
          <a:endParaRPr lang="en-US"/>
        </a:p>
      </dgm:t>
    </dgm:pt>
    <dgm:pt modelId="{A8A1A96C-8FD4-4A3E-A70A-F79CDD9FB900}" type="sibTrans" cxnId="{72DBB127-B186-4932-9DB1-F46469E2C969}">
      <dgm:prSet/>
      <dgm:spPr/>
      <dgm:t>
        <a:bodyPr/>
        <a:lstStyle/>
        <a:p>
          <a:endParaRPr lang="en-US"/>
        </a:p>
      </dgm:t>
    </dgm:pt>
    <dgm:pt modelId="{8CBE5A4C-CDD5-4799-8BA3-526D4AA6FA60}">
      <dgm:prSet phldrT="[Text]" custT="1"/>
      <dgm:spPr/>
      <dgm:t>
        <a:bodyPr/>
        <a:lstStyle/>
        <a:p>
          <a:pPr algn="ctr"/>
          <a:r>
            <a:rPr lang="en-US" sz="2000" dirty="0" smtClean="0"/>
            <a:t>Data Pipeline</a:t>
          </a:r>
          <a:endParaRPr lang="en-US" sz="2000" dirty="0"/>
        </a:p>
      </dgm:t>
    </dgm:pt>
    <dgm:pt modelId="{B1BF4AA8-364D-4974-BF0A-FE8D03BBD303}" type="parTrans" cxnId="{FE4C7F25-0D5A-41D0-8C26-74D22B50113E}">
      <dgm:prSet/>
      <dgm:spPr/>
      <dgm:t>
        <a:bodyPr/>
        <a:lstStyle/>
        <a:p>
          <a:endParaRPr lang="en-US"/>
        </a:p>
      </dgm:t>
    </dgm:pt>
    <dgm:pt modelId="{01E034E0-7567-4CE6-999D-3490A1DFB0ED}" type="sibTrans" cxnId="{FE4C7F25-0D5A-41D0-8C26-74D22B50113E}">
      <dgm:prSet/>
      <dgm:spPr/>
      <dgm:t>
        <a:bodyPr/>
        <a:lstStyle/>
        <a:p>
          <a:endParaRPr lang="en-US" dirty="0"/>
        </a:p>
      </dgm:t>
    </dgm:pt>
    <dgm:pt modelId="{C48FD786-3ADC-410A-B8DA-9754D70D25FB}">
      <dgm:prSet phldrT="[Text]" custT="1"/>
      <dgm:spPr/>
      <dgm:t>
        <a:bodyPr/>
        <a:lstStyle/>
        <a:p>
          <a:pPr algn="l"/>
          <a:r>
            <a:rPr lang="en-US" sz="1800" dirty="0" smtClean="0"/>
            <a:t>Provide data to district</a:t>
          </a:r>
          <a:endParaRPr lang="en-US" sz="1800" dirty="0"/>
        </a:p>
      </dgm:t>
    </dgm:pt>
    <dgm:pt modelId="{D7463A18-0A61-4909-92E6-1D63475E57A5}" type="parTrans" cxnId="{9F8DA00B-8A55-4D96-8455-67B2FFBDABB7}">
      <dgm:prSet/>
      <dgm:spPr/>
      <dgm:t>
        <a:bodyPr/>
        <a:lstStyle/>
        <a:p>
          <a:endParaRPr lang="en-US"/>
        </a:p>
      </dgm:t>
    </dgm:pt>
    <dgm:pt modelId="{AE019C0E-A89F-4475-90D6-7A57FF00C771}" type="sibTrans" cxnId="{9F8DA00B-8A55-4D96-8455-67B2FFBDABB7}">
      <dgm:prSet/>
      <dgm:spPr/>
      <dgm:t>
        <a:bodyPr/>
        <a:lstStyle/>
        <a:p>
          <a:endParaRPr lang="en-US"/>
        </a:p>
      </dgm:t>
    </dgm:pt>
    <dgm:pt modelId="{DB31B3EC-51AB-4746-B2FB-03DB87784C63}">
      <dgm:prSet phldrT="[Text]" custT="1"/>
      <dgm:spPr/>
      <dgm:t>
        <a:bodyPr/>
        <a:lstStyle/>
        <a:p>
          <a:pPr algn="l"/>
          <a:r>
            <a:rPr lang="en-US" sz="1800" dirty="0" smtClean="0"/>
            <a:t>Verify accuracy of reports</a:t>
          </a:r>
          <a:endParaRPr lang="en-US" sz="1800" dirty="0"/>
        </a:p>
      </dgm:t>
    </dgm:pt>
    <dgm:pt modelId="{16C5F71C-756E-417A-B9D1-EB3102799BAF}" type="parTrans" cxnId="{93169C8C-1A3A-42B0-AA08-9C6E1BBAA483}">
      <dgm:prSet/>
      <dgm:spPr/>
      <dgm:t>
        <a:bodyPr/>
        <a:lstStyle/>
        <a:p>
          <a:endParaRPr lang="en-US"/>
        </a:p>
      </dgm:t>
    </dgm:pt>
    <dgm:pt modelId="{FF467DF0-9CF0-4886-8FE6-97667A452692}" type="sibTrans" cxnId="{93169C8C-1A3A-42B0-AA08-9C6E1BBAA483}">
      <dgm:prSet/>
      <dgm:spPr/>
      <dgm:t>
        <a:bodyPr/>
        <a:lstStyle/>
        <a:p>
          <a:endParaRPr lang="en-US"/>
        </a:p>
      </dgm:t>
    </dgm:pt>
    <dgm:pt modelId="{F02C25EF-70EC-4A9F-876B-C6BF542786CF}">
      <dgm:prSet phldrT="[Text]" custT="1"/>
      <dgm:spPr/>
      <dgm:t>
        <a:bodyPr/>
        <a:lstStyle/>
        <a:p>
          <a:pPr algn="l"/>
          <a:r>
            <a:rPr lang="en-US" sz="1800" dirty="0" smtClean="0"/>
            <a:t>Determines the appropriate category for every incident</a:t>
          </a:r>
          <a:endParaRPr lang="en-US" sz="1800" dirty="0"/>
        </a:p>
      </dgm:t>
    </dgm:pt>
    <dgm:pt modelId="{2DA3E277-50A1-4388-9CF4-04616D573134}" type="parTrans" cxnId="{9C6CA508-99C5-4259-B873-5EC2CC5847FE}">
      <dgm:prSet/>
      <dgm:spPr/>
      <dgm:t>
        <a:bodyPr/>
        <a:lstStyle/>
        <a:p>
          <a:endParaRPr lang="en-US"/>
        </a:p>
      </dgm:t>
    </dgm:pt>
    <dgm:pt modelId="{DF41E6B3-D86C-4314-8B87-54A9CAF9984D}" type="sibTrans" cxnId="{9C6CA508-99C5-4259-B873-5EC2CC5847FE}">
      <dgm:prSet/>
      <dgm:spPr/>
      <dgm:t>
        <a:bodyPr/>
        <a:lstStyle/>
        <a:p>
          <a:endParaRPr lang="en-US"/>
        </a:p>
      </dgm:t>
    </dgm:pt>
    <dgm:pt modelId="{2E0EC4F1-A63F-411D-88DC-8B2E870B6B66}">
      <dgm:prSet phldrT="[Text]" custT="1"/>
      <dgm:spPr/>
      <dgm:t>
        <a:bodyPr/>
        <a:lstStyle/>
        <a:p>
          <a:pPr algn="l"/>
          <a:r>
            <a:rPr lang="en-US" sz="1800" dirty="0" smtClean="0"/>
            <a:t>Correct and Approve data</a:t>
          </a:r>
          <a:endParaRPr lang="en-US" sz="1800" dirty="0"/>
        </a:p>
      </dgm:t>
    </dgm:pt>
    <dgm:pt modelId="{71C1812B-4FE0-4D34-AE0E-ECC0E91CAA13}" type="parTrans" cxnId="{201B907A-009A-4DCD-A9BE-8A49A6F666EA}">
      <dgm:prSet/>
      <dgm:spPr/>
      <dgm:t>
        <a:bodyPr/>
        <a:lstStyle/>
        <a:p>
          <a:endParaRPr lang="en-US"/>
        </a:p>
      </dgm:t>
    </dgm:pt>
    <dgm:pt modelId="{84AE3585-793A-448E-8EBE-B7267EB3A7C4}" type="sibTrans" cxnId="{201B907A-009A-4DCD-A9BE-8A49A6F666EA}">
      <dgm:prSet/>
      <dgm:spPr/>
      <dgm:t>
        <a:bodyPr/>
        <a:lstStyle/>
        <a:p>
          <a:endParaRPr lang="en-US"/>
        </a:p>
      </dgm:t>
    </dgm:pt>
    <dgm:pt modelId="{A0CBDB90-D2DF-46C1-8D1E-2409B7D091F5}">
      <dgm:prSet phldrT="[Text]" custT="1"/>
      <dgm:spPr/>
      <dgm:t>
        <a:bodyPr/>
        <a:lstStyle/>
        <a:p>
          <a:pPr algn="l"/>
          <a:r>
            <a:rPr lang="en-US" sz="1800" dirty="0" smtClean="0"/>
            <a:t>Checks data for accuracy</a:t>
          </a:r>
          <a:endParaRPr lang="en-US" sz="1800" dirty="0"/>
        </a:p>
      </dgm:t>
    </dgm:pt>
    <dgm:pt modelId="{514696F7-EF6C-453A-B7AE-472E5F0806D8}" type="parTrans" cxnId="{9D62FD4D-A87C-42B8-92F9-2A84ED5325A9}">
      <dgm:prSet/>
      <dgm:spPr/>
      <dgm:t>
        <a:bodyPr/>
        <a:lstStyle/>
        <a:p>
          <a:endParaRPr lang="en-US"/>
        </a:p>
      </dgm:t>
    </dgm:pt>
    <dgm:pt modelId="{DEACC3D8-66CA-43DA-B1C4-D0A19CD9A723}" type="sibTrans" cxnId="{9D62FD4D-A87C-42B8-92F9-2A84ED5325A9}">
      <dgm:prSet/>
      <dgm:spPr/>
      <dgm:t>
        <a:bodyPr/>
        <a:lstStyle/>
        <a:p>
          <a:endParaRPr lang="en-US"/>
        </a:p>
      </dgm:t>
    </dgm:pt>
    <dgm:pt modelId="{185CE68B-9871-4056-AD0B-8C95FB78539A}">
      <dgm:prSet phldrT="[Text]" custT="1"/>
      <dgm:spPr/>
      <dgm:t>
        <a:bodyPr/>
        <a:lstStyle/>
        <a:p>
          <a:pPr algn="l"/>
          <a:r>
            <a:rPr lang="en-US" sz="1800" dirty="0" smtClean="0"/>
            <a:t>Collects data from districts</a:t>
          </a:r>
          <a:endParaRPr lang="en-US" sz="1800" dirty="0"/>
        </a:p>
      </dgm:t>
    </dgm:pt>
    <dgm:pt modelId="{792D74A8-4DAD-4DDF-B63E-2DC72D5431EB}" type="sibTrans" cxnId="{5FB6A72D-C9BF-4A89-AF36-7D0880BE393E}">
      <dgm:prSet/>
      <dgm:spPr/>
      <dgm:t>
        <a:bodyPr/>
        <a:lstStyle/>
        <a:p>
          <a:endParaRPr lang="en-US"/>
        </a:p>
      </dgm:t>
    </dgm:pt>
    <dgm:pt modelId="{21C057D3-30FB-43F8-94F8-D1877EB809F9}" type="parTrans" cxnId="{5FB6A72D-C9BF-4A89-AF36-7D0880BE393E}">
      <dgm:prSet/>
      <dgm:spPr/>
      <dgm:t>
        <a:bodyPr/>
        <a:lstStyle/>
        <a:p>
          <a:endParaRPr lang="en-US"/>
        </a:p>
      </dgm:t>
    </dgm:pt>
    <dgm:pt modelId="{7A13D6A1-6930-44D5-AB5E-3DD65655B9C7}">
      <dgm:prSet phldrT="[Text]" custT="1"/>
      <dgm:spPr/>
      <dgm:t>
        <a:bodyPr/>
        <a:lstStyle/>
        <a:p>
          <a:pPr algn="l"/>
          <a:r>
            <a:rPr lang="en-US" sz="1800" dirty="0" smtClean="0"/>
            <a:t>Rejects data if not accurate-districts must resubmit</a:t>
          </a:r>
          <a:endParaRPr lang="en-US" sz="1800" dirty="0"/>
        </a:p>
      </dgm:t>
    </dgm:pt>
    <dgm:pt modelId="{D2AB4DB9-D1F9-4C5A-81DD-D8EC17D2970E}" type="parTrans" cxnId="{3AF306E0-4B95-4531-8743-7B095AD8C63C}">
      <dgm:prSet/>
      <dgm:spPr/>
      <dgm:t>
        <a:bodyPr/>
        <a:lstStyle/>
        <a:p>
          <a:endParaRPr lang="en-US"/>
        </a:p>
      </dgm:t>
    </dgm:pt>
    <dgm:pt modelId="{91096B37-41AA-49E8-9A08-5B56AB12E011}" type="sibTrans" cxnId="{3AF306E0-4B95-4531-8743-7B095AD8C63C}">
      <dgm:prSet/>
      <dgm:spPr/>
      <dgm:t>
        <a:bodyPr/>
        <a:lstStyle/>
        <a:p>
          <a:endParaRPr lang="en-US"/>
        </a:p>
      </dgm:t>
    </dgm:pt>
    <dgm:pt modelId="{32B98D73-16CE-4F47-8A18-5F7139E595B8}">
      <dgm:prSet phldrT="[Text]" custT="1"/>
      <dgm:spPr/>
      <dgm:t>
        <a:bodyPr/>
        <a:lstStyle/>
        <a:p>
          <a:pPr algn="l"/>
          <a:r>
            <a:rPr lang="en-US" sz="1800" dirty="0" smtClean="0"/>
            <a:t>Verify accuracy with schools</a:t>
          </a:r>
          <a:endParaRPr lang="en-US" sz="1800" dirty="0"/>
        </a:p>
      </dgm:t>
    </dgm:pt>
    <dgm:pt modelId="{45AD9353-9DEC-42FE-9DC4-3B32DB4BD45D}" type="parTrans" cxnId="{FF0BDB4A-E189-4065-9C93-352FFFCE4037}">
      <dgm:prSet/>
      <dgm:spPr/>
      <dgm:t>
        <a:bodyPr/>
        <a:lstStyle/>
        <a:p>
          <a:endParaRPr lang="en-US"/>
        </a:p>
      </dgm:t>
    </dgm:pt>
    <dgm:pt modelId="{282327F3-DD72-4616-A38E-707A859AC3CB}" type="sibTrans" cxnId="{FF0BDB4A-E189-4065-9C93-352FFFCE4037}">
      <dgm:prSet/>
      <dgm:spPr/>
      <dgm:t>
        <a:bodyPr/>
        <a:lstStyle/>
        <a:p>
          <a:endParaRPr lang="en-US"/>
        </a:p>
      </dgm:t>
    </dgm:pt>
    <dgm:pt modelId="{A32E51CE-FE4A-46D6-8E38-769B6929759D}">
      <dgm:prSet phldrT="[Text]"/>
      <dgm:spPr/>
      <dgm:t>
        <a:bodyPr/>
        <a:lstStyle/>
        <a:p>
          <a:r>
            <a:rPr lang="en-US" dirty="0" smtClean="0"/>
            <a:t>CDE</a:t>
          </a:r>
          <a:endParaRPr lang="en-US" dirty="0"/>
        </a:p>
      </dgm:t>
    </dgm:pt>
    <dgm:pt modelId="{95BD9133-08D8-4460-BD5C-81FBDC95765C}" type="parTrans" cxnId="{EE79F0B8-51FD-46A5-A16C-BE4B8776D2B9}">
      <dgm:prSet/>
      <dgm:spPr/>
      <dgm:t>
        <a:bodyPr/>
        <a:lstStyle/>
        <a:p>
          <a:endParaRPr lang="en-US"/>
        </a:p>
      </dgm:t>
    </dgm:pt>
    <dgm:pt modelId="{B40CAE74-A9B0-4D64-85DD-33E150228EEF}" type="sibTrans" cxnId="{EE79F0B8-51FD-46A5-A16C-BE4B8776D2B9}">
      <dgm:prSet custScaleX="140942" custScaleY="127438" custLinFactY="-2285" custLinFactNeighborX="-9946" custLinFactNeighborY="-100000"/>
      <dgm:spPr/>
      <dgm:t>
        <a:bodyPr/>
        <a:lstStyle/>
        <a:p>
          <a:endParaRPr lang="en-US"/>
        </a:p>
      </dgm:t>
    </dgm:pt>
    <dgm:pt modelId="{04FCA102-0E49-41E6-8D4A-D5EB49538B54}">
      <dgm:prSet phldrT="[Text]"/>
      <dgm:spPr/>
      <dgm:t>
        <a:bodyPr/>
        <a:lstStyle/>
        <a:p>
          <a:r>
            <a:rPr lang="en-US" dirty="0" smtClean="0"/>
            <a:t>Reports data as required</a:t>
          </a:r>
          <a:endParaRPr lang="en-US" dirty="0"/>
        </a:p>
      </dgm:t>
    </dgm:pt>
    <dgm:pt modelId="{2A497CD5-379F-4FF6-BF2E-306894B6B6CF}" type="sibTrans" cxnId="{4383AFF0-D56F-481A-B03C-085610A52257}">
      <dgm:prSet/>
      <dgm:spPr/>
      <dgm:t>
        <a:bodyPr/>
        <a:lstStyle/>
        <a:p>
          <a:endParaRPr lang="en-US"/>
        </a:p>
      </dgm:t>
    </dgm:pt>
    <dgm:pt modelId="{C2CB46E9-5B51-4845-BC3C-EE18552012EB}" type="parTrans" cxnId="{4383AFF0-D56F-481A-B03C-085610A52257}">
      <dgm:prSet/>
      <dgm:spPr/>
      <dgm:t>
        <a:bodyPr/>
        <a:lstStyle/>
        <a:p>
          <a:endParaRPr lang="en-US"/>
        </a:p>
      </dgm:t>
    </dgm:pt>
    <dgm:pt modelId="{2EEF933F-7813-4891-A9F4-36620A6DA9BB}">
      <dgm:prSet phldrT="[Text]"/>
      <dgm:spPr/>
      <dgm:t>
        <a:bodyPr/>
        <a:lstStyle/>
        <a:p>
          <a:r>
            <a:rPr lang="en-US" dirty="0" smtClean="0"/>
            <a:t>Aligns data with law</a:t>
          </a:r>
          <a:endParaRPr lang="en-US" dirty="0"/>
        </a:p>
      </dgm:t>
    </dgm:pt>
    <dgm:pt modelId="{74E3799F-7C9F-4C4E-B9E5-A091D1DE09E4}" type="sibTrans" cxnId="{C49E6DF5-BAF4-48A5-9E08-D0ED53DC3C49}">
      <dgm:prSet/>
      <dgm:spPr/>
      <dgm:t>
        <a:bodyPr/>
        <a:lstStyle/>
        <a:p>
          <a:endParaRPr lang="en-US"/>
        </a:p>
      </dgm:t>
    </dgm:pt>
    <dgm:pt modelId="{377BAD04-6FC1-4415-B444-0288F13FBECA}" type="parTrans" cxnId="{C49E6DF5-BAF4-48A5-9E08-D0ED53DC3C49}">
      <dgm:prSet/>
      <dgm:spPr/>
      <dgm:t>
        <a:bodyPr/>
        <a:lstStyle/>
        <a:p>
          <a:endParaRPr lang="en-US"/>
        </a:p>
      </dgm:t>
    </dgm:pt>
    <dgm:pt modelId="{F844F96A-6FED-4F96-B2C2-05F0BBDC5785}">
      <dgm:prSet phldrT="[Text]"/>
      <dgm:spPr/>
      <dgm:t>
        <a:bodyPr/>
        <a:lstStyle/>
        <a:p>
          <a:r>
            <a:rPr lang="en-US" dirty="0" smtClean="0"/>
            <a:t>Reviews Data</a:t>
          </a:r>
          <a:endParaRPr lang="en-US" dirty="0"/>
        </a:p>
      </dgm:t>
    </dgm:pt>
    <dgm:pt modelId="{B6B0BB9E-9E48-4472-BB2B-943AA586A2E8}" type="sibTrans" cxnId="{8CA95BEE-613F-46B6-A9D1-D442774463BE}">
      <dgm:prSet/>
      <dgm:spPr/>
      <dgm:t>
        <a:bodyPr/>
        <a:lstStyle/>
        <a:p>
          <a:endParaRPr lang="en-US"/>
        </a:p>
      </dgm:t>
    </dgm:pt>
    <dgm:pt modelId="{A1388769-17E6-443D-A1DA-EC5547444666}" type="parTrans" cxnId="{8CA95BEE-613F-46B6-A9D1-D442774463BE}">
      <dgm:prSet/>
      <dgm:spPr/>
      <dgm:t>
        <a:bodyPr/>
        <a:lstStyle/>
        <a:p>
          <a:endParaRPr lang="en-US"/>
        </a:p>
      </dgm:t>
    </dgm:pt>
    <dgm:pt modelId="{A6E198C7-30E9-44D5-AAEA-10054337754B}" type="pres">
      <dgm:prSet presAssocID="{5454E798-4B4A-488E-AF81-83D6D57AB297}" presName="Name0" presStyleCnt="0">
        <dgm:presLayoutVars>
          <dgm:dir/>
          <dgm:resizeHandles val="exact"/>
        </dgm:presLayoutVars>
      </dgm:prSet>
      <dgm:spPr/>
      <dgm:t>
        <a:bodyPr/>
        <a:lstStyle/>
        <a:p>
          <a:endParaRPr lang="en-US"/>
        </a:p>
      </dgm:t>
    </dgm:pt>
    <dgm:pt modelId="{B0D13CC1-FE05-48B1-BD8F-63B22FF0D041}" type="pres">
      <dgm:prSet presAssocID="{70E94E56-C970-4207-8E8D-15E45C77F965}" presName="composite" presStyleCnt="0"/>
      <dgm:spPr/>
      <dgm:t>
        <a:bodyPr/>
        <a:lstStyle/>
        <a:p>
          <a:endParaRPr lang="en-US"/>
        </a:p>
      </dgm:t>
    </dgm:pt>
    <dgm:pt modelId="{2B92CA1D-BE52-4027-B762-BDF064BCAC00}" type="pres">
      <dgm:prSet presAssocID="{70E94E56-C970-4207-8E8D-15E45C77F965}" presName="imagSh" presStyleLbl="bgImgPlace1" presStyleIdx="0" presStyleCnt="4" custScaleX="61914" custScaleY="61913" custLinFactY="-30775" custLinFactNeighborX="27950" custLinFactNeighborY="-100000"/>
      <dgm:spPr>
        <a:blipFill rotWithShape="0">
          <a:blip xmlns:r="http://schemas.openxmlformats.org/officeDocument/2006/relationships" r:embed="rId1"/>
          <a:stretch>
            <a:fillRect/>
          </a:stretch>
        </a:blipFill>
      </dgm:spPr>
      <dgm:t>
        <a:bodyPr/>
        <a:lstStyle/>
        <a:p>
          <a:endParaRPr lang="en-US"/>
        </a:p>
      </dgm:t>
    </dgm:pt>
    <dgm:pt modelId="{D82D00EB-4F84-417D-B8DF-D30837EAF6F8}" type="pres">
      <dgm:prSet presAssocID="{70E94E56-C970-4207-8E8D-15E45C77F965}" presName="txNode" presStyleLbl="node1" presStyleIdx="0" presStyleCnt="4" custScaleX="188566" custScaleY="304322" custLinFactNeighborX="-15024" custLinFactNeighborY="-12959">
        <dgm:presLayoutVars>
          <dgm:bulletEnabled val="1"/>
        </dgm:presLayoutVars>
      </dgm:prSet>
      <dgm:spPr/>
      <dgm:t>
        <a:bodyPr/>
        <a:lstStyle/>
        <a:p>
          <a:endParaRPr lang="en-US"/>
        </a:p>
      </dgm:t>
    </dgm:pt>
    <dgm:pt modelId="{65AB778E-218B-49E6-95C8-CB61469BD6D7}" type="pres">
      <dgm:prSet presAssocID="{AC59ADC2-2257-438B-AAF8-FEF0F1024115}" presName="sibTrans" presStyleLbl="sibTrans2D1" presStyleIdx="0" presStyleCnt="3" custScaleX="229813" custScaleY="98661" custLinFactY="-2285" custLinFactNeighborX="-9946" custLinFactNeighborY="-100000"/>
      <dgm:spPr/>
      <dgm:t>
        <a:bodyPr/>
        <a:lstStyle/>
        <a:p>
          <a:endParaRPr lang="en-US"/>
        </a:p>
      </dgm:t>
    </dgm:pt>
    <dgm:pt modelId="{486A0FF0-9ED0-43CD-9A06-F19E793E69A6}" type="pres">
      <dgm:prSet presAssocID="{AC59ADC2-2257-438B-AAF8-FEF0F1024115}" presName="connTx" presStyleLbl="sibTrans2D1" presStyleIdx="0" presStyleCnt="3"/>
      <dgm:spPr/>
      <dgm:t>
        <a:bodyPr/>
        <a:lstStyle/>
        <a:p>
          <a:endParaRPr lang="en-US"/>
        </a:p>
      </dgm:t>
    </dgm:pt>
    <dgm:pt modelId="{285D4B95-9227-4026-80B4-97CDBC9DF66B}" type="pres">
      <dgm:prSet presAssocID="{327DAF64-F1AB-4A95-8F61-6B742402153D}" presName="composite" presStyleCnt="0"/>
      <dgm:spPr/>
      <dgm:t>
        <a:bodyPr/>
        <a:lstStyle/>
        <a:p>
          <a:endParaRPr lang="en-US"/>
        </a:p>
      </dgm:t>
    </dgm:pt>
    <dgm:pt modelId="{153BFA0E-3ED9-47B0-B6C1-1D7A20DFF3D8}" type="pres">
      <dgm:prSet presAssocID="{327DAF64-F1AB-4A95-8F61-6B742402153D}" presName="imagSh" presStyleLbl="bgImgPlace1" presStyleIdx="1" presStyleCnt="4" custScaleX="124919" custScaleY="94264" custLinFactNeighborX="-45775" custLinFactNeighborY="-87342"/>
      <dgm:spPr>
        <a:blipFill rotWithShape="0">
          <a:blip xmlns:r="http://schemas.openxmlformats.org/officeDocument/2006/relationships" r:embed="rId2"/>
          <a:stretch>
            <a:fillRect/>
          </a:stretch>
        </a:blipFill>
      </dgm:spPr>
      <dgm:t>
        <a:bodyPr/>
        <a:lstStyle/>
        <a:p>
          <a:endParaRPr lang="en-US"/>
        </a:p>
      </dgm:t>
    </dgm:pt>
    <dgm:pt modelId="{E88F0B02-AAC4-406B-8CBC-11550AEB2268}" type="pres">
      <dgm:prSet presAssocID="{327DAF64-F1AB-4A95-8F61-6B742402153D}" presName="txNode" presStyleLbl="node1" presStyleIdx="1" presStyleCnt="4" custScaleX="219333" custScaleY="301445" custLinFactNeighborX="-17031" custLinFactNeighborY="56769">
        <dgm:presLayoutVars>
          <dgm:bulletEnabled val="1"/>
        </dgm:presLayoutVars>
      </dgm:prSet>
      <dgm:spPr/>
      <dgm:t>
        <a:bodyPr/>
        <a:lstStyle/>
        <a:p>
          <a:endParaRPr lang="en-US"/>
        </a:p>
      </dgm:t>
    </dgm:pt>
    <dgm:pt modelId="{B76CE360-138C-400D-8139-B8FBA1D7D18F}" type="pres">
      <dgm:prSet presAssocID="{C3CAF434-51EB-4F67-81C0-B8384F5A2C4C}" presName="sibTrans" presStyleLbl="sibTrans2D1" presStyleIdx="1" presStyleCnt="3" custScaleX="163843" custScaleY="101199" custLinFactNeighborX="-31981" custLinFactNeighborY="4414"/>
      <dgm:spPr/>
      <dgm:t>
        <a:bodyPr/>
        <a:lstStyle/>
        <a:p>
          <a:endParaRPr lang="en-US"/>
        </a:p>
      </dgm:t>
    </dgm:pt>
    <dgm:pt modelId="{29ACFF4D-07EC-4F76-9CEA-6BF99108D6F3}" type="pres">
      <dgm:prSet presAssocID="{C3CAF434-51EB-4F67-81C0-B8384F5A2C4C}" presName="connTx" presStyleLbl="sibTrans2D1" presStyleIdx="1" presStyleCnt="3"/>
      <dgm:spPr/>
      <dgm:t>
        <a:bodyPr/>
        <a:lstStyle/>
        <a:p>
          <a:endParaRPr lang="en-US"/>
        </a:p>
      </dgm:t>
    </dgm:pt>
    <dgm:pt modelId="{C441D7F9-855D-40C9-B76D-6A63DC5BE482}" type="pres">
      <dgm:prSet presAssocID="{8CBE5A4C-CDD5-4799-8BA3-526D4AA6FA60}" presName="composite" presStyleCnt="0"/>
      <dgm:spPr/>
      <dgm:t>
        <a:bodyPr/>
        <a:lstStyle/>
        <a:p>
          <a:endParaRPr lang="en-US"/>
        </a:p>
      </dgm:t>
    </dgm:pt>
    <dgm:pt modelId="{8DBB3D77-812E-47F8-97BB-4D3ED3940B46}" type="pres">
      <dgm:prSet presAssocID="{8CBE5A4C-CDD5-4799-8BA3-526D4AA6FA60}" presName="imagSh" presStyleLbl="bgImgPlace1" presStyleIdx="2" presStyleCnt="4" custLinFactY="-41797" custLinFactNeighborX="-28668" custLinFactNeighborY="-100000"/>
      <dgm:spPr>
        <a:blipFill rotWithShape="0">
          <a:blip xmlns:r="http://schemas.openxmlformats.org/officeDocument/2006/relationships" r:embed="rId3"/>
          <a:stretch>
            <a:fillRect/>
          </a:stretch>
        </a:blipFill>
      </dgm:spPr>
      <dgm:t>
        <a:bodyPr/>
        <a:lstStyle/>
        <a:p>
          <a:endParaRPr lang="en-US"/>
        </a:p>
      </dgm:t>
    </dgm:pt>
    <dgm:pt modelId="{F197EFE6-AB22-4D20-A95E-960259060193}" type="pres">
      <dgm:prSet presAssocID="{8CBE5A4C-CDD5-4799-8BA3-526D4AA6FA60}" presName="txNode" presStyleLbl="node1" presStyleIdx="2" presStyleCnt="4" custScaleX="180829" custScaleY="285573" custLinFactNeighborX="-27082" custLinFactNeighborY="11251">
        <dgm:presLayoutVars>
          <dgm:bulletEnabled val="1"/>
        </dgm:presLayoutVars>
      </dgm:prSet>
      <dgm:spPr/>
      <dgm:t>
        <a:bodyPr/>
        <a:lstStyle/>
        <a:p>
          <a:endParaRPr lang="en-US"/>
        </a:p>
      </dgm:t>
    </dgm:pt>
    <dgm:pt modelId="{1EBE0CB9-AA34-4B18-B758-5F9FBC5E3C9C}" type="pres">
      <dgm:prSet presAssocID="{01E034E0-7567-4CE6-999D-3490A1DFB0ED}" presName="sibTrans" presStyleLbl="sibTrans2D1" presStyleIdx="2" presStyleCnt="3" custScaleX="180827" custScaleY="125347" custLinFactNeighborX="1899" custLinFactNeighborY="-30088"/>
      <dgm:spPr/>
      <dgm:t>
        <a:bodyPr/>
        <a:lstStyle/>
        <a:p>
          <a:endParaRPr lang="en-US"/>
        </a:p>
      </dgm:t>
    </dgm:pt>
    <dgm:pt modelId="{DE196C87-A156-4E67-84D4-6C1EE50FAAC0}" type="pres">
      <dgm:prSet presAssocID="{01E034E0-7567-4CE6-999D-3490A1DFB0ED}" presName="connTx" presStyleLbl="sibTrans2D1" presStyleIdx="2" presStyleCnt="3"/>
      <dgm:spPr/>
      <dgm:t>
        <a:bodyPr/>
        <a:lstStyle/>
        <a:p>
          <a:endParaRPr lang="en-US"/>
        </a:p>
      </dgm:t>
    </dgm:pt>
    <dgm:pt modelId="{79840527-393B-4169-9F98-3152ACA602BF}" type="pres">
      <dgm:prSet presAssocID="{A32E51CE-FE4A-46D6-8E38-769B6929759D}" presName="composite" presStyleCnt="0"/>
      <dgm:spPr/>
      <dgm:t>
        <a:bodyPr/>
        <a:lstStyle/>
        <a:p>
          <a:endParaRPr lang="en-US"/>
        </a:p>
      </dgm:t>
    </dgm:pt>
    <dgm:pt modelId="{0519CEBE-8553-4F37-8BC9-B83D31B4D1CE}" type="pres">
      <dgm:prSet presAssocID="{A32E51CE-FE4A-46D6-8E38-769B6929759D}" presName="imagSh" presStyleLbl="bgImgPlace1" presStyleIdx="3" presStyleCnt="4" custLinFactNeighborX="-22027" custLinFactNeighborY="-99152"/>
      <dgm:spPr>
        <a:blipFill rotWithShape="0">
          <a:blip xmlns:r="http://schemas.openxmlformats.org/officeDocument/2006/relationships" r:embed="rId4"/>
          <a:stretch>
            <a:fillRect/>
          </a:stretch>
        </a:blipFill>
      </dgm:spPr>
      <dgm:t>
        <a:bodyPr/>
        <a:lstStyle/>
        <a:p>
          <a:endParaRPr lang="en-US"/>
        </a:p>
      </dgm:t>
    </dgm:pt>
    <dgm:pt modelId="{B11EB97F-7D71-406A-AB8C-1A459FB9BE56}" type="pres">
      <dgm:prSet presAssocID="{A32E51CE-FE4A-46D6-8E38-769B6929759D}" presName="txNode" presStyleLbl="node1" presStyleIdx="3" presStyleCnt="4" custScaleX="160274" custScaleY="276999" custLinFactNeighborX="-21177" custLinFactNeighborY="49814">
        <dgm:presLayoutVars>
          <dgm:bulletEnabled val="1"/>
        </dgm:presLayoutVars>
      </dgm:prSet>
      <dgm:spPr/>
      <dgm:t>
        <a:bodyPr/>
        <a:lstStyle/>
        <a:p>
          <a:endParaRPr lang="en-US"/>
        </a:p>
      </dgm:t>
    </dgm:pt>
  </dgm:ptLst>
  <dgm:cxnLst>
    <dgm:cxn modelId="{D1363931-C686-4CF7-AFF8-4E5AC609E24B}" type="presOf" srcId="{5F4A0439-A01A-4C24-A826-F2969A21B81E}" destId="{E88F0B02-AAC4-406B-8CBC-11550AEB2268}" srcOrd="0" destOrd="3" presId="urn:microsoft.com/office/officeart/2005/8/layout/hProcess10#2"/>
    <dgm:cxn modelId="{4ED74002-0226-43C5-9FD1-69EB6065E28A}" type="presOf" srcId="{A32E51CE-FE4A-46D6-8E38-769B6929759D}" destId="{B11EB97F-7D71-406A-AB8C-1A459FB9BE56}" srcOrd="0" destOrd="0" presId="urn:microsoft.com/office/officeart/2005/8/layout/hProcess10#2"/>
    <dgm:cxn modelId="{BCD8AA26-0054-4E9B-BF8E-F5339F555202}" type="presOf" srcId="{AC59ADC2-2257-438B-AAF8-FEF0F1024115}" destId="{486A0FF0-9ED0-43CD-9A06-F19E793E69A6}" srcOrd="1" destOrd="0" presId="urn:microsoft.com/office/officeart/2005/8/layout/hProcess10#2"/>
    <dgm:cxn modelId="{FE4AAFEA-80A1-4A63-A39B-F64D18E4D3A0}" type="presOf" srcId="{94D140E9-C9F1-409A-8E9B-2752C2C09B9F}" destId="{E88F0B02-AAC4-406B-8CBC-11550AEB2268}" srcOrd="0" destOrd="1" presId="urn:microsoft.com/office/officeart/2005/8/layout/hProcess10#2"/>
    <dgm:cxn modelId="{021CAEDA-2226-4BBB-AD33-5D28C669C4A6}" type="presOf" srcId="{8CBE5A4C-CDD5-4799-8BA3-526D4AA6FA60}" destId="{F197EFE6-AB22-4D20-A95E-960259060193}" srcOrd="0" destOrd="0" presId="urn:microsoft.com/office/officeart/2005/8/layout/hProcess10#2"/>
    <dgm:cxn modelId="{BD948E65-5D82-4D3E-A412-621B61B178EA}" type="presOf" srcId="{C48FD786-3ADC-410A-B8DA-9754D70D25FB}" destId="{D82D00EB-4F84-417D-B8DF-D30837EAF6F8}" srcOrd="0" destOrd="3" presId="urn:microsoft.com/office/officeart/2005/8/layout/hProcess10#2"/>
    <dgm:cxn modelId="{AFEA76CD-4E77-4ED9-AE35-FDA7785166B3}" type="presOf" srcId="{01E034E0-7567-4CE6-999D-3490A1DFB0ED}" destId="{DE196C87-A156-4E67-84D4-6C1EE50FAAC0}" srcOrd="1" destOrd="0" presId="urn:microsoft.com/office/officeart/2005/8/layout/hProcess10#2"/>
    <dgm:cxn modelId="{3934231B-2AA0-4FCE-9DCD-4A2FA5DF386A}" type="presOf" srcId="{32B98D73-16CE-4F47-8A18-5F7139E595B8}" destId="{E88F0B02-AAC4-406B-8CBC-11550AEB2268}" srcOrd="0" destOrd="2" presId="urn:microsoft.com/office/officeart/2005/8/layout/hProcess10#2"/>
    <dgm:cxn modelId="{FE4C7F25-0D5A-41D0-8C26-74D22B50113E}" srcId="{5454E798-4B4A-488E-AF81-83D6D57AB297}" destId="{8CBE5A4C-CDD5-4799-8BA3-526D4AA6FA60}" srcOrd="2" destOrd="0" parTransId="{B1BF4AA8-364D-4974-BF0A-FE8D03BBD303}" sibTransId="{01E034E0-7567-4CE6-999D-3490A1DFB0ED}"/>
    <dgm:cxn modelId="{3CE53362-A3EF-440F-BC1C-C643F305EEB0}" type="presOf" srcId="{A0CBDB90-D2DF-46C1-8D1E-2409B7D091F5}" destId="{F197EFE6-AB22-4D20-A95E-960259060193}" srcOrd="0" destOrd="2" presId="urn:microsoft.com/office/officeart/2005/8/layout/hProcess10#2"/>
    <dgm:cxn modelId="{198CF104-C1E6-4C88-96AD-B5E108A85792}" type="presOf" srcId="{F02C25EF-70EC-4A9F-876B-C6BF542786CF}" destId="{D82D00EB-4F84-417D-B8DF-D30837EAF6F8}" srcOrd="0" destOrd="2" presId="urn:microsoft.com/office/officeart/2005/8/layout/hProcess10#2"/>
    <dgm:cxn modelId="{6027714B-ABD3-4AFD-AC9E-859AACD6CF94}" srcId="{5454E798-4B4A-488E-AF81-83D6D57AB297}" destId="{327DAF64-F1AB-4A95-8F61-6B742402153D}" srcOrd="1" destOrd="0" parTransId="{855D9CEC-9509-4FB6-8EA2-73A0E1EFBE2F}" sibTransId="{C3CAF434-51EB-4F67-81C0-B8384F5A2C4C}"/>
    <dgm:cxn modelId="{8CA95BEE-613F-46B6-A9D1-D442774463BE}" srcId="{A32E51CE-FE4A-46D6-8E38-769B6929759D}" destId="{F844F96A-6FED-4F96-B2C2-05F0BBDC5785}" srcOrd="0" destOrd="0" parTransId="{A1388769-17E6-443D-A1DA-EC5547444666}" sibTransId="{B6B0BB9E-9E48-4472-BB2B-943AA586A2E8}"/>
    <dgm:cxn modelId="{3AF306E0-4B95-4531-8743-7B095AD8C63C}" srcId="{8CBE5A4C-CDD5-4799-8BA3-526D4AA6FA60}" destId="{7A13D6A1-6930-44D5-AB5E-3DD65655B9C7}" srcOrd="2" destOrd="0" parTransId="{D2AB4DB9-D1F9-4C5A-81DD-D8EC17D2970E}" sibTransId="{91096B37-41AA-49E8-9A08-5B56AB12E011}"/>
    <dgm:cxn modelId="{0EF94753-2D87-43BB-81AD-98F6334A0A78}" srcId="{327DAF64-F1AB-4A95-8F61-6B742402153D}" destId="{94D140E9-C9F1-409A-8E9B-2752C2C09B9F}" srcOrd="0" destOrd="0" parTransId="{870CD28B-32C9-4895-B190-57266ADD3D62}" sibTransId="{6767315D-1632-4104-B2C2-8AE57539D44E}"/>
    <dgm:cxn modelId="{54FC6667-0BAA-4DB2-B383-BA0DE76BE861}" srcId="{70E94E56-C970-4207-8E8D-15E45C77F965}" destId="{8897250D-6E29-4F99-ADEF-0D33B0562A1E}" srcOrd="0" destOrd="0" parTransId="{1E4697CC-0D25-41F8-8EC5-914FA4E1A0D1}" sibTransId="{B0D0360D-9DD4-43AD-A141-5C0502C4B4DE}"/>
    <dgm:cxn modelId="{128A7A3A-6E90-48F1-9089-6538D181375E}" type="presOf" srcId="{7A13D6A1-6930-44D5-AB5E-3DD65655B9C7}" destId="{F197EFE6-AB22-4D20-A95E-960259060193}" srcOrd="0" destOrd="3" presId="urn:microsoft.com/office/officeart/2005/8/layout/hProcess10#2"/>
    <dgm:cxn modelId="{8ECEB857-BB28-4BB0-A939-170EA39047D1}" type="presOf" srcId="{2E0EC4F1-A63F-411D-88DC-8B2E870B6B66}" destId="{E88F0B02-AAC4-406B-8CBC-11550AEB2268}" srcOrd="0" destOrd="5" presId="urn:microsoft.com/office/officeart/2005/8/layout/hProcess10#2"/>
    <dgm:cxn modelId="{7088A828-5BBF-4670-B55C-727CE3EBC722}" type="presOf" srcId="{327DAF64-F1AB-4A95-8F61-6B742402153D}" destId="{E88F0B02-AAC4-406B-8CBC-11550AEB2268}" srcOrd="0" destOrd="0" presId="urn:microsoft.com/office/officeart/2005/8/layout/hProcess10#2"/>
    <dgm:cxn modelId="{CFFF6F18-AFEE-4278-98BD-B28CEAD99245}" type="presOf" srcId="{C3CAF434-51EB-4F67-81C0-B8384F5A2C4C}" destId="{29ACFF4D-07EC-4F76-9CEA-6BF99108D6F3}" srcOrd="1" destOrd="0" presId="urn:microsoft.com/office/officeart/2005/8/layout/hProcess10#2"/>
    <dgm:cxn modelId="{5FB6A72D-C9BF-4A89-AF36-7D0880BE393E}" srcId="{8CBE5A4C-CDD5-4799-8BA3-526D4AA6FA60}" destId="{185CE68B-9871-4056-AD0B-8C95FB78539A}" srcOrd="0" destOrd="0" parTransId="{21C057D3-30FB-43F8-94F8-D1877EB809F9}" sibTransId="{792D74A8-4DAD-4DDF-B63E-2DC72D5431EB}"/>
    <dgm:cxn modelId="{680CCBB9-C5E7-4BE7-9B70-B19DB063799E}" type="presOf" srcId="{C3CAF434-51EB-4F67-81C0-B8384F5A2C4C}" destId="{B76CE360-138C-400D-8139-B8FBA1D7D18F}" srcOrd="0" destOrd="0" presId="urn:microsoft.com/office/officeart/2005/8/layout/hProcess10#2"/>
    <dgm:cxn modelId="{0F6B0066-C4AE-4D68-AEBC-1D8EABA93296}" type="presOf" srcId="{8897250D-6E29-4F99-ADEF-0D33B0562A1E}" destId="{D82D00EB-4F84-417D-B8DF-D30837EAF6F8}" srcOrd="0" destOrd="1" presId="urn:microsoft.com/office/officeart/2005/8/layout/hProcess10#2"/>
    <dgm:cxn modelId="{C49E6DF5-BAF4-48A5-9E08-D0ED53DC3C49}" srcId="{A32E51CE-FE4A-46D6-8E38-769B6929759D}" destId="{2EEF933F-7813-4891-A9F4-36620A6DA9BB}" srcOrd="1" destOrd="0" parTransId="{377BAD04-6FC1-4415-B444-0288F13FBECA}" sibTransId="{74E3799F-7C9F-4C4E-B9E5-A091D1DE09E4}"/>
    <dgm:cxn modelId="{35543481-3A00-48E3-9F6A-0F6AED4450F3}" type="presOf" srcId="{AC59ADC2-2257-438B-AAF8-FEF0F1024115}" destId="{65AB778E-218B-49E6-95C8-CB61469BD6D7}" srcOrd="0" destOrd="0" presId="urn:microsoft.com/office/officeart/2005/8/layout/hProcess10#2"/>
    <dgm:cxn modelId="{72DBB127-B186-4932-9DB1-F46469E2C969}" srcId="{327DAF64-F1AB-4A95-8F61-6B742402153D}" destId="{5F4A0439-A01A-4C24-A826-F2969A21B81E}" srcOrd="2" destOrd="0" parTransId="{FA8D2572-7FB3-473D-B1C4-916A0DF06878}" sibTransId="{A8A1A96C-8FD4-4A3E-A70A-F79CDD9FB900}"/>
    <dgm:cxn modelId="{28D656A8-4FA5-4688-8AC9-382FDFED3471}" type="presOf" srcId="{70E94E56-C970-4207-8E8D-15E45C77F965}" destId="{D82D00EB-4F84-417D-B8DF-D30837EAF6F8}" srcOrd="0" destOrd="0" presId="urn:microsoft.com/office/officeart/2005/8/layout/hProcess10#2"/>
    <dgm:cxn modelId="{CA7ECB92-BFE6-4C03-A971-594F9BF26DAF}" srcId="{5454E798-4B4A-488E-AF81-83D6D57AB297}" destId="{70E94E56-C970-4207-8E8D-15E45C77F965}" srcOrd="0" destOrd="0" parTransId="{BF8A3EB5-FD08-4C3D-8790-4B0887F583EB}" sibTransId="{AC59ADC2-2257-438B-AAF8-FEF0F1024115}"/>
    <dgm:cxn modelId="{49182376-B705-45D8-B5D3-CE43D35BC262}" type="presOf" srcId="{F844F96A-6FED-4F96-B2C2-05F0BBDC5785}" destId="{B11EB97F-7D71-406A-AB8C-1A459FB9BE56}" srcOrd="0" destOrd="1" presId="urn:microsoft.com/office/officeart/2005/8/layout/hProcess10#2"/>
    <dgm:cxn modelId="{4746B13E-429F-4835-B665-207445F1B191}" type="presOf" srcId="{2EEF933F-7813-4891-A9F4-36620A6DA9BB}" destId="{B11EB97F-7D71-406A-AB8C-1A459FB9BE56}" srcOrd="0" destOrd="2" presId="urn:microsoft.com/office/officeart/2005/8/layout/hProcess10#2"/>
    <dgm:cxn modelId="{9C6CA508-99C5-4259-B873-5EC2CC5847FE}" srcId="{70E94E56-C970-4207-8E8D-15E45C77F965}" destId="{F02C25EF-70EC-4A9F-876B-C6BF542786CF}" srcOrd="1" destOrd="0" parTransId="{2DA3E277-50A1-4388-9CF4-04616D573134}" sibTransId="{DF41E6B3-D86C-4314-8B87-54A9CAF9984D}"/>
    <dgm:cxn modelId="{FF0BDB4A-E189-4065-9C93-352FFFCE4037}" srcId="{327DAF64-F1AB-4A95-8F61-6B742402153D}" destId="{32B98D73-16CE-4F47-8A18-5F7139E595B8}" srcOrd="1" destOrd="0" parTransId="{45AD9353-9DEC-42FE-9DC4-3B32DB4BD45D}" sibTransId="{282327F3-DD72-4616-A38E-707A859AC3CB}"/>
    <dgm:cxn modelId="{C2972826-CF3E-44C3-9ED9-6602D9D2F5B7}" type="presOf" srcId="{04FCA102-0E49-41E6-8D4A-D5EB49538B54}" destId="{B11EB97F-7D71-406A-AB8C-1A459FB9BE56}" srcOrd="0" destOrd="3" presId="urn:microsoft.com/office/officeart/2005/8/layout/hProcess10#2"/>
    <dgm:cxn modelId="{9F8DA00B-8A55-4D96-8455-67B2FFBDABB7}" srcId="{70E94E56-C970-4207-8E8D-15E45C77F965}" destId="{C48FD786-3ADC-410A-B8DA-9754D70D25FB}" srcOrd="2" destOrd="0" parTransId="{D7463A18-0A61-4909-92E6-1D63475E57A5}" sibTransId="{AE019C0E-A89F-4475-90D6-7A57FF00C771}"/>
    <dgm:cxn modelId="{427511D8-B49A-4C36-8E4A-D04D7F7BA097}" type="presOf" srcId="{DB31B3EC-51AB-4746-B2FB-03DB87784C63}" destId="{E88F0B02-AAC4-406B-8CBC-11550AEB2268}" srcOrd="0" destOrd="4" presId="urn:microsoft.com/office/officeart/2005/8/layout/hProcess10#2"/>
    <dgm:cxn modelId="{93169C8C-1A3A-42B0-AA08-9C6E1BBAA483}" srcId="{327DAF64-F1AB-4A95-8F61-6B742402153D}" destId="{DB31B3EC-51AB-4746-B2FB-03DB87784C63}" srcOrd="3" destOrd="0" parTransId="{16C5F71C-756E-417A-B9D1-EB3102799BAF}" sibTransId="{FF467DF0-9CF0-4886-8FE6-97667A452692}"/>
    <dgm:cxn modelId="{EE79F0B8-51FD-46A5-A16C-BE4B8776D2B9}" srcId="{5454E798-4B4A-488E-AF81-83D6D57AB297}" destId="{A32E51CE-FE4A-46D6-8E38-769B6929759D}" srcOrd="3" destOrd="0" parTransId="{95BD9133-08D8-4460-BD5C-81FBDC95765C}" sibTransId="{B40CAE74-A9B0-4D64-85DD-33E150228EEF}"/>
    <dgm:cxn modelId="{9D62FD4D-A87C-42B8-92F9-2A84ED5325A9}" srcId="{8CBE5A4C-CDD5-4799-8BA3-526D4AA6FA60}" destId="{A0CBDB90-D2DF-46C1-8D1E-2409B7D091F5}" srcOrd="1" destOrd="0" parTransId="{514696F7-EF6C-453A-B7AE-472E5F0806D8}" sibTransId="{DEACC3D8-66CA-43DA-B1C4-D0A19CD9A723}"/>
    <dgm:cxn modelId="{8ADFBA2A-F3FF-40CE-AAC8-33EB52D96A50}" type="presOf" srcId="{185CE68B-9871-4056-AD0B-8C95FB78539A}" destId="{F197EFE6-AB22-4D20-A95E-960259060193}" srcOrd="0" destOrd="1" presId="urn:microsoft.com/office/officeart/2005/8/layout/hProcess10#2"/>
    <dgm:cxn modelId="{4383AFF0-D56F-481A-B03C-085610A52257}" srcId="{A32E51CE-FE4A-46D6-8E38-769B6929759D}" destId="{04FCA102-0E49-41E6-8D4A-D5EB49538B54}" srcOrd="2" destOrd="0" parTransId="{C2CB46E9-5B51-4845-BC3C-EE18552012EB}" sibTransId="{2A497CD5-379F-4FF6-BF2E-306894B6B6CF}"/>
    <dgm:cxn modelId="{435FD434-A02A-427A-93A5-A76800FB393B}" type="presOf" srcId="{01E034E0-7567-4CE6-999D-3490A1DFB0ED}" destId="{1EBE0CB9-AA34-4B18-B758-5F9FBC5E3C9C}" srcOrd="0" destOrd="0" presId="urn:microsoft.com/office/officeart/2005/8/layout/hProcess10#2"/>
    <dgm:cxn modelId="{201B907A-009A-4DCD-A9BE-8A49A6F666EA}" srcId="{327DAF64-F1AB-4A95-8F61-6B742402153D}" destId="{2E0EC4F1-A63F-411D-88DC-8B2E870B6B66}" srcOrd="4" destOrd="0" parTransId="{71C1812B-4FE0-4D34-AE0E-ECC0E91CAA13}" sibTransId="{84AE3585-793A-448E-8EBE-B7267EB3A7C4}"/>
    <dgm:cxn modelId="{B68E30D7-F7E4-4395-A3C4-6B17A52AC7A8}" type="presOf" srcId="{5454E798-4B4A-488E-AF81-83D6D57AB297}" destId="{A6E198C7-30E9-44D5-AAEA-10054337754B}" srcOrd="0" destOrd="0" presId="urn:microsoft.com/office/officeart/2005/8/layout/hProcess10#2"/>
    <dgm:cxn modelId="{3CB06B27-E416-4A02-9890-643FF9FE89A7}" type="presParOf" srcId="{A6E198C7-30E9-44D5-AAEA-10054337754B}" destId="{B0D13CC1-FE05-48B1-BD8F-63B22FF0D041}" srcOrd="0" destOrd="0" presId="urn:microsoft.com/office/officeart/2005/8/layout/hProcess10#2"/>
    <dgm:cxn modelId="{061CD4E9-6595-4DE9-81F6-895D0D830E54}" type="presParOf" srcId="{B0D13CC1-FE05-48B1-BD8F-63B22FF0D041}" destId="{2B92CA1D-BE52-4027-B762-BDF064BCAC00}" srcOrd="0" destOrd="0" presId="urn:microsoft.com/office/officeart/2005/8/layout/hProcess10#2"/>
    <dgm:cxn modelId="{2532633A-E515-4176-854F-566F92F42FAB}" type="presParOf" srcId="{B0D13CC1-FE05-48B1-BD8F-63B22FF0D041}" destId="{D82D00EB-4F84-417D-B8DF-D30837EAF6F8}" srcOrd="1" destOrd="0" presId="urn:microsoft.com/office/officeart/2005/8/layout/hProcess10#2"/>
    <dgm:cxn modelId="{394C5166-5D18-4F9D-9368-1A246C00D8D1}" type="presParOf" srcId="{A6E198C7-30E9-44D5-AAEA-10054337754B}" destId="{65AB778E-218B-49E6-95C8-CB61469BD6D7}" srcOrd="1" destOrd="0" presId="urn:microsoft.com/office/officeart/2005/8/layout/hProcess10#2"/>
    <dgm:cxn modelId="{C336FB42-B8D5-4DB8-9EEC-A877BE03CEBC}" type="presParOf" srcId="{65AB778E-218B-49E6-95C8-CB61469BD6D7}" destId="{486A0FF0-9ED0-43CD-9A06-F19E793E69A6}" srcOrd="0" destOrd="0" presId="urn:microsoft.com/office/officeart/2005/8/layout/hProcess10#2"/>
    <dgm:cxn modelId="{05204D2C-3A5D-4ABF-98A6-D0A9BD78D755}" type="presParOf" srcId="{A6E198C7-30E9-44D5-AAEA-10054337754B}" destId="{285D4B95-9227-4026-80B4-97CDBC9DF66B}" srcOrd="2" destOrd="0" presId="urn:microsoft.com/office/officeart/2005/8/layout/hProcess10#2"/>
    <dgm:cxn modelId="{639DE590-D88F-4CA1-B65D-A40D23B67D43}" type="presParOf" srcId="{285D4B95-9227-4026-80B4-97CDBC9DF66B}" destId="{153BFA0E-3ED9-47B0-B6C1-1D7A20DFF3D8}" srcOrd="0" destOrd="0" presId="urn:microsoft.com/office/officeart/2005/8/layout/hProcess10#2"/>
    <dgm:cxn modelId="{D768E108-9A60-483B-ADE9-457DDDBF7F2F}" type="presParOf" srcId="{285D4B95-9227-4026-80B4-97CDBC9DF66B}" destId="{E88F0B02-AAC4-406B-8CBC-11550AEB2268}" srcOrd="1" destOrd="0" presId="urn:microsoft.com/office/officeart/2005/8/layout/hProcess10#2"/>
    <dgm:cxn modelId="{2F279E2F-9F38-4036-A0C3-9982EA04C64F}" type="presParOf" srcId="{A6E198C7-30E9-44D5-AAEA-10054337754B}" destId="{B76CE360-138C-400D-8139-B8FBA1D7D18F}" srcOrd="3" destOrd="0" presId="urn:microsoft.com/office/officeart/2005/8/layout/hProcess10#2"/>
    <dgm:cxn modelId="{DD91811F-74CE-452D-9CAC-904FD402BCB9}" type="presParOf" srcId="{B76CE360-138C-400D-8139-B8FBA1D7D18F}" destId="{29ACFF4D-07EC-4F76-9CEA-6BF99108D6F3}" srcOrd="0" destOrd="0" presId="urn:microsoft.com/office/officeart/2005/8/layout/hProcess10#2"/>
    <dgm:cxn modelId="{A65A09A5-4563-4BBF-A7DE-E2247441BF58}" type="presParOf" srcId="{A6E198C7-30E9-44D5-AAEA-10054337754B}" destId="{C441D7F9-855D-40C9-B76D-6A63DC5BE482}" srcOrd="4" destOrd="0" presId="urn:microsoft.com/office/officeart/2005/8/layout/hProcess10#2"/>
    <dgm:cxn modelId="{F7688890-F085-4F74-96DD-534B00CCB2B6}" type="presParOf" srcId="{C441D7F9-855D-40C9-B76D-6A63DC5BE482}" destId="{8DBB3D77-812E-47F8-97BB-4D3ED3940B46}" srcOrd="0" destOrd="0" presId="urn:microsoft.com/office/officeart/2005/8/layout/hProcess10#2"/>
    <dgm:cxn modelId="{C28DD385-1E77-43CF-9C2B-718C43E8393A}" type="presParOf" srcId="{C441D7F9-855D-40C9-B76D-6A63DC5BE482}" destId="{F197EFE6-AB22-4D20-A95E-960259060193}" srcOrd="1" destOrd="0" presId="urn:microsoft.com/office/officeart/2005/8/layout/hProcess10#2"/>
    <dgm:cxn modelId="{79E33E9D-510E-446C-8BF2-3206989EAF3E}" type="presParOf" srcId="{A6E198C7-30E9-44D5-AAEA-10054337754B}" destId="{1EBE0CB9-AA34-4B18-B758-5F9FBC5E3C9C}" srcOrd="5" destOrd="0" presId="urn:microsoft.com/office/officeart/2005/8/layout/hProcess10#2"/>
    <dgm:cxn modelId="{11EBB8CC-B97B-4A93-9FF2-4852CE82CAB9}" type="presParOf" srcId="{1EBE0CB9-AA34-4B18-B758-5F9FBC5E3C9C}" destId="{DE196C87-A156-4E67-84D4-6C1EE50FAAC0}" srcOrd="0" destOrd="0" presId="urn:microsoft.com/office/officeart/2005/8/layout/hProcess10#2"/>
    <dgm:cxn modelId="{4DFEC72F-CE19-4EDF-BE4F-04F5CB57F74A}" type="presParOf" srcId="{A6E198C7-30E9-44D5-AAEA-10054337754B}" destId="{79840527-393B-4169-9F98-3152ACA602BF}" srcOrd="6" destOrd="0" presId="urn:microsoft.com/office/officeart/2005/8/layout/hProcess10#2"/>
    <dgm:cxn modelId="{55B64B33-30D8-4F77-B14A-12627C5C11D0}" type="presParOf" srcId="{79840527-393B-4169-9F98-3152ACA602BF}" destId="{0519CEBE-8553-4F37-8BC9-B83D31B4D1CE}" srcOrd="0" destOrd="0" presId="urn:microsoft.com/office/officeart/2005/8/layout/hProcess10#2"/>
    <dgm:cxn modelId="{8A572599-0831-4F4C-8DB6-BA8F686CD83A}" type="presParOf" srcId="{79840527-393B-4169-9F98-3152ACA602BF}" destId="{B11EB97F-7D71-406A-AB8C-1A459FB9BE56}" srcOrd="1" destOrd="0" presId="urn:microsoft.com/office/officeart/2005/8/layout/hProcess10#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2_3" csCatId="accent2" phldr="1"/>
      <dgm:spPr/>
      <dgm:t>
        <a:bodyPr/>
        <a:lstStyle/>
        <a:p>
          <a:endParaRPr lang="en-US"/>
        </a:p>
      </dgm:t>
    </dgm:pt>
    <dgm:pt modelId="{25A97493-361F-480A-A1AE-028E05B4092F}">
      <dgm:prSet phldrT="[Text]" custT="1"/>
      <dgm:spPr/>
      <dgm:t>
        <a:bodyPr/>
        <a:lstStyle/>
        <a:p>
          <a:r>
            <a:rPr lang="en-US" sz="2400" smtClean="0"/>
            <a:t>Discipline by Action File</a:t>
          </a:r>
          <a:endParaRPr lang="en-US" sz="2400" dirty="0"/>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dgm:t>
        <a:bodyPr/>
        <a:lstStyle/>
        <a:p>
          <a:r>
            <a:rPr lang="en-US" dirty="0" smtClean="0"/>
            <a:t>1 Incident of tobacco violation</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dgm:t>
        <a:bodyPr/>
        <a:lstStyle/>
        <a:p>
          <a:r>
            <a:rPr lang="en-US" dirty="0" smtClean="0"/>
            <a:t>1 In-School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535C5137-9029-4006-9437-B3400281750F}">
      <dgm:prSet phldrT="[Text]"/>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1" custLinFactNeighborX="-1581" custLinFactNeighborY="-5930">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1" custLinFactNeighborX="639" custLinFactNeighborY="-3900">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9691FDB4-E82A-4C31-9318-600BB24D709F}" type="presOf" srcId="{05716BD7-8C3F-4A94-8323-1BA327EA9229}" destId="{AAC95CC1-A9A3-42AE-AD55-74585324C971}" srcOrd="0" destOrd="0" presId="urn:microsoft.com/office/officeart/2005/8/layout/hList1"/>
    <dgm:cxn modelId="{DDB2C149-6CAC-4B1F-89E6-C6C4A3B7E67A}" type="presOf" srcId="{25A97493-361F-480A-A1AE-028E05B4092F}" destId="{4A73B697-1CCD-4284-8688-A9CC668A025E}" srcOrd="0" destOrd="0" presId="urn:microsoft.com/office/officeart/2005/8/layout/hList1"/>
    <dgm:cxn modelId="{7D473A35-72B4-4AAC-92A0-0A064F043E35}" type="presOf" srcId="{A440E156-86C2-4BA1-9FA9-A94B033B70A0}" destId="{AAC95CC1-A9A3-42AE-AD55-74585324C971}" srcOrd="0" destOrd="1" presId="urn:microsoft.com/office/officeart/2005/8/layout/hList1"/>
    <dgm:cxn modelId="{719F7BDC-6898-4640-9620-A4DE4B3EDCFF}" type="presOf" srcId="{535C5137-9029-4006-9437-B3400281750F}" destId="{AAC95CC1-A9A3-42AE-AD55-74585324C971}" srcOrd="0" destOrd="2" presId="urn:microsoft.com/office/officeart/2005/8/layout/hList1"/>
    <dgm:cxn modelId="{D387AD9B-E544-42E2-9D85-93051539217E}" srcId="{13B0E53D-5861-41BE-AFCB-8064D1002293}" destId="{25A97493-361F-480A-A1AE-028E05B4092F}" srcOrd="0" destOrd="0" parTransId="{D3DA4D20-6914-44A0-8DE1-65DFDD787ECB}" sibTransId="{5AB61651-9EB3-4829-99D8-E2A3785ABA52}"/>
    <dgm:cxn modelId="{6A48C786-13C0-4680-AEAB-C5797A4A7973}" srcId="{25A97493-361F-480A-A1AE-028E05B4092F}" destId="{05716BD7-8C3F-4A94-8323-1BA327EA9229}" srcOrd="0" destOrd="0" parTransId="{2A9F4557-B5F8-4E8E-88D5-BA31E7C5BFE4}" sibTransId="{C757F293-AAC8-4F93-B40E-C863CE67F8BE}"/>
    <dgm:cxn modelId="{2EEBA30A-0569-4CBC-B6F5-0044383E4892}" srcId="{05716BD7-8C3F-4A94-8323-1BA327EA9229}" destId="{535C5137-9029-4006-9437-B3400281750F}" srcOrd="1" destOrd="0" parTransId="{DB715A3A-C1B0-40D6-9873-EEC097349351}" sibTransId="{32EA26DB-BF63-4208-B2CC-0268164794F5}"/>
    <dgm:cxn modelId="{3445CC34-08F4-46EC-B281-7F3F14C404FB}" type="presOf" srcId="{13B0E53D-5861-41BE-AFCB-8064D1002293}" destId="{4106C2F8-59A2-4D82-8DD2-1C42B7B2AAE2}" srcOrd="0" destOrd="0" presId="urn:microsoft.com/office/officeart/2005/8/layout/hList1"/>
    <dgm:cxn modelId="{DC6D83D4-FF73-4D64-9F7B-A20F65647C0C}" type="presParOf" srcId="{4106C2F8-59A2-4D82-8DD2-1C42B7B2AAE2}" destId="{60D85027-6F7E-4239-B1D1-8A362B5CCCD5}" srcOrd="0" destOrd="0" presId="urn:microsoft.com/office/officeart/2005/8/layout/hList1"/>
    <dgm:cxn modelId="{178EDDCA-CB44-463C-9DED-5A6A36CE816D}" type="presParOf" srcId="{60D85027-6F7E-4239-B1D1-8A362B5CCCD5}" destId="{4A73B697-1CCD-4284-8688-A9CC668A025E}" srcOrd="0" destOrd="0" presId="urn:microsoft.com/office/officeart/2005/8/layout/hList1"/>
    <dgm:cxn modelId="{7C7F8880-54B0-4C24-89ED-6C68252A39D4}" type="presParOf" srcId="{60D85027-6F7E-4239-B1D1-8A362B5CCCD5}" destId="{AAC95CC1-A9A3-42AE-AD55-74585324C9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2_3" csCatId="accent2" phldr="1"/>
      <dgm:spPr/>
      <dgm:t>
        <a:bodyPr/>
        <a:lstStyle/>
        <a:p>
          <a:endParaRPr lang="en-US"/>
        </a:p>
      </dgm:t>
    </dgm:pt>
    <dgm:pt modelId="{25A97493-361F-480A-A1AE-028E05B4092F}">
      <dgm:prSet phldrT="[Text]" custT="1"/>
      <dgm:spPr/>
      <dgm:t>
        <a:bodyPr/>
        <a:lstStyle/>
        <a:p>
          <a:r>
            <a:rPr lang="en-US" sz="2400" smtClean="0"/>
            <a:t>Discipline by Action File</a:t>
          </a:r>
          <a:endParaRPr lang="en-US" sz="2400" dirty="0"/>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dgm:t>
        <a:bodyPr/>
        <a:lstStyle/>
        <a:p>
          <a:r>
            <a:rPr lang="en-US" dirty="0" smtClean="0"/>
            <a:t>1 Incident of 3</a:t>
          </a:r>
          <a:r>
            <a:rPr lang="en-US" baseline="30000" dirty="0" smtClean="0"/>
            <a:t>rd</a:t>
          </a:r>
          <a:r>
            <a:rPr lang="en-US" dirty="0" smtClean="0"/>
            <a:t> Degree Assault</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dgm:t>
        <a:bodyPr/>
        <a:lstStyle/>
        <a:p>
          <a:r>
            <a:rPr lang="en-US" dirty="0" smtClean="0"/>
            <a:t>1 Out-of-School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1" custLinFactNeighborX="-1581" custLinFactNeighborY="-5930">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1" custLinFactNeighborX="-1581" custLinFactNeighborY="-1135">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6A48C786-13C0-4680-AEAB-C5797A4A7973}" srcId="{25A97493-361F-480A-A1AE-028E05B4092F}" destId="{05716BD7-8C3F-4A94-8323-1BA327EA9229}" srcOrd="0" destOrd="0" parTransId="{2A9F4557-B5F8-4E8E-88D5-BA31E7C5BFE4}" sibTransId="{C757F293-AAC8-4F93-B40E-C863CE67F8BE}"/>
    <dgm:cxn modelId="{CD46E0BF-C3BF-46B3-BB8D-6C60B15A6640}" type="presOf" srcId="{13B0E53D-5861-41BE-AFCB-8064D1002293}" destId="{4106C2F8-59A2-4D82-8DD2-1C42B7B2AAE2}" srcOrd="0" destOrd="0" presId="urn:microsoft.com/office/officeart/2005/8/layout/hList1"/>
    <dgm:cxn modelId="{7D3B98FC-B12F-4ABB-9327-04298D3D7A94}" type="presOf" srcId="{A440E156-86C2-4BA1-9FA9-A94B033B70A0}" destId="{AAC95CC1-A9A3-42AE-AD55-74585324C971}" srcOrd="0" destOrd="1" presId="urn:microsoft.com/office/officeart/2005/8/layout/hList1"/>
    <dgm:cxn modelId="{D387AD9B-E544-42E2-9D85-93051539217E}" srcId="{13B0E53D-5861-41BE-AFCB-8064D1002293}" destId="{25A97493-361F-480A-A1AE-028E05B4092F}" srcOrd="0" destOrd="0" parTransId="{D3DA4D20-6914-44A0-8DE1-65DFDD787ECB}" sibTransId="{5AB61651-9EB3-4829-99D8-E2A3785ABA52}"/>
    <dgm:cxn modelId="{E4B72058-5D7F-4BD3-8FED-CBC141CE0EE1}" type="presOf" srcId="{25A97493-361F-480A-A1AE-028E05B4092F}" destId="{4A73B697-1CCD-4284-8688-A9CC668A025E}" srcOrd="0" destOrd="0" presId="urn:microsoft.com/office/officeart/2005/8/layout/hList1"/>
    <dgm:cxn modelId="{77AB4FDF-91A6-4DCA-81CE-D8ED1DF6261B}" type="presOf" srcId="{05716BD7-8C3F-4A94-8323-1BA327EA9229}" destId="{AAC95CC1-A9A3-42AE-AD55-74585324C971}" srcOrd="0" destOrd="0" presId="urn:microsoft.com/office/officeart/2005/8/layout/hList1"/>
    <dgm:cxn modelId="{5953316B-F111-4D37-8651-443EDC20AFB8}" type="presParOf" srcId="{4106C2F8-59A2-4D82-8DD2-1C42B7B2AAE2}" destId="{60D85027-6F7E-4239-B1D1-8A362B5CCCD5}" srcOrd="0" destOrd="0" presId="urn:microsoft.com/office/officeart/2005/8/layout/hList1"/>
    <dgm:cxn modelId="{C6A7259A-8B32-4AC4-9AA0-D88B2DD8177D}" type="presParOf" srcId="{60D85027-6F7E-4239-B1D1-8A362B5CCCD5}" destId="{4A73B697-1CCD-4284-8688-A9CC668A025E}" srcOrd="0" destOrd="0" presId="urn:microsoft.com/office/officeart/2005/8/layout/hList1"/>
    <dgm:cxn modelId="{5C4CA70C-52B3-4E30-8D37-E3BB2DF18CF2}" type="presParOf" srcId="{60D85027-6F7E-4239-B1D1-8A362B5CCCD5}" destId="{AAC95CC1-A9A3-42AE-AD55-74585324C9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3_3" csCatId="accent3" phldr="1"/>
      <dgm:spPr/>
      <dgm:t>
        <a:bodyPr/>
        <a:lstStyle/>
        <a:p>
          <a:endParaRPr lang="en-US"/>
        </a:p>
      </dgm:t>
    </dgm:pt>
    <dgm:pt modelId="{0B27AD4B-1F64-4CFA-BA43-114147436561}">
      <dgm:prSet phldrT="[Text]" custT="1"/>
      <dgm:spPr/>
      <dgm:t>
        <a:bodyPr/>
        <a:lstStyle/>
        <a:p>
          <a:r>
            <a:rPr lang="en-US" sz="1600" dirty="0" smtClean="0"/>
            <a:t>(A) Brought or Possessed at School</a:t>
          </a:r>
          <a:endParaRPr lang="en-US" sz="1600" dirty="0"/>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custT="1"/>
      <dgm:spPr/>
      <dgm:t>
        <a:bodyPr/>
        <a:lstStyle/>
        <a:p>
          <a:r>
            <a:rPr lang="en-US" sz="1600" dirty="0" smtClean="0"/>
            <a:t>(B1) Expelled</a:t>
          </a:r>
          <a:endParaRPr lang="en-US" sz="1600" dirty="0"/>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custT="1"/>
      <dgm:spPr/>
      <dgm:t>
        <a:bodyPr/>
        <a:lstStyle/>
        <a:p>
          <a:r>
            <a:rPr lang="en-US" sz="1600" dirty="0" smtClean="0"/>
            <a:t>(B2) Other Discipline Action</a:t>
          </a:r>
          <a:endParaRPr lang="en-US" sz="1600" dirty="0"/>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custT="1"/>
      <dgm:spPr/>
      <dgm:t>
        <a:bodyPr/>
        <a:lstStyle/>
        <a:p>
          <a:r>
            <a:rPr lang="en-US" sz="1600" dirty="0" smtClean="0"/>
            <a:t>(B3) Remove Other</a:t>
          </a:r>
          <a:endParaRPr lang="en-US" sz="1600" dirty="0"/>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custT="1"/>
      <dgm:spPr/>
      <dgm:t>
        <a:bodyPr/>
        <a:lstStyle/>
        <a:p>
          <a:r>
            <a:rPr lang="en-US" sz="1600" dirty="0" smtClean="0"/>
            <a:t>(B4) No Action Taken</a:t>
          </a:r>
          <a:endParaRPr lang="en-US" sz="1600" dirty="0"/>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custT="1"/>
      <dgm:spPr/>
      <dgm:t>
        <a:bodyPr/>
        <a:lstStyle/>
        <a:p>
          <a:r>
            <a:rPr lang="en-US" sz="1600" dirty="0" smtClean="0"/>
            <a:t>(C1) Less Than Mandatory One Calendar Year</a:t>
          </a:r>
          <a:endParaRPr lang="en-US" sz="1600" dirty="0"/>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custT="1"/>
      <dgm:spPr/>
      <dgm:t>
        <a:bodyPr/>
        <a:lstStyle/>
        <a:p>
          <a:r>
            <a:rPr lang="en-US" sz="1600" dirty="0" smtClean="0"/>
            <a:t>(C2) Full Mandatory One Calendar Year</a:t>
          </a:r>
          <a:endParaRPr lang="en-US" sz="1600" dirty="0"/>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custT="1"/>
      <dgm:spPr/>
      <dgm:t>
        <a:bodyPr/>
        <a:lstStyle/>
        <a:p>
          <a:r>
            <a:rPr lang="en-US" sz="1600" dirty="0" smtClean="0"/>
            <a:t>(D2) Referred to Alternative School/Program</a:t>
          </a:r>
          <a:endParaRPr lang="en-US" sz="1600" dirty="0"/>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custT="1"/>
      <dgm:spPr/>
      <dgm:t>
        <a:bodyPr/>
        <a:lstStyle/>
        <a:p>
          <a:r>
            <a:rPr lang="en-US" sz="1600" dirty="0" smtClean="0"/>
            <a:t>(D1) Referred to Alternative School/Program</a:t>
          </a:r>
          <a:endParaRPr lang="en-US" sz="1600" dirty="0"/>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t>
        <a:bodyPr/>
        <a:lstStyle/>
        <a:p>
          <a:endParaRPr lang="en-US"/>
        </a:p>
      </dgm:t>
    </dgm:pt>
    <dgm:pt modelId="{1C27AE1E-3689-40DA-A004-56571E58FEB6}" type="pres">
      <dgm:prSet presAssocID="{0B27AD4B-1F64-4CFA-BA43-114147436561}" presName="hierRoot1" presStyleCnt="0"/>
      <dgm:spPr/>
      <dgm:t>
        <a:bodyPr/>
        <a:lstStyle/>
        <a:p>
          <a:endParaRPr lang="en-US"/>
        </a:p>
      </dgm:t>
    </dgm:pt>
    <dgm:pt modelId="{54756B05-EF9A-418E-9854-CD2C96C03D8D}" type="pres">
      <dgm:prSet presAssocID="{0B27AD4B-1F64-4CFA-BA43-114147436561}" presName="composite" presStyleCnt="0"/>
      <dgm:spPr/>
      <dgm:t>
        <a:bodyPr/>
        <a:lstStyle/>
        <a:p>
          <a:endParaRPr lang="en-US"/>
        </a:p>
      </dgm:t>
    </dgm:pt>
    <dgm:pt modelId="{89DEF23F-CDAD-4D35-B059-974C79688361}" type="pres">
      <dgm:prSet presAssocID="{0B27AD4B-1F64-4CFA-BA43-114147436561}" presName="background" presStyleLbl="node0" presStyleIdx="0" presStyleCnt="1"/>
      <dgm:spPr/>
      <dgm:t>
        <a:bodyPr/>
        <a:lstStyle/>
        <a:p>
          <a:endParaRPr lang="en-US"/>
        </a:p>
      </dgm:t>
    </dgm:pt>
    <dgm:pt modelId="{5E748EE4-0872-4F22-A58F-D5902FB28DB2}" type="pres">
      <dgm:prSet presAssocID="{0B27AD4B-1F64-4CFA-BA43-114147436561}" presName="text" presStyleLbl="fgAcc0" presStyleIdx="0" presStyleCnt="1">
        <dgm:presLayoutVars>
          <dgm:chPref val="3"/>
        </dgm:presLayoutVars>
      </dgm:prSet>
      <dgm:spPr/>
      <dgm:t>
        <a:bodyPr/>
        <a:lstStyle/>
        <a:p>
          <a:endParaRPr lang="en-US"/>
        </a:p>
      </dgm:t>
    </dgm:pt>
    <dgm:pt modelId="{2E203CB0-5002-4B33-9503-03B6A61329C1}" type="pres">
      <dgm:prSet presAssocID="{0B27AD4B-1F64-4CFA-BA43-114147436561}" presName="hierChild2" presStyleCnt="0"/>
      <dgm:spPr/>
      <dgm:t>
        <a:bodyPr/>
        <a:lstStyle/>
        <a:p>
          <a:endParaRPr lang="en-US"/>
        </a:p>
      </dgm:t>
    </dgm:pt>
    <dgm:pt modelId="{8E6E05F6-75EB-4D3A-B472-E60FF67EDDE5}" type="pres">
      <dgm:prSet presAssocID="{DEBDCCDD-71A0-4D5B-974C-E1EE44A675EA}" presName="Name10" presStyleLbl="parChTrans1D2" presStyleIdx="0" presStyleCnt="4"/>
      <dgm:spPr/>
      <dgm:t>
        <a:bodyPr/>
        <a:lstStyle/>
        <a:p>
          <a:endParaRPr lang="en-US"/>
        </a:p>
      </dgm:t>
    </dgm:pt>
    <dgm:pt modelId="{B730A0E4-6150-4774-ADD8-B3E71817D83D}" type="pres">
      <dgm:prSet presAssocID="{4310FA6E-593A-4311-9E3E-618651FB0F5D}" presName="hierRoot2" presStyleCnt="0"/>
      <dgm:spPr/>
      <dgm:t>
        <a:bodyPr/>
        <a:lstStyle/>
        <a:p>
          <a:endParaRPr lang="en-US"/>
        </a:p>
      </dgm:t>
    </dgm:pt>
    <dgm:pt modelId="{73319B18-4F4B-4354-92D5-41FDF0B8EDA9}" type="pres">
      <dgm:prSet presAssocID="{4310FA6E-593A-4311-9E3E-618651FB0F5D}" presName="composite2" presStyleCnt="0"/>
      <dgm:spPr/>
      <dgm:t>
        <a:bodyPr/>
        <a:lstStyle/>
        <a:p>
          <a:endParaRPr lang="en-US"/>
        </a:p>
      </dgm:t>
    </dgm:pt>
    <dgm:pt modelId="{B835351D-A767-4A1F-ABB3-749BEAB0A956}" type="pres">
      <dgm:prSet presAssocID="{4310FA6E-593A-4311-9E3E-618651FB0F5D}" presName="background2" presStyleLbl="node2" presStyleIdx="0" presStyleCnt="4"/>
      <dgm:spPr/>
      <dgm:t>
        <a:bodyPr/>
        <a:lstStyle/>
        <a:p>
          <a:endParaRPr lang="en-US"/>
        </a:p>
      </dgm:t>
    </dgm:pt>
    <dgm:pt modelId="{16DBCCF7-2027-43D9-A646-4805EB1920F0}" type="pres">
      <dgm:prSet presAssocID="{4310FA6E-593A-4311-9E3E-618651FB0F5D}" presName="text2" presStyleLbl="fgAcc2" presStyleIdx="0" presStyleCnt="4" custLinFactNeighborX="5959" custLinFactNeighborY="-266">
        <dgm:presLayoutVars>
          <dgm:chPref val="3"/>
        </dgm:presLayoutVars>
      </dgm:prSet>
      <dgm:spPr/>
      <dgm:t>
        <a:bodyPr/>
        <a:lstStyle/>
        <a:p>
          <a:endParaRPr lang="en-US"/>
        </a:p>
      </dgm:t>
    </dgm:pt>
    <dgm:pt modelId="{CE5EA74A-318D-45F4-A64F-3EC73FCFF4F8}" type="pres">
      <dgm:prSet presAssocID="{4310FA6E-593A-4311-9E3E-618651FB0F5D}" presName="hierChild3" presStyleCnt="0"/>
      <dgm:spPr/>
      <dgm:t>
        <a:bodyPr/>
        <a:lstStyle/>
        <a:p>
          <a:endParaRPr lang="en-US"/>
        </a:p>
      </dgm:t>
    </dgm:pt>
    <dgm:pt modelId="{F02CD396-2395-46E3-B8A3-60F753534B6D}" type="pres">
      <dgm:prSet presAssocID="{B22B06F3-3B6A-43EC-A379-0E91287E8C73}" presName="Name17" presStyleLbl="parChTrans1D3" presStyleIdx="0" presStyleCnt="2"/>
      <dgm:spPr/>
      <dgm:t>
        <a:bodyPr/>
        <a:lstStyle/>
        <a:p>
          <a:endParaRPr lang="en-US"/>
        </a:p>
      </dgm:t>
    </dgm:pt>
    <dgm:pt modelId="{6DA49A51-084C-4FD5-82BD-CAC29241D226}" type="pres">
      <dgm:prSet presAssocID="{7F9A61D5-C24A-45B5-BDD5-E8ABDAB187E3}" presName="hierRoot3" presStyleCnt="0"/>
      <dgm:spPr/>
      <dgm:t>
        <a:bodyPr/>
        <a:lstStyle/>
        <a:p>
          <a:endParaRPr lang="en-US"/>
        </a:p>
      </dgm:t>
    </dgm:pt>
    <dgm:pt modelId="{2844AF90-48D8-47D3-93EE-F2CF0CE9F686}" type="pres">
      <dgm:prSet presAssocID="{7F9A61D5-C24A-45B5-BDD5-E8ABDAB187E3}" presName="composite3" presStyleCnt="0"/>
      <dgm:spPr/>
      <dgm:t>
        <a:bodyPr/>
        <a:lstStyle/>
        <a:p>
          <a:endParaRPr lang="en-US"/>
        </a:p>
      </dgm:t>
    </dgm:pt>
    <dgm:pt modelId="{185F5ADC-D34D-44BF-A76B-E98EA42A17BB}" type="pres">
      <dgm:prSet presAssocID="{7F9A61D5-C24A-45B5-BDD5-E8ABDAB187E3}" presName="background3" presStyleLbl="node3" presStyleIdx="0" presStyleCnt="2"/>
      <dgm:spPr/>
      <dgm:t>
        <a:bodyPr/>
        <a:lstStyle/>
        <a:p>
          <a:endParaRPr lang="en-US"/>
        </a:p>
      </dgm:t>
    </dgm:pt>
    <dgm:pt modelId="{0C290D8D-2A5F-4B0E-B649-DBCCF0938117}" type="pres">
      <dgm:prSet presAssocID="{7F9A61D5-C24A-45B5-BDD5-E8ABDAB187E3}" presName="text3" presStyleLbl="fgAcc3" presStyleIdx="0" presStyleCnt="2" custScaleX="125574" custLinFactNeighborX="5959" custLinFactNeighborY="-266">
        <dgm:presLayoutVars>
          <dgm:chPref val="3"/>
        </dgm:presLayoutVars>
      </dgm:prSet>
      <dgm:spPr/>
      <dgm:t>
        <a:bodyPr/>
        <a:lstStyle/>
        <a:p>
          <a:endParaRPr lang="en-US"/>
        </a:p>
      </dgm:t>
    </dgm:pt>
    <dgm:pt modelId="{E7CA785C-9CA6-42C8-9D9C-6C790541FBEF}" type="pres">
      <dgm:prSet presAssocID="{7F9A61D5-C24A-45B5-BDD5-E8ABDAB187E3}" presName="hierChild4" presStyleCnt="0"/>
      <dgm:spPr/>
      <dgm:t>
        <a:bodyPr/>
        <a:lstStyle/>
        <a:p>
          <a:endParaRPr lang="en-US"/>
        </a:p>
      </dgm:t>
    </dgm:pt>
    <dgm:pt modelId="{7EA872FF-D033-4760-9D4F-D3B961DA229F}" type="pres">
      <dgm:prSet presAssocID="{C9952DB6-E474-4DAC-9308-D9A433DB9A2F}" presName="Name23" presStyleLbl="parChTrans1D4" presStyleIdx="0" presStyleCnt="2"/>
      <dgm:spPr/>
      <dgm:t>
        <a:bodyPr/>
        <a:lstStyle/>
        <a:p>
          <a:endParaRPr lang="en-US"/>
        </a:p>
      </dgm:t>
    </dgm:pt>
    <dgm:pt modelId="{EC3C34A9-EB5F-4854-B68E-03F1E3B214C2}" type="pres">
      <dgm:prSet presAssocID="{B24D0A31-44A4-46A9-9C47-0D2710EF38E7}" presName="hierRoot4" presStyleCnt="0"/>
      <dgm:spPr/>
      <dgm:t>
        <a:bodyPr/>
        <a:lstStyle/>
        <a:p>
          <a:endParaRPr lang="en-US"/>
        </a:p>
      </dgm:t>
    </dgm:pt>
    <dgm:pt modelId="{99D558EE-DD63-4200-A238-07F5218DF404}" type="pres">
      <dgm:prSet presAssocID="{B24D0A31-44A4-46A9-9C47-0D2710EF38E7}" presName="composite4" presStyleCnt="0"/>
      <dgm:spPr/>
      <dgm:t>
        <a:bodyPr/>
        <a:lstStyle/>
        <a:p>
          <a:endParaRPr lang="en-US"/>
        </a:p>
      </dgm:t>
    </dgm:pt>
    <dgm:pt modelId="{4C21E2FE-984F-4073-8567-B548F97391E6}" type="pres">
      <dgm:prSet presAssocID="{B24D0A31-44A4-46A9-9C47-0D2710EF38E7}" presName="background4" presStyleLbl="node4" presStyleIdx="0" presStyleCnt="2"/>
      <dgm:spPr/>
      <dgm:t>
        <a:bodyPr/>
        <a:lstStyle/>
        <a:p>
          <a:endParaRPr lang="en-US"/>
        </a:p>
      </dgm:t>
    </dgm:pt>
    <dgm:pt modelId="{B3C13D25-F065-414D-A9E7-E0443173E64C}" type="pres">
      <dgm:prSet presAssocID="{B24D0A31-44A4-46A9-9C47-0D2710EF38E7}" presName="text4" presStyleLbl="fgAcc4" presStyleIdx="0" presStyleCnt="2" custScaleX="132424" custLinFactNeighborX="5959" custLinFactNeighborY="-266">
        <dgm:presLayoutVars>
          <dgm:chPref val="3"/>
        </dgm:presLayoutVars>
      </dgm:prSet>
      <dgm:spPr/>
      <dgm:t>
        <a:bodyPr/>
        <a:lstStyle/>
        <a:p>
          <a:endParaRPr lang="en-US"/>
        </a:p>
      </dgm:t>
    </dgm:pt>
    <dgm:pt modelId="{DC73077D-B093-4B40-94C1-623C6F9157A7}" type="pres">
      <dgm:prSet presAssocID="{B24D0A31-44A4-46A9-9C47-0D2710EF38E7}" presName="hierChild5" presStyleCnt="0"/>
      <dgm:spPr/>
      <dgm:t>
        <a:bodyPr/>
        <a:lstStyle/>
        <a:p>
          <a:endParaRPr lang="en-US"/>
        </a:p>
      </dgm:t>
    </dgm:pt>
    <dgm:pt modelId="{18E19DDF-390D-4744-93BF-59496965E488}" type="pres">
      <dgm:prSet presAssocID="{049249DB-7AC0-4ADE-919E-1F51F9F97E8E}" presName="Name17" presStyleLbl="parChTrans1D3" presStyleIdx="1" presStyleCnt="2"/>
      <dgm:spPr/>
      <dgm:t>
        <a:bodyPr/>
        <a:lstStyle/>
        <a:p>
          <a:endParaRPr lang="en-US"/>
        </a:p>
      </dgm:t>
    </dgm:pt>
    <dgm:pt modelId="{7527DA42-F91B-45E2-935A-B2242C6B861E}" type="pres">
      <dgm:prSet presAssocID="{1BDEF1B5-C497-4757-8CA6-940230FD5DBA}" presName="hierRoot3" presStyleCnt="0"/>
      <dgm:spPr/>
      <dgm:t>
        <a:bodyPr/>
        <a:lstStyle/>
        <a:p>
          <a:endParaRPr lang="en-US"/>
        </a:p>
      </dgm:t>
    </dgm:pt>
    <dgm:pt modelId="{B67F2F15-8861-4706-A352-AF92A4EDC364}" type="pres">
      <dgm:prSet presAssocID="{1BDEF1B5-C497-4757-8CA6-940230FD5DBA}" presName="composite3" presStyleCnt="0"/>
      <dgm:spPr/>
      <dgm:t>
        <a:bodyPr/>
        <a:lstStyle/>
        <a:p>
          <a:endParaRPr lang="en-US"/>
        </a:p>
      </dgm:t>
    </dgm:pt>
    <dgm:pt modelId="{0B262033-8662-4F60-8F33-47D71989D11D}" type="pres">
      <dgm:prSet presAssocID="{1BDEF1B5-C497-4757-8CA6-940230FD5DBA}" presName="background3" presStyleLbl="node3" presStyleIdx="1" presStyleCnt="2"/>
      <dgm:spPr/>
      <dgm:t>
        <a:bodyPr/>
        <a:lstStyle/>
        <a:p>
          <a:endParaRPr lang="en-US"/>
        </a:p>
      </dgm:t>
    </dgm:pt>
    <dgm:pt modelId="{C54B599E-ED0D-4F1D-9B7F-1DF76A465C64}" type="pres">
      <dgm:prSet presAssocID="{1BDEF1B5-C497-4757-8CA6-940230FD5DBA}" presName="text3" presStyleLbl="fgAcc3" presStyleIdx="1" presStyleCnt="2" custScaleX="130259" custLinFactNeighborX="5959" custLinFactNeighborY="-266">
        <dgm:presLayoutVars>
          <dgm:chPref val="3"/>
        </dgm:presLayoutVars>
      </dgm:prSet>
      <dgm:spPr/>
      <dgm:t>
        <a:bodyPr/>
        <a:lstStyle/>
        <a:p>
          <a:endParaRPr lang="en-US"/>
        </a:p>
      </dgm:t>
    </dgm:pt>
    <dgm:pt modelId="{F2AD6B87-6216-409F-8899-8288C7FA5FB3}" type="pres">
      <dgm:prSet presAssocID="{1BDEF1B5-C497-4757-8CA6-940230FD5DBA}" presName="hierChild4" presStyleCnt="0"/>
      <dgm:spPr/>
      <dgm:t>
        <a:bodyPr/>
        <a:lstStyle/>
        <a:p>
          <a:endParaRPr lang="en-US"/>
        </a:p>
      </dgm:t>
    </dgm:pt>
    <dgm:pt modelId="{53ADE0BE-FF71-40D8-A240-6355A9D6A3DF}" type="pres">
      <dgm:prSet presAssocID="{1157B974-79F7-4F96-A8F6-F64B6930901A}" presName="Name23" presStyleLbl="parChTrans1D4" presStyleIdx="1" presStyleCnt="2"/>
      <dgm:spPr/>
      <dgm:t>
        <a:bodyPr/>
        <a:lstStyle/>
        <a:p>
          <a:endParaRPr lang="en-US"/>
        </a:p>
      </dgm:t>
    </dgm:pt>
    <dgm:pt modelId="{4A81DFAC-547C-469A-BE27-701807070EF2}" type="pres">
      <dgm:prSet presAssocID="{CA7A900D-A7E9-4EDF-B434-38E70075127B}" presName="hierRoot4" presStyleCnt="0"/>
      <dgm:spPr/>
      <dgm:t>
        <a:bodyPr/>
        <a:lstStyle/>
        <a:p>
          <a:endParaRPr lang="en-US"/>
        </a:p>
      </dgm:t>
    </dgm:pt>
    <dgm:pt modelId="{3961036F-6F42-4123-AAFD-31C7CB41A3DC}" type="pres">
      <dgm:prSet presAssocID="{CA7A900D-A7E9-4EDF-B434-38E70075127B}" presName="composite4" presStyleCnt="0"/>
      <dgm:spPr/>
      <dgm:t>
        <a:bodyPr/>
        <a:lstStyle/>
        <a:p>
          <a:endParaRPr lang="en-US"/>
        </a:p>
      </dgm:t>
    </dgm:pt>
    <dgm:pt modelId="{F5A530B3-5E6F-49F8-A38F-FB4163EC8528}" type="pres">
      <dgm:prSet presAssocID="{CA7A900D-A7E9-4EDF-B434-38E70075127B}" presName="background4" presStyleLbl="node4" presStyleIdx="1" presStyleCnt="2"/>
      <dgm:spPr/>
      <dgm:t>
        <a:bodyPr/>
        <a:lstStyle/>
        <a:p>
          <a:endParaRPr lang="en-US"/>
        </a:p>
      </dgm:t>
    </dgm:pt>
    <dgm:pt modelId="{584C4206-B67E-4F78-950C-F281804FCE0B}" type="pres">
      <dgm:prSet presAssocID="{CA7A900D-A7E9-4EDF-B434-38E70075127B}" presName="text4" presStyleLbl="fgAcc4" presStyleIdx="1" presStyleCnt="2" custScaleX="136071" custLinFactNeighborX="5959" custLinFactNeighborY="-266">
        <dgm:presLayoutVars>
          <dgm:chPref val="3"/>
        </dgm:presLayoutVars>
      </dgm:prSet>
      <dgm:spPr/>
      <dgm:t>
        <a:bodyPr/>
        <a:lstStyle/>
        <a:p>
          <a:endParaRPr lang="en-US"/>
        </a:p>
      </dgm:t>
    </dgm:pt>
    <dgm:pt modelId="{96230774-8604-4F85-84CC-B05E25E5A137}" type="pres">
      <dgm:prSet presAssocID="{CA7A900D-A7E9-4EDF-B434-38E70075127B}" presName="hierChild5" presStyleCnt="0"/>
      <dgm:spPr/>
      <dgm:t>
        <a:bodyPr/>
        <a:lstStyle/>
        <a:p>
          <a:endParaRPr lang="en-US"/>
        </a:p>
      </dgm:t>
    </dgm:pt>
    <dgm:pt modelId="{D5404F1C-1402-4728-BDC7-7009581EE6D7}" type="pres">
      <dgm:prSet presAssocID="{6F8D0C6C-4F8D-44FF-8933-EA93EE0A5861}" presName="Name10" presStyleLbl="parChTrans1D2" presStyleIdx="1" presStyleCnt="4"/>
      <dgm:spPr/>
      <dgm:t>
        <a:bodyPr/>
        <a:lstStyle/>
        <a:p>
          <a:endParaRPr lang="en-US"/>
        </a:p>
      </dgm:t>
    </dgm:pt>
    <dgm:pt modelId="{A890A87F-C22B-45A9-B28F-D0C1180EECDD}" type="pres">
      <dgm:prSet presAssocID="{6F070078-E3CE-42A0-8089-9DE3AD06BFBA}" presName="hierRoot2" presStyleCnt="0"/>
      <dgm:spPr/>
      <dgm:t>
        <a:bodyPr/>
        <a:lstStyle/>
        <a:p>
          <a:endParaRPr lang="en-US"/>
        </a:p>
      </dgm:t>
    </dgm:pt>
    <dgm:pt modelId="{EB4A4AD9-4B6E-4DDB-993B-CC49B5352F37}" type="pres">
      <dgm:prSet presAssocID="{6F070078-E3CE-42A0-8089-9DE3AD06BFBA}" presName="composite2" presStyleCnt="0"/>
      <dgm:spPr/>
      <dgm:t>
        <a:bodyPr/>
        <a:lstStyle/>
        <a:p>
          <a:endParaRPr lang="en-US"/>
        </a:p>
      </dgm:t>
    </dgm:pt>
    <dgm:pt modelId="{50F015DB-5E48-410C-85B9-BDD911F83716}" type="pres">
      <dgm:prSet presAssocID="{6F070078-E3CE-42A0-8089-9DE3AD06BFBA}" presName="background2" presStyleLbl="node2" presStyleIdx="1" presStyleCnt="4"/>
      <dgm:spPr/>
      <dgm:t>
        <a:bodyPr/>
        <a:lstStyle/>
        <a:p>
          <a:endParaRPr lang="en-US"/>
        </a:p>
      </dgm:t>
    </dgm:pt>
    <dgm:pt modelId="{4158FE2A-4BAB-44B9-B9D4-4B800758E01B}" type="pres">
      <dgm:prSet presAssocID="{6F070078-E3CE-42A0-8089-9DE3AD06BFBA}" presName="text2" presStyleLbl="fgAcc2" presStyleIdx="1" presStyleCnt="4" custLinFactNeighborX="5959" custLinFactNeighborY="-266">
        <dgm:presLayoutVars>
          <dgm:chPref val="3"/>
        </dgm:presLayoutVars>
      </dgm:prSet>
      <dgm:spPr/>
      <dgm:t>
        <a:bodyPr/>
        <a:lstStyle/>
        <a:p>
          <a:endParaRPr lang="en-US"/>
        </a:p>
      </dgm:t>
    </dgm:pt>
    <dgm:pt modelId="{E03B4F64-FAA0-4E0D-A6B9-094E76B17FDF}" type="pres">
      <dgm:prSet presAssocID="{6F070078-E3CE-42A0-8089-9DE3AD06BFBA}" presName="hierChild3" presStyleCnt="0"/>
      <dgm:spPr/>
      <dgm:t>
        <a:bodyPr/>
        <a:lstStyle/>
        <a:p>
          <a:endParaRPr lang="en-US"/>
        </a:p>
      </dgm:t>
    </dgm:pt>
    <dgm:pt modelId="{7162200B-B045-4720-8450-E6B6F091F3C1}" type="pres">
      <dgm:prSet presAssocID="{1AAA69F0-8F88-40AF-8394-81D4C5C8A025}" presName="Name10" presStyleLbl="parChTrans1D2" presStyleIdx="2" presStyleCnt="4"/>
      <dgm:spPr/>
      <dgm:t>
        <a:bodyPr/>
        <a:lstStyle/>
        <a:p>
          <a:endParaRPr lang="en-US"/>
        </a:p>
      </dgm:t>
    </dgm:pt>
    <dgm:pt modelId="{D5F29771-D2A9-4E53-B0E7-013A8920153E}" type="pres">
      <dgm:prSet presAssocID="{7B4AED49-1E16-4DCC-BC95-9414C87CDC74}" presName="hierRoot2" presStyleCnt="0"/>
      <dgm:spPr/>
      <dgm:t>
        <a:bodyPr/>
        <a:lstStyle/>
        <a:p>
          <a:endParaRPr lang="en-US"/>
        </a:p>
      </dgm:t>
    </dgm:pt>
    <dgm:pt modelId="{A25221AD-1380-40FA-8D5E-48FD1DA7105B}" type="pres">
      <dgm:prSet presAssocID="{7B4AED49-1E16-4DCC-BC95-9414C87CDC74}" presName="composite2" presStyleCnt="0"/>
      <dgm:spPr/>
      <dgm:t>
        <a:bodyPr/>
        <a:lstStyle/>
        <a:p>
          <a:endParaRPr lang="en-US"/>
        </a:p>
      </dgm:t>
    </dgm:pt>
    <dgm:pt modelId="{EFDD1990-616E-4A8C-8ED9-A16D7FBDBE02}" type="pres">
      <dgm:prSet presAssocID="{7B4AED49-1E16-4DCC-BC95-9414C87CDC74}" presName="background2" presStyleLbl="node2" presStyleIdx="2" presStyleCnt="4"/>
      <dgm:spPr/>
      <dgm:t>
        <a:bodyPr/>
        <a:lstStyle/>
        <a:p>
          <a:endParaRPr lang="en-US"/>
        </a:p>
      </dgm:t>
    </dgm:pt>
    <dgm:pt modelId="{012E321C-1B56-487B-956C-0B366D737F26}" type="pres">
      <dgm:prSet presAssocID="{7B4AED49-1E16-4DCC-BC95-9414C87CDC74}" presName="text2" presStyleLbl="fgAcc2" presStyleIdx="2" presStyleCnt="4">
        <dgm:presLayoutVars>
          <dgm:chPref val="3"/>
        </dgm:presLayoutVars>
      </dgm:prSet>
      <dgm:spPr/>
      <dgm:t>
        <a:bodyPr/>
        <a:lstStyle/>
        <a:p>
          <a:endParaRPr lang="en-US"/>
        </a:p>
      </dgm:t>
    </dgm:pt>
    <dgm:pt modelId="{DF503B33-D77C-4872-88A0-4D5CD7705FBE}" type="pres">
      <dgm:prSet presAssocID="{7B4AED49-1E16-4DCC-BC95-9414C87CDC74}" presName="hierChild3" presStyleCnt="0"/>
      <dgm:spPr/>
      <dgm:t>
        <a:bodyPr/>
        <a:lstStyle/>
        <a:p>
          <a:endParaRPr lang="en-US"/>
        </a:p>
      </dgm:t>
    </dgm:pt>
    <dgm:pt modelId="{BE276372-6BC1-447F-91A8-BE13F8EBD38B}" type="pres">
      <dgm:prSet presAssocID="{12B18611-6319-4EF3-9B0A-72DD53DC18C6}" presName="Name10" presStyleLbl="parChTrans1D2" presStyleIdx="3" presStyleCnt="4"/>
      <dgm:spPr/>
      <dgm:t>
        <a:bodyPr/>
        <a:lstStyle/>
        <a:p>
          <a:endParaRPr lang="en-US"/>
        </a:p>
      </dgm:t>
    </dgm:pt>
    <dgm:pt modelId="{DC260074-9AC1-4316-955E-D974DF62A1B0}" type="pres">
      <dgm:prSet presAssocID="{FAF1364E-9808-4F33-85C9-B733410624C9}" presName="hierRoot2" presStyleCnt="0"/>
      <dgm:spPr/>
      <dgm:t>
        <a:bodyPr/>
        <a:lstStyle/>
        <a:p>
          <a:endParaRPr lang="en-US"/>
        </a:p>
      </dgm:t>
    </dgm:pt>
    <dgm:pt modelId="{166C0AC2-D352-4736-AE56-9E8C045A4495}" type="pres">
      <dgm:prSet presAssocID="{FAF1364E-9808-4F33-85C9-B733410624C9}" presName="composite2" presStyleCnt="0"/>
      <dgm:spPr/>
      <dgm:t>
        <a:bodyPr/>
        <a:lstStyle/>
        <a:p>
          <a:endParaRPr lang="en-US"/>
        </a:p>
      </dgm:t>
    </dgm:pt>
    <dgm:pt modelId="{F1C75193-90E4-4380-9325-BA84868491C7}" type="pres">
      <dgm:prSet presAssocID="{FAF1364E-9808-4F33-85C9-B733410624C9}" presName="background2" presStyleLbl="node2" presStyleIdx="3" presStyleCnt="4"/>
      <dgm:spPr/>
      <dgm:t>
        <a:bodyPr/>
        <a:lstStyle/>
        <a:p>
          <a:endParaRPr lang="en-US"/>
        </a:p>
      </dgm:t>
    </dgm:pt>
    <dgm:pt modelId="{EFC90B4D-A064-4107-93E5-3C5B2641D03C}" type="pres">
      <dgm:prSet presAssocID="{FAF1364E-9808-4F33-85C9-B733410624C9}" presName="text2" presStyleLbl="fgAcc2" presStyleIdx="3" presStyleCnt="4">
        <dgm:presLayoutVars>
          <dgm:chPref val="3"/>
        </dgm:presLayoutVars>
      </dgm:prSet>
      <dgm:spPr/>
      <dgm:t>
        <a:bodyPr/>
        <a:lstStyle/>
        <a:p>
          <a:endParaRPr lang="en-US"/>
        </a:p>
      </dgm:t>
    </dgm:pt>
    <dgm:pt modelId="{965E6BB5-8292-4D92-80A6-6B4AE2D4189E}" type="pres">
      <dgm:prSet presAssocID="{FAF1364E-9808-4F33-85C9-B733410624C9}" presName="hierChild3" presStyleCnt="0"/>
      <dgm:spPr/>
      <dgm:t>
        <a:bodyPr/>
        <a:lstStyle/>
        <a:p>
          <a:endParaRPr lang="en-US"/>
        </a:p>
      </dgm:t>
    </dgm:pt>
  </dgm:ptLst>
  <dgm:cxnLst>
    <dgm:cxn modelId="{3649A2BF-152C-475F-B448-E35DC319B816}" srcId="{0B27AD4B-1F64-4CFA-BA43-114147436561}" destId="{7B4AED49-1E16-4DCC-BC95-9414C87CDC74}" srcOrd="2" destOrd="0" parTransId="{1AAA69F0-8F88-40AF-8394-81D4C5C8A025}" sibTransId="{6A1D859F-0235-464E-AECB-6D03EE373148}"/>
    <dgm:cxn modelId="{C89A9A41-F583-4A6C-8870-C37C9182F0FB}" type="presOf" srcId="{B24D0A31-44A4-46A9-9C47-0D2710EF38E7}" destId="{B3C13D25-F065-414D-A9E7-E0443173E64C}" srcOrd="0" destOrd="0" presId="urn:microsoft.com/office/officeart/2005/8/layout/hierarchy1"/>
    <dgm:cxn modelId="{3EA204FF-FB8C-4CD8-841B-38ECB78238A6}" type="presOf" srcId="{AE864433-70E9-44DD-8925-273A01E48075}" destId="{F7D62F00-CD9A-4799-9048-C27D37599672}" srcOrd="0" destOrd="0" presId="urn:microsoft.com/office/officeart/2005/8/layout/hierarchy1"/>
    <dgm:cxn modelId="{9B34F356-2365-4B67-9432-85071C07E08C}" type="presOf" srcId="{7F9A61D5-C24A-45B5-BDD5-E8ABDAB187E3}" destId="{0C290D8D-2A5F-4B0E-B649-DBCCF0938117}" srcOrd="0" destOrd="0" presId="urn:microsoft.com/office/officeart/2005/8/layout/hierarchy1"/>
    <dgm:cxn modelId="{222BCC1D-8B5D-4E86-863F-2C4BA2DA857A}" type="presOf" srcId="{049249DB-7AC0-4ADE-919E-1F51F9F97E8E}" destId="{18E19DDF-390D-4744-93BF-59496965E488}" srcOrd="0" destOrd="0" presId="urn:microsoft.com/office/officeart/2005/8/layout/hierarchy1"/>
    <dgm:cxn modelId="{7D61B8A2-16CD-4BDC-9F46-D948A4FBAD62}" type="presOf" srcId="{B22B06F3-3B6A-43EC-A379-0E91287E8C73}" destId="{F02CD396-2395-46E3-B8A3-60F753534B6D}" srcOrd="0" destOrd="0" presId="urn:microsoft.com/office/officeart/2005/8/layout/hierarchy1"/>
    <dgm:cxn modelId="{35C97210-000C-46D6-B248-979B19ADF365}" type="presOf" srcId="{6F8D0C6C-4F8D-44FF-8933-EA93EE0A5861}" destId="{D5404F1C-1402-4728-BDC7-7009581EE6D7}" srcOrd="0" destOrd="0" presId="urn:microsoft.com/office/officeart/2005/8/layout/hierarchy1"/>
    <dgm:cxn modelId="{85084DAE-A7B6-42FA-9B9A-182DB36C6B3E}" type="presOf" srcId="{DEBDCCDD-71A0-4D5B-974C-E1EE44A675EA}" destId="{8E6E05F6-75EB-4D3A-B472-E60FF67EDDE5}" srcOrd="0" destOrd="0" presId="urn:microsoft.com/office/officeart/2005/8/layout/hierarchy1"/>
    <dgm:cxn modelId="{151EF85D-200F-416D-8C2A-64626710F855}" srcId="{4310FA6E-593A-4311-9E3E-618651FB0F5D}" destId="{7F9A61D5-C24A-45B5-BDD5-E8ABDAB187E3}" srcOrd="0" destOrd="0" parTransId="{B22B06F3-3B6A-43EC-A379-0E91287E8C73}" sibTransId="{318AF699-00AF-41A1-9DC6-982613CAC1B8}"/>
    <dgm:cxn modelId="{215C9F56-3EBC-497B-8DCE-5873C2D4CFF2}" srcId="{0B27AD4B-1F64-4CFA-BA43-114147436561}" destId="{4310FA6E-593A-4311-9E3E-618651FB0F5D}" srcOrd="0" destOrd="0" parTransId="{DEBDCCDD-71A0-4D5B-974C-E1EE44A675EA}" sibTransId="{CB8EE7D3-EB81-43B3-B20C-45147E80B6B9}"/>
    <dgm:cxn modelId="{1A2266F5-8562-4E0D-BDA3-C5A238E8B15C}" srcId="{0B27AD4B-1F64-4CFA-BA43-114147436561}" destId="{6F070078-E3CE-42A0-8089-9DE3AD06BFBA}" srcOrd="1" destOrd="0" parTransId="{6F8D0C6C-4F8D-44FF-8933-EA93EE0A5861}" sibTransId="{6B4CDB7B-8B24-4C2D-8719-B353D1F88673}"/>
    <dgm:cxn modelId="{B77B5EB1-72D7-4D2A-B800-AAEFF7CCFB0C}" srcId="{0B27AD4B-1F64-4CFA-BA43-114147436561}" destId="{FAF1364E-9808-4F33-85C9-B733410624C9}" srcOrd="3" destOrd="0" parTransId="{12B18611-6319-4EF3-9B0A-72DD53DC18C6}" sibTransId="{4C5C9044-FCEC-434F-8F40-42DE6370A043}"/>
    <dgm:cxn modelId="{B181BFE5-51E6-4E18-BC68-6212A93F1C6B}" type="presOf" srcId="{FAF1364E-9808-4F33-85C9-B733410624C9}" destId="{EFC90B4D-A064-4107-93E5-3C5B2641D03C}" srcOrd="0" destOrd="0" presId="urn:microsoft.com/office/officeart/2005/8/layout/hierarchy1"/>
    <dgm:cxn modelId="{7FEFC5CE-B28F-4BFC-9889-941984A38D4A}" type="presOf" srcId="{12B18611-6319-4EF3-9B0A-72DD53DC18C6}" destId="{BE276372-6BC1-447F-91A8-BE13F8EBD38B}" srcOrd="0" destOrd="0" presId="urn:microsoft.com/office/officeart/2005/8/layout/hierarchy1"/>
    <dgm:cxn modelId="{38FD7764-4F85-4578-A7D3-2C8EE17F404D}" type="presOf" srcId="{1BDEF1B5-C497-4757-8CA6-940230FD5DBA}" destId="{C54B599E-ED0D-4F1D-9B7F-1DF76A465C64}" srcOrd="0" destOrd="0" presId="urn:microsoft.com/office/officeart/2005/8/layout/hierarchy1"/>
    <dgm:cxn modelId="{956CD08C-5966-49C3-A533-7260DED360FE}" type="presOf" srcId="{1157B974-79F7-4F96-A8F6-F64B6930901A}" destId="{53ADE0BE-FF71-40D8-A240-6355A9D6A3DF}" srcOrd="0" destOrd="0" presId="urn:microsoft.com/office/officeart/2005/8/layout/hierarchy1"/>
    <dgm:cxn modelId="{A547D47B-2888-4C24-AAA4-492FA7FD43C2}" type="presOf" srcId="{CA7A900D-A7E9-4EDF-B434-38E70075127B}" destId="{584C4206-B67E-4F78-950C-F281804FCE0B}" srcOrd="0" destOrd="0" presId="urn:microsoft.com/office/officeart/2005/8/layout/hierarchy1"/>
    <dgm:cxn modelId="{0C3D688E-2C09-473A-A054-84D38BC6C7D1}" srcId="{4310FA6E-593A-4311-9E3E-618651FB0F5D}" destId="{1BDEF1B5-C497-4757-8CA6-940230FD5DBA}" srcOrd="1" destOrd="0" parTransId="{049249DB-7AC0-4ADE-919E-1F51F9F97E8E}" sibTransId="{6385B6CA-1786-4B5D-BB92-BC8327DDF7B9}"/>
    <dgm:cxn modelId="{2DE86C74-D7D6-45A4-9E19-487707FAB017}" type="presOf" srcId="{7B4AED49-1E16-4DCC-BC95-9414C87CDC74}" destId="{012E321C-1B56-487B-956C-0B366D737F26}" srcOrd="0" destOrd="0" presId="urn:microsoft.com/office/officeart/2005/8/layout/hierarchy1"/>
    <dgm:cxn modelId="{05073C54-5282-4ECA-9CEC-B04DCF2302F5}" srcId="{7F9A61D5-C24A-45B5-BDD5-E8ABDAB187E3}" destId="{B24D0A31-44A4-46A9-9C47-0D2710EF38E7}" srcOrd="0" destOrd="0" parTransId="{C9952DB6-E474-4DAC-9308-D9A433DB9A2F}" sibTransId="{0382E48B-51FA-46EE-8E88-1672F3679E57}"/>
    <dgm:cxn modelId="{2230DE95-DBE8-4BE5-91B6-69F173E4E007}" type="presOf" srcId="{0B27AD4B-1F64-4CFA-BA43-114147436561}" destId="{5E748EE4-0872-4F22-A58F-D5902FB28DB2}"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C61BB662-170A-411E-9565-90B8BF55FE69}" type="presOf" srcId="{C9952DB6-E474-4DAC-9308-D9A433DB9A2F}" destId="{7EA872FF-D033-4760-9D4F-D3B961DA229F}" srcOrd="0" destOrd="0" presId="urn:microsoft.com/office/officeart/2005/8/layout/hierarchy1"/>
    <dgm:cxn modelId="{2F180CF1-DD89-4099-BEC7-91367636F427}" type="presOf" srcId="{1AAA69F0-8F88-40AF-8394-81D4C5C8A025}" destId="{7162200B-B045-4720-8450-E6B6F091F3C1}" srcOrd="0" destOrd="0" presId="urn:microsoft.com/office/officeart/2005/8/layout/hierarchy1"/>
    <dgm:cxn modelId="{49FD6811-8962-4713-AA0A-63D6FCF2FB9D}" srcId="{1BDEF1B5-C497-4757-8CA6-940230FD5DBA}" destId="{CA7A900D-A7E9-4EDF-B434-38E70075127B}" srcOrd="0" destOrd="0" parTransId="{1157B974-79F7-4F96-A8F6-F64B6930901A}" sibTransId="{9E778A05-6369-4307-8037-816230B1B2A5}"/>
    <dgm:cxn modelId="{6C027043-993B-4545-A6D6-6C9EF690CDC8}" type="presOf" srcId="{6F070078-E3CE-42A0-8089-9DE3AD06BFBA}" destId="{4158FE2A-4BAB-44B9-B9D4-4B800758E01B}" srcOrd="0" destOrd="0" presId="urn:microsoft.com/office/officeart/2005/8/layout/hierarchy1"/>
    <dgm:cxn modelId="{B655E138-C11C-4E5D-8831-38EAFDA3CBDB}" type="presOf" srcId="{4310FA6E-593A-4311-9E3E-618651FB0F5D}" destId="{16DBCCF7-2027-43D9-A646-4805EB1920F0}" srcOrd="0" destOrd="0" presId="urn:microsoft.com/office/officeart/2005/8/layout/hierarchy1"/>
    <dgm:cxn modelId="{A4E04399-B2CC-40B5-9437-0052A1082DC7}" type="presParOf" srcId="{F7D62F00-CD9A-4799-9048-C27D37599672}" destId="{1C27AE1E-3689-40DA-A004-56571E58FEB6}" srcOrd="0" destOrd="0" presId="urn:microsoft.com/office/officeart/2005/8/layout/hierarchy1"/>
    <dgm:cxn modelId="{799579E0-19B6-4983-8A53-D797C725471B}" type="presParOf" srcId="{1C27AE1E-3689-40DA-A004-56571E58FEB6}" destId="{54756B05-EF9A-418E-9854-CD2C96C03D8D}" srcOrd="0" destOrd="0" presId="urn:microsoft.com/office/officeart/2005/8/layout/hierarchy1"/>
    <dgm:cxn modelId="{A4F78C53-F692-433B-908F-CE2E8A81D3B4}" type="presParOf" srcId="{54756B05-EF9A-418E-9854-CD2C96C03D8D}" destId="{89DEF23F-CDAD-4D35-B059-974C79688361}" srcOrd="0" destOrd="0" presId="urn:microsoft.com/office/officeart/2005/8/layout/hierarchy1"/>
    <dgm:cxn modelId="{28314EE4-D781-43D1-B5A0-DB588F01A739}" type="presParOf" srcId="{54756B05-EF9A-418E-9854-CD2C96C03D8D}" destId="{5E748EE4-0872-4F22-A58F-D5902FB28DB2}" srcOrd="1" destOrd="0" presId="urn:microsoft.com/office/officeart/2005/8/layout/hierarchy1"/>
    <dgm:cxn modelId="{1E89C337-9E84-4028-B60A-B38C298E0410}" type="presParOf" srcId="{1C27AE1E-3689-40DA-A004-56571E58FEB6}" destId="{2E203CB0-5002-4B33-9503-03B6A61329C1}" srcOrd="1" destOrd="0" presId="urn:microsoft.com/office/officeart/2005/8/layout/hierarchy1"/>
    <dgm:cxn modelId="{C72D7F38-0B85-4977-8F58-C2661AF837D1}" type="presParOf" srcId="{2E203CB0-5002-4B33-9503-03B6A61329C1}" destId="{8E6E05F6-75EB-4D3A-B472-E60FF67EDDE5}" srcOrd="0" destOrd="0" presId="urn:microsoft.com/office/officeart/2005/8/layout/hierarchy1"/>
    <dgm:cxn modelId="{A32FFEE5-2DC3-4DE3-AC28-E60F2363882D}" type="presParOf" srcId="{2E203CB0-5002-4B33-9503-03B6A61329C1}" destId="{B730A0E4-6150-4774-ADD8-B3E71817D83D}" srcOrd="1" destOrd="0" presId="urn:microsoft.com/office/officeart/2005/8/layout/hierarchy1"/>
    <dgm:cxn modelId="{65D5BB74-10FA-41C6-9713-C2ACD3E7A13F}" type="presParOf" srcId="{B730A0E4-6150-4774-ADD8-B3E71817D83D}" destId="{73319B18-4F4B-4354-92D5-41FDF0B8EDA9}" srcOrd="0" destOrd="0" presId="urn:microsoft.com/office/officeart/2005/8/layout/hierarchy1"/>
    <dgm:cxn modelId="{E1CE9B61-9FF4-4213-B484-610F4DF1DDCA}" type="presParOf" srcId="{73319B18-4F4B-4354-92D5-41FDF0B8EDA9}" destId="{B835351D-A767-4A1F-ABB3-749BEAB0A956}" srcOrd="0" destOrd="0" presId="urn:microsoft.com/office/officeart/2005/8/layout/hierarchy1"/>
    <dgm:cxn modelId="{AACDD6E3-7D73-4A4A-BBE5-9F623230DA2D}" type="presParOf" srcId="{73319B18-4F4B-4354-92D5-41FDF0B8EDA9}" destId="{16DBCCF7-2027-43D9-A646-4805EB1920F0}" srcOrd="1" destOrd="0" presId="urn:microsoft.com/office/officeart/2005/8/layout/hierarchy1"/>
    <dgm:cxn modelId="{D25337C3-4E8D-44D3-8092-FA86DA878BF0}" type="presParOf" srcId="{B730A0E4-6150-4774-ADD8-B3E71817D83D}" destId="{CE5EA74A-318D-45F4-A64F-3EC73FCFF4F8}" srcOrd="1" destOrd="0" presId="urn:microsoft.com/office/officeart/2005/8/layout/hierarchy1"/>
    <dgm:cxn modelId="{EE59F9CD-66B2-4C76-B64C-8EFA29E181E8}" type="presParOf" srcId="{CE5EA74A-318D-45F4-A64F-3EC73FCFF4F8}" destId="{F02CD396-2395-46E3-B8A3-60F753534B6D}" srcOrd="0" destOrd="0" presId="urn:microsoft.com/office/officeart/2005/8/layout/hierarchy1"/>
    <dgm:cxn modelId="{3FA8A450-9960-433E-8323-A3D9BED88B49}" type="presParOf" srcId="{CE5EA74A-318D-45F4-A64F-3EC73FCFF4F8}" destId="{6DA49A51-084C-4FD5-82BD-CAC29241D226}" srcOrd="1" destOrd="0" presId="urn:microsoft.com/office/officeart/2005/8/layout/hierarchy1"/>
    <dgm:cxn modelId="{EF563996-6AE1-47D1-A575-FE51557A5E35}" type="presParOf" srcId="{6DA49A51-084C-4FD5-82BD-CAC29241D226}" destId="{2844AF90-48D8-47D3-93EE-F2CF0CE9F686}" srcOrd="0" destOrd="0" presId="urn:microsoft.com/office/officeart/2005/8/layout/hierarchy1"/>
    <dgm:cxn modelId="{86F329FD-6962-4DDA-9D6E-F7D62557B294}" type="presParOf" srcId="{2844AF90-48D8-47D3-93EE-F2CF0CE9F686}" destId="{185F5ADC-D34D-44BF-A76B-E98EA42A17BB}" srcOrd="0" destOrd="0" presId="urn:microsoft.com/office/officeart/2005/8/layout/hierarchy1"/>
    <dgm:cxn modelId="{D44FE4AD-055A-4831-A702-0C26BF8D8368}" type="presParOf" srcId="{2844AF90-48D8-47D3-93EE-F2CF0CE9F686}" destId="{0C290D8D-2A5F-4B0E-B649-DBCCF0938117}" srcOrd="1" destOrd="0" presId="urn:microsoft.com/office/officeart/2005/8/layout/hierarchy1"/>
    <dgm:cxn modelId="{D6EC9D75-357F-4975-BF1A-54B89E2E091F}" type="presParOf" srcId="{6DA49A51-084C-4FD5-82BD-CAC29241D226}" destId="{E7CA785C-9CA6-42C8-9D9C-6C790541FBEF}" srcOrd="1" destOrd="0" presId="urn:microsoft.com/office/officeart/2005/8/layout/hierarchy1"/>
    <dgm:cxn modelId="{0785D074-EBD5-4F8E-AE69-936DEE0CDF19}" type="presParOf" srcId="{E7CA785C-9CA6-42C8-9D9C-6C790541FBEF}" destId="{7EA872FF-D033-4760-9D4F-D3B961DA229F}" srcOrd="0" destOrd="0" presId="urn:microsoft.com/office/officeart/2005/8/layout/hierarchy1"/>
    <dgm:cxn modelId="{87021319-08BD-4D11-9AD2-7936E56B7F1E}" type="presParOf" srcId="{E7CA785C-9CA6-42C8-9D9C-6C790541FBEF}" destId="{EC3C34A9-EB5F-4854-B68E-03F1E3B214C2}" srcOrd="1" destOrd="0" presId="urn:microsoft.com/office/officeart/2005/8/layout/hierarchy1"/>
    <dgm:cxn modelId="{251737E9-1B61-407B-B7AA-B195FD97ABEF}" type="presParOf" srcId="{EC3C34A9-EB5F-4854-B68E-03F1E3B214C2}" destId="{99D558EE-DD63-4200-A238-07F5218DF404}" srcOrd="0" destOrd="0" presId="urn:microsoft.com/office/officeart/2005/8/layout/hierarchy1"/>
    <dgm:cxn modelId="{2D553C4B-6973-424B-B302-79E40D74A5EF}" type="presParOf" srcId="{99D558EE-DD63-4200-A238-07F5218DF404}" destId="{4C21E2FE-984F-4073-8567-B548F97391E6}" srcOrd="0" destOrd="0" presId="urn:microsoft.com/office/officeart/2005/8/layout/hierarchy1"/>
    <dgm:cxn modelId="{4B453787-1AD6-4726-9E39-7A45710FAF6B}" type="presParOf" srcId="{99D558EE-DD63-4200-A238-07F5218DF404}" destId="{B3C13D25-F065-414D-A9E7-E0443173E64C}" srcOrd="1" destOrd="0" presId="urn:microsoft.com/office/officeart/2005/8/layout/hierarchy1"/>
    <dgm:cxn modelId="{13F549F2-A269-481B-8B90-1020EAF4A4A6}" type="presParOf" srcId="{EC3C34A9-EB5F-4854-B68E-03F1E3B214C2}" destId="{DC73077D-B093-4B40-94C1-623C6F9157A7}" srcOrd="1" destOrd="0" presId="urn:microsoft.com/office/officeart/2005/8/layout/hierarchy1"/>
    <dgm:cxn modelId="{60CAF7DA-2F82-4830-BA62-3118584D4919}" type="presParOf" srcId="{CE5EA74A-318D-45F4-A64F-3EC73FCFF4F8}" destId="{18E19DDF-390D-4744-93BF-59496965E488}" srcOrd="2" destOrd="0" presId="urn:microsoft.com/office/officeart/2005/8/layout/hierarchy1"/>
    <dgm:cxn modelId="{B5DAE0FB-4F57-477B-8EB3-A322727DD3BF}" type="presParOf" srcId="{CE5EA74A-318D-45F4-A64F-3EC73FCFF4F8}" destId="{7527DA42-F91B-45E2-935A-B2242C6B861E}" srcOrd="3" destOrd="0" presId="urn:microsoft.com/office/officeart/2005/8/layout/hierarchy1"/>
    <dgm:cxn modelId="{69CF7F13-AEAC-4002-AE74-DD66927BBDEC}" type="presParOf" srcId="{7527DA42-F91B-45E2-935A-B2242C6B861E}" destId="{B67F2F15-8861-4706-A352-AF92A4EDC364}" srcOrd="0" destOrd="0" presId="urn:microsoft.com/office/officeart/2005/8/layout/hierarchy1"/>
    <dgm:cxn modelId="{9257DDB6-CD96-413E-9631-BDD81A24EDAA}" type="presParOf" srcId="{B67F2F15-8861-4706-A352-AF92A4EDC364}" destId="{0B262033-8662-4F60-8F33-47D71989D11D}" srcOrd="0" destOrd="0" presId="urn:microsoft.com/office/officeart/2005/8/layout/hierarchy1"/>
    <dgm:cxn modelId="{AF0599FC-1D9F-46C1-9F43-3B67D01098B5}" type="presParOf" srcId="{B67F2F15-8861-4706-A352-AF92A4EDC364}" destId="{C54B599E-ED0D-4F1D-9B7F-1DF76A465C64}" srcOrd="1" destOrd="0" presId="urn:microsoft.com/office/officeart/2005/8/layout/hierarchy1"/>
    <dgm:cxn modelId="{31EBF42D-0CAA-4280-9A5D-AA2C7D7AE6CC}" type="presParOf" srcId="{7527DA42-F91B-45E2-935A-B2242C6B861E}" destId="{F2AD6B87-6216-409F-8899-8288C7FA5FB3}" srcOrd="1" destOrd="0" presId="urn:microsoft.com/office/officeart/2005/8/layout/hierarchy1"/>
    <dgm:cxn modelId="{43EC2C7C-99AD-4018-8BA2-D8C0AF9D8205}" type="presParOf" srcId="{F2AD6B87-6216-409F-8899-8288C7FA5FB3}" destId="{53ADE0BE-FF71-40D8-A240-6355A9D6A3DF}" srcOrd="0" destOrd="0" presId="urn:microsoft.com/office/officeart/2005/8/layout/hierarchy1"/>
    <dgm:cxn modelId="{4CA1BDCB-874C-48A9-B853-67B5DB3980B7}" type="presParOf" srcId="{F2AD6B87-6216-409F-8899-8288C7FA5FB3}" destId="{4A81DFAC-547C-469A-BE27-701807070EF2}" srcOrd="1" destOrd="0" presId="urn:microsoft.com/office/officeart/2005/8/layout/hierarchy1"/>
    <dgm:cxn modelId="{CBB2D5DF-6368-4BB8-B4F1-7A4644043DAD}" type="presParOf" srcId="{4A81DFAC-547C-469A-BE27-701807070EF2}" destId="{3961036F-6F42-4123-AAFD-31C7CB41A3DC}" srcOrd="0" destOrd="0" presId="urn:microsoft.com/office/officeart/2005/8/layout/hierarchy1"/>
    <dgm:cxn modelId="{B4EFBB76-4837-46F0-AE34-1783FC8A929E}" type="presParOf" srcId="{3961036F-6F42-4123-AAFD-31C7CB41A3DC}" destId="{F5A530B3-5E6F-49F8-A38F-FB4163EC8528}" srcOrd="0" destOrd="0" presId="urn:microsoft.com/office/officeart/2005/8/layout/hierarchy1"/>
    <dgm:cxn modelId="{011E7FC4-5D10-4C7B-9597-E9F64B475645}" type="presParOf" srcId="{3961036F-6F42-4123-AAFD-31C7CB41A3DC}" destId="{584C4206-B67E-4F78-950C-F281804FCE0B}" srcOrd="1" destOrd="0" presId="urn:microsoft.com/office/officeart/2005/8/layout/hierarchy1"/>
    <dgm:cxn modelId="{186B69DC-6E81-4935-9E4C-FC4780166ABA}" type="presParOf" srcId="{4A81DFAC-547C-469A-BE27-701807070EF2}" destId="{96230774-8604-4F85-84CC-B05E25E5A137}" srcOrd="1" destOrd="0" presId="urn:microsoft.com/office/officeart/2005/8/layout/hierarchy1"/>
    <dgm:cxn modelId="{69D2F256-A19B-45F2-99AB-F2B23DABAA5D}" type="presParOf" srcId="{2E203CB0-5002-4B33-9503-03B6A61329C1}" destId="{D5404F1C-1402-4728-BDC7-7009581EE6D7}" srcOrd="2" destOrd="0" presId="urn:microsoft.com/office/officeart/2005/8/layout/hierarchy1"/>
    <dgm:cxn modelId="{994E4DE6-2BCE-44B8-B37F-3CE053F004B8}" type="presParOf" srcId="{2E203CB0-5002-4B33-9503-03B6A61329C1}" destId="{A890A87F-C22B-45A9-B28F-D0C1180EECDD}" srcOrd="3" destOrd="0" presId="urn:microsoft.com/office/officeart/2005/8/layout/hierarchy1"/>
    <dgm:cxn modelId="{1266CB30-97DC-483C-84B6-3149FA643DA1}" type="presParOf" srcId="{A890A87F-C22B-45A9-B28F-D0C1180EECDD}" destId="{EB4A4AD9-4B6E-4DDB-993B-CC49B5352F37}" srcOrd="0" destOrd="0" presId="urn:microsoft.com/office/officeart/2005/8/layout/hierarchy1"/>
    <dgm:cxn modelId="{B8BC7C6A-A21A-4800-B958-54A72BBF57A7}" type="presParOf" srcId="{EB4A4AD9-4B6E-4DDB-993B-CC49B5352F37}" destId="{50F015DB-5E48-410C-85B9-BDD911F83716}" srcOrd="0" destOrd="0" presId="urn:microsoft.com/office/officeart/2005/8/layout/hierarchy1"/>
    <dgm:cxn modelId="{1A85CC89-2E0F-4B41-A71D-0B2510610A83}" type="presParOf" srcId="{EB4A4AD9-4B6E-4DDB-993B-CC49B5352F37}" destId="{4158FE2A-4BAB-44B9-B9D4-4B800758E01B}" srcOrd="1" destOrd="0" presId="urn:microsoft.com/office/officeart/2005/8/layout/hierarchy1"/>
    <dgm:cxn modelId="{12E8E6C5-0D95-4392-9781-193577CBC990}" type="presParOf" srcId="{A890A87F-C22B-45A9-B28F-D0C1180EECDD}" destId="{E03B4F64-FAA0-4E0D-A6B9-094E76B17FDF}" srcOrd="1" destOrd="0" presId="urn:microsoft.com/office/officeart/2005/8/layout/hierarchy1"/>
    <dgm:cxn modelId="{76C7C662-9DEA-4780-BBC4-98941AEFDE84}" type="presParOf" srcId="{2E203CB0-5002-4B33-9503-03B6A61329C1}" destId="{7162200B-B045-4720-8450-E6B6F091F3C1}" srcOrd="4" destOrd="0" presId="urn:microsoft.com/office/officeart/2005/8/layout/hierarchy1"/>
    <dgm:cxn modelId="{9429A898-2959-4EFC-883C-FA8843EF3453}" type="presParOf" srcId="{2E203CB0-5002-4B33-9503-03B6A61329C1}" destId="{D5F29771-D2A9-4E53-B0E7-013A8920153E}" srcOrd="5" destOrd="0" presId="urn:microsoft.com/office/officeart/2005/8/layout/hierarchy1"/>
    <dgm:cxn modelId="{BABD1A77-9259-4DF9-83A7-2BE77EB3DBD2}" type="presParOf" srcId="{D5F29771-D2A9-4E53-B0E7-013A8920153E}" destId="{A25221AD-1380-40FA-8D5E-48FD1DA7105B}" srcOrd="0" destOrd="0" presId="urn:microsoft.com/office/officeart/2005/8/layout/hierarchy1"/>
    <dgm:cxn modelId="{BAE16F07-35E9-4D62-90ED-55C7F6D2E6E2}" type="presParOf" srcId="{A25221AD-1380-40FA-8D5E-48FD1DA7105B}" destId="{EFDD1990-616E-4A8C-8ED9-A16D7FBDBE02}" srcOrd="0" destOrd="0" presId="urn:microsoft.com/office/officeart/2005/8/layout/hierarchy1"/>
    <dgm:cxn modelId="{1A286F06-F337-4EFE-8D54-9827BCDDF833}" type="presParOf" srcId="{A25221AD-1380-40FA-8D5E-48FD1DA7105B}" destId="{012E321C-1B56-487B-956C-0B366D737F26}" srcOrd="1" destOrd="0" presId="urn:microsoft.com/office/officeart/2005/8/layout/hierarchy1"/>
    <dgm:cxn modelId="{4BD5075F-D037-468D-9EBB-53544CC9DE6D}" type="presParOf" srcId="{D5F29771-D2A9-4E53-B0E7-013A8920153E}" destId="{DF503B33-D77C-4872-88A0-4D5CD7705FBE}" srcOrd="1" destOrd="0" presId="urn:microsoft.com/office/officeart/2005/8/layout/hierarchy1"/>
    <dgm:cxn modelId="{DCB321B6-B2F0-429F-AA3D-6B4C0D63EA46}" type="presParOf" srcId="{2E203CB0-5002-4B33-9503-03B6A61329C1}" destId="{BE276372-6BC1-447F-91A8-BE13F8EBD38B}" srcOrd="6" destOrd="0" presId="urn:microsoft.com/office/officeart/2005/8/layout/hierarchy1"/>
    <dgm:cxn modelId="{3A00CBDF-01FE-46D6-A6F4-43192B30F4E6}" type="presParOf" srcId="{2E203CB0-5002-4B33-9503-03B6A61329C1}" destId="{DC260074-9AC1-4316-955E-D974DF62A1B0}" srcOrd="7" destOrd="0" presId="urn:microsoft.com/office/officeart/2005/8/layout/hierarchy1"/>
    <dgm:cxn modelId="{5538B1C7-E20E-4EF4-A310-F2DA81E0E34A}" type="presParOf" srcId="{DC260074-9AC1-4316-955E-D974DF62A1B0}" destId="{166C0AC2-D352-4736-AE56-9E8C045A4495}" srcOrd="0" destOrd="0" presId="urn:microsoft.com/office/officeart/2005/8/layout/hierarchy1"/>
    <dgm:cxn modelId="{F3E6CC68-E610-4B18-BD2F-88E886C4C1A9}" type="presParOf" srcId="{166C0AC2-D352-4736-AE56-9E8C045A4495}" destId="{F1C75193-90E4-4380-9325-BA84868491C7}" srcOrd="0" destOrd="0" presId="urn:microsoft.com/office/officeart/2005/8/layout/hierarchy1"/>
    <dgm:cxn modelId="{6B3FC926-F783-46D3-BF05-BD97DE15EB08}" type="presParOf" srcId="{166C0AC2-D352-4736-AE56-9E8C045A4495}" destId="{EFC90B4D-A064-4107-93E5-3C5B2641D03C}" srcOrd="1" destOrd="0" presId="urn:microsoft.com/office/officeart/2005/8/layout/hierarchy1"/>
    <dgm:cxn modelId="{8CEC28F3-F488-4CE4-BF36-085AAF587062}"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CA1D-BE52-4027-B762-BDF064BCAC00}">
      <dsp:nvSpPr>
        <dsp:cNvPr id="0" name=""/>
        <dsp:cNvSpPr/>
      </dsp:nvSpPr>
      <dsp:spPr>
        <a:xfrm>
          <a:off x="782315" y="631380"/>
          <a:ext cx="642875" cy="642865"/>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D82D00EB-4F84-417D-B8DF-D30837EAF6F8}">
      <dsp:nvSpPr>
        <dsp:cNvPr id="0" name=""/>
        <dsp:cNvSpPr/>
      </dsp:nvSpPr>
      <dsp:spPr>
        <a:xfrm>
          <a:off x="0" y="1219198"/>
          <a:ext cx="1957949" cy="315988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Schools</a:t>
          </a:r>
          <a:endParaRPr lang="en-US" sz="2000" kern="1200" dirty="0"/>
        </a:p>
        <a:p>
          <a:pPr marL="171450" lvl="1" indent="-171450" algn="l" defTabSz="800100">
            <a:lnSpc>
              <a:spcPct val="90000"/>
            </a:lnSpc>
            <a:spcBef>
              <a:spcPct val="0"/>
            </a:spcBef>
            <a:spcAft>
              <a:spcPct val="15000"/>
            </a:spcAft>
            <a:buChar char="••"/>
          </a:pPr>
          <a:r>
            <a:rPr lang="en-US" sz="1800" kern="1200" dirty="0" smtClean="0"/>
            <a:t>Track data throughout school year</a:t>
          </a:r>
          <a:endParaRPr lang="en-US" sz="1800" kern="1200" dirty="0"/>
        </a:p>
        <a:p>
          <a:pPr marL="171450" lvl="1" indent="-171450" algn="l" defTabSz="800100">
            <a:lnSpc>
              <a:spcPct val="90000"/>
            </a:lnSpc>
            <a:spcBef>
              <a:spcPct val="0"/>
            </a:spcBef>
            <a:spcAft>
              <a:spcPct val="15000"/>
            </a:spcAft>
            <a:buChar char="••"/>
          </a:pPr>
          <a:r>
            <a:rPr lang="en-US" sz="1800" kern="1200" dirty="0" smtClean="0"/>
            <a:t>Determines the appropriate category for every incident</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data to district</a:t>
          </a:r>
          <a:endParaRPr lang="en-US" sz="1800" kern="1200" dirty="0"/>
        </a:p>
      </dsp:txBody>
      <dsp:txXfrm>
        <a:off x="57346" y="1276544"/>
        <a:ext cx="1843257" cy="3045194"/>
      </dsp:txXfrm>
    </dsp:sp>
    <dsp:sp modelId="{65AB778E-218B-49E6-95C8-CB61469BD6D7}">
      <dsp:nvSpPr>
        <dsp:cNvPr id="0" name=""/>
        <dsp:cNvSpPr/>
      </dsp:nvSpPr>
      <dsp:spPr>
        <a:xfrm rot="864882">
          <a:off x="1483105" y="763030"/>
          <a:ext cx="651607" cy="24615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484267" y="803069"/>
        <a:ext cx="577760" cy="147695"/>
      </dsp:txXfrm>
    </dsp:sp>
    <dsp:sp modelId="{153BFA0E-3ED9-47B0-B6C1-1D7A20DFF3D8}">
      <dsp:nvSpPr>
        <dsp:cNvPr id="0" name=""/>
        <dsp:cNvSpPr/>
      </dsp:nvSpPr>
      <dsp:spPr>
        <a:xfrm>
          <a:off x="2209798" y="914405"/>
          <a:ext cx="1297079" cy="978777"/>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E88F0B02-AAC4-406B-8CBC-11550AEB2268}">
      <dsp:nvSpPr>
        <dsp:cNvPr id="0" name=""/>
        <dsp:cNvSpPr/>
      </dsp:nvSpPr>
      <dsp:spPr>
        <a:xfrm>
          <a:off x="2187121" y="1958146"/>
          <a:ext cx="2277414" cy="3130013"/>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Districts</a:t>
          </a:r>
          <a:endParaRPr lang="en-US" sz="2000" kern="1200" dirty="0"/>
        </a:p>
        <a:p>
          <a:pPr marL="171450" lvl="1" indent="-171450" algn="l" defTabSz="800100">
            <a:lnSpc>
              <a:spcPct val="90000"/>
            </a:lnSpc>
            <a:spcBef>
              <a:spcPct val="0"/>
            </a:spcBef>
            <a:spcAft>
              <a:spcPct val="15000"/>
            </a:spcAft>
            <a:buChar char="••"/>
          </a:pPr>
          <a:r>
            <a:rPr lang="en-US" sz="1800" kern="1200" dirty="0" smtClean="0"/>
            <a:t>Combine data from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Verify accuracy with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Report data to CDE</a:t>
          </a:r>
          <a:endParaRPr lang="en-US" sz="1800" kern="1200" dirty="0"/>
        </a:p>
        <a:p>
          <a:pPr marL="171450" lvl="1" indent="-171450" algn="l" defTabSz="800100">
            <a:lnSpc>
              <a:spcPct val="90000"/>
            </a:lnSpc>
            <a:spcBef>
              <a:spcPct val="0"/>
            </a:spcBef>
            <a:spcAft>
              <a:spcPct val="15000"/>
            </a:spcAft>
            <a:buChar char="••"/>
          </a:pPr>
          <a:r>
            <a:rPr lang="en-US" sz="1800" kern="1200" dirty="0" smtClean="0"/>
            <a:t>Verify accuracy of reports</a:t>
          </a:r>
          <a:endParaRPr lang="en-US" sz="1800" kern="1200" dirty="0"/>
        </a:p>
        <a:p>
          <a:pPr marL="171450" lvl="1" indent="-171450" algn="l" defTabSz="800100">
            <a:lnSpc>
              <a:spcPct val="90000"/>
            </a:lnSpc>
            <a:spcBef>
              <a:spcPct val="0"/>
            </a:spcBef>
            <a:spcAft>
              <a:spcPct val="15000"/>
            </a:spcAft>
            <a:buChar char="••"/>
          </a:pPr>
          <a:r>
            <a:rPr lang="en-US" sz="1800" kern="1200" dirty="0" smtClean="0"/>
            <a:t>Correct and Approve data</a:t>
          </a:r>
          <a:endParaRPr lang="en-US" sz="1800" kern="1200" dirty="0"/>
        </a:p>
      </dsp:txBody>
      <dsp:txXfrm>
        <a:off x="2253824" y="2024849"/>
        <a:ext cx="2144008" cy="2996607"/>
      </dsp:txXfrm>
    </dsp:sp>
    <dsp:sp modelId="{B76CE360-138C-400D-8139-B8FBA1D7D18F}">
      <dsp:nvSpPr>
        <dsp:cNvPr id="0" name=""/>
        <dsp:cNvSpPr/>
      </dsp:nvSpPr>
      <dsp:spPr>
        <a:xfrm rot="20879326">
          <a:off x="3681813" y="984161"/>
          <a:ext cx="873478" cy="252489"/>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682642" y="1042541"/>
        <a:ext cx="797731" cy="151493"/>
      </dsp:txXfrm>
    </dsp:sp>
    <dsp:sp modelId="{8DBB3D77-812E-47F8-97BB-4D3ED3940B46}">
      <dsp:nvSpPr>
        <dsp:cNvPr id="0" name=""/>
        <dsp:cNvSpPr/>
      </dsp:nvSpPr>
      <dsp:spPr>
        <a:xfrm>
          <a:off x="4996728" y="319199"/>
          <a:ext cx="1038336" cy="1038336"/>
        </a:xfrm>
        <a:prstGeom prst="roundRect">
          <a:avLst>
            <a:gd name="adj" fmla="val 10000"/>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F197EFE6-AB22-4D20-A95E-960259060193}">
      <dsp:nvSpPr>
        <dsp:cNvPr id="0" name=""/>
        <dsp:cNvSpPr/>
      </dsp:nvSpPr>
      <dsp:spPr>
        <a:xfrm>
          <a:off x="4762589" y="1567918"/>
          <a:ext cx="1877613" cy="2965209"/>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Data Pipeline</a:t>
          </a:r>
          <a:endParaRPr lang="en-US" sz="2000" kern="1200" dirty="0"/>
        </a:p>
        <a:p>
          <a:pPr marL="171450" lvl="1" indent="-171450" algn="l" defTabSz="800100">
            <a:lnSpc>
              <a:spcPct val="90000"/>
            </a:lnSpc>
            <a:spcBef>
              <a:spcPct val="0"/>
            </a:spcBef>
            <a:spcAft>
              <a:spcPct val="15000"/>
            </a:spcAft>
            <a:buChar char="••"/>
          </a:pPr>
          <a:r>
            <a:rPr lang="en-US" sz="1800" kern="1200" dirty="0" smtClean="0"/>
            <a:t>Collects data from districts</a:t>
          </a:r>
          <a:endParaRPr lang="en-US" sz="1800" kern="1200" dirty="0"/>
        </a:p>
        <a:p>
          <a:pPr marL="171450" lvl="1" indent="-171450" algn="l" defTabSz="800100">
            <a:lnSpc>
              <a:spcPct val="90000"/>
            </a:lnSpc>
            <a:spcBef>
              <a:spcPct val="0"/>
            </a:spcBef>
            <a:spcAft>
              <a:spcPct val="15000"/>
            </a:spcAft>
            <a:buChar char="••"/>
          </a:pPr>
          <a:r>
            <a:rPr lang="en-US" sz="1800" kern="1200" dirty="0" smtClean="0"/>
            <a:t>Checks data for accuracy</a:t>
          </a:r>
          <a:endParaRPr lang="en-US" sz="1800" kern="1200" dirty="0"/>
        </a:p>
        <a:p>
          <a:pPr marL="171450" lvl="1" indent="-171450" algn="l" defTabSz="800100">
            <a:lnSpc>
              <a:spcPct val="90000"/>
            </a:lnSpc>
            <a:spcBef>
              <a:spcPct val="0"/>
            </a:spcBef>
            <a:spcAft>
              <a:spcPct val="15000"/>
            </a:spcAft>
            <a:buChar char="••"/>
          </a:pPr>
          <a:r>
            <a:rPr lang="en-US" sz="1800" kern="1200" dirty="0" smtClean="0"/>
            <a:t>Rejects data if not accurate-districts must resubmit</a:t>
          </a:r>
          <a:endParaRPr lang="en-US" sz="1800" kern="1200" dirty="0"/>
        </a:p>
      </dsp:txBody>
      <dsp:txXfrm>
        <a:off x="4817582" y="1622911"/>
        <a:ext cx="1767627" cy="2855223"/>
      </dsp:txXfrm>
    </dsp:sp>
    <dsp:sp modelId="{1EBE0CB9-AA34-4B18-B758-5F9FBC5E3C9C}">
      <dsp:nvSpPr>
        <dsp:cNvPr id="0" name=""/>
        <dsp:cNvSpPr/>
      </dsp:nvSpPr>
      <dsp:spPr>
        <a:xfrm rot="670255">
          <a:off x="6286947" y="834273"/>
          <a:ext cx="776678" cy="312738"/>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287836" y="887733"/>
        <a:ext cx="682857" cy="187642"/>
      </dsp:txXfrm>
    </dsp:sp>
    <dsp:sp modelId="{0519CEBE-8553-4F37-8BC9-B83D31B4D1CE}">
      <dsp:nvSpPr>
        <dsp:cNvPr id="0" name=""/>
        <dsp:cNvSpPr/>
      </dsp:nvSpPr>
      <dsp:spPr>
        <a:xfrm>
          <a:off x="7238998" y="761998"/>
          <a:ext cx="1038336" cy="1038336"/>
        </a:xfrm>
        <a:prstGeom prst="roundRect">
          <a:avLst>
            <a:gd name="adj" fmla="val 10000"/>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B11EB97F-7D71-406A-AB8C-1A459FB9BE56}">
      <dsp:nvSpPr>
        <dsp:cNvPr id="0" name=""/>
        <dsp:cNvSpPr/>
      </dsp:nvSpPr>
      <dsp:spPr>
        <a:xfrm>
          <a:off x="7103932" y="2012845"/>
          <a:ext cx="1664183" cy="2876182"/>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CDE</a:t>
          </a:r>
          <a:endParaRPr lang="en-US" sz="2600" kern="1200" dirty="0"/>
        </a:p>
        <a:p>
          <a:pPr marL="228600" lvl="1" indent="-228600" algn="l" defTabSz="889000">
            <a:lnSpc>
              <a:spcPct val="90000"/>
            </a:lnSpc>
            <a:spcBef>
              <a:spcPct val="0"/>
            </a:spcBef>
            <a:spcAft>
              <a:spcPct val="15000"/>
            </a:spcAft>
            <a:buChar char="••"/>
          </a:pPr>
          <a:r>
            <a:rPr lang="en-US" sz="2000" kern="1200" dirty="0" smtClean="0"/>
            <a:t>Reviews Data</a:t>
          </a:r>
          <a:endParaRPr lang="en-US" sz="2000" kern="1200" dirty="0"/>
        </a:p>
        <a:p>
          <a:pPr marL="228600" lvl="1" indent="-228600" algn="l" defTabSz="889000">
            <a:lnSpc>
              <a:spcPct val="90000"/>
            </a:lnSpc>
            <a:spcBef>
              <a:spcPct val="0"/>
            </a:spcBef>
            <a:spcAft>
              <a:spcPct val="15000"/>
            </a:spcAft>
            <a:buChar char="••"/>
          </a:pPr>
          <a:r>
            <a:rPr lang="en-US" sz="2000" kern="1200" dirty="0" smtClean="0"/>
            <a:t>Aligns data with law</a:t>
          </a:r>
          <a:endParaRPr lang="en-US" sz="2000" kern="1200" dirty="0"/>
        </a:p>
        <a:p>
          <a:pPr marL="228600" lvl="1" indent="-228600" algn="l" defTabSz="889000">
            <a:lnSpc>
              <a:spcPct val="90000"/>
            </a:lnSpc>
            <a:spcBef>
              <a:spcPct val="0"/>
            </a:spcBef>
            <a:spcAft>
              <a:spcPct val="15000"/>
            </a:spcAft>
            <a:buChar char="••"/>
          </a:pPr>
          <a:r>
            <a:rPr lang="en-US" sz="2000" kern="1200" dirty="0" smtClean="0"/>
            <a:t>Reports data as required</a:t>
          </a:r>
          <a:endParaRPr lang="en-US" sz="2000" kern="1200" dirty="0"/>
        </a:p>
      </dsp:txBody>
      <dsp:txXfrm>
        <a:off x="7152674" y="2061587"/>
        <a:ext cx="1566699" cy="277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697-1CCD-4284-8688-A9CC668A025E}">
      <dsp:nvSpPr>
        <dsp:cNvPr id="0" name=""/>
        <dsp:cNvSpPr/>
      </dsp:nvSpPr>
      <dsp:spPr>
        <a:xfrm>
          <a:off x="0" y="0"/>
          <a:ext cx="5080212" cy="604800"/>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smtClean="0"/>
            <a:t>Discipline by Action File</a:t>
          </a:r>
          <a:endParaRPr lang="en-US" sz="2400" kern="1200" dirty="0"/>
        </a:p>
      </dsp:txBody>
      <dsp:txXfrm>
        <a:off x="0" y="0"/>
        <a:ext cx="5080212" cy="604800"/>
      </dsp:txXfrm>
    </dsp:sp>
    <dsp:sp modelId="{AAC95CC1-A9A3-42AE-AD55-74585324C971}">
      <dsp:nvSpPr>
        <dsp:cNvPr id="0" name=""/>
        <dsp:cNvSpPr/>
      </dsp:nvSpPr>
      <dsp:spPr>
        <a:xfrm>
          <a:off x="0" y="571172"/>
          <a:ext cx="5080212" cy="126819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1 Incident of tobacco violation</a:t>
          </a:r>
          <a:endParaRPr lang="en-US" sz="2100" kern="1200" dirty="0"/>
        </a:p>
        <a:p>
          <a:pPr marL="457200" lvl="2" indent="-228600" algn="l" defTabSz="933450">
            <a:lnSpc>
              <a:spcPct val="90000"/>
            </a:lnSpc>
            <a:spcBef>
              <a:spcPct val="0"/>
            </a:spcBef>
            <a:spcAft>
              <a:spcPct val="15000"/>
            </a:spcAft>
            <a:buChar char="••"/>
          </a:pPr>
          <a:r>
            <a:rPr lang="en-US" sz="2100" kern="1200" dirty="0" smtClean="0"/>
            <a:t>1 In-School Suspension</a:t>
          </a:r>
          <a:endParaRPr lang="en-US" sz="2100" kern="1200" dirty="0"/>
        </a:p>
        <a:p>
          <a:pPr marL="457200" lvl="2" indent="-228600" algn="l" defTabSz="933450">
            <a:lnSpc>
              <a:spcPct val="90000"/>
            </a:lnSpc>
            <a:spcBef>
              <a:spcPct val="0"/>
            </a:spcBef>
            <a:spcAft>
              <a:spcPct val="15000"/>
            </a:spcAft>
            <a:buChar char="••"/>
          </a:pPr>
          <a:r>
            <a:rPr lang="en-US" sz="2100" kern="1200" dirty="0" smtClean="0"/>
            <a:t>1 Referral to Law Enforcement</a:t>
          </a:r>
          <a:endParaRPr lang="en-US" sz="2100" kern="1200" dirty="0"/>
        </a:p>
      </dsp:txBody>
      <dsp:txXfrm>
        <a:off x="0" y="571172"/>
        <a:ext cx="5080212" cy="1268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697-1CCD-4284-8688-A9CC668A025E}">
      <dsp:nvSpPr>
        <dsp:cNvPr id="0" name=""/>
        <dsp:cNvSpPr/>
      </dsp:nvSpPr>
      <dsp:spPr>
        <a:xfrm>
          <a:off x="0" y="0"/>
          <a:ext cx="5080212" cy="748800"/>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smtClean="0"/>
            <a:t>Discipline by Action File</a:t>
          </a:r>
          <a:endParaRPr lang="en-US" sz="2400" kern="1200" dirty="0"/>
        </a:p>
      </dsp:txBody>
      <dsp:txXfrm>
        <a:off x="0" y="0"/>
        <a:ext cx="5080212" cy="748800"/>
      </dsp:txXfrm>
    </dsp:sp>
    <dsp:sp modelId="{AAC95CC1-A9A3-42AE-AD55-74585324C971}">
      <dsp:nvSpPr>
        <dsp:cNvPr id="0" name=""/>
        <dsp:cNvSpPr/>
      </dsp:nvSpPr>
      <dsp:spPr>
        <a:xfrm>
          <a:off x="0" y="742806"/>
          <a:ext cx="5080212" cy="114192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1 Incident of 3</a:t>
          </a:r>
          <a:r>
            <a:rPr lang="en-US" sz="2600" kern="1200" baseline="30000" dirty="0" smtClean="0"/>
            <a:t>rd</a:t>
          </a:r>
          <a:r>
            <a:rPr lang="en-US" sz="2600" kern="1200" dirty="0" smtClean="0"/>
            <a:t> Degree Assault</a:t>
          </a:r>
          <a:endParaRPr lang="en-US" sz="2600" kern="1200" dirty="0"/>
        </a:p>
        <a:p>
          <a:pPr marL="457200" lvl="2" indent="-228600" algn="l" defTabSz="1155700">
            <a:lnSpc>
              <a:spcPct val="90000"/>
            </a:lnSpc>
            <a:spcBef>
              <a:spcPct val="0"/>
            </a:spcBef>
            <a:spcAft>
              <a:spcPct val="15000"/>
            </a:spcAft>
            <a:buChar char="••"/>
          </a:pPr>
          <a:r>
            <a:rPr lang="en-US" sz="2600" kern="1200" dirty="0" smtClean="0"/>
            <a:t>1 Out-of-School Suspension</a:t>
          </a:r>
          <a:endParaRPr lang="en-US" sz="2600" kern="1200" dirty="0"/>
        </a:p>
      </dsp:txBody>
      <dsp:txXfrm>
        <a:off x="0" y="742806"/>
        <a:ext cx="5080212" cy="1141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6372-6BC1-447F-91A8-BE13F8EBD38B}">
      <dsp:nvSpPr>
        <dsp:cNvPr id="0" name=""/>
        <dsp:cNvSpPr/>
      </dsp:nvSpPr>
      <dsp:spPr>
        <a:xfrm>
          <a:off x="4651642" y="879538"/>
          <a:ext cx="2530457" cy="401422"/>
        </a:xfrm>
        <a:custGeom>
          <a:avLst/>
          <a:gdLst/>
          <a:ahLst/>
          <a:cxnLst/>
          <a:rect l="0" t="0" r="0" b="0"/>
          <a:pathLst>
            <a:path>
              <a:moveTo>
                <a:pt x="0" y="0"/>
              </a:moveTo>
              <a:lnTo>
                <a:pt x="0" y="273557"/>
              </a:lnTo>
              <a:lnTo>
                <a:pt x="2530457" y="273557"/>
              </a:lnTo>
              <a:lnTo>
                <a:pt x="2530457" y="40142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2200B-B045-4720-8450-E6B6F091F3C1}">
      <dsp:nvSpPr>
        <dsp:cNvPr id="0" name=""/>
        <dsp:cNvSpPr/>
      </dsp:nvSpPr>
      <dsp:spPr>
        <a:xfrm>
          <a:off x="4651642" y="879538"/>
          <a:ext cx="843485" cy="401422"/>
        </a:xfrm>
        <a:custGeom>
          <a:avLst/>
          <a:gdLst/>
          <a:ahLst/>
          <a:cxnLst/>
          <a:rect l="0" t="0" r="0" b="0"/>
          <a:pathLst>
            <a:path>
              <a:moveTo>
                <a:pt x="0" y="0"/>
              </a:moveTo>
              <a:lnTo>
                <a:pt x="0" y="273557"/>
              </a:lnTo>
              <a:lnTo>
                <a:pt x="843485" y="273557"/>
              </a:lnTo>
              <a:lnTo>
                <a:pt x="843485" y="40142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04F1C-1402-4728-BDC7-7009581EE6D7}">
      <dsp:nvSpPr>
        <dsp:cNvPr id="0" name=""/>
        <dsp:cNvSpPr/>
      </dsp:nvSpPr>
      <dsp:spPr>
        <a:xfrm>
          <a:off x="3890405" y="879538"/>
          <a:ext cx="761236" cy="399091"/>
        </a:xfrm>
        <a:custGeom>
          <a:avLst/>
          <a:gdLst/>
          <a:ahLst/>
          <a:cxnLst/>
          <a:rect l="0" t="0" r="0" b="0"/>
          <a:pathLst>
            <a:path>
              <a:moveTo>
                <a:pt x="761236" y="0"/>
              </a:moveTo>
              <a:lnTo>
                <a:pt x="761236" y="271226"/>
              </a:lnTo>
              <a:lnTo>
                <a:pt x="0" y="271226"/>
              </a:lnTo>
              <a:lnTo>
                <a:pt x="0" y="399091"/>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DE0BE-FF71-40D8-A240-6355A9D6A3DF}">
      <dsp:nvSpPr>
        <dsp:cNvPr id="0" name=""/>
        <dsp:cNvSpPr/>
      </dsp:nvSpPr>
      <dsp:spPr>
        <a:xfrm>
          <a:off x="3221384" y="3432969"/>
          <a:ext cx="91440" cy="401422"/>
        </a:xfrm>
        <a:custGeom>
          <a:avLst/>
          <a:gdLst/>
          <a:ahLst/>
          <a:cxnLst/>
          <a:rect l="0" t="0" r="0" b="0"/>
          <a:pathLst>
            <a:path>
              <a:moveTo>
                <a:pt x="45720" y="0"/>
              </a:moveTo>
              <a:lnTo>
                <a:pt x="45720" y="40142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E19DDF-390D-4744-93BF-59496965E488}">
      <dsp:nvSpPr>
        <dsp:cNvPr id="0" name=""/>
        <dsp:cNvSpPr/>
      </dsp:nvSpPr>
      <dsp:spPr>
        <a:xfrm>
          <a:off x="2203434" y="2155088"/>
          <a:ext cx="1063670" cy="401422"/>
        </a:xfrm>
        <a:custGeom>
          <a:avLst/>
          <a:gdLst/>
          <a:ahLst/>
          <a:cxnLst/>
          <a:rect l="0" t="0" r="0" b="0"/>
          <a:pathLst>
            <a:path>
              <a:moveTo>
                <a:pt x="0" y="0"/>
              </a:moveTo>
              <a:lnTo>
                <a:pt x="0" y="273557"/>
              </a:lnTo>
              <a:lnTo>
                <a:pt x="1063670" y="273557"/>
              </a:lnTo>
              <a:lnTo>
                <a:pt x="1063670" y="40142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A872FF-D033-4760-9D4F-D3B961DA229F}">
      <dsp:nvSpPr>
        <dsp:cNvPr id="0" name=""/>
        <dsp:cNvSpPr/>
      </dsp:nvSpPr>
      <dsp:spPr>
        <a:xfrm>
          <a:off x="1061711" y="3432969"/>
          <a:ext cx="91440" cy="401422"/>
        </a:xfrm>
        <a:custGeom>
          <a:avLst/>
          <a:gdLst/>
          <a:ahLst/>
          <a:cxnLst/>
          <a:rect l="0" t="0" r="0" b="0"/>
          <a:pathLst>
            <a:path>
              <a:moveTo>
                <a:pt x="45720" y="0"/>
              </a:moveTo>
              <a:lnTo>
                <a:pt x="45720" y="40142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D396-2395-46E3-B8A3-60F753534B6D}">
      <dsp:nvSpPr>
        <dsp:cNvPr id="0" name=""/>
        <dsp:cNvSpPr/>
      </dsp:nvSpPr>
      <dsp:spPr>
        <a:xfrm>
          <a:off x="1107431" y="2155088"/>
          <a:ext cx="1096002" cy="401422"/>
        </a:xfrm>
        <a:custGeom>
          <a:avLst/>
          <a:gdLst/>
          <a:ahLst/>
          <a:cxnLst/>
          <a:rect l="0" t="0" r="0" b="0"/>
          <a:pathLst>
            <a:path>
              <a:moveTo>
                <a:pt x="1096002" y="0"/>
              </a:moveTo>
              <a:lnTo>
                <a:pt x="1096002" y="273557"/>
              </a:lnTo>
              <a:lnTo>
                <a:pt x="0" y="273557"/>
              </a:lnTo>
              <a:lnTo>
                <a:pt x="0" y="40142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E05F6-75EB-4D3A-B472-E60FF67EDDE5}">
      <dsp:nvSpPr>
        <dsp:cNvPr id="0" name=""/>
        <dsp:cNvSpPr/>
      </dsp:nvSpPr>
      <dsp:spPr>
        <a:xfrm>
          <a:off x="2203434" y="879538"/>
          <a:ext cx="2448208" cy="399091"/>
        </a:xfrm>
        <a:custGeom>
          <a:avLst/>
          <a:gdLst/>
          <a:ahLst/>
          <a:cxnLst/>
          <a:rect l="0" t="0" r="0" b="0"/>
          <a:pathLst>
            <a:path>
              <a:moveTo>
                <a:pt x="2448208" y="0"/>
              </a:moveTo>
              <a:lnTo>
                <a:pt x="2448208" y="271226"/>
              </a:lnTo>
              <a:lnTo>
                <a:pt x="0" y="271226"/>
              </a:lnTo>
              <a:lnTo>
                <a:pt x="0" y="399091"/>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DEF23F-CDAD-4D35-B059-974C79688361}">
      <dsp:nvSpPr>
        <dsp:cNvPr id="0" name=""/>
        <dsp:cNvSpPr/>
      </dsp:nvSpPr>
      <dsp:spPr>
        <a:xfrm>
          <a:off x="3961517" y="3080"/>
          <a:ext cx="1380249" cy="876458"/>
        </a:xfrm>
        <a:prstGeom prst="roundRect">
          <a:avLst>
            <a:gd name="adj" fmla="val 10000"/>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48EE4-0872-4F22-A58F-D5902FB28DB2}">
      <dsp:nvSpPr>
        <dsp:cNvPr id="0" name=""/>
        <dsp:cNvSpPr/>
      </dsp:nvSpPr>
      <dsp:spPr>
        <a:xfrm>
          <a:off x="4114879" y="148773"/>
          <a:ext cx="138024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Brought or Possessed at School</a:t>
          </a:r>
          <a:endParaRPr lang="en-US" sz="1600" kern="1200" dirty="0"/>
        </a:p>
      </dsp:txBody>
      <dsp:txXfrm>
        <a:off x="4140550" y="174444"/>
        <a:ext cx="1328907" cy="825116"/>
      </dsp:txXfrm>
    </dsp:sp>
    <dsp:sp modelId="{B835351D-A767-4A1F-ABB3-749BEAB0A956}">
      <dsp:nvSpPr>
        <dsp:cNvPr id="0" name=""/>
        <dsp:cNvSpPr/>
      </dsp:nvSpPr>
      <dsp:spPr>
        <a:xfrm>
          <a:off x="1513309" y="1278630"/>
          <a:ext cx="1380249" cy="876458"/>
        </a:xfrm>
        <a:prstGeom prst="roundRect">
          <a:avLst>
            <a:gd name="adj" fmla="val 10000"/>
          </a:avLst>
        </a:prstGeom>
        <a:gradFill rotWithShape="0">
          <a:gsLst>
            <a:gs pos="0">
              <a:schemeClr val="accent3">
                <a:tint val="99000"/>
                <a:hueOff val="0"/>
                <a:satOff val="0"/>
                <a:lumOff val="0"/>
                <a:alphaOff val="0"/>
                <a:satMod val="103000"/>
                <a:lumMod val="102000"/>
                <a:tint val="94000"/>
              </a:schemeClr>
            </a:gs>
            <a:gs pos="50000">
              <a:schemeClr val="accent3">
                <a:tint val="99000"/>
                <a:hueOff val="0"/>
                <a:satOff val="0"/>
                <a:lumOff val="0"/>
                <a:alphaOff val="0"/>
                <a:satMod val="110000"/>
                <a:lumMod val="100000"/>
                <a:shade val="100000"/>
              </a:schemeClr>
            </a:gs>
            <a:gs pos="100000">
              <a:schemeClr val="accent3">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DBCCF7-2027-43D9-A646-4805EB1920F0}">
      <dsp:nvSpPr>
        <dsp:cNvPr id="0" name=""/>
        <dsp:cNvSpPr/>
      </dsp:nvSpPr>
      <dsp:spPr>
        <a:xfrm>
          <a:off x="1666670" y="1424323"/>
          <a:ext cx="138024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99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(B1) Expelled</a:t>
          </a:r>
          <a:endParaRPr lang="en-US" sz="1600" kern="1200" dirty="0"/>
        </a:p>
      </dsp:txBody>
      <dsp:txXfrm>
        <a:off x="1692341" y="1449994"/>
        <a:ext cx="1328907" cy="825116"/>
      </dsp:txXfrm>
    </dsp:sp>
    <dsp:sp modelId="{185F5ADC-D34D-44BF-A76B-E98EA42A17BB}">
      <dsp:nvSpPr>
        <dsp:cNvPr id="0" name=""/>
        <dsp:cNvSpPr/>
      </dsp:nvSpPr>
      <dsp:spPr>
        <a:xfrm>
          <a:off x="240814" y="2556511"/>
          <a:ext cx="1733234" cy="876458"/>
        </a:xfrm>
        <a:prstGeom prst="roundRect">
          <a:avLst>
            <a:gd name="adj" fmla="val 10000"/>
          </a:avLst>
        </a:prstGeom>
        <a:gradFill rotWithShape="0">
          <a:gsLst>
            <a:gs pos="0">
              <a:schemeClr val="accent3">
                <a:tint val="80000"/>
                <a:hueOff val="0"/>
                <a:satOff val="0"/>
                <a:lumOff val="0"/>
                <a:alphaOff val="0"/>
                <a:satMod val="103000"/>
                <a:lumMod val="102000"/>
                <a:tint val="94000"/>
              </a:schemeClr>
            </a:gs>
            <a:gs pos="50000">
              <a:schemeClr val="accent3">
                <a:tint val="80000"/>
                <a:hueOff val="0"/>
                <a:satOff val="0"/>
                <a:lumOff val="0"/>
                <a:alphaOff val="0"/>
                <a:satMod val="110000"/>
                <a:lumMod val="100000"/>
                <a:shade val="100000"/>
              </a:schemeClr>
            </a:gs>
            <a:gs pos="100000">
              <a:schemeClr val="accent3">
                <a:tint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290D8D-2A5F-4B0E-B649-DBCCF0938117}">
      <dsp:nvSpPr>
        <dsp:cNvPr id="0" name=""/>
        <dsp:cNvSpPr/>
      </dsp:nvSpPr>
      <dsp:spPr>
        <a:xfrm>
          <a:off x="394175" y="2702204"/>
          <a:ext cx="1733234"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(C1) Less Than Mandatory One Calendar Year</a:t>
          </a:r>
          <a:endParaRPr lang="en-US" sz="1600" kern="1200" dirty="0"/>
        </a:p>
      </dsp:txBody>
      <dsp:txXfrm>
        <a:off x="419846" y="2727875"/>
        <a:ext cx="1681892" cy="825116"/>
      </dsp:txXfrm>
    </dsp:sp>
    <dsp:sp modelId="{4C21E2FE-984F-4073-8567-B548F97391E6}">
      <dsp:nvSpPr>
        <dsp:cNvPr id="0" name=""/>
        <dsp:cNvSpPr/>
      </dsp:nvSpPr>
      <dsp:spPr>
        <a:xfrm>
          <a:off x="193540" y="3834392"/>
          <a:ext cx="1827781" cy="876458"/>
        </a:xfrm>
        <a:prstGeom prst="roundRect">
          <a:avLst>
            <a:gd name="adj" fmla="val 10000"/>
          </a:avLst>
        </a:prstGeom>
        <a:gradFill rotWithShape="0">
          <a:gsLst>
            <a:gs pos="0">
              <a:schemeClr val="accent3">
                <a:tint val="70000"/>
                <a:hueOff val="0"/>
                <a:satOff val="0"/>
                <a:lumOff val="0"/>
                <a:alphaOff val="0"/>
                <a:satMod val="103000"/>
                <a:lumMod val="102000"/>
                <a:tint val="94000"/>
              </a:schemeClr>
            </a:gs>
            <a:gs pos="50000">
              <a:schemeClr val="accent3">
                <a:tint val="70000"/>
                <a:hueOff val="0"/>
                <a:satOff val="0"/>
                <a:lumOff val="0"/>
                <a:alphaOff val="0"/>
                <a:satMod val="110000"/>
                <a:lumMod val="100000"/>
                <a:shade val="100000"/>
              </a:schemeClr>
            </a:gs>
            <a:gs pos="100000">
              <a:schemeClr val="accent3">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13D25-F065-414D-A9E7-E0443173E64C}">
      <dsp:nvSpPr>
        <dsp:cNvPr id="0" name=""/>
        <dsp:cNvSpPr/>
      </dsp:nvSpPr>
      <dsp:spPr>
        <a:xfrm>
          <a:off x="346901" y="3980085"/>
          <a:ext cx="1827781"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(D1) Referred to Alternative School/Program</a:t>
          </a:r>
          <a:endParaRPr lang="en-US" sz="1600" kern="1200" dirty="0"/>
        </a:p>
      </dsp:txBody>
      <dsp:txXfrm>
        <a:off x="372572" y="4005756"/>
        <a:ext cx="1776439" cy="825116"/>
      </dsp:txXfrm>
    </dsp:sp>
    <dsp:sp modelId="{0B262033-8662-4F60-8F33-47D71989D11D}">
      <dsp:nvSpPr>
        <dsp:cNvPr id="0" name=""/>
        <dsp:cNvSpPr/>
      </dsp:nvSpPr>
      <dsp:spPr>
        <a:xfrm>
          <a:off x="2368154" y="2556511"/>
          <a:ext cx="1797899" cy="876458"/>
        </a:xfrm>
        <a:prstGeom prst="roundRect">
          <a:avLst>
            <a:gd name="adj" fmla="val 10000"/>
          </a:avLst>
        </a:prstGeom>
        <a:gradFill rotWithShape="0">
          <a:gsLst>
            <a:gs pos="0">
              <a:schemeClr val="accent3">
                <a:tint val="80000"/>
                <a:hueOff val="0"/>
                <a:satOff val="0"/>
                <a:lumOff val="0"/>
                <a:alphaOff val="0"/>
                <a:satMod val="103000"/>
                <a:lumMod val="102000"/>
                <a:tint val="94000"/>
              </a:schemeClr>
            </a:gs>
            <a:gs pos="50000">
              <a:schemeClr val="accent3">
                <a:tint val="80000"/>
                <a:hueOff val="0"/>
                <a:satOff val="0"/>
                <a:lumOff val="0"/>
                <a:alphaOff val="0"/>
                <a:satMod val="110000"/>
                <a:lumMod val="100000"/>
                <a:shade val="100000"/>
              </a:schemeClr>
            </a:gs>
            <a:gs pos="100000">
              <a:schemeClr val="accent3">
                <a:tint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4B599E-ED0D-4F1D-9B7F-1DF76A465C64}">
      <dsp:nvSpPr>
        <dsp:cNvPr id="0" name=""/>
        <dsp:cNvSpPr/>
      </dsp:nvSpPr>
      <dsp:spPr>
        <a:xfrm>
          <a:off x="2521515" y="2702204"/>
          <a:ext cx="179789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(C2) Full Mandatory One Calendar Year</a:t>
          </a:r>
          <a:endParaRPr lang="en-US" sz="1600" kern="1200" dirty="0"/>
        </a:p>
      </dsp:txBody>
      <dsp:txXfrm>
        <a:off x="2547186" y="2727875"/>
        <a:ext cx="1746557" cy="825116"/>
      </dsp:txXfrm>
    </dsp:sp>
    <dsp:sp modelId="{F5A530B3-5E6F-49F8-A38F-FB4163EC8528}">
      <dsp:nvSpPr>
        <dsp:cNvPr id="0" name=""/>
        <dsp:cNvSpPr/>
      </dsp:nvSpPr>
      <dsp:spPr>
        <a:xfrm>
          <a:off x="2328044" y="3834392"/>
          <a:ext cx="1878119" cy="876458"/>
        </a:xfrm>
        <a:prstGeom prst="roundRect">
          <a:avLst>
            <a:gd name="adj" fmla="val 10000"/>
          </a:avLst>
        </a:prstGeom>
        <a:gradFill rotWithShape="0">
          <a:gsLst>
            <a:gs pos="0">
              <a:schemeClr val="accent3">
                <a:tint val="70000"/>
                <a:hueOff val="0"/>
                <a:satOff val="0"/>
                <a:lumOff val="0"/>
                <a:alphaOff val="0"/>
                <a:satMod val="103000"/>
                <a:lumMod val="102000"/>
                <a:tint val="94000"/>
              </a:schemeClr>
            </a:gs>
            <a:gs pos="50000">
              <a:schemeClr val="accent3">
                <a:tint val="70000"/>
                <a:hueOff val="0"/>
                <a:satOff val="0"/>
                <a:lumOff val="0"/>
                <a:alphaOff val="0"/>
                <a:satMod val="110000"/>
                <a:lumMod val="100000"/>
                <a:shade val="100000"/>
              </a:schemeClr>
            </a:gs>
            <a:gs pos="100000">
              <a:schemeClr val="accent3">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4C4206-B67E-4F78-950C-F281804FCE0B}">
      <dsp:nvSpPr>
        <dsp:cNvPr id="0" name=""/>
        <dsp:cNvSpPr/>
      </dsp:nvSpPr>
      <dsp:spPr>
        <a:xfrm>
          <a:off x="2481405" y="3980085"/>
          <a:ext cx="187811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(D2) Referred to Alternative School/Program</a:t>
          </a:r>
          <a:endParaRPr lang="en-US" sz="1600" kern="1200" dirty="0"/>
        </a:p>
      </dsp:txBody>
      <dsp:txXfrm>
        <a:off x="2507076" y="4005756"/>
        <a:ext cx="1826777" cy="825116"/>
      </dsp:txXfrm>
    </dsp:sp>
    <dsp:sp modelId="{50F015DB-5E48-410C-85B9-BDD911F83716}">
      <dsp:nvSpPr>
        <dsp:cNvPr id="0" name=""/>
        <dsp:cNvSpPr/>
      </dsp:nvSpPr>
      <dsp:spPr>
        <a:xfrm>
          <a:off x="3200281" y="1278630"/>
          <a:ext cx="1380249" cy="876458"/>
        </a:xfrm>
        <a:prstGeom prst="roundRect">
          <a:avLst>
            <a:gd name="adj" fmla="val 10000"/>
          </a:avLst>
        </a:prstGeom>
        <a:gradFill rotWithShape="0">
          <a:gsLst>
            <a:gs pos="0">
              <a:schemeClr val="accent3">
                <a:tint val="99000"/>
                <a:hueOff val="0"/>
                <a:satOff val="0"/>
                <a:lumOff val="0"/>
                <a:alphaOff val="0"/>
                <a:satMod val="103000"/>
                <a:lumMod val="102000"/>
                <a:tint val="94000"/>
              </a:schemeClr>
            </a:gs>
            <a:gs pos="50000">
              <a:schemeClr val="accent3">
                <a:tint val="99000"/>
                <a:hueOff val="0"/>
                <a:satOff val="0"/>
                <a:lumOff val="0"/>
                <a:alphaOff val="0"/>
                <a:satMod val="110000"/>
                <a:lumMod val="100000"/>
                <a:shade val="100000"/>
              </a:schemeClr>
            </a:gs>
            <a:gs pos="100000">
              <a:schemeClr val="accent3">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8FE2A-4BAB-44B9-B9D4-4B800758E01B}">
      <dsp:nvSpPr>
        <dsp:cNvPr id="0" name=""/>
        <dsp:cNvSpPr/>
      </dsp:nvSpPr>
      <dsp:spPr>
        <a:xfrm>
          <a:off x="3353642" y="1424323"/>
          <a:ext cx="138024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99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(B2) Other Discipline Action</a:t>
          </a:r>
          <a:endParaRPr lang="en-US" sz="1600" kern="1200" dirty="0"/>
        </a:p>
      </dsp:txBody>
      <dsp:txXfrm>
        <a:off x="3379313" y="1449994"/>
        <a:ext cx="1328907" cy="825116"/>
      </dsp:txXfrm>
    </dsp:sp>
    <dsp:sp modelId="{EFDD1990-616E-4A8C-8ED9-A16D7FBDBE02}">
      <dsp:nvSpPr>
        <dsp:cNvPr id="0" name=""/>
        <dsp:cNvSpPr/>
      </dsp:nvSpPr>
      <dsp:spPr>
        <a:xfrm>
          <a:off x="4805003" y="1280961"/>
          <a:ext cx="1380249" cy="876458"/>
        </a:xfrm>
        <a:prstGeom prst="roundRect">
          <a:avLst>
            <a:gd name="adj" fmla="val 10000"/>
          </a:avLst>
        </a:prstGeom>
        <a:gradFill rotWithShape="0">
          <a:gsLst>
            <a:gs pos="0">
              <a:schemeClr val="accent3">
                <a:tint val="99000"/>
                <a:hueOff val="0"/>
                <a:satOff val="0"/>
                <a:lumOff val="0"/>
                <a:alphaOff val="0"/>
                <a:satMod val="103000"/>
                <a:lumMod val="102000"/>
                <a:tint val="94000"/>
              </a:schemeClr>
            </a:gs>
            <a:gs pos="50000">
              <a:schemeClr val="accent3">
                <a:tint val="99000"/>
                <a:hueOff val="0"/>
                <a:satOff val="0"/>
                <a:lumOff val="0"/>
                <a:alphaOff val="0"/>
                <a:satMod val="110000"/>
                <a:lumMod val="100000"/>
                <a:shade val="100000"/>
              </a:schemeClr>
            </a:gs>
            <a:gs pos="100000">
              <a:schemeClr val="accent3">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2E321C-1B56-487B-956C-0B366D737F26}">
      <dsp:nvSpPr>
        <dsp:cNvPr id="0" name=""/>
        <dsp:cNvSpPr/>
      </dsp:nvSpPr>
      <dsp:spPr>
        <a:xfrm>
          <a:off x="4958364" y="1426654"/>
          <a:ext cx="138024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99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(B3) Remove Other</a:t>
          </a:r>
          <a:endParaRPr lang="en-US" sz="1600" kern="1200" dirty="0"/>
        </a:p>
      </dsp:txBody>
      <dsp:txXfrm>
        <a:off x="4984035" y="1452325"/>
        <a:ext cx="1328907" cy="825116"/>
      </dsp:txXfrm>
    </dsp:sp>
    <dsp:sp modelId="{F1C75193-90E4-4380-9325-BA84868491C7}">
      <dsp:nvSpPr>
        <dsp:cNvPr id="0" name=""/>
        <dsp:cNvSpPr/>
      </dsp:nvSpPr>
      <dsp:spPr>
        <a:xfrm>
          <a:off x="6491975" y="1280961"/>
          <a:ext cx="1380249" cy="876458"/>
        </a:xfrm>
        <a:prstGeom prst="roundRect">
          <a:avLst>
            <a:gd name="adj" fmla="val 10000"/>
          </a:avLst>
        </a:prstGeom>
        <a:gradFill rotWithShape="0">
          <a:gsLst>
            <a:gs pos="0">
              <a:schemeClr val="accent3">
                <a:tint val="99000"/>
                <a:hueOff val="0"/>
                <a:satOff val="0"/>
                <a:lumOff val="0"/>
                <a:alphaOff val="0"/>
                <a:satMod val="103000"/>
                <a:lumMod val="102000"/>
                <a:tint val="94000"/>
              </a:schemeClr>
            </a:gs>
            <a:gs pos="50000">
              <a:schemeClr val="accent3">
                <a:tint val="99000"/>
                <a:hueOff val="0"/>
                <a:satOff val="0"/>
                <a:lumOff val="0"/>
                <a:alphaOff val="0"/>
                <a:satMod val="110000"/>
                <a:lumMod val="100000"/>
                <a:shade val="100000"/>
              </a:schemeClr>
            </a:gs>
            <a:gs pos="100000">
              <a:schemeClr val="accent3">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C90B4D-A064-4107-93E5-3C5B2641D03C}">
      <dsp:nvSpPr>
        <dsp:cNvPr id="0" name=""/>
        <dsp:cNvSpPr/>
      </dsp:nvSpPr>
      <dsp:spPr>
        <a:xfrm>
          <a:off x="6645336" y="1426654"/>
          <a:ext cx="1380249" cy="876458"/>
        </a:xfrm>
        <a:prstGeom prst="roundRect">
          <a:avLst>
            <a:gd name="adj" fmla="val 10000"/>
          </a:avLst>
        </a:prstGeom>
        <a:solidFill>
          <a:schemeClr val="lt1">
            <a:alpha val="90000"/>
            <a:hueOff val="0"/>
            <a:satOff val="0"/>
            <a:lumOff val="0"/>
            <a:alphaOff val="0"/>
          </a:schemeClr>
        </a:solidFill>
        <a:ln w="6350" cap="flat" cmpd="sng" algn="ctr">
          <a:solidFill>
            <a:schemeClr val="accent3">
              <a:tint val="99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(B4) No Action Taken</a:t>
          </a:r>
          <a:endParaRPr lang="en-US" sz="1600" kern="1200" dirty="0"/>
        </a:p>
      </dsp:txBody>
      <dsp:txXfrm>
        <a:off x="6671007" y="1452325"/>
        <a:ext cx="1328907" cy="8251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33448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180365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397187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312868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f52b6daad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f52b6daa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424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096291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03627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pPr/>
              <a:t>2/26/2020</a:t>
            </a:fld>
            <a:endParaRPr lang="en-US" dirty="0"/>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413396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407829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444027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52099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83160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27816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2/26/2020</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02737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11160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 id="2147483679" r:id="rId17"/>
    <p:sldLayoutId id="2147483682" r:id="rId18"/>
    <p:sldLayoutId id="2147483683" r:id="rId19"/>
    <p:sldLayoutId id="2147483685" r:id="rId20"/>
    <p:sldLayoutId id="2147483687" r:id="rId21"/>
    <p:sldLayoutId id="2147483690" r:id="rId22"/>
    <p:sldLayoutId id="214748369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schooldisciplineattendanc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School Discipline </a:t>
            </a:r>
            <a:r>
              <a:rPr lang="en-US" b="1" dirty="0" smtClean="0"/>
              <a:t>Data Reporting Review</a:t>
            </a:r>
            <a:r>
              <a:rPr lang="en-US" b="1" dirty="0"/>
              <a:t/>
            </a:r>
            <a:br>
              <a:rPr lang="en-US" b="1" dirty="0"/>
            </a:br>
            <a:r>
              <a:rPr lang="en-US" sz="2800" b="1" dirty="0"/>
              <a:t/>
            </a:r>
            <a:br>
              <a:rPr lang="en-US" sz="2800" b="1" dirty="0"/>
            </a:br>
            <a:endParaRPr lang="en-US" dirty="0"/>
          </a:p>
        </p:txBody>
      </p:sp>
      <p:sp>
        <p:nvSpPr>
          <p:cNvPr id="4" name="Content Placeholder 3"/>
          <p:cNvSpPr>
            <a:spLocks noGrp="1"/>
          </p:cNvSpPr>
          <p:nvPr>
            <p:ph type="subTitle" idx="1"/>
          </p:nvPr>
        </p:nvSpPr>
        <p:spPr/>
        <p:txBody>
          <a:bodyPr>
            <a:noAutofit/>
          </a:bodyPr>
          <a:lstStyle/>
          <a:p>
            <a:r>
              <a:rPr lang="en-US" sz="2800" b="1" dirty="0" smtClean="0"/>
              <a:t>2019-2020</a:t>
            </a:r>
            <a:endParaRPr lang="en-US" sz="2000" b="1" dirty="0" smtClean="0"/>
          </a:p>
        </p:txBody>
      </p:sp>
    </p:spTree>
    <p:extLst>
      <p:ext uri="{BB962C8B-B14F-4D97-AF65-F5344CB8AC3E}">
        <p14:creationId xmlns:p14="http://schemas.microsoft.com/office/powerpoint/2010/main" val="215367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fontAlgn="auto">
              <a:spcAft>
                <a:spcPts val="0"/>
              </a:spcAft>
              <a:defRPr/>
            </a:pPr>
            <a:r>
              <a:rPr lang="en-US" dirty="0"/>
              <a:t>Discipline by Action </a:t>
            </a:r>
            <a:r>
              <a:rPr lang="en-US" dirty="0" smtClean="0"/>
              <a:t>File: Behaviors/Allegations  Reported</a:t>
            </a:r>
            <a:endParaRPr lang="en-US" dirty="0" smtClean="0">
              <a:ea typeface="+mj-ea"/>
            </a:endParaRPr>
          </a:p>
        </p:txBody>
      </p:sp>
      <p:graphicFrame>
        <p:nvGraphicFramePr>
          <p:cNvPr id="2" name="Content Placeholder 1" title="Codes"/>
          <p:cNvGraphicFramePr>
            <a:graphicFrameLocks noGrp="1"/>
          </p:cNvGraphicFramePr>
          <p:nvPr>
            <p:ph idx="1"/>
            <p:extLst>
              <p:ext uri="{D42A27DB-BD31-4B8C-83A1-F6EECF244321}">
                <p14:modId xmlns:p14="http://schemas.microsoft.com/office/powerpoint/2010/main" val="1793360964"/>
              </p:ext>
            </p:extLst>
          </p:nvPr>
        </p:nvGraphicFramePr>
        <p:xfrm>
          <a:off x="619506" y="1326515"/>
          <a:ext cx="7886700" cy="4936278"/>
        </p:xfrm>
        <a:graphic>
          <a:graphicData uri="http://schemas.openxmlformats.org/drawingml/2006/table">
            <a:tbl>
              <a:tblPr firstRow="1" firstCol="1" bandRow="1">
                <a:tableStyleId>{0E3FDE45-AF77-4B5C-9715-49D594BDF05E}</a:tableStyleId>
              </a:tblPr>
              <a:tblGrid>
                <a:gridCol w="923036"/>
                <a:gridCol w="6963664"/>
              </a:tblGrid>
              <a:tr h="396821">
                <a:tc>
                  <a:txBody>
                    <a:bodyPr/>
                    <a:lstStyle/>
                    <a:p>
                      <a:pPr marL="0" marR="0" algn="ctr">
                        <a:spcBef>
                          <a:spcPts val="0"/>
                        </a:spcBef>
                        <a:spcAft>
                          <a:spcPts val="0"/>
                        </a:spcAft>
                      </a:pPr>
                      <a:r>
                        <a:rPr lang="en-US" sz="1800" dirty="0" smtClean="0">
                          <a:effectLst/>
                        </a:rPr>
                        <a:t>Code</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ctr">
                        <a:spcBef>
                          <a:spcPts val="0"/>
                        </a:spcBef>
                        <a:spcAft>
                          <a:spcPts val="0"/>
                        </a:spcAft>
                      </a:pPr>
                      <a:r>
                        <a:rPr lang="en-US" sz="1800" dirty="0" smtClean="0">
                          <a:effectLst/>
                        </a:rPr>
                        <a:t>Behavior /Allegation Type</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01</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Drug Violation</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02</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Alcohol Violation</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03</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Tobacco Violation</a:t>
                      </a:r>
                      <a:endParaRPr lang="en-US" sz="1600" b="1" dirty="0">
                        <a:effectLst/>
                        <a:latin typeface="+mn-lt"/>
                        <a:ea typeface="Times New Roman"/>
                        <a:cs typeface="Arial" panose="020B0604020202020204" pitchFamily="34" charset="0"/>
                      </a:endParaRPr>
                    </a:p>
                  </a:txBody>
                  <a:tcPr marL="63038" marR="63038" marT="0" marB="0" anchor="ctr"/>
                </a:tc>
              </a:tr>
              <a:tr h="288229">
                <a:tc>
                  <a:txBody>
                    <a:bodyPr/>
                    <a:lstStyle/>
                    <a:p>
                      <a:pPr marL="0" marR="0" algn="ctr">
                        <a:spcBef>
                          <a:spcPts val="0"/>
                        </a:spcBef>
                        <a:spcAft>
                          <a:spcPts val="0"/>
                        </a:spcAft>
                      </a:pPr>
                      <a:r>
                        <a:rPr lang="en-US" sz="1600" dirty="0">
                          <a:effectLst/>
                        </a:rPr>
                        <a:t>04</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1st, 2nd Degree or Vehicular Assault</a:t>
                      </a:r>
                      <a:endParaRPr lang="en-US" sz="1600" b="1" dirty="0">
                        <a:effectLst/>
                        <a:latin typeface="+mn-lt"/>
                        <a:ea typeface="Times New Roman"/>
                        <a:cs typeface="Arial" panose="020B0604020202020204" pitchFamily="34" charset="0"/>
                      </a:endParaRPr>
                    </a:p>
                  </a:txBody>
                  <a:tcPr marL="63038" marR="63038" marT="0" marB="0" anchor="ctr"/>
                </a:tc>
              </a:tr>
              <a:tr h="281154">
                <a:tc>
                  <a:txBody>
                    <a:bodyPr/>
                    <a:lstStyle/>
                    <a:p>
                      <a:pPr marL="0" marR="0" algn="ctr">
                        <a:spcBef>
                          <a:spcPts val="0"/>
                        </a:spcBef>
                        <a:spcAft>
                          <a:spcPts val="0"/>
                        </a:spcAft>
                      </a:pPr>
                      <a:r>
                        <a:rPr lang="en-US" sz="1600" dirty="0">
                          <a:effectLst/>
                        </a:rPr>
                        <a:t>05</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Dangerous Weapons </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06</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Robbery</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07</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Other Felony</a:t>
                      </a:r>
                      <a:endParaRPr lang="en-US" sz="1600" b="1" dirty="0">
                        <a:effectLst/>
                        <a:latin typeface="+mn-lt"/>
                        <a:ea typeface="Times New Roman"/>
                        <a:cs typeface="Arial" panose="020B0604020202020204" pitchFamily="34" charset="0"/>
                      </a:endParaRPr>
                    </a:p>
                  </a:txBody>
                  <a:tcPr marL="63038" marR="63038" marT="0" marB="0" anchor="ctr"/>
                </a:tc>
              </a:tr>
              <a:tr h="363904">
                <a:tc>
                  <a:txBody>
                    <a:bodyPr/>
                    <a:lstStyle/>
                    <a:p>
                      <a:pPr marL="0" marR="0" algn="ctr">
                        <a:spcBef>
                          <a:spcPts val="0"/>
                        </a:spcBef>
                        <a:spcAft>
                          <a:spcPts val="0"/>
                        </a:spcAft>
                      </a:pPr>
                      <a:r>
                        <a:rPr lang="en-US" sz="1600" dirty="0">
                          <a:effectLst/>
                        </a:rPr>
                        <a:t>08</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Disobedience/Defiant or Repeated Interference</a:t>
                      </a:r>
                      <a:endParaRPr lang="en-US" sz="1600" b="1" dirty="0">
                        <a:effectLst/>
                        <a:latin typeface="+mn-lt"/>
                        <a:ea typeface="Times New Roman"/>
                        <a:cs typeface="Arial" panose="020B0604020202020204" pitchFamily="34" charset="0"/>
                      </a:endParaRPr>
                    </a:p>
                  </a:txBody>
                  <a:tcPr marL="63038" marR="63038" marT="0" marB="0" anchor="ctr"/>
                </a:tc>
              </a:tr>
              <a:tr h="339407">
                <a:tc>
                  <a:txBody>
                    <a:bodyPr/>
                    <a:lstStyle/>
                    <a:p>
                      <a:pPr marL="0" marR="0" algn="ctr">
                        <a:spcBef>
                          <a:spcPts val="0"/>
                        </a:spcBef>
                        <a:spcAft>
                          <a:spcPts val="0"/>
                        </a:spcAft>
                      </a:pPr>
                      <a:r>
                        <a:rPr lang="en-US" sz="1600" dirty="0">
                          <a:effectLst/>
                        </a:rPr>
                        <a:t>09</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Detrimental Behavior</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10</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Destruction of School Property</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12</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Other Violation of Code of Conduct</a:t>
                      </a:r>
                      <a:endParaRPr lang="en-US" sz="1600" b="1" dirty="0">
                        <a:effectLst/>
                        <a:latin typeface="+mn-lt"/>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600" dirty="0">
                          <a:effectLst/>
                        </a:rPr>
                        <a:t>13</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a:effectLst/>
                        </a:rPr>
                        <a:t>3rd Degree Assault/Disorderly Conduct</a:t>
                      </a:r>
                      <a:endParaRPr lang="en-US" sz="1600" b="1" dirty="0">
                        <a:effectLst/>
                        <a:latin typeface="+mn-lt"/>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600" dirty="0" smtClean="0">
                          <a:effectLst/>
                        </a:rPr>
                        <a:t>14</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smtClean="0">
                          <a:effectLst/>
                        </a:rPr>
                        <a:t>Marijuana Violation</a:t>
                      </a:r>
                      <a:endParaRPr lang="en-US" sz="1600" b="1" dirty="0">
                        <a:effectLst/>
                        <a:latin typeface="+mn-lt"/>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600" dirty="0" smtClean="0">
                          <a:effectLst/>
                        </a:rPr>
                        <a:t>15</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smtClean="0">
                          <a:effectLst/>
                        </a:rPr>
                        <a:t>Sexual</a:t>
                      </a:r>
                      <a:r>
                        <a:rPr lang="en-US" sz="1600" baseline="0" dirty="0" smtClean="0">
                          <a:effectLst/>
                        </a:rPr>
                        <a:t> Violence/Battery (other than Rape)</a:t>
                      </a:r>
                      <a:endParaRPr lang="en-US" sz="1600" b="1" dirty="0">
                        <a:effectLst/>
                        <a:latin typeface="+mn-lt"/>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600" dirty="0" smtClean="0">
                          <a:effectLst/>
                        </a:rPr>
                        <a:t>16</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smtClean="0">
                          <a:effectLst/>
                        </a:rPr>
                        <a:t>Rape</a:t>
                      </a:r>
                      <a:r>
                        <a:rPr lang="en-US" sz="1600" baseline="0" dirty="0" smtClean="0">
                          <a:effectLst/>
                        </a:rPr>
                        <a:t> or Attempted Rape</a:t>
                      </a:r>
                      <a:endParaRPr lang="en-US" sz="1600" b="1" dirty="0">
                        <a:effectLst/>
                        <a:latin typeface="+mn-lt"/>
                        <a:ea typeface="Times New Roman"/>
                        <a:cs typeface="Arial" panose="020B0604020202020204" pitchFamily="34" charset="0"/>
                      </a:endParaRPr>
                    </a:p>
                  </a:txBody>
                  <a:tcPr marL="63038" marR="63038" marT="0" marB="0" anchor="ctr"/>
                </a:tc>
              </a:tr>
            </a:tbl>
          </a:graphicData>
        </a:graphic>
      </p:graphicFrame>
      <p:sp>
        <p:nvSpPr>
          <p:cNvPr id="6" name="Rounded Rectangle 5"/>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183115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Civil Rights Data Collection Behavior/Allegation Types</a:t>
            </a:r>
            <a:endParaRPr lang="en-US" dirty="0"/>
          </a:p>
        </p:txBody>
      </p:sp>
      <p:sp>
        <p:nvSpPr>
          <p:cNvPr id="7" name="Content Placeholder 6"/>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These codes are for CRDC reporting purposes only and are optional to be reported</a:t>
            </a:r>
          </a:p>
          <a:p>
            <a:r>
              <a:rPr lang="en-US" dirty="0" smtClean="0"/>
              <a:t>2019-2020 is a CRDC reporting year – so report if you want included in the pre-populated CRDC file</a:t>
            </a:r>
            <a:endParaRPr lang="en-US" dirty="0"/>
          </a:p>
        </p:txBody>
      </p:sp>
      <p:graphicFrame>
        <p:nvGraphicFramePr>
          <p:cNvPr id="5" name="Content Placeholder 1" title="Codes"/>
          <p:cNvGraphicFramePr>
            <a:graphicFrameLocks/>
          </p:cNvGraphicFramePr>
          <p:nvPr>
            <p:extLst>
              <p:ext uri="{D42A27DB-BD31-4B8C-83A1-F6EECF244321}">
                <p14:modId xmlns:p14="http://schemas.microsoft.com/office/powerpoint/2010/main" val="2978944909"/>
              </p:ext>
            </p:extLst>
          </p:nvPr>
        </p:nvGraphicFramePr>
        <p:xfrm>
          <a:off x="619506" y="1326515"/>
          <a:ext cx="7886700" cy="2215779"/>
        </p:xfrm>
        <a:graphic>
          <a:graphicData uri="http://schemas.openxmlformats.org/drawingml/2006/table">
            <a:tbl>
              <a:tblPr firstRow="1" firstCol="1" bandRow="1">
                <a:tableStyleId>{0E3FDE45-AF77-4B5C-9715-49D594BDF05E}</a:tableStyleId>
              </a:tblPr>
              <a:tblGrid>
                <a:gridCol w="923036"/>
                <a:gridCol w="6963664"/>
              </a:tblGrid>
              <a:tr h="396821">
                <a:tc>
                  <a:txBody>
                    <a:bodyPr/>
                    <a:lstStyle/>
                    <a:p>
                      <a:pPr marL="0" marR="0" algn="ctr">
                        <a:spcBef>
                          <a:spcPts val="0"/>
                        </a:spcBef>
                        <a:spcAft>
                          <a:spcPts val="0"/>
                        </a:spcAft>
                      </a:pPr>
                      <a:r>
                        <a:rPr lang="en-US" sz="1800" dirty="0" smtClean="0">
                          <a:effectLst/>
                        </a:rPr>
                        <a:t>Code</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ctr">
                        <a:spcBef>
                          <a:spcPts val="0"/>
                        </a:spcBef>
                        <a:spcAft>
                          <a:spcPts val="0"/>
                        </a:spcAft>
                      </a:pPr>
                      <a:r>
                        <a:rPr lang="en-US" sz="1800" dirty="0" smtClean="0">
                          <a:effectLst/>
                        </a:rPr>
                        <a:t>Behavior /Allegation Type</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smtClean="0">
                          <a:effectLst/>
                        </a:rPr>
                        <a:t>17</a:t>
                      </a:r>
                      <a:endParaRPr lang="en-US" sz="1600" dirty="0">
                        <a:effectLst/>
                        <a:latin typeface="+mn-lt"/>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600" dirty="0" smtClean="0">
                          <a:effectLst/>
                        </a:rPr>
                        <a:t>Threats of Physical</a:t>
                      </a:r>
                      <a:r>
                        <a:rPr lang="en-US" sz="1600" baseline="0" dirty="0" smtClean="0">
                          <a:effectLst/>
                        </a:rPr>
                        <a:t> Attack</a:t>
                      </a:r>
                      <a:endParaRPr lang="en-US" sz="1600" b="1" dirty="0">
                        <a:effectLst/>
                        <a:latin typeface="+mn-lt"/>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600" dirty="0">
                          <a:effectLst/>
                        </a:rPr>
                        <a:t>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Allegations of harassment or bullying on the basis of sex**</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53965">
                <a:tc>
                  <a:txBody>
                    <a:bodyPr/>
                    <a:lstStyle/>
                    <a:p>
                      <a:pPr marL="0" marR="0" algn="ctr">
                        <a:spcBef>
                          <a:spcPts val="0"/>
                        </a:spcBef>
                        <a:spcAft>
                          <a:spcPts val="0"/>
                        </a:spcAft>
                      </a:pPr>
                      <a:r>
                        <a:rPr lang="en-US" sz="1600">
                          <a:effectLst/>
                        </a:rPr>
                        <a:t>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Allegations of harassment or bullying on the basis of race, color or national origin**</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53965">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Allegations of harassment or bullying on the basis of disability**</a:t>
                      </a:r>
                      <a:endParaRPr lang="en-US"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8229">
                <a:tc>
                  <a:txBody>
                    <a:bodyPr/>
                    <a:lstStyle/>
                    <a:p>
                      <a:pPr marL="0" marR="0" algn="ctr">
                        <a:spcBef>
                          <a:spcPts val="0"/>
                        </a:spcBef>
                        <a:spcAft>
                          <a:spcPts val="0"/>
                        </a:spcAft>
                      </a:pPr>
                      <a:r>
                        <a:rPr lang="en-US" sz="1600">
                          <a:effectLst/>
                        </a:rPr>
                        <a:t>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Allegations of harassment or bullying on the basis of sexual orientation**</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81154">
                <a:tc>
                  <a:txBody>
                    <a:bodyPr/>
                    <a:lstStyle/>
                    <a:p>
                      <a:pPr marL="0" marR="0" algn="ctr">
                        <a:spcBef>
                          <a:spcPts val="0"/>
                        </a:spcBef>
                        <a:spcAft>
                          <a:spcPts val="0"/>
                        </a:spcAft>
                      </a:pPr>
                      <a:r>
                        <a:rPr lang="en-US" sz="1600" dirty="0">
                          <a:effectLst/>
                        </a:rPr>
                        <a:t>22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Allegations of harassment or bullying on the basis of religion**</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0" name="Rounded Rectangle 9"/>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7993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Violations of Code of </a:t>
            </a:r>
            <a:r>
              <a:rPr lang="en-US" dirty="0" smtClean="0"/>
              <a:t>Conduct Clarification</a:t>
            </a:r>
            <a:endParaRPr lang="en-US" dirty="0"/>
          </a:p>
        </p:txBody>
      </p:sp>
      <p:sp>
        <p:nvSpPr>
          <p:cNvPr id="3" name="Content Placeholder 2"/>
          <p:cNvSpPr>
            <a:spLocks noGrp="1"/>
          </p:cNvSpPr>
          <p:nvPr>
            <p:ph idx="1"/>
          </p:nvPr>
        </p:nvSpPr>
        <p:spPr/>
        <p:txBody>
          <a:bodyPr/>
          <a:lstStyle/>
          <a:p>
            <a:r>
              <a:rPr lang="en-US" dirty="0" smtClean="0"/>
              <a:t>Only include incidents with behavior code 12- Other Violations of Code of Conduct IF the resulting action was one of the following:</a:t>
            </a:r>
          </a:p>
          <a:p>
            <a:pPr lvl="1"/>
            <a:r>
              <a:rPr lang="en-US" dirty="0" smtClean="0"/>
              <a:t>Classroom Suspension</a:t>
            </a:r>
          </a:p>
          <a:p>
            <a:pPr lvl="1"/>
            <a:r>
              <a:rPr lang="en-US" dirty="0" smtClean="0"/>
              <a:t>In-School Suspension</a:t>
            </a:r>
          </a:p>
          <a:p>
            <a:pPr lvl="1"/>
            <a:r>
              <a:rPr lang="en-US" dirty="0" smtClean="0"/>
              <a:t>Out-of-School Suspension</a:t>
            </a:r>
          </a:p>
          <a:p>
            <a:pPr lvl="1"/>
            <a:r>
              <a:rPr lang="en-US" dirty="0" smtClean="0"/>
              <a:t>Expulsion</a:t>
            </a:r>
          </a:p>
          <a:p>
            <a:pPr lvl="1"/>
            <a:r>
              <a:rPr lang="en-US" dirty="0" smtClean="0"/>
              <a:t>Referral to Law Enforcement</a:t>
            </a:r>
          </a:p>
          <a:p>
            <a:pPr lvl="1"/>
            <a:endParaRPr lang="en-US" dirty="0"/>
          </a:p>
          <a:p>
            <a:r>
              <a:rPr lang="en-US" dirty="0" smtClean="0"/>
              <a:t>Otherwise, these incidents are not state reportable</a:t>
            </a:r>
          </a:p>
          <a:p>
            <a:pPr lvl="1"/>
            <a:endParaRPr lang="en-US" dirty="0"/>
          </a:p>
        </p:txBody>
      </p:sp>
      <p:sp>
        <p:nvSpPr>
          <p:cNvPr id="7" name="Rounded Rectangle 6"/>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29226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Discipline by Action </a:t>
            </a:r>
            <a:r>
              <a:rPr lang="en-US" dirty="0" smtClean="0"/>
              <a:t>file: Weapon Description </a:t>
            </a:r>
            <a:endParaRPr lang="en-US" i="1" dirty="0"/>
          </a:p>
        </p:txBody>
      </p:sp>
      <p:sp>
        <p:nvSpPr>
          <p:cNvPr id="2" name="Content Placeholder 1"/>
          <p:cNvSpPr>
            <a:spLocks noGrp="1"/>
          </p:cNvSpPr>
          <p:nvPr>
            <p:ph idx="1"/>
          </p:nvPr>
        </p:nvSpPr>
        <p:spPr>
          <a:xfrm>
            <a:off x="628650" y="1463040"/>
            <a:ext cx="7886700" cy="5184648"/>
          </a:xfrm>
        </p:spPr>
        <p:txBody>
          <a:bodyPr>
            <a:normAutofit fontScale="92500" lnSpcReduction="10000"/>
          </a:bodyPr>
          <a:lstStyle/>
          <a:p>
            <a:r>
              <a:rPr lang="en-US" dirty="0" smtClean="0"/>
              <a:t>New field “Weapon Description”</a:t>
            </a:r>
          </a:p>
          <a:p>
            <a:pPr lvl="1"/>
            <a:r>
              <a:rPr lang="en-US" dirty="0"/>
              <a:t>Provide additional information for the reported behavior and whether a weapon was used or not during the incident</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endParaRPr lang="en-US" dirty="0" smtClean="0"/>
          </a:p>
          <a:p>
            <a:r>
              <a:rPr lang="en-US" dirty="0" smtClean="0"/>
              <a:t>Required for CRDC reporting only for the following behavior types:  Robbery</a:t>
            </a:r>
            <a:r>
              <a:rPr lang="en-US" dirty="0"/>
              <a:t>, </a:t>
            </a:r>
            <a:r>
              <a:rPr lang="en-US" dirty="0" smtClean="0"/>
              <a:t>3</a:t>
            </a:r>
            <a:r>
              <a:rPr lang="en-US" baseline="30000" dirty="0" smtClean="0"/>
              <a:t>rd</a:t>
            </a:r>
            <a:r>
              <a:rPr lang="en-US" dirty="0" smtClean="0"/>
              <a:t> </a:t>
            </a:r>
            <a:r>
              <a:rPr lang="en-US" dirty="0"/>
              <a:t>Degree Assault/Disorder Conduct, and </a:t>
            </a:r>
            <a:r>
              <a:rPr lang="en-US" dirty="0" smtClean="0"/>
              <a:t>Threats </a:t>
            </a:r>
            <a:r>
              <a:rPr lang="en-US" dirty="0"/>
              <a:t>of Physical Attack incidents</a:t>
            </a:r>
          </a:p>
          <a:p>
            <a:endParaRPr lang="en-US" dirty="0" smtClean="0"/>
          </a:p>
          <a:p>
            <a:endParaRPr lang="en-US" dirty="0"/>
          </a:p>
        </p:txBody>
      </p:sp>
      <p:graphicFrame>
        <p:nvGraphicFramePr>
          <p:cNvPr id="4" name="Table 3" title="Code and Descriptions"/>
          <p:cNvGraphicFramePr>
            <a:graphicFrameLocks noGrp="1"/>
          </p:cNvGraphicFramePr>
          <p:nvPr>
            <p:extLst>
              <p:ext uri="{D42A27DB-BD31-4B8C-83A1-F6EECF244321}">
                <p14:modId xmlns:p14="http://schemas.microsoft.com/office/powerpoint/2010/main" val="579293717"/>
              </p:ext>
            </p:extLst>
          </p:nvPr>
        </p:nvGraphicFramePr>
        <p:xfrm>
          <a:off x="698642" y="2304288"/>
          <a:ext cx="7746715" cy="2729770"/>
        </p:xfrm>
        <a:graphic>
          <a:graphicData uri="http://schemas.openxmlformats.org/drawingml/2006/table">
            <a:tbl>
              <a:tblPr firstRow="1" firstCol="1" bandRow="1">
                <a:tableStyleId>{0E3FDE45-AF77-4B5C-9715-49D594BDF05E}</a:tableStyleId>
              </a:tblPr>
              <a:tblGrid>
                <a:gridCol w="657546"/>
                <a:gridCol w="1109609"/>
                <a:gridCol w="5979560"/>
              </a:tblGrid>
              <a:tr h="269201">
                <a:tc>
                  <a:txBody>
                    <a:bodyPr/>
                    <a:lstStyle/>
                    <a:p>
                      <a:pPr marL="0" marR="0" algn="ctr">
                        <a:lnSpc>
                          <a:spcPct val="115000"/>
                        </a:lnSpc>
                        <a:spcBef>
                          <a:spcPts val="0"/>
                        </a:spcBef>
                        <a:spcAft>
                          <a:spcPts val="0"/>
                        </a:spcAft>
                      </a:pPr>
                      <a:r>
                        <a:rPr lang="en-US" sz="1800" dirty="0" smtClean="0">
                          <a:effectLst/>
                        </a:rPr>
                        <a:t>Code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929005" algn="l"/>
                        </a:tabLst>
                      </a:pPr>
                      <a:r>
                        <a:rPr lang="en-US" sz="1800" dirty="0" smtClean="0">
                          <a:effectLst/>
                        </a:rPr>
                        <a:t>Type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effectLst/>
                        </a:rPr>
                        <a:t>Description</a:t>
                      </a:r>
                      <a:endParaRPr lang="en-US" sz="1800" dirty="0">
                        <a:effectLst/>
                        <a:latin typeface="Calibri"/>
                        <a:ea typeface="Calibri"/>
                        <a:cs typeface="Times New Roman"/>
                      </a:endParaRPr>
                    </a:p>
                  </a:txBody>
                  <a:tcPr marL="68580" marR="68580" marT="0" marB="0"/>
                </a:tc>
              </a:tr>
              <a:tr h="337825">
                <a:tc>
                  <a:txBody>
                    <a:bodyPr/>
                    <a:lstStyle/>
                    <a:p>
                      <a:pPr marL="0" marR="0" algn="ctr">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929005" algn="l"/>
                        </a:tabLst>
                      </a:pPr>
                      <a:r>
                        <a:rPr lang="en-US" sz="1400" dirty="0">
                          <a:effectLst/>
                        </a:rPr>
                        <a:t>No Weapon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No weapon was used for reported behavior.   </a:t>
                      </a:r>
                      <a:endParaRPr lang="en-US" sz="1400" dirty="0">
                        <a:effectLst/>
                        <a:latin typeface="Calibri"/>
                        <a:ea typeface="Calibri"/>
                        <a:cs typeface="Times New Roman"/>
                      </a:endParaRPr>
                    </a:p>
                  </a:txBody>
                  <a:tcPr marL="68580" marR="68580" marT="0" marB="0"/>
                </a:tc>
              </a:tr>
              <a:tr h="849657">
                <a:tc>
                  <a:txBody>
                    <a:bodyPr/>
                    <a:lstStyle/>
                    <a:p>
                      <a:pPr marL="0" marR="0" algn="ctr">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With Weapon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A weapon is any instrument or object used with the intent to threaten, injure, or kill.  This includes look-alikes if they are used to threaten others. Using words that refer to a weapon would not be considered with a weapon.</a:t>
                      </a:r>
                      <a:endParaRPr lang="en-US" sz="1400" dirty="0">
                        <a:effectLst/>
                        <a:latin typeface="Calibri"/>
                        <a:ea typeface="Calibri"/>
                        <a:cs typeface="Times New Roman"/>
                      </a:endParaRPr>
                    </a:p>
                  </a:txBody>
                  <a:tcPr marL="68580" marR="68580" marT="0" marB="0"/>
                </a:tc>
              </a:tr>
              <a:tr h="1065231">
                <a:tc>
                  <a:txBody>
                    <a:bodyPr/>
                    <a:lstStyle/>
                    <a:p>
                      <a:pPr marL="0" marR="0" algn="ctr">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With Firearm or Explosive Device</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A firearm or explosive device refers to any weapon that is designed to (or may readily be converted to) expel a projectile by the action of an explosive.  This includes guns, bombs, grenades, mines, rockets, missiles, pipe bombs, or similar devices designed to explode and capable of causing bodily harm or property damage.</a:t>
                      </a:r>
                      <a:endParaRPr lang="en-US" sz="1400" dirty="0">
                        <a:effectLst/>
                        <a:latin typeface="Calibri"/>
                        <a:ea typeface="Calibri"/>
                        <a:cs typeface="Times New Roman"/>
                      </a:endParaRPr>
                    </a:p>
                  </a:txBody>
                  <a:tcPr marL="68580" marR="68580" marT="0" marB="0"/>
                </a:tc>
              </a:tr>
            </a:tbl>
          </a:graphicData>
        </a:graphic>
      </p:graphicFrame>
      <p:sp>
        <p:nvSpPr>
          <p:cNvPr id="7" name="Rounded Rectangle 6"/>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367359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fontAlgn="auto">
              <a:spcAft>
                <a:spcPts val="0"/>
              </a:spcAft>
              <a:defRPr/>
            </a:pPr>
            <a:r>
              <a:rPr lang="en-US" dirty="0" smtClean="0">
                <a:ea typeface="+mj-ea"/>
              </a:rPr>
              <a:t>Reporting Incident Example 1</a:t>
            </a:r>
          </a:p>
        </p:txBody>
      </p:sp>
      <p:graphicFrame>
        <p:nvGraphicFramePr>
          <p:cNvPr id="22" name="Diagram 21" title="Discipline by Action File"/>
          <p:cNvGraphicFramePr/>
          <p:nvPr>
            <p:extLst>
              <p:ext uri="{D42A27DB-BD31-4B8C-83A1-F6EECF244321}">
                <p14:modId xmlns:p14="http://schemas.microsoft.com/office/powerpoint/2010/main" val="1547378392"/>
              </p:ext>
            </p:extLst>
          </p:nvPr>
        </p:nvGraphicFramePr>
        <p:xfrm>
          <a:off x="3432415" y="1524714"/>
          <a:ext cx="5080213" cy="190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ounded Rectangle 22"/>
          <p:cNvSpPr/>
          <p:nvPr/>
        </p:nvSpPr>
        <p:spPr>
          <a:xfrm>
            <a:off x="0" y="3622455"/>
            <a:ext cx="2557463" cy="1885950"/>
          </a:xfrm>
          <a:prstGeom prst="roundRect">
            <a:avLst/>
          </a:prstGeom>
          <a:solidFill>
            <a:schemeClr val="bg1">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3 students </a:t>
            </a:r>
            <a:r>
              <a:rPr lang="en-US" dirty="0" smtClean="0">
                <a:solidFill>
                  <a:schemeClr val="tx1"/>
                </a:solidFill>
              </a:rPr>
              <a:t>receive in-school suspensions and are referred to </a:t>
            </a:r>
            <a:r>
              <a:rPr lang="en-US" dirty="0">
                <a:solidFill>
                  <a:schemeClr val="tx1"/>
                </a:solidFill>
              </a:rPr>
              <a:t>law enforcement for </a:t>
            </a:r>
            <a:r>
              <a:rPr lang="en-US" dirty="0" smtClean="0">
                <a:solidFill>
                  <a:schemeClr val="tx1"/>
                </a:solidFill>
              </a:rPr>
              <a:t>tobacco  use (1 incident)</a:t>
            </a:r>
            <a:endParaRPr lang="en-US" dirty="0">
              <a:solidFill>
                <a:schemeClr val="tx1"/>
              </a:solidFill>
            </a:endParaRPr>
          </a:p>
        </p:txBody>
      </p:sp>
      <p:sp>
        <p:nvSpPr>
          <p:cNvPr id="24" name="Striped Right Arrow 23" title="Right Arrow"/>
          <p:cNvSpPr/>
          <p:nvPr/>
        </p:nvSpPr>
        <p:spPr>
          <a:xfrm>
            <a:off x="2680292" y="3622455"/>
            <a:ext cx="533400" cy="457200"/>
          </a:xfrm>
          <a:prstGeom prst="stripedRigh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http://tse1.mm.bing.net/th?&amp;id=OIP.Medea102f40a1cd6eec8339111c99e5afo0&amp;w=224&amp;h=224&amp;c=0&amp;pid=1.9&amp;rs=0&amp;p=0&amp;r=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276" y="1410241"/>
            <a:ext cx="2133600" cy="21336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title="Codes"/>
          <p:cNvGraphicFramePr>
            <a:graphicFrameLocks noGrp="1"/>
          </p:cNvGraphicFramePr>
          <p:nvPr>
            <p:extLst>
              <p:ext uri="{D42A27DB-BD31-4B8C-83A1-F6EECF244321}">
                <p14:modId xmlns:p14="http://schemas.microsoft.com/office/powerpoint/2010/main" val="3169543965"/>
              </p:ext>
            </p:extLst>
          </p:nvPr>
        </p:nvGraphicFramePr>
        <p:xfrm>
          <a:off x="2680292" y="4191993"/>
          <a:ext cx="6384060" cy="2073629"/>
        </p:xfrm>
        <a:graphic>
          <a:graphicData uri="http://schemas.openxmlformats.org/drawingml/2006/table">
            <a:tbl>
              <a:tblPr>
                <a:tableStyleId>{775DCB02-9BB8-47FD-8907-85C794F793BA}</a:tableStyleId>
              </a:tblPr>
              <a:tblGrid>
                <a:gridCol w="354670"/>
                <a:gridCol w="354670"/>
                <a:gridCol w="354670"/>
                <a:gridCol w="354670"/>
                <a:gridCol w="354670"/>
                <a:gridCol w="354670"/>
                <a:gridCol w="354670"/>
                <a:gridCol w="354670"/>
                <a:gridCol w="354670"/>
                <a:gridCol w="354670"/>
                <a:gridCol w="354670"/>
                <a:gridCol w="354670"/>
                <a:gridCol w="354670"/>
                <a:gridCol w="354670"/>
                <a:gridCol w="354670"/>
                <a:gridCol w="354670"/>
                <a:gridCol w="354670"/>
                <a:gridCol w="354670"/>
              </a:tblGrid>
              <a:tr h="1480682">
                <a:tc>
                  <a:txBody>
                    <a:bodyPr/>
                    <a:lstStyle/>
                    <a:p>
                      <a:pPr algn="ctr" fontAlgn="b"/>
                      <a:r>
                        <a:rPr lang="en-US" sz="1600" u="none" strike="noStrike" dirty="0">
                          <a:effectLst/>
                        </a:rPr>
                        <a:t>School</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Ethnicity/Race</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Gender</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Grade</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IDEA/ Special Ed</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Section 504</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ELL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Undup #</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Class Removal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In-School Susp</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Only 1 OSS</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More than 1 OSS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Total OSS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Expul With Services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Expul Without Services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Law Referral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Arrest</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Other Action</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r>
              <a:tr h="197649">
                <a:tc>
                  <a:txBody>
                    <a:bodyPr/>
                    <a:lstStyle/>
                    <a:p>
                      <a:pPr algn="ctr" fontAlgn="b"/>
                      <a:r>
                        <a:rPr lang="en-US" sz="1100" u="none" strike="noStrike">
                          <a:effectLst/>
                        </a:rPr>
                        <a:t>1234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070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r>
              <a:tr h="197649">
                <a:tc>
                  <a:txBody>
                    <a:bodyPr/>
                    <a:lstStyle/>
                    <a:p>
                      <a:pPr algn="ctr" fontAlgn="b"/>
                      <a:r>
                        <a:rPr lang="en-US" sz="1100" u="none" strike="noStrike">
                          <a:effectLst/>
                        </a:rPr>
                        <a:t>1234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070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r>
              <a:tr h="197649">
                <a:tc>
                  <a:txBody>
                    <a:bodyPr/>
                    <a:lstStyle/>
                    <a:p>
                      <a:pPr algn="ctr" fontAlgn="b"/>
                      <a:r>
                        <a:rPr lang="en-US" sz="1100" u="none" strike="noStrike">
                          <a:effectLst/>
                        </a:rPr>
                        <a:t>1234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grpSp>
        <p:nvGrpSpPr>
          <p:cNvPr id="10" name="Group 9" title="Discipline by Student Demographic File"/>
          <p:cNvGrpSpPr/>
          <p:nvPr/>
        </p:nvGrpSpPr>
        <p:grpSpPr>
          <a:xfrm>
            <a:off x="3336521" y="3703186"/>
            <a:ext cx="5385611" cy="482435"/>
            <a:chOff x="-6832" y="-50435"/>
            <a:chExt cx="2360074" cy="482435"/>
          </a:xfrm>
          <a:solidFill>
            <a:schemeClr val="accent4">
              <a:lumMod val="20000"/>
              <a:lumOff val="80000"/>
            </a:schemeClr>
          </a:solidFill>
          <a:scene3d>
            <a:camera prst="orthographicFront"/>
            <a:lightRig rig="flat" dir="t"/>
          </a:scene3d>
        </p:grpSpPr>
        <p:sp>
          <p:nvSpPr>
            <p:cNvPr id="11" name="Rectangle 10"/>
            <p:cNvSpPr/>
            <p:nvPr/>
          </p:nvSpPr>
          <p:spPr>
            <a:xfrm>
              <a:off x="0" y="0"/>
              <a:ext cx="2353242" cy="432000"/>
            </a:xfrm>
            <a:prstGeom prst="rect">
              <a:avLst/>
            </a:prstGeom>
            <a:solidFill>
              <a:schemeClr val="accent4"/>
            </a:solidFill>
            <a:ln>
              <a:solidFill>
                <a:schemeClr val="accent3"/>
              </a:solidFill>
            </a:ln>
            <a:sp3d prstMaterial="plastic">
              <a:bevelT w="120900" h="88900"/>
              <a:bevelB w="88900" h="31750" prst="angle"/>
            </a:sp3d>
          </p:spPr>
          <p:style>
            <a:lnRef idx="1">
              <a:scrgbClr r="0" g="0" b="0"/>
            </a:lnRef>
            <a:fillRef idx="3">
              <a:scrgbClr r="0" g="0" b="0"/>
            </a:fillRef>
            <a:effectRef idx="2">
              <a:schemeClr val="accent1">
                <a:shade val="80000"/>
                <a:hueOff val="0"/>
                <a:satOff val="0"/>
                <a:lumOff val="0"/>
                <a:alphaOff val="0"/>
              </a:schemeClr>
            </a:effectRef>
            <a:fontRef idx="minor">
              <a:schemeClr val="lt1"/>
            </a:fontRef>
          </p:style>
        </p:sp>
        <p:sp>
          <p:nvSpPr>
            <p:cNvPr id="12" name="Rectangle 11"/>
            <p:cNvSpPr/>
            <p:nvPr/>
          </p:nvSpPr>
          <p:spPr>
            <a:xfrm>
              <a:off x="-6832" y="-50435"/>
              <a:ext cx="2353242" cy="432000"/>
            </a:xfrm>
            <a:prstGeom prst="rect">
              <a:avLst/>
            </a:prstGeom>
            <a:solidFill>
              <a:schemeClr val="accent4">
                <a:lumMod val="60000"/>
                <a:lumOff val="40000"/>
              </a:schemeClr>
            </a:solidFill>
            <a:ln>
              <a:solidFill>
                <a:schemeClr val="accent4"/>
              </a:solidFill>
            </a:ln>
            <a:sp3d>
              <a:bevelT/>
            </a:sp3d>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400" kern="1200" dirty="0" smtClean="0">
                  <a:solidFill>
                    <a:schemeClr val="tx1">
                      <a:lumMod val="75000"/>
                      <a:lumOff val="25000"/>
                    </a:schemeClr>
                  </a:solidFill>
                </a:rPr>
                <a:t>Discipline by Student Demographic File</a:t>
              </a:r>
              <a:endParaRPr lang="en-US" sz="2400" kern="1200" dirty="0">
                <a:solidFill>
                  <a:schemeClr val="tx1">
                    <a:lumMod val="75000"/>
                    <a:lumOff val="25000"/>
                  </a:schemeClr>
                </a:solidFill>
              </a:endParaRPr>
            </a:p>
          </p:txBody>
        </p:sp>
      </p:grpSp>
      <p:sp>
        <p:nvSpPr>
          <p:cNvPr id="13" name="Rounded Rectangle 12"/>
          <p:cNvSpPr/>
          <p:nvPr/>
        </p:nvSpPr>
        <p:spPr>
          <a:xfrm>
            <a:off x="2222269" y="6500552"/>
            <a:ext cx="358906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Student Demographics</a:t>
            </a:r>
            <a:endParaRPr lang="en-US" dirty="0">
              <a:solidFill>
                <a:schemeClr val="tx1"/>
              </a:solidFill>
            </a:endParaRPr>
          </a:p>
        </p:txBody>
      </p:sp>
      <p:sp>
        <p:nvSpPr>
          <p:cNvPr id="16" name="Rounded Rectangle 15"/>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992854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fontAlgn="auto">
              <a:spcAft>
                <a:spcPts val="0"/>
              </a:spcAft>
              <a:defRPr/>
            </a:pPr>
            <a:r>
              <a:rPr lang="en-US" dirty="0" smtClean="0">
                <a:ea typeface="+mj-ea"/>
              </a:rPr>
              <a:t>Reporting Incident Example </a:t>
            </a:r>
            <a:r>
              <a:rPr lang="en-US" dirty="0"/>
              <a:t>2</a:t>
            </a:r>
            <a:endParaRPr lang="en-US" dirty="0" smtClean="0">
              <a:ea typeface="+mj-ea"/>
            </a:endParaRPr>
          </a:p>
        </p:txBody>
      </p:sp>
      <p:graphicFrame>
        <p:nvGraphicFramePr>
          <p:cNvPr id="22" name="Diagram 21" title="Discipline by Action File"/>
          <p:cNvGraphicFramePr/>
          <p:nvPr>
            <p:extLst>
              <p:ext uri="{D42A27DB-BD31-4B8C-83A1-F6EECF244321}">
                <p14:modId xmlns:p14="http://schemas.microsoft.com/office/powerpoint/2010/main" val="2829024306"/>
              </p:ext>
            </p:extLst>
          </p:nvPr>
        </p:nvGraphicFramePr>
        <p:xfrm>
          <a:off x="3432415" y="1524714"/>
          <a:ext cx="5080213" cy="190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ounded Rectangle 22"/>
          <p:cNvSpPr/>
          <p:nvPr/>
        </p:nvSpPr>
        <p:spPr>
          <a:xfrm>
            <a:off x="53612" y="3622455"/>
            <a:ext cx="2488254" cy="2321145"/>
          </a:xfrm>
          <a:prstGeom prst="roundRect">
            <a:avLst/>
          </a:prstGeom>
          <a:solidFill>
            <a:schemeClr val="bg1">
              <a:lumMod val="9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000" dirty="0">
                <a:solidFill>
                  <a:schemeClr val="tx1"/>
                </a:solidFill>
              </a:rPr>
              <a:t>2 students fight and are suspended  </a:t>
            </a:r>
            <a:r>
              <a:rPr lang="en-US" dirty="0">
                <a:solidFill>
                  <a:schemeClr val="tx1"/>
                </a:solidFill>
              </a:rPr>
              <a:t>(1 </a:t>
            </a:r>
            <a:r>
              <a:rPr lang="en-US" b="1" dirty="0">
                <a:solidFill>
                  <a:schemeClr val="tx1"/>
                </a:solidFill>
              </a:rPr>
              <a:t>out of school </a:t>
            </a:r>
            <a:r>
              <a:rPr lang="en-US" dirty="0">
                <a:solidFill>
                  <a:schemeClr val="tx1"/>
                </a:solidFill>
              </a:rPr>
              <a:t>and the other in school)   Most Severe Action Taken is the Out of School Suspension</a:t>
            </a:r>
            <a:endParaRPr lang="en-US" sz="1900" dirty="0">
              <a:solidFill>
                <a:schemeClr val="tx1"/>
              </a:solidFill>
            </a:endParaRPr>
          </a:p>
        </p:txBody>
      </p:sp>
      <p:sp>
        <p:nvSpPr>
          <p:cNvPr id="24" name="Striped Right Arrow 23" title="Arrow"/>
          <p:cNvSpPr/>
          <p:nvPr/>
        </p:nvSpPr>
        <p:spPr>
          <a:xfrm>
            <a:off x="2680292" y="3622455"/>
            <a:ext cx="533400" cy="457200"/>
          </a:xfrm>
          <a:prstGeom prst="stripedRigh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9" name="Table 8" title="Student Demographic File Codes"/>
          <p:cNvGraphicFramePr>
            <a:graphicFrameLocks noGrp="1"/>
          </p:cNvGraphicFramePr>
          <p:nvPr>
            <p:extLst>
              <p:ext uri="{D42A27DB-BD31-4B8C-83A1-F6EECF244321}">
                <p14:modId xmlns:p14="http://schemas.microsoft.com/office/powerpoint/2010/main" val="2797970621"/>
              </p:ext>
            </p:extLst>
          </p:nvPr>
        </p:nvGraphicFramePr>
        <p:xfrm>
          <a:off x="2946992" y="4284599"/>
          <a:ext cx="5998029" cy="1921048"/>
        </p:xfrm>
        <a:graphic>
          <a:graphicData uri="http://schemas.openxmlformats.org/drawingml/2006/table">
            <a:tbl>
              <a:tblPr>
                <a:tableStyleId>{775DCB02-9BB8-47FD-8907-85C794F793BA}</a:tableStyleId>
              </a:tblPr>
              <a:tblGrid>
                <a:gridCol w="326571"/>
                <a:gridCol w="304800"/>
                <a:gridCol w="424543"/>
                <a:gridCol w="359229"/>
                <a:gridCol w="293914"/>
                <a:gridCol w="337457"/>
                <a:gridCol w="272143"/>
                <a:gridCol w="381000"/>
                <a:gridCol w="337457"/>
                <a:gridCol w="381000"/>
                <a:gridCol w="326572"/>
                <a:gridCol w="326571"/>
                <a:gridCol w="381000"/>
                <a:gridCol w="576943"/>
                <a:gridCol w="370114"/>
                <a:gridCol w="304800"/>
                <a:gridCol w="293915"/>
              </a:tblGrid>
              <a:tr h="1670858">
                <a:tc>
                  <a:txBody>
                    <a:bodyPr/>
                    <a:lstStyle/>
                    <a:p>
                      <a:pPr algn="ctr" fontAlgn="b"/>
                      <a:r>
                        <a:rPr lang="en-US" sz="1600" u="none" strike="noStrike" dirty="0">
                          <a:effectLst/>
                        </a:rPr>
                        <a:t>Ethnicity/Race</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Gender</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Grade</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IDEA/ Special Ed</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Section 504</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ELL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Undup #</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Class Removal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In-School Susp</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Only 1 OSS</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More than 1 OSS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Total OSS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Expul With Services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Expul Without Services</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a:effectLst/>
                        </a:rPr>
                        <a:t>Law Referral</a:t>
                      </a:r>
                      <a:endParaRPr lang="en-US" sz="1600" b="1" i="0" u="none" strike="noStrike">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Arrest</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c>
                  <a:txBody>
                    <a:bodyPr/>
                    <a:lstStyle/>
                    <a:p>
                      <a:pPr algn="ctr" fontAlgn="b"/>
                      <a:r>
                        <a:rPr lang="en-US" sz="1600" u="none" strike="noStrike" dirty="0">
                          <a:effectLst/>
                        </a:rPr>
                        <a:t>Other Action</a:t>
                      </a:r>
                      <a:endParaRPr lang="en-US" sz="1600" b="1" i="0" u="none" strike="noStrike" dirty="0">
                        <a:solidFill>
                          <a:srgbClr val="FFFFFF"/>
                        </a:solidFill>
                        <a:effectLst/>
                        <a:latin typeface="Calibri" panose="020F0502020204030204" pitchFamily="34" charset="0"/>
                      </a:endParaRPr>
                    </a:p>
                  </a:txBody>
                  <a:tcPr marL="6350" marR="6350" marT="6350" marB="0" vert="vert270" anchor="b"/>
                </a:tc>
              </a:tr>
              <a:tr h="249329">
                <a:tc>
                  <a:txBody>
                    <a:bodyPr/>
                    <a:lstStyle/>
                    <a:p>
                      <a:pPr algn="ctr" fontAlgn="b"/>
                      <a:r>
                        <a:rPr lang="en-US" sz="1600" u="none" strike="noStrike" dirty="0" smtClean="0">
                          <a:effectLst/>
                        </a:rPr>
                        <a:t>05</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02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smtClean="0">
                          <a:effectLst/>
                        </a:rPr>
                        <a:t>090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pic>
        <p:nvPicPr>
          <p:cNvPr id="13" name="Picture 3" title="Students Figh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88" y="1410241"/>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2222269" y="6500552"/>
            <a:ext cx="3589067" cy="27155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Student Demographics</a:t>
            </a:r>
            <a:endParaRPr lang="en-US" dirty="0">
              <a:solidFill>
                <a:schemeClr val="tx1"/>
              </a:solidFill>
            </a:endParaRPr>
          </a:p>
        </p:txBody>
      </p:sp>
      <p:grpSp>
        <p:nvGrpSpPr>
          <p:cNvPr id="17" name="Group 16" title="Demographic File"/>
          <p:cNvGrpSpPr/>
          <p:nvPr/>
        </p:nvGrpSpPr>
        <p:grpSpPr>
          <a:xfrm>
            <a:off x="3352118" y="3802164"/>
            <a:ext cx="5385611" cy="482435"/>
            <a:chOff x="-6832" y="-50435"/>
            <a:chExt cx="2360074" cy="482435"/>
          </a:xfrm>
          <a:solidFill>
            <a:schemeClr val="accent4">
              <a:lumMod val="20000"/>
              <a:lumOff val="80000"/>
            </a:schemeClr>
          </a:solidFill>
          <a:scene3d>
            <a:camera prst="orthographicFront"/>
            <a:lightRig rig="flat" dir="t"/>
          </a:scene3d>
        </p:grpSpPr>
        <p:sp>
          <p:nvSpPr>
            <p:cNvPr id="18" name="Rectangle 17"/>
            <p:cNvSpPr/>
            <p:nvPr/>
          </p:nvSpPr>
          <p:spPr>
            <a:xfrm>
              <a:off x="0" y="0"/>
              <a:ext cx="2353242" cy="432000"/>
            </a:xfrm>
            <a:prstGeom prst="rect">
              <a:avLst/>
            </a:prstGeom>
            <a:solidFill>
              <a:schemeClr val="accent4"/>
            </a:solidFill>
            <a:ln>
              <a:solidFill>
                <a:schemeClr val="accent3"/>
              </a:solidFill>
            </a:ln>
            <a:sp3d prstMaterial="plastic">
              <a:bevelT w="120900" h="88900"/>
              <a:bevelB w="88900" h="31750" prst="angle"/>
            </a:sp3d>
          </p:spPr>
          <p:style>
            <a:lnRef idx="1">
              <a:scrgbClr r="0" g="0" b="0"/>
            </a:lnRef>
            <a:fillRef idx="3">
              <a:scrgbClr r="0" g="0" b="0"/>
            </a:fillRef>
            <a:effectRef idx="2">
              <a:schemeClr val="accent1">
                <a:shade val="80000"/>
                <a:hueOff val="0"/>
                <a:satOff val="0"/>
                <a:lumOff val="0"/>
                <a:alphaOff val="0"/>
              </a:schemeClr>
            </a:effectRef>
            <a:fontRef idx="minor">
              <a:schemeClr val="lt1"/>
            </a:fontRef>
          </p:style>
        </p:sp>
        <p:sp>
          <p:nvSpPr>
            <p:cNvPr id="19" name="Rectangle 18"/>
            <p:cNvSpPr/>
            <p:nvPr/>
          </p:nvSpPr>
          <p:spPr>
            <a:xfrm>
              <a:off x="-6832" y="-50435"/>
              <a:ext cx="2353242" cy="432000"/>
            </a:xfrm>
            <a:prstGeom prst="rect">
              <a:avLst/>
            </a:prstGeom>
            <a:solidFill>
              <a:schemeClr val="accent4">
                <a:lumMod val="60000"/>
                <a:lumOff val="40000"/>
              </a:schemeClr>
            </a:solidFill>
            <a:ln>
              <a:solidFill>
                <a:schemeClr val="accent4"/>
              </a:solidFill>
            </a:ln>
            <a:sp3d>
              <a:bevelT/>
            </a:sp3d>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400" kern="1200" dirty="0" smtClean="0">
                  <a:solidFill>
                    <a:schemeClr val="tx1">
                      <a:lumMod val="75000"/>
                      <a:lumOff val="25000"/>
                    </a:schemeClr>
                  </a:solidFill>
                </a:rPr>
                <a:t>Discipline by Student Demographic File</a:t>
              </a:r>
              <a:endParaRPr lang="en-US" sz="2400" kern="1200" dirty="0">
                <a:solidFill>
                  <a:schemeClr val="tx1">
                    <a:lumMod val="75000"/>
                    <a:lumOff val="25000"/>
                  </a:schemeClr>
                </a:solidFill>
              </a:endParaRPr>
            </a:p>
          </p:txBody>
        </p:sp>
      </p:grpSp>
      <p:sp>
        <p:nvSpPr>
          <p:cNvPr id="20" name="Rounded Rectangle 19"/>
          <p:cNvSpPr/>
          <p:nvPr/>
        </p:nvSpPr>
        <p:spPr>
          <a:xfrm>
            <a:off x="116379" y="6500552"/>
            <a:ext cx="2105890" cy="271550"/>
          </a:xfrm>
          <a:prstGeom prst="roundRect">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Discipline by Action</a:t>
            </a:r>
            <a:endParaRPr lang="en-US" dirty="0">
              <a:solidFill>
                <a:schemeClr val="tx1"/>
              </a:solidFill>
            </a:endParaRPr>
          </a:p>
        </p:txBody>
      </p:sp>
    </p:spTree>
    <p:extLst>
      <p:ext uri="{BB962C8B-B14F-4D97-AF65-F5344CB8AC3E}">
        <p14:creationId xmlns:p14="http://schemas.microsoft.com/office/powerpoint/2010/main" val="50137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Important Note to Remember</a:t>
            </a:r>
            <a:endParaRPr lang="en-US" dirty="0"/>
          </a:p>
        </p:txBody>
      </p:sp>
      <p:sp>
        <p:nvSpPr>
          <p:cNvPr id="5" name="TextBox 4"/>
          <p:cNvSpPr txBox="1"/>
          <p:nvPr/>
        </p:nvSpPr>
        <p:spPr>
          <a:xfrm>
            <a:off x="5101448" y="182249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6" name="TextBox 5"/>
          <p:cNvSpPr txBox="1"/>
          <p:nvPr/>
        </p:nvSpPr>
        <p:spPr>
          <a:xfrm>
            <a:off x="-9109" y="1825913"/>
            <a:ext cx="4455178" cy="430887"/>
          </a:xfrm>
          <a:prstGeom prst="rect">
            <a:avLst/>
          </a:prstGeom>
          <a:noFill/>
        </p:spPr>
        <p:txBody>
          <a:bodyPr wrap="square" rtlCol="0">
            <a:spAutoFit/>
          </a:bodyPr>
          <a:lstStyle/>
          <a:p>
            <a:pPr algn="ctr"/>
            <a:r>
              <a:rPr lang="en-US" sz="2200" b="1" u="sng" dirty="0"/>
              <a:t>Discipline by Student Demographic</a:t>
            </a:r>
          </a:p>
        </p:txBody>
      </p:sp>
      <p:sp>
        <p:nvSpPr>
          <p:cNvPr id="7" name="TextBox 6"/>
          <p:cNvSpPr txBox="1"/>
          <p:nvPr/>
        </p:nvSpPr>
        <p:spPr>
          <a:xfrm>
            <a:off x="5899807" y="2190348"/>
            <a:ext cx="1900457" cy="369332"/>
          </a:xfrm>
          <a:prstGeom prst="rect">
            <a:avLst/>
          </a:prstGeom>
          <a:noFill/>
        </p:spPr>
        <p:txBody>
          <a:bodyPr wrap="none" rtlCol="0">
            <a:spAutoFit/>
          </a:bodyPr>
          <a:lstStyle/>
          <a:p>
            <a:r>
              <a:rPr lang="en-US" i="1" dirty="0" smtClean="0">
                <a:solidFill>
                  <a:schemeClr val="accent2"/>
                </a:solidFill>
              </a:rPr>
              <a:t>Count of Incidents</a:t>
            </a:r>
            <a:endParaRPr lang="en-US" i="1" dirty="0">
              <a:solidFill>
                <a:schemeClr val="accent2"/>
              </a:solidFill>
            </a:endParaRPr>
          </a:p>
        </p:txBody>
      </p:sp>
      <p:sp>
        <p:nvSpPr>
          <p:cNvPr id="8" name="TextBox 7"/>
          <p:cNvSpPr txBox="1"/>
          <p:nvPr/>
        </p:nvSpPr>
        <p:spPr>
          <a:xfrm>
            <a:off x="607583" y="2190348"/>
            <a:ext cx="2950423" cy="369332"/>
          </a:xfrm>
          <a:prstGeom prst="rect">
            <a:avLst/>
          </a:prstGeom>
          <a:noFill/>
        </p:spPr>
        <p:txBody>
          <a:bodyPr wrap="none" rtlCol="0">
            <a:spAutoFit/>
          </a:bodyPr>
          <a:lstStyle/>
          <a:p>
            <a:r>
              <a:rPr lang="en-US" i="1" dirty="0" smtClean="0">
                <a:solidFill>
                  <a:schemeClr val="accent2"/>
                </a:solidFill>
              </a:rPr>
              <a:t>Count of Students Disciplined</a:t>
            </a:r>
            <a:endParaRPr lang="en-US" i="1" dirty="0">
              <a:solidFill>
                <a:schemeClr val="accent2"/>
              </a:solidFill>
            </a:endParaRPr>
          </a:p>
        </p:txBody>
      </p:sp>
      <p:sp>
        <p:nvSpPr>
          <p:cNvPr id="9" name="TextBox 8"/>
          <p:cNvSpPr txBox="1"/>
          <p:nvPr/>
        </p:nvSpPr>
        <p:spPr>
          <a:xfrm>
            <a:off x="778531" y="3308436"/>
            <a:ext cx="7765908" cy="523220"/>
          </a:xfrm>
          <a:prstGeom prst="rect">
            <a:avLst/>
          </a:prstGeom>
          <a:noFill/>
        </p:spPr>
        <p:txBody>
          <a:bodyPr wrap="none" rtlCol="0">
            <a:spAutoFit/>
          </a:bodyPr>
          <a:lstStyle/>
          <a:p>
            <a:r>
              <a:rPr lang="en-US" sz="2800" b="1" dirty="0" smtClean="0">
                <a:solidFill>
                  <a:schemeClr val="accent2"/>
                </a:solidFill>
              </a:rPr>
              <a:t>Multiple Students may be disciplined for 1 incident</a:t>
            </a:r>
            <a:endParaRPr lang="en-US" sz="2800" b="1" dirty="0">
              <a:solidFill>
                <a:schemeClr val="accent2"/>
              </a:solidFill>
            </a:endParaRP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810" y="4780072"/>
            <a:ext cx="2286000" cy="1838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20043" y="4103857"/>
            <a:ext cx="915122" cy="584775"/>
          </a:xfrm>
          <a:prstGeom prst="rect">
            <a:avLst/>
          </a:prstGeom>
          <a:noFill/>
        </p:spPr>
        <p:txBody>
          <a:bodyPr wrap="none" rtlCol="0">
            <a:spAutoFit/>
          </a:bodyPr>
          <a:lstStyle/>
          <a:p>
            <a:r>
              <a:rPr lang="en-US" sz="3200" b="1" dirty="0" smtClean="0">
                <a:solidFill>
                  <a:schemeClr val="accent2"/>
                </a:solidFill>
              </a:rPr>
              <a:t>1</a:t>
            </a:r>
            <a:r>
              <a:rPr lang="en-US" sz="3200" dirty="0" smtClean="0"/>
              <a:t> </a:t>
            </a:r>
            <a:r>
              <a:rPr lang="en-US" dirty="0" smtClean="0"/>
              <a:t>fight</a:t>
            </a:r>
            <a:endParaRPr lang="en-US" dirty="0"/>
          </a:p>
        </p:txBody>
      </p:sp>
      <p:sp>
        <p:nvSpPr>
          <p:cNvPr id="12" name="TextBox 11"/>
          <p:cNvSpPr txBox="1"/>
          <p:nvPr/>
        </p:nvSpPr>
        <p:spPr>
          <a:xfrm>
            <a:off x="2865077" y="3965358"/>
            <a:ext cx="1308500" cy="861774"/>
          </a:xfrm>
          <a:prstGeom prst="rect">
            <a:avLst/>
          </a:prstGeom>
          <a:noFill/>
        </p:spPr>
        <p:txBody>
          <a:bodyPr wrap="none" rtlCol="0">
            <a:spAutoFit/>
          </a:bodyPr>
          <a:lstStyle/>
          <a:p>
            <a:r>
              <a:rPr lang="en-US" sz="3200" b="1" dirty="0" smtClean="0">
                <a:solidFill>
                  <a:schemeClr val="accent2"/>
                </a:solidFill>
              </a:rPr>
              <a:t>2</a:t>
            </a:r>
            <a:r>
              <a:rPr lang="en-US" dirty="0" smtClean="0"/>
              <a:t> students </a:t>
            </a:r>
          </a:p>
          <a:p>
            <a:r>
              <a:rPr lang="en-US" dirty="0" smtClean="0"/>
              <a:t>disciplined</a:t>
            </a:r>
            <a:endParaRPr lang="en-US" dirty="0"/>
          </a:p>
        </p:txBody>
      </p:sp>
      <p:sp>
        <p:nvSpPr>
          <p:cNvPr id="22" name="TextBox 21"/>
          <p:cNvSpPr txBox="1"/>
          <p:nvPr/>
        </p:nvSpPr>
        <p:spPr>
          <a:xfrm>
            <a:off x="4524534" y="1699386"/>
            <a:ext cx="408744" cy="1107996"/>
          </a:xfrm>
          <a:prstGeom prst="rect">
            <a:avLst/>
          </a:prstGeom>
          <a:noFill/>
        </p:spPr>
        <p:txBody>
          <a:bodyPr wrap="square" rtlCol="0">
            <a:spAutoFit/>
          </a:bodyPr>
          <a:lstStyle/>
          <a:p>
            <a:r>
              <a:rPr lang="en-US" sz="2400" b="1" dirty="0" smtClean="0">
                <a:solidFill>
                  <a:schemeClr val="accent2"/>
                </a:solidFill>
                <a:latin typeface="Bernard MT Condensed" panose="02050806060905020404" pitchFamily="18" charset="0"/>
              </a:rPr>
              <a:t>&gt;</a:t>
            </a:r>
          </a:p>
          <a:p>
            <a:r>
              <a:rPr lang="en-US" b="1" dirty="0" smtClean="0">
                <a:solidFill>
                  <a:schemeClr val="accent2"/>
                </a:solidFill>
                <a:latin typeface="Bernard MT Condensed" panose="02050806060905020404" pitchFamily="18" charset="0"/>
              </a:rPr>
              <a:t>or</a:t>
            </a:r>
          </a:p>
          <a:p>
            <a:r>
              <a:rPr lang="en-US" sz="2400" b="1" dirty="0">
                <a:solidFill>
                  <a:schemeClr val="accent2"/>
                </a:solidFill>
                <a:latin typeface="Bernard MT Condensed" panose="02050806060905020404" pitchFamily="18" charset="0"/>
              </a:rPr>
              <a:t>=</a:t>
            </a:r>
          </a:p>
        </p:txBody>
      </p:sp>
      <p:sp>
        <p:nvSpPr>
          <p:cNvPr id="26" name="TextBox 25"/>
          <p:cNvSpPr txBox="1"/>
          <p:nvPr/>
        </p:nvSpPr>
        <p:spPr>
          <a:xfrm>
            <a:off x="4289769" y="4236268"/>
            <a:ext cx="408744" cy="461665"/>
          </a:xfrm>
          <a:prstGeom prst="rect">
            <a:avLst/>
          </a:prstGeom>
          <a:noFill/>
        </p:spPr>
        <p:txBody>
          <a:bodyPr wrap="square" rtlCol="0">
            <a:spAutoFit/>
          </a:bodyPr>
          <a:lstStyle/>
          <a:p>
            <a:r>
              <a:rPr lang="en-US" sz="2400" b="1" dirty="0" smtClean="0">
                <a:solidFill>
                  <a:schemeClr val="accent2"/>
                </a:solidFill>
                <a:latin typeface="Bernard MT Condensed" panose="02050806060905020404" pitchFamily="18" charset="0"/>
              </a:rPr>
              <a:t>&gt;</a:t>
            </a:r>
          </a:p>
        </p:txBody>
      </p:sp>
    </p:spTree>
    <p:extLst>
      <p:ext uri="{BB962C8B-B14F-4D97-AF65-F5344CB8AC3E}">
        <p14:creationId xmlns:p14="http://schemas.microsoft.com/office/powerpoint/2010/main" val="2855629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Firearm (GFSA) Discipline File</a:t>
            </a:r>
            <a:endParaRPr lang="en-US" dirty="0"/>
          </a:p>
        </p:txBody>
      </p:sp>
      <p:sp>
        <p:nvSpPr>
          <p:cNvPr id="38914" name="Content Placeholder 1"/>
          <p:cNvSpPr>
            <a:spLocks noGrp="1"/>
          </p:cNvSpPr>
          <p:nvPr>
            <p:ph idx="1"/>
          </p:nvPr>
        </p:nvSpPr>
        <p:spPr bwMode="auto"/>
        <p:txBody>
          <a:bodyPr wrap="square" numCol="1" anchor="t" anchorCtr="0" compatLnSpc="1">
            <a:prstTxWarp prst="textNoShape">
              <a:avLst/>
            </a:prstTxWarp>
            <a:normAutofit/>
          </a:bodyPr>
          <a:lstStyle/>
          <a:p>
            <a:pPr marL="273050">
              <a:buFont typeface="Wingdings" pitchFamily="2" charset="2"/>
              <a:buChar char="§"/>
            </a:pPr>
            <a:r>
              <a:rPr lang="en-US" altLang="en-US" dirty="0" smtClean="0"/>
              <a:t>One record per school and firearm weapon with counts of actions taken.</a:t>
            </a:r>
          </a:p>
          <a:p>
            <a:pPr marL="273050">
              <a:buFont typeface="Wingdings" pitchFamily="2" charset="2"/>
              <a:buChar char="§"/>
            </a:pPr>
            <a:endParaRPr lang="en-US" altLang="en-US" sz="1200" dirty="0" smtClean="0"/>
          </a:p>
          <a:p>
            <a:pPr marL="273050">
              <a:buFont typeface="Wingdings" pitchFamily="2" charset="2"/>
              <a:buChar char="§"/>
            </a:pPr>
            <a:r>
              <a:rPr lang="en-US" altLang="en-US" dirty="0" smtClean="0"/>
              <a:t>If there are no firearms to report for a school, no record will be needed in file (based on No Reportable Incidents screen)</a:t>
            </a:r>
          </a:p>
          <a:p>
            <a:pPr marL="273050">
              <a:buFont typeface="Wingdings" pitchFamily="2" charset="2"/>
              <a:buChar char="§"/>
            </a:pPr>
            <a:endParaRPr lang="en-US" altLang="en-US" sz="1200" dirty="0"/>
          </a:p>
          <a:p>
            <a:pPr marL="273050">
              <a:buFont typeface="Wingdings" pitchFamily="2" charset="2"/>
              <a:buChar char="§"/>
            </a:pPr>
            <a:r>
              <a:rPr lang="en-US" altLang="en-US" dirty="0"/>
              <a:t>4</a:t>
            </a:r>
            <a:r>
              <a:rPr lang="en-US" altLang="en-US" dirty="0" smtClean="0"/>
              <a:t> </a:t>
            </a:r>
            <a:r>
              <a:rPr lang="en-US" altLang="en-US" dirty="0"/>
              <a:t>types of Firearms reported</a:t>
            </a:r>
          </a:p>
          <a:p>
            <a:pPr marL="365125" lvl="1" indent="0">
              <a:buNone/>
            </a:pPr>
            <a:r>
              <a:rPr lang="en-US" altLang="en-US" dirty="0" smtClean="0"/>
              <a:t>- Handgun     </a:t>
            </a:r>
            <a:r>
              <a:rPr lang="en-US" altLang="en-US" dirty="0"/>
              <a:t>- Rifle/Shotgun    - Other </a:t>
            </a:r>
            <a:r>
              <a:rPr lang="en-US" altLang="en-US" dirty="0" smtClean="0"/>
              <a:t>Firearm   - Multiple Firearms</a:t>
            </a:r>
            <a:endParaRPr lang="en-US" altLang="en-US" dirty="0"/>
          </a:p>
          <a:p>
            <a:pPr marL="273368" indent="-182563">
              <a:buFont typeface="Wingdings" pitchFamily="2" charset="2"/>
              <a:buChar char="§"/>
            </a:pPr>
            <a:endParaRPr lang="en-US" altLang="en-US" sz="1200" dirty="0" smtClean="0"/>
          </a:p>
          <a:p>
            <a:pPr marL="273368" indent="-182563">
              <a:buFont typeface="Wingdings" pitchFamily="2" charset="2"/>
              <a:buChar char="§"/>
            </a:pPr>
            <a:r>
              <a:rPr lang="en-US" altLang="en-US" dirty="0" smtClean="0"/>
              <a:t>Expulsions </a:t>
            </a:r>
            <a:r>
              <a:rPr lang="en-US" altLang="en-US" dirty="0"/>
              <a:t>reported are a subset of Dangerous Weapon Expulsions reported</a:t>
            </a:r>
          </a:p>
          <a:p>
            <a:pPr marL="273050">
              <a:buFont typeface="Wingdings" pitchFamily="2" charset="2"/>
              <a:buChar char="§"/>
            </a:pPr>
            <a:endParaRPr lang="en-US" altLang="en-US" sz="1200" dirty="0"/>
          </a:p>
          <a:p>
            <a:pPr marL="273050">
              <a:buFont typeface="Wingdings" pitchFamily="2" charset="2"/>
              <a:buChar char="§"/>
            </a:pPr>
            <a:endParaRPr lang="en-US" altLang="en-US" dirty="0" smtClean="0"/>
          </a:p>
        </p:txBody>
      </p:sp>
      <p:sp>
        <p:nvSpPr>
          <p:cNvPr id="9" name="Rounded Rectangle 8"/>
          <p:cNvSpPr/>
          <p:nvPr/>
        </p:nvSpPr>
        <p:spPr>
          <a:xfrm>
            <a:off x="151659" y="6483927"/>
            <a:ext cx="2580457" cy="271550"/>
          </a:xfrm>
          <a:prstGeom prst="roundRect">
            <a:avLst/>
          </a:prstGeom>
          <a:solidFill>
            <a:schemeClr val="accent3">
              <a:lumMod val="60000"/>
              <a:lumOff val="40000"/>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Firearm (GFSA) Discipline</a:t>
            </a:r>
            <a:endParaRPr lang="en-US" dirty="0">
              <a:solidFill>
                <a:schemeClr val="tx1"/>
              </a:solidFill>
            </a:endParaRPr>
          </a:p>
        </p:txBody>
      </p:sp>
    </p:spTree>
    <p:extLst>
      <p:ext uri="{BB962C8B-B14F-4D97-AF65-F5344CB8AC3E}">
        <p14:creationId xmlns:p14="http://schemas.microsoft.com/office/powerpoint/2010/main" val="3277705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fontAlgn="auto">
              <a:spcAft>
                <a:spcPts val="0"/>
              </a:spcAft>
              <a:defRPr/>
            </a:pPr>
            <a:r>
              <a:rPr lang="en-US" dirty="0"/>
              <a:t>Firearm (GFSA) Discipline File</a:t>
            </a:r>
            <a:r>
              <a:rPr lang="en-US" dirty="0" smtClean="0">
                <a:ea typeface="+mj-ea"/>
              </a:rPr>
              <a:t> Flowchart</a:t>
            </a:r>
          </a:p>
        </p:txBody>
      </p:sp>
      <p:graphicFrame>
        <p:nvGraphicFramePr>
          <p:cNvPr id="7" name="Content Placeholder 6" title="Discipline File FlowChart"/>
          <p:cNvGraphicFramePr>
            <a:graphicFrameLocks noGrp="1"/>
          </p:cNvGraphicFramePr>
          <p:nvPr>
            <p:ph idx="1"/>
            <p:extLst>
              <p:ext uri="{D42A27DB-BD31-4B8C-83A1-F6EECF244321}">
                <p14:modId xmlns:p14="http://schemas.microsoft.com/office/powerpoint/2010/main" val="516023304"/>
              </p:ext>
            </p:extLst>
          </p:nvPr>
        </p:nvGraphicFramePr>
        <p:xfrm>
          <a:off x="943799" y="1393475"/>
          <a:ext cx="8136878" cy="4861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Brace 1" title="Brace"/>
          <p:cNvSpPr/>
          <p:nvPr/>
        </p:nvSpPr>
        <p:spPr>
          <a:xfrm>
            <a:off x="738016" y="2690157"/>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30373" y="2751047"/>
            <a:ext cx="943799" cy="720436"/>
          </a:xfrm>
          <a:prstGeom prst="rect">
            <a:avLst/>
          </a:prstGeom>
          <a:solidFill>
            <a:schemeClr val="bg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Action Taken</a:t>
            </a:r>
            <a:endParaRPr lang="en-US" dirty="0">
              <a:solidFill>
                <a:schemeClr val="tx1"/>
              </a:solidFill>
            </a:endParaRPr>
          </a:p>
        </p:txBody>
      </p:sp>
      <p:sp>
        <p:nvSpPr>
          <p:cNvPr id="8" name="Right Brace 7" title="Brace"/>
          <p:cNvSpPr/>
          <p:nvPr/>
        </p:nvSpPr>
        <p:spPr>
          <a:xfrm>
            <a:off x="738017" y="5213653"/>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14753" y="5301831"/>
            <a:ext cx="1003069" cy="720436"/>
          </a:xfrm>
          <a:prstGeom prst="rect">
            <a:avLst/>
          </a:prstGeom>
          <a:solidFill>
            <a:schemeClr val="accent3">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Alt Program</a:t>
            </a:r>
            <a:endParaRPr lang="en-US" dirty="0">
              <a:solidFill>
                <a:schemeClr val="tx1"/>
              </a:solidFill>
            </a:endParaRPr>
          </a:p>
        </p:txBody>
      </p:sp>
      <p:sp>
        <p:nvSpPr>
          <p:cNvPr id="11" name="Right Brace 10" title="Brace"/>
          <p:cNvSpPr/>
          <p:nvPr/>
        </p:nvSpPr>
        <p:spPr>
          <a:xfrm>
            <a:off x="738016" y="4003995"/>
            <a:ext cx="589389"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0373" y="4105846"/>
            <a:ext cx="913426" cy="720436"/>
          </a:xfrm>
          <a:prstGeom prst="rect">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Length</a:t>
            </a:r>
            <a:endParaRPr lang="en-US" dirty="0">
              <a:solidFill>
                <a:schemeClr val="tx1"/>
              </a:solidFill>
            </a:endParaRPr>
          </a:p>
        </p:txBody>
      </p:sp>
      <p:sp>
        <p:nvSpPr>
          <p:cNvPr id="14" name="Rounded Rectangle 13"/>
          <p:cNvSpPr/>
          <p:nvPr/>
        </p:nvSpPr>
        <p:spPr>
          <a:xfrm>
            <a:off x="151659" y="6483927"/>
            <a:ext cx="2580457" cy="271550"/>
          </a:xfrm>
          <a:prstGeom prst="roundRect">
            <a:avLst/>
          </a:prstGeom>
          <a:solidFill>
            <a:schemeClr val="accent3">
              <a:lumMod val="60000"/>
              <a:lumOff val="40000"/>
            </a:schemeClr>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Firearm (GFSA) Discipline</a:t>
            </a:r>
            <a:endParaRPr lang="en-US" dirty="0">
              <a:solidFill>
                <a:schemeClr val="tx1"/>
              </a:solidFill>
            </a:endParaRPr>
          </a:p>
        </p:txBody>
      </p:sp>
    </p:spTree>
    <p:extLst>
      <p:ext uri="{BB962C8B-B14F-4D97-AF65-F5344CB8AC3E}">
        <p14:creationId xmlns:p14="http://schemas.microsoft.com/office/powerpoint/2010/main" val="1575531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Determining Most Serious Incident to Report</a:t>
            </a:r>
            <a:br>
              <a:rPr lang="en-US" dirty="0"/>
            </a:br>
            <a:endParaRPr lang="en-US" dirty="0"/>
          </a:p>
        </p:txBody>
      </p:sp>
    </p:spTree>
    <p:extLst>
      <p:ext uri="{BB962C8B-B14F-4D97-AF65-F5344CB8AC3E}">
        <p14:creationId xmlns:p14="http://schemas.microsoft.com/office/powerpoint/2010/main" val="29855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SDA Data Collection Process</a:t>
            </a:r>
          </a:p>
          <a:p>
            <a:r>
              <a:rPr lang="en-US" dirty="0" smtClean="0"/>
              <a:t>SDA Data File Review</a:t>
            </a:r>
          </a:p>
          <a:p>
            <a:r>
              <a:rPr lang="en-US" dirty="0" smtClean="0"/>
              <a:t>Determining Most Serious Incident to Report</a:t>
            </a:r>
          </a:p>
          <a:p>
            <a:r>
              <a:rPr lang="en-US" dirty="0" smtClean="0"/>
              <a:t>Other Resources</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91219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Safe School Act; </a:t>
            </a:r>
            <a:r>
              <a:rPr lang="en-US" dirty="0" smtClean="0"/>
              <a:t>22-32-109.1</a:t>
            </a:r>
            <a:r>
              <a:rPr lang="en-US" dirty="0"/>
              <a:t>( 2) ( b) , C.R.S</a:t>
            </a:r>
            <a:r>
              <a:rPr lang="en-US" dirty="0" smtClean="0"/>
              <a:t>. requires …to report….</a:t>
            </a:r>
            <a:r>
              <a:rPr lang="en-US" dirty="0"/>
              <a:t> The number of conduct and discipline code violations, each of which violations shall be reported only in the most serious </a:t>
            </a:r>
            <a:r>
              <a:rPr lang="en-US" dirty="0" smtClean="0"/>
              <a:t>category </a:t>
            </a:r>
            <a:r>
              <a:rPr lang="en-US" dirty="0"/>
              <a:t>that is applicable to that violation</a:t>
            </a:r>
          </a:p>
          <a:p>
            <a:endParaRPr lang="en-US" dirty="0"/>
          </a:p>
          <a:p>
            <a:r>
              <a:rPr lang="en-US" dirty="0" smtClean="0"/>
              <a:t> </a:t>
            </a:r>
            <a:r>
              <a:rPr lang="en-US" dirty="0"/>
              <a:t>Therefore, if a situation includes more than one violation, school </a:t>
            </a:r>
            <a:r>
              <a:rPr lang="en-US" dirty="0" smtClean="0"/>
              <a:t>officials </a:t>
            </a:r>
            <a:r>
              <a:rPr lang="en-US" dirty="0"/>
              <a:t>must determine which among the violations </a:t>
            </a:r>
            <a:r>
              <a:rPr lang="en-US" dirty="0" smtClean="0"/>
              <a:t>they </a:t>
            </a:r>
            <a:r>
              <a:rPr lang="en-US" dirty="0"/>
              <a:t>deem to be “most serious” for the purposes of reporting the incident only once</a:t>
            </a:r>
          </a:p>
          <a:p>
            <a:endParaRPr lang="en-US" dirty="0"/>
          </a:p>
          <a:p>
            <a:endParaRPr lang="en-US" dirty="0"/>
          </a:p>
        </p:txBody>
      </p:sp>
      <p:sp>
        <p:nvSpPr>
          <p:cNvPr id="3" name="Title 2"/>
          <p:cNvSpPr>
            <a:spLocks noGrp="1"/>
          </p:cNvSpPr>
          <p:nvPr>
            <p:ph type="title"/>
          </p:nvPr>
        </p:nvSpPr>
        <p:spPr/>
        <p:txBody>
          <a:bodyPr>
            <a:normAutofit/>
          </a:bodyPr>
          <a:lstStyle/>
          <a:p>
            <a:r>
              <a:rPr lang="en-US" dirty="0" smtClean="0"/>
              <a:t>Guide for Determining “Most Serious” Incident</a:t>
            </a:r>
            <a:endParaRPr lang="en-US" dirty="0"/>
          </a:p>
        </p:txBody>
      </p:sp>
    </p:spTree>
    <p:extLst>
      <p:ext uri="{BB962C8B-B14F-4D97-AF65-F5344CB8AC3E}">
        <p14:creationId xmlns:p14="http://schemas.microsoft.com/office/powerpoint/2010/main" val="160247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times it may be </a:t>
            </a:r>
            <a:r>
              <a:rPr lang="en-US" dirty="0" smtClean="0"/>
              <a:t>difficult </a:t>
            </a:r>
            <a:r>
              <a:rPr lang="en-US" dirty="0"/>
              <a:t>to conclude which among </a:t>
            </a:r>
            <a:r>
              <a:rPr lang="en-US" dirty="0" smtClean="0"/>
              <a:t>two </a:t>
            </a:r>
            <a:r>
              <a:rPr lang="en-US" dirty="0"/>
              <a:t>or more serious incidents and/or behaviors within one incident should be considered the most serious of all</a:t>
            </a:r>
            <a:r>
              <a:rPr lang="en-US" dirty="0" smtClean="0"/>
              <a:t>.</a:t>
            </a:r>
          </a:p>
          <a:p>
            <a:endParaRPr lang="en-US" sz="1400" dirty="0" smtClean="0"/>
          </a:p>
          <a:p>
            <a:r>
              <a:rPr lang="en-US" dirty="0" smtClean="0"/>
              <a:t>Although CDE offers </a:t>
            </a:r>
            <a:r>
              <a:rPr lang="en-US" dirty="0"/>
              <a:t>the following guidance for a school’s consideration, it </a:t>
            </a:r>
            <a:r>
              <a:rPr lang="en-US" dirty="0" smtClean="0"/>
              <a:t>must be understood </a:t>
            </a:r>
            <a:r>
              <a:rPr lang="en-US" dirty="0"/>
              <a:t>that the discretion for determining seriousness rests with the local school and school district.</a:t>
            </a:r>
          </a:p>
          <a:p>
            <a:endParaRPr lang="en-US" sz="1400" dirty="0" smtClean="0"/>
          </a:p>
          <a:p>
            <a:r>
              <a:rPr lang="en-US" dirty="0" smtClean="0"/>
              <a:t>Important</a:t>
            </a:r>
            <a:r>
              <a:rPr lang="en-US" dirty="0"/>
              <a:t>: </a:t>
            </a:r>
            <a:r>
              <a:rPr lang="en-US" dirty="0" smtClean="0"/>
              <a:t>The </a:t>
            </a:r>
            <a:r>
              <a:rPr lang="en-US" dirty="0"/>
              <a:t>guidance applies only to when a situation includes more than one violation. Incidents considered </a:t>
            </a:r>
            <a:r>
              <a:rPr lang="en-US" dirty="0" smtClean="0"/>
              <a:t>to be only </a:t>
            </a:r>
            <a:r>
              <a:rPr lang="en-US" dirty="0"/>
              <a:t>one violation will be reported as </a:t>
            </a:r>
            <a:r>
              <a:rPr lang="en-US" dirty="0" smtClean="0"/>
              <a:t>that particular violation</a:t>
            </a: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24234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t>
            </a:r>
            <a:r>
              <a:rPr lang="en-US" dirty="0" smtClean="0"/>
              <a:t>general; Behaviors </a:t>
            </a:r>
            <a:r>
              <a:rPr lang="en-US" dirty="0"/>
              <a:t>that rise to the level of violating the criminal code are considered more serious than those that do not, and:</a:t>
            </a:r>
          </a:p>
          <a:p>
            <a:pPr lvl="1"/>
            <a:r>
              <a:rPr lang="en-US" dirty="0" smtClean="0"/>
              <a:t>crimes </a:t>
            </a:r>
            <a:r>
              <a:rPr lang="en-US" dirty="0"/>
              <a:t>against persons are considered by law to be more serious than crimes against property, </a:t>
            </a:r>
          </a:p>
          <a:p>
            <a:pPr lvl="1"/>
            <a:r>
              <a:rPr lang="en-US" dirty="0" smtClean="0"/>
              <a:t>crimes </a:t>
            </a:r>
            <a:r>
              <a:rPr lang="en-US" dirty="0"/>
              <a:t>classified as felonies are considered to be more serious than </a:t>
            </a:r>
            <a:r>
              <a:rPr lang="en-US" dirty="0" smtClean="0"/>
              <a:t>misdemeanors</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Guidance – in general</a:t>
            </a:r>
            <a:endParaRPr lang="en-US" dirty="0"/>
          </a:p>
        </p:txBody>
      </p:sp>
    </p:spTree>
    <p:extLst>
      <p:ext uri="{BB962C8B-B14F-4D97-AF65-F5344CB8AC3E}">
        <p14:creationId xmlns:p14="http://schemas.microsoft.com/office/powerpoint/2010/main" val="282056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Incidents given its own reporting category that may be a felony are to be reported per the incident ’ s category . “Other Felonies” refer only to those felonies that don’t have their own separate category. For example, the “willful </a:t>
            </a:r>
            <a:r>
              <a:rPr lang="en-US" dirty="0" smtClean="0"/>
              <a:t>destruction or </a:t>
            </a:r>
            <a:r>
              <a:rPr lang="en-US" dirty="0"/>
              <a:t>defacement of school property” may be a felony if the </a:t>
            </a:r>
            <a:r>
              <a:rPr lang="en-US" dirty="0" smtClean="0"/>
              <a:t>cost of </a:t>
            </a:r>
            <a:r>
              <a:rPr lang="en-US" dirty="0"/>
              <a:t>the damage is </a:t>
            </a:r>
            <a:r>
              <a:rPr lang="en-US" dirty="0" smtClean="0"/>
              <a:t>quite high</a:t>
            </a:r>
            <a:r>
              <a:rPr lang="en-US" dirty="0"/>
              <a:t>. It would be reported under </a:t>
            </a:r>
            <a:r>
              <a:rPr lang="en-US" dirty="0" smtClean="0"/>
              <a:t>the defacement -</a:t>
            </a:r>
            <a:r>
              <a:rPr lang="en-US" dirty="0"/>
              <a:t>related category and not the “other felony” </a:t>
            </a:r>
            <a:r>
              <a:rPr lang="en-US" dirty="0" smtClean="0"/>
              <a:t>category</a:t>
            </a:r>
            <a:r>
              <a:rPr lang="en-US" dirty="0"/>
              <a:t>.</a:t>
            </a:r>
          </a:p>
          <a:p>
            <a:endParaRPr lang="en-US" dirty="0"/>
          </a:p>
        </p:txBody>
      </p:sp>
      <p:sp>
        <p:nvSpPr>
          <p:cNvPr id="3" name="Title 2"/>
          <p:cNvSpPr>
            <a:spLocks noGrp="1"/>
          </p:cNvSpPr>
          <p:nvPr>
            <p:ph type="title"/>
          </p:nvPr>
        </p:nvSpPr>
        <p:spPr/>
        <p:txBody>
          <a:bodyPr/>
          <a:lstStyle/>
          <a:p>
            <a:r>
              <a:rPr lang="en-US" dirty="0" smtClean="0"/>
              <a:t>Guidance – Other Felony</a:t>
            </a:r>
            <a:endParaRPr lang="en-US" dirty="0"/>
          </a:p>
        </p:txBody>
      </p:sp>
    </p:spTree>
    <p:extLst>
      <p:ext uri="{BB962C8B-B14F-4D97-AF65-F5344CB8AC3E}">
        <p14:creationId xmlns:p14="http://schemas.microsoft.com/office/powerpoint/2010/main" val="285953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Fights and </a:t>
            </a:r>
            <a:r>
              <a:rPr lang="en-US" dirty="0" smtClean="0"/>
              <a:t>Assaults: </a:t>
            </a:r>
          </a:p>
          <a:p>
            <a:pPr lvl="1"/>
            <a:r>
              <a:rPr lang="en-US" dirty="0" smtClean="0"/>
              <a:t>According </a:t>
            </a:r>
            <a:r>
              <a:rPr lang="en-US" dirty="0"/>
              <a:t>to state statues, 1st and 2nd degree assaults and vehicular assault are felonies. </a:t>
            </a:r>
            <a:r>
              <a:rPr lang="en-US" dirty="0" smtClean="0"/>
              <a:t>3rd  </a:t>
            </a:r>
            <a:r>
              <a:rPr lang="en-US" dirty="0"/>
              <a:t>degree assault and </a:t>
            </a:r>
            <a:r>
              <a:rPr lang="en-US" dirty="0" smtClean="0"/>
              <a:t>disorderly </a:t>
            </a:r>
            <a:r>
              <a:rPr lang="en-US" dirty="0"/>
              <a:t>conduct are misdemeanors. </a:t>
            </a:r>
            <a:r>
              <a:rPr lang="en-US" dirty="0" smtClean="0"/>
              <a:t>Disorderly </a:t>
            </a:r>
            <a:r>
              <a:rPr lang="en-US" dirty="0"/>
              <a:t>conduct for SDA purposes is defined as </a:t>
            </a:r>
            <a:r>
              <a:rPr lang="en-US" dirty="0" smtClean="0"/>
              <a:t>“</a:t>
            </a:r>
            <a:r>
              <a:rPr lang="en-US" dirty="0"/>
              <a:t>fights with another in a public place except in an amateur or professional contest </a:t>
            </a:r>
            <a:r>
              <a:rPr lang="en-US" dirty="0" smtClean="0"/>
              <a:t>of athletic </a:t>
            </a:r>
            <a:r>
              <a:rPr lang="en-US" dirty="0"/>
              <a:t>skill”.  </a:t>
            </a:r>
            <a:r>
              <a:rPr lang="en-US" dirty="0" smtClean="0"/>
              <a:t>If </a:t>
            </a:r>
            <a:r>
              <a:rPr lang="en-US" dirty="0"/>
              <a:t>a fight </a:t>
            </a:r>
            <a:r>
              <a:rPr lang="en-US" dirty="0" smtClean="0"/>
              <a:t>resulted </a:t>
            </a:r>
            <a:r>
              <a:rPr lang="en-US" dirty="0"/>
              <a:t>in the commission of a 1st </a:t>
            </a:r>
            <a:r>
              <a:rPr lang="en-US" dirty="0" smtClean="0"/>
              <a:t>or </a:t>
            </a:r>
            <a:r>
              <a:rPr lang="en-US" dirty="0"/>
              <a:t>2nd degree assault, then it would be reported as an assault instead of a </a:t>
            </a:r>
            <a:r>
              <a:rPr lang="en-US" dirty="0" smtClean="0"/>
              <a:t>3rd </a:t>
            </a:r>
            <a:r>
              <a:rPr lang="en-US" dirty="0"/>
              <a:t>degree assault/disorderly </a:t>
            </a:r>
            <a:r>
              <a:rPr lang="en-US" dirty="0" smtClean="0"/>
              <a:t>conduct. </a:t>
            </a:r>
            <a:endParaRPr lang="en-US" dirty="0"/>
          </a:p>
        </p:txBody>
      </p:sp>
      <p:sp>
        <p:nvSpPr>
          <p:cNvPr id="3" name="Title 2"/>
          <p:cNvSpPr>
            <a:spLocks noGrp="1"/>
          </p:cNvSpPr>
          <p:nvPr>
            <p:ph type="title"/>
          </p:nvPr>
        </p:nvSpPr>
        <p:spPr/>
        <p:txBody>
          <a:bodyPr/>
          <a:lstStyle/>
          <a:p>
            <a:r>
              <a:rPr lang="en-US" dirty="0" smtClean="0"/>
              <a:t>Example 1</a:t>
            </a:r>
            <a:endParaRPr lang="en-US" dirty="0"/>
          </a:p>
        </p:txBody>
      </p:sp>
    </p:spTree>
    <p:extLst>
      <p:ext uri="{BB962C8B-B14F-4D97-AF65-F5344CB8AC3E}">
        <p14:creationId xmlns:p14="http://schemas.microsoft.com/office/powerpoint/2010/main" val="99588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Dangerous </a:t>
            </a:r>
            <a:r>
              <a:rPr lang="en-US" dirty="0" smtClean="0"/>
              <a:t>Weapons: </a:t>
            </a:r>
          </a:p>
          <a:p>
            <a:pPr lvl="1"/>
            <a:r>
              <a:rPr lang="en-US" dirty="0" smtClean="0"/>
              <a:t>A </a:t>
            </a:r>
            <a:r>
              <a:rPr lang="en-US" dirty="0"/>
              <a:t>dangerous weapon in and of itself should be reported as a dangerous weapon. If the </a:t>
            </a:r>
            <a:r>
              <a:rPr lang="en-US" dirty="0" smtClean="0"/>
              <a:t>weapon </a:t>
            </a:r>
            <a:r>
              <a:rPr lang="en-US" dirty="0"/>
              <a:t>was used to inflict death or serious bodily injury it would </a:t>
            </a:r>
            <a:r>
              <a:rPr lang="en-US" dirty="0" smtClean="0"/>
              <a:t>be reported </a:t>
            </a:r>
            <a:r>
              <a:rPr lang="en-US" dirty="0"/>
              <a:t>in the 1st and 2nd </a:t>
            </a:r>
            <a:r>
              <a:rPr lang="en-US" dirty="0" smtClean="0"/>
              <a:t>degree/vehicular </a:t>
            </a:r>
            <a:r>
              <a:rPr lang="en-US" dirty="0"/>
              <a:t>assault category. </a:t>
            </a:r>
          </a:p>
          <a:p>
            <a:endParaRPr lang="en-US" dirty="0"/>
          </a:p>
        </p:txBody>
      </p:sp>
      <p:sp>
        <p:nvSpPr>
          <p:cNvPr id="3" name="Title 2"/>
          <p:cNvSpPr>
            <a:spLocks noGrp="1"/>
          </p:cNvSpPr>
          <p:nvPr>
            <p:ph type="title"/>
          </p:nvPr>
        </p:nvSpPr>
        <p:spPr/>
        <p:txBody>
          <a:bodyPr/>
          <a:lstStyle/>
          <a:p>
            <a:r>
              <a:rPr lang="en-US" dirty="0" smtClean="0"/>
              <a:t>Example 2</a:t>
            </a:r>
            <a:endParaRPr lang="en-US" dirty="0"/>
          </a:p>
        </p:txBody>
      </p:sp>
    </p:spTree>
    <p:extLst>
      <p:ext uri="{BB962C8B-B14F-4D97-AF65-F5344CB8AC3E}">
        <p14:creationId xmlns:p14="http://schemas.microsoft.com/office/powerpoint/2010/main" val="57100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Alcohol, Fights, </a:t>
            </a:r>
            <a:r>
              <a:rPr lang="en-US" dirty="0" smtClean="0"/>
              <a:t>Weapons: </a:t>
            </a:r>
          </a:p>
          <a:p>
            <a:pPr lvl="1"/>
            <a:r>
              <a:rPr lang="en-US" dirty="0" smtClean="0"/>
              <a:t>If </a:t>
            </a:r>
            <a:r>
              <a:rPr lang="en-US" dirty="0"/>
              <a:t>a student scuffled with another student in the parking lot which was considered to </a:t>
            </a:r>
            <a:r>
              <a:rPr lang="en-US" dirty="0" smtClean="0"/>
              <a:t>be </a:t>
            </a:r>
            <a:r>
              <a:rPr lang="en-US" dirty="0"/>
              <a:t>a fight, then pulled out a knife (measuring longer than 3</a:t>
            </a:r>
            <a:r>
              <a:rPr lang="en-US" dirty="0" smtClean="0"/>
              <a:t>”)and </a:t>
            </a:r>
            <a:r>
              <a:rPr lang="en-US" dirty="0"/>
              <a:t>threatened but did not harm the other </a:t>
            </a:r>
            <a:r>
              <a:rPr lang="en-US" dirty="0" smtClean="0"/>
              <a:t>student</a:t>
            </a:r>
            <a:r>
              <a:rPr lang="en-US" dirty="0"/>
              <a:t>, and was found to have a </a:t>
            </a:r>
            <a:r>
              <a:rPr lang="en-US" dirty="0" smtClean="0"/>
              <a:t>six-pack </a:t>
            </a:r>
            <a:r>
              <a:rPr lang="en-US" dirty="0"/>
              <a:t>of beer in his car, the student has committed three violations. The </a:t>
            </a:r>
            <a:r>
              <a:rPr lang="en-US" dirty="0" smtClean="0"/>
              <a:t>school </a:t>
            </a:r>
            <a:r>
              <a:rPr lang="en-US" dirty="0"/>
              <a:t>official would weigh the harm and potential harm caused by the student and </a:t>
            </a:r>
            <a:r>
              <a:rPr lang="en-US" dirty="0" smtClean="0"/>
              <a:t>determines </a:t>
            </a:r>
            <a:r>
              <a:rPr lang="en-US" dirty="0"/>
              <a:t>the </a:t>
            </a:r>
            <a:r>
              <a:rPr lang="en-US" dirty="0" smtClean="0"/>
              <a:t>appropriate action </a:t>
            </a:r>
            <a:r>
              <a:rPr lang="en-US" dirty="0"/>
              <a:t>for one or more of the violations. The potential for the knife to cause death would most likely be </a:t>
            </a:r>
            <a:r>
              <a:rPr lang="en-US" dirty="0" smtClean="0"/>
              <a:t>considered </a:t>
            </a:r>
            <a:r>
              <a:rPr lang="en-US" dirty="0"/>
              <a:t>the most dangerous of the behaviors so it would be reported in the dangerous weapons category. </a:t>
            </a:r>
            <a:r>
              <a:rPr lang="en-US" dirty="0" smtClean="0"/>
              <a:t>(</a:t>
            </a:r>
            <a:r>
              <a:rPr lang="en-US" dirty="0"/>
              <a:t>This may also be considered a felony menacing </a:t>
            </a:r>
            <a:r>
              <a:rPr lang="en-US" dirty="0" smtClean="0"/>
              <a:t>crime reportable </a:t>
            </a:r>
            <a:r>
              <a:rPr lang="en-US" dirty="0"/>
              <a:t>as “Other Felony</a:t>
            </a:r>
            <a:r>
              <a:rPr lang="en-US" dirty="0" smtClean="0"/>
              <a:t>”.) </a:t>
            </a:r>
            <a:endParaRPr lang="en-US" dirty="0"/>
          </a:p>
        </p:txBody>
      </p:sp>
      <p:sp>
        <p:nvSpPr>
          <p:cNvPr id="3" name="Title 2"/>
          <p:cNvSpPr>
            <a:spLocks noGrp="1"/>
          </p:cNvSpPr>
          <p:nvPr>
            <p:ph type="title"/>
          </p:nvPr>
        </p:nvSpPr>
        <p:spPr/>
        <p:txBody>
          <a:bodyPr/>
          <a:lstStyle/>
          <a:p>
            <a:r>
              <a:rPr lang="en-US" dirty="0" smtClean="0"/>
              <a:t>Example 3</a:t>
            </a:r>
            <a:endParaRPr lang="en-US" dirty="0"/>
          </a:p>
        </p:txBody>
      </p:sp>
    </p:spTree>
    <p:extLst>
      <p:ext uri="{BB962C8B-B14F-4D97-AF65-F5344CB8AC3E}">
        <p14:creationId xmlns:p14="http://schemas.microsoft.com/office/powerpoint/2010/main" val="168445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Tobacco, </a:t>
            </a:r>
            <a:r>
              <a:rPr lang="en-US" dirty="0" smtClean="0"/>
              <a:t>Defiance: </a:t>
            </a:r>
          </a:p>
          <a:p>
            <a:pPr lvl="1"/>
            <a:r>
              <a:rPr lang="en-US" dirty="0" smtClean="0"/>
              <a:t>A </a:t>
            </a:r>
            <a:r>
              <a:rPr lang="en-US" dirty="0"/>
              <a:t>student becomes confrontational with a teacher during class, frightens other students in </a:t>
            </a:r>
            <a:r>
              <a:rPr lang="en-US" dirty="0" smtClean="0"/>
              <a:t>the </a:t>
            </a:r>
            <a:r>
              <a:rPr lang="en-US" dirty="0"/>
              <a:t>meantime and walks out. The student has a pack of cigarettes in his/her shirt pocket. </a:t>
            </a:r>
            <a:r>
              <a:rPr lang="en-US" dirty="0" smtClean="0"/>
              <a:t>He/she </a:t>
            </a:r>
            <a:r>
              <a:rPr lang="en-US" dirty="0"/>
              <a:t>is suspended </a:t>
            </a:r>
            <a:r>
              <a:rPr lang="en-US" dirty="0" smtClean="0"/>
              <a:t>for </a:t>
            </a:r>
            <a:r>
              <a:rPr lang="en-US" dirty="0"/>
              <a:t>defiance and possession of tobacco because they had been caught and warned several times before about </a:t>
            </a:r>
            <a:r>
              <a:rPr lang="en-US" dirty="0" smtClean="0"/>
              <a:t>the </a:t>
            </a:r>
            <a:r>
              <a:rPr lang="en-US" dirty="0"/>
              <a:t>tobacco. The school considered the “willful disobedience and openly defiant” the more serious of the </a:t>
            </a:r>
            <a:r>
              <a:rPr lang="en-US" dirty="0" smtClean="0"/>
              <a:t>violations </a:t>
            </a:r>
            <a:r>
              <a:rPr lang="en-US" dirty="0"/>
              <a:t>because it </a:t>
            </a:r>
            <a:r>
              <a:rPr lang="en-US" dirty="0" smtClean="0"/>
              <a:t>involved </a:t>
            </a:r>
            <a:r>
              <a:rPr lang="en-US" dirty="0"/>
              <a:t>a </a:t>
            </a:r>
            <a:r>
              <a:rPr lang="en-US" dirty="0" smtClean="0"/>
              <a:t>person-to-person </a:t>
            </a:r>
            <a:r>
              <a:rPr lang="en-US" dirty="0"/>
              <a:t>confrontation as well as involving other students by disrupting </a:t>
            </a:r>
            <a:r>
              <a:rPr lang="en-US" dirty="0" smtClean="0"/>
              <a:t>the </a:t>
            </a:r>
            <a:r>
              <a:rPr lang="en-US" dirty="0"/>
              <a:t>entire class.</a:t>
            </a:r>
          </a:p>
          <a:p>
            <a:endParaRPr lang="en-US" dirty="0"/>
          </a:p>
        </p:txBody>
      </p:sp>
      <p:sp>
        <p:nvSpPr>
          <p:cNvPr id="3" name="Title 2"/>
          <p:cNvSpPr>
            <a:spLocks noGrp="1"/>
          </p:cNvSpPr>
          <p:nvPr>
            <p:ph type="title"/>
          </p:nvPr>
        </p:nvSpPr>
        <p:spPr/>
        <p:txBody>
          <a:bodyPr/>
          <a:lstStyle/>
          <a:p>
            <a:r>
              <a:rPr lang="en-US" dirty="0" smtClean="0"/>
              <a:t>Example 4</a:t>
            </a:r>
            <a:endParaRPr lang="en-US" dirty="0"/>
          </a:p>
        </p:txBody>
      </p:sp>
    </p:spTree>
    <p:extLst>
      <p:ext uri="{BB962C8B-B14F-4D97-AF65-F5344CB8AC3E}">
        <p14:creationId xmlns:p14="http://schemas.microsoft.com/office/powerpoint/2010/main" val="70434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p:txBody>
          <a:bodyPr/>
          <a:lstStyle/>
          <a:p>
            <a:r>
              <a:rPr lang="en-US" smtClean="0"/>
              <a:t>06 - Robbery</a:t>
            </a:r>
            <a:endParaRPr lang="en-US"/>
          </a:p>
        </p:txBody>
      </p:sp>
      <p:sp>
        <p:nvSpPr>
          <p:cNvPr id="267" name="Google Shape;267;p45"/>
          <p:cNvSpPr txBox="1">
            <a:spLocks noGrp="1"/>
          </p:cNvSpPr>
          <p:nvPr>
            <p:ph idx="1"/>
          </p:nvPr>
        </p:nvSpPr>
        <p:spPr>
          <a:xfrm>
            <a:off x="628650" y="1463040"/>
            <a:ext cx="3812721" cy="4640674"/>
          </a:xfrm>
        </p:spPr>
        <p:txBody>
          <a:bodyPr/>
          <a:lstStyle/>
          <a:p>
            <a:r>
              <a:rPr lang="en-US" dirty="0" smtClean="0"/>
              <a:t>Commission of an act on school grounds that, if committed by an adult, would be considered robbery. Robbery is a class four felony.</a:t>
            </a:r>
            <a:endParaRPr lang="en-US" dirty="0"/>
          </a:p>
        </p:txBody>
      </p:sp>
      <p:pic>
        <p:nvPicPr>
          <p:cNvPr id="268" name="Google Shape;268;p45" title="Theft, Robbery or Buglary"/>
          <p:cNvPicPr preferRelativeResize="0"/>
          <p:nvPr/>
        </p:nvPicPr>
        <p:blipFill>
          <a:blip r:embed="rId3">
            <a:alphaModFix/>
          </a:blip>
          <a:stretch>
            <a:fillRect/>
          </a:stretch>
        </p:blipFill>
        <p:spPr>
          <a:xfrm>
            <a:off x="5173604" y="1374140"/>
            <a:ext cx="3108125" cy="4818474"/>
          </a:xfrm>
          <a:prstGeom prst="rect">
            <a:avLst/>
          </a:prstGeom>
          <a:noFill/>
          <a:ln>
            <a:noFill/>
          </a:ln>
        </p:spPr>
      </p:pic>
    </p:spTree>
    <p:extLst>
      <p:ext uri="{BB962C8B-B14F-4D97-AF65-F5344CB8AC3E}">
        <p14:creationId xmlns:p14="http://schemas.microsoft.com/office/powerpoint/2010/main" val="3201933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Ranking – Guidance Only</a:t>
            </a:r>
            <a:endParaRPr lang="en-US" dirty="0"/>
          </a:p>
        </p:txBody>
      </p:sp>
      <p:sp>
        <p:nvSpPr>
          <p:cNvPr id="2" name="Content Placeholder 1"/>
          <p:cNvSpPr>
            <a:spLocks noGrp="1"/>
          </p:cNvSpPr>
          <p:nvPr>
            <p:ph idx="1"/>
          </p:nvPr>
        </p:nvSpPr>
        <p:spPr/>
        <p:txBody>
          <a:bodyPr>
            <a:normAutofit fontScale="92500"/>
          </a:bodyPr>
          <a:lstStyle/>
          <a:p>
            <a:r>
              <a:rPr lang="en-US" sz="2000" dirty="0"/>
              <a:t>This ranking is intended as </a:t>
            </a:r>
            <a:r>
              <a:rPr lang="en-US" sz="2000" u="sng" dirty="0"/>
              <a:t>guidance only</a:t>
            </a:r>
            <a:r>
              <a:rPr lang="en-US" sz="2000" dirty="0"/>
              <a:t>. Incidents can vary in </a:t>
            </a:r>
            <a:r>
              <a:rPr lang="en-US" sz="2000" dirty="0" smtClean="0"/>
              <a:t>seriousness </a:t>
            </a:r>
            <a:r>
              <a:rPr lang="en-US" sz="2000" dirty="0"/>
              <a:t>on a </a:t>
            </a:r>
            <a:r>
              <a:rPr lang="en-US" sz="2000" dirty="0" smtClean="0"/>
              <a:t>case-by-case bas </a:t>
            </a:r>
            <a:r>
              <a:rPr lang="en-US" sz="2000" dirty="0"/>
              <a:t>is that would </a:t>
            </a:r>
            <a:r>
              <a:rPr lang="en-US" sz="2000" dirty="0" smtClean="0"/>
              <a:t>deviate </a:t>
            </a:r>
            <a:r>
              <a:rPr lang="en-US" sz="2000" dirty="0"/>
              <a:t>from the order </a:t>
            </a:r>
            <a:r>
              <a:rPr lang="en-US" sz="2000" dirty="0" smtClean="0"/>
              <a:t>listed.</a:t>
            </a:r>
          </a:p>
          <a:p>
            <a:pPr marL="468630" lvl="2" indent="0">
              <a:buNone/>
            </a:pPr>
            <a:r>
              <a:rPr lang="en-US" sz="1600" dirty="0" smtClean="0"/>
              <a:t>	1.1st</a:t>
            </a:r>
            <a:r>
              <a:rPr lang="en-US" sz="1600" dirty="0"/>
              <a:t>, 2nd Degree or Vehicular </a:t>
            </a:r>
            <a:r>
              <a:rPr lang="en-US" sz="1600" dirty="0" smtClean="0"/>
              <a:t>Assaults</a:t>
            </a:r>
            <a:endParaRPr lang="en-US" sz="1600" dirty="0"/>
          </a:p>
          <a:p>
            <a:pPr marL="468630" lvl="2" indent="0">
              <a:buNone/>
            </a:pPr>
            <a:r>
              <a:rPr lang="en-US" sz="1600" dirty="0" smtClean="0"/>
              <a:t>	2.Rape </a:t>
            </a:r>
            <a:r>
              <a:rPr lang="en-US" sz="1600" dirty="0"/>
              <a:t>or Attempted Rape</a:t>
            </a:r>
          </a:p>
          <a:p>
            <a:pPr marL="468630" lvl="2" indent="0">
              <a:buNone/>
            </a:pPr>
            <a:r>
              <a:rPr lang="en-US" sz="1600" dirty="0" smtClean="0"/>
              <a:t>	3.Dangerous </a:t>
            </a:r>
            <a:r>
              <a:rPr lang="en-US" sz="1600" dirty="0"/>
              <a:t>Weapons </a:t>
            </a:r>
            <a:r>
              <a:rPr lang="en-US" sz="1600" dirty="0" smtClean="0"/>
              <a:t>-Unless used </a:t>
            </a:r>
            <a:r>
              <a:rPr lang="en-US" sz="1600" dirty="0"/>
              <a:t>to inflict death or </a:t>
            </a:r>
            <a:r>
              <a:rPr lang="en-US" sz="1600" dirty="0" smtClean="0"/>
              <a:t>serious </a:t>
            </a:r>
            <a:r>
              <a:rPr lang="en-US" sz="1600" dirty="0"/>
              <a:t>bodily </a:t>
            </a:r>
            <a:r>
              <a:rPr lang="en-US" sz="1600" dirty="0" smtClean="0"/>
              <a:t>injury</a:t>
            </a:r>
          </a:p>
          <a:p>
            <a:pPr marL="468630" lvl="2" indent="0">
              <a:buNone/>
            </a:pPr>
            <a:r>
              <a:rPr lang="en-US" sz="1600" dirty="0" smtClean="0"/>
              <a:t>	4.Sexual </a:t>
            </a:r>
            <a:r>
              <a:rPr lang="en-US" sz="1600" dirty="0"/>
              <a:t>Violence/Battery (other than Rape)</a:t>
            </a:r>
          </a:p>
          <a:p>
            <a:pPr marL="468630" lvl="2" indent="0">
              <a:buNone/>
            </a:pPr>
            <a:r>
              <a:rPr lang="en-US" sz="1600" dirty="0" smtClean="0"/>
              <a:t>	5.3rd </a:t>
            </a:r>
            <a:r>
              <a:rPr lang="en-US" sz="1600" dirty="0"/>
              <a:t>Degree </a:t>
            </a:r>
            <a:r>
              <a:rPr lang="en-US" sz="1600" dirty="0" smtClean="0"/>
              <a:t>Assaults </a:t>
            </a:r>
            <a:r>
              <a:rPr lang="en-US" sz="1600" dirty="0"/>
              <a:t>/</a:t>
            </a:r>
            <a:r>
              <a:rPr lang="en-US" sz="1600" dirty="0" smtClean="0"/>
              <a:t>Disorderly </a:t>
            </a:r>
            <a:r>
              <a:rPr lang="en-US" sz="1600" dirty="0"/>
              <a:t>Conduct</a:t>
            </a:r>
          </a:p>
          <a:p>
            <a:pPr marL="468630" lvl="2" indent="0">
              <a:buNone/>
            </a:pPr>
            <a:r>
              <a:rPr lang="en-US" sz="1600" dirty="0" smtClean="0"/>
              <a:t>	6.Robbery</a:t>
            </a:r>
            <a:endParaRPr lang="en-US" sz="1600" dirty="0"/>
          </a:p>
          <a:p>
            <a:pPr marL="468630" lvl="2" indent="0">
              <a:buNone/>
            </a:pPr>
            <a:r>
              <a:rPr lang="en-US" sz="1600" dirty="0" smtClean="0"/>
              <a:t>	7.Other </a:t>
            </a:r>
            <a:r>
              <a:rPr lang="en-US" sz="1600" dirty="0"/>
              <a:t>Felony (not reported in another </a:t>
            </a:r>
            <a:r>
              <a:rPr lang="en-US" sz="1600" dirty="0" smtClean="0"/>
              <a:t>descriptive </a:t>
            </a:r>
            <a:r>
              <a:rPr lang="en-US" sz="1600" dirty="0"/>
              <a:t>category)</a:t>
            </a:r>
          </a:p>
          <a:p>
            <a:pPr marL="468630" lvl="2" indent="0">
              <a:buNone/>
            </a:pPr>
            <a:r>
              <a:rPr lang="en-US" sz="1600" dirty="0" smtClean="0"/>
              <a:t>	8.Detrimental </a:t>
            </a:r>
            <a:r>
              <a:rPr lang="en-US" sz="1600" dirty="0"/>
              <a:t>Behavior</a:t>
            </a:r>
          </a:p>
          <a:p>
            <a:pPr marL="468630" lvl="2" indent="0">
              <a:buNone/>
            </a:pPr>
            <a:r>
              <a:rPr lang="en-US" sz="1600" dirty="0" smtClean="0"/>
              <a:t>	9.Drug </a:t>
            </a:r>
            <a:r>
              <a:rPr lang="en-US" sz="1600" dirty="0"/>
              <a:t>Violations</a:t>
            </a:r>
          </a:p>
          <a:p>
            <a:pPr marL="468630" lvl="2" indent="0">
              <a:buNone/>
            </a:pPr>
            <a:r>
              <a:rPr lang="en-US" sz="1600" dirty="0" smtClean="0"/>
              <a:t>	10.Marijuana </a:t>
            </a:r>
            <a:r>
              <a:rPr lang="en-US" sz="1600" dirty="0"/>
              <a:t>Violations</a:t>
            </a:r>
          </a:p>
          <a:p>
            <a:pPr marL="468630" lvl="2" indent="0">
              <a:buNone/>
            </a:pPr>
            <a:r>
              <a:rPr lang="en-US" sz="1600" dirty="0" smtClean="0"/>
              <a:t>	11.Alcohol Violations </a:t>
            </a:r>
            <a:endParaRPr lang="en-US" sz="1600" dirty="0"/>
          </a:p>
          <a:p>
            <a:pPr marL="468630" lvl="2" indent="0">
              <a:buNone/>
            </a:pPr>
            <a:r>
              <a:rPr lang="en-US" sz="1600" dirty="0" smtClean="0"/>
              <a:t>	12.Destruction </a:t>
            </a:r>
            <a:r>
              <a:rPr lang="en-US" sz="1600" dirty="0"/>
              <a:t>of School Property</a:t>
            </a:r>
          </a:p>
          <a:p>
            <a:pPr marL="468630" lvl="2" indent="0">
              <a:buNone/>
            </a:pPr>
            <a:r>
              <a:rPr lang="en-US" sz="1600" dirty="0" smtClean="0"/>
              <a:t>	13.Disobedient/Defiant </a:t>
            </a:r>
            <a:r>
              <a:rPr lang="en-US" sz="1600" dirty="0"/>
              <a:t>or Repeated Interference </a:t>
            </a:r>
          </a:p>
          <a:p>
            <a:pPr marL="468630" lvl="2" indent="0">
              <a:buNone/>
            </a:pPr>
            <a:r>
              <a:rPr lang="en-US" sz="1600" dirty="0" smtClean="0"/>
              <a:t>	14.Tobacco </a:t>
            </a:r>
            <a:r>
              <a:rPr lang="en-US" sz="1600" dirty="0"/>
              <a:t>Violations</a:t>
            </a:r>
          </a:p>
          <a:p>
            <a:pPr marL="468630" lvl="2" indent="0">
              <a:buNone/>
            </a:pPr>
            <a:r>
              <a:rPr lang="en-US" sz="1600" dirty="0" smtClean="0"/>
              <a:t>	15.Other </a:t>
            </a:r>
            <a:r>
              <a:rPr lang="en-US" sz="1600" dirty="0"/>
              <a:t>Violations of Code of </a:t>
            </a:r>
            <a:r>
              <a:rPr lang="en-US" sz="1600" dirty="0" smtClean="0"/>
              <a:t>Conduct</a:t>
            </a:r>
            <a:endParaRPr lang="en-US" sz="1600" dirty="0"/>
          </a:p>
          <a:p>
            <a:endParaRPr lang="en-US" dirty="0"/>
          </a:p>
        </p:txBody>
      </p:sp>
    </p:spTree>
    <p:extLst>
      <p:ext uri="{BB962C8B-B14F-4D97-AF65-F5344CB8AC3E}">
        <p14:creationId xmlns:p14="http://schemas.microsoft.com/office/powerpoint/2010/main" val="131463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70510" y="1371600"/>
            <a:ext cx="3886200" cy="4583799"/>
          </a:xfrm>
        </p:spPr>
        <p:txBody>
          <a:bodyPr>
            <a:normAutofit lnSpcReduction="10000"/>
          </a:bodyPr>
          <a:lstStyle/>
          <a:p>
            <a:r>
              <a:rPr lang="en-US" u="sng" dirty="0" smtClean="0"/>
              <a:t>Interchange</a:t>
            </a:r>
          </a:p>
          <a:p>
            <a:endParaRPr lang="en-US" dirty="0" smtClean="0"/>
          </a:p>
          <a:p>
            <a:r>
              <a:rPr lang="en-US" dirty="0" smtClean="0"/>
              <a:t>Student Level Data</a:t>
            </a:r>
          </a:p>
          <a:p>
            <a:endParaRPr lang="en-US" dirty="0" smtClean="0"/>
          </a:p>
          <a:p>
            <a:endParaRPr lang="en-US" sz="1100" dirty="0" smtClean="0"/>
          </a:p>
          <a:p>
            <a:r>
              <a:rPr lang="en-US" dirty="0" smtClean="0"/>
              <a:t>ONLY Students with disabilities are included</a:t>
            </a:r>
          </a:p>
          <a:p>
            <a:endParaRPr lang="en-US" dirty="0"/>
          </a:p>
          <a:p>
            <a:r>
              <a:rPr lang="en-US" dirty="0" smtClean="0"/>
              <a:t>Districts submit data in pipeline; AU’s create and finalize Discipline Snapshot data</a:t>
            </a:r>
          </a:p>
          <a:p>
            <a:endParaRPr lang="en-US" dirty="0"/>
          </a:p>
        </p:txBody>
      </p:sp>
      <p:sp>
        <p:nvSpPr>
          <p:cNvPr id="6" name="Content Placeholder 5"/>
          <p:cNvSpPr>
            <a:spLocks noGrp="1"/>
          </p:cNvSpPr>
          <p:nvPr>
            <p:ph sz="half" idx="2"/>
          </p:nvPr>
        </p:nvSpPr>
        <p:spPr/>
        <p:txBody>
          <a:bodyPr/>
          <a:lstStyle/>
          <a:p>
            <a:r>
              <a:rPr lang="en-US" u="sng" dirty="0" smtClean="0"/>
              <a:t>Periodic</a:t>
            </a:r>
            <a:r>
              <a:rPr lang="en-US" dirty="0" smtClean="0"/>
              <a:t> Collection</a:t>
            </a:r>
          </a:p>
          <a:p>
            <a:endParaRPr lang="en-US" dirty="0" smtClean="0"/>
          </a:p>
          <a:p>
            <a:r>
              <a:rPr lang="en-US" dirty="0" smtClean="0"/>
              <a:t>School  Level Data </a:t>
            </a:r>
          </a:p>
          <a:p>
            <a:pPr lvl="1"/>
            <a:r>
              <a:rPr lang="en-US" dirty="0" smtClean="0"/>
              <a:t>count of incidents </a:t>
            </a:r>
          </a:p>
          <a:p>
            <a:pPr lvl="1"/>
            <a:r>
              <a:rPr lang="en-US" dirty="0" smtClean="0"/>
              <a:t>count of students</a:t>
            </a:r>
          </a:p>
          <a:p>
            <a:endParaRPr lang="en-US" sz="1000" dirty="0" smtClean="0"/>
          </a:p>
          <a:p>
            <a:r>
              <a:rPr lang="en-US" dirty="0" smtClean="0"/>
              <a:t>ALL Students disciplined counted and reported</a:t>
            </a:r>
          </a:p>
          <a:p>
            <a:endParaRPr lang="en-US" dirty="0"/>
          </a:p>
          <a:p>
            <a:r>
              <a:rPr lang="en-US" dirty="0" smtClean="0"/>
              <a:t>Districts Submit data and finalize data</a:t>
            </a:r>
            <a:endParaRPr lang="en-US" dirty="0"/>
          </a:p>
        </p:txBody>
      </p:sp>
      <p:sp>
        <p:nvSpPr>
          <p:cNvPr id="3" name="Title 2"/>
          <p:cNvSpPr>
            <a:spLocks noGrp="1"/>
          </p:cNvSpPr>
          <p:nvPr>
            <p:ph type="title"/>
          </p:nvPr>
        </p:nvSpPr>
        <p:spPr>
          <a:xfrm>
            <a:off x="4933308" y="350885"/>
            <a:ext cx="4080063" cy="756418"/>
          </a:xfrm>
        </p:spPr>
        <p:txBody>
          <a:bodyPr numCol="1">
            <a:normAutofit/>
          </a:bodyPr>
          <a:lstStyle/>
          <a:p>
            <a:r>
              <a:rPr lang="en-US" dirty="0" smtClean="0"/>
              <a:t>School Discipline (SDA)</a:t>
            </a:r>
            <a:endParaRPr lang="en-US" dirty="0"/>
          </a:p>
        </p:txBody>
      </p:sp>
      <p:sp>
        <p:nvSpPr>
          <p:cNvPr id="4" name="Footer Placeholder 3"/>
          <p:cNvSpPr>
            <a:spLocks noGrp="1"/>
          </p:cNvSpPr>
          <p:nvPr>
            <p:ph type="ftr" sz="quarter" idx="4294967295"/>
          </p:nvPr>
        </p:nvSpPr>
        <p:spPr>
          <a:xfrm>
            <a:off x="0" y="6356350"/>
            <a:ext cx="3352800" cy="274638"/>
          </a:xfrm>
          <a:prstGeom prst="rect">
            <a:avLst/>
          </a:prstGeom>
        </p:spPr>
        <p:txBody>
          <a:bodyPr/>
          <a:lstStyle/>
          <a:p>
            <a:fld id="{757A2F4E-5D54-B04B-91BD-7E78EE1FE9FD}" type="slidenum">
              <a:rPr lang="en-US" smtClean="0"/>
              <a:pPr/>
              <a:t>3</a:t>
            </a:fld>
            <a:endParaRPr lang="en-US" dirty="0" smtClean="0"/>
          </a:p>
        </p:txBody>
      </p:sp>
      <p:cxnSp>
        <p:nvCxnSpPr>
          <p:cNvPr id="8" name="Straight Connector 7" title="Orange Bar"/>
          <p:cNvCxnSpPr/>
          <p:nvPr/>
        </p:nvCxnSpPr>
        <p:spPr>
          <a:xfrm>
            <a:off x="4445991" y="0"/>
            <a:ext cx="14514" cy="6858000"/>
          </a:xfrm>
          <a:prstGeom prst="line">
            <a:avLst/>
          </a:prstGeom>
          <a:ln w="381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71664" y="110966"/>
            <a:ext cx="4557486" cy="1054394"/>
          </a:xfrm>
          <a:prstGeom prst="rect">
            <a:avLst/>
          </a:prstGeom>
        </p:spPr>
        <p:txBody>
          <a:bodyPr vert="horz" lIns="91440" tIns="45720" rIns="91440" bIns="45720" numCol="1"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2400" dirty="0" smtClean="0"/>
              <a:t>Discipline Interchange/</a:t>
            </a:r>
          </a:p>
          <a:p>
            <a:r>
              <a:rPr lang="en-US" sz="2400" dirty="0" smtClean="0"/>
              <a:t>Discipline Snapshot</a:t>
            </a:r>
            <a:endParaRPr lang="en-US" sz="2400" dirty="0"/>
          </a:p>
        </p:txBody>
      </p:sp>
    </p:spTree>
    <p:extLst>
      <p:ext uri="{BB962C8B-B14F-4D97-AF65-F5344CB8AC3E}">
        <p14:creationId xmlns:p14="http://schemas.microsoft.com/office/powerpoint/2010/main" val="255720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Resources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32919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http://www.cde.state.co.us/datapipeline/schooldisciplineattendance</a:t>
            </a:r>
            <a:endParaRPr lang="en-US" dirty="0" smtClean="0"/>
          </a:p>
          <a:p>
            <a:pPr lvl="1"/>
            <a:r>
              <a:rPr lang="en-US" dirty="0" smtClean="0"/>
              <a:t>Behavior Statutes and Clarifications document </a:t>
            </a:r>
          </a:p>
          <a:p>
            <a:pPr lvl="1"/>
            <a:r>
              <a:rPr lang="en-US" dirty="0" smtClean="0"/>
              <a:t>Previous trainings</a:t>
            </a:r>
          </a:p>
          <a:p>
            <a:pPr lvl="1"/>
            <a:r>
              <a:rPr lang="en-US" dirty="0" smtClean="0"/>
              <a:t>File layouts</a:t>
            </a:r>
          </a:p>
          <a:p>
            <a:pPr lvl="1"/>
            <a:r>
              <a:rPr lang="en-US" dirty="0" smtClean="0"/>
              <a:t>Guide for Determining Most Serious Incident</a:t>
            </a:r>
          </a:p>
          <a:p>
            <a:pPr lvl="1"/>
            <a:r>
              <a:rPr lang="en-US" dirty="0" smtClean="0"/>
              <a:t>FAQs</a:t>
            </a:r>
          </a:p>
          <a:p>
            <a:pPr lvl="1"/>
            <a:endParaRPr lang="en-US" dirty="0" smtClean="0"/>
          </a:p>
          <a:p>
            <a:r>
              <a:rPr lang="en-US" dirty="0" smtClean="0"/>
              <a:t>Please contact me with questions and/or if you would like any other documentation: </a:t>
            </a:r>
            <a:r>
              <a:rPr lang="en-US" dirty="0" smtClean="0">
                <a:hlinkClick r:id="rId3"/>
              </a:rPr>
              <a:t>severson_a@cde.state.co.us</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smtClean="0"/>
              <a:t>Resources</a:t>
            </a:r>
            <a:endParaRPr lang="en-US" dirty="0"/>
          </a:p>
        </p:txBody>
      </p:sp>
    </p:spTree>
    <p:extLst>
      <p:ext uri="{BB962C8B-B14F-4D97-AF65-F5344CB8AC3E}">
        <p14:creationId xmlns:p14="http://schemas.microsoft.com/office/powerpoint/2010/main" val="4115060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&amp; Alcohol</a:t>
            </a:r>
            <a:endParaRPr lang="en-US" dirty="0"/>
          </a:p>
        </p:txBody>
      </p:sp>
      <p:sp>
        <p:nvSpPr>
          <p:cNvPr id="3" name="Content Placeholder 2"/>
          <p:cNvSpPr>
            <a:spLocks noGrp="1"/>
          </p:cNvSpPr>
          <p:nvPr>
            <p:ph idx="1"/>
          </p:nvPr>
        </p:nvSpPr>
        <p:spPr>
          <a:xfrm>
            <a:off x="418338" y="1289304"/>
            <a:ext cx="8369046" cy="5239512"/>
          </a:xfrm>
        </p:spPr>
        <p:txBody>
          <a:bodyPr>
            <a:normAutofit fontScale="92500" lnSpcReduction="10000"/>
          </a:bodyPr>
          <a:lstStyle/>
          <a:p>
            <a:r>
              <a:rPr lang="en-US" b="1" dirty="0"/>
              <a:t>Drug Violation </a:t>
            </a:r>
            <a:r>
              <a:rPr lang="en-US" dirty="0" smtClean="0"/>
              <a:t>- </a:t>
            </a:r>
            <a:r>
              <a:rPr lang="en-US" dirty="0"/>
              <a:t>Use, possession, or sale of a drug or controlled substance, other than marijuana, on school grounds, in a school vehicle, or at a school activity or sanctioned event</a:t>
            </a:r>
            <a:r>
              <a:rPr lang="en-US" dirty="0" smtClean="0"/>
              <a:t>.</a:t>
            </a:r>
          </a:p>
          <a:p>
            <a:endParaRPr lang="en-US" b="1" dirty="0" smtClean="0"/>
          </a:p>
          <a:p>
            <a:r>
              <a:rPr lang="en-US" b="1" dirty="0" smtClean="0"/>
              <a:t>Alcohol </a:t>
            </a:r>
            <a:r>
              <a:rPr lang="en-US" b="1" dirty="0"/>
              <a:t>Violation </a:t>
            </a:r>
            <a:r>
              <a:rPr lang="en-US" b="1" dirty="0" smtClean="0"/>
              <a:t>- </a:t>
            </a:r>
            <a:r>
              <a:rPr lang="en-US" dirty="0"/>
              <a:t>Use or possession of alcohol on school grounds, in a school vehicle, or at a school activity or sanctioned event</a:t>
            </a:r>
            <a:r>
              <a:rPr lang="en-US" dirty="0" smtClean="0"/>
              <a:t>.</a:t>
            </a:r>
          </a:p>
          <a:p>
            <a:endParaRPr lang="en-US" dirty="0" smtClean="0"/>
          </a:p>
          <a:p>
            <a:r>
              <a:rPr lang="en-US" b="1" dirty="0"/>
              <a:t>Tobacco Violation </a:t>
            </a:r>
            <a:r>
              <a:rPr lang="en-US" b="1" dirty="0" smtClean="0"/>
              <a:t>- </a:t>
            </a:r>
            <a:r>
              <a:rPr lang="en-US" dirty="0"/>
              <a:t>Use or possession of a tobacco product on school grounds, in a school vehicle, or at a school activity or sanctioned event</a:t>
            </a:r>
            <a:r>
              <a:rPr lang="en-US" dirty="0" smtClean="0"/>
              <a:t>.</a:t>
            </a:r>
          </a:p>
          <a:p>
            <a:r>
              <a:rPr lang="en-US" dirty="0"/>
              <a:t>“Tobacco Product” means:</a:t>
            </a:r>
          </a:p>
          <a:p>
            <a:pPr lvl="0"/>
            <a:r>
              <a:rPr lang="en-US" dirty="0"/>
              <a:t>Any product that contains nicotine or tobacco or is derived from tobacco and is intended to be ingested or inhaled by or applied to the skin of an individual; or</a:t>
            </a:r>
          </a:p>
          <a:p>
            <a:pPr lvl="0"/>
            <a:r>
              <a:rPr lang="en-US" dirty="0"/>
              <a:t>Any device that can be used to deliver tobacco or nicotine to the person inhaling from the device, including an electronic cigarette, cigar, cigarillo, or pipe.</a:t>
            </a:r>
          </a:p>
          <a:p>
            <a:endParaRPr lang="en-US" dirty="0" smtClean="0"/>
          </a:p>
          <a:p>
            <a:endParaRPr lang="en-US" dirty="0"/>
          </a:p>
          <a:p>
            <a:endParaRPr lang="en-US" dirty="0" smtClean="0"/>
          </a:p>
          <a:p>
            <a:endParaRPr lang="en-US" b="1"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295597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a:t>
            </a:r>
            <a:endParaRPr lang="en-US" dirty="0"/>
          </a:p>
        </p:txBody>
      </p:sp>
      <p:sp>
        <p:nvSpPr>
          <p:cNvPr id="3" name="Content Placeholder 2"/>
          <p:cNvSpPr>
            <a:spLocks noGrp="1"/>
          </p:cNvSpPr>
          <p:nvPr>
            <p:ph idx="1"/>
          </p:nvPr>
        </p:nvSpPr>
        <p:spPr/>
        <p:txBody>
          <a:bodyPr/>
          <a:lstStyle/>
          <a:p>
            <a:r>
              <a:rPr lang="en-US" b="1" dirty="0"/>
              <a:t>Tobacco Violation - </a:t>
            </a:r>
            <a:r>
              <a:rPr lang="en-US" dirty="0"/>
              <a:t>Use or possession of a tobacco product on school grounds, in a school vehicle, or at a school activity or sanctioned event</a:t>
            </a:r>
            <a:r>
              <a:rPr lang="en-US" dirty="0" smtClean="0"/>
              <a:t>.</a:t>
            </a:r>
          </a:p>
          <a:p>
            <a:endParaRPr lang="en-US" dirty="0"/>
          </a:p>
          <a:p>
            <a:pPr marL="0" indent="0">
              <a:buNone/>
            </a:pPr>
            <a:r>
              <a:rPr lang="en-US" dirty="0" smtClean="0"/>
              <a:t>“</a:t>
            </a:r>
            <a:r>
              <a:rPr lang="en-US" dirty="0"/>
              <a:t>Tobacco Product” means:</a:t>
            </a:r>
          </a:p>
          <a:p>
            <a:pPr lvl="1"/>
            <a:r>
              <a:rPr lang="en-US" dirty="0"/>
              <a:t>Any product that contains nicotine or tobacco or is derived from tobacco and is intended to be ingested or inhaled by or applied to the skin of an individual; or</a:t>
            </a:r>
          </a:p>
          <a:p>
            <a:pPr lvl="1"/>
            <a:r>
              <a:rPr lang="en-US" dirty="0"/>
              <a:t>Any device that can be used to deliver tobacco or nicotine to the person inhaling from the device, including an electronic cigarette, cigar, cigarillo, or pipe.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18884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a:t>
            </a:r>
            <a:endParaRPr lang="en-US" dirty="0"/>
          </a:p>
        </p:txBody>
      </p:sp>
      <p:sp>
        <p:nvSpPr>
          <p:cNvPr id="3" name="Content Placeholder 2"/>
          <p:cNvSpPr>
            <a:spLocks noGrp="1"/>
          </p:cNvSpPr>
          <p:nvPr>
            <p:ph idx="1"/>
          </p:nvPr>
        </p:nvSpPr>
        <p:spPr/>
        <p:txBody>
          <a:bodyPr/>
          <a:lstStyle/>
          <a:p>
            <a:r>
              <a:rPr lang="en-US" b="1" dirty="0"/>
              <a:t>Marijuana </a:t>
            </a:r>
            <a:r>
              <a:rPr lang="en-US" b="1" dirty="0" smtClean="0"/>
              <a:t>Violation </a:t>
            </a:r>
            <a:r>
              <a:rPr lang="en-US" dirty="0" smtClean="0"/>
              <a:t>- </a:t>
            </a:r>
            <a:r>
              <a:rPr lang="en-US" dirty="0"/>
              <a:t>The unlawful use, possession, or sale of marijuana on school grounds, in a school vehicle, or at a school activity or sanctioned event.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9196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SDA Data Collection Process</a:t>
            </a:r>
            <a:br>
              <a:rPr lang="en-US" dirty="0"/>
            </a:br>
            <a:endParaRPr lang="en-US" dirty="0"/>
          </a:p>
        </p:txBody>
      </p:sp>
    </p:spTree>
    <p:extLst>
      <p:ext uri="{BB962C8B-B14F-4D97-AF65-F5344CB8AC3E}">
        <p14:creationId xmlns:p14="http://schemas.microsoft.com/office/powerpoint/2010/main" val="25455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SDA data is Required </a:t>
            </a:r>
            <a:r>
              <a:rPr lang="en-US" dirty="0"/>
              <a:t>by </a:t>
            </a:r>
            <a:r>
              <a:rPr lang="en-US" dirty="0" smtClean="0"/>
              <a:t>Statute:</a:t>
            </a:r>
            <a:endParaRPr lang="en-US" altLang="en-US" dirty="0" smtClean="0"/>
          </a:p>
        </p:txBody>
      </p:sp>
      <p:sp>
        <p:nvSpPr>
          <p:cNvPr id="3" name="Content Placeholder 2"/>
          <p:cNvSpPr>
            <a:spLocks noGrp="1"/>
          </p:cNvSpPr>
          <p:nvPr>
            <p:ph idx="1"/>
          </p:nvPr>
        </p:nvSpPr>
        <p:spPr/>
        <p:txBody>
          <a:bodyPr rtlCol="0">
            <a:normAutofit fontScale="92500" lnSpcReduction="10000"/>
          </a:bodyPr>
          <a:lstStyle/>
          <a:p>
            <a:pPr>
              <a:buFont typeface="Arial" pitchFamily="34" charset="0"/>
              <a:buChar char="•"/>
              <a:defRPr/>
            </a:pPr>
            <a:r>
              <a:rPr lang="en-US" dirty="0" smtClean="0"/>
              <a:t>22-11-503 (3)(c): The information shall be consistent for each type of report and, at a minimum, shall include the occurrence of each of the following types of incidents, expressed as a number and as a percentage of the total occurrences of all of the incidents:</a:t>
            </a:r>
          </a:p>
          <a:p>
            <a:pPr lvl="2">
              <a:buFont typeface="Arial" pitchFamily="34" charset="0"/>
              <a:buChar char="–"/>
              <a:defRPr/>
            </a:pPr>
            <a:r>
              <a:rPr lang="en-US" sz="1900" dirty="0" smtClean="0"/>
              <a:t>Substance abuse-drugs; Substance abuse- alcohol; Substance abuse- tobacco; Felony assaults; Fights; Possession of dangerous weapons; and Other violations of the code of conduct at the public school </a:t>
            </a:r>
          </a:p>
          <a:p>
            <a:pPr marL="640080" lvl="2" indent="0">
              <a:buNone/>
              <a:defRPr/>
            </a:pPr>
            <a:endParaRPr lang="en-US" sz="1900" dirty="0" smtClean="0"/>
          </a:p>
          <a:p>
            <a:pPr>
              <a:buFont typeface="Arial" panose="020B0604020202020204" pitchFamily="34" charset="0"/>
              <a:buChar char="•"/>
            </a:pPr>
            <a:r>
              <a:rPr lang="en-US" altLang="en-US" dirty="0"/>
              <a:t>22-32-109.1(2)(b)(IV</a:t>
            </a:r>
            <a:r>
              <a:rPr lang="en-US" altLang="en-US" dirty="0" smtClean="0"/>
              <a:t>): </a:t>
            </a:r>
            <a:r>
              <a:rPr lang="en-US" altLang="en-US" dirty="0"/>
              <a:t>The number of conduct and discipline code violations…only in the most serious category that is applicable to that violation including to specific information on the number of and the action taken with respect to the following types of </a:t>
            </a:r>
            <a:r>
              <a:rPr lang="en-US" altLang="en-US" dirty="0" smtClean="0"/>
              <a:t>incidents:</a:t>
            </a:r>
          </a:p>
          <a:p>
            <a:pPr lvl="2">
              <a:buFont typeface="Arial" panose="020B0604020202020204" pitchFamily="34" charset="0"/>
              <a:buChar char="•"/>
            </a:pPr>
            <a:r>
              <a:rPr lang="en-US" altLang="en-US" sz="1900" dirty="0" smtClean="0"/>
              <a:t>Dangerous Weapon; Destruction </a:t>
            </a:r>
            <a:r>
              <a:rPr lang="en-US" altLang="en-US" sz="1900" dirty="0"/>
              <a:t>of </a:t>
            </a:r>
            <a:r>
              <a:rPr lang="en-US" altLang="en-US" sz="1900" dirty="0" smtClean="0"/>
              <a:t>Property; Alcohol;  Tobacco; Drug; Robbery; Disobedient/Defiant; Detrimental Behavior; 1</a:t>
            </a:r>
            <a:r>
              <a:rPr lang="en-US" altLang="en-US" sz="1900" baseline="30000" dirty="0" smtClean="0"/>
              <a:t>st</a:t>
            </a:r>
            <a:r>
              <a:rPr lang="en-US" altLang="en-US" sz="1900" dirty="0"/>
              <a:t>, 2</a:t>
            </a:r>
            <a:r>
              <a:rPr lang="en-US" altLang="en-US" sz="1900" baseline="30000" dirty="0"/>
              <a:t>nd</a:t>
            </a:r>
            <a:r>
              <a:rPr lang="en-US" altLang="en-US" sz="1900" dirty="0"/>
              <a:t> or Vehicular </a:t>
            </a:r>
            <a:r>
              <a:rPr lang="en-US" altLang="en-US" sz="1900" dirty="0" smtClean="0"/>
              <a:t>Assault; 3</a:t>
            </a:r>
            <a:r>
              <a:rPr lang="en-US" altLang="en-US" sz="1900" baseline="30000" dirty="0" smtClean="0"/>
              <a:t>rd</a:t>
            </a:r>
            <a:r>
              <a:rPr lang="en-US" altLang="en-US" sz="1900" dirty="0" smtClean="0"/>
              <a:t> </a:t>
            </a:r>
            <a:r>
              <a:rPr lang="en-US" altLang="en-US" sz="1900" dirty="0"/>
              <a:t>degree Assault/Disorderly Conduct</a:t>
            </a:r>
          </a:p>
          <a:p>
            <a:pPr lvl="1">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49949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8" descr="C:\Documents and Settings\severson_a\Local Settings\Temporary Internet Files\Content.IE5\S6UO5UYA\MC900382578[1].jpg" title="School hou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990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title="Data Is Reported to CDE Process"/>
          <p:cNvGraphicFramePr/>
          <p:nvPr>
            <p:extLst>
              <p:ext uri="{D42A27DB-BD31-4B8C-83A1-F6EECF244321}">
                <p14:modId xmlns:p14="http://schemas.microsoft.com/office/powerpoint/2010/main" val="847645114"/>
              </p:ext>
            </p:extLst>
          </p:nvPr>
        </p:nvGraphicFramePr>
        <p:xfrm>
          <a:off x="152400" y="990600"/>
          <a:ext cx="8991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32" descr="C:\Documents and Settings\severson_a\Local Settings\Temporary Internet Files\Content.IE5\G0Q5M681\MC900030044[1].wmf" title="Pap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0" y="2133600"/>
            <a:ext cx="60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ight Arrow 41" title="Arrow"/>
          <p:cNvSpPr/>
          <p:nvPr/>
        </p:nvSpPr>
        <p:spPr>
          <a:xfrm flipV="1">
            <a:off x="5029200" y="2133600"/>
            <a:ext cx="990600" cy="762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p>
        </p:txBody>
      </p:sp>
      <p:pic>
        <p:nvPicPr>
          <p:cNvPr id="7174" name="Picture 33" descr="C:\Documents and Settings\severson_a\Local Settings\Temporary Internet Files\Content.IE5\G0Q5M681\MC900441310[1].png" title="Check Mark"/>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1219200"/>
            <a:ext cx="685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43"/>
          <p:cNvSpPr>
            <a:spLocks noGrp="1"/>
          </p:cNvSpPr>
          <p:nvPr>
            <p:ph type="title"/>
          </p:nvPr>
        </p:nvSpPr>
        <p:spPr/>
        <p:txBody>
          <a:bodyPr>
            <a:normAutofit/>
          </a:bodyPr>
          <a:lstStyle/>
          <a:p>
            <a:pPr>
              <a:defRPr/>
            </a:pPr>
            <a:r>
              <a:rPr lang="en-US" dirty="0" smtClean="0"/>
              <a:t>Data is Reported to CDE via Data Pipeline Process</a:t>
            </a:r>
            <a:endParaRPr lang="en-US" dirty="0"/>
          </a:p>
        </p:txBody>
      </p:sp>
    </p:spTree>
    <p:extLst>
      <p:ext uri="{BB962C8B-B14F-4D97-AF65-F5344CB8AC3E}">
        <p14:creationId xmlns:p14="http://schemas.microsoft.com/office/powerpoint/2010/main" val="39666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All</a:t>
            </a:r>
            <a:r>
              <a:rPr lang="en-US" dirty="0" smtClean="0"/>
              <a:t> </a:t>
            </a:r>
            <a:r>
              <a:rPr lang="en-US" i="1" dirty="0" smtClean="0"/>
              <a:t>(includes special education) </a:t>
            </a:r>
            <a:r>
              <a:rPr lang="en-US" dirty="0" smtClean="0"/>
              <a:t>students disciplined during the school year</a:t>
            </a:r>
          </a:p>
          <a:p>
            <a:endParaRPr lang="en-US" sz="1200" dirty="0" smtClean="0"/>
          </a:p>
          <a:p>
            <a:endParaRPr lang="en-US" sz="1200" dirty="0" smtClean="0"/>
          </a:p>
          <a:p>
            <a:pPr>
              <a:buFont typeface="Wingdings" panose="05000000000000000000" pitchFamily="2" charset="2"/>
              <a:buChar char="ü"/>
            </a:pPr>
            <a:r>
              <a:rPr lang="en-US" dirty="0" smtClean="0"/>
              <a:t>Include </a:t>
            </a:r>
            <a:r>
              <a:rPr lang="en-US" dirty="0"/>
              <a:t>the </a:t>
            </a:r>
            <a:r>
              <a:rPr lang="en-US" dirty="0" smtClean="0"/>
              <a:t>incidents that are either state reportable or resulted in a suspension, expulsion or referral to law enforcement</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Include all of the students that were involved in the reported incidents </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must be Reported?</a:t>
            </a:r>
            <a:endParaRPr lang="en-US" dirty="0"/>
          </a:p>
        </p:txBody>
      </p:sp>
    </p:spTree>
    <p:extLst>
      <p:ext uri="{BB962C8B-B14F-4D97-AF65-F5344CB8AC3E}">
        <p14:creationId xmlns:p14="http://schemas.microsoft.com/office/powerpoint/2010/main" val="386096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School View Data Center – </a:t>
            </a:r>
          </a:p>
          <a:p>
            <a:pPr lvl="1"/>
            <a:r>
              <a:rPr lang="en-US" dirty="0" smtClean="0"/>
              <a:t>all data is published by school for the public to review </a:t>
            </a:r>
          </a:p>
          <a:p>
            <a:endParaRPr lang="en-US" dirty="0" smtClean="0"/>
          </a:p>
          <a:p>
            <a:r>
              <a:rPr lang="en-US" dirty="0" smtClean="0"/>
              <a:t>Provided to the U.S. Department of Education</a:t>
            </a:r>
          </a:p>
          <a:p>
            <a:endParaRPr lang="en-US" dirty="0" smtClean="0"/>
          </a:p>
          <a:p>
            <a:r>
              <a:rPr lang="en-US" dirty="0" smtClean="0"/>
              <a:t>Provided for various data requests – media, researchers, legislatures and advocates</a:t>
            </a:r>
          </a:p>
          <a:p>
            <a:pPr marL="45720" indent="0">
              <a:buNone/>
            </a:pPr>
            <a:endParaRPr lang="en-US" dirty="0"/>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CDE Uses of Data</a:t>
            </a:r>
            <a:endParaRPr lang="en-US" dirty="0"/>
          </a:p>
        </p:txBody>
      </p:sp>
    </p:spTree>
    <p:extLst>
      <p:ext uri="{BB962C8B-B14F-4D97-AF65-F5344CB8AC3E}">
        <p14:creationId xmlns:p14="http://schemas.microsoft.com/office/powerpoint/2010/main" val="66501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Advocacy groups:</a:t>
            </a:r>
          </a:p>
          <a:p>
            <a:pPr lvl="1"/>
            <a:r>
              <a:rPr lang="en-US" dirty="0" smtClean="0"/>
              <a:t>Campaigning </a:t>
            </a:r>
            <a:r>
              <a:rPr lang="en-US" dirty="0"/>
              <a:t>to end the “school-to-prison pipeline” rely on </a:t>
            </a:r>
            <a:r>
              <a:rPr lang="en-US" dirty="0" smtClean="0"/>
              <a:t>accurate discipline </a:t>
            </a:r>
            <a:r>
              <a:rPr lang="en-US" dirty="0"/>
              <a:t>numbers to define the </a:t>
            </a:r>
            <a:r>
              <a:rPr lang="en-US" dirty="0" smtClean="0"/>
              <a:t>problem</a:t>
            </a:r>
            <a:endParaRPr lang="en-US" sz="1400" dirty="0" smtClean="0"/>
          </a:p>
          <a:p>
            <a:pPr lvl="1"/>
            <a:r>
              <a:rPr lang="en-US" dirty="0" smtClean="0"/>
              <a:t>Data helps as school </a:t>
            </a:r>
            <a:r>
              <a:rPr lang="en-US" dirty="0"/>
              <a:t>discipline policies </a:t>
            </a:r>
            <a:r>
              <a:rPr lang="en-US" dirty="0" smtClean="0"/>
              <a:t>become more of </a:t>
            </a:r>
            <a:r>
              <a:rPr lang="en-US" dirty="0"/>
              <a:t>a focal point for education reform advocates who say punitive discipline erodes students’ motivation and negatively impacts their attitudes toward their school</a:t>
            </a:r>
            <a:r>
              <a:rPr lang="en-US" dirty="0" smtClean="0"/>
              <a:t>.</a:t>
            </a:r>
          </a:p>
          <a:p>
            <a:endParaRPr lang="en-US" dirty="0" smtClean="0"/>
          </a:p>
          <a:p>
            <a:r>
              <a:rPr lang="en-US" dirty="0" smtClean="0"/>
              <a:t>Media:  Reporting and analysis for the public review of the safety and attendance of their local schools.  Quote from a recent report: </a:t>
            </a:r>
          </a:p>
          <a:p>
            <a:pPr lvl="1"/>
            <a:r>
              <a:rPr lang="en-US" dirty="0" smtClean="0"/>
              <a:t>“</a:t>
            </a:r>
            <a:r>
              <a:rPr lang="en-US" dirty="0"/>
              <a:t>These aren’t just numbers. These are students’ lives. These are the conditions they walk into every day at school. This is the environment of their school. That’s what these numbers reflect</a:t>
            </a:r>
            <a:r>
              <a:rPr lang="en-US" dirty="0" smtClean="0"/>
              <a:t>.”</a:t>
            </a:r>
          </a:p>
          <a:p>
            <a:endParaRPr lang="en-US" sz="1400" dirty="0"/>
          </a:p>
          <a:p>
            <a:endParaRPr lang="en-US" dirty="0"/>
          </a:p>
        </p:txBody>
      </p:sp>
      <p:sp>
        <p:nvSpPr>
          <p:cNvPr id="3" name="Title 2"/>
          <p:cNvSpPr>
            <a:spLocks noGrp="1"/>
          </p:cNvSpPr>
          <p:nvPr>
            <p:ph type="title"/>
          </p:nvPr>
        </p:nvSpPr>
        <p:spPr/>
        <p:txBody>
          <a:bodyPr/>
          <a:lstStyle/>
          <a:p>
            <a:r>
              <a:rPr lang="en-US" dirty="0" smtClean="0"/>
              <a:t>Public Uses of Data</a:t>
            </a:r>
            <a:endParaRPr lang="en-US" dirty="0"/>
          </a:p>
        </p:txBody>
      </p:sp>
    </p:spTree>
    <p:extLst>
      <p:ext uri="{BB962C8B-B14F-4D97-AF65-F5344CB8AC3E}">
        <p14:creationId xmlns:p14="http://schemas.microsoft.com/office/powerpoint/2010/main" val="354665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2523</Words>
  <Application>Microsoft Office PowerPoint</Application>
  <PresentationFormat>On-screen Show (4:3)</PresentationFormat>
  <Paragraphs>425</Paragraphs>
  <Slides>34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Bernard MT Condensed</vt:lpstr>
      <vt:lpstr>Calibri</vt:lpstr>
      <vt:lpstr>Calibri Light</vt:lpstr>
      <vt:lpstr>Museo Slab 500</vt:lpstr>
      <vt:lpstr>Times New Roman</vt:lpstr>
      <vt:lpstr>Trebuchet MS</vt:lpstr>
      <vt:lpstr>Wingdings</vt:lpstr>
      <vt:lpstr>Office Theme</vt:lpstr>
      <vt:lpstr>School Discipline Data Reporting Review  </vt:lpstr>
      <vt:lpstr>Agenda</vt:lpstr>
      <vt:lpstr>School Discipline (SDA)</vt:lpstr>
      <vt:lpstr>SDA Data Collection Process </vt:lpstr>
      <vt:lpstr>SDA data is Required by Statute:</vt:lpstr>
      <vt:lpstr>Data is Reported to CDE via Data Pipeline Process</vt:lpstr>
      <vt:lpstr>What must be Reported?</vt:lpstr>
      <vt:lpstr>CDE Uses of Data</vt:lpstr>
      <vt:lpstr>Public Uses of Data</vt:lpstr>
      <vt:lpstr>Discipline by Action File: Behaviors/Allegations  Reported</vt:lpstr>
      <vt:lpstr>Civil Rights Data Collection Behavior/Allegation Types</vt:lpstr>
      <vt:lpstr>Other Violations of Code of Conduct Clarification</vt:lpstr>
      <vt:lpstr>Discipline by Action file: Weapon Description </vt:lpstr>
      <vt:lpstr>Reporting Incident Example 1</vt:lpstr>
      <vt:lpstr>Reporting Incident Example 2</vt:lpstr>
      <vt:lpstr>Important Note to Remember</vt:lpstr>
      <vt:lpstr>Firearm (GFSA) Discipline File</vt:lpstr>
      <vt:lpstr>Firearm (GFSA) Discipline File Flowchart</vt:lpstr>
      <vt:lpstr>Determining Most Serious Incident to Report </vt:lpstr>
      <vt:lpstr>Guide for Determining “Most Serious” Incident</vt:lpstr>
      <vt:lpstr>Additional Information</vt:lpstr>
      <vt:lpstr>Guidance – in general</vt:lpstr>
      <vt:lpstr>Guidance – Other Felony</vt:lpstr>
      <vt:lpstr>Example 1</vt:lpstr>
      <vt:lpstr>Example 2</vt:lpstr>
      <vt:lpstr>Example 3</vt:lpstr>
      <vt:lpstr>Example 4</vt:lpstr>
      <vt:lpstr>06 - Robbery</vt:lpstr>
      <vt:lpstr>Ranking – Guidance Only</vt:lpstr>
      <vt:lpstr>Resources</vt:lpstr>
      <vt:lpstr>Resources</vt:lpstr>
      <vt:lpstr>Drugs &amp; Alcohol</vt:lpstr>
      <vt:lpstr>Tobacco</vt:lpstr>
      <vt:lpstr>Marijuana</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Robinson, Brooke</cp:lastModifiedBy>
  <cp:revision>32</cp:revision>
  <dcterms:created xsi:type="dcterms:W3CDTF">2019-06-25T17:30:52Z</dcterms:created>
  <dcterms:modified xsi:type="dcterms:W3CDTF">2020-02-26T18:08:08Z</dcterms:modified>
</cp:coreProperties>
</file>