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71" r:id="rId4"/>
    <p:sldMasterId id="2147483660" r:id="rId5"/>
  </p:sldMasterIdLst>
  <p:notesMasterIdLst>
    <p:notesMasterId r:id="rId49"/>
  </p:notesMasterIdLst>
  <p:sldIdLst>
    <p:sldId id="256" r:id="rId6"/>
    <p:sldId id="379" r:id="rId7"/>
    <p:sldId id="327" r:id="rId8"/>
    <p:sldId id="381" r:id="rId9"/>
    <p:sldId id="407" r:id="rId10"/>
    <p:sldId id="423" r:id="rId11"/>
    <p:sldId id="384" r:id="rId12"/>
    <p:sldId id="385" r:id="rId13"/>
    <p:sldId id="386" r:id="rId14"/>
    <p:sldId id="408" r:id="rId15"/>
    <p:sldId id="387" r:id="rId16"/>
    <p:sldId id="388" r:id="rId17"/>
    <p:sldId id="389" r:id="rId18"/>
    <p:sldId id="390" r:id="rId19"/>
    <p:sldId id="391" r:id="rId20"/>
    <p:sldId id="392" r:id="rId21"/>
    <p:sldId id="393" r:id="rId22"/>
    <p:sldId id="394" r:id="rId23"/>
    <p:sldId id="395" r:id="rId24"/>
    <p:sldId id="396" r:id="rId25"/>
    <p:sldId id="397" r:id="rId26"/>
    <p:sldId id="329" r:id="rId27"/>
    <p:sldId id="337" r:id="rId28"/>
    <p:sldId id="332" r:id="rId29"/>
    <p:sldId id="334" r:id="rId30"/>
    <p:sldId id="335" r:id="rId31"/>
    <p:sldId id="340" r:id="rId32"/>
    <p:sldId id="378" r:id="rId33"/>
    <p:sldId id="278" r:id="rId34"/>
    <p:sldId id="284" r:id="rId35"/>
    <p:sldId id="343" r:id="rId36"/>
    <p:sldId id="344" r:id="rId37"/>
    <p:sldId id="285" r:id="rId38"/>
    <p:sldId id="287" r:id="rId39"/>
    <p:sldId id="286" r:id="rId40"/>
    <p:sldId id="398" r:id="rId41"/>
    <p:sldId id="416" r:id="rId42"/>
    <p:sldId id="417" r:id="rId43"/>
    <p:sldId id="418" r:id="rId44"/>
    <p:sldId id="419" r:id="rId45"/>
    <p:sldId id="420" r:id="rId46"/>
    <p:sldId id="421" r:id="rId47"/>
    <p:sldId id="422" r:id="rId4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7740B00-A570-82D5-E1E4-5E5440099D1D}" name="Wirth-Hawkins, Christina" initials="CW" userId="S::Wirth-Hawkins_C@cde.state.co.us::8d4d8cee-ae6c-43f5-9a98-c68e2b1cb366" providerId="AD"/>
  <p188:author id="{38BB4B0B-57B2-7603-2F7F-62142410A3F3}" name="Morton, Will" initials="MW" userId="S::Morton_W@cde.state.co.us::258da7f2-f75d-4514-9135-3427dc28b178" providerId="AD"/>
  <p188:author id="{50944F5D-D59E-AF81-A5D1-0C6A7711C912}" name="Carpenter, Melissa" initials="CM" userId="S::Carpenter_M@cde.state.co.us::eecffc7c-1d7e-4a46-ba9e-ad33de6f99dc" providerId="AD"/>
  <p188:author id="{13A39FC3-411A-D46F-87D5-2BCD18F30E7B}" name="Carey, Jasmine" initials="CJ" userId="S::Carey_J@cde.state.co.us::f824631c-ee58-4147-9207-eaf0ccde490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Villalobos Pavia, Heather" initials="VPH" lastIdx="4" clrIdx="0">
    <p:extLst>
      <p:ext uri="{19B8F6BF-5375-455C-9EA6-DF929625EA0E}">
        <p15:presenceInfo xmlns:p15="http://schemas.microsoft.com/office/powerpoint/2012/main" userId="S-1-5-21-170422339-1359699126-1544898942-14758" providerId="AD"/>
      </p:ext>
    </p:extLst>
  </p:cmAuthor>
  <p:cmAuthor id="2" name="DoTS" initials="D" lastIdx="16" clrIdx="1">
    <p:extLst>
      <p:ext uri="{19B8F6BF-5375-455C-9EA6-DF929625EA0E}">
        <p15:presenceInfo xmlns:p15="http://schemas.microsoft.com/office/powerpoint/2012/main" userId="DoT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BCDE"/>
    <a:srgbClr val="000000"/>
    <a:srgbClr val="00953A"/>
    <a:srgbClr val="488BC9"/>
    <a:srgbClr val="EF75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73" autoAdjust="0"/>
    <p:restoredTop sz="86388" autoAdjust="0"/>
  </p:normalViewPr>
  <p:slideViewPr>
    <p:cSldViewPr snapToGrid="0">
      <p:cViewPr varScale="1">
        <p:scale>
          <a:sx n="95" d="100"/>
          <a:sy n="95" d="100"/>
        </p:scale>
        <p:origin x="1662" y="114"/>
      </p:cViewPr>
      <p:guideLst/>
    </p:cSldViewPr>
  </p:slideViewPr>
  <p:outlineViewPr>
    <p:cViewPr>
      <p:scale>
        <a:sx n="33" d="100"/>
        <a:sy n="33" d="100"/>
      </p:scale>
      <p:origin x="0" y="-5312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commentAuthors" Target="commentAuthors.xml"/><Relationship Id="rId55"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s>
</file>

<file path=ppt/diagrams/_rels/data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A50AC8-FA0A-4F39-92B1-18E54B901A59}" type="doc">
      <dgm:prSet loTypeId="urn:microsoft.com/office/officeart/2005/8/layout/hProcess9" loCatId="process" qsTypeId="urn:microsoft.com/office/officeart/2005/8/quickstyle/simple1" qsCatId="simple" csTypeId="urn:microsoft.com/office/officeart/2005/8/colors/accent1_2" csCatId="accent1" phldr="1"/>
      <dgm:spPr/>
    </dgm:pt>
    <dgm:pt modelId="{1EF03651-C2B0-40BC-B794-2E91FE66BE31}">
      <dgm:prSet phldrT="[Text]"/>
      <dgm:spPr/>
      <dgm:t>
        <a:bodyPr/>
        <a:lstStyle/>
        <a:p>
          <a:r>
            <a:rPr lang="en-US" dirty="0"/>
            <a:t>Vendors provide portals for district use prior to and during testing. </a:t>
          </a:r>
        </a:p>
      </dgm:t>
    </dgm:pt>
    <dgm:pt modelId="{E236CD67-2B12-42C6-AA64-48A4729514A2}" type="parTrans" cxnId="{1F10893B-A4D0-491C-B6B5-4BD2101759AB}">
      <dgm:prSet/>
      <dgm:spPr/>
      <dgm:t>
        <a:bodyPr/>
        <a:lstStyle/>
        <a:p>
          <a:endParaRPr lang="en-US"/>
        </a:p>
      </dgm:t>
    </dgm:pt>
    <dgm:pt modelId="{FCCE64E2-59FA-498A-BFC8-561878C1D748}" type="sibTrans" cxnId="{1F10893B-A4D0-491C-B6B5-4BD2101759AB}">
      <dgm:prSet/>
      <dgm:spPr/>
      <dgm:t>
        <a:bodyPr/>
        <a:lstStyle/>
        <a:p>
          <a:endParaRPr lang="en-US"/>
        </a:p>
      </dgm:t>
    </dgm:pt>
    <dgm:pt modelId="{7F9C5735-BF7D-4515-86ED-D0E3B317D9E4}">
      <dgm:prSet phldrT="[Text]"/>
      <dgm:spPr/>
      <dgm:t>
        <a:bodyPr/>
        <a:lstStyle/>
        <a:p>
          <a:r>
            <a:rPr lang="en-US" dirty="0"/>
            <a:t>Test Administration</a:t>
          </a:r>
        </a:p>
      </dgm:t>
    </dgm:pt>
    <dgm:pt modelId="{4C3E5D48-7293-421A-A5B5-0839384ADA4E}" type="parTrans" cxnId="{1FD6F265-8CD0-4DFB-B26E-C102D79EBDD1}">
      <dgm:prSet/>
      <dgm:spPr/>
      <dgm:t>
        <a:bodyPr/>
        <a:lstStyle/>
        <a:p>
          <a:endParaRPr lang="en-US"/>
        </a:p>
      </dgm:t>
    </dgm:pt>
    <dgm:pt modelId="{FC91E0A2-1E53-4402-B272-D2B1CBA24245}" type="sibTrans" cxnId="{1FD6F265-8CD0-4DFB-B26E-C102D79EBDD1}">
      <dgm:prSet/>
      <dgm:spPr/>
      <dgm:t>
        <a:bodyPr/>
        <a:lstStyle/>
        <a:p>
          <a:endParaRPr lang="en-US"/>
        </a:p>
      </dgm:t>
    </dgm:pt>
    <dgm:pt modelId="{6C779532-BEAD-4B65-B5BC-95579566FC0A}">
      <dgm:prSet phldrT="[Text]"/>
      <dgm:spPr/>
      <dgm:t>
        <a:bodyPr/>
        <a:lstStyle/>
        <a:p>
          <a:r>
            <a:rPr lang="en-US" dirty="0"/>
            <a:t>Data used in SBD windows comes from vendors post-test administration.</a:t>
          </a:r>
        </a:p>
      </dgm:t>
    </dgm:pt>
    <dgm:pt modelId="{19A8AAF2-DE52-4036-B5EE-CF7E319505A7}" type="parTrans" cxnId="{324F194D-2FC2-49A9-8BE3-1946B2CB2FDF}">
      <dgm:prSet/>
      <dgm:spPr/>
      <dgm:t>
        <a:bodyPr/>
        <a:lstStyle/>
        <a:p>
          <a:endParaRPr lang="en-US"/>
        </a:p>
      </dgm:t>
    </dgm:pt>
    <dgm:pt modelId="{783662E7-35E3-400A-8633-75E09FAA2A85}" type="sibTrans" cxnId="{324F194D-2FC2-49A9-8BE3-1946B2CB2FDF}">
      <dgm:prSet/>
      <dgm:spPr/>
      <dgm:t>
        <a:bodyPr/>
        <a:lstStyle/>
        <a:p>
          <a:endParaRPr lang="en-US"/>
        </a:p>
      </dgm:t>
    </dgm:pt>
    <dgm:pt modelId="{8D1A14F1-433E-403D-8823-1AB096EF2E74}" type="pres">
      <dgm:prSet presAssocID="{82A50AC8-FA0A-4F39-92B1-18E54B901A59}" presName="CompostProcess" presStyleCnt="0">
        <dgm:presLayoutVars>
          <dgm:dir/>
          <dgm:resizeHandles val="exact"/>
        </dgm:presLayoutVars>
      </dgm:prSet>
      <dgm:spPr/>
    </dgm:pt>
    <dgm:pt modelId="{80E4B830-C082-4504-902F-08F997FF03F8}" type="pres">
      <dgm:prSet presAssocID="{82A50AC8-FA0A-4F39-92B1-18E54B901A59}" presName="arrow" presStyleLbl="bgShp" presStyleIdx="0" presStyleCnt="1"/>
      <dgm:spPr/>
    </dgm:pt>
    <dgm:pt modelId="{C38ADB0B-ADFE-4F73-BC9F-BB623F278EAC}" type="pres">
      <dgm:prSet presAssocID="{82A50AC8-FA0A-4F39-92B1-18E54B901A59}" presName="linearProcess" presStyleCnt="0"/>
      <dgm:spPr/>
    </dgm:pt>
    <dgm:pt modelId="{880F4A4A-25F2-44BD-B1B5-373E65C536FF}" type="pres">
      <dgm:prSet presAssocID="{1EF03651-C2B0-40BC-B794-2E91FE66BE31}" presName="textNode" presStyleLbl="node1" presStyleIdx="0" presStyleCnt="3">
        <dgm:presLayoutVars>
          <dgm:bulletEnabled val="1"/>
        </dgm:presLayoutVars>
      </dgm:prSet>
      <dgm:spPr/>
    </dgm:pt>
    <dgm:pt modelId="{39348B15-7ACE-4A3A-82F1-DD988BF8AC37}" type="pres">
      <dgm:prSet presAssocID="{FCCE64E2-59FA-498A-BFC8-561878C1D748}" presName="sibTrans" presStyleCnt="0"/>
      <dgm:spPr/>
    </dgm:pt>
    <dgm:pt modelId="{E21C1E41-C1BF-41D9-925A-7F482C6F9714}" type="pres">
      <dgm:prSet presAssocID="{7F9C5735-BF7D-4515-86ED-D0E3B317D9E4}" presName="textNode" presStyleLbl="node1" presStyleIdx="1" presStyleCnt="3">
        <dgm:presLayoutVars>
          <dgm:bulletEnabled val="1"/>
        </dgm:presLayoutVars>
      </dgm:prSet>
      <dgm:spPr/>
    </dgm:pt>
    <dgm:pt modelId="{DD943A44-5053-4B6A-A5C0-D59BB1D205B5}" type="pres">
      <dgm:prSet presAssocID="{FC91E0A2-1E53-4402-B272-D2B1CBA24245}" presName="sibTrans" presStyleCnt="0"/>
      <dgm:spPr/>
    </dgm:pt>
    <dgm:pt modelId="{10D8439D-FE99-43EC-B610-1599417D11E2}" type="pres">
      <dgm:prSet presAssocID="{6C779532-BEAD-4B65-B5BC-95579566FC0A}" presName="textNode" presStyleLbl="node1" presStyleIdx="2" presStyleCnt="3">
        <dgm:presLayoutVars>
          <dgm:bulletEnabled val="1"/>
        </dgm:presLayoutVars>
      </dgm:prSet>
      <dgm:spPr/>
    </dgm:pt>
  </dgm:ptLst>
  <dgm:cxnLst>
    <dgm:cxn modelId="{1F10893B-A4D0-491C-B6B5-4BD2101759AB}" srcId="{82A50AC8-FA0A-4F39-92B1-18E54B901A59}" destId="{1EF03651-C2B0-40BC-B794-2E91FE66BE31}" srcOrd="0" destOrd="0" parTransId="{E236CD67-2B12-42C6-AA64-48A4729514A2}" sibTransId="{FCCE64E2-59FA-498A-BFC8-561878C1D748}"/>
    <dgm:cxn modelId="{01C35965-05C8-413A-ADA9-41A101459E26}" type="presOf" srcId="{7F9C5735-BF7D-4515-86ED-D0E3B317D9E4}" destId="{E21C1E41-C1BF-41D9-925A-7F482C6F9714}" srcOrd="0" destOrd="0" presId="urn:microsoft.com/office/officeart/2005/8/layout/hProcess9"/>
    <dgm:cxn modelId="{1FD6F265-8CD0-4DFB-B26E-C102D79EBDD1}" srcId="{82A50AC8-FA0A-4F39-92B1-18E54B901A59}" destId="{7F9C5735-BF7D-4515-86ED-D0E3B317D9E4}" srcOrd="1" destOrd="0" parTransId="{4C3E5D48-7293-421A-A5B5-0839384ADA4E}" sibTransId="{FC91E0A2-1E53-4402-B272-D2B1CBA24245}"/>
    <dgm:cxn modelId="{324F194D-2FC2-49A9-8BE3-1946B2CB2FDF}" srcId="{82A50AC8-FA0A-4F39-92B1-18E54B901A59}" destId="{6C779532-BEAD-4B65-B5BC-95579566FC0A}" srcOrd="2" destOrd="0" parTransId="{19A8AAF2-DE52-4036-B5EE-CF7E319505A7}" sibTransId="{783662E7-35E3-400A-8633-75E09FAA2A85}"/>
    <dgm:cxn modelId="{8266A98E-D40A-486D-A756-B5431769144C}" type="presOf" srcId="{82A50AC8-FA0A-4F39-92B1-18E54B901A59}" destId="{8D1A14F1-433E-403D-8823-1AB096EF2E74}" srcOrd="0" destOrd="0" presId="urn:microsoft.com/office/officeart/2005/8/layout/hProcess9"/>
    <dgm:cxn modelId="{0D69B1C5-1657-4A2A-9D3C-9C5A05A70948}" type="presOf" srcId="{6C779532-BEAD-4B65-B5BC-95579566FC0A}" destId="{10D8439D-FE99-43EC-B610-1599417D11E2}" srcOrd="0" destOrd="0" presId="urn:microsoft.com/office/officeart/2005/8/layout/hProcess9"/>
    <dgm:cxn modelId="{6019D1C8-D261-43DD-8773-07352512CDFB}" type="presOf" srcId="{1EF03651-C2B0-40BC-B794-2E91FE66BE31}" destId="{880F4A4A-25F2-44BD-B1B5-373E65C536FF}" srcOrd="0" destOrd="0" presId="urn:microsoft.com/office/officeart/2005/8/layout/hProcess9"/>
    <dgm:cxn modelId="{6E5C5A40-5184-4177-9D37-84B6A49C4323}" type="presParOf" srcId="{8D1A14F1-433E-403D-8823-1AB096EF2E74}" destId="{80E4B830-C082-4504-902F-08F997FF03F8}" srcOrd="0" destOrd="0" presId="urn:microsoft.com/office/officeart/2005/8/layout/hProcess9"/>
    <dgm:cxn modelId="{9A7F7DD9-16F6-4E04-BC5F-59A7F38E2938}" type="presParOf" srcId="{8D1A14F1-433E-403D-8823-1AB096EF2E74}" destId="{C38ADB0B-ADFE-4F73-BC9F-BB623F278EAC}" srcOrd="1" destOrd="0" presId="urn:microsoft.com/office/officeart/2005/8/layout/hProcess9"/>
    <dgm:cxn modelId="{69A28970-7741-4A42-B770-8E777C3748DB}" type="presParOf" srcId="{C38ADB0B-ADFE-4F73-BC9F-BB623F278EAC}" destId="{880F4A4A-25F2-44BD-B1B5-373E65C536FF}" srcOrd="0" destOrd="0" presId="urn:microsoft.com/office/officeart/2005/8/layout/hProcess9"/>
    <dgm:cxn modelId="{CDE91B33-9E33-43BC-9631-55C49B5A0CAB}" type="presParOf" srcId="{C38ADB0B-ADFE-4F73-BC9F-BB623F278EAC}" destId="{39348B15-7ACE-4A3A-82F1-DD988BF8AC37}" srcOrd="1" destOrd="0" presId="urn:microsoft.com/office/officeart/2005/8/layout/hProcess9"/>
    <dgm:cxn modelId="{72E5C292-8664-4769-8AD0-1C040A8671E9}" type="presParOf" srcId="{C38ADB0B-ADFE-4F73-BC9F-BB623F278EAC}" destId="{E21C1E41-C1BF-41D9-925A-7F482C6F9714}" srcOrd="2" destOrd="0" presId="urn:microsoft.com/office/officeart/2005/8/layout/hProcess9"/>
    <dgm:cxn modelId="{9FCA2054-FE5C-46F2-ACAF-22A0DBDBCAAA}" type="presParOf" srcId="{C38ADB0B-ADFE-4F73-BC9F-BB623F278EAC}" destId="{DD943A44-5053-4B6A-A5C0-D59BB1D205B5}" srcOrd="3" destOrd="0" presId="urn:microsoft.com/office/officeart/2005/8/layout/hProcess9"/>
    <dgm:cxn modelId="{892A4438-6C23-4DD2-A2F9-CFBB11B0EEE7}" type="presParOf" srcId="{C38ADB0B-ADFE-4F73-BC9F-BB623F278EAC}" destId="{10D8439D-FE99-43EC-B610-1599417D11E2}"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4A85FD7-414A-417A-A5FA-973FADA21186}" type="doc">
      <dgm:prSet loTypeId="urn:microsoft.com/office/officeart/2005/8/layout/process1" loCatId="process" qsTypeId="urn:microsoft.com/office/officeart/2005/8/quickstyle/simple1" qsCatId="simple" csTypeId="urn:microsoft.com/office/officeart/2005/8/colors/accent1_2" csCatId="accent1" phldr="1"/>
      <dgm:spPr/>
    </dgm:pt>
    <dgm:pt modelId="{6163F356-A7C9-4267-861C-1EE0F29CC1E2}">
      <dgm:prSet phldrT="[Text]"/>
      <dgm:spPr/>
      <dgm:t>
        <a:bodyPr/>
        <a:lstStyle/>
        <a:p>
          <a:r>
            <a:rPr lang="en-US" dirty="0"/>
            <a:t>1. Review SBD Manual</a:t>
          </a:r>
        </a:p>
      </dgm:t>
    </dgm:pt>
    <dgm:pt modelId="{0A4A005A-E51F-4FA0-A767-33BE08B57D2C}" type="parTrans" cxnId="{C69EBFE4-BCD1-4679-AE07-65E2C1336808}">
      <dgm:prSet/>
      <dgm:spPr/>
      <dgm:t>
        <a:bodyPr/>
        <a:lstStyle/>
        <a:p>
          <a:endParaRPr lang="en-US"/>
        </a:p>
      </dgm:t>
    </dgm:pt>
    <dgm:pt modelId="{F4F66319-1724-487B-866F-D5AACCD1E0CE}" type="sibTrans" cxnId="{C69EBFE4-BCD1-4679-AE07-65E2C1336808}">
      <dgm:prSet/>
      <dgm:spPr/>
      <dgm:t>
        <a:bodyPr/>
        <a:lstStyle/>
        <a:p>
          <a:endParaRPr lang="en-US"/>
        </a:p>
      </dgm:t>
    </dgm:pt>
    <dgm:pt modelId="{88CD3BAE-A61D-4194-B9FA-7482D324A794}">
      <dgm:prSet phldrT="[Text]"/>
      <dgm:spPr/>
      <dgm:t>
        <a:bodyPr/>
        <a:lstStyle/>
        <a:p>
          <a:r>
            <a:rPr lang="en-US" dirty="0"/>
            <a:t>2. Log into Data Pipeline</a:t>
          </a:r>
        </a:p>
      </dgm:t>
    </dgm:pt>
    <dgm:pt modelId="{F6A3FE1B-457B-4277-AB1D-C453392FF4BD}" type="parTrans" cxnId="{7F4C8FE4-C34B-490C-934A-B01B917412C1}">
      <dgm:prSet/>
      <dgm:spPr/>
      <dgm:t>
        <a:bodyPr/>
        <a:lstStyle/>
        <a:p>
          <a:endParaRPr lang="en-US"/>
        </a:p>
      </dgm:t>
    </dgm:pt>
    <dgm:pt modelId="{48E9F1FC-9A4A-4DCE-AECB-556CF569C103}" type="sibTrans" cxnId="{7F4C8FE4-C34B-490C-934A-B01B917412C1}">
      <dgm:prSet/>
      <dgm:spPr/>
      <dgm:t>
        <a:bodyPr/>
        <a:lstStyle/>
        <a:p>
          <a:endParaRPr lang="en-US"/>
        </a:p>
      </dgm:t>
    </dgm:pt>
    <dgm:pt modelId="{4D8A487F-EFEF-4087-8B93-732A69D962DB}">
      <dgm:prSet phldrT="[Text]"/>
      <dgm:spPr/>
      <dgm:t>
        <a:bodyPr/>
        <a:lstStyle/>
        <a:p>
          <a:r>
            <a:rPr lang="en-US" dirty="0"/>
            <a:t>3. Download a Vendor SBD Extract</a:t>
          </a:r>
        </a:p>
      </dgm:t>
    </dgm:pt>
    <dgm:pt modelId="{12222485-FD99-4CC1-B56D-23F0D16A4BDC}" type="parTrans" cxnId="{E8E190B2-6E2A-4E8A-943D-0A882D7DA7C9}">
      <dgm:prSet/>
      <dgm:spPr/>
      <dgm:t>
        <a:bodyPr/>
        <a:lstStyle/>
        <a:p>
          <a:endParaRPr lang="en-US"/>
        </a:p>
      </dgm:t>
    </dgm:pt>
    <dgm:pt modelId="{840F8D03-421B-4D12-845B-AF330CA67C01}" type="sibTrans" cxnId="{E8E190B2-6E2A-4E8A-943D-0A882D7DA7C9}">
      <dgm:prSet/>
      <dgm:spPr/>
      <dgm:t>
        <a:bodyPr/>
        <a:lstStyle/>
        <a:p>
          <a:endParaRPr lang="en-US"/>
        </a:p>
      </dgm:t>
    </dgm:pt>
    <dgm:pt modelId="{ED985A9A-4722-4A00-9990-1D65A2E146DD}">
      <dgm:prSet phldrT="[Text]"/>
      <dgm:spPr/>
      <dgm:t>
        <a:bodyPr/>
        <a:lstStyle/>
        <a:p>
          <a:r>
            <a:rPr lang="en-US" dirty="0"/>
            <a:t>4. Upload Vendor SBD Extract</a:t>
          </a:r>
        </a:p>
      </dgm:t>
    </dgm:pt>
    <dgm:pt modelId="{63D9C3D8-889C-461F-9F78-1AC11A2EF99F}" type="parTrans" cxnId="{380E3D0B-D3F2-4B66-AA67-2C22FF1DE47C}">
      <dgm:prSet/>
      <dgm:spPr/>
      <dgm:t>
        <a:bodyPr/>
        <a:lstStyle/>
        <a:p>
          <a:endParaRPr lang="en-US"/>
        </a:p>
      </dgm:t>
    </dgm:pt>
    <dgm:pt modelId="{F830558C-F539-45EF-98C8-B57E0471E655}" type="sibTrans" cxnId="{380E3D0B-D3F2-4B66-AA67-2C22FF1DE47C}">
      <dgm:prSet/>
      <dgm:spPr/>
      <dgm:t>
        <a:bodyPr/>
        <a:lstStyle/>
        <a:p>
          <a:endParaRPr lang="en-US"/>
        </a:p>
      </dgm:t>
    </dgm:pt>
    <dgm:pt modelId="{75F4069E-8515-42D1-BC7E-9B4D2287CD8E}">
      <dgm:prSet phldrT="[Text]"/>
      <dgm:spPr/>
      <dgm:t>
        <a:bodyPr/>
        <a:lstStyle/>
        <a:p>
          <a:r>
            <a:rPr lang="en-US" dirty="0"/>
            <a:t>5. Review Data Errors and Warnings</a:t>
          </a:r>
        </a:p>
      </dgm:t>
    </dgm:pt>
    <dgm:pt modelId="{1F10DEBF-711E-4C31-B072-A6077C525425}" type="parTrans" cxnId="{EFBCAF95-6BAD-4C9C-AD71-6F578D7209BA}">
      <dgm:prSet/>
      <dgm:spPr/>
      <dgm:t>
        <a:bodyPr/>
        <a:lstStyle/>
        <a:p>
          <a:endParaRPr lang="en-US"/>
        </a:p>
      </dgm:t>
    </dgm:pt>
    <dgm:pt modelId="{B9EACBAD-34F8-4CCD-963D-9A5A298513EF}" type="sibTrans" cxnId="{EFBCAF95-6BAD-4C9C-AD71-6F578D7209BA}">
      <dgm:prSet/>
      <dgm:spPr/>
      <dgm:t>
        <a:bodyPr/>
        <a:lstStyle/>
        <a:p>
          <a:endParaRPr lang="en-US"/>
        </a:p>
      </dgm:t>
    </dgm:pt>
    <dgm:pt modelId="{546539A7-F963-4D5C-9FBC-62A92A69DB62}">
      <dgm:prSet phldrT="[Text]"/>
      <dgm:spPr/>
      <dgm:t>
        <a:bodyPr/>
        <a:lstStyle/>
        <a:p>
          <a:r>
            <a:rPr lang="en-US" dirty="0"/>
            <a:t>6. Correct Data Errors and Warnings*</a:t>
          </a:r>
        </a:p>
      </dgm:t>
    </dgm:pt>
    <dgm:pt modelId="{F7C4154C-B2A0-465D-96FD-D692EDB4AC90}" type="parTrans" cxnId="{2B293DF2-8BE1-4059-BA5B-47E67C20F9DD}">
      <dgm:prSet/>
      <dgm:spPr/>
      <dgm:t>
        <a:bodyPr/>
        <a:lstStyle/>
        <a:p>
          <a:endParaRPr lang="en-US"/>
        </a:p>
      </dgm:t>
    </dgm:pt>
    <dgm:pt modelId="{0DD5748C-2A9E-46FD-A09B-79A1F23FCF7D}" type="sibTrans" cxnId="{2B293DF2-8BE1-4059-BA5B-47E67C20F9DD}">
      <dgm:prSet/>
      <dgm:spPr/>
      <dgm:t>
        <a:bodyPr/>
        <a:lstStyle/>
        <a:p>
          <a:endParaRPr lang="en-US"/>
        </a:p>
      </dgm:t>
    </dgm:pt>
    <dgm:pt modelId="{DA8A3B90-86BB-4720-B2EC-30AD6A3E6D59}">
      <dgm:prSet phldrT="[Text]"/>
      <dgm:spPr/>
      <dgm:t>
        <a:bodyPr/>
        <a:lstStyle/>
        <a:p>
          <a:r>
            <a:rPr lang="en-US" dirty="0"/>
            <a:t>7. Complete Data Validation</a:t>
          </a:r>
        </a:p>
      </dgm:t>
    </dgm:pt>
    <dgm:pt modelId="{0E627E72-EF25-41E3-83BF-F6DCDBE60D3D}" type="parTrans" cxnId="{544111B3-74EE-4739-BB53-E58B248130DD}">
      <dgm:prSet/>
      <dgm:spPr/>
      <dgm:t>
        <a:bodyPr/>
        <a:lstStyle/>
        <a:p>
          <a:endParaRPr lang="en-US"/>
        </a:p>
      </dgm:t>
    </dgm:pt>
    <dgm:pt modelId="{78FE8C5F-8F38-4A7B-AEDC-5CB994F3B451}" type="sibTrans" cxnId="{544111B3-74EE-4739-BB53-E58B248130DD}">
      <dgm:prSet/>
      <dgm:spPr>
        <a:solidFill>
          <a:srgbClr val="B0BCDE"/>
        </a:solidFill>
      </dgm:spPr>
      <dgm:t>
        <a:bodyPr/>
        <a:lstStyle/>
        <a:p>
          <a:endParaRPr lang="en-US"/>
        </a:p>
      </dgm:t>
    </dgm:pt>
    <dgm:pt modelId="{0BEBEDF8-75FD-4E3A-B4FF-172F5B0D6633}">
      <dgm:prSet phldrT="[Text]"/>
      <dgm:spPr/>
      <dgm:t>
        <a:bodyPr/>
        <a:lstStyle/>
        <a:p>
          <a:r>
            <a:rPr lang="en-US" dirty="0"/>
            <a:t>8. Submit Final SBD Data</a:t>
          </a:r>
        </a:p>
      </dgm:t>
    </dgm:pt>
    <dgm:pt modelId="{1A50BDBA-82E1-40B2-B6F5-1236EA75BF6D}" type="parTrans" cxnId="{7791C43F-984E-4906-8C41-125E8F7A3D62}">
      <dgm:prSet/>
      <dgm:spPr/>
      <dgm:t>
        <a:bodyPr/>
        <a:lstStyle/>
        <a:p>
          <a:endParaRPr lang="en-US"/>
        </a:p>
      </dgm:t>
    </dgm:pt>
    <dgm:pt modelId="{E2E696A1-24B0-4F45-8487-EACD575D5E03}" type="sibTrans" cxnId="{7791C43F-984E-4906-8C41-125E8F7A3D62}">
      <dgm:prSet/>
      <dgm:spPr/>
      <dgm:t>
        <a:bodyPr/>
        <a:lstStyle/>
        <a:p>
          <a:endParaRPr lang="en-US"/>
        </a:p>
      </dgm:t>
    </dgm:pt>
    <dgm:pt modelId="{6F602B32-3D6E-4F74-89B3-E86F0AF1C921}" type="pres">
      <dgm:prSet presAssocID="{B4A85FD7-414A-417A-A5FA-973FADA21186}" presName="Name0" presStyleCnt="0">
        <dgm:presLayoutVars>
          <dgm:dir/>
          <dgm:resizeHandles val="exact"/>
        </dgm:presLayoutVars>
      </dgm:prSet>
      <dgm:spPr/>
    </dgm:pt>
    <dgm:pt modelId="{50A2D910-4271-4D9D-A539-900C9587CD3A}" type="pres">
      <dgm:prSet presAssocID="{6163F356-A7C9-4267-861C-1EE0F29CC1E2}" presName="node" presStyleLbl="node1" presStyleIdx="0" presStyleCnt="8" custLinFactNeighborX="-923" custLinFactNeighborY="37172">
        <dgm:presLayoutVars>
          <dgm:bulletEnabled val="1"/>
        </dgm:presLayoutVars>
      </dgm:prSet>
      <dgm:spPr/>
    </dgm:pt>
    <dgm:pt modelId="{C4CF984F-44AA-415C-8BCA-FE20848F9780}" type="pres">
      <dgm:prSet presAssocID="{F4F66319-1724-487B-866F-D5AACCD1E0CE}" presName="sibTrans" presStyleLbl="sibTrans2D1" presStyleIdx="0" presStyleCnt="7"/>
      <dgm:spPr/>
    </dgm:pt>
    <dgm:pt modelId="{EA8A25C9-4433-4DAA-B867-D0408514F6B2}" type="pres">
      <dgm:prSet presAssocID="{F4F66319-1724-487B-866F-D5AACCD1E0CE}" presName="connectorText" presStyleLbl="sibTrans2D1" presStyleIdx="0" presStyleCnt="7"/>
      <dgm:spPr/>
    </dgm:pt>
    <dgm:pt modelId="{B5B93B34-B6EE-49E2-8DF8-6C7FFBDC614A}" type="pres">
      <dgm:prSet presAssocID="{88CD3BAE-A61D-4194-B9FA-7482D324A794}" presName="node" presStyleLbl="node1" presStyleIdx="1" presStyleCnt="8" custLinFactY="-63565" custLinFactNeighborX="-96454" custLinFactNeighborY="-100000">
        <dgm:presLayoutVars>
          <dgm:bulletEnabled val="1"/>
        </dgm:presLayoutVars>
      </dgm:prSet>
      <dgm:spPr/>
    </dgm:pt>
    <dgm:pt modelId="{DFBC35E2-44C0-4C1F-A799-5A4C73AAD810}" type="pres">
      <dgm:prSet presAssocID="{48E9F1FC-9A4A-4DCE-AECB-556CF569C103}" presName="sibTrans" presStyleLbl="sibTrans2D1" presStyleIdx="1" presStyleCnt="7"/>
      <dgm:spPr/>
    </dgm:pt>
    <dgm:pt modelId="{48DBFC66-76BD-433E-AD05-46A7A4799F9A}" type="pres">
      <dgm:prSet presAssocID="{48E9F1FC-9A4A-4DCE-AECB-556CF569C103}" presName="connectorText" presStyleLbl="sibTrans2D1" presStyleIdx="1" presStyleCnt="7"/>
      <dgm:spPr/>
    </dgm:pt>
    <dgm:pt modelId="{F5F9E012-28B2-4D1B-A38C-A79F759D0489}" type="pres">
      <dgm:prSet presAssocID="{4D8A487F-EFEF-4087-8B93-732A69D962DB}" presName="node" presStyleLbl="node1" presStyleIdx="2" presStyleCnt="8" custLinFactY="-63565" custLinFactNeighborX="-62813" custLinFactNeighborY="-100000">
        <dgm:presLayoutVars>
          <dgm:bulletEnabled val="1"/>
        </dgm:presLayoutVars>
      </dgm:prSet>
      <dgm:spPr/>
    </dgm:pt>
    <dgm:pt modelId="{06AF3397-554A-4D5C-A8E2-D79407EA9F22}" type="pres">
      <dgm:prSet presAssocID="{840F8D03-421B-4D12-845B-AF330CA67C01}" presName="sibTrans" presStyleLbl="sibTrans2D1" presStyleIdx="2" presStyleCnt="7"/>
      <dgm:spPr/>
    </dgm:pt>
    <dgm:pt modelId="{A0A26A56-C013-4551-9E07-DE6B17E1A759}" type="pres">
      <dgm:prSet presAssocID="{840F8D03-421B-4D12-845B-AF330CA67C01}" presName="connectorText" presStyleLbl="sibTrans2D1" presStyleIdx="2" presStyleCnt="7"/>
      <dgm:spPr/>
    </dgm:pt>
    <dgm:pt modelId="{8D6BD54C-8DA3-4C07-BB20-9C1B69019609}" type="pres">
      <dgm:prSet presAssocID="{ED985A9A-4722-4A00-9990-1D65A2E146DD}" presName="node" presStyleLbl="node1" presStyleIdx="3" presStyleCnt="8" custLinFactY="-60343" custLinFactNeighborX="-19093" custLinFactNeighborY="-100000">
        <dgm:presLayoutVars>
          <dgm:bulletEnabled val="1"/>
        </dgm:presLayoutVars>
      </dgm:prSet>
      <dgm:spPr/>
    </dgm:pt>
    <dgm:pt modelId="{42552536-6CC5-4709-A2AD-D0F4D4C6CCA7}" type="pres">
      <dgm:prSet presAssocID="{F830558C-F539-45EF-98C8-B57E0471E655}" presName="sibTrans" presStyleLbl="sibTrans2D1" presStyleIdx="3" presStyleCnt="7"/>
      <dgm:spPr/>
    </dgm:pt>
    <dgm:pt modelId="{06A51F56-763B-4657-B4C9-6E900FF7C9AC}" type="pres">
      <dgm:prSet presAssocID="{F830558C-F539-45EF-98C8-B57E0471E655}" presName="connectorText" presStyleLbl="sibTrans2D1" presStyleIdx="3" presStyleCnt="7"/>
      <dgm:spPr/>
    </dgm:pt>
    <dgm:pt modelId="{0D0CC885-CFB9-448E-BA22-3CE81288F2F9}" type="pres">
      <dgm:prSet presAssocID="{75F4069E-8515-42D1-BC7E-9B4D2287CD8E}" presName="node" presStyleLbl="node1" presStyleIdx="4" presStyleCnt="8" custLinFactY="-62342" custLinFactNeighborX="16688" custLinFactNeighborY="-100000">
        <dgm:presLayoutVars>
          <dgm:bulletEnabled val="1"/>
        </dgm:presLayoutVars>
      </dgm:prSet>
      <dgm:spPr/>
    </dgm:pt>
    <dgm:pt modelId="{88ADBD4B-1E47-46F9-B9B4-C54E07923B4D}" type="pres">
      <dgm:prSet presAssocID="{B9EACBAD-34F8-4CCD-963D-9A5A298513EF}" presName="sibTrans" presStyleLbl="sibTrans2D1" presStyleIdx="4" presStyleCnt="7"/>
      <dgm:spPr/>
    </dgm:pt>
    <dgm:pt modelId="{E1B54A85-F219-47DD-A6ED-21DE287C00AB}" type="pres">
      <dgm:prSet presAssocID="{B9EACBAD-34F8-4CCD-963D-9A5A298513EF}" presName="connectorText" presStyleLbl="sibTrans2D1" presStyleIdx="4" presStyleCnt="7"/>
      <dgm:spPr/>
    </dgm:pt>
    <dgm:pt modelId="{CD719F10-54D9-4342-9B07-7BC52EC098F5}" type="pres">
      <dgm:prSet presAssocID="{546539A7-F963-4D5C-9FBC-62A92A69DB62}" presName="node" presStyleLbl="node1" presStyleIdx="5" presStyleCnt="8" custLinFactNeighborX="-43132" custLinFactNeighborY="38148">
        <dgm:presLayoutVars>
          <dgm:bulletEnabled val="1"/>
        </dgm:presLayoutVars>
      </dgm:prSet>
      <dgm:spPr/>
    </dgm:pt>
    <dgm:pt modelId="{EAC74586-7D17-4F7E-A46D-FE0A0E36D238}" type="pres">
      <dgm:prSet presAssocID="{0DD5748C-2A9E-46FD-A09B-79A1F23FCF7D}" presName="sibTrans" presStyleLbl="sibTrans2D1" presStyleIdx="5" presStyleCnt="7"/>
      <dgm:spPr/>
    </dgm:pt>
    <dgm:pt modelId="{779E32EB-2023-4F44-9965-EE07CAA16EB7}" type="pres">
      <dgm:prSet presAssocID="{0DD5748C-2A9E-46FD-A09B-79A1F23FCF7D}" presName="connectorText" presStyleLbl="sibTrans2D1" presStyleIdx="5" presStyleCnt="7"/>
      <dgm:spPr/>
    </dgm:pt>
    <dgm:pt modelId="{4D7E141B-1F37-4310-9D71-744633127B71}" type="pres">
      <dgm:prSet presAssocID="{DA8A3B90-86BB-4720-B2EC-30AD6A3E6D59}" presName="node" presStyleLbl="node1" presStyleIdx="6" presStyleCnt="8" custLinFactNeighborX="15243" custLinFactNeighborY="37172">
        <dgm:presLayoutVars>
          <dgm:bulletEnabled val="1"/>
        </dgm:presLayoutVars>
      </dgm:prSet>
      <dgm:spPr/>
    </dgm:pt>
    <dgm:pt modelId="{402DAA65-16FA-4E40-877C-0D69110EE50E}" type="pres">
      <dgm:prSet presAssocID="{78FE8C5F-8F38-4A7B-AEDC-5CB994F3B451}" presName="sibTrans" presStyleLbl="sibTrans2D1" presStyleIdx="6" presStyleCnt="7"/>
      <dgm:spPr/>
    </dgm:pt>
    <dgm:pt modelId="{5462D8C3-78D3-4E7E-BED8-703AD856FF25}" type="pres">
      <dgm:prSet presAssocID="{78FE8C5F-8F38-4A7B-AEDC-5CB994F3B451}" presName="connectorText" presStyleLbl="sibTrans2D1" presStyleIdx="6" presStyleCnt="7"/>
      <dgm:spPr/>
    </dgm:pt>
    <dgm:pt modelId="{0B154022-313E-4D60-8516-44294C714529}" type="pres">
      <dgm:prSet presAssocID="{0BEBEDF8-75FD-4E3A-B4FF-172F5B0D6633}" presName="node" presStyleLbl="node1" presStyleIdx="7" presStyleCnt="8" custLinFactY="-63565" custLinFactNeighborX="-21677" custLinFactNeighborY="-100000">
        <dgm:presLayoutVars>
          <dgm:bulletEnabled val="1"/>
        </dgm:presLayoutVars>
      </dgm:prSet>
      <dgm:spPr/>
    </dgm:pt>
  </dgm:ptLst>
  <dgm:cxnLst>
    <dgm:cxn modelId="{47440A03-522E-4901-BA90-A581F0AF4DD7}" type="presOf" srcId="{F4F66319-1724-487B-866F-D5AACCD1E0CE}" destId="{EA8A25C9-4433-4DAA-B867-D0408514F6B2}" srcOrd="1" destOrd="0" presId="urn:microsoft.com/office/officeart/2005/8/layout/process1"/>
    <dgm:cxn modelId="{380E3D0B-D3F2-4B66-AA67-2C22FF1DE47C}" srcId="{B4A85FD7-414A-417A-A5FA-973FADA21186}" destId="{ED985A9A-4722-4A00-9990-1D65A2E146DD}" srcOrd="3" destOrd="0" parTransId="{63D9C3D8-889C-461F-9F78-1AC11A2EF99F}" sibTransId="{F830558C-F539-45EF-98C8-B57E0471E655}"/>
    <dgm:cxn modelId="{FBD34E10-73FD-4AD2-A0D4-D766CA33BC96}" type="presOf" srcId="{F830558C-F539-45EF-98C8-B57E0471E655}" destId="{42552536-6CC5-4709-A2AD-D0F4D4C6CCA7}" srcOrd="0" destOrd="0" presId="urn:microsoft.com/office/officeart/2005/8/layout/process1"/>
    <dgm:cxn modelId="{BB9F6C16-E098-49F4-B0B8-8E63203AC0AE}" type="presOf" srcId="{0DD5748C-2A9E-46FD-A09B-79A1F23FCF7D}" destId="{779E32EB-2023-4F44-9965-EE07CAA16EB7}" srcOrd="1" destOrd="0" presId="urn:microsoft.com/office/officeart/2005/8/layout/process1"/>
    <dgm:cxn modelId="{510F3D20-9E3B-4B74-A01C-6BE255D040EC}" type="presOf" srcId="{88CD3BAE-A61D-4194-B9FA-7482D324A794}" destId="{B5B93B34-B6EE-49E2-8DF8-6C7FFBDC614A}" srcOrd="0" destOrd="0" presId="urn:microsoft.com/office/officeart/2005/8/layout/process1"/>
    <dgm:cxn modelId="{3E2D4C2A-A4A0-4527-8C3B-A6E603465F47}" type="presOf" srcId="{B9EACBAD-34F8-4CCD-963D-9A5A298513EF}" destId="{88ADBD4B-1E47-46F9-B9B4-C54E07923B4D}" srcOrd="0" destOrd="0" presId="urn:microsoft.com/office/officeart/2005/8/layout/process1"/>
    <dgm:cxn modelId="{0E9AB92A-1889-41CC-B939-AC01E96060F7}" type="presOf" srcId="{DA8A3B90-86BB-4720-B2EC-30AD6A3E6D59}" destId="{4D7E141B-1F37-4310-9D71-744633127B71}" srcOrd="0" destOrd="0" presId="urn:microsoft.com/office/officeart/2005/8/layout/process1"/>
    <dgm:cxn modelId="{88EBC730-248A-4836-AF8D-5EF17D34A538}" type="presOf" srcId="{F830558C-F539-45EF-98C8-B57E0471E655}" destId="{06A51F56-763B-4657-B4C9-6E900FF7C9AC}" srcOrd="1" destOrd="0" presId="urn:microsoft.com/office/officeart/2005/8/layout/process1"/>
    <dgm:cxn modelId="{96DF2834-EFD9-4785-87C6-63FD06245021}" type="presOf" srcId="{F4F66319-1724-487B-866F-D5AACCD1E0CE}" destId="{C4CF984F-44AA-415C-8BCA-FE20848F9780}" srcOrd="0" destOrd="0" presId="urn:microsoft.com/office/officeart/2005/8/layout/process1"/>
    <dgm:cxn modelId="{49C5973A-CD2D-4751-9125-77E62EACCA46}" type="presOf" srcId="{48E9F1FC-9A4A-4DCE-AECB-556CF569C103}" destId="{48DBFC66-76BD-433E-AD05-46A7A4799F9A}" srcOrd="1" destOrd="0" presId="urn:microsoft.com/office/officeart/2005/8/layout/process1"/>
    <dgm:cxn modelId="{DA6D1C3F-BFD6-4D47-8479-068F2E6216C8}" type="presOf" srcId="{78FE8C5F-8F38-4A7B-AEDC-5CB994F3B451}" destId="{5462D8C3-78D3-4E7E-BED8-703AD856FF25}" srcOrd="1" destOrd="0" presId="urn:microsoft.com/office/officeart/2005/8/layout/process1"/>
    <dgm:cxn modelId="{7791C43F-984E-4906-8C41-125E8F7A3D62}" srcId="{B4A85FD7-414A-417A-A5FA-973FADA21186}" destId="{0BEBEDF8-75FD-4E3A-B4FF-172F5B0D6633}" srcOrd="7" destOrd="0" parTransId="{1A50BDBA-82E1-40B2-B6F5-1236EA75BF6D}" sibTransId="{E2E696A1-24B0-4F45-8487-EACD575D5E03}"/>
    <dgm:cxn modelId="{46277C65-D616-4E76-87A8-0F4A226717F6}" type="presOf" srcId="{48E9F1FC-9A4A-4DCE-AECB-556CF569C103}" destId="{DFBC35E2-44C0-4C1F-A799-5A4C73AAD810}" srcOrd="0" destOrd="0" presId="urn:microsoft.com/office/officeart/2005/8/layout/process1"/>
    <dgm:cxn modelId="{119ED867-562E-4EAA-A977-02D640594E09}" type="presOf" srcId="{0DD5748C-2A9E-46FD-A09B-79A1F23FCF7D}" destId="{EAC74586-7D17-4F7E-A46D-FE0A0E36D238}" srcOrd="0" destOrd="0" presId="urn:microsoft.com/office/officeart/2005/8/layout/process1"/>
    <dgm:cxn modelId="{C11E9770-BD7D-4982-955C-D783A0905A50}" type="presOf" srcId="{0BEBEDF8-75FD-4E3A-B4FF-172F5B0D6633}" destId="{0B154022-313E-4D60-8516-44294C714529}" srcOrd="0" destOrd="0" presId="urn:microsoft.com/office/officeart/2005/8/layout/process1"/>
    <dgm:cxn modelId="{21117A8B-CBE8-42DD-B19E-FF6E113E5EB9}" type="presOf" srcId="{840F8D03-421B-4D12-845B-AF330CA67C01}" destId="{A0A26A56-C013-4551-9E07-DE6B17E1A759}" srcOrd="1" destOrd="0" presId="urn:microsoft.com/office/officeart/2005/8/layout/process1"/>
    <dgm:cxn modelId="{EFBCAF95-6BAD-4C9C-AD71-6F578D7209BA}" srcId="{B4A85FD7-414A-417A-A5FA-973FADA21186}" destId="{75F4069E-8515-42D1-BC7E-9B4D2287CD8E}" srcOrd="4" destOrd="0" parTransId="{1F10DEBF-711E-4C31-B072-A6077C525425}" sibTransId="{B9EACBAD-34F8-4CCD-963D-9A5A298513EF}"/>
    <dgm:cxn modelId="{622ABAA4-CC42-49FA-AFD0-DA605A1F8EAF}" type="presOf" srcId="{78FE8C5F-8F38-4A7B-AEDC-5CB994F3B451}" destId="{402DAA65-16FA-4E40-877C-0D69110EE50E}" srcOrd="0" destOrd="0" presId="urn:microsoft.com/office/officeart/2005/8/layout/process1"/>
    <dgm:cxn modelId="{2BD26FAA-8608-4100-BB70-7664D5FC31D7}" type="presOf" srcId="{B9EACBAD-34F8-4CCD-963D-9A5A298513EF}" destId="{E1B54A85-F219-47DD-A6ED-21DE287C00AB}" srcOrd="1" destOrd="0" presId="urn:microsoft.com/office/officeart/2005/8/layout/process1"/>
    <dgm:cxn modelId="{F9AE73B2-CF8F-43B3-B39F-D71118ED5B60}" type="presOf" srcId="{75F4069E-8515-42D1-BC7E-9B4D2287CD8E}" destId="{0D0CC885-CFB9-448E-BA22-3CE81288F2F9}" srcOrd="0" destOrd="0" presId="urn:microsoft.com/office/officeart/2005/8/layout/process1"/>
    <dgm:cxn modelId="{E8E190B2-6E2A-4E8A-943D-0A882D7DA7C9}" srcId="{B4A85FD7-414A-417A-A5FA-973FADA21186}" destId="{4D8A487F-EFEF-4087-8B93-732A69D962DB}" srcOrd="2" destOrd="0" parTransId="{12222485-FD99-4CC1-B56D-23F0D16A4BDC}" sibTransId="{840F8D03-421B-4D12-845B-AF330CA67C01}"/>
    <dgm:cxn modelId="{544111B3-74EE-4739-BB53-E58B248130DD}" srcId="{B4A85FD7-414A-417A-A5FA-973FADA21186}" destId="{DA8A3B90-86BB-4720-B2EC-30AD6A3E6D59}" srcOrd="6" destOrd="0" parTransId="{0E627E72-EF25-41E3-83BF-F6DCDBE60D3D}" sibTransId="{78FE8C5F-8F38-4A7B-AEDC-5CB994F3B451}"/>
    <dgm:cxn modelId="{80CA00B9-2F16-49E9-86E2-923FDBD502B7}" type="presOf" srcId="{B4A85FD7-414A-417A-A5FA-973FADA21186}" destId="{6F602B32-3D6E-4F74-89B3-E86F0AF1C921}" srcOrd="0" destOrd="0" presId="urn:microsoft.com/office/officeart/2005/8/layout/process1"/>
    <dgm:cxn modelId="{3BF2BFC0-BDD7-45FC-A9F7-D910D132FB67}" type="presOf" srcId="{ED985A9A-4722-4A00-9990-1D65A2E146DD}" destId="{8D6BD54C-8DA3-4C07-BB20-9C1B69019609}" srcOrd="0" destOrd="0" presId="urn:microsoft.com/office/officeart/2005/8/layout/process1"/>
    <dgm:cxn modelId="{AD906EC7-668A-46FE-89A6-815DDC7DD1D6}" type="presOf" srcId="{546539A7-F963-4D5C-9FBC-62A92A69DB62}" destId="{CD719F10-54D9-4342-9B07-7BC52EC098F5}" srcOrd="0" destOrd="0" presId="urn:microsoft.com/office/officeart/2005/8/layout/process1"/>
    <dgm:cxn modelId="{A5CB28D4-FE59-4A32-833E-33A3C4EDF4B3}" type="presOf" srcId="{6163F356-A7C9-4267-861C-1EE0F29CC1E2}" destId="{50A2D910-4271-4D9D-A539-900C9587CD3A}" srcOrd="0" destOrd="0" presId="urn:microsoft.com/office/officeart/2005/8/layout/process1"/>
    <dgm:cxn modelId="{27E436E1-F88E-48BD-BC25-E2D3B2922B8A}" type="presOf" srcId="{4D8A487F-EFEF-4087-8B93-732A69D962DB}" destId="{F5F9E012-28B2-4D1B-A38C-A79F759D0489}" srcOrd="0" destOrd="0" presId="urn:microsoft.com/office/officeart/2005/8/layout/process1"/>
    <dgm:cxn modelId="{7F4C8FE4-C34B-490C-934A-B01B917412C1}" srcId="{B4A85FD7-414A-417A-A5FA-973FADA21186}" destId="{88CD3BAE-A61D-4194-B9FA-7482D324A794}" srcOrd="1" destOrd="0" parTransId="{F6A3FE1B-457B-4277-AB1D-C453392FF4BD}" sibTransId="{48E9F1FC-9A4A-4DCE-AECB-556CF569C103}"/>
    <dgm:cxn modelId="{C69EBFE4-BCD1-4679-AE07-65E2C1336808}" srcId="{B4A85FD7-414A-417A-A5FA-973FADA21186}" destId="{6163F356-A7C9-4267-861C-1EE0F29CC1E2}" srcOrd="0" destOrd="0" parTransId="{0A4A005A-E51F-4FA0-A767-33BE08B57D2C}" sibTransId="{F4F66319-1724-487B-866F-D5AACCD1E0CE}"/>
    <dgm:cxn modelId="{E98303EA-2C40-44FB-BC92-E5F167FC9C18}" type="presOf" srcId="{840F8D03-421B-4D12-845B-AF330CA67C01}" destId="{06AF3397-554A-4D5C-A8E2-D79407EA9F22}" srcOrd="0" destOrd="0" presId="urn:microsoft.com/office/officeart/2005/8/layout/process1"/>
    <dgm:cxn modelId="{2B293DF2-8BE1-4059-BA5B-47E67C20F9DD}" srcId="{B4A85FD7-414A-417A-A5FA-973FADA21186}" destId="{546539A7-F963-4D5C-9FBC-62A92A69DB62}" srcOrd="5" destOrd="0" parTransId="{F7C4154C-B2A0-465D-96FD-D692EDB4AC90}" sibTransId="{0DD5748C-2A9E-46FD-A09B-79A1F23FCF7D}"/>
    <dgm:cxn modelId="{BA15530D-EA78-4663-8E73-F4012D6B7FF9}" type="presParOf" srcId="{6F602B32-3D6E-4F74-89B3-E86F0AF1C921}" destId="{50A2D910-4271-4D9D-A539-900C9587CD3A}" srcOrd="0" destOrd="0" presId="urn:microsoft.com/office/officeart/2005/8/layout/process1"/>
    <dgm:cxn modelId="{6506C133-5ACD-448C-8845-EF686C3AD963}" type="presParOf" srcId="{6F602B32-3D6E-4F74-89B3-E86F0AF1C921}" destId="{C4CF984F-44AA-415C-8BCA-FE20848F9780}" srcOrd="1" destOrd="0" presId="urn:microsoft.com/office/officeart/2005/8/layout/process1"/>
    <dgm:cxn modelId="{266DB359-4EBE-4936-B354-9FE3281DCD6C}" type="presParOf" srcId="{C4CF984F-44AA-415C-8BCA-FE20848F9780}" destId="{EA8A25C9-4433-4DAA-B867-D0408514F6B2}" srcOrd="0" destOrd="0" presId="urn:microsoft.com/office/officeart/2005/8/layout/process1"/>
    <dgm:cxn modelId="{C995FDD2-567D-49CB-A1EA-E4E59CE1DA8A}" type="presParOf" srcId="{6F602B32-3D6E-4F74-89B3-E86F0AF1C921}" destId="{B5B93B34-B6EE-49E2-8DF8-6C7FFBDC614A}" srcOrd="2" destOrd="0" presId="urn:microsoft.com/office/officeart/2005/8/layout/process1"/>
    <dgm:cxn modelId="{2DF00DD7-6687-493E-90FB-8408E41CBAAD}" type="presParOf" srcId="{6F602B32-3D6E-4F74-89B3-E86F0AF1C921}" destId="{DFBC35E2-44C0-4C1F-A799-5A4C73AAD810}" srcOrd="3" destOrd="0" presId="urn:microsoft.com/office/officeart/2005/8/layout/process1"/>
    <dgm:cxn modelId="{433436BF-5FB7-487F-93C1-64F2C49ABAC8}" type="presParOf" srcId="{DFBC35E2-44C0-4C1F-A799-5A4C73AAD810}" destId="{48DBFC66-76BD-433E-AD05-46A7A4799F9A}" srcOrd="0" destOrd="0" presId="urn:microsoft.com/office/officeart/2005/8/layout/process1"/>
    <dgm:cxn modelId="{39830BFC-48F9-453C-83ED-84FDC2321736}" type="presParOf" srcId="{6F602B32-3D6E-4F74-89B3-E86F0AF1C921}" destId="{F5F9E012-28B2-4D1B-A38C-A79F759D0489}" srcOrd="4" destOrd="0" presId="urn:microsoft.com/office/officeart/2005/8/layout/process1"/>
    <dgm:cxn modelId="{84060786-4E93-4BD3-A151-7D3984CB8EF4}" type="presParOf" srcId="{6F602B32-3D6E-4F74-89B3-E86F0AF1C921}" destId="{06AF3397-554A-4D5C-A8E2-D79407EA9F22}" srcOrd="5" destOrd="0" presId="urn:microsoft.com/office/officeart/2005/8/layout/process1"/>
    <dgm:cxn modelId="{34445BB7-B572-44D2-99BD-A059A181E256}" type="presParOf" srcId="{06AF3397-554A-4D5C-A8E2-D79407EA9F22}" destId="{A0A26A56-C013-4551-9E07-DE6B17E1A759}" srcOrd="0" destOrd="0" presId="urn:microsoft.com/office/officeart/2005/8/layout/process1"/>
    <dgm:cxn modelId="{A8DE4985-8421-4BA5-A00B-56886C246723}" type="presParOf" srcId="{6F602B32-3D6E-4F74-89B3-E86F0AF1C921}" destId="{8D6BD54C-8DA3-4C07-BB20-9C1B69019609}" srcOrd="6" destOrd="0" presId="urn:microsoft.com/office/officeart/2005/8/layout/process1"/>
    <dgm:cxn modelId="{1996506F-B8E2-4CEB-B148-B057D0BDAF88}" type="presParOf" srcId="{6F602B32-3D6E-4F74-89B3-E86F0AF1C921}" destId="{42552536-6CC5-4709-A2AD-D0F4D4C6CCA7}" srcOrd="7" destOrd="0" presId="urn:microsoft.com/office/officeart/2005/8/layout/process1"/>
    <dgm:cxn modelId="{96891D74-DC0E-44AA-97BF-04D20703B9FA}" type="presParOf" srcId="{42552536-6CC5-4709-A2AD-D0F4D4C6CCA7}" destId="{06A51F56-763B-4657-B4C9-6E900FF7C9AC}" srcOrd="0" destOrd="0" presId="urn:microsoft.com/office/officeart/2005/8/layout/process1"/>
    <dgm:cxn modelId="{767416E6-1028-41D4-A1E2-CFFC4432CF3C}" type="presParOf" srcId="{6F602B32-3D6E-4F74-89B3-E86F0AF1C921}" destId="{0D0CC885-CFB9-448E-BA22-3CE81288F2F9}" srcOrd="8" destOrd="0" presId="urn:microsoft.com/office/officeart/2005/8/layout/process1"/>
    <dgm:cxn modelId="{98127ED2-A9CD-4BE4-823A-F50646D8A059}" type="presParOf" srcId="{6F602B32-3D6E-4F74-89B3-E86F0AF1C921}" destId="{88ADBD4B-1E47-46F9-B9B4-C54E07923B4D}" srcOrd="9" destOrd="0" presId="urn:microsoft.com/office/officeart/2005/8/layout/process1"/>
    <dgm:cxn modelId="{26C6B9D0-983D-412D-BBC2-018F672B2110}" type="presParOf" srcId="{88ADBD4B-1E47-46F9-B9B4-C54E07923B4D}" destId="{E1B54A85-F219-47DD-A6ED-21DE287C00AB}" srcOrd="0" destOrd="0" presId="urn:microsoft.com/office/officeart/2005/8/layout/process1"/>
    <dgm:cxn modelId="{A556483B-60BB-4F71-B8BB-675239DD205A}" type="presParOf" srcId="{6F602B32-3D6E-4F74-89B3-E86F0AF1C921}" destId="{CD719F10-54D9-4342-9B07-7BC52EC098F5}" srcOrd="10" destOrd="0" presId="urn:microsoft.com/office/officeart/2005/8/layout/process1"/>
    <dgm:cxn modelId="{44BA9CFF-5B38-4DE6-A9B0-A137B5EC10CC}" type="presParOf" srcId="{6F602B32-3D6E-4F74-89B3-E86F0AF1C921}" destId="{EAC74586-7D17-4F7E-A46D-FE0A0E36D238}" srcOrd="11" destOrd="0" presId="urn:microsoft.com/office/officeart/2005/8/layout/process1"/>
    <dgm:cxn modelId="{5C7E20AB-D47B-4A0C-8FBA-352E7F8D531C}" type="presParOf" srcId="{EAC74586-7D17-4F7E-A46D-FE0A0E36D238}" destId="{779E32EB-2023-4F44-9965-EE07CAA16EB7}" srcOrd="0" destOrd="0" presId="urn:microsoft.com/office/officeart/2005/8/layout/process1"/>
    <dgm:cxn modelId="{049FAA64-5DE9-47A2-8C5F-8364B3181109}" type="presParOf" srcId="{6F602B32-3D6E-4F74-89B3-E86F0AF1C921}" destId="{4D7E141B-1F37-4310-9D71-744633127B71}" srcOrd="12" destOrd="0" presId="urn:microsoft.com/office/officeart/2005/8/layout/process1"/>
    <dgm:cxn modelId="{D723C9DD-37A7-430C-8E64-80944D0A4867}" type="presParOf" srcId="{6F602B32-3D6E-4F74-89B3-E86F0AF1C921}" destId="{402DAA65-16FA-4E40-877C-0D69110EE50E}" srcOrd="13" destOrd="0" presId="urn:microsoft.com/office/officeart/2005/8/layout/process1"/>
    <dgm:cxn modelId="{069CB7C3-E709-4B22-9B20-367F67543F45}" type="presParOf" srcId="{402DAA65-16FA-4E40-877C-0D69110EE50E}" destId="{5462D8C3-78D3-4E7E-BED8-703AD856FF25}" srcOrd="0" destOrd="0" presId="urn:microsoft.com/office/officeart/2005/8/layout/process1"/>
    <dgm:cxn modelId="{E5059C48-020D-453A-9171-46BB198B0D93}" type="presParOf" srcId="{6F602B32-3D6E-4F74-89B3-E86F0AF1C921}" destId="{0B154022-313E-4D60-8516-44294C714529}" srcOrd="1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639D793-CB12-4B76-A205-F1FDD03F9F6C}" type="doc">
      <dgm:prSet loTypeId="urn:microsoft.com/office/officeart/2005/8/layout/vList3" loCatId="picture" qsTypeId="urn:microsoft.com/office/officeart/2005/8/quickstyle/simple1" qsCatId="simple" csTypeId="urn:microsoft.com/office/officeart/2005/8/colors/accent5_2" csCatId="accent5" phldr="1"/>
      <dgm:spPr/>
    </dgm:pt>
    <dgm:pt modelId="{F49FB7B7-339B-4A5C-B09F-EC424CF58DDD}">
      <dgm:prSet phldrT="[Text]" custT="1"/>
      <dgm:spPr/>
      <dgm:t>
        <a:bodyPr/>
        <a:lstStyle/>
        <a:p>
          <a:r>
            <a:rPr lang="en-US" sz="1600" dirty="0"/>
            <a:t>Student test records are used to calculate school plan types (e.g., Performance, Turnaround) and district accreditation ratings (e.g., Accredited with Distinction, Accredited with Turnaround Plan)</a:t>
          </a:r>
        </a:p>
      </dgm:t>
      <dgm:extLst>
        <a:ext uri="{E40237B7-FDA0-4F09-8148-C483321AD2D9}">
          <dgm14:cNvPr xmlns:dgm14="http://schemas.microsoft.com/office/drawing/2010/diagram" id="0" name="" descr="This object describes the main purpose of SBD, which includes reviewing data on PSAT and SAT, calculating school and district ratings, participating in the request to reconsider process, and identifying schools under the Every Student Succeeds Act (ESSA). "/>
        </a:ext>
      </dgm:extLst>
    </dgm:pt>
    <dgm:pt modelId="{DFD43FE1-A802-4E12-AF30-2B70DF2C7775}" type="parTrans" cxnId="{FE976AA1-7DC9-472B-B258-E36202ED4200}">
      <dgm:prSet/>
      <dgm:spPr/>
      <dgm:t>
        <a:bodyPr/>
        <a:lstStyle/>
        <a:p>
          <a:endParaRPr lang="en-US" sz="2000"/>
        </a:p>
      </dgm:t>
    </dgm:pt>
    <dgm:pt modelId="{088D3B02-166F-4730-B0BB-C9F50192F2B2}" type="sibTrans" cxnId="{FE976AA1-7DC9-472B-B258-E36202ED4200}">
      <dgm:prSet/>
      <dgm:spPr/>
      <dgm:t>
        <a:bodyPr/>
        <a:lstStyle/>
        <a:p>
          <a:endParaRPr lang="en-US" sz="2000"/>
        </a:p>
      </dgm:t>
    </dgm:pt>
    <dgm:pt modelId="{C3E83766-76AD-423C-9FD5-97D503F158DC}">
      <dgm:prSet phldrT="[Text]" custT="1"/>
      <dgm:spPr/>
      <dgm:t>
        <a:bodyPr/>
        <a:lstStyle/>
        <a:p>
          <a:r>
            <a:rPr lang="en-US" sz="1600" dirty="0"/>
            <a:t>Student test records are used to identify schools under Every Student Succeeds Act (ESSA) as Comprehensive Support (CS), Targeted Support (TS), and Additional Targeted Support (ATS)</a:t>
          </a:r>
        </a:p>
      </dgm:t>
    </dgm:pt>
    <dgm:pt modelId="{D3A8E33C-1A1D-40D7-B325-C5E071E740BC}" type="parTrans" cxnId="{7C24EF24-B162-461C-8BD6-401D054C5224}">
      <dgm:prSet/>
      <dgm:spPr/>
      <dgm:t>
        <a:bodyPr/>
        <a:lstStyle/>
        <a:p>
          <a:endParaRPr lang="en-US" sz="2000"/>
        </a:p>
      </dgm:t>
    </dgm:pt>
    <dgm:pt modelId="{BC24980C-6A85-4747-890E-88524B1D0998}" type="sibTrans" cxnId="{7C24EF24-B162-461C-8BD6-401D054C5224}">
      <dgm:prSet/>
      <dgm:spPr/>
      <dgm:t>
        <a:bodyPr/>
        <a:lstStyle/>
        <a:p>
          <a:endParaRPr lang="en-US" sz="2000"/>
        </a:p>
      </dgm:t>
    </dgm:pt>
    <dgm:pt modelId="{D54A5D06-A220-49DE-A950-D5C70F4599F8}">
      <dgm:prSet custT="1"/>
      <dgm:spPr/>
      <dgm:t>
        <a:bodyPr/>
        <a:lstStyle/>
        <a:p>
          <a:r>
            <a:rPr lang="en-US" sz="1600" dirty="0"/>
            <a:t>The request to reconsider (R2R) process cannot be used to address district reporting errors that should have been corrected during SBD (i.e., miscoded parent excusals cannot be appealed).</a:t>
          </a:r>
        </a:p>
      </dgm:t>
    </dgm:pt>
    <dgm:pt modelId="{627E6D94-CDBA-4B16-9DAF-38F18EFEDEC5}" type="parTrans" cxnId="{D7E5E0A7-7297-4F5A-9E90-593C7FD95F0A}">
      <dgm:prSet/>
      <dgm:spPr/>
      <dgm:t>
        <a:bodyPr/>
        <a:lstStyle/>
        <a:p>
          <a:endParaRPr lang="en-US" sz="2000"/>
        </a:p>
      </dgm:t>
    </dgm:pt>
    <dgm:pt modelId="{2EC9DF91-E6A7-4288-BC26-F5845479C5D3}" type="sibTrans" cxnId="{D7E5E0A7-7297-4F5A-9E90-593C7FD95F0A}">
      <dgm:prSet/>
      <dgm:spPr/>
      <dgm:t>
        <a:bodyPr/>
        <a:lstStyle/>
        <a:p>
          <a:endParaRPr lang="en-US" sz="2000"/>
        </a:p>
      </dgm:t>
    </dgm:pt>
    <dgm:pt modelId="{1DA6C710-7AFA-40FC-816E-B18D29351CC9}" type="pres">
      <dgm:prSet presAssocID="{0639D793-CB12-4B76-A205-F1FDD03F9F6C}" presName="linearFlow" presStyleCnt="0">
        <dgm:presLayoutVars>
          <dgm:dir/>
          <dgm:resizeHandles val="exact"/>
        </dgm:presLayoutVars>
      </dgm:prSet>
      <dgm:spPr/>
    </dgm:pt>
    <dgm:pt modelId="{7E4D3801-1A5D-40EC-8475-B439D7DB6763}" type="pres">
      <dgm:prSet presAssocID="{F49FB7B7-339B-4A5C-B09F-EC424CF58DDD}" presName="composite" presStyleCnt="0"/>
      <dgm:spPr/>
    </dgm:pt>
    <dgm:pt modelId="{F72C35F5-47B7-4894-A5A1-DF9E4E1F70A0}" type="pres">
      <dgm:prSet presAssocID="{F49FB7B7-339B-4A5C-B09F-EC424CF58DDD}" presName="imgShp" presStyleLbl="fgImgPlace1" presStyleIdx="0" presStyleCnt="3" custLinFactNeighborX="-57216" custLinFactNeighborY="-16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ar graph with upward trend outline"/>
        </a:ext>
      </dgm:extLst>
    </dgm:pt>
    <dgm:pt modelId="{6A93380E-13F2-44AD-BE7E-1F2E237726A9}" type="pres">
      <dgm:prSet presAssocID="{F49FB7B7-339B-4A5C-B09F-EC424CF58DDD}" presName="txShp" presStyleLbl="node1" presStyleIdx="0" presStyleCnt="3">
        <dgm:presLayoutVars>
          <dgm:bulletEnabled val="1"/>
        </dgm:presLayoutVars>
      </dgm:prSet>
      <dgm:spPr>
        <a:prstGeom prst="roundRect">
          <a:avLst/>
        </a:prstGeom>
      </dgm:spPr>
    </dgm:pt>
    <dgm:pt modelId="{04A5707F-71C6-4570-BF16-CE106C677CAD}" type="pres">
      <dgm:prSet presAssocID="{088D3B02-166F-4730-B0BB-C9F50192F2B2}" presName="spacing" presStyleCnt="0"/>
      <dgm:spPr/>
    </dgm:pt>
    <dgm:pt modelId="{A44F3ACF-6ED3-4495-AF1A-CF40F78E3A9A}" type="pres">
      <dgm:prSet presAssocID="{D54A5D06-A220-49DE-A950-D5C70F4599F8}" presName="composite" presStyleCnt="0"/>
      <dgm:spPr/>
    </dgm:pt>
    <dgm:pt modelId="{28B3FC65-9C77-4EDE-99A5-FC62E14F9CAE}" type="pres">
      <dgm:prSet presAssocID="{D54A5D06-A220-49DE-A950-D5C70F4599F8}" presName="imgShp" presStyleLbl="fgImgPlace1" presStyleIdx="1" presStyleCnt="3" custLinFactNeighborX="-57216" custLinFactNeighborY="2228"/>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lackboard outline"/>
        </a:ext>
      </dgm:extLst>
    </dgm:pt>
    <dgm:pt modelId="{125C46A3-7570-4116-AB6F-9FB19BBD8B1C}" type="pres">
      <dgm:prSet presAssocID="{D54A5D06-A220-49DE-A950-D5C70F4599F8}" presName="txShp" presStyleLbl="node1" presStyleIdx="1" presStyleCnt="3">
        <dgm:presLayoutVars>
          <dgm:bulletEnabled val="1"/>
        </dgm:presLayoutVars>
      </dgm:prSet>
      <dgm:spPr>
        <a:prstGeom prst="roundRect">
          <a:avLst/>
        </a:prstGeom>
      </dgm:spPr>
    </dgm:pt>
    <dgm:pt modelId="{D8240777-D2DA-4E6C-8ABC-D65D44569DAA}" type="pres">
      <dgm:prSet presAssocID="{2EC9DF91-E6A7-4288-BC26-F5845479C5D3}" presName="spacing" presStyleCnt="0"/>
      <dgm:spPr/>
    </dgm:pt>
    <dgm:pt modelId="{41946CF0-4C3E-4B56-93C4-FB3ED4D706DA}" type="pres">
      <dgm:prSet presAssocID="{C3E83766-76AD-423C-9FD5-97D503F158DC}" presName="composite" presStyleCnt="0"/>
      <dgm:spPr/>
    </dgm:pt>
    <dgm:pt modelId="{3552F7EB-5416-4B4E-A749-1C11A7195148}" type="pres">
      <dgm:prSet presAssocID="{C3E83766-76AD-423C-9FD5-97D503F158DC}" presName="imgShp" presStyleLbl="fgImgPlace1" presStyleIdx="2" presStyleCnt="3" custLinFactNeighborX="-57216" custLinFactNeighborY="21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pt>
    <dgm:pt modelId="{CBF5C506-BA9B-4199-A4A1-C611F81E588D}" type="pres">
      <dgm:prSet presAssocID="{C3E83766-76AD-423C-9FD5-97D503F158DC}" presName="txShp" presStyleLbl="node1" presStyleIdx="2" presStyleCnt="3">
        <dgm:presLayoutVars>
          <dgm:bulletEnabled val="1"/>
        </dgm:presLayoutVars>
      </dgm:prSet>
      <dgm:spPr>
        <a:prstGeom prst="roundRect">
          <a:avLst/>
        </a:prstGeom>
      </dgm:spPr>
    </dgm:pt>
  </dgm:ptLst>
  <dgm:cxnLst>
    <dgm:cxn modelId="{7C24EF24-B162-461C-8BD6-401D054C5224}" srcId="{0639D793-CB12-4B76-A205-F1FDD03F9F6C}" destId="{C3E83766-76AD-423C-9FD5-97D503F158DC}" srcOrd="2" destOrd="0" parTransId="{D3A8E33C-1A1D-40D7-B325-C5E071E740BC}" sibTransId="{BC24980C-6A85-4747-890E-88524B1D0998}"/>
    <dgm:cxn modelId="{09DCAA6C-32A1-4A17-ACCE-7FD201DE8552}" type="presOf" srcId="{F49FB7B7-339B-4A5C-B09F-EC424CF58DDD}" destId="{6A93380E-13F2-44AD-BE7E-1F2E237726A9}" srcOrd="0" destOrd="0" presId="urn:microsoft.com/office/officeart/2005/8/layout/vList3"/>
    <dgm:cxn modelId="{3750A889-2E76-448C-905C-91E9676EB6E5}" type="presOf" srcId="{0639D793-CB12-4B76-A205-F1FDD03F9F6C}" destId="{1DA6C710-7AFA-40FC-816E-B18D29351CC9}" srcOrd="0" destOrd="0" presId="urn:microsoft.com/office/officeart/2005/8/layout/vList3"/>
    <dgm:cxn modelId="{FE976AA1-7DC9-472B-B258-E36202ED4200}" srcId="{0639D793-CB12-4B76-A205-F1FDD03F9F6C}" destId="{F49FB7B7-339B-4A5C-B09F-EC424CF58DDD}" srcOrd="0" destOrd="0" parTransId="{DFD43FE1-A802-4E12-AF30-2B70DF2C7775}" sibTransId="{088D3B02-166F-4730-B0BB-C9F50192F2B2}"/>
    <dgm:cxn modelId="{D7E5E0A7-7297-4F5A-9E90-593C7FD95F0A}" srcId="{0639D793-CB12-4B76-A205-F1FDD03F9F6C}" destId="{D54A5D06-A220-49DE-A950-D5C70F4599F8}" srcOrd="1" destOrd="0" parTransId="{627E6D94-CDBA-4B16-9DAF-38F18EFEDEC5}" sibTransId="{2EC9DF91-E6A7-4288-BC26-F5845479C5D3}"/>
    <dgm:cxn modelId="{7368ECC0-0D69-4742-B7A3-C5219F30A2B7}" type="presOf" srcId="{D54A5D06-A220-49DE-A950-D5C70F4599F8}" destId="{125C46A3-7570-4116-AB6F-9FB19BBD8B1C}" srcOrd="0" destOrd="0" presId="urn:microsoft.com/office/officeart/2005/8/layout/vList3"/>
    <dgm:cxn modelId="{BEC284F3-E1CD-408E-98D3-E32FB6A5DD13}" type="presOf" srcId="{C3E83766-76AD-423C-9FD5-97D503F158DC}" destId="{CBF5C506-BA9B-4199-A4A1-C611F81E588D}" srcOrd="0" destOrd="0" presId="urn:microsoft.com/office/officeart/2005/8/layout/vList3"/>
    <dgm:cxn modelId="{0827DC9B-8101-4A61-8936-1BD9AA594191}" type="presParOf" srcId="{1DA6C710-7AFA-40FC-816E-B18D29351CC9}" destId="{7E4D3801-1A5D-40EC-8475-B439D7DB6763}" srcOrd="0" destOrd="0" presId="urn:microsoft.com/office/officeart/2005/8/layout/vList3"/>
    <dgm:cxn modelId="{234921A4-3E81-4A01-B1E8-91412E2154E3}" type="presParOf" srcId="{7E4D3801-1A5D-40EC-8475-B439D7DB6763}" destId="{F72C35F5-47B7-4894-A5A1-DF9E4E1F70A0}" srcOrd="0" destOrd="0" presId="urn:microsoft.com/office/officeart/2005/8/layout/vList3"/>
    <dgm:cxn modelId="{366C7DB3-FFB6-4AEE-A2D2-C74790A87639}" type="presParOf" srcId="{7E4D3801-1A5D-40EC-8475-B439D7DB6763}" destId="{6A93380E-13F2-44AD-BE7E-1F2E237726A9}" srcOrd="1" destOrd="0" presId="urn:microsoft.com/office/officeart/2005/8/layout/vList3"/>
    <dgm:cxn modelId="{21170F4D-BBAC-4B7E-8B1E-57CBFB797C33}" type="presParOf" srcId="{1DA6C710-7AFA-40FC-816E-B18D29351CC9}" destId="{04A5707F-71C6-4570-BF16-CE106C677CAD}" srcOrd="1" destOrd="0" presId="urn:microsoft.com/office/officeart/2005/8/layout/vList3"/>
    <dgm:cxn modelId="{9216618A-F038-47AB-BAA9-7BB8C3FAF875}" type="presParOf" srcId="{1DA6C710-7AFA-40FC-816E-B18D29351CC9}" destId="{A44F3ACF-6ED3-4495-AF1A-CF40F78E3A9A}" srcOrd="2" destOrd="0" presId="urn:microsoft.com/office/officeart/2005/8/layout/vList3"/>
    <dgm:cxn modelId="{47D9A81D-735D-46C6-8348-53607E127341}" type="presParOf" srcId="{A44F3ACF-6ED3-4495-AF1A-CF40F78E3A9A}" destId="{28B3FC65-9C77-4EDE-99A5-FC62E14F9CAE}" srcOrd="0" destOrd="0" presId="urn:microsoft.com/office/officeart/2005/8/layout/vList3"/>
    <dgm:cxn modelId="{31267420-1916-4566-8BC0-C0291ED20FCF}" type="presParOf" srcId="{A44F3ACF-6ED3-4495-AF1A-CF40F78E3A9A}" destId="{125C46A3-7570-4116-AB6F-9FB19BBD8B1C}" srcOrd="1" destOrd="0" presId="urn:microsoft.com/office/officeart/2005/8/layout/vList3"/>
    <dgm:cxn modelId="{64360FA9-9F6F-4550-8913-FFA7C8A75D5F}" type="presParOf" srcId="{1DA6C710-7AFA-40FC-816E-B18D29351CC9}" destId="{D8240777-D2DA-4E6C-8ABC-D65D44569DAA}" srcOrd="3" destOrd="0" presId="urn:microsoft.com/office/officeart/2005/8/layout/vList3"/>
    <dgm:cxn modelId="{76212C22-382C-4113-A8C0-77023441E965}" type="presParOf" srcId="{1DA6C710-7AFA-40FC-816E-B18D29351CC9}" destId="{41946CF0-4C3E-4B56-93C4-FB3ED4D706DA}" srcOrd="4" destOrd="0" presId="urn:microsoft.com/office/officeart/2005/8/layout/vList3"/>
    <dgm:cxn modelId="{A4508630-078E-4A25-BC2E-63D108514FE9}" type="presParOf" srcId="{41946CF0-4C3E-4B56-93C4-FB3ED4D706DA}" destId="{3552F7EB-5416-4B4E-A749-1C11A7195148}" srcOrd="0" destOrd="0" presId="urn:microsoft.com/office/officeart/2005/8/layout/vList3"/>
    <dgm:cxn modelId="{F4CB8F84-FB64-4259-8048-24EE54E71B82}" type="presParOf" srcId="{41946CF0-4C3E-4B56-93C4-FB3ED4D706DA}" destId="{CBF5C506-BA9B-4199-A4A1-C611F81E588D}"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97AAF42-C059-4555-8557-A68F18F5409F}" type="doc">
      <dgm:prSet loTypeId="urn:microsoft.com/office/officeart/2005/8/layout/list1" loCatId="list" qsTypeId="urn:microsoft.com/office/officeart/2005/8/quickstyle/simple1" qsCatId="simple" csTypeId="urn:microsoft.com/office/officeart/2005/8/colors/accent6_2" csCatId="accent6" phldr="1"/>
      <dgm:spPr/>
      <dgm:t>
        <a:bodyPr/>
        <a:lstStyle/>
        <a:p>
          <a:endParaRPr lang="en-US"/>
        </a:p>
      </dgm:t>
    </dgm:pt>
    <dgm:pt modelId="{ECA51A59-904B-478D-BB27-7A600B652762}">
      <dgm:prSet phldrT="[Text]" custT="1"/>
      <dgm:spPr>
        <a:solidFill>
          <a:srgbClr val="0C8643"/>
        </a:solidFill>
      </dgm:spPr>
      <dgm:t>
        <a:bodyPr/>
        <a:lstStyle/>
        <a:p>
          <a:r>
            <a:rPr lang="en-US" sz="1500" dirty="0"/>
            <a:t>Students may be excluded from achievement, growth, &amp; participation calculations</a:t>
          </a:r>
        </a:p>
      </dgm:t>
    </dgm:pt>
    <dgm:pt modelId="{5D2C8081-D9AD-48CF-B3E3-4AB3A9599A18}" type="parTrans" cxnId="{1C6CB430-4287-45D8-8D15-849FCB5E0C3B}">
      <dgm:prSet/>
      <dgm:spPr/>
      <dgm:t>
        <a:bodyPr/>
        <a:lstStyle/>
        <a:p>
          <a:endParaRPr lang="en-US" sz="2400"/>
        </a:p>
      </dgm:t>
    </dgm:pt>
    <dgm:pt modelId="{FCF7DCA6-8E44-4584-88F9-6C95019EF597}" type="sibTrans" cxnId="{1C6CB430-4287-45D8-8D15-849FCB5E0C3B}">
      <dgm:prSet/>
      <dgm:spPr/>
      <dgm:t>
        <a:bodyPr/>
        <a:lstStyle/>
        <a:p>
          <a:endParaRPr lang="en-US" sz="2400"/>
        </a:p>
      </dgm:t>
    </dgm:pt>
    <dgm:pt modelId="{D4094927-BE52-40E2-89BB-8E384DC1B3F5}">
      <dgm:prSet phldrT="[Text]" custT="1"/>
      <dgm:spPr>
        <a:solidFill>
          <a:srgbClr val="0C8643"/>
        </a:solidFill>
      </dgm:spPr>
      <dgm:t>
        <a:bodyPr/>
        <a:lstStyle/>
        <a:p>
          <a:r>
            <a:rPr lang="en-US" sz="1500" b="0" i="0" u="none" dirty="0"/>
            <a:t>State accountability ratings can be decreased due to participation</a:t>
          </a:r>
        </a:p>
      </dgm:t>
    </dgm:pt>
    <dgm:pt modelId="{0B455D67-B759-493D-948F-D663D3301E3D}" type="parTrans" cxnId="{2EF3A9EF-8B7B-4751-BD5A-DC6C2BF32E2F}">
      <dgm:prSet/>
      <dgm:spPr/>
      <dgm:t>
        <a:bodyPr/>
        <a:lstStyle/>
        <a:p>
          <a:endParaRPr lang="en-US" sz="2400"/>
        </a:p>
      </dgm:t>
    </dgm:pt>
    <dgm:pt modelId="{FD844830-7AAF-45DC-BB4F-8B04E6F6F80A}" type="sibTrans" cxnId="{2EF3A9EF-8B7B-4751-BD5A-DC6C2BF32E2F}">
      <dgm:prSet/>
      <dgm:spPr/>
      <dgm:t>
        <a:bodyPr/>
        <a:lstStyle/>
        <a:p>
          <a:endParaRPr lang="en-US" sz="2400"/>
        </a:p>
      </dgm:t>
    </dgm:pt>
    <dgm:pt modelId="{9B40E008-8410-462D-80D9-7D404E0B0004}">
      <dgm:prSet phldrT="[Text]" custT="1"/>
      <dgm:spPr>
        <a:solidFill>
          <a:srgbClr val="0C8643"/>
        </a:solidFill>
      </dgm:spPr>
      <dgm:t>
        <a:bodyPr/>
        <a:lstStyle/>
        <a:p>
          <a:r>
            <a:rPr lang="en-US" sz="1500" b="0" i="0" u="none" dirty="0"/>
            <a:t>Schools may be identified due to participation under the federal accountability process</a:t>
          </a:r>
        </a:p>
      </dgm:t>
    </dgm:pt>
    <dgm:pt modelId="{32C8342A-2D92-485E-95A7-F5D5724A7432}" type="parTrans" cxnId="{127ABBFF-6CF7-4097-A97D-631C953284BE}">
      <dgm:prSet/>
      <dgm:spPr/>
      <dgm:t>
        <a:bodyPr/>
        <a:lstStyle/>
        <a:p>
          <a:endParaRPr lang="en-US" sz="2400"/>
        </a:p>
      </dgm:t>
    </dgm:pt>
    <dgm:pt modelId="{FDBADCB2-229E-452D-B492-CC30C816B1DD}" type="sibTrans" cxnId="{127ABBFF-6CF7-4097-A97D-631C953284BE}">
      <dgm:prSet/>
      <dgm:spPr/>
      <dgm:t>
        <a:bodyPr/>
        <a:lstStyle/>
        <a:p>
          <a:endParaRPr lang="en-US" sz="2400"/>
        </a:p>
      </dgm:t>
    </dgm:pt>
    <dgm:pt modelId="{DF9A950C-B3C1-4A81-88CA-1DC031C0E9BB}">
      <dgm:prSet custT="1"/>
      <dgm:spPr/>
      <dgm:t>
        <a:bodyPr/>
        <a:lstStyle/>
        <a:p>
          <a:r>
            <a:rPr lang="en-US" sz="1400" dirty="0"/>
            <a:t>For federal accountability, a school that is not already identified as CS, TS, or ATS can be identified “Due to Participation” based on non-participants in excess of 5 percent.</a:t>
          </a:r>
        </a:p>
      </dgm:t>
    </dgm:pt>
    <dgm:pt modelId="{9F805DD7-3A50-4EE9-905F-BA8406944722}" type="parTrans" cxnId="{59DF929F-6722-47A8-A70B-4CBF1309A7EC}">
      <dgm:prSet/>
      <dgm:spPr/>
      <dgm:t>
        <a:bodyPr/>
        <a:lstStyle/>
        <a:p>
          <a:endParaRPr lang="en-US" sz="2400"/>
        </a:p>
      </dgm:t>
    </dgm:pt>
    <dgm:pt modelId="{D38FDF8F-3D2B-427B-9CA9-41E0A2892CBA}" type="sibTrans" cxnId="{59DF929F-6722-47A8-A70B-4CBF1309A7EC}">
      <dgm:prSet/>
      <dgm:spPr/>
      <dgm:t>
        <a:bodyPr/>
        <a:lstStyle/>
        <a:p>
          <a:endParaRPr lang="en-US" sz="2400"/>
        </a:p>
      </dgm:t>
    </dgm:pt>
    <dgm:pt modelId="{AA7AC36A-4950-48BD-8D46-612C2EE4EEE4}">
      <dgm:prSet custT="1"/>
      <dgm:spPr>
        <a:solidFill>
          <a:srgbClr val="0C8643"/>
        </a:solidFill>
      </dgm:spPr>
      <dgm:t>
        <a:bodyPr/>
        <a:lstStyle/>
        <a:p>
          <a:r>
            <a:rPr lang="en-US" sz="1500" dirty="0"/>
            <a:t>Low total participation rates are added as a descriptor in performance frameworks</a:t>
          </a:r>
        </a:p>
      </dgm:t>
    </dgm:pt>
    <dgm:pt modelId="{331CC69F-EF9F-4891-8E60-7C6F182BB608}" type="parTrans" cxnId="{99C5BE3A-A2B0-4EAB-B40D-2CC7BE4D3782}">
      <dgm:prSet/>
      <dgm:spPr/>
      <dgm:t>
        <a:bodyPr/>
        <a:lstStyle/>
        <a:p>
          <a:endParaRPr lang="en-US" sz="2400"/>
        </a:p>
      </dgm:t>
    </dgm:pt>
    <dgm:pt modelId="{261BC18F-DCC8-4F7C-9BEA-3A018356628C}" type="sibTrans" cxnId="{99C5BE3A-A2B0-4EAB-B40D-2CC7BE4D3782}">
      <dgm:prSet/>
      <dgm:spPr/>
      <dgm:t>
        <a:bodyPr/>
        <a:lstStyle/>
        <a:p>
          <a:endParaRPr lang="en-US" sz="2400"/>
        </a:p>
      </dgm:t>
    </dgm:pt>
    <dgm:pt modelId="{39375B97-5842-4EBF-A68C-A06056659D94}">
      <dgm:prSet custT="1"/>
      <dgm:spPr/>
      <dgm:t>
        <a:bodyPr/>
        <a:lstStyle/>
        <a:p>
          <a:r>
            <a:rPr lang="en-US" sz="1400" dirty="0"/>
            <a:t>Test administration and student demographic codes impact which students are included in accountability calculations. Assessment student data fields used for accountability exclusion rules include ‘Continuous in District’, ‘Continuous in School’, ‘Language Proficiency’ combined with ‘Date First Enrolled in US’, ‘Expelled’, and ‘Not Tested Reason.’</a:t>
          </a:r>
        </a:p>
      </dgm:t>
    </dgm:pt>
    <dgm:pt modelId="{852DD110-051F-466F-A8C4-FFAF7E0BECCC}" type="parTrans" cxnId="{3AAFCD66-E771-4515-92D0-A035BE2A3762}">
      <dgm:prSet/>
      <dgm:spPr/>
      <dgm:t>
        <a:bodyPr/>
        <a:lstStyle/>
        <a:p>
          <a:endParaRPr lang="en-US" sz="2400"/>
        </a:p>
      </dgm:t>
    </dgm:pt>
    <dgm:pt modelId="{811AE2E6-729A-4C86-8F44-49E9C152C265}" type="sibTrans" cxnId="{3AAFCD66-E771-4515-92D0-A035BE2A3762}">
      <dgm:prSet/>
      <dgm:spPr/>
      <dgm:t>
        <a:bodyPr/>
        <a:lstStyle/>
        <a:p>
          <a:endParaRPr lang="en-US" sz="2400"/>
        </a:p>
      </dgm:t>
    </dgm:pt>
    <dgm:pt modelId="{4038E81D-4974-49AA-BB9F-EAE1F446D212}">
      <dgm:prSet custT="1"/>
      <dgm:spPr/>
      <dgm:t>
        <a:bodyPr/>
        <a:lstStyle/>
        <a:p>
          <a:r>
            <a:rPr lang="en-US" sz="1400" dirty="0"/>
            <a:t>A school/district’s rating can be decreased due to participation. This occurs when the accountability participation rate (parent excusals are excluded) is below 95% in English language arts and math*. </a:t>
          </a:r>
        </a:p>
      </dgm:t>
    </dgm:pt>
    <dgm:pt modelId="{AA282DFD-3BB4-46F5-A957-C15F5DE719F6}" type="parTrans" cxnId="{F4CED212-FED4-4E27-A53B-9635AAB13CFB}">
      <dgm:prSet/>
      <dgm:spPr/>
      <dgm:t>
        <a:bodyPr/>
        <a:lstStyle/>
        <a:p>
          <a:endParaRPr lang="en-US" sz="2400"/>
        </a:p>
      </dgm:t>
    </dgm:pt>
    <dgm:pt modelId="{15D8DD77-19E9-4E66-A3F5-56BF1C57A0C1}" type="sibTrans" cxnId="{F4CED212-FED4-4E27-A53B-9635AAB13CFB}">
      <dgm:prSet/>
      <dgm:spPr/>
      <dgm:t>
        <a:bodyPr/>
        <a:lstStyle/>
        <a:p>
          <a:endParaRPr lang="en-US" sz="2400"/>
        </a:p>
      </dgm:t>
    </dgm:pt>
    <dgm:pt modelId="{DA32EEFC-BC0F-4AE4-8AFB-BC4545CF80FA}">
      <dgm:prSet custT="1"/>
      <dgm:spPr/>
      <dgm:t>
        <a:bodyPr/>
        <a:lstStyle/>
        <a:p>
          <a:r>
            <a:rPr lang="en-US" sz="1400" dirty="0"/>
            <a:t>Schools/districts below 95% total participation in English language arts and math are noted on the performance framework to indicate that the results may not be representative of the entire student population. The plan type is not impacted by this participation descriptor.</a:t>
          </a:r>
        </a:p>
      </dgm:t>
    </dgm:pt>
    <dgm:pt modelId="{AAB257F8-F7DF-46DD-BC60-8FD611BB45F3}" type="parTrans" cxnId="{63B7277B-B667-4D2E-8A8A-DFA119290E2E}">
      <dgm:prSet/>
      <dgm:spPr/>
      <dgm:t>
        <a:bodyPr/>
        <a:lstStyle/>
        <a:p>
          <a:endParaRPr lang="en-US" sz="2400"/>
        </a:p>
      </dgm:t>
    </dgm:pt>
    <dgm:pt modelId="{7B41A12C-19B0-484F-94B1-2B774BB3DD81}" type="sibTrans" cxnId="{63B7277B-B667-4D2E-8A8A-DFA119290E2E}">
      <dgm:prSet/>
      <dgm:spPr/>
      <dgm:t>
        <a:bodyPr/>
        <a:lstStyle/>
        <a:p>
          <a:endParaRPr lang="en-US" sz="2400"/>
        </a:p>
      </dgm:t>
    </dgm:pt>
    <dgm:pt modelId="{5690DA7E-1663-4736-8223-3D86C9F18513}" type="pres">
      <dgm:prSet presAssocID="{F97AAF42-C059-4555-8557-A68F18F5409F}" presName="linear" presStyleCnt="0">
        <dgm:presLayoutVars>
          <dgm:dir/>
          <dgm:animLvl val="lvl"/>
          <dgm:resizeHandles val="exact"/>
        </dgm:presLayoutVars>
      </dgm:prSet>
      <dgm:spPr/>
    </dgm:pt>
    <dgm:pt modelId="{EAD36B0B-7497-40EF-9679-8AD766C0A714}" type="pres">
      <dgm:prSet presAssocID="{ECA51A59-904B-478D-BB27-7A600B652762}" presName="parentLin" presStyleCnt="0"/>
      <dgm:spPr/>
    </dgm:pt>
    <dgm:pt modelId="{BC64EF34-DA6D-4DBA-8B9C-277E7EEA6EE1}" type="pres">
      <dgm:prSet presAssocID="{ECA51A59-904B-478D-BB27-7A600B652762}" presName="parentLeftMargin" presStyleLbl="node1" presStyleIdx="0" presStyleCnt="4"/>
      <dgm:spPr/>
    </dgm:pt>
    <dgm:pt modelId="{656AB0F7-4120-4538-B784-2A008C27B4F3}" type="pres">
      <dgm:prSet presAssocID="{ECA51A59-904B-478D-BB27-7A600B652762}" presName="parentText" presStyleLbl="node1" presStyleIdx="0" presStyleCnt="4" custScaleX="142857">
        <dgm:presLayoutVars>
          <dgm:chMax val="0"/>
          <dgm:bulletEnabled val="1"/>
        </dgm:presLayoutVars>
      </dgm:prSet>
      <dgm:spPr/>
    </dgm:pt>
    <dgm:pt modelId="{62DBF38C-FFDA-4EEC-9210-3AFDCA759464}" type="pres">
      <dgm:prSet presAssocID="{ECA51A59-904B-478D-BB27-7A600B652762}" presName="negativeSpace" presStyleCnt="0"/>
      <dgm:spPr/>
    </dgm:pt>
    <dgm:pt modelId="{14D31A2B-F61C-4DC1-A7B7-56A94CED8450}" type="pres">
      <dgm:prSet presAssocID="{ECA51A59-904B-478D-BB27-7A600B652762}" presName="childText" presStyleLbl="conFgAcc1" presStyleIdx="0" presStyleCnt="4">
        <dgm:presLayoutVars>
          <dgm:bulletEnabled val="1"/>
        </dgm:presLayoutVars>
      </dgm:prSet>
      <dgm:spPr/>
    </dgm:pt>
    <dgm:pt modelId="{A3F2FAB3-97EA-4AC0-8223-7435ED4C404D}" type="pres">
      <dgm:prSet presAssocID="{FCF7DCA6-8E44-4584-88F9-6C95019EF597}" presName="spaceBetweenRectangles" presStyleCnt="0"/>
      <dgm:spPr/>
    </dgm:pt>
    <dgm:pt modelId="{D8981F11-C4FA-447A-8B11-66F0A5C0D0C3}" type="pres">
      <dgm:prSet presAssocID="{D4094927-BE52-40E2-89BB-8E384DC1B3F5}" presName="parentLin" presStyleCnt="0"/>
      <dgm:spPr/>
    </dgm:pt>
    <dgm:pt modelId="{0AFFE7A1-4C63-4E87-92E5-FB9FACF7F8C0}" type="pres">
      <dgm:prSet presAssocID="{D4094927-BE52-40E2-89BB-8E384DC1B3F5}" presName="parentLeftMargin" presStyleLbl="node1" presStyleIdx="0" presStyleCnt="4"/>
      <dgm:spPr/>
    </dgm:pt>
    <dgm:pt modelId="{09195C45-F489-486A-BEE5-5E71C0724B50}" type="pres">
      <dgm:prSet presAssocID="{D4094927-BE52-40E2-89BB-8E384DC1B3F5}" presName="parentText" presStyleLbl="node1" presStyleIdx="1" presStyleCnt="4" custScaleX="142857">
        <dgm:presLayoutVars>
          <dgm:chMax val="0"/>
          <dgm:bulletEnabled val="1"/>
        </dgm:presLayoutVars>
      </dgm:prSet>
      <dgm:spPr/>
    </dgm:pt>
    <dgm:pt modelId="{AD8FFA4E-18E4-4DBB-85D4-EEF04EADB17E}" type="pres">
      <dgm:prSet presAssocID="{D4094927-BE52-40E2-89BB-8E384DC1B3F5}" presName="negativeSpace" presStyleCnt="0"/>
      <dgm:spPr/>
    </dgm:pt>
    <dgm:pt modelId="{759C0821-17FF-4A95-B68E-859A46EF8A18}" type="pres">
      <dgm:prSet presAssocID="{D4094927-BE52-40E2-89BB-8E384DC1B3F5}" presName="childText" presStyleLbl="conFgAcc1" presStyleIdx="1" presStyleCnt="4">
        <dgm:presLayoutVars>
          <dgm:bulletEnabled val="1"/>
        </dgm:presLayoutVars>
      </dgm:prSet>
      <dgm:spPr/>
    </dgm:pt>
    <dgm:pt modelId="{B1E6A52D-6B8C-46D5-AFB6-D88F615521F9}" type="pres">
      <dgm:prSet presAssocID="{FD844830-7AAF-45DC-BB4F-8B04E6F6F80A}" presName="spaceBetweenRectangles" presStyleCnt="0"/>
      <dgm:spPr/>
    </dgm:pt>
    <dgm:pt modelId="{A00575A3-04DC-409E-BCED-F044D802AF85}" type="pres">
      <dgm:prSet presAssocID="{AA7AC36A-4950-48BD-8D46-612C2EE4EEE4}" presName="parentLin" presStyleCnt="0"/>
      <dgm:spPr/>
    </dgm:pt>
    <dgm:pt modelId="{9989376A-C034-4FA0-BF7D-50FD578A4DD2}" type="pres">
      <dgm:prSet presAssocID="{AA7AC36A-4950-48BD-8D46-612C2EE4EEE4}" presName="parentLeftMargin" presStyleLbl="node1" presStyleIdx="1" presStyleCnt="4"/>
      <dgm:spPr/>
    </dgm:pt>
    <dgm:pt modelId="{E3663230-9E0F-4B8B-B9D7-1E57304DD731}" type="pres">
      <dgm:prSet presAssocID="{AA7AC36A-4950-48BD-8D46-612C2EE4EEE4}" presName="parentText" presStyleLbl="node1" presStyleIdx="2" presStyleCnt="4" custScaleX="140257">
        <dgm:presLayoutVars>
          <dgm:chMax val="0"/>
          <dgm:bulletEnabled val="1"/>
        </dgm:presLayoutVars>
      </dgm:prSet>
      <dgm:spPr/>
    </dgm:pt>
    <dgm:pt modelId="{62D22034-38E9-47A8-8E51-3D6DB584DF56}" type="pres">
      <dgm:prSet presAssocID="{AA7AC36A-4950-48BD-8D46-612C2EE4EEE4}" presName="negativeSpace" presStyleCnt="0"/>
      <dgm:spPr/>
    </dgm:pt>
    <dgm:pt modelId="{E1B82721-76AD-48C7-BC2C-0D424E32E1BE}" type="pres">
      <dgm:prSet presAssocID="{AA7AC36A-4950-48BD-8D46-612C2EE4EEE4}" presName="childText" presStyleLbl="conFgAcc1" presStyleIdx="2" presStyleCnt="4">
        <dgm:presLayoutVars>
          <dgm:bulletEnabled val="1"/>
        </dgm:presLayoutVars>
      </dgm:prSet>
      <dgm:spPr/>
    </dgm:pt>
    <dgm:pt modelId="{E971181D-AABB-4734-BDE5-4CAD85C19B2D}" type="pres">
      <dgm:prSet presAssocID="{261BC18F-DCC8-4F7C-9BEA-3A018356628C}" presName="spaceBetweenRectangles" presStyleCnt="0"/>
      <dgm:spPr/>
    </dgm:pt>
    <dgm:pt modelId="{E56C78D3-7A1F-41F3-BD34-C1C0CED0CC20}" type="pres">
      <dgm:prSet presAssocID="{9B40E008-8410-462D-80D9-7D404E0B0004}" presName="parentLin" presStyleCnt="0"/>
      <dgm:spPr/>
    </dgm:pt>
    <dgm:pt modelId="{42129F81-961F-43D2-BB24-608D3867A7B4}" type="pres">
      <dgm:prSet presAssocID="{9B40E008-8410-462D-80D9-7D404E0B0004}" presName="parentLeftMargin" presStyleLbl="node1" presStyleIdx="2" presStyleCnt="4"/>
      <dgm:spPr/>
    </dgm:pt>
    <dgm:pt modelId="{E32D1883-B494-40F2-A3F2-FE95595236E7}" type="pres">
      <dgm:prSet presAssocID="{9B40E008-8410-462D-80D9-7D404E0B0004}" presName="parentText" presStyleLbl="node1" presStyleIdx="3" presStyleCnt="4" custScaleX="142857">
        <dgm:presLayoutVars>
          <dgm:chMax val="0"/>
          <dgm:bulletEnabled val="1"/>
        </dgm:presLayoutVars>
      </dgm:prSet>
      <dgm:spPr/>
    </dgm:pt>
    <dgm:pt modelId="{C1A938C9-264C-4B6A-B9FB-055E33D165AC}" type="pres">
      <dgm:prSet presAssocID="{9B40E008-8410-462D-80D9-7D404E0B0004}" presName="negativeSpace" presStyleCnt="0"/>
      <dgm:spPr/>
    </dgm:pt>
    <dgm:pt modelId="{F7A50F93-1C71-43E7-BE11-F60D3F6D97ED}" type="pres">
      <dgm:prSet presAssocID="{9B40E008-8410-462D-80D9-7D404E0B0004}" presName="childText" presStyleLbl="conFgAcc1" presStyleIdx="3" presStyleCnt="4">
        <dgm:presLayoutVars>
          <dgm:bulletEnabled val="1"/>
        </dgm:presLayoutVars>
      </dgm:prSet>
      <dgm:spPr/>
    </dgm:pt>
  </dgm:ptLst>
  <dgm:cxnLst>
    <dgm:cxn modelId="{F4CED212-FED4-4E27-A53B-9635AAB13CFB}" srcId="{D4094927-BE52-40E2-89BB-8E384DC1B3F5}" destId="{4038E81D-4974-49AA-BB9F-EAE1F446D212}" srcOrd="0" destOrd="0" parTransId="{AA282DFD-3BB4-46F5-A957-C15F5DE719F6}" sibTransId="{15D8DD77-19E9-4E66-A3F5-56BF1C57A0C1}"/>
    <dgm:cxn modelId="{1C6CB430-4287-45D8-8D15-849FCB5E0C3B}" srcId="{F97AAF42-C059-4555-8557-A68F18F5409F}" destId="{ECA51A59-904B-478D-BB27-7A600B652762}" srcOrd="0" destOrd="0" parTransId="{5D2C8081-D9AD-48CF-B3E3-4AB3A9599A18}" sibTransId="{FCF7DCA6-8E44-4584-88F9-6C95019EF597}"/>
    <dgm:cxn modelId="{99C5BE3A-A2B0-4EAB-B40D-2CC7BE4D3782}" srcId="{F97AAF42-C059-4555-8557-A68F18F5409F}" destId="{AA7AC36A-4950-48BD-8D46-612C2EE4EEE4}" srcOrd="2" destOrd="0" parTransId="{331CC69F-EF9F-4891-8E60-7C6F182BB608}" sibTransId="{261BC18F-DCC8-4F7C-9BEA-3A018356628C}"/>
    <dgm:cxn modelId="{9E8EDC43-6472-4E08-8D86-3686DDA7CE88}" type="presOf" srcId="{ECA51A59-904B-478D-BB27-7A600B652762}" destId="{BC64EF34-DA6D-4DBA-8B9C-277E7EEA6EE1}" srcOrd="0" destOrd="0" presId="urn:microsoft.com/office/officeart/2005/8/layout/list1"/>
    <dgm:cxn modelId="{E5FBBC45-3CCB-4D93-9097-1931C62123AD}" type="presOf" srcId="{9B40E008-8410-462D-80D9-7D404E0B0004}" destId="{42129F81-961F-43D2-BB24-608D3867A7B4}" srcOrd="0" destOrd="0" presId="urn:microsoft.com/office/officeart/2005/8/layout/list1"/>
    <dgm:cxn modelId="{3AAFCD66-E771-4515-92D0-A035BE2A3762}" srcId="{ECA51A59-904B-478D-BB27-7A600B652762}" destId="{39375B97-5842-4EBF-A68C-A06056659D94}" srcOrd="0" destOrd="0" parTransId="{852DD110-051F-466F-A8C4-FFAF7E0BECCC}" sibTransId="{811AE2E6-729A-4C86-8F44-49E9C152C265}"/>
    <dgm:cxn modelId="{0B8D6448-2F93-454F-B25D-4431F3AF3782}" type="presOf" srcId="{39375B97-5842-4EBF-A68C-A06056659D94}" destId="{14D31A2B-F61C-4DC1-A7B7-56A94CED8450}" srcOrd="0" destOrd="0" presId="urn:microsoft.com/office/officeart/2005/8/layout/list1"/>
    <dgm:cxn modelId="{7085106E-723B-4D8C-B615-671E66CBA2FA}" type="presOf" srcId="{DF9A950C-B3C1-4A81-88CA-1DC031C0E9BB}" destId="{F7A50F93-1C71-43E7-BE11-F60D3F6D97ED}" srcOrd="0" destOrd="0" presId="urn:microsoft.com/office/officeart/2005/8/layout/list1"/>
    <dgm:cxn modelId="{3F92AA4F-5B32-4468-8EE9-3B52C6449394}" type="presOf" srcId="{DA32EEFC-BC0F-4AE4-8AFB-BC4545CF80FA}" destId="{E1B82721-76AD-48C7-BC2C-0D424E32E1BE}" srcOrd="0" destOrd="0" presId="urn:microsoft.com/office/officeart/2005/8/layout/list1"/>
    <dgm:cxn modelId="{525B667A-B262-4336-8E9E-D2304C7EE1C5}" type="presOf" srcId="{4038E81D-4974-49AA-BB9F-EAE1F446D212}" destId="{759C0821-17FF-4A95-B68E-859A46EF8A18}" srcOrd="0" destOrd="0" presId="urn:microsoft.com/office/officeart/2005/8/layout/list1"/>
    <dgm:cxn modelId="{63B7277B-B667-4D2E-8A8A-DFA119290E2E}" srcId="{AA7AC36A-4950-48BD-8D46-612C2EE4EEE4}" destId="{DA32EEFC-BC0F-4AE4-8AFB-BC4545CF80FA}" srcOrd="0" destOrd="0" parTransId="{AAB257F8-F7DF-46DD-BC60-8FD611BB45F3}" sibTransId="{7B41A12C-19B0-484F-94B1-2B774BB3DD81}"/>
    <dgm:cxn modelId="{D2277A82-664D-49EB-BC17-DB9255D608CB}" type="presOf" srcId="{D4094927-BE52-40E2-89BB-8E384DC1B3F5}" destId="{09195C45-F489-486A-BEE5-5E71C0724B50}" srcOrd="1" destOrd="0" presId="urn:microsoft.com/office/officeart/2005/8/layout/list1"/>
    <dgm:cxn modelId="{A9D7A89B-27A8-478A-9AAC-A3007AAED4BD}" type="presOf" srcId="{AA7AC36A-4950-48BD-8D46-612C2EE4EEE4}" destId="{E3663230-9E0F-4B8B-B9D7-1E57304DD731}" srcOrd="1" destOrd="0" presId="urn:microsoft.com/office/officeart/2005/8/layout/list1"/>
    <dgm:cxn modelId="{59DF929F-6722-47A8-A70B-4CBF1309A7EC}" srcId="{9B40E008-8410-462D-80D9-7D404E0B0004}" destId="{DF9A950C-B3C1-4A81-88CA-1DC031C0E9BB}" srcOrd="0" destOrd="0" parTransId="{9F805DD7-3A50-4EE9-905F-BA8406944722}" sibTransId="{D38FDF8F-3D2B-427B-9CA9-41E0A2892CBA}"/>
    <dgm:cxn modelId="{27914CA7-E1EA-4AF3-94DD-FC13E698D2D8}" type="presOf" srcId="{AA7AC36A-4950-48BD-8D46-612C2EE4EEE4}" destId="{9989376A-C034-4FA0-BF7D-50FD578A4DD2}" srcOrd="0" destOrd="0" presId="urn:microsoft.com/office/officeart/2005/8/layout/list1"/>
    <dgm:cxn modelId="{E2BD9FB2-8387-4071-A094-89B9A879E916}" type="presOf" srcId="{9B40E008-8410-462D-80D9-7D404E0B0004}" destId="{E32D1883-B494-40F2-A3F2-FE95595236E7}" srcOrd="1" destOrd="0" presId="urn:microsoft.com/office/officeart/2005/8/layout/list1"/>
    <dgm:cxn modelId="{0BC888C4-39EB-412C-82F9-F4823F798529}" type="presOf" srcId="{F97AAF42-C059-4555-8557-A68F18F5409F}" destId="{5690DA7E-1663-4736-8223-3D86C9F18513}" srcOrd="0" destOrd="0" presId="urn:microsoft.com/office/officeart/2005/8/layout/list1"/>
    <dgm:cxn modelId="{8D09F0D2-0310-4AEC-A2CB-A568EE56A9E9}" type="presOf" srcId="{ECA51A59-904B-478D-BB27-7A600B652762}" destId="{656AB0F7-4120-4538-B784-2A008C27B4F3}" srcOrd="1" destOrd="0" presId="urn:microsoft.com/office/officeart/2005/8/layout/list1"/>
    <dgm:cxn modelId="{2EF3A9EF-8B7B-4751-BD5A-DC6C2BF32E2F}" srcId="{F97AAF42-C059-4555-8557-A68F18F5409F}" destId="{D4094927-BE52-40E2-89BB-8E384DC1B3F5}" srcOrd="1" destOrd="0" parTransId="{0B455D67-B759-493D-948F-D663D3301E3D}" sibTransId="{FD844830-7AAF-45DC-BB4F-8B04E6F6F80A}"/>
    <dgm:cxn modelId="{9106C9F5-B5DB-4FEE-A146-5C7F309CC73A}" type="presOf" srcId="{D4094927-BE52-40E2-89BB-8E384DC1B3F5}" destId="{0AFFE7A1-4C63-4E87-92E5-FB9FACF7F8C0}" srcOrd="0" destOrd="0" presId="urn:microsoft.com/office/officeart/2005/8/layout/list1"/>
    <dgm:cxn modelId="{127ABBFF-6CF7-4097-A97D-631C953284BE}" srcId="{F97AAF42-C059-4555-8557-A68F18F5409F}" destId="{9B40E008-8410-462D-80D9-7D404E0B0004}" srcOrd="3" destOrd="0" parTransId="{32C8342A-2D92-485E-95A7-F5D5724A7432}" sibTransId="{FDBADCB2-229E-452D-B492-CC30C816B1DD}"/>
    <dgm:cxn modelId="{879E00D4-1033-434F-83B5-279888C2E103}" type="presParOf" srcId="{5690DA7E-1663-4736-8223-3D86C9F18513}" destId="{EAD36B0B-7497-40EF-9679-8AD766C0A714}" srcOrd="0" destOrd="0" presId="urn:microsoft.com/office/officeart/2005/8/layout/list1"/>
    <dgm:cxn modelId="{A4FF4F65-104F-4820-85AE-A43173558327}" type="presParOf" srcId="{EAD36B0B-7497-40EF-9679-8AD766C0A714}" destId="{BC64EF34-DA6D-4DBA-8B9C-277E7EEA6EE1}" srcOrd="0" destOrd="0" presId="urn:microsoft.com/office/officeart/2005/8/layout/list1"/>
    <dgm:cxn modelId="{8658DFBC-0006-4AAB-BEC3-343FB0B3737F}" type="presParOf" srcId="{EAD36B0B-7497-40EF-9679-8AD766C0A714}" destId="{656AB0F7-4120-4538-B784-2A008C27B4F3}" srcOrd="1" destOrd="0" presId="urn:microsoft.com/office/officeart/2005/8/layout/list1"/>
    <dgm:cxn modelId="{5A28DAAB-4A1B-4838-BEFD-70430B6ECDA1}" type="presParOf" srcId="{5690DA7E-1663-4736-8223-3D86C9F18513}" destId="{62DBF38C-FFDA-4EEC-9210-3AFDCA759464}" srcOrd="1" destOrd="0" presId="urn:microsoft.com/office/officeart/2005/8/layout/list1"/>
    <dgm:cxn modelId="{DCBA074C-F3DB-4601-ADBB-072C0CBFD02D}" type="presParOf" srcId="{5690DA7E-1663-4736-8223-3D86C9F18513}" destId="{14D31A2B-F61C-4DC1-A7B7-56A94CED8450}" srcOrd="2" destOrd="0" presId="urn:microsoft.com/office/officeart/2005/8/layout/list1"/>
    <dgm:cxn modelId="{868C87E8-646C-4C32-B848-644409C323F3}" type="presParOf" srcId="{5690DA7E-1663-4736-8223-3D86C9F18513}" destId="{A3F2FAB3-97EA-4AC0-8223-7435ED4C404D}" srcOrd="3" destOrd="0" presId="urn:microsoft.com/office/officeart/2005/8/layout/list1"/>
    <dgm:cxn modelId="{DB793910-975B-45F6-B255-4585F948A669}" type="presParOf" srcId="{5690DA7E-1663-4736-8223-3D86C9F18513}" destId="{D8981F11-C4FA-447A-8B11-66F0A5C0D0C3}" srcOrd="4" destOrd="0" presId="urn:microsoft.com/office/officeart/2005/8/layout/list1"/>
    <dgm:cxn modelId="{903466EC-2E27-4F36-BC65-1EAA87C6133C}" type="presParOf" srcId="{D8981F11-C4FA-447A-8B11-66F0A5C0D0C3}" destId="{0AFFE7A1-4C63-4E87-92E5-FB9FACF7F8C0}" srcOrd="0" destOrd="0" presId="urn:microsoft.com/office/officeart/2005/8/layout/list1"/>
    <dgm:cxn modelId="{99E73CCE-53CC-43CA-973A-D4C6E8E7A6A9}" type="presParOf" srcId="{D8981F11-C4FA-447A-8B11-66F0A5C0D0C3}" destId="{09195C45-F489-486A-BEE5-5E71C0724B50}" srcOrd="1" destOrd="0" presId="urn:microsoft.com/office/officeart/2005/8/layout/list1"/>
    <dgm:cxn modelId="{E806EE34-7B65-4805-96A9-23A79A339176}" type="presParOf" srcId="{5690DA7E-1663-4736-8223-3D86C9F18513}" destId="{AD8FFA4E-18E4-4DBB-85D4-EEF04EADB17E}" srcOrd="5" destOrd="0" presId="urn:microsoft.com/office/officeart/2005/8/layout/list1"/>
    <dgm:cxn modelId="{F7DCD464-AA2C-4A26-9EFA-72D9A159E034}" type="presParOf" srcId="{5690DA7E-1663-4736-8223-3D86C9F18513}" destId="{759C0821-17FF-4A95-B68E-859A46EF8A18}" srcOrd="6" destOrd="0" presId="urn:microsoft.com/office/officeart/2005/8/layout/list1"/>
    <dgm:cxn modelId="{56D536C8-1E28-4E17-BD59-CAFA0EC80B83}" type="presParOf" srcId="{5690DA7E-1663-4736-8223-3D86C9F18513}" destId="{B1E6A52D-6B8C-46D5-AFB6-D88F615521F9}" srcOrd="7" destOrd="0" presId="urn:microsoft.com/office/officeart/2005/8/layout/list1"/>
    <dgm:cxn modelId="{A0032BC9-4EFD-495D-939A-35F1EBF004FA}" type="presParOf" srcId="{5690DA7E-1663-4736-8223-3D86C9F18513}" destId="{A00575A3-04DC-409E-BCED-F044D802AF85}" srcOrd="8" destOrd="0" presId="urn:microsoft.com/office/officeart/2005/8/layout/list1"/>
    <dgm:cxn modelId="{F5291F43-ED96-42EB-88B5-4461E606EB4D}" type="presParOf" srcId="{A00575A3-04DC-409E-BCED-F044D802AF85}" destId="{9989376A-C034-4FA0-BF7D-50FD578A4DD2}" srcOrd="0" destOrd="0" presId="urn:microsoft.com/office/officeart/2005/8/layout/list1"/>
    <dgm:cxn modelId="{E70274F8-0533-4F8C-A1DE-976A8677F483}" type="presParOf" srcId="{A00575A3-04DC-409E-BCED-F044D802AF85}" destId="{E3663230-9E0F-4B8B-B9D7-1E57304DD731}" srcOrd="1" destOrd="0" presId="urn:microsoft.com/office/officeart/2005/8/layout/list1"/>
    <dgm:cxn modelId="{E6F0E0EB-8090-4305-95D2-A7695143CB1D}" type="presParOf" srcId="{5690DA7E-1663-4736-8223-3D86C9F18513}" destId="{62D22034-38E9-47A8-8E51-3D6DB584DF56}" srcOrd="9" destOrd="0" presId="urn:microsoft.com/office/officeart/2005/8/layout/list1"/>
    <dgm:cxn modelId="{70661BBA-F0A0-44E1-879F-1E67306E4A09}" type="presParOf" srcId="{5690DA7E-1663-4736-8223-3D86C9F18513}" destId="{E1B82721-76AD-48C7-BC2C-0D424E32E1BE}" srcOrd="10" destOrd="0" presId="urn:microsoft.com/office/officeart/2005/8/layout/list1"/>
    <dgm:cxn modelId="{09BB88DA-F3B6-4737-8E3F-6A2462798DAC}" type="presParOf" srcId="{5690DA7E-1663-4736-8223-3D86C9F18513}" destId="{E971181D-AABB-4734-BDE5-4CAD85C19B2D}" srcOrd="11" destOrd="0" presId="urn:microsoft.com/office/officeart/2005/8/layout/list1"/>
    <dgm:cxn modelId="{8600283A-B226-4753-8DE3-DC4EB88A0958}" type="presParOf" srcId="{5690DA7E-1663-4736-8223-3D86C9F18513}" destId="{E56C78D3-7A1F-41F3-BD34-C1C0CED0CC20}" srcOrd="12" destOrd="0" presId="urn:microsoft.com/office/officeart/2005/8/layout/list1"/>
    <dgm:cxn modelId="{498AD32D-D0DA-42D9-9F68-52137016AB96}" type="presParOf" srcId="{E56C78D3-7A1F-41F3-BD34-C1C0CED0CC20}" destId="{42129F81-961F-43D2-BB24-608D3867A7B4}" srcOrd="0" destOrd="0" presId="urn:microsoft.com/office/officeart/2005/8/layout/list1"/>
    <dgm:cxn modelId="{6471F678-227B-409E-9FB8-FF041ACE75EC}" type="presParOf" srcId="{E56C78D3-7A1F-41F3-BD34-C1C0CED0CC20}" destId="{E32D1883-B494-40F2-A3F2-FE95595236E7}" srcOrd="1" destOrd="0" presId="urn:microsoft.com/office/officeart/2005/8/layout/list1"/>
    <dgm:cxn modelId="{71C47976-4CA0-4AE3-8F3E-8A06FB4BD36D}" type="presParOf" srcId="{5690DA7E-1663-4736-8223-3D86C9F18513}" destId="{C1A938C9-264C-4B6A-B9FB-055E33D165AC}" srcOrd="13" destOrd="0" presId="urn:microsoft.com/office/officeart/2005/8/layout/list1"/>
    <dgm:cxn modelId="{30251FA4-41AB-4B58-B7CC-AF3F00BD301D}" type="presParOf" srcId="{5690DA7E-1663-4736-8223-3D86C9F18513}" destId="{F7A50F93-1C71-43E7-BE11-F60D3F6D97ED}"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E4B830-C082-4504-902F-08F997FF03F8}">
      <dsp:nvSpPr>
        <dsp:cNvPr id="0" name=""/>
        <dsp:cNvSpPr/>
      </dsp:nvSpPr>
      <dsp:spPr>
        <a:xfrm>
          <a:off x="591502" y="0"/>
          <a:ext cx="6703695" cy="4351338"/>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0F4A4A-25F2-44BD-B1B5-373E65C536FF}">
      <dsp:nvSpPr>
        <dsp:cNvPr id="0" name=""/>
        <dsp:cNvSpPr/>
      </dsp:nvSpPr>
      <dsp:spPr>
        <a:xfrm>
          <a:off x="8472" y="1305401"/>
          <a:ext cx="2538531" cy="1740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Vendors provide portals for district use prior to and during testing. </a:t>
          </a:r>
        </a:p>
      </dsp:txBody>
      <dsp:txXfrm>
        <a:off x="93438" y="1390367"/>
        <a:ext cx="2368599" cy="1570603"/>
      </dsp:txXfrm>
    </dsp:sp>
    <dsp:sp modelId="{E21C1E41-C1BF-41D9-925A-7F482C6F9714}">
      <dsp:nvSpPr>
        <dsp:cNvPr id="0" name=""/>
        <dsp:cNvSpPr/>
      </dsp:nvSpPr>
      <dsp:spPr>
        <a:xfrm>
          <a:off x="2674084" y="1305401"/>
          <a:ext cx="2538531" cy="1740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Test Administration</a:t>
          </a:r>
        </a:p>
      </dsp:txBody>
      <dsp:txXfrm>
        <a:off x="2759050" y="1390367"/>
        <a:ext cx="2368599" cy="1570603"/>
      </dsp:txXfrm>
    </dsp:sp>
    <dsp:sp modelId="{10D8439D-FE99-43EC-B610-1599417D11E2}">
      <dsp:nvSpPr>
        <dsp:cNvPr id="0" name=""/>
        <dsp:cNvSpPr/>
      </dsp:nvSpPr>
      <dsp:spPr>
        <a:xfrm>
          <a:off x="5339696" y="1305401"/>
          <a:ext cx="2538531" cy="1740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Data used in SBD windows comes from vendors post-test administration.</a:t>
          </a:r>
        </a:p>
      </dsp:txBody>
      <dsp:txXfrm>
        <a:off x="5424662" y="1390367"/>
        <a:ext cx="2368599" cy="15706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A2D910-4271-4D9D-A539-900C9587CD3A}">
      <dsp:nvSpPr>
        <dsp:cNvPr id="0" name=""/>
        <dsp:cNvSpPr/>
      </dsp:nvSpPr>
      <dsp:spPr>
        <a:xfrm>
          <a:off x="1" y="2426979"/>
          <a:ext cx="827162" cy="99501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1. Review SBD Manual</a:t>
          </a:r>
        </a:p>
      </dsp:txBody>
      <dsp:txXfrm>
        <a:off x="24228" y="2451206"/>
        <a:ext cx="778708" cy="946564"/>
      </dsp:txXfrm>
    </dsp:sp>
    <dsp:sp modelId="{C4CF984F-44AA-415C-8BCA-FE20848F9780}">
      <dsp:nvSpPr>
        <dsp:cNvPr id="0" name=""/>
        <dsp:cNvSpPr/>
      </dsp:nvSpPr>
      <dsp:spPr>
        <a:xfrm rot="17571409">
          <a:off x="552637" y="1808200"/>
          <a:ext cx="576515" cy="20513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571455" y="1877581"/>
        <a:ext cx="514974" cy="123082"/>
      </dsp:txXfrm>
    </dsp:sp>
    <dsp:sp modelId="{B5B93B34-B6EE-49E2-8DF8-6C7FFBDC614A}">
      <dsp:nvSpPr>
        <dsp:cNvPr id="0" name=""/>
        <dsp:cNvSpPr/>
      </dsp:nvSpPr>
      <dsp:spPr>
        <a:xfrm>
          <a:off x="841950" y="429610"/>
          <a:ext cx="827162" cy="99501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2. Log into Data Pipeline</a:t>
          </a:r>
        </a:p>
      </dsp:txBody>
      <dsp:txXfrm>
        <a:off x="866177" y="453837"/>
        <a:ext cx="778708" cy="946564"/>
      </dsp:txXfrm>
    </dsp:sp>
    <dsp:sp modelId="{DFBC35E2-44C0-4C1F-A799-5A4C73AAD810}">
      <dsp:nvSpPr>
        <dsp:cNvPr id="0" name=""/>
        <dsp:cNvSpPr/>
      </dsp:nvSpPr>
      <dsp:spPr>
        <a:xfrm>
          <a:off x="1779655" y="824551"/>
          <a:ext cx="234350" cy="20513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1779655" y="865578"/>
        <a:ext cx="172809" cy="123082"/>
      </dsp:txXfrm>
    </dsp:sp>
    <dsp:sp modelId="{F5F9E012-28B2-4D1B-A38C-A79F759D0489}">
      <dsp:nvSpPr>
        <dsp:cNvPr id="0" name=""/>
        <dsp:cNvSpPr/>
      </dsp:nvSpPr>
      <dsp:spPr>
        <a:xfrm>
          <a:off x="2111283" y="429610"/>
          <a:ext cx="827162" cy="99501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3. Download a Vendor SBD Extract</a:t>
          </a:r>
        </a:p>
      </dsp:txBody>
      <dsp:txXfrm>
        <a:off x="2135510" y="453837"/>
        <a:ext cx="778708" cy="946564"/>
      </dsp:txXfrm>
    </dsp:sp>
    <dsp:sp modelId="{06AF3397-554A-4D5C-A8E2-D79407EA9F22}">
      <dsp:nvSpPr>
        <dsp:cNvPr id="0" name=""/>
        <dsp:cNvSpPr/>
      </dsp:nvSpPr>
      <dsp:spPr>
        <a:xfrm rot="84587">
          <a:off x="3057287" y="840756"/>
          <a:ext cx="252101" cy="20513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3057296" y="881026"/>
        <a:ext cx="190560" cy="123082"/>
      </dsp:txXfrm>
    </dsp:sp>
    <dsp:sp modelId="{8D6BD54C-8DA3-4C07-BB20-9C1B69019609}">
      <dsp:nvSpPr>
        <dsp:cNvPr id="0" name=""/>
        <dsp:cNvSpPr/>
      </dsp:nvSpPr>
      <dsp:spPr>
        <a:xfrm>
          <a:off x="3413965" y="461669"/>
          <a:ext cx="827162" cy="99501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4. Upload Vendor SBD Extract</a:t>
          </a:r>
        </a:p>
      </dsp:txBody>
      <dsp:txXfrm>
        <a:off x="3438192" y="485896"/>
        <a:ext cx="778708" cy="946564"/>
      </dsp:txXfrm>
    </dsp:sp>
    <dsp:sp modelId="{42552536-6CC5-4709-A2AD-D0F4D4C6CCA7}">
      <dsp:nvSpPr>
        <dsp:cNvPr id="0" name=""/>
        <dsp:cNvSpPr/>
      </dsp:nvSpPr>
      <dsp:spPr>
        <a:xfrm rot="21546434">
          <a:off x="4353425" y="846560"/>
          <a:ext cx="238132" cy="20513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4353429" y="888066"/>
        <a:ext cx="176591" cy="123082"/>
      </dsp:txXfrm>
    </dsp:sp>
    <dsp:sp modelId="{0D0CC885-CFB9-448E-BA22-3CE81288F2F9}">
      <dsp:nvSpPr>
        <dsp:cNvPr id="0" name=""/>
        <dsp:cNvSpPr/>
      </dsp:nvSpPr>
      <dsp:spPr>
        <a:xfrm>
          <a:off x="4690379" y="441779"/>
          <a:ext cx="827162" cy="99501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5. Review Data Errors and Warnings</a:t>
          </a:r>
        </a:p>
      </dsp:txBody>
      <dsp:txXfrm>
        <a:off x="4714606" y="466006"/>
        <a:ext cx="778708" cy="946564"/>
      </dsp:txXfrm>
    </dsp:sp>
    <dsp:sp modelId="{88ADBD4B-1E47-46F9-B9B4-C54E07923B4D}">
      <dsp:nvSpPr>
        <dsp:cNvPr id="0" name=""/>
        <dsp:cNvSpPr/>
      </dsp:nvSpPr>
      <dsp:spPr>
        <a:xfrm rot="3857975">
          <a:off x="5297168" y="1849174"/>
          <a:ext cx="588124" cy="20513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5314594" y="1862475"/>
        <a:ext cx="526583" cy="123082"/>
      </dsp:txXfrm>
    </dsp:sp>
    <dsp:sp modelId="{CD719F10-54D9-4342-9B07-7BC52EC098F5}">
      <dsp:nvSpPr>
        <dsp:cNvPr id="0" name=""/>
        <dsp:cNvSpPr/>
      </dsp:nvSpPr>
      <dsp:spPr>
        <a:xfrm>
          <a:off x="5650483" y="2436690"/>
          <a:ext cx="827162" cy="99501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6. Correct Data Errors and Warnings*</a:t>
          </a:r>
        </a:p>
      </dsp:txBody>
      <dsp:txXfrm>
        <a:off x="5674710" y="2460917"/>
        <a:ext cx="778708" cy="946564"/>
      </dsp:txXfrm>
    </dsp:sp>
    <dsp:sp modelId="{EAC74586-7D17-4F7E-A46D-FE0A0E36D238}">
      <dsp:nvSpPr>
        <dsp:cNvPr id="0" name=""/>
        <dsp:cNvSpPr/>
      </dsp:nvSpPr>
      <dsp:spPr>
        <a:xfrm rot="21575292">
          <a:off x="6608643" y="2826719"/>
          <a:ext cx="277731" cy="20513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6608644" y="2867967"/>
        <a:ext cx="216190" cy="123082"/>
      </dsp:txXfrm>
    </dsp:sp>
    <dsp:sp modelId="{4D7E141B-1F37-4310-9D71-744633127B71}">
      <dsp:nvSpPr>
        <dsp:cNvPr id="0" name=""/>
        <dsp:cNvSpPr/>
      </dsp:nvSpPr>
      <dsp:spPr>
        <a:xfrm>
          <a:off x="7001652" y="2426979"/>
          <a:ext cx="827162" cy="99501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7. Complete Data Validation</a:t>
          </a:r>
        </a:p>
      </dsp:txBody>
      <dsp:txXfrm>
        <a:off x="7025879" y="2451206"/>
        <a:ext cx="778708" cy="946564"/>
      </dsp:txXfrm>
    </dsp:sp>
    <dsp:sp modelId="{402DAA65-16FA-4E40-877C-0D69110EE50E}">
      <dsp:nvSpPr>
        <dsp:cNvPr id="0" name=""/>
        <dsp:cNvSpPr/>
      </dsp:nvSpPr>
      <dsp:spPr>
        <a:xfrm rot="17844724">
          <a:off x="7641747" y="1808200"/>
          <a:ext cx="598440" cy="205136"/>
        </a:xfrm>
        <a:prstGeom prst="rightArrow">
          <a:avLst>
            <a:gd name="adj1" fmla="val 60000"/>
            <a:gd name="adj2" fmla="val 50000"/>
          </a:avLst>
        </a:prstGeom>
        <a:solidFill>
          <a:srgbClr val="B0BCDE"/>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7658351" y="1876543"/>
        <a:ext cx="536899" cy="123082"/>
      </dsp:txXfrm>
    </dsp:sp>
    <dsp:sp modelId="{0B154022-313E-4D60-8516-44294C714529}">
      <dsp:nvSpPr>
        <dsp:cNvPr id="0" name=""/>
        <dsp:cNvSpPr/>
      </dsp:nvSpPr>
      <dsp:spPr>
        <a:xfrm>
          <a:off x="8037524" y="429610"/>
          <a:ext cx="827162" cy="99501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8. Submit Final SBD Data</a:t>
          </a:r>
        </a:p>
      </dsp:txBody>
      <dsp:txXfrm>
        <a:off x="8061751" y="453837"/>
        <a:ext cx="778708" cy="9465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93380E-13F2-44AD-BE7E-1F2E237726A9}">
      <dsp:nvSpPr>
        <dsp:cNvPr id="0" name=""/>
        <dsp:cNvSpPr/>
      </dsp:nvSpPr>
      <dsp:spPr>
        <a:xfrm rot="10800000">
          <a:off x="1532348" y="1134"/>
          <a:ext cx="4962882" cy="112919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7944" tIns="60960" rIns="113792" bIns="60960" numCol="1" spcCol="1270" anchor="ctr" anchorCtr="0">
          <a:noAutofit/>
        </a:bodyPr>
        <a:lstStyle/>
        <a:p>
          <a:pPr marL="0" lvl="0" indent="0" algn="ctr" defTabSz="711200">
            <a:lnSpc>
              <a:spcPct val="90000"/>
            </a:lnSpc>
            <a:spcBef>
              <a:spcPct val="0"/>
            </a:spcBef>
            <a:spcAft>
              <a:spcPct val="35000"/>
            </a:spcAft>
            <a:buNone/>
          </a:pPr>
          <a:r>
            <a:rPr lang="en-US" sz="1600" kern="1200" dirty="0"/>
            <a:t>Student test records are used to calculate school plan types (e.g., Performance, Turnaround) and district accreditation ratings (e.g., Accredited with Distinction, Accredited with Turnaround Plan)</a:t>
          </a:r>
        </a:p>
      </dsp:txBody>
      <dsp:txXfrm rot="10800000">
        <a:off x="1587471" y="56257"/>
        <a:ext cx="4852636" cy="1018948"/>
      </dsp:txXfrm>
    </dsp:sp>
    <dsp:sp modelId="{F72C35F5-47B7-4894-A5A1-DF9E4E1F70A0}">
      <dsp:nvSpPr>
        <dsp:cNvPr id="0" name=""/>
        <dsp:cNvSpPr/>
      </dsp:nvSpPr>
      <dsp:spPr>
        <a:xfrm>
          <a:off x="321670" y="0"/>
          <a:ext cx="1129194" cy="1129194"/>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25C46A3-7570-4116-AB6F-9FB19BBD8B1C}">
      <dsp:nvSpPr>
        <dsp:cNvPr id="0" name=""/>
        <dsp:cNvSpPr/>
      </dsp:nvSpPr>
      <dsp:spPr>
        <a:xfrm rot="10800000">
          <a:off x="1532348" y="1467402"/>
          <a:ext cx="4962882" cy="112919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7944" tIns="60960" rIns="113792" bIns="60960" numCol="1" spcCol="1270" anchor="ctr" anchorCtr="0">
          <a:noAutofit/>
        </a:bodyPr>
        <a:lstStyle/>
        <a:p>
          <a:pPr marL="0" lvl="0" indent="0" algn="ctr" defTabSz="711200">
            <a:lnSpc>
              <a:spcPct val="90000"/>
            </a:lnSpc>
            <a:spcBef>
              <a:spcPct val="0"/>
            </a:spcBef>
            <a:spcAft>
              <a:spcPct val="35000"/>
            </a:spcAft>
            <a:buNone/>
          </a:pPr>
          <a:r>
            <a:rPr lang="en-US" sz="1600" kern="1200" dirty="0"/>
            <a:t>The request to reconsider (R2R) process cannot be used to address district reporting errors that should have been corrected during SBD (i.e., miscoded parent excusals cannot be appealed).</a:t>
          </a:r>
        </a:p>
      </dsp:txBody>
      <dsp:txXfrm rot="10800000">
        <a:off x="1587471" y="1522525"/>
        <a:ext cx="4852636" cy="1018948"/>
      </dsp:txXfrm>
    </dsp:sp>
    <dsp:sp modelId="{28B3FC65-9C77-4EDE-99A5-FC62E14F9CAE}">
      <dsp:nvSpPr>
        <dsp:cNvPr id="0" name=""/>
        <dsp:cNvSpPr/>
      </dsp:nvSpPr>
      <dsp:spPr>
        <a:xfrm>
          <a:off x="321670" y="1492560"/>
          <a:ext cx="1129194" cy="1129194"/>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BF5C506-BA9B-4199-A4A1-C611F81E588D}">
      <dsp:nvSpPr>
        <dsp:cNvPr id="0" name=""/>
        <dsp:cNvSpPr/>
      </dsp:nvSpPr>
      <dsp:spPr>
        <a:xfrm rot="10800000">
          <a:off x="1532348" y="2933670"/>
          <a:ext cx="4962882" cy="112919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7944" tIns="60960" rIns="113792" bIns="60960" numCol="1" spcCol="1270" anchor="ctr" anchorCtr="0">
          <a:noAutofit/>
        </a:bodyPr>
        <a:lstStyle/>
        <a:p>
          <a:pPr marL="0" lvl="0" indent="0" algn="ctr" defTabSz="711200">
            <a:lnSpc>
              <a:spcPct val="90000"/>
            </a:lnSpc>
            <a:spcBef>
              <a:spcPct val="0"/>
            </a:spcBef>
            <a:spcAft>
              <a:spcPct val="35000"/>
            </a:spcAft>
            <a:buNone/>
          </a:pPr>
          <a:r>
            <a:rPr lang="en-US" sz="1600" kern="1200" dirty="0"/>
            <a:t>Student test records are used to identify schools under Every Student Succeeds Act (ESSA) as Comprehensive Support (CS), Targeted Support (TS), and Additional Targeted Support (ATS)</a:t>
          </a:r>
        </a:p>
      </dsp:txBody>
      <dsp:txXfrm rot="10800000">
        <a:off x="1587471" y="2988793"/>
        <a:ext cx="4852636" cy="1018948"/>
      </dsp:txXfrm>
    </dsp:sp>
    <dsp:sp modelId="{3552F7EB-5416-4B4E-A749-1C11A7195148}">
      <dsp:nvSpPr>
        <dsp:cNvPr id="0" name=""/>
        <dsp:cNvSpPr/>
      </dsp:nvSpPr>
      <dsp:spPr>
        <a:xfrm>
          <a:off x="321670" y="2934805"/>
          <a:ext cx="1129194" cy="1129194"/>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D31A2B-F61C-4DC1-A7B7-56A94CED8450}">
      <dsp:nvSpPr>
        <dsp:cNvPr id="0" name=""/>
        <dsp:cNvSpPr/>
      </dsp:nvSpPr>
      <dsp:spPr>
        <a:xfrm>
          <a:off x="0" y="220922"/>
          <a:ext cx="7886700" cy="11025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12096" tIns="208280" rIns="612096"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t>Test administration and student demographic codes impact which students are included in accountability calculations. Assessment student data fields used for accountability exclusion rules include ‘Continuous in District’, ‘Continuous in School’, ‘Language Proficiency’ combined with ‘Date First Enrolled in US’, ‘Expelled’, and ‘Not Tested Reason.’</a:t>
          </a:r>
        </a:p>
      </dsp:txBody>
      <dsp:txXfrm>
        <a:off x="0" y="220922"/>
        <a:ext cx="7886700" cy="1102500"/>
      </dsp:txXfrm>
    </dsp:sp>
    <dsp:sp modelId="{656AB0F7-4120-4538-B784-2A008C27B4F3}">
      <dsp:nvSpPr>
        <dsp:cNvPr id="0" name=""/>
        <dsp:cNvSpPr/>
      </dsp:nvSpPr>
      <dsp:spPr>
        <a:xfrm>
          <a:off x="375465" y="73322"/>
          <a:ext cx="7509301" cy="295200"/>
        </a:xfrm>
        <a:prstGeom prst="roundRect">
          <a:avLst/>
        </a:prstGeom>
        <a:solidFill>
          <a:srgbClr val="0C864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666750">
            <a:lnSpc>
              <a:spcPct val="90000"/>
            </a:lnSpc>
            <a:spcBef>
              <a:spcPct val="0"/>
            </a:spcBef>
            <a:spcAft>
              <a:spcPct val="35000"/>
            </a:spcAft>
            <a:buNone/>
          </a:pPr>
          <a:r>
            <a:rPr lang="en-US" sz="1500" kern="1200" dirty="0"/>
            <a:t>Students may be excluded from achievement, growth, &amp; participation calculations</a:t>
          </a:r>
        </a:p>
      </dsp:txBody>
      <dsp:txXfrm>
        <a:off x="389875" y="87732"/>
        <a:ext cx="7480481" cy="266380"/>
      </dsp:txXfrm>
    </dsp:sp>
    <dsp:sp modelId="{759C0821-17FF-4A95-B68E-859A46EF8A18}">
      <dsp:nvSpPr>
        <dsp:cNvPr id="0" name=""/>
        <dsp:cNvSpPr/>
      </dsp:nvSpPr>
      <dsp:spPr>
        <a:xfrm>
          <a:off x="0" y="1525022"/>
          <a:ext cx="7886700" cy="89775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12096" tIns="208280" rIns="612096"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t>A school/district’s rating can be decreased due to participation. This occurs when the accountability participation rate (parent excusals are excluded) is below 95% in English language arts and math*. </a:t>
          </a:r>
        </a:p>
      </dsp:txBody>
      <dsp:txXfrm>
        <a:off x="0" y="1525022"/>
        <a:ext cx="7886700" cy="897750"/>
      </dsp:txXfrm>
    </dsp:sp>
    <dsp:sp modelId="{09195C45-F489-486A-BEE5-5E71C0724B50}">
      <dsp:nvSpPr>
        <dsp:cNvPr id="0" name=""/>
        <dsp:cNvSpPr/>
      </dsp:nvSpPr>
      <dsp:spPr>
        <a:xfrm>
          <a:off x="375465" y="1377422"/>
          <a:ext cx="7509301" cy="295200"/>
        </a:xfrm>
        <a:prstGeom prst="roundRect">
          <a:avLst/>
        </a:prstGeom>
        <a:solidFill>
          <a:srgbClr val="0C864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666750">
            <a:lnSpc>
              <a:spcPct val="90000"/>
            </a:lnSpc>
            <a:spcBef>
              <a:spcPct val="0"/>
            </a:spcBef>
            <a:spcAft>
              <a:spcPct val="35000"/>
            </a:spcAft>
            <a:buNone/>
          </a:pPr>
          <a:r>
            <a:rPr lang="en-US" sz="1500" b="0" i="0" u="none" kern="1200" dirty="0"/>
            <a:t>State accountability ratings can be decreased due to participation</a:t>
          </a:r>
        </a:p>
      </dsp:txBody>
      <dsp:txXfrm>
        <a:off x="389875" y="1391832"/>
        <a:ext cx="7480481" cy="266380"/>
      </dsp:txXfrm>
    </dsp:sp>
    <dsp:sp modelId="{E1B82721-76AD-48C7-BC2C-0D424E32E1BE}">
      <dsp:nvSpPr>
        <dsp:cNvPr id="0" name=""/>
        <dsp:cNvSpPr/>
      </dsp:nvSpPr>
      <dsp:spPr>
        <a:xfrm>
          <a:off x="0" y="2624372"/>
          <a:ext cx="7886700" cy="11025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12096" tIns="208280" rIns="612096"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t>Schools/districts below 95% total participation in English language arts and math are noted on the performance framework to indicate that the results may not be representative of the entire student population. The plan type is not impacted by this participation descriptor.</a:t>
          </a:r>
        </a:p>
      </dsp:txBody>
      <dsp:txXfrm>
        <a:off x="0" y="2624372"/>
        <a:ext cx="7886700" cy="1102500"/>
      </dsp:txXfrm>
    </dsp:sp>
    <dsp:sp modelId="{E3663230-9E0F-4B8B-B9D7-1E57304DD731}">
      <dsp:nvSpPr>
        <dsp:cNvPr id="0" name=""/>
        <dsp:cNvSpPr/>
      </dsp:nvSpPr>
      <dsp:spPr>
        <a:xfrm>
          <a:off x="382012" y="2476772"/>
          <a:ext cx="7501180" cy="295200"/>
        </a:xfrm>
        <a:prstGeom prst="roundRect">
          <a:avLst/>
        </a:prstGeom>
        <a:solidFill>
          <a:srgbClr val="0C864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666750">
            <a:lnSpc>
              <a:spcPct val="90000"/>
            </a:lnSpc>
            <a:spcBef>
              <a:spcPct val="0"/>
            </a:spcBef>
            <a:spcAft>
              <a:spcPct val="35000"/>
            </a:spcAft>
            <a:buNone/>
          </a:pPr>
          <a:r>
            <a:rPr lang="en-US" sz="1500" kern="1200" dirty="0"/>
            <a:t>Low total participation rates are added as a descriptor in performance frameworks</a:t>
          </a:r>
        </a:p>
      </dsp:txBody>
      <dsp:txXfrm>
        <a:off x="396422" y="2491182"/>
        <a:ext cx="7472360" cy="266380"/>
      </dsp:txXfrm>
    </dsp:sp>
    <dsp:sp modelId="{F7A50F93-1C71-43E7-BE11-F60D3F6D97ED}">
      <dsp:nvSpPr>
        <dsp:cNvPr id="0" name=""/>
        <dsp:cNvSpPr/>
      </dsp:nvSpPr>
      <dsp:spPr>
        <a:xfrm>
          <a:off x="0" y="3928472"/>
          <a:ext cx="7886700" cy="70875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12096" tIns="208280" rIns="612096"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t>For federal accountability, a school that is not already identified as CS, TS, or ATS can be identified “Due to Participation” based on non-participants in excess of 5 percent.</a:t>
          </a:r>
        </a:p>
      </dsp:txBody>
      <dsp:txXfrm>
        <a:off x="0" y="3928472"/>
        <a:ext cx="7886700" cy="708750"/>
      </dsp:txXfrm>
    </dsp:sp>
    <dsp:sp modelId="{E32D1883-B494-40F2-A3F2-FE95595236E7}">
      <dsp:nvSpPr>
        <dsp:cNvPr id="0" name=""/>
        <dsp:cNvSpPr/>
      </dsp:nvSpPr>
      <dsp:spPr>
        <a:xfrm>
          <a:off x="375465" y="3780872"/>
          <a:ext cx="7509301" cy="295200"/>
        </a:xfrm>
        <a:prstGeom prst="roundRect">
          <a:avLst/>
        </a:prstGeom>
        <a:solidFill>
          <a:srgbClr val="0C864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666750">
            <a:lnSpc>
              <a:spcPct val="90000"/>
            </a:lnSpc>
            <a:spcBef>
              <a:spcPct val="0"/>
            </a:spcBef>
            <a:spcAft>
              <a:spcPct val="35000"/>
            </a:spcAft>
            <a:buNone/>
          </a:pPr>
          <a:r>
            <a:rPr lang="en-US" sz="1500" b="0" i="0" u="none" kern="1200" dirty="0"/>
            <a:t>Schools may be identified due to participation under the federal accountability process</a:t>
          </a:r>
        </a:p>
      </dsp:txBody>
      <dsp:txXfrm>
        <a:off x="389875" y="3795282"/>
        <a:ext cx="7480481" cy="26638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72E894-E0CE-40CF-8CA0-23F05C6E40C6}" type="datetimeFigureOut">
              <a:rPr lang="en-US" smtClean="0"/>
              <a:t>4/29/2024</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C3E97E-4890-4915-A7C2-F3D207C521C5}" type="slidenum">
              <a:rPr lang="en-US" smtClean="0"/>
              <a:t>‹#›</a:t>
            </a:fld>
            <a:endParaRPr lang="en-US" dirty="0"/>
          </a:p>
        </p:txBody>
      </p:sp>
    </p:spTree>
    <p:extLst>
      <p:ext uri="{BB962C8B-B14F-4D97-AF65-F5344CB8AC3E}">
        <p14:creationId xmlns:p14="http://schemas.microsoft.com/office/powerpoint/2010/main" val="2711885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C3E97E-4890-4915-A7C2-F3D207C521C5}" type="slidenum">
              <a:rPr lang="en-US" smtClean="0"/>
              <a:t>1</a:t>
            </a:fld>
            <a:endParaRPr lang="en-US" dirty="0"/>
          </a:p>
        </p:txBody>
      </p:sp>
    </p:spTree>
    <p:extLst>
      <p:ext uri="{BB962C8B-B14F-4D97-AF65-F5344CB8AC3E}">
        <p14:creationId xmlns:p14="http://schemas.microsoft.com/office/powerpoint/2010/main" val="37266867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23</a:t>
            </a:fld>
            <a:endParaRPr lang="en-US" dirty="0"/>
          </a:p>
        </p:txBody>
      </p:sp>
    </p:spTree>
    <p:extLst>
      <p:ext uri="{BB962C8B-B14F-4D97-AF65-F5344CB8AC3E}">
        <p14:creationId xmlns:p14="http://schemas.microsoft.com/office/powerpoint/2010/main" val="21354210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Colorado High Schoolers in Grades 9-11 take the PSAT9, PSAT10, and SAT as their state assessment</a:t>
            </a:r>
          </a:p>
          <a:p>
            <a:pPr marL="342900" indent="-342900">
              <a:buFont typeface="Arial" panose="020B0604020202020204" pitchFamily="34" charset="0"/>
              <a:buChar char="•"/>
            </a:pPr>
            <a:r>
              <a:rPr lang="en-US" dirty="0"/>
              <a:t>Alternate assessment takers in these grades will take the Dynamic Learning Maps assessment (DLM)</a:t>
            </a:r>
          </a:p>
          <a:p>
            <a:pPr marL="342900" indent="-342900">
              <a:buFont typeface="Arial" panose="020B0604020202020204" pitchFamily="34" charset="0"/>
              <a:buChar char="•"/>
            </a:pPr>
            <a:r>
              <a:rPr lang="en-US" dirty="0"/>
              <a:t>PSAT and SAT are taken on paper and there is no vendor data system</a:t>
            </a:r>
          </a:p>
          <a:p>
            <a:pPr marL="1028700" lvl="1" indent="-342900"/>
            <a:r>
              <a:rPr lang="en-US" dirty="0"/>
              <a:t>Students who were not in Pre-ID will have only hand bubbled information</a:t>
            </a:r>
          </a:p>
          <a:p>
            <a:pPr marL="1028700" lvl="1" indent="-342900"/>
            <a:r>
              <a:rPr lang="en-US" dirty="0"/>
              <a:t>SBD is the </a:t>
            </a:r>
            <a:r>
              <a:rPr lang="en-US" b="1" dirty="0"/>
              <a:t>only</a:t>
            </a:r>
            <a:r>
              <a:rPr lang="en-US" dirty="0"/>
              <a:t> opportunity to verify student data, enrollment, and invalidations</a:t>
            </a:r>
          </a:p>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27</a:t>
            </a:fld>
            <a:endParaRPr lang="en-US" dirty="0"/>
          </a:p>
        </p:txBody>
      </p:sp>
    </p:spTree>
    <p:extLst>
      <p:ext uri="{BB962C8B-B14F-4D97-AF65-F5344CB8AC3E}">
        <p14:creationId xmlns:p14="http://schemas.microsoft.com/office/powerpoint/2010/main" val="27226814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solidFill>
                  <a:srgbClr val="7030A0"/>
                </a:solidFill>
                <a:effectLst/>
                <a:latin typeface="Trebuchet MS" panose="020B0603020202020204" pitchFamily="34" charset="0"/>
                <a:ea typeface="Times New Roman" panose="02020603050405020304" pitchFamily="18" charset="0"/>
              </a:rPr>
              <a:t>I also wanted to provide some more information about the new 11-Extentuating Circumstances code. This is for students who are new to the United States after the October Count date and are a NEP/LEP Student with Limited </a:t>
            </a:r>
            <a:endParaRPr lang="en-US" sz="1200" dirty="0">
              <a:effectLst/>
              <a:latin typeface="Times New Roman" panose="02020603050405020304" pitchFamily="18" charset="0"/>
              <a:ea typeface="Times New Roman" panose="02020603050405020304" pitchFamily="18" charset="0"/>
            </a:endParaRPr>
          </a:p>
          <a:p>
            <a:r>
              <a:rPr lang="en-US" sz="1200" dirty="0">
                <a:solidFill>
                  <a:srgbClr val="7030A0"/>
                </a:solidFill>
                <a:effectLst/>
                <a:latin typeface="Trebuchet MS" panose="020B0603020202020204" pitchFamily="34" charset="0"/>
                <a:ea typeface="Times New Roman" panose="02020603050405020304" pitchFamily="18" charset="0"/>
                <a:cs typeface="Times New Roman" panose="02020603050405020304" pitchFamily="18" charset="0"/>
              </a:rPr>
              <a:t>or Interrupted Formal Education. The definition we are using for students with limited or interrupted formal education means that the student either did not have formal schooling (or very limited formal schooling) in their prior country or had an i</a:t>
            </a:r>
            <a:r>
              <a:rPr lang="en-US" sz="1200" dirty="0">
                <a:solidFill>
                  <a:srgbClr val="7030A0"/>
                </a:solidFill>
                <a:effectLst/>
                <a:latin typeface="Trebuchet MS" panose="020B0603020202020204" pitchFamily="34" charset="0"/>
                <a:ea typeface="Times New Roman" panose="02020603050405020304" pitchFamily="18" charset="0"/>
              </a:rPr>
              <a:t>nterruption in their formal education due to war, civil unrest, migration to the U.S., or limited access to school resulting in less time spent in formal schooling in their prior country compared to similarly-aged peers in the United States. The file layout has more detail around this code as well as specific examples to help guide and inform the use of this code.</a:t>
            </a:r>
            <a:endParaRPr lang="en-US" sz="1200" dirty="0">
              <a:effectLst/>
              <a:latin typeface="Times New Roman" panose="02020603050405020304" pitchFamily="18" charset="0"/>
              <a:ea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28</a:t>
            </a:fld>
            <a:endParaRPr lang="en-US" dirty="0"/>
          </a:p>
        </p:txBody>
      </p:sp>
    </p:spTree>
    <p:extLst>
      <p:ext uri="{BB962C8B-B14F-4D97-AF65-F5344CB8AC3E}">
        <p14:creationId xmlns:p14="http://schemas.microsoft.com/office/powerpoint/2010/main" val="21473475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29</a:t>
            </a:fld>
            <a:endParaRPr lang="en-US" dirty="0"/>
          </a:p>
        </p:txBody>
      </p:sp>
    </p:spTree>
    <p:extLst>
      <p:ext uri="{BB962C8B-B14F-4D97-AF65-F5344CB8AC3E}">
        <p14:creationId xmlns:p14="http://schemas.microsoft.com/office/powerpoint/2010/main" val="3991023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34</a:t>
            </a:fld>
            <a:endParaRPr lang="en-US" dirty="0"/>
          </a:p>
        </p:txBody>
      </p:sp>
    </p:spTree>
    <p:extLst>
      <p:ext uri="{BB962C8B-B14F-4D97-AF65-F5344CB8AC3E}">
        <p14:creationId xmlns:p14="http://schemas.microsoft.com/office/powerpoint/2010/main" val="30624622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Absent: </a:t>
            </a:r>
          </a:p>
        </p:txBody>
      </p:sp>
      <p:sp>
        <p:nvSpPr>
          <p:cNvPr id="4" name="Slide Number Placeholder 3"/>
          <p:cNvSpPr>
            <a:spLocks noGrp="1"/>
          </p:cNvSpPr>
          <p:nvPr>
            <p:ph type="sldNum" sz="quarter" idx="5"/>
          </p:nvPr>
        </p:nvSpPr>
        <p:spPr/>
        <p:txBody>
          <a:bodyPr/>
          <a:lstStyle/>
          <a:p>
            <a:fld id="{D8C3E97E-4890-4915-A7C2-F3D207C521C5}" type="slidenum">
              <a:rPr lang="en-US" smtClean="0"/>
              <a:t>35</a:t>
            </a:fld>
            <a:endParaRPr lang="en-US" dirty="0"/>
          </a:p>
        </p:txBody>
      </p:sp>
    </p:spTree>
    <p:extLst>
      <p:ext uri="{BB962C8B-B14F-4D97-AF65-F5344CB8AC3E}">
        <p14:creationId xmlns:p14="http://schemas.microsoft.com/office/powerpoint/2010/main" val="34147203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36</a:t>
            </a:fld>
            <a:endParaRPr lang="en-US" dirty="0"/>
          </a:p>
        </p:txBody>
      </p:sp>
    </p:spTree>
    <p:extLst>
      <p:ext uri="{BB962C8B-B14F-4D97-AF65-F5344CB8AC3E}">
        <p14:creationId xmlns:p14="http://schemas.microsoft.com/office/powerpoint/2010/main" val="9960927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8C3E97E-4890-4915-A7C2-F3D207C521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50446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42</a:t>
            </a:fld>
            <a:endParaRPr lang="en-US" dirty="0"/>
          </a:p>
        </p:txBody>
      </p:sp>
    </p:spTree>
    <p:extLst>
      <p:ext uri="{BB962C8B-B14F-4D97-AF65-F5344CB8AC3E}">
        <p14:creationId xmlns:p14="http://schemas.microsoft.com/office/powerpoint/2010/main" val="4101940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C3E97E-4890-4915-A7C2-F3D207C521C5}" type="slidenum">
              <a:rPr lang="en-US" smtClean="0"/>
              <a:t>3</a:t>
            </a:fld>
            <a:endParaRPr lang="en-US" dirty="0"/>
          </a:p>
        </p:txBody>
      </p:sp>
    </p:spTree>
    <p:extLst>
      <p:ext uri="{BB962C8B-B14F-4D97-AF65-F5344CB8AC3E}">
        <p14:creationId xmlns:p14="http://schemas.microsoft.com/office/powerpoint/2010/main" val="256077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C3E97E-4890-4915-A7C2-F3D207C521C5}" type="slidenum">
              <a:rPr lang="en-US" smtClean="0"/>
              <a:t>4</a:t>
            </a:fld>
            <a:endParaRPr lang="en-US" dirty="0"/>
          </a:p>
        </p:txBody>
      </p:sp>
    </p:spTree>
    <p:extLst>
      <p:ext uri="{BB962C8B-B14F-4D97-AF65-F5344CB8AC3E}">
        <p14:creationId xmlns:p14="http://schemas.microsoft.com/office/powerpoint/2010/main" val="4069213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For each collection:</a:t>
            </a:r>
          </a:p>
          <a:p>
            <a:pPr marL="285750" indent="-285750"/>
            <a:r>
              <a:rPr lang="en-US" dirty="0"/>
              <a:t>1. Data used in the SBD review process comes from the vendor system </a:t>
            </a:r>
            <a:r>
              <a:rPr lang="en-US" b="1" i="1" u="sng" dirty="0"/>
              <a:t>after</a:t>
            </a:r>
            <a:r>
              <a:rPr lang="en-US" dirty="0"/>
              <a:t> testing. </a:t>
            </a:r>
          </a:p>
          <a:p>
            <a:pPr marL="285750" indent="-285750"/>
            <a:r>
              <a:rPr lang="en-US" dirty="0"/>
              <a:t>2. Most vendors provide portals for districts to use to validate data </a:t>
            </a:r>
            <a:r>
              <a:rPr lang="en-US" b="1" i="1" u="sng" dirty="0"/>
              <a:t>prior</a:t>
            </a:r>
            <a:r>
              <a:rPr lang="en-US" dirty="0"/>
              <a:t> to testing. </a:t>
            </a:r>
          </a:p>
          <a:p>
            <a:pPr marL="285750" indent="-285750"/>
            <a:r>
              <a:rPr lang="en-US" dirty="0"/>
              <a:t>	2a.The exception is College Board (CO PSAT/SAT). College Board does not have a data portal. The SBD review process is the </a:t>
            </a:r>
            <a:r>
              <a:rPr lang="en-US" b="1" i="1" u="sng" dirty="0"/>
              <a:t>ONLY</a:t>
            </a:r>
            <a:r>
              <a:rPr lang="en-US" dirty="0"/>
              <a:t> opportunity for a district to verify the accuracy of PSAT/SAT student data before or after testing.</a:t>
            </a:r>
          </a:p>
          <a:p>
            <a:pPr marL="285750" indent="-285750"/>
            <a:r>
              <a:rPr lang="en-US" dirty="0"/>
              <a:t>3. The SBD review process can be used to validate/update student information that is not in the vendor portal. One example is SASID validation.</a:t>
            </a:r>
          </a:p>
          <a:p>
            <a:pPr marL="285750" indent="-285750"/>
            <a:r>
              <a:rPr lang="en-US" dirty="0"/>
              <a:t>4. The SBD review process is not required BUT is highly recommended because inaccurate data can impact accountability.</a:t>
            </a:r>
          </a:p>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5</a:t>
            </a:fld>
            <a:endParaRPr lang="en-US" dirty="0"/>
          </a:p>
        </p:txBody>
      </p:sp>
    </p:spTree>
    <p:extLst>
      <p:ext uri="{BB962C8B-B14F-4D97-AF65-F5344CB8AC3E}">
        <p14:creationId xmlns:p14="http://schemas.microsoft.com/office/powerpoint/2010/main" val="6046790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unsure of who your LAM is, please reach out to me, either through my email or to the </a:t>
            </a:r>
            <a:r>
              <a:rPr lang="en-US" dirty="0" err="1"/>
              <a:t>SBDSupport</a:t>
            </a:r>
            <a:r>
              <a:rPr lang="en-US" dirty="0"/>
              <a:t> inbox and I can help you locate that person.</a:t>
            </a:r>
          </a:p>
        </p:txBody>
      </p:sp>
      <p:sp>
        <p:nvSpPr>
          <p:cNvPr id="4" name="Slide Number Placeholder 3"/>
          <p:cNvSpPr>
            <a:spLocks noGrp="1"/>
          </p:cNvSpPr>
          <p:nvPr>
            <p:ph type="sldNum" sz="quarter" idx="5"/>
          </p:nvPr>
        </p:nvSpPr>
        <p:spPr/>
        <p:txBody>
          <a:bodyPr/>
          <a:lstStyle/>
          <a:p>
            <a:fld id="{D8C3E97E-4890-4915-A7C2-F3D207C521C5}" type="slidenum">
              <a:rPr lang="en-US" smtClean="0"/>
              <a:t>7</a:t>
            </a:fld>
            <a:endParaRPr lang="en-US" dirty="0"/>
          </a:p>
        </p:txBody>
      </p:sp>
    </p:spTree>
    <p:extLst>
      <p:ext uri="{BB962C8B-B14F-4D97-AF65-F5344CB8AC3E}">
        <p14:creationId xmlns:p14="http://schemas.microsoft.com/office/powerpoint/2010/main" val="6626034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10</a:t>
            </a:fld>
            <a:endParaRPr lang="en-US" dirty="0"/>
          </a:p>
        </p:txBody>
      </p:sp>
    </p:spTree>
    <p:extLst>
      <p:ext uri="{BB962C8B-B14F-4D97-AF65-F5344CB8AC3E}">
        <p14:creationId xmlns:p14="http://schemas.microsoft.com/office/powerpoint/2010/main" val="33681781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C3E97E-4890-4915-A7C2-F3D207C521C5}" type="slidenum">
              <a:rPr lang="en-US" smtClean="0"/>
              <a:t>11</a:t>
            </a:fld>
            <a:endParaRPr lang="en-US" dirty="0"/>
          </a:p>
        </p:txBody>
      </p:sp>
    </p:spTree>
    <p:extLst>
      <p:ext uri="{BB962C8B-B14F-4D97-AF65-F5344CB8AC3E}">
        <p14:creationId xmlns:p14="http://schemas.microsoft.com/office/powerpoint/2010/main" val="37608979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13</a:t>
            </a:fld>
            <a:endParaRPr lang="en-US" dirty="0"/>
          </a:p>
        </p:txBody>
      </p:sp>
    </p:spTree>
    <p:extLst>
      <p:ext uri="{BB962C8B-B14F-4D97-AF65-F5344CB8AC3E}">
        <p14:creationId xmlns:p14="http://schemas.microsoft.com/office/powerpoint/2010/main" val="2073130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C3E97E-4890-4915-A7C2-F3D207C521C5}" type="slidenum">
              <a:rPr lang="en-US" smtClean="0"/>
              <a:t>14</a:t>
            </a:fld>
            <a:endParaRPr lang="en-US" dirty="0"/>
          </a:p>
        </p:txBody>
      </p:sp>
    </p:spTree>
    <p:extLst>
      <p:ext uri="{BB962C8B-B14F-4D97-AF65-F5344CB8AC3E}">
        <p14:creationId xmlns:p14="http://schemas.microsoft.com/office/powerpoint/2010/main" val="3416769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479D5F6-EDCB-402A-AC08-4943A1820E8F}" type="slidenum">
              <a:rPr lang="en-US" smtClean="0"/>
              <a:pPr/>
              <a:t>‹#›</a:t>
            </a:fld>
            <a:endParaRPr lang="en-US" dirty="0"/>
          </a:p>
        </p:txBody>
      </p:sp>
      <p:sp>
        <p:nvSpPr>
          <p:cNvPr id="7" name="Rectangle 6">
            <a:extLst>
              <a:ext uri="{FF2B5EF4-FFF2-40B4-BE49-F238E27FC236}">
                <a16:creationId xmlns:a16="http://schemas.microsoft.com/office/drawing/2014/main" id="{EE7B7CC7-C9FB-45B3-A49B-AE3DE78609F7}"/>
              </a:ext>
            </a:extLst>
          </p:cNvPr>
          <p:cNvSpPr/>
          <p:nvPr userDrawn="1"/>
        </p:nvSpPr>
        <p:spPr>
          <a:xfrm>
            <a:off x="0" y="4675238"/>
            <a:ext cx="9144000" cy="2182761"/>
          </a:xfrm>
          <a:prstGeom prst="rect">
            <a:avLst/>
          </a:prstGeom>
          <a:gradFill>
            <a:gsLst>
              <a:gs pos="0">
                <a:schemeClr val="bg1"/>
              </a:gs>
              <a:gs pos="100000">
                <a:srgbClr val="00953A">
                  <a:alpha val="5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A0F1258D-CE15-4ABE-8FA1-6AFA997A02F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65737" y="632706"/>
            <a:ext cx="2821173" cy="1762730"/>
          </a:xfrm>
          <a:prstGeom prst="rect">
            <a:avLst/>
          </a:prstGeom>
        </p:spPr>
      </p:pic>
      <p:cxnSp>
        <p:nvCxnSpPr>
          <p:cNvPr id="9" name="Straight Connector 8">
            <a:extLst>
              <a:ext uri="{FF2B5EF4-FFF2-40B4-BE49-F238E27FC236}">
                <a16:creationId xmlns:a16="http://schemas.microsoft.com/office/drawing/2014/main" id="{747D871C-96C3-4138-BBEE-72884E08B8DF}"/>
              </a:ext>
            </a:extLst>
          </p:cNvPr>
          <p:cNvCxnSpPr/>
          <p:nvPr userDrawn="1"/>
        </p:nvCxnSpPr>
        <p:spPr>
          <a:xfrm>
            <a:off x="685800" y="2772696"/>
            <a:ext cx="7801897" cy="0"/>
          </a:xfrm>
          <a:prstGeom prst="line">
            <a:avLst/>
          </a:prstGeom>
          <a:ln w="19050">
            <a:solidFill>
              <a:srgbClr val="00953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6492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394136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8543888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sp>
        <p:nvSpPr>
          <p:cNvPr id="3" name="Title 1"/>
          <p:cNvSpPr>
            <a:spLocks noGrp="1"/>
          </p:cNvSpPr>
          <p:nvPr>
            <p:ph type="ctrTitle"/>
          </p:nvPr>
        </p:nvSpPr>
        <p:spPr>
          <a:xfrm>
            <a:off x="685800" y="2595716"/>
            <a:ext cx="7772400" cy="2337620"/>
          </a:xfrm>
        </p:spPr>
        <p:txBody>
          <a:bodyPr anchor="t" anchorCtr="0">
            <a:normAutofit/>
          </a:bodyPr>
          <a:lstStyle>
            <a:lvl1pPr algn="ctr">
              <a:defRPr sz="4000">
                <a:solidFill>
                  <a:schemeClr val="bg1"/>
                </a:solidFill>
                <a:latin typeface="Museo Slab 500" panose="02000000000000000000" pitchFamily="50" charset="0"/>
              </a:defRPr>
            </a:lvl1pPr>
          </a:lstStyle>
          <a:p>
            <a:r>
              <a:rPr lang="en-US" dirty="0"/>
              <a:t>Click to edit Master title style</a:t>
            </a:r>
          </a:p>
        </p:txBody>
      </p:sp>
      <p:sp>
        <p:nvSpPr>
          <p:cNvPr id="4"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41139564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463040"/>
            <a:ext cx="3886200" cy="4583799"/>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629150" y="1463040"/>
            <a:ext cx="3886200" cy="4583799"/>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9"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12"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1332068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sp>
        <p:nvSpPr>
          <p:cNvPr id="3"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tx1"/>
                </a:solidFill>
                <a:latin typeface="Museo Slab 500" panose="02000000000000000000" pitchFamily="50" charset="0"/>
              </a:defRPr>
            </a:lvl1pPr>
          </a:lstStyle>
          <a:p>
            <a:r>
              <a:rPr lang="en-US" dirty="0"/>
              <a:t>Click to edit Master title style</a:t>
            </a:r>
          </a:p>
        </p:txBody>
      </p:sp>
    </p:spTree>
    <p:extLst>
      <p:ext uri="{BB962C8B-B14F-4D97-AF65-F5344CB8AC3E}">
        <p14:creationId xmlns:p14="http://schemas.microsoft.com/office/powerpoint/2010/main" val="16847188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tx1"/>
                </a:solidFill>
                <a:latin typeface="Museo Slab 500" panose="02000000000000000000" pitchFamily="50" charset="0"/>
              </a:defRPr>
            </a:lvl1pPr>
          </a:lstStyle>
          <a:p>
            <a:r>
              <a:rPr lang="en-US" dirty="0"/>
              <a:t>Click to edit Master title style</a:t>
            </a:r>
          </a:p>
        </p:txBody>
      </p:sp>
    </p:spTree>
    <p:extLst>
      <p:ext uri="{BB962C8B-B14F-4D97-AF65-F5344CB8AC3E}">
        <p14:creationId xmlns:p14="http://schemas.microsoft.com/office/powerpoint/2010/main" val="41803890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 name="Title 1"/>
          <p:cNvSpPr>
            <a:spLocks noGrp="1"/>
          </p:cNvSpPr>
          <p:nvPr>
            <p:ph type="ctrTitle"/>
          </p:nvPr>
        </p:nvSpPr>
        <p:spPr>
          <a:xfrm>
            <a:off x="685800" y="2595716"/>
            <a:ext cx="7772400" cy="2337620"/>
          </a:xfrm>
        </p:spPr>
        <p:txBody>
          <a:bodyPr anchor="t" anchorCtr="0">
            <a:normAutofit/>
          </a:bodyPr>
          <a:lstStyle>
            <a:lvl1pPr algn="ctr">
              <a:defRPr sz="4000">
                <a:solidFill>
                  <a:schemeClr val="bg1"/>
                </a:solidFill>
                <a:latin typeface="Museo Slab 500" panose="02000000000000000000" pitchFamily="50" charset="0"/>
              </a:defRPr>
            </a:lvl1pPr>
          </a:lstStyle>
          <a:p>
            <a:r>
              <a:rPr lang="en-US" dirty="0"/>
              <a:t>Click to edit Master title style</a:t>
            </a:r>
          </a:p>
        </p:txBody>
      </p:sp>
      <p:sp>
        <p:nvSpPr>
          <p:cNvPr id="4" name="Slide Number Placeholder 5"/>
          <p:cNvSpPr>
            <a:spLocks noGrp="1"/>
          </p:cNvSpPr>
          <p:nvPr>
            <p:ph type="sldNum" sz="quarter" idx="12"/>
          </p:nvPr>
        </p:nvSpPr>
        <p:spPr>
          <a:xfrm>
            <a:off x="215697" y="6427018"/>
            <a:ext cx="2057400" cy="365125"/>
          </a:xfrm>
          <a:prstGeom prst="rect">
            <a:avLst/>
          </a:prstGeom>
        </p:spPr>
        <p:txBody>
          <a:bodyPr/>
          <a:lstStyle>
            <a:lvl1pPr algn="l">
              <a:defRPr sz="1600">
                <a:solidFill>
                  <a:schemeClr val="bg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1090883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14" name="Content Placeholder 2"/>
          <p:cNvSpPr>
            <a:spLocks noGrp="1"/>
          </p:cNvSpPr>
          <p:nvPr>
            <p:ph idx="10"/>
          </p:nvPr>
        </p:nvSpPr>
        <p:spPr>
          <a:xfrm>
            <a:off x="628650" y="1202400"/>
            <a:ext cx="7886700" cy="5037025"/>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910843"/>
            <a:ext cx="6108204" cy="3965456"/>
          </a:xfrm>
          <a:prstGeom prst="rect">
            <a:avLst/>
          </a:prstGeom>
        </p:spPr>
      </p:pic>
      <p:sp>
        <p:nvSpPr>
          <p:cNvPr id="15" name="Footer Placeholder 4"/>
          <p:cNvSpPr>
            <a:spLocks noGrp="1"/>
          </p:cNvSpPr>
          <p:nvPr>
            <p:ph type="ftr" sz="quarter" idx="11"/>
          </p:nvPr>
        </p:nvSpPr>
        <p:spPr>
          <a:xfrm>
            <a:off x="3028950" y="6508800"/>
            <a:ext cx="3086100" cy="212676"/>
          </a:xfrm>
          <a:prstGeom prst="rect">
            <a:avLst/>
          </a:prstGeom>
        </p:spPr>
        <p:txBody>
          <a:bodyPr/>
          <a:lstStyle/>
          <a:p>
            <a:endParaRPr lang="en-US" dirty="0"/>
          </a:p>
        </p:txBody>
      </p:sp>
      <p:sp>
        <p:nvSpPr>
          <p:cNvPr id="16" name="Date Placeholder 2"/>
          <p:cNvSpPr txBox="1">
            <a:spLocks/>
          </p:cNvSpPr>
          <p:nvPr userDrawn="1"/>
        </p:nvSpPr>
        <p:spPr>
          <a:xfrm>
            <a:off x="628650" y="6508800"/>
            <a:ext cx="2057400" cy="21267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B24EC9-D412-49F8-B26B-B7E454A540B6}" type="datetimeFigureOut">
              <a:rPr lang="en-US" smtClean="0"/>
              <a:pPr/>
              <a:t>4/29/2024</a:t>
            </a:fld>
            <a:endParaRPr lang="en-US" dirty="0"/>
          </a:p>
        </p:txBody>
      </p:sp>
      <p:sp>
        <p:nvSpPr>
          <p:cNvPr id="17" name="Rectangle 16"/>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0" y="787381"/>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userDrawn="1"/>
        </p:nvSpPr>
        <p:spPr>
          <a:xfrm>
            <a:off x="0" y="6806227"/>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
        <p:nvSpPr>
          <p:cNvPr id="22" name="Slide Number Placeholder 5"/>
          <p:cNvSpPr txBox="1">
            <a:spLocks/>
          </p:cNvSpPr>
          <p:nvPr userDrawn="1"/>
        </p:nvSpPr>
        <p:spPr>
          <a:xfrm>
            <a:off x="6457950" y="6508800"/>
            <a:ext cx="1257674" cy="212676"/>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A3F748-31DA-4297-96EF-69DC737B5DDE}" type="slidenum">
              <a:rPr lang="en-US" smtClean="0"/>
              <a:pPr/>
              <a:t>‹#›</a:t>
            </a:fld>
            <a:endParaRPr lang="en-US" dirty="0"/>
          </a:p>
        </p:txBody>
      </p:sp>
      <p:sp>
        <p:nvSpPr>
          <p:cNvPr id="12" name="Title Placeholder 1"/>
          <p:cNvSpPr>
            <a:spLocks noGrp="1"/>
          </p:cNvSpPr>
          <p:nvPr>
            <p:ph type="title"/>
          </p:nvPr>
        </p:nvSpPr>
        <p:spPr>
          <a:xfrm>
            <a:off x="192024" y="192024"/>
            <a:ext cx="7886700" cy="521208"/>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5406678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628650" y="6537600"/>
            <a:ext cx="2057400" cy="183876"/>
          </a:xfrm>
          <a:prstGeom prst="rect">
            <a:avLst/>
          </a:prstGeom>
        </p:spPr>
        <p:txBody>
          <a:bodyPr/>
          <a:lstStyle/>
          <a:p>
            <a:endParaRPr lang="en-US" dirty="0"/>
          </a:p>
        </p:txBody>
      </p:sp>
      <p:sp>
        <p:nvSpPr>
          <p:cNvPr id="4" name="Footer Placeholder 3"/>
          <p:cNvSpPr>
            <a:spLocks noGrp="1"/>
          </p:cNvSpPr>
          <p:nvPr>
            <p:ph type="ftr" sz="quarter" idx="11"/>
          </p:nvPr>
        </p:nvSpPr>
        <p:spPr>
          <a:xfrm>
            <a:off x="3028950" y="6537600"/>
            <a:ext cx="3086100" cy="183876"/>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34A3F748-31DA-4297-96EF-69DC737B5DDE}" type="slidenum">
              <a:rPr lang="en-US" smtClean="0"/>
              <a:t>‹#›</a:t>
            </a:fld>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Tree>
    <p:extLst>
      <p:ext uri="{BB962C8B-B14F-4D97-AF65-F5344CB8AC3E}">
        <p14:creationId xmlns:p14="http://schemas.microsoft.com/office/powerpoint/2010/main" val="571935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16" y="2669749"/>
            <a:ext cx="2700533" cy="3681991"/>
          </a:xfrm>
          <a:prstGeom prst="rect">
            <a:avLst/>
          </a:prstGeom>
        </p:spPr>
      </p:pic>
      <p:sp>
        <p:nvSpPr>
          <p:cNvPr id="9" name="Content Placeholder 2"/>
          <p:cNvSpPr>
            <a:spLocks noGrp="1"/>
          </p:cNvSpPr>
          <p:nvPr>
            <p:ph idx="1"/>
          </p:nvPr>
        </p:nvSpPr>
        <p:spPr>
          <a:xfrm>
            <a:off x="628650" y="1202400"/>
            <a:ext cx="7886700" cy="5037025"/>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4"/>
          <p:cNvSpPr>
            <a:spLocks noGrp="1"/>
          </p:cNvSpPr>
          <p:nvPr>
            <p:ph type="ftr" sz="quarter" idx="11"/>
          </p:nvPr>
        </p:nvSpPr>
        <p:spPr>
          <a:xfrm>
            <a:off x="3028950" y="6508800"/>
            <a:ext cx="3086100" cy="212676"/>
          </a:xfrm>
          <a:prstGeom prst="rect">
            <a:avLst/>
          </a:prstGeom>
        </p:spPr>
        <p:txBody>
          <a:bodyPr/>
          <a:lstStyle/>
          <a:p>
            <a:endParaRPr lang="en-US" dirty="0"/>
          </a:p>
        </p:txBody>
      </p:sp>
      <p:sp>
        <p:nvSpPr>
          <p:cNvPr id="11" name="Date Placeholder 2"/>
          <p:cNvSpPr txBox="1">
            <a:spLocks/>
          </p:cNvSpPr>
          <p:nvPr userDrawn="1"/>
        </p:nvSpPr>
        <p:spPr>
          <a:xfrm>
            <a:off x="628650" y="6508800"/>
            <a:ext cx="2057400" cy="21267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B24EC9-D412-49F8-B26B-B7E454A540B6}" type="datetimeFigureOut">
              <a:rPr lang="en-US" smtClean="0"/>
              <a:pPr/>
              <a:t>4/29/2024</a:t>
            </a:fld>
            <a:endParaRPr lang="en-US" dirty="0"/>
          </a:p>
        </p:txBody>
      </p:sp>
      <p:sp>
        <p:nvSpPr>
          <p:cNvPr id="12" name="Rectangle 11"/>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0" y="787381"/>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0" y="6806227"/>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
        <p:nvSpPr>
          <p:cNvPr id="21" name="Slide Number Placeholder 5"/>
          <p:cNvSpPr txBox="1">
            <a:spLocks/>
          </p:cNvSpPr>
          <p:nvPr userDrawn="1"/>
        </p:nvSpPr>
        <p:spPr>
          <a:xfrm>
            <a:off x="6457950" y="6508800"/>
            <a:ext cx="1257674" cy="212676"/>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A3F748-31DA-4297-96EF-69DC737B5DDE}" type="slidenum">
              <a:rPr lang="en-US" smtClean="0"/>
              <a:pPr/>
              <a:t>‹#›</a:t>
            </a:fld>
            <a:endParaRPr lang="en-US" dirty="0"/>
          </a:p>
        </p:txBody>
      </p:sp>
      <p:sp>
        <p:nvSpPr>
          <p:cNvPr id="13" name="Title Placeholder 1"/>
          <p:cNvSpPr>
            <a:spLocks noGrp="1"/>
          </p:cNvSpPr>
          <p:nvPr>
            <p:ph type="title"/>
          </p:nvPr>
        </p:nvSpPr>
        <p:spPr>
          <a:xfrm>
            <a:off x="192024" y="192024"/>
            <a:ext cx="7886700" cy="521208"/>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733395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479D5F6-EDCB-402A-AC08-4943A1820E8F}" type="slidenum">
              <a:rPr lang="en-US" smtClean="0"/>
              <a:pPr/>
              <a:t>‹#›</a:t>
            </a:fld>
            <a:endParaRPr lang="en-US" dirty="0"/>
          </a:p>
        </p:txBody>
      </p:sp>
      <p:pic>
        <p:nvPicPr>
          <p:cNvPr id="7" name="Picture 6">
            <a:extLst>
              <a:ext uri="{FF2B5EF4-FFF2-40B4-BE49-F238E27FC236}">
                <a16:creationId xmlns:a16="http://schemas.microsoft.com/office/drawing/2014/main" id="{D82DDB6E-2A9D-4354-A683-B59A38C677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pic>
        <p:nvPicPr>
          <p:cNvPr id="8" name="Picture 7">
            <a:extLst>
              <a:ext uri="{FF2B5EF4-FFF2-40B4-BE49-F238E27FC236}">
                <a16:creationId xmlns:a16="http://schemas.microsoft.com/office/drawing/2014/main" id="{EED5342E-CE1B-4002-A9FA-EC605917F22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Tree>
    <p:extLst>
      <p:ext uri="{BB962C8B-B14F-4D97-AF65-F5344CB8AC3E}">
        <p14:creationId xmlns:p14="http://schemas.microsoft.com/office/powerpoint/2010/main" val="2297396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16" y="2669749"/>
            <a:ext cx="2700533" cy="3681991"/>
          </a:xfrm>
          <a:prstGeom prst="rect">
            <a:avLst/>
          </a:prstGeom>
        </p:spPr>
      </p:pic>
      <p:sp>
        <p:nvSpPr>
          <p:cNvPr id="9" name="Content Placeholder 2"/>
          <p:cNvSpPr>
            <a:spLocks noGrp="1"/>
          </p:cNvSpPr>
          <p:nvPr>
            <p:ph idx="1"/>
          </p:nvPr>
        </p:nvSpPr>
        <p:spPr>
          <a:xfrm>
            <a:off x="628650" y="1202400"/>
            <a:ext cx="7886700" cy="5037025"/>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4"/>
          <p:cNvSpPr>
            <a:spLocks noGrp="1"/>
          </p:cNvSpPr>
          <p:nvPr>
            <p:ph type="ftr" sz="quarter" idx="11"/>
          </p:nvPr>
        </p:nvSpPr>
        <p:spPr>
          <a:xfrm>
            <a:off x="3028950" y="6508800"/>
            <a:ext cx="3086100" cy="212676"/>
          </a:xfrm>
          <a:prstGeom prst="rect">
            <a:avLst/>
          </a:prstGeom>
        </p:spPr>
        <p:txBody>
          <a:bodyPr/>
          <a:lstStyle/>
          <a:p>
            <a:endParaRPr lang="en-US" dirty="0"/>
          </a:p>
        </p:txBody>
      </p:sp>
      <p:sp>
        <p:nvSpPr>
          <p:cNvPr id="11" name="Date Placeholder 2"/>
          <p:cNvSpPr txBox="1">
            <a:spLocks/>
          </p:cNvSpPr>
          <p:nvPr userDrawn="1"/>
        </p:nvSpPr>
        <p:spPr>
          <a:xfrm>
            <a:off x="628650" y="6508800"/>
            <a:ext cx="2057400" cy="21267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B24EC9-D412-49F8-B26B-B7E454A540B6}" type="datetimeFigureOut">
              <a:rPr lang="en-US" smtClean="0"/>
              <a:pPr/>
              <a:t>4/29/2024</a:t>
            </a:fld>
            <a:endParaRPr lang="en-US" dirty="0"/>
          </a:p>
        </p:txBody>
      </p:sp>
      <p:sp>
        <p:nvSpPr>
          <p:cNvPr id="12" name="Rectangle 11"/>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0" y="787381"/>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0" y="6806227"/>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
        <p:nvSpPr>
          <p:cNvPr id="21" name="Slide Number Placeholder 5"/>
          <p:cNvSpPr txBox="1">
            <a:spLocks/>
          </p:cNvSpPr>
          <p:nvPr userDrawn="1"/>
        </p:nvSpPr>
        <p:spPr>
          <a:xfrm>
            <a:off x="6457950" y="6508800"/>
            <a:ext cx="1257674" cy="212676"/>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A3F748-31DA-4297-96EF-69DC737B5DDE}" type="slidenum">
              <a:rPr lang="en-US" smtClean="0"/>
              <a:pPr/>
              <a:t>‹#›</a:t>
            </a:fld>
            <a:endParaRPr lang="en-US" dirty="0"/>
          </a:p>
        </p:txBody>
      </p:sp>
      <p:sp>
        <p:nvSpPr>
          <p:cNvPr id="13" name="Title Placeholder 1"/>
          <p:cNvSpPr>
            <a:spLocks noGrp="1"/>
          </p:cNvSpPr>
          <p:nvPr>
            <p:ph type="title"/>
          </p:nvPr>
        </p:nvSpPr>
        <p:spPr>
          <a:xfrm>
            <a:off x="192024" y="192024"/>
            <a:ext cx="7886700" cy="521208"/>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8765700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10" name="Rectangle 9"/>
          <p:cNvSpPr/>
          <p:nvPr userDrawn="1"/>
        </p:nvSpPr>
        <p:spPr>
          <a:xfrm>
            <a:off x="0" y="6127200"/>
            <a:ext cx="9144000" cy="730800"/>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0" y="36094"/>
            <a:ext cx="9144000" cy="6177506"/>
          </a:xfrm>
          <a:prstGeom prst="rect">
            <a:avLst/>
          </a:prstGeom>
          <a:gradFill>
            <a:gsLst>
              <a:gs pos="0">
                <a:srgbClr val="6EC4E8"/>
              </a:gs>
              <a:gs pos="50000">
                <a:schemeClr val="bg1"/>
              </a:gs>
              <a:gs pos="100000">
                <a:srgbClr val="5C667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0" y="0"/>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0" y="6785905"/>
            <a:ext cx="9144000" cy="72189"/>
          </a:xfrm>
          <a:prstGeom prst="rect">
            <a:avLst/>
          </a:prstGeom>
          <a:solidFill>
            <a:srgbClr val="6EC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00220" y="6369865"/>
            <a:ext cx="742988" cy="415946"/>
          </a:xfrm>
          <a:prstGeom prst="rect">
            <a:avLst/>
          </a:prstGeom>
        </p:spPr>
      </p:pic>
      <p:sp>
        <p:nvSpPr>
          <p:cNvPr id="13" name="Date Placeholder 2"/>
          <p:cNvSpPr>
            <a:spLocks noGrp="1"/>
          </p:cNvSpPr>
          <p:nvPr>
            <p:ph type="dt" sz="half" idx="10"/>
          </p:nvPr>
        </p:nvSpPr>
        <p:spPr>
          <a:xfrm>
            <a:off x="628650" y="6537600"/>
            <a:ext cx="2057400" cy="183876"/>
          </a:xfrm>
          <a:prstGeom prst="rect">
            <a:avLst/>
          </a:prstGeom>
        </p:spPr>
        <p:txBody>
          <a:bodyPr/>
          <a:lstStyle>
            <a:lvl1pPr>
              <a:defRPr>
                <a:solidFill>
                  <a:schemeClr val="bg1">
                    <a:lumMod val="85000"/>
                  </a:schemeClr>
                </a:solidFill>
              </a:defRPr>
            </a:lvl1pPr>
          </a:lstStyle>
          <a:p>
            <a:endParaRPr lang="en-US" dirty="0"/>
          </a:p>
        </p:txBody>
      </p:sp>
      <p:sp>
        <p:nvSpPr>
          <p:cNvPr id="14" name="Footer Placeholder 3"/>
          <p:cNvSpPr>
            <a:spLocks noGrp="1"/>
          </p:cNvSpPr>
          <p:nvPr>
            <p:ph type="ftr" sz="quarter" idx="11"/>
          </p:nvPr>
        </p:nvSpPr>
        <p:spPr>
          <a:xfrm>
            <a:off x="3028950" y="6537600"/>
            <a:ext cx="3086100" cy="183876"/>
          </a:xfrm>
          <a:prstGeom prst="rect">
            <a:avLst/>
          </a:prstGeom>
        </p:spPr>
        <p:txBody>
          <a:bodyPr/>
          <a:lstStyle>
            <a:lvl1pPr>
              <a:defRPr>
                <a:solidFill>
                  <a:schemeClr val="bg1">
                    <a:lumMod val="85000"/>
                  </a:schemeClr>
                </a:solidFill>
              </a:defRPr>
            </a:lvl1pPr>
          </a:lstStyle>
          <a:p>
            <a:endParaRPr lang="en-US" dirty="0"/>
          </a:p>
        </p:txBody>
      </p:sp>
      <p:sp>
        <p:nvSpPr>
          <p:cNvPr id="15" name="Slide Number Placeholder 4"/>
          <p:cNvSpPr>
            <a:spLocks noGrp="1"/>
          </p:cNvSpPr>
          <p:nvPr>
            <p:ph type="sldNum" sz="quarter" idx="12"/>
          </p:nvPr>
        </p:nvSpPr>
        <p:spPr>
          <a:xfrm>
            <a:off x="6457950" y="6537600"/>
            <a:ext cx="1620774" cy="183876"/>
          </a:xfrm>
        </p:spPr>
        <p:txBody>
          <a:bodyPr/>
          <a:lstStyle>
            <a:lvl1pPr>
              <a:defRPr>
                <a:solidFill>
                  <a:schemeClr val="bg1">
                    <a:lumMod val="85000"/>
                  </a:schemeClr>
                </a:solidFill>
              </a:defRPr>
            </a:lvl1pPr>
          </a:lstStyle>
          <a:p>
            <a:fld id="{34A3F748-31DA-4297-96EF-69DC737B5DDE}" type="slidenum">
              <a:rPr lang="en-US" smtClean="0"/>
              <a:pPr/>
              <a:t>‹#›</a:t>
            </a:fld>
            <a:endParaRPr lang="en-US" dirty="0"/>
          </a:p>
        </p:txBody>
      </p:sp>
      <p:sp>
        <p:nvSpPr>
          <p:cNvPr id="11" name="Text Placeholder 2"/>
          <p:cNvSpPr>
            <a:spLocks noGrp="1"/>
          </p:cNvSpPr>
          <p:nvPr>
            <p:ph idx="1" hasCustomPrompt="1"/>
          </p:nvPr>
        </p:nvSpPr>
        <p:spPr>
          <a:xfrm>
            <a:off x="628650" y="2282400"/>
            <a:ext cx="7886700" cy="2080800"/>
          </a:xfrm>
          <a:prstGeom prst="rect">
            <a:avLst/>
          </a:prstGeom>
        </p:spPr>
        <p:txBody>
          <a:bodyPr vert="horz" lIns="91440" tIns="45720" rIns="91440" bIns="45720" rtlCol="0">
            <a:normAutofit/>
          </a:bodyPr>
          <a:lstStyle>
            <a:lvl1pPr marL="0" indent="0" algn="ctr">
              <a:buNone/>
              <a:defRPr sz="2400" baseline="0">
                <a:latin typeface="Museo Slab 500" panose="02000000000000000000" pitchFamily="50" charset="0"/>
              </a:defRPr>
            </a:lvl1pPr>
          </a:lstStyle>
          <a:p>
            <a:pPr lvl="0"/>
            <a:r>
              <a:rPr lang="en-US" dirty="0"/>
              <a:t>Transition slide. Insert image or graphic here.</a:t>
            </a:r>
          </a:p>
        </p:txBody>
      </p:sp>
    </p:spTree>
    <p:extLst>
      <p:ext uri="{BB962C8B-B14F-4D97-AF65-F5344CB8AC3E}">
        <p14:creationId xmlns:p14="http://schemas.microsoft.com/office/powerpoint/2010/main" val="28864276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7_Title and Content">
    <p:bg>
      <p:bgRef idx="1002">
        <a:schemeClr val="bg1"/>
      </p:bgRef>
    </p:bg>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515958"/>
            <a:ext cx="6108204" cy="3965456"/>
          </a:xfrm>
          <a:prstGeom prst="rect">
            <a:avLst/>
          </a:prstGeom>
        </p:spPr>
      </p:pic>
      <p:sp>
        <p:nvSpPr>
          <p:cNvPr id="3" name="Content Placeholder 2"/>
          <p:cNvSpPr>
            <a:spLocks noGrp="1"/>
          </p:cNvSpPr>
          <p:nvPr>
            <p:ph idx="1"/>
          </p:nvPr>
        </p:nvSpPr>
        <p:spPr>
          <a:xfrm>
            <a:off x="628650" y="1202400"/>
            <a:ext cx="7886700" cy="5037025"/>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4"/>
          <p:cNvSpPr>
            <a:spLocks noGrp="1"/>
          </p:cNvSpPr>
          <p:nvPr>
            <p:ph type="ftr" sz="quarter" idx="11"/>
          </p:nvPr>
        </p:nvSpPr>
        <p:spPr>
          <a:xfrm>
            <a:off x="3028950" y="6508800"/>
            <a:ext cx="3086100" cy="212676"/>
          </a:xfrm>
          <a:prstGeom prst="rect">
            <a:avLst/>
          </a:prstGeom>
        </p:spPr>
        <p:txBody>
          <a:bodyPr/>
          <a:lstStyle>
            <a:lvl1pPr algn="ctr">
              <a:defRPr/>
            </a:lvl1pPr>
          </a:lstStyle>
          <a:p>
            <a:endParaRPr lang="en-US" dirty="0"/>
          </a:p>
        </p:txBody>
      </p:sp>
      <p:sp>
        <p:nvSpPr>
          <p:cNvPr id="12" name="Date Placeholder 2"/>
          <p:cNvSpPr txBox="1">
            <a:spLocks/>
          </p:cNvSpPr>
          <p:nvPr userDrawn="1"/>
        </p:nvSpPr>
        <p:spPr>
          <a:xfrm>
            <a:off x="158005" y="6508800"/>
            <a:ext cx="2057400" cy="21267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B24EC9-D412-49F8-B26B-B7E454A540B6}" type="datetimeFigureOut">
              <a:rPr lang="en-US" smtClean="0">
                <a:solidFill>
                  <a:srgbClr val="5C6670">
                    <a:tint val="75000"/>
                  </a:srgbClr>
                </a:solidFill>
              </a:rPr>
              <a:pPr/>
              <a:t>4/29/2024</a:t>
            </a:fld>
            <a:endParaRPr lang="en-US" dirty="0">
              <a:solidFill>
                <a:srgbClr val="5C6670">
                  <a:tint val="75000"/>
                </a:srgbClr>
              </a:solidFill>
            </a:endParaRPr>
          </a:p>
        </p:txBody>
      </p:sp>
      <p:sp>
        <p:nvSpPr>
          <p:cNvPr id="13" name="Rectangle 12"/>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Rectangle 13"/>
          <p:cNvSpPr/>
          <p:nvPr userDrawn="1"/>
        </p:nvSpPr>
        <p:spPr>
          <a:xfrm>
            <a:off x="0" y="787381"/>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Rectangle 14"/>
          <p:cNvSpPr/>
          <p:nvPr userDrawn="1"/>
        </p:nvSpPr>
        <p:spPr>
          <a:xfrm>
            <a:off x="0" y="6806227"/>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
        <p:nvSpPr>
          <p:cNvPr id="18" name="Slide Number Placeholder 5"/>
          <p:cNvSpPr txBox="1">
            <a:spLocks/>
          </p:cNvSpPr>
          <p:nvPr userDrawn="1"/>
        </p:nvSpPr>
        <p:spPr>
          <a:xfrm>
            <a:off x="7009277" y="6508800"/>
            <a:ext cx="1257674" cy="212676"/>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A3F748-31DA-4297-96EF-69DC737B5DDE}" type="slidenum">
              <a:rPr lang="en-US" smtClean="0">
                <a:solidFill>
                  <a:srgbClr val="5C6670">
                    <a:tint val="75000"/>
                  </a:srgbClr>
                </a:solidFill>
              </a:rPr>
              <a:pPr/>
              <a:t>‹#›</a:t>
            </a:fld>
            <a:endParaRPr lang="en-US" dirty="0">
              <a:solidFill>
                <a:srgbClr val="5C6670">
                  <a:tint val="75000"/>
                </a:srgbClr>
              </a:solidFill>
            </a:endParaRPr>
          </a:p>
        </p:txBody>
      </p:sp>
    </p:spTree>
    <p:extLst>
      <p:ext uri="{BB962C8B-B14F-4D97-AF65-F5344CB8AC3E}">
        <p14:creationId xmlns:p14="http://schemas.microsoft.com/office/powerpoint/2010/main" val="515148594"/>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8_Title and Content">
    <p:bg>
      <p:bgRef idx="1002">
        <a:schemeClr val="bg1"/>
      </p:bgRef>
    </p:bg>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515958"/>
            <a:ext cx="6108204" cy="3965456"/>
          </a:xfrm>
          <a:prstGeom prst="rect">
            <a:avLst/>
          </a:prstGeom>
        </p:spPr>
      </p:pic>
      <p:sp>
        <p:nvSpPr>
          <p:cNvPr id="3" name="Content Placeholder 2"/>
          <p:cNvSpPr>
            <a:spLocks noGrp="1"/>
          </p:cNvSpPr>
          <p:nvPr>
            <p:ph idx="1"/>
          </p:nvPr>
        </p:nvSpPr>
        <p:spPr>
          <a:xfrm>
            <a:off x="628650" y="1202400"/>
            <a:ext cx="7886700" cy="5037025"/>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4"/>
          <p:cNvSpPr>
            <a:spLocks noGrp="1"/>
          </p:cNvSpPr>
          <p:nvPr>
            <p:ph type="ftr" sz="quarter" idx="11"/>
          </p:nvPr>
        </p:nvSpPr>
        <p:spPr>
          <a:xfrm>
            <a:off x="3028950" y="6508800"/>
            <a:ext cx="3086100" cy="212676"/>
          </a:xfrm>
          <a:prstGeom prst="rect">
            <a:avLst/>
          </a:prstGeom>
        </p:spPr>
        <p:txBody>
          <a:bodyPr/>
          <a:lstStyle>
            <a:lvl1pPr algn="ctr">
              <a:defRPr/>
            </a:lvl1pPr>
          </a:lstStyle>
          <a:p>
            <a:endParaRPr lang="en-US" dirty="0"/>
          </a:p>
        </p:txBody>
      </p:sp>
      <p:sp>
        <p:nvSpPr>
          <p:cNvPr id="12" name="Date Placeholder 2"/>
          <p:cNvSpPr txBox="1">
            <a:spLocks/>
          </p:cNvSpPr>
          <p:nvPr userDrawn="1"/>
        </p:nvSpPr>
        <p:spPr>
          <a:xfrm>
            <a:off x="158005" y="6508800"/>
            <a:ext cx="2057400" cy="21267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B24EC9-D412-49F8-B26B-B7E454A540B6}" type="datetimeFigureOut">
              <a:rPr lang="en-US" smtClean="0">
                <a:solidFill>
                  <a:srgbClr val="5C6670">
                    <a:tint val="75000"/>
                  </a:srgbClr>
                </a:solidFill>
              </a:rPr>
              <a:pPr/>
              <a:t>4/29/2024</a:t>
            </a:fld>
            <a:endParaRPr lang="en-US" dirty="0">
              <a:solidFill>
                <a:srgbClr val="5C6670">
                  <a:tint val="75000"/>
                </a:srgbClr>
              </a:solidFill>
            </a:endParaRPr>
          </a:p>
        </p:txBody>
      </p:sp>
      <p:sp>
        <p:nvSpPr>
          <p:cNvPr id="13" name="Rectangle 12"/>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Rectangle 13"/>
          <p:cNvSpPr/>
          <p:nvPr userDrawn="1"/>
        </p:nvSpPr>
        <p:spPr>
          <a:xfrm>
            <a:off x="0" y="787381"/>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Rectangle 14"/>
          <p:cNvSpPr/>
          <p:nvPr userDrawn="1"/>
        </p:nvSpPr>
        <p:spPr>
          <a:xfrm>
            <a:off x="0" y="6806227"/>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
        <p:nvSpPr>
          <p:cNvPr id="18" name="Slide Number Placeholder 5"/>
          <p:cNvSpPr txBox="1">
            <a:spLocks/>
          </p:cNvSpPr>
          <p:nvPr userDrawn="1"/>
        </p:nvSpPr>
        <p:spPr>
          <a:xfrm>
            <a:off x="7009277" y="6508800"/>
            <a:ext cx="1257674" cy="212676"/>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A3F748-31DA-4297-96EF-69DC737B5DDE}" type="slidenum">
              <a:rPr lang="en-US" smtClean="0">
                <a:solidFill>
                  <a:srgbClr val="5C6670">
                    <a:tint val="75000"/>
                  </a:srgbClr>
                </a:solidFill>
              </a:rPr>
              <a:pPr/>
              <a:t>‹#›</a:t>
            </a:fld>
            <a:endParaRPr lang="en-US" dirty="0">
              <a:solidFill>
                <a:srgbClr val="5C6670">
                  <a:tint val="75000"/>
                </a:srgbClr>
              </a:solidFill>
            </a:endParaRPr>
          </a:p>
        </p:txBody>
      </p:sp>
    </p:spTree>
    <p:extLst>
      <p:ext uri="{BB962C8B-B14F-4D97-AF65-F5344CB8AC3E}">
        <p14:creationId xmlns:p14="http://schemas.microsoft.com/office/powerpoint/2010/main" val="3209046571"/>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9_Title and Content">
    <p:bg>
      <p:bgRef idx="1002">
        <a:schemeClr val="bg1"/>
      </p:bgRef>
    </p:bg>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515958"/>
            <a:ext cx="6108204" cy="3965456"/>
          </a:xfrm>
          <a:prstGeom prst="rect">
            <a:avLst/>
          </a:prstGeom>
        </p:spPr>
      </p:pic>
      <p:sp>
        <p:nvSpPr>
          <p:cNvPr id="3" name="Content Placeholder 2"/>
          <p:cNvSpPr>
            <a:spLocks noGrp="1"/>
          </p:cNvSpPr>
          <p:nvPr>
            <p:ph idx="1"/>
          </p:nvPr>
        </p:nvSpPr>
        <p:spPr>
          <a:xfrm>
            <a:off x="628650" y="1202400"/>
            <a:ext cx="7886700" cy="5037025"/>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4"/>
          <p:cNvSpPr>
            <a:spLocks noGrp="1"/>
          </p:cNvSpPr>
          <p:nvPr>
            <p:ph type="ftr" sz="quarter" idx="11"/>
          </p:nvPr>
        </p:nvSpPr>
        <p:spPr>
          <a:xfrm>
            <a:off x="3028950" y="6508800"/>
            <a:ext cx="3086100" cy="212676"/>
          </a:xfrm>
          <a:prstGeom prst="rect">
            <a:avLst/>
          </a:prstGeom>
        </p:spPr>
        <p:txBody>
          <a:bodyPr/>
          <a:lstStyle>
            <a:lvl1pPr algn="ctr">
              <a:defRPr/>
            </a:lvl1pPr>
          </a:lstStyle>
          <a:p>
            <a:endParaRPr lang="en-US" dirty="0"/>
          </a:p>
        </p:txBody>
      </p:sp>
      <p:sp>
        <p:nvSpPr>
          <p:cNvPr id="12" name="Date Placeholder 2"/>
          <p:cNvSpPr txBox="1">
            <a:spLocks/>
          </p:cNvSpPr>
          <p:nvPr userDrawn="1"/>
        </p:nvSpPr>
        <p:spPr>
          <a:xfrm>
            <a:off x="158005" y="6508800"/>
            <a:ext cx="2057400" cy="21267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B24EC9-D412-49F8-B26B-B7E454A540B6}" type="datetimeFigureOut">
              <a:rPr lang="en-US" smtClean="0">
                <a:solidFill>
                  <a:srgbClr val="5C6670">
                    <a:tint val="75000"/>
                  </a:srgbClr>
                </a:solidFill>
              </a:rPr>
              <a:pPr/>
              <a:t>4/29/2024</a:t>
            </a:fld>
            <a:endParaRPr lang="en-US" dirty="0">
              <a:solidFill>
                <a:srgbClr val="5C6670">
                  <a:tint val="75000"/>
                </a:srgbClr>
              </a:solidFill>
            </a:endParaRPr>
          </a:p>
        </p:txBody>
      </p:sp>
      <p:sp>
        <p:nvSpPr>
          <p:cNvPr id="13" name="Rectangle 12"/>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Rectangle 13"/>
          <p:cNvSpPr/>
          <p:nvPr userDrawn="1"/>
        </p:nvSpPr>
        <p:spPr>
          <a:xfrm>
            <a:off x="0" y="787381"/>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Rectangle 14"/>
          <p:cNvSpPr/>
          <p:nvPr userDrawn="1"/>
        </p:nvSpPr>
        <p:spPr>
          <a:xfrm>
            <a:off x="0" y="6806227"/>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
        <p:nvSpPr>
          <p:cNvPr id="18" name="Slide Number Placeholder 5"/>
          <p:cNvSpPr txBox="1">
            <a:spLocks/>
          </p:cNvSpPr>
          <p:nvPr userDrawn="1"/>
        </p:nvSpPr>
        <p:spPr>
          <a:xfrm>
            <a:off x="7009277" y="6508800"/>
            <a:ext cx="1257674" cy="212676"/>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A3F748-31DA-4297-96EF-69DC737B5DDE}" type="slidenum">
              <a:rPr lang="en-US" smtClean="0">
                <a:solidFill>
                  <a:srgbClr val="5C6670">
                    <a:tint val="75000"/>
                  </a:srgbClr>
                </a:solidFill>
              </a:rPr>
              <a:pPr/>
              <a:t>‹#›</a:t>
            </a:fld>
            <a:endParaRPr lang="en-US" dirty="0">
              <a:solidFill>
                <a:srgbClr val="5C6670">
                  <a:tint val="75000"/>
                </a:srgbClr>
              </a:solidFill>
            </a:endParaRPr>
          </a:p>
        </p:txBody>
      </p:sp>
    </p:spTree>
    <p:extLst>
      <p:ext uri="{BB962C8B-B14F-4D97-AF65-F5344CB8AC3E}">
        <p14:creationId xmlns:p14="http://schemas.microsoft.com/office/powerpoint/2010/main" val="476913980"/>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10_Title and Content">
    <p:bg>
      <p:bgRef idx="1002">
        <a:schemeClr val="bg1"/>
      </p:bgRef>
    </p:bg>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515958"/>
            <a:ext cx="6108204" cy="3965456"/>
          </a:xfrm>
          <a:prstGeom prst="rect">
            <a:avLst/>
          </a:prstGeom>
        </p:spPr>
      </p:pic>
      <p:sp>
        <p:nvSpPr>
          <p:cNvPr id="3" name="Content Placeholder 2"/>
          <p:cNvSpPr>
            <a:spLocks noGrp="1"/>
          </p:cNvSpPr>
          <p:nvPr>
            <p:ph idx="1"/>
          </p:nvPr>
        </p:nvSpPr>
        <p:spPr>
          <a:xfrm>
            <a:off x="628650" y="1202400"/>
            <a:ext cx="7886700" cy="5037025"/>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4"/>
          <p:cNvSpPr>
            <a:spLocks noGrp="1"/>
          </p:cNvSpPr>
          <p:nvPr>
            <p:ph type="ftr" sz="quarter" idx="11"/>
          </p:nvPr>
        </p:nvSpPr>
        <p:spPr>
          <a:xfrm>
            <a:off x="3028950" y="6508800"/>
            <a:ext cx="3086100" cy="212676"/>
          </a:xfrm>
          <a:prstGeom prst="rect">
            <a:avLst/>
          </a:prstGeom>
        </p:spPr>
        <p:txBody>
          <a:bodyPr/>
          <a:lstStyle>
            <a:lvl1pPr algn="ctr">
              <a:defRPr/>
            </a:lvl1pPr>
          </a:lstStyle>
          <a:p>
            <a:endParaRPr lang="en-US" dirty="0"/>
          </a:p>
        </p:txBody>
      </p:sp>
      <p:sp>
        <p:nvSpPr>
          <p:cNvPr id="12" name="Date Placeholder 2"/>
          <p:cNvSpPr txBox="1">
            <a:spLocks/>
          </p:cNvSpPr>
          <p:nvPr userDrawn="1"/>
        </p:nvSpPr>
        <p:spPr>
          <a:xfrm>
            <a:off x="158005" y="6508800"/>
            <a:ext cx="2057400" cy="21267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B24EC9-D412-49F8-B26B-B7E454A540B6}" type="datetimeFigureOut">
              <a:rPr lang="en-US" smtClean="0">
                <a:solidFill>
                  <a:srgbClr val="5C6670">
                    <a:tint val="75000"/>
                  </a:srgbClr>
                </a:solidFill>
              </a:rPr>
              <a:pPr/>
              <a:t>4/29/2024</a:t>
            </a:fld>
            <a:endParaRPr lang="en-US" dirty="0">
              <a:solidFill>
                <a:srgbClr val="5C6670">
                  <a:tint val="75000"/>
                </a:srgbClr>
              </a:solidFill>
            </a:endParaRPr>
          </a:p>
        </p:txBody>
      </p:sp>
      <p:sp>
        <p:nvSpPr>
          <p:cNvPr id="13" name="Rectangle 12"/>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Rectangle 13"/>
          <p:cNvSpPr/>
          <p:nvPr userDrawn="1"/>
        </p:nvSpPr>
        <p:spPr>
          <a:xfrm>
            <a:off x="0" y="787381"/>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Rectangle 14"/>
          <p:cNvSpPr/>
          <p:nvPr userDrawn="1"/>
        </p:nvSpPr>
        <p:spPr>
          <a:xfrm>
            <a:off x="0" y="6806227"/>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
        <p:nvSpPr>
          <p:cNvPr id="18" name="Slide Number Placeholder 5"/>
          <p:cNvSpPr txBox="1">
            <a:spLocks/>
          </p:cNvSpPr>
          <p:nvPr userDrawn="1"/>
        </p:nvSpPr>
        <p:spPr>
          <a:xfrm>
            <a:off x="7009277" y="6508800"/>
            <a:ext cx="1257674" cy="212676"/>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A3F748-31DA-4297-96EF-69DC737B5DDE}" type="slidenum">
              <a:rPr lang="en-US" smtClean="0">
                <a:solidFill>
                  <a:srgbClr val="5C6670">
                    <a:tint val="75000"/>
                  </a:srgbClr>
                </a:solidFill>
              </a:rPr>
              <a:pPr/>
              <a:t>‹#›</a:t>
            </a:fld>
            <a:endParaRPr lang="en-US" dirty="0">
              <a:solidFill>
                <a:srgbClr val="5C6670">
                  <a:tint val="75000"/>
                </a:srgbClr>
              </a:solidFill>
            </a:endParaRPr>
          </a:p>
        </p:txBody>
      </p:sp>
    </p:spTree>
    <p:extLst>
      <p:ext uri="{BB962C8B-B14F-4D97-AF65-F5344CB8AC3E}">
        <p14:creationId xmlns:p14="http://schemas.microsoft.com/office/powerpoint/2010/main" val="2832149491"/>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11_Title and Content">
    <p:bg>
      <p:bgRef idx="1002">
        <a:schemeClr val="bg1"/>
      </p:bgRef>
    </p:bg>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515958"/>
            <a:ext cx="6108204" cy="3965456"/>
          </a:xfrm>
          <a:prstGeom prst="rect">
            <a:avLst/>
          </a:prstGeom>
        </p:spPr>
      </p:pic>
      <p:sp>
        <p:nvSpPr>
          <p:cNvPr id="3" name="Content Placeholder 2"/>
          <p:cNvSpPr>
            <a:spLocks noGrp="1"/>
          </p:cNvSpPr>
          <p:nvPr>
            <p:ph idx="1"/>
          </p:nvPr>
        </p:nvSpPr>
        <p:spPr>
          <a:xfrm>
            <a:off x="628650" y="1202400"/>
            <a:ext cx="7886700" cy="5037025"/>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4"/>
          <p:cNvSpPr>
            <a:spLocks noGrp="1"/>
          </p:cNvSpPr>
          <p:nvPr>
            <p:ph type="ftr" sz="quarter" idx="11"/>
          </p:nvPr>
        </p:nvSpPr>
        <p:spPr>
          <a:xfrm>
            <a:off x="3028950" y="6508800"/>
            <a:ext cx="3086100" cy="212676"/>
          </a:xfrm>
          <a:prstGeom prst="rect">
            <a:avLst/>
          </a:prstGeom>
        </p:spPr>
        <p:txBody>
          <a:bodyPr/>
          <a:lstStyle>
            <a:lvl1pPr algn="ctr">
              <a:defRPr/>
            </a:lvl1pPr>
          </a:lstStyle>
          <a:p>
            <a:endParaRPr lang="en-US" dirty="0"/>
          </a:p>
        </p:txBody>
      </p:sp>
      <p:sp>
        <p:nvSpPr>
          <p:cNvPr id="12" name="Date Placeholder 2"/>
          <p:cNvSpPr txBox="1">
            <a:spLocks/>
          </p:cNvSpPr>
          <p:nvPr userDrawn="1"/>
        </p:nvSpPr>
        <p:spPr>
          <a:xfrm>
            <a:off x="158005" y="6508800"/>
            <a:ext cx="2057400" cy="21267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B24EC9-D412-49F8-B26B-B7E454A540B6}" type="datetimeFigureOut">
              <a:rPr lang="en-US" smtClean="0">
                <a:solidFill>
                  <a:srgbClr val="5C6670">
                    <a:tint val="75000"/>
                  </a:srgbClr>
                </a:solidFill>
              </a:rPr>
              <a:pPr/>
              <a:t>4/29/2024</a:t>
            </a:fld>
            <a:endParaRPr lang="en-US" dirty="0">
              <a:solidFill>
                <a:srgbClr val="5C6670">
                  <a:tint val="75000"/>
                </a:srgbClr>
              </a:solidFill>
            </a:endParaRPr>
          </a:p>
        </p:txBody>
      </p:sp>
      <p:sp>
        <p:nvSpPr>
          <p:cNvPr id="13" name="Rectangle 12"/>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Rectangle 13"/>
          <p:cNvSpPr/>
          <p:nvPr userDrawn="1"/>
        </p:nvSpPr>
        <p:spPr>
          <a:xfrm>
            <a:off x="0" y="787381"/>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Rectangle 14"/>
          <p:cNvSpPr/>
          <p:nvPr userDrawn="1"/>
        </p:nvSpPr>
        <p:spPr>
          <a:xfrm>
            <a:off x="0" y="6806227"/>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
        <p:nvSpPr>
          <p:cNvPr id="18" name="Slide Number Placeholder 5"/>
          <p:cNvSpPr txBox="1">
            <a:spLocks/>
          </p:cNvSpPr>
          <p:nvPr userDrawn="1"/>
        </p:nvSpPr>
        <p:spPr>
          <a:xfrm>
            <a:off x="7009277" y="6508800"/>
            <a:ext cx="1257674" cy="212676"/>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A3F748-31DA-4297-96EF-69DC737B5DDE}" type="slidenum">
              <a:rPr lang="en-US" smtClean="0">
                <a:solidFill>
                  <a:srgbClr val="5C6670">
                    <a:tint val="75000"/>
                  </a:srgbClr>
                </a:solidFill>
              </a:rPr>
              <a:pPr/>
              <a:t>‹#›</a:t>
            </a:fld>
            <a:endParaRPr lang="en-US" dirty="0">
              <a:solidFill>
                <a:srgbClr val="5C6670">
                  <a:tint val="75000"/>
                </a:srgbClr>
              </a:solidFill>
            </a:endParaRPr>
          </a:p>
        </p:txBody>
      </p:sp>
    </p:spTree>
    <p:extLst>
      <p:ext uri="{BB962C8B-B14F-4D97-AF65-F5344CB8AC3E}">
        <p14:creationId xmlns:p14="http://schemas.microsoft.com/office/powerpoint/2010/main" val="4286807208"/>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463040"/>
            <a:ext cx="3886200" cy="4583799"/>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629150" y="1463040"/>
            <a:ext cx="3886200" cy="4583799"/>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9"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12"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1332068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2" name="Title 1"/>
          <p:cNvSpPr>
            <a:spLocks noGrp="1"/>
          </p:cNvSpPr>
          <p:nvPr>
            <p:ph type="title"/>
          </p:nvPr>
        </p:nvSpPr>
        <p:spPr>
          <a:xfrm>
            <a:off x="245193" y="254514"/>
            <a:ext cx="6081865" cy="756418"/>
          </a:xfrm>
        </p:spPr>
        <p:txBody>
          <a:bodyPr lIns="0" tIns="0" rIns="0" bIns="0" anchor="ctr"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4549432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2"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454943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4052050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479D5F6-EDCB-402A-AC08-4943A1820E8F}" type="slidenum">
              <a:rPr lang="en-US" smtClean="0"/>
              <a:pPr/>
              <a:t>‹#›</a:t>
            </a:fld>
            <a:endParaRPr lang="en-US" dirty="0"/>
          </a:p>
        </p:txBody>
      </p:sp>
      <p:pic>
        <p:nvPicPr>
          <p:cNvPr id="8" name="Picture 7">
            <a:extLst>
              <a:ext uri="{FF2B5EF4-FFF2-40B4-BE49-F238E27FC236}">
                <a16:creationId xmlns:a16="http://schemas.microsoft.com/office/drawing/2014/main" id="{E7248311-6490-455C-A2B5-40802BB735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pic>
        <p:nvPicPr>
          <p:cNvPr id="9" name="Picture 8">
            <a:extLst>
              <a:ext uri="{FF2B5EF4-FFF2-40B4-BE49-F238E27FC236}">
                <a16:creationId xmlns:a16="http://schemas.microsoft.com/office/drawing/2014/main" id="{9B1B33B3-D5D8-45E9-8299-EE6E3BE8D2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Tree>
    <p:extLst>
      <p:ext uri="{BB962C8B-B14F-4D97-AF65-F5344CB8AC3E}">
        <p14:creationId xmlns:p14="http://schemas.microsoft.com/office/powerpoint/2010/main" val="1199839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4044422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561657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553754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2216846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1414945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57987646"/>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664" r:id="rId13"/>
    <p:sldLayoutId id="2147483666" r:id="rId14"/>
    <p:sldLayoutId id="2147483667" r:id="rId15"/>
    <p:sldLayoutId id="2147483668" r:id="rId16"/>
    <p:sldLayoutId id="2147483677" r:id="rId17"/>
    <p:sldLayoutId id="2147483678" r:id="rId18"/>
    <p:sldLayoutId id="2147483679" r:id="rId19"/>
    <p:sldLayoutId id="2147483680" r:id="rId20"/>
    <p:sldLayoutId id="2147483681" r:id="rId21"/>
    <p:sldLayoutId id="2147483683" r:id="rId22"/>
    <p:sldLayoutId id="2147483684" r:id="rId23"/>
    <p:sldLayoutId id="2147483685" r:id="rId24"/>
    <p:sldLayoutId id="2147483686" r:id="rId25"/>
    <p:sldLayoutId id="2147483687" r:id="rId2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p:cNvSpPr>
            <a:spLocks noGrp="1"/>
          </p:cNvSpPr>
          <p:nvPr>
            <p:ph type="sldNum" sz="quarter" idx="4"/>
          </p:nvPr>
        </p:nvSpPr>
        <p:spPr>
          <a:xfrm>
            <a:off x="245193" y="6360652"/>
            <a:ext cx="2057400" cy="365125"/>
          </a:xfrm>
          <a:prstGeom prst="rect">
            <a:avLst/>
          </a:prstGeom>
        </p:spPr>
        <p:txBody>
          <a:bodyPr/>
          <a:lstStyle>
            <a:lvl1pPr algn="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72379904"/>
      </p:ext>
    </p:extLst>
  </p:cSld>
  <p:clrMap bg1="lt1" tx1="dk1" bg2="lt2" tx2="dk2" accent1="accent1" accent2="accent2" accent3="accent3" accent4="accent4" accent5="accent5" accent6="accent6" hlink="hlink" folHlink="folHlink"/>
  <p:sldLayoutIdLst>
    <p:sldLayoutId id="2147483785" r:id="rId1"/>
    <p:sldLayoutId id="2147483784" r:id="rId2"/>
    <p:sldLayoutId id="2147483662"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cde.state.co.us/datapipeline/2024_sbdmanual"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hyperlink" Target="https://www.cde.state.co.us/datapipeline/per-collection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cdeapps.cde.state.co.us/index.html" TargetMode="Externa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s://www.cde.state.co.us/datapipeline/2024_sbdmanual"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cde.state.co.us/assessment"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satsuite.collegeboard.org/media/pdf/sat-school-day-coordinator-manual.pdf"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7.xml"/><Relationship Id="rId1" Type="http://schemas.openxmlformats.org/officeDocument/2006/relationships/slideLayout" Target="../slideLayouts/slideLayout2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cde.state.co.us/accountability/sbdaccountabilityfactsheet" TargetMode="External"/><Relationship Id="rId1" Type="http://schemas.openxmlformats.org/officeDocument/2006/relationships/slideLayout" Target="../slideLayouts/slideLayout27.xml"/><Relationship Id="rId6" Type="http://schemas.openxmlformats.org/officeDocument/2006/relationships/hyperlink" Target="https://www.cde.state.co.us/accountability/accountability-resources" TargetMode="External"/><Relationship Id="rId5" Type="http://schemas.openxmlformats.org/officeDocument/2006/relationships/image" Target="../media/image26.png"/><Relationship Id="rId4" Type="http://schemas.openxmlformats.org/officeDocument/2006/relationships/hyperlink" Target="https://www.cde.state.co.us/datapipeline/2024_sbdmanual"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8" Type="http://schemas.openxmlformats.org/officeDocument/2006/relationships/hyperlink" Target="https://www.cde.state.co.us/datapipeline/2024_sbdmanual" TargetMode="External"/><Relationship Id="rId3" Type="http://schemas.openxmlformats.org/officeDocument/2006/relationships/hyperlink" Target="mailto:accountability@cde.state.co.us" TargetMode="External"/><Relationship Id="rId7" Type="http://schemas.openxmlformats.org/officeDocument/2006/relationships/hyperlink" Target="https://www.cde.state.co.us/datapipeline/dynamiclearningmapssbd" TargetMode="External"/><Relationship Id="rId2" Type="http://schemas.openxmlformats.org/officeDocument/2006/relationships/hyperlink" Target="mailto:sbdsupport@cde.state.co.us" TargetMode="External"/><Relationship Id="rId1" Type="http://schemas.openxmlformats.org/officeDocument/2006/relationships/slideLayout" Target="../slideLayouts/slideLayout29.xml"/><Relationship Id="rId6" Type="http://schemas.openxmlformats.org/officeDocument/2006/relationships/hyperlink" Target="https://www.cde.state.co.us/datapipeline/sbd-cmas" TargetMode="External"/><Relationship Id="rId5" Type="http://schemas.openxmlformats.org/officeDocument/2006/relationships/hyperlink" Target="https://www.cde.state.co.us/datapipeline/per_sat" TargetMode="External"/><Relationship Id="rId4" Type="http://schemas.openxmlformats.org/officeDocument/2006/relationships/hyperlink" Target="mailto:ESSAquestions@cde.state.co.us" TargetMode="Externa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83762" y="5540603"/>
            <a:ext cx="7772400" cy="1029879"/>
          </a:xfrm>
        </p:spPr>
        <p:txBody>
          <a:bodyPr>
            <a:normAutofit fontScale="90000"/>
          </a:bodyPr>
          <a:lstStyle/>
          <a:p>
            <a:br>
              <a:rPr lang="en-US" dirty="0"/>
            </a:br>
            <a:br>
              <a:rPr lang="en-US" dirty="0"/>
            </a:br>
            <a:r>
              <a:rPr lang="en-US" dirty="0"/>
              <a:t>2024 SAT SBD Review Process Training Webinar</a:t>
            </a:r>
            <a:br>
              <a:rPr lang="en-US" dirty="0"/>
            </a:br>
            <a:br>
              <a:rPr lang="en-US" dirty="0"/>
            </a:br>
            <a:br>
              <a:rPr lang="en-US" dirty="0"/>
            </a:br>
            <a:endParaRPr lang="en-US" dirty="0"/>
          </a:p>
        </p:txBody>
      </p:sp>
      <p:sp>
        <p:nvSpPr>
          <p:cNvPr id="3" name="Subtitle 2"/>
          <p:cNvSpPr>
            <a:spLocks noGrp="1"/>
          </p:cNvSpPr>
          <p:nvPr>
            <p:ph type="subTitle" idx="1"/>
          </p:nvPr>
        </p:nvSpPr>
        <p:spPr>
          <a:xfrm>
            <a:off x="1208988" y="4261914"/>
            <a:ext cx="6858000" cy="1655762"/>
          </a:xfrm>
        </p:spPr>
        <p:txBody>
          <a:bodyPr>
            <a:normAutofit lnSpcReduction="10000"/>
          </a:bodyPr>
          <a:lstStyle/>
          <a:p>
            <a:endParaRPr lang="en-US" sz="2400" dirty="0"/>
          </a:p>
          <a:p>
            <a:r>
              <a:rPr lang="en-US" sz="2400" dirty="0"/>
              <a:t>Tara Rhode</a:t>
            </a:r>
            <a:r>
              <a:rPr lang="en-US" dirty="0"/>
              <a:t>s, </a:t>
            </a:r>
            <a:r>
              <a:rPr lang="en-US" sz="2400" dirty="0"/>
              <a:t>Assessment Division</a:t>
            </a:r>
          </a:p>
          <a:p>
            <a:r>
              <a:rPr lang="en-US" dirty="0"/>
              <a:t>Aislinn Wales, Accountability &amp; Continuous Improvement Unit</a:t>
            </a:r>
            <a:endParaRPr lang="en-US" sz="2400" dirty="0"/>
          </a:p>
          <a:p>
            <a:endParaRPr lang="en-US" dirty="0"/>
          </a:p>
        </p:txBody>
      </p:sp>
    </p:spTree>
    <p:extLst>
      <p:ext uri="{BB962C8B-B14F-4D97-AF65-F5344CB8AC3E}">
        <p14:creationId xmlns:p14="http://schemas.microsoft.com/office/powerpoint/2010/main" val="30449154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7F077-AD95-A7F9-F454-73BE15D54DBB}"/>
              </a:ext>
            </a:extLst>
          </p:cNvPr>
          <p:cNvSpPr>
            <a:spLocks noGrp="1"/>
          </p:cNvSpPr>
          <p:nvPr>
            <p:ph type="title"/>
          </p:nvPr>
        </p:nvSpPr>
        <p:spPr/>
        <p:txBody>
          <a:bodyPr/>
          <a:lstStyle/>
          <a:p>
            <a:r>
              <a:rPr lang="en-US" dirty="0"/>
              <a:t>Overview of SBD Steps</a:t>
            </a:r>
            <a:br>
              <a:rPr lang="en-US" dirty="0"/>
            </a:br>
            <a:endParaRPr lang="en-US" dirty="0"/>
          </a:p>
        </p:txBody>
      </p:sp>
      <p:sp>
        <p:nvSpPr>
          <p:cNvPr id="4" name="Slide Number Placeholder 3">
            <a:extLst>
              <a:ext uri="{FF2B5EF4-FFF2-40B4-BE49-F238E27FC236}">
                <a16:creationId xmlns:a16="http://schemas.microsoft.com/office/drawing/2014/main" id="{7D546548-0811-B705-7535-E2D04A6A8065}"/>
              </a:ext>
            </a:extLst>
          </p:cNvPr>
          <p:cNvSpPr>
            <a:spLocks noGrp="1"/>
          </p:cNvSpPr>
          <p:nvPr>
            <p:ph type="sldNum" sz="quarter" idx="12"/>
          </p:nvPr>
        </p:nvSpPr>
        <p:spPr/>
        <p:txBody>
          <a:bodyPr/>
          <a:lstStyle/>
          <a:p>
            <a:fld id="{C479D5F6-EDCB-402A-AC08-4943A1820E8F}" type="slidenum">
              <a:rPr lang="en-US" smtClean="0"/>
              <a:pPr/>
              <a:t>10</a:t>
            </a:fld>
            <a:endParaRPr lang="en-US" dirty="0"/>
          </a:p>
        </p:txBody>
      </p:sp>
      <p:graphicFrame>
        <p:nvGraphicFramePr>
          <p:cNvPr id="11" name="Content Placeholder 10" descr="This is a diagram demonstrating the process of the SBD steps.">
            <a:extLst>
              <a:ext uri="{FF2B5EF4-FFF2-40B4-BE49-F238E27FC236}">
                <a16:creationId xmlns:a16="http://schemas.microsoft.com/office/drawing/2014/main" id="{288F62FD-7433-2FEA-AE91-B4020F38F920}"/>
              </a:ext>
            </a:extLst>
          </p:cNvPr>
          <p:cNvGraphicFramePr>
            <a:graphicFrameLocks noGrp="1"/>
          </p:cNvGraphicFramePr>
          <p:nvPr>
            <p:ph idx="1"/>
            <p:extLst>
              <p:ext uri="{D42A27DB-BD31-4B8C-83A1-F6EECF244321}">
                <p14:modId xmlns:p14="http://schemas.microsoft.com/office/powerpoint/2010/main" val="3569598008"/>
              </p:ext>
            </p:extLst>
          </p:nvPr>
        </p:nvGraphicFramePr>
        <p:xfrm>
          <a:off x="108283" y="1383632"/>
          <a:ext cx="8939464" cy="51092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TextBox 17">
            <a:extLst>
              <a:ext uri="{FF2B5EF4-FFF2-40B4-BE49-F238E27FC236}">
                <a16:creationId xmlns:a16="http://schemas.microsoft.com/office/drawing/2014/main" id="{883B260B-1A5D-A207-134E-75354614B07E}"/>
              </a:ext>
            </a:extLst>
          </p:cNvPr>
          <p:cNvSpPr txBox="1"/>
          <p:nvPr/>
        </p:nvSpPr>
        <p:spPr>
          <a:xfrm>
            <a:off x="628650" y="5156022"/>
            <a:ext cx="6614361" cy="1200329"/>
          </a:xfrm>
          <a:prstGeom prst="rect">
            <a:avLst/>
          </a:prstGeom>
          <a:noFill/>
        </p:spPr>
        <p:txBody>
          <a:bodyPr wrap="square" rtlCol="0">
            <a:spAutoFit/>
          </a:bodyPr>
          <a:lstStyle/>
          <a:p>
            <a:pPr marL="285750" indent="-285750">
              <a:buFont typeface="Arial" panose="020B0604020202020204" pitchFamily="34" charset="0"/>
              <a:buChar char="•"/>
            </a:pPr>
            <a:r>
              <a:rPr lang="en-US" dirty="0"/>
              <a:t>Step 6 could include multiple uploads into Data Pipeline, although the primary amount of this work is done in the downloaded document in your chosen program (Excel, </a:t>
            </a:r>
            <a:r>
              <a:rPr lang="en-US" dirty="0" err="1"/>
              <a:t>etc</a:t>
            </a:r>
            <a:r>
              <a:rPr lang="en-US" dirty="0"/>
              <a:t>).</a:t>
            </a:r>
          </a:p>
          <a:p>
            <a:pPr marL="285750" indent="-285750">
              <a:buFont typeface="Arial" panose="020B0604020202020204" pitchFamily="34" charset="0"/>
              <a:buChar char="•"/>
            </a:pPr>
            <a:r>
              <a:rPr lang="en-US" dirty="0"/>
              <a:t>Step 7 could include pulling reports out of Data Pipeline.</a:t>
            </a:r>
          </a:p>
        </p:txBody>
      </p:sp>
      <p:sp>
        <p:nvSpPr>
          <p:cNvPr id="5" name="Arrow: Bent 4" descr="This is an arrow that demonstrates the iterative process between Steps 4, 5, and 6 of the SBD process.">
            <a:extLst>
              <a:ext uri="{FF2B5EF4-FFF2-40B4-BE49-F238E27FC236}">
                <a16:creationId xmlns:a16="http://schemas.microsoft.com/office/drawing/2014/main" id="{2A0B59B1-3599-65E0-C5AD-3A40DED45559}"/>
              </a:ext>
            </a:extLst>
          </p:cNvPr>
          <p:cNvSpPr/>
          <p:nvPr/>
        </p:nvSpPr>
        <p:spPr>
          <a:xfrm rot="16200000">
            <a:off x="4003042" y="2813394"/>
            <a:ext cx="1403927" cy="1780776"/>
          </a:xfrm>
          <a:prstGeom prst="bentArrow">
            <a:avLst>
              <a:gd name="adj1" fmla="val 8616"/>
              <a:gd name="adj2" fmla="val 8334"/>
              <a:gd name="adj3" fmla="val 12006"/>
              <a:gd name="adj4" fmla="val 43750"/>
            </a:avLst>
          </a:prstGeom>
          <a:solidFill>
            <a:srgbClr val="B0BCDE"/>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40646113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125" y="55492"/>
            <a:ext cx="7886700" cy="1325563"/>
          </a:xfrm>
        </p:spPr>
        <p:txBody>
          <a:bodyPr>
            <a:normAutofit/>
          </a:bodyPr>
          <a:lstStyle/>
          <a:p>
            <a:r>
              <a:rPr lang="en-US" sz="3600" dirty="0"/>
              <a:t>Step 1: Download the SBD Manual and Collection Specific Information</a:t>
            </a:r>
          </a:p>
        </p:txBody>
      </p:sp>
      <p:sp>
        <p:nvSpPr>
          <p:cNvPr id="6" name="Content Placeholder 2"/>
          <p:cNvSpPr>
            <a:spLocks noGrp="1"/>
          </p:cNvSpPr>
          <p:nvPr>
            <p:ph idx="1"/>
          </p:nvPr>
        </p:nvSpPr>
        <p:spPr>
          <a:xfrm>
            <a:off x="91744" y="1421579"/>
            <a:ext cx="8815588" cy="3450705"/>
          </a:xfrm>
        </p:spPr>
        <p:txBody>
          <a:bodyPr>
            <a:normAutofit/>
          </a:bodyPr>
          <a:lstStyle/>
          <a:p>
            <a:r>
              <a:rPr lang="en-US" sz="1900" dirty="0"/>
              <a:t>Please download the SBD Manual and collection specific information.</a:t>
            </a:r>
          </a:p>
          <a:p>
            <a:pPr lvl="1"/>
            <a:r>
              <a:rPr lang="en-US" sz="1900" dirty="0"/>
              <a:t>Link for Manual: </a:t>
            </a:r>
            <a:r>
              <a:rPr lang="en-US" sz="1900" dirty="0">
                <a:hlinkClick r:id="rId3"/>
              </a:rPr>
              <a:t>SBD Manual 2023-24</a:t>
            </a:r>
            <a:endParaRPr lang="en-US" sz="1900" dirty="0"/>
          </a:p>
          <a:p>
            <a:pPr lvl="2"/>
            <a:r>
              <a:rPr lang="en-US" sz="1500" dirty="0"/>
              <a:t>The manual provides a detailed, step-by-step process with screenshots on how to complete the four SBD collections.</a:t>
            </a:r>
          </a:p>
          <a:p>
            <a:pPr lvl="1"/>
            <a:r>
              <a:rPr lang="en-US" sz="1900" dirty="0"/>
              <a:t>Link for collection specific information: </a:t>
            </a:r>
            <a:r>
              <a:rPr lang="en-US" sz="1900" dirty="0">
                <a:hlinkClick r:id="rId4"/>
              </a:rPr>
              <a:t>Data Pipeline Collections Website</a:t>
            </a:r>
            <a:endParaRPr lang="en-US" sz="1900" dirty="0"/>
          </a:p>
          <a:p>
            <a:pPr lvl="2"/>
            <a:r>
              <a:rPr lang="en-US" sz="1900" dirty="0"/>
              <a:t>Please download and review: </a:t>
            </a:r>
          </a:p>
          <a:p>
            <a:pPr lvl="3"/>
            <a:r>
              <a:rPr lang="en-US" sz="1700" dirty="0"/>
              <a:t>SBD File Layout (includes specific instructions for each field)</a:t>
            </a:r>
          </a:p>
          <a:p>
            <a:pPr lvl="3"/>
            <a:r>
              <a:rPr lang="en-US" sz="1700" dirty="0"/>
              <a:t>Business Rules (includes how to resolve errors)</a:t>
            </a:r>
          </a:p>
          <a:p>
            <a:pPr lvl="3"/>
            <a:r>
              <a:rPr lang="en-US" sz="1700" dirty="0"/>
              <a:t>Training materials (including the SBD Manual)</a:t>
            </a:r>
          </a:p>
          <a:p>
            <a:endParaRPr lang="en-US" dirty="0"/>
          </a:p>
        </p:txBody>
      </p:sp>
      <p:pic>
        <p:nvPicPr>
          <p:cNvPr id="7" name="Picture 6" descr="Screenshot of SAT SBD webpage and where to find it under Periodic Collections.">
            <a:extLst>
              <a:ext uri="{FF2B5EF4-FFF2-40B4-BE49-F238E27FC236}">
                <a16:creationId xmlns:a16="http://schemas.microsoft.com/office/drawing/2014/main" id="{065695DB-8E44-5122-2D44-44D547F91952}"/>
              </a:ext>
            </a:extLst>
          </p:cNvPr>
          <p:cNvPicPr>
            <a:picLocks noChangeAspect="1"/>
          </p:cNvPicPr>
          <p:nvPr/>
        </p:nvPicPr>
        <p:blipFill rotWithShape="1">
          <a:blip r:embed="rId5"/>
          <a:srcRect t="15269"/>
          <a:stretch/>
        </p:blipFill>
        <p:spPr>
          <a:xfrm>
            <a:off x="957492" y="4141018"/>
            <a:ext cx="6563996" cy="2286000"/>
          </a:xfrm>
          <a:prstGeom prst="rect">
            <a:avLst/>
          </a:prstGeom>
          <a:ln>
            <a:solidFill>
              <a:schemeClr val="tx1"/>
            </a:solidFill>
          </a:ln>
        </p:spPr>
      </p:pic>
      <p:sp>
        <p:nvSpPr>
          <p:cNvPr id="4" name="Slide Number Placeholder 3"/>
          <p:cNvSpPr>
            <a:spLocks noGrp="1"/>
          </p:cNvSpPr>
          <p:nvPr>
            <p:ph type="sldNum" sz="quarter" idx="12"/>
          </p:nvPr>
        </p:nvSpPr>
        <p:spPr>
          <a:xfrm>
            <a:off x="186125" y="6427018"/>
            <a:ext cx="4053365" cy="365125"/>
          </a:xfrm>
        </p:spPr>
        <p:txBody>
          <a:bodyPr/>
          <a:lstStyle/>
          <a:p>
            <a:fld id="{C479D5F6-EDCB-402A-AC08-4943A1820E8F}" type="slidenum">
              <a:rPr lang="en-US" smtClean="0"/>
              <a:pPr/>
              <a:t>11</a:t>
            </a:fld>
            <a:r>
              <a:rPr lang="en-US" dirty="0"/>
              <a:t> </a:t>
            </a:r>
          </a:p>
          <a:p>
            <a:endParaRPr lang="en-US" dirty="0"/>
          </a:p>
        </p:txBody>
      </p:sp>
    </p:spTree>
    <p:extLst>
      <p:ext uri="{BB962C8B-B14F-4D97-AF65-F5344CB8AC3E}">
        <p14:creationId xmlns:p14="http://schemas.microsoft.com/office/powerpoint/2010/main" val="21520377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5193" y="204818"/>
            <a:ext cx="6081865" cy="756418"/>
          </a:xfrm>
        </p:spPr>
        <p:txBody>
          <a:bodyPr>
            <a:normAutofit/>
          </a:bodyPr>
          <a:lstStyle/>
          <a:p>
            <a:r>
              <a:rPr lang="en-US" sz="3600" dirty="0">
                <a:solidFill>
                  <a:schemeClr val="tx1"/>
                </a:solidFill>
                <a:latin typeface="+mj-lt"/>
              </a:rPr>
              <a:t>Step 2: Log in to Data Pipeline</a:t>
            </a:r>
          </a:p>
        </p:txBody>
      </p:sp>
      <p:sp>
        <p:nvSpPr>
          <p:cNvPr id="11" name="Content Placeholder 2"/>
          <p:cNvSpPr>
            <a:spLocks noGrp="1"/>
          </p:cNvSpPr>
          <p:nvPr>
            <p:ph sz="half" idx="1"/>
          </p:nvPr>
        </p:nvSpPr>
        <p:spPr/>
        <p:txBody>
          <a:bodyPr>
            <a:normAutofit fontScale="92500" lnSpcReduction="10000"/>
          </a:bodyPr>
          <a:lstStyle/>
          <a:p>
            <a:r>
              <a:rPr lang="en-US" dirty="0"/>
              <a:t>On the </a:t>
            </a:r>
            <a:r>
              <a:rPr lang="en-US" dirty="0">
                <a:hlinkClick r:id="rId2"/>
              </a:rPr>
              <a:t>Identity Management website</a:t>
            </a:r>
            <a:r>
              <a:rPr lang="en-US" dirty="0"/>
              <a:t>, select “Data Pipeline” under Applications on the left side of the screen.</a:t>
            </a:r>
          </a:p>
          <a:p>
            <a:r>
              <a:rPr lang="en-US" dirty="0"/>
              <a:t>Enter your username and password</a:t>
            </a:r>
          </a:p>
          <a:p>
            <a:r>
              <a:rPr lang="en-US" dirty="0"/>
              <a:t>Check to ensure:</a:t>
            </a:r>
          </a:p>
          <a:p>
            <a:pPr lvl="1"/>
            <a:r>
              <a:rPr lang="en-US" dirty="0"/>
              <a:t>There is no red banner at the top of the screen</a:t>
            </a:r>
          </a:p>
          <a:p>
            <a:pPr lvl="1"/>
            <a:r>
              <a:rPr lang="en-US" dirty="0"/>
              <a:t>Your user role is correct</a:t>
            </a:r>
          </a:p>
          <a:p>
            <a:pPr lvl="1"/>
            <a:r>
              <a:rPr lang="en-US" dirty="0"/>
              <a:t>The collection you are working on appears on the left side of the screen</a:t>
            </a:r>
          </a:p>
          <a:p>
            <a:r>
              <a:rPr lang="en-US" dirty="0"/>
              <a:t>Most log-in issues must be handled by your LAM.</a:t>
            </a:r>
          </a:p>
        </p:txBody>
      </p:sp>
      <p:sp>
        <p:nvSpPr>
          <p:cNvPr id="2" name="Content Placeholder 1">
            <a:extLst>
              <a:ext uri="{FF2B5EF4-FFF2-40B4-BE49-F238E27FC236}">
                <a16:creationId xmlns:a16="http://schemas.microsoft.com/office/drawing/2014/main" id="{3C486C0B-7AD8-4502-943A-1A667D8B05CC}"/>
              </a:ext>
            </a:extLst>
          </p:cNvPr>
          <p:cNvSpPr>
            <a:spLocks noGrp="1"/>
          </p:cNvSpPr>
          <p:nvPr>
            <p:ph sz="half" idx="2"/>
          </p:nvPr>
        </p:nvSpPr>
        <p:spPr/>
        <p:txBody>
          <a:bodyPr/>
          <a:lstStyle/>
          <a:p>
            <a:endParaRPr lang="en-US"/>
          </a:p>
        </p:txBody>
      </p:sp>
      <p:grpSp>
        <p:nvGrpSpPr>
          <p:cNvPr id="6" name="Group 5" descr="This is a screenshot displaying where to find the link for Data Pipeline.">
            <a:extLst>
              <a:ext uri="{FF2B5EF4-FFF2-40B4-BE49-F238E27FC236}">
                <a16:creationId xmlns:a16="http://schemas.microsoft.com/office/drawing/2014/main" id="{F8B6774F-5D70-4B0D-9E74-5AE04C31B686}"/>
              </a:ext>
            </a:extLst>
          </p:cNvPr>
          <p:cNvGrpSpPr/>
          <p:nvPr/>
        </p:nvGrpSpPr>
        <p:grpSpPr>
          <a:xfrm>
            <a:off x="4629150" y="1363846"/>
            <a:ext cx="4077970" cy="4782185"/>
            <a:chOff x="0" y="0"/>
            <a:chExt cx="4077970" cy="4782185"/>
          </a:xfrm>
        </p:grpSpPr>
        <p:pic>
          <p:nvPicPr>
            <p:cNvPr id="7" name="Picture 6" descr="Graphical user interface, text, application&#10;&#10;Description automatically generated">
              <a:extLst>
                <a:ext uri="{FF2B5EF4-FFF2-40B4-BE49-F238E27FC236}">
                  <a16:creationId xmlns:a16="http://schemas.microsoft.com/office/drawing/2014/main" id="{C1E7E8F3-6BA5-4FCE-8D87-412EA5A2B6A7}"/>
                </a:ext>
              </a:extLst>
            </p:cNvPr>
            <p:cNvPicPr>
              <a:picLocks noChangeAspect="1"/>
            </p:cNvPicPr>
            <p:nvPr/>
          </p:nvPicPr>
          <p:blipFill rotWithShape="1">
            <a:blip r:embed="rId3">
              <a:extLst>
                <a:ext uri="{28A0092B-C50C-407E-A947-70E740481C1C}">
                  <a14:useLocalDpi xmlns:a14="http://schemas.microsoft.com/office/drawing/2010/main" val="0"/>
                </a:ext>
              </a:extLst>
            </a:blip>
            <a:srcRect t="613" r="1155" b="22393"/>
            <a:stretch/>
          </p:blipFill>
          <p:spPr bwMode="auto">
            <a:xfrm>
              <a:off x="0" y="0"/>
              <a:ext cx="4077970" cy="4782185"/>
            </a:xfrm>
            <a:prstGeom prst="rect">
              <a:avLst/>
            </a:prstGeom>
            <a:ln>
              <a:solidFill>
                <a:schemeClr val="tx1"/>
              </a:solidFill>
            </a:ln>
            <a:extLst>
              <a:ext uri="{53640926-AAD7-44D8-BBD7-CCE9431645EC}">
                <a14:shadowObscured xmlns:a14="http://schemas.microsoft.com/office/drawing/2010/main"/>
              </a:ext>
            </a:extLst>
          </p:spPr>
        </p:pic>
        <p:sp>
          <p:nvSpPr>
            <p:cNvPr id="8" name="Oval 7">
              <a:extLst>
                <a:ext uri="{FF2B5EF4-FFF2-40B4-BE49-F238E27FC236}">
                  <a16:creationId xmlns:a16="http://schemas.microsoft.com/office/drawing/2014/main" id="{6A78E0B0-E985-4BD9-9FC5-95DEB6F1C706}"/>
                </a:ext>
              </a:extLst>
            </p:cNvPr>
            <p:cNvSpPr/>
            <p:nvPr/>
          </p:nvSpPr>
          <p:spPr>
            <a:xfrm>
              <a:off x="295275" y="3924300"/>
              <a:ext cx="1590675"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4" name="Slide Number Placeholder 3"/>
          <p:cNvSpPr>
            <a:spLocks noGrp="1"/>
          </p:cNvSpPr>
          <p:nvPr>
            <p:ph type="sldNum" sz="quarter" idx="12"/>
          </p:nvPr>
        </p:nvSpPr>
        <p:spPr/>
        <p:txBody>
          <a:bodyPr/>
          <a:lstStyle/>
          <a:p>
            <a:fld id="{C479D5F6-EDCB-402A-AC08-4943A1820E8F}" type="slidenum">
              <a:rPr lang="en-US" smtClean="0"/>
              <a:pPr/>
              <a:t>12</a:t>
            </a:fld>
            <a:endParaRPr lang="en-US" dirty="0"/>
          </a:p>
        </p:txBody>
      </p:sp>
    </p:spTree>
    <p:extLst>
      <p:ext uri="{BB962C8B-B14F-4D97-AF65-F5344CB8AC3E}">
        <p14:creationId xmlns:p14="http://schemas.microsoft.com/office/powerpoint/2010/main" val="11902404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039225" cy="1094664"/>
          </a:xfrm>
        </p:spPr>
        <p:txBody>
          <a:bodyPr>
            <a:normAutofit/>
          </a:bodyPr>
          <a:lstStyle/>
          <a:p>
            <a:r>
              <a:rPr lang="en-US" sz="3600" dirty="0"/>
              <a:t>Step 3: Download a Vendor SBD Extract</a:t>
            </a:r>
          </a:p>
        </p:txBody>
      </p:sp>
      <p:sp>
        <p:nvSpPr>
          <p:cNvPr id="6" name="Content Placeholder 2"/>
          <p:cNvSpPr>
            <a:spLocks noGrp="1"/>
          </p:cNvSpPr>
          <p:nvPr>
            <p:ph idx="1"/>
          </p:nvPr>
        </p:nvSpPr>
        <p:spPr>
          <a:xfrm>
            <a:off x="245193" y="1333500"/>
            <a:ext cx="8794032" cy="5285664"/>
          </a:xfrm>
        </p:spPr>
        <p:txBody>
          <a:bodyPr>
            <a:normAutofit fontScale="85000" lnSpcReduction="20000"/>
          </a:bodyPr>
          <a:lstStyle/>
          <a:p>
            <a:r>
              <a:rPr lang="en-US" dirty="0"/>
              <a:t>Navigate to the collection tab along the left-hand side.</a:t>
            </a:r>
          </a:p>
          <a:p>
            <a:r>
              <a:rPr lang="en-US" dirty="0"/>
              <a:t>Select “File Extract Download” for the appropriate assessment.</a:t>
            </a:r>
          </a:p>
          <a:p>
            <a:endParaRPr lang="en-US" dirty="0"/>
          </a:p>
          <a:p>
            <a:endParaRPr lang="en-US" dirty="0"/>
          </a:p>
          <a:p>
            <a:endParaRPr lang="en-US" dirty="0"/>
          </a:p>
          <a:p>
            <a:endParaRPr lang="en-US" dirty="0"/>
          </a:p>
          <a:p>
            <a:pPr marL="0" indent="0">
              <a:buNone/>
            </a:pPr>
            <a:endParaRPr lang="en-US" dirty="0"/>
          </a:p>
          <a:p>
            <a:r>
              <a:rPr lang="en-US" dirty="0"/>
              <a:t>Make the following selections: </a:t>
            </a:r>
          </a:p>
          <a:p>
            <a:pPr lvl="1"/>
            <a:r>
              <a:rPr lang="en-US" dirty="0"/>
              <a:t>File Type: Vendor File</a:t>
            </a:r>
          </a:p>
          <a:p>
            <a:pPr lvl="1"/>
            <a:r>
              <a:rPr lang="en-US" dirty="0"/>
              <a:t>Extract Type:</a:t>
            </a:r>
          </a:p>
          <a:p>
            <a:pPr lvl="2"/>
            <a:r>
              <a:rPr lang="en-US" dirty="0"/>
              <a:t>SBD Extract using Student Profile – Student Interchange demographics</a:t>
            </a:r>
          </a:p>
          <a:p>
            <a:pPr lvl="1"/>
            <a:endParaRPr lang="en-US" dirty="0"/>
          </a:p>
          <a:p>
            <a:pPr lvl="1"/>
            <a:r>
              <a:rPr lang="en-US" dirty="0"/>
              <a:t>File Content Type:</a:t>
            </a:r>
          </a:p>
          <a:p>
            <a:pPr lvl="2"/>
            <a:r>
              <a:rPr lang="en-US" dirty="0"/>
              <a:t>Excel: If you are using Excel for data review, use this option and not the .csv format</a:t>
            </a:r>
          </a:p>
          <a:p>
            <a:pPr lvl="2"/>
            <a:r>
              <a:rPr lang="en-US" dirty="0"/>
              <a:t>CSV: Comma delimited</a:t>
            </a:r>
          </a:p>
          <a:p>
            <a:pPr lvl="2"/>
            <a:r>
              <a:rPr lang="en-US" dirty="0"/>
              <a:t>Text: Fixed format</a:t>
            </a:r>
          </a:p>
        </p:txBody>
      </p:sp>
      <p:sp>
        <p:nvSpPr>
          <p:cNvPr id="4" name="Slide Number Placeholder 3"/>
          <p:cNvSpPr>
            <a:spLocks noGrp="1"/>
          </p:cNvSpPr>
          <p:nvPr>
            <p:ph type="sldNum" sz="quarter" idx="12"/>
          </p:nvPr>
        </p:nvSpPr>
        <p:spPr>
          <a:xfrm>
            <a:off x="223071" y="6427018"/>
            <a:ext cx="4626020" cy="365125"/>
          </a:xfrm>
        </p:spPr>
        <p:txBody>
          <a:bodyPr/>
          <a:lstStyle/>
          <a:p>
            <a:fld id="{C479D5F6-EDCB-402A-AC08-4943A1820E8F}" type="slidenum">
              <a:rPr lang="en-US" smtClean="0"/>
              <a:pPr/>
              <a:t>13</a:t>
            </a:fld>
            <a:endParaRPr lang="en-US" dirty="0"/>
          </a:p>
        </p:txBody>
      </p:sp>
      <p:pic>
        <p:nvPicPr>
          <p:cNvPr id="5" name="Picture 4" descr="This is a screenshot of the File Extract Download process in Data Pipeline."/>
          <p:cNvPicPr/>
          <p:nvPr/>
        </p:nvPicPr>
        <p:blipFill rotWithShape="1">
          <a:blip r:embed="rId3"/>
          <a:srcRect l="67256" t="43243" r="1" b="36637"/>
          <a:stretch/>
        </p:blipFill>
        <p:spPr bwMode="auto">
          <a:xfrm>
            <a:off x="1155073" y="2092821"/>
            <a:ext cx="6974271" cy="1787438"/>
          </a:xfrm>
          <a:prstGeom prst="rect">
            <a:avLst/>
          </a:prstGeom>
          <a:ln w="3175">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563570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8528"/>
            <a:ext cx="9144000" cy="955508"/>
          </a:xfrm>
        </p:spPr>
        <p:txBody>
          <a:bodyPr>
            <a:normAutofit/>
          </a:bodyPr>
          <a:lstStyle/>
          <a:p>
            <a:r>
              <a:rPr lang="en-US" sz="3600" dirty="0"/>
              <a:t>Step 4: Upload Vendor SBD Data Extract</a:t>
            </a:r>
          </a:p>
        </p:txBody>
      </p:sp>
      <p:sp>
        <p:nvSpPr>
          <p:cNvPr id="5" name="Content Placeholder 4"/>
          <p:cNvSpPr>
            <a:spLocks noGrp="1"/>
          </p:cNvSpPr>
          <p:nvPr>
            <p:ph idx="1"/>
          </p:nvPr>
        </p:nvSpPr>
        <p:spPr>
          <a:xfrm>
            <a:off x="232725" y="1344090"/>
            <a:ext cx="7886700" cy="4351338"/>
          </a:xfrm>
        </p:spPr>
        <p:txBody>
          <a:bodyPr>
            <a:normAutofit fontScale="92500" lnSpcReduction="10000"/>
          </a:bodyPr>
          <a:lstStyle/>
          <a:p>
            <a:r>
              <a:rPr lang="en-US" dirty="0"/>
              <a:t>Upload back into Data Pipeline prior to editing the file</a:t>
            </a:r>
          </a:p>
          <a:p>
            <a:pPr lvl="1"/>
            <a:r>
              <a:rPr lang="en-US" dirty="0"/>
              <a:t>Allows access to COGNOS reports</a:t>
            </a:r>
          </a:p>
          <a:p>
            <a:pPr lvl="2"/>
            <a:r>
              <a:rPr lang="en-US" dirty="0"/>
              <a:t>Error Summary</a:t>
            </a:r>
          </a:p>
          <a:p>
            <a:pPr lvl="2"/>
            <a:r>
              <a:rPr lang="en-US" dirty="0"/>
              <a:t>Error Detail</a:t>
            </a:r>
          </a:p>
          <a:p>
            <a:pPr lvl="1"/>
            <a:r>
              <a:rPr lang="en-US" dirty="0"/>
              <a:t>The number of errors found can help guide data clean up and give a sense of how much work needs to be done on the file</a:t>
            </a:r>
          </a:p>
          <a:p>
            <a:pPr lvl="1"/>
            <a:r>
              <a:rPr lang="en-US" dirty="0"/>
              <a:t>Activates the Edit Records screen</a:t>
            </a:r>
          </a:p>
          <a:p>
            <a:r>
              <a:rPr lang="en-US" dirty="0"/>
              <a:t>This is done by: </a:t>
            </a:r>
          </a:p>
          <a:p>
            <a:pPr lvl="1"/>
            <a:r>
              <a:rPr lang="en-US" dirty="0"/>
              <a:t>Select “File Upload” tab -&gt; Data File Upload</a:t>
            </a:r>
          </a:p>
          <a:p>
            <a:pPr lvl="1"/>
            <a:r>
              <a:rPr lang="en-US" dirty="0"/>
              <a:t>Choose file and submit</a:t>
            </a:r>
          </a:p>
          <a:p>
            <a:pPr lvl="1"/>
            <a:r>
              <a:rPr lang="en-US" dirty="0"/>
              <a:t>Emails:</a:t>
            </a:r>
          </a:p>
          <a:p>
            <a:pPr lvl="2"/>
            <a:r>
              <a:rPr lang="en-US" dirty="0"/>
              <a:t>Submission Notification</a:t>
            </a:r>
          </a:p>
          <a:p>
            <a:pPr lvl="2"/>
            <a:r>
              <a:rPr lang="en-US" dirty="0"/>
              <a:t>File Upload Summary</a:t>
            </a:r>
          </a:p>
        </p:txBody>
      </p:sp>
      <p:sp>
        <p:nvSpPr>
          <p:cNvPr id="4" name="Slide Number Placeholder 3"/>
          <p:cNvSpPr>
            <a:spLocks noGrp="1"/>
          </p:cNvSpPr>
          <p:nvPr>
            <p:ph type="sldNum" sz="quarter" idx="12"/>
          </p:nvPr>
        </p:nvSpPr>
        <p:spPr>
          <a:xfrm>
            <a:off x="2914650" y="6384632"/>
            <a:ext cx="2057400" cy="365125"/>
          </a:xfrm>
        </p:spPr>
        <p:txBody>
          <a:bodyPr/>
          <a:lstStyle/>
          <a:p>
            <a:fld id="{C479D5F6-EDCB-402A-AC08-4943A1820E8F}" type="slidenum">
              <a:rPr lang="en-US" smtClean="0"/>
              <a:pPr/>
              <a:t>14</a:t>
            </a:fld>
            <a:endParaRPr lang="en-US" dirty="0"/>
          </a:p>
        </p:txBody>
      </p:sp>
      <p:pic>
        <p:nvPicPr>
          <p:cNvPr id="6" name="Picture 5" descr="This is a screenshot demonstrating the Data File Upload process in Data Pipeline."/>
          <p:cNvPicPr/>
          <p:nvPr/>
        </p:nvPicPr>
        <p:blipFill rotWithShape="1">
          <a:blip r:embed="rId3"/>
          <a:srcRect l="60256" t="41141" r="16264" b="34234"/>
          <a:stretch/>
        </p:blipFill>
        <p:spPr bwMode="auto">
          <a:xfrm>
            <a:off x="4317873" y="4577739"/>
            <a:ext cx="4313839" cy="198945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8046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3012" y="241351"/>
            <a:ext cx="8548111" cy="475156"/>
          </a:xfrm>
        </p:spPr>
        <p:txBody>
          <a:bodyPr>
            <a:noAutofit/>
          </a:bodyPr>
          <a:lstStyle/>
          <a:p>
            <a:r>
              <a:rPr lang="en-US" sz="3600" dirty="0"/>
              <a:t>Step 5: Review Errors and Warnings</a:t>
            </a:r>
          </a:p>
        </p:txBody>
      </p:sp>
      <p:sp>
        <p:nvSpPr>
          <p:cNvPr id="9" name="Content Placeholder 2"/>
          <p:cNvSpPr>
            <a:spLocks noGrp="1"/>
          </p:cNvSpPr>
          <p:nvPr>
            <p:ph idx="1"/>
          </p:nvPr>
        </p:nvSpPr>
        <p:spPr>
          <a:xfrm>
            <a:off x="396732" y="1467854"/>
            <a:ext cx="8174037" cy="4919534"/>
          </a:xfrm>
        </p:spPr>
        <p:txBody>
          <a:bodyPr>
            <a:normAutofit fontScale="92500" lnSpcReduction="10000"/>
          </a:bodyPr>
          <a:lstStyle/>
          <a:p>
            <a:r>
              <a:rPr lang="en-US" dirty="0"/>
              <a:t>The number of errors and warnings are available in two places:</a:t>
            </a:r>
            <a:endParaRPr lang="en-US" dirty="0">
              <a:solidFill>
                <a:srgbClr val="FF0000"/>
              </a:solidFill>
            </a:endParaRPr>
          </a:p>
          <a:p>
            <a:pPr lvl="1"/>
            <a:r>
              <a:rPr lang="en-US" dirty="0"/>
              <a:t>Error Report under “Pipeline Reports” along the left-hand side </a:t>
            </a:r>
          </a:p>
          <a:p>
            <a:pPr lvl="1"/>
            <a:r>
              <a:rPr lang="en-US" dirty="0"/>
              <a:t>COGNOS Error Summary Report under “Cognos Reports” </a:t>
            </a:r>
          </a:p>
          <a:p>
            <a:pPr marL="457200" lvl="1" indent="0">
              <a:buNone/>
            </a:pPr>
            <a:endParaRPr lang="en-US" dirty="0"/>
          </a:p>
          <a:p>
            <a:r>
              <a:rPr lang="en-US" dirty="0"/>
              <a:t>Identifying specific records with errors can be done in three places:</a:t>
            </a:r>
          </a:p>
          <a:p>
            <a:pPr lvl="1"/>
            <a:r>
              <a:rPr lang="en-US" dirty="0"/>
              <a:t>COGNOS Error Detail Report</a:t>
            </a:r>
          </a:p>
          <a:p>
            <a:pPr lvl="2"/>
            <a:r>
              <a:rPr lang="en-US" dirty="0"/>
              <a:t>Download as an Excel file to review</a:t>
            </a:r>
          </a:p>
          <a:p>
            <a:pPr lvl="1"/>
            <a:r>
              <a:rPr lang="en-US" dirty="0"/>
              <a:t>Pipeline Report – View Details</a:t>
            </a:r>
          </a:p>
          <a:p>
            <a:pPr lvl="2"/>
            <a:r>
              <a:rPr lang="en-US" dirty="0"/>
              <a:t>Same layout as the Error Detail Report</a:t>
            </a:r>
          </a:p>
          <a:p>
            <a:pPr lvl="1"/>
            <a:r>
              <a:rPr lang="en-US" dirty="0"/>
              <a:t>Edit Records Page</a:t>
            </a:r>
          </a:p>
          <a:p>
            <a:pPr lvl="2"/>
            <a:r>
              <a:rPr lang="en-US" dirty="0"/>
              <a:t>Choose records with errors and warnings</a:t>
            </a:r>
          </a:p>
          <a:p>
            <a:pPr lvl="2"/>
            <a:r>
              <a:rPr lang="en-US" dirty="0"/>
              <a:t>Fields with errors will be red; warnings will be yellow</a:t>
            </a:r>
          </a:p>
        </p:txBody>
      </p:sp>
      <p:sp>
        <p:nvSpPr>
          <p:cNvPr id="6" name="Slide Number Placeholder 5"/>
          <p:cNvSpPr>
            <a:spLocks noGrp="1"/>
          </p:cNvSpPr>
          <p:nvPr>
            <p:ph type="sldNum" sz="quarter" idx="12"/>
          </p:nvPr>
        </p:nvSpPr>
        <p:spPr>
          <a:xfrm>
            <a:off x="2753216" y="6387388"/>
            <a:ext cx="2057400" cy="365125"/>
          </a:xfrm>
        </p:spPr>
        <p:txBody>
          <a:bodyPr/>
          <a:lstStyle/>
          <a:p>
            <a:fld id="{C479D5F6-EDCB-402A-AC08-4943A1820E8F}" type="slidenum">
              <a:rPr lang="en-US" smtClean="0"/>
              <a:pPr/>
              <a:t>15</a:t>
            </a:fld>
            <a:endParaRPr lang="en-US" dirty="0"/>
          </a:p>
        </p:txBody>
      </p:sp>
    </p:spTree>
    <p:extLst>
      <p:ext uri="{BB962C8B-B14F-4D97-AF65-F5344CB8AC3E}">
        <p14:creationId xmlns:p14="http://schemas.microsoft.com/office/powerpoint/2010/main" val="37279541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9270" y="67470"/>
            <a:ext cx="8012623" cy="787295"/>
          </a:xfrm>
        </p:spPr>
        <p:txBody>
          <a:bodyPr>
            <a:normAutofit/>
          </a:bodyPr>
          <a:lstStyle/>
          <a:p>
            <a:r>
              <a:rPr lang="en-US" sz="3600" dirty="0"/>
              <a:t>Step 6: Correct Data Errors</a:t>
            </a:r>
          </a:p>
        </p:txBody>
      </p:sp>
      <p:sp>
        <p:nvSpPr>
          <p:cNvPr id="6" name="Content Placeholder 2"/>
          <p:cNvSpPr>
            <a:spLocks noGrp="1"/>
          </p:cNvSpPr>
          <p:nvPr>
            <p:ph sz="half" idx="1"/>
          </p:nvPr>
        </p:nvSpPr>
        <p:spPr>
          <a:xfrm>
            <a:off x="245193" y="1463039"/>
            <a:ext cx="8698782" cy="4870854"/>
          </a:xfrm>
        </p:spPr>
        <p:txBody>
          <a:bodyPr>
            <a:normAutofit lnSpcReduction="10000"/>
          </a:bodyPr>
          <a:lstStyle/>
          <a:p>
            <a:r>
              <a:rPr lang="en-US" dirty="0"/>
              <a:t>Method 1: Correcting errors using the Vendor SBD Extract File</a:t>
            </a:r>
          </a:p>
          <a:p>
            <a:pPr lvl="1"/>
            <a:r>
              <a:rPr lang="en-US" dirty="0"/>
              <a:t>Open the vendor file in your chosen program</a:t>
            </a:r>
          </a:p>
          <a:p>
            <a:pPr lvl="1"/>
            <a:r>
              <a:rPr lang="en-US" dirty="0"/>
              <a:t>Update data in records with errors</a:t>
            </a:r>
          </a:p>
          <a:p>
            <a:pPr lvl="2"/>
            <a:r>
              <a:rPr lang="en-US" dirty="0"/>
              <a:t>Start with SASID errors</a:t>
            </a:r>
          </a:p>
          <a:p>
            <a:pPr lvl="2"/>
            <a:r>
              <a:rPr lang="en-US" dirty="0"/>
              <a:t>Use the Data File Layout with field definitions and the Business Rules documents to figure out how to correct the data</a:t>
            </a:r>
          </a:p>
          <a:p>
            <a:pPr lvl="3"/>
            <a:r>
              <a:rPr lang="en-US" dirty="0"/>
              <a:t>Business rules will explain errors. For example, “Date First Enrolled US cannot be blank”.</a:t>
            </a:r>
          </a:p>
          <a:p>
            <a:pPr lvl="1"/>
            <a:endParaRPr lang="en-US" dirty="0"/>
          </a:p>
          <a:p>
            <a:pPr lvl="1"/>
            <a:r>
              <a:rPr lang="en-US" dirty="0"/>
              <a:t>Upload the file periodically and re-run COGNOS reports to check your progress</a:t>
            </a:r>
          </a:p>
          <a:p>
            <a:pPr lvl="2"/>
            <a:r>
              <a:rPr lang="en-US" dirty="0"/>
              <a:t>Once you are down to just a few errors, it may be faster to use the Edit Records screen</a:t>
            </a:r>
          </a:p>
          <a:p>
            <a:pPr marL="342900" indent="-342900">
              <a:buFont typeface="Arial" panose="020B0604020202020204" pitchFamily="34" charset="0"/>
              <a:buChar char="•"/>
            </a:pPr>
            <a:endParaRPr lang="en-US" dirty="0"/>
          </a:p>
        </p:txBody>
      </p:sp>
      <p:sp>
        <p:nvSpPr>
          <p:cNvPr id="3" name="Content Placeholder 2" descr="This is language that describes how to correct errors using the Vendor SBD extract file."/>
          <p:cNvSpPr>
            <a:spLocks noGrp="1"/>
          </p:cNvSpPr>
          <p:nvPr>
            <p:ph sz="half" idx="2"/>
          </p:nvPr>
        </p:nvSpPr>
        <p:spPr>
          <a:xfrm>
            <a:off x="245193" y="1283550"/>
            <a:ext cx="8158578" cy="1321764"/>
          </a:xfrm>
          <a:prstGeom prst="rect">
            <a:avLst/>
          </a:prstGeom>
        </p:spPr>
        <p:txBody>
          <a:bodyPr>
            <a:normAutofit lnSpcReduction="10000"/>
          </a:bodyPr>
          <a:lstStyle/>
          <a:p>
            <a:pPr marL="0" indent="0">
              <a:buNone/>
            </a:pPr>
            <a:endParaRPr lang="en-US" altLang="en-US" sz="2400" dirty="0"/>
          </a:p>
          <a:p>
            <a:endParaRPr lang="en-US" dirty="0"/>
          </a:p>
        </p:txBody>
      </p:sp>
      <p:sp>
        <p:nvSpPr>
          <p:cNvPr id="2" name="Slide Number Placeholder 1"/>
          <p:cNvSpPr>
            <a:spLocks noGrp="1"/>
          </p:cNvSpPr>
          <p:nvPr>
            <p:ph type="sldNum" sz="quarter" idx="12"/>
          </p:nvPr>
        </p:nvSpPr>
        <p:spPr>
          <a:xfrm>
            <a:off x="2941752" y="6431624"/>
            <a:ext cx="2057400" cy="365125"/>
          </a:xfrm>
        </p:spPr>
        <p:txBody>
          <a:bodyPr/>
          <a:lstStyle/>
          <a:p>
            <a:fld id="{C479D5F6-EDCB-402A-AC08-4943A1820E8F}" type="slidenum">
              <a:rPr lang="en-US" smtClean="0"/>
              <a:pPr/>
              <a:t>16</a:t>
            </a:fld>
            <a:endParaRPr lang="en-US" dirty="0"/>
          </a:p>
        </p:txBody>
      </p:sp>
    </p:spTree>
    <p:extLst>
      <p:ext uri="{BB962C8B-B14F-4D97-AF65-F5344CB8AC3E}">
        <p14:creationId xmlns:p14="http://schemas.microsoft.com/office/powerpoint/2010/main" val="42536504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42329"/>
            <a:ext cx="9144000" cy="521208"/>
          </a:xfrm>
        </p:spPr>
        <p:txBody>
          <a:bodyPr>
            <a:noAutofit/>
          </a:bodyPr>
          <a:lstStyle/>
          <a:p>
            <a:r>
              <a:rPr lang="en-US" sz="3600" dirty="0"/>
              <a:t>Step 6: Correct Data Errors (Continued)</a:t>
            </a:r>
          </a:p>
        </p:txBody>
      </p:sp>
      <p:sp>
        <p:nvSpPr>
          <p:cNvPr id="5" name="Content Placeholder 2"/>
          <p:cNvSpPr>
            <a:spLocks noGrp="1"/>
          </p:cNvSpPr>
          <p:nvPr>
            <p:ph idx="1"/>
          </p:nvPr>
        </p:nvSpPr>
        <p:spPr>
          <a:xfrm>
            <a:off x="449541" y="1364776"/>
            <a:ext cx="7886700" cy="5077121"/>
          </a:xfrm>
        </p:spPr>
        <p:txBody>
          <a:bodyPr>
            <a:normAutofit fontScale="85000" lnSpcReduction="20000"/>
          </a:bodyPr>
          <a:lstStyle/>
          <a:p>
            <a:r>
              <a:rPr lang="en-US" dirty="0"/>
              <a:t>Method 2: Correcting errors using the Edit Records page</a:t>
            </a:r>
          </a:p>
          <a:p>
            <a:pPr lvl="1"/>
            <a:r>
              <a:rPr lang="en-US" dirty="0"/>
              <a:t>On the Edit Records page, select the appropriate drop downs</a:t>
            </a:r>
          </a:p>
          <a:p>
            <a:pPr lvl="1"/>
            <a:endParaRPr lang="en-US" dirty="0"/>
          </a:p>
          <a:p>
            <a:pPr lvl="1"/>
            <a:endParaRPr lang="en-US" dirty="0"/>
          </a:p>
          <a:p>
            <a:pPr lvl="1"/>
            <a:endParaRPr lang="en-US" dirty="0"/>
          </a:p>
          <a:p>
            <a:pPr lvl="1"/>
            <a:endParaRPr lang="en-US" dirty="0"/>
          </a:p>
          <a:p>
            <a:pPr marL="457200" lvl="1" indent="0">
              <a:buNone/>
            </a:pPr>
            <a:endParaRPr lang="en-US" dirty="0"/>
          </a:p>
          <a:p>
            <a:pPr marL="457200" lvl="1" indent="0">
              <a:buNone/>
            </a:pPr>
            <a:endParaRPr lang="en-US" dirty="0"/>
          </a:p>
          <a:p>
            <a:pPr marL="457200" lvl="1" indent="0">
              <a:buNone/>
            </a:pPr>
            <a:endParaRPr lang="en-US" dirty="0"/>
          </a:p>
          <a:p>
            <a:pPr marL="457200" lvl="1" indent="0">
              <a:buNone/>
            </a:pPr>
            <a:endParaRPr lang="en-US" dirty="0"/>
          </a:p>
          <a:p>
            <a:pPr marL="457200" lvl="1" indent="0">
              <a:buNone/>
            </a:pPr>
            <a:endParaRPr lang="en-US" dirty="0"/>
          </a:p>
          <a:p>
            <a:pPr marL="457200" lvl="1" indent="0">
              <a:buNone/>
            </a:pPr>
            <a:endParaRPr lang="en-US" dirty="0"/>
          </a:p>
          <a:p>
            <a:pPr marL="457200" lvl="1" indent="0">
              <a:buNone/>
            </a:pPr>
            <a:endParaRPr lang="en-US" dirty="0"/>
          </a:p>
          <a:p>
            <a:pPr lvl="1"/>
            <a:r>
              <a:rPr lang="en-US" dirty="0"/>
              <a:t>Check the box next to record you would like to edit</a:t>
            </a:r>
          </a:p>
          <a:p>
            <a:pPr lvl="1"/>
            <a:r>
              <a:rPr lang="en-US" dirty="0"/>
              <a:t>Correct the data in the fields highlighted in red</a:t>
            </a:r>
          </a:p>
          <a:p>
            <a:pPr lvl="1"/>
            <a:r>
              <a:rPr lang="en-US" dirty="0"/>
              <a:t>Make sure that the box along the left-hand side is checked, and then click “Save” to save the edits</a:t>
            </a:r>
          </a:p>
          <a:p>
            <a:pPr lvl="1"/>
            <a:endParaRPr lang="en-US" dirty="0"/>
          </a:p>
          <a:p>
            <a:pPr marL="1028700" lvl="1" indent="-342900"/>
            <a:endParaRPr lang="en-US" dirty="0"/>
          </a:p>
        </p:txBody>
      </p:sp>
      <p:sp>
        <p:nvSpPr>
          <p:cNvPr id="4" name="Slide Number Placeholder 3"/>
          <p:cNvSpPr>
            <a:spLocks noGrp="1"/>
          </p:cNvSpPr>
          <p:nvPr>
            <p:ph type="sldNum" sz="quarter" idx="12"/>
          </p:nvPr>
        </p:nvSpPr>
        <p:spPr>
          <a:xfrm>
            <a:off x="2514600" y="6322347"/>
            <a:ext cx="2057400" cy="365125"/>
          </a:xfrm>
        </p:spPr>
        <p:txBody>
          <a:bodyPr/>
          <a:lstStyle/>
          <a:p>
            <a:fld id="{C479D5F6-EDCB-402A-AC08-4943A1820E8F}" type="slidenum">
              <a:rPr lang="en-US" smtClean="0"/>
              <a:pPr/>
              <a:t>17</a:t>
            </a:fld>
            <a:endParaRPr lang="en-US" dirty="0"/>
          </a:p>
        </p:txBody>
      </p:sp>
      <p:pic>
        <p:nvPicPr>
          <p:cNvPr id="6" name="Picture 5" descr="This is a screenshot of the Edit Record screen in Data Pipeline."/>
          <p:cNvPicPr/>
          <p:nvPr/>
        </p:nvPicPr>
        <p:blipFill rotWithShape="1">
          <a:blip r:embed="rId2"/>
          <a:srcRect l="67564" t="42943" b="29429"/>
          <a:stretch/>
        </p:blipFill>
        <p:spPr bwMode="auto">
          <a:xfrm>
            <a:off x="3633677" y="2067352"/>
            <a:ext cx="4922520" cy="1572632"/>
          </a:xfrm>
          <a:prstGeom prst="rect">
            <a:avLst/>
          </a:prstGeom>
          <a:ln w="3175">
            <a:solidFill>
              <a:schemeClr val="tx1"/>
            </a:solidFill>
          </a:ln>
          <a:extLst>
            <a:ext uri="{53640926-AAD7-44D8-BBD7-CCE9431645EC}">
              <a14:shadowObscured xmlns:a14="http://schemas.microsoft.com/office/drawing/2010/main"/>
            </a:ext>
          </a:extLst>
        </p:spPr>
      </p:pic>
      <p:pic>
        <p:nvPicPr>
          <p:cNvPr id="7" name="Picture 6" descr="This is another screenshot of the Edit Record screen in Data Pipeline. It is another view."/>
          <p:cNvPicPr/>
          <p:nvPr/>
        </p:nvPicPr>
        <p:blipFill rotWithShape="1">
          <a:blip r:embed="rId3"/>
          <a:srcRect l="67436" t="42042" b="35961"/>
          <a:stretch/>
        </p:blipFill>
        <p:spPr bwMode="auto">
          <a:xfrm>
            <a:off x="572371" y="3830329"/>
            <a:ext cx="4578324" cy="1007443"/>
          </a:xfrm>
          <a:prstGeom prst="rect">
            <a:avLst/>
          </a:prstGeom>
          <a:ln w="3175">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006998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41275"/>
            <a:ext cx="7886700" cy="1092778"/>
          </a:xfrm>
        </p:spPr>
        <p:txBody>
          <a:bodyPr>
            <a:normAutofit/>
          </a:bodyPr>
          <a:lstStyle/>
          <a:p>
            <a:r>
              <a:rPr lang="en-US" sz="3600" dirty="0"/>
              <a:t>Step 7: Data Validation</a:t>
            </a:r>
          </a:p>
        </p:txBody>
      </p:sp>
      <p:sp>
        <p:nvSpPr>
          <p:cNvPr id="7" name="Content Placeholder 2"/>
          <p:cNvSpPr>
            <a:spLocks noGrp="1"/>
          </p:cNvSpPr>
          <p:nvPr>
            <p:ph sz="half" idx="1"/>
          </p:nvPr>
        </p:nvSpPr>
        <p:spPr>
          <a:xfrm>
            <a:off x="244475" y="1517072"/>
            <a:ext cx="8159750" cy="4793239"/>
          </a:xfrm>
        </p:spPr>
        <p:txBody>
          <a:bodyPr>
            <a:normAutofit fontScale="85000" lnSpcReduction="20000"/>
          </a:bodyPr>
          <a:lstStyle/>
          <a:p>
            <a:r>
              <a:rPr lang="en-US" dirty="0"/>
              <a:t>Data Pipeline can only check for certain types of errors</a:t>
            </a:r>
          </a:p>
          <a:p>
            <a:pPr lvl="1"/>
            <a:r>
              <a:rPr lang="en-US" dirty="0"/>
              <a:t>It cannot check that your demographic data are accurate (i.e., a student is actually Hispanic or not)</a:t>
            </a:r>
          </a:p>
          <a:p>
            <a:pPr lvl="1"/>
            <a:r>
              <a:rPr lang="en-US" dirty="0"/>
              <a:t>It cannot validate that students have the correct invalidation</a:t>
            </a:r>
          </a:p>
          <a:p>
            <a:pPr lvl="2"/>
            <a:r>
              <a:rPr lang="en-US" dirty="0"/>
              <a:t>The Data File Layout will have instructions for how to select the appropriate invalidation</a:t>
            </a:r>
          </a:p>
          <a:p>
            <a:r>
              <a:rPr lang="en-US" b="1" dirty="0"/>
              <a:t>Do not change/make up data just to clear errors!</a:t>
            </a:r>
          </a:p>
          <a:p>
            <a:pPr lvl="1"/>
            <a:r>
              <a:rPr lang="en-US" dirty="0"/>
              <a:t>If you have a lot of missing data, check a different extract </a:t>
            </a:r>
          </a:p>
          <a:p>
            <a:pPr lvl="2"/>
            <a:r>
              <a:rPr lang="en-US" dirty="0"/>
              <a:t>Maybe the interchange data or vendor data are better</a:t>
            </a:r>
          </a:p>
          <a:p>
            <a:pPr lvl="1"/>
            <a:r>
              <a:rPr lang="en-US" dirty="0"/>
              <a:t>Making up data can cause issues with reporting and accountability</a:t>
            </a:r>
          </a:p>
          <a:p>
            <a:pPr lvl="1"/>
            <a:r>
              <a:rPr lang="en-US" b="1" dirty="0"/>
              <a:t>If you have an error that cannot be cleared but the data are correct, contact SBD Support.</a:t>
            </a:r>
          </a:p>
          <a:p>
            <a:r>
              <a:rPr lang="en-US" dirty="0"/>
              <a:t>Warnings</a:t>
            </a:r>
          </a:p>
          <a:p>
            <a:pPr lvl="1"/>
            <a:r>
              <a:rPr lang="en-US" dirty="0"/>
              <a:t>Warnings are used to inform users of situations that may indicate, but not necessarily are, issues with the data (such as an unusually low or high percent of the student population classified in a particular category)</a:t>
            </a:r>
          </a:p>
          <a:p>
            <a:pPr lvl="1"/>
            <a:r>
              <a:rPr lang="en-US" b="1" dirty="0"/>
              <a:t>Warnings</a:t>
            </a:r>
            <a:r>
              <a:rPr lang="en-US" dirty="0"/>
              <a:t> do not prevent data submission, but </a:t>
            </a:r>
            <a:r>
              <a:rPr lang="en-US" b="1" dirty="0"/>
              <a:t>Errors</a:t>
            </a:r>
            <a:r>
              <a:rPr lang="en-US" dirty="0"/>
              <a:t> do</a:t>
            </a:r>
          </a:p>
          <a:p>
            <a:endParaRPr lang="en-US" dirty="0"/>
          </a:p>
        </p:txBody>
      </p:sp>
      <p:sp>
        <p:nvSpPr>
          <p:cNvPr id="2" name="Slide Number Placeholder 1"/>
          <p:cNvSpPr>
            <a:spLocks noGrp="1"/>
          </p:cNvSpPr>
          <p:nvPr>
            <p:ph type="sldNum" sz="quarter" idx="12"/>
          </p:nvPr>
        </p:nvSpPr>
        <p:spPr>
          <a:xfrm>
            <a:off x="2706082" y="6310311"/>
            <a:ext cx="2057400" cy="365125"/>
          </a:xfrm>
        </p:spPr>
        <p:txBody>
          <a:bodyPr/>
          <a:lstStyle/>
          <a:p>
            <a:fld id="{C479D5F6-EDCB-402A-AC08-4943A1820E8F}" type="slidenum">
              <a:rPr lang="en-US" smtClean="0"/>
              <a:pPr/>
              <a:t>18</a:t>
            </a:fld>
            <a:endParaRPr lang="en-US" dirty="0"/>
          </a:p>
        </p:txBody>
      </p:sp>
    </p:spTree>
    <p:extLst>
      <p:ext uri="{BB962C8B-B14F-4D97-AF65-F5344CB8AC3E}">
        <p14:creationId xmlns:p14="http://schemas.microsoft.com/office/powerpoint/2010/main" val="3784472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2469" y="64228"/>
            <a:ext cx="8920702" cy="1325563"/>
          </a:xfrm>
        </p:spPr>
        <p:txBody>
          <a:bodyPr/>
          <a:lstStyle/>
          <a:p>
            <a:r>
              <a:rPr lang="en-US" dirty="0"/>
              <a:t>Step 7: Data Validation (Continued)</a:t>
            </a:r>
          </a:p>
        </p:txBody>
      </p:sp>
      <p:sp>
        <p:nvSpPr>
          <p:cNvPr id="4" name="Slide Number Placeholder 3"/>
          <p:cNvSpPr>
            <a:spLocks noGrp="1"/>
          </p:cNvSpPr>
          <p:nvPr>
            <p:ph type="sldNum" sz="quarter" idx="12"/>
          </p:nvPr>
        </p:nvSpPr>
        <p:spPr>
          <a:xfrm>
            <a:off x="223071" y="6427018"/>
            <a:ext cx="4219620" cy="365125"/>
          </a:xfrm>
        </p:spPr>
        <p:txBody>
          <a:bodyPr/>
          <a:lstStyle/>
          <a:p>
            <a:fld id="{C479D5F6-EDCB-402A-AC08-4943A1820E8F}" type="slidenum">
              <a:rPr lang="en-US" smtClean="0"/>
              <a:pPr/>
              <a:t>19</a:t>
            </a:fld>
            <a:r>
              <a:rPr lang="en-US" dirty="0"/>
              <a:t> </a:t>
            </a:r>
          </a:p>
        </p:txBody>
      </p:sp>
      <p:sp>
        <p:nvSpPr>
          <p:cNvPr id="5" name="Content Placeholder 2"/>
          <p:cNvSpPr txBox="1">
            <a:spLocks/>
          </p:cNvSpPr>
          <p:nvPr/>
        </p:nvSpPr>
        <p:spPr>
          <a:xfrm>
            <a:off x="397164" y="1463040"/>
            <a:ext cx="8404513" cy="4640674"/>
          </a:xfrm>
          <a:prstGeom prst="rect">
            <a:avLst/>
          </a:prstGeom>
        </p:spPr>
        <p:txBody>
          <a:bodyPr vert="horz" lIns="0" tIns="0" rIns="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Download the COGNOS SBD Summary Report</a:t>
            </a:r>
          </a:p>
          <a:p>
            <a:pPr lvl="1"/>
            <a:endParaRPr lang="en-US" dirty="0"/>
          </a:p>
          <a:p>
            <a:pPr lvl="1"/>
            <a:r>
              <a:rPr lang="en-US" dirty="0"/>
              <a:t>Compare your district summary numbers to last year’s final data</a:t>
            </a:r>
          </a:p>
          <a:p>
            <a:pPr lvl="2"/>
            <a:r>
              <a:rPr lang="en-US" dirty="0"/>
              <a:t>Large changes in the number of students in a category could indicate a coding error or incorrect data submitted to the Interchange or vendor system</a:t>
            </a:r>
          </a:p>
          <a:p>
            <a:pPr lvl="1"/>
            <a:endParaRPr lang="en-US" dirty="0"/>
          </a:p>
          <a:p>
            <a:pPr lvl="1"/>
            <a:r>
              <a:rPr lang="en-US" dirty="0"/>
              <a:t>Review Invalidations</a:t>
            </a:r>
          </a:p>
          <a:p>
            <a:pPr lvl="2"/>
            <a:r>
              <a:rPr lang="en-US" dirty="0"/>
              <a:t>Check for students who were invalidated who may have scores</a:t>
            </a:r>
          </a:p>
          <a:p>
            <a:pPr lvl="2"/>
            <a:r>
              <a:rPr lang="en-US" dirty="0"/>
              <a:t>Check that Parent Excuses are correctly applied</a:t>
            </a:r>
          </a:p>
          <a:p>
            <a:pPr lvl="3"/>
            <a:r>
              <a:rPr lang="en-US" dirty="0"/>
              <a:t>College Board assessments have invalidations added by the schools, so it is important to double check that they have been correctly applied.</a:t>
            </a:r>
          </a:p>
          <a:p>
            <a:pPr marL="914400" lvl="2" indent="0">
              <a:buNone/>
            </a:pPr>
            <a:endParaRPr lang="en-US" dirty="0"/>
          </a:p>
        </p:txBody>
      </p:sp>
      <p:sp>
        <p:nvSpPr>
          <p:cNvPr id="7" name="Content Placeholder 6">
            <a:extLst>
              <a:ext uri="{FF2B5EF4-FFF2-40B4-BE49-F238E27FC236}">
                <a16:creationId xmlns:a16="http://schemas.microsoft.com/office/drawing/2014/main" id="{A27D10AC-B80E-B6AC-5EAE-4EDFA7080C00}"/>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35549521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EEC47-969F-E701-1AA8-F9433C2AE3DA}"/>
              </a:ext>
            </a:extLst>
          </p:cNvPr>
          <p:cNvSpPr>
            <a:spLocks noGrp="1"/>
          </p:cNvSpPr>
          <p:nvPr>
            <p:ph type="title"/>
          </p:nvPr>
        </p:nvSpPr>
        <p:spPr/>
        <p:txBody>
          <a:bodyPr>
            <a:normAutofit/>
          </a:bodyPr>
          <a:lstStyle/>
          <a:p>
            <a:r>
              <a:rPr lang="en-US" sz="3600" dirty="0"/>
              <a:t>Welcome!</a:t>
            </a:r>
          </a:p>
        </p:txBody>
      </p:sp>
      <p:sp>
        <p:nvSpPr>
          <p:cNvPr id="3" name="Content Placeholder 2">
            <a:extLst>
              <a:ext uri="{FF2B5EF4-FFF2-40B4-BE49-F238E27FC236}">
                <a16:creationId xmlns:a16="http://schemas.microsoft.com/office/drawing/2014/main" id="{28176C12-3972-54D1-2B5C-34E71EB56C8A}"/>
              </a:ext>
            </a:extLst>
          </p:cNvPr>
          <p:cNvSpPr>
            <a:spLocks noGrp="1"/>
          </p:cNvSpPr>
          <p:nvPr>
            <p:ph idx="1"/>
          </p:nvPr>
        </p:nvSpPr>
        <p:spPr/>
        <p:txBody>
          <a:bodyPr/>
          <a:lstStyle/>
          <a:p>
            <a:r>
              <a:rPr lang="en-US" sz="2800" dirty="0"/>
              <a:t>As we are getting started: </a:t>
            </a:r>
          </a:p>
          <a:p>
            <a:pPr marL="0" indent="0">
              <a:buNone/>
            </a:pPr>
            <a:endParaRPr lang="en-US" sz="2800" dirty="0"/>
          </a:p>
          <a:p>
            <a:pPr lvl="1"/>
            <a:r>
              <a:rPr lang="en-US" sz="2400" dirty="0"/>
              <a:t>Please mute your microphones. </a:t>
            </a:r>
          </a:p>
          <a:p>
            <a:pPr lvl="1"/>
            <a:endParaRPr lang="en-US" sz="2400" dirty="0"/>
          </a:p>
          <a:p>
            <a:pPr lvl="1"/>
            <a:r>
              <a:rPr lang="en-US" sz="2400" dirty="0"/>
              <a:t>Cameras have been turned off for participants for privacy reasons.</a:t>
            </a:r>
          </a:p>
          <a:p>
            <a:pPr lvl="1"/>
            <a:endParaRPr lang="en-US" sz="2400" dirty="0"/>
          </a:p>
          <a:p>
            <a:pPr lvl="1"/>
            <a:r>
              <a:rPr lang="en-US" sz="2400" dirty="0"/>
              <a:t>This session will be recorded and posted to the SBD collection webpages as soon as possible after the session ends.</a:t>
            </a:r>
          </a:p>
          <a:p>
            <a:pPr lvl="1"/>
            <a:endParaRPr lang="en-US" dirty="0"/>
          </a:p>
          <a:p>
            <a:pPr lvl="1"/>
            <a:endParaRPr lang="en-US" dirty="0"/>
          </a:p>
          <a:p>
            <a:endParaRPr lang="en-US" dirty="0"/>
          </a:p>
        </p:txBody>
      </p:sp>
    </p:spTree>
    <p:extLst>
      <p:ext uri="{BB962C8B-B14F-4D97-AF65-F5344CB8AC3E}">
        <p14:creationId xmlns:p14="http://schemas.microsoft.com/office/powerpoint/2010/main" val="35901256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886700" cy="1325563"/>
          </a:xfrm>
        </p:spPr>
        <p:txBody>
          <a:bodyPr/>
          <a:lstStyle/>
          <a:p>
            <a:r>
              <a:rPr lang="en-US" dirty="0"/>
              <a:t>Step 8: Submit SBD Data</a:t>
            </a:r>
          </a:p>
        </p:txBody>
      </p:sp>
      <p:sp>
        <p:nvSpPr>
          <p:cNvPr id="3" name="Content Placeholder 2"/>
          <p:cNvSpPr>
            <a:spLocks noGrp="1"/>
          </p:cNvSpPr>
          <p:nvPr>
            <p:ph idx="1"/>
          </p:nvPr>
        </p:nvSpPr>
        <p:spPr>
          <a:xfrm>
            <a:off x="628650" y="1643062"/>
            <a:ext cx="7886700" cy="4668838"/>
          </a:xfrm>
        </p:spPr>
        <p:txBody>
          <a:bodyPr>
            <a:normAutofit fontScale="85000" lnSpcReduction="20000"/>
          </a:bodyPr>
          <a:lstStyle/>
          <a:p>
            <a:r>
              <a:rPr lang="en-US" dirty="0"/>
              <a:t>Download your final SBD extract for your records through the File Extract Download option</a:t>
            </a:r>
          </a:p>
          <a:p>
            <a:pPr lvl="1"/>
            <a:r>
              <a:rPr lang="en-US" dirty="0"/>
              <a:t>This is </a:t>
            </a:r>
            <a:r>
              <a:rPr lang="en-US" u="sng" dirty="0"/>
              <a:t>especially important</a:t>
            </a:r>
            <a:r>
              <a:rPr lang="en-US" dirty="0"/>
              <a:t> if you use the Edit Records screen</a:t>
            </a:r>
          </a:p>
          <a:p>
            <a:r>
              <a:rPr lang="en-US" dirty="0"/>
              <a:t>Select “Status Dashboard” under the appropriate assessment collection</a:t>
            </a:r>
          </a:p>
          <a:p>
            <a:r>
              <a:rPr lang="en-US" dirty="0"/>
              <a:t>Review the data on the Status Dashboard to make sure you are ready to submit</a:t>
            </a:r>
          </a:p>
          <a:p>
            <a:pPr lvl="1"/>
            <a:r>
              <a:rPr lang="en-US" dirty="0"/>
              <a:t>Validation Errors and RITS Errors must be zero unless you have contacted SBD Support specifically to ignore errors</a:t>
            </a:r>
          </a:p>
          <a:p>
            <a:pPr lvl="1"/>
            <a:r>
              <a:rPr lang="en-US" dirty="0"/>
              <a:t>If errors are ignored, you must submit without making any additional changes or uploading a new file or it will reset the ignore errors status</a:t>
            </a:r>
          </a:p>
          <a:p>
            <a:r>
              <a:rPr lang="en-US" dirty="0"/>
              <a:t>Click “Submit to CDE” and “Yes” in the pop-up window</a:t>
            </a:r>
          </a:p>
          <a:p>
            <a:r>
              <a:rPr lang="en-US" dirty="0"/>
              <a:t>If you need to make additional changes after submission, please contact SBD Support to unlock your data.  This can be done until the end of the window.</a:t>
            </a:r>
          </a:p>
        </p:txBody>
      </p:sp>
      <p:sp>
        <p:nvSpPr>
          <p:cNvPr id="4" name="Slide Number Placeholder 3"/>
          <p:cNvSpPr>
            <a:spLocks noGrp="1"/>
          </p:cNvSpPr>
          <p:nvPr>
            <p:ph type="sldNum" sz="quarter" idx="12"/>
          </p:nvPr>
        </p:nvSpPr>
        <p:spPr>
          <a:xfrm>
            <a:off x="2828630" y="6311900"/>
            <a:ext cx="2057400" cy="365125"/>
          </a:xfrm>
        </p:spPr>
        <p:txBody>
          <a:bodyPr/>
          <a:lstStyle/>
          <a:p>
            <a:fld id="{C479D5F6-EDCB-402A-AC08-4943A1820E8F}" type="slidenum">
              <a:rPr lang="en-US" smtClean="0"/>
              <a:pPr/>
              <a:t>20</a:t>
            </a:fld>
            <a:endParaRPr lang="en-US" dirty="0"/>
          </a:p>
        </p:txBody>
      </p:sp>
    </p:spTree>
    <p:extLst>
      <p:ext uri="{BB962C8B-B14F-4D97-AF65-F5344CB8AC3E}">
        <p14:creationId xmlns:p14="http://schemas.microsoft.com/office/powerpoint/2010/main" val="27456725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431" y="136524"/>
            <a:ext cx="7886700" cy="1325563"/>
          </a:xfrm>
        </p:spPr>
        <p:txBody>
          <a:bodyPr/>
          <a:lstStyle/>
          <a:p>
            <a:r>
              <a:rPr lang="en-US" dirty="0"/>
              <a:t>Troubleshooting</a:t>
            </a:r>
          </a:p>
        </p:txBody>
      </p:sp>
      <p:sp>
        <p:nvSpPr>
          <p:cNvPr id="3" name="Content Placeholder 2"/>
          <p:cNvSpPr>
            <a:spLocks noGrp="1"/>
          </p:cNvSpPr>
          <p:nvPr>
            <p:ph idx="1"/>
          </p:nvPr>
        </p:nvSpPr>
        <p:spPr>
          <a:xfrm>
            <a:off x="628650" y="1462087"/>
            <a:ext cx="7886700" cy="4714876"/>
          </a:xfrm>
        </p:spPr>
        <p:txBody>
          <a:bodyPr>
            <a:normAutofit fontScale="92500" lnSpcReduction="10000"/>
          </a:bodyPr>
          <a:lstStyle/>
          <a:p>
            <a:r>
              <a:rPr lang="en-US" dirty="0"/>
              <a:t>See the </a:t>
            </a:r>
            <a:r>
              <a:rPr lang="en-US" dirty="0">
                <a:hlinkClick r:id="rId2"/>
              </a:rPr>
              <a:t>SBD Manual</a:t>
            </a:r>
            <a:r>
              <a:rPr lang="en-US" dirty="0"/>
              <a:t> for common issues and trouble shooting techniques</a:t>
            </a:r>
          </a:p>
          <a:p>
            <a:r>
              <a:rPr lang="en-US" dirty="0"/>
              <a:t>Users generally have issues at three different points in the SBD process:</a:t>
            </a:r>
          </a:p>
          <a:p>
            <a:pPr lvl="1"/>
            <a:r>
              <a:rPr lang="en-US" dirty="0"/>
              <a:t>Logging in to Data Pipeline</a:t>
            </a:r>
          </a:p>
          <a:p>
            <a:pPr lvl="2"/>
            <a:r>
              <a:rPr lang="en-US" dirty="0"/>
              <a:t>Generally these issues must be resolved by the district LAM.</a:t>
            </a:r>
          </a:p>
          <a:p>
            <a:pPr lvl="2"/>
            <a:r>
              <a:rPr lang="en-US" dirty="0"/>
              <a:t>CDE cannot change or grant user permissions.</a:t>
            </a:r>
          </a:p>
          <a:p>
            <a:pPr lvl="1"/>
            <a:r>
              <a:rPr lang="en-US" dirty="0"/>
              <a:t>Uploading a Data file</a:t>
            </a:r>
          </a:p>
          <a:p>
            <a:pPr lvl="2"/>
            <a:r>
              <a:rPr lang="en-US" dirty="0"/>
              <a:t>This is usually an issue with the file format. See the manual for common issues and how to identify them.</a:t>
            </a:r>
          </a:p>
          <a:p>
            <a:pPr lvl="1"/>
            <a:r>
              <a:rPr lang="en-US" dirty="0"/>
              <a:t>Clearing Errors</a:t>
            </a:r>
          </a:p>
          <a:p>
            <a:pPr lvl="2"/>
            <a:r>
              <a:rPr lang="en-US" dirty="0"/>
              <a:t>Usually the Data File Layout and Definitions and Business Rules documents are enough to identify why an error is occurring.</a:t>
            </a:r>
          </a:p>
          <a:p>
            <a:pPr lvl="2"/>
            <a:r>
              <a:rPr lang="en-US" dirty="0"/>
              <a:t>If you think an error is triggering incorrectly, contact SBD Support.</a:t>
            </a:r>
          </a:p>
          <a:p>
            <a:endParaRPr lang="en-US" dirty="0"/>
          </a:p>
          <a:p>
            <a:endParaRPr lang="en-US" dirty="0"/>
          </a:p>
        </p:txBody>
      </p:sp>
      <p:sp>
        <p:nvSpPr>
          <p:cNvPr id="4" name="Slide Number Placeholder 3"/>
          <p:cNvSpPr>
            <a:spLocks noGrp="1"/>
          </p:cNvSpPr>
          <p:nvPr>
            <p:ph type="sldNum" sz="quarter" idx="12"/>
          </p:nvPr>
        </p:nvSpPr>
        <p:spPr>
          <a:xfrm>
            <a:off x="2544834" y="6176963"/>
            <a:ext cx="2057400" cy="365125"/>
          </a:xfrm>
        </p:spPr>
        <p:txBody>
          <a:bodyPr/>
          <a:lstStyle/>
          <a:p>
            <a:fld id="{C479D5F6-EDCB-402A-AC08-4943A1820E8F}" type="slidenum">
              <a:rPr lang="en-US" smtClean="0"/>
              <a:pPr/>
              <a:t>21</a:t>
            </a:fld>
            <a:endParaRPr lang="en-US" dirty="0"/>
          </a:p>
        </p:txBody>
      </p:sp>
    </p:spTree>
    <p:extLst>
      <p:ext uri="{BB962C8B-B14F-4D97-AF65-F5344CB8AC3E}">
        <p14:creationId xmlns:p14="http://schemas.microsoft.com/office/powerpoint/2010/main" val="30084233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749" y="48863"/>
            <a:ext cx="7886700" cy="1325563"/>
          </a:xfrm>
        </p:spPr>
        <p:txBody>
          <a:bodyPr/>
          <a:lstStyle/>
          <a:p>
            <a:r>
              <a:rPr lang="en-US" dirty="0"/>
              <a:t>Moving Students</a:t>
            </a:r>
          </a:p>
        </p:txBody>
      </p:sp>
      <p:sp>
        <p:nvSpPr>
          <p:cNvPr id="3" name="Content Placeholder 2"/>
          <p:cNvSpPr>
            <a:spLocks noGrp="1"/>
          </p:cNvSpPr>
          <p:nvPr>
            <p:ph idx="1"/>
          </p:nvPr>
        </p:nvSpPr>
        <p:spPr>
          <a:xfrm>
            <a:off x="628650" y="1463039"/>
            <a:ext cx="7886700" cy="5021982"/>
          </a:xfrm>
        </p:spPr>
        <p:txBody>
          <a:bodyPr>
            <a:normAutofit lnSpcReduction="10000"/>
          </a:bodyPr>
          <a:lstStyle/>
          <a:p>
            <a:r>
              <a:rPr lang="en-US" dirty="0"/>
              <a:t>All SBD collections allow a district to move students between schools within their district</a:t>
            </a:r>
          </a:p>
          <a:p>
            <a:r>
              <a:rPr lang="en-US" dirty="0"/>
              <a:t>Moving between districts is a collection specific process</a:t>
            </a:r>
          </a:p>
          <a:p>
            <a:pPr lvl="1"/>
            <a:r>
              <a:rPr lang="en-US" dirty="0"/>
              <a:t>CO PSAT/SAT - Do </a:t>
            </a:r>
            <a:r>
              <a:rPr lang="en-US" u="sng" dirty="0"/>
              <a:t>not</a:t>
            </a:r>
            <a:r>
              <a:rPr lang="en-US" dirty="0"/>
              <a:t> send a Failsafe document</a:t>
            </a:r>
          </a:p>
          <a:p>
            <a:pPr lvl="2"/>
            <a:r>
              <a:rPr lang="en-US" dirty="0"/>
              <a:t>The SBD layout will include the Pre-ID, Testing, and Responsible District and School fields</a:t>
            </a:r>
          </a:p>
          <a:p>
            <a:pPr lvl="2"/>
            <a:r>
              <a:rPr lang="en-US" dirty="0"/>
              <a:t>If the Pre-ID and Testing fields do not match, the Responsible District and School fields will be filled in with your district to properly calculate the continuous fields</a:t>
            </a:r>
          </a:p>
          <a:p>
            <a:pPr lvl="2"/>
            <a:r>
              <a:rPr lang="en-US" dirty="0"/>
              <a:t>If the discrepancy is in the district set of fields, both districts will see the student records and have a chance to review the data and agree on the appropriate Responsible District and School (CDE will monitor students submitted with conflicting Responsible Districts and will contact the data respondents)</a:t>
            </a:r>
          </a:p>
        </p:txBody>
      </p:sp>
      <p:sp>
        <p:nvSpPr>
          <p:cNvPr id="4" name="Slide Number Placeholder 3"/>
          <p:cNvSpPr>
            <a:spLocks noGrp="1"/>
          </p:cNvSpPr>
          <p:nvPr>
            <p:ph type="sldNum" sz="quarter" idx="12"/>
          </p:nvPr>
        </p:nvSpPr>
        <p:spPr>
          <a:xfrm>
            <a:off x="2789155" y="6267739"/>
            <a:ext cx="2057400" cy="365125"/>
          </a:xfrm>
        </p:spPr>
        <p:txBody>
          <a:bodyPr/>
          <a:lstStyle/>
          <a:p>
            <a:fld id="{C479D5F6-EDCB-402A-AC08-4943A1820E8F}" type="slidenum">
              <a:rPr lang="en-US" smtClean="0"/>
              <a:pPr/>
              <a:t>22</a:t>
            </a:fld>
            <a:endParaRPr lang="en-US" dirty="0"/>
          </a:p>
        </p:txBody>
      </p:sp>
    </p:spTree>
    <p:extLst>
      <p:ext uri="{BB962C8B-B14F-4D97-AF65-F5344CB8AC3E}">
        <p14:creationId xmlns:p14="http://schemas.microsoft.com/office/powerpoint/2010/main" val="17155067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990" y="0"/>
            <a:ext cx="7886700" cy="1325563"/>
          </a:xfrm>
        </p:spPr>
        <p:txBody>
          <a:bodyPr/>
          <a:lstStyle/>
          <a:p>
            <a:r>
              <a:rPr lang="en-US" dirty="0"/>
              <a:t>COGNOS Reports</a:t>
            </a:r>
          </a:p>
        </p:txBody>
      </p:sp>
      <p:pic>
        <p:nvPicPr>
          <p:cNvPr id="5" name="table" descr="This table provides an inventory of all of the reports available to perform data validation.">
            <a:extLst>
              <a:ext uri="{FF2B5EF4-FFF2-40B4-BE49-F238E27FC236}">
                <a16:creationId xmlns:a16="http://schemas.microsoft.com/office/drawing/2014/main" id="{830AD161-8B5F-467A-B5C4-395723AEACE4}"/>
              </a:ext>
            </a:extLst>
          </p:cNvPr>
          <p:cNvPicPr>
            <a:picLocks noGrp="1" noChangeAspect="1"/>
          </p:cNvPicPr>
          <p:nvPr>
            <p:ph idx="1"/>
          </p:nvPr>
        </p:nvPicPr>
        <p:blipFill>
          <a:blip r:embed="rId3"/>
          <a:stretch>
            <a:fillRect/>
          </a:stretch>
        </p:blipFill>
        <p:spPr>
          <a:xfrm>
            <a:off x="258552" y="1325563"/>
            <a:ext cx="8504116" cy="4581942"/>
          </a:xfrm>
          <a:prstGeom prst="rect">
            <a:avLst/>
          </a:prstGeom>
        </p:spPr>
      </p:pic>
      <p:sp>
        <p:nvSpPr>
          <p:cNvPr id="4" name="Slide Number Placeholder 3"/>
          <p:cNvSpPr>
            <a:spLocks noGrp="1"/>
          </p:cNvSpPr>
          <p:nvPr>
            <p:ph type="sldNum" sz="quarter" idx="12"/>
          </p:nvPr>
        </p:nvSpPr>
        <p:spPr>
          <a:xfrm>
            <a:off x="2724936" y="6297105"/>
            <a:ext cx="2271270" cy="358384"/>
          </a:xfrm>
        </p:spPr>
        <p:txBody>
          <a:bodyPr/>
          <a:lstStyle/>
          <a:p>
            <a:fld id="{C479D5F6-EDCB-402A-AC08-4943A1820E8F}" type="slidenum">
              <a:rPr lang="en-US" smtClean="0"/>
              <a:pPr/>
              <a:t>23</a:t>
            </a:fld>
            <a:endParaRPr lang="en-US" dirty="0"/>
          </a:p>
        </p:txBody>
      </p:sp>
    </p:spTree>
    <p:extLst>
      <p:ext uri="{BB962C8B-B14F-4D97-AF65-F5344CB8AC3E}">
        <p14:creationId xmlns:p14="http://schemas.microsoft.com/office/powerpoint/2010/main" val="7477248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Additional Resources</a:t>
            </a:r>
            <a:br>
              <a:rPr lang="en-US" dirty="0"/>
            </a:br>
            <a:endParaRPr lang="en-US" dirty="0"/>
          </a:p>
        </p:txBody>
      </p:sp>
      <p:sp>
        <p:nvSpPr>
          <p:cNvPr id="3" name="Slide Number Placeholder 2"/>
          <p:cNvSpPr>
            <a:spLocks noGrp="1"/>
          </p:cNvSpPr>
          <p:nvPr>
            <p:ph type="sldNum" sz="quarter" idx="12"/>
          </p:nvPr>
        </p:nvSpPr>
        <p:spPr/>
        <p:txBody>
          <a:bodyPr/>
          <a:lstStyle/>
          <a:p>
            <a:fld id="{C479D5F6-EDCB-402A-AC08-4943A1820E8F}" type="slidenum">
              <a:rPr lang="en-US" smtClean="0"/>
              <a:pPr/>
              <a:t>24</a:t>
            </a:fld>
            <a:endParaRPr lang="en-US" dirty="0"/>
          </a:p>
        </p:txBody>
      </p:sp>
      <p:sp>
        <p:nvSpPr>
          <p:cNvPr id="4" name="Content Placeholder 3"/>
          <p:cNvSpPr>
            <a:spLocks noGrp="1"/>
          </p:cNvSpPr>
          <p:nvPr>
            <p:ph idx="4294967295"/>
          </p:nvPr>
        </p:nvSpPr>
        <p:spPr>
          <a:xfrm>
            <a:off x="0" y="569913"/>
            <a:ext cx="7886700" cy="2079625"/>
          </a:xfrm>
        </p:spPr>
        <p:txBody>
          <a:bodyPr>
            <a:normAutofit/>
          </a:bodyPr>
          <a:lstStyle/>
          <a:p>
            <a:pPr marL="0" indent="0">
              <a:buNone/>
            </a:pPr>
            <a:r>
              <a:rPr lang="en-US" dirty="0"/>
              <a:t> </a:t>
            </a:r>
          </a:p>
        </p:txBody>
      </p:sp>
    </p:spTree>
    <p:extLst>
      <p:ext uri="{BB962C8B-B14F-4D97-AF65-F5344CB8AC3E}">
        <p14:creationId xmlns:p14="http://schemas.microsoft.com/office/powerpoint/2010/main" val="11803657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226" y="135977"/>
            <a:ext cx="7886700" cy="1325563"/>
          </a:xfrm>
        </p:spPr>
        <p:txBody>
          <a:bodyPr/>
          <a:lstStyle/>
          <a:p>
            <a:r>
              <a:rPr lang="en-US" dirty="0"/>
              <a:t>Assessment Division Homepage</a:t>
            </a:r>
          </a:p>
        </p:txBody>
      </p:sp>
      <p:sp>
        <p:nvSpPr>
          <p:cNvPr id="3" name="Content Placeholder 2"/>
          <p:cNvSpPr>
            <a:spLocks noGrp="1"/>
          </p:cNvSpPr>
          <p:nvPr>
            <p:ph idx="1"/>
          </p:nvPr>
        </p:nvSpPr>
        <p:spPr>
          <a:xfrm>
            <a:off x="443904" y="1354285"/>
            <a:ext cx="7886700" cy="4351338"/>
          </a:xfrm>
        </p:spPr>
        <p:txBody>
          <a:bodyPr/>
          <a:lstStyle/>
          <a:p>
            <a:r>
              <a:rPr lang="en-US" dirty="0">
                <a:hlinkClick r:id="rId2"/>
              </a:rPr>
              <a:t>https://www.cde.state.co.us/assessment</a:t>
            </a:r>
            <a:r>
              <a:rPr lang="en-US" dirty="0"/>
              <a:t> </a:t>
            </a:r>
          </a:p>
          <a:p>
            <a:endParaRPr lang="en-US" dirty="0"/>
          </a:p>
          <a:p>
            <a:endParaRPr lang="en-US" dirty="0"/>
          </a:p>
        </p:txBody>
      </p:sp>
      <p:pic>
        <p:nvPicPr>
          <p:cNvPr id="6" name="Picture 5" descr="This is a screenshot of the Assessment Division homepage."/>
          <p:cNvPicPr>
            <a:picLocks noChangeAspect="1"/>
          </p:cNvPicPr>
          <p:nvPr/>
        </p:nvPicPr>
        <p:blipFill>
          <a:blip r:embed="rId3"/>
          <a:stretch>
            <a:fillRect/>
          </a:stretch>
        </p:blipFill>
        <p:spPr>
          <a:xfrm>
            <a:off x="681421" y="1848830"/>
            <a:ext cx="5248039" cy="4397848"/>
          </a:xfrm>
          <a:prstGeom prst="rect">
            <a:avLst/>
          </a:prstGeom>
        </p:spPr>
      </p:pic>
      <p:sp>
        <p:nvSpPr>
          <p:cNvPr id="4" name="Slide Number Placeholder 3"/>
          <p:cNvSpPr>
            <a:spLocks noGrp="1"/>
          </p:cNvSpPr>
          <p:nvPr>
            <p:ph type="sldNum" sz="quarter" idx="12"/>
          </p:nvPr>
        </p:nvSpPr>
        <p:spPr>
          <a:xfrm>
            <a:off x="3105876" y="6356898"/>
            <a:ext cx="2057400" cy="365125"/>
          </a:xfrm>
        </p:spPr>
        <p:txBody>
          <a:bodyPr/>
          <a:lstStyle/>
          <a:p>
            <a:fld id="{C479D5F6-EDCB-402A-AC08-4943A1820E8F}" type="slidenum">
              <a:rPr lang="en-US" smtClean="0"/>
              <a:pPr/>
              <a:t>25</a:t>
            </a:fld>
            <a:endParaRPr lang="en-US" dirty="0"/>
          </a:p>
        </p:txBody>
      </p:sp>
    </p:spTree>
    <p:extLst>
      <p:ext uri="{BB962C8B-B14F-4D97-AF65-F5344CB8AC3E}">
        <p14:creationId xmlns:p14="http://schemas.microsoft.com/office/powerpoint/2010/main" val="13485510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255"/>
            <a:ext cx="7886700" cy="1325563"/>
          </a:xfrm>
        </p:spPr>
        <p:txBody>
          <a:bodyPr/>
          <a:lstStyle/>
          <a:p>
            <a:r>
              <a:rPr lang="en-US" dirty="0"/>
              <a:t>Invalidation Instructions</a:t>
            </a:r>
          </a:p>
        </p:txBody>
      </p:sp>
      <p:sp>
        <p:nvSpPr>
          <p:cNvPr id="3" name="Content Placeholder 2"/>
          <p:cNvSpPr>
            <a:spLocks noGrp="1"/>
          </p:cNvSpPr>
          <p:nvPr>
            <p:ph idx="1"/>
          </p:nvPr>
        </p:nvSpPr>
        <p:spPr>
          <a:xfrm>
            <a:off x="628650" y="1343818"/>
            <a:ext cx="7886700" cy="4949827"/>
          </a:xfrm>
        </p:spPr>
        <p:txBody>
          <a:bodyPr>
            <a:normAutofit/>
          </a:bodyPr>
          <a:lstStyle/>
          <a:p>
            <a:r>
              <a:rPr lang="en-US" dirty="0"/>
              <a:t>Instructions for applying invalidations during SBD are in the File Layout and Definitions documents.</a:t>
            </a:r>
          </a:p>
          <a:p>
            <a:endParaRPr lang="en-US" dirty="0"/>
          </a:p>
          <a:p>
            <a:r>
              <a:rPr lang="en-US" dirty="0"/>
              <a:t>There are also instructions for applying invalidations in the assessment materials with details on the appropriate uses of each code:</a:t>
            </a:r>
          </a:p>
          <a:p>
            <a:pPr lvl="1"/>
            <a:endParaRPr lang="en-US" dirty="0"/>
          </a:p>
          <a:p>
            <a:pPr lvl="1"/>
            <a:r>
              <a:rPr lang="en-US" dirty="0"/>
              <a:t>CO SAT/PSAT – School Day Supervisor Manual </a:t>
            </a:r>
          </a:p>
          <a:p>
            <a:pPr lvl="2"/>
            <a:r>
              <a:rPr lang="en-US" dirty="0">
                <a:hlinkClick r:id="rId2"/>
              </a:rPr>
              <a:t>https://satsuite.collegeboard.org/media/pdf/sat-school-day-coordinator-manual.pdf</a:t>
            </a:r>
            <a:r>
              <a:rPr lang="en-US" dirty="0"/>
              <a:t>  </a:t>
            </a:r>
          </a:p>
        </p:txBody>
      </p:sp>
      <p:sp>
        <p:nvSpPr>
          <p:cNvPr id="4" name="Slide Number Placeholder 3"/>
          <p:cNvSpPr>
            <a:spLocks noGrp="1"/>
          </p:cNvSpPr>
          <p:nvPr>
            <p:ph type="sldNum" sz="quarter" idx="12"/>
          </p:nvPr>
        </p:nvSpPr>
        <p:spPr>
          <a:xfrm>
            <a:off x="2706082" y="6293645"/>
            <a:ext cx="2057400" cy="365125"/>
          </a:xfrm>
        </p:spPr>
        <p:txBody>
          <a:bodyPr/>
          <a:lstStyle/>
          <a:p>
            <a:fld id="{C479D5F6-EDCB-402A-AC08-4943A1820E8F}" type="slidenum">
              <a:rPr lang="en-US" smtClean="0"/>
              <a:pPr/>
              <a:t>26</a:t>
            </a:fld>
            <a:endParaRPr lang="en-US" dirty="0"/>
          </a:p>
        </p:txBody>
      </p:sp>
    </p:spTree>
    <p:extLst>
      <p:ext uri="{BB962C8B-B14F-4D97-AF65-F5344CB8AC3E}">
        <p14:creationId xmlns:p14="http://schemas.microsoft.com/office/powerpoint/2010/main" val="2292191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9CD4A-5D3F-CB1B-A513-7E296C0F32FA}"/>
              </a:ext>
            </a:extLst>
          </p:cNvPr>
          <p:cNvSpPr>
            <a:spLocks noGrp="1"/>
          </p:cNvSpPr>
          <p:nvPr>
            <p:ph type="ctrTitle"/>
          </p:nvPr>
        </p:nvSpPr>
        <p:spPr/>
        <p:txBody>
          <a:bodyPr/>
          <a:lstStyle/>
          <a:p>
            <a:r>
              <a:rPr lang="en-US" dirty="0"/>
              <a:t>Deeper Dive: </a:t>
            </a:r>
            <a:br>
              <a:rPr lang="en-US" dirty="0"/>
            </a:br>
            <a:r>
              <a:rPr lang="en-US" dirty="0"/>
              <a:t>PSAT and SAT SBD </a:t>
            </a:r>
            <a:br>
              <a:rPr lang="en-US" dirty="0"/>
            </a:br>
            <a:r>
              <a:rPr lang="en-US" dirty="0"/>
              <a:t>Specific Fields</a:t>
            </a:r>
          </a:p>
        </p:txBody>
      </p:sp>
      <p:sp>
        <p:nvSpPr>
          <p:cNvPr id="3" name="Slide Number Placeholder 2">
            <a:extLst>
              <a:ext uri="{FF2B5EF4-FFF2-40B4-BE49-F238E27FC236}">
                <a16:creationId xmlns:a16="http://schemas.microsoft.com/office/drawing/2014/main" id="{D2914935-308D-D402-2DA2-B0521919E33C}"/>
              </a:ext>
            </a:extLst>
          </p:cNvPr>
          <p:cNvSpPr>
            <a:spLocks noGrp="1"/>
          </p:cNvSpPr>
          <p:nvPr>
            <p:ph type="sldNum" sz="quarter" idx="12"/>
          </p:nvPr>
        </p:nvSpPr>
        <p:spPr/>
        <p:txBody>
          <a:bodyPr/>
          <a:lstStyle/>
          <a:p>
            <a:fld id="{C479D5F6-EDCB-402A-AC08-4943A1820E8F}" type="slidenum">
              <a:rPr lang="en-US" smtClean="0"/>
              <a:pPr/>
              <a:t>27</a:t>
            </a:fld>
            <a:endParaRPr lang="en-US" dirty="0"/>
          </a:p>
        </p:txBody>
      </p:sp>
    </p:spTree>
    <p:extLst>
      <p:ext uri="{BB962C8B-B14F-4D97-AF65-F5344CB8AC3E}">
        <p14:creationId xmlns:p14="http://schemas.microsoft.com/office/powerpoint/2010/main" val="18152652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E007A-C39F-22E1-9199-47AB4908A973}"/>
              </a:ext>
            </a:extLst>
          </p:cNvPr>
          <p:cNvSpPr>
            <a:spLocks noGrp="1"/>
          </p:cNvSpPr>
          <p:nvPr>
            <p:ph type="title"/>
          </p:nvPr>
        </p:nvSpPr>
        <p:spPr/>
        <p:txBody>
          <a:bodyPr/>
          <a:lstStyle/>
          <a:p>
            <a:r>
              <a:rPr lang="en-US" dirty="0"/>
              <a:t>Changes for 23-24 Collection</a:t>
            </a:r>
            <a:br>
              <a:rPr lang="en-US" dirty="0"/>
            </a:br>
            <a:endParaRPr lang="en-US" dirty="0"/>
          </a:p>
        </p:txBody>
      </p:sp>
      <p:sp>
        <p:nvSpPr>
          <p:cNvPr id="3" name="Content Placeholder 2">
            <a:extLst>
              <a:ext uri="{FF2B5EF4-FFF2-40B4-BE49-F238E27FC236}">
                <a16:creationId xmlns:a16="http://schemas.microsoft.com/office/drawing/2014/main" id="{DE232D21-E855-5B91-B468-192E4AA886B6}"/>
              </a:ext>
            </a:extLst>
          </p:cNvPr>
          <p:cNvSpPr>
            <a:spLocks noGrp="1"/>
          </p:cNvSpPr>
          <p:nvPr>
            <p:ph idx="1"/>
          </p:nvPr>
        </p:nvSpPr>
        <p:spPr>
          <a:xfrm>
            <a:off x="445168" y="1467853"/>
            <a:ext cx="8070182" cy="4709110"/>
          </a:xfrm>
        </p:spPr>
        <p:txBody>
          <a:bodyPr>
            <a:normAutofit fontScale="92500" lnSpcReduction="10000"/>
          </a:bodyPr>
          <a:lstStyle/>
          <a:p>
            <a:r>
              <a:rPr lang="en-US" dirty="0"/>
              <a:t>File Layout:</a:t>
            </a:r>
          </a:p>
          <a:p>
            <a:pPr lvl="1"/>
            <a:r>
              <a:rPr lang="en-US" dirty="0"/>
              <a:t>There were two changes to the file layout for the 23-24 collection year. A “Preferred First Name” field was added and the “Valid Answer Sheet” field was removed. </a:t>
            </a:r>
          </a:p>
          <a:p>
            <a:endParaRPr lang="en-US" dirty="0"/>
          </a:p>
          <a:p>
            <a:r>
              <a:rPr lang="en-US" dirty="0"/>
              <a:t>Coding Adjustments: </a:t>
            </a:r>
          </a:p>
          <a:p>
            <a:pPr lvl="1"/>
            <a:r>
              <a:rPr lang="en-US" dirty="0"/>
              <a:t>The gender field was updated to include a third category of “03” (Nonbinary).</a:t>
            </a:r>
          </a:p>
          <a:p>
            <a:pPr lvl="1"/>
            <a:r>
              <a:rPr lang="en-US" dirty="0"/>
              <a:t>A code of “11-Extenuating Circumstances” was added to the Invalidation Code field.</a:t>
            </a:r>
          </a:p>
          <a:p>
            <a:pPr lvl="1"/>
            <a:endParaRPr lang="en-US" dirty="0"/>
          </a:p>
          <a:p>
            <a:r>
              <a:rPr lang="en-US" dirty="0"/>
              <a:t>Business rules have been updated to account for these changes.</a:t>
            </a:r>
          </a:p>
          <a:p>
            <a:pPr lvl="1"/>
            <a:endParaRPr lang="en-US" dirty="0"/>
          </a:p>
          <a:p>
            <a:pPr lvl="1"/>
            <a:endParaRPr lang="en-US" dirty="0"/>
          </a:p>
          <a:p>
            <a:pPr marL="457200" lvl="1" indent="0">
              <a:buNone/>
            </a:pPr>
            <a:endParaRPr lang="en-US" dirty="0"/>
          </a:p>
          <a:p>
            <a:pPr marL="0" indent="0">
              <a:buNone/>
            </a:pPr>
            <a:endParaRPr lang="en-US" dirty="0"/>
          </a:p>
          <a:p>
            <a:pPr lvl="1"/>
            <a:endParaRPr lang="en-US" dirty="0"/>
          </a:p>
        </p:txBody>
      </p:sp>
      <p:sp>
        <p:nvSpPr>
          <p:cNvPr id="5" name="Slide Number Placeholder 4">
            <a:extLst>
              <a:ext uri="{FF2B5EF4-FFF2-40B4-BE49-F238E27FC236}">
                <a16:creationId xmlns:a16="http://schemas.microsoft.com/office/drawing/2014/main" id="{4A2F61A7-11B9-CEA1-85AF-9FA094786775}"/>
              </a:ext>
            </a:extLst>
          </p:cNvPr>
          <p:cNvSpPr>
            <a:spLocks noGrp="1"/>
          </p:cNvSpPr>
          <p:nvPr>
            <p:ph type="sldNum" sz="quarter" idx="12"/>
          </p:nvPr>
        </p:nvSpPr>
        <p:spPr>
          <a:xfrm>
            <a:off x="2514600" y="6310311"/>
            <a:ext cx="2057400" cy="365125"/>
          </a:xfrm>
        </p:spPr>
        <p:txBody>
          <a:bodyPr/>
          <a:lstStyle/>
          <a:p>
            <a:fld id="{C479D5F6-EDCB-402A-AC08-4943A1820E8F}" type="slidenum">
              <a:rPr lang="en-US" smtClean="0"/>
              <a:pPr/>
              <a:t>28</a:t>
            </a:fld>
            <a:endParaRPr lang="en-US" dirty="0"/>
          </a:p>
        </p:txBody>
      </p:sp>
    </p:spTree>
    <p:extLst>
      <p:ext uri="{BB962C8B-B14F-4D97-AF65-F5344CB8AC3E}">
        <p14:creationId xmlns:p14="http://schemas.microsoft.com/office/powerpoint/2010/main" val="23787588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37476"/>
            <a:ext cx="7886700" cy="1325563"/>
          </a:xfrm>
        </p:spPr>
        <p:txBody>
          <a:bodyPr/>
          <a:lstStyle/>
          <a:p>
            <a:r>
              <a:rPr lang="en-US" dirty="0"/>
              <a:t>Responsible District and School</a:t>
            </a:r>
          </a:p>
        </p:txBody>
      </p:sp>
      <p:sp>
        <p:nvSpPr>
          <p:cNvPr id="3" name="Content Placeholder 2"/>
          <p:cNvSpPr>
            <a:spLocks noGrp="1"/>
          </p:cNvSpPr>
          <p:nvPr>
            <p:ph idx="1"/>
          </p:nvPr>
        </p:nvSpPr>
        <p:spPr>
          <a:xfrm>
            <a:off x="628650" y="1463041"/>
            <a:ext cx="7886700" cy="4697128"/>
          </a:xfrm>
        </p:spPr>
        <p:txBody>
          <a:bodyPr>
            <a:normAutofit fontScale="77500" lnSpcReduction="20000"/>
          </a:bodyPr>
          <a:lstStyle/>
          <a:p>
            <a:pPr marL="342900" indent="-342900">
              <a:buFont typeface="Arial" panose="020B0604020202020204" pitchFamily="34" charset="0"/>
              <a:buChar char="•"/>
            </a:pPr>
            <a:r>
              <a:rPr lang="en-US" dirty="0"/>
              <a:t>There are three sets of district and school fields</a:t>
            </a:r>
          </a:p>
          <a:p>
            <a:pPr marL="1028700" lvl="1" indent="-342900"/>
            <a:r>
              <a:rPr lang="en-US" dirty="0"/>
              <a:t>Pre-ID: attending institution AI code on the student’s registration at the time of testing.</a:t>
            </a:r>
          </a:p>
          <a:p>
            <a:pPr marL="1028700" lvl="1" indent="-342900"/>
            <a:r>
              <a:rPr lang="en-US" dirty="0"/>
              <a:t>Testing: the school where the test was administered</a:t>
            </a:r>
          </a:p>
          <a:p>
            <a:pPr marL="1028700" lvl="1" indent="-342900"/>
            <a:r>
              <a:rPr lang="en-US" dirty="0"/>
              <a:t>Responsible: the district and school where the student should be counted for accountability</a:t>
            </a:r>
          </a:p>
          <a:p>
            <a:pPr marL="342900" indent="-342900">
              <a:buFont typeface="Arial" panose="020B0604020202020204" pitchFamily="34" charset="0"/>
              <a:buChar char="•"/>
            </a:pPr>
            <a:r>
              <a:rPr lang="en-US" dirty="0"/>
              <a:t>If Pre-ID and Testing district do not match, the record will be duplicated and both districts will see a copy</a:t>
            </a:r>
          </a:p>
          <a:p>
            <a:pPr marL="1028700" lvl="1" indent="-342900"/>
            <a:r>
              <a:rPr lang="en-US" dirty="0"/>
              <a:t>These records will have a ‘CO SAT Record ID Number’ starting with ‘P’ or ‘T’</a:t>
            </a:r>
          </a:p>
          <a:p>
            <a:pPr marL="1028700" lvl="1" indent="-342900"/>
            <a:r>
              <a:rPr lang="en-US" dirty="0"/>
              <a:t>Responsible district and school will default to your district so that the accountability variables are calculated correctly if you are keeping the record</a:t>
            </a:r>
          </a:p>
          <a:p>
            <a:pPr marL="1028700" lvl="1" indent="-342900"/>
            <a:r>
              <a:rPr lang="en-US" dirty="0"/>
              <a:t>If you are not the responsible district, simply update responsible district and school to the district and school that you believe is correct for the student</a:t>
            </a:r>
          </a:p>
          <a:p>
            <a:pPr marL="1485900" lvl="2" indent="-342900"/>
            <a:r>
              <a:rPr lang="en-US" dirty="0"/>
              <a:t>We will only use data submitted in the record coming from the responsible district, so you do not need to update any other data for that record. Contact SBD Support to ignore errors on this record.</a:t>
            </a:r>
          </a:p>
          <a:p>
            <a:pPr marL="1485900" lvl="2" indent="-342900"/>
            <a:endParaRPr lang="en-US" dirty="0"/>
          </a:p>
        </p:txBody>
      </p:sp>
      <p:sp>
        <p:nvSpPr>
          <p:cNvPr id="4" name="Slide Number Placeholder 3">
            <a:extLst>
              <a:ext uri="{FF2B5EF4-FFF2-40B4-BE49-F238E27FC236}">
                <a16:creationId xmlns:a16="http://schemas.microsoft.com/office/drawing/2014/main" id="{C972407F-E1A3-0B42-B22C-E01BBC407E35}"/>
              </a:ext>
            </a:extLst>
          </p:cNvPr>
          <p:cNvSpPr>
            <a:spLocks noGrp="1"/>
          </p:cNvSpPr>
          <p:nvPr>
            <p:ph type="sldNum" sz="quarter" idx="12"/>
          </p:nvPr>
        </p:nvSpPr>
        <p:spPr>
          <a:xfrm>
            <a:off x="2514600" y="6355399"/>
            <a:ext cx="2057400" cy="365125"/>
          </a:xfrm>
        </p:spPr>
        <p:txBody>
          <a:bodyPr/>
          <a:lstStyle/>
          <a:p>
            <a:fld id="{C479D5F6-EDCB-402A-AC08-4943A1820E8F}" type="slidenum">
              <a:rPr lang="en-US" smtClean="0"/>
              <a:pPr/>
              <a:t>29</a:t>
            </a:fld>
            <a:endParaRPr lang="en-US" dirty="0"/>
          </a:p>
        </p:txBody>
      </p:sp>
    </p:spTree>
    <p:extLst>
      <p:ext uri="{BB962C8B-B14F-4D97-AF65-F5344CB8AC3E}">
        <p14:creationId xmlns:p14="http://schemas.microsoft.com/office/powerpoint/2010/main" val="25974990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749" y="295456"/>
            <a:ext cx="6081865" cy="537056"/>
          </a:xfrm>
        </p:spPr>
        <p:txBody>
          <a:bodyPr>
            <a:normAutofit fontScale="90000"/>
          </a:bodyPr>
          <a:lstStyle/>
          <a:p>
            <a:r>
              <a:rPr lang="en-US" dirty="0"/>
              <a:t>Outline</a:t>
            </a:r>
          </a:p>
        </p:txBody>
      </p:sp>
      <p:sp>
        <p:nvSpPr>
          <p:cNvPr id="7" name="Content Placeholder 2"/>
          <p:cNvSpPr>
            <a:spLocks noGrp="1"/>
          </p:cNvSpPr>
          <p:nvPr>
            <p:ph idx="1"/>
          </p:nvPr>
        </p:nvSpPr>
        <p:spPr>
          <a:xfrm>
            <a:off x="545523" y="1472276"/>
            <a:ext cx="7886700" cy="4640674"/>
          </a:xfrm>
        </p:spPr>
        <p:txBody>
          <a:bodyPr>
            <a:normAutofit lnSpcReduction="10000"/>
          </a:bodyPr>
          <a:lstStyle/>
          <a:p>
            <a:pPr marL="0" indent="0">
              <a:buNone/>
            </a:pPr>
            <a:r>
              <a:rPr lang="en-US" u="sng" dirty="0"/>
              <a:t>Presentation Outline:</a:t>
            </a:r>
            <a:r>
              <a:rPr lang="en-US" dirty="0"/>
              <a:t> </a:t>
            </a:r>
          </a:p>
          <a:p>
            <a:r>
              <a:rPr lang="en-US" dirty="0"/>
              <a:t>General Information </a:t>
            </a:r>
          </a:p>
          <a:p>
            <a:pPr lvl="1"/>
            <a:r>
              <a:rPr lang="en-US" dirty="0"/>
              <a:t>Purpose</a:t>
            </a:r>
          </a:p>
          <a:p>
            <a:pPr lvl="1"/>
            <a:r>
              <a:rPr lang="en-US" dirty="0"/>
              <a:t>Collection Timeline</a:t>
            </a:r>
          </a:p>
          <a:p>
            <a:pPr lvl="1"/>
            <a:r>
              <a:rPr lang="en-US" dirty="0"/>
              <a:t>Role Assignments in Identity Management (</a:t>
            </a:r>
            <a:r>
              <a:rPr lang="en-US" dirty="0" err="1"/>
              <a:t>IdM</a:t>
            </a:r>
            <a:r>
              <a:rPr lang="en-US" dirty="0"/>
              <a:t>)</a:t>
            </a:r>
          </a:p>
          <a:p>
            <a:r>
              <a:rPr lang="en-US" dirty="0"/>
              <a:t>SBD Step-by-Step Guide</a:t>
            </a:r>
          </a:p>
          <a:p>
            <a:r>
              <a:rPr lang="en-US" dirty="0"/>
              <a:t>Additional Resources</a:t>
            </a:r>
          </a:p>
          <a:p>
            <a:r>
              <a:rPr lang="en-US" dirty="0"/>
              <a:t>Deeper Dive into PSAT and SAT</a:t>
            </a:r>
          </a:p>
          <a:p>
            <a:r>
              <a:rPr lang="en-US" dirty="0"/>
              <a:t>Accountability Implications</a:t>
            </a:r>
          </a:p>
          <a:p>
            <a:r>
              <a:rPr lang="en-US" dirty="0"/>
              <a:t>Time for Questions</a:t>
            </a:r>
          </a:p>
          <a:p>
            <a:endParaRPr lang="en-US" dirty="0"/>
          </a:p>
          <a:p>
            <a:pPr marL="342900" indent="-342900">
              <a:buFont typeface="Arial" panose="020B0604020202020204" pitchFamily="34" charset="0"/>
              <a:buChar char="•"/>
            </a:pPr>
            <a:endParaRPr lang="en-US" dirty="0"/>
          </a:p>
        </p:txBody>
      </p:sp>
      <p:sp>
        <p:nvSpPr>
          <p:cNvPr id="4" name="Slide Number Placeholder 3"/>
          <p:cNvSpPr>
            <a:spLocks noGrp="1"/>
          </p:cNvSpPr>
          <p:nvPr>
            <p:ph type="sldNum" sz="quarter" idx="12"/>
          </p:nvPr>
        </p:nvSpPr>
        <p:spPr>
          <a:xfrm>
            <a:off x="223071" y="6427018"/>
            <a:ext cx="4081074" cy="365125"/>
          </a:xfrm>
        </p:spPr>
        <p:txBody>
          <a:bodyPr/>
          <a:lstStyle/>
          <a:p>
            <a:fld id="{C479D5F6-EDCB-402A-AC08-4943A1820E8F}" type="slidenum">
              <a:rPr lang="en-US" smtClean="0"/>
              <a:pPr/>
              <a:t>3</a:t>
            </a:fld>
            <a:r>
              <a:rPr lang="en-US" dirty="0"/>
              <a:t>  </a:t>
            </a:r>
          </a:p>
        </p:txBody>
      </p:sp>
    </p:spTree>
    <p:extLst>
      <p:ext uri="{BB962C8B-B14F-4D97-AF65-F5344CB8AC3E}">
        <p14:creationId xmlns:p14="http://schemas.microsoft.com/office/powerpoint/2010/main" val="36415488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8255"/>
            <a:ext cx="7886700" cy="1325563"/>
          </a:xfrm>
        </p:spPr>
        <p:txBody>
          <a:bodyPr>
            <a:normAutofit/>
          </a:bodyPr>
          <a:lstStyle/>
          <a:p>
            <a:r>
              <a:rPr lang="en-US" sz="3600" dirty="0"/>
              <a:t>Responsible District and School (Cont’d)</a:t>
            </a:r>
          </a:p>
        </p:txBody>
      </p:sp>
      <p:sp>
        <p:nvSpPr>
          <p:cNvPr id="3" name="Content Placeholder 2"/>
          <p:cNvSpPr>
            <a:spLocks noGrp="1"/>
          </p:cNvSpPr>
          <p:nvPr>
            <p:ph idx="1"/>
          </p:nvPr>
        </p:nvSpPr>
        <p:spPr>
          <a:xfrm>
            <a:off x="445168" y="1528011"/>
            <a:ext cx="8070182" cy="4648952"/>
          </a:xfrm>
        </p:spPr>
        <p:txBody>
          <a:bodyPr>
            <a:normAutofit lnSpcReduction="10000"/>
          </a:bodyPr>
          <a:lstStyle/>
          <a:p>
            <a:pPr marL="342900" indent="-342900">
              <a:buFont typeface="Arial" panose="020B0604020202020204" pitchFamily="34" charset="0"/>
              <a:buChar char="•"/>
            </a:pPr>
            <a:r>
              <a:rPr lang="en-US" dirty="0"/>
              <a:t>After SBD closes, the duplicated records will be compared</a:t>
            </a:r>
          </a:p>
          <a:p>
            <a:pPr marL="1028700" lvl="1" indent="-342900"/>
            <a:r>
              <a:rPr lang="en-US" dirty="0"/>
              <a:t>If both districts agree on the responsible district for that record, it will be automatically associated with that district and only the data they submitted will be used for the final data, including invalidations</a:t>
            </a:r>
          </a:p>
          <a:p>
            <a:pPr marL="1028700" lvl="1" indent="-342900"/>
            <a:endParaRPr lang="en-US" dirty="0"/>
          </a:p>
          <a:p>
            <a:pPr marL="1028700" lvl="1" indent="-342900"/>
            <a:r>
              <a:rPr lang="en-US" dirty="0"/>
              <a:t>If the two records do not have matching responsible districts, then CDE will use interchange enrollment data or contact the districts to determine who should receive the record</a:t>
            </a:r>
          </a:p>
          <a:p>
            <a:pPr marL="1485900" lvl="2" indent="-342900"/>
            <a:r>
              <a:rPr lang="en-US" dirty="0"/>
              <a:t>CDE will try to start this before the end of SBD, but be prepared to receive phone calls on 5/23 after the window closes</a:t>
            </a:r>
          </a:p>
        </p:txBody>
      </p:sp>
      <p:sp>
        <p:nvSpPr>
          <p:cNvPr id="4" name="Slide Number Placeholder 3">
            <a:extLst>
              <a:ext uri="{FF2B5EF4-FFF2-40B4-BE49-F238E27FC236}">
                <a16:creationId xmlns:a16="http://schemas.microsoft.com/office/drawing/2014/main" id="{F974A9CF-612C-BB6E-D925-AAABC0C247F3}"/>
              </a:ext>
            </a:extLst>
          </p:cNvPr>
          <p:cNvSpPr>
            <a:spLocks noGrp="1"/>
          </p:cNvSpPr>
          <p:nvPr>
            <p:ph type="sldNum" sz="quarter" idx="12"/>
          </p:nvPr>
        </p:nvSpPr>
        <p:spPr>
          <a:xfrm>
            <a:off x="2514600" y="6293645"/>
            <a:ext cx="2057400" cy="365125"/>
          </a:xfrm>
        </p:spPr>
        <p:txBody>
          <a:bodyPr/>
          <a:lstStyle/>
          <a:p>
            <a:fld id="{C479D5F6-EDCB-402A-AC08-4943A1820E8F}" type="slidenum">
              <a:rPr lang="en-US" smtClean="0"/>
              <a:pPr/>
              <a:t>30</a:t>
            </a:fld>
            <a:endParaRPr lang="en-US" dirty="0"/>
          </a:p>
        </p:txBody>
      </p:sp>
    </p:spTree>
    <p:extLst>
      <p:ext uri="{BB962C8B-B14F-4D97-AF65-F5344CB8AC3E}">
        <p14:creationId xmlns:p14="http://schemas.microsoft.com/office/powerpoint/2010/main" val="12693344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00361"/>
            <a:ext cx="7886700" cy="1325563"/>
          </a:xfrm>
        </p:spPr>
        <p:txBody>
          <a:bodyPr/>
          <a:lstStyle/>
          <a:p>
            <a:r>
              <a:rPr lang="en-US" dirty="0"/>
              <a:t>Test and Grade Fields</a:t>
            </a:r>
          </a:p>
        </p:txBody>
      </p:sp>
      <p:sp>
        <p:nvSpPr>
          <p:cNvPr id="3" name="Content Placeholder 2"/>
          <p:cNvSpPr>
            <a:spLocks noGrp="1"/>
          </p:cNvSpPr>
          <p:nvPr>
            <p:ph idx="1"/>
          </p:nvPr>
        </p:nvSpPr>
        <p:spPr>
          <a:xfrm>
            <a:off x="628650" y="1463040"/>
            <a:ext cx="7886700" cy="5159702"/>
          </a:xfrm>
        </p:spPr>
        <p:txBody>
          <a:bodyPr>
            <a:normAutofit fontScale="92500" lnSpcReduction="10000"/>
          </a:bodyPr>
          <a:lstStyle/>
          <a:p>
            <a:pPr marL="342900" indent="-342900">
              <a:buFont typeface="Arial" panose="020B0604020202020204" pitchFamily="34" charset="0"/>
              <a:buChar char="•"/>
            </a:pPr>
            <a:r>
              <a:rPr lang="en-US" dirty="0"/>
              <a:t>Students may only take the test for the grade in which they are enrolled on the day of testing</a:t>
            </a:r>
          </a:p>
          <a:p>
            <a:pPr marL="1028700" lvl="1" indent="-342900"/>
            <a:r>
              <a:rPr lang="en-US" dirty="0"/>
              <a:t>If a student is promoted after testing, you should not change the grade on the record</a:t>
            </a:r>
          </a:p>
          <a:p>
            <a:pPr marL="1028700" lvl="1" indent="-342900"/>
            <a:r>
              <a:rPr lang="en-US" dirty="0"/>
              <a:t>If a student was promoted between October Count and test day, they should have taken the test for the grade to which they were promoted</a:t>
            </a:r>
          </a:p>
          <a:p>
            <a:pPr marL="1485900" lvl="2" indent="-342900"/>
            <a:r>
              <a:rPr lang="en-US" dirty="0"/>
              <a:t>Students who were promoted to 12</a:t>
            </a:r>
            <a:r>
              <a:rPr lang="en-US" baseline="30000" dirty="0"/>
              <a:t>th</a:t>
            </a:r>
            <a:r>
              <a:rPr lang="en-US" dirty="0"/>
              <a:t> grade after October Count may be included due to being in the Pre-ID. These students should be invalidated with ’03 – Withdrew Before Testing’ to remove them from your participation counts.</a:t>
            </a:r>
          </a:p>
          <a:p>
            <a:pPr marL="1028700" lvl="1" indent="-342900"/>
            <a:r>
              <a:rPr lang="en-US" dirty="0"/>
              <a:t>If a student was given the wrong test for their grade at the time of testing, they will be invalidated as a “Misadministration” in CDE records, but they will still receive their scores from College Board. Please submit these students through the Failsafe or contact SBD Support to document the record.</a:t>
            </a:r>
          </a:p>
        </p:txBody>
      </p:sp>
      <p:sp>
        <p:nvSpPr>
          <p:cNvPr id="4" name="Slide Number Placeholder 3">
            <a:extLst>
              <a:ext uri="{FF2B5EF4-FFF2-40B4-BE49-F238E27FC236}">
                <a16:creationId xmlns:a16="http://schemas.microsoft.com/office/drawing/2014/main" id="{5A3AF127-E16C-506D-07B9-990DB81CE630}"/>
              </a:ext>
            </a:extLst>
          </p:cNvPr>
          <p:cNvSpPr>
            <a:spLocks noGrp="1"/>
          </p:cNvSpPr>
          <p:nvPr>
            <p:ph type="sldNum" sz="quarter" idx="12"/>
          </p:nvPr>
        </p:nvSpPr>
        <p:spPr>
          <a:xfrm>
            <a:off x="2514600" y="6294733"/>
            <a:ext cx="2057400" cy="365125"/>
          </a:xfrm>
        </p:spPr>
        <p:txBody>
          <a:bodyPr/>
          <a:lstStyle/>
          <a:p>
            <a:fld id="{C479D5F6-EDCB-402A-AC08-4943A1820E8F}" type="slidenum">
              <a:rPr lang="en-US" smtClean="0"/>
              <a:pPr/>
              <a:t>31</a:t>
            </a:fld>
            <a:endParaRPr lang="en-US" dirty="0"/>
          </a:p>
        </p:txBody>
      </p:sp>
    </p:spTree>
    <p:extLst>
      <p:ext uri="{BB962C8B-B14F-4D97-AF65-F5344CB8AC3E}">
        <p14:creationId xmlns:p14="http://schemas.microsoft.com/office/powerpoint/2010/main" val="26320112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1325563"/>
          </a:xfrm>
        </p:spPr>
        <p:txBody>
          <a:bodyPr/>
          <a:lstStyle/>
          <a:p>
            <a:r>
              <a:rPr lang="en-US" dirty="0"/>
              <a:t>Continuous in District and School</a:t>
            </a:r>
          </a:p>
        </p:txBody>
      </p:sp>
      <p:sp>
        <p:nvSpPr>
          <p:cNvPr id="3" name="Content Placeholder 2"/>
          <p:cNvSpPr>
            <a:spLocks noGrp="1"/>
          </p:cNvSpPr>
          <p:nvPr>
            <p:ph idx="1"/>
          </p:nvPr>
        </p:nvSpPr>
        <p:spPr>
          <a:xfrm>
            <a:off x="628650" y="1325562"/>
            <a:ext cx="7886700" cy="4986337"/>
          </a:xfrm>
        </p:spPr>
        <p:txBody>
          <a:bodyPr>
            <a:normAutofit/>
          </a:bodyPr>
          <a:lstStyle/>
          <a:p>
            <a:pPr marL="342900" indent="-342900">
              <a:buFont typeface="Arial" panose="020B0604020202020204" pitchFamily="34" charset="0"/>
              <a:buChar char="•"/>
            </a:pPr>
            <a:r>
              <a:rPr lang="en-US" dirty="0"/>
              <a:t>Continuous in District and School are important fields for CDE’s Accountability Unit</a:t>
            </a:r>
          </a:p>
          <a:p>
            <a:pPr marL="1028700" lvl="1" indent="-342900"/>
            <a:r>
              <a:rPr lang="en-US" dirty="0"/>
              <a:t>Students coded as 0 will not be included in accountability calculations</a:t>
            </a:r>
          </a:p>
          <a:p>
            <a:pPr marL="1028700" lvl="1" indent="-342900"/>
            <a:r>
              <a:rPr lang="en-US" dirty="0"/>
              <a:t>This field is calculated during SBD based on the student’s enrollment at October Count, based on the initial Responsible District and School</a:t>
            </a:r>
          </a:p>
          <a:p>
            <a:pPr marL="1028700" lvl="1" indent="-342900"/>
            <a:r>
              <a:rPr lang="en-US" dirty="0"/>
              <a:t>If you change the Responsible School during SBD, please double check that the continuous fields are accurate</a:t>
            </a:r>
          </a:p>
          <a:p>
            <a:pPr marL="342900" indent="-342900">
              <a:buFont typeface="Arial" panose="020B0604020202020204" pitchFamily="34" charset="0"/>
              <a:buChar char="•"/>
            </a:pPr>
            <a:r>
              <a:rPr lang="en-US" dirty="0"/>
              <a:t>If you get an error when trying to update these fields for records that are staying in your district, contact SBD Support for assistance.</a:t>
            </a:r>
          </a:p>
        </p:txBody>
      </p:sp>
      <p:sp>
        <p:nvSpPr>
          <p:cNvPr id="4" name="Slide Number Placeholder 3">
            <a:extLst>
              <a:ext uri="{FF2B5EF4-FFF2-40B4-BE49-F238E27FC236}">
                <a16:creationId xmlns:a16="http://schemas.microsoft.com/office/drawing/2014/main" id="{F7990395-258B-6607-E647-AF2510067A3B}"/>
              </a:ext>
            </a:extLst>
          </p:cNvPr>
          <p:cNvSpPr>
            <a:spLocks noGrp="1"/>
          </p:cNvSpPr>
          <p:nvPr>
            <p:ph type="sldNum" sz="quarter" idx="12"/>
          </p:nvPr>
        </p:nvSpPr>
        <p:spPr>
          <a:xfrm>
            <a:off x="2514600" y="6311900"/>
            <a:ext cx="2057400" cy="365125"/>
          </a:xfrm>
        </p:spPr>
        <p:txBody>
          <a:bodyPr/>
          <a:lstStyle/>
          <a:p>
            <a:fld id="{C479D5F6-EDCB-402A-AC08-4943A1820E8F}" type="slidenum">
              <a:rPr lang="en-US" smtClean="0"/>
              <a:pPr/>
              <a:t>32</a:t>
            </a:fld>
            <a:endParaRPr lang="en-US" dirty="0"/>
          </a:p>
        </p:txBody>
      </p:sp>
    </p:spTree>
    <p:extLst>
      <p:ext uri="{BB962C8B-B14F-4D97-AF65-F5344CB8AC3E}">
        <p14:creationId xmlns:p14="http://schemas.microsoft.com/office/powerpoint/2010/main" val="41120656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1325563"/>
          </a:xfrm>
        </p:spPr>
        <p:txBody>
          <a:bodyPr/>
          <a:lstStyle/>
          <a:p>
            <a:r>
              <a:rPr lang="en-US" dirty="0"/>
              <a:t>Invalidation Codes</a:t>
            </a:r>
          </a:p>
        </p:txBody>
      </p:sp>
      <p:sp>
        <p:nvSpPr>
          <p:cNvPr id="3" name="Content Placeholder 2"/>
          <p:cNvSpPr>
            <a:spLocks noGrp="1"/>
          </p:cNvSpPr>
          <p:nvPr>
            <p:ph idx="1"/>
          </p:nvPr>
        </p:nvSpPr>
        <p:spPr>
          <a:xfrm>
            <a:off x="628649" y="1463039"/>
            <a:ext cx="7985961" cy="4969223"/>
          </a:xfrm>
        </p:spPr>
        <p:txBody>
          <a:bodyPr>
            <a:normAutofit fontScale="92500" lnSpcReduction="20000"/>
          </a:bodyPr>
          <a:lstStyle/>
          <a:p>
            <a:pPr marL="342900" indent="-342900">
              <a:buFont typeface="Arial" panose="020B0604020202020204" pitchFamily="34" charset="0"/>
              <a:buChar char="•"/>
            </a:pPr>
            <a:r>
              <a:rPr lang="en-US" dirty="0"/>
              <a:t>Invalidation codes may have been entered into the student’s record by the school or district</a:t>
            </a:r>
          </a:p>
          <a:p>
            <a:pPr marL="1028700" lvl="1" indent="-342900"/>
            <a:r>
              <a:rPr lang="en-US" dirty="0"/>
              <a:t>There may be errors/multiple invalidations, and these must be corrected during SBD to a single valid code</a:t>
            </a:r>
          </a:p>
          <a:p>
            <a:pPr marL="342900" indent="-342900">
              <a:buFont typeface="Arial" panose="020B0604020202020204" pitchFamily="34" charset="0"/>
              <a:buChar char="•"/>
            </a:pPr>
            <a:r>
              <a:rPr lang="en-US" dirty="0"/>
              <a:t>Invalidations can also be added during SBD</a:t>
            </a:r>
          </a:p>
          <a:p>
            <a:pPr marL="1028700" lvl="1" indent="-342900"/>
            <a:r>
              <a:rPr lang="en-US" dirty="0"/>
              <a:t>Please review these during SBD</a:t>
            </a:r>
          </a:p>
          <a:p>
            <a:pPr marL="342900" indent="-342900">
              <a:buFont typeface="Arial" panose="020B0604020202020204" pitchFamily="34" charset="0"/>
              <a:buChar char="•"/>
            </a:pPr>
            <a:r>
              <a:rPr lang="en-US" dirty="0"/>
              <a:t>Invalidations are only used by CDE Assessment and Accountability teams</a:t>
            </a:r>
          </a:p>
          <a:p>
            <a:pPr marL="1028700" lvl="1" indent="-342900"/>
            <a:r>
              <a:rPr lang="en-US" dirty="0"/>
              <a:t>Students will still receive scores through the College Board system if they completed the test</a:t>
            </a:r>
          </a:p>
          <a:p>
            <a:pPr marL="342900" indent="-342900">
              <a:buFont typeface="Arial" panose="020B0604020202020204" pitchFamily="34" charset="0"/>
              <a:buChar char="•"/>
            </a:pPr>
            <a:r>
              <a:rPr lang="en-US" dirty="0"/>
              <a:t>If you have a record for a student who left your district for another district in Colorado before testing, update the Responsible District and School fields. If Testing District is blank and you don’t know where they moved, invalidate the record with ‘Withdrew Before/During Testing’</a:t>
            </a:r>
            <a:endParaRPr lang="en-US" b="1" u="sng" dirty="0"/>
          </a:p>
        </p:txBody>
      </p:sp>
      <p:sp>
        <p:nvSpPr>
          <p:cNvPr id="4" name="Slide Number Placeholder 3">
            <a:extLst>
              <a:ext uri="{FF2B5EF4-FFF2-40B4-BE49-F238E27FC236}">
                <a16:creationId xmlns:a16="http://schemas.microsoft.com/office/drawing/2014/main" id="{2CEBEDD9-1FE2-626F-9DF6-08F0ADF08354}"/>
              </a:ext>
            </a:extLst>
          </p:cNvPr>
          <p:cNvSpPr>
            <a:spLocks noGrp="1"/>
          </p:cNvSpPr>
          <p:nvPr>
            <p:ph type="sldNum" sz="quarter" idx="12"/>
          </p:nvPr>
        </p:nvSpPr>
        <p:spPr>
          <a:xfrm>
            <a:off x="2514600" y="6432263"/>
            <a:ext cx="2057400" cy="365125"/>
          </a:xfrm>
        </p:spPr>
        <p:txBody>
          <a:bodyPr/>
          <a:lstStyle/>
          <a:p>
            <a:fld id="{C479D5F6-EDCB-402A-AC08-4943A1820E8F}" type="slidenum">
              <a:rPr lang="en-US" smtClean="0"/>
              <a:pPr/>
              <a:t>33</a:t>
            </a:fld>
            <a:endParaRPr lang="en-US" dirty="0"/>
          </a:p>
        </p:txBody>
      </p:sp>
    </p:spTree>
    <p:extLst>
      <p:ext uri="{BB962C8B-B14F-4D97-AF65-F5344CB8AC3E}">
        <p14:creationId xmlns:p14="http://schemas.microsoft.com/office/powerpoint/2010/main" val="8100462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1325563"/>
          </a:xfrm>
        </p:spPr>
        <p:txBody>
          <a:bodyPr>
            <a:normAutofit/>
          </a:bodyPr>
          <a:lstStyle/>
          <a:p>
            <a:r>
              <a:rPr lang="en-US" sz="3200" dirty="0"/>
              <a:t>Invalidation Codes (Continued)</a:t>
            </a:r>
          </a:p>
        </p:txBody>
      </p:sp>
      <p:sp>
        <p:nvSpPr>
          <p:cNvPr id="3" name="Content Placeholder 2"/>
          <p:cNvSpPr>
            <a:spLocks noGrp="1"/>
          </p:cNvSpPr>
          <p:nvPr>
            <p:ph idx="1"/>
          </p:nvPr>
        </p:nvSpPr>
        <p:spPr>
          <a:xfrm>
            <a:off x="301083" y="1273982"/>
            <a:ext cx="8214267" cy="5349842"/>
          </a:xfrm>
        </p:spPr>
        <p:txBody>
          <a:bodyPr>
            <a:normAutofit fontScale="85000" lnSpcReduction="20000"/>
          </a:bodyPr>
          <a:lstStyle/>
          <a:p>
            <a:pPr marL="0" indent="0">
              <a:buNone/>
            </a:pPr>
            <a:r>
              <a:rPr lang="en-US" b="1" u="sng" dirty="0"/>
              <a:t>Invalidation Codes that Can Be Added During SBD: </a:t>
            </a:r>
          </a:p>
          <a:p>
            <a:pPr marL="342900" indent="-342900">
              <a:buFont typeface="Arial" panose="020B0604020202020204" pitchFamily="34" charset="0"/>
              <a:buChar char="•"/>
            </a:pPr>
            <a:r>
              <a:rPr lang="en-US" sz="2100" dirty="0"/>
              <a:t>Took other assessment/Duplicate Attempt</a:t>
            </a:r>
          </a:p>
          <a:p>
            <a:pPr marL="1028700" lvl="1" indent="-342900"/>
            <a:r>
              <a:rPr lang="en-US" sz="2100" dirty="0"/>
              <a:t>If the student was supposed to take DLM, verify that they were loaded to the DLM vendor system before applying the invalidation</a:t>
            </a:r>
          </a:p>
          <a:p>
            <a:pPr marL="342900" indent="-342900">
              <a:buFont typeface="Arial" panose="020B0604020202020204" pitchFamily="34" charset="0"/>
              <a:buChar char="•"/>
            </a:pPr>
            <a:r>
              <a:rPr lang="en-US" sz="2100" dirty="0"/>
              <a:t>Withdrew Before or During Testing</a:t>
            </a:r>
          </a:p>
          <a:p>
            <a:pPr marL="1028700" lvl="1" indent="-342900"/>
            <a:r>
              <a:rPr lang="en-US" sz="2100" dirty="0"/>
              <a:t>Should only be used for students who left your district, but do not have a testing district and school on the record or no other enrollment in RITS</a:t>
            </a:r>
          </a:p>
          <a:p>
            <a:pPr marL="342900" indent="-342900">
              <a:buFont typeface="Arial" panose="020B0604020202020204" pitchFamily="34" charset="0"/>
              <a:buChar char="•"/>
            </a:pPr>
            <a:r>
              <a:rPr lang="en-US" sz="2100" dirty="0"/>
              <a:t>Medical Exemption</a:t>
            </a:r>
          </a:p>
          <a:p>
            <a:pPr marL="1028700" lvl="1" indent="-342900"/>
            <a:r>
              <a:rPr lang="en-US" sz="2100" dirty="0"/>
              <a:t>Students receiving district services or who are medically fragile and cannot test</a:t>
            </a:r>
          </a:p>
          <a:p>
            <a:pPr marL="342900" indent="-342900">
              <a:buFont typeface="Arial" panose="020B0604020202020204" pitchFamily="34" charset="0"/>
              <a:buChar char="•"/>
            </a:pPr>
            <a:r>
              <a:rPr lang="en-US" sz="2100" dirty="0"/>
              <a:t>Part-time Public and Part-time Home School</a:t>
            </a:r>
          </a:p>
          <a:p>
            <a:pPr marL="1028700" lvl="1" indent="-342900"/>
            <a:r>
              <a:rPr lang="en-US" sz="2100" dirty="0"/>
              <a:t>Student who attends the school part-time but are primarily home schooled and do not count for accountability purposes</a:t>
            </a:r>
          </a:p>
          <a:p>
            <a:pPr marL="342900" indent="-342900">
              <a:buFont typeface="Arial" panose="020B0604020202020204" pitchFamily="34" charset="0"/>
              <a:buChar char="•"/>
            </a:pPr>
            <a:r>
              <a:rPr lang="en-US" sz="2100" dirty="0"/>
              <a:t>Parent Excuse</a:t>
            </a:r>
          </a:p>
          <a:p>
            <a:pPr marL="1028700" lvl="1" indent="-342900"/>
            <a:r>
              <a:rPr lang="en-US" sz="2100" dirty="0"/>
              <a:t>Should be indicated by the school, but some districts may collect this information for reporting during SBD</a:t>
            </a:r>
          </a:p>
          <a:p>
            <a:pPr marL="342900" indent="-342900">
              <a:buFont typeface="Arial" panose="020B0604020202020204" pitchFamily="34" charset="0"/>
              <a:buChar char="•"/>
            </a:pPr>
            <a:r>
              <a:rPr lang="en-US" sz="2100" dirty="0"/>
              <a:t>Extenuating Circumstances</a:t>
            </a:r>
          </a:p>
          <a:p>
            <a:pPr marL="1028700" lvl="1" indent="-342900"/>
            <a:r>
              <a:rPr lang="en-US" sz="2100" dirty="0"/>
              <a:t>Students who were new to country after the Fall October Count date; NEP/LEP Student with Limited or Interrupted Formal Education (SLIFE)</a:t>
            </a:r>
          </a:p>
          <a:p>
            <a:pPr lvl="1" indent="0">
              <a:buNone/>
            </a:pPr>
            <a:endParaRPr lang="en-US" dirty="0"/>
          </a:p>
          <a:p>
            <a:pPr marL="1028700" lvl="1" indent="-342900"/>
            <a:endParaRPr lang="en-US" dirty="0"/>
          </a:p>
        </p:txBody>
      </p:sp>
      <p:sp>
        <p:nvSpPr>
          <p:cNvPr id="4" name="Slide Number Placeholder 3">
            <a:extLst>
              <a:ext uri="{FF2B5EF4-FFF2-40B4-BE49-F238E27FC236}">
                <a16:creationId xmlns:a16="http://schemas.microsoft.com/office/drawing/2014/main" id="{68462DB0-13E7-AD3E-1266-DA779B92D941}"/>
              </a:ext>
            </a:extLst>
          </p:cNvPr>
          <p:cNvSpPr>
            <a:spLocks noGrp="1"/>
          </p:cNvSpPr>
          <p:nvPr>
            <p:ph type="sldNum" sz="quarter" idx="12"/>
          </p:nvPr>
        </p:nvSpPr>
        <p:spPr>
          <a:xfrm>
            <a:off x="2514600" y="6356350"/>
            <a:ext cx="2057400" cy="365125"/>
          </a:xfrm>
        </p:spPr>
        <p:txBody>
          <a:bodyPr/>
          <a:lstStyle/>
          <a:p>
            <a:fld id="{C479D5F6-EDCB-402A-AC08-4943A1820E8F}" type="slidenum">
              <a:rPr lang="en-US" smtClean="0"/>
              <a:pPr/>
              <a:t>34</a:t>
            </a:fld>
            <a:endParaRPr lang="en-US" dirty="0"/>
          </a:p>
        </p:txBody>
      </p:sp>
    </p:spTree>
    <p:extLst>
      <p:ext uri="{BB962C8B-B14F-4D97-AF65-F5344CB8AC3E}">
        <p14:creationId xmlns:p14="http://schemas.microsoft.com/office/powerpoint/2010/main" val="19988608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37478"/>
            <a:ext cx="7886700" cy="1035340"/>
          </a:xfrm>
        </p:spPr>
        <p:txBody>
          <a:bodyPr>
            <a:normAutofit/>
          </a:bodyPr>
          <a:lstStyle/>
          <a:p>
            <a:r>
              <a:rPr lang="en-US" sz="3200" dirty="0"/>
              <a:t>Invalidation Codes (Continued)</a:t>
            </a:r>
          </a:p>
        </p:txBody>
      </p:sp>
      <p:sp>
        <p:nvSpPr>
          <p:cNvPr id="3" name="Content Placeholder 2"/>
          <p:cNvSpPr>
            <a:spLocks noGrp="1"/>
          </p:cNvSpPr>
          <p:nvPr>
            <p:ph idx="1"/>
          </p:nvPr>
        </p:nvSpPr>
        <p:spPr>
          <a:xfrm>
            <a:off x="628650" y="1480624"/>
            <a:ext cx="7886700" cy="4894628"/>
          </a:xfrm>
        </p:spPr>
        <p:txBody>
          <a:bodyPr>
            <a:normAutofit fontScale="70000" lnSpcReduction="20000"/>
          </a:bodyPr>
          <a:lstStyle/>
          <a:p>
            <a:pPr marL="0" indent="0">
              <a:buNone/>
            </a:pPr>
            <a:r>
              <a:rPr lang="en-US" sz="2600" b="1" u="sng" dirty="0"/>
              <a:t>Invalidation Codes that Should Not Be Added During SBD: </a:t>
            </a:r>
          </a:p>
          <a:p>
            <a:pPr marL="342900" indent="-342900">
              <a:buFont typeface="Arial" panose="020B0604020202020204" pitchFamily="34" charset="0"/>
              <a:buChar char="•"/>
            </a:pPr>
            <a:r>
              <a:rPr lang="en-US" sz="2600" dirty="0" err="1"/>
              <a:t>Misadministrations</a:t>
            </a:r>
            <a:endParaRPr lang="en-US" sz="2600" dirty="0"/>
          </a:p>
          <a:p>
            <a:pPr marL="1028700" lvl="1" indent="-342900"/>
            <a:r>
              <a:rPr lang="en-US" sz="2300" dirty="0"/>
              <a:t>Testing administration or accommodation issues should be handled through College Board according to the coordinator manual. If College Board deems that a misadministration took place, the invalidation will be added to the record by CDE, and College Board will invalidate the score as well.</a:t>
            </a:r>
          </a:p>
          <a:p>
            <a:pPr marL="1028700" lvl="1" indent="-342900"/>
            <a:r>
              <a:rPr lang="en-US" sz="2300" dirty="0" err="1"/>
              <a:t>Misadministrations</a:t>
            </a:r>
            <a:r>
              <a:rPr lang="en-US" sz="2300" dirty="0"/>
              <a:t> due to off-grade testing are a CDE only issue and we will apply the appropriate code after discussion with the district. These students will still receive a score through the College Board system.</a:t>
            </a:r>
          </a:p>
          <a:p>
            <a:pPr marL="342900" indent="-342900">
              <a:buFont typeface="Arial" panose="020B0604020202020204" pitchFamily="34" charset="0"/>
              <a:buChar char="•"/>
            </a:pPr>
            <a:r>
              <a:rPr lang="en-US" sz="2600" dirty="0"/>
              <a:t>Newcomer to US</a:t>
            </a:r>
          </a:p>
          <a:p>
            <a:pPr marL="1028700" lvl="1" indent="-342900"/>
            <a:r>
              <a:rPr lang="en-US" sz="2300" dirty="0"/>
              <a:t>English learners who are new to the US may choose not to take the Reading and Writing section. This requires special administration directions and registration with College Board. Do not apply this code during SBD unless you can confirm with the school that the student was given a newcomer administration and forgot to indicate it using the invalidation.</a:t>
            </a:r>
          </a:p>
          <a:p>
            <a:pPr marL="342900" indent="-342900">
              <a:buFont typeface="Arial" panose="020B0604020202020204" pitchFamily="34" charset="0"/>
              <a:buChar char="•"/>
            </a:pPr>
            <a:r>
              <a:rPr lang="en-US" sz="2600" dirty="0"/>
              <a:t>Student Test Refusal</a:t>
            </a:r>
          </a:p>
          <a:p>
            <a:pPr marL="1028700" lvl="1" indent="-342900"/>
            <a:r>
              <a:rPr lang="en-US" sz="2300" dirty="0"/>
              <a:t>Should only be added if the school has informed the district of an incident but forgot to code the student.</a:t>
            </a:r>
          </a:p>
          <a:p>
            <a:pPr marL="342900" indent="-342900">
              <a:buFont typeface="Arial" panose="020B0604020202020204" pitchFamily="34" charset="0"/>
              <a:buChar char="•"/>
            </a:pPr>
            <a:r>
              <a:rPr lang="en-US" sz="2600" dirty="0"/>
              <a:t>Absent</a:t>
            </a:r>
          </a:p>
          <a:p>
            <a:pPr marL="1028700" lvl="1" indent="-342900"/>
            <a:r>
              <a:rPr lang="en-US" sz="2300" dirty="0"/>
              <a:t>Should be added by the school if the student is absent for initial test day and all make up opportunities. This code counts as a non-participant so should not be added as a default without cause.</a:t>
            </a:r>
          </a:p>
          <a:p>
            <a:pPr lvl="1" indent="0">
              <a:buNone/>
            </a:pPr>
            <a:endParaRPr lang="en-US" dirty="0"/>
          </a:p>
        </p:txBody>
      </p:sp>
      <p:sp>
        <p:nvSpPr>
          <p:cNvPr id="4" name="Slide Number Placeholder 3">
            <a:extLst>
              <a:ext uri="{FF2B5EF4-FFF2-40B4-BE49-F238E27FC236}">
                <a16:creationId xmlns:a16="http://schemas.microsoft.com/office/drawing/2014/main" id="{AF09FDD3-2B58-F6BD-E45E-E2A370777AE8}"/>
              </a:ext>
            </a:extLst>
          </p:cNvPr>
          <p:cNvSpPr>
            <a:spLocks noGrp="1"/>
          </p:cNvSpPr>
          <p:nvPr>
            <p:ph type="sldNum" sz="quarter" idx="12"/>
          </p:nvPr>
        </p:nvSpPr>
        <p:spPr>
          <a:xfrm>
            <a:off x="2514600" y="6362662"/>
            <a:ext cx="2057400" cy="365125"/>
          </a:xfrm>
        </p:spPr>
        <p:txBody>
          <a:bodyPr/>
          <a:lstStyle/>
          <a:p>
            <a:fld id="{C479D5F6-EDCB-402A-AC08-4943A1820E8F}" type="slidenum">
              <a:rPr lang="en-US" smtClean="0"/>
              <a:pPr/>
              <a:t>35</a:t>
            </a:fld>
            <a:endParaRPr lang="en-US" dirty="0"/>
          </a:p>
        </p:txBody>
      </p:sp>
    </p:spTree>
    <p:extLst>
      <p:ext uri="{BB962C8B-B14F-4D97-AF65-F5344CB8AC3E}">
        <p14:creationId xmlns:p14="http://schemas.microsoft.com/office/powerpoint/2010/main" val="26159156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42F45-714E-A41A-00C5-8F3FE403AA15}"/>
              </a:ext>
            </a:extLst>
          </p:cNvPr>
          <p:cNvSpPr>
            <a:spLocks noGrp="1"/>
          </p:cNvSpPr>
          <p:nvPr>
            <p:ph type="title"/>
          </p:nvPr>
        </p:nvSpPr>
        <p:spPr/>
        <p:txBody>
          <a:bodyPr>
            <a:normAutofit fontScale="90000"/>
          </a:bodyPr>
          <a:lstStyle/>
          <a:p>
            <a:br>
              <a:rPr lang="en-US" dirty="0"/>
            </a:br>
            <a:r>
              <a:rPr lang="en-US" dirty="0"/>
              <a:t>Questions</a:t>
            </a:r>
            <a:r>
              <a:rPr lang="en-US" baseline="0" dirty="0"/>
              <a:t> and Discussion</a:t>
            </a:r>
            <a:br>
              <a:rPr lang="en-US" dirty="0"/>
            </a:br>
            <a:endParaRPr lang="en-US" dirty="0"/>
          </a:p>
        </p:txBody>
      </p:sp>
      <p:sp>
        <p:nvSpPr>
          <p:cNvPr id="3" name="Content Placeholder 2">
            <a:extLst>
              <a:ext uri="{FF2B5EF4-FFF2-40B4-BE49-F238E27FC236}">
                <a16:creationId xmlns:a16="http://schemas.microsoft.com/office/drawing/2014/main" id="{C4055E74-37A4-48A7-5DE3-C59C1DBFD9A9}"/>
              </a:ext>
            </a:extLst>
          </p:cNvPr>
          <p:cNvSpPr>
            <a:spLocks noGrp="1"/>
          </p:cNvSpPr>
          <p:nvPr>
            <p:ph idx="1"/>
          </p:nvPr>
        </p:nvSpPr>
        <p:spPr/>
        <p:txBody>
          <a:bodyPr/>
          <a:lstStyle/>
          <a:p>
            <a:pPr marL="0" indent="0" algn="ctr">
              <a:buNone/>
            </a:pPr>
            <a:endParaRPr lang="en-US" dirty="0"/>
          </a:p>
          <a:p>
            <a:pPr marL="0" indent="0" algn="ctr">
              <a:buNone/>
            </a:pPr>
            <a:endParaRPr lang="en-US" dirty="0"/>
          </a:p>
          <a:p>
            <a:pPr marL="0" indent="0" algn="ctr">
              <a:buNone/>
            </a:pPr>
            <a:r>
              <a:rPr lang="en-US" sz="4000" dirty="0"/>
              <a:t>Questions?</a:t>
            </a:r>
          </a:p>
          <a:p>
            <a:pPr marL="0" indent="0" algn="ctr">
              <a:buNone/>
            </a:pPr>
            <a:endParaRPr lang="en-US" dirty="0"/>
          </a:p>
          <a:p>
            <a:pPr marL="0" indent="0" algn="ctr">
              <a:buNone/>
            </a:pPr>
            <a:r>
              <a:rPr lang="en-US" dirty="0"/>
              <a:t>Please feel free to unmute or use the chat box.</a:t>
            </a:r>
          </a:p>
        </p:txBody>
      </p:sp>
    </p:spTree>
    <p:extLst>
      <p:ext uri="{BB962C8B-B14F-4D97-AF65-F5344CB8AC3E}">
        <p14:creationId xmlns:p14="http://schemas.microsoft.com/office/powerpoint/2010/main" val="17995753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7C660-42FB-9137-D54B-C90F39E49DC0}"/>
              </a:ext>
            </a:extLst>
          </p:cNvPr>
          <p:cNvSpPr>
            <a:spLocks noGrp="1"/>
          </p:cNvSpPr>
          <p:nvPr>
            <p:ph type="ctrTitle"/>
          </p:nvPr>
        </p:nvSpPr>
        <p:spPr/>
        <p:txBody>
          <a:bodyPr/>
          <a:lstStyle/>
          <a:p>
            <a:r>
              <a:rPr lang="en-US" dirty="0"/>
              <a:t>Accountability Implications</a:t>
            </a:r>
          </a:p>
        </p:txBody>
      </p:sp>
      <p:sp>
        <p:nvSpPr>
          <p:cNvPr id="3" name="Slide Number Placeholder 2">
            <a:extLst>
              <a:ext uri="{FF2B5EF4-FFF2-40B4-BE49-F238E27FC236}">
                <a16:creationId xmlns:a16="http://schemas.microsoft.com/office/drawing/2014/main" id="{3E4A8CE6-B07A-06EF-B54A-96D1B2A49E9E}"/>
              </a:ext>
            </a:extLst>
          </p:cNvPr>
          <p:cNvSpPr>
            <a:spLocks noGrp="1"/>
          </p:cNvSpPr>
          <p:nvPr>
            <p:ph type="sldNum" sz="quarter" idx="12"/>
          </p:nvPr>
        </p:nvSpPr>
        <p:spPr/>
        <p:txBody>
          <a:bodyPr/>
          <a:lstStyle/>
          <a:p>
            <a:fld id="{C479D5F6-EDCB-402A-AC08-4943A1820E8F}" type="slidenum">
              <a:rPr lang="en-US" smtClean="0"/>
              <a:pPr/>
              <a:t>37</a:t>
            </a:fld>
            <a:endParaRPr lang="en-US" dirty="0"/>
          </a:p>
        </p:txBody>
      </p:sp>
    </p:spTree>
    <p:extLst>
      <p:ext uri="{BB962C8B-B14F-4D97-AF65-F5344CB8AC3E}">
        <p14:creationId xmlns:p14="http://schemas.microsoft.com/office/powerpoint/2010/main" val="36449711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51C7195-3EFB-281A-B09D-00973B8DD400}"/>
              </a:ext>
            </a:extLst>
          </p:cNvPr>
          <p:cNvSpPr>
            <a:spLocks noGrp="1"/>
          </p:cNvSpPr>
          <p:nvPr>
            <p:ph type="title"/>
          </p:nvPr>
        </p:nvSpPr>
        <p:spPr>
          <a:xfrm>
            <a:off x="245193" y="217569"/>
            <a:ext cx="6081865" cy="756418"/>
          </a:xfrm>
        </p:spPr>
        <p:txBody>
          <a:bodyPr/>
          <a:lstStyle/>
          <a:p>
            <a:r>
              <a:rPr lang="en-US" dirty="0"/>
              <a:t>Why should districts participate in the SBD review?</a:t>
            </a:r>
          </a:p>
        </p:txBody>
      </p:sp>
      <p:sp>
        <p:nvSpPr>
          <p:cNvPr id="3" name="Content Placeholder 2">
            <a:extLst>
              <a:ext uri="{C183D7F6-B498-43B3-948B-1728B52AA6E4}">
                <adec:decorative xmlns:adec="http://schemas.microsoft.com/office/drawing/2017/decorative" val="0"/>
              </a:ext>
            </a:extLst>
          </p:cNvPr>
          <p:cNvSpPr>
            <a:spLocks noGrp="1"/>
          </p:cNvSpPr>
          <p:nvPr>
            <p:ph idx="1"/>
          </p:nvPr>
        </p:nvSpPr>
        <p:spPr>
          <a:xfrm>
            <a:off x="628649" y="1606608"/>
            <a:ext cx="8113699" cy="4497105"/>
          </a:xfrm>
        </p:spPr>
        <p:txBody>
          <a:bodyPr/>
          <a:lstStyle/>
          <a:p>
            <a:r>
              <a:rPr lang="en-US" dirty="0"/>
              <a:t>Districts are </a:t>
            </a:r>
            <a:r>
              <a:rPr lang="en-US" b="1" dirty="0"/>
              <a:t>highly encouraged </a:t>
            </a:r>
            <a:r>
              <a:rPr lang="en-US" dirty="0"/>
              <a:t>to participate in SBD because:</a:t>
            </a:r>
          </a:p>
        </p:txBody>
      </p:sp>
      <p:graphicFrame>
        <p:nvGraphicFramePr>
          <p:cNvPr id="5" name="Diagram 4" descr="This object describes the main purpose of SBD, which includes reviewing data on PSAT and SAT, calculating school and district ratings, participating in the request to reconsider process, and identifying schools under the Every Student Succeeds Act (ESSA). ">
            <a:extLst>
              <a:ext uri="{FF2B5EF4-FFF2-40B4-BE49-F238E27FC236}">
                <a16:creationId xmlns:a16="http://schemas.microsoft.com/office/drawing/2014/main" id="{A2C20E4B-3E08-128F-CBA4-15FCD22BA5B2}"/>
              </a:ext>
            </a:extLst>
          </p:cNvPr>
          <p:cNvGraphicFramePr/>
          <p:nvPr/>
        </p:nvGraphicFramePr>
        <p:xfrm>
          <a:off x="840509" y="2363018"/>
          <a:ext cx="7462981"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479D5F6-EDCB-402A-AC08-4943A1820E8F}" type="slidenum">
              <a:rPr kumimoji="0" lang="en-US" sz="16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38</a:t>
            </a:fld>
            <a:endParaRPr kumimoji="0" lang="en-US" sz="16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95736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160E7-C7E2-7EF1-0F2D-E6E50FCEFC54}"/>
              </a:ext>
            </a:extLst>
          </p:cNvPr>
          <p:cNvSpPr>
            <a:spLocks noGrp="1"/>
          </p:cNvSpPr>
          <p:nvPr>
            <p:ph type="title"/>
          </p:nvPr>
        </p:nvSpPr>
        <p:spPr/>
        <p:txBody>
          <a:bodyPr/>
          <a:lstStyle/>
          <a:p>
            <a:r>
              <a:rPr lang="en-US" dirty="0"/>
              <a:t>Major Impacts on Accountability</a:t>
            </a:r>
          </a:p>
        </p:txBody>
      </p:sp>
      <p:graphicFrame>
        <p:nvGraphicFramePr>
          <p:cNvPr id="9" name="Content Placeholder 8" descr="SBD impact accountability because students can be excluded from achievement and growth calculations, state accountability ratings can be decreased due to participation, low total participation rates are added as a descriptor to state accountability rati">
            <a:extLst>
              <a:ext uri="{FF2B5EF4-FFF2-40B4-BE49-F238E27FC236}">
                <a16:creationId xmlns:a16="http://schemas.microsoft.com/office/drawing/2014/main" id="{5F5E3CEB-E1C2-E1D5-24D3-970EABB040CA}"/>
              </a:ext>
            </a:extLst>
          </p:cNvPr>
          <p:cNvGraphicFramePr>
            <a:graphicFrameLocks noGrp="1"/>
          </p:cNvGraphicFramePr>
          <p:nvPr>
            <p:ph idx="1"/>
          </p:nvPr>
        </p:nvGraphicFramePr>
        <p:xfrm>
          <a:off x="628650" y="1363702"/>
          <a:ext cx="7886700" cy="47105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5DE6DBAA-DF11-B461-9A40-30E48D44A523}"/>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479D5F6-EDCB-402A-AC08-4943A1820E8F}" type="slidenum">
              <a:rPr kumimoji="0" lang="en-US" sz="16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39</a:t>
            </a:fld>
            <a:endParaRPr kumimoji="0" lang="en-US" sz="16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69A38A3-FDBB-FC6F-B4CC-0743D7E707A1}"/>
              </a:ext>
            </a:extLst>
          </p:cNvPr>
          <p:cNvSpPr txBox="1"/>
          <p:nvPr/>
        </p:nvSpPr>
        <p:spPr>
          <a:xfrm>
            <a:off x="1269124" y="6196185"/>
            <a:ext cx="6605751" cy="2616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For the official 2024 plan types, science results are not included or factored into participation calculations.</a:t>
            </a:r>
          </a:p>
        </p:txBody>
      </p:sp>
    </p:spTree>
    <p:extLst>
      <p:ext uri="{BB962C8B-B14F-4D97-AF65-F5344CB8AC3E}">
        <p14:creationId xmlns:p14="http://schemas.microsoft.com/office/powerpoint/2010/main" val="2216047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125" y="65857"/>
            <a:ext cx="7886700" cy="1325563"/>
          </a:xfrm>
        </p:spPr>
        <p:txBody>
          <a:bodyPr>
            <a:normAutofit/>
          </a:bodyPr>
          <a:lstStyle/>
          <a:p>
            <a:r>
              <a:rPr lang="en-US" sz="4000" dirty="0"/>
              <a:t>SBD: Purpose</a:t>
            </a:r>
          </a:p>
        </p:txBody>
      </p:sp>
      <p:sp>
        <p:nvSpPr>
          <p:cNvPr id="5" name="TextBox 4">
            <a:extLst>
              <a:ext uri="{FF2B5EF4-FFF2-40B4-BE49-F238E27FC236}">
                <a16:creationId xmlns:a16="http://schemas.microsoft.com/office/drawing/2014/main" id="{DCDCE9CF-0265-4216-A911-4AD360ECAEA9}"/>
              </a:ext>
            </a:extLst>
          </p:cNvPr>
          <p:cNvSpPr txBox="1"/>
          <p:nvPr/>
        </p:nvSpPr>
        <p:spPr>
          <a:xfrm>
            <a:off x="296140" y="1537801"/>
            <a:ext cx="8406796" cy="4801314"/>
          </a:xfrm>
          <a:prstGeom prst="rect">
            <a:avLst/>
          </a:prstGeom>
          <a:noFill/>
        </p:spPr>
        <p:txBody>
          <a:bodyPr wrap="square" rtlCol="0">
            <a:spAutoFit/>
          </a:bodyPr>
          <a:lstStyle/>
          <a:p>
            <a:pPr marL="285750" indent="-285750">
              <a:buFont typeface="Arial" panose="020B0604020202020204" pitchFamily="34" charset="0"/>
              <a:buChar char="•"/>
            </a:pPr>
            <a:r>
              <a:rPr lang="en-US" sz="2400" dirty="0"/>
              <a:t>The Student Biographical Data (SBD) Review Process provides districts with an opportunity to verify the accuracy of student data after testing but prior to reporting and accountability calculations.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This process is completed for the following four assessments:</a:t>
            </a:r>
          </a:p>
          <a:p>
            <a:pPr marL="914400" lvl="1" indent="-457200">
              <a:buFont typeface="+mj-lt"/>
              <a:buAutoNum type="arabicPeriod"/>
            </a:pPr>
            <a:r>
              <a:rPr lang="en-US" sz="2400" dirty="0"/>
              <a:t>WIDA ACCESS for ELLs Assessment</a:t>
            </a:r>
          </a:p>
          <a:p>
            <a:pPr marL="914400" lvl="1" indent="-457200">
              <a:buFont typeface="+mj-lt"/>
              <a:buAutoNum type="arabicPeriod"/>
            </a:pPr>
            <a:r>
              <a:rPr lang="en-US" sz="2400" dirty="0"/>
              <a:t>CMAS Assessments</a:t>
            </a:r>
          </a:p>
          <a:p>
            <a:pPr lvl="2"/>
            <a:r>
              <a:rPr lang="en-US" sz="2400" baseline="0" dirty="0"/>
              <a:t>	-ELA/Math (including CSLA) and </a:t>
            </a:r>
            <a:r>
              <a:rPr lang="en-US" sz="2400" dirty="0"/>
              <a:t>Science</a:t>
            </a:r>
            <a:endParaRPr lang="en-US" sz="2400" baseline="0" dirty="0"/>
          </a:p>
          <a:p>
            <a:pPr lvl="2"/>
            <a:r>
              <a:rPr lang="en-US" sz="2400" baseline="0" dirty="0"/>
              <a:t>	-</a:t>
            </a:r>
            <a:r>
              <a:rPr lang="en-US" sz="2400" baseline="0" dirty="0" err="1"/>
              <a:t>CoAlt</a:t>
            </a:r>
            <a:r>
              <a:rPr lang="en-US" sz="2400" baseline="0" dirty="0"/>
              <a:t> Science</a:t>
            </a:r>
          </a:p>
          <a:p>
            <a:pPr marL="914400" lvl="1" indent="-457200">
              <a:buFont typeface="+mj-lt"/>
              <a:buAutoNum type="arabicPeriod"/>
            </a:pPr>
            <a:r>
              <a:rPr lang="en-US" sz="2400" dirty="0"/>
              <a:t>CO PSAT/SAT</a:t>
            </a:r>
          </a:p>
          <a:p>
            <a:pPr marL="914400" lvl="1" indent="-457200">
              <a:buFont typeface="+mj-lt"/>
              <a:buAutoNum type="arabicPeriod"/>
            </a:pPr>
            <a:r>
              <a:rPr lang="en-US" sz="2400" dirty="0"/>
              <a:t>CoAlt ELA/Math via Dynamic Learning Maps (DLM)</a:t>
            </a:r>
          </a:p>
          <a:p>
            <a:pPr marL="1200150" lvl="2" indent="-285750">
              <a:buFont typeface="Arial" panose="020B0604020202020204" pitchFamily="34" charset="0"/>
              <a:buChar char="•"/>
            </a:pPr>
            <a:endParaRPr lang="en-US" dirty="0"/>
          </a:p>
        </p:txBody>
      </p:sp>
      <p:sp>
        <p:nvSpPr>
          <p:cNvPr id="4" name="Slide Number Placeholder 3"/>
          <p:cNvSpPr>
            <a:spLocks noGrp="1"/>
          </p:cNvSpPr>
          <p:nvPr>
            <p:ph type="sldNum" sz="quarter" idx="12"/>
          </p:nvPr>
        </p:nvSpPr>
        <p:spPr>
          <a:xfrm>
            <a:off x="186125" y="6427018"/>
            <a:ext cx="4053365" cy="365125"/>
          </a:xfrm>
        </p:spPr>
        <p:txBody>
          <a:bodyPr/>
          <a:lstStyle/>
          <a:p>
            <a:fld id="{C479D5F6-EDCB-402A-AC08-4943A1820E8F}" type="slidenum">
              <a:rPr lang="en-US" smtClean="0"/>
              <a:pPr/>
              <a:t>4</a:t>
            </a:fld>
            <a:r>
              <a:rPr lang="en-US" dirty="0"/>
              <a:t> </a:t>
            </a:r>
          </a:p>
          <a:p>
            <a:endParaRPr lang="en-US" dirty="0"/>
          </a:p>
        </p:txBody>
      </p:sp>
    </p:spTree>
    <p:extLst>
      <p:ext uri="{BB962C8B-B14F-4D97-AF65-F5344CB8AC3E}">
        <p14:creationId xmlns:p14="http://schemas.microsoft.com/office/powerpoint/2010/main" val="9946323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37E4467-F144-4CD7-BC30-F56E78220014}"/>
              </a:ext>
            </a:extLst>
          </p:cNvPr>
          <p:cNvSpPr>
            <a:spLocks noGrp="1"/>
          </p:cNvSpPr>
          <p:nvPr>
            <p:ph type="title"/>
          </p:nvPr>
        </p:nvSpPr>
        <p:spPr>
          <a:xfrm>
            <a:off x="515125" y="1153572"/>
            <a:ext cx="2400300" cy="4461163"/>
          </a:xfrm>
        </p:spPr>
        <p:txBody>
          <a:bodyPr>
            <a:normAutofit/>
          </a:bodyPr>
          <a:lstStyle/>
          <a:p>
            <a:r>
              <a:rPr lang="en-US" dirty="0">
                <a:solidFill>
                  <a:srgbClr val="FFFFFF"/>
                </a:solidFill>
              </a:rPr>
              <a:t>Lessons Learned</a:t>
            </a: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42C307A1-6092-7253-6105-383AA4628C38}"/>
              </a:ext>
            </a:extLst>
          </p:cNvPr>
          <p:cNvSpPr>
            <a:spLocks noGrp="1"/>
          </p:cNvSpPr>
          <p:nvPr>
            <p:ph idx="1"/>
          </p:nvPr>
        </p:nvSpPr>
        <p:spPr>
          <a:xfrm>
            <a:off x="3335481" y="591344"/>
            <a:ext cx="5179868" cy="5585619"/>
          </a:xfrm>
        </p:spPr>
        <p:txBody>
          <a:bodyPr anchor="ctr">
            <a:normAutofit/>
          </a:bodyPr>
          <a:lstStyle/>
          <a:p>
            <a:r>
              <a:rPr lang="en-US" sz="2000" b="1" dirty="0"/>
              <a:t>Complete SBD </a:t>
            </a:r>
            <a:r>
              <a:rPr lang="en-US" sz="2000" dirty="0"/>
              <a:t>to ensure your district’s student test records are error free and accurate.</a:t>
            </a:r>
          </a:p>
          <a:p>
            <a:r>
              <a:rPr lang="en-US" sz="2000" b="1" dirty="0"/>
              <a:t>Collect, document, and report all parent excusals and student accommodations</a:t>
            </a:r>
            <a:r>
              <a:rPr lang="en-US" sz="2000" dirty="0"/>
              <a:t>.</a:t>
            </a:r>
          </a:p>
          <a:p>
            <a:r>
              <a:rPr lang="en-US" sz="2000" b="1" dirty="0"/>
              <a:t>Reconcile any student transfers</a:t>
            </a:r>
            <a:r>
              <a:rPr lang="en-US" sz="2000" dirty="0"/>
              <a:t> (between schools or out of district) that occur after October Count.</a:t>
            </a:r>
          </a:p>
          <a:p>
            <a:r>
              <a:rPr lang="en-US" sz="2000" b="1" dirty="0"/>
              <a:t>Do not make up data</a:t>
            </a:r>
            <a:r>
              <a:rPr lang="en-US" sz="2000" dirty="0"/>
              <a:t> or give all students the same value to clear errors.</a:t>
            </a:r>
          </a:p>
          <a:p>
            <a:r>
              <a:rPr lang="en-US" sz="2000" dirty="0"/>
              <a:t>If there are persistent errors, make sure your district’s data respondents, assessment coordinators, and accountability contacts </a:t>
            </a:r>
            <a:r>
              <a:rPr lang="en-US" sz="2000" b="1" dirty="0"/>
              <a:t>communicate to address any issues</a:t>
            </a:r>
            <a:r>
              <a:rPr lang="en-US" sz="2000" dirty="0"/>
              <a:t>.</a:t>
            </a:r>
          </a:p>
          <a:p>
            <a:r>
              <a:rPr lang="en-US" sz="2000" b="1" dirty="0"/>
              <a:t>Contact CDE with any questions or concerns</a:t>
            </a:r>
            <a:r>
              <a:rPr lang="en-US" sz="2000" dirty="0"/>
              <a:t>.</a:t>
            </a:r>
          </a:p>
        </p:txBody>
      </p:sp>
      <p:sp>
        <p:nvSpPr>
          <p:cNvPr id="4" name="Slide Number Placeholder 3">
            <a:extLst>
              <a:ext uri="{FF2B5EF4-FFF2-40B4-BE49-F238E27FC236}">
                <a16:creationId xmlns:a16="http://schemas.microsoft.com/office/drawing/2014/main" id="{D548E029-CAB5-4DC5-7915-62FE97BDF2C7}"/>
              </a:ext>
            </a:extLst>
          </p:cNvPr>
          <p:cNvSpPr>
            <a:spLocks noGrp="1"/>
          </p:cNvSpPr>
          <p:nvPr>
            <p:ph type="sldNum" sz="quarter" idx="12"/>
          </p:nvPr>
        </p:nvSpPr>
        <p:spPr>
          <a:xfrm>
            <a:off x="7156173" y="6356350"/>
            <a:ext cx="1359176" cy="365125"/>
          </a:xfrm>
        </p:spPr>
        <p:txBody>
          <a:bodyPr>
            <a:norm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fld id="{C479D5F6-EDCB-402A-AC08-4943A1820E8F}" type="slidenum">
              <a:rPr kumimoji="0" lang="en-US" sz="16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600"/>
                </a:spcAft>
                <a:buClrTx/>
                <a:buSzTx/>
                <a:buFontTx/>
                <a:buNone/>
                <a:tabLst/>
                <a:defRPr/>
              </a:pPr>
              <a:t>40</a:t>
            </a:fld>
            <a:endParaRPr kumimoji="0" lang="en-US" sz="16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37925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7A882-81FA-0CE4-33AF-955C1AD10894}"/>
              </a:ext>
            </a:extLst>
          </p:cNvPr>
          <p:cNvSpPr>
            <a:spLocks noGrp="1"/>
          </p:cNvSpPr>
          <p:nvPr>
            <p:ph type="title"/>
          </p:nvPr>
        </p:nvSpPr>
        <p:spPr/>
        <p:txBody>
          <a:bodyPr anchor="ctr"/>
          <a:lstStyle/>
          <a:p>
            <a:r>
              <a:rPr lang="en-US" dirty="0"/>
              <a:t>Resources </a:t>
            </a:r>
          </a:p>
        </p:txBody>
      </p:sp>
      <p:sp>
        <p:nvSpPr>
          <p:cNvPr id="3" name="Content Placeholder 2">
            <a:extLst>
              <a:ext uri="{FF2B5EF4-FFF2-40B4-BE49-F238E27FC236}">
                <a16:creationId xmlns:a16="http://schemas.microsoft.com/office/drawing/2014/main" id="{7C99FDFD-993A-F975-3466-4C5CAA0D7EAE}"/>
              </a:ext>
            </a:extLst>
          </p:cNvPr>
          <p:cNvSpPr>
            <a:spLocks noGrp="1"/>
          </p:cNvSpPr>
          <p:nvPr>
            <p:ph sz="half" idx="1"/>
          </p:nvPr>
        </p:nvSpPr>
        <p:spPr/>
        <p:txBody>
          <a:bodyPr>
            <a:normAutofit/>
          </a:bodyPr>
          <a:lstStyle/>
          <a:p>
            <a:pPr marL="0" indent="0">
              <a:buNone/>
            </a:pPr>
            <a:r>
              <a:rPr lang="en-US" sz="2000" dirty="0">
                <a:hlinkClick r:id="rId2"/>
              </a:rPr>
              <a:t>SBD and Accountability Fact Sheet</a:t>
            </a:r>
            <a:endParaRPr lang="en-US" sz="2000" dirty="0"/>
          </a:p>
        </p:txBody>
      </p:sp>
      <p:pic>
        <p:nvPicPr>
          <p:cNvPr id="9" name="Picture 8" descr="Screenshot of Accountability Fact Sheet.">
            <a:extLst>
              <a:ext uri="{FF2B5EF4-FFF2-40B4-BE49-F238E27FC236}">
                <a16:creationId xmlns:a16="http://schemas.microsoft.com/office/drawing/2014/main" id="{94D1C414-F4C6-3C95-3CC7-5DFC0FBDE33B}"/>
              </a:ext>
            </a:extLst>
          </p:cNvPr>
          <p:cNvPicPr>
            <a:picLocks noChangeAspect="1"/>
          </p:cNvPicPr>
          <p:nvPr/>
        </p:nvPicPr>
        <p:blipFill rotWithShape="1">
          <a:blip r:embed="rId3"/>
          <a:srcRect b="4235"/>
          <a:stretch/>
        </p:blipFill>
        <p:spPr>
          <a:xfrm>
            <a:off x="1281528" y="2017605"/>
            <a:ext cx="2580443" cy="3194626"/>
          </a:xfrm>
          <a:prstGeom prst="rect">
            <a:avLst/>
          </a:prstGeom>
          <a:effectLst>
            <a:outerShdw blurRad="50800" dist="38100" dir="5400000" algn="t" rotWithShape="0">
              <a:prstClr val="black">
                <a:alpha val="40000"/>
              </a:prstClr>
            </a:outerShdw>
          </a:effectLst>
        </p:spPr>
      </p:pic>
      <p:sp>
        <p:nvSpPr>
          <p:cNvPr id="5" name="Content Placeholder 4">
            <a:extLst>
              <a:ext uri="{FF2B5EF4-FFF2-40B4-BE49-F238E27FC236}">
                <a16:creationId xmlns:a16="http://schemas.microsoft.com/office/drawing/2014/main" id="{91C838A8-4BB8-F5F8-667D-3E3E54F5770F}"/>
              </a:ext>
            </a:extLst>
          </p:cNvPr>
          <p:cNvSpPr>
            <a:spLocks noGrp="1"/>
          </p:cNvSpPr>
          <p:nvPr>
            <p:ph sz="half" idx="2"/>
          </p:nvPr>
        </p:nvSpPr>
        <p:spPr>
          <a:xfrm>
            <a:off x="4572000" y="1463040"/>
            <a:ext cx="4357832" cy="4583799"/>
          </a:xfrm>
        </p:spPr>
        <p:txBody>
          <a:bodyPr>
            <a:normAutofit/>
          </a:bodyPr>
          <a:lstStyle/>
          <a:p>
            <a:pPr marL="0" indent="0">
              <a:buNone/>
            </a:pPr>
            <a:r>
              <a:rPr lang="en-US" sz="2000" dirty="0">
                <a:hlinkClick r:id="rId4"/>
              </a:rPr>
              <a:t>SBD Manual – beginning on pg. 19</a:t>
            </a:r>
            <a:endParaRPr lang="en-US" sz="2000" dirty="0"/>
          </a:p>
        </p:txBody>
      </p:sp>
      <p:pic>
        <p:nvPicPr>
          <p:cNvPr id="8" name="Picture 7" descr="This is a screenshot of a page in the SBD Manual that covers uses in Accountability.">
            <a:extLst>
              <a:ext uri="{FF2B5EF4-FFF2-40B4-BE49-F238E27FC236}">
                <a16:creationId xmlns:a16="http://schemas.microsoft.com/office/drawing/2014/main" id="{7378B32A-7F3E-985E-7FDA-44323CC03D7D}"/>
              </a:ext>
            </a:extLst>
          </p:cNvPr>
          <p:cNvPicPr>
            <a:picLocks noChangeAspect="1"/>
          </p:cNvPicPr>
          <p:nvPr/>
        </p:nvPicPr>
        <p:blipFill rotWithShape="1">
          <a:blip r:embed="rId5"/>
          <a:srcRect t="3907"/>
          <a:stretch/>
        </p:blipFill>
        <p:spPr>
          <a:xfrm>
            <a:off x="5460694" y="2017605"/>
            <a:ext cx="2580443" cy="3194626"/>
          </a:xfrm>
          <a:prstGeom prst="rect">
            <a:avLst/>
          </a:prstGeom>
          <a:effectLst>
            <a:outerShdw blurRad="50800" dist="38100" dir="5400000" algn="t" rotWithShape="0">
              <a:prstClr val="black">
                <a:alpha val="40000"/>
              </a:prstClr>
            </a:outerShdw>
          </a:effectLst>
        </p:spPr>
      </p:pic>
      <p:sp>
        <p:nvSpPr>
          <p:cNvPr id="10" name="TextBox 9">
            <a:extLst>
              <a:ext uri="{FF2B5EF4-FFF2-40B4-BE49-F238E27FC236}">
                <a16:creationId xmlns:a16="http://schemas.microsoft.com/office/drawing/2014/main" id="{692FCE25-183B-765D-CC12-B883A9F5F627}"/>
              </a:ext>
            </a:extLst>
          </p:cNvPr>
          <p:cNvSpPr txBox="1"/>
          <p:nvPr/>
        </p:nvSpPr>
        <p:spPr>
          <a:xfrm>
            <a:off x="920091" y="5394960"/>
            <a:ext cx="7418121" cy="707886"/>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Other 2024 Accountability Resources: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https://www.cde.state.co.us/accountability/accountability-resources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4" name="Slide Number Placeholder 3">
            <a:extLst>
              <a:ext uri="{FF2B5EF4-FFF2-40B4-BE49-F238E27FC236}">
                <a16:creationId xmlns:a16="http://schemas.microsoft.com/office/drawing/2014/main" id="{5E4BCBCA-2204-8E7D-349A-54A47055D0A7}"/>
              </a:ext>
              <a:ext uri="{C183D7F6-B498-43B3-948B-1728B52AA6E4}">
                <adec:decorative xmlns:adec="http://schemas.microsoft.com/office/drawing/2017/decorative" val="0"/>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479D5F6-EDCB-402A-AC08-4943A1820E8F}" type="slidenum">
              <a:rPr kumimoji="0" lang="en-US" sz="16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41</a:t>
            </a:fld>
            <a:endParaRPr kumimoji="0" lang="en-US" sz="16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11381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42F45-714E-A41A-00C5-8F3FE403AA15}"/>
              </a:ext>
            </a:extLst>
          </p:cNvPr>
          <p:cNvSpPr>
            <a:spLocks noGrp="1"/>
          </p:cNvSpPr>
          <p:nvPr>
            <p:ph type="title"/>
          </p:nvPr>
        </p:nvSpPr>
        <p:spPr/>
        <p:txBody>
          <a:bodyPr/>
          <a:lstStyle/>
          <a:p>
            <a:r>
              <a:rPr lang="en-US" dirty="0"/>
              <a:t>Questions and Discussion</a:t>
            </a:r>
          </a:p>
        </p:txBody>
      </p:sp>
      <p:sp>
        <p:nvSpPr>
          <p:cNvPr id="3" name="Content Placeholder 2">
            <a:extLst>
              <a:ext uri="{FF2B5EF4-FFF2-40B4-BE49-F238E27FC236}">
                <a16:creationId xmlns:a16="http://schemas.microsoft.com/office/drawing/2014/main" id="{C4055E74-37A4-48A7-5DE3-C59C1DBFD9A9}"/>
              </a:ext>
            </a:extLst>
          </p:cNvPr>
          <p:cNvSpPr>
            <a:spLocks noGrp="1"/>
          </p:cNvSpPr>
          <p:nvPr>
            <p:ph idx="1"/>
          </p:nvPr>
        </p:nvSpPr>
        <p:spPr/>
        <p:txBody>
          <a:bodyPr/>
          <a:lstStyle/>
          <a:p>
            <a:pPr marL="0" indent="0" algn="ctr">
              <a:buNone/>
            </a:pPr>
            <a:endParaRPr lang="en-US" dirty="0"/>
          </a:p>
          <a:p>
            <a:pPr marL="0" indent="0" algn="ctr">
              <a:buNone/>
            </a:pPr>
            <a:endParaRPr lang="en-US" dirty="0"/>
          </a:p>
          <a:p>
            <a:pPr marL="0" indent="0" algn="ctr">
              <a:buNone/>
            </a:pPr>
            <a:r>
              <a:rPr lang="en-US" sz="4000" dirty="0"/>
              <a:t>Questions?</a:t>
            </a:r>
          </a:p>
          <a:p>
            <a:pPr marL="0" indent="0" algn="ctr">
              <a:buNone/>
            </a:pPr>
            <a:endParaRPr lang="en-US" dirty="0"/>
          </a:p>
          <a:p>
            <a:pPr marL="0" indent="0" algn="ctr">
              <a:buNone/>
            </a:pPr>
            <a:r>
              <a:rPr lang="en-US" dirty="0"/>
              <a:t>Please feel free to unmute or use the chat box.</a:t>
            </a:r>
          </a:p>
        </p:txBody>
      </p:sp>
    </p:spTree>
    <p:extLst>
      <p:ext uri="{BB962C8B-B14F-4D97-AF65-F5344CB8AC3E}">
        <p14:creationId xmlns:p14="http://schemas.microsoft.com/office/powerpoint/2010/main" val="13909676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Contact Information and Resources</a:t>
            </a:r>
          </a:p>
        </p:txBody>
      </p:sp>
      <p:sp>
        <p:nvSpPr>
          <p:cNvPr id="2" name="Content Placeholder 1" descr="This is language that provides contact information."/>
          <p:cNvSpPr>
            <a:spLocks noGrp="1"/>
          </p:cNvSpPr>
          <p:nvPr>
            <p:ph idx="1"/>
          </p:nvPr>
        </p:nvSpPr>
        <p:spPr/>
        <p:txBody>
          <a:bodyPr>
            <a:normAutofit/>
          </a:bodyPr>
          <a:lstStyle/>
          <a:p>
            <a:pPr marL="457200" lvl="1" indent="0">
              <a:buNone/>
            </a:pPr>
            <a:endParaRPr lang="en-US" dirty="0"/>
          </a:p>
          <a:p>
            <a:pPr lvl="1"/>
            <a:endParaRPr lang="en-US" dirty="0"/>
          </a:p>
        </p:txBody>
      </p:sp>
      <p:sp>
        <p:nvSpPr>
          <p:cNvPr id="5" name="Content Placeholder 2"/>
          <p:cNvSpPr txBox="1">
            <a:spLocks/>
          </p:cNvSpPr>
          <p:nvPr/>
        </p:nvSpPr>
        <p:spPr>
          <a:xfrm>
            <a:off x="84221" y="1323474"/>
            <a:ext cx="8915400" cy="5280012"/>
          </a:xfrm>
          <a:prstGeom prst="rect">
            <a:avLst/>
          </a:prstGeom>
        </p:spPr>
        <p:txBody>
          <a:bodyPr vert="horz" lIns="0" tIns="0" rIns="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dirty="0"/>
          </a:p>
          <a:p>
            <a:pPr marL="0" indent="0" algn="ctr">
              <a:buNone/>
            </a:pPr>
            <a:r>
              <a:rPr lang="en-US" dirty="0"/>
              <a:t>Please contact SBD Support with any technical SBD questions: </a:t>
            </a:r>
          </a:p>
          <a:p>
            <a:pPr marL="0" indent="0" algn="ctr">
              <a:buNone/>
            </a:pPr>
            <a:r>
              <a:rPr lang="en-US" dirty="0"/>
              <a:t>Email: </a:t>
            </a:r>
            <a:r>
              <a:rPr lang="en-US" dirty="0">
                <a:hlinkClick r:id="rId2"/>
              </a:rPr>
              <a:t>sbdsupport@cde.state.co.us</a:t>
            </a:r>
            <a:endParaRPr lang="en-US" dirty="0"/>
          </a:p>
          <a:p>
            <a:pPr marL="0" indent="0" algn="ctr">
              <a:buNone/>
            </a:pPr>
            <a:r>
              <a:rPr lang="en-US" dirty="0"/>
              <a:t>Phone: </a:t>
            </a:r>
            <a:r>
              <a:rPr lang="en-US" b="0" i="0" dirty="0">
                <a:solidFill>
                  <a:srgbClr val="333333"/>
                </a:solidFill>
                <a:effectLst/>
                <a:latin typeface="SourceSansProRegular"/>
              </a:rPr>
              <a:t>720.696.0185</a:t>
            </a:r>
          </a:p>
          <a:p>
            <a:pPr marL="0" indent="0" algn="ctr">
              <a:buNone/>
            </a:pPr>
            <a:endParaRPr lang="en-US" dirty="0">
              <a:solidFill>
                <a:srgbClr val="333333"/>
              </a:solidFill>
              <a:latin typeface="SourceSansProRegular"/>
            </a:endParaRPr>
          </a:p>
          <a:p>
            <a:pPr marL="0" indent="0" algn="ctr">
              <a:buNone/>
            </a:pPr>
            <a:r>
              <a:rPr lang="en-US" dirty="0">
                <a:solidFill>
                  <a:srgbClr val="333333"/>
                </a:solidFill>
                <a:latin typeface="SourceSansProRegular"/>
              </a:rPr>
              <a:t>For state accountability questions, </a:t>
            </a:r>
            <a:r>
              <a:rPr lang="en-US" dirty="0">
                <a:latin typeface="SourceSansProRegular"/>
              </a:rPr>
              <a:t>Email: </a:t>
            </a:r>
            <a:r>
              <a:rPr lang="en-US" dirty="0">
                <a:latin typeface="SourceSansProRegular"/>
                <a:hlinkClick r:id="rId3"/>
              </a:rPr>
              <a:t>accountability@cde.state.co.us</a:t>
            </a:r>
            <a:r>
              <a:rPr lang="en-US" dirty="0">
                <a:latin typeface="SourceSansProRegular"/>
              </a:rPr>
              <a:t> </a:t>
            </a:r>
          </a:p>
          <a:p>
            <a:pPr marL="0" indent="0" algn="ctr">
              <a:buNone/>
            </a:pPr>
            <a:r>
              <a:rPr lang="en-US" dirty="0">
                <a:solidFill>
                  <a:srgbClr val="333333"/>
                </a:solidFill>
                <a:latin typeface="SourceSansProRegular"/>
              </a:rPr>
              <a:t>For federal accountability questions, </a:t>
            </a:r>
            <a:r>
              <a:rPr lang="en-US" dirty="0">
                <a:latin typeface="SourceSansProRegular"/>
              </a:rPr>
              <a:t>Email: </a:t>
            </a:r>
            <a:r>
              <a:rPr lang="en-US" dirty="0">
                <a:latin typeface="SourceSansProRegular"/>
                <a:hlinkClick r:id="rId4"/>
              </a:rPr>
              <a:t>ESSAquestions@cde.state.co.us</a:t>
            </a:r>
            <a:r>
              <a:rPr lang="en-US" dirty="0">
                <a:latin typeface="SourceSansProRegular"/>
              </a:rPr>
              <a:t> </a:t>
            </a:r>
          </a:p>
          <a:p>
            <a:pPr marL="0" indent="0" algn="ctr">
              <a:buNone/>
            </a:pPr>
            <a:endParaRPr lang="en-US" dirty="0">
              <a:solidFill>
                <a:srgbClr val="333333"/>
              </a:solidFill>
              <a:latin typeface="SourceSansProRegular"/>
            </a:endParaRPr>
          </a:p>
          <a:p>
            <a:pPr marL="0" indent="0" algn="ctr">
              <a:buNone/>
            </a:pPr>
            <a:r>
              <a:rPr lang="en-US" dirty="0">
                <a:solidFill>
                  <a:srgbClr val="333333"/>
                </a:solidFill>
                <a:latin typeface="SourceSansProRegular"/>
              </a:rPr>
              <a:t>Data Collection Webpages: </a:t>
            </a:r>
          </a:p>
          <a:p>
            <a:pPr marL="0" indent="0" algn="ctr">
              <a:buNone/>
            </a:pPr>
            <a:r>
              <a:rPr lang="en-US" sz="2200" dirty="0">
                <a:solidFill>
                  <a:srgbClr val="333333"/>
                </a:solidFill>
                <a:latin typeface="SourceSansProRegular"/>
              </a:rPr>
              <a:t>PSAT/SAT: </a:t>
            </a:r>
            <a:r>
              <a:rPr lang="en-US" sz="2200" dirty="0">
                <a:solidFill>
                  <a:srgbClr val="333333"/>
                </a:solidFill>
                <a:latin typeface="SourceSansProRegular"/>
                <a:hlinkClick r:id="rId5"/>
              </a:rPr>
              <a:t>https://www.cde.state.co.us/datapipeline/per_sat</a:t>
            </a:r>
            <a:r>
              <a:rPr lang="en-US" sz="2200" dirty="0">
                <a:solidFill>
                  <a:srgbClr val="333333"/>
                </a:solidFill>
                <a:latin typeface="SourceSansProRegular"/>
              </a:rPr>
              <a:t> </a:t>
            </a:r>
          </a:p>
          <a:p>
            <a:pPr marL="0" indent="0" algn="ctr">
              <a:buNone/>
            </a:pPr>
            <a:r>
              <a:rPr lang="en-US" sz="2200" dirty="0">
                <a:solidFill>
                  <a:srgbClr val="333333"/>
                </a:solidFill>
                <a:latin typeface="SourceSansProRegular"/>
              </a:rPr>
              <a:t>CMAS: </a:t>
            </a:r>
            <a:r>
              <a:rPr lang="en-US" sz="2200" dirty="0">
                <a:solidFill>
                  <a:srgbClr val="333333"/>
                </a:solidFill>
                <a:latin typeface="SourceSansProRegular"/>
                <a:hlinkClick r:id="rId6"/>
              </a:rPr>
              <a:t>https://www.cde.state.co.us/datapipeline/sbd-cmas</a:t>
            </a:r>
            <a:r>
              <a:rPr lang="en-US" sz="2200" dirty="0">
                <a:solidFill>
                  <a:srgbClr val="333333"/>
                </a:solidFill>
                <a:latin typeface="SourceSansProRegular"/>
              </a:rPr>
              <a:t> </a:t>
            </a:r>
          </a:p>
          <a:p>
            <a:pPr marL="0" indent="0" algn="ctr">
              <a:buNone/>
            </a:pPr>
            <a:r>
              <a:rPr lang="en-US" sz="2200" dirty="0">
                <a:solidFill>
                  <a:srgbClr val="333333"/>
                </a:solidFill>
                <a:latin typeface="SourceSansProRegular"/>
              </a:rPr>
              <a:t>DLM: </a:t>
            </a:r>
            <a:r>
              <a:rPr lang="en-US" sz="2200" dirty="0">
                <a:solidFill>
                  <a:srgbClr val="333333"/>
                </a:solidFill>
                <a:latin typeface="SourceSansProRegular"/>
                <a:hlinkClick r:id="rId7"/>
              </a:rPr>
              <a:t>https://www.cde.state.co.us/datapipeline/dynamiclearningmapssbd</a:t>
            </a:r>
            <a:endParaRPr lang="en-US" sz="2200" dirty="0">
              <a:solidFill>
                <a:srgbClr val="333333"/>
              </a:solidFill>
              <a:latin typeface="SourceSansProRegular"/>
            </a:endParaRPr>
          </a:p>
          <a:p>
            <a:pPr marL="0" indent="0" algn="ctr">
              <a:buNone/>
            </a:pPr>
            <a:endParaRPr lang="en-US" sz="2200" dirty="0">
              <a:solidFill>
                <a:srgbClr val="333333"/>
              </a:solidFill>
              <a:latin typeface="SourceSansProRegular"/>
            </a:endParaRPr>
          </a:p>
          <a:p>
            <a:pPr marL="0" indent="0" algn="ctr">
              <a:buNone/>
            </a:pPr>
            <a:r>
              <a:rPr lang="en-US" sz="2200" dirty="0">
                <a:solidFill>
                  <a:srgbClr val="333333"/>
                </a:solidFill>
                <a:latin typeface="SourceSansProRegular"/>
              </a:rPr>
              <a:t>SBD Manual Link: </a:t>
            </a:r>
          </a:p>
          <a:p>
            <a:pPr marL="0" indent="0" algn="ctr">
              <a:buNone/>
            </a:pPr>
            <a:r>
              <a:rPr lang="en-US" dirty="0">
                <a:solidFill>
                  <a:srgbClr val="333333"/>
                </a:solidFill>
                <a:latin typeface="SourceSansProRegular"/>
                <a:hlinkClick r:id="rId8"/>
              </a:rPr>
              <a:t>https://www.cde.state.co.us/datapipeline/2024_sbdmanual</a:t>
            </a:r>
            <a:r>
              <a:rPr lang="en-US" dirty="0">
                <a:solidFill>
                  <a:srgbClr val="333333"/>
                </a:solidFill>
                <a:latin typeface="SourceSansProRegular"/>
              </a:rPr>
              <a:t>  </a:t>
            </a:r>
            <a:endParaRPr lang="en-US" dirty="0"/>
          </a:p>
        </p:txBody>
      </p:sp>
    </p:spTree>
    <p:extLst>
      <p:ext uri="{BB962C8B-B14F-4D97-AF65-F5344CB8AC3E}">
        <p14:creationId xmlns:p14="http://schemas.microsoft.com/office/powerpoint/2010/main" val="1334076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23808-1CA6-6250-A1A1-0D37EE076C6B}"/>
              </a:ext>
            </a:extLst>
          </p:cNvPr>
          <p:cNvSpPr>
            <a:spLocks noGrp="1"/>
          </p:cNvSpPr>
          <p:nvPr>
            <p:ph type="title"/>
          </p:nvPr>
        </p:nvSpPr>
        <p:spPr/>
        <p:txBody>
          <a:bodyPr/>
          <a:lstStyle/>
          <a:p>
            <a:r>
              <a:rPr lang="en-US" dirty="0"/>
              <a:t>SBD: General Process</a:t>
            </a:r>
            <a:br>
              <a:rPr lang="en-US" dirty="0"/>
            </a:br>
            <a:endParaRPr lang="en-US" dirty="0"/>
          </a:p>
        </p:txBody>
      </p:sp>
      <p:graphicFrame>
        <p:nvGraphicFramePr>
          <p:cNvPr id="5" name="Content Placeholder 4" descr="This is a visual that describes the SBD process.">
            <a:extLst>
              <a:ext uri="{FF2B5EF4-FFF2-40B4-BE49-F238E27FC236}">
                <a16:creationId xmlns:a16="http://schemas.microsoft.com/office/drawing/2014/main" id="{CF68B55B-DDF6-C06A-FAA1-4D4684E0A11A}"/>
              </a:ext>
            </a:extLst>
          </p:cNvPr>
          <p:cNvGraphicFramePr>
            <a:graphicFrameLocks noGrp="1"/>
          </p:cNvGraphicFramePr>
          <p:nvPr>
            <p:ph idx="1"/>
            <p:extLst>
              <p:ext uri="{D42A27DB-BD31-4B8C-83A1-F6EECF244321}">
                <p14:modId xmlns:p14="http://schemas.microsoft.com/office/powerpoint/2010/main" val="4242669413"/>
              </p:ext>
            </p:extLst>
          </p:nvPr>
        </p:nvGraphicFramePr>
        <p:xfrm>
          <a:off x="628650" y="1253331"/>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A6C99369-C2BA-0AFD-2D4F-F2708CBF468D}"/>
              </a:ext>
            </a:extLst>
          </p:cNvPr>
          <p:cNvSpPr>
            <a:spLocks noGrp="1"/>
          </p:cNvSpPr>
          <p:nvPr>
            <p:ph type="sldNum" sz="quarter" idx="12"/>
          </p:nvPr>
        </p:nvSpPr>
        <p:spPr/>
        <p:txBody>
          <a:bodyPr/>
          <a:lstStyle/>
          <a:p>
            <a:fld id="{C479D5F6-EDCB-402A-AC08-4943A1820E8F}" type="slidenum">
              <a:rPr lang="en-US" smtClean="0"/>
              <a:pPr/>
              <a:t>5</a:t>
            </a:fld>
            <a:endParaRPr lang="en-US" dirty="0"/>
          </a:p>
        </p:txBody>
      </p:sp>
    </p:spTree>
    <p:extLst>
      <p:ext uri="{BB962C8B-B14F-4D97-AF65-F5344CB8AC3E}">
        <p14:creationId xmlns:p14="http://schemas.microsoft.com/office/powerpoint/2010/main" val="24263294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D57A5-F6E7-B0E0-E168-9333BFB3B565}"/>
              </a:ext>
            </a:extLst>
          </p:cNvPr>
          <p:cNvSpPr>
            <a:spLocks noGrp="1"/>
          </p:cNvSpPr>
          <p:nvPr>
            <p:ph type="title"/>
          </p:nvPr>
        </p:nvSpPr>
        <p:spPr/>
        <p:txBody>
          <a:bodyPr/>
          <a:lstStyle/>
          <a:p>
            <a:r>
              <a:rPr lang="en-US" dirty="0"/>
              <a:t>SBD: Collection Timelines</a:t>
            </a:r>
            <a:br>
              <a:rPr lang="en-US" dirty="0"/>
            </a:br>
            <a:endParaRPr lang="en-US" dirty="0"/>
          </a:p>
        </p:txBody>
      </p:sp>
      <p:graphicFrame>
        <p:nvGraphicFramePr>
          <p:cNvPr id="5" name="Content Placeholder 4">
            <a:extLst>
              <a:ext uri="{FF2B5EF4-FFF2-40B4-BE49-F238E27FC236}">
                <a16:creationId xmlns:a16="http://schemas.microsoft.com/office/drawing/2014/main" id="{D043167C-21D3-D751-5909-822DA9B41802}"/>
              </a:ext>
            </a:extLst>
          </p:cNvPr>
          <p:cNvGraphicFramePr>
            <a:graphicFrameLocks noGrp="1"/>
          </p:cNvGraphicFramePr>
          <p:nvPr>
            <p:ph idx="1"/>
            <p:extLst>
              <p:ext uri="{D42A27DB-BD31-4B8C-83A1-F6EECF244321}">
                <p14:modId xmlns:p14="http://schemas.microsoft.com/office/powerpoint/2010/main" val="3529684530"/>
              </p:ext>
            </p:extLst>
          </p:nvPr>
        </p:nvGraphicFramePr>
        <p:xfrm>
          <a:off x="520622" y="1569147"/>
          <a:ext cx="8277689" cy="4363301"/>
        </p:xfrm>
        <a:graphic>
          <a:graphicData uri="http://schemas.openxmlformats.org/drawingml/2006/table">
            <a:tbl>
              <a:tblPr firstRow="1" bandRow="1">
                <a:tableStyleId>{5C22544A-7EE6-4342-B048-85BDC9FD1C3A}</a:tableStyleId>
              </a:tblPr>
              <a:tblGrid>
                <a:gridCol w="702030">
                  <a:extLst>
                    <a:ext uri="{9D8B030D-6E8A-4147-A177-3AD203B41FA5}">
                      <a16:colId xmlns:a16="http://schemas.microsoft.com/office/drawing/2014/main" val="2794307865"/>
                    </a:ext>
                  </a:extLst>
                </a:gridCol>
                <a:gridCol w="3440374">
                  <a:extLst>
                    <a:ext uri="{9D8B030D-6E8A-4147-A177-3AD203B41FA5}">
                      <a16:colId xmlns:a16="http://schemas.microsoft.com/office/drawing/2014/main" val="557448799"/>
                    </a:ext>
                  </a:extLst>
                </a:gridCol>
                <a:gridCol w="1891067">
                  <a:extLst>
                    <a:ext uri="{9D8B030D-6E8A-4147-A177-3AD203B41FA5}">
                      <a16:colId xmlns:a16="http://schemas.microsoft.com/office/drawing/2014/main" val="1465953249"/>
                    </a:ext>
                  </a:extLst>
                </a:gridCol>
                <a:gridCol w="2244218">
                  <a:extLst>
                    <a:ext uri="{9D8B030D-6E8A-4147-A177-3AD203B41FA5}">
                      <a16:colId xmlns:a16="http://schemas.microsoft.com/office/drawing/2014/main" val="543713096"/>
                    </a:ext>
                  </a:extLst>
                </a:gridCol>
              </a:tblGrid>
              <a:tr h="605553">
                <a:tc>
                  <a:txBody>
                    <a:bodyPr/>
                    <a:lstStyle/>
                    <a:p>
                      <a:endParaRPr lang="en-US"/>
                    </a:p>
                  </a:txBody>
                  <a:tcPr/>
                </a:tc>
                <a:tc>
                  <a:txBody>
                    <a:bodyPr/>
                    <a:lstStyle/>
                    <a:p>
                      <a:r>
                        <a:rPr lang="en-US" dirty="0"/>
                        <a:t>Assessment</a:t>
                      </a:r>
                    </a:p>
                  </a:txBody>
                  <a:tcPr/>
                </a:tc>
                <a:tc>
                  <a:txBody>
                    <a:bodyPr/>
                    <a:lstStyle/>
                    <a:p>
                      <a:r>
                        <a:rPr lang="en-US" dirty="0"/>
                        <a:t>Dates</a:t>
                      </a:r>
                    </a:p>
                  </a:txBody>
                  <a:tcPr/>
                </a:tc>
                <a:tc>
                  <a:txBody>
                    <a:bodyPr/>
                    <a:lstStyle/>
                    <a:p>
                      <a:r>
                        <a:rPr lang="en-US" dirty="0"/>
                        <a:t>Data Pipeline Group</a:t>
                      </a:r>
                    </a:p>
                  </a:txBody>
                  <a:tcPr/>
                </a:tc>
                <a:extLst>
                  <a:ext uri="{0D108BD9-81ED-4DB2-BD59-A6C34878D82A}">
                    <a16:rowId xmlns:a16="http://schemas.microsoft.com/office/drawing/2014/main" val="1781287233"/>
                  </a:ext>
                </a:extLst>
              </a:tr>
              <a:tr h="605553">
                <a:tc>
                  <a:txBody>
                    <a:bodyPr/>
                    <a:lstStyle/>
                    <a:p>
                      <a:r>
                        <a:rPr lang="en-US" dirty="0"/>
                        <a:t>1</a:t>
                      </a:r>
                    </a:p>
                  </a:txBody>
                  <a:tcPr/>
                </a:tc>
                <a:tc>
                  <a:txBody>
                    <a:bodyPr/>
                    <a:lstStyle/>
                    <a:p>
                      <a:r>
                        <a:rPr lang="en-US" dirty="0"/>
                        <a:t>ACCESS for ELLs</a:t>
                      </a:r>
                    </a:p>
                  </a:txBody>
                  <a:tcPr/>
                </a:tc>
                <a:tc>
                  <a:txBody>
                    <a:bodyPr/>
                    <a:lstStyle/>
                    <a:p>
                      <a:r>
                        <a:rPr lang="en-US" dirty="0"/>
                        <a:t>3/11/24-3/20/24</a:t>
                      </a:r>
                    </a:p>
                  </a:txBody>
                  <a:tcPr/>
                </a:tc>
                <a:tc>
                  <a:txBody>
                    <a:bodyPr/>
                    <a:lstStyle/>
                    <a:p>
                      <a:r>
                        <a:rPr lang="en-US" dirty="0"/>
                        <a:t>ACC</a:t>
                      </a:r>
                    </a:p>
                  </a:txBody>
                  <a:tcPr/>
                </a:tc>
                <a:extLst>
                  <a:ext uri="{0D108BD9-81ED-4DB2-BD59-A6C34878D82A}">
                    <a16:rowId xmlns:a16="http://schemas.microsoft.com/office/drawing/2014/main" val="3921759861"/>
                  </a:ext>
                </a:extLst>
              </a:tr>
              <a:tr h="605553">
                <a:tc>
                  <a:txBody>
                    <a:bodyPr/>
                    <a:lstStyle/>
                    <a:p>
                      <a:r>
                        <a:rPr lang="en-US" dirty="0"/>
                        <a:t>2</a:t>
                      </a:r>
                    </a:p>
                  </a:txBody>
                  <a:tcPr/>
                </a:tc>
                <a:tc>
                  <a:txBody>
                    <a:bodyPr/>
                    <a:lstStyle/>
                    <a:p>
                      <a:r>
                        <a:rPr lang="en-US" dirty="0"/>
                        <a:t>CO PSAT/SAT</a:t>
                      </a:r>
                    </a:p>
                  </a:txBody>
                  <a:tcPr/>
                </a:tc>
                <a:tc>
                  <a:txBody>
                    <a:bodyPr/>
                    <a:lstStyle/>
                    <a:p>
                      <a:r>
                        <a:rPr lang="en-US" dirty="0"/>
                        <a:t>5/15/24-5/22/24</a:t>
                      </a:r>
                    </a:p>
                  </a:txBody>
                  <a:tcPr/>
                </a:tc>
                <a:tc>
                  <a:txBody>
                    <a:bodyPr/>
                    <a:lstStyle/>
                    <a:p>
                      <a:r>
                        <a:rPr lang="en-US" dirty="0"/>
                        <a:t>SAT</a:t>
                      </a:r>
                    </a:p>
                  </a:txBody>
                  <a:tcPr/>
                </a:tc>
                <a:extLst>
                  <a:ext uri="{0D108BD9-81ED-4DB2-BD59-A6C34878D82A}">
                    <a16:rowId xmlns:a16="http://schemas.microsoft.com/office/drawing/2014/main" val="1230999751"/>
                  </a:ext>
                </a:extLst>
              </a:tr>
              <a:tr h="1941089">
                <a:tc>
                  <a:txBody>
                    <a:bodyPr/>
                    <a:lstStyle/>
                    <a:p>
                      <a:r>
                        <a:rPr lang="en-US" dirty="0"/>
                        <a:t>3</a:t>
                      </a:r>
                    </a:p>
                  </a:txBody>
                  <a:tcPr/>
                </a:tc>
                <a:tc>
                  <a:txBody>
                    <a:bodyPr/>
                    <a:lstStyle/>
                    <a:p>
                      <a:r>
                        <a:rPr lang="en-US" dirty="0"/>
                        <a:t>CMAS</a:t>
                      </a:r>
                    </a:p>
                    <a:p>
                      <a:pPr marL="285750" indent="-285750">
                        <a:buFont typeface="Arial" panose="020B0604020202020204" pitchFamily="34" charset="0"/>
                        <a:buChar char="•"/>
                      </a:pPr>
                      <a:r>
                        <a:rPr lang="en-US" dirty="0"/>
                        <a:t>ELA/Math (including CLSA) and Science</a:t>
                      </a:r>
                    </a:p>
                    <a:p>
                      <a:pPr marL="285750" indent="-285750">
                        <a:buFont typeface="Arial" panose="020B0604020202020204" pitchFamily="34" charset="0"/>
                        <a:buChar char="•"/>
                      </a:pPr>
                      <a:r>
                        <a:rPr lang="en-US" dirty="0" err="1"/>
                        <a:t>CoAlt</a:t>
                      </a:r>
                      <a:r>
                        <a:rPr lang="en-US" dirty="0"/>
                        <a:t> Science</a:t>
                      </a:r>
                    </a:p>
                  </a:txBody>
                  <a:tcPr/>
                </a:tc>
                <a:tc>
                  <a:txBody>
                    <a:bodyPr/>
                    <a:lstStyle/>
                    <a:p>
                      <a:r>
                        <a:rPr lang="en-US" dirty="0"/>
                        <a:t>5/16/24-5/29/24</a:t>
                      </a:r>
                    </a:p>
                  </a:txBody>
                  <a:tcPr/>
                </a:tc>
                <a:tc>
                  <a:txBody>
                    <a:bodyPr/>
                    <a:lstStyle/>
                    <a:p>
                      <a:r>
                        <a:rPr lang="en-US" dirty="0"/>
                        <a:t>CMS</a:t>
                      </a:r>
                    </a:p>
                  </a:txBody>
                  <a:tcPr/>
                </a:tc>
                <a:extLst>
                  <a:ext uri="{0D108BD9-81ED-4DB2-BD59-A6C34878D82A}">
                    <a16:rowId xmlns:a16="http://schemas.microsoft.com/office/drawing/2014/main" val="225695216"/>
                  </a:ext>
                </a:extLst>
              </a:tr>
              <a:tr h="605553">
                <a:tc>
                  <a:txBody>
                    <a:bodyPr/>
                    <a:lstStyle/>
                    <a:p>
                      <a:r>
                        <a:rPr lang="en-US" dirty="0"/>
                        <a:t>4</a:t>
                      </a:r>
                    </a:p>
                  </a:txBody>
                  <a:tcPr/>
                </a:tc>
                <a:tc>
                  <a:txBody>
                    <a:bodyPr/>
                    <a:lstStyle/>
                    <a:p>
                      <a:r>
                        <a:rPr lang="en-US" dirty="0" err="1"/>
                        <a:t>CoAlt</a:t>
                      </a:r>
                      <a:r>
                        <a:rPr lang="en-US" dirty="0"/>
                        <a:t>: ELA/Math (DLM)</a:t>
                      </a:r>
                    </a:p>
                  </a:txBody>
                  <a:tcPr/>
                </a:tc>
                <a:tc>
                  <a:txBody>
                    <a:bodyPr/>
                    <a:lstStyle/>
                    <a:p>
                      <a:r>
                        <a:rPr lang="en-US" dirty="0"/>
                        <a:t>5/29/24-6/5/24</a:t>
                      </a:r>
                    </a:p>
                  </a:txBody>
                  <a:tcPr/>
                </a:tc>
                <a:tc>
                  <a:txBody>
                    <a:bodyPr/>
                    <a:lstStyle/>
                    <a:p>
                      <a:r>
                        <a:rPr lang="en-US" dirty="0"/>
                        <a:t>DLM</a:t>
                      </a:r>
                    </a:p>
                  </a:txBody>
                  <a:tcPr/>
                </a:tc>
                <a:extLst>
                  <a:ext uri="{0D108BD9-81ED-4DB2-BD59-A6C34878D82A}">
                    <a16:rowId xmlns:a16="http://schemas.microsoft.com/office/drawing/2014/main" val="1804083522"/>
                  </a:ext>
                </a:extLst>
              </a:tr>
            </a:tbl>
          </a:graphicData>
        </a:graphic>
      </p:graphicFrame>
      <p:sp>
        <p:nvSpPr>
          <p:cNvPr id="4" name="Slide Number Placeholder 3">
            <a:extLst>
              <a:ext uri="{FF2B5EF4-FFF2-40B4-BE49-F238E27FC236}">
                <a16:creationId xmlns:a16="http://schemas.microsoft.com/office/drawing/2014/main" id="{8F9F387D-4057-B8D7-C6D3-42F970E3E513}"/>
              </a:ext>
            </a:extLst>
          </p:cNvPr>
          <p:cNvSpPr>
            <a:spLocks noGrp="1"/>
          </p:cNvSpPr>
          <p:nvPr>
            <p:ph type="sldNum" sz="quarter" idx="12"/>
          </p:nvPr>
        </p:nvSpPr>
        <p:spPr/>
        <p:txBody>
          <a:bodyPr/>
          <a:lstStyle/>
          <a:p>
            <a:fld id="{C479D5F6-EDCB-402A-AC08-4943A1820E8F}" type="slidenum">
              <a:rPr lang="en-US" smtClean="0"/>
              <a:pPr/>
              <a:t>6</a:t>
            </a:fld>
            <a:endParaRPr lang="en-US" dirty="0"/>
          </a:p>
        </p:txBody>
      </p:sp>
    </p:spTree>
    <p:extLst>
      <p:ext uri="{BB962C8B-B14F-4D97-AF65-F5344CB8AC3E}">
        <p14:creationId xmlns:p14="http://schemas.microsoft.com/office/powerpoint/2010/main" val="39431132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9C480-1CC1-4A8B-A9A7-B336DD3103F1}"/>
              </a:ext>
            </a:extLst>
          </p:cNvPr>
          <p:cNvSpPr>
            <a:spLocks noGrp="1"/>
          </p:cNvSpPr>
          <p:nvPr>
            <p:ph type="title"/>
          </p:nvPr>
        </p:nvSpPr>
        <p:spPr>
          <a:xfrm>
            <a:off x="155314" y="18255"/>
            <a:ext cx="7886700" cy="1325563"/>
          </a:xfrm>
        </p:spPr>
        <p:txBody>
          <a:bodyPr>
            <a:normAutofit/>
          </a:bodyPr>
          <a:lstStyle/>
          <a:p>
            <a:r>
              <a:rPr lang="en-US" sz="4000" dirty="0"/>
              <a:t>SBD: Group Role Assignments</a:t>
            </a:r>
          </a:p>
        </p:txBody>
      </p:sp>
      <p:sp>
        <p:nvSpPr>
          <p:cNvPr id="3" name="Content Placeholder 2">
            <a:extLst>
              <a:ext uri="{FF2B5EF4-FFF2-40B4-BE49-F238E27FC236}">
                <a16:creationId xmlns:a16="http://schemas.microsoft.com/office/drawing/2014/main" id="{8755419A-C5A1-45C8-9833-9EE48CCC6749}"/>
              </a:ext>
            </a:extLst>
          </p:cNvPr>
          <p:cNvSpPr>
            <a:spLocks noGrp="1"/>
          </p:cNvSpPr>
          <p:nvPr>
            <p:ph idx="1"/>
          </p:nvPr>
        </p:nvSpPr>
        <p:spPr>
          <a:xfrm>
            <a:off x="155314" y="1459865"/>
            <a:ext cx="6195003" cy="4725782"/>
          </a:xfrm>
        </p:spPr>
        <p:txBody>
          <a:bodyPr>
            <a:normAutofit/>
          </a:bodyPr>
          <a:lstStyle/>
          <a:p>
            <a:r>
              <a:rPr lang="en-US" sz="2000" dirty="0"/>
              <a:t>You can learn whether you have access to the collections by logging into Data Pipeline and reviewing the gray boxes on the left-hand side. </a:t>
            </a:r>
          </a:p>
          <a:p>
            <a:r>
              <a:rPr lang="en-US" sz="2000" dirty="0"/>
              <a:t>If you do not have access to the collections, please reach out to your district’s local access manager (LAM). Please ensure that the APPROVER role is assigned.</a:t>
            </a:r>
          </a:p>
          <a:p>
            <a:pPr marL="285750" indent="-285750"/>
            <a:r>
              <a:rPr lang="en-US" sz="2000" dirty="0"/>
              <a:t>CDE cannot provide access for district users.</a:t>
            </a:r>
          </a:p>
          <a:p>
            <a:endParaRPr lang="en-US" dirty="0"/>
          </a:p>
        </p:txBody>
      </p:sp>
      <p:grpSp>
        <p:nvGrpSpPr>
          <p:cNvPr id="8" name="Group 7" descr="This is a screenshot of the collections in Data Pipeline.">
            <a:extLst>
              <a:ext uri="{FF2B5EF4-FFF2-40B4-BE49-F238E27FC236}">
                <a16:creationId xmlns:a16="http://schemas.microsoft.com/office/drawing/2014/main" id="{AC8216B1-59CE-4D06-85A4-4E96017D379D}"/>
              </a:ext>
            </a:extLst>
          </p:cNvPr>
          <p:cNvGrpSpPr/>
          <p:nvPr/>
        </p:nvGrpSpPr>
        <p:grpSpPr>
          <a:xfrm>
            <a:off x="6075997" y="1525984"/>
            <a:ext cx="2821305" cy="2324100"/>
            <a:chOff x="0" y="0"/>
            <a:chExt cx="2821305" cy="2324100"/>
          </a:xfrm>
        </p:grpSpPr>
        <p:pic>
          <p:nvPicPr>
            <p:cNvPr id="9" name="Picture 8" descr="Graphical user interface, text, application&#10;&#10;Description automatically generated">
              <a:extLst>
                <a:ext uri="{FF2B5EF4-FFF2-40B4-BE49-F238E27FC236}">
                  <a16:creationId xmlns:a16="http://schemas.microsoft.com/office/drawing/2014/main" id="{AA39DA19-EE47-4293-9CD7-CCE97F65F1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 y="0"/>
              <a:ext cx="2333625" cy="2324100"/>
            </a:xfrm>
            <a:prstGeom prst="rect">
              <a:avLst/>
            </a:prstGeom>
          </p:spPr>
        </p:pic>
        <p:sp>
          <p:nvSpPr>
            <p:cNvPr id="10" name="Oval 9">
              <a:extLst>
                <a:ext uri="{FF2B5EF4-FFF2-40B4-BE49-F238E27FC236}">
                  <a16:creationId xmlns:a16="http://schemas.microsoft.com/office/drawing/2014/main" id="{EEFB5F03-6951-490B-9190-B02A0C66AA89}"/>
                </a:ext>
              </a:extLst>
            </p:cNvPr>
            <p:cNvSpPr/>
            <p:nvPr/>
          </p:nvSpPr>
          <p:spPr>
            <a:xfrm>
              <a:off x="0" y="739140"/>
              <a:ext cx="2607945" cy="13411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aphicFrame>
        <p:nvGraphicFramePr>
          <p:cNvPr id="7" name="Table 7">
            <a:extLst>
              <a:ext uri="{FF2B5EF4-FFF2-40B4-BE49-F238E27FC236}">
                <a16:creationId xmlns:a16="http://schemas.microsoft.com/office/drawing/2014/main" id="{322C3701-0C37-472D-957C-0E046219D2D9}"/>
              </a:ext>
            </a:extLst>
          </p:cNvPr>
          <p:cNvGraphicFramePr>
            <a:graphicFrameLocks noGrp="1"/>
          </p:cNvGraphicFramePr>
          <p:nvPr>
            <p:ph sz="half" idx="4294967295"/>
            <p:extLst>
              <p:ext uri="{D42A27DB-BD31-4B8C-83A1-F6EECF244321}">
                <p14:modId xmlns:p14="http://schemas.microsoft.com/office/powerpoint/2010/main" val="1732827654"/>
              </p:ext>
            </p:extLst>
          </p:nvPr>
        </p:nvGraphicFramePr>
        <p:xfrm>
          <a:off x="246698" y="3926541"/>
          <a:ext cx="4552220" cy="2787474"/>
        </p:xfrm>
        <a:graphic>
          <a:graphicData uri="http://schemas.openxmlformats.org/drawingml/2006/table">
            <a:tbl>
              <a:tblPr firstRow="1" bandRow="1">
                <a:tableStyleId>{5C22544A-7EE6-4342-B048-85BDC9FD1C3A}</a:tableStyleId>
              </a:tblPr>
              <a:tblGrid>
                <a:gridCol w="2786583">
                  <a:extLst>
                    <a:ext uri="{9D8B030D-6E8A-4147-A177-3AD203B41FA5}">
                      <a16:colId xmlns:a16="http://schemas.microsoft.com/office/drawing/2014/main" val="2699674427"/>
                    </a:ext>
                  </a:extLst>
                </a:gridCol>
                <a:gridCol w="1765637">
                  <a:extLst>
                    <a:ext uri="{9D8B030D-6E8A-4147-A177-3AD203B41FA5}">
                      <a16:colId xmlns:a16="http://schemas.microsoft.com/office/drawing/2014/main" val="43102822"/>
                    </a:ext>
                  </a:extLst>
                </a:gridCol>
              </a:tblGrid>
              <a:tr h="601807">
                <a:tc>
                  <a:txBody>
                    <a:bodyPr/>
                    <a:lstStyle/>
                    <a:p>
                      <a:pPr algn="ctr"/>
                      <a:r>
                        <a:rPr lang="en-US" dirty="0"/>
                        <a:t>Collection</a:t>
                      </a:r>
                    </a:p>
                  </a:txBody>
                  <a:tcPr/>
                </a:tc>
                <a:tc>
                  <a:txBody>
                    <a:bodyPr/>
                    <a:lstStyle/>
                    <a:p>
                      <a:pPr algn="ctr"/>
                      <a:r>
                        <a:rPr lang="en-US" dirty="0"/>
                        <a:t>Data Pipeline Group</a:t>
                      </a:r>
                    </a:p>
                  </a:txBody>
                  <a:tcPr/>
                </a:tc>
                <a:extLst>
                  <a:ext uri="{0D108BD9-81ED-4DB2-BD59-A6C34878D82A}">
                    <a16:rowId xmlns:a16="http://schemas.microsoft.com/office/drawing/2014/main" val="2500565346"/>
                  </a:ext>
                </a:extLst>
              </a:tr>
              <a:tr h="502438">
                <a:tc>
                  <a:txBody>
                    <a:bodyPr/>
                    <a:lstStyle/>
                    <a:p>
                      <a:pPr algn="ctr"/>
                      <a:r>
                        <a:rPr lang="en-US" dirty="0"/>
                        <a:t>WIDA ACCESS for ELLs</a:t>
                      </a:r>
                    </a:p>
                  </a:txBody>
                  <a:tcPr/>
                </a:tc>
                <a:tc>
                  <a:txBody>
                    <a:bodyPr/>
                    <a:lstStyle/>
                    <a:p>
                      <a:pPr algn="ctr"/>
                      <a:r>
                        <a:rPr lang="en-US" dirty="0"/>
                        <a:t>ACC</a:t>
                      </a:r>
                    </a:p>
                  </a:txBody>
                  <a:tcPr/>
                </a:tc>
                <a:extLst>
                  <a:ext uri="{0D108BD9-81ED-4DB2-BD59-A6C34878D82A}">
                    <a16:rowId xmlns:a16="http://schemas.microsoft.com/office/drawing/2014/main" val="315764363"/>
                  </a:ext>
                </a:extLst>
              </a:tr>
              <a:tr h="502438">
                <a:tc>
                  <a:txBody>
                    <a:bodyPr/>
                    <a:lstStyle/>
                    <a:p>
                      <a:pPr algn="ctr"/>
                      <a:r>
                        <a:rPr lang="en-US" dirty="0"/>
                        <a:t>CO PSAT/SAT</a:t>
                      </a:r>
                    </a:p>
                  </a:txBody>
                  <a:tcPr/>
                </a:tc>
                <a:tc>
                  <a:txBody>
                    <a:bodyPr/>
                    <a:lstStyle/>
                    <a:p>
                      <a:pPr algn="ctr"/>
                      <a:r>
                        <a:rPr lang="en-US" dirty="0"/>
                        <a:t>SAT</a:t>
                      </a:r>
                    </a:p>
                  </a:txBody>
                  <a:tcPr/>
                </a:tc>
                <a:extLst>
                  <a:ext uri="{0D108BD9-81ED-4DB2-BD59-A6C34878D82A}">
                    <a16:rowId xmlns:a16="http://schemas.microsoft.com/office/drawing/2014/main" val="3377162623"/>
                  </a:ext>
                </a:extLst>
              </a:tr>
              <a:tr h="601807">
                <a:tc>
                  <a:txBody>
                    <a:bodyPr/>
                    <a:lstStyle/>
                    <a:p>
                      <a:pPr algn="ctr"/>
                      <a:r>
                        <a:rPr lang="en-US" dirty="0"/>
                        <a:t>CMAS: ELA/Math</a:t>
                      </a:r>
                    </a:p>
                    <a:p>
                      <a:pPr algn="ctr"/>
                      <a:r>
                        <a:rPr lang="en-US" dirty="0" err="1"/>
                        <a:t>CoAlt</a:t>
                      </a:r>
                      <a:r>
                        <a:rPr lang="en-US" dirty="0"/>
                        <a:t>: Science</a:t>
                      </a:r>
                    </a:p>
                  </a:txBody>
                  <a:tcPr/>
                </a:tc>
                <a:tc>
                  <a:txBody>
                    <a:bodyPr/>
                    <a:lstStyle/>
                    <a:p>
                      <a:pPr algn="ctr"/>
                      <a:r>
                        <a:rPr lang="en-US" dirty="0"/>
                        <a:t>CMS</a:t>
                      </a:r>
                    </a:p>
                  </a:txBody>
                  <a:tcPr/>
                </a:tc>
                <a:extLst>
                  <a:ext uri="{0D108BD9-81ED-4DB2-BD59-A6C34878D82A}">
                    <a16:rowId xmlns:a16="http://schemas.microsoft.com/office/drawing/2014/main" val="4183701624"/>
                  </a:ext>
                </a:extLst>
              </a:tr>
              <a:tr h="502438">
                <a:tc>
                  <a:txBody>
                    <a:bodyPr/>
                    <a:lstStyle/>
                    <a:p>
                      <a:pPr algn="ctr"/>
                      <a:r>
                        <a:rPr lang="en-US" dirty="0" err="1"/>
                        <a:t>CoAlt</a:t>
                      </a:r>
                      <a:r>
                        <a:rPr lang="en-US" dirty="0"/>
                        <a:t>: ELA/Math (DLM)</a:t>
                      </a:r>
                    </a:p>
                  </a:txBody>
                  <a:tcPr/>
                </a:tc>
                <a:tc>
                  <a:txBody>
                    <a:bodyPr/>
                    <a:lstStyle/>
                    <a:p>
                      <a:pPr algn="ctr"/>
                      <a:r>
                        <a:rPr lang="en-US" dirty="0"/>
                        <a:t>DLM</a:t>
                      </a:r>
                    </a:p>
                  </a:txBody>
                  <a:tcPr/>
                </a:tc>
                <a:extLst>
                  <a:ext uri="{0D108BD9-81ED-4DB2-BD59-A6C34878D82A}">
                    <a16:rowId xmlns:a16="http://schemas.microsoft.com/office/drawing/2014/main" val="520443281"/>
                  </a:ext>
                </a:extLst>
              </a:tr>
            </a:tbl>
          </a:graphicData>
        </a:graphic>
      </p:graphicFrame>
      <p:sp>
        <p:nvSpPr>
          <p:cNvPr id="11" name="TextBox 10">
            <a:extLst>
              <a:ext uri="{FF2B5EF4-FFF2-40B4-BE49-F238E27FC236}">
                <a16:creationId xmlns:a16="http://schemas.microsoft.com/office/drawing/2014/main" id="{27F15B71-4CE6-41DE-ABA7-D1F1CE6FB866}"/>
              </a:ext>
            </a:extLst>
          </p:cNvPr>
          <p:cNvSpPr txBox="1"/>
          <p:nvPr/>
        </p:nvSpPr>
        <p:spPr>
          <a:xfrm>
            <a:off x="4798918" y="4636546"/>
            <a:ext cx="4098384" cy="1292662"/>
          </a:xfrm>
          <a:prstGeom prst="rect">
            <a:avLst/>
          </a:prstGeom>
          <a:noFill/>
        </p:spPr>
        <p:txBody>
          <a:bodyPr wrap="square" rtlCol="0">
            <a:spAutoFit/>
          </a:bodyPr>
          <a:lstStyle/>
          <a:p>
            <a:pPr marL="285750" indent="-285750">
              <a:buFont typeface="Arial" panose="020B0604020202020204" pitchFamily="34" charset="0"/>
              <a:buChar char="•"/>
            </a:pPr>
            <a:r>
              <a:rPr lang="en-US" sz="2000" dirty="0"/>
              <a:t>The table to the left shows the group code for each SBD collection (also provided on Slide 6).</a:t>
            </a:r>
          </a:p>
          <a:p>
            <a:endParaRPr lang="en-US" dirty="0"/>
          </a:p>
        </p:txBody>
      </p:sp>
      <p:sp>
        <p:nvSpPr>
          <p:cNvPr id="5" name="Slide Number Placeholder 4">
            <a:extLst>
              <a:ext uri="{FF2B5EF4-FFF2-40B4-BE49-F238E27FC236}">
                <a16:creationId xmlns:a16="http://schemas.microsoft.com/office/drawing/2014/main" id="{868F90A1-B200-45DA-B9BC-AFC05B115464}"/>
              </a:ext>
            </a:extLst>
          </p:cNvPr>
          <p:cNvSpPr>
            <a:spLocks noGrp="1"/>
          </p:cNvSpPr>
          <p:nvPr>
            <p:ph type="sldNum" sz="quarter" idx="12"/>
          </p:nvPr>
        </p:nvSpPr>
        <p:spPr/>
        <p:txBody>
          <a:bodyPr/>
          <a:lstStyle/>
          <a:p>
            <a:fld id="{C479D5F6-EDCB-402A-AC08-4943A1820E8F}" type="slidenum">
              <a:rPr lang="en-US" smtClean="0"/>
              <a:pPr/>
              <a:t>7</a:t>
            </a:fld>
            <a:endParaRPr lang="en-US" dirty="0"/>
          </a:p>
        </p:txBody>
      </p:sp>
    </p:spTree>
    <p:extLst>
      <p:ext uri="{BB962C8B-B14F-4D97-AF65-F5344CB8AC3E}">
        <p14:creationId xmlns:p14="http://schemas.microsoft.com/office/powerpoint/2010/main" val="12516684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649" y="0"/>
            <a:ext cx="7886700" cy="1325563"/>
          </a:xfrm>
        </p:spPr>
        <p:txBody>
          <a:bodyPr>
            <a:normAutofit/>
          </a:bodyPr>
          <a:lstStyle/>
          <a:p>
            <a:r>
              <a:rPr lang="en-US" sz="4000" dirty="0"/>
              <a:t>SBD: Support Email/Phone</a:t>
            </a:r>
          </a:p>
        </p:txBody>
      </p:sp>
      <p:sp>
        <p:nvSpPr>
          <p:cNvPr id="6" name="Content Placeholder 2"/>
          <p:cNvSpPr>
            <a:spLocks noGrp="1"/>
          </p:cNvSpPr>
          <p:nvPr>
            <p:ph idx="1"/>
          </p:nvPr>
        </p:nvSpPr>
        <p:spPr>
          <a:xfrm>
            <a:off x="223070" y="1628055"/>
            <a:ext cx="8569180" cy="4568208"/>
          </a:xfrm>
        </p:spPr>
        <p:txBody>
          <a:bodyPr>
            <a:normAutofit fontScale="92500" lnSpcReduction="20000"/>
          </a:bodyPr>
          <a:lstStyle/>
          <a:p>
            <a:r>
              <a:rPr lang="en-US" dirty="0"/>
              <a:t>SBD support is available by phone or email</a:t>
            </a:r>
          </a:p>
          <a:p>
            <a:pPr lvl="1"/>
            <a:r>
              <a:rPr lang="en-US" dirty="0"/>
              <a:t>CDE has a team that responds to emails and to phone calls.  Please use the SBD Support phone number and email address.  Do not contact a specific person at CDE or the general CDE Helpdesk.</a:t>
            </a:r>
          </a:p>
          <a:p>
            <a:pPr lvl="1"/>
            <a:r>
              <a:rPr lang="en-US" dirty="0"/>
              <a:t>This provides a single point of contact for all collections.</a:t>
            </a:r>
          </a:p>
          <a:p>
            <a:pPr lvl="1"/>
            <a:r>
              <a:rPr lang="en-US" dirty="0"/>
              <a:t>Emails create support tickets that can be tracked to ensure that questions are answered quickly.  </a:t>
            </a:r>
            <a:r>
              <a:rPr lang="en-US" b="1" dirty="0">
                <a:solidFill>
                  <a:srgbClr val="FF0000"/>
                </a:solidFill>
              </a:rPr>
              <a:t>Remember: DO NOT send student personally identifiable information (PII) by email!</a:t>
            </a:r>
          </a:p>
          <a:p>
            <a:pPr lvl="1"/>
            <a:r>
              <a:rPr lang="en-US" dirty="0"/>
              <a:t>Members of multiple CDE units are available to answer different questions (Assessment, Accountability, and Information Management Systems).</a:t>
            </a:r>
          </a:p>
          <a:p>
            <a:pPr lvl="1"/>
            <a:endParaRPr lang="en-US" dirty="0"/>
          </a:p>
          <a:p>
            <a:r>
              <a:rPr lang="en-US" dirty="0"/>
              <a:t>Phone Number: 720-696-0185</a:t>
            </a:r>
          </a:p>
          <a:p>
            <a:r>
              <a:rPr lang="en-US" dirty="0"/>
              <a:t>Email address: sbdsupport@cde.state.co.us</a:t>
            </a:r>
          </a:p>
        </p:txBody>
      </p:sp>
      <p:sp>
        <p:nvSpPr>
          <p:cNvPr id="4" name="Slide Number Placeholder 3"/>
          <p:cNvSpPr>
            <a:spLocks noGrp="1"/>
          </p:cNvSpPr>
          <p:nvPr>
            <p:ph type="sldNum" sz="quarter" idx="12"/>
          </p:nvPr>
        </p:nvSpPr>
        <p:spPr>
          <a:xfrm>
            <a:off x="223070" y="6427018"/>
            <a:ext cx="3840929" cy="365125"/>
          </a:xfrm>
        </p:spPr>
        <p:txBody>
          <a:bodyPr/>
          <a:lstStyle/>
          <a:p>
            <a:fld id="{C479D5F6-EDCB-402A-AC08-4943A1820E8F}" type="slidenum">
              <a:rPr lang="en-US" smtClean="0"/>
              <a:pPr/>
              <a:t>8</a:t>
            </a:fld>
            <a:r>
              <a:rPr lang="en-US" dirty="0"/>
              <a:t> </a:t>
            </a:r>
          </a:p>
        </p:txBody>
      </p:sp>
    </p:spTree>
    <p:extLst>
      <p:ext uri="{BB962C8B-B14F-4D97-AF65-F5344CB8AC3E}">
        <p14:creationId xmlns:p14="http://schemas.microsoft.com/office/powerpoint/2010/main" val="31483695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SBD Review: Step-by-Step Guide</a:t>
            </a:r>
            <a:br>
              <a:rPr lang="en-US" dirty="0"/>
            </a:br>
            <a:endParaRPr lang="en-US" dirty="0"/>
          </a:p>
        </p:txBody>
      </p:sp>
      <p:sp>
        <p:nvSpPr>
          <p:cNvPr id="3" name="Slide Number Placeholder 2"/>
          <p:cNvSpPr>
            <a:spLocks noGrp="1"/>
          </p:cNvSpPr>
          <p:nvPr>
            <p:ph type="sldNum" sz="quarter" idx="12"/>
          </p:nvPr>
        </p:nvSpPr>
        <p:spPr/>
        <p:txBody>
          <a:bodyPr/>
          <a:lstStyle/>
          <a:p>
            <a:fld id="{C479D5F6-EDCB-402A-AC08-4943A1820E8F}" type="slidenum">
              <a:rPr lang="en-US" smtClean="0"/>
              <a:pPr/>
              <a:t>9</a:t>
            </a:fld>
            <a:endParaRPr lang="en-US" dirty="0"/>
          </a:p>
        </p:txBody>
      </p:sp>
      <p:sp>
        <p:nvSpPr>
          <p:cNvPr id="4" name="Content Placeholder 3"/>
          <p:cNvSpPr>
            <a:spLocks noGrp="1"/>
          </p:cNvSpPr>
          <p:nvPr>
            <p:ph idx="4294967295"/>
          </p:nvPr>
        </p:nvSpPr>
        <p:spPr>
          <a:xfrm>
            <a:off x="0" y="569913"/>
            <a:ext cx="7886700" cy="2079625"/>
          </a:xfrm>
        </p:spPr>
        <p:txBody>
          <a:bodyPr>
            <a:normAutofit/>
          </a:bodyPr>
          <a:lstStyle/>
          <a:p>
            <a:pPr marL="0" indent="0">
              <a:buNone/>
            </a:pPr>
            <a:r>
              <a:rPr lang="en-US" dirty="0"/>
              <a:t> </a:t>
            </a:r>
          </a:p>
        </p:txBody>
      </p:sp>
    </p:spTree>
    <p:extLst>
      <p:ext uri="{BB962C8B-B14F-4D97-AF65-F5344CB8AC3E}">
        <p14:creationId xmlns:p14="http://schemas.microsoft.com/office/powerpoint/2010/main" val="198524324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2AA584270DE6043A37CBFDFBD606C7E" ma:contentTypeVersion="8" ma:contentTypeDescription="Create a new document." ma:contentTypeScope="" ma:versionID="ed8a95b6c2dfc949b45dc1506b729b0d">
  <xsd:schema xmlns:xsd="http://www.w3.org/2001/XMLSchema" xmlns:xs="http://www.w3.org/2001/XMLSchema" xmlns:p="http://schemas.microsoft.com/office/2006/metadata/properties" xmlns:ns2="9b639f00-c663-4db8-9f2d-5e59e4353b4b" targetNamespace="http://schemas.microsoft.com/office/2006/metadata/properties" ma:root="true" ma:fieldsID="8803ecd6451d9033f874b70bcf91079c" ns2:_="">
    <xsd:import namespace="9b639f00-c663-4db8-9f2d-5e59e4353b4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639f00-c663-4db8-9f2d-5e59e4353b4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SearchProperties" ma:index="1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9CC7887-6681-412D-A381-8E7DC20917E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b639f00-c663-4db8-9f2d-5e59e4353b4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0E90CB3-E1AF-4551-94CB-447E424327B9}">
  <ds:schemaRefs>
    <ds:schemaRef ds:uri="http://schemas.microsoft.com/sharepoint/v3/contenttype/forms"/>
  </ds:schemaRefs>
</ds:datastoreItem>
</file>

<file path=customXml/itemProps3.xml><?xml version="1.0" encoding="utf-8"?>
<ds:datastoreItem xmlns:ds="http://schemas.openxmlformats.org/officeDocument/2006/customXml" ds:itemID="{08762D59-B131-4CDA-B7AC-93C4D5154C46}">
  <ds:schemaRefs>
    <ds:schemaRef ds:uri="http://www.w3.org/XML/1998/namespace"/>
    <ds:schemaRef ds:uri="http://schemas.microsoft.com/office/2006/documentManagement/types"/>
    <ds:schemaRef ds:uri="http://purl.org/dc/elements/1.1/"/>
    <ds:schemaRef ds:uri="80c9cfe5-9c5c-41fe-9ece-4ddfd991408d"/>
    <ds:schemaRef ds:uri="http://purl.org/dc/terms/"/>
    <ds:schemaRef ds:uri="http://schemas.microsoft.com/office/infopath/2007/PartnerControls"/>
    <ds:schemaRef ds:uri="http://purl.org/dc/dcmitype/"/>
    <ds:schemaRef ds:uri="http://schemas.openxmlformats.org/package/2006/metadata/core-properties"/>
    <ds:schemaRef ds:uri="3daf01fd-73c0-4412-afae-17d1396a5b9a"/>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Office Theme</Template>
  <TotalTime>8769</TotalTime>
  <Words>4255</Words>
  <Application>Microsoft Office PowerPoint</Application>
  <PresentationFormat>On-screen Show (4:3)</PresentationFormat>
  <Paragraphs>448</Paragraphs>
  <Slides>43</Slides>
  <Notes>18</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43</vt:i4>
      </vt:variant>
    </vt:vector>
  </HeadingPairs>
  <TitlesOfParts>
    <vt:vector size="52" baseType="lpstr">
      <vt:lpstr>Arial</vt:lpstr>
      <vt:lpstr>Calibri</vt:lpstr>
      <vt:lpstr>Calibri Light</vt:lpstr>
      <vt:lpstr>Museo Slab 500</vt:lpstr>
      <vt:lpstr>SourceSansProRegular</vt:lpstr>
      <vt:lpstr>Times New Roman</vt:lpstr>
      <vt:lpstr>Trebuchet MS</vt:lpstr>
      <vt:lpstr>Office Theme</vt:lpstr>
      <vt:lpstr>Office Theme</vt:lpstr>
      <vt:lpstr>  2024 SAT SBD Review Process Training Webinar   </vt:lpstr>
      <vt:lpstr>Welcome!</vt:lpstr>
      <vt:lpstr>Outline</vt:lpstr>
      <vt:lpstr>SBD: Purpose</vt:lpstr>
      <vt:lpstr>SBD: General Process </vt:lpstr>
      <vt:lpstr>SBD: Collection Timelines </vt:lpstr>
      <vt:lpstr>SBD: Group Role Assignments</vt:lpstr>
      <vt:lpstr>SBD: Support Email/Phone</vt:lpstr>
      <vt:lpstr>SBD Review: Step-by-Step Guide </vt:lpstr>
      <vt:lpstr>Overview of SBD Steps </vt:lpstr>
      <vt:lpstr>Step 1: Download the SBD Manual and Collection Specific Information</vt:lpstr>
      <vt:lpstr>Step 2: Log in to Data Pipeline</vt:lpstr>
      <vt:lpstr>Step 3: Download a Vendor SBD Extract</vt:lpstr>
      <vt:lpstr>Step 4: Upload Vendor SBD Data Extract</vt:lpstr>
      <vt:lpstr>Step 5: Review Errors and Warnings</vt:lpstr>
      <vt:lpstr>Step 6: Correct Data Errors</vt:lpstr>
      <vt:lpstr>Step 6: Correct Data Errors (Continued)</vt:lpstr>
      <vt:lpstr>Step 7: Data Validation</vt:lpstr>
      <vt:lpstr>Step 7: Data Validation (Continued)</vt:lpstr>
      <vt:lpstr>Step 8: Submit SBD Data</vt:lpstr>
      <vt:lpstr>Troubleshooting</vt:lpstr>
      <vt:lpstr>Moving Students</vt:lpstr>
      <vt:lpstr>COGNOS Reports</vt:lpstr>
      <vt:lpstr>Additional Resources </vt:lpstr>
      <vt:lpstr>Assessment Division Homepage</vt:lpstr>
      <vt:lpstr>Invalidation Instructions</vt:lpstr>
      <vt:lpstr>Deeper Dive:  PSAT and SAT SBD  Specific Fields</vt:lpstr>
      <vt:lpstr>Changes for 23-24 Collection </vt:lpstr>
      <vt:lpstr>Responsible District and School</vt:lpstr>
      <vt:lpstr>Responsible District and School (Cont’d)</vt:lpstr>
      <vt:lpstr>Test and Grade Fields</vt:lpstr>
      <vt:lpstr>Continuous in District and School</vt:lpstr>
      <vt:lpstr>Invalidation Codes</vt:lpstr>
      <vt:lpstr>Invalidation Codes (Continued)</vt:lpstr>
      <vt:lpstr>Invalidation Codes (Continued)</vt:lpstr>
      <vt:lpstr> Questions and Discussion </vt:lpstr>
      <vt:lpstr>Accountability Implications</vt:lpstr>
      <vt:lpstr>Why should districts participate in the SBD review?</vt:lpstr>
      <vt:lpstr>Major Impacts on Accountability</vt:lpstr>
      <vt:lpstr>Lessons Learned</vt:lpstr>
      <vt:lpstr>Resources </vt:lpstr>
      <vt:lpstr>Questions and Discussion</vt:lpstr>
      <vt:lpstr>Contact Information and Resources</vt:lpstr>
    </vt:vector>
  </TitlesOfParts>
  <Company>Colorado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Madorin, Acacia</dc:creator>
  <cp:lastModifiedBy>Wenzel, Brooke</cp:lastModifiedBy>
  <cp:revision>237</cp:revision>
  <dcterms:created xsi:type="dcterms:W3CDTF">2019-06-25T17:30:52Z</dcterms:created>
  <dcterms:modified xsi:type="dcterms:W3CDTF">2024-04-29T16:44:27Z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y fmtid="{D5CDD505-2E9C-101B-9397-08002B2CF9AE}" pid="3" name="ContentTypeId">
    <vt:lpwstr>0x01010062AA584270DE6043A37CBFDFBD606C7E</vt:lpwstr>
  </property>
</Properties>
</file>