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57" r:id="rId6"/>
    <p:sldId id="300" r:id="rId7"/>
    <p:sldId id="258" r:id="rId8"/>
    <p:sldId id="270" r:id="rId9"/>
    <p:sldId id="299" r:id="rId10"/>
    <p:sldId id="264" r:id="rId11"/>
    <p:sldId id="301" r:id="rId12"/>
    <p:sldId id="269" r:id="rId13"/>
    <p:sldId id="302" r:id="rId14"/>
    <p:sldId id="304" r:id="rId15"/>
    <p:sldId id="305" r:id="rId16"/>
    <p:sldId id="277" r:id="rId17"/>
    <p:sldId id="306" r:id="rId18"/>
    <p:sldId id="296" r:id="rId19"/>
    <p:sldId id="307" r:id="rId20"/>
    <p:sldId id="271" r:id="rId21"/>
    <p:sldId id="310" r:id="rId22"/>
    <p:sldId id="311" r:id="rId23"/>
    <p:sldId id="312" r:id="rId24"/>
    <p:sldId id="313" r:id="rId25"/>
    <p:sldId id="314" r:id="rId26"/>
    <p:sldId id="308" r:id="rId27"/>
    <p:sldId id="272" r:id="rId28"/>
    <p:sldId id="316" r:id="rId29"/>
    <p:sldId id="315" r:id="rId30"/>
    <p:sldId id="266" r:id="rId31"/>
    <p:sldId id="267" r:id="rId32"/>
    <p:sldId id="268" r:id="rId33"/>
    <p:sldId id="259" r:id="rId34"/>
    <p:sldId id="273" r:id="rId35"/>
    <p:sldId id="309" r:id="rId36"/>
    <p:sldId id="283" r:id="rId37"/>
    <p:sldId id="292" r:id="rId38"/>
    <p:sldId id="290" r:id="rId39"/>
    <p:sldId id="291" r:id="rId40"/>
    <p:sldId id="317"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097" autoAdjust="0"/>
  </p:normalViewPr>
  <p:slideViewPr>
    <p:cSldViewPr snapToGrid="0">
      <p:cViewPr varScale="1">
        <p:scale>
          <a:sx n="102" d="100"/>
          <a:sy n="102" d="100"/>
        </p:scale>
        <p:origin x="1104" y="96"/>
      </p:cViewPr>
      <p:guideLst/>
    </p:cSldViewPr>
  </p:slideViewPr>
  <p:outlineViewPr>
    <p:cViewPr>
      <p:scale>
        <a:sx n="33" d="100"/>
        <a:sy n="33" d="100"/>
      </p:scale>
      <p:origin x="0" y="-244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0A9D8EA6-C032-462C-AE4F-F7F77358D669}"/>
    <pc:docChg chg="modSld">
      <pc:chgData name="Ward, Reagan" userId="27291eb4-8241-4961-9e69-8c66e34cc5b0" providerId="ADAL" clId="{0A9D8EA6-C032-462C-AE4F-F7F77358D669}" dt="2025-03-19T19:10:20.423" v="4" actId="13244"/>
      <pc:docMkLst>
        <pc:docMk/>
      </pc:docMkLst>
      <pc:sldChg chg="modSp mod">
        <pc:chgData name="Ward, Reagan" userId="27291eb4-8241-4961-9e69-8c66e34cc5b0" providerId="ADAL" clId="{0A9D8EA6-C032-462C-AE4F-F7F77358D669}" dt="2025-03-19T19:10:08.829" v="2" actId="13244"/>
        <pc:sldMkLst>
          <pc:docMk/>
          <pc:sldMk cId="1540298492" sldId="259"/>
        </pc:sldMkLst>
        <pc:spChg chg="ord">
          <ac:chgData name="Ward, Reagan" userId="27291eb4-8241-4961-9e69-8c66e34cc5b0" providerId="ADAL" clId="{0A9D8EA6-C032-462C-AE4F-F7F77358D669}" dt="2025-03-19T19:10:08.829" v="2" actId="13244"/>
          <ac:spMkLst>
            <pc:docMk/>
            <pc:sldMk cId="1540298492" sldId="259"/>
            <ac:spMk id="8" creationId="{72E0F8BA-B797-A901-F830-C25F21C9A1D2}"/>
          </ac:spMkLst>
        </pc:spChg>
        <pc:picChg chg="ord">
          <ac:chgData name="Ward, Reagan" userId="27291eb4-8241-4961-9e69-8c66e34cc5b0" providerId="ADAL" clId="{0A9D8EA6-C032-462C-AE4F-F7F77358D669}" dt="2025-03-19T19:10:02.945" v="1" actId="13244"/>
          <ac:picMkLst>
            <pc:docMk/>
            <pc:sldMk cId="1540298492" sldId="259"/>
            <ac:picMk id="6" creationId="{A441B0E5-154D-EBC4-8C91-A4A3C16F75FA}"/>
          </ac:picMkLst>
        </pc:picChg>
      </pc:sldChg>
      <pc:sldChg chg="modSp mod">
        <pc:chgData name="Ward, Reagan" userId="27291eb4-8241-4961-9e69-8c66e34cc5b0" providerId="ADAL" clId="{0A9D8EA6-C032-462C-AE4F-F7F77358D669}" dt="2025-03-19T19:09:53.625" v="0" actId="13244"/>
        <pc:sldMkLst>
          <pc:docMk/>
          <pc:sldMk cId="792433865" sldId="266"/>
        </pc:sldMkLst>
        <pc:picChg chg="ord">
          <ac:chgData name="Ward, Reagan" userId="27291eb4-8241-4961-9e69-8c66e34cc5b0" providerId="ADAL" clId="{0A9D8EA6-C032-462C-AE4F-F7F77358D669}" dt="2025-03-19T19:09:53.625" v="0" actId="13244"/>
          <ac:picMkLst>
            <pc:docMk/>
            <pc:sldMk cId="792433865" sldId="266"/>
            <ac:picMk id="7" creationId="{A96C5BDC-EB37-8BED-7182-CC407083FA71}"/>
          </ac:picMkLst>
        </pc:picChg>
      </pc:sldChg>
      <pc:sldChg chg="modSp mod">
        <pc:chgData name="Ward, Reagan" userId="27291eb4-8241-4961-9e69-8c66e34cc5b0" providerId="ADAL" clId="{0A9D8EA6-C032-462C-AE4F-F7F77358D669}" dt="2025-03-19T19:10:20.423" v="4" actId="13244"/>
        <pc:sldMkLst>
          <pc:docMk/>
          <pc:sldMk cId="2309948445" sldId="273"/>
        </pc:sldMkLst>
        <pc:spChg chg="ord">
          <ac:chgData name="Ward, Reagan" userId="27291eb4-8241-4961-9e69-8c66e34cc5b0" providerId="ADAL" clId="{0A9D8EA6-C032-462C-AE4F-F7F77358D669}" dt="2025-03-19T19:10:20.423" v="4" actId="13244"/>
          <ac:spMkLst>
            <pc:docMk/>
            <pc:sldMk cId="2309948445" sldId="273"/>
            <ac:spMk id="8" creationId="{9821BCF8-84B7-3CE2-BD43-29F90DF58F82}"/>
          </ac:spMkLst>
        </pc:spChg>
        <pc:picChg chg="ord">
          <ac:chgData name="Ward, Reagan" userId="27291eb4-8241-4961-9e69-8c66e34cc5b0" providerId="ADAL" clId="{0A9D8EA6-C032-462C-AE4F-F7F77358D669}" dt="2025-03-19T19:10:17.453" v="3" actId="13244"/>
          <ac:picMkLst>
            <pc:docMk/>
            <pc:sldMk cId="2309948445" sldId="273"/>
            <ac:picMk id="6" creationId="{2F19A7E8-2FD5-78B4-9A62-AFE069CFBC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3/19/2025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Column M for which vendors have reports available for whatever domains.</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28320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79416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will want to work in your data file to correct these errors. </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04620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57563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53289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61" r:id="rId3"/>
    <p:sldLayoutId id="2147483662" r:id="rId4"/>
    <p:sldLayoutId id="2147483670" r:id="rId5"/>
    <p:sldLayoutId id="2147483671" r:id="rId6"/>
    <p:sldLayoutId id="2147483672" r:id="rId7"/>
    <p:sldLayoutId id="2147483673" r:id="rId8"/>
    <p:sldLayoutId id="2147483674" r:id="rId9"/>
    <p:sldLayoutId id="2147483675" r:id="rId10"/>
    <p:sldLayoutId id="2147483664" r:id="rId11"/>
    <p:sldLayoutId id="2147483666" r:id="rId12"/>
    <p:sldLayoutId id="2147483667" r:id="rId13"/>
    <p:sldLayoutId id="2147483668" r:id="rId14"/>
    <p:sldLayoutId id="214748366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schoolreadiness/assessment#srassessmentmen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mailto:platformsupport@highscope.org" TargetMode="External"/><Relationship Id="rId2" Type="http://schemas.openxmlformats.org/officeDocument/2006/relationships/hyperlink" Target="mailto:customerservice@highscope.org" TargetMode="External"/><Relationship Id="rId1" Type="http://schemas.openxmlformats.org/officeDocument/2006/relationships/slideLayout" Target="../slideLayouts/slideLayout11.xml"/><Relationship Id="rId5" Type="http://schemas.openxmlformats.org/officeDocument/2006/relationships/hyperlink" Target="https://teachingstrategies.my.site.com/portal/s/submit-a-case" TargetMode="External"/><Relationship Id="rId4" Type="http://schemas.openxmlformats.org/officeDocument/2006/relationships/hyperlink" Target="mailto:jbeal@highscope.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jbeal@highscope.org" TargetMode="External"/><Relationship Id="rId2" Type="http://schemas.openxmlformats.org/officeDocument/2006/relationships/hyperlink" Target="mailto:customerservice@highscope.org" TargetMode="External"/><Relationship Id="rId1" Type="http://schemas.openxmlformats.org/officeDocument/2006/relationships/slideLayout" Target="../slideLayouts/slideLayout4.xml"/><Relationship Id="rId4" Type="http://schemas.openxmlformats.org/officeDocument/2006/relationships/hyperlink" Target="https://teachingstrategies.my.site.com/portal/s/submit-a-ca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KSRData@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org_orgcodes" TargetMode="External"/><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datapipeline"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edx.cde.state.co.us/CDEIdM/districtLAMSupport.jsp"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705216"/>
          </a:xfrm>
        </p:spPr>
        <p:txBody>
          <a:bodyPr>
            <a:normAutofit/>
          </a:bodyPr>
          <a:lstStyle/>
          <a:p>
            <a:r>
              <a:rPr lang="en-US" dirty="0"/>
              <a:t>KSR Collection: Instructions for Data Exported from a Single Source</a:t>
            </a:r>
            <a:br>
              <a:rPr lang="en-US" dirty="0"/>
            </a:br>
            <a:r>
              <a:rPr lang="en-US" sz="2400" dirty="0"/>
              <a:t>October 9, 2024</a:t>
            </a:r>
            <a:endParaRPr lang="en-US" dirty="0"/>
          </a:p>
        </p:txBody>
      </p:sp>
      <p:sp>
        <p:nvSpPr>
          <p:cNvPr id="3" name="Subtitle 2"/>
          <p:cNvSpPr>
            <a:spLocks noGrp="1"/>
          </p:cNvSpPr>
          <p:nvPr>
            <p:ph type="subTitle" idx="1"/>
          </p:nvPr>
        </p:nvSpPr>
        <p:spPr/>
        <p:txBody>
          <a:bodyPr/>
          <a:lstStyle/>
          <a:p>
            <a:r>
              <a:rPr lang="en-US" dirty="0"/>
              <a:t>Tara Rhodes</a:t>
            </a:r>
          </a:p>
          <a:p>
            <a:r>
              <a:rPr lang="en-US" dirty="0"/>
              <a:t>KSRData@cde.state.co.us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D3C703F-E641-75CF-F2AB-39033859FCEF}"/>
              </a:ext>
            </a:extLst>
          </p:cNvPr>
          <p:cNvSpPr>
            <a:spLocks noGrp="1"/>
          </p:cNvSpPr>
          <p:nvPr>
            <p:ph type="title"/>
          </p:nvPr>
        </p:nvSpPr>
        <p:spPr>
          <a:xfrm>
            <a:off x="771525" y="1967266"/>
            <a:ext cx="2109898" cy="3040669"/>
          </a:xfrm>
          <a:noFill/>
        </p:spPr>
        <p:txBody>
          <a:bodyPr vert="horz" lIns="91440" tIns="45720" rIns="91440" bIns="45720" rtlCol="0" anchor="ctr">
            <a:normAutofit/>
          </a:bodyPr>
          <a:lstStyle/>
          <a:p>
            <a:pPr algn="ctr"/>
            <a:r>
              <a:rPr lang="en-US" sz="2900" kern="1200" dirty="0">
                <a:solidFill>
                  <a:srgbClr val="FFFFFF"/>
                </a:solidFill>
                <a:latin typeface="+mj-lt"/>
                <a:ea typeface="+mj-ea"/>
                <a:cs typeface="+mj-cs"/>
                <a:hlinkClick r:id="rId3"/>
              </a:rPr>
              <a:t>Assessment Menu Matrix</a:t>
            </a:r>
            <a:endParaRPr lang="en-US" sz="2900" kern="1200" dirty="0">
              <a:solidFill>
                <a:srgbClr val="FFFFFF"/>
              </a:solidFill>
              <a:latin typeface="+mj-lt"/>
              <a:ea typeface="+mj-ea"/>
              <a:cs typeface="+mj-cs"/>
            </a:endParaRPr>
          </a:p>
        </p:txBody>
      </p:sp>
      <p:pic>
        <p:nvPicPr>
          <p:cNvPr id="4" name="Content Placeholder 3" descr="A screenshot of the matrix displaying which vendors have been approved for assessing school readiness domains. ">
            <a:extLst>
              <a:ext uri="{FF2B5EF4-FFF2-40B4-BE49-F238E27FC236}">
                <a16:creationId xmlns:a16="http://schemas.microsoft.com/office/drawing/2014/main" id="{7B2CB055-6A75-F049-EFDB-B3526FE18A15}"/>
              </a:ext>
            </a:extLst>
          </p:cNvPr>
          <p:cNvPicPr>
            <a:picLocks noGrp="1" noChangeAspect="1"/>
          </p:cNvPicPr>
          <p:nvPr>
            <p:ph idx="1"/>
          </p:nvPr>
        </p:nvPicPr>
        <p:blipFill>
          <a:blip r:embed="rId4"/>
          <a:stretch>
            <a:fillRect/>
          </a:stretch>
        </p:blipFill>
        <p:spPr>
          <a:xfrm>
            <a:off x="3582987" y="1392492"/>
            <a:ext cx="5085525" cy="4070687"/>
          </a:xfrm>
          <a:prstGeom prst="rect">
            <a:avLst/>
          </a:prstGeom>
        </p:spPr>
      </p:pic>
      <p:sp>
        <p:nvSpPr>
          <p:cNvPr id="3" name="Slide Number Placeholder 2">
            <a:extLst>
              <a:ext uri="{FF2B5EF4-FFF2-40B4-BE49-F238E27FC236}">
                <a16:creationId xmlns:a16="http://schemas.microsoft.com/office/drawing/2014/main" id="{3E94EAA1-807C-D101-835F-01B61F430F95}"/>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alpha val="80000"/>
                  </a:schemeClr>
                </a:solidFill>
              </a:rPr>
              <a:pPr algn="r">
                <a:spcAft>
                  <a:spcPts val="600"/>
                </a:spcAft>
              </a:pPr>
              <a:t>10</a:t>
            </a:fld>
            <a:endParaRPr lang="en-US" sz="1200">
              <a:solidFill>
                <a:schemeClr val="tx1">
                  <a:alpha val="80000"/>
                </a:schemeClr>
              </a:solidFill>
            </a:endParaRPr>
          </a:p>
        </p:txBody>
      </p:sp>
    </p:spTree>
    <p:extLst>
      <p:ext uri="{BB962C8B-B14F-4D97-AF65-F5344CB8AC3E}">
        <p14:creationId xmlns:p14="http://schemas.microsoft.com/office/powerpoint/2010/main" val="259634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7F84-7B78-E7BF-DD6A-96E8A922CFB5}"/>
              </a:ext>
            </a:extLst>
          </p:cNvPr>
          <p:cNvSpPr>
            <a:spLocks noGrp="1"/>
          </p:cNvSpPr>
          <p:nvPr>
            <p:ph type="title"/>
          </p:nvPr>
        </p:nvSpPr>
        <p:spPr/>
        <p:txBody>
          <a:bodyPr/>
          <a:lstStyle/>
          <a:p>
            <a:r>
              <a:rPr lang="en-US" dirty="0"/>
              <a:t>Vendor Contacts</a:t>
            </a:r>
            <a:br>
              <a:rPr lang="en-US" dirty="0"/>
            </a:br>
            <a:r>
              <a:rPr lang="en-US" dirty="0"/>
              <a:t>Single Source Colorado Specific Reports</a:t>
            </a:r>
          </a:p>
        </p:txBody>
      </p:sp>
      <p:sp>
        <p:nvSpPr>
          <p:cNvPr id="2" name="Content Placeholder 1">
            <a:extLst>
              <a:ext uri="{FF2B5EF4-FFF2-40B4-BE49-F238E27FC236}">
                <a16:creationId xmlns:a16="http://schemas.microsoft.com/office/drawing/2014/main" id="{932DAE8A-4934-E44C-9D93-F2398468C498}"/>
              </a:ext>
            </a:extLst>
          </p:cNvPr>
          <p:cNvSpPr>
            <a:spLocks noGrp="1"/>
          </p:cNvSpPr>
          <p:nvPr>
            <p:ph sz="half" idx="1"/>
          </p:nvPr>
        </p:nvSpPr>
        <p:spPr/>
        <p:txBody>
          <a:bodyPr>
            <a:normAutofit fontScale="92500" lnSpcReduction="20000"/>
          </a:bodyPr>
          <a:lstStyle/>
          <a:p>
            <a:pPr marL="0" indent="0">
              <a:buNone/>
            </a:pPr>
            <a:r>
              <a:rPr lang="en-US" u="sng" dirty="0" err="1"/>
              <a:t>HighScope</a:t>
            </a:r>
            <a:r>
              <a:rPr lang="en-US" u="sng" dirty="0"/>
              <a:t> COR:</a:t>
            </a:r>
          </a:p>
          <a:p>
            <a:pPr marL="0" indent="0">
              <a:buNone/>
            </a:pPr>
            <a:endParaRPr lang="en-US" dirty="0"/>
          </a:p>
          <a:p>
            <a:pPr marL="0" indent="0">
              <a:buNone/>
            </a:pPr>
            <a:r>
              <a:rPr lang="en-US" dirty="0"/>
              <a:t>For general customer services questions, please contact </a:t>
            </a:r>
            <a:r>
              <a:rPr lang="en-US" dirty="0">
                <a:hlinkClick r:id="rId2"/>
              </a:rPr>
              <a:t>customerservice@highscope.org</a:t>
            </a:r>
            <a:r>
              <a:rPr lang="en-US" dirty="0"/>
              <a:t> </a:t>
            </a:r>
          </a:p>
          <a:p>
            <a:pPr marL="0" indent="0">
              <a:buNone/>
            </a:pPr>
            <a:endParaRPr lang="en-US" dirty="0"/>
          </a:p>
          <a:p>
            <a:pPr marL="0" indent="0">
              <a:buNone/>
            </a:pPr>
            <a:r>
              <a:rPr lang="en-US" dirty="0"/>
              <a:t>For questions around platform support, please contact </a:t>
            </a:r>
            <a:r>
              <a:rPr lang="en-US" dirty="0">
                <a:hlinkClick r:id="rId3"/>
              </a:rPr>
              <a:t>platformsupport@highscope.org</a:t>
            </a:r>
            <a:endParaRPr lang="en-US" dirty="0"/>
          </a:p>
          <a:p>
            <a:pPr marL="0" indent="0">
              <a:buNone/>
            </a:pPr>
            <a:endParaRPr lang="en-US" dirty="0"/>
          </a:p>
          <a:p>
            <a:pPr marL="0" indent="0">
              <a:buNone/>
            </a:pPr>
            <a:r>
              <a:rPr lang="en-US" dirty="0"/>
              <a:t>For questions around pulling the Colorado specific report, please contact Jeff Beal, </a:t>
            </a:r>
            <a:r>
              <a:rPr lang="en-US" dirty="0">
                <a:hlinkClick r:id="rId4"/>
              </a:rPr>
              <a:t>jbeal@highscope.org</a:t>
            </a:r>
            <a:r>
              <a:rPr lang="en-US" dirty="0"/>
              <a:t>  </a:t>
            </a:r>
          </a:p>
        </p:txBody>
      </p:sp>
      <p:sp>
        <p:nvSpPr>
          <p:cNvPr id="3" name="Content Placeholder 2">
            <a:extLst>
              <a:ext uri="{FF2B5EF4-FFF2-40B4-BE49-F238E27FC236}">
                <a16:creationId xmlns:a16="http://schemas.microsoft.com/office/drawing/2014/main" id="{4ACF457B-A8D2-8DF2-5F44-ACE9D4894891}"/>
              </a:ext>
            </a:extLst>
          </p:cNvPr>
          <p:cNvSpPr>
            <a:spLocks noGrp="1"/>
          </p:cNvSpPr>
          <p:nvPr>
            <p:ph sz="half" idx="2"/>
          </p:nvPr>
        </p:nvSpPr>
        <p:spPr/>
        <p:txBody>
          <a:bodyPr/>
          <a:lstStyle/>
          <a:p>
            <a:pPr marL="0" indent="0">
              <a:buNone/>
            </a:pPr>
            <a:r>
              <a:rPr lang="en-US" u="sng" dirty="0"/>
              <a:t>Teaching Strategies GOLD:</a:t>
            </a:r>
          </a:p>
          <a:p>
            <a:pPr marL="0" indent="0">
              <a:buNone/>
            </a:pPr>
            <a:endParaRPr lang="en-US" u="sng" dirty="0"/>
          </a:p>
          <a:p>
            <a:pPr marL="0" indent="0">
              <a:buNone/>
            </a:pPr>
            <a:r>
              <a:rPr lang="en-US" dirty="0"/>
              <a:t>Review articles in the </a:t>
            </a:r>
            <a:r>
              <a:rPr lang="en-US" dirty="0">
                <a:hlinkClick r:id="rId5"/>
              </a:rPr>
              <a:t>Support Portal</a:t>
            </a:r>
            <a:r>
              <a:rPr lang="en-US" dirty="0"/>
              <a:t>. </a:t>
            </a:r>
          </a:p>
          <a:p>
            <a:pPr marL="0" indent="0">
              <a:buNone/>
            </a:pPr>
            <a:endParaRPr lang="en-US" dirty="0"/>
          </a:p>
          <a:p>
            <a:pPr marL="0" indent="0">
              <a:buNone/>
            </a:pPr>
            <a:r>
              <a:rPr lang="en-US" dirty="0"/>
              <a:t>Users can also issue cases through the </a:t>
            </a:r>
            <a:r>
              <a:rPr lang="en-US" dirty="0">
                <a:hlinkClick r:id="rId5"/>
              </a:rPr>
              <a:t>Support Portal</a:t>
            </a:r>
            <a:r>
              <a:rPr lang="en-US" dirty="0"/>
              <a:t>.</a:t>
            </a:r>
          </a:p>
        </p:txBody>
      </p:sp>
      <p:sp>
        <p:nvSpPr>
          <p:cNvPr id="5" name="Slide Number Placeholder 4">
            <a:extLst>
              <a:ext uri="{FF2B5EF4-FFF2-40B4-BE49-F238E27FC236}">
                <a16:creationId xmlns:a16="http://schemas.microsoft.com/office/drawing/2014/main" id="{AD32E779-8D6B-4B46-FEE7-C3DE7D1CA44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47768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A5E9-1F7D-056F-A658-09F8284630B1}"/>
              </a:ext>
            </a:extLst>
          </p:cNvPr>
          <p:cNvSpPr>
            <a:spLocks noGrp="1"/>
          </p:cNvSpPr>
          <p:nvPr>
            <p:ph type="ctrTitle"/>
          </p:nvPr>
        </p:nvSpPr>
        <p:spPr/>
        <p:txBody>
          <a:bodyPr/>
          <a:lstStyle/>
          <a:p>
            <a:r>
              <a:rPr lang="en-US" dirty="0"/>
              <a:t>Steps to Complete the Collection</a:t>
            </a:r>
          </a:p>
        </p:txBody>
      </p:sp>
      <p:sp>
        <p:nvSpPr>
          <p:cNvPr id="3" name="Slide Number Placeholder 2">
            <a:extLst>
              <a:ext uri="{FF2B5EF4-FFF2-40B4-BE49-F238E27FC236}">
                <a16:creationId xmlns:a16="http://schemas.microsoft.com/office/drawing/2014/main" id="{67F68126-CC8D-5E66-A83B-F30E16907B8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37087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A36A-A0A0-C02A-00C9-B0854E6D7BCC}"/>
              </a:ext>
            </a:extLst>
          </p:cNvPr>
          <p:cNvSpPr>
            <a:spLocks noGrp="1"/>
          </p:cNvSpPr>
          <p:nvPr>
            <p:ph type="title"/>
          </p:nvPr>
        </p:nvSpPr>
        <p:spPr/>
        <p:txBody>
          <a:bodyPr/>
          <a:lstStyle/>
          <a:p>
            <a:r>
              <a:rPr lang="en-US" dirty="0"/>
              <a:t>Steps to Complete the KSR Collection</a:t>
            </a:r>
          </a:p>
        </p:txBody>
      </p:sp>
      <p:sp>
        <p:nvSpPr>
          <p:cNvPr id="3" name="Content Placeholder 2">
            <a:extLst>
              <a:ext uri="{FF2B5EF4-FFF2-40B4-BE49-F238E27FC236}">
                <a16:creationId xmlns:a16="http://schemas.microsoft.com/office/drawing/2014/main" id="{033A1B77-ECA4-8B11-FCC9-310A31E0CCB7}"/>
              </a:ext>
            </a:extLst>
          </p:cNvPr>
          <p:cNvSpPr>
            <a:spLocks noGrp="1"/>
          </p:cNvSpPr>
          <p:nvPr>
            <p:ph idx="1"/>
          </p:nvPr>
        </p:nvSpPr>
        <p:spPr/>
        <p:txBody>
          <a:bodyPr>
            <a:normAutofit fontScale="92500" lnSpcReduction="20000"/>
          </a:bodyPr>
          <a:lstStyle/>
          <a:p>
            <a:pPr marL="0" indent="0">
              <a:buNone/>
            </a:pPr>
            <a:r>
              <a:rPr lang="en-US" u="sng" dirty="0"/>
              <a:t>General Steps to Complete the Collection: </a:t>
            </a:r>
          </a:p>
          <a:p>
            <a:r>
              <a:rPr lang="en-US" u="sng" dirty="0"/>
              <a:t>Step 1:</a:t>
            </a:r>
            <a:r>
              <a:rPr lang="en-US" dirty="0"/>
              <a:t> Students are assessed and data recorded within the first 60 calendar days of the school year, per HB15-1323.</a:t>
            </a:r>
          </a:p>
          <a:p>
            <a:endParaRPr lang="en-US" sz="1300" dirty="0"/>
          </a:p>
          <a:p>
            <a:r>
              <a:rPr lang="en-US" u="sng" dirty="0"/>
              <a:t>Step 2:</a:t>
            </a:r>
            <a:r>
              <a:rPr lang="en-US" dirty="0"/>
              <a:t> Data are aggregated or extracted from certain vendor systems to meet the file layout. (Note: Make sure the new Assessment Used column is added to your file template.)</a:t>
            </a:r>
          </a:p>
          <a:p>
            <a:endParaRPr lang="en-US" sz="1200" dirty="0"/>
          </a:p>
          <a:p>
            <a:r>
              <a:rPr lang="en-US" u="sng" dirty="0"/>
              <a:t>Step 3:</a:t>
            </a:r>
            <a:r>
              <a:rPr lang="en-US" dirty="0"/>
              <a:t> Data is uploaded in the correct file layout to Data Pipeline. </a:t>
            </a:r>
          </a:p>
          <a:p>
            <a:endParaRPr lang="en-US" sz="1200" dirty="0"/>
          </a:p>
          <a:p>
            <a:r>
              <a:rPr lang="en-US" u="sng" dirty="0"/>
              <a:t>Step 4:</a:t>
            </a:r>
            <a:r>
              <a:rPr lang="en-US" dirty="0"/>
              <a:t> Any errors are resolved within Data Pipeline. </a:t>
            </a:r>
          </a:p>
          <a:p>
            <a:endParaRPr lang="en-US" sz="1200" dirty="0"/>
          </a:p>
          <a:p>
            <a:r>
              <a:rPr lang="en-US" u="sng" dirty="0"/>
              <a:t>Step 5:</a:t>
            </a:r>
            <a:r>
              <a:rPr lang="en-US" dirty="0"/>
              <a:t> Once error-free, data are locked within Data Pipeline. </a:t>
            </a:r>
          </a:p>
          <a:p>
            <a:endParaRPr lang="en-US" sz="1100" dirty="0"/>
          </a:p>
          <a:p>
            <a:r>
              <a:rPr lang="en-US" u="sng" dirty="0"/>
              <a:t>Step 6:</a:t>
            </a:r>
            <a:r>
              <a:rPr lang="en-US" dirty="0"/>
              <a:t> Superintendent sign-off form is downloaded, signed, and emailed back to </a:t>
            </a:r>
            <a:r>
              <a:rPr lang="en-US" dirty="0">
                <a:hlinkClick r:id="rId2"/>
              </a:rPr>
              <a:t>KSRData@cde.state.co.us</a:t>
            </a:r>
            <a:r>
              <a:rPr lang="en-US" dirty="0"/>
              <a:t>. </a:t>
            </a:r>
          </a:p>
          <a:p>
            <a:endParaRPr lang="en-US" dirty="0"/>
          </a:p>
        </p:txBody>
      </p:sp>
      <p:sp>
        <p:nvSpPr>
          <p:cNvPr id="4" name="Slide Number Placeholder 3">
            <a:extLst>
              <a:ext uri="{FF2B5EF4-FFF2-40B4-BE49-F238E27FC236}">
                <a16:creationId xmlns:a16="http://schemas.microsoft.com/office/drawing/2014/main" id="{6C8A707D-B952-0F94-D653-B0F59326623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Star: 5 Points 4">
            <a:extLst>
              <a:ext uri="{FF2B5EF4-FFF2-40B4-BE49-F238E27FC236}">
                <a16:creationId xmlns:a16="http://schemas.microsoft.com/office/drawing/2014/main" id="{6B889E7F-3ED7-34E1-F55A-EE3EFE1A5FE6}"/>
              </a:ext>
              <a:ext uri="{C183D7F6-B498-43B3-948B-1728B52AA6E4}">
                <adec:decorative xmlns:adec="http://schemas.microsoft.com/office/drawing/2017/decorative" val="1"/>
              </a:ext>
            </a:extLst>
          </p:cNvPr>
          <p:cNvSpPr/>
          <p:nvPr/>
        </p:nvSpPr>
        <p:spPr>
          <a:xfrm>
            <a:off x="245193" y="2658140"/>
            <a:ext cx="383457" cy="36512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00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0BDB-15DE-A59B-0286-C96A2BAD8D34}"/>
              </a:ext>
            </a:extLst>
          </p:cNvPr>
          <p:cNvSpPr>
            <a:spLocks noGrp="1"/>
          </p:cNvSpPr>
          <p:nvPr>
            <p:ph type="title"/>
          </p:nvPr>
        </p:nvSpPr>
        <p:spPr/>
        <p:txBody>
          <a:bodyPr/>
          <a:lstStyle/>
          <a:p>
            <a:r>
              <a:rPr lang="en-US" dirty="0"/>
              <a:t>Step 2: Pull the Report out of the Vendor Platform</a:t>
            </a:r>
          </a:p>
        </p:txBody>
      </p:sp>
      <p:sp>
        <p:nvSpPr>
          <p:cNvPr id="10" name="Content Placeholder 9">
            <a:extLst>
              <a:ext uri="{FF2B5EF4-FFF2-40B4-BE49-F238E27FC236}">
                <a16:creationId xmlns:a16="http://schemas.microsoft.com/office/drawing/2014/main" id="{40F06433-B985-F069-C4DB-2034FAE2C067}"/>
              </a:ext>
            </a:extLst>
          </p:cNvPr>
          <p:cNvSpPr>
            <a:spLocks noGrp="1"/>
          </p:cNvSpPr>
          <p:nvPr>
            <p:ph idx="1"/>
          </p:nvPr>
        </p:nvSpPr>
        <p:spPr/>
        <p:txBody>
          <a:bodyPr/>
          <a:lstStyle/>
          <a:p>
            <a:r>
              <a:rPr lang="en-US" dirty="0"/>
              <a:t>The process for this will be unique to vendor platform that you are using. </a:t>
            </a:r>
          </a:p>
          <a:p>
            <a:endParaRPr lang="en-US" dirty="0"/>
          </a:p>
          <a:p>
            <a:r>
              <a:rPr lang="en-US" dirty="0"/>
              <a:t>You can contact the vendor’s customer service for more detailed information, but most vendors have a “Reports” area where you can find a Kindergarten School Readiness report.</a:t>
            </a:r>
          </a:p>
          <a:p>
            <a:endParaRPr lang="en-US" dirty="0"/>
          </a:p>
          <a:p>
            <a:r>
              <a:rPr lang="en-US" dirty="0"/>
              <a:t>Contact Information: </a:t>
            </a:r>
          </a:p>
          <a:p>
            <a:pPr lvl="1"/>
            <a:r>
              <a:rPr lang="en-US" dirty="0"/>
              <a:t>High Scope: </a:t>
            </a:r>
            <a:r>
              <a:rPr lang="en-US" dirty="0">
                <a:hlinkClick r:id="rId2"/>
              </a:rPr>
              <a:t>customerservice@highscope.org</a:t>
            </a:r>
            <a:r>
              <a:rPr lang="en-US" dirty="0"/>
              <a:t> or </a:t>
            </a:r>
            <a:r>
              <a:rPr lang="en-US" dirty="0">
                <a:hlinkClick r:id="rId3"/>
              </a:rPr>
              <a:t>jbeal@highscope.org</a:t>
            </a:r>
            <a:endParaRPr lang="en-US" dirty="0"/>
          </a:p>
          <a:p>
            <a:pPr lvl="1"/>
            <a:r>
              <a:rPr lang="en-US" dirty="0"/>
              <a:t> Teaching Strategies: Submit a question through </a:t>
            </a:r>
            <a:r>
              <a:rPr lang="en-US" dirty="0">
                <a:hlinkClick r:id="rId4"/>
              </a:rPr>
              <a:t>the Support Portal</a:t>
            </a:r>
            <a:endParaRPr lang="en-US" dirty="0"/>
          </a:p>
        </p:txBody>
      </p:sp>
      <p:sp>
        <p:nvSpPr>
          <p:cNvPr id="4" name="Slide Number Placeholder 3">
            <a:extLst>
              <a:ext uri="{FF2B5EF4-FFF2-40B4-BE49-F238E27FC236}">
                <a16:creationId xmlns:a16="http://schemas.microsoft.com/office/drawing/2014/main" id="{8F2C1A60-E89C-B967-DD17-0690C67F5252}"/>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21681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94" y="446233"/>
            <a:ext cx="6447501" cy="526472"/>
          </a:xfrm>
        </p:spPr>
        <p:txBody>
          <a:bodyPr/>
          <a:lstStyle/>
          <a:p>
            <a:r>
              <a:rPr lang="en-US" dirty="0"/>
              <a:t>Step 2: Troubleshooting the Export</a:t>
            </a:r>
          </a:p>
        </p:txBody>
      </p:sp>
      <p:sp>
        <p:nvSpPr>
          <p:cNvPr id="3" name="Content Placeholder 2"/>
          <p:cNvSpPr>
            <a:spLocks noGrp="1"/>
          </p:cNvSpPr>
          <p:nvPr>
            <p:ph idx="1"/>
          </p:nvPr>
        </p:nvSpPr>
        <p:spPr>
          <a:xfrm>
            <a:off x="206028" y="1505527"/>
            <a:ext cx="8780953" cy="4906240"/>
          </a:xfrm>
        </p:spPr>
        <p:txBody>
          <a:bodyPr>
            <a:normAutofit/>
          </a:bodyPr>
          <a:lstStyle/>
          <a:p>
            <a:r>
              <a:rPr lang="en-US" dirty="0"/>
              <a:t>If data the data is not exporting from the vendor platform, please check the following:</a:t>
            </a:r>
          </a:p>
          <a:p>
            <a:pPr lvl="1"/>
            <a:r>
              <a:rPr lang="en-US" dirty="0"/>
              <a:t>Have teachers finalized their data? </a:t>
            </a:r>
          </a:p>
          <a:p>
            <a:pPr lvl="1"/>
            <a:r>
              <a:rPr lang="en-US" dirty="0"/>
              <a:t>Has it been 24 hours since the data were finalized? </a:t>
            </a:r>
          </a:p>
          <a:p>
            <a:pPr lvl="1"/>
            <a:r>
              <a:rPr lang="en-US" dirty="0"/>
              <a:t>Is the data in the correct checkpoint? </a:t>
            </a:r>
          </a:p>
          <a:p>
            <a:pPr lvl="2"/>
            <a:r>
              <a:rPr lang="en-US" dirty="0"/>
              <a:t>Examples: Fall, Winter, Spring. The data should be entered in the Fall checkpoint. </a:t>
            </a:r>
          </a:p>
          <a:p>
            <a:pPr lvl="2"/>
            <a:r>
              <a:rPr lang="en-US" dirty="0"/>
              <a:t>The data cannot be automatically transferred into a different checkpoint by the vendor. The data will need to be manually re-entered by the district.</a:t>
            </a:r>
          </a:p>
          <a:p>
            <a:pPr lvl="1"/>
            <a:r>
              <a:rPr lang="en-US" dirty="0"/>
              <a:t>Was the data entered in the correct license? </a:t>
            </a:r>
          </a:p>
          <a:p>
            <a:pPr lvl="3"/>
            <a:r>
              <a:rPr lang="en-US" dirty="0"/>
              <a:t>Sometimes it is difficult to distinguish the preschool and kindergarten licenses from a vendor offering both. Make sure you are logged into the correct license (kindergarten). </a:t>
            </a:r>
          </a:p>
          <a:p>
            <a:pPr lvl="3"/>
            <a:r>
              <a:rPr lang="en-US" dirty="0"/>
              <a:t>The data cannot be automatically transferred into a different checkpoint by the vendor. The data will need to be manually re-entered by the district.</a:t>
            </a:r>
          </a:p>
          <a:p>
            <a:r>
              <a:rPr lang="en-US" dirty="0"/>
              <a:t>If none of these work, please contact your vendor directly.</a:t>
            </a:r>
          </a:p>
        </p:txBody>
      </p:sp>
    </p:spTree>
    <p:extLst>
      <p:ext uri="{BB962C8B-B14F-4D97-AF65-F5344CB8AC3E}">
        <p14:creationId xmlns:p14="http://schemas.microsoft.com/office/powerpoint/2010/main" val="23486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C228-B940-F84B-D0FC-745709B5C210}"/>
              </a:ext>
            </a:extLst>
          </p:cNvPr>
          <p:cNvSpPr>
            <a:spLocks noGrp="1"/>
          </p:cNvSpPr>
          <p:nvPr>
            <p:ph type="title"/>
          </p:nvPr>
        </p:nvSpPr>
        <p:spPr/>
        <p:txBody>
          <a:bodyPr/>
          <a:lstStyle/>
          <a:p>
            <a:r>
              <a:rPr lang="en-US" dirty="0"/>
              <a:t>Step 3: Upload file into Data Pipeline </a:t>
            </a:r>
          </a:p>
        </p:txBody>
      </p:sp>
      <p:sp>
        <p:nvSpPr>
          <p:cNvPr id="3" name="Content Placeholder 2">
            <a:extLst>
              <a:ext uri="{FF2B5EF4-FFF2-40B4-BE49-F238E27FC236}">
                <a16:creationId xmlns:a16="http://schemas.microsoft.com/office/drawing/2014/main" id="{59A239C7-A26C-92D2-4F60-F624EB245BB5}"/>
              </a:ext>
            </a:extLst>
          </p:cNvPr>
          <p:cNvSpPr>
            <a:spLocks noGrp="1"/>
          </p:cNvSpPr>
          <p:nvPr>
            <p:ph idx="1"/>
          </p:nvPr>
        </p:nvSpPr>
        <p:spPr>
          <a:xfrm>
            <a:off x="320307" y="1516203"/>
            <a:ext cx="3751964" cy="4640674"/>
          </a:xfrm>
        </p:spPr>
        <p:txBody>
          <a:bodyPr>
            <a:normAutofit fontScale="70000" lnSpcReduction="20000"/>
          </a:bodyPr>
          <a:lstStyle/>
          <a:p>
            <a:pPr marL="0" indent="0">
              <a:buNone/>
            </a:pPr>
            <a:r>
              <a:rPr lang="en-US" u="sng" dirty="0"/>
              <a:t>To Complete an Upload: </a:t>
            </a:r>
          </a:p>
          <a:p>
            <a:pPr marL="342900" indent="-342900">
              <a:buAutoNum type="arabicPeriod"/>
            </a:pPr>
            <a:r>
              <a:rPr lang="en-US" dirty="0"/>
              <a:t>Log into Data Pipeline. </a:t>
            </a:r>
          </a:p>
          <a:p>
            <a:pPr marL="342900" indent="-342900">
              <a:buAutoNum type="arabicPeriod"/>
            </a:pPr>
            <a:r>
              <a:rPr lang="en-US" dirty="0"/>
              <a:t>Click on “File Upload” in the gray boxes along the left-hand side.</a:t>
            </a:r>
          </a:p>
          <a:p>
            <a:pPr marL="342900" indent="-342900">
              <a:buAutoNum type="arabicPeriod"/>
            </a:pPr>
            <a:r>
              <a:rPr lang="en-US" dirty="0"/>
              <a:t>Click on “Data File Upload”. </a:t>
            </a:r>
          </a:p>
          <a:p>
            <a:pPr marL="342900" indent="-342900">
              <a:buAutoNum type="arabicPeriod"/>
            </a:pPr>
            <a:r>
              <a:rPr lang="en-US" dirty="0"/>
              <a:t>Select “Dataset: School Readiness”</a:t>
            </a:r>
          </a:p>
          <a:p>
            <a:pPr marL="342900" indent="-342900">
              <a:buAutoNum type="arabicPeriod"/>
            </a:pPr>
            <a:r>
              <a:rPr lang="en-US" dirty="0"/>
              <a:t>Select “File Type: School Readiness Collection” </a:t>
            </a:r>
          </a:p>
          <a:p>
            <a:pPr marL="342900" indent="-342900">
              <a:buAutoNum type="arabicPeriod"/>
            </a:pPr>
            <a:r>
              <a:rPr lang="en-US" dirty="0"/>
              <a:t>The menus for School Year and Organization/LEA should prepopulate to your LEA.</a:t>
            </a:r>
          </a:p>
          <a:p>
            <a:pPr marL="342900" indent="-342900">
              <a:buAutoNum type="arabicPeriod"/>
            </a:pPr>
            <a:r>
              <a:rPr lang="en-US" dirty="0"/>
              <a:t>Select the “Choose File” button to open the dialog box to navigate to your prepared data file.</a:t>
            </a:r>
          </a:p>
          <a:p>
            <a:pPr marL="342900" indent="-342900">
              <a:buAutoNum type="arabicPeriod"/>
            </a:pPr>
            <a:r>
              <a:rPr lang="en-US" dirty="0"/>
              <a:t>For most districts, select “Replace” for “Upload Type”. </a:t>
            </a:r>
          </a:p>
          <a:p>
            <a:pPr marL="342900" indent="-342900">
              <a:buAutoNum type="arabicPeriod"/>
            </a:pPr>
            <a:r>
              <a:rPr lang="en-US" dirty="0"/>
              <a:t>Click on “Submit”.</a:t>
            </a:r>
          </a:p>
        </p:txBody>
      </p:sp>
      <p:sp>
        <p:nvSpPr>
          <p:cNvPr id="4" name="Slide Number Placeholder 3">
            <a:extLst>
              <a:ext uri="{FF2B5EF4-FFF2-40B4-BE49-F238E27FC236}">
                <a16:creationId xmlns:a16="http://schemas.microsoft.com/office/drawing/2014/main" id="{2EC04152-AC82-F568-2856-DA80BFCC2667}"/>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5" name="Content Placeholder 12" descr="A screenshot of the file upload screen in Data Pipeline.">
            <a:extLst>
              <a:ext uri="{FF2B5EF4-FFF2-40B4-BE49-F238E27FC236}">
                <a16:creationId xmlns:a16="http://schemas.microsoft.com/office/drawing/2014/main" id="{072A3F1D-0209-0884-0420-2B72F402A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490" y="1463040"/>
            <a:ext cx="4990170" cy="4289173"/>
          </a:xfrm>
          <a:prstGeom prst="rect">
            <a:avLst/>
          </a:prstGeom>
          <a:ln w="3175">
            <a:solidFill>
              <a:schemeClr val="tx1"/>
            </a:solidFill>
          </a:ln>
        </p:spPr>
      </p:pic>
    </p:spTree>
    <p:extLst>
      <p:ext uri="{BB962C8B-B14F-4D97-AF65-F5344CB8AC3E}">
        <p14:creationId xmlns:p14="http://schemas.microsoft.com/office/powerpoint/2010/main" val="32068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Step 3: Information about Upload Process</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Use the save as function to check if the file is saved as just “.xlsx” or “.xlsx (Open)”.</a:t>
            </a:r>
          </a:p>
          <a:p>
            <a:r>
              <a:rPr lang="en-US" dirty="0"/>
              <a:t>Data Pipeline does not accept file names with special symbols or characters </a:t>
            </a:r>
            <a:r>
              <a:rPr lang="en-US" u="sng" dirty="0"/>
              <a:t>or spaces</a:t>
            </a:r>
            <a:r>
              <a:rPr lang="en-US" dirty="0"/>
              <a:t>.</a:t>
            </a:r>
          </a:p>
          <a:p>
            <a:pPr lvl="1"/>
            <a:r>
              <a:rPr lang="en-US" dirty="0"/>
              <a:t>It will trigger an upload error in Data Pipeline.</a:t>
            </a:r>
          </a:p>
          <a:p>
            <a:pPr lvl="1"/>
            <a:r>
              <a:rPr lang="en-US" dirty="0"/>
              <a:t>Examples: !@#$%&amp;*?</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66558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Main Screen</a:t>
            </a:r>
            <a:br>
              <a:rPr lang="en-US" dirty="0"/>
            </a:br>
            <a:endParaRPr lang="en-US" dirty="0"/>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r>
              <a:rPr lang="en-US" dirty="0"/>
              <a:t>After you’ve completed an upload, two things will happen: </a:t>
            </a:r>
          </a:p>
          <a:p>
            <a:pPr lvl="1"/>
            <a:r>
              <a:rPr lang="en-US" dirty="0"/>
              <a:t>1. You will receive either a green message or a red message in Data Pipeline under the “Data File Upload” header. </a:t>
            </a:r>
          </a:p>
          <a:p>
            <a:pPr lvl="1"/>
            <a:r>
              <a:rPr lang="en-US" dirty="0"/>
              <a:t>2. You (and me) will receive a CDE PROD email. This email will state how many errors you have. </a:t>
            </a:r>
          </a:p>
          <a:p>
            <a:endParaRPr lang="en-US" dirty="0"/>
          </a:p>
          <a:p>
            <a:r>
              <a:rPr lang="en-US" dirty="0"/>
              <a:t>You can also check errors by going to Pipeline Reports &gt; Error Reports in Data Pipeline and making the following selections: </a:t>
            </a:r>
          </a:p>
          <a:p>
            <a:pPr lvl="1"/>
            <a:endParaRPr lang="en-US" dirty="0"/>
          </a:p>
          <a:p>
            <a:endParaRPr lang="en-US" dirty="0"/>
          </a:p>
          <a:p>
            <a:endParaRPr lang="en-US" dirty="0"/>
          </a:p>
        </p:txBody>
      </p:sp>
      <p:pic>
        <p:nvPicPr>
          <p:cNvPr id="6" name="Picture 5" descr="A screenshot detailing how to pull the error report in Data Pipeline.">
            <a:extLst>
              <a:ext uri="{FF2B5EF4-FFF2-40B4-BE49-F238E27FC236}">
                <a16:creationId xmlns:a16="http://schemas.microsoft.com/office/drawing/2014/main" id="{098B5162-30C6-DEFE-A3A3-FF23D49E91EC}"/>
              </a:ext>
            </a:extLst>
          </p:cNvPr>
          <p:cNvPicPr>
            <a:picLocks noChangeAspect="1"/>
          </p:cNvPicPr>
          <p:nvPr/>
        </p:nvPicPr>
        <p:blipFill>
          <a:blip r:embed="rId3"/>
          <a:srcRect b="12079"/>
          <a:stretch/>
        </p:blipFill>
        <p:spPr>
          <a:xfrm>
            <a:off x="628650" y="4356358"/>
            <a:ext cx="7886700" cy="2199464"/>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69176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Error Report</a:t>
            </a:r>
          </a:p>
        </p:txBody>
      </p:sp>
      <p:sp>
        <p:nvSpPr>
          <p:cNvPr id="8" name="Content Placeholder 7">
            <a:extLst>
              <a:ext uri="{FF2B5EF4-FFF2-40B4-BE49-F238E27FC236}">
                <a16:creationId xmlns:a16="http://schemas.microsoft.com/office/drawing/2014/main" id="{5FECD3A2-0029-D2F5-3A4E-35AD14075173}"/>
              </a:ext>
            </a:extLst>
          </p:cNvPr>
          <p:cNvSpPr>
            <a:spLocks noGrp="1"/>
          </p:cNvSpPr>
          <p:nvPr>
            <p:ph idx="1"/>
          </p:nvPr>
        </p:nvSpPr>
        <p:spPr/>
        <p:txBody>
          <a:bodyPr>
            <a:normAutofit/>
          </a:bodyPr>
          <a:lstStyle/>
          <a:p>
            <a:pPr marL="0" indent="0">
              <a:buNone/>
            </a:pPr>
            <a:r>
              <a:rPr lang="en-US" sz="2000" dirty="0"/>
              <a:t>Once you hit “Search”, you will see a screen similar to this:</a:t>
            </a:r>
          </a:p>
          <a:p>
            <a:pPr marL="0" indent="0">
              <a:buNone/>
            </a:pPr>
            <a:endParaRPr lang="en-US" sz="2000" dirty="0"/>
          </a:p>
          <a:p>
            <a:pPr marL="0" indent="0">
              <a:buNone/>
            </a:pPr>
            <a:endParaRPr lang="en-US" dirty="0"/>
          </a:p>
          <a:p>
            <a:pPr marL="0" indent="0">
              <a:buNone/>
            </a:pPr>
            <a:endParaRPr lang="en-US" dirty="0"/>
          </a:p>
          <a:p>
            <a:pPr marL="0" indent="0">
              <a:buNone/>
            </a:pPr>
            <a:endParaRPr lang="en-US" dirty="0"/>
          </a:p>
          <a:p>
            <a:pPr marL="0" indent="0">
              <a:buNone/>
            </a:pPr>
            <a:r>
              <a:rPr lang="en-US" sz="2000" dirty="0"/>
              <a:t>This screen will reference each of errors and warning that you have in your current file. You can also click on “View Details” at the bottom of the screen to look at the specific records causing these errors. </a:t>
            </a:r>
          </a:p>
          <a:p>
            <a:pPr marL="0" indent="0">
              <a:buNone/>
            </a:pPr>
            <a:endParaRPr lang="en-US" dirty="0"/>
          </a:p>
        </p:txBody>
      </p:sp>
      <p:pic>
        <p:nvPicPr>
          <p:cNvPr id="7" name="Picture 6" descr="A screenshot of the error report in Pipeline.">
            <a:extLst>
              <a:ext uri="{FF2B5EF4-FFF2-40B4-BE49-F238E27FC236}">
                <a16:creationId xmlns:a16="http://schemas.microsoft.com/office/drawing/2014/main" id="{E8F2DFB3-5605-86E2-1757-650499ED996E}"/>
              </a:ext>
            </a:extLst>
          </p:cNvPr>
          <p:cNvPicPr>
            <a:picLocks noChangeAspect="1"/>
          </p:cNvPicPr>
          <p:nvPr/>
        </p:nvPicPr>
        <p:blipFill>
          <a:blip r:embed="rId3"/>
          <a:srcRect b="20133"/>
          <a:stretch/>
        </p:blipFill>
        <p:spPr>
          <a:xfrm>
            <a:off x="223071" y="1797745"/>
            <a:ext cx="7903433" cy="1563323"/>
          </a:xfrm>
          <a:prstGeom prst="rect">
            <a:avLst/>
          </a:prstGeom>
          <a:ln w="6350">
            <a:solidFill>
              <a:schemeClr val="tx1"/>
            </a:solidFill>
          </a:ln>
        </p:spPr>
      </p:pic>
      <p:pic>
        <p:nvPicPr>
          <p:cNvPr id="10" name="Picture 9" descr="A screenshot of the error report in Pipeline, after selecting &quot;View Details&quot;.">
            <a:extLst>
              <a:ext uri="{FF2B5EF4-FFF2-40B4-BE49-F238E27FC236}">
                <a16:creationId xmlns:a16="http://schemas.microsoft.com/office/drawing/2014/main" id="{265F5F2F-776B-2FAC-0481-19BDB1F33B76}"/>
              </a:ext>
            </a:extLst>
          </p:cNvPr>
          <p:cNvPicPr>
            <a:picLocks noChangeAspect="1"/>
          </p:cNvPicPr>
          <p:nvPr/>
        </p:nvPicPr>
        <p:blipFill>
          <a:blip r:embed="rId4"/>
          <a:srcRect t="8035" r="15620" b="18861"/>
          <a:stretch/>
        </p:blipFill>
        <p:spPr>
          <a:xfrm>
            <a:off x="628650" y="4445644"/>
            <a:ext cx="7715659" cy="2346499"/>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411891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Overview of the KSR Assessment</a:t>
            </a:r>
          </a:p>
          <a:p>
            <a:pPr lvl="1"/>
            <a:r>
              <a:rPr lang="en-US" dirty="0"/>
              <a:t>Changes for 24-25 Collection Year</a:t>
            </a:r>
          </a:p>
          <a:p>
            <a:pPr lvl="1"/>
            <a:r>
              <a:rPr lang="en-US" dirty="0"/>
              <a:t>Data from a single source versus multiple sources</a:t>
            </a:r>
          </a:p>
          <a:p>
            <a:endParaRPr lang="en-US" dirty="0"/>
          </a:p>
          <a:p>
            <a:r>
              <a:rPr lang="en-US" dirty="0"/>
              <a:t>Vendor Platforms/Assessment Tools</a:t>
            </a:r>
          </a:p>
          <a:p>
            <a:endParaRPr lang="en-US" dirty="0"/>
          </a:p>
          <a:p>
            <a:r>
              <a:rPr lang="en-US" dirty="0"/>
              <a:t>Steps to Complete the Collection</a:t>
            </a:r>
          </a:p>
          <a:p>
            <a:pPr lvl="1"/>
            <a:r>
              <a:rPr lang="en-US" dirty="0"/>
              <a:t>Detailed Walkthrough of Completing the File Export</a:t>
            </a:r>
          </a:p>
          <a:p>
            <a:pPr lvl="1"/>
            <a:r>
              <a:rPr lang="en-US" dirty="0"/>
              <a:t>Troubleshooting</a:t>
            </a:r>
          </a:p>
          <a:p>
            <a:pPr lvl="1"/>
            <a:endParaRPr lang="en-US" dirty="0"/>
          </a:p>
          <a:p>
            <a:r>
              <a:rPr lang="en-US" dirty="0"/>
              <a:t>Resources and Reminders</a:t>
            </a:r>
          </a:p>
          <a:p>
            <a:endParaRPr lang="en-US" dirty="0"/>
          </a:p>
          <a:p>
            <a:r>
              <a:rPr lang="en-US" dirty="0"/>
              <a:t>Time for Questions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No Further Errors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pPr marL="0" indent="0">
              <a:buNone/>
            </a:pPr>
            <a:r>
              <a:rPr lang="en-US" dirty="0"/>
              <a:t>At this point, you will want to work in your data file to correct these errors. Once you believe you have corrected all of your errors, you’ll continue this process of uploading and checking errors until you have no further errors to address. The error screen at that point will look like this: </a:t>
            </a:r>
          </a:p>
          <a:p>
            <a:endParaRPr lang="en-US" dirty="0"/>
          </a:p>
          <a:p>
            <a:endParaRPr lang="en-US" dirty="0"/>
          </a:p>
          <a:p>
            <a:endParaRPr lang="en-US" dirty="0"/>
          </a:p>
        </p:txBody>
      </p:sp>
      <p:pic>
        <p:nvPicPr>
          <p:cNvPr id="6" name="Picture 5" descr="A screenshot of what the error report will look like after all errors have been cleared.">
            <a:extLst>
              <a:ext uri="{FF2B5EF4-FFF2-40B4-BE49-F238E27FC236}">
                <a16:creationId xmlns:a16="http://schemas.microsoft.com/office/drawing/2014/main" id="{589A43CE-915C-1812-3434-5A4DC8399A02}"/>
              </a:ext>
            </a:extLst>
          </p:cNvPr>
          <p:cNvPicPr>
            <a:picLocks noChangeAspect="1"/>
          </p:cNvPicPr>
          <p:nvPr/>
        </p:nvPicPr>
        <p:blipFill>
          <a:blip r:embed="rId2"/>
          <a:stretch>
            <a:fillRect/>
          </a:stretch>
        </p:blipFill>
        <p:spPr>
          <a:xfrm>
            <a:off x="420077" y="3536442"/>
            <a:ext cx="8303846" cy="2044180"/>
          </a:xfrm>
          <a:prstGeom prst="rect">
            <a:avLst/>
          </a:prstGeom>
          <a:ln w="6350">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6621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5: Submission Process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Officially Submit/Lock Your Data:</a:t>
            </a:r>
          </a:p>
          <a:p>
            <a:pPr marL="0" indent="0">
              <a:buNone/>
            </a:pPr>
            <a:r>
              <a:rPr lang="en-US" sz="2000" dirty="0"/>
              <a:t>Once you have reached zero errors, you still need to lock your submission. This ensures that no further changes can be made to your submission and officially sends your data over to CDE. </a:t>
            </a:r>
          </a:p>
          <a:p>
            <a:pPr marL="0" indent="0">
              <a:buNone/>
            </a:pPr>
            <a:endParaRPr lang="en-US" sz="2000" dirty="0"/>
          </a:p>
          <a:p>
            <a:pPr marL="0" indent="0">
              <a:buNone/>
            </a:pPr>
            <a:r>
              <a:rPr lang="en-US" sz="2000" dirty="0"/>
              <a:t>This is done in Data Pipeline &gt; School Readiness &gt; Status Dashboard through hitting the “Submit to CDE” button. Please note you will only see this button if you have the LEA APPROVER role.</a:t>
            </a:r>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3"/>
          <a:stretch>
            <a:fillRect/>
          </a:stretch>
        </p:blipFill>
        <p:spPr>
          <a:xfrm>
            <a:off x="1588770" y="4125301"/>
            <a:ext cx="5966460" cy="2430521"/>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4218366" y="5612130"/>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37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6: Download Sign-Off Form</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Download the Sign-Off Form:</a:t>
            </a:r>
          </a:p>
          <a:p>
            <a:pPr marL="0" indent="0">
              <a:buNone/>
            </a:pPr>
            <a:r>
              <a:rPr lang="en-US" sz="2000" dirty="0"/>
              <a:t>This is done in Data Pipeline &gt; School Readiness &gt; Status Dashboard through hitting the “Download Sign-Off Form” button. Please note you will only see this button if you have the LEA APPROVER role and only after you have clicked on the “Submit to CDE” button.</a:t>
            </a:r>
          </a:p>
          <a:p>
            <a:pPr marL="0" indent="0">
              <a:buNone/>
            </a:pPr>
            <a:r>
              <a:rPr lang="en-US" sz="2000" dirty="0"/>
              <a:t>This form can be emailed to </a:t>
            </a:r>
            <a:r>
              <a:rPr lang="en-US" sz="2000" dirty="0">
                <a:hlinkClick r:id="rId3"/>
              </a:rPr>
              <a:t>KSRData@cde.state.co.us</a:t>
            </a:r>
            <a:r>
              <a:rPr lang="en-US" sz="2000" dirty="0"/>
              <a:t>. </a:t>
            </a:r>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4"/>
          <a:stretch>
            <a:fillRect/>
          </a:stretch>
        </p:blipFill>
        <p:spPr>
          <a:xfrm>
            <a:off x="969856" y="3570725"/>
            <a:ext cx="7011648" cy="2856293"/>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5270989" y="5272296"/>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59100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49C1-A721-8098-E695-40D79D6B09B8}"/>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364F1-7BAA-876E-6026-E746EC3CD406}"/>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40771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FCD2-1661-40AA-3D27-258D1F2DFB53}"/>
              </a:ext>
            </a:extLst>
          </p:cNvPr>
          <p:cNvSpPr>
            <a:spLocks noGrp="1"/>
          </p:cNvSpPr>
          <p:nvPr>
            <p:ph type="title"/>
          </p:nvPr>
        </p:nvSpPr>
        <p:spPr/>
        <p:txBody>
          <a:bodyPr/>
          <a:lstStyle/>
          <a:p>
            <a:r>
              <a:rPr lang="en-US" dirty="0"/>
              <a:t>Resources: KSR File Template</a:t>
            </a:r>
          </a:p>
        </p:txBody>
      </p:sp>
      <p:sp>
        <p:nvSpPr>
          <p:cNvPr id="3" name="Content Placeholder 2">
            <a:extLst>
              <a:ext uri="{FF2B5EF4-FFF2-40B4-BE49-F238E27FC236}">
                <a16:creationId xmlns:a16="http://schemas.microsoft.com/office/drawing/2014/main" id="{0CD57266-522D-9194-1328-103301A15177}"/>
              </a:ext>
            </a:extLst>
          </p:cNvPr>
          <p:cNvSpPr>
            <a:spLocks noGrp="1"/>
          </p:cNvSpPr>
          <p:nvPr>
            <p:ph idx="1"/>
          </p:nvPr>
        </p:nvSpPr>
        <p:spPr>
          <a:xfrm>
            <a:off x="467833" y="1392866"/>
            <a:ext cx="8047517" cy="2855862"/>
          </a:xfrm>
        </p:spPr>
        <p:txBody>
          <a:bodyPr>
            <a:normAutofit fontScale="70000" lnSpcReduction="20000"/>
          </a:bodyPr>
          <a:lstStyle/>
          <a:p>
            <a:r>
              <a:rPr lang="en-US" dirty="0"/>
              <a:t>The File Template can be found on the </a:t>
            </a:r>
            <a:r>
              <a:rPr lang="en-US" dirty="0">
                <a:hlinkClick r:id="rId2"/>
              </a:rPr>
              <a:t>Kindergarten School Readiness Data Collection</a:t>
            </a:r>
            <a:r>
              <a:rPr lang="en-US" dirty="0"/>
              <a:t> website.</a:t>
            </a:r>
          </a:p>
          <a:p>
            <a:r>
              <a:rPr lang="en-US" dirty="0"/>
              <a:t>Data Elements:</a:t>
            </a:r>
          </a:p>
          <a:p>
            <a:pPr lvl="1"/>
            <a:r>
              <a:rPr lang="en-US" dirty="0"/>
              <a:t>District Code</a:t>
            </a:r>
          </a:p>
          <a:p>
            <a:pPr lvl="1"/>
            <a:r>
              <a:rPr lang="en-US" dirty="0"/>
              <a:t>School Code</a:t>
            </a:r>
          </a:p>
          <a:p>
            <a:pPr lvl="1"/>
            <a:r>
              <a:rPr lang="en-US" dirty="0"/>
              <a:t>Total # students</a:t>
            </a:r>
          </a:p>
          <a:p>
            <a:pPr lvl="1"/>
            <a:r>
              <a:rPr lang="en-US" dirty="0"/>
              <a:t>Domain</a:t>
            </a:r>
          </a:p>
          <a:p>
            <a:pPr lvl="1"/>
            <a:r>
              <a:rPr lang="en-US" dirty="0"/>
              <a:t>Total # per domain</a:t>
            </a:r>
          </a:p>
          <a:p>
            <a:pPr lvl="1"/>
            <a:r>
              <a:rPr lang="en-US" dirty="0"/>
              <a:t>Gender</a:t>
            </a:r>
          </a:p>
          <a:p>
            <a:pPr lvl="1"/>
            <a:r>
              <a:rPr lang="en-US" dirty="0"/>
              <a:t>Free and Reduced-Price Lunch</a:t>
            </a:r>
          </a:p>
          <a:p>
            <a:pPr lvl="1"/>
            <a:r>
              <a:rPr lang="en-US" dirty="0"/>
              <a:t>Race and Ethnicity</a:t>
            </a:r>
          </a:p>
          <a:p>
            <a:pPr lvl="1"/>
            <a:r>
              <a:rPr lang="en-US" dirty="0"/>
              <a:t>Assessment used</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E51AEE8-CF25-DEFA-3371-D34031A3E52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pic>
        <p:nvPicPr>
          <p:cNvPr id="6" name="Picture 5" descr="A screenshot of the file template.">
            <a:extLst>
              <a:ext uri="{FF2B5EF4-FFF2-40B4-BE49-F238E27FC236}">
                <a16:creationId xmlns:a16="http://schemas.microsoft.com/office/drawing/2014/main" id="{3B3B5DB5-5975-5CF2-A828-947D52B82A4C}"/>
              </a:ext>
            </a:extLst>
          </p:cNvPr>
          <p:cNvPicPr>
            <a:picLocks noChangeAspect="1"/>
          </p:cNvPicPr>
          <p:nvPr/>
        </p:nvPicPr>
        <p:blipFill>
          <a:blip r:embed="rId3"/>
          <a:stretch>
            <a:fillRect/>
          </a:stretch>
        </p:blipFill>
        <p:spPr>
          <a:xfrm>
            <a:off x="628650" y="4000019"/>
            <a:ext cx="8335256" cy="2792124"/>
          </a:xfrm>
          <a:prstGeom prst="rect">
            <a:avLst/>
          </a:prstGeom>
          <a:ln w="3175">
            <a:solidFill>
              <a:schemeClr val="tx1"/>
            </a:solidFill>
          </a:ln>
        </p:spPr>
      </p:pic>
    </p:spTree>
    <p:extLst>
      <p:ext uri="{BB962C8B-B14F-4D97-AF65-F5344CB8AC3E}">
        <p14:creationId xmlns:p14="http://schemas.microsoft.com/office/powerpoint/2010/main" val="253583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A5EA-BB90-6A4F-ED8C-2818638469BA}"/>
              </a:ext>
            </a:extLst>
          </p:cNvPr>
          <p:cNvSpPr>
            <a:spLocks noGrp="1"/>
          </p:cNvSpPr>
          <p:nvPr>
            <p:ph type="title"/>
          </p:nvPr>
        </p:nvSpPr>
        <p:spPr/>
        <p:txBody>
          <a:bodyPr/>
          <a:lstStyle/>
          <a:p>
            <a:r>
              <a:rPr lang="en-US" dirty="0"/>
              <a:t>Resources: File Layout</a:t>
            </a:r>
          </a:p>
        </p:txBody>
      </p:sp>
      <p:sp>
        <p:nvSpPr>
          <p:cNvPr id="3" name="Content Placeholder 2">
            <a:extLst>
              <a:ext uri="{FF2B5EF4-FFF2-40B4-BE49-F238E27FC236}">
                <a16:creationId xmlns:a16="http://schemas.microsoft.com/office/drawing/2014/main" id="{D643DDC2-FAB6-F791-AD67-09AA178EB649}"/>
              </a:ext>
            </a:extLst>
          </p:cNvPr>
          <p:cNvSpPr>
            <a:spLocks noGrp="1"/>
          </p:cNvSpPr>
          <p:nvPr>
            <p:ph idx="1"/>
          </p:nvPr>
        </p:nvSpPr>
        <p:spPr>
          <a:xfrm>
            <a:off x="628650" y="1463040"/>
            <a:ext cx="3685773" cy="4640674"/>
          </a:xfrm>
        </p:spPr>
        <p:txBody>
          <a:bodyPr/>
          <a:lstStyle/>
          <a:p>
            <a:r>
              <a:rPr lang="en-US" dirty="0"/>
              <a:t>The KSR file layout can be accessed off the </a:t>
            </a:r>
            <a:r>
              <a:rPr lang="en-US" dirty="0">
                <a:hlinkClick r:id="rId2"/>
              </a:rPr>
              <a:t>KSR Data Collection website</a:t>
            </a:r>
            <a:r>
              <a:rPr lang="en-US" dirty="0"/>
              <a:t>. </a:t>
            </a:r>
          </a:p>
          <a:p>
            <a:r>
              <a:rPr lang="en-US" dirty="0"/>
              <a:t>It contains:</a:t>
            </a:r>
          </a:p>
          <a:p>
            <a:pPr lvl="1"/>
            <a:r>
              <a:rPr lang="en-US" dirty="0"/>
              <a:t>The data elements and in the order in which Pipeline is expecting them;</a:t>
            </a:r>
          </a:p>
          <a:p>
            <a:pPr lvl="1"/>
            <a:r>
              <a:rPr lang="en-US" dirty="0"/>
              <a:t>The correct formatting for all fields;</a:t>
            </a:r>
          </a:p>
          <a:p>
            <a:pPr lvl="1"/>
            <a:r>
              <a:rPr lang="en-US" dirty="0"/>
              <a:t>Coding for various fields (such as gender, </a:t>
            </a:r>
            <a:r>
              <a:rPr lang="en-US" dirty="0" err="1"/>
              <a:t>etc</a:t>
            </a:r>
            <a:r>
              <a:rPr lang="en-US" dirty="0"/>
              <a:t>);</a:t>
            </a:r>
          </a:p>
          <a:p>
            <a:pPr lvl="1"/>
            <a:r>
              <a:rPr lang="en-US" dirty="0"/>
              <a:t>Definitions of fields.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55CD970-9FAB-4F1B-B8B6-8C339E0468DA}"/>
              </a:ext>
            </a:extLst>
          </p:cNvPr>
          <p:cNvSpPr>
            <a:spLocks noGrp="1"/>
          </p:cNvSpPr>
          <p:nvPr>
            <p:ph type="sldNum" sz="quarter" idx="12"/>
          </p:nvPr>
        </p:nvSpPr>
        <p:spPr/>
        <p:txBody>
          <a:bodyPr/>
          <a:lstStyle/>
          <a:p>
            <a:fld id="{C479D5F6-EDCB-402A-AC08-4943A1820E8F}" type="slidenum">
              <a:rPr lang="en-US" smtClean="0"/>
              <a:pPr/>
              <a:t>25</a:t>
            </a:fld>
            <a:endParaRPr lang="en-US" dirty="0"/>
          </a:p>
        </p:txBody>
      </p:sp>
      <p:pic>
        <p:nvPicPr>
          <p:cNvPr id="6" name="Picture 5" descr="A screenshot of the file layout.">
            <a:extLst>
              <a:ext uri="{FF2B5EF4-FFF2-40B4-BE49-F238E27FC236}">
                <a16:creationId xmlns:a16="http://schemas.microsoft.com/office/drawing/2014/main" id="{32CB13AA-3462-4D51-FA04-55EEA9BFF39A}"/>
              </a:ext>
            </a:extLst>
          </p:cNvPr>
          <p:cNvPicPr>
            <a:picLocks noChangeAspect="1"/>
          </p:cNvPicPr>
          <p:nvPr/>
        </p:nvPicPr>
        <p:blipFill>
          <a:blip r:embed="rId3"/>
          <a:stretch>
            <a:fillRect/>
          </a:stretch>
        </p:blipFill>
        <p:spPr>
          <a:xfrm>
            <a:off x="4572000" y="2143076"/>
            <a:ext cx="4212396" cy="3091880"/>
          </a:xfrm>
          <a:prstGeom prst="rect">
            <a:avLst/>
          </a:prstGeom>
        </p:spPr>
      </p:pic>
    </p:spTree>
    <p:extLst>
      <p:ext uri="{BB962C8B-B14F-4D97-AF65-F5344CB8AC3E}">
        <p14:creationId xmlns:p14="http://schemas.microsoft.com/office/powerpoint/2010/main" val="1168604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E260-C53F-7FA6-6131-994A94256EF6}"/>
              </a:ext>
            </a:extLst>
          </p:cNvPr>
          <p:cNvSpPr>
            <a:spLocks noGrp="1"/>
          </p:cNvSpPr>
          <p:nvPr>
            <p:ph type="title"/>
          </p:nvPr>
        </p:nvSpPr>
        <p:spPr/>
        <p:txBody>
          <a:bodyPr/>
          <a:lstStyle/>
          <a:p>
            <a:r>
              <a:rPr lang="en-US" dirty="0"/>
              <a:t>Resources: Assessment Used Codes</a:t>
            </a:r>
            <a:br>
              <a:rPr lang="en-US" dirty="0"/>
            </a:br>
            <a:endParaRPr lang="en-US" dirty="0"/>
          </a:p>
        </p:txBody>
      </p:sp>
      <p:sp>
        <p:nvSpPr>
          <p:cNvPr id="3" name="Content Placeholder 2">
            <a:extLst>
              <a:ext uri="{FF2B5EF4-FFF2-40B4-BE49-F238E27FC236}">
                <a16:creationId xmlns:a16="http://schemas.microsoft.com/office/drawing/2014/main" id="{EBFB5383-F420-BCA2-57C4-B0554DCF2EE6}"/>
              </a:ext>
            </a:extLst>
          </p:cNvPr>
          <p:cNvSpPr>
            <a:spLocks noGrp="1"/>
          </p:cNvSpPr>
          <p:nvPr>
            <p:ph idx="1"/>
          </p:nvPr>
        </p:nvSpPr>
        <p:spPr/>
        <p:txBody>
          <a:bodyPr/>
          <a:lstStyle/>
          <a:p>
            <a:pPr marL="0" indent="0">
              <a:buNone/>
            </a:pPr>
            <a:r>
              <a:rPr lang="en-US" dirty="0"/>
              <a:t>Below is a screenshot of the codes for the different assessment tools. These are entered into your data file to denote which assessment was used. (Note: The NONE domain must have a code of 99.)</a:t>
            </a:r>
          </a:p>
          <a:p>
            <a:pPr marL="0" indent="0">
              <a:buNone/>
            </a:pPr>
            <a:endParaRPr lang="en-US" dirty="0"/>
          </a:p>
          <a:p>
            <a:pPr marL="0" indent="0">
              <a:buNone/>
            </a:pPr>
            <a:endParaRPr lang="en-US" dirty="0"/>
          </a:p>
        </p:txBody>
      </p:sp>
      <p:pic>
        <p:nvPicPr>
          <p:cNvPr id="6" name="Picture 5" descr="A screenshot of the file layout; more specifically, the section of the file layout denoting the assessment used codes.">
            <a:extLst>
              <a:ext uri="{FF2B5EF4-FFF2-40B4-BE49-F238E27FC236}">
                <a16:creationId xmlns:a16="http://schemas.microsoft.com/office/drawing/2014/main" id="{8F6DEE07-E8DC-5206-A97A-7135EFF2DF3C}"/>
              </a:ext>
            </a:extLst>
          </p:cNvPr>
          <p:cNvPicPr>
            <a:picLocks noChangeAspect="1"/>
          </p:cNvPicPr>
          <p:nvPr/>
        </p:nvPicPr>
        <p:blipFill>
          <a:blip r:embed="rId2"/>
          <a:stretch>
            <a:fillRect/>
          </a:stretch>
        </p:blipFill>
        <p:spPr>
          <a:xfrm>
            <a:off x="839152" y="2960302"/>
            <a:ext cx="7465695" cy="3466716"/>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4C02F47F-EEBC-0EAC-1B61-C99B5FF9CA8F}"/>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13428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017080" cy="590603"/>
          </a:xfrm>
        </p:spPr>
        <p:txBody>
          <a:bodyPr/>
          <a:lstStyle/>
          <a:p>
            <a:r>
              <a:rPr lang="en-US" dirty="0"/>
              <a:t>File Template: Columns A and B</a:t>
            </a:r>
          </a:p>
        </p:txBody>
      </p:sp>
      <p:pic>
        <p:nvPicPr>
          <p:cNvPr id="7" name="Picture 6" descr="Screenshot of selecting Format Cells in Excel.">
            <a:extLst>
              <a:ext uri="{FF2B5EF4-FFF2-40B4-BE49-F238E27FC236}">
                <a16:creationId xmlns:a16="http://schemas.microsoft.com/office/drawing/2014/main" id="{A96C5BDC-EB37-8BED-7182-CC407083FA71}"/>
              </a:ext>
            </a:extLst>
          </p:cNvPr>
          <p:cNvPicPr>
            <a:picLocks noChangeAspect="1"/>
          </p:cNvPicPr>
          <p:nvPr/>
        </p:nvPicPr>
        <p:blipFill>
          <a:blip r:embed="rId2"/>
          <a:stretch>
            <a:fillRect/>
          </a:stretch>
        </p:blipFill>
        <p:spPr>
          <a:xfrm>
            <a:off x="223071" y="1373525"/>
            <a:ext cx="3275539" cy="5053493"/>
          </a:xfrm>
          <a:prstGeom prst="rect">
            <a:avLst/>
          </a:prstGeom>
        </p:spPr>
      </p:pic>
      <p:sp>
        <p:nvSpPr>
          <p:cNvPr id="3" name="Content Placeholder 2"/>
          <p:cNvSpPr>
            <a:spLocks noGrp="1"/>
          </p:cNvSpPr>
          <p:nvPr>
            <p:ph idx="1"/>
          </p:nvPr>
        </p:nvSpPr>
        <p:spPr>
          <a:xfrm>
            <a:off x="3747934" y="1384179"/>
            <a:ext cx="5172995" cy="5053493"/>
          </a:xfrm>
        </p:spPr>
        <p:txBody>
          <a:bodyPr>
            <a:normAutofit fontScale="92500" lnSpcReduction="10000"/>
          </a:bodyPr>
          <a:lstStyle/>
          <a:p>
            <a:r>
              <a:rPr lang="en-US" sz="1800" b="1" dirty="0"/>
              <a:t>District Code and School Code (Columns A and B)</a:t>
            </a:r>
            <a:r>
              <a:rPr lang="en-US" sz="1800" dirty="0"/>
              <a:t>: A unique 4-digit code is assigned to each district, and to each school. </a:t>
            </a:r>
          </a:p>
          <a:p>
            <a:pPr lvl="1"/>
            <a:r>
              <a:rPr lang="en-US" sz="1600" dirty="0"/>
              <a:t>Don’t know your codes? Find them on the </a:t>
            </a:r>
            <a:r>
              <a:rPr lang="en-US" sz="1600" dirty="0">
                <a:hlinkClick r:id="rId3"/>
              </a:rPr>
              <a:t>Data Pipeline Frequently Requested Codes</a:t>
            </a:r>
            <a:r>
              <a:rPr lang="en-US" sz="1600" dirty="0"/>
              <a:t> website.</a:t>
            </a:r>
          </a:p>
          <a:p>
            <a:r>
              <a:rPr lang="en-US" sz="1800" dirty="0"/>
              <a:t>The District and School Code columns must be formatted as “Text” in the final file.</a:t>
            </a:r>
          </a:p>
          <a:p>
            <a:r>
              <a:rPr lang="en-US" sz="1800" dirty="0"/>
              <a:t>This preserves the leading zeros in the codes. </a:t>
            </a:r>
          </a:p>
          <a:p>
            <a:pPr lvl="1"/>
            <a:r>
              <a:rPr lang="en-US" sz="1600" dirty="0"/>
              <a:t>Example: 0235</a:t>
            </a:r>
          </a:p>
          <a:p>
            <a:r>
              <a:rPr lang="en-US" sz="1800" dirty="0"/>
              <a:t>Option 1: To format as “Text” in Excel. </a:t>
            </a:r>
          </a:p>
          <a:p>
            <a:pPr lvl="1"/>
            <a:r>
              <a:rPr lang="en-US" sz="1600" dirty="0"/>
              <a:t>Open the file in Excel. </a:t>
            </a:r>
          </a:p>
          <a:p>
            <a:pPr lvl="1"/>
            <a:r>
              <a:rPr lang="en-US" sz="1600" dirty="0"/>
              <a:t>Find the cell(s) you want to reformat. </a:t>
            </a:r>
          </a:p>
          <a:p>
            <a:pPr lvl="1"/>
            <a:r>
              <a:rPr lang="en-US" sz="1600" dirty="0"/>
              <a:t>Right click with your mouse on the cell.</a:t>
            </a:r>
          </a:p>
          <a:p>
            <a:pPr lvl="1"/>
            <a:r>
              <a:rPr lang="en-US" sz="1600" dirty="0"/>
              <a:t>In the new window that pops up, select “Text” form the list of formats, and click “OK”.</a:t>
            </a:r>
          </a:p>
          <a:p>
            <a:pPr lvl="1"/>
            <a:r>
              <a:rPr lang="en-US" sz="1600" dirty="0"/>
              <a:t>All other numerical cells in the file will be formatted as numbers.</a:t>
            </a:r>
          </a:p>
          <a:p>
            <a:r>
              <a:rPr lang="en-US" sz="2000" dirty="0"/>
              <a:t>Option 2: </a:t>
            </a:r>
          </a:p>
          <a:p>
            <a:pPr lvl="1"/>
            <a:r>
              <a:rPr lang="en-US" sz="1600" dirty="0"/>
              <a:t>Put a single apostrophe (‘) in front of the code.</a:t>
            </a:r>
          </a:p>
          <a:p>
            <a:pPr lvl="2"/>
            <a:r>
              <a:rPr lang="en-US" sz="1400" dirty="0"/>
              <a:t>Ex: ‘0123</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79243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C, D, and E</a:t>
            </a:r>
          </a:p>
        </p:txBody>
      </p:sp>
      <p:sp>
        <p:nvSpPr>
          <p:cNvPr id="3" name="Content Placeholder 2"/>
          <p:cNvSpPr>
            <a:spLocks noGrp="1"/>
          </p:cNvSpPr>
          <p:nvPr>
            <p:ph idx="1"/>
          </p:nvPr>
        </p:nvSpPr>
        <p:spPr>
          <a:xfrm>
            <a:off x="223071" y="3665346"/>
            <a:ext cx="7886700" cy="2761672"/>
          </a:xfrm>
        </p:spPr>
        <p:txBody>
          <a:bodyPr>
            <a:normAutofit fontScale="70000" lnSpcReduction="20000"/>
          </a:bodyPr>
          <a:lstStyle/>
          <a:p>
            <a:r>
              <a:rPr lang="en-US" b="1" dirty="0"/>
              <a:t>Total # Students (Column C)</a:t>
            </a:r>
            <a:r>
              <a:rPr lang="en-US" dirty="0"/>
              <a:t>: Total number of students included in the KSR Assessment (all kindergarteners receiving 0.5 FTE or greater)</a:t>
            </a:r>
          </a:p>
          <a:p>
            <a:r>
              <a:rPr lang="en-US" b="1" dirty="0"/>
              <a:t>Domain (Column D)</a:t>
            </a:r>
            <a:r>
              <a:rPr lang="en-US" dirty="0"/>
              <a:t>: The abbreviated six domains included in the KSR Assessment.</a:t>
            </a:r>
          </a:p>
          <a:p>
            <a:pPr lvl="1"/>
            <a:r>
              <a:rPr lang="en-US" dirty="0"/>
              <a:t>Social and emotional development</a:t>
            </a:r>
          </a:p>
          <a:p>
            <a:pPr lvl="1"/>
            <a:r>
              <a:rPr lang="en-US" dirty="0"/>
              <a:t>Physical well-being and motor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t>Total # Per Domain (Column E)</a:t>
            </a:r>
            <a:r>
              <a:rPr lang="en-US" dirty="0"/>
              <a:t>: Total number of assessed students who are meeting or exceeding expectations in that domain.</a:t>
            </a:r>
          </a:p>
          <a:p>
            <a:pPr lvl="1"/>
            <a:r>
              <a:rPr lang="en-US" dirty="0"/>
              <a:t>Example: Out of the 100 students assessed, how many met or exceeded expectations in Math?</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5" name="Picture 4" descr="Picture of the 2023 KSR File Template.">
            <a:extLst>
              <a:ext uri="{FF2B5EF4-FFF2-40B4-BE49-F238E27FC236}">
                <a16:creationId xmlns:a16="http://schemas.microsoft.com/office/drawing/2014/main" id="{87A95572-D4FD-6BF3-6950-A998CD3D56FA}"/>
              </a:ext>
            </a:extLst>
          </p:cNvPr>
          <p:cNvPicPr>
            <a:picLocks noChangeAspect="1"/>
          </p:cNvPicPr>
          <p:nvPr/>
        </p:nvPicPr>
        <p:blipFill rotWithShape="1">
          <a:blip r:embed="rId2"/>
          <a:srcRect l="826" r="63985"/>
          <a:stretch/>
        </p:blipFill>
        <p:spPr>
          <a:xfrm>
            <a:off x="1839387" y="1274712"/>
            <a:ext cx="3910660" cy="2154288"/>
          </a:xfrm>
          <a:prstGeom prst="rect">
            <a:avLst/>
          </a:prstGeom>
        </p:spPr>
      </p:pic>
      <p:sp>
        <p:nvSpPr>
          <p:cNvPr id="6" name="TextBox 5">
            <a:extLst>
              <a:ext uri="{FF2B5EF4-FFF2-40B4-BE49-F238E27FC236}">
                <a16:creationId xmlns:a16="http://schemas.microsoft.com/office/drawing/2014/main" id="{34885437-56A6-828F-ECB2-332A5EA4656D}"/>
              </a:ext>
            </a:extLst>
          </p:cNvPr>
          <p:cNvSpPr txBox="1"/>
          <p:nvPr/>
        </p:nvSpPr>
        <p:spPr>
          <a:xfrm>
            <a:off x="2927926" y="2981509"/>
            <a:ext cx="471055" cy="261610"/>
          </a:xfrm>
          <a:prstGeom prst="rect">
            <a:avLst/>
          </a:prstGeom>
          <a:noFill/>
        </p:spPr>
        <p:txBody>
          <a:bodyPr wrap="square" rtlCol="0">
            <a:spAutoFit/>
          </a:bodyPr>
          <a:lstStyle/>
          <a:p>
            <a:r>
              <a:rPr lang="en-US" sz="1100" dirty="0"/>
              <a:t>100</a:t>
            </a:r>
          </a:p>
        </p:txBody>
      </p:sp>
      <p:sp>
        <p:nvSpPr>
          <p:cNvPr id="7" name="Rectangle 6">
            <a:extLst>
              <a:ext uri="{FF2B5EF4-FFF2-40B4-BE49-F238E27FC236}">
                <a16:creationId xmlns:a16="http://schemas.microsoft.com/office/drawing/2014/main" id="{C8BFDDE6-213C-8EE6-409C-8BF89A009941}"/>
              </a:ext>
              <a:ext uri="{C183D7F6-B498-43B3-948B-1728B52AA6E4}">
                <adec:decorative xmlns:adec="http://schemas.microsoft.com/office/drawing/2017/decorative" val="1"/>
              </a:ext>
            </a:extLst>
          </p:cNvPr>
          <p:cNvSpPr/>
          <p:nvPr/>
        </p:nvSpPr>
        <p:spPr>
          <a:xfrm>
            <a:off x="2927926" y="1274712"/>
            <a:ext cx="2822121"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a:extLst>
              <a:ext uri="{FF2B5EF4-FFF2-40B4-BE49-F238E27FC236}">
                <a16:creationId xmlns:a16="http://schemas.microsoft.com/office/drawing/2014/main" id="{6C0BA514-7819-E840-132F-AD3DE89081AE}"/>
              </a:ext>
            </a:extLst>
          </p:cNvPr>
          <p:cNvSpPr txBox="1"/>
          <p:nvPr/>
        </p:nvSpPr>
        <p:spPr>
          <a:xfrm>
            <a:off x="5329382" y="300906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10907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F, G, H (Gender)</a:t>
            </a:r>
          </a:p>
        </p:txBody>
      </p:sp>
      <p:sp>
        <p:nvSpPr>
          <p:cNvPr id="3" name="Content Placeholder 2"/>
          <p:cNvSpPr>
            <a:spLocks noGrp="1"/>
          </p:cNvSpPr>
          <p:nvPr>
            <p:ph idx="1"/>
          </p:nvPr>
        </p:nvSpPr>
        <p:spPr>
          <a:xfrm>
            <a:off x="628650" y="3528291"/>
            <a:ext cx="7886700" cy="2575422"/>
          </a:xfrm>
        </p:spPr>
        <p:txBody>
          <a:bodyPr>
            <a:normAutofit fontScale="85000" lnSpcReduction="20000"/>
          </a:bodyPr>
          <a:lstStyle/>
          <a:p>
            <a:r>
              <a:rPr lang="en-US" b="1" dirty="0"/>
              <a:t>Female (Column F): </a:t>
            </a:r>
            <a:r>
              <a:rPr lang="en-US" dirty="0"/>
              <a:t>Out of the total number of students who met or exceeded expectations in Math, how many are female?</a:t>
            </a:r>
          </a:p>
          <a:p>
            <a:r>
              <a:rPr lang="en-US" b="1" dirty="0"/>
              <a:t>Male (Column G): </a:t>
            </a:r>
            <a:r>
              <a:rPr lang="en-US" dirty="0"/>
              <a:t>Same process</a:t>
            </a:r>
          </a:p>
          <a:p>
            <a:r>
              <a:rPr lang="en-US" b="1" dirty="0"/>
              <a:t>Nonbinary (Column H): </a:t>
            </a:r>
            <a:r>
              <a:rPr lang="en-US" dirty="0"/>
              <a:t>Same process</a:t>
            </a:r>
          </a:p>
          <a:p>
            <a:r>
              <a:rPr lang="en-US" dirty="0"/>
              <a:t>Using our Math domain example: If 90 students met or exceeded expectations in Math, then the sum of Female, Male, and Nonbinary should equal 90 (that’s the number in Column E, Total # per Domain)</a:t>
            </a:r>
          </a:p>
          <a:p>
            <a:r>
              <a:rPr lang="en-US" dirty="0"/>
              <a:t>If no students are identified in a demographic category, enter a zero.</a:t>
            </a:r>
          </a:p>
          <a:p>
            <a:pPr lvl="1"/>
            <a:r>
              <a:rPr lang="en-US" dirty="0"/>
              <a:t>Leaving it blank will trigger an error in Data Pipeline.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5" name="Picture 4" descr="Picture of the 2023 KSR File Template.">
            <a:extLst>
              <a:ext uri="{FF2B5EF4-FFF2-40B4-BE49-F238E27FC236}">
                <a16:creationId xmlns:a16="http://schemas.microsoft.com/office/drawing/2014/main" id="{09B85126-4DCE-E765-6EB5-ABBACD015C79}"/>
              </a:ext>
            </a:extLst>
          </p:cNvPr>
          <p:cNvPicPr>
            <a:picLocks noChangeAspect="1"/>
          </p:cNvPicPr>
          <p:nvPr/>
        </p:nvPicPr>
        <p:blipFill rotWithShape="1">
          <a:blip r:embed="rId2"/>
          <a:srcRect l="14692" r="49985"/>
          <a:stretch/>
        </p:blipFill>
        <p:spPr>
          <a:xfrm>
            <a:off x="2609272" y="1274712"/>
            <a:ext cx="3925455" cy="2154288"/>
          </a:xfrm>
          <a:prstGeom prst="rect">
            <a:avLst/>
          </a:prstGeom>
        </p:spPr>
      </p:pic>
      <p:sp>
        <p:nvSpPr>
          <p:cNvPr id="6" name="Rectangle 5">
            <a:extLst>
              <a:ext uri="{FF2B5EF4-FFF2-40B4-BE49-F238E27FC236}">
                <a16:creationId xmlns:a16="http://schemas.microsoft.com/office/drawing/2014/main" id="{D0CAD16E-1D16-54EB-AE0D-34FFA26B646F}"/>
              </a:ext>
              <a:ext uri="{C183D7F6-B498-43B3-948B-1728B52AA6E4}">
                <adec:decorative xmlns:adec="http://schemas.microsoft.com/office/drawing/2017/decorative" val="1"/>
              </a:ext>
            </a:extLst>
          </p:cNvPr>
          <p:cNvSpPr/>
          <p:nvPr/>
        </p:nvSpPr>
        <p:spPr>
          <a:xfrm>
            <a:off x="4932218" y="1274712"/>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TextBox 6">
            <a:extLst>
              <a:ext uri="{FF2B5EF4-FFF2-40B4-BE49-F238E27FC236}">
                <a16:creationId xmlns:a16="http://schemas.microsoft.com/office/drawing/2014/main" id="{B1FAC757-4A82-522E-2901-1ADD9F82DA4F}"/>
              </a:ext>
            </a:extLst>
          </p:cNvPr>
          <p:cNvSpPr txBox="1"/>
          <p:nvPr/>
        </p:nvSpPr>
        <p:spPr>
          <a:xfrm>
            <a:off x="4442691" y="301105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293362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23C8-71FA-F6F5-9429-C4142C24AA0E}"/>
              </a:ext>
            </a:extLst>
          </p:cNvPr>
          <p:cNvSpPr>
            <a:spLocks noGrp="1"/>
          </p:cNvSpPr>
          <p:nvPr>
            <p:ph type="ctrTitle"/>
          </p:nvPr>
        </p:nvSpPr>
        <p:spPr/>
        <p:txBody>
          <a:bodyPr/>
          <a:lstStyle/>
          <a:p>
            <a:r>
              <a:rPr lang="en-US" dirty="0"/>
              <a:t>Overview of Kindergarten School Readiness Assessment</a:t>
            </a:r>
          </a:p>
        </p:txBody>
      </p:sp>
      <p:sp>
        <p:nvSpPr>
          <p:cNvPr id="3" name="Slide Number Placeholder 2">
            <a:extLst>
              <a:ext uri="{FF2B5EF4-FFF2-40B4-BE49-F238E27FC236}">
                <a16:creationId xmlns:a16="http://schemas.microsoft.com/office/drawing/2014/main" id="{DC7283C3-E08C-52A1-0175-8F2221BF945D}"/>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58587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File Template: Columns I, J, K (Free and Reduced Lunch)</a:t>
            </a:r>
          </a:p>
        </p:txBody>
      </p:sp>
      <p:pic>
        <p:nvPicPr>
          <p:cNvPr id="6" name="Picture 5" descr="Picture of the 2023 KSR File Template.">
            <a:extLst>
              <a:ext uri="{FF2B5EF4-FFF2-40B4-BE49-F238E27FC236}">
                <a16:creationId xmlns:a16="http://schemas.microsoft.com/office/drawing/2014/main" id="{A441B0E5-154D-EBC4-8C91-A4A3C16F75FA}"/>
              </a:ext>
            </a:extLst>
          </p:cNvPr>
          <p:cNvPicPr>
            <a:picLocks noChangeAspect="1"/>
          </p:cNvPicPr>
          <p:nvPr/>
        </p:nvPicPr>
        <p:blipFill rotWithShape="1">
          <a:blip r:embed="rId2"/>
          <a:srcRect l="14691" r="36397"/>
          <a:stretch/>
        </p:blipFill>
        <p:spPr>
          <a:xfrm>
            <a:off x="223071" y="1391111"/>
            <a:ext cx="5435601" cy="2154288"/>
          </a:xfrm>
          <a:prstGeom prst="rect">
            <a:avLst/>
          </a:prstGeom>
        </p:spPr>
      </p:pic>
      <p:sp>
        <p:nvSpPr>
          <p:cNvPr id="8" name="TextBox 7" descr="Example of 90 students met or exceeding expectations in Math.">
            <a:extLst>
              <a:ext uri="{FF2B5EF4-FFF2-40B4-BE49-F238E27FC236}">
                <a16:creationId xmlns:a16="http://schemas.microsoft.com/office/drawing/2014/main" id="{72E0F8BA-B797-A901-F830-C25F21C9A1D2}"/>
              </a:ext>
            </a:extLst>
          </p:cNvPr>
          <p:cNvSpPr txBox="1"/>
          <p:nvPr/>
        </p:nvSpPr>
        <p:spPr>
          <a:xfrm>
            <a:off x="2035707" y="3141374"/>
            <a:ext cx="489527" cy="261610"/>
          </a:xfrm>
          <a:prstGeom prst="rect">
            <a:avLst/>
          </a:prstGeom>
          <a:noFill/>
        </p:spPr>
        <p:txBody>
          <a:bodyPr wrap="square" rtlCol="0">
            <a:spAutoFit/>
          </a:bodyPr>
          <a:lstStyle/>
          <a:p>
            <a:r>
              <a:rPr lang="en-US" sz="1100" dirty="0"/>
              <a:t>90</a:t>
            </a:r>
          </a:p>
        </p:txBody>
      </p:sp>
      <p:sp>
        <p:nvSpPr>
          <p:cNvPr id="2" name="Content Placeholder 1"/>
          <p:cNvSpPr>
            <a:spLocks noGrp="1"/>
          </p:cNvSpPr>
          <p:nvPr>
            <p:ph sz="half" idx="1"/>
          </p:nvPr>
        </p:nvSpPr>
        <p:spPr>
          <a:xfrm>
            <a:off x="369455" y="3591642"/>
            <a:ext cx="8405090" cy="3011843"/>
          </a:xfrm>
        </p:spPr>
        <p:txBody>
          <a:bodyPr>
            <a:normAutofit fontScale="85000" lnSpcReduction="20000"/>
          </a:bodyPr>
          <a:lstStyle/>
          <a:p>
            <a:r>
              <a:rPr lang="en-US" b="1" dirty="0"/>
              <a:t>Not Eligible for Free and Reduced Lunch (Column I): </a:t>
            </a:r>
            <a:r>
              <a:rPr lang="en-US" dirty="0"/>
              <a:t>Out of the total number of students who met or exceeded expectations in Math, how many are Not Eligible for Free and Reduced Lunch?</a:t>
            </a:r>
          </a:p>
          <a:p>
            <a:r>
              <a:rPr lang="en-US" b="1" dirty="0"/>
              <a:t>Eligible for Free and Reduced Lunch (Column J):</a:t>
            </a:r>
            <a:r>
              <a:rPr lang="en-US" dirty="0"/>
              <a:t> Same process</a:t>
            </a:r>
          </a:p>
          <a:p>
            <a:r>
              <a:rPr lang="en-US" b="1" dirty="0"/>
              <a:t>Eligibility Unknown for Free and Reduced Lunch (Column K): </a:t>
            </a:r>
            <a:r>
              <a:rPr lang="en-US" dirty="0"/>
              <a:t>Same process</a:t>
            </a:r>
          </a:p>
          <a:p>
            <a:r>
              <a:rPr lang="en-US" dirty="0"/>
              <a:t>Using our Math domain example: If 90 students met or exceeded expectations in Math, then the sum of Not Eligible, Eligible, and Eligibility Unknown should equal 90 (the number in Column E, Total # per Domain)</a:t>
            </a:r>
          </a:p>
          <a:p>
            <a:r>
              <a:rPr lang="en-US" dirty="0"/>
              <a:t>All FRL data is collected for every child in the district, and it should be available on record. That data is part of the Student October Count.</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C4278A08-179E-C86B-5D48-29E969CE0F84}"/>
              </a:ext>
              <a:ext uri="{C183D7F6-B498-43B3-948B-1728B52AA6E4}">
                <adec:decorative xmlns:adec="http://schemas.microsoft.com/office/drawing/2017/decorative" val="1"/>
              </a:ext>
            </a:extLst>
          </p:cNvPr>
          <p:cNvSpPr/>
          <p:nvPr/>
        </p:nvSpPr>
        <p:spPr>
          <a:xfrm>
            <a:off x="4056163" y="1344867"/>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Slide Number Placeholder 4"/>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C95AC-35BE-2A66-2320-7FA9EFF6BB9D}"/>
              </a:ext>
            </a:extLst>
          </p:cNvPr>
          <p:cNvSpPr>
            <a:spLocks noGrp="1"/>
          </p:cNvSpPr>
          <p:nvPr>
            <p:ph type="title"/>
          </p:nvPr>
        </p:nvSpPr>
        <p:spPr>
          <a:xfrm>
            <a:off x="245193" y="254514"/>
            <a:ext cx="6451171" cy="756418"/>
          </a:xfrm>
        </p:spPr>
        <p:txBody>
          <a:bodyPr/>
          <a:lstStyle/>
          <a:p>
            <a:r>
              <a:rPr lang="en-US" dirty="0"/>
              <a:t>File Template: Columns L through S (Race/ Ethnicity)</a:t>
            </a:r>
          </a:p>
        </p:txBody>
      </p:sp>
      <p:pic>
        <p:nvPicPr>
          <p:cNvPr id="6" name="Picture 5" descr="Picture of the 2023 KSR File Template.">
            <a:extLst>
              <a:ext uri="{FF2B5EF4-FFF2-40B4-BE49-F238E27FC236}">
                <a16:creationId xmlns:a16="http://schemas.microsoft.com/office/drawing/2014/main" id="{2F19A7E8-2FD5-78B4-9A62-AFE069CFBC9B}"/>
              </a:ext>
            </a:extLst>
          </p:cNvPr>
          <p:cNvPicPr>
            <a:picLocks noChangeAspect="1"/>
          </p:cNvPicPr>
          <p:nvPr/>
        </p:nvPicPr>
        <p:blipFill rotWithShape="1">
          <a:blip r:embed="rId2"/>
          <a:srcRect l="30808" r="464"/>
          <a:stretch/>
        </p:blipFill>
        <p:spPr>
          <a:xfrm>
            <a:off x="628648" y="1274712"/>
            <a:ext cx="7637895" cy="2154288"/>
          </a:xfrm>
          <a:prstGeom prst="rect">
            <a:avLst/>
          </a:prstGeom>
        </p:spPr>
      </p:pic>
      <p:sp>
        <p:nvSpPr>
          <p:cNvPr id="8" name="TextBox 7" descr="Example of 90 students met or exceeding expectations in Math.">
            <a:extLst>
              <a:ext uri="{FF2B5EF4-FFF2-40B4-BE49-F238E27FC236}">
                <a16:creationId xmlns:a16="http://schemas.microsoft.com/office/drawing/2014/main" id="{9821BCF8-84B7-3CE2-BD43-29F90DF58F82}"/>
              </a:ext>
            </a:extLst>
          </p:cNvPr>
          <p:cNvSpPr txBox="1"/>
          <p:nvPr/>
        </p:nvSpPr>
        <p:spPr>
          <a:xfrm>
            <a:off x="762244" y="2984356"/>
            <a:ext cx="489527" cy="261610"/>
          </a:xfrm>
          <a:prstGeom prst="rect">
            <a:avLst/>
          </a:prstGeom>
          <a:noFill/>
        </p:spPr>
        <p:txBody>
          <a:bodyPr wrap="square" rtlCol="0">
            <a:spAutoFit/>
          </a:bodyPr>
          <a:lstStyle/>
          <a:p>
            <a:r>
              <a:rPr lang="en-US" sz="1100" dirty="0"/>
              <a:t>90</a:t>
            </a:r>
          </a:p>
        </p:txBody>
      </p:sp>
      <p:sp>
        <p:nvSpPr>
          <p:cNvPr id="2" name="Content Placeholder 1">
            <a:extLst>
              <a:ext uri="{FF2B5EF4-FFF2-40B4-BE49-F238E27FC236}">
                <a16:creationId xmlns:a16="http://schemas.microsoft.com/office/drawing/2014/main" id="{5DD21E06-FBFC-38B1-DD64-E361F4663CA9}"/>
              </a:ext>
            </a:extLst>
          </p:cNvPr>
          <p:cNvSpPr>
            <a:spLocks noGrp="1"/>
          </p:cNvSpPr>
          <p:nvPr>
            <p:ph sz="half" idx="1"/>
          </p:nvPr>
        </p:nvSpPr>
        <p:spPr>
          <a:xfrm>
            <a:off x="628649" y="3692779"/>
            <a:ext cx="7637895" cy="3099364"/>
          </a:xfrm>
        </p:spPr>
        <p:txBody>
          <a:bodyPr>
            <a:normAutofit fontScale="77500" lnSpcReduction="20000"/>
          </a:bodyPr>
          <a:lstStyle/>
          <a:p>
            <a:r>
              <a:rPr lang="en-US" b="1" dirty="0"/>
              <a:t>Hispanic or Latino (Column L): </a:t>
            </a:r>
            <a:r>
              <a:rPr lang="en-US" dirty="0"/>
              <a:t>Out of the total number of students who met or exceeded expectations in Math, how many are Hispanic or Latino?</a:t>
            </a:r>
          </a:p>
          <a:p>
            <a:r>
              <a:rPr lang="en-US" b="1" dirty="0"/>
              <a:t>All the other Race / Ethnicity Categories (Columns M-S): </a:t>
            </a:r>
            <a:r>
              <a:rPr lang="en-US" dirty="0"/>
              <a:t>Same process.</a:t>
            </a:r>
          </a:p>
          <a:p>
            <a:r>
              <a:rPr lang="en-US" dirty="0"/>
              <a:t>Using our Math domain example: If 90 students met or exceeded expectations in Math, then the sum of all the Race /Ethnicity categories should equal 90 (the number in Column E, Total # per Domain)</a:t>
            </a:r>
          </a:p>
          <a:p>
            <a:r>
              <a:rPr lang="en-US" dirty="0"/>
              <a:t>All race/ethnicity data is collected for every child in the district and should be available on record. That data is part of the Student October Count.</a:t>
            </a:r>
          </a:p>
          <a:p>
            <a:r>
              <a:rPr lang="en-US" dirty="0"/>
              <a:t>If no students are identified in a demographic category, enter a zero.</a:t>
            </a:r>
          </a:p>
          <a:p>
            <a:pPr lvl="1"/>
            <a:r>
              <a:rPr lang="en-US" dirty="0"/>
              <a:t>Leaving it blank will trigger an error in Data Pipeline.</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088390D1-B917-812C-52F3-515185A63987}"/>
              </a:ext>
              <a:ext uri="{C183D7F6-B498-43B3-948B-1728B52AA6E4}">
                <adec:decorative xmlns:adec="http://schemas.microsoft.com/office/drawing/2017/decorative" val="1"/>
              </a:ext>
            </a:extLst>
          </p:cNvPr>
          <p:cNvSpPr/>
          <p:nvPr/>
        </p:nvSpPr>
        <p:spPr>
          <a:xfrm>
            <a:off x="4230255" y="1274711"/>
            <a:ext cx="4036288" cy="22244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Slide Number Placeholder 4">
            <a:extLst>
              <a:ext uri="{FF2B5EF4-FFF2-40B4-BE49-F238E27FC236}">
                <a16:creationId xmlns:a16="http://schemas.microsoft.com/office/drawing/2014/main" id="{4F66BB3D-4391-D023-86E3-E9D287182AC1}"/>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2309948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5079-0C9B-22CB-F7ED-BEACE49D6721}"/>
              </a:ext>
            </a:extLst>
          </p:cNvPr>
          <p:cNvSpPr>
            <a:spLocks noGrp="1"/>
          </p:cNvSpPr>
          <p:nvPr>
            <p:ph type="ctrTitle"/>
          </p:nvPr>
        </p:nvSpPr>
        <p:spPr/>
        <p:txBody>
          <a:bodyPr/>
          <a:lstStyle/>
          <a:p>
            <a:r>
              <a:rPr lang="en-US" dirty="0"/>
              <a:t>Reminders</a:t>
            </a:r>
          </a:p>
        </p:txBody>
      </p:sp>
      <p:sp>
        <p:nvSpPr>
          <p:cNvPr id="3" name="Slide Number Placeholder 2">
            <a:extLst>
              <a:ext uri="{FF2B5EF4-FFF2-40B4-BE49-F238E27FC236}">
                <a16:creationId xmlns:a16="http://schemas.microsoft.com/office/drawing/2014/main" id="{BBFB4F30-5CF4-EA0B-B7E3-7B397E7AAE39}"/>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447268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2DE-2E89-4147-EE74-AA45F7D5EF67}"/>
              </a:ext>
            </a:extLst>
          </p:cNvPr>
          <p:cNvSpPr>
            <a:spLocks noGrp="1"/>
          </p:cNvSpPr>
          <p:nvPr>
            <p:ph type="title"/>
          </p:nvPr>
        </p:nvSpPr>
        <p:spPr>
          <a:xfrm>
            <a:off x="411019" y="344632"/>
            <a:ext cx="6447501" cy="990600"/>
          </a:xfrm>
        </p:spPr>
        <p:txBody>
          <a:bodyPr>
            <a:normAutofit/>
          </a:bodyPr>
          <a:lstStyle/>
          <a:p>
            <a:r>
              <a:rPr lang="en-US" sz="2700" dirty="0"/>
              <a:t>Reminder 1: Verify you have Data Pipeline Access</a:t>
            </a:r>
            <a:endParaRPr lang="en-US" dirty="0"/>
          </a:p>
        </p:txBody>
      </p:sp>
      <p:sp>
        <p:nvSpPr>
          <p:cNvPr id="3" name="Content Placeholder 2">
            <a:extLst>
              <a:ext uri="{FF2B5EF4-FFF2-40B4-BE49-F238E27FC236}">
                <a16:creationId xmlns:a16="http://schemas.microsoft.com/office/drawing/2014/main" id="{92C7AA1D-F402-5E88-B00D-ACD24069F316}"/>
              </a:ext>
            </a:extLst>
          </p:cNvPr>
          <p:cNvSpPr>
            <a:spLocks noGrp="1"/>
          </p:cNvSpPr>
          <p:nvPr>
            <p:ph idx="1"/>
          </p:nvPr>
        </p:nvSpPr>
        <p:spPr>
          <a:xfrm>
            <a:off x="251692" y="1477818"/>
            <a:ext cx="3876963" cy="5035549"/>
          </a:xfrm>
        </p:spPr>
        <p:txBody>
          <a:bodyPr>
            <a:normAutofit fontScale="92500" lnSpcReduction="20000"/>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Each individual Data Pipeline user </a:t>
            </a:r>
            <a:r>
              <a:rPr lang="en-US" dirty="0">
                <a:latin typeface="Calibri" panose="020F0502020204030204" pitchFamily="34" charset="0"/>
                <a:ea typeface="Calibri" panose="020F0502020204030204" pitchFamily="34" charset="0"/>
              </a:rPr>
              <a:t>must be granted a Data Pipeline login, and access to the KSR Collection within Pipeline.</a:t>
            </a:r>
          </a:p>
          <a:p>
            <a:pPr marL="0"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To login to Data Pipeline.</a:t>
            </a:r>
          </a:p>
          <a:p>
            <a:pPr marL="300038" lvl="1">
              <a:spcBef>
                <a:spcPts val="0"/>
              </a:spcBef>
              <a:spcAft>
                <a:spcPts val="450"/>
              </a:spcAft>
            </a:pPr>
            <a:r>
              <a:rPr lang="en-US" dirty="0">
                <a:latin typeface="Calibri" panose="020F0502020204030204" pitchFamily="34" charset="0"/>
                <a:ea typeface="Calibri" panose="020F0502020204030204" pitchFamily="34" charset="0"/>
              </a:rPr>
              <a:t>Link to </a:t>
            </a:r>
            <a:r>
              <a:rPr lang="en-US" dirty="0">
                <a:latin typeface="Calibri" panose="020F0502020204030204" pitchFamily="34" charset="0"/>
                <a:ea typeface="Calibri" panose="020F0502020204030204" pitchFamily="34" charset="0"/>
                <a:hlinkClick r:id="rId2"/>
              </a:rPr>
              <a:t>Data Pipeline website</a:t>
            </a:r>
            <a:r>
              <a:rPr lang="en-US" dirty="0">
                <a:latin typeface="Calibri" panose="020F0502020204030204" pitchFamily="34" charset="0"/>
                <a:ea typeface="Calibri" panose="020F0502020204030204" pitchFamily="34" charset="0"/>
              </a:rPr>
              <a:t>.</a:t>
            </a:r>
          </a:p>
          <a:p>
            <a:pPr marL="300038" lvl="1">
              <a:spcBef>
                <a:spcPts val="0"/>
              </a:spcBef>
              <a:spcAft>
                <a:spcPts val="450"/>
              </a:spcAft>
            </a:pPr>
            <a:r>
              <a:rPr lang="en-US" dirty="0">
                <a:latin typeface="Calibri" panose="020F0502020204030204" pitchFamily="34" charset="0"/>
                <a:ea typeface="Calibri" panose="020F0502020204030204" pitchFamily="34" charset="0"/>
              </a:rPr>
              <a:t>Click on the “Single Sign-On” link.</a:t>
            </a:r>
          </a:p>
          <a:p>
            <a:pPr marL="300038" lvl="1">
              <a:spcBef>
                <a:spcPts val="0"/>
              </a:spcBef>
              <a:spcAft>
                <a:spcPts val="450"/>
              </a:spcAft>
            </a:pPr>
            <a:r>
              <a:rPr lang="en-US" dirty="0">
                <a:latin typeface="Calibri" panose="020F0502020204030204" pitchFamily="34" charset="0"/>
                <a:ea typeface="Calibri" panose="020F0502020204030204" pitchFamily="34" charset="0"/>
              </a:rPr>
              <a:t>Enter your login credentials.</a:t>
            </a:r>
          </a:p>
          <a:p>
            <a:pPr marL="71438" lvl="1"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CDE cannot manage district staff assignments in Data Pipeline.</a:t>
            </a:r>
          </a:p>
          <a:p>
            <a:pPr marL="0" indent="0">
              <a:spcBef>
                <a:spcPts val="0"/>
              </a:spcBef>
              <a:spcAft>
                <a:spcPts val="450"/>
              </a:spcAft>
              <a:buNone/>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ach district’s Local Access Manager (LAM) manages their staff’s Pipeline access, and assignment of roles. The LAM is frequently the Superintendent for many smaller districts.</a:t>
            </a:r>
          </a:p>
        </p:txBody>
      </p:sp>
      <p:pic>
        <p:nvPicPr>
          <p:cNvPr id="4" name="Picture 3" descr="Picture of the Data Pipeline website.">
            <a:extLst>
              <a:ext uri="{FF2B5EF4-FFF2-40B4-BE49-F238E27FC236}">
                <a16:creationId xmlns:a16="http://schemas.microsoft.com/office/drawing/2014/main" id="{0B8E3668-3714-EF81-06B2-19DE0AA494B9}"/>
              </a:ext>
            </a:extLst>
          </p:cNvPr>
          <p:cNvPicPr>
            <a:picLocks noChangeAspect="1"/>
          </p:cNvPicPr>
          <p:nvPr/>
        </p:nvPicPr>
        <p:blipFill>
          <a:blip r:embed="rId3"/>
          <a:stretch>
            <a:fillRect/>
          </a:stretch>
        </p:blipFill>
        <p:spPr>
          <a:xfrm>
            <a:off x="4476426" y="2171464"/>
            <a:ext cx="4476362" cy="2862932"/>
          </a:xfrm>
          <a:prstGeom prst="rect">
            <a:avLst/>
          </a:prstGeom>
        </p:spPr>
      </p:pic>
    </p:spTree>
    <p:extLst>
      <p:ext uri="{BB962C8B-B14F-4D97-AF65-F5344CB8AC3E}">
        <p14:creationId xmlns:p14="http://schemas.microsoft.com/office/powerpoint/2010/main" val="1582257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0AA-359A-7C0F-3372-4D5178450EDA}"/>
              </a:ext>
            </a:extLst>
          </p:cNvPr>
          <p:cNvSpPr>
            <a:spLocks noGrp="1"/>
          </p:cNvSpPr>
          <p:nvPr>
            <p:ph type="title"/>
          </p:nvPr>
        </p:nvSpPr>
        <p:spPr>
          <a:xfrm>
            <a:off x="378691" y="235521"/>
            <a:ext cx="6447501" cy="990600"/>
          </a:xfrm>
        </p:spPr>
        <p:txBody>
          <a:bodyPr/>
          <a:lstStyle/>
          <a:p>
            <a:r>
              <a:rPr lang="en-US" sz="2700" dirty="0"/>
              <a:t>Reminder 1: Verify you have Data Pipeline Access (Continued) </a:t>
            </a:r>
            <a:endParaRPr lang="en-US" dirty="0"/>
          </a:p>
        </p:txBody>
      </p:sp>
      <p:sp>
        <p:nvSpPr>
          <p:cNvPr id="3" name="Content Placeholder 2">
            <a:extLst>
              <a:ext uri="{FF2B5EF4-FFF2-40B4-BE49-F238E27FC236}">
                <a16:creationId xmlns:a16="http://schemas.microsoft.com/office/drawing/2014/main" id="{822F16D0-B407-AF4E-BDD5-24CA8B3C5917}"/>
              </a:ext>
            </a:extLst>
          </p:cNvPr>
          <p:cNvSpPr>
            <a:spLocks noGrp="1"/>
          </p:cNvSpPr>
          <p:nvPr>
            <p:ph idx="1"/>
          </p:nvPr>
        </p:nvSpPr>
        <p:spPr>
          <a:xfrm>
            <a:off x="309419" y="1570183"/>
            <a:ext cx="7966363" cy="4775200"/>
          </a:xfrm>
        </p:spPr>
        <p:txBody>
          <a:bodyPr>
            <a:normAutofit/>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If you do not know the LAM is for your district, this is the </a:t>
            </a:r>
            <a:r>
              <a:rPr lang="en-US" dirty="0">
                <a:effectLst/>
                <a:latin typeface="Calibri" panose="020F0502020204030204" pitchFamily="34" charset="0"/>
                <a:ea typeface="Calibri" panose="020F0502020204030204" pitchFamily="34" charset="0"/>
                <a:hlinkClick r:id="rId2"/>
              </a:rPr>
              <a:t>link to the LAM inquiry form</a:t>
            </a:r>
            <a:r>
              <a:rPr lang="en-US"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marL="0">
              <a:spcBef>
                <a:spcPts val="0"/>
              </a:spcBef>
            </a:pPr>
            <a:r>
              <a:rPr lang="en-US" dirty="0">
                <a:latin typeface="Calibri" panose="020F0502020204030204" pitchFamily="34" charset="0"/>
                <a:ea typeface="Calibri" panose="020F0502020204030204" pitchFamily="34" charset="0"/>
              </a:rPr>
              <a:t>Your </a:t>
            </a:r>
            <a:r>
              <a:rPr lang="en-US" dirty="0">
                <a:effectLst/>
                <a:latin typeface="Calibri" panose="020F0502020204030204" pitchFamily="34" charset="0"/>
                <a:ea typeface="Calibri" panose="020F0502020204030204" pitchFamily="34" charset="0"/>
              </a:rPr>
              <a:t>LAM can do the following:</a:t>
            </a:r>
          </a:p>
          <a:p>
            <a:pPr marL="600075" lvl="2">
              <a:spcBef>
                <a:spcPts val="0"/>
              </a:spcBef>
            </a:pPr>
            <a:r>
              <a:rPr lang="en-US" dirty="0">
                <a:latin typeface="Calibri" panose="020F0502020204030204" pitchFamily="34" charset="0"/>
                <a:ea typeface="Calibri" panose="020F0502020204030204" pitchFamily="34" charset="0"/>
              </a:rPr>
              <a:t>Grant Data Pipeline logins</a:t>
            </a:r>
          </a:p>
          <a:p>
            <a:pPr marL="600075" lvl="2">
              <a:spcBef>
                <a:spcPts val="0"/>
              </a:spcBef>
            </a:pPr>
            <a:r>
              <a:rPr lang="en-US" dirty="0">
                <a:latin typeface="Calibri" panose="020F0502020204030204" pitchFamily="34" charset="0"/>
                <a:ea typeface="Calibri" panose="020F0502020204030204" pitchFamily="34" charset="0"/>
              </a:rPr>
              <a:t>Assign a Data Respondent(s) to the KSR Collection within Data Pipeline</a:t>
            </a:r>
          </a:p>
          <a:p>
            <a:pPr marL="600075" lvl="2">
              <a:spcBef>
                <a:spcPts val="0"/>
              </a:spcBef>
              <a:spcAft>
                <a:spcPts val="450"/>
              </a:spcAft>
            </a:pPr>
            <a:r>
              <a:rPr lang="en-US" dirty="0">
                <a:latin typeface="Calibri" panose="020F0502020204030204" pitchFamily="34" charset="0"/>
                <a:ea typeface="Calibri" panose="020F0502020204030204" pitchFamily="34" charset="0"/>
              </a:rPr>
              <a:t>Change staff’s role assignments for each collection.</a:t>
            </a:r>
          </a:p>
          <a:p>
            <a:pPr marL="371475" lvl="2"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300038" lvl="1">
              <a:spcBef>
                <a:spcPts val="0"/>
              </a:spcBef>
            </a:pPr>
            <a:r>
              <a:rPr lang="en-US" sz="2400" dirty="0">
                <a:latin typeface="Calibri" panose="020F0502020204030204" pitchFamily="34" charset="0"/>
                <a:ea typeface="Calibri" panose="020F0502020204030204" pitchFamily="34" charset="0"/>
              </a:rPr>
              <a:t>Roles:</a:t>
            </a:r>
          </a:p>
          <a:p>
            <a:pPr marL="600075" lvl="2">
              <a:spcBef>
                <a:spcPts val="0"/>
              </a:spcBef>
            </a:pPr>
            <a:r>
              <a:rPr lang="en-US" b="1" dirty="0">
                <a:latin typeface="Calibri" panose="020F0502020204030204" pitchFamily="34" charset="0"/>
                <a:ea typeface="Calibri" panose="020F0502020204030204" pitchFamily="34" charset="0"/>
              </a:rPr>
              <a:t>Viewer</a:t>
            </a:r>
            <a:r>
              <a:rPr lang="en-US" dirty="0">
                <a:latin typeface="Calibri" panose="020F0502020204030204" pitchFamily="34" charset="0"/>
                <a:ea typeface="Calibri" panose="020F0502020204030204" pitchFamily="34" charset="0"/>
              </a:rPr>
              <a:t>: They can only see the uploaded data for the KSR Collection.</a:t>
            </a:r>
          </a:p>
          <a:p>
            <a:pPr marL="600075" lvl="2">
              <a:spcBef>
                <a:spcPts val="0"/>
              </a:spcBef>
            </a:pPr>
            <a:r>
              <a:rPr lang="en-US" b="1" dirty="0">
                <a:latin typeface="Calibri" panose="020F0502020204030204" pitchFamily="34" charset="0"/>
                <a:ea typeface="Calibri" panose="020F0502020204030204" pitchFamily="34" charset="0"/>
              </a:rPr>
              <a:t>User</a:t>
            </a:r>
            <a:r>
              <a:rPr lang="en-US" dirty="0">
                <a:latin typeface="Calibri" panose="020F0502020204030204" pitchFamily="34" charset="0"/>
                <a:ea typeface="Calibri" panose="020F0502020204030204" pitchFamily="34" charset="0"/>
              </a:rPr>
              <a:t>: They can view the collection data, upload data, and finalize the data. They cannot submit to CDE within Pipeline. </a:t>
            </a:r>
          </a:p>
          <a:p>
            <a:pPr marL="600075" lvl="2">
              <a:spcBef>
                <a:spcPts val="0"/>
              </a:spcBef>
            </a:pPr>
            <a:r>
              <a:rPr lang="en-US" b="1" dirty="0">
                <a:latin typeface="Calibri" panose="020F0502020204030204" pitchFamily="34" charset="0"/>
                <a:ea typeface="Calibri" panose="020F0502020204030204" pitchFamily="34" charset="0"/>
              </a:rPr>
              <a:t>Approver</a:t>
            </a:r>
            <a:r>
              <a:rPr lang="en-US" dirty="0">
                <a:latin typeface="Calibri" panose="020F0502020204030204" pitchFamily="34" charset="0"/>
                <a:ea typeface="Calibri" panose="020F0502020204030204" pitchFamily="34" charset="0"/>
              </a:rPr>
              <a:t>: They are the only role that can submit the data to CDE within Data Pipeline. Submitting the data to CDE is a required step of the collection. If you do not have the Approver role, you will need to identify the district staff member with that role.</a:t>
            </a:r>
          </a:p>
          <a:p>
            <a:endParaRPr lang="en-US" dirty="0"/>
          </a:p>
        </p:txBody>
      </p:sp>
    </p:spTree>
    <p:extLst>
      <p:ext uri="{BB962C8B-B14F-4D97-AF65-F5344CB8AC3E}">
        <p14:creationId xmlns:p14="http://schemas.microsoft.com/office/powerpoint/2010/main" val="361135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704-CB9F-184A-0B98-D64AE0AB33CD}"/>
              </a:ext>
            </a:extLst>
          </p:cNvPr>
          <p:cNvSpPr>
            <a:spLocks noGrp="1"/>
          </p:cNvSpPr>
          <p:nvPr>
            <p:ph type="title"/>
          </p:nvPr>
        </p:nvSpPr>
        <p:spPr>
          <a:xfrm>
            <a:off x="471055" y="361365"/>
            <a:ext cx="6447501" cy="526473"/>
          </a:xfrm>
        </p:spPr>
        <p:txBody>
          <a:bodyPr/>
          <a:lstStyle/>
          <a:p>
            <a:r>
              <a:rPr lang="en-US" sz="2700" dirty="0"/>
              <a:t>Reminder 2: Submit Data to Data Pipeline</a:t>
            </a:r>
            <a:endParaRPr lang="en-US" dirty="0"/>
          </a:p>
        </p:txBody>
      </p:sp>
      <p:sp>
        <p:nvSpPr>
          <p:cNvPr id="3" name="Content Placeholder 2">
            <a:extLst>
              <a:ext uri="{FF2B5EF4-FFF2-40B4-BE49-F238E27FC236}">
                <a16:creationId xmlns:a16="http://schemas.microsoft.com/office/drawing/2014/main" id="{361D1E55-74B5-E98A-E2C3-2CAB06F5DDD1}"/>
              </a:ext>
            </a:extLst>
          </p:cNvPr>
          <p:cNvSpPr>
            <a:spLocks noGrp="1"/>
          </p:cNvSpPr>
          <p:nvPr>
            <p:ph idx="1"/>
          </p:nvPr>
        </p:nvSpPr>
        <p:spPr>
          <a:xfrm>
            <a:off x="147782" y="1469728"/>
            <a:ext cx="8255000" cy="727904"/>
          </a:xfrm>
        </p:spPr>
        <p:txBody>
          <a:bodyPr>
            <a:normAutofit fontScale="77500" lnSpcReduction="20000"/>
          </a:bodyPr>
          <a:lstStyle/>
          <a:p>
            <a:r>
              <a:rPr lang="en-US" dirty="0"/>
              <a:t>Data must first be uploaded and error free.</a:t>
            </a:r>
          </a:p>
          <a:p>
            <a:r>
              <a:rPr lang="en-US" dirty="0"/>
              <a:t>Select “School Readiness”, then select “Status Dashboard” on the left-hand menu.</a:t>
            </a:r>
          </a:p>
          <a:p>
            <a:endParaRPr lang="en-US" dirty="0"/>
          </a:p>
        </p:txBody>
      </p:sp>
      <p:pic>
        <p:nvPicPr>
          <p:cNvPr id="1026" name="m_-4277899328596803973Picture 2" descr="Picture of the Status Dashboard with each step numbered in Data Pipeline.">
            <a:extLst>
              <a:ext uri="{FF2B5EF4-FFF2-40B4-BE49-F238E27FC236}">
                <a16:creationId xmlns:a16="http://schemas.microsoft.com/office/drawing/2014/main" id="{4544F4E3-0031-CF75-0E5B-3D4A041C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00" y="2197633"/>
            <a:ext cx="7268873" cy="18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BD4E36E-194F-4FFD-CE3A-9EB136B9BCC8}"/>
              </a:ext>
            </a:extLst>
          </p:cNvPr>
          <p:cNvSpPr txBox="1">
            <a:spLocks/>
          </p:cNvSpPr>
          <p:nvPr/>
        </p:nvSpPr>
        <p:spPr>
          <a:xfrm>
            <a:off x="268000" y="4154059"/>
            <a:ext cx="7813818" cy="2468413"/>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1900" dirty="0"/>
              <a:t>Click on the “Submit to CDE” button (1)</a:t>
            </a:r>
          </a:p>
          <a:p>
            <a:pPr lvl="1">
              <a:buClrTx/>
              <a:buFont typeface="Arial" panose="020B0604020202020204" pitchFamily="34" charset="0"/>
              <a:buChar char="•"/>
            </a:pPr>
            <a:r>
              <a:rPr lang="en-US" sz="1900" dirty="0"/>
              <a:t>If you cannot see this button, it means you do not have the correct Data Pipeline role to submit the data. The “Viewer” and “User” roles cannot submit the data. Only the “Approver” role can submit. Contact your LAM to either gain the Approver role for yourself or identify the staff member with the Approver role.</a:t>
            </a:r>
          </a:p>
          <a:p>
            <a:pPr>
              <a:buClrTx/>
              <a:buFont typeface="Arial" panose="020B0604020202020204" pitchFamily="34" charset="0"/>
              <a:buChar char="•"/>
            </a:pPr>
            <a:r>
              <a:rPr lang="en-US" sz="1900" dirty="0"/>
              <a:t>A message in green text will appear near the top of the screen. It confirms the data was submitted successfully. (2)</a:t>
            </a:r>
          </a:p>
          <a:p>
            <a:pPr>
              <a:buClrTx/>
              <a:buFont typeface="Arial" panose="020B0604020202020204" pitchFamily="34" charset="0"/>
              <a:buChar char="•"/>
            </a:pPr>
            <a:r>
              <a:rPr lang="en-US" sz="1900" dirty="0"/>
              <a:t>Then click on the “Download Sign Off Form (3)</a:t>
            </a:r>
          </a:p>
          <a:p>
            <a:endParaRPr lang="en-US" sz="1350" dirty="0"/>
          </a:p>
          <a:p>
            <a:endParaRPr lang="en-US" sz="1350" dirty="0"/>
          </a:p>
        </p:txBody>
      </p:sp>
    </p:spTree>
    <p:extLst>
      <p:ext uri="{BB962C8B-B14F-4D97-AF65-F5344CB8AC3E}">
        <p14:creationId xmlns:p14="http://schemas.microsoft.com/office/powerpoint/2010/main" val="3187618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DE98-8A16-3ED7-51C1-FE466C272A29}"/>
              </a:ext>
            </a:extLst>
          </p:cNvPr>
          <p:cNvSpPr>
            <a:spLocks noGrp="1"/>
          </p:cNvSpPr>
          <p:nvPr>
            <p:ph type="title"/>
          </p:nvPr>
        </p:nvSpPr>
        <p:spPr>
          <a:xfrm>
            <a:off x="387928" y="364960"/>
            <a:ext cx="6606308" cy="568622"/>
          </a:xfrm>
        </p:spPr>
        <p:txBody>
          <a:bodyPr/>
          <a:lstStyle/>
          <a:p>
            <a:r>
              <a:rPr lang="en-US" sz="2700" dirty="0"/>
              <a:t>Reminder 3: Complete the KSR Signature Form</a:t>
            </a:r>
            <a:endParaRPr lang="en-US" dirty="0"/>
          </a:p>
        </p:txBody>
      </p:sp>
      <p:sp>
        <p:nvSpPr>
          <p:cNvPr id="3" name="Content Placeholder 2">
            <a:extLst>
              <a:ext uri="{FF2B5EF4-FFF2-40B4-BE49-F238E27FC236}">
                <a16:creationId xmlns:a16="http://schemas.microsoft.com/office/drawing/2014/main" id="{F607C3CA-C584-1E1D-A8B7-CE8B721AC8EA}"/>
              </a:ext>
            </a:extLst>
          </p:cNvPr>
          <p:cNvSpPr>
            <a:spLocks noGrp="1"/>
          </p:cNvSpPr>
          <p:nvPr>
            <p:ph idx="1"/>
          </p:nvPr>
        </p:nvSpPr>
        <p:spPr>
          <a:xfrm>
            <a:off x="339492" y="1819799"/>
            <a:ext cx="3685310" cy="4230127"/>
          </a:xfrm>
        </p:spPr>
        <p:txBody>
          <a:bodyPr>
            <a:normAutofit fontScale="92500" lnSpcReduction="20000"/>
          </a:bodyPr>
          <a:lstStyle/>
          <a:p>
            <a:r>
              <a:rPr lang="en-US" dirty="0"/>
              <a:t>This is accessible in Data Pipeline through the Status Dashboard.</a:t>
            </a:r>
          </a:p>
          <a:p>
            <a:r>
              <a:rPr lang="en-US" dirty="0"/>
              <a:t>The file downloads as a pdf.</a:t>
            </a:r>
          </a:p>
          <a:p>
            <a:r>
              <a:rPr lang="en-US" dirty="0"/>
              <a:t>The file must be signed by the district’s superintendent</a:t>
            </a:r>
          </a:p>
          <a:p>
            <a:r>
              <a:rPr lang="en-US" dirty="0"/>
              <a:t>CDE accepts both physical and electronic signatures on this form. </a:t>
            </a:r>
          </a:p>
          <a:p>
            <a:r>
              <a:rPr lang="en-US" dirty="0"/>
              <a:t>The signed form can be emailed to me (</a:t>
            </a:r>
            <a:r>
              <a:rPr lang="en-US" dirty="0">
                <a:hlinkClick r:id="rId2"/>
              </a:rPr>
              <a:t>KSRData@cde.state.co.us</a:t>
            </a:r>
            <a:r>
              <a:rPr lang="en-US" dirty="0"/>
              <a:t>)</a:t>
            </a:r>
          </a:p>
          <a:p>
            <a:r>
              <a:rPr lang="en-US" dirty="0"/>
              <a:t>This is the final step in the collection. </a:t>
            </a:r>
          </a:p>
        </p:txBody>
      </p:sp>
      <p:pic>
        <p:nvPicPr>
          <p:cNvPr id="5" name="Picture 4" descr="Picture of the KSR signature form.">
            <a:extLst>
              <a:ext uri="{FF2B5EF4-FFF2-40B4-BE49-F238E27FC236}">
                <a16:creationId xmlns:a16="http://schemas.microsoft.com/office/drawing/2014/main" id="{0CB64D49-2312-FA97-E522-1E7E6236DE1C}"/>
              </a:ext>
            </a:extLst>
          </p:cNvPr>
          <p:cNvPicPr>
            <a:picLocks noChangeAspect="1"/>
          </p:cNvPicPr>
          <p:nvPr/>
        </p:nvPicPr>
        <p:blipFill>
          <a:blip r:embed="rId3"/>
          <a:stretch>
            <a:fillRect/>
          </a:stretch>
        </p:blipFill>
        <p:spPr>
          <a:xfrm>
            <a:off x="4064794" y="1804447"/>
            <a:ext cx="4739714" cy="4043460"/>
          </a:xfrm>
          <a:prstGeom prst="rect">
            <a:avLst/>
          </a:prstGeom>
        </p:spPr>
      </p:pic>
      <p:sp>
        <p:nvSpPr>
          <p:cNvPr id="4" name="Rectangle 3">
            <a:extLst>
              <a:ext uri="{FF2B5EF4-FFF2-40B4-BE49-F238E27FC236}">
                <a16:creationId xmlns:a16="http://schemas.microsoft.com/office/drawing/2014/main" id="{0647B209-B25E-2A2C-190E-08E64AA264C9}"/>
              </a:ext>
              <a:ext uri="{C183D7F6-B498-43B3-948B-1728B52AA6E4}">
                <adec:decorative xmlns:adec="http://schemas.microsoft.com/office/drawing/2017/decorative" val="1"/>
              </a:ext>
            </a:extLst>
          </p:cNvPr>
          <p:cNvSpPr/>
          <p:nvPr/>
        </p:nvSpPr>
        <p:spPr>
          <a:xfrm>
            <a:off x="4517335" y="4114800"/>
            <a:ext cx="1118153" cy="96907"/>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9054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15BA-ECE8-3397-7C03-B49B41C35C6E}"/>
              </a:ext>
            </a:extLst>
          </p:cNvPr>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5AD8B3E2-79F8-3C9C-A05B-AE1FFB5F1578}"/>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47723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74" y="236041"/>
            <a:ext cx="6081865" cy="756418"/>
          </a:xfrm>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dirty="0"/>
              <a:t>Please reach out to Tara Rhodes, Interim Kindergarten School Readiness Collection Lead, if you have any questions or concerns.</a:t>
            </a:r>
          </a:p>
          <a:p>
            <a:pPr marL="0" indent="0" algn="ctr">
              <a:buNone/>
            </a:pPr>
            <a:r>
              <a:rPr lang="en-US" dirty="0"/>
              <a:t>Email: </a:t>
            </a:r>
            <a:r>
              <a:rPr lang="en-US" dirty="0">
                <a:hlinkClick r:id="rId2"/>
              </a:rPr>
              <a:t>KSRData@cde.state.co.us</a:t>
            </a:r>
            <a:r>
              <a:rPr lang="en-US" dirty="0"/>
              <a:t> </a:t>
            </a:r>
          </a:p>
          <a:p>
            <a:pPr marL="0" indent="0" algn="ctr">
              <a:buNone/>
            </a:pPr>
            <a:endParaRPr lang="en-US" dirty="0"/>
          </a:p>
          <a:p>
            <a:pPr marL="0" indent="0" algn="ctr">
              <a:buNone/>
            </a:pPr>
            <a:r>
              <a:rPr lang="en-US" dirty="0"/>
              <a:t>If you have questions regarding the assessment process for Kindergarten School Readiness, please contact Megan Rogers.</a:t>
            </a:r>
          </a:p>
          <a:p>
            <a:pPr marL="0" indent="0" algn="ctr">
              <a:buNone/>
            </a:pPr>
            <a:r>
              <a:rPr lang="en-US" dirty="0"/>
              <a:t>Email: </a:t>
            </a:r>
            <a:r>
              <a:rPr lang="en-US" dirty="0">
                <a:hlinkClick r:id="rId3"/>
              </a:rPr>
              <a:t>Rogers_M@cde.state.co.us</a:t>
            </a:r>
            <a:endParaRPr lang="en-US" dirty="0"/>
          </a:p>
        </p:txBody>
      </p:sp>
    </p:spTree>
    <p:extLst>
      <p:ext uri="{BB962C8B-B14F-4D97-AF65-F5344CB8AC3E}">
        <p14:creationId xmlns:p14="http://schemas.microsoft.com/office/powerpoint/2010/main" val="393011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Kindergarten School Readiness</a:t>
            </a:r>
          </a:p>
        </p:txBody>
      </p:sp>
      <p:sp>
        <p:nvSpPr>
          <p:cNvPr id="3" name="Content Placeholder 2"/>
          <p:cNvSpPr>
            <a:spLocks noGrp="1"/>
          </p:cNvSpPr>
          <p:nvPr>
            <p:ph idx="1"/>
          </p:nvPr>
        </p:nvSpPr>
        <p:spPr>
          <a:xfrm>
            <a:off x="341745" y="1463040"/>
            <a:ext cx="8173605" cy="4640674"/>
          </a:xfrm>
        </p:spPr>
        <p:txBody>
          <a:bodyPr>
            <a:normAutofit fontScale="85000" lnSpcReduction="10000"/>
          </a:bodyPr>
          <a:lstStyle/>
          <a:p>
            <a:r>
              <a:rPr lang="en-US" b="1" dirty="0">
                <a:solidFill>
                  <a:schemeClr val="accent6">
                    <a:lumMod val="75000"/>
                  </a:schemeClr>
                </a:solidFill>
              </a:rPr>
              <a:t>Who:</a:t>
            </a:r>
            <a:r>
              <a:rPr lang="en-US" dirty="0">
                <a:solidFill>
                  <a:schemeClr val="accent6"/>
                </a:solidFill>
              </a:rPr>
              <a:t> </a:t>
            </a:r>
            <a:r>
              <a:rPr lang="en-US" dirty="0"/>
              <a:t>All kindergarten students who receive 0.5 FTE funding or greater. </a:t>
            </a:r>
          </a:p>
          <a:p>
            <a:r>
              <a:rPr lang="en-US" b="1" dirty="0">
                <a:solidFill>
                  <a:schemeClr val="accent6">
                    <a:lumMod val="75000"/>
                  </a:schemeClr>
                </a:solidFill>
              </a:rPr>
              <a:t>What:</a:t>
            </a:r>
            <a:r>
              <a:rPr lang="en-US" dirty="0"/>
              <a:t> Assess the varying skill levels and knowledge with which students enter kindergarten (C.R.S. 22-7-1002 (2)) and inform individual learning plans (C.R.S. 22-7-1014).</a:t>
            </a:r>
          </a:p>
          <a:p>
            <a:pPr lvl="1"/>
            <a:r>
              <a:rPr lang="en-US" dirty="0"/>
              <a:t>Physical well-being and motor development</a:t>
            </a:r>
          </a:p>
          <a:p>
            <a:pPr lvl="1"/>
            <a:r>
              <a:rPr lang="en-US" dirty="0"/>
              <a:t>Social and emotional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solidFill>
                  <a:schemeClr val="accent6">
                    <a:lumMod val="75000"/>
                  </a:schemeClr>
                </a:solidFill>
              </a:rPr>
              <a:t>Where:</a:t>
            </a:r>
            <a:r>
              <a:rPr lang="en-US" dirty="0"/>
              <a:t> All schools that serve kindergarten students who receive 0.5 FTE or greater. This includes charter schools.</a:t>
            </a:r>
          </a:p>
          <a:p>
            <a:r>
              <a:rPr lang="en-US" b="1" dirty="0">
                <a:solidFill>
                  <a:schemeClr val="accent6">
                    <a:lumMod val="75000"/>
                  </a:schemeClr>
                </a:solidFill>
              </a:rPr>
              <a:t>When:</a:t>
            </a:r>
            <a:r>
              <a:rPr lang="en-US" dirty="0"/>
              <a:t> Students are assessed in the first 60 days of the school year. The first 60 days should align with each school’s calendar.</a:t>
            </a:r>
          </a:p>
          <a:p>
            <a:r>
              <a:rPr lang="en-US" b="1" dirty="0">
                <a:solidFill>
                  <a:schemeClr val="accent6">
                    <a:lumMod val="75000"/>
                  </a:schemeClr>
                </a:solidFill>
              </a:rPr>
              <a:t>How:</a:t>
            </a:r>
            <a:r>
              <a:rPr lang="en-US" b="1" dirty="0"/>
              <a:t> </a:t>
            </a:r>
            <a:r>
              <a:rPr lang="en-US" dirty="0"/>
              <a:t>The State Board of Education has approved a menu of tools for the KSR Assessments. Here’s </a:t>
            </a:r>
            <a:r>
              <a:rPr lang="en-US" dirty="0">
                <a:hlinkClick r:id="rId2"/>
              </a:rPr>
              <a:t>the link to the list of approved assessments</a:t>
            </a:r>
            <a:r>
              <a:rPr lang="en-US" dirty="0"/>
              <a: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921-0A96-8E2B-87F9-BB6BC3D24695}"/>
              </a:ext>
            </a:extLst>
          </p:cNvPr>
          <p:cNvSpPr>
            <a:spLocks noGrp="1"/>
          </p:cNvSpPr>
          <p:nvPr>
            <p:ph type="title"/>
          </p:nvPr>
        </p:nvSpPr>
        <p:spPr>
          <a:xfrm>
            <a:off x="1168811" y="420328"/>
            <a:ext cx="5749225" cy="590603"/>
          </a:xfrm>
        </p:spPr>
        <p:txBody>
          <a:bodyPr>
            <a:normAutofit fontScale="90000"/>
          </a:bodyPr>
          <a:lstStyle/>
          <a:p>
            <a:r>
              <a:rPr lang="en-US" dirty="0"/>
              <a:t>Overview of Kindergarten School Readiness </a:t>
            </a:r>
            <a:br>
              <a:rPr lang="en-US" dirty="0"/>
            </a:br>
            <a:r>
              <a:rPr lang="en-US" dirty="0"/>
              <a:t>(Continued)</a:t>
            </a:r>
          </a:p>
        </p:txBody>
      </p:sp>
      <p:sp>
        <p:nvSpPr>
          <p:cNvPr id="3" name="Content Placeholder 2">
            <a:extLst>
              <a:ext uri="{FF2B5EF4-FFF2-40B4-BE49-F238E27FC236}">
                <a16:creationId xmlns:a16="http://schemas.microsoft.com/office/drawing/2014/main" id="{9A5BE564-2219-3944-6C1C-828D9192CDAB}"/>
              </a:ext>
            </a:extLst>
          </p:cNvPr>
          <p:cNvSpPr>
            <a:spLocks noGrp="1"/>
          </p:cNvSpPr>
          <p:nvPr>
            <p:ph idx="1"/>
          </p:nvPr>
        </p:nvSpPr>
        <p:spPr/>
        <p:txBody>
          <a:bodyPr>
            <a:normAutofit lnSpcReduction="10000"/>
          </a:bodyPr>
          <a:lstStyle/>
          <a:p>
            <a:r>
              <a:rPr lang="en-US" dirty="0"/>
              <a:t>The KSR assessment is required. </a:t>
            </a:r>
          </a:p>
          <a:p>
            <a:r>
              <a:rPr lang="en-US" dirty="0"/>
              <a:t>Districts</a:t>
            </a:r>
            <a:r>
              <a:rPr lang="en-US" sz="2400" dirty="0"/>
              <a:t> can choose any combination of the approved assessment tools to assess the six domains.</a:t>
            </a:r>
            <a:endParaRPr lang="en-US" dirty="0"/>
          </a:p>
          <a:p>
            <a:r>
              <a:rPr lang="en-US" dirty="0"/>
              <a:t>Districts can also decide how to enter and store their data in their systems.</a:t>
            </a:r>
          </a:p>
          <a:p>
            <a:r>
              <a:rPr lang="en-US" sz="2400" dirty="0"/>
              <a:t>If a district has a question regarding their assessment tool, the district should contact that vendor for technical assistance. </a:t>
            </a:r>
          </a:p>
          <a:p>
            <a:pPr lvl="1"/>
            <a:r>
              <a:rPr lang="en-US" dirty="0"/>
              <a:t>CDE’s </a:t>
            </a:r>
            <a:r>
              <a:rPr lang="en-US" dirty="0">
                <a:hlinkClick r:id="rId2"/>
              </a:rPr>
              <a:t>Assessment Choices and School Readiness Plans</a:t>
            </a:r>
            <a:r>
              <a:rPr lang="en-US" dirty="0"/>
              <a:t> website provides a link to each vendor.</a:t>
            </a:r>
          </a:p>
          <a:p>
            <a:r>
              <a:rPr lang="en-US" sz="2400" dirty="0"/>
              <a:t>Depending on the district, these steps might be completed by a staff member other than the data respondent. Districts are welcome to develop a system that works well for them.</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2DEFCA3-13DD-D550-9F54-A0D0E83CD84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7951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F227-80FC-9DA6-F23F-C12B58349989}"/>
              </a:ext>
            </a:extLst>
          </p:cNvPr>
          <p:cNvSpPr>
            <a:spLocks noGrp="1"/>
          </p:cNvSpPr>
          <p:nvPr>
            <p:ph type="title"/>
          </p:nvPr>
        </p:nvSpPr>
        <p:spPr/>
        <p:txBody>
          <a:bodyPr/>
          <a:lstStyle/>
          <a:p>
            <a:r>
              <a:rPr lang="en-US" dirty="0"/>
              <a:t>Changes for 24-25 Collection Year</a:t>
            </a:r>
          </a:p>
        </p:txBody>
      </p:sp>
      <p:sp>
        <p:nvSpPr>
          <p:cNvPr id="3" name="Content Placeholder 2">
            <a:extLst>
              <a:ext uri="{FF2B5EF4-FFF2-40B4-BE49-F238E27FC236}">
                <a16:creationId xmlns:a16="http://schemas.microsoft.com/office/drawing/2014/main" id="{356BEF15-967F-890F-179E-81D722F2B9EF}"/>
              </a:ext>
            </a:extLst>
          </p:cNvPr>
          <p:cNvSpPr>
            <a:spLocks noGrp="1"/>
          </p:cNvSpPr>
          <p:nvPr>
            <p:ph idx="1"/>
          </p:nvPr>
        </p:nvSpPr>
        <p:spPr/>
        <p:txBody>
          <a:bodyPr>
            <a:normAutofit fontScale="85000" lnSpcReduction="10000"/>
          </a:bodyPr>
          <a:lstStyle/>
          <a:p>
            <a:pPr marL="0" indent="0">
              <a:buNone/>
            </a:pPr>
            <a:r>
              <a:rPr lang="en-US" u="sng" dirty="0"/>
              <a:t>24-25 Changes to the Collection:</a:t>
            </a:r>
          </a:p>
          <a:p>
            <a:pPr marL="0" indent="0">
              <a:buNone/>
            </a:pPr>
            <a:endParaRPr lang="en-US" dirty="0"/>
          </a:p>
          <a:p>
            <a:pPr marL="0" indent="0">
              <a:buNone/>
            </a:pPr>
            <a:r>
              <a:rPr lang="en-US" dirty="0"/>
              <a:t>With the State Board of Education voting to add single-domain assessment tools to the school readiness assessment tool menu, this necessitated adding an additional column to the file layout to capture that information. </a:t>
            </a:r>
          </a:p>
          <a:p>
            <a:pPr lvl="1"/>
            <a:endParaRPr lang="en-US" dirty="0"/>
          </a:p>
          <a:p>
            <a:pPr marL="0" indent="0">
              <a:buNone/>
            </a:pPr>
            <a:r>
              <a:rPr lang="en-US" dirty="0"/>
              <a:t>Business rules have been updated to reflect this change. However, vendors have not implemented this change and so this will need to be done manually after extracting your data from the vendor system or by adding this piece of information if you are already manually aggregating your data. </a:t>
            </a:r>
          </a:p>
          <a:p>
            <a:pPr marL="0" indent="0">
              <a:buNone/>
            </a:pPr>
            <a:endParaRPr lang="en-US" dirty="0"/>
          </a:p>
          <a:p>
            <a:pPr marL="0" indent="0">
              <a:buNone/>
            </a:pPr>
            <a:r>
              <a:rPr lang="en-US" dirty="0"/>
              <a:t>This is not collecting any new information; historically, this information was collected through a front-end screen in Data Pipeline. That screen has been dismantled and now it’s part of the file layout.</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7E067B-0095-E3C7-BF8B-64C44AF25CB4}"/>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197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sp>
        <p:nvSpPr>
          <p:cNvPr id="3" name="Content Placeholder 2"/>
          <p:cNvSpPr>
            <a:spLocks noGrp="1"/>
          </p:cNvSpPr>
          <p:nvPr>
            <p:ph idx="1"/>
          </p:nvPr>
        </p:nvSpPr>
        <p:spPr>
          <a:xfrm>
            <a:off x="333087" y="1610822"/>
            <a:ext cx="7886700" cy="4640674"/>
          </a:xfrm>
        </p:spPr>
        <p:txBody>
          <a:bodyPr>
            <a:normAutofit/>
          </a:bodyPr>
          <a:lstStyle/>
          <a:p>
            <a:r>
              <a:rPr lang="en-US" dirty="0"/>
              <a:t>Data from a single source is possible if all student level assessment and demographic data is stored in one location.</a:t>
            </a:r>
          </a:p>
          <a:p>
            <a:pPr lvl="1"/>
            <a:r>
              <a:rPr lang="en-US" dirty="0"/>
              <a:t>Each of the six domains </a:t>
            </a:r>
          </a:p>
          <a:p>
            <a:pPr lvl="1"/>
            <a:r>
              <a:rPr lang="en-US" dirty="0"/>
              <a:t>Demographic data</a:t>
            </a:r>
          </a:p>
          <a:p>
            <a:pPr lvl="2"/>
            <a:r>
              <a:rPr lang="en-US" dirty="0"/>
              <a:t>Gender</a:t>
            </a:r>
          </a:p>
          <a:p>
            <a:pPr lvl="2"/>
            <a:r>
              <a:rPr lang="en-US" dirty="0"/>
              <a:t>Free and reduced-price lunch</a:t>
            </a:r>
          </a:p>
          <a:p>
            <a:pPr lvl="2"/>
            <a:r>
              <a:rPr lang="en-US" dirty="0"/>
              <a:t>Race and Ethnicity</a:t>
            </a:r>
          </a:p>
          <a:p>
            <a:endParaRPr lang="en-US" dirty="0"/>
          </a:p>
          <a:p>
            <a:r>
              <a:rPr lang="en-US" dirty="0"/>
              <a:t>Data from multiple sources will be required if the student level data is stored in more than one location.</a:t>
            </a:r>
          </a:p>
          <a:p>
            <a:pPr lvl="1"/>
            <a:r>
              <a:rPr lang="en-US" dirty="0"/>
              <a:t>Most commonly due to using more than one assessment tool.</a:t>
            </a:r>
          </a:p>
          <a:p>
            <a:pPr lvl="1"/>
            <a:r>
              <a:rPr lang="en-US" dirty="0"/>
              <a:t>Example: Literacy was assessed using FastBridge earlyReading. The other five domains were assessed using Teaching Strategies GOLD.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EDB-4F30-CAB1-7013-7F83EC8D4622}"/>
              </a:ext>
            </a:extLst>
          </p:cNvPr>
          <p:cNvSpPr>
            <a:spLocks noGrp="1"/>
          </p:cNvSpPr>
          <p:nvPr>
            <p:ph type="ctrTitle"/>
          </p:nvPr>
        </p:nvSpPr>
        <p:spPr/>
        <p:txBody>
          <a:bodyPr/>
          <a:lstStyle/>
          <a:p>
            <a:r>
              <a:rPr lang="en-US" dirty="0"/>
              <a:t>Vendor Information</a:t>
            </a:r>
          </a:p>
        </p:txBody>
      </p:sp>
      <p:sp>
        <p:nvSpPr>
          <p:cNvPr id="3" name="Slide Number Placeholder 2">
            <a:extLst>
              <a:ext uri="{FF2B5EF4-FFF2-40B4-BE49-F238E27FC236}">
                <a16:creationId xmlns:a16="http://schemas.microsoft.com/office/drawing/2014/main" id="{B445BA4D-0503-955E-AABC-53954BDBA087}"/>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9451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EE8D-277E-3D2A-721E-C025A4714BF4}"/>
              </a:ext>
            </a:extLst>
          </p:cNvPr>
          <p:cNvSpPr>
            <a:spLocks noGrp="1"/>
          </p:cNvSpPr>
          <p:nvPr>
            <p:ph type="title"/>
          </p:nvPr>
        </p:nvSpPr>
        <p:spPr/>
        <p:txBody>
          <a:bodyPr>
            <a:normAutofit fontScale="90000"/>
          </a:bodyPr>
          <a:lstStyle/>
          <a:p>
            <a:r>
              <a:rPr lang="en-US" dirty="0"/>
              <a:t>KSR Vendor Platforms and Assessment Tools</a:t>
            </a:r>
          </a:p>
        </p:txBody>
      </p:sp>
      <p:sp>
        <p:nvSpPr>
          <p:cNvPr id="3" name="Content Placeholder 2">
            <a:extLst>
              <a:ext uri="{FF2B5EF4-FFF2-40B4-BE49-F238E27FC236}">
                <a16:creationId xmlns:a16="http://schemas.microsoft.com/office/drawing/2014/main" id="{BCE4A2AC-700C-A0A5-CC03-7731ACD511A5}"/>
              </a:ext>
            </a:extLst>
          </p:cNvPr>
          <p:cNvSpPr>
            <a:spLocks noGrp="1"/>
          </p:cNvSpPr>
          <p:nvPr>
            <p:ph idx="1"/>
          </p:nvPr>
        </p:nvSpPr>
        <p:spPr>
          <a:xfrm>
            <a:off x="628650" y="1463039"/>
            <a:ext cx="7886700" cy="4854633"/>
          </a:xfrm>
        </p:spPr>
        <p:txBody>
          <a:bodyPr>
            <a:normAutofit lnSpcReduction="10000"/>
          </a:bodyPr>
          <a:lstStyle/>
          <a:p>
            <a:r>
              <a:rPr lang="en-US" dirty="0"/>
              <a:t>Assessment tools the State Board of Education approved for all six domains:</a:t>
            </a:r>
          </a:p>
          <a:p>
            <a:pPr lvl="1"/>
            <a:r>
              <a:rPr lang="en-US" dirty="0"/>
              <a:t>COR for Kindergarten</a:t>
            </a:r>
          </a:p>
          <a:p>
            <a:pPr lvl="1"/>
            <a:r>
              <a:rPr lang="en-US" dirty="0"/>
              <a:t>Desired Results Developmental Profile for Kindergarten (DRDP-K)</a:t>
            </a:r>
          </a:p>
          <a:p>
            <a:pPr lvl="1"/>
            <a:r>
              <a:rPr lang="en-US" dirty="0"/>
              <a:t>Teaching Strategies GOLD</a:t>
            </a:r>
          </a:p>
          <a:p>
            <a:pPr lvl="1"/>
            <a:r>
              <a:rPr lang="en-US" dirty="0"/>
              <a:t>North Carolina Kindergarten Entry Assessment</a:t>
            </a:r>
          </a:p>
          <a:p>
            <a:r>
              <a:rPr lang="en-US" dirty="0"/>
              <a:t>Assessment tools the State board of Education approved for less than six domains: </a:t>
            </a:r>
          </a:p>
          <a:p>
            <a:pPr lvl="1"/>
            <a:r>
              <a:rPr lang="en-US" dirty="0"/>
              <a:t>Acadience Math K-6</a:t>
            </a:r>
          </a:p>
          <a:p>
            <a:pPr lvl="1"/>
            <a:r>
              <a:rPr lang="en-US" dirty="0"/>
              <a:t>Brigance Early Childhood Screens III</a:t>
            </a:r>
          </a:p>
          <a:p>
            <a:pPr lvl="1"/>
            <a:r>
              <a:rPr lang="en-US" dirty="0"/>
              <a:t>DIAL-4 Developmental Indicators for the Assessment of Learning</a:t>
            </a:r>
          </a:p>
          <a:p>
            <a:pPr lvl="1"/>
            <a:r>
              <a:rPr lang="en-US" dirty="0"/>
              <a:t>FastBridge earlyMath</a:t>
            </a:r>
          </a:p>
          <a:p>
            <a:pPr lvl="1"/>
            <a:r>
              <a:rPr lang="en-US" dirty="0"/>
              <a:t>FastBridge earlyReading</a:t>
            </a:r>
          </a:p>
          <a:p>
            <a:pPr lvl="1"/>
            <a:r>
              <a:rPr lang="en-US" dirty="0"/>
              <a:t>FastBridge SAEBRS</a:t>
            </a:r>
          </a:p>
          <a:p>
            <a:pPr lvl="1"/>
            <a:r>
              <a:rPr lang="en-US" dirty="0"/>
              <a:t>Istation's Indicators of Progress (ISIP)</a:t>
            </a:r>
          </a:p>
        </p:txBody>
      </p:sp>
      <p:sp>
        <p:nvSpPr>
          <p:cNvPr id="4" name="Slide Number Placeholder 3">
            <a:extLst>
              <a:ext uri="{FF2B5EF4-FFF2-40B4-BE49-F238E27FC236}">
                <a16:creationId xmlns:a16="http://schemas.microsoft.com/office/drawing/2014/main" id="{A3C35CCA-3BC9-F708-06F2-69B1151A2CF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5444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9E0F6E-922E-4F30-BC74-2D3BB8E71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BC061E-BE9D-4178-AD62-8F6412763A2D}">
  <ds:schemaRefs>
    <ds:schemaRef ds:uri="http://schemas.microsoft.com/sharepoint/v3/contenttype/forms"/>
  </ds:schemaRefs>
</ds:datastoreItem>
</file>

<file path=customXml/itemProps3.xml><?xml version="1.0" encoding="utf-8"?>
<ds:datastoreItem xmlns:ds="http://schemas.openxmlformats.org/officeDocument/2006/customXml" ds:itemID="{A36C970D-17A4-44A2-A00A-7A1820D2415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2688</TotalTime>
  <Words>3289</Words>
  <Application>Microsoft Office PowerPoint</Application>
  <PresentationFormat>On-screen Show (4:3)</PresentationFormat>
  <Paragraphs>324</Paragraphs>
  <Slides>38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Museo Slab 500</vt:lpstr>
      <vt:lpstr>Office Theme</vt:lpstr>
      <vt:lpstr>KSR Collection: Instructions for Data Exported from a Single Source October 9, 2024</vt:lpstr>
      <vt:lpstr>Agenda</vt:lpstr>
      <vt:lpstr>Overview of Kindergarten School Readiness Assessment</vt:lpstr>
      <vt:lpstr>Overview of Kindergarten School Readiness</vt:lpstr>
      <vt:lpstr>Overview of Kindergarten School Readiness  (Continued)</vt:lpstr>
      <vt:lpstr>Changes for 24-25 Collection Year</vt:lpstr>
      <vt:lpstr>Data Sources</vt:lpstr>
      <vt:lpstr>Vendor Information</vt:lpstr>
      <vt:lpstr>KSR Vendor Platforms and Assessment Tools</vt:lpstr>
      <vt:lpstr>Assessment Menu Matrix</vt:lpstr>
      <vt:lpstr>Vendor Contacts Single Source Colorado Specific Reports</vt:lpstr>
      <vt:lpstr>Steps to Complete the Collection</vt:lpstr>
      <vt:lpstr>Steps to Complete the KSR Collection</vt:lpstr>
      <vt:lpstr>Step 2: Pull the Report out of the Vendor Platform</vt:lpstr>
      <vt:lpstr>Step 2: Troubleshooting the Export</vt:lpstr>
      <vt:lpstr>Step 3: Upload file into Data Pipeline </vt:lpstr>
      <vt:lpstr>Step 3: Information about Upload Process</vt:lpstr>
      <vt:lpstr>Step 4: Error Resolution Process – Main Screen </vt:lpstr>
      <vt:lpstr>Step 4: Error Resolution Process – Error Report</vt:lpstr>
      <vt:lpstr>Step 4: Error Resolution Process – No Further Errors</vt:lpstr>
      <vt:lpstr>Step 5: Submission Process</vt:lpstr>
      <vt:lpstr>Step 6: Download Sign-Off Form</vt:lpstr>
      <vt:lpstr>Resources</vt:lpstr>
      <vt:lpstr>Resources: KSR File Template</vt:lpstr>
      <vt:lpstr>Resources: File Layout</vt:lpstr>
      <vt:lpstr>Resources: Assessment Used Codes </vt:lpstr>
      <vt:lpstr>File Template: Columns A and B</vt:lpstr>
      <vt:lpstr>File Template: Columns C, D, and E</vt:lpstr>
      <vt:lpstr>File Template: Columns F, G, H (Gender)</vt:lpstr>
      <vt:lpstr>File Template: Columns I, J, K (Free and Reduced Lunch)</vt:lpstr>
      <vt:lpstr>File Template: Columns L through S (Race/ Ethnicity)</vt:lpstr>
      <vt:lpstr>Reminders</vt:lpstr>
      <vt:lpstr>Reminder 1: Verify you have Data Pipeline Access</vt:lpstr>
      <vt:lpstr>Reminder 1: Verify you have Data Pipeline Access (Continued) </vt:lpstr>
      <vt:lpstr>Reminder 2: Submit Data to Data Pipeline</vt:lpstr>
      <vt:lpstr>Reminder 3: Complete the KSR Signature Form</vt:lpstr>
      <vt:lpstr>Questions</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41</cp:revision>
  <dcterms:created xsi:type="dcterms:W3CDTF">2019-06-25T17:30:52Z</dcterms:created>
  <dcterms:modified xsi:type="dcterms:W3CDTF">2025-03-19T19:10:21Z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ies>
</file>