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887" r:id="rId2"/>
    <p:sldId id="2895" r:id="rId3"/>
    <p:sldId id="2905" r:id="rId4"/>
    <p:sldId id="2888" r:id="rId5"/>
    <p:sldId id="2892" r:id="rId6"/>
    <p:sldId id="2904" r:id="rId7"/>
    <p:sldId id="2896" r:id="rId8"/>
    <p:sldId id="2898" r:id="rId9"/>
    <p:sldId id="2899" r:id="rId10"/>
    <p:sldId id="2900" r:id="rId11"/>
    <p:sldId id="2902" r:id="rId12"/>
    <p:sldId id="2901" r:id="rId13"/>
    <p:sldId id="2903" r:id="rId14"/>
    <p:sldId id="2906" r:id="rId15"/>
    <p:sldId id="2909" r:id="rId16"/>
    <p:sldId id="2911" r:id="rId17"/>
    <p:sldId id="2907" r:id="rId18"/>
    <p:sldId id="2891" r:id="rId19"/>
    <p:sldId id="2894" r:id="rId20"/>
    <p:sldId id="2890" r:id="rId21"/>
    <p:sldId id="2910" r:id="rId22"/>
    <p:sldId id="2893" r:id="rId23"/>
    <p:sldId id="2897" r:id="rId24"/>
    <p:sldId id="2908" r:id="rId25"/>
    <p:sldId id="288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5199D2"/>
    <a:srgbClr val="FFFFFF"/>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1557" autoAdjust="0"/>
  </p:normalViewPr>
  <p:slideViewPr>
    <p:cSldViewPr snapToGrid="0">
      <p:cViewPr varScale="1">
        <p:scale>
          <a:sx n="97" d="100"/>
          <a:sy n="97" d="100"/>
        </p:scale>
        <p:origin x="1788"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10/2/2024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 VIEWER can only view the collection and cannot upload or officially submit/lock the data submission. The LEA USER can upload to the collection but still cannot lock the submission, and the LEA APPROVER is only the role that can upload and lock the submission for the district. Each district must have an LEA APPROVER role assigned.</a:t>
            </a:r>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2799888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things to remember: </a:t>
            </a:r>
          </a:p>
          <a:p>
            <a:pPr marL="228600" indent="-228600">
              <a:buAutoNum type="arabicPeriod"/>
            </a:pPr>
            <a:r>
              <a:rPr lang="en-US" dirty="0"/>
              <a:t>I generally instruct districts to work in their prepared data file, which is generally an Excel file. Making all edits here ensures that you have a copy of what was uploaded into Data Pipeline, and setting a naming convention like “_v1, _v2, </a:t>
            </a:r>
            <a:r>
              <a:rPr lang="en-US" dirty="0" err="1"/>
              <a:t>etc</a:t>
            </a:r>
            <a:r>
              <a:rPr lang="en-US" dirty="0"/>
              <a:t>” helps with version control. </a:t>
            </a:r>
          </a:p>
          <a:p>
            <a:pPr marL="228600" indent="-228600">
              <a:buAutoNum type="arabicPeriod"/>
            </a:pPr>
            <a:r>
              <a:rPr lang="en-US" dirty="0"/>
              <a:t>This allows you to use the “Replace” option for the Upload Type because your upload file contains all records that you are intending to submit for the collection. This is because the “Replace” option replaces any data stored from any previous uploads with the information that you are currently uploading. This is in comparison to the “Append” option, where you could submit half of your schools, for example, and then append the second half of your schools at a later date. </a:t>
            </a:r>
          </a:p>
          <a:p>
            <a:pPr marL="685800" lvl="1" indent="-228600">
              <a:buAutoNum type="arabicPeriod"/>
            </a:pPr>
            <a:r>
              <a:rPr lang="en-US" dirty="0"/>
              <a:t>I don’t generally recommend doing this unless you are very familiar and comfortable with Pipeline and have amazing organizational skills. It’s too easy to lose where you are in files and then you haven’t submitted all of your information. </a:t>
            </a:r>
          </a:p>
          <a:p>
            <a:pPr marL="685800" lvl="1" indent="-228600">
              <a:buAutoNum type="arabicPeriod"/>
            </a:pPr>
            <a:r>
              <a:rPr lang="en-US" dirty="0"/>
              <a:t>You also run the risk of creating duplicate records, which is not as fun to sort through. </a:t>
            </a:r>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922129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1794161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you will want to work in your data file to correct these errors. </a:t>
            </a:r>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1046204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collection is not considered complete until this step is taken, I will bug you to officially submit or lock your data until this is done. </a:t>
            </a:r>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1575630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see Column M for which vendors have reports available for whatever domains.</a:t>
            </a:r>
          </a:p>
        </p:txBody>
      </p:sp>
      <p:sp>
        <p:nvSpPr>
          <p:cNvPr id="4" name="Slide Number Placeholder 3"/>
          <p:cNvSpPr>
            <a:spLocks noGrp="1"/>
          </p:cNvSpPr>
          <p:nvPr>
            <p:ph type="sldNum" sz="quarter" idx="5"/>
          </p:nvPr>
        </p:nvSpPr>
        <p:spPr/>
        <p:txBody>
          <a:bodyPr/>
          <a:lstStyle/>
          <a:p>
            <a:fld id="{D8C3E97E-4890-4915-A7C2-F3D207C521C5}" type="slidenum">
              <a:rPr lang="en-US" smtClean="0"/>
              <a:t>15</a:t>
            </a:fld>
            <a:endParaRPr lang="en-US"/>
          </a:p>
        </p:txBody>
      </p:sp>
    </p:spTree>
    <p:extLst>
      <p:ext uri="{BB962C8B-B14F-4D97-AF65-F5344CB8AC3E}">
        <p14:creationId xmlns:p14="http://schemas.microsoft.com/office/powerpoint/2010/main" val="3283201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a previous data respondent for KSR, you will note that the Assessment Used Menu screen has been disabled and is no longer required.</a:t>
            </a:r>
          </a:p>
        </p:txBody>
      </p:sp>
      <p:sp>
        <p:nvSpPr>
          <p:cNvPr id="4" name="Slide Number Placeholder 3"/>
          <p:cNvSpPr>
            <a:spLocks noGrp="1"/>
          </p:cNvSpPr>
          <p:nvPr>
            <p:ph type="sldNum" sz="quarter" idx="5"/>
          </p:nvPr>
        </p:nvSpPr>
        <p:spPr/>
        <p:txBody>
          <a:bodyPr/>
          <a:lstStyle/>
          <a:p>
            <a:fld id="{D8C3E97E-4890-4915-A7C2-F3D207C521C5}" type="slidenum">
              <a:rPr lang="en-US" smtClean="0"/>
              <a:t>20</a:t>
            </a:fld>
            <a:endParaRPr lang="en-US"/>
          </a:p>
        </p:txBody>
      </p:sp>
    </p:spTree>
    <p:extLst>
      <p:ext uri="{BB962C8B-B14F-4D97-AF65-F5344CB8AC3E}">
        <p14:creationId xmlns:p14="http://schemas.microsoft.com/office/powerpoint/2010/main" val="1066900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1155940" y="1915065"/>
            <a:ext cx="5719313" cy="3295290"/>
          </a:xfrm>
          <a:prstGeom prst="roundRect">
            <a:avLst/>
          </a:prstGeom>
          <a:solidFill>
            <a:srgbClr val="FFFFFF">
              <a:alpha val="60000"/>
            </a:srgbClr>
          </a:solidFill>
        </p:spPr>
        <p:txBody>
          <a:bodyPr anchor="t" anchorCtr="0">
            <a:normAutofit/>
          </a:bodyPr>
          <a:lstStyle>
            <a:lvl1pPr algn="l">
              <a:defRPr sz="2800">
                <a:solidFill>
                  <a:schemeClr val="tx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306368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76" r:id="rId13"/>
    <p:sldLayoutId id="2147483669"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cde.state.co.us/schoolreadiness/assessment#srassessmentmenu"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e.state.co.us/schoolreadiness" TargetMode="External"/><Relationship Id="rId2" Type="http://schemas.openxmlformats.org/officeDocument/2006/relationships/hyperlink" Target="https://www.cde.state.co.us/schoolreadiness/kindergartenschoolreadinessdatacollectio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hyperlink" Target="mailto:KSRData@cde.state.co.us"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cde.state.co.us/schoolreadiness/assessment#srassessmentmen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mailto:KSRData@cde.state.co.u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F43B61-F9C5-4B6F-8A69-1866C42E52D1}"/>
              </a:ext>
            </a:extLst>
          </p:cNvPr>
          <p:cNvSpPr>
            <a:spLocks noGrp="1"/>
          </p:cNvSpPr>
          <p:nvPr>
            <p:ph type="ctrTitle"/>
          </p:nvPr>
        </p:nvSpPr>
        <p:spPr/>
        <p:txBody>
          <a:bodyPr>
            <a:normAutofit fontScale="90000"/>
          </a:bodyPr>
          <a:lstStyle/>
          <a:p>
            <a:r>
              <a:rPr lang="en-US" dirty="0"/>
              <a:t>Kindergarten School Readiness (KSR)</a:t>
            </a:r>
            <a:br>
              <a:rPr lang="en-US" dirty="0"/>
            </a:br>
            <a:r>
              <a:rPr lang="en-US" dirty="0"/>
              <a:t>Data Collection</a:t>
            </a:r>
            <a:br>
              <a:rPr lang="en-US" dirty="0"/>
            </a:br>
            <a:br>
              <a:rPr lang="en-US" sz="5400" dirty="0"/>
            </a:br>
            <a:br>
              <a:rPr lang="en-US" dirty="0"/>
            </a:br>
            <a:br>
              <a:rPr lang="en-US" dirty="0"/>
            </a:br>
            <a:endParaRPr lang="en-US" dirty="0"/>
          </a:p>
        </p:txBody>
      </p:sp>
      <p:sp>
        <p:nvSpPr>
          <p:cNvPr id="2" name="Subtitle 1">
            <a:extLst>
              <a:ext uri="{FF2B5EF4-FFF2-40B4-BE49-F238E27FC236}">
                <a16:creationId xmlns:a16="http://schemas.microsoft.com/office/drawing/2014/main" id="{44A2237A-5DE5-EC1A-2474-2B48CFB1E095}"/>
              </a:ext>
            </a:extLst>
          </p:cNvPr>
          <p:cNvSpPr>
            <a:spLocks noGrp="1"/>
          </p:cNvSpPr>
          <p:nvPr>
            <p:ph type="subTitle" idx="1"/>
          </p:nvPr>
        </p:nvSpPr>
        <p:spPr>
          <a:xfrm>
            <a:off x="766483" y="4643139"/>
            <a:ext cx="7772400" cy="1065925"/>
          </a:xfrm>
        </p:spPr>
        <p:txBody>
          <a:bodyPr>
            <a:normAutofit fontScale="92500" lnSpcReduction="20000"/>
          </a:bodyPr>
          <a:lstStyle/>
          <a:p>
            <a:r>
              <a:rPr lang="en-US" sz="2600" dirty="0"/>
              <a:t>Overview for First Time Data Respondents</a:t>
            </a:r>
          </a:p>
          <a:p>
            <a:r>
              <a:rPr lang="en-US" dirty="0"/>
              <a:t>Tara Rhodes, READ Data Collection Lead</a:t>
            </a:r>
          </a:p>
          <a:p>
            <a:r>
              <a:rPr lang="en-US" dirty="0"/>
              <a:t>October 2, 2024</a:t>
            </a:r>
          </a:p>
        </p:txBody>
      </p:sp>
      <p:sp>
        <p:nvSpPr>
          <p:cNvPr id="4" name="Slide Number Placeholder 3">
            <a:extLst>
              <a:ext uri="{FF2B5EF4-FFF2-40B4-BE49-F238E27FC236}">
                <a16:creationId xmlns:a16="http://schemas.microsoft.com/office/drawing/2014/main" id="{4F2D8FFF-2276-4BC2-A0D1-08249675F4F8}"/>
              </a:ext>
            </a:extLst>
          </p:cNvPr>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657188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C6C85-EC2D-7C8C-D6B6-BC83E89035EE}"/>
              </a:ext>
            </a:extLst>
          </p:cNvPr>
          <p:cNvSpPr>
            <a:spLocks noGrp="1"/>
          </p:cNvSpPr>
          <p:nvPr>
            <p:ph type="title"/>
          </p:nvPr>
        </p:nvSpPr>
        <p:spPr/>
        <p:txBody>
          <a:bodyPr>
            <a:normAutofit fontScale="90000"/>
          </a:bodyPr>
          <a:lstStyle/>
          <a:p>
            <a:r>
              <a:rPr lang="en-US" dirty="0"/>
              <a:t>KSR: Overview of Data Pipeline</a:t>
            </a:r>
            <a:br>
              <a:rPr lang="en-US" dirty="0"/>
            </a:br>
            <a:r>
              <a:rPr lang="en-US" dirty="0"/>
              <a:t>Error Resolution Process – Main Screen</a:t>
            </a:r>
            <a:br>
              <a:rPr lang="en-US" dirty="0"/>
            </a:br>
            <a:endParaRPr lang="en-US" dirty="0"/>
          </a:p>
        </p:txBody>
      </p:sp>
      <p:sp>
        <p:nvSpPr>
          <p:cNvPr id="3" name="Content Placeholder 2">
            <a:extLst>
              <a:ext uri="{FF2B5EF4-FFF2-40B4-BE49-F238E27FC236}">
                <a16:creationId xmlns:a16="http://schemas.microsoft.com/office/drawing/2014/main" id="{F2F70A0A-5222-D245-6933-A10C15AA61CB}"/>
              </a:ext>
            </a:extLst>
          </p:cNvPr>
          <p:cNvSpPr>
            <a:spLocks noGrp="1"/>
          </p:cNvSpPr>
          <p:nvPr>
            <p:ph idx="1"/>
          </p:nvPr>
        </p:nvSpPr>
        <p:spPr/>
        <p:txBody>
          <a:bodyPr/>
          <a:lstStyle/>
          <a:p>
            <a:r>
              <a:rPr lang="en-US" dirty="0"/>
              <a:t>After you’ve completed an upload, two things will happen: </a:t>
            </a:r>
          </a:p>
          <a:p>
            <a:pPr lvl="1"/>
            <a:r>
              <a:rPr lang="en-US" dirty="0"/>
              <a:t>1. You will receive either a green message or a red message in Data Pipeline under the “Data File Upload” header. </a:t>
            </a:r>
          </a:p>
          <a:p>
            <a:pPr lvl="1"/>
            <a:r>
              <a:rPr lang="en-US" dirty="0"/>
              <a:t>2. You (and me) will receive a CDE PROD email. This email will state how many errors you have. </a:t>
            </a:r>
          </a:p>
          <a:p>
            <a:endParaRPr lang="en-US" dirty="0"/>
          </a:p>
          <a:p>
            <a:r>
              <a:rPr lang="en-US" dirty="0"/>
              <a:t>You can also check errors by going to Pipeline Reports &gt; Error Reports in Data Pipeline and making the following selections: </a:t>
            </a:r>
          </a:p>
          <a:p>
            <a:pPr lvl="1"/>
            <a:endParaRPr lang="en-US" dirty="0"/>
          </a:p>
          <a:p>
            <a:endParaRPr lang="en-US" dirty="0"/>
          </a:p>
          <a:p>
            <a:endParaRPr lang="en-US" dirty="0"/>
          </a:p>
        </p:txBody>
      </p:sp>
      <p:pic>
        <p:nvPicPr>
          <p:cNvPr id="6" name="Picture 5" descr="A screenshot detailing how to pull the error report in Data Pipeline.">
            <a:extLst>
              <a:ext uri="{FF2B5EF4-FFF2-40B4-BE49-F238E27FC236}">
                <a16:creationId xmlns:a16="http://schemas.microsoft.com/office/drawing/2014/main" id="{098B5162-30C6-DEFE-A3A3-FF23D49E91EC}"/>
              </a:ext>
            </a:extLst>
          </p:cNvPr>
          <p:cNvPicPr>
            <a:picLocks noChangeAspect="1"/>
          </p:cNvPicPr>
          <p:nvPr/>
        </p:nvPicPr>
        <p:blipFill>
          <a:blip r:embed="rId3"/>
          <a:srcRect b="12079"/>
          <a:stretch/>
        </p:blipFill>
        <p:spPr>
          <a:xfrm>
            <a:off x="628650" y="4356358"/>
            <a:ext cx="7886700" cy="2199464"/>
          </a:xfrm>
          <a:prstGeom prst="rect">
            <a:avLst/>
          </a:prstGeom>
          <a:ln w="3175">
            <a:solidFill>
              <a:schemeClr val="tx1"/>
            </a:solidFill>
          </a:ln>
        </p:spPr>
      </p:pic>
      <p:sp>
        <p:nvSpPr>
          <p:cNvPr id="4" name="Slide Number Placeholder 3">
            <a:extLst>
              <a:ext uri="{FF2B5EF4-FFF2-40B4-BE49-F238E27FC236}">
                <a16:creationId xmlns:a16="http://schemas.microsoft.com/office/drawing/2014/main" id="{1E0525A6-2C3B-6784-88FB-6ED722D2DFCB}"/>
              </a:ext>
            </a:extLst>
          </p:cNvPr>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2691761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C6C85-EC2D-7C8C-D6B6-BC83E89035EE}"/>
              </a:ext>
            </a:extLst>
          </p:cNvPr>
          <p:cNvSpPr>
            <a:spLocks noGrp="1"/>
          </p:cNvSpPr>
          <p:nvPr>
            <p:ph type="title"/>
          </p:nvPr>
        </p:nvSpPr>
        <p:spPr/>
        <p:txBody>
          <a:bodyPr>
            <a:normAutofit/>
          </a:bodyPr>
          <a:lstStyle/>
          <a:p>
            <a:r>
              <a:rPr lang="en-US" dirty="0"/>
              <a:t>KSR: Overview of Data Pipeline</a:t>
            </a:r>
            <a:br>
              <a:rPr lang="en-US" dirty="0"/>
            </a:br>
            <a:r>
              <a:rPr lang="en-US" dirty="0"/>
              <a:t>Error Resolution Process – Error Report</a:t>
            </a:r>
          </a:p>
        </p:txBody>
      </p:sp>
      <p:sp>
        <p:nvSpPr>
          <p:cNvPr id="8" name="Content Placeholder 7">
            <a:extLst>
              <a:ext uri="{FF2B5EF4-FFF2-40B4-BE49-F238E27FC236}">
                <a16:creationId xmlns:a16="http://schemas.microsoft.com/office/drawing/2014/main" id="{5FECD3A2-0029-D2F5-3A4E-35AD14075173}"/>
              </a:ext>
            </a:extLst>
          </p:cNvPr>
          <p:cNvSpPr>
            <a:spLocks noGrp="1"/>
          </p:cNvSpPr>
          <p:nvPr>
            <p:ph sz="half" idx="2"/>
          </p:nvPr>
        </p:nvSpPr>
        <p:spPr>
          <a:xfrm>
            <a:off x="673964" y="1278485"/>
            <a:ext cx="7910375" cy="4301029"/>
          </a:xfrm>
        </p:spPr>
        <p:txBody>
          <a:bodyPr>
            <a:normAutofit/>
          </a:bodyPr>
          <a:lstStyle/>
          <a:p>
            <a:pPr marL="0" indent="0">
              <a:buNone/>
            </a:pPr>
            <a:r>
              <a:rPr lang="en-US" sz="2000" dirty="0"/>
              <a:t>Once you hit “Search”, you will see a screen similar to this:</a:t>
            </a:r>
          </a:p>
          <a:p>
            <a:pPr marL="0" indent="0">
              <a:buNone/>
            </a:pPr>
            <a:endParaRPr lang="en-US" sz="2000" dirty="0"/>
          </a:p>
          <a:p>
            <a:pPr marL="0" indent="0">
              <a:buNone/>
            </a:pPr>
            <a:endParaRPr lang="en-US" dirty="0"/>
          </a:p>
          <a:p>
            <a:pPr marL="0" indent="0">
              <a:buNone/>
            </a:pPr>
            <a:endParaRPr lang="en-US" dirty="0"/>
          </a:p>
          <a:p>
            <a:pPr marL="0" indent="0">
              <a:buNone/>
            </a:pPr>
            <a:endParaRPr lang="en-US" dirty="0"/>
          </a:p>
          <a:p>
            <a:pPr marL="0" indent="0">
              <a:buNone/>
            </a:pPr>
            <a:r>
              <a:rPr lang="en-US" sz="2000" dirty="0"/>
              <a:t>This screen will reference each of errors and warning that you have in your current file. You can also click on “View Details” at the bottom of the screen to look at the specific records causing these errors. </a:t>
            </a:r>
          </a:p>
          <a:p>
            <a:pPr marL="0" indent="0">
              <a:buNone/>
            </a:pPr>
            <a:endParaRPr lang="en-US" dirty="0"/>
          </a:p>
        </p:txBody>
      </p:sp>
      <p:pic>
        <p:nvPicPr>
          <p:cNvPr id="7" name="Picture 6" descr="A screenshot of the error report in Pipeline.">
            <a:extLst>
              <a:ext uri="{FF2B5EF4-FFF2-40B4-BE49-F238E27FC236}">
                <a16:creationId xmlns:a16="http://schemas.microsoft.com/office/drawing/2014/main" id="{E8F2DFB3-5605-86E2-1757-650499ED996E}"/>
              </a:ext>
            </a:extLst>
          </p:cNvPr>
          <p:cNvPicPr>
            <a:picLocks noChangeAspect="1"/>
          </p:cNvPicPr>
          <p:nvPr/>
        </p:nvPicPr>
        <p:blipFill>
          <a:blip r:embed="rId3"/>
          <a:srcRect b="20133"/>
          <a:stretch/>
        </p:blipFill>
        <p:spPr>
          <a:xfrm>
            <a:off x="223071" y="1710389"/>
            <a:ext cx="7903433" cy="1563323"/>
          </a:xfrm>
          <a:prstGeom prst="rect">
            <a:avLst/>
          </a:prstGeom>
          <a:ln w="6350">
            <a:solidFill>
              <a:schemeClr val="tx1"/>
            </a:solidFill>
          </a:ln>
        </p:spPr>
      </p:pic>
      <p:pic>
        <p:nvPicPr>
          <p:cNvPr id="10" name="Picture 9" descr="A screenshot of the error report in Pipeline, after selecting &quot;View Details&quot;.">
            <a:extLst>
              <a:ext uri="{FF2B5EF4-FFF2-40B4-BE49-F238E27FC236}">
                <a16:creationId xmlns:a16="http://schemas.microsoft.com/office/drawing/2014/main" id="{265F5F2F-776B-2FAC-0481-19BDB1F33B76}"/>
              </a:ext>
            </a:extLst>
          </p:cNvPr>
          <p:cNvPicPr>
            <a:picLocks noChangeAspect="1"/>
          </p:cNvPicPr>
          <p:nvPr/>
        </p:nvPicPr>
        <p:blipFill>
          <a:blip r:embed="rId4"/>
          <a:srcRect t="8035" r="15620" b="18861"/>
          <a:stretch/>
        </p:blipFill>
        <p:spPr>
          <a:xfrm>
            <a:off x="628650" y="4304381"/>
            <a:ext cx="7715659" cy="2346499"/>
          </a:xfrm>
          <a:prstGeom prst="rect">
            <a:avLst/>
          </a:prstGeom>
          <a:ln w="3175">
            <a:solidFill>
              <a:schemeClr val="tx1"/>
            </a:solidFill>
          </a:ln>
        </p:spPr>
      </p:pic>
      <p:sp>
        <p:nvSpPr>
          <p:cNvPr id="4" name="Slide Number Placeholder 3">
            <a:extLst>
              <a:ext uri="{FF2B5EF4-FFF2-40B4-BE49-F238E27FC236}">
                <a16:creationId xmlns:a16="http://schemas.microsoft.com/office/drawing/2014/main" id="{1E0525A6-2C3B-6784-88FB-6ED722D2DFCB}"/>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4118917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C6C85-EC2D-7C8C-D6B6-BC83E89035EE}"/>
              </a:ext>
            </a:extLst>
          </p:cNvPr>
          <p:cNvSpPr>
            <a:spLocks noGrp="1"/>
          </p:cNvSpPr>
          <p:nvPr>
            <p:ph type="title"/>
          </p:nvPr>
        </p:nvSpPr>
        <p:spPr/>
        <p:txBody>
          <a:bodyPr>
            <a:normAutofit/>
          </a:bodyPr>
          <a:lstStyle/>
          <a:p>
            <a:r>
              <a:rPr lang="en-US" dirty="0"/>
              <a:t>KSR: Overview of Data Pipeline</a:t>
            </a:r>
            <a:br>
              <a:rPr lang="en-US" dirty="0"/>
            </a:br>
            <a:r>
              <a:rPr lang="en-US" dirty="0"/>
              <a:t>Error Resolution Process – No Further Errors</a:t>
            </a:r>
          </a:p>
        </p:txBody>
      </p:sp>
      <p:sp>
        <p:nvSpPr>
          <p:cNvPr id="3" name="Content Placeholder 2">
            <a:extLst>
              <a:ext uri="{FF2B5EF4-FFF2-40B4-BE49-F238E27FC236}">
                <a16:creationId xmlns:a16="http://schemas.microsoft.com/office/drawing/2014/main" id="{F2F70A0A-5222-D245-6933-A10C15AA61CB}"/>
              </a:ext>
            </a:extLst>
          </p:cNvPr>
          <p:cNvSpPr>
            <a:spLocks noGrp="1"/>
          </p:cNvSpPr>
          <p:nvPr>
            <p:ph idx="1"/>
          </p:nvPr>
        </p:nvSpPr>
        <p:spPr/>
        <p:txBody>
          <a:bodyPr/>
          <a:lstStyle/>
          <a:p>
            <a:pPr marL="0" indent="0">
              <a:buNone/>
            </a:pPr>
            <a:r>
              <a:rPr lang="en-US" dirty="0"/>
              <a:t>At this point, you will want to work in your data file to correct these errors. Once you believe you have corrected all of your errors, you’ll continue this process of uploading and checking errors until you have no further errors to address. The error screen at that point will look like this: </a:t>
            </a:r>
          </a:p>
          <a:p>
            <a:endParaRPr lang="en-US" dirty="0"/>
          </a:p>
          <a:p>
            <a:endParaRPr lang="en-US" dirty="0"/>
          </a:p>
          <a:p>
            <a:endParaRPr lang="en-US" dirty="0"/>
          </a:p>
        </p:txBody>
      </p:sp>
      <p:pic>
        <p:nvPicPr>
          <p:cNvPr id="6" name="Picture 5" descr="A screenshot of what the error report will look like after all errors have been cleared.">
            <a:extLst>
              <a:ext uri="{FF2B5EF4-FFF2-40B4-BE49-F238E27FC236}">
                <a16:creationId xmlns:a16="http://schemas.microsoft.com/office/drawing/2014/main" id="{589A43CE-915C-1812-3434-5A4DC8399A02}"/>
              </a:ext>
            </a:extLst>
          </p:cNvPr>
          <p:cNvPicPr>
            <a:picLocks noChangeAspect="1"/>
          </p:cNvPicPr>
          <p:nvPr/>
        </p:nvPicPr>
        <p:blipFill>
          <a:blip r:embed="rId2"/>
          <a:stretch>
            <a:fillRect/>
          </a:stretch>
        </p:blipFill>
        <p:spPr>
          <a:xfrm>
            <a:off x="420077" y="3536442"/>
            <a:ext cx="8303846" cy="2044180"/>
          </a:xfrm>
          <a:prstGeom prst="rect">
            <a:avLst/>
          </a:prstGeom>
          <a:ln w="6350">
            <a:solidFill>
              <a:schemeClr val="tx1"/>
            </a:solidFill>
          </a:ln>
        </p:spPr>
      </p:pic>
      <p:sp>
        <p:nvSpPr>
          <p:cNvPr id="4" name="Slide Number Placeholder 3">
            <a:extLst>
              <a:ext uri="{FF2B5EF4-FFF2-40B4-BE49-F238E27FC236}">
                <a16:creationId xmlns:a16="http://schemas.microsoft.com/office/drawing/2014/main" id="{1E0525A6-2C3B-6784-88FB-6ED722D2DFCB}"/>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466214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C6C85-EC2D-7C8C-D6B6-BC83E89035EE}"/>
              </a:ext>
            </a:extLst>
          </p:cNvPr>
          <p:cNvSpPr>
            <a:spLocks noGrp="1"/>
          </p:cNvSpPr>
          <p:nvPr>
            <p:ph type="title"/>
          </p:nvPr>
        </p:nvSpPr>
        <p:spPr/>
        <p:txBody>
          <a:bodyPr>
            <a:normAutofit/>
          </a:bodyPr>
          <a:lstStyle/>
          <a:p>
            <a:r>
              <a:rPr lang="en-US" dirty="0"/>
              <a:t>KSR: Overview of Data Pipeline</a:t>
            </a:r>
            <a:br>
              <a:rPr lang="en-US" dirty="0"/>
            </a:br>
            <a:r>
              <a:rPr lang="en-US" dirty="0"/>
              <a:t>Submission Process</a:t>
            </a:r>
          </a:p>
        </p:txBody>
      </p:sp>
      <p:sp>
        <p:nvSpPr>
          <p:cNvPr id="3" name="Content Placeholder 2">
            <a:extLst>
              <a:ext uri="{FF2B5EF4-FFF2-40B4-BE49-F238E27FC236}">
                <a16:creationId xmlns:a16="http://schemas.microsoft.com/office/drawing/2014/main" id="{F2F70A0A-5222-D245-6933-A10C15AA61CB}"/>
              </a:ext>
            </a:extLst>
          </p:cNvPr>
          <p:cNvSpPr>
            <a:spLocks noGrp="1"/>
          </p:cNvSpPr>
          <p:nvPr>
            <p:ph idx="1"/>
          </p:nvPr>
        </p:nvSpPr>
        <p:spPr>
          <a:xfrm>
            <a:off x="628650" y="1357096"/>
            <a:ext cx="7886700" cy="4640674"/>
          </a:xfrm>
        </p:spPr>
        <p:txBody>
          <a:bodyPr>
            <a:normAutofit/>
          </a:bodyPr>
          <a:lstStyle/>
          <a:p>
            <a:pPr marL="0" indent="0">
              <a:buNone/>
            </a:pPr>
            <a:r>
              <a:rPr lang="en-US" sz="2000" u="sng" dirty="0"/>
              <a:t>How to Officially Submit/Lock Your Data:</a:t>
            </a:r>
          </a:p>
          <a:p>
            <a:pPr marL="0" indent="0">
              <a:buNone/>
            </a:pPr>
            <a:r>
              <a:rPr lang="en-US" sz="2000" dirty="0"/>
              <a:t>Once you have reached zero errors, you still need to lock your submission. This ensures that no further changes can be made to your submission and officially sends your data over to CDE. </a:t>
            </a:r>
          </a:p>
          <a:p>
            <a:pPr marL="0" indent="0">
              <a:buNone/>
            </a:pPr>
            <a:endParaRPr lang="en-US" sz="2000" dirty="0"/>
          </a:p>
          <a:p>
            <a:pPr marL="0" indent="0">
              <a:buNone/>
            </a:pPr>
            <a:r>
              <a:rPr lang="en-US" sz="2000" dirty="0"/>
              <a:t>This is done in Data Pipeline &gt; School Readiness &gt; Status Dashboard through hitting the “Submit to CDE” button. Please note you will only see this button if you have the LEA APPROVER role.</a:t>
            </a:r>
          </a:p>
        </p:txBody>
      </p:sp>
      <p:sp>
        <p:nvSpPr>
          <p:cNvPr id="4" name="Slide Number Placeholder 3">
            <a:extLst>
              <a:ext uri="{FF2B5EF4-FFF2-40B4-BE49-F238E27FC236}">
                <a16:creationId xmlns:a16="http://schemas.microsoft.com/office/drawing/2014/main" id="{1E0525A6-2C3B-6784-88FB-6ED722D2DFCB}"/>
              </a:ext>
            </a:extLst>
          </p:cNvPr>
          <p:cNvSpPr>
            <a:spLocks noGrp="1"/>
          </p:cNvSpPr>
          <p:nvPr>
            <p:ph type="sldNum" sz="quarter" idx="12"/>
          </p:nvPr>
        </p:nvSpPr>
        <p:spPr/>
        <p:txBody>
          <a:bodyPr/>
          <a:lstStyle/>
          <a:p>
            <a:fld id="{C479D5F6-EDCB-402A-AC08-4943A1820E8F}" type="slidenum">
              <a:rPr lang="en-US" smtClean="0"/>
              <a:pPr/>
              <a:t>13</a:t>
            </a:fld>
            <a:endParaRPr lang="en-US" dirty="0"/>
          </a:p>
        </p:txBody>
      </p:sp>
      <p:pic>
        <p:nvPicPr>
          <p:cNvPr id="7" name="Picture 6" descr="A screenshot within Data Pipeline of the &quot;Submit to CDE&quot; button.">
            <a:extLst>
              <a:ext uri="{FF2B5EF4-FFF2-40B4-BE49-F238E27FC236}">
                <a16:creationId xmlns:a16="http://schemas.microsoft.com/office/drawing/2014/main" id="{D8A7F6F5-DA0C-4329-E6A8-4D5D113BB368}"/>
              </a:ext>
            </a:extLst>
          </p:cNvPr>
          <p:cNvPicPr>
            <a:picLocks noChangeAspect="1"/>
          </p:cNvPicPr>
          <p:nvPr/>
        </p:nvPicPr>
        <p:blipFill>
          <a:blip r:embed="rId3"/>
          <a:stretch>
            <a:fillRect/>
          </a:stretch>
        </p:blipFill>
        <p:spPr>
          <a:xfrm>
            <a:off x="1588770" y="4125301"/>
            <a:ext cx="5966460" cy="2430521"/>
          </a:xfrm>
          <a:prstGeom prst="rect">
            <a:avLst/>
          </a:prstGeom>
          <a:ln w="6350">
            <a:solidFill>
              <a:schemeClr val="tx1"/>
            </a:solidFill>
          </a:ln>
        </p:spPr>
      </p:pic>
      <p:sp>
        <p:nvSpPr>
          <p:cNvPr id="8" name="Star: 5 Points 7" descr="A star shape, denoting where the &quot;Submit to CDE&quot; button is.">
            <a:extLst>
              <a:ext uri="{FF2B5EF4-FFF2-40B4-BE49-F238E27FC236}">
                <a16:creationId xmlns:a16="http://schemas.microsoft.com/office/drawing/2014/main" id="{B66C50EA-BBA9-8191-3B1F-F89FA4B7FB3D}"/>
              </a:ext>
            </a:extLst>
          </p:cNvPr>
          <p:cNvSpPr/>
          <p:nvPr/>
        </p:nvSpPr>
        <p:spPr>
          <a:xfrm>
            <a:off x="4218366" y="5612130"/>
            <a:ext cx="257314" cy="245327"/>
          </a:xfrm>
          <a:prstGeom prst="star5">
            <a:avLst>
              <a:gd name="adj" fmla="val 15473"/>
              <a:gd name="hf" fmla="val 105146"/>
              <a:gd name="vf" fmla="val 110557"/>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0379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CA96C2-6482-7B40-F0D1-88A9AD8DB9C4}"/>
              </a:ext>
            </a:extLst>
          </p:cNvPr>
          <p:cNvSpPr>
            <a:spLocks noGrp="1"/>
          </p:cNvSpPr>
          <p:nvPr>
            <p:ph type="ctrTitle"/>
          </p:nvPr>
        </p:nvSpPr>
        <p:spPr/>
        <p:txBody>
          <a:bodyPr/>
          <a:lstStyle/>
          <a:p>
            <a:r>
              <a:rPr lang="en-US" dirty="0"/>
              <a:t>Vendor Information</a:t>
            </a:r>
          </a:p>
        </p:txBody>
      </p:sp>
      <p:sp>
        <p:nvSpPr>
          <p:cNvPr id="4" name="Slide Number Placeholder 3">
            <a:extLst>
              <a:ext uri="{FF2B5EF4-FFF2-40B4-BE49-F238E27FC236}">
                <a16:creationId xmlns:a16="http://schemas.microsoft.com/office/drawing/2014/main" id="{03AF5A79-B8EE-8742-F949-CD1EB3B3F07C}"/>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538144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lowchart: Document 14">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DD3C703F-E641-75CF-F2AB-39033859FCEF}"/>
              </a:ext>
            </a:extLst>
          </p:cNvPr>
          <p:cNvSpPr>
            <a:spLocks noGrp="1"/>
          </p:cNvSpPr>
          <p:nvPr>
            <p:ph type="title"/>
          </p:nvPr>
        </p:nvSpPr>
        <p:spPr>
          <a:xfrm>
            <a:off x="628650" y="171162"/>
            <a:ext cx="2130136" cy="1372503"/>
          </a:xfrm>
        </p:spPr>
        <p:txBody>
          <a:bodyPr vert="horz" lIns="91440" tIns="45720" rIns="91440" bIns="45720" rtlCol="0" anchor="ctr">
            <a:normAutofit/>
          </a:bodyPr>
          <a:lstStyle/>
          <a:p>
            <a:r>
              <a:rPr lang="en-US" sz="2800" kern="1200" dirty="0">
                <a:solidFill>
                  <a:srgbClr val="FFFFFF"/>
                </a:solidFill>
                <a:latin typeface="+mj-lt"/>
                <a:ea typeface="+mj-ea"/>
                <a:cs typeface="+mj-cs"/>
              </a:rPr>
              <a:t>KSR: Vendor Information</a:t>
            </a:r>
          </a:p>
        </p:txBody>
      </p:sp>
      <p:pic>
        <p:nvPicPr>
          <p:cNvPr id="4" name="Content Placeholder 3" descr="A screenshot of the matrix displaying which vendors have been approved for assessing school readiness domains. ">
            <a:extLst>
              <a:ext uri="{FF2B5EF4-FFF2-40B4-BE49-F238E27FC236}">
                <a16:creationId xmlns:a16="http://schemas.microsoft.com/office/drawing/2014/main" id="{7B2CB055-6A75-F049-EFDB-B3526FE18A15}"/>
              </a:ext>
            </a:extLst>
          </p:cNvPr>
          <p:cNvPicPr>
            <a:picLocks noGrp="1" noChangeAspect="1"/>
          </p:cNvPicPr>
          <p:nvPr>
            <p:ph idx="1"/>
          </p:nvPr>
        </p:nvPicPr>
        <p:blipFill>
          <a:blip r:embed="rId3"/>
          <a:stretch>
            <a:fillRect/>
          </a:stretch>
        </p:blipFill>
        <p:spPr>
          <a:xfrm>
            <a:off x="2123768" y="1217513"/>
            <a:ext cx="6857467" cy="5489031"/>
          </a:xfrm>
          <a:prstGeom prst="rect">
            <a:avLst/>
          </a:prstGeom>
        </p:spPr>
      </p:pic>
      <p:sp>
        <p:nvSpPr>
          <p:cNvPr id="3" name="Slide Number Placeholder 2">
            <a:extLst>
              <a:ext uri="{FF2B5EF4-FFF2-40B4-BE49-F238E27FC236}">
                <a16:creationId xmlns:a16="http://schemas.microsoft.com/office/drawing/2014/main" id="{3E94EAA1-807C-D101-835F-01B61F430F95}"/>
              </a:ext>
            </a:extLst>
          </p:cNvPr>
          <p:cNvSpPr>
            <a:spLocks noGrp="1"/>
          </p:cNvSpPr>
          <p:nvPr>
            <p:ph type="sldNum" sz="quarter" idx="12"/>
          </p:nvPr>
        </p:nvSpPr>
        <p:spPr>
          <a:xfrm>
            <a:off x="8194857" y="6356350"/>
            <a:ext cx="469082" cy="365125"/>
          </a:xfrm>
          <a:noFill/>
        </p:spPr>
        <p:txBody>
          <a:bodyPr vert="horz" lIns="91440" tIns="45720" rIns="91440" bIns="45720" rtlCol="0" anchor="ctr">
            <a:normAutofit/>
          </a:bodyPr>
          <a:lstStyle/>
          <a:p>
            <a:pPr>
              <a:spcAft>
                <a:spcPts val="600"/>
              </a:spcAft>
            </a:pPr>
            <a:fld id="{C479D5F6-EDCB-402A-AC08-4943A1820E8F}" type="slidenum">
              <a:rPr lang="en-US" sz="1200" smtClean="0">
                <a:solidFill>
                  <a:schemeClr val="tx1">
                    <a:tint val="75000"/>
                  </a:schemeClr>
                </a:solidFill>
              </a:rPr>
              <a:pPr>
                <a:spcAft>
                  <a:spcPts val="600"/>
                </a:spcAft>
              </a:pPr>
              <a:t>15</a:t>
            </a:fld>
            <a:endParaRPr lang="en-US" sz="1200">
              <a:solidFill>
                <a:schemeClr val="tx1">
                  <a:tint val="75000"/>
                </a:schemeClr>
              </a:solidFill>
            </a:endParaRPr>
          </a:p>
        </p:txBody>
      </p:sp>
    </p:spTree>
    <p:extLst>
      <p:ext uri="{BB962C8B-B14F-4D97-AF65-F5344CB8AC3E}">
        <p14:creationId xmlns:p14="http://schemas.microsoft.com/office/powerpoint/2010/main" val="2596340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16E77-0396-AB45-DF8D-F9CDCA6E52E6}"/>
              </a:ext>
            </a:extLst>
          </p:cNvPr>
          <p:cNvSpPr>
            <a:spLocks noGrp="1"/>
          </p:cNvSpPr>
          <p:nvPr>
            <p:ph type="title"/>
          </p:nvPr>
        </p:nvSpPr>
        <p:spPr/>
        <p:txBody>
          <a:bodyPr/>
          <a:lstStyle/>
          <a:p>
            <a:r>
              <a:rPr lang="en-US" dirty="0"/>
              <a:t>KSR: Vendor Information</a:t>
            </a:r>
            <a:br>
              <a:rPr lang="en-US" dirty="0"/>
            </a:br>
            <a:r>
              <a:rPr lang="en-US" dirty="0"/>
              <a:t>Reports Available</a:t>
            </a:r>
          </a:p>
        </p:txBody>
      </p:sp>
      <p:sp>
        <p:nvSpPr>
          <p:cNvPr id="3" name="Content Placeholder 2">
            <a:extLst>
              <a:ext uri="{FF2B5EF4-FFF2-40B4-BE49-F238E27FC236}">
                <a16:creationId xmlns:a16="http://schemas.microsoft.com/office/drawing/2014/main" id="{C43314D8-8E5E-A70A-8C15-E2A14D732446}"/>
              </a:ext>
            </a:extLst>
          </p:cNvPr>
          <p:cNvSpPr>
            <a:spLocks noGrp="1"/>
          </p:cNvSpPr>
          <p:nvPr>
            <p:ph idx="1"/>
          </p:nvPr>
        </p:nvSpPr>
        <p:spPr/>
        <p:txBody>
          <a:bodyPr/>
          <a:lstStyle/>
          <a:p>
            <a:pPr marL="0" indent="0">
              <a:buNone/>
            </a:pPr>
            <a:r>
              <a:rPr lang="en-US" dirty="0"/>
              <a:t>The previous slide, which you can download from this </a:t>
            </a:r>
            <a:r>
              <a:rPr lang="en-US" dirty="0">
                <a:hlinkClick r:id="rId2"/>
              </a:rPr>
              <a:t>link</a:t>
            </a:r>
            <a:r>
              <a:rPr lang="en-US" dirty="0"/>
              <a:t>, displays which vendors have Colorado specific reports that can be used for reporting purposes.</a:t>
            </a:r>
          </a:p>
          <a:p>
            <a:pPr marL="0" indent="0">
              <a:buNone/>
            </a:pPr>
            <a:endParaRPr lang="en-US" dirty="0"/>
          </a:p>
          <a:p>
            <a:pPr marL="0" indent="0">
              <a:buNone/>
            </a:pPr>
            <a:r>
              <a:rPr lang="en-US" dirty="0"/>
              <a:t>Please note that data may need to be manipulated some to meet the file layout requirements. Additionally, the new additional column, which denotes what assessment tool was used, will also need to be added.</a:t>
            </a:r>
          </a:p>
          <a:p>
            <a:pPr marL="0" indent="0">
              <a:buNone/>
            </a:pPr>
            <a:endParaRPr lang="en-US" dirty="0"/>
          </a:p>
          <a:p>
            <a:pPr marL="0" indent="0">
              <a:buNone/>
            </a:pPr>
            <a:r>
              <a:rPr lang="en-US" dirty="0"/>
              <a:t>Please also consider attending one of the next two trainings, which will cover how to manipulate data from different platforms.  </a:t>
            </a:r>
          </a:p>
        </p:txBody>
      </p:sp>
      <p:sp>
        <p:nvSpPr>
          <p:cNvPr id="4" name="Slide Number Placeholder 3">
            <a:extLst>
              <a:ext uri="{FF2B5EF4-FFF2-40B4-BE49-F238E27FC236}">
                <a16:creationId xmlns:a16="http://schemas.microsoft.com/office/drawing/2014/main" id="{0921C54C-564D-1D39-955C-290EA2BF7DAC}"/>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111143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CA96C2-6482-7B40-F0D1-88A9AD8DB9C4}"/>
              </a:ext>
            </a:extLst>
          </p:cNvPr>
          <p:cNvSpPr>
            <a:spLocks noGrp="1"/>
          </p:cNvSpPr>
          <p:nvPr>
            <p:ph type="ctrTitle"/>
          </p:nvPr>
        </p:nvSpPr>
        <p:spPr/>
        <p:txBody>
          <a:bodyPr/>
          <a:lstStyle/>
          <a:p>
            <a:r>
              <a:rPr lang="en-US" dirty="0"/>
              <a:t>Resources</a:t>
            </a:r>
          </a:p>
        </p:txBody>
      </p:sp>
      <p:sp>
        <p:nvSpPr>
          <p:cNvPr id="4" name="Slide Number Placeholder 3">
            <a:extLst>
              <a:ext uri="{FF2B5EF4-FFF2-40B4-BE49-F238E27FC236}">
                <a16:creationId xmlns:a16="http://schemas.microsoft.com/office/drawing/2014/main" id="{03AF5A79-B8EE-8742-F949-CD1EB3B3F07C}"/>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3350599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KSR: Important Dates and Links</a:t>
            </a:r>
          </a:p>
        </p:txBody>
      </p:sp>
      <p:sp>
        <p:nvSpPr>
          <p:cNvPr id="3" name="Content Placeholder 2"/>
          <p:cNvSpPr>
            <a:spLocks noGrp="1"/>
          </p:cNvSpPr>
          <p:nvPr>
            <p:ph idx="1"/>
          </p:nvPr>
        </p:nvSpPr>
        <p:spPr/>
        <p:txBody>
          <a:bodyPr/>
          <a:lstStyle/>
          <a:p>
            <a:r>
              <a:rPr lang="en-US" b="1" u="sng" dirty="0"/>
              <a:t>Important Dates:</a:t>
            </a:r>
          </a:p>
          <a:p>
            <a:pPr lvl="1"/>
            <a:r>
              <a:rPr lang="en-US" dirty="0"/>
              <a:t>Collection Open: 10/23/24</a:t>
            </a:r>
          </a:p>
          <a:p>
            <a:pPr lvl="1"/>
            <a:r>
              <a:rPr lang="en-US" dirty="0"/>
              <a:t>Collection Close: 12/11/24</a:t>
            </a:r>
          </a:p>
          <a:p>
            <a:pPr lvl="1"/>
            <a:endParaRPr lang="en-US" dirty="0"/>
          </a:p>
          <a:p>
            <a:r>
              <a:rPr lang="en-US" b="1" u="sng" dirty="0"/>
              <a:t>Important Links:</a:t>
            </a:r>
          </a:p>
          <a:p>
            <a:pPr lvl="1"/>
            <a:r>
              <a:rPr lang="en-US" dirty="0">
                <a:hlinkClick r:id="rId2"/>
              </a:rPr>
              <a:t>Kindergarten School Readiness Data Collection Website</a:t>
            </a:r>
            <a:endParaRPr lang="en-US" dirty="0"/>
          </a:p>
          <a:p>
            <a:pPr lvl="2"/>
            <a:r>
              <a:rPr lang="en-US" dirty="0"/>
              <a:t>Questions around Data Pipeline</a:t>
            </a:r>
          </a:p>
          <a:p>
            <a:pPr lvl="2"/>
            <a:r>
              <a:rPr lang="en-US" dirty="0"/>
              <a:t>Questions around file template, file layout, business rules</a:t>
            </a:r>
          </a:p>
          <a:p>
            <a:pPr lvl="2"/>
            <a:r>
              <a:rPr lang="en-US" dirty="0"/>
              <a:t>Questions on trainings</a:t>
            </a:r>
          </a:p>
          <a:p>
            <a:pPr lvl="1"/>
            <a:endParaRPr lang="en-US" dirty="0"/>
          </a:p>
          <a:p>
            <a:pPr lvl="1"/>
            <a:r>
              <a:rPr lang="en-US" dirty="0">
                <a:hlinkClick r:id="rId3"/>
              </a:rPr>
              <a:t>Kindergarten School Readiness Website</a:t>
            </a:r>
            <a:endParaRPr lang="en-US" dirty="0"/>
          </a:p>
          <a:p>
            <a:pPr lvl="2"/>
            <a:r>
              <a:rPr lang="en-US" dirty="0"/>
              <a:t>Questions around assessment in kindergarten</a:t>
            </a:r>
          </a:p>
          <a:p>
            <a:pPr lvl="2"/>
            <a:r>
              <a:rPr lang="en-US" dirty="0"/>
              <a:t>Questions around implementation</a:t>
            </a:r>
          </a:p>
          <a:p>
            <a:pPr lvl="2"/>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3009594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65FAD-FF4B-449F-B257-24BD59D17915}"/>
              </a:ext>
            </a:extLst>
          </p:cNvPr>
          <p:cNvSpPr>
            <a:spLocks noGrp="1"/>
          </p:cNvSpPr>
          <p:nvPr>
            <p:ph type="title"/>
          </p:nvPr>
        </p:nvSpPr>
        <p:spPr/>
        <p:txBody>
          <a:bodyPr/>
          <a:lstStyle/>
          <a:p>
            <a:r>
              <a:rPr lang="en-US"/>
              <a:t>KSR: File Template for 24-25</a:t>
            </a:r>
            <a:endParaRPr lang="en-US" dirty="0"/>
          </a:p>
        </p:txBody>
      </p:sp>
      <p:sp>
        <p:nvSpPr>
          <p:cNvPr id="4" name="Slide Number Placeholder 3">
            <a:extLst>
              <a:ext uri="{FF2B5EF4-FFF2-40B4-BE49-F238E27FC236}">
                <a16:creationId xmlns:a16="http://schemas.microsoft.com/office/drawing/2014/main" id="{7D7381B6-D891-457F-8663-9A4107E4B0E0}"/>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
        <p:nvSpPr>
          <p:cNvPr id="6" name="Content Placeholder 5">
            <a:extLst>
              <a:ext uri="{FF2B5EF4-FFF2-40B4-BE49-F238E27FC236}">
                <a16:creationId xmlns:a16="http://schemas.microsoft.com/office/drawing/2014/main" id="{E427AD15-6288-23A4-0DAE-05887FF1BC3F}"/>
              </a:ext>
            </a:extLst>
          </p:cNvPr>
          <p:cNvSpPr>
            <a:spLocks noGrp="1"/>
          </p:cNvSpPr>
          <p:nvPr>
            <p:ph idx="1"/>
          </p:nvPr>
        </p:nvSpPr>
        <p:spPr/>
        <p:txBody>
          <a:bodyPr/>
          <a:lstStyle/>
          <a:p>
            <a:endParaRPr lang="en-US"/>
          </a:p>
        </p:txBody>
      </p:sp>
      <p:pic>
        <p:nvPicPr>
          <p:cNvPr id="8" name="Picture 7" descr="A screenshot of the file template.">
            <a:extLst>
              <a:ext uri="{FF2B5EF4-FFF2-40B4-BE49-F238E27FC236}">
                <a16:creationId xmlns:a16="http://schemas.microsoft.com/office/drawing/2014/main" id="{98221B3A-7804-EF46-6F4F-A07423A8527F}"/>
              </a:ext>
            </a:extLst>
          </p:cNvPr>
          <p:cNvPicPr>
            <a:picLocks noChangeAspect="1"/>
          </p:cNvPicPr>
          <p:nvPr/>
        </p:nvPicPr>
        <p:blipFill>
          <a:blip r:embed="rId2"/>
          <a:stretch>
            <a:fillRect/>
          </a:stretch>
        </p:blipFill>
        <p:spPr>
          <a:xfrm>
            <a:off x="266700" y="2057400"/>
            <a:ext cx="8462178" cy="2834640"/>
          </a:xfrm>
          <a:prstGeom prst="rect">
            <a:avLst/>
          </a:prstGeom>
          <a:ln w="3175">
            <a:solidFill>
              <a:schemeClr val="tx1"/>
            </a:solidFill>
          </a:ln>
        </p:spPr>
      </p:pic>
    </p:spTree>
    <p:extLst>
      <p:ext uri="{BB962C8B-B14F-4D97-AF65-F5344CB8AC3E}">
        <p14:creationId xmlns:p14="http://schemas.microsoft.com/office/powerpoint/2010/main" val="2293304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3036-F08E-EB27-B01D-9D49C54C938D}"/>
              </a:ext>
            </a:extLst>
          </p:cNvPr>
          <p:cNvSpPr>
            <a:spLocks noGrp="1"/>
          </p:cNvSpPr>
          <p:nvPr>
            <p:ph type="title"/>
          </p:nvPr>
        </p:nvSpPr>
        <p:spPr/>
        <p:txBody>
          <a:bodyPr/>
          <a:lstStyle/>
          <a:p>
            <a:r>
              <a:rPr lang="en-US" dirty="0"/>
              <a:t>KSR: Roadmap</a:t>
            </a:r>
          </a:p>
        </p:txBody>
      </p:sp>
      <p:sp>
        <p:nvSpPr>
          <p:cNvPr id="3" name="Content Placeholder 2">
            <a:extLst>
              <a:ext uri="{FF2B5EF4-FFF2-40B4-BE49-F238E27FC236}">
                <a16:creationId xmlns:a16="http://schemas.microsoft.com/office/drawing/2014/main" id="{0D4838E4-0FA7-0F9B-1691-ECFF01D47D91}"/>
              </a:ext>
            </a:extLst>
          </p:cNvPr>
          <p:cNvSpPr>
            <a:spLocks noGrp="1"/>
          </p:cNvSpPr>
          <p:nvPr>
            <p:ph idx="1"/>
          </p:nvPr>
        </p:nvSpPr>
        <p:spPr/>
        <p:txBody>
          <a:bodyPr>
            <a:normAutofit fontScale="92500" lnSpcReduction="10000"/>
          </a:bodyPr>
          <a:lstStyle/>
          <a:p>
            <a:r>
              <a:rPr lang="en-US" dirty="0"/>
              <a:t>Background Information</a:t>
            </a:r>
          </a:p>
          <a:p>
            <a:pPr lvl="1"/>
            <a:r>
              <a:rPr lang="en-US" dirty="0"/>
              <a:t>Historical Timeline</a:t>
            </a:r>
          </a:p>
          <a:p>
            <a:pPr lvl="1"/>
            <a:r>
              <a:rPr lang="en-US" dirty="0"/>
              <a:t>Assessment Domains</a:t>
            </a:r>
          </a:p>
          <a:p>
            <a:r>
              <a:rPr lang="en-US" dirty="0"/>
              <a:t>Overview of Data Pipeline</a:t>
            </a:r>
          </a:p>
          <a:p>
            <a:pPr lvl="1"/>
            <a:r>
              <a:rPr lang="en-US" dirty="0"/>
              <a:t>General Steps for Completing the Collection</a:t>
            </a:r>
          </a:p>
          <a:p>
            <a:pPr lvl="1"/>
            <a:r>
              <a:rPr lang="en-US" dirty="0"/>
              <a:t>Access Management (</a:t>
            </a:r>
            <a:r>
              <a:rPr lang="en-US" dirty="0" err="1"/>
              <a:t>IdM</a:t>
            </a:r>
            <a:r>
              <a:rPr lang="en-US" dirty="0"/>
              <a:t>)</a:t>
            </a:r>
          </a:p>
          <a:p>
            <a:pPr lvl="1"/>
            <a:r>
              <a:rPr lang="en-US" dirty="0"/>
              <a:t>Communications</a:t>
            </a:r>
          </a:p>
          <a:p>
            <a:pPr lvl="1"/>
            <a:r>
              <a:rPr lang="en-US" dirty="0"/>
              <a:t>Upload, Errors, and Submission Process</a:t>
            </a:r>
          </a:p>
          <a:p>
            <a:r>
              <a:rPr lang="en-US" dirty="0"/>
              <a:t>Vendor Information</a:t>
            </a:r>
          </a:p>
          <a:p>
            <a:pPr lvl="1"/>
            <a:r>
              <a:rPr lang="en-US" dirty="0"/>
              <a:t>Options available</a:t>
            </a:r>
          </a:p>
          <a:p>
            <a:r>
              <a:rPr lang="en-US" dirty="0"/>
              <a:t>Resources</a:t>
            </a:r>
          </a:p>
          <a:p>
            <a:pPr lvl="1"/>
            <a:r>
              <a:rPr lang="en-US" dirty="0"/>
              <a:t>File Template, File Layout, Business Rules</a:t>
            </a:r>
          </a:p>
          <a:p>
            <a:pPr lvl="1"/>
            <a:r>
              <a:rPr lang="en-US" dirty="0"/>
              <a:t>Contacts for Vendor Support</a:t>
            </a:r>
          </a:p>
          <a:p>
            <a:r>
              <a:rPr lang="en-US" dirty="0"/>
              <a:t>Questions</a:t>
            </a:r>
          </a:p>
        </p:txBody>
      </p:sp>
      <p:sp>
        <p:nvSpPr>
          <p:cNvPr id="4" name="Slide Number Placeholder 3">
            <a:extLst>
              <a:ext uri="{FF2B5EF4-FFF2-40B4-BE49-F238E27FC236}">
                <a16:creationId xmlns:a16="http://schemas.microsoft.com/office/drawing/2014/main" id="{B0B084A3-5BFB-D2E3-4A94-B623D45E97FB}"/>
              </a:ext>
            </a:extLst>
          </p:cNvPr>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79911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KSR: 24-25 Changes to Collection</a:t>
            </a:r>
            <a:br>
              <a:rPr lang="en-US" dirty="0"/>
            </a:br>
            <a:r>
              <a:rPr lang="en-US" dirty="0"/>
              <a:t>New Column Added</a:t>
            </a:r>
          </a:p>
        </p:txBody>
      </p:sp>
      <p:sp>
        <p:nvSpPr>
          <p:cNvPr id="3" name="Content Placeholder 2"/>
          <p:cNvSpPr>
            <a:spLocks noGrp="1"/>
          </p:cNvSpPr>
          <p:nvPr>
            <p:ph idx="1"/>
          </p:nvPr>
        </p:nvSpPr>
        <p:spPr/>
        <p:txBody>
          <a:bodyPr/>
          <a:lstStyle/>
          <a:p>
            <a:pPr marL="0" indent="0">
              <a:buNone/>
            </a:pPr>
            <a:r>
              <a:rPr lang="en-US" u="sng" dirty="0"/>
              <a:t>24-25 Changes to the Collection:</a:t>
            </a:r>
          </a:p>
          <a:p>
            <a:pPr marL="0" indent="0">
              <a:buNone/>
            </a:pPr>
            <a:endParaRPr lang="en-US" dirty="0"/>
          </a:p>
          <a:p>
            <a:pPr marL="0" indent="0">
              <a:buNone/>
            </a:pPr>
            <a:r>
              <a:rPr lang="en-US" dirty="0"/>
              <a:t>With the State Board of Education voting to add single-domain assessment tools to the school readiness assessment tool menu, this necessitated adding an additional column to the file layout to capture that information. </a:t>
            </a:r>
          </a:p>
          <a:p>
            <a:pPr lvl="1"/>
            <a:endParaRPr lang="en-US" dirty="0"/>
          </a:p>
          <a:p>
            <a:pPr marL="0" indent="0">
              <a:buNone/>
            </a:pPr>
            <a:r>
              <a:rPr lang="en-US" dirty="0"/>
              <a:t>Business rules have been updated to reflect this change. However, vendors have not implemented this change and so this will need to be done manually after extracting your data from the vendor system or by adding this piece of information if you are already manually aggregating your data. </a:t>
            </a:r>
          </a:p>
          <a:p>
            <a:pPr lvl="1"/>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4218949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E260-C53F-7FA6-6131-994A94256EF6}"/>
              </a:ext>
            </a:extLst>
          </p:cNvPr>
          <p:cNvSpPr>
            <a:spLocks noGrp="1"/>
          </p:cNvSpPr>
          <p:nvPr>
            <p:ph type="title"/>
          </p:nvPr>
        </p:nvSpPr>
        <p:spPr/>
        <p:txBody>
          <a:bodyPr/>
          <a:lstStyle/>
          <a:p>
            <a:r>
              <a:rPr lang="en-US" dirty="0"/>
              <a:t>KSR: 24-25 Changes to Collection</a:t>
            </a:r>
            <a:br>
              <a:rPr lang="en-US" dirty="0"/>
            </a:br>
            <a:r>
              <a:rPr lang="en-US" dirty="0"/>
              <a:t>Assessment Used Codes</a:t>
            </a:r>
          </a:p>
        </p:txBody>
      </p:sp>
      <p:sp>
        <p:nvSpPr>
          <p:cNvPr id="3" name="Content Placeholder 2">
            <a:extLst>
              <a:ext uri="{FF2B5EF4-FFF2-40B4-BE49-F238E27FC236}">
                <a16:creationId xmlns:a16="http://schemas.microsoft.com/office/drawing/2014/main" id="{EBFB5383-F420-BCA2-57C4-B0554DCF2EE6}"/>
              </a:ext>
            </a:extLst>
          </p:cNvPr>
          <p:cNvSpPr>
            <a:spLocks noGrp="1"/>
          </p:cNvSpPr>
          <p:nvPr>
            <p:ph idx="1"/>
          </p:nvPr>
        </p:nvSpPr>
        <p:spPr/>
        <p:txBody>
          <a:bodyPr/>
          <a:lstStyle/>
          <a:p>
            <a:pPr marL="0" indent="0">
              <a:buNone/>
            </a:pPr>
            <a:r>
              <a:rPr lang="en-US" dirty="0"/>
              <a:t>Below is a screenshot of the codes for the different assessment tools. These are entered into your data file to denote which assessment was used. (Note: The NONE domain must have a code of 99.)</a:t>
            </a:r>
          </a:p>
          <a:p>
            <a:pPr marL="0" indent="0">
              <a:buNone/>
            </a:pPr>
            <a:endParaRPr lang="en-US" dirty="0"/>
          </a:p>
          <a:p>
            <a:pPr marL="0" indent="0">
              <a:buNone/>
            </a:pPr>
            <a:endParaRPr lang="en-US" dirty="0"/>
          </a:p>
        </p:txBody>
      </p:sp>
      <p:pic>
        <p:nvPicPr>
          <p:cNvPr id="6" name="Picture 5" descr="A screenshot of the file layout; more specifically, the section of the file layout denoting the assessment used codes.">
            <a:extLst>
              <a:ext uri="{FF2B5EF4-FFF2-40B4-BE49-F238E27FC236}">
                <a16:creationId xmlns:a16="http://schemas.microsoft.com/office/drawing/2014/main" id="{8F6DEE07-E8DC-5206-A97A-7135EFF2DF3C}"/>
              </a:ext>
            </a:extLst>
          </p:cNvPr>
          <p:cNvPicPr>
            <a:picLocks noChangeAspect="1"/>
          </p:cNvPicPr>
          <p:nvPr/>
        </p:nvPicPr>
        <p:blipFill>
          <a:blip r:embed="rId2"/>
          <a:stretch>
            <a:fillRect/>
          </a:stretch>
        </p:blipFill>
        <p:spPr>
          <a:xfrm>
            <a:off x="839152" y="2960302"/>
            <a:ext cx="7465695" cy="3466716"/>
          </a:xfrm>
          <a:prstGeom prst="rect">
            <a:avLst/>
          </a:prstGeom>
          <a:ln w="3175">
            <a:solidFill>
              <a:schemeClr val="tx1"/>
            </a:solidFill>
          </a:ln>
        </p:spPr>
      </p:pic>
      <p:sp>
        <p:nvSpPr>
          <p:cNvPr id="4" name="Slide Number Placeholder 3">
            <a:extLst>
              <a:ext uri="{FF2B5EF4-FFF2-40B4-BE49-F238E27FC236}">
                <a16:creationId xmlns:a16="http://schemas.microsoft.com/office/drawing/2014/main" id="{4C02F47F-EEBC-0EAC-1B61-C99B5FF9CA8F}"/>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1134282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376FF-DF3D-4DC5-BD76-BF51E2A3C152}"/>
              </a:ext>
            </a:extLst>
          </p:cNvPr>
          <p:cNvSpPr>
            <a:spLocks noGrp="1"/>
          </p:cNvSpPr>
          <p:nvPr>
            <p:ph type="title"/>
          </p:nvPr>
        </p:nvSpPr>
        <p:spPr/>
        <p:txBody>
          <a:bodyPr/>
          <a:lstStyle/>
          <a:p>
            <a:r>
              <a:rPr lang="en-US" dirty="0"/>
              <a:t>KSR: Reminders for the 24-25 Collection</a:t>
            </a:r>
          </a:p>
        </p:txBody>
      </p:sp>
      <p:sp>
        <p:nvSpPr>
          <p:cNvPr id="3" name="Content Placeholder 2">
            <a:extLst>
              <a:ext uri="{FF2B5EF4-FFF2-40B4-BE49-F238E27FC236}">
                <a16:creationId xmlns:a16="http://schemas.microsoft.com/office/drawing/2014/main" id="{F01769A7-4AFB-429F-8FBF-B7D59025A068}"/>
              </a:ext>
            </a:extLst>
          </p:cNvPr>
          <p:cNvSpPr>
            <a:spLocks noGrp="1"/>
          </p:cNvSpPr>
          <p:nvPr>
            <p:ph idx="1"/>
          </p:nvPr>
        </p:nvSpPr>
        <p:spPr/>
        <p:txBody>
          <a:bodyPr>
            <a:normAutofit fontScale="92500" lnSpcReduction="10000"/>
          </a:bodyPr>
          <a:lstStyle/>
          <a:p>
            <a:r>
              <a:rPr lang="en-US" b="1" u="sng" dirty="0"/>
              <a:t>Reminders for the 2024-2025 Collection</a:t>
            </a:r>
          </a:p>
          <a:p>
            <a:pPr lvl="1"/>
            <a:r>
              <a:rPr lang="en-US" dirty="0"/>
              <a:t>Statute requires the use of an approved assessment tool</a:t>
            </a:r>
          </a:p>
          <a:p>
            <a:pPr lvl="1"/>
            <a:r>
              <a:rPr lang="en-US" dirty="0"/>
              <a:t>All data must go through the district data respondent, including data from charter schools</a:t>
            </a:r>
          </a:p>
          <a:p>
            <a:pPr lvl="2"/>
            <a:r>
              <a:rPr lang="en-US" dirty="0"/>
              <a:t>Please connect with your charter schools early!</a:t>
            </a:r>
          </a:p>
          <a:p>
            <a:r>
              <a:rPr lang="en-US" u="sng" dirty="0"/>
              <a:t>Waivers</a:t>
            </a:r>
          </a:p>
          <a:p>
            <a:pPr lvl="1"/>
            <a:r>
              <a:rPr lang="en-US" dirty="0"/>
              <a:t>Districts/schools requesting waivers must go before the State Board and those waivers must be approved prior to using them in the collection window. </a:t>
            </a:r>
          </a:p>
          <a:p>
            <a:pPr lvl="2"/>
            <a:r>
              <a:rPr lang="en-US" dirty="0"/>
              <a:t>Need to work with the Schools of Choice and Innovation Office at CDE</a:t>
            </a:r>
          </a:p>
          <a:p>
            <a:pPr lvl="1"/>
            <a:r>
              <a:rPr lang="en-US" dirty="0"/>
              <a:t>Please also note that so far, the State Board of Education has only approved waivers that waive the use of an approved assessment tool. So far, no waivers have been approved that waive the entire collection. Therefore, data collection is still required even with a waiver. </a:t>
            </a:r>
          </a:p>
          <a:p>
            <a:pPr lvl="1"/>
            <a:r>
              <a:rPr lang="en-US" dirty="0"/>
              <a:t>The school readiness waiver does </a:t>
            </a:r>
            <a:r>
              <a:rPr lang="en-US" u="sng" dirty="0"/>
              <a:t>not</a:t>
            </a:r>
            <a:r>
              <a:rPr lang="en-US" dirty="0"/>
              <a:t> fall under the general charter school waiver.</a:t>
            </a:r>
          </a:p>
        </p:txBody>
      </p:sp>
      <p:sp>
        <p:nvSpPr>
          <p:cNvPr id="4" name="Slide Number Placeholder 3">
            <a:extLst>
              <a:ext uri="{FF2B5EF4-FFF2-40B4-BE49-F238E27FC236}">
                <a16:creationId xmlns:a16="http://schemas.microsoft.com/office/drawing/2014/main" id="{3441B617-4B51-4B9F-8C2E-2ECF9E3300A0}"/>
              </a:ext>
            </a:extLst>
          </p:cNvPr>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3982118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A9F33-6F73-1626-9BC1-81C0E62C8B0F}"/>
              </a:ext>
            </a:extLst>
          </p:cNvPr>
          <p:cNvSpPr>
            <a:spLocks noGrp="1"/>
          </p:cNvSpPr>
          <p:nvPr>
            <p:ph type="title"/>
          </p:nvPr>
        </p:nvSpPr>
        <p:spPr/>
        <p:txBody>
          <a:bodyPr/>
          <a:lstStyle/>
          <a:p>
            <a:r>
              <a:rPr lang="en-US" dirty="0"/>
              <a:t>KSR: Steps to Take</a:t>
            </a:r>
          </a:p>
        </p:txBody>
      </p:sp>
      <p:sp>
        <p:nvSpPr>
          <p:cNvPr id="3" name="Content Placeholder 2">
            <a:extLst>
              <a:ext uri="{FF2B5EF4-FFF2-40B4-BE49-F238E27FC236}">
                <a16:creationId xmlns:a16="http://schemas.microsoft.com/office/drawing/2014/main" id="{048EB075-5D76-E72D-C134-8A3ED7B77BDF}"/>
              </a:ext>
            </a:extLst>
          </p:cNvPr>
          <p:cNvSpPr>
            <a:spLocks noGrp="1"/>
          </p:cNvSpPr>
          <p:nvPr>
            <p:ph idx="1"/>
          </p:nvPr>
        </p:nvSpPr>
        <p:spPr/>
        <p:txBody>
          <a:bodyPr>
            <a:normAutofit lnSpcReduction="10000"/>
          </a:bodyPr>
          <a:lstStyle/>
          <a:p>
            <a:r>
              <a:rPr lang="en-US" dirty="0"/>
              <a:t>Add the collection dates to your calendar.</a:t>
            </a:r>
          </a:p>
          <a:p>
            <a:pPr lvl="1"/>
            <a:r>
              <a:rPr lang="en-US" dirty="0"/>
              <a:t>It is imperative that this collection is completed on-time because this information is used in the CAP4K Legislative Report in January.</a:t>
            </a:r>
          </a:p>
          <a:p>
            <a:endParaRPr lang="en-US" dirty="0"/>
          </a:p>
          <a:p>
            <a:r>
              <a:rPr lang="en-US" dirty="0"/>
              <a:t>Understand which assessment tool your district is using, including your charter schools.</a:t>
            </a:r>
          </a:p>
          <a:p>
            <a:endParaRPr lang="en-US" dirty="0"/>
          </a:p>
          <a:p>
            <a:r>
              <a:rPr lang="en-US" dirty="0"/>
              <a:t>Work with your School Readiness contact to ensure that the assessment is being completed and information is being entered in the vendor platform, if applicable.</a:t>
            </a:r>
          </a:p>
          <a:p>
            <a:endParaRPr lang="en-US" dirty="0"/>
          </a:p>
          <a:p>
            <a:r>
              <a:rPr lang="en-US" dirty="0"/>
              <a:t>Reach out with any questions!</a:t>
            </a:r>
          </a:p>
        </p:txBody>
      </p:sp>
      <p:sp>
        <p:nvSpPr>
          <p:cNvPr id="4" name="Slide Number Placeholder 3">
            <a:extLst>
              <a:ext uri="{FF2B5EF4-FFF2-40B4-BE49-F238E27FC236}">
                <a16:creationId xmlns:a16="http://schemas.microsoft.com/office/drawing/2014/main" id="{8384443B-4F1A-07FB-22AC-9859DE1E8A7C}"/>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3927046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CA96C2-6482-7B40-F0D1-88A9AD8DB9C4}"/>
              </a:ext>
            </a:extLst>
          </p:cNvPr>
          <p:cNvSpPr>
            <a:spLocks noGrp="1"/>
          </p:cNvSpPr>
          <p:nvPr>
            <p:ph type="ctr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03AF5A79-B8EE-8742-F949-CD1EB3B3F07C}"/>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1042131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A0CB66-1F54-4ACD-B2C2-0A1C2E1BA48F}"/>
              </a:ext>
            </a:extLst>
          </p:cNvPr>
          <p:cNvSpPr>
            <a:spLocks noGrp="1"/>
          </p:cNvSpPr>
          <p:nvPr>
            <p:ph type="ctrTitle"/>
          </p:nvPr>
        </p:nvSpPr>
        <p:spPr/>
        <p:txBody>
          <a:bodyPr/>
          <a:lstStyle/>
          <a:p>
            <a:r>
              <a:rPr lang="en-US" dirty="0"/>
              <a:t>Contact Information:</a:t>
            </a:r>
            <a:br>
              <a:rPr lang="en-US" dirty="0"/>
            </a:br>
            <a:br>
              <a:rPr lang="en-US" dirty="0"/>
            </a:br>
            <a:r>
              <a:rPr lang="en-US" dirty="0"/>
              <a:t>Tara Rhodes</a:t>
            </a:r>
            <a:br>
              <a:rPr lang="en-US" dirty="0"/>
            </a:br>
            <a:r>
              <a:rPr lang="en-US" dirty="0">
                <a:hlinkClick r:id="rId2"/>
              </a:rPr>
              <a:t>KSRData@cde.state.co.us</a:t>
            </a:r>
            <a:r>
              <a:rPr lang="en-US" dirty="0"/>
              <a:t> </a:t>
            </a:r>
            <a:br>
              <a:rPr lang="en-US" dirty="0"/>
            </a:br>
            <a:br>
              <a:rPr lang="en-US" dirty="0"/>
            </a:br>
            <a:r>
              <a:rPr lang="en-US" dirty="0"/>
              <a:t>Phone: 720.601.4125</a:t>
            </a:r>
          </a:p>
        </p:txBody>
      </p:sp>
      <p:sp>
        <p:nvSpPr>
          <p:cNvPr id="4" name="Slide Number Placeholder 3">
            <a:extLst>
              <a:ext uri="{FF2B5EF4-FFF2-40B4-BE49-F238E27FC236}">
                <a16:creationId xmlns:a16="http://schemas.microsoft.com/office/drawing/2014/main" id="{DB097C3A-9386-4D6F-A1F1-C13BA1654EE1}"/>
              </a:ext>
            </a:extLst>
          </p:cNvPr>
          <p:cNvSpPr>
            <a:spLocks noGrp="1"/>
          </p:cNvSpPr>
          <p:nvPr>
            <p:ph type="sldNum" sz="quarter" idx="12"/>
          </p:nvPr>
        </p:nvSpPr>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238443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EED6D-510B-83F0-3680-CFFD6F95C9B0}"/>
              </a:ext>
            </a:extLst>
          </p:cNvPr>
          <p:cNvSpPr>
            <a:spLocks noGrp="1"/>
          </p:cNvSpPr>
          <p:nvPr>
            <p:ph type="ctrTitle"/>
          </p:nvPr>
        </p:nvSpPr>
        <p:spPr/>
        <p:txBody>
          <a:bodyPr/>
          <a:lstStyle/>
          <a:p>
            <a:r>
              <a:rPr lang="en-US" dirty="0"/>
              <a:t>Background Information</a:t>
            </a:r>
          </a:p>
        </p:txBody>
      </p:sp>
      <p:sp>
        <p:nvSpPr>
          <p:cNvPr id="3" name="Slide Number Placeholder 2">
            <a:extLst>
              <a:ext uri="{FF2B5EF4-FFF2-40B4-BE49-F238E27FC236}">
                <a16:creationId xmlns:a16="http://schemas.microsoft.com/office/drawing/2014/main" id="{57C83E7F-D3E2-72D9-59FA-BF2809999DDF}"/>
              </a:ext>
            </a:extLst>
          </p:cNvPr>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3990469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KSR: Background Information</a:t>
            </a:r>
            <a:br>
              <a:rPr lang="en-US" dirty="0"/>
            </a:br>
            <a:r>
              <a:rPr lang="en-US" dirty="0"/>
              <a:t>Timeline</a:t>
            </a:r>
          </a:p>
        </p:txBody>
      </p:sp>
      <p:sp>
        <p:nvSpPr>
          <p:cNvPr id="3" name="Content Placeholder 2"/>
          <p:cNvSpPr>
            <a:spLocks noGrp="1"/>
          </p:cNvSpPr>
          <p:nvPr>
            <p:ph idx="1"/>
          </p:nvPr>
        </p:nvSpPr>
        <p:spPr/>
        <p:txBody>
          <a:bodyPr>
            <a:normAutofit fontScale="70000" lnSpcReduction="20000"/>
          </a:bodyPr>
          <a:lstStyle/>
          <a:p>
            <a:pPr>
              <a:defRPr/>
            </a:pPr>
            <a:r>
              <a:rPr lang="en-US" dirty="0"/>
              <a:t>Passed in 2008, Colorado Achievement Plan for Kids (CAP4K) requires districts to report school readiness data to the Colorado Department of Education.</a:t>
            </a:r>
          </a:p>
          <a:p>
            <a:pPr marL="0" indent="0">
              <a:buNone/>
              <a:defRPr/>
            </a:pPr>
            <a:endParaRPr lang="en-US" dirty="0"/>
          </a:p>
          <a:p>
            <a:pPr>
              <a:defRPr/>
            </a:pPr>
            <a:r>
              <a:rPr lang="en-US" dirty="0"/>
              <a:t>In March 2016, the State Board of Education voted to adopt a system for reporting school readiness data, which consisted of only the number of domains in which students demonstrated school readiness.</a:t>
            </a:r>
          </a:p>
          <a:p>
            <a:pPr>
              <a:defRPr/>
            </a:pPr>
            <a:endParaRPr lang="en-US" dirty="0"/>
          </a:p>
          <a:p>
            <a:pPr>
              <a:defRPr/>
            </a:pPr>
            <a:r>
              <a:rPr lang="en-US" dirty="0"/>
              <a:t>In March 2020, the State Board of Education voted to change the reporting system to include named domains. </a:t>
            </a:r>
          </a:p>
          <a:p>
            <a:pPr>
              <a:defRPr/>
            </a:pPr>
            <a:endParaRPr lang="en-US" dirty="0"/>
          </a:p>
          <a:p>
            <a:pPr>
              <a:defRPr/>
            </a:pPr>
            <a:r>
              <a:rPr lang="en-US" dirty="0"/>
              <a:t>In June 2023, the State Board of Education voted to expand the assessment menu to include single-domain assessment tools.</a:t>
            </a:r>
          </a:p>
          <a:p>
            <a:pPr marL="0" indent="0">
              <a:buNone/>
              <a:defRPr/>
            </a:pPr>
            <a:endParaRPr lang="en-US" dirty="0"/>
          </a:p>
          <a:p>
            <a:pPr>
              <a:defRPr/>
            </a:pPr>
            <a:r>
              <a:rPr lang="en-US" dirty="0"/>
              <a:t>Consequently, the system calls for districts to submit aggregate readiness information by named domains in which students demonstrate readiness.</a:t>
            </a:r>
          </a:p>
          <a:p>
            <a:pPr>
              <a:defRPr/>
            </a:pPr>
            <a:endParaRPr lang="en-US" dirty="0"/>
          </a:p>
          <a:p>
            <a:pPr>
              <a:defRPr/>
            </a:pPr>
            <a:r>
              <a:rPr lang="en-US" dirty="0"/>
              <a:t>Historically, the State Board of Education has set the file layout.</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912192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92342-55BB-48B9-9A33-8B21D3CDF8BF}"/>
              </a:ext>
            </a:extLst>
          </p:cNvPr>
          <p:cNvSpPr>
            <a:spLocks noGrp="1"/>
          </p:cNvSpPr>
          <p:nvPr>
            <p:ph type="title"/>
          </p:nvPr>
        </p:nvSpPr>
        <p:spPr/>
        <p:txBody>
          <a:bodyPr/>
          <a:lstStyle/>
          <a:p>
            <a:r>
              <a:rPr lang="en-US" dirty="0"/>
              <a:t>KSR: Background Information</a:t>
            </a:r>
            <a:br>
              <a:rPr lang="en-US" dirty="0"/>
            </a:br>
            <a:r>
              <a:rPr lang="en-US" dirty="0"/>
              <a:t>Assessment Domains</a:t>
            </a:r>
          </a:p>
        </p:txBody>
      </p:sp>
      <p:sp>
        <p:nvSpPr>
          <p:cNvPr id="3" name="Content Placeholder 2">
            <a:extLst>
              <a:ext uri="{FF2B5EF4-FFF2-40B4-BE49-F238E27FC236}">
                <a16:creationId xmlns:a16="http://schemas.microsoft.com/office/drawing/2014/main" id="{C1F01F6E-BF74-400B-A59C-A3EFDC7161DB}"/>
              </a:ext>
            </a:extLst>
          </p:cNvPr>
          <p:cNvSpPr>
            <a:spLocks noGrp="1"/>
          </p:cNvSpPr>
          <p:nvPr>
            <p:ph idx="1"/>
          </p:nvPr>
        </p:nvSpPr>
        <p:spPr/>
        <p:txBody>
          <a:bodyPr>
            <a:normAutofit fontScale="92500" lnSpcReduction="10000"/>
          </a:bodyPr>
          <a:lstStyle/>
          <a:p>
            <a:r>
              <a:rPr lang="en-US" sz="2300" dirty="0"/>
              <a:t>As required by Colorado law (Section 22-7-1004 (1)(b) C.R.S.), school readiness includes the following domains:</a:t>
            </a:r>
          </a:p>
          <a:p>
            <a:pPr lvl="1"/>
            <a:r>
              <a:rPr lang="en-US" dirty="0"/>
              <a:t>physical well-being and motor development </a:t>
            </a:r>
          </a:p>
          <a:p>
            <a:pPr lvl="1"/>
            <a:r>
              <a:rPr lang="en-US" dirty="0"/>
              <a:t>social and emotional development </a:t>
            </a:r>
          </a:p>
          <a:p>
            <a:pPr lvl="1"/>
            <a:r>
              <a:rPr lang="en-US" dirty="0"/>
              <a:t>language and comprehension</a:t>
            </a:r>
          </a:p>
          <a:p>
            <a:pPr lvl="1"/>
            <a:r>
              <a:rPr lang="en-US" dirty="0"/>
              <a:t>cognition</a:t>
            </a:r>
          </a:p>
          <a:p>
            <a:pPr lvl="1"/>
            <a:r>
              <a:rPr lang="en-US" dirty="0"/>
              <a:t>math</a:t>
            </a:r>
          </a:p>
          <a:p>
            <a:pPr lvl="1"/>
            <a:r>
              <a:rPr lang="en-US" dirty="0"/>
              <a:t>literacy</a:t>
            </a:r>
          </a:p>
          <a:p>
            <a:pPr marL="457200" lvl="1" indent="0">
              <a:buNone/>
            </a:pPr>
            <a:endParaRPr lang="en-US" dirty="0"/>
          </a:p>
          <a:p>
            <a:r>
              <a:rPr lang="en-US" sz="2300" dirty="0"/>
              <a:t>The </a:t>
            </a:r>
            <a:r>
              <a:rPr lang="en-US" sz="2300" dirty="0">
                <a:hlinkClick r:id="rId2"/>
              </a:rPr>
              <a:t>assessment tools linked here</a:t>
            </a:r>
            <a:r>
              <a:rPr lang="en-US" sz="2300" dirty="0"/>
              <a:t> have been approved by the State Board of Education for use.  </a:t>
            </a:r>
            <a:endParaRPr lang="en-US" dirty="0"/>
          </a:p>
          <a:p>
            <a:endParaRPr lang="en-US" dirty="0"/>
          </a:p>
          <a:p>
            <a:r>
              <a:rPr lang="en-US" sz="2300" dirty="0"/>
              <a:t>Data reported to CDE is from the initial fall assessment window for school readiness, which is the first 60 calendar days of the school year, as required by HB 15-1323.</a:t>
            </a:r>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295F6AB-D7C9-4506-9D89-64DEC7807ABD}"/>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2970515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CA96C2-6482-7B40-F0D1-88A9AD8DB9C4}"/>
              </a:ext>
            </a:extLst>
          </p:cNvPr>
          <p:cNvSpPr>
            <a:spLocks noGrp="1"/>
          </p:cNvSpPr>
          <p:nvPr>
            <p:ph type="ctrTitle"/>
          </p:nvPr>
        </p:nvSpPr>
        <p:spPr/>
        <p:txBody>
          <a:bodyPr/>
          <a:lstStyle/>
          <a:p>
            <a:r>
              <a:rPr lang="en-US" dirty="0"/>
              <a:t>Overview of Data Pipeline</a:t>
            </a:r>
          </a:p>
        </p:txBody>
      </p:sp>
      <p:sp>
        <p:nvSpPr>
          <p:cNvPr id="4" name="Slide Number Placeholder 3">
            <a:extLst>
              <a:ext uri="{FF2B5EF4-FFF2-40B4-BE49-F238E27FC236}">
                <a16:creationId xmlns:a16="http://schemas.microsoft.com/office/drawing/2014/main" id="{03AF5A79-B8EE-8742-F949-CD1EB3B3F07C}"/>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3425821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C6C85-EC2D-7C8C-D6B6-BC83E89035EE}"/>
              </a:ext>
            </a:extLst>
          </p:cNvPr>
          <p:cNvSpPr>
            <a:spLocks noGrp="1"/>
          </p:cNvSpPr>
          <p:nvPr>
            <p:ph type="title"/>
          </p:nvPr>
        </p:nvSpPr>
        <p:spPr/>
        <p:txBody>
          <a:bodyPr/>
          <a:lstStyle/>
          <a:p>
            <a:r>
              <a:rPr lang="en-US" dirty="0"/>
              <a:t>KSR: Overview of Data Pipeline</a:t>
            </a:r>
            <a:br>
              <a:rPr lang="en-US" dirty="0"/>
            </a:br>
            <a:r>
              <a:rPr lang="en-US" dirty="0"/>
              <a:t>General Steps to Complete the Collection</a:t>
            </a:r>
          </a:p>
        </p:txBody>
      </p:sp>
      <p:sp>
        <p:nvSpPr>
          <p:cNvPr id="3" name="Content Placeholder 2">
            <a:extLst>
              <a:ext uri="{FF2B5EF4-FFF2-40B4-BE49-F238E27FC236}">
                <a16:creationId xmlns:a16="http://schemas.microsoft.com/office/drawing/2014/main" id="{F2F70A0A-5222-D245-6933-A10C15AA61CB}"/>
              </a:ext>
            </a:extLst>
          </p:cNvPr>
          <p:cNvSpPr>
            <a:spLocks noGrp="1"/>
          </p:cNvSpPr>
          <p:nvPr>
            <p:ph idx="1"/>
          </p:nvPr>
        </p:nvSpPr>
        <p:spPr/>
        <p:txBody>
          <a:bodyPr>
            <a:normAutofit fontScale="92500" lnSpcReduction="20000"/>
          </a:bodyPr>
          <a:lstStyle/>
          <a:p>
            <a:pPr marL="0" indent="0">
              <a:buNone/>
            </a:pPr>
            <a:r>
              <a:rPr lang="en-US" u="sng" dirty="0"/>
              <a:t>General Steps to Complete the Collection: </a:t>
            </a:r>
          </a:p>
          <a:p>
            <a:r>
              <a:rPr lang="en-US" u="sng" dirty="0"/>
              <a:t>Step 1:</a:t>
            </a:r>
            <a:r>
              <a:rPr lang="en-US" dirty="0"/>
              <a:t> Students are assessed and data recorded within the first 60 calendar days of the school year, per HB15-1323.</a:t>
            </a:r>
          </a:p>
          <a:p>
            <a:endParaRPr lang="en-US" sz="1300" dirty="0"/>
          </a:p>
          <a:p>
            <a:r>
              <a:rPr lang="en-US" u="sng" dirty="0"/>
              <a:t>Step 2:</a:t>
            </a:r>
            <a:r>
              <a:rPr lang="en-US" dirty="0"/>
              <a:t> Data are aggregated or extracted from certain vendor systems to meet the file layout. (Note: Make sure the new Assessment Used column is added to your file template.)</a:t>
            </a:r>
          </a:p>
          <a:p>
            <a:endParaRPr lang="en-US" sz="1200" dirty="0"/>
          </a:p>
          <a:p>
            <a:r>
              <a:rPr lang="en-US" u="sng" dirty="0"/>
              <a:t>Step 3:</a:t>
            </a:r>
            <a:r>
              <a:rPr lang="en-US" dirty="0"/>
              <a:t> Data is uploaded in the correct file layout to Data Pipeline. </a:t>
            </a:r>
          </a:p>
          <a:p>
            <a:endParaRPr lang="en-US" sz="1200" dirty="0"/>
          </a:p>
          <a:p>
            <a:r>
              <a:rPr lang="en-US" u="sng" dirty="0"/>
              <a:t>Step 4:</a:t>
            </a:r>
            <a:r>
              <a:rPr lang="en-US" dirty="0"/>
              <a:t> Any errors are resolved within Data Pipeline. </a:t>
            </a:r>
          </a:p>
          <a:p>
            <a:endParaRPr lang="en-US" sz="1200" dirty="0"/>
          </a:p>
          <a:p>
            <a:r>
              <a:rPr lang="en-US" u="sng" dirty="0"/>
              <a:t>Step 5:</a:t>
            </a:r>
            <a:r>
              <a:rPr lang="en-US" dirty="0"/>
              <a:t> Once error-free, data are locked within Data Pipeline. </a:t>
            </a:r>
          </a:p>
          <a:p>
            <a:endParaRPr lang="en-US" sz="1100" dirty="0"/>
          </a:p>
          <a:p>
            <a:r>
              <a:rPr lang="en-US" u="sng" dirty="0"/>
              <a:t>Step 6:</a:t>
            </a:r>
            <a:r>
              <a:rPr lang="en-US" dirty="0"/>
              <a:t> Superintendent sign-off form is downloaded, signed, and emailed back to </a:t>
            </a:r>
            <a:r>
              <a:rPr lang="en-US" dirty="0">
                <a:hlinkClick r:id="rId2"/>
              </a:rPr>
              <a:t>KSRData@cde.state.co.us</a:t>
            </a:r>
            <a:r>
              <a:rPr lang="en-US" dirty="0"/>
              <a:t>. </a:t>
            </a:r>
          </a:p>
          <a:p>
            <a:endParaRPr lang="en-US" dirty="0"/>
          </a:p>
        </p:txBody>
      </p:sp>
      <p:sp>
        <p:nvSpPr>
          <p:cNvPr id="4" name="Slide Number Placeholder 3">
            <a:extLst>
              <a:ext uri="{FF2B5EF4-FFF2-40B4-BE49-F238E27FC236}">
                <a16:creationId xmlns:a16="http://schemas.microsoft.com/office/drawing/2014/main" id="{1E0525A6-2C3B-6784-88FB-6ED722D2DFCB}"/>
              </a:ext>
            </a:extLst>
          </p:cNvPr>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1846672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C6C85-EC2D-7C8C-D6B6-BC83E89035EE}"/>
              </a:ext>
            </a:extLst>
          </p:cNvPr>
          <p:cNvSpPr>
            <a:spLocks noGrp="1"/>
          </p:cNvSpPr>
          <p:nvPr>
            <p:ph type="title"/>
          </p:nvPr>
        </p:nvSpPr>
        <p:spPr/>
        <p:txBody>
          <a:bodyPr>
            <a:normAutofit fontScale="90000"/>
          </a:bodyPr>
          <a:lstStyle/>
          <a:p>
            <a:r>
              <a:rPr lang="en-US" dirty="0"/>
              <a:t>KSR: Overview of Data Pipeline</a:t>
            </a:r>
            <a:br>
              <a:rPr lang="en-US" dirty="0"/>
            </a:br>
            <a:r>
              <a:rPr lang="en-US" dirty="0"/>
              <a:t>Access Management/Identity Management (</a:t>
            </a:r>
            <a:r>
              <a:rPr lang="en-US" dirty="0" err="1"/>
              <a:t>IdM</a:t>
            </a:r>
            <a:r>
              <a:rPr lang="en-US" dirty="0"/>
              <a:t>)</a:t>
            </a:r>
          </a:p>
        </p:txBody>
      </p:sp>
      <p:sp>
        <p:nvSpPr>
          <p:cNvPr id="3" name="Content Placeholder 2">
            <a:extLst>
              <a:ext uri="{FF2B5EF4-FFF2-40B4-BE49-F238E27FC236}">
                <a16:creationId xmlns:a16="http://schemas.microsoft.com/office/drawing/2014/main" id="{F2F70A0A-5222-D245-6933-A10C15AA61CB}"/>
              </a:ext>
            </a:extLst>
          </p:cNvPr>
          <p:cNvSpPr>
            <a:spLocks noGrp="1"/>
          </p:cNvSpPr>
          <p:nvPr>
            <p:ph idx="1"/>
          </p:nvPr>
        </p:nvSpPr>
        <p:spPr/>
        <p:txBody>
          <a:bodyPr>
            <a:normAutofit lnSpcReduction="10000"/>
          </a:bodyPr>
          <a:lstStyle/>
          <a:p>
            <a:pPr marL="0" indent="0">
              <a:buNone/>
            </a:pPr>
            <a:r>
              <a:rPr lang="en-US" dirty="0"/>
              <a:t>Access Management/Identity Management (</a:t>
            </a:r>
            <a:r>
              <a:rPr lang="en-US" dirty="0" err="1"/>
              <a:t>IdM</a:t>
            </a:r>
            <a:r>
              <a:rPr lang="en-US" dirty="0"/>
              <a:t>) is the system through which districts assign Pipeline roles to individuals. </a:t>
            </a:r>
          </a:p>
          <a:p>
            <a:pPr marL="0" indent="0">
              <a:buNone/>
            </a:pPr>
            <a:endParaRPr lang="en-US" dirty="0"/>
          </a:p>
          <a:p>
            <a:pPr marL="0" indent="0">
              <a:buNone/>
            </a:pPr>
            <a:r>
              <a:rPr lang="en-US" dirty="0"/>
              <a:t>This is important because if you do not have a role assigned in </a:t>
            </a:r>
            <a:r>
              <a:rPr lang="en-US" dirty="0" err="1"/>
              <a:t>IdM</a:t>
            </a:r>
            <a:r>
              <a:rPr lang="en-US" dirty="0"/>
              <a:t>, then you will not be able to access the collection in Pipeline. Please work with your local access manager (LAM) to determine the correct role assignment for your district:</a:t>
            </a:r>
          </a:p>
          <a:p>
            <a:pPr lvl="1"/>
            <a:r>
              <a:rPr lang="en-US" dirty="0"/>
              <a:t>There are three roles that can be assigned: KSR-LEA VIEWER, KSR-LEA USER, KSR-LEA APPROVER. </a:t>
            </a:r>
          </a:p>
          <a:p>
            <a:pPr marL="0" indent="0">
              <a:buNone/>
            </a:pPr>
            <a:endParaRPr lang="en-US" dirty="0"/>
          </a:p>
          <a:p>
            <a:pPr marL="0" indent="0">
              <a:buNone/>
            </a:pPr>
            <a:r>
              <a:rPr lang="en-US" dirty="0"/>
              <a:t>This is also important because I create the contact lists from the role assignments. If you want to be on the listserv for KSR, then please make sure you have a role assigned in </a:t>
            </a:r>
            <a:r>
              <a:rPr lang="en-US" dirty="0" err="1"/>
              <a:t>IdM</a:t>
            </a:r>
            <a:r>
              <a:rPr lang="en-US" dirty="0"/>
              <a:t>.</a:t>
            </a:r>
          </a:p>
          <a:p>
            <a:endParaRPr lang="en-US" dirty="0"/>
          </a:p>
        </p:txBody>
      </p:sp>
      <p:sp>
        <p:nvSpPr>
          <p:cNvPr id="4" name="Slide Number Placeholder 3">
            <a:extLst>
              <a:ext uri="{FF2B5EF4-FFF2-40B4-BE49-F238E27FC236}">
                <a16:creationId xmlns:a16="http://schemas.microsoft.com/office/drawing/2014/main" id="{1E0525A6-2C3B-6784-88FB-6ED722D2DFCB}"/>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856920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C6C85-EC2D-7C8C-D6B6-BC83E89035EE}"/>
              </a:ext>
            </a:extLst>
          </p:cNvPr>
          <p:cNvSpPr>
            <a:spLocks noGrp="1"/>
          </p:cNvSpPr>
          <p:nvPr>
            <p:ph type="title"/>
          </p:nvPr>
        </p:nvSpPr>
        <p:spPr/>
        <p:txBody>
          <a:bodyPr>
            <a:normAutofit/>
          </a:bodyPr>
          <a:lstStyle/>
          <a:p>
            <a:r>
              <a:rPr lang="en-US" dirty="0"/>
              <a:t>KSR: Overview of Data Pipeline</a:t>
            </a:r>
            <a:br>
              <a:rPr lang="en-US" dirty="0"/>
            </a:br>
            <a:r>
              <a:rPr lang="en-US" dirty="0"/>
              <a:t>Upload Process</a:t>
            </a:r>
          </a:p>
        </p:txBody>
      </p:sp>
      <p:sp>
        <p:nvSpPr>
          <p:cNvPr id="5" name="TextBox 4">
            <a:extLst>
              <a:ext uri="{FF2B5EF4-FFF2-40B4-BE49-F238E27FC236}">
                <a16:creationId xmlns:a16="http://schemas.microsoft.com/office/drawing/2014/main" id="{B82209AB-C745-878C-193D-7706121968D3}"/>
              </a:ext>
            </a:extLst>
          </p:cNvPr>
          <p:cNvSpPr txBox="1"/>
          <p:nvPr/>
        </p:nvSpPr>
        <p:spPr>
          <a:xfrm>
            <a:off x="223071" y="1461074"/>
            <a:ext cx="3997188" cy="4801314"/>
          </a:xfrm>
          <a:prstGeom prst="rect">
            <a:avLst/>
          </a:prstGeom>
          <a:noFill/>
        </p:spPr>
        <p:txBody>
          <a:bodyPr wrap="square" rtlCol="0">
            <a:spAutoFit/>
          </a:bodyPr>
          <a:lstStyle/>
          <a:p>
            <a:r>
              <a:rPr lang="en-US" u="sng" dirty="0"/>
              <a:t>To Complete an Upload: </a:t>
            </a:r>
          </a:p>
          <a:p>
            <a:pPr marL="342900" indent="-342900">
              <a:buAutoNum type="arabicPeriod"/>
            </a:pPr>
            <a:r>
              <a:rPr lang="en-US" dirty="0"/>
              <a:t>Log into Data Pipeline. </a:t>
            </a:r>
          </a:p>
          <a:p>
            <a:pPr marL="342900" indent="-342900">
              <a:buAutoNum type="arabicPeriod"/>
            </a:pPr>
            <a:r>
              <a:rPr lang="en-US" dirty="0"/>
              <a:t>Click on “File Upload” in the gray boxes along the left-hand side.</a:t>
            </a:r>
          </a:p>
          <a:p>
            <a:pPr marL="342900" indent="-342900">
              <a:buAutoNum type="arabicPeriod"/>
            </a:pPr>
            <a:r>
              <a:rPr lang="en-US" dirty="0"/>
              <a:t>Click on “Data File Upload”. </a:t>
            </a:r>
          </a:p>
          <a:p>
            <a:pPr marL="342900" indent="-342900">
              <a:buAutoNum type="arabicPeriod"/>
            </a:pPr>
            <a:r>
              <a:rPr lang="en-US" dirty="0"/>
              <a:t>Select “Dataset: School Readiness”</a:t>
            </a:r>
          </a:p>
          <a:p>
            <a:pPr marL="342900" indent="-342900">
              <a:buAutoNum type="arabicPeriod"/>
            </a:pPr>
            <a:r>
              <a:rPr lang="en-US" dirty="0"/>
              <a:t>Select “File Type: School Readiness Collection” </a:t>
            </a:r>
          </a:p>
          <a:p>
            <a:pPr marL="342900" indent="-342900">
              <a:buAutoNum type="arabicPeriod"/>
            </a:pPr>
            <a:r>
              <a:rPr lang="en-US" dirty="0"/>
              <a:t>The menus for School Year and Organization/LEA should prepopulate to your LEA.</a:t>
            </a:r>
          </a:p>
          <a:p>
            <a:pPr marL="342900" indent="-342900">
              <a:buAutoNum type="arabicPeriod"/>
            </a:pPr>
            <a:r>
              <a:rPr lang="en-US" dirty="0"/>
              <a:t>Select the “Choose File” button to open the dialog box to navigate to your prepared data file.</a:t>
            </a:r>
          </a:p>
          <a:p>
            <a:pPr marL="342900" indent="-342900">
              <a:buAutoNum type="arabicPeriod"/>
            </a:pPr>
            <a:r>
              <a:rPr lang="en-US" dirty="0"/>
              <a:t>For most districts, select “Replace” for “Upload Type”. </a:t>
            </a:r>
          </a:p>
          <a:p>
            <a:pPr marL="342900" indent="-342900">
              <a:buAutoNum type="arabicPeriod"/>
            </a:pPr>
            <a:r>
              <a:rPr lang="en-US" dirty="0"/>
              <a:t>Click on “Submit”. </a:t>
            </a:r>
          </a:p>
        </p:txBody>
      </p:sp>
      <p:pic>
        <p:nvPicPr>
          <p:cNvPr id="13" name="Content Placeholder 12" descr="A screenshot of the file upload screen in Data Pipeline.">
            <a:extLst>
              <a:ext uri="{FF2B5EF4-FFF2-40B4-BE49-F238E27FC236}">
                <a16:creationId xmlns:a16="http://schemas.microsoft.com/office/drawing/2014/main" id="{DD88B671-3FEA-0DB6-DBEB-B025087C8FA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976100" y="1463040"/>
            <a:ext cx="5064560" cy="4353113"/>
          </a:xfrm>
          <a:ln w="3175">
            <a:solidFill>
              <a:schemeClr val="tx1"/>
            </a:solidFill>
          </a:ln>
        </p:spPr>
      </p:pic>
      <p:sp>
        <p:nvSpPr>
          <p:cNvPr id="4" name="Slide Number Placeholder 3">
            <a:extLst>
              <a:ext uri="{FF2B5EF4-FFF2-40B4-BE49-F238E27FC236}">
                <a16:creationId xmlns:a16="http://schemas.microsoft.com/office/drawing/2014/main" id="{1E0525A6-2C3B-6784-88FB-6ED722D2DFCB}"/>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26954894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0" ma:contentTypeDescription="Create a new document." ma:contentTypeScope="" ma:versionID="eef9e6b9d2582be34d718c200819f0e3">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5c22b69d18d84d987cc5229883e788e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CC7AE1-37C5-44E7-888A-60EA0922AAF9}"/>
</file>

<file path=customXml/itemProps2.xml><?xml version="1.0" encoding="utf-8"?>
<ds:datastoreItem xmlns:ds="http://schemas.openxmlformats.org/officeDocument/2006/customXml" ds:itemID="{9ADEE9AF-D84D-414E-97C0-02733BD2763A}"/>
</file>

<file path=customXml/itemProps3.xml><?xml version="1.0" encoding="utf-8"?>
<ds:datastoreItem xmlns:ds="http://schemas.openxmlformats.org/officeDocument/2006/customXml" ds:itemID="{8C1F8E3D-B0A7-464C-95D6-3547902025D8}"/>
</file>

<file path=docProps/app.xml><?xml version="1.0" encoding="utf-8"?>
<Properties xmlns="http://schemas.openxmlformats.org/officeDocument/2006/extended-properties" xmlns:vt="http://schemas.openxmlformats.org/officeDocument/2006/docPropsVTypes">
  <Template>Office Theme</Template>
  <TotalTime>1298</TotalTime>
  <Words>2017</Words>
  <Application>Microsoft Office PowerPoint</Application>
  <PresentationFormat>On-screen Show (4:3)</PresentationFormat>
  <Paragraphs>193</Paragraphs>
  <Slides>25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Museo Slab 500</vt:lpstr>
      <vt:lpstr>Office Theme</vt:lpstr>
      <vt:lpstr>Kindergarten School Readiness (KSR) Data Collection    </vt:lpstr>
      <vt:lpstr>KSR: Roadmap</vt:lpstr>
      <vt:lpstr>Background Information</vt:lpstr>
      <vt:lpstr>KSR: Background Information Timeline</vt:lpstr>
      <vt:lpstr>KSR: Background Information Assessment Domains</vt:lpstr>
      <vt:lpstr>Overview of Data Pipeline</vt:lpstr>
      <vt:lpstr>KSR: Overview of Data Pipeline General Steps to Complete the Collection</vt:lpstr>
      <vt:lpstr>KSR: Overview of Data Pipeline Access Management/Identity Management (IdM)</vt:lpstr>
      <vt:lpstr>KSR: Overview of Data Pipeline Upload Process</vt:lpstr>
      <vt:lpstr>KSR: Overview of Data Pipeline Error Resolution Process – Main Screen </vt:lpstr>
      <vt:lpstr>KSR: Overview of Data Pipeline Error Resolution Process – Error Report</vt:lpstr>
      <vt:lpstr>KSR: Overview of Data Pipeline Error Resolution Process – No Further Errors</vt:lpstr>
      <vt:lpstr>KSR: Overview of Data Pipeline Submission Process</vt:lpstr>
      <vt:lpstr>Vendor Information</vt:lpstr>
      <vt:lpstr>KSR: Vendor Information</vt:lpstr>
      <vt:lpstr>KSR: Vendor Information Reports Available</vt:lpstr>
      <vt:lpstr>Resources</vt:lpstr>
      <vt:lpstr>KSR: Important Dates and Links</vt:lpstr>
      <vt:lpstr>KSR: File Template for 24-25</vt:lpstr>
      <vt:lpstr>KSR: 24-25 Changes to Collection New Column Added</vt:lpstr>
      <vt:lpstr>KSR: 24-25 Changes to Collection Assessment Used Codes</vt:lpstr>
      <vt:lpstr>KSR: Reminders for the 24-25 Collection</vt:lpstr>
      <vt:lpstr>KSR: Steps to Take</vt:lpstr>
      <vt:lpstr>Questions</vt:lpstr>
      <vt:lpstr>Contact Information:  Tara Rhodes KSRData@cde.state.co.us   Phone: 720.601.4125</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Rhodes, Tara</cp:lastModifiedBy>
  <cp:revision>28</cp:revision>
  <dcterms:created xsi:type="dcterms:W3CDTF">2019-06-25T17:30:52Z</dcterms:created>
  <dcterms:modified xsi:type="dcterms:W3CDTF">2024-10-03T00:32:01Z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ies>
</file>