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4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authors.xml" ContentType="application/vnd.ms-powerpoint.authors+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70"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23" r:id="rId36"/>
    <p:sldId id="305" r:id="rId37"/>
    <p:sldId id="306" r:id="rId38"/>
    <p:sldId id="309" r:id="rId39"/>
    <p:sldId id="310" r:id="rId40"/>
    <p:sldId id="311" r:id="rId41"/>
    <p:sldId id="307" r:id="rId42"/>
    <p:sldId id="308" r:id="rId43"/>
    <p:sldId id="312" r:id="rId44"/>
    <p:sldId id="314" r:id="rId45"/>
    <p:sldId id="315" r:id="rId46"/>
    <p:sldId id="316" r:id="rId47"/>
    <p:sldId id="317" r:id="rId48"/>
    <p:sldId id="318" r:id="rId49"/>
    <p:sldId id="319" r:id="rId50"/>
    <p:sldId id="32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5071D-B2A8-60B6-11CC-286EB621F64C}" name="Sanders, B" initials="SB" userId="S::Sanders_B@cde.state.co.us::4fb3d55f-8727-4222-8ff2-d3c86bc708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ers, B" initials="SB" lastIdx="9" clrIdx="0">
    <p:extLst>
      <p:ext uri="{19B8F6BF-5375-455C-9EA6-DF929625EA0E}">
        <p15:presenceInfo xmlns:p15="http://schemas.microsoft.com/office/powerpoint/2012/main" userId="S-1-5-21-170422339-1359699126-1544898942-57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549FD5"/>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978" autoAdjust="0"/>
  </p:normalViewPr>
  <p:slideViewPr>
    <p:cSldViewPr snapToGrid="0">
      <p:cViewPr varScale="1">
        <p:scale>
          <a:sx n="97" d="100"/>
          <a:sy n="97" d="100"/>
        </p:scale>
        <p:origin x="124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480E9-86E4-4560-908C-503D2336EC7E}" type="doc">
      <dgm:prSet loTypeId="urn:microsoft.com/office/officeart/2005/8/layout/chevron1" loCatId="process" qsTypeId="urn:microsoft.com/office/officeart/2005/8/quickstyle/simple1" qsCatId="simple" csTypeId="urn:microsoft.com/office/officeart/2005/8/colors/accent1_5" csCatId="accent1" phldr="1"/>
      <dgm:spPr/>
    </dgm:pt>
    <dgm:pt modelId="{D17D26E6-C806-4A6A-8910-49D7A3ADBF72}">
      <dgm:prSet phldrT="[Text]"/>
      <dgm:spPr/>
      <dgm:t>
        <a:bodyPr/>
        <a:lstStyle/>
        <a:p>
          <a:r>
            <a:rPr lang="en-US" dirty="0"/>
            <a:t>Download sign off form</a:t>
          </a:r>
        </a:p>
      </dgm:t>
    </dgm:pt>
    <dgm:pt modelId="{671A271F-CAE1-43E0-96D8-7855607AA256}" type="parTrans" cxnId="{9DCDF2C2-66A9-4B2A-943C-59D754715CAB}">
      <dgm:prSet/>
      <dgm:spPr/>
      <dgm:t>
        <a:bodyPr/>
        <a:lstStyle/>
        <a:p>
          <a:endParaRPr lang="en-US"/>
        </a:p>
      </dgm:t>
    </dgm:pt>
    <dgm:pt modelId="{71ADBCB7-2658-4F2F-A80F-72428CD8F34A}" type="sibTrans" cxnId="{9DCDF2C2-66A9-4B2A-943C-59D754715CAB}">
      <dgm:prSet/>
      <dgm:spPr/>
      <dgm:t>
        <a:bodyPr/>
        <a:lstStyle/>
        <a:p>
          <a:endParaRPr lang="en-US"/>
        </a:p>
      </dgm:t>
    </dgm:pt>
    <dgm:pt modelId="{7C978A99-0C80-48D9-A473-44DD2CD506FE}">
      <dgm:prSet phldrT="[Text]"/>
      <dgm:spPr/>
      <dgm:t>
        <a:bodyPr/>
        <a:lstStyle/>
        <a:p>
          <a:r>
            <a:rPr lang="en-US" dirty="0"/>
            <a:t>Complete sign off form</a:t>
          </a:r>
        </a:p>
      </dgm:t>
    </dgm:pt>
    <dgm:pt modelId="{E1A79FBB-6AA7-416B-900A-EDC697817F3E}" type="parTrans" cxnId="{4AF3E3BF-D567-4DDB-BB9C-BB8669318217}">
      <dgm:prSet/>
      <dgm:spPr/>
      <dgm:t>
        <a:bodyPr/>
        <a:lstStyle/>
        <a:p>
          <a:endParaRPr lang="en-US"/>
        </a:p>
      </dgm:t>
    </dgm:pt>
    <dgm:pt modelId="{FBE1B3F3-C612-4656-841B-BC7C67DF010E}" type="sibTrans" cxnId="{4AF3E3BF-D567-4DDB-BB9C-BB8669318217}">
      <dgm:prSet/>
      <dgm:spPr/>
      <dgm:t>
        <a:bodyPr/>
        <a:lstStyle/>
        <a:p>
          <a:endParaRPr lang="en-US"/>
        </a:p>
      </dgm:t>
    </dgm:pt>
    <dgm:pt modelId="{261282F4-50DA-4E6B-83A1-BC58496EA4F1}">
      <dgm:prSet phldrT="[Text]"/>
      <dgm:spPr/>
      <dgm:t>
        <a:bodyPr/>
        <a:lstStyle/>
        <a:p>
          <a:r>
            <a:rPr lang="en-US" dirty="0"/>
            <a:t>Email signed form to B Sanders</a:t>
          </a:r>
        </a:p>
        <a:p>
          <a:r>
            <a:rPr lang="en-US" dirty="0"/>
            <a:t>By 6/28/2024</a:t>
          </a:r>
        </a:p>
      </dgm:t>
    </dgm:pt>
    <dgm:pt modelId="{F1C5F27D-8206-49B2-9A23-C78A23C4967C}" type="parTrans" cxnId="{428EEED1-C9F6-4F77-9F3A-B2BE3AB907FF}">
      <dgm:prSet/>
      <dgm:spPr/>
      <dgm:t>
        <a:bodyPr/>
        <a:lstStyle/>
        <a:p>
          <a:endParaRPr lang="en-US"/>
        </a:p>
      </dgm:t>
    </dgm:pt>
    <dgm:pt modelId="{72B94F2D-32D8-41BF-8F92-42A8C7B8328D}" type="sibTrans" cxnId="{428EEED1-C9F6-4F77-9F3A-B2BE3AB907FF}">
      <dgm:prSet/>
      <dgm:spPr/>
      <dgm:t>
        <a:bodyPr/>
        <a:lstStyle/>
        <a:p>
          <a:endParaRPr lang="en-US"/>
        </a:p>
      </dgm:t>
    </dgm:pt>
    <dgm:pt modelId="{19C88A5B-5CE7-48AA-87C7-1E4313CE15EF}" type="pres">
      <dgm:prSet presAssocID="{688480E9-86E4-4560-908C-503D2336EC7E}" presName="Name0" presStyleCnt="0">
        <dgm:presLayoutVars>
          <dgm:dir/>
          <dgm:animLvl val="lvl"/>
          <dgm:resizeHandles val="exact"/>
        </dgm:presLayoutVars>
      </dgm:prSet>
      <dgm:spPr/>
    </dgm:pt>
    <dgm:pt modelId="{7D0550C0-4B57-481A-90DF-A50D0890DCC3}" type="pres">
      <dgm:prSet presAssocID="{D17D26E6-C806-4A6A-8910-49D7A3ADBF72}" presName="parTxOnly" presStyleLbl="node1" presStyleIdx="0" presStyleCnt="3">
        <dgm:presLayoutVars>
          <dgm:chMax val="0"/>
          <dgm:chPref val="0"/>
          <dgm:bulletEnabled val="1"/>
        </dgm:presLayoutVars>
      </dgm:prSet>
      <dgm:spPr/>
    </dgm:pt>
    <dgm:pt modelId="{BA95B19C-49D0-451A-AA55-E14031FAF3A7}" type="pres">
      <dgm:prSet presAssocID="{71ADBCB7-2658-4F2F-A80F-72428CD8F34A}" presName="parTxOnlySpace" presStyleCnt="0"/>
      <dgm:spPr/>
    </dgm:pt>
    <dgm:pt modelId="{6DEC196B-F48E-4DD2-A870-5081E9265EFD}" type="pres">
      <dgm:prSet presAssocID="{7C978A99-0C80-48D9-A473-44DD2CD506FE}" presName="parTxOnly" presStyleLbl="node1" presStyleIdx="1" presStyleCnt="3">
        <dgm:presLayoutVars>
          <dgm:chMax val="0"/>
          <dgm:chPref val="0"/>
          <dgm:bulletEnabled val="1"/>
        </dgm:presLayoutVars>
      </dgm:prSet>
      <dgm:spPr/>
    </dgm:pt>
    <dgm:pt modelId="{BFE3C4FB-4FC4-45BB-9CB7-30E6735E3140}" type="pres">
      <dgm:prSet presAssocID="{FBE1B3F3-C612-4656-841B-BC7C67DF010E}" presName="parTxOnlySpace" presStyleCnt="0"/>
      <dgm:spPr/>
    </dgm:pt>
    <dgm:pt modelId="{F5F3469B-D687-4924-90C4-31EEE0410D34}" type="pres">
      <dgm:prSet presAssocID="{261282F4-50DA-4E6B-83A1-BC58496EA4F1}" presName="parTxOnly" presStyleLbl="node1" presStyleIdx="2" presStyleCnt="3">
        <dgm:presLayoutVars>
          <dgm:chMax val="0"/>
          <dgm:chPref val="0"/>
          <dgm:bulletEnabled val="1"/>
        </dgm:presLayoutVars>
      </dgm:prSet>
      <dgm:spPr/>
    </dgm:pt>
  </dgm:ptLst>
  <dgm:cxnLst>
    <dgm:cxn modelId="{4C3F7822-7E17-4077-96C3-2FCF8EE6148F}" type="presOf" srcId="{7C978A99-0C80-48D9-A473-44DD2CD506FE}" destId="{6DEC196B-F48E-4DD2-A870-5081E9265EFD}" srcOrd="0" destOrd="0" presId="urn:microsoft.com/office/officeart/2005/8/layout/chevron1"/>
    <dgm:cxn modelId="{FDE98979-0CEF-49E6-B84B-B25AD2015268}" type="presOf" srcId="{688480E9-86E4-4560-908C-503D2336EC7E}" destId="{19C88A5B-5CE7-48AA-87C7-1E4313CE15EF}" srcOrd="0" destOrd="0" presId="urn:microsoft.com/office/officeart/2005/8/layout/chevron1"/>
    <dgm:cxn modelId="{352EA49C-925D-4CC4-B9F2-63D3328DE2AD}" type="presOf" srcId="{D17D26E6-C806-4A6A-8910-49D7A3ADBF72}" destId="{7D0550C0-4B57-481A-90DF-A50D0890DCC3}" srcOrd="0" destOrd="0" presId="urn:microsoft.com/office/officeart/2005/8/layout/chevron1"/>
    <dgm:cxn modelId="{4AF3E3BF-D567-4DDB-BB9C-BB8669318217}" srcId="{688480E9-86E4-4560-908C-503D2336EC7E}" destId="{7C978A99-0C80-48D9-A473-44DD2CD506FE}" srcOrd="1" destOrd="0" parTransId="{E1A79FBB-6AA7-416B-900A-EDC697817F3E}" sibTransId="{FBE1B3F3-C612-4656-841B-BC7C67DF010E}"/>
    <dgm:cxn modelId="{9DCDF2C2-66A9-4B2A-943C-59D754715CAB}" srcId="{688480E9-86E4-4560-908C-503D2336EC7E}" destId="{D17D26E6-C806-4A6A-8910-49D7A3ADBF72}" srcOrd="0" destOrd="0" parTransId="{671A271F-CAE1-43E0-96D8-7855607AA256}" sibTransId="{71ADBCB7-2658-4F2F-A80F-72428CD8F34A}"/>
    <dgm:cxn modelId="{428EEED1-C9F6-4F77-9F3A-B2BE3AB907FF}" srcId="{688480E9-86E4-4560-908C-503D2336EC7E}" destId="{261282F4-50DA-4E6B-83A1-BC58496EA4F1}" srcOrd="2" destOrd="0" parTransId="{F1C5F27D-8206-49B2-9A23-C78A23C4967C}" sibTransId="{72B94F2D-32D8-41BF-8F92-42A8C7B8328D}"/>
    <dgm:cxn modelId="{9137ECD8-C00F-452E-9260-C9F26B1AECE3}" type="presOf" srcId="{261282F4-50DA-4E6B-83A1-BC58496EA4F1}" destId="{F5F3469B-D687-4924-90C4-31EEE0410D34}" srcOrd="0" destOrd="0" presId="urn:microsoft.com/office/officeart/2005/8/layout/chevron1"/>
    <dgm:cxn modelId="{56492CC4-D6F4-4800-9414-91D1BCA41FA4}" type="presParOf" srcId="{19C88A5B-5CE7-48AA-87C7-1E4313CE15EF}" destId="{7D0550C0-4B57-481A-90DF-A50D0890DCC3}" srcOrd="0" destOrd="0" presId="urn:microsoft.com/office/officeart/2005/8/layout/chevron1"/>
    <dgm:cxn modelId="{7C3904D1-8DFB-4AD5-9858-0CE48F76BD98}" type="presParOf" srcId="{19C88A5B-5CE7-48AA-87C7-1E4313CE15EF}" destId="{BA95B19C-49D0-451A-AA55-E14031FAF3A7}" srcOrd="1" destOrd="0" presId="urn:microsoft.com/office/officeart/2005/8/layout/chevron1"/>
    <dgm:cxn modelId="{0D162B19-7827-4655-AB02-B461B9792454}" type="presParOf" srcId="{19C88A5B-5CE7-48AA-87C7-1E4313CE15EF}" destId="{6DEC196B-F48E-4DD2-A870-5081E9265EFD}" srcOrd="2" destOrd="0" presId="urn:microsoft.com/office/officeart/2005/8/layout/chevron1"/>
    <dgm:cxn modelId="{76A6241D-E2DF-4A00-BEEE-04082AE74F6A}" type="presParOf" srcId="{19C88A5B-5CE7-48AA-87C7-1E4313CE15EF}" destId="{BFE3C4FB-4FC4-45BB-9CB7-30E6735E3140}" srcOrd="3" destOrd="0" presId="urn:microsoft.com/office/officeart/2005/8/layout/chevron1"/>
    <dgm:cxn modelId="{06809C63-4AF0-4228-A036-943B77AA0AA2}" type="presParOf" srcId="{19C88A5B-5CE7-48AA-87C7-1E4313CE15EF}" destId="{F5F3469B-D687-4924-90C4-31EEE0410D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550C0-4B57-481A-90DF-A50D0890DCC3}">
      <dsp:nvSpPr>
        <dsp:cNvPr id="0" name=""/>
        <dsp:cNvSpPr/>
      </dsp:nvSpPr>
      <dsp:spPr>
        <a:xfrm>
          <a:off x="2310" y="346458"/>
          <a:ext cx="2814659" cy="1125863"/>
        </a:xfrm>
        <a:prstGeom prst="chevron">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Download sign off form</a:t>
          </a:r>
        </a:p>
      </dsp:txBody>
      <dsp:txXfrm>
        <a:off x="565242" y="346458"/>
        <a:ext cx="1688796" cy="1125863"/>
      </dsp:txXfrm>
    </dsp:sp>
    <dsp:sp modelId="{6DEC196B-F48E-4DD2-A870-5081E9265EFD}">
      <dsp:nvSpPr>
        <dsp:cNvPr id="0" name=""/>
        <dsp:cNvSpPr/>
      </dsp:nvSpPr>
      <dsp:spPr>
        <a:xfrm>
          <a:off x="2535503" y="346458"/>
          <a:ext cx="2814659" cy="1125863"/>
        </a:xfrm>
        <a:prstGeom prst="chevron">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Complete sign off form</a:t>
          </a:r>
        </a:p>
      </dsp:txBody>
      <dsp:txXfrm>
        <a:off x="3098435" y="346458"/>
        <a:ext cx="1688796" cy="1125863"/>
      </dsp:txXfrm>
    </dsp:sp>
    <dsp:sp modelId="{F5F3469B-D687-4924-90C4-31EEE0410D34}">
      <dsp:nvSpPr>
        <dsp:cNvPr id="0" name=""/>
        <dsp:cNvSpPr/>
      </dsp:nvSpPr>
      <dsp:spPr>
        <a:xfrm>
          <a:off x="5068696" y="346458"/>
          <a:ext cx="2814659" cy="1125863"/>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Email signed form to B Sanders</a:t>
          </a:r>
        </a:p>
        <a:p>
          <a:pPr marL="0" lvl="0" indent="0" algn="ctr" defTabSz="755650">
            <a:lnSpc>
              <a:spcPct val="90000"/>
            </a:lnSpc>
            <a:spcBef>
              <a:spcPct val="0"/>
            </a:spcBef>
            <a:spcAft>
              <a:spcPct val="35000"/>
            </a:spcAft>
            <a:buNone/>
          </a:pPr>
          <a:r>
            <a:rPr lang="en-US" sz="1700" kern="1200" dirty="0"/>
            <a:t>By 6/28/2024</a:t>
          </a:r>
        </a:p>
      </dsp:txBody>
      <dsp:txXfrm>
        <a:off x="5631628" y="346458"/>
        <a:ext cx="1688796" cy="11258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83985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21521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12653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49153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65310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213991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61038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8701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410847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09462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81702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65636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724385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274091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07238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22941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28266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24971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054966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272688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82054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59760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945138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400688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022804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989828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668848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2608776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3219783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4058745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733468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762737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396759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614911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987503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4154638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1894366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1861472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937215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416662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648585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034817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1294351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110669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25619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373918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40579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01851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1752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317088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accountability/sbe_aecdesignees_2023_updatedlogo-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accountability/sbe_aecdesignees_2023_updatedlogo-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de.state.co.us/datapipeline/per-ae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hyperlink" Target="mailto:sanders_b@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cde.state.co.us/schoolview/performanc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de.state.co.us/Accountability/StateAccountabilityAEC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signupgenius.com/go/10C084DAEAA28A4F9C61-46489917-aecoffi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Morris_r@cde.state.co.us" TargetMode="External"/><Relationship Id="rId4" Type="http://schemas.openxmlformats.org/officeDocument/2006/relationships/hyperlink" Target="mailto:Thompson_April@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deapps.cde.state.co.us/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AEC Collections Webinar:</a:t>
            </a:r>
            <a:br>
              <a:rPr lang="en-US" dirty="0"/>
            </a:br>
            <a:r>
              <a:rPr lang="en-US" dirty="0"/>
              <a:t>Collection Window 1 Overview</a:t>
            </a:r>
          </a:p>
        </p:txBody>
      </p:sp>
      <p:sp>
        <p:nvSpPr>
          <p:cNvPr id="3" name="Subtitle 2"/>
          <p:cNvSpPr>
            <a:spLocks noGrp="1"/>
          </p:cNvSpPr>
          <p:nvPr>
            <p:ph type="subTitle" idx="1"/>
          </p:nvPr>
        </p:nvSpPr>
        <p:spPr/>
        <p:txBody>
          <a:bodyPr/>
          <a:lstStyle/>
          <a:p>
            <a:r>
              <a:rPr lang="en-US" dirty="0"/>
              <a:t>2/2/2024</a:t>
            </a:r>
          </a:p>
          <a:p>
            <a:r>
              <a:rPr lang="en-US" dirty="0"/>
              <a:t>Accountability Analytics Unit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5" descr="screenshot of navigation sidebar for Alternative Education collection in Data Pipeline"/>
          <p:cNvPicPr>
            <a:picLocks noGrp="1" noChangeAspect="1"/>
          </p:cNvPicPr>
          <p:nvPr>
            <p:ph idx="1"/>
          </p:nvPr>
        </p:nvPicPr>
        <p:blipFill rotWithShape="1">
          <a:blip r:embed="rId3">
            <a:extLst>
              <a:ext uri="{28A0092B-C50C-407E-A947-70E740481C1C}">
                <a14:useLocalDpi xmlns:a14="http://schemas.microsoft.com/office/drawing/2010/main" val="0"/>
              </a:ext>
            </a:extLst>
          </a:blip>
          <a:srcRect b="1228"/>
          <a:stretch/>
        </p:blipFill>
        <p:spPr>
          <a:xfrm>
            <a:off x="190702" y="2413325"/>
            <a:ext cx="3017782" cy="3168908"/>
          </a:xfrm>
        </p:spPr>
      </p:pic>
      <p:sp>
        <p:nvSpPr>
          <p:cNvPr id="2" name="Title 1"/>
          <p:cNvSpPr>
            <a:spLocks noGrp="1"/>
          </p:cNvSpPr>
          <p:nvPr>
            <p:ph type="title"/>
          </p:nvPr>
        </p:nvSpPr>
        <p:spPr/>
        <p:txBody>
          <a:bodyPr/>
          <a:lstStyle/>
          <a:p>
            <a:r>
              <a:rPr lang="en-US" dirty="0"/>
              <a:t>Collection Window 1 Overview</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cxnSp>
        <p:nvCxnSpPr>
          <p:cNvPr id="5" name="Straight Arrow Connector 4">
            <a:extLst>
              <a:ext uri="{C183D7F6-B498-43B3-948B-1728B52AA6E4}">
                <adec:decorative xmlns:adec="http://schemas.microsoft.com/office/drawing/2017/decorative" val="1"/>
              </a:ext>
            </a:extLst>
          </p:cNvPr>
          <p:cNvCxnSpPr>
            <a:endCxn id="6" idx="1"/>
          </p:cNvCxnSpPr>
          <p:nvPr/>
        </p:nvCxnSpPr>
        <p:spPr>
          <a:xfrm flipV="1">
            <a:off x="3008275" y="1730958"/>
            <a:ext cx="479654" cy="869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87929" y="1407792"/>
            <a:ext cx="3649211" cy="646331"/>
          </a:xfrm>
          <a:prstGeom prst="rect">
            <a:avLst/>
          </a:prstGeom>
          <a:noFill/>
        </p:spPr>
        <p:txBody>
          <a:bodyPr wrap="square" rtlCol="0">
            <a:spAutoFit/>
          </a:bodyPr>
          <a:lstStyle/>
          <a:p>
            <a:r>
              <a:rPr lang="en-US" dirty="0">
                <a:latin typeface="Trebuchet MS" panose="020B0603020202020204" pitchFamily="34" charset="0"/>
              </a:rPr>
              <a:t>This is where you will start for all AEC Collections.</a:t>
            </a:r>
          </a:p>
        </p:txBody>
      </p:sp>
      <p:sp>
        <p:nvSpPr>
          <p:cNvPr id="7" name="Rounded Rectangle 6">
            <a:extLst>
              <a:ext uri="{C183D7F6-B498-43B3-948B-1728B52AA6E4}">
                <adec:decorative xmlns:adec="http://schemas.microsoft.com/office/drawing/2017/decorative" val="1"/>
              </a:ext>
            </a:extLst>
          </p:cNvPr>
          <p:cNvSpPr/>
          <p:nvPr/>
        </p:nvSpPr>
        <p:spPr>
          <a:xfrm>
            <a:off x="492408" y="2825188"/>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a:stCxn id="7" idx="3"/>
          </p:cNvCxnSpPr>
          <p:nvPr/>
        </p:nvCxnSpPr>
        <p:spPr>
          <a:xfrm flipV="1">
            <a:off x="3043788" y="2916060"/>
            <a:ext cx="1672830" cy="88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72616" y="3714645"/>
            <a:ext cx="3649211" cy="646331"/>
          </a:xfrm>
          <a:prstGeom prst="rect">
            <a:avLst/>
          </a:prstGeom>
          <a:noFill/>
        </p:spPr>
        <p:txBody>
          <a:bodyPr wrap="square" rtlCol="0">
            <a:spAutoFit/>
          </a:bodyPr>
          <a:lstStyle/>
          <a:p>
            <a:r>
              <a:rPr lang="en-US" dirty="0">
                <a:latin typeface="Trebuchet MS" panose="020B0603020202020204" pitchFamily="34" charset="0"/>
              </a:rPr>
              <a:t>Add records for the Planned Measures for 2024 Collection.</a:t>
            </a:r>
          </a:p>
        </p:txBody>
      </p:sp>
      <p:sp>
        <p:nvSpPr>
          <p:cNvPr id="10" name="Rounded Rectangle 9">
            <a:extLst>
              <a:ext uri="{C183D7F6-B498-43B3-948B-1728B52AA6E4}">
                <adec:decorative xmlns:adec="http://schemas.microsoft.com/office/drawing/2017/decorative" val="1"/>
              </a:ext>
            </a:extLst>
          </p:cNvPr>
          <p:cNvSpPr/>
          <p:nvPr/>
        </p:nvSpPr>
        <p:spPr>
          <a:xfrm>
            <a:off x="492408" y="3224926"/>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a:endCxn id="9" idx="1"/>
          </p:cNvCxnSpPr>
          <p:nvPr/>
        </p:nvCxnSpPr>
        <p:spPr>
          <a:xfrm>
            <a:off x="3043788" y="3404224"/>
            <a:ext cx="1928828" cy="6335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45842" y="4491887"/>
            <a:ext cx="4448215" cy="923330"/>
          </a:xfrm>
          <a:prstGeom prst="rect">
            <a:avLst/>
          </a:prstGeom>
          <a:noFill/>
        </p:spPr>
        <p:txBody>
          <a:bodyPr wrap="square" rtlCol="0">
            <a:spAutoFit/>
          </a:bodyPr>
          <a:lstStyle/>
          <a:p>
            <a:r>
              <a:rPr lang="en-US" dirty="0">
                <a:latin typeface="Trebuchet MS" panose="020B0603020202020204" pitchFamily="34" charset="0"/>
              </a:rPr>
              <a:t>Use for both the Renewal/Application and Planned Measures for current year collections.</a:t>
            </a:r>
          </a:p>
        </p:txBody>
      </p:sp>
      <p:sp>
        <p:nvSpPr>
          <p:cNvPr id="13" name="Rounded Rectangle 12">
            <a:extLst>
              <a:ext uri="{C183D7F6-B498-43B3-948B-1728B52AA6E4}">
                <adec:decorative xmlns:adec="http://schemas.microsoft.com/office/drawing/2017/decorative" val="1"/>
              </a:ext>
            </a:extLst>
          </p:cNvPr>
          <p:cNvSpPr/>
          <p:nvPr/>
        </p:nvSpPr>
        <p:spPr>
          <a:xfrm>
            <a:off x="492408" y="3602430"/>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C183D7F6-B498-43B3-948B-1728B52AA6E4}">
                <adec:decorative xmlns:adec="http://schemas.microsoft.com/office/drawing/2017/decorative" val="1"/>
              </a:ext>
            </a:extLst>
          </p:cNvPr>
          <p:cNvCxnSpPr>
            <a:stCxn id="13" idx="3"/>
            <a:endCxn id="12" idx="1"/>
          </p:cNvCxnSpPr>
          <p:nvPr/>
        </p:nvCxnSpPr>
        <p:spPr>
          <a:xfrm>
            <a:off x="3043788" y="3781728"/>
            <a:ext cx="1202054" cy="11718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77311" y="6322484"/>
            <a:ext cx="4573612" cy="369332"/>
          </a:xfrm>
          <a:prstGeom prst="rect">
            <a:avLst/>
          </a:prstGeom>
          <a:noFill/>
        </p:spPr>
        <p:txBody>
          <a:bodyPr wrap="square" rtlCol="0">
            <a:spAutoFit/>
          </a:bodyPr>
          <a:lstStyle/>
          <a:p>
            <a:r>
              <a:rPr lang="en-US" dirty="0">
                <a:latin typeface="Trebuchet MS" panose="020B0603020202020204" pitchFamily="34" charset="0"/>
              </a:rPr>
              <a:t>Download file extracts for each collection.</a:t>
            </a:r>
          </a:p>
        </p:txBody>
      </p:sp>
      <p:sp>
        <p:nvSpPr>
          <p:cNvPr id="16" name="Rounded Rectangle 15">
            <a:extLst>
              <a:ext uri="{C183D7F6-B498-43B3-948B-1728B52AA6E4}">
                <adec:decorative xmlns:adec="http://schemas.microsoft.com/office/drawing/2017/decorative" val="1"/>
              </a:ext>
            </a:extLst>
          </p:cNvPr>
          <p:cNvSpPr/>
          <p:nvPr/>
        </p:nvSpPr>
        <p:spPr>
          <a:xfrm>
            <a:off x="501286" y="5215249"/>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C183D7F6-B498-43B3-948B-1728B52AA6E4}">
                <adec:decorative xmlns:adec="http://schemas.microsoft.com/office/drawing/2017/decorative" val="1"/>
              </a:ext>
            </a:extLst>
          </p:cNvPr>
          <p:cNvCxnSpPr>
            <a:stCxn id="16" idx="3"/>
            <a:endCxn id="15" idx="1"/>
          </p:cNvCxnSpPr>
          <p:nvPr/>
        </p:nvCxnSpPr>
        <p:spPr>
          <a:xfrm>
            <a:off x="3052666" y="5394547"/>
            <a:ext cx="324645" cy="11126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5191" y="5519321"/>
            <a:ext cx="4430514" cy="646331"/>
          </a:xfrm>
          <a:prstGeom prst="rect">
            <a:avLst/>
          </a:prstGeom>
          <a:noFill/>
        </p:spPr>
        <p:txBody>
          <a:bodyPr wrap="square" rtlCol="0">
            <a:spAutoFit/>
          </a:bodyPr>
          <a:lstStyle/>
          <a:p>
            <a:r>
              <a:rPr lang="en-US" dirty="0">
                <a:latin typeface="Trebuchet MS" panose="020B0603020202020204" pitchFamily="34" charset="0"/>
              </a:rPr>
              <a:t>Opt a school, or schools, out of either collection.</a:t>
            </a:r>
          </a:p>
        </p:txBody>
      </p:sp>
      <p:sp>
        <p:nvSpPr>
          <p:cNvPr id="19" name="Rounded Rectangle 18">
            <a:extLst>
              <a:ext uri="{C183D7F6-B498-43B3-948B-1728B52AA6E4}">
                <adec:decorative xmlns:adec="http://schemas.microsoft.com/office/drawing/2017/decorative" val="1"/>
              </a:ext>
            </a:extLst>
          </p:cNvPr>
          <p:cNvSpPr/>
          <p:nvPr/>
        </p:nvSpPr>
        <p:spPr>
          <a:xfrm>
            <a:off x="501286" y="3998845"/>
            <a:ext cx="2551380" cy="777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C183D7F6-B498-43B3-948B-1728B52AA6E4}">
                <adec:decorative xmlns:adec="http://schemas.microsoft.com/office/drawing/2017/decorative" val="1"/>
              </a:ext>
            </a:extLst>
          </p:cNvPr>
          <p:cNvCxnSpPr>
            <a:stCxn id="19" idx="3"/>
            <a:endCxn id="18" idx="1"/>
          </p:cNvCxnSpPr>
          <p:nvPr/>
        </p:nvCxnSpPr>
        <p:spPr>
          <a:xfrm>
            <a:off x="3052666" y="4387783"/>
            <a:ext cx="802525" cy="14547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16618" y="2177396"/>
            <a:ext cx="4161208" cy="1477328"/>
          </a:xfrm>
          <a:prstGeom prst="rect">
            <a:avLst/>
          </a:prstGeom>
          <a:noFill/>
        </p:spPr>
        <p:txBody>
          <a:bodyPr wrap="square" rtlCol="0">
            <a:spAutoFit/>
          </a:bodyPr>
          <a:lstStyle/>
          <a:p>
            <a:r>
              <a:rPr lang="en-US" dirty="0">
                <a:latin typeface="Trebuchet MS" panose="020B0603020202020204" pitchFamily="34" charset="0"/>
              </a:rPr>
              <a:t>Use this to formally submit your completed data submission to CDE. You can also use this to check errors in your data submission before finalizing it.</a:t>
            </a:r>
          </a:p>
        </p:txBody>
      </p:sp>
    </p:spTree>
    <p:extLst>
      <p:ext uri="{BB962C8B-B14F-4D97-AF65-F5344CB8AC3E}">
        <p14:creationId xmlns:p14="http://schemas.microsoft.com/office/powerpoint/2010/main" val="390656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 Overview</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Content Placeholder 2"/>
          <p:cNvSpPr>
            <a:spLocks noGrp="1"/>
          </p:cNvSpPr>
          <p:nvPr>
            <p:ph idx="1"/>
          </p:nvPr>
        </p:nvSpPr>
        <p:spPr>
          <a:xfrm>
            <a:off x="628650" y="1463040"/>
            <a:ext cx="7886700" cy="4351338"/>
          </a:xfrm>
        </p:spPr>
        <p:txBody>
          <a:bodyPr/>
          <a:lstStyle/>
          <a:p>
            <a:r>
              <a:rPr lang="en-US" dirty="0"/>
              <a:t>Errors in Data Pipeline:</a:t>
            </a:r>
          </a:p>
          <a:p>
            <a:r>
              <a:rPr lang="en-US" dirty="0"/>
              <a:t>Invalid codes</a:t>
            </a:r>
          </a:p>
          <a:p>
            <a:pPr lvl="1"/>
            <a:r>
              <a:rPr lang="en-US" dirty="0"/>
              <a:t>Missing data in required fields</a:t>
            </a:r>
          </a:p>
          <a:p>
            <a:pPr lvl="1"/>
            <a:r>
              <a:rPr lang="en-US" dirty="0"/>
              <a:t>Incorrect codes in a given field</a:t>
            </a:r>
          </a:p>
          <a:p>
            <a:r>
              <a:rPr lang="en-US" dirty="0"/>
              <a:t>Data that breaks a logic rule in a given field</a:t>
            </a:r>
          </a:p>
          <a:p>
            <a:endParaRPr lang="en-US" dirty="0"/>
          </a:p>
        </p:txBody>
      </p:sp>
      <p:sp>
        <p:nvSpPr>
          <p:cNvPr id="6" name="Rectangle 5"/>
          <p:cNvSpPr/>
          <p:nvPr/>
        </p:nvSpPr>
        <p:spPr>
          <a:xfrm>
            <a:off x="0" y="3835831"/>
            <a:ext cx="9144000" cy="1263111"/>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rebuchet MS" panose="020B0603020202020204" pitchFamily="34" charset="0"/>
              </a:rPr>
              <a:t>Data errors will need to be resolved before submitted data can be finalized.</a:t>
            </a:r>
          </a:p>
        </p:txBody>
      </p:sp>
    </p:spTree>
    <p:extLst>
      <p:ext uri="{BB962C8B-B14F-4D97-AF65-F5344CB8AC3E}">
        <p14:creationId xmlns:p14="http://schemas.microsoft.com/office/powerpoint/2010/main" val="376965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 Overview</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5" name="Content Placeholder 3" descr="screenshot of data submission in process with error flags"/>
          <p:cNvPicPr>
            <a:picLocks noChangeAspect="1"/>
          </p:cNvPicPr>
          <p:nvPr/>
        </p:nvPicPr>
        <p:blipFill rotWithShape="1">
          <a:blip r:embed="rId3">
            <a:extLst>
              <a:ext uri="{28A0092B-C50C-407E-A947-70E740481C1C}">
                <a14:useLocalDpi xmlns:a14="http://schemas.microsoft.com/office/drawing/2010/main" val="0"/>
              </a:ext>
            </a:extLst>
          </a:blip>
          <a:srcRect t="3206"/>
          <a:stretch/>
        </p:blipFill>
        <p:spPr>
          <a:xfrm>
            <a:off x="19118" y="1309607"/>
            <a:ext cx="9154734" cy="3053166"/>
          </a:xfrm>
          <a:prstGeom prst="rect">
            <a:avLst/>
          </a:prstGeom>
        </p:spPr>
      </p:pic>
      <p:sp>
        <p:nvSpPr>
          <p:cNvPr id="6" name="Rounded Rectangle 5">
            <a:extLst>
              <a:ext uri="{C183D7F6-B498-43B3-948B-1728B52AA6E4}">
                <adec:decorative xmlns:adec="http://schemas.microsoft.com/office/drawing/2017/decorative" val="1"/>
              </a:ext>
            </a:extLst>
          </p:cNvPr>
          <p:cNvSpPr/>
          <p:nvPr/>
        </p:nvSpPr>
        <p:spPr>
          <a:xfrm>
            <a:off x="135355" y="2224007"/>
            <a:ext cx="8772041" cy="480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C183D7F6-B498-43B3-948B-1728B52AA6E4}">
                <adec:decorative xmlns:adec="http://schemas.microsoft.com/office/drawing/2017/decorative" val="1"/>
              </a:ext>
            </a:extLst>
          </p:cNvPr>
          <p:cNvSpPr/>
          <p:nvPr/>
        </p:nvSpPr>
        <p:spPr>
          <a:xfrm>
            <a:off x="391077" y="3440624"/>
            <a:ext cx="2409987" cy="3022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C183D7F6-B498-43B3-948B-1728B52AA6E4}">
                <adec:decorative xmlns:adec="http://schemas.microsoft.com/office/drawing/2017/decorative" val="1"/>
              </a:ext>
            </a:extLst>
          </p:cNvPr>
          <p:cNvCxnSpPr/>
          <p:nvPr/>
        </p:nvCxnSpPr>
        <p:spPr>
          <a:xfrm flipH="1">
            <a:off x="561559" y="2704454"/>
            <a:ext cx="7749" cy="736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2665708" y="4441040"/>
            <a:ext cx="4533255" cy="1754326"/>
          </a:xfrm>
          <a:prstGeom prst="rect">
            <a:avLst/>
          </a:prstGeom>
          <a:noFill/>
        </p:spPr>
        <p:txBody>
          <a:bodyPr wrap="square" rtlCol="0">
            <a:spAutoFit/>
          </a:bodyPr>
          <a:lstStyle/>
          <a:p>
            <a:r>
              <a:rPr lang="en-US" dirty="0">
                <a:latin typeface="Trebuchet MS" panose="020B0603020202020204" pitchFamily="34" charset="0"/>
              </a:rPr>
              <a:t>Records added with errors will still be submitted to the Data Pipeline system, but you will receive a notice that they are an error, and they will be flagged in </a:t>
            </a:r>
            <a:r>
              <a:rPr lang="en-US" b="1" dirty="0">
                <a:solidFill>
                  <a:srgbClr val="C00000"/>
                </a:solidFill>
                <a:latin typeface="Trebuchet MS" panose="020B0603020202020204" pitchFamily="34" charset="0"/>
              </a:rPr>
              <a:t>RED</a:t>
            </a:r>
            <a:r>
              <a:rPr lang="en-US" dirty="0">
                <a:latin typeface="Trebuchet MS" panose="020B0603020202020204" pitchFamily="34" charset="0"/>
              </a:rPr>
              <a:t>. They will be flagged this same way in the Edit records screen.</a:t>
            </a:r>
          </a:p>
        </p:txBody>
      </p:sp>
      <p:cxnSp>
        <p:nvCxnSpPr>
          <p:cNvPr id="10" name="Straight Arrow Connector 9">
            <a:extLst>
              <a:ext uri="{C183D7F6-B498-43B3-948B-1728B52AA6E4}">
                <adec:decorative xmlns:adec="http://schemas.microsoft.com/office/drawing/2017/decorative" val="1"/>
              </a:ext>
            </a:extLst>
          </p:cNvPr>
          <p:cNvCxnSpPr>
            <a:stCxn id="7" idx="2"/>
          </p:cNvCxnSpPr>
          <p:nvPr/>
        </p:nvCxnSpPr>
        <p:spPr>
          <a:xfrm>
            <a:off x="1596071" y="3742841"/>
            <a:ext cx="1150749" cy="12476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descr="2023-24"/>
          <p:cNvGrpSpPr/>
          <p:nvPr/>
        </p:nvGrpSpPr>
        <p:grpSpPr>
          <a:xfrm>
            <a:off x="4560902" y="1700597"/>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Tree>
    <p:extLst>
      <p:ext uri="{BB962C8B-B14F-4D97-AF65-F5344CB8AC3E}">
        <p14:creationId xmlns:p14="http://schemas.microsoft.com/office/powerpoint/2010/main" val="57321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Renewal/Application Collection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dirty="0"/>
          </a:p>
        </p:txBody>
      </p:sp>
      <p:sp>
        <p:nvSpPr>
          <p:cNvPr id="4" name="TextBox 3"/>
          <p:cNvSpPr txBox="1"/>
          <p:nvPr/>
        </p:nvSpPr>
        <p:spPr>
          <a:xfrm>
            <a:off x="550416" y="3676591"/>
            <a:ext cx="790778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Basics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Resources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Submitting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Finalizing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Reports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Error Logic</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Opt Outs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Sign Off Sheets</a:t>
            </a:r>
          </a:p>
        </p:txBody>
      </p:sp>
    </p:spTree>
    <p:extLst>
      <p:ext uri="{BB962C8B-B14F-4D97-AF65-F5344CB8AC3E}">
        <p14:creationId xmlns:p14="http://schemas.microsoft.com/office/powerpoint/2010/main" val="61657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Collection</a:t>
            </a:r>
            <a:r>
              <a:rPr lang="en-US" i="1" dirty="0"/>
              <a:t>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Content Placeholder 2"/>
          <p:cNvSpPr>
            <a:spLocks noGrp="1"/>
          </p:cNvSpPr>
          <p:nvPr>
            <p:ph idx="1"/>
          </p:nvPr>
        </p:nvSpPr>
        <p:spPr>
          <a:xfrm>
            <a:off x="628650" y="1463039"/>
            <a:ext cx="7886700" cy="5225995"/>
          </a:xfrm>
        </p:spPr>
        <p:txBody>
          <a:bodyPr>
            <a:normAutofit/>
          </a:bodyPr>
          <a:lstStyle/>
          <a:p>
            <a:r>
              <a:rPr lang="en-US" dirty="0"/>
              <a:t>AEC Renewal/Application Collection</a:t>
            </a:r>
          </a:p>
          <a:p>
            <a:pPr lvl="1"/>
            <a:r>
              <a:rPr lang="en-US" sz="2100" u="sng" dirty="0"/>
              <a:t>REQUIRED</a:t>
            </a:r>
            <a:r>
              <a:rPr lang="en-US" sz="2100" dirty="0"/>
              <a:t> for any school that wishes to receive Alternative Education Campus (AEC) designation from the state</a:t>
            </a:r>
          </a:p>
          <a:p>
            <a:pPr lvl="1"/>
            <a:r>
              <a:rPr lang="en-US" sz="2100" dirty="0"/>
              <a:t>This designation allows for the school to be accredited using the AEC School Performance Framework (SPF)</a:t>
            </a:r>
          </a:p>
          <a:p>
            <a:pPr lvl="1"/>
            <a:r>
              <a:rPr lang="en-US" sz="2100" dirty="0"/>
              <a:t>Collection is student level and uses personally identifiable information (PII)</a:t>
            </a:r>
          </a:p>
          <a:p>
            <a:pPr lvl="2"/>
            <a:r>
              <a:rPr lang="en-US" sz="1900" dirty="0"/>
              <a:t>No high risk designation data from this collection is used in any subsequent reporting</a:t>
            </a:r>
          </a:p>
          <a:p>
            <a:pPr lvl="1"/>
            <a:r>
              <a:rPr lang="en-US" sz="2100" dirty="0"/>
              <a:t>Threshold for designation is still 90% high-risk as of the school’s 2023-24 October Count population</a:t>
            </a:r>
          </a:p>
          <a:p>
            <a:pPr lvl="2"/>
            <a:r>
              <a:rPr lang="en-US" sz="1900" dirty="0"/>
              <a:t>Data is pre-populated from October Count, Student End of Year, Student December, and previous year AEC Renewal/Application submissions for students who have re-enrolled at the same AEC for multiple October Counts (for these students, we carry forward district designated high risk categories)</a:t>
            </a:r>
          </a:p>
          <a:p>
            <a:endParaRPr lang="en-US" dirty="0"/>
          </a:p>
        </p:txBody>
      </p:sp>
    </p:spTree>
    <p:extLst>
      <p:ext uri="{BB962C8B-B14F-4D97-AF65-F5344CB8AC3E}">
        <p14:creationId xmlns:p14="http://schemas.microsoft.com/office/powerpoint/2010/main" val="3330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Collection</a:t>
            </a:r>
            <a:r>
              <a:rPr lang="en-US" i="1" dirty="0"/>
              <a:t>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
        <p:nvSpPr>
          <p:cNvPr id="5" name="Content Placeholder 2"/>
          <p:cNvSpPr>
            <a:spLocks noGrp="1"/>
          </p:cNvSpPr>
          <p:nvPr>
            <p:ph idx="1"/>
          </p:nvPr>
        </p:nvSpPr>
        <p:spPr>
          <a:xfrm>
            <a:off x="628650" y="1463040"/>
            <a:ext cx="7886700" cy="4351338"/>
          </a:xfrm>
        </p:spPr>
        <p:txBody>
          <a:bodyPr/>
          <a:lstStyle/>
          <a:p>
            <a:r>
              <a:rPr lang="en-US" i="1" u="sng" dirty="0"/>
              <a:t>Renewal Schools</a:t>
            </a:r>
            <a:r>
              <a:rPr lang="en-US" dirty="0"/>
              <a:t>: Schools that received AEC designation for the 2023-2024 school year and are re-applying for the 2024-2025 school year</a:t>
            </a:r>
          </a:p>
          <a:p>
            <a:pPr lvl="1"/>
            <a:r>
              <a:rPr lang="en-US" dirty="0"/>
              <a:t>Full list of schools with 2023-2024 AEC designation is available here: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https://www.cde.state.co.us/accountability/sbe_aecdesignees_2023_updatedlogo-0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500" dirty="0"/>
          </a:p>
          <a:p>
            <a:r>
              <a:rPr lang="en-US" i="1" u="sng" dirty="0"/>
              <a:t>Applicant Schools</a:t>
            </a:r>
            <a:r>
              <a:rPr lang="en-US" dirty="0"/>
              <a:t>: Schools applying for AEC designation for the 2024-2025 school year that did not have AEC designation in the 2023-2024 school year</a:t>
            </a:r>
          </a:p>
          <a:p>
            <a:pPr lvl="1"/>
            <a:r>
              <a:rPr lang="en-US" dirty="0"/>
              <a:t>Schools applying for AEC designation for the first time</a:t>
            </a:r>
          </a:p>
          <a:p>
            <a:pPr lvl="1"/>
            <a:r>
              <a:rPr lang="en-US" dirty="0"/>
              <a:t>Schools re-applying for AEC designation after a lapse in designation </a:t>
            </a:r>
          </a:p>
          <a:p>
            <a:endParaRPr lang="en-US" dirty="0"/>
          </a:p>
        </p:txBody>
      </p:sp>
    </p:spTree>
    <p:extLst>
      <p:ext uri="{BB962C8B-B14F-4D97-AF65-F5344CB8AC3E}">
        <p14:creationId xmlns:p14="http://schemas.microsoft.com/office/powerpoint/2010/main" val="109425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Collection</a:t>
            </a:r>
            <a:r>
              <a:rPr lang="en-US" i="1" dirty="0"/>
              <a:t>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5" name="Content Placeholder 2"/>
          <p:cNvSpPr>
            <a:spLocks noGrp="1"/>
          </p:cNvSpPr>
          <p:nvPr>
            <p:ph idx="1"/>
          </p:nvPr>
        </p:nvSpPr>
        <p:spPr>
          <a:xfrm>
            <a:off x="628650" y="1463040"/>
            <a:ext cx="7886700" cy="4351338"/>
          </a:xfrm>
        </p:spPr>
        <p:txBody>
          <a:bodyPr>
            <a:normAutofit fontScale="85000" lnSpcReduction="20000"/>
          </a:bodyPr>
          <a:lstStyle/>
          <a:p>
            <a:r>
              <a:rPr lang="en-US" u="sng" dirty="0"/>
              <a:t>Routine Monitoring Site Visits:</a:t>
            </a:r>
            <a:r>
              <a:rPr lang="en-US" dirty="0"/>
              <a:t> These visits are opportunities for school and district staff to meet with CDE staff. In these visits, CDE staff provide clarification on AEC related processes and provide technical support where needed. Monitoring site visits may occur in the following conditions:</a:t>
            </a:r>
          </a:p>
          <a:p>
            <a:pPr lvl="1"/>
            <a:r>
              <a:rPr lang="en-US" u="sng" dirty="0"/>
              <a:t>Onboarding Site Visit:</a:t>
            </a:r>
            <a:r>
              <a:rPr lang="en-US" dirty="0"/>
              <a:t> All school applying for AEC designation for the first time or applying after a lapse in designation status receive an onboarding site visit.</a:t>
            </a:r>
          </a:p>
          <a:p>
            <a:pPr lvl="1"/>
            <a:r>
              <a:rPr lang="en-US" u="sng" dirty="0"/>
              <a:t>Monitoring Site Visit:</a:t>
            </a:r>
            <a:r>
              <a:rPr lang="en-US" dirty="0"/>
              <a:t> Schools in districts which have not had a routine site visit or a data audit in the last four years may be selected for a monitoring site visit.</a:t>
            </a:r>
            <a:endParaRPr lang="en-US" u="sng" dirty="0"/>
          </a:p>
          <a:p>
            <a:pPr marL="0" indent="0">
              <a:buNone/>
            </a:pPr>
            <a:endParaRPr lang="en-US" u="sng" dirty="0"/>
          </a:p>
          <a:p>
            <a:endParaRPr lang="en-US" u="sng" dirty="0"/>
          </a:p>
          <a:p>
            <a:r>
              <a:rPr lang="en-US" u="sng" dirty="0"/>
              <a:t>Data Audits</a:t>
            </a:r>
            <a:r>
              <a:rPr lang="en-US" dirty="0"/>
              <a:t>: A school in your district may be selected for an in-person audit by CDE personnel for any of the following reasons:</a:t>
            </a:r>
          </a:p>
          <a:p>
            <a:pPr lvl="1"/>
            <a:r>
              <a:rPr lang="en-US" dirty="0"/>
              <a:t>The district opted out of providing student-level data for the school during the Renewal/Application Collection process</a:t>
            </a:r>
          </a:p>
          <a:p>
            <a:pPr lvl="1"/>
            <a:r>
              <a:rPr lang="en-US" dirty="0"/>
              <a:t>Data irregularities were found during the Renewal/Application Collection process</a:t>
            </a:r>
          </a:p>
          <a:p>
            <a:pPr lvl="1"/>
            <a:r>
              <a:rPr lang="en-US" dirty="0"/>
              <a:t>The district has excluded the AEC from the district’s District Performance Framework in a previous accountability cycle</a:t>
            </a:r>
          </a:p>
          <a:p>
            <a:endParaRPr lang="en-US" dirty="0"/>
          </a:p>
        </p:txBody>
      </p:sp>
    </p:spTree>
    <p:extLst>
      <p:ext uri="{BB962C8B-B14F-4D97-AF65-F5344CB8AC3E}">
        <p14:creationId xmlns:p14="http://schemas.microsoft.com/office/powerpoint/2010/main" val="255915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Resources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0098075"/>
              </p:ext>
            </p:extLst>
          </p:nvPr>
        </p:nvGraphicFramePr>
        <p:xfrm>
          <a:off x="0" y="1212652"/>
          <a:ext cx="9144000" cy="4755139"/>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68320">
                  <a:extLst>
                    <a:ext uri="{9D8B030D-6E8A-4147-A177-3AD203B41FA5}">
                      <a16:colId xmlns:a16="http://schemas.microsoft.com/office/drawing/2014/main" val="20001"/>
                    </a:ext>
                  </a:extLst>
                </a:gridCol>
                <a:gridCol w="3027680">
                  <a:extLst>
                    <a:ext uri="{9D8B030D-6E8A-4147-A177-3AD203B41FA5}">
                      <a16:colId xmlns:a16="http://schemas.microsoft.com/office/drawing/2014/main" val="20002"/>
                    </a:ext>
                  </a:extLst>
                </a:gridCol>
              </a:tblGrid>
              <a:tr h="397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What do</a:t>
                      </a:r>
                      <a:r>
                        <a:rPr lang="en-US" sz="1500" baseline="0" dirty="0">
                          <a:solidFill>
                            <a:schemeClr val="tx1"/>
                          </a:solidFill>
                        </a:rPr>
                        <a:t> you need?</a:t>
                      </a:r>
                      <a:endParaRPr lang="en-US" sz="1500" dirty="0">
                        <a:solidFill>
                          <a:schemeClr val="tx1"/>
                        </a:solidFill>
                      </a:endParaRPr>
                    </a:p>
                  </a:txBody>
                  <a:tcPr>
                    <a:solidFill>
                      <a:srgbClr val="549FD5"/>
                    </a:solidFill>
                  </a:tcPr>
                </a:tc>
                <a:tc>
                  <a:txBody>
                    <a:bodyPr/>
                    <a:lstStyle/>
                    <a:p>
                      <a:r>
                        <a:rPr lang="en-US" sz="1500" dirty="0">
                          <a:solidFill>
                            <a:schemeClr val="tx1"/>
                          </a:solidFill>
                        </a:rPr>
                        <a:t>Why</a:t>
                      </a:r>
                      <a:r>
                        <a:rPr lang="en-US" sz="1500" baseline="0" dirty="0">
                          <a:solidFill>
                            <a:schemeClr val="tx1"/>
                          </a:solidFill>
                        </a:rPr>
                        <a:t> do you need it?</a:t>
                      </a:r>
                      <a:endParaRPr lang="en-US" sz="1500" dirty="0">
                        <a:solidFill>
                          <a:schemeClr val="tx1"/>
                        </a:solidFill>
                      </a:endParaRPr>
                    </a:p>
                  </a:txBody>
                  <a:tcPr>
                    <a:solidFill>
                      <a:srgbClr val="549FD5"/>
                    </a:solidFill>
                  </a:tcPr>
                </a:tc>
                <a:tc>
                  <a:txBody>
                    <a:bodyPr/>
                    <a:lstStyle/>
                    <a:p>
                      <a:r>
                        <a:rPr lang="en-US" sz="1500" dirty="0">
                          <a:solidFill>
                            <a:schemeClr val="tx1"/>
                          </a:solidFill>
                        </a:rPr>
                        <a:t>Where do</a:t>
                      </a:r>
                      <a:r>
                        <a:rPr lang="en-US" sz="1500" baseline="0" dirty="0">
                          <a:solidFill>
                            <a:schemeClr val="tx1"/>
                          </a:solidFill>
                        </a:rPr>
                        <a:t> you get it?</a:t>
                      </a:r>
                      <a:endParaRPr lang="en-US" sz="1500" dirty="0">
                        <a:solidFill>
                          <a:schemeClr val="tx1"/>
                        </a:solidFill>
                      </a:endParaRPr>
                    </a:p>
                  </a:txBody>
                  <a:tcPr>
                    <a:solidFill>
                      <a:srgbClr val="549FD5"/>
                    </a:solidFill>
                  </a:tcPr>
                </a:tc>
                <a:extLst>
                  <a:ext uri="{0D108BD9-81ED-4DB2-BD59-A6C34878D82A}">
                    <a16:rowId xmlns:a16="http://schemas.microsoft.com/office/drawing/2014/main" val="10000"/>
                  </a:ext>
                </a:extLst>
              </a:tr>
              <a:tr h="58851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List of AECs with current AEC designation</a:t>
                      </a:r>
                    </a:p>
                  </a:txBody>
                  <a:tcPr/>
                </a:tc>
                <a:tc>
                  <a:txBody>
                    <a:bodyPr/>
                    <a:lstStyle/>
                    <a:p>
                      <a:r>
                        <a:rPr lang="en-US" sz="1500" dirty="0"/>
                        <a:t>Determine if a school</a:t>
                      </a:r>
                      <a:r>
                        <a:rPr lang="en-US" sz="1500" baseline="0" dirty="0"/>
                        <a:t> is a renewal school or an applicant school</a:t>
                      </a:r>
                      <a:endParaRPr lang="en-US" sz="1500" dirty="0"/>
                    </a:p>
                  </a:txBody>
                  <a:tcPr/>
                </a:tc>
                <a:tc>
                  <a:txBody>
                    <a:bodyPr/>
                    <a:lstStyle/>
                    <a:p>
                      <a:r>
                        <a:rPr lang="en-US" sz="1500" dirty="0">
                          <a:hlinkClick r:id="rId3"/>
                        </a:rPr>
                        <a:t>https://www.cde.state.co.us/accountability/sbe_aecdesignees_2023_updatedlogo-0</a:t>
                      </a:r>
                      <a:r>
                        <a:rPr lang="en-US" sz="1500" dirty="0"/>
                        <a:t> </a:t>
                      </a:r>
                    </a:p>
                  </a:txBody>
                  <a:tcPr/>
                </a:tc>
                <a:extLst>
                  <a:ext uri="{0D108BD9-81ED-4DB2-BD59-A6C34878D82A}">
                    <a16:rowId xmlns:a16="http://schemas.microsoft.com/office/drawing/2014/main" val="10001"/>
                  </a:ext>
                </a:extLst>
              </a:tr>
              <a:tr h="83372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Renewal/Application File Layout and Definitions</a:t>
                      </a:r>
                    </a:p>
                  </a:txBody>
                  <a:tcPr/>
                </a:tc>
                <a:tc>
                  <a:txBody>
                    <a:bodyPr/>
                    <a:lstStyle/>
                    <a:p>
                      <a:r>
                        <a:rPr lang="en-US" sz="1500" dirty="0"/>
                        <a:t>Understand fields needed for data submission</a:t>
                      </a:r>
                    </a:p>
                  </a:txBody>
                  <a:tcPr/>
                </a:tc>
                <a:tc>
                  <a:txBody>
                    <a:bodyPr/>
                    <a:lstStyle/>
                    <a:p>
                      <a:r>
                        <a:rPr lang="en-US" sz="1500" dirty="0">
                          <a:hlinkClick r:id="rId4"/>
                        </a:rPr>
                        <a:t>http://www.cde.state.co.us/datapipeline/per-aec</a:t>
                      </a:r>
                      <a:r>
                        <a:rPr lang="en-US" sz="1500" dirty="0"/>
                        <a:t> </a:t>
                      </a:r>
                    </a:p>
                  </a:txBody>
                  <a:tcPr/>
                </a:tc>
                <a:extLst>
                  <a:ext uri="{0D108BD9-81ED-4DB2-BD59-A6C34878D82A}">
                    <a16:rowId xmlns:a16="http://schemas.microsoft.com/office/drawing/2014/main" val="10002"/>
                  </a:ext>
                </a:extLst>
              </a:tr>
              <a:tr h="83372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Confirmation that you have access to the AEC Collections in Pipeline</a:t>
                      </a:r>
                    </a:p>
                  </a:txBody>
                  <a:tcPr/>
                </a:tc>
                <a:tc>
                  <a:txBody>
                    <a:bodyPr/>
                    <a:lstStyle/>
                    <a:p>
                      <a:r>
                        <a:rPr lang="en-US" sz="1500" dirty="0"/>
                        <a:t>Cannot submit data without access to Data Pipeline</a:t>
                      </a:r>
                    </a:p>
                  </a:txBody>
                  <a:tcPr/>
                </a:tc>
                <a:tc>
                  <a:txBody>
                    <a:bodyPr/>
                    <a:lstStyle/>
                    <a:p>
                      <a:r>
                        <a:rPr lang="en-US" sz="1500" dirty="0"/>
                        <a:t>Local Area Manager grants AEC~LEAAPPROVER role permission</a:t>
                      </a:r>
                    </a:p>
                  </a:txBody>
                  <a:tcPr/>
                </a:tc>
                <a:extLst>
                  <a:ext uri="{0D108BD9-81ED-4DB2-BD59-A6C34878D82A}">
                    <a16:rowId xmlns:a16="http://schemas.microsoft.com/office/drawing/2014/main" val="10003"/>
                  </a:ext>
                </a:extLst>
              </a:tr>
              <a:tr h="83372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Sign off sheets for Renewal/Application Collection downloaded</a:t>
                      </a:r>
                    </a:p>
                  </a:txBody>
                  <a:tcPr/>
                </a:tc>
                <a:tc>
                  <a:txBody>
                    <a:bodyPr/>
                    <a:lstStyle/>
                    <a:p>
                      <a:r>
                        <a:rPr lang="en-US" sz="1500" dirty="0"/>
                        <a:t>Data submission is not considered final</a:t>
                      </a:r>
                      <a:r>
                        <a:rPr lang="en-US" sz="1500" baseline="0" dirty="0"/>
                        <a:t> until sign off sheets are submitted</a:t>
                      </a:r>
                      <a:endParaRPr lang="en-US" sz="1500" dirty="0"/>
                    </a:p>
                  </a:txBody>
                  <a:tcPr/>
                </a:tc>
                <a:tc>
                  <a:txBody>
                    <a:bodyPr/>
                    <a:lstStyle/>
                    <a:p>
                      <a:r>
                        <a:rPr lang="en-US" sz="1500" dirty="0">
                          <a:hlinkClick r:id="rId4"/>
                        </a:rPr>
                        <a:t>http://www.cde.state.co.us/datapipeline/per-aec</a:t>
                      </a:r>
                      <a:r>
                        <a:rPr lang="en-US" sz="1500" dirty="0"/>
                        <a:t> </a:t>
                      </a:r>
                    </a:p>
                  </a:txBody>
                  <a:tcPr/>
                </a:tc>
                <a:extLst>
                  <a:ext uri="{0D108BD9-81ED-4DB2-BD59-A6C34878D82A}">
                    <a16:rowId xmlns:a16="http://schemas.microsoft.com/office/drawing/2014/main" val="10004"/>
                  </a:ext>
                </a:extLst>
              </a:tr>
              <a:tr h="107893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a:t>Documentation requirements for high-risk student identification available for review</a:t>
                      </a:r>
                    </a:p>
                  </a:txBody>
                  <a:tcPr/>
                </a:tc>
                <a:tc>
                  <a:txBody>
                    <a:bodyPr/>
                    <a:lstStyle/>
                    <a:p>
                      <a:r>
                        <a:rPr lang="en-US" sz="1500" dirty="0"/>
                        <a:t>If district/BOCES</a:t>
                      </a:r>
                      <a:r>
                        <a:rPr lang="en-US" sz="1500" baseline="0" dirty="0"/>
                        <a:t> is using district-identified categories, review of documentation requirements is helpful</a:t>
                      </a:r>
                      <a:endParaRPr lang="en-US" sz="1500" dirty="0"/>
                    </a:p>
                  </a:txBody>
                  <a:tcPr/>
                </a:tc>
                <a:tc>
                  <a:txBody>
                    <a:bodyPr/>
                    <a:lstStyle/>
                    <a:p>
                      <a:r>
                        <a:rPr lang="en-US" sz="1500" dirty="0">
                          <a:hlinkClick r:id="rId4"/>
                        </a:rPr>
                        <a:t>http://www.cde.state.co.us/datapipeline/per-aec</a:t>
                      </a:r>
                      <a:r>
                        <a:rPr lang="en-US" sz="1500" dirty="0"/>
                        <a:t> </a:t>
                      </a:r>
                      <a:endParaRPr lang="en-US" sz="1500"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86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5" name="Picture 4" descr="screenshot of navigation sidebar for Alternative Education data collection in Data Pipeline"/>
          <p:cNvPicPr>
            <a:picLocks noChangeAspect="1"/>
          </p:cNvPicPr>
          <p:nvPr/>
        </p:nvPicPr>
        <p:blipFill rotWithShape="1">
          <a:blip r:embed="rId3">
            <a:extLst>
              <a:ext uri="{28A0092B-C50C-407E-A947-70E740481C1C}">
                <a14:useLocalDpi xmlns:a14="http://schemas.microsoft.com/office/drawing/2010/main" val="0"/>
              </a:ext>
            </a:extLst>
          </a:blip>
          <a:srcRect b="589"/>
          <a:stretch/>
        </p:blipFill>
        <p:spPr>
          <a:xfrm>
            <a:off x="628650" y="3973160"/>
            <a:ext cx="2106801" cy="2528379"/>
          </a:xfrm>
          <a:prstGeom prst="rect">
            <a:avLst/>
          </a:prstGeom>
        </p:spPr>
      </p:pic>
      <p:sp>
        <p:nvSpPr>
          <p:cNvPr id="6" name="Content Placeholder 2"/>
          <p:cNvSpPr>
            <a:spLocks noGrp="1"/>
          </p:cNvSpPr>
          <p:nvPr>
            <p:ph idx="1"/>
          </p:nvPr>
        </p:nvSpPr>
        <p:spPr>
          <a:xfrm>
            <a:off x="628650" y="1463040"/>
            <a:ext cx="7886700" cy="4351338"/>
          </a:xfrm>
        </p:spPr>
        <p:txBody>
          <a:bodyPr/>
          <a:lstStyle/>
          <a:p>
            <a:r>
              <a:rPr lang="en-US" dirty="0"/>
              <a:t>Use File Download/Upload to complete if:</a:t>
            </a:r>
          </a:p>
          <a:p>
            <a:pPr lvl="1"/>
            <a:r>
              <a:rPr lang="en-US" dirty="0"/>
              <a:t>You have several AECs in your district/BOCES or if you have particularly large AECs in your district/BOCES</a:t>
            </a:r>
          </a:p>
          <a:p>
            <a:pPr lvl="1"/>
            <a:r>
              <a:rPr lang="en-US" dirty="0"/>
              <a:t>The staff completing the Renewal/Application Collection are comfortable using and working with excel spreadsheets</a:t>
            </a:r>
          </a:p>
          <a:p>
            <a:pPr lvl="1"/>
            <a:r>
              <a:rPr lang="en-US" dirty="0"/>
              <a:t>Data entry and analysis for the Renewal/Application Collection will likely be shared across individuals</a:t>
            </a:r>
          </a:p>
        </p:txBody>
      </p:sp>
      <p:sp>
        <p:nvSpPr>
          <p:cNvPr id="7" name="Rounded Rectangle 6">
            <a:extLst>
              <a:ext uri="{C183D7F6-B498-43B3-948B-1728B52AA6E4}">
                <adec:decorative xmlns:adec="http://schemas.microsoft.com/office/drawing/2017/decorative" val="1"/>
              </a:ext>
            </a:extLst>
          </p:cNvPr>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a:stCxn id="7" idx="3"/>
            <a:endCxn id="9" idx="1"/>
          </p:cNvCxnSpPr>
          <p:nvPr/>
        </p:nvCxnSpPr>
        <p:spPr>
          <a:xfrm>
            <a:off x="2634712" y="4153545"/>
            <a:ext cx="1182765" cy="142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7477" y="3973160"/>
            <a:ext cx="4450869" cy="646331"/>
          </a:xfrm>
          <a:prstGeom prst="rect">
            <a:avLst/>
          </a:prstGeom>
          <a:noFill/>
        </p:spPr>
        <p:txBody>
          <a:bodyPr wrap="square" rtlCol="0">
            <a:spAutoFit/>
          </a:bodyPr>
          <a:lstStyle/>
          <a:p>
            <a:r>
              <a:rPr lang="en-US" dirty="0">
                <a:latin typeface="Trebuchet MS" panose="020B0603020202020204" pitchFamily="34" charset="0"/>
              </a:rPr>
              <a:t>Upload completed files to Data Pipeline for CDE review</a:t>
            </a:r>
          </a:p>
        </p:txBody>
      </p:sp>
      <p:sp>
        <p:nvSpPr>
          <p:cNvPr id="10" name="Rounded Rectangle 9">
            <a:extLst>
              <a:ext uri="{C183D7F6-B498-43B3-948B-1728B52AA6E4}">
                <adec:decorative xmlns:adec="http://schemas.microsoft.com/office/drawing/2017/decorative" val="1"/>
              </a:ext>
            </a:extLst>
          </p:cNvPr>
          <p:cNvSpPr/>
          <p:nvPr/>
        </p:nvSpPr>
        <p:spPr>
          <a:xfrm>
            <a:off x="802522" y="6215969"/>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a:endCxn id="12" idx="1"/>
          </p:cNvCxnSpPr>
          <p:nvPr/>
        </p:nvCxnSpPr>
        <p:spPr>
          <a:xfrm flipV="1">
            <a:off x="2634712" y="6140778"/>
            <a:ext cx="1182764" cy="199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7476" y="5817612"/>
            <a:ext cx="4450869" cy="646331"/>
          </a:xfrm>
          <a:prstGeom prst="rect">
            <a:avLst/>
          </a:prstGeom>
          <a:noFill/>
        </p:spPr>
        <p:txBody>
          <a:bodyPr wrap="square" rtlCol="0">
            <a:spAutoFit/>
          </a:bodyPr>
          <a:lstStyle/>
          <a:p>
            <a:r>
              <a:rPr lang="en-US" dirty="0">
                <a:latin typeface="Trebuchet MS" panose="020B0603020202020204" pitchFamily="34" charset="0"/>
              </a:rPr>
              <a:t>Download pre-populated files from Data Pipeline to submit</a:t>
            </a:r>
          </a:p>
        </p:txBody>
      </p:sp>
    </p:spTree>
    <p:extLst>
      <p:ext uri="{BB962C8B-B14F-4D97-AF65-F5344CB8AC3E}">
        <p14:creationId xmlns:p14="http://schemas.microsoft.com/office/powerpoint/2010/main" val="29732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5" name="Content Placeholder 3" descr="screenshot of file extract download process for renewal/application coll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269418"/>
            <a:ext cx="9109311" cy="1693120"/>
          </a:xfrm>
        </p:spPr>
      </p:pic>
      <p:sp>
        <p:nvSpPr>
          <p:cNvPr id="6" name="Rectangle 5">
            <a:extLst>
              <a:ext uri="{C183D7F6-B498-43B3-948B-1728B52AA6E4}">
                <adec:decorative xmlns:adec="http://schemas.microsoft.com/office/drawing/2017/decorative" val="1"/>
              </a:ext>
            </a:extLst>
          </p:cNvPr>
          <p:cNvSpPr/>
          <p:nvPr/>
        </p:nvSpPr>
        <p:spPr>
          <a:xfrm>
            <a:off x="929898" y="1769167"/>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5592305" y="1978394"/>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756108" y="1970994"/>
            <a:ext cx="1499473" cy="21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 y="2962538"/>
            <a:ext cx="4593040" cy="1815882"/>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a:latin typeface="Trebuchet MS" panose="020B0603020202020204" pitchFamily="34" charset="0"/>
              </a:rPr>
              <a:t>Extract Type: Initial Extract</a:t>
            </a:r>
          </a:p>
          <a:p>
            <a:pPr marL="285750" indent="-285750">
              <a:buFont typeface="Arial" panose="020B0604020202020204" pitchFamily="34" charset="0"/>
              <a:buChar char="•"/>
            </a:pPr>
            <a:r>
              <a:rPr lang="en-US" sz="1600" dirty="0">
                <a:latin typeface="Trebuchet MS" panose="020B0603020202020204" pitchFamily="34" charset="0"/>
              </a:rPr>
              <a:t>File Content Type: Excel</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Download Standard Extract</a:t>
            </a:r>
          </a:p>
        </p:txBody>
      </p:sp>
      <p:sp>
        <p:nvSpPr>
          <p:cNvPr id="10" name="TextBox 9"/>
          <p:cNvSpPr txBox="1"/>
          <p:nvPr/>
        </p:nvSpPr>
        <p:spPr>
          <a:xfrm>
            <a:off x="5049982" y="3208759"/>
            <a:ext cx="4593040" cy="1323439"/>
          </a:xfrm>
          <a:prstGeom prst="rect">
            <a:avLst/>
          </a:prstGeom>
          <a:noFill/>
        </p:spPr>
        <p:txBody>
          <a:bodyPr wrap="square" rtlCol="0">
            <a:spAutoFit/>
          </a:bodyPr>
          <a:lstStyle/>
          <a:p>
            <a:r>
              <a:rPr lang="en-US" sz="1600" dirty="0">
                <a:latin typeface="Trebuchet MS" panose="020B0603020202020204" pitchFamily="34" charset="0"/>
              </a:rPr>
              <a:t>Gives you </a:t>
            </a:r>
            <a:r>
              <a:rPr lang="en-US" sz="1600" i="1" u="sng" dirty="0">
                <a:latin typeface="Trebuchet MS" panose="020B0603020202020204" pitchFamily="34" charset="0"/>
              </a:rPr>
              <a:t>only</a:t>
            </a:r>
            <a:r>
              <a:rPr lang="en-US" sz="1600" dirty="0">
                <a:latin typeface="Trebuchet MS" panose="020B0603020202020204" pitchFamily="34" charset="0"/>
              </a:rPr>
              <a:t> the fields you can update</a:t>
            </a:r>
          </a:p>
          <a:p>
            <a:endParaRPr lang="en-US" sz="1600" dirty="0">
              <a:latin typeface="Trebuchet MS" panose="020B0603020202020204" pitchFamily="34" charset="0"/>
            </a:endParaRPr>
          </a:p>
          <a:p>
            <a:r>
              <a:rPr lang="en-US" sz="1600" dirty="0">
                <a:latin typeface="Trebuchet MS" panose="020B0603020202020204" pitchFamily="34" charset="0"/>
              </a:rPr>
              <a:t>Helpful </a:t>
            </a:r>
            <a:r>
              <a:rPr lang="en-US" sz="1600" dirty="0" err="1">
                <a:latin typeface="Trebuchet MS" panose="020B0603020202020204" pitchFamily="34" charset="0"/>
              </a:rPr>
              <a:t>Cognos</a:t>
            </a:r>
            <a:r>
              <a:rPr lang="en-US" sz="1600" dirty="0">
                <a:latin typeface="Trebuchet MS" panose="020B0603020202020204" pitchFamily="34" charset="0"/>
              </a:rPr>
              <a:t> reports:</a:t>
            </a:r>
          </a:p>
          <a:p>
            <a:pPr marL="285750" indent="-285750">
              <a:buFont typeface="Arial" panose="020B0604020202020204" pitchFamily="34" charset="0"/>
              <a:buChar char="•"/>
            </a:pPr>
            <a:r>
              <a:rPr lang="en-US" sz="1600" dirty="0">
                <a:latin typeface="Trebuchet MS" panose="020B0603020202020204" pitchFamily="34" charset="0"/>
              </a:rPr>
              <a:t>Students Not Identified As At risk</a:t>
            </a:r>
          </a:p>
          <a:p>
            <a:endParaRPr lang="en-US" sz="1600" dirty="0">
              <a:latin typeface="Trebuchet MS" panose="020B0603020202020204" pitchFamily="34" charset="0"/>
            </a:endParaRPr>
          </a:p>
        </p:txBody>
      </p:sp>
      <p:cxnSp>
        <p:nvCxnSpPr>
          <p:cNvPr id="11" name="Straight Arrow Connector 10">
            <a:extLst>
              <a:ext uri="{C183D7F6-B498-43B3-948B-1728B52AA6E4}">
                <adec:decorative xmlns:adec="http://schemas.microsoft.com/office/drawing/2017/decorative" val="1"/>
              </a:ext>
            </a:extLst>
          </p:cNvPr>
          <p:cNvCxnSpPr/>
          <p:nvPr/>
        </p:nvCxnSpPr>
        <p:spPr>
          <a:xfrm>
            <a:off x="4217670" y="3384755"/>
            <a:ext cx="832312" cy="7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descr="2023-24&#10;"/>
          <p:cNvGrpSpPr/>
          <p:nvPr/>
        </p:nvGrpSpPr>
        <p:grpSpPr>
          <a:xfrm>
            <a:off x="4272804" y="1775753"/>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381436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Content Placeholder 3"/>
          <p:cNvSpPr>
            <a:spLocks noGrp="1"/>
          </p:cNvSpPr>
          <p:nvPr>
            <p:ph sz="half" idx="1"/>
          </p:nvPr>
        </p:nvSpPr>
        <p:spPr>
          <a:xfrm>
            <a:off x="274320" y="1463040"/>
            <a:ext cx="4011083" cy="4351338"/>
          </a:xfrm>
        </p:spPr>
        <p:txBody>
          <a:bodyPr>
            <a:normAutofit fontScale="92500"/>
          </a:bodyPr>
          <a:lstStyle/>
          <a:p>
            <a:r>
              <a:rPr lang="en-US" dirty="0"/>
              <a:t>Collection Window 1 Overview</a:t>
            </a:r>
          </a:p>
          <a:p>
            <a:pPr lvl="1"/>
            <a:r>
              <a:rPr lang="en-US" dirty="0"/>
              <a:t>Collections &amp; Timeline</a:t>
            </a:r>
          </a:p>
          <a:p>
            <a:pPr lvl="1"/>
            <a:r>
              <a:rPr lang="en-US" dirty="0"/>
              <a:t>Collections Checklist</a:t>
            </a:r>
          </a:p>
          <a:p>
            <a:pPr lvl="1"/>
            <a:r>
              <a:rPr lang="en-US" dirty="0"/>
              <a:t>Pipeline Basics</a:t>
            </a:r>
          </a:p>
          <a:p>
            <a:r>
              <a:rPr lang="en-US" dirty="0"/>
              <a:t>Renewal/Application Collection</a:t>
            </a:r>
          </a:p>
          <a:p>
            <a:pPr lvl="1"/>
            <a:r>
              <a:rPr lang="en-US" dirty="0"/>
              <a:t>Collection Basics</a:t>
            </a:r>
          </a:p>
          <a:p>
            <a:pPr lvl="1"/>
            <a:r>
              <a:rPr lang="en-US" dirty="0"/>
              <a:t>Resources</a:t>
            </a:r>
          </a:p>
          <a:p>
            <a:pPr lvl="1"/>
            <a:r>
              <a:rPr lang="en-US" dirty="0"/>
              <a:t>Submitting Your Data</a:t>
            </a:r>
          </a:p>
          <a:p>
            <a:pPr lvl="1"/>
            <a:r>
              <a:rPr lang="en-US" dirty="0"/>
              <a:t>Reports</a:t>
            </a:r>
          </a:p>
          <a:p>
            <a:pPr lvl="1"/>
            <a:r>
              <a:rPr lang="en-US" dirty="0"/>
              <a:t>Error Logic</a:t>
            </a:r>
          </a:p>
          <a:p>
            <a:pPr lvl="1"/>
            <a:r>
              <a:rPr lang="en-US" dirty="0"/>
              <a:t>Collection Opt Out</a:t>
            </a:r>
          </a:p>
          <a:p>
            <a:pPr lvl="1"/>
            <a:r>
              <a:rPr lang="en-US" dirty="0"/>
              <a:t>Sign Off Sheets</a:t>
            </a:r>
          </a:p>
          <a:p>
            <a:endParaRPr lang="en-US" dirty="0"/>
          </a:p>
        </p:txBody>
      </p:sp>
      <p:sp>
        <p:nvSpPr>
          <p:cNvPr id="6" name="Content Placeholder 4"/>
          <p:cNvSpPr txBox="1">
            <a:spLocks/>
          </p:cNvSpPr>
          <p:nvPr/>
        </p:nvSpPr>
        <p:spPr>
          <a:xfrm>
            <a:off x="4736254" y="1463040"/>
            <a:ext cx="40110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Planned Measures For 2024 Collection</a:t>
            </a:r>
          </a:p>
          <a:p>
            <a:pPr lvl="1"/>
            <a:r>
              <a:rPr lang="en-US" dirty="0"/>
              <a:t>Update on Accountability Pause</a:t>
            </a:r>
          </a:p>
          <a:p>
            <a:pPr lvl="1"/>
            <a:r>
              <a:rPr lang="en-US" dirty="0"/>
              <a:t>Collection Basics</a:t>
            </a:r>
          </a:p>
          <a:p>
            <a:pPr lvl="1"/>
            <a:r>
              <a:rPr lang="en-US" dirty="0"/>
              <a:t>Resources</a:t>
            </a:r>
          </a:p>
          <a:p>
            <a:pPr lvl="1"/>
            <a:r>
              <a:rPr lang="en-US" dirty="0"/>
              <a:t>Submitting Your Data</a:t>
            </a:r>
          </a:p>
          <a:p>
            <a:pPr lvl="1"/>
            <a:r>
              <a:rPr lang="en-US" dirty="0"/>
              <a:t>Error Logic</a:t>
            </a:r>
          </a:p>
          <a:p>
            <a:pPr lvl="1"/>
            <a:r>
              <a:rPr lang="en-US" dirty="0"/>
              <a:t>Collection </a:t>
            </a:r>
            <a:r>
              <a:rPr lang="en-US" dirty="0" err="1"/>
              <a:t>Opt</a:t>
            </a:r>
            <a:r>
              <a:rPr lang="en-US" dirty="0"/>
              <a:t> Out</a:t>
            </a:r>
          </a:p>
          <a:p>
            <a:r>
              <a:rPr lang="en-US" dirty="0"/>
              <a:t>Resources, Trainings &amp; Contacts</a:t>
            </a:r>
          </a:p>
          <a:p>
            <a:pPr marL="0" indent="0">
              <a:buNone/>
            </a:pPr>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5" name="Content Placeholder 3" descr="screesnshot of the file extract download process for the renewal/application coll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269418"/>
            <a:ext cx="9109311" cy="1693120"/>
          </a:xfrm>
        </p:spPr>
      </p:pic>
      <p:sp>
        <p:nvSpPr>
          <p:cNvPr id="6" name="Rectangle 5">
            <a:extLst>
              <a:ext uri="{C183D7F6-B498-43B3-948B-1728B52AA6E4}">
                <adec:decorative xmlns:adec="http://schemas.microsoft.com/office/drawing/2017/decorative" val="1"/>
              </a:ext>
            </a:extLst>
          </p:cNvPr>
          <p:cNvSpPr/>
          <p:nvPr/>
        </p:nvSpPr>
        <p:spPr>
          <a:xfrm>
            <a:off x="929898" y="1769167"/>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5592305" y="1978394"/>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756108" y="1970994"/>
            <a:ext cx="1499473" cy="21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3343" y="2950721"/>
            <a:ext cx="4593040" cy="1815882"/>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a:latin typeface="Trebuchet MS" panose="020B0603020202020204" pitchFamily="34" charset="0"/>
              </a:rPr>
              <a:t>Extract Type: Initial Extract</a:t>
            </a:r>
          </a:p>
          <a:p>
            <a:pPr marL="285750" indent="-285750">
              <a:buFont typeface="Arial" panose="020B0604020202020204" pitchFamily="34" charset="0"/>
              <a:buChar char="•"/>
            </a:pPr>
            <a:r>
              <a:rPr lang="en-US" sz="1600" dirty="0">
                <a:latin typeface="Trebuchet MS" panose="020B0603020202020204" pitchFamily="34" charset="0"/>
              </a:rPr>
              <a:t>File Content Type: Excel</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Download Standard Extract</a:t>
            </a:r>
          </a:p>
        </p:txBody>
      </p:sp>
      <p:pic>
        <p:nvPicPr>
          <p:cNvPr id="10" name="Picture 9" descr="screenshot of populated renewal/application file extract with PII blacked out"/>
          <p:cNvPicPr>
            <a:picLocks noChangeAspect="1"/>
          </p:cNvPicPr>
          <p:nvPr/>
        </p:nvPicPr>
        <p:blipFill rotWithShape="1">
          <a:blip r:embed="rId4">
            <a:extLst>
              <a:ext uri="{28A0092B-C50C-407E-A947-70E740481C1C}">
                <a14:useLocalDpi xmlns:a14="http://schemas.microsoft.com/office/drawing/2010/main" val="0"/>
              </a:ext>
            </a:extLst>
          </a:blip>
          <a:srcRect b="59236"/>
          <a:stretch/>
        </p:blipFill>
        <p:spPr>
          <a:xfrm>
            <a:off x="26384" y="4928798"/>
            <a:ext cx="9144000" cy="1925086"/>
          </a:xfrm>
          <a:prstGeom prst="rect">
            <a:avLst/>
          </a:prstGeom>
        </p:spPr>
      </p:pic>
      <p:cxnSp>
        <p:nvCxnSpPr>
          <p:cNvPr id="11" name="Straight Arrow Connector 10">
            <a:extLst>
              <a:ext uri="{C183D7F6-B498-43B3-948B-1728B52AA6E4}">
                <adec:decorative xmlns:adec="http://schemas.microsoft.com/office/drawing/2017/decorative" val="1"/>
              </a:ext>
            </a:extLst>
          </p:cNvPr>
          <p:cNvCxnSpPr/>
          <p:nvPr/>
        </p:nvCxnSpPr>
        <p:spPr>
          <a:xfrm flipH="1">
            <a:off x="4978974" y="2892287"/>
            <a:ext cx="26365" cy="2036511"/>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87635" y="2962538"/>
            <a:ext cx="3073385" cy="1815882"/>
          </a:xfrm>
          <a:prstGeom prst="rect">
            <a:avLst/>
          </a:prstGeom>
          <a:noFill/>
        </p:spPr>
        <p:txBody>
          <a:bodyPr wrap="square" rtlCol="0">
            <a:spAutoFit/>
          </a:bodyPr>
          <a:lstStyle/>
          <a:p>
            <a:r>
              <a:rPr lang="en-US" sz="1600" dirty="0">
                <a:latin typeface="Trebuchet MS" panose="020B0603020202020204" pitchFamily="34" charset="0"/>
              </a:rPr>
              <a:t>Complete the following:</a:t>
            </a:r>
          </a:p>
          <a:p>
            <a:pPr marL="285750" indent="-285750">
              <a:buFont typeface="Arial" panose="020B0604020202020204" pitchFamily="34" charset="0"/>
              <a:buChar char="•"/>
            </a:pPr>
            <a:r>
              <a:rPr lang="en-US" sz="1600" dirty="0">
                <a:latin typeface="Trebuchet MS" panose="020B0603020202020204" pitchFamily="34" charset="0"/>
              </a:rPr>
              <a:t>Habitually Truant</a:t>
            </a:r>
          </a:p>
          <a:p>
            <a:pPr marL="285750" indent="-285750">
              <a:buFont typeface="Arial" panose="020B0604020202020204" pitchFamily="34" charset="0"/>
              <a:buChar char="•"/>
            </a:pPr>
            <a:r>
              <a:rPr lang="en-US" sz="1600" dirty="0">
                <a:latin typeface="Trebuchet MS" panose="020B0603020202020204" pitchFamily="34" charset="0"/>
              </a:rPr>
              <a:t>Justified Expulsion</a:t>
            </a:r>
          </a:p>
          <a:p>
            <a:pPr marL="285750" indent="-285750">
              <a:buFont typeface="Arial" panose="020B0604020202020204" pitchFamily="34" charset="0"/>
              <a:buChar char="•"/>
            </a:pPr>
            <a:r>
              <a:rPr lang="en-US" sz="1600" dirty="0">
                <a:latin typeface="Trebuchet MS" panose="020B0603020202020204" pitchFamily="34" charset="0"/>
              </a:rPr>
              <a:t>Other High Risk</a:t>
            </a:r>
          </a:p>
          <a:p>
            <a:pPr marL="285750" indent="-285750">
              <a:buFont typeface="Arial" panose="020B0604020202020204" pitchFamily="34" charset="0"/>
              <a:buChar char="•"/>
            </a:pPr>
            <a:r>
              <a:rPr lang="en-US" sz="1600" dirty="0">
                <a:latin typeface="Trebuchet MS" panose="020B0603020202020204" pitchFamily="34" charset="0"/>
              </a:rPr>
              <a:t>Over Age and Under Credited credit information (if desired)</a:t>
            </a:r>
          </a:p>
        </p:txBody>
      </p:sp>
      <p:grpSp>
        <p:nvGrpSpPr>
          <p:cNvPr id="13" name="Group 12" descr="2023-24"/>
          <p:cNvGrpSpPr/>
          <p:nvPr/>
        </p:nvGrpSpPr>
        <p:grpSpPr>
          <a:xfrm>
            <a:off x="4272804" y="1775753"/>
            <a:ext cx="563699" cy="184666"/>
            <a:chOff x="4272804" y="1775753"/>
            <a:chExt cx="563699" cy="184666"/>
          </a:xfrm>
        </p:grpSpPr>
        <p:sp>
          <p:nvSpPr>
            <p:cNvPr id="14" name="Rounded Rectangle 13"/>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53963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5" name="Content Placeholder 3" descr="screenshot of the data file upload proc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3428" y="2466582"/>
            <a:ext cx="5814275" cy="2621038"/>
          </a:xfrm>
        </p:spPr>
      </p:pic>
      <p:pic>
        <p:nvPicPr>
          <p:cNvPr id="6" name="Picture 5" descr="screenshot of the navigation sidebar for the alternative education data collection in data pipeline"/>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1361343"/>
            <a:ext cx="2106801" cy="2528379"/>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3935406" y="3314700"/>
            <a:ext cx="2739714"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C183D7F6-B498-43B3-948B-1728B52AA6E4}">
                <adec:decorative xmlns:adec="http://schemas.microsoft.com/office/drawing/2017/decorative" val="1"/>
              </a:ext>
            </a:extLst>
          </p:cNvPr>
          <p:cNvSpPr/>
          <p:nvPr/>
        </p:nvSpPr>
        <p:spPr>
          <a:xfrm>
            <a:off x="66396" y="140042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a:stCxn id="8" idx="3"/>
          </p:cNvCxnSpPr>
          <p:nvPr/>
        </p:nvCxnSpPr>
        <p:spPr>
          <a:xfrm>
            <a:off x="2072458" y="1524415"/>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32002" y="5315753"/>
            <a:ext cx="5458112" cy="1323439"/>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Dataset: Alternative Education Campus</a:t>
            </a:r>
          </a:p>
          <a:p>
            <a:pPr marL="285750" indent="-285750">
              <a:buFont typeface="Arial" panose="020B0604020202020204" pitchFamily="34" charset="0"/>
              <a:buChar char="•"/>
            </a:pPr>
            <a:r>
              <a:rPr lang="en-US" sz="1600" dirty="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Submit</a:t>
            </a:r>
          </a:p>
        </p:txBody>
      </p:sp>
      <p:cxnSp>
        <p:nvCxnSpPr>
          <p:cNvPr id="11" name="Straight Arrow Connector 10">
            <a:extLst>
              <a:ext uri="{C183D7F6-B498-43B3-948B-1728B52AA6E4}">
                <adec:decorative xmlns:adec="http://schemas.microsoft.com/office/drawing/2017/decorative" val="1"/>
              </a:ext>
            </a:extLst>
          </p:cNvPr>
          <p:cNvCxnSpPr>
            <a:stCxn id="7" idx="2"/>
          </p:cNvCxnSpPr>
          <p:nvPr/>
        </p:nvCxnSpPr>
        <p:spPr>
          <a:xfrm flipH="1">
            <a:off x="4075833" y="3806190"/>
            <a:ext cx="1229430" cy="17092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descr="2023-24"/>
          <p:cNvGrpSpPr/>
          <p:nvPr/>
        </p:nvGrpSpPr>
        <p:grpSpPr>
          <a:xfrm>
            <a:off x="4640444" y="3806190"/>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118875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Edit Records</a:t>
            </a:r>
            <a:endParaRPr lang="en-US" dirty="0"/>
          </a:p>
        </p:txBody>
      </p:sp>
      <p:sp>
        <p:nvSpPr>
          <p:cNvPr id="3" name="Content Placeholder 2"/>
          <p:cNvSpPr>
            <a:spLocks noGrp="1"/>
          </p:cNvSpPr>
          <p:nvPr>
            <p:ph idx="1"/>
          </p:nvPr>
        </p:nvSpPr>
        <p:spPr/>
        <p:txBody>
          <a:bodyPr/>
          <a:lstStyle/>
          <a:p>
            <a:pPr marL="0" indent="0">
              <a:buNone/>
            </a:pPr>
            <a:r>
              <a:rPr lang="en-US" dirty="0"/>
              <a:t>Use Edit Records to complete if:</a:t>
            </a:r>
          </a:p>
          <a:p>
            <a:pPr lvl="1"/>
            <a:r>
              <a:rPr lang="en-US" dirty="0"/>
              <a:t>You have only one or two AECs in your district/BOCES and they have small enrollments</a:t>
            </a:r>
          </a:p>
          <a:p>
            <a:pPr lvl="1"/>
            <a:r>
              <a:rPr lang="en-US" dirty="0"/>
              <a:t>The staff completing the Renewal/Application Collection feel more comfortable with a web interface than with spreadsheets</a:t>
            </a:r>
          </a:p>
          <a:p>
            <a:pPr lvl="1"/>
            <a:r>
              <a:rPr lang="en-US" dirty="0"/>
              <a:t>One person will be doing the majority of the data entry and submission for all of the student records</a:t>
            </a:r>
          </a:p>
          <a:p>
            <a:pPr lvl="1"/>
            <a:r>
              <a:rPr lang="en-US" dirty="0"/>
              <a:t>You will be entering data student by student or high-risk indicator by high-risk indicator</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14804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Submitting Your Data – Edit Records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pic>
        <p:nvPicPr>
          <p:cNvPr id="5" name="Content Placeholder 3" descr="screenshot of the edit record process for the renewal/application data collection"/>
          <p:cNvPicPr>
            <a:picLocks noGrp="1" noChangeAspect="1"/>
          </p:cNvPicPr>
          <p:nvPr>
            <p:ph idx="1"/>
          </p:nvPr>
        </p:nvPicPr>
        <p:blipFill rotWithShape="1">
          <a:blip r:embed="rId3"/>
          <a:srcRect l="56855" t="25132" b="29052"/>
          <a:stretch/>
        </p:blipFill>
        <p:spPr>
          <a:xfrm>
            <a:off x="0" y="3820510"/>
            <a:ext cx="9152938" cy="3037490"/>
          </a:xfrm>
          <a:prstGeom prst="rect">
            <a:avLst/>
          </a:prstGeom>
        </p:spPr>
      </p:pic>
      <p:pic>
        <p:nvPicPr>
          <p:cNvPr id="6" name="Picture 5" descr="screenshot of the search feature for the edit record process for the renewal/application data collection"/>
          <p:cNvPicPr>
            <a:picLocks noChangeAspect="1"/>
          </p:cNvPicPr>
          <p:nvPr/>
        </p:nvPicPr>
        <p:blipFill rotWithShape="1">
          <a:blip r:embed="rId4">
            <a:extLst>
              <a:ext uri="{28A0092B-C50C-407E-A947-70E740481C1C}">
                <a14:useLocalDpi xmlns:a14="http://schemas.microsoft.com/office/drawing/2010/main" val="0"/>
              </a:ext>
            </a:extLst>
          </a:blip>
          <a:srcRect t="15624" b="-2928"/>
          <a:stretch/>
        </p:blipFill>
        <p:spPr>
          <a:xfrm>
            <a:off x="0" y="1269357"/>
            <a:ext cx="9144000" cy="1261241"/>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853563" y="1793312"/>
            <a:ext cx="2551789" cy="22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C183D7F6-B498-43B3-948B-1728B52AA6E4}">
                <adec:decorative xmlns:adec="http://schemas.microsoft.com/office/drawing/2017/decorative" val="1"/>
              </a:ext>
            </a:extLst>
          </p:cNvPr>
          <p:cNvCxnSpPr>
            <a:stCxn id="9" idx="2"/>
          </p:cNvCxnSpPr>
          <p:nvPr/>
        </p:nvCxnSpPr>
        <p:spPr>
          <a:xfrm>
            <a:off x="2268719" y="2228920"/>
            <a:ext cx="905405" cy="343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C183D7F6-B498-43B3-948B-1728B52AA6E4}">
                <adec:decorative xmlns:adec="http://schemas.microsoft.com/office/drawing/2017/decorative" val="1"/>
              </a:ext>
            </a:extLst>
          </p:cNvPr>
          <p:cNvSpPr/>
          <p:nvPr/>
        </p:nvSpPr>
        <p:spPr>
          <a:xfrm>
            <a:off x="606569" y="2057544"/>
            <a:ext cx="3324300" cy="171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00552" y="2358272"/>
            <a:ext cx="4904600" cy="646331"/>
          </a:xfrm>
          <a:prstGeom prst="rect">
            <a:avLst/>
          </a:prstGeom>
          <a:noFill/>
        </p:spPr>
        <p:txBody>
          <a:bodyPr wrap="square" rtlCol="0">
            <a:spAutoFit/>
          </a:bodyPr>
          <a:lstStyle/>
          <a:p>
            <a:r>
              <a:rPr lang="en-US" dirty="0">
                <a:latin typeface="Trebuchet MS" panose="020B0603020202020204" pitchFamily="34" charset="0"/>
              </a:rPr>
              <a:t>Select Renewable Application for AEC Collection and your LEA, then hit </a:t>
            </a:r>
            <a:r>
              <a:rPr lang="en-US" b="1" dirty="0">
                <a:solidFill>
                  <a:schemeClr val="accent6">
                    <a:lumMod val="75000"/>
                  </a:schemeClr>
                </a:solidFill>
                <a:latin typeface="Trebuchet MS" panose="020B0603020202020204" pitchFamily="34" charset="0"/>
              </a:rPr>
              <a:t>SEARCH</a:t>
            </a:r>
          </a:p>
        </p:txBody>
      </p:sp>
      <p:cxnSp>
        <p:nvCxnSpPr>
          <p:cNvPr id="11" name="Straight Arrow Connector 10">
            <a:extLst>
              <a:ext uri="{C183D7F6-B498-43B3-948B-1728B52AA6E4}">
                <adec:decorative xmlns:adec="http://schemas.microsoft.com/office/drawing/2017/decorative" val="1"/>
              </a:ext>
            </a:extLst>
          </p:cNvPr>
          <p:cNvCxnSpPr>
            <a:stCxn id="10" idx="2"/>
          </p:cNvCxnSpPr>
          <p:nvPr/>
        </p:nvCxnSpPr>
        <p:spPr>
          <a:xfrm>
            <a:off x="5552852" y="3004603"/>
            <a:ext cx="0" cy="81590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C183D7F6-B498-43B3-948B-1728B52AA6E4}">
                <adec:decorative xmlns:adec="http://schemas.microsoft.com/office/drawing/2017/decorative" val="1"/>
              </a:ext>
            </a:extLst>
          </p:cNvPr>
          <p:cNvSpPr/>
          <p:nvPr/>
        </p:nvSpPr>
        <p:spPr>
          <a:xfrm>
            <a:off x="2721800" y="5048615"/>
            <a:ext cx="904648" cy="581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1819" y="4916447"/>
            <a:ext cx="1923393" cy="923330"/>
          </a:xfrm>
          <a:prstGeom prst="rect">
            <a:avLst/>
          </a:prstGeom>
          <a:solidFill>
            <a:schemeClr val="bg1"/>
          </a:solidFill>
        </p:spPr>
        <p:txBody>
          <a:bodyPr wrap="square" rtlCol="0">
            <a:spAutoFit/>
          </a:bodyPr>
          <a:lstStyle/>
          <a:p>
            <a:pPr algn="ctr"/>
            <a:r>
              <a:rPr lang="en-US" dirty="0">
                <a:latin typeface="Trebuchet MS" panose="020B0603020202020204" pitchFamily="34" charset="0"/>
              </a:rPr>
              <a:t>Use dropdowns to enter yes/no values</a:t>
            </a:r>
          </a:p>
        </p:txBody>
      </p:sp>
      <p:sp>
        <p:nvSpPr>
          <p:cNvPr id="14" name="Rectangle 13">
            <a:extLst>
              <a:ext uri="{C183D7F6-B498-43B3-948B-1728B52AA6E4}">
                <adec:decorative xmlns:adec="http://schemas.microsoft.com/office/drawing/2017/decorative" val="1"/>
              </a:ext>
            </a:extLst>
          </p:cNvPr>
          <p:cNvSpPr/>
          <p:nvPr/>
        </p:nvSpPr>
        <p:spPr>
          <a:xfrm>
            <a:off x="6335407" y="6104118"/>
            <a:ext cx="904648" cy="581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54038" y="5762068"/>
            <a:ext cx="2175534" cy="923330"/>
          </a:xfrm>
          <a:prstGeom prst="rect">
            <a:avLst/>
          </a:prstGeom>
          <a:solidFill>
            <a:schemeClr val="bg1"/>
          </a:solidFill>
        </p:spPr>
        <p:txBody>
          <a:bodyPr wrap="square" rtlCol="0">
            <a:spAutoFit/>
          </a:bodyPr>
          <a:lstStyle/>
          <a:p>
            <a:pPr algn="ctr"/>
            <a:r>
              <a:rPr lang="en-US" dirty="0">
                <a:latin typeface="Trebuchet MS" panose="020B0603020202020204" pitchFamily="34" charset="0"/>
              </a:rPr>
              <a:t>Enter over age/under credit data into cells</a:t>
            </a:r>
          </a:p>
        </p:txBody>
      </p:sp>
      <p:grpSp>
        <p:nvGrpSpPr>
          <p:cNvPr id="16" name="Group 15" descr="2023-24"/>
          <p:cNvGrpSpPr/>
          <p:nvPr/>
        </p:nvGrpSpPr>
        <p:grpSpPr>
          <a:xfrm>
            <a:off x="5700768" y="1825857"/>
            <a:ext cx="563699" cy="184666"/>
            <a:chOff x="4272804" y="1775753"/>
            <a:chExt cx="563699" cy="184666"/>
          </a:xfrm>
        </p:grpSpPr>
        <p:sp>
          <p:nvSpPr>
            <p:cNvPr id="17" name="Rounded Rectangle 16"/>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416931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Finalizing Your Data – Status Dashboard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pic>
        <p:nvPicPr>
          <p:cNvPr id="5" name="Picture 4" descr="screenshot of status dashboard feature of data pipeline"/>
          <p:cNvPicPr>
            <a:picLocks noChangeAspect="1"/>
          </p:cNvPicPr>
          <p:nvPr/>
        </p:nvPicPr>
        <p:blipFill>
          <a:blip r:embed="rId3"/>
          <a:stretch>
            <a:fillRect/>
          </a:stretch>
        </p:blipFill>
        <p:spPr>
          <a:xfrm>
            <a:off x="0" y="1245965"/>
            <a:ext cx="9144000" cy="1737169"/>
          </a:xfrm>
          <a:prstGeom prst="rect">
            <a:avLst/>
          </a:prstGeom>
        </p:spPr>
      </p:pic>
      <p:pic>
        <p:nvPicPr>
          <p:cNvPr id="6" name="Picture 5" descr="screenshot of error counts on status dashboard"/>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0" y="4691742"/>
            <a:ext cx="9144000" cy="2166257"/>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1681012" y="1805103"/>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052608"/>
            <a:ext cx="3483429" cy="1323439"/>
          </a:xfrm>
          <a:prstGeom prst="rect">
            <a:avLst/>
          </a:prstGeom>
          <a:solidFill>
            <a:schemeClr val="bg1"/>
          </a:solid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Renewable Application for AEC Collection</a:t>
            </a:r>
          </a:p>
          <a:p>
            <a:pPr marL="285750" indent="-285750">
              <a:buFont typeface="Arial" panose="020B0604020202020204" pitchFamily="34" charset="0"/>
              <a:buChar char="•"/>
            </a:pPr>
            <a:r>
              <a:rPr lang="en-US" sz="1600" dirty="0">
                <a:latin typeface="Trebuchet MS" panose="020B0603020202020204" pitchFamily="34" charset="0"/>
              </a:rPr>
              <a:t>Your Organization/LEA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Search</a:t>
            </a:r>
          </a:p>
        </p:txBody>
      </p:sp>
      <p:cxnSp>
        <p:nvCxnSpPr>
          <p:cNvPr id="9" name="Straight Arrow Connector 8">
            <a:extLst>
              <a:ext uri="{C183D7F6-B498-43B3-948B-1728B52AA6E4}">
                <adec:decorative xmlns:adec="http://schemas.microsoft.com/office/drawing/2017/decorative" val="1"/>
              </a:ext>
            </a:extLst>
          </p:cNvPr>
          <p:cNvCxnSpPr/>
          <p:nvPr/>
        </p:nvCxnSpPr>
        <p:spPr>
          <a:xfrm>
            <a:off x="5127550" y="2291920"/>
            <a:ext cx="0" cy="261677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7947" y="2846589"/>
            <a:ext cx="3695656" cy="2062103"/>
          </a:xfrm>
          <a:prstGeom prst="rect">
            <a:avLst/>
          </a:prstGeom>
          <a:solidFill>
            <a:schemeClr val="bg1">
              <a:lumMod val="95000"/>
            </a:schemeClr>
          </a:solidFill>
        </p:spPr>
        <p:txBody>
          <a:bodyPr wrap="square" rtlCol="0">
            <a:spAutoFit/>
          </a:bodyPr>
          <a:lstStyle/>
          <a:p>
            <a:r>
              <a:rPr lang="en-US" sz="1600" dirty="0">
                <a:latin typeface="Trebuchet MS" panose="020B0603020202020204" pitchFamily="34" charset="0"/>
              </a:rPr>
              <a:t>Check your Validation Errors. When Validation Errors are 0, and you have no changes left to make on your data, hit </a:t>
            </a:r>
            <a:r>
              <a:rPr lang="en-US" sz="1600" b="1" dirty="0">
                <a:highlight>
                  <a:srgbClr val="00FF00"/>
                </a:highlight>
                <a:latin typeface="Trebuchet MS" panose="020B0603020202020204" pitchFamily="34" charset="0"/>
              </a:rPr>
              <a:t>Submit to CDE</a:t>
            </a:r>
            <a:r>
              <a:rPr lang="en-US" sz="1600" b="1" dirty="0">
                <a:latin typeface="Trebuchet MS" panose="020B0603020202020204" pitchFamily="34" charset="0"/>
              </a:rPr>
              <a:t>.</a:t>
            </a:r>
          </a:p>
          <a:p>
            <a:endParaRPr lang="en-US" sz="1600" dirty="0">
              <a:latin typeface="Trebuchet MS" panose="020B0603020202020204" pitchFamily="34" charset="0"/>
            </a:endParaRPr>
          </a:p>
          <a:p>
            <a:r>
              <a:rPr lang="en-US" sz="1600" b="1" dirty="0">
                <a:latin typeface="Trebuchet MS" panose="020B0603020202020204" pitchFamily="34" charset="0"/>
              </a:rPr>
              <a:t>When you hit </a:t>
            </a:r>
            <a:r>
              <a:rPr lang="en-US" sz="1600" b="1" dirty="0">
                <a:highlight>
                  <a:srgbClr val="00FF00"/>
                </a:highlight>
                <a:latin typeface="Trebuchet MS" panose="020B0603020202020204" pitchFamily="34" charset="0"/>
              </a:rPr>
              <a:t>Submit to CDE</a:t>
            </a:r>
            <a:r>
              <a:rPr lang="en-US" sz="1600" b="1" dirty="0">
                <a:latin typeface="Trebuchet MS" panose="020B0603020202020204" pitchFamily="34" charset="0"/>
              </a:rPr>
              <a:t>, you have submitted your collection data!</a:t>
            </a:r>
          </a:p>
        </p:txBody>
      </p:sp>
      <p:sp>
        <p:nvSpPr>
          <p:cNvPr id="11" name="Oval 10">
            <a:extLst>
              <a:ext uri="{C183D7F6-B498-43B3-948B-1728B52AA6E4}">
                <adec:decorative xmlns:adec="http://schemas.microsoft.com/office/drawing/2017/decorative" val="1"/>
              </a:ext>
            </a:extLst>
          </p:cNvPr>
          <p:cNvSpPr/>
          <p:nvPr/>
        </p:nvSpPr>
        <p:spPr>
          <a:xfrm>
            <a:off x="3124200" y="6352966"/>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C183D7F6-B498-43B3-948B-1728B52AA6E4}">
                <adec:decorative xmlns:adec="http://schemas.microsoft.com/office/drawing/2017/decorative" val="1"/>
              </a:ext>
            </a:extLst>
          </p:cNvPr>
          <p:cNvSpPr/>
          <p:nvPr/>
        </p:nvSpPr>
        <p:spPr>
          <a:xfrm>
            <a:off x="642256" y="5144652"/>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2023-24"/>
          <p:cNvGrpSpPr/>
          <p:nvPr/>
        </p:nvGrpSpPr>
        <p:grpSpPr>
          <a:xfrm>
            <a:off x="5663190" y="1825857"/>
            <a:ext cx="563699" cy="184666"/>
            <a:chOff x="4272804" y="1775753"/>
            <a:chExt cx="563699" cy="184666"/>
          </a:xfrm>
        </p:grpSpPr>
        <p:sp>
          <p:nvSpPr>
            <p:cNvPr id="14" name="Rounded Rectangle 13"/>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72804" y="1775753"/>
              <a:ext cx="563699" cy="184666"/>
            </a:xfrm>
            <a:prstGeom prst="rect">
              <a:avLst/>
            </a:prstGeom>
            <a:noFill/>
            <a:ln>
              <a:noFill/>
            </a:ln>
          </p:spPr>
          <p:txBody>
            <a:bodyPr wrap="square" rtlCol="0">
              <a:spAutoFit/>
            </a:bodyPr>
            <a:lstStyle/>
            <a:p>
              <a:r>
                <a:rPr lang="en-US" sz="600" dirty="0"/>
                <a:t>2024-25</a:t>
              </a:r>
            </a:p>
          </p:txBody>
        </p:sp>
      </p:grpSp>
    </p:spTree>
    <p:extLst>
      <p:ext uri="{BB962C8B-B14F-4D97-AF65-F5344CB8AC3E}">
        <p14:creationId xmlns:p14="http://schemas.microsoft.com/office/powerpoint/2010/main" val="19709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Cognos</a:t>
            </a:r>
            <a:r>
              <a:rPr lang="en-US" i="1" dirty="0"/>
              <a:t> Reports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pic>
        <p:nvPicPr>
          <p:cNvPr id="5" name="Content Placeholder 3" descr="screenshot of navigation sidebar for alternative education collection in data pipe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599" y="3400736"/>
            <a:ext cx="2530059" cy="1722269"/>
          </a:xfrm>
        </p:spPr>
      </p:pic>
      <p:sp>
        <p:nvSpPr>
          <p:cNvPr id="6" name="Rounded Rectangle 5">
            <a:extLst>
              <a:ext uri="{C183D7F6-B498-43B3-948B-1728B52AA6E4}">
                <adec:decorative xmlns:adec="http://schemas.microsoft.com/office/drawing/2017/decorative" val="1"/>
              </a:ext>
            </a:extLst>
          </p:cNvPr>
          <p:cNvSpPr/>
          <p:nvPr/>
        </p:nvSpPr>
        <p:spPr>
          <a:xfrm>
            <a:off x="422257" y="4776332"/>
            <a:ext cx="2408030" cy="261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stCxn id="6" idx="3"/>
          </p:cNvCxnSpPr>
          <p:nvPr/>
        </p:nvCxnSpPr>
        <p:spPr>
          <a:xfrm flipV="1">
            <a:off x="2830287" y="3324536"/>
            <a:ext cx="840867" cy="1582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screenshot of COGNOS report navigation me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498" y="1262879"/>
            <a:ext cx="5788946" cy="2061657"/>
          </a:xfrm>
          <a:prstGeom prst="rect">
            <a:avLst/>
          </a:prstGeom>
        </p:spPr>
      </p:pic>
      <p:sp>
        <p:nvSpPr>
          <p:cNvPr id="9" name="TextBox 8"/>
          <p:cNvSpPr txBox="1"/>
          <p:nvPr/>
        </p:nvSpPr>
        <p:spPr>
          <a:xfrm>
            <a:off x="3856981" y="3400736"/>
            <a:ext cx="2522817" cy="923330"/>
          </a:xfrm>
          <a:prstGeom prst="rect">
            <a:avLst/>
          </a:prstGeom>
          <a:noFill/>
        </p:spPr>
        <p:txBody>
          <a:bodyPr wrap="square" rtlCol="0">
            <a:spAutoFit/>
          </a:bodyPr>
          <a:lstStyle/>
          <a:p>
            <a:r>
              <a:rPr lang="en-US" dirty="0">
                <a:latin typeface="Trebuchet MS" panose="020B0603020202020204" pitchFamily="34" charset="0"/>
              </a:rPr>
              <a:t>Click on the Alternative Education Campus link</a:t>
            </a:r>
          </a:p>
        </p:txBody>
      </p:sp>
      <p:pic>
        <p:nvPicPr>
          <p:cNvPr id="10" name="Picture 9" descr="reports available: percentage of at risk student population summary report and students not identified as at risk report"/>
          <p:cNvPicPr>
            <a:picLocks noChangeAspect="1"/>
          </p:cNvPicPr>
          <p:nvPr/>
        </p:nvPicPr>
        <p:blipFill rotWithShape="1">
          <a:blip r:embed="rId5">
            <a:extLst>
              <a:ext uri="{28A0092B-C50C-407E-A947-70E740481C1C}">
                <a14:useLocalDpi xmlns:a14="http://schemas.microsoft.com/office/drawing/2010/main" val="0"/>
              </a:ext>
            </a:extLst>
          </a:blip>
          <a:srcRect l="5724" t="25013" b="11556"/>
          <a:stretch/>
        </p:blipFill>
        <p:spPr>
          <a:xfrm>
            <a:off x="3250720" y="5113563"/>
            <a:ext cx="5916489" cy="789759"/>
          </a:xfrm>
          <a:prstGeom prst="rect">
            <a:avLst/>
          </a:prstGeom>
        </p:spPr>
      </p:pic>
      <p:cxnSp>
        <p:nvCxnSpPr>
          <p:cNvPr id="11" name="Straight Arrow Connector 10">
            <a:extLst>
              <a:ext uri="{C183D7F6-B498-43B3-948B-1728B52AA6E4}">
                <adec:decorative xmlns:adec="http://schemas.microsoft.com/office/drawing/2017/decorative" val="1"/>
              </a:ext>
            </a:extLst>
          </p:cNvPr>
          <p:cNvCxnSpPr/>
          <p:nvPr/>
        </p:nvCxnSpPr>
        <p:spPr>
          <a:xfrm>
            <a:off x="7336973" y="3194021"/>
            <a:ext cx="21770" cy="1843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6981" y="5873816"/>
            <a:ext cx="4136572" cy="646331"/>
          </a:xfrm>
          <a:prstGeom prst="rect">
            <a:avLst/>
          </a:prstGeom>
          <a:noFill/>
        </p:spPr>
        <p:txBody>
          <a:bodyPr wrap="square" rtlCol="0">
            <a:spAutoFit/>
          </a:bodyPr>
          <a:lstStyle/>
          <a:p>
            <a:r>
              <a:rPr lang="en-US" dirty="0">
                <a:latin typeface="Trebuchet MS" panose="020B0603020202020204" pitchFamily="34" charset="0"/>
              </a:rPr>
              <a:t>Reports relevant to Renewal/Application Collection</a:t>
            </a:r>
          </a:p>
        </p:txBody>
      </p:sp>
    </p:spTree>
    <p:extLst>
      <p:ext uri="{BB962C8B-B14F-4D97-AF65-F5344CB8AC3E}">
        <p14:creationId xmlns:p14="http://schemas.microsoft.com/office/powerpoint/2010/main" val="365659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Cognos</a:t>
            </a:r>
            <a:r>
              <a:rPr lang="en-US" i="1" dirty="0"/>
              <a:t> Reports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5" name="TextBox 4"/>
          <p:cNvSpPr txBox="1"/>
          <p:nvPr/>
        </p:nvSpPr>
        <p:spPr>
          <a:xfrm>
            <a:off x="0" y="5205421"/>
            <a:ext cx="9144000" cy="1477328"/>
          </a:xfrm>
          <a:prstGeom prst="rect">
            <a:avLst/>
          </a:prstGeom>
          <a:solidFill>
            <a:schemeClr val="bg1"/>
          </a:solidFill>
        </p:spPr>
        <p:txBody>
          <a:bodyPr wrap="square" rtlCol="0">
            <a:spAutoFit/>
          </a:bodyPr>
          <a:lstStyle/>
          <a:p>
            <a:r>
              <a:rPr lang="en-US" dirty="0">
                <a:latin typeface="Trebuchet MS" panose="020B0603020202020204" pitchFamily="34" charset="0"/>
              </a:rPr>
              <a:t>Students Not Identified As At Risk Report:</a:t>
            </a:r>
          </a:p>
          <a:p>
            <a:pPr marL="285750" indent="-285750">
              <a:buFont typeface="Arial" panose="020B0604020202020204" pitchFamily="34" charset="0"/>
              <a:buChar char="•"/>
            </a:pPr>
            <a:r>
              <a:rPr lang="en-US" dirty="0">
                <a:latin typeface="Trebuchet MS" panose="020B0603020202020204" pitchFamily="34" charset="0"/>
              </a:rPr>
              <a:t>This report pulls a list of students who do not have a flag in any high risk indicator in the dataset most currently uploaded to Data Pipeline</a:t>
            </a:r>
          </a:p>
          <a:p>
            <a:pPr marL="285750" indent="-285750">
              <a:buFont typeface="Arial" panose="020B0604020202020204" pitchFamily="34" charset="0"/>
              <a:buChar char="•"/>
            </a:pPr>
            <a:r>
              <a:rPr lang="en-US" dirty="0">
                <a:latin typeface="Trebuchet MS" panose="020B0603020202020204" pitchFamily="34" charset="0"/>
              </a:rPr>
              <a:t>Can use this report to narrow down on which students need high risk designation </a:t>
            </a:r>
            <a:r>
              <a:rPr lang="en-US" i="1" u="sng" dirty="0">
                <a:latin typeface="Trebuchet MS" panose="020B0603020202020204" pitchFamily="34" charset="0"/>
              </a:rPr>
              <a:t>before</a:t>
            </a:r>
            <a:r>
              <a:rPr lang="en-US" dirty="0">
                <a:latin typeface="Trebuchet MS" panose="020B0603020202020204" pitchFamily="34" charset="0"/>
              </a:rPr>
              <a:t> finalizing submission</a:t>
            </a:r>
          </a:p>
        </p:txBody>
      </p:sp>
      <p:pic>
        <p:nvPicPr>
          <p:cNvPr id="6" name="Picture 5" descr="screenshot of populated students identified as at risk report with PII blocked out"/>
          <p:cNvPicPr>
            <a:picLocks noChangeAspect="1"/>
          </p:cNvPicPr>
          <p:nvPr/>
        </p:nvPicPr>
        <p:blipFill rotWithShape="1">
          <a:blip r:embed="rId3"/>
          <a:srcRect b="13551"/>
          <a:stretch/>
        </p:blipFill>
        <p:spPr>
          <a:xfrm>
            <a:off x="0" y="1258273"/>
            <a:ext cx="9144793" cy="3699807"/>
          </a:xfrm>
          <a:prstGeom prst="rect">
            <a:avLst/>
          </a:prstGeom>
        </p:spPr>
      </p:pic>
      <p:grpSp>
        <p:nvGrpSpPr>
          <p:cNvPr id="7" name="Group 6" descr="2023-24"/>
          <p:cNvGrpSpPr/>
          <p:nvPr/>
        </p:nvGrpSpPr>
        <p:grpSpPr>
          <a:xfrm>
            <a:off x="4523324" y="1625441"/>
            <a:ext cx="563699" cy="184666"/>
            <a:chOff x="4272804" y="1775753"/>
            <a:chExt cx="563699" cy="184666"/>
          </a:xfrm>
        </p:grpSpPr>
        <p:sp>
          <p:nvSpPr>
            <p:cNvPr id="8" name="Rounded Rectangle 7"/>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343047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Cognos</a:t>
            </a:r>
            <a:r>
              <a:rPr lang="en-US" i="1" dirty="0"/>
              <a:t> Reports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5" name="Picture 4" descr="screenshot of populated percentage of at risk student population summary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8300"/>
            <a:ext cx="9153511" cy="4720743"/>
          </a:xfrm>
          <a:prstGeom prst="rect">
            <a:avLst/>
          </a:prstGeom>
        </p:spPr>
      </p:pic>
      <p:sp>
        <p:nvSpPr>
          <p:cNvPr id="6" name="TextBox 5"/>
          <p:cNvSpPr txBox="1"/>
          <p:nvPr/>
        </p:nvSpPr>
        <p:spPr>
          <a:xfrm>
            <a:off x="-1" y="5282977"/>
            <a:ext cx="9144000" cy="1107996"/>
          </a:xfrm>
          <a:prstGeom prst="rect">
            <a:avLst/>
          </a:prstGeom>
          <a:noFill/>
        </p:spPr>
        <p:txBody>
          <a:bodyPr wrap="square" rtlCol="0">
            <a:spAutoFit/>
          </a:bodyPr>
          <a:lstStyle/>
          <a:p>
            <a:r>
              <a:rPr lang="en-US" sz="1600" dirty="0">
                <a:latin typeface="Trebuchet MS" panose="020B0603020202020204" pitchFamily="34" charset="0"/>
              </a:rPr>
              <a:t>Percentage of At Risk Student Population Summary Report:</a:t>
            </a:r>
          </a:p>
          <a:p>
            <a:pPr marL="285750" indent="-285750">
              <a:buFont typeface="Arial" panose="020B0604020202020204" pitchFamily="34" charset="0"/>
              <a:buChar char="•"/>
            </a:pPr>
            <a:r>
              <a:rPr lang="en-US" sz="1600" dirty="0">
                <a:latin typeface="Trebuchet MS" panose="020B0603020202020204" pitchFamily="34" charset="0"/>
              </a:rPr>
              <a:t>Shows the percentage of students with flagged with at least one high risk indicator in the current data set uploaded to pipeline for each school in a given district/BOCES</a:t>
            </a:r>
          </a:p>
          <a:p>
            <a:pPr marL="285750" indent="-285750">
              <a:buFont typeface="Arial" panose="020B0604020202020204" pitchFamily="34" charset="0"/>
              <a:buChar char="•"/>
            </a:pPr>
            <a:r>
              <a:rPr lang="en-US" sz="1600" dirty="0">
                <a:latin typeface="Trebuchet MS" panose="020B0603020202020204" pitchFamily="34" charset="0"/>
              </a:rPr>
              <a:t>Updates </a:t>
            </a:r>
            <a:r>
              <a:rPr lang="en-US" sz="1600" i="1" u="sng" dirty="0">
                <a:latin typeface="Trebuchet MS" panose="020B0603020202020204" pitchFamily="34" charset="0"/>
              </a:rPr>
              <a:t>after</a:t>
            </a:r>
            <a:r>
              <a:rPr lang="en-US" sz="1600" dirty="0">
                <a:latin typeface="Trebuchet MS" panose="020B0603020202020204" pitchFamily="34" charset="0"/>
              </a:rPr>
              <a:t> submission finalization through status dashboard</a:t>
            </a:r>
          </a:p>
        </p:txBody>
      </p:sp>
      <p:grpSp>
        <p:nvGrpSpPr>
          <p:cNvPr id="7" name="Group 6" descr="2023-24"/>
          <p:cNvGrpSpPr/>
          <p:nvPr/>
        </p:nvGrpSpPr>
        <p:grpSpPr>
          <a:xfrm>
            <a:off x="3408510" y="1875961"/>
            <a:ext cx="938022" cy="307777"/>
            <a:chOff x="4272804" y="1775753"/>
            <a:chExt cx="938022" cy="307777"/>
          </a:xfrm>
        </p:grpSpPr>
        <p:sp>
          <p:nvSpPr>
            <p:cNvPr id="8" name="Rounded Rectangle 7"/>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72804" y="1775753"/>
              <a:ext cx="938022" cy="307777"/>
            </a:xfrm>
            <a:prstGeom prst="rect">
              <a:avLst/>
            </a:prstGeom>
            <a:solidFill>
              <a:schemeClr val="bg1"/>
            </a:solidFill>
            <a:ln>
              <a:noFill/>
            </a:ln>
          </p:spPr>
          <p:txBody>
            <a:bodyPr wrap="square" rtlCol="0">
              <a:spAutoFit/>
            </a:bodyPr>
            <a:lstStyle/>
            <a:p>
              <a:r>
                <a:rPr lang="en-US" sz="1400" dirty="0"/>
                <a:t>2024-25</a:t>
              </a:r>
              <a:endParaRPr lang="en-US" dirty="0"/>
            </a:p>
          </p:txBody>
        </p:sp>
      </p:grpSp>
    </p:spTree>
    <p:extLst>
      <p:ext uri="{BB962C8B-B14F-4D97-AF65-F5344CB8AC3E}">
        <p14:creationId xmlns:p14="http://schemas.microsoft.com/office/powerpoint/2010/main" val="241994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Error Logic</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95359478"/>
              </p:ext>
            </p:extLst>
          </p:nvPr>
        </p:nvGraphicFramePr>
        <p:xfrm>
          <a:off x="0" y="1228887"/>
          <a:ext cx="9144000" cy="5629112"/>
        </p:xfrm>
        <a:graphic>
          <a:graphicData uri="http://schemas.openxmlformats.org/drawingml/2006/table">
            <a:tbl>
              <a:tblPr firstRow="1" bandRow="1">
                <a:tableStyleId>{6E25E649-3F16-4E02-A733-19D2CDBF48F0}</a:tableStyleId>
              </a:tblPr>
              <a:tblGrid>
                <a:gridCol w="2704454">
                  <a:extLst>
                    <a:ext uri="{9D8B030D-6E8A-4147-A177-3AD203B41FA5}">
                      <a16:colId xmlns:a16="http://schemas.microsoft.com/office/drawing/2014/main" val="20000"/>
                    </a:ext>
                  </a:extLst>
                </a:gridCol>
                <a:gridCol w="2239505">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828441">
                  <a:extLst>
                    <a:ext uri="{9D8B030D-6E8A-4147-A177-3AD203B41FA5}">
                      <a16:colId xmlns:a16="http://schemas.microsoft.com/office/drawing/2014/main" val="20003"/>
                    </a:ext>
                  </a:extLst>
                </a:gridCol>
              </a:tblGrid>
              <a:tr h="360168">
                <a:tc gridSpan="4">
                  <a:txBody>
                    <a:bodyPr/>
                    <a:lstStyle/>
                    <a:p>
                      <a:r>
                        <a:rPr lang="en-US" sz="1600" i="1" dirty="0"/>
                        <a:t>Renewal/Application Collection – Initial Extract</a:t>
                      </a:r>
                    </a:p>
                  </a:txBody>
                  <a:tcPr anchor="b">
                    <a:solidFill>
                      <a:srgbClr val="488BC9"/>
                    </a:solidFill>
                  </a:tcPr>
                </a:tc>
                <a:tc hMerge="1">
                  <a:txBody>
                    <a:bodyPr/>
                    <a:lstStyle/>
                    <a:p>
                      <a:endParaRPr lang="en-US" dirty="0"/>
                    </a:p>
                  </a:txBody>
                  <a:tcPr anchor="b">
                    <a:solidFill>
                      <a:srgbClr val="628699"/>
                    </a:solidFill>
                  </a:tcPr>
                </a:tc>
                <a:tc hMerge="1">
                  <a:txBody>
                    <a:bodyPr/>
                    <a:lstStyle/>
                    <a:p>
                      <a:endParaRPr lang="en-US" dirty="0"/>
                    </a:p>
                  </a:txBody>
                  <a:tcPr anchor="b">
                    <a:solidFill>
                      <a:srgbClr val="628699"/>
                    </a:solidFill>
                  </a:tcPr>
                </a:tc>
                <a:tc hMerge="1">
                  <a:txBody>
                    <a:bodyPr/>
                    <a:lstStyle/>
                    <a:p>
                      <a:endParaRPr lang="en-US" dirty="0"/>
                    </a:p>
                  </a:txBody>
                  <a:tcPr anchor="b">
                    <a:solidFill>
                      <a:srgbClr val="628699"/>
                    </a:solidFill>
                  </a:tcPr>
                </a:tc>
                <a:extLst>
                  <a:ext uri="{0D108BD9-81ED-4DB2-BD59-A6C34878D82A}">
                    <a16:rowId xmlns:a16="http://schemas.microsoft.com/office/drawing/2014/main" val="10000"/>
                  </a:ext>
                </a:extLst>
              </a:tr>
              <a:tr h="360168">
                <a:tc>
                  <a:txBody>
                    <a:bodyPr/>
                    <a:lstStyle/>
                    <a:p>
                      <a:r>
                        <a:rPr lang="en-US" sz="1600" b="1" dirty="0">
                          <a:solidFill>
                            <a:schemeClr val="bg1"/>
                          </a:solidFill>
                        </a:rPr>
                        <a:t>Field</a:t>
                      </a:r>
                    </a:p>
                  </a:txBody>
                  <a:tcPr anchor="b">
                    <a:solidFill>
                      <a:srgbClr val="488BC9"/>
                    </a:solidFill>
                  </a:tcPr>
                </a:tc>
                <a:tc>
                  <a:txBody>
                    <a:bodyPr/>
                    <a:lstStyle/>
                    <a:p>
                      <a:r>
                        <a:rPr lang="en-US" sz="1600" b="1" dirty="0">
                          <a:solidFill>
                            <a:schemeClr val="bg1"/>
                          </a:solidFill>
                        </a:rPr>
                        <a:t>Valid Codes</a:t>
                      </a:r>
                    </a:p>
                  </a:txBody>
                  <a:tcPr anchor="b">
                    <a:solidFill>
                      <a:srgbClr val="488BC9"/>
                    </a:solidFill>
                  </a:tcPr>
                </a:tc>
                <a:tc>
                  <a:txBody>
                    <a:bodyPr/>
                    <a:lstStyle/>
                    <a:p>
                      <a:r>
                        <a:rPr lang="en-US" sz="1600" b="1" dirty="0">
                          <a:solidFill>
                            <a:schemeClr val="bg1"/>
                          </a:solidFill>
                        </a:rPr>
                        <a:t>Code Values</a:t>
                      </a:r>
                    </a:p>
                  </a:txBody>
                  <a:tcPr anchor="b">
                    <a:solidFill>
                      <a:srgbClr val="488BC9"/>
                    </a:solidFill>
                  </a:tcPr>
                </a:tc>
                <a:tc>
                  <a:txBody>
                    <a:bodyPr/>
                    <a:lstStyle/>
                    <a:p>
                      <a:r>
                        <a:rPr lang="en-US" sz="1600" b="1" dirty="0">
                          <a:solidFill>
                            <a:schemeClr val="bg1"/>
                          </a:solidFill>
                        </a:rPr>
                        <a:t>Null Values</a:t>
                      </a:r>
                      <a:r>
                        <a:rPr lang="en-US" sz="1600" b="1" baseline="0" dirty="0">
                          <a:solidFill>
                            <a:schemeClr val="bg1"/>
                          </a:solidFill>
                        </a:rPr>
                        <a:t> Permitted?</a:t>
                      </a:r>
                      <a:endParaRPr lang="en-US" sz="1600" b="1" dirty="0">
                        <a:solidFill>
                          <a:schemeClr val="bg1"/>
                        </a:solidFill>
                      </a:endParaRPr>
                    </a:p>
                  </a:txBody>
                  <a:tcPr anchor="b">
                    <a:solidFill>
                      <a:srgbClr val="488BC9"/>
                    </a:solidFill>
                  </a:tcPr>
                </a:tc>
                <a:extLst>
                  <a:ext uri="{0D108BD9-81ED-4DB2-BD59-A6C34878D82A}">
                    <a16:rowId xmlns:a16="http://schemas.microsoft.com/office/drawing/2014/main" val="10001"/>
                  </a:ext>
                </a:extLst>
              </a:tr>
              <a:tr h="586760">
                <a:tc>
                  <a:txBody>
                    <a:bodyPr/>
                    <a:lstStyle/>
                    <a:p>
                      <a:r>
                        <a:rPr lang="en-US" sz="1600" dirty="0"/>
                        <a:t>Habitually Truant</a:t>
                      </a:r>
                    </a:p>
                  </a:txBody>
                  <a:tcPr/>
                </a:tc>
                <a:tc>
                  <a:txBody>
                    <a:bodyPr/>
                    <a:lstStyle/>
                    <a:p>
                      <a:r>
                        <a:rPr lang="en-US" sz="1600" dirty="0"/>
                        <a:t>0, 1</a:t>
                      </a:r>
                    </a:p>
                  </a:txBody>
                  <a:tcPr/>
                </a:tc>
                <a:tc>
                  <a:txBody>
                    <a:bodyPr/>
                    <a:lstStyle/>
                    <a:p>
                      <a:r>
                        <a:rPr lang="en-US" sz="1600" dirty="0"/>
                        <a:t>0=No</a:t>
                      </a:r>
                    </a:p>
                    <a:p>
                      <a:r>
                        <a:rPr lang="en-US" sz="1600" dirty="0"/>
                        <a:t>1=Yes</a:t>
                      </a:r>
                    </a:p>
                  </a:txBody>
                  <a:tcPr/>
                </a:tc>
                <a:tc>
                  <a:txBody>
                    <a:bodyPr/>
                    <a:lstStyle/>
                    <a:p>
                      <a:r>
                        <a:rPr lang="en-US" sz="1600" dirty="0"/>
                        <a:t>No</a:t>
                      </a:r>
                    </a:p>
                  </a:txBody>
                  <a:tcPr/>
                </a:tc>
                <a:extLst>
                  <a:ext uri="{0D108BD9-81ED-4DB2-BD59-A6C34878D82A}">
                    <a16:rowId xmlns:a16="http://schemas.microsoft.com/office/drawing/2014/main" val="10002"/>
                  </a:ext>
                </a:extLst>
              </a:tr>
              <a:tr h="630294">
                <a:tc>
                  <a:txBody>
                    <a:bodyPr/>
                    <a:lstStyle/>
                    <a:p>
                      <a:r>
                        <a:rPr lang="en-US" sz="1600" dirty="0"/>
                        <a:t>Justified Expulsion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0, 1</a:t>
                      </a:r>
                    </a:p>
                  </a:txBody>
                  <a:tcPr/>
                </a:tc>
                <a:tc>
                  <a:txBody>
                    <a:bodyPr/>
                    <a:lstStyle/>
                    <a:p>
                      <a:r>
                        <a:rPr lang="en-US" sz="1600" dirty="0"/>
                        <a:t>0=No</a:t>
                      </a:r>
                    </a:p>
                    <a:p>
                      <a:r>
                        <a:rPr lang="en-US" sz="1600" dirty="0"/>
                        <a:t>1=Yes</a:t>
                      </a:r>
                    </a:p>
                  </a:txBody>
                  <a:tcPr/>
                </a:tc>
                <a:tc>
                  <a:txBody>
                    <a:bodyPr/>
                    <a:lstStyle/>
                    <a:p>
                      <a:r>
                        <a:rPr lang="en-US" sz="1600" dirty="0"/>
                        <a:t>No</a:t>
                      </a:r>
                    </a:p>
                  </a:txBody>
                  <a:tcPr/>
                </a:tc>
                <a:extLst>
                  <a:ext uri="{0D108BD9-81ED-4DB2-BD59-A6C34878D82A}">
                    <a16:rowId xmlns:a16="http://schemas.microsoft.com/office/drawing/2014/main" val="10003"/>
                  </a:ext>
                </a:extLst>
              </a:tr>
              <a:tr h="630294">
                <a:tc>
                  <a:txBody>
                    <a:bodyPr/>
                    <a:lstStyle/>
                    <a:p>
                      <a:r>
                        <a:rPr lang="en-US" sz="1600" dirty="0"/>
                        <a:t>Other High Risk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0, 1</a:t>
                      </a:r>
                    </a:p>
                  </a:txBody>
                  <a:tcPr/>
                </a:tc>
                <a:tc>
                  <a:txBody>
                    <a:bodyPr/>
                    <a:lstStyle/>
                    <a:p>
                      <a:r>
                        <a:rPr lang="en-US" sz="1600" dirty="0"/>
                        <a:t>0=No</a:t>
                      </a:r>
                    </a:p>
                    <a:p>
                      <a:r>
                        <a:rPr lang="en-US" sz="1600" dirty="0"/>
                        <a:t>1=Yes</a:t>
                      </a:r>
                    </a:p>
                  </a:txBody>
                  <a:tcPr/>
                </a:tc>
                <a:tc>
                  <a:txBody>
                    <a:bodyPr/>
                    <a:lstStyle/>
                    <a:p>
                      <a:r>
                        <a:rPr lang="en-US" sz="1600" dirty="0"/>
                        <a:t>No</a:t>
                      </a:r>
                    </a:p>
                  </a:txBody>
                  <a:tcPr/>
                </a:tc>
                <a:extLst>
                  <a:ext uri="{0D108BD9-81ED-4DB2-BD59-A6C34878D82A}">
                    <a16:rowId xmlns:a16="http://schemas.microsoft.com/office/drawing/2014/main" val="10004"/>
                  </a:ext>
                </a:extLst>
              </a:tr>
              <a:tr h="900420">
                <a:tc>
                  <a:txBody>
                    <a:bodyPr/>
                    <a:lstStyle/>
                    <a:p>
                      <a:r>
                        <a:rPr lang="en-US" sz="1600" dirty="0"/>
                        <a:t>Total Credits Earned at Time</a:t>
                      </a:r>
                      <a:r>
                        <a:rPr lang="en-US" sz="1600" baseline="0" dirty="0"/>
                        <a:t> of Entry</a:t>
                      </a:r>
                      <a:endParaRPr lang="en-US" sz="1600" dirty="0"/>
                    </a:p>
                  </a:txBody>
                  <a:tcPr/>
                </a:tc>
                <a:tc>
                  <a:txBody>
                    <a:bodyPr/>
                    <a:lstStyle/>
                    <a:p>
                      <a:r>
                        <a:rPr lang="en-US" sz="1600" dirty="0"/>
                        <a:t>Any positive number</a:t>
                      </a:r>
                    </a:p>
                  </a:txBody>
                  <a:tcPr/>
                </a:tc>
                <a:tc>
                  <a:txBody>
                    <a:bodyPr/>
                    <a:lstStyle/>
                    <a:p>
                      <a:r>
                        <a:rPr lang="en-US" sz="1600" dirty="0"/>
                        <a:t>NA</a:t>
                      </a:r>
                    </a:p>
                  </a:txBody>
                  <a:tcPr/>
                </a:tc>
                <a:tc>
                  <a:txBody>
                    <a:bodyPr/>
                    <a:lstStyle/>
                    <a:p>
                      <a:r>
                        <a:rPr lang="en-US" sz="1600" dirty="0"/>
                        <a:t>Yes, </a:t>
                      </a:r>
                      <a:r>
                        <a:rPr lang="en-US" sz="1600" i="1" dirty="0"/>
                        <a:t>if no data entered</a:t>
                      </a:r>
                      <a:r>
                        <a:rPr lang="en-US" sz="1600" i="1" baseline="0" dirty="0"/>
                        <a:t> for total credits required to graduate</a:t>
                      </a:r>
                      <a:endParaRPr lang="en-US" sz="1600" dirty="0"/>
                    </a:p>
                  </a:txBody>
                  <a:tcPr/>
                </a:tc>
                <a:extLst>
                  <a:ext uri="{0D108BD9-81ED-4DB2-BD59-A6C34878D82A}">
                    <a16:rowId xmlns:a16="http://schemas.microsoft.com/office/drawing/2014/main" val="10005"/>
                  </a:ext>
                </a:extLst>
              </a:tr>
              <a:tr h="900420">
                <a:tc>
                  <a:txBody>
                    <a:bodyPr/>
                    <a:lstStyle/>
                    <a:p>
                      <a:r>
                        <a:rPr lang="en-US" sz="1600" dirty="0"/>
                        <a:t>Core Credits Earned</a:t>
                      </a:r>
                      <a:r>
                        <a:rPr lang="en-US" sz="1600" baseline="0" dirty="0"/>
                        <a:t> at Time of Entry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Any positive number</a:t>
                      </a:r>
                    </a:p>
                    <a:p>
                      <a:endParaRPr lang="en-US" sz="1600" dirty="0"/>
                    </a:p>
                  </a:txBody>
                  <a:tcPr/>
                </a:tc>
                <a:tc>
                  <a:txBody>
                    <a:bodyPr/>
                    <a:lstStyle/>
                    <a:p>
                      <a:r>
                        <a:rPr lang="en-US" sz="1600" dirty="0"/>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Yes, </a:t>
                      </a:r>
                      <a:r>
                        <a:rPr lang="en-US" sz="1600" i="1" dirty="0"/>
                        <a:t>if no data entered</a:t>
                      </a:r>
                      <a:r>
                        <a:rPr lang="en-US" sz="1600" i="1" baseline="0" dirty="0"/>
                        <a:t> for core credits required to graduate</a:t>
                      </a:r>
                      <a:endParaRPr lang="en-US" sz="1600" dirty="0"/>
                    </a:p>
                  </a:txBody>
                  <a:tcPr/>
                </a:tc>
                <a:extLst>
                  <a:ext uri="{0D108BD9-81ED-4DB2-BD59-A6C34878D82A}">
                    <a16:rowId xmlns:a16="http://schemas.microsoft.com/office/drawing/2014/main" val="10006"/>
                  </a:ext>
                </a:extLst>
              </a:tr>
              <a:tr h="630294">
                <a:tc>
                  <a:txBody>
                    <a:bodyPr/>
                    <a:lstStyle/>
                    <a:p>
                      <a:r>
                        <a:rPr lang="en-US" sz="1600" dirty="0"/>
                        <a:t>Total Credits Required to Graduate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Any positive number</a:t>
                      </a:r>
                    </a:p>
                    <a:p>
                      <a:endParaRPr lang="en-US" sz="1600" dirty="0"/>
                    </a:p>
                  </a:txBody>
                  <a:tcPr/>
                </a:tc>
                <a:tc>
                  <a:txBody>
                    <a:bodyPr/>
                    <a:lstStyle/>
                    <a:p>
                      <a:r>
                        <a:rPr lang="en-US" sz="1600" dirty="0"/>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Yes, </a:t>
                      </a:r>
                      <a:r>
                        <a:rPr lang="en-US" sz="1600" i="1" dirty="0"/>
                        <a:t>if no data entered</a:t>
                      </a:r>
                      <a:r>
                        <a:rPr lang="en-US" sz="1600" i="1" baseline="0" dirty="0"/>
                        <a:t> for total credits earned</a:t>
                      </a:r>
                      <a:endParaRPr lang="en-US" sz="1600" dirty="0"/>
                    </a:p>
                  </a:txBody>
                  <a:tcPr/>
                </a:tc>
                <a:extLst>
                  <a:ext uri="{0D108BD9-81ED-4DB2-BD59-A6C34878D82A}">
                    <a16:rowId xmlns:a16="http://schemas.microsoft.com/office/drawing/2014/main" val="10007"/>
                  </a:ext>
                </a:extLst>
              </a:tr>
              <a:tr h="630294">
                <a:tc>
                  <a:txBody>
                    <a:bodyPr/>
                    <a:lstStyle/>
                    <a:p>
                      <a:r>
                        <a:rPr lang="en-US" sz="1600" dirty="0"/>
                        <a:t>Core Credits</a:t>
                      </a:r>
                      <a:r>
                        <a:rPr lang="en-US" sz="1600" baseline="0" dirty="0"/>
                        <a:t> Required to Graduate</a:t>
                      </a:r>
                      <a:endParaRPr lang="en-US" sz="16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Any positive number</a:t>
                      </a:r>
                    </a:p>
                    <a:p>
                      <a:endParaRPr lang="en-US" sz="1600" dirty="0"/>
                    </a:p>
                  </a:txBody>
                  <a:tcPr>
                    <a:solidFill>
                      <a:schemeClr val="bg1"/>
                    </a:solidFill>
                  </a:tcPr>
                </a:tc>
                <a:tc>
                  <a:txBody>
                    <a:bodyPr/>
                    <a:lstStyle/>
                    <a:p>
                      <a:r>
                        <a:rPr lang="en-US" sz="1600" dirty="0"/>
                        <a:t>NA</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Yes, </a:t>
                      </a:r>
                      <a:r>
                        <a:rPr lang="en-US" sz="1600" i="1" dirty="0"/>
                        <a:t>if no data entered</a:t>
                      </a:r>
                      <a:r>
                        <a:rPr lang="en-US" sz="1600" i="1" baseline="0" dirty="0"/>
                        <a:t> for core credits earned</a:t>
                      </a:r>
                      <a:endParaRPr lang="en-US" sz="1600" dirty="0"/>
                    </a:p>
                  </a:txBody>
                  <a:tcP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0395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Error Logic – Over Age and Under Credit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837726690"/>
              </p:ext>
            </p:extLst>
          </p:nvPr>
        </p:nvGraphicFramePr>
        <p:xfrm>
          <a:off x="0" y="1226277"/>
          <a:ext cx="9144000" cy="4119880"/>
        </p:xfrm>
        <a:graphic>
          <a:graphicData uri="http://schemas.openxmlformats.org/drawingml/2006/table">
            <a:tbl>
              <a:tblPr firstRow="1" bandRow="1">
                <a:tableStyleId>{6E25E649-3F16-4E02-A733-19D2CDBF48F0}</a:tableStyleId>
              </a:tblPr>
              <a:tblGrid>
                <a:gridCol w="5494149">
                  <a:extLst>
                    <a:ext uri="{9D8B030D-6E8A-4147-A177-3AD203B41FA5}">
                      <a16:colId xmlns:a16="http://schemas.microsoft.com/office/drawing/2014/main" val="20000"/>
                    </a:ext>
                  </a:extLst>
                </a:gridCol>
                <a:gridCol w="3649851">
                  <a:extLst>
                    <a:ext uri="{9D8B030D-6E8A-4147-A177-3AD203B41FA5}">
                      <a16:colId xmlns:a16="http://schemas.microsoft.com/office/drawing/2014/main" val="20001"/>
                    </a:ext>
                  </a:extLst>
                </a:gridCol>
              </a:tblGrid>
              <a:tr h="370840">
                <a:tc>
                  <a:txBody>
                    <a:bodyPr/>
                    <a:lstStyle/>
                    <a:p>
                      <a:r>
                        <a:rPr lang="en-US" dirty="0"/>
                        <a:t>Error Logic</a:t>
                      </a:r>
                    </a:p>
                  </a:txBody>
                  <a:tcPr>
                    <a:solidFill>
                      <a:srgbClr val="488BC9"/>
                    </a:solidFill>
                  </a:tcPr>
                </a:tc>
                <a:tc>
                  <a:txBody>
                    <a:bodyPr/>
                    <a:lstStyle/>
                    <a:p>
                      <a:r>
                        <a:rPr lang="en-US" dirty="0"/>
                        <a:t>Reason</a:t>
                      </a:r>
                    </a:p>
                  </a:txBody>
                  <a:tcPr>
                    <a:solidFill>
                      <a:srgbClr val="488BC9"/>
                    </a:solidFill>
                  </a:tcPr>
                </a:tc>
                <a:extLst>
                  <a:ext uri="{0D108BD9-81ED-4DB2-BD59-A6C34878D82A}">
                    <a16:rowId xmlns:a16="http://schemas.microsoft.com/office/drawing/2014/main" val="10000"/>
                  </a:ext>
                </a:extLst>
              </a:tr>
              <a:tr h="370840">
                <a:tc>
                  <a:txBody>
                    <a:bodyPr/>
                    <a:lstStyle/>
                    <a:p>
                      <a:r>
                        <a:rPr lang="en-US" dirty="0"/>
                        <a:t>Data</a:t>
                      </a:r>
                      <a:r>
                        <a:rPr lang="en-US" baseline="0" dirty="0"/>
                        <a:t> is entered for Total Credits Earned but not for Total Credits Required</a:t>
                      </a:r>
                      <a:endParaRPr lang="en-US" dirty="0"/>
                    </a:p>
                  </a:txBody>
                  <a:tcPr/>
                </a:tc>
                <a:tc>
                  <a:txBody>
                    <a:bodyPr/>
                    <a:lstStyle/>
                    <a:p>
                      <a:r>
                        <a:rPr lang="en-US" dirty="0"/>
                        <a:t>Cannot determine if</a:t>
                      </a:r>
                      <a:r>
                        <a:rPr lang="en-US" baseline="0" dirty="0"/>
                        <a:t> (OAUC) without credits required threshold</a:t>
                      </a:r>
                      <a:endParaRPr lang="en-US" dirty="0"/>
                    </a:p>
                  </a:txBody>
                  <a:tcPr/>
                </a:tc>
                <a:extLst>
                  <a:ext uri="{0D108BD9-81ED-4DB2-BD59-A6C34878D82A}">
                    <a16:rowId xmlns:a16="http://schemas.microsoft.com/office/drawing/2014/main" val="10001"/>
                  </a:ext>
                </a:extLst>
              </a:tr>
              <a:tr h="370840">
                <a:tc>
                  <a:txBody>
                    <a:bodyPr/>
                    <a:lstStyle/>
                    <a:p>
                      <a:r>
                        <a:rPr lang="en-US" dirty="0"/>
                        <a:t>Data is entered for Core</a:t>
                      </a:r>
                      <a:r>
                        <a:rPr lang="en-US" baseline="0" dirty="0"/>
                        <a:t> Credits Earned but not for Core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Cannot determine if</a:t>
                      </a:r>
                      <a:r>
                        <a:rPr lang="en-US" baseline="0" dirty="0"/>
                        <a:t> (OAUC) without credits required threshold</a:t>
                      </a:r>
                      <a:endParaRPr lang="en-US" dirty="0"/>
                    </a:p>
                  </a:txBody>
                  <a:tcPr/>
                </a:tc>
                <a:extLst>
                  <a:ext uri="{0D108BD9-81ED-4DB2-BD59-A6C34878D82A}">
                    <a16:rowId xmlns:a16="http://schemas.microsoft.com/office/drawing/2014/main" val="10002"/>
                  </a:ext>
                </a:extLst>
              </a:tr>
              <a:tr h="370840">
                <a:tc>
                  <a:txBody>
                    <a:bodyPr/>
                    <a:lstStyle/>
                    <a:p>
                      <a:r>
                        <a:rPr lang="en-US" dirty="0"/>
                        <a:t>Core Credits Required is equal to or larger than Total Credits Required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Likely an error;</a:t>
                      </a:r>
                      <a:r>
                        <a:rPr lang="en-US" baseline="0" dirty="0"/>
                        <a:t> would suggest no possibility of elective credits</a:t>
                      </a:r>
                      <a:endParaRPr lang="en-US" dirty="0"/>
                    </a:p>
                  </a:txBody>
                  <a:tcPr/>
                </a:tc>
                <a:extLst>
                  <a:ext uri="{0D108BD9-81ED-4DB2-BD59-A6C34878D82A}">
                    <a16:rowId xmlns:a16="http://schemas.microsoft.com/office/drawing/2014/main" val="10003"/>
                  </a:ext>
                </a:extLst>
              </a:tr>
              <a:tr h="370840">
                <a:tc>
                  <a:txBody>
                    <a:bodyPr/>
                    <a:lstStyle/>
                    <a:p>
                      <a:r>
                        <a:rPr lang="en-US" dirty="0"/>
                        <a:t>Total</a:t>
                      </a:r>
                      <a:r>
                        <a:rPr lang="en-US" baseline="0" dirty="0"/>
                        <a:t> Credits Earned is equal to or larger than Total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Likely an error; Total Credits</a:t>
                      </a:r>
                      <a:r>
                        <a:rPr lang="en-US" baseline="0" dirty="0"/>
                        <a:t> Required should be cumulative, not number left</a:t>
                      </a:r>
                      <a:endParaRPr lang="en-US" dirty="0"/>
                    </a:p>
                  </a:txBody>
                  <a:tcPr/>
                </a:tc>
                <a:extLst>
                  <a:ext uri="{0D108BD9-81ED-4DB2-BD59-A6C34878D82A}">
                    <a16:rowId xmlns:a16="http://schemas.microsoft.com/office/drawing/2014/main" val="10004"/>
                  </a:ext>
                </a:extLst>
              </a:tr>
              <a:tr h="370840">
                <a:tc>
                  <a:txBody>
                    <a:bodyPr/>
                    <a:lstStyle/>
                    <a:p>
                      <a:r>
                        <a:rPr lang="en-US" dirty="0"/>
                        <a:t>Core Credits Earned is equal</a:t>
                      </a:r>
                      <a:r>
                        <a:rPr lang="en-US" baseline="0" dirty="0"/>
                        <a:t> to or larger than Core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Likely an error; Core Credits</a:t>
                      </a:r>
                      <a:r>
                        <a:rPr lang="en-US" baseline="0" dirty="0"/>
                        <a:t> Required should be cumulative, not number left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519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Collection Window 1 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
        <p:nvSpPr>
          <p:cNvPr id="4" name="TextBox 3"/>
          <p:cNvSpPr txBox="1"/>
          <p:nvPr/>
        </p:nvSpPr>
        <p:spPr>
          <a:xfrm>
            <a:off x="550416" y="4121288"/>
            <a:ext cx="7907784"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latin typeface="Museo Slab 500" panose="02000000000000000000" pitchFamily="50" charset="0"/>
                <a:ea typeface="+mj-ea"/>
                <a:cs typeface="+mj-cs"/>
              </a:rPr>
              <a:t>Collections &amp; Timeline</a:t>
            </a:r>
          </a:p>
          <a:p>
            <a:pPr marL="342900" indent="-342900">
              <a:buFont typeface="Arial" panose="020B0604020202020204" pitchFamily="34" charset="0"/>
              <a:buChar char="•"/>
            </a:pPr>
            <a:r>
              <a:rPr lang="en-US" sz="2800" dirty="0">
                <a:solidFill>
                  <a:schemeClr val="bg1"/>
                </a:solidFill>
                <a:latin typeface="Museo Slab 500" panose="02000000000000000000" pitchFamily="50" charset="0"/>
                <a:ea typeface="+mj-ea"/>
                <a:cs typeface="+mj-cs"/>
              </a:rPr>
              <a:t>Collection Checklist</a:t>
            </a:r>
          </a:p>
          <a:p>
            <a:pPr marL="342900" indent="-342900">
              <a:buFont typeface="Arial" panose="020B0604020202020204" pitchFamily="34" charset="0"/>
              <a:buChar char="•"/>
            </a:pPr>
            <a:r>
              <a:rPr lang="en-US" sz="2800" dirty="0">
                <a:solidFill>
                  <a:schemeClr val="bg1"/>
                </a:solidFill>
                <a:latin typeface="Museo Slab 500" panose="02000000000000000000" pitchFamily="50" charset="0"/>
                <a:ea typeface="+mj-ea"/>
                <a:cs typeface="+mj-cs"/>
              </a:rPr>
              <a:t>Pipeline Basics</a:t>
            </a:r>
          </a:p>
        </p:txBody>
      </p:sp>
    </p:spTree>
    <p:extLst>
      <p:ext uri="{BB962C8B-B14F-4D97-AF65-F5344CB8AC3E}">
        <p14:creationId xmlns:p14="http://schemas.microsoft.com/office/powerpoint/2010/main" val="388322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Collection</a:t>
            </a:r>
            <a:r>
              <a:rPr lang="en-US" i="1" dirty="0"/>
              <a:t> Opt Out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5" name="Content Placeholder 4" descr="screenshot of AEC renewal opt out feature in data pipe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68136"/>
            <a:ext cx="7886700" cy="1986880"/>
          </a:xfrm>
        </p:spPr>
      </p:pic>
      <p:sp>
        <p:nvSpPr>
          <p:cNvPr id="6" name="Oval 5">
            <a:extLst>
              <a:ext uri="{C183D7F6-B498-43B3-948B-1728B52AA6E4}">
                <adec:decorative xmlns:adec="http://schemas.microsoft.com/office/drawing/2017/decorative" val="1"/>
              </a:ext>
            </a:extLst>
          </p:cNvPr>
          <p:cNvSpPr/>
          <p:nvPr/>
        </p:nvSpPr>
        <p:spPr>
          <a:xfrm>
            <a:off x="1109272" y="1959027"/>
            <a:ext cx="1603948" cy="434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stCxn id="6" idx="4"/>
          </p:cNvCxnSpPr>
          <p:nvPr/>
        </p:nvCxnSpPr>
        <p:spPr>
          <a:xfrm flipH="1">
            <a:off x="1903751" y="2393742"/>
            <a:ext cx="7495" cy="1671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725" y="4125106"/>
            <a:ext cx="2983042" cy="1200329"/>
          </a:xfrm>
          <a:prstGeom prst="rect">
            <a:avLst/>
          </a:prstGeom>
          <a:noFill/>
        </p:spPr>
        <p:txBody>
          <a:bodyPr wrap="square" rtlCol="0">
            <a:spAutoFit/>
          </a:bodyPr>
          <a:lstStyle/>
          <a:p>
            <a:r>
              <a:rPr lang="en-US" dirty="0">
                <a:latin typeface="Trebuchet MS" panose="020B0603020202020204" pitchFamily="34" charset="0"/>
              </a:rPr>
              <a:t>Select the relevant year. For Renewal/Application, only 2024-25 should be available.</a:t>
            </a:r>
          </a:p>
        </p:txBody>
      </p:sp>
      <p:sp>
        <p:nvSpPr>
          <p:cNvPr id="9" name="Oval 8">
            <a:extLst>
              <a:ext uri="{C183D7F6-B498-43B3-948B-1728B52AA6E4}">
                <adec:decorative xmlns:adec="http://schemas.microsoft.com/office/drawing/2017/decorative" val="1"/>
              </a:ext>
            </a:extLst>
          </p:cNvPr>
          <p:cNvSpPr/>
          <p:nvPr/>
        </p:nvSpPr>
        <p:spPr>
          <a:xfrm>
            <a:off x="4319665" y="1959027"/>
            <a:ext cx="2448393" cy="434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C183D7F6-B498-43B3-948B-1728B52AA6E4}">
                <adec:decorative xmlns:adec="http://schemas.microsoft.com/office/drawing/2017/decorative" val="1"/>
              </a:ext>
            </a:extLst>
          </p:cNvPr>
          <p:cNvCxnSpPr>
            <a:stCxn id="9" idx="4"/>
          </p:cNvCxnSpPr>
          <p:nvPr/>
        </p:nvCxnSpPr>
        <p:spPr>
          <a:xfrm>
            <a:off x="5543862" y="2393742"/>
            <a:ext cx="17489" cy="1731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30118" y="4125106"/>
            <a:ext cx="4553551" cy="923330"/>
          </a:xfrm>
          <a:prstGeom prst="rect">
            <a:avLst/>
          </a:prstGeom>
          <a:noFill/>
        </p:spPr>
        <p:txBody>
          <a:bodyPr wrap="square" rtlCol="0">
            <a:spAutoFit/>
          </a:bodyPr>
          <a:lstStyle/>
          <a:p>
            <a:r>
              <a:rPr lang="en-US" dirty="0">
                <a:latin typeface="Trebuchet MS" panose="020B0603020202020204" pitchFamily="34" charset="0"/>
              </a:rPr>
              <a:t>Select the your district/BOCES. You should only be able to select your own district/BOCES.</a:t>
            </a:r>
          </a:p>
        </p:txBody>
      </p:sp>
      <p:sp>
        <p:nvSpPr>
          <p:cNvPr id="12" name="TextBox 11"/>
          <p:cNvSpPr txBox="1"/>
          <p:nvPr/>
        </p:nvSpPr>
        <p:spPr>
          <a:xfrm>
            <a:off x="2741416" y="5336436"/>
            <a:ext cx="2983042" cy="369332"/>
          </a:xfrm>
          <a:prstGeom prst="rect">
            <a:avLst/>
          </a:prstGeom>
          <a:noFill/>
        </p:spPr>
        <p:txBody>
          <a:bodyPr wrap="square" rtlCol="0">
            <a:spAutoFit/>
          </a:bodyPr>
          <a:lstStyle/>
          <a:p>
            <a:r>
              <a:rPr lang="en-US" dirty="0">
                <a:latin typeface="Trebuchet MS" panose="020B0603020202020204" pitchFamily="34" charset="0"/>
              </a:rPr>
              <a:t>Then hit </a:t>
            </a:r>
            <a:r>
              <a:rPr lang="en-US" b="1" dirty="0">
                <a:solidFill>
                  <a:schemeClr val="accent6">
                    <a:lumMod val="75000"/>
                  </a:schemeClr>
                </a:solidFill>
                <a:latin typeface="Trebuchet MS" panose="020B0603020202020204" pitchFamily="34" charset="0"/>
              </a:rPr>
              <a:t>Search</a:t>
            </a:r>
            <a:r>
              <a:rPr lang="en-US" dirty="0">
                <a:latin typeface="Trebuchet MS" panose="020B0603020202020204" pitchFamily="34" charset="0"/>
              </a:rPr>
              <a:t>.</a:t>
            </a:r>
          </a:p>
        </p:txBody>
      </p:sp>
      <p:sp>
        <p:nvSpPr>
          <p:cNvPr id="13" name="TextBox 12"/>
          <p:cNvSpPr txBox="1"/>
          <p:nvPr/>
        </p:nvSpPr>
        <p:spPr>
          <a:xfrm>
            <a:off x="13798" y="5616012"/>
            <a:ext cx="9130202"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u="sng" dirty="0">
                <a:latin typeface="Trebuchet MS" panose="020B0603020202020204" pitchFamily="34" charset="0"/>
              </a:rPr>
              <a:t>Opting Out:</a:t>
            </a:r>
            <a:endParaRPr lang="en-US" dirty="0">
              <a:latin typeface="Trebuchet MS" panose="020B0603020202020204" pitchFamily="34" charset="0"/>
            </a:endParaRPr>
          </a:p>
          <a:p>
            <a:pPr marL="742950" lvl="1" indent="-285750">
              <a:buFont typeface="Arial" panose="020B0604020202020204" pitchFamily="34" charset="0"/>
              <a:buChar char="•"/>
            </a:pPr>
            <a:r>
              <a:rPr lang="en-US" dirty="0">
                <a:latin typeface="Trebuchet MS" panose="020B0603020202020204" pitchFamily="34" charset="0"/>
              </a:rPr>
              <a:t>Choosing not to submit data in a specific AEC data collection and alerting CDE to that decision through a simple process. </a:t>
            </a:r>
          </a:p>
          <a:p>
            <a:pPr lvl="1"/>
            <a:endParaRPr lang="en-US" dirty="0">
              <a:latin typeface="Trebuchet MS" panose="020B0603020202020204" pitchFamily="34" charset="0"/>
            </a:endParaRPr>
          </a:p>
          <a:p>
            <a:pPr marL="285750" indent="-285750">
              <a:buFont typeface="Arial" panose="020B0604020202020204" pitchFamily="34" charset="0"/>
              <a:buChar char="•"/>
            </a:pPr>
            <a:endParaRPr lang="en-US" dirty="0">
              <a:latin typeface="Trebuchet MS" panose="020B0603020202020204" pitchFamily="34" charset="0"/>
            </a:endParaRPr>
          </a:p>
        </p:txBody>
      </p:sp>
      <p:grpSp>
        <p:nvGrpSpPr>
          <p:cNvPr id="14" name="Group 13" descr="2023-24"/>
          <p:cNvGrpSpPr/>
          <p:nvPr/>
        </p:nvGrpSpPr>
        <p:grpSpPr>
          <a:xfrm>
            <a:off x="1917916" y="2063851"/>
            <a:ext cx="563699" cy="184666"/>
            <a:chOff x="4272804" y="1775753"/>
            <a:chExt cx="563699" cy="184666"/>
          </a:xfrm>
        </p:grpSpPr>
        <p:sp>
          <p:nvSpPr>
            <p:cNvPr id="15" name="Rounded Rectangle 14"/>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477421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err="1"/>
              <a:t>Collection</a:t>
            </a:r>
            <a:r>
              <a:rPr lang="en-US" i="1" dirty="0"/>
              <a:t> Opt Out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pic>
        <p:nvPicPr>
          <p:cNvPr id="5" name="Picture 4" descr="screenshot of the AEC renewal opt out function in data pipeline"/>
          <p:cNvPicPr>
            <a:picLocks noChangeAspect="1"/>
          </p:cNvPicPr>
          <p:nvPr/>
        </p:nvPicPr>
        <p:blipFill rotWithShape="1">
          <a:blip r:embed="rId3"/>
          <a:srcRect l="57631" t="23369" b="38737"/>
          <a:stretch/>
        </p:blipFill>
        <p:spPr>
          <a:xfrm>
            <a:off x="0" y="1234162"/>
            <a:ext cx="9156810" cy="2559357"/>
          </a:xfrm>
          <a:prstGeom prst="rect">
            <a:avLst/>
          </a:prstGeom>
        </p:spPr>
      </p:pic>
      <p:sp>
        <p:nvSpPr>
          <p:cNvPr id="6" name="Rectangle 5"/>
          <p:cNvSpPr/>
          <p:nvPr/>
        </p:nvSpPr>
        <p:spPr>
          <a:xfrm>
            <a:off x="-1" y="5837498"/>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Remember to hit SAVE when you are done!</a:t>
            </a:r>
          </a:p>
        </p:txBody>
      </p:sp>
      <p:sp>
        <p:nvSpPr>
          <p:cNvPr id="7" name="Content Placeholder 1"/>
          <p:cNvSpPr txBox="1">
            <a:spLocks/>
          </p:cNvSpPr>
          <p:nvPr/>
        </p:nvSpPr>
        <p:spPr>
          <a:xfrm>
            <a:off x="57148" y="3793520"/>
            <a:ext cx="8963025" cy="20439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Decide if you’re choosing an opt-out value for all schools or only a subset of schools</a:t>
            </a:r>
          </a:p>
          <a:p>
            <a:r>
              <a:rPr lang="en-US" sz="1800" dirty="0"/>
              <a:t>Notes on opt-out values:</a:t>
            </a:r>
          </a:p>
          <a:p>
            <a:pPr lvl="1"/>
            <a:r>
              <a:rPr lang="en-US" sz="1600" dirty="0"/>
              <a:t>1 – schools only enrolls part-time students: </a:t>
            </a:r>
            <a:r>
              <a:rPr lang="en-US" sz="1600" i="1" u="sng" dirty="0"/>
              <a:t>all</a:t>
            </a:r>
            <a:r>
              <a:rPr lang="en-US" sz="1600" dirty="0"/>
              <a:t> students at school must be primarily enrolled at another school</a:t>
            </a:r>
          </a:p>
          <a:p>
            <a:pPr lvl="1"/>
            <a:r>
              <a:rPr lang="en-US" sz="1600" dirty="0"/>
              <a:t>2 – school will not submit PII: selecting this option flags school and district for a potential in-person audit with CDE personnel</a:t>
            </a:r>
          </a:p>
          <a:p>
            <a:pPr lvl="1"/>
            <a:r>
              <a:rPr lang="en-US" sz="1600" dirty="0"/>
              <a:t>3 – School is not opting out</a:t>
            </a:r>
          </a:p>
          <a:p>
            <a:pPr lvl="1"/>
            <a:r>
              <a:rPr lang="en-US" sz="1600" dirty="0"/>
              <a:t>4 – School is closing or withdrawing AEC application</a:t>
            </a:r>
          </a:p>
          <a:p>
            <a:pPr marL="0" indent="0">
              <a:buFont typeface="Arial" panose="020B0604020202020204" pitchFamily="34" charset="0"/>
              <a:buNone/>
            </a:pPr>
            <a:endParaRPr lang="en-US" sz="1800" dirty="0"/>
          </a:p>
        </p:txBody>
      </p:sp>
      <p:grpSp>
        <p:nvGrpSpPr>
          <p:cNvPr id="8" name="Group 7" descr="2023-24"/>
          <p:cNvGrpSpPr/>
          <p:nvPr/>
        </p:nvGrpSpPr>
        <p:grpSpPr>
          <a:xfrm>
            <a:off x="1391824" y="1715489"/>
            <a:ext cx="563699" cy="184666"/>
            <a:chOff x="4272804" y="1775753"/>
            <a:chExt cx="563699" cy="184666"/>
          </a:xfrm>
        </p:grpSpPr>
        <p:sp>
          <p:nvSpPr>
            <p:cNvPr id="9" name="Rounded Rectangle 8"/>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72804" y="1775753"/>
              <a:ext cx="563699" cy="184666"/>
            </a:xfrm>
            <a:prstGeom prst="rect">
              <a:avLst/>
            </a:prstGeom>
            <a:noFill/>
            <a:ln>
              <a:noFill/>
            </a:ln>
          </p:spPr>
          <p:txBody>
            <a:bodyPr wrap="square" rtlCol="0">
              <a:spAutoFit/>
            </a:bodyPr>
            <a:lstStyle/>
            <a:p>
              <a:r>
                <a:rPr lang="en-US" sz="600" dirty="0"/>
                <a:t>2024-25</a:t>
              </a:r>
              <a:endParaRPr lang="en-US" sz="800" dirty="0"/>
            </a:p>
          </p:txBody>
        </p:sp>
      </p:grpSp>
    </p:spTree>
    <p:extLst>
      <p:ext uri="{BB962C8B-B14F-4D97-AF65-F5344CB8AC3E}">
        <p14:creationId xmlns:p14="http://schemas.microsoft.com/office/powerpoint/2010/main" val="388893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Sign Off Sheet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
        <p:nvSpPr>
          <p:cNvPr id="5" name="Content Placeholder 1"/>
          <p:cNvSpPr>
            <a:spLocks noGrp="1"/>
          </p:cNvSpPr>
          <p:nvPr>
            <p:ph idx="1"/>
          </p:nvPr>
        </p:nvSpPr>
        <p:spPr>
          <a:xfrm>
            <a:off x="620839" y="1389993"/>
            <a:ext cx="7886700" cy="5037025"/>
          </a:xfrm>
        </p:spPr>
        <p:txBody>
          <a:bodyPr/>
          <a:lstStyle/>
          <a:p>
            <a:pPr marL="0" indent="0">
              <a:buNone/>
            </a:pPr>
            <a:r>
              <a:rPr lang="en-US" dirty="0">
                <a:hlinkClick r:id="rId3"/>
              </a:rPr>
              <a:t>http://www.cde.state.co.us/datapipeline/per-aec</a:t>
            </a:r>
            <a:r>
              <a:rPr lang="en-US" dirty="0"/>
              <a:t> </a:t>
            </a:r>
          </a:p>
        </p:txBody>
      </p:sp>
      <p:pic>
        <p:nvPicPr>
          <p:cNvPr id="6" name="Picture 5" descr="screenshot of this website showing Alternative Education Campus links on the sidebar&#10;http://www.cde.state.co.us/datapipeline/per-aec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84" y="1947813"/>
            <a:ext cx="2984941" cy="4581144"/>
          </a:xfrm>
          <a:prstGeom prst="rect">
            <a:avLst/>
          </a:prstGeom>
        </p:spPr>
      </p:pic>
      <p:pic>
        <p:nvPicPr>
          <p:cNvPr id="7" name="Picture 6" descr="screenshot of this website with resources listed&#10;http://www.cde.state.co.us/datapipeline/per-aec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186" y="3402164"/>
            <a:ext cx="5277405" cy="3310870"/>
          </a:xfrm>
          <a:prstGeom prst="rect">
            <a:avLst/>
          </a:prstGeom>
        </p:spPr>
      </p:pic>
      <p:sp>
        <p:nvSpPr>
          <p:cNvPr id="8" name="Oval 7">
            <a:extLst>
              <a:ext uri="{C183D7F6-B498-43B3-948B-1728B52AA6E4}">
                <adec:decorative xmlns:adec="http://schemas.microsoft.com/office/drawing/2017/decorative" val="1"/>
              </a:ext>
            </a:extLst>
          </p:cNvPr>
          <p:cNvSpPr/>
          <p:nvPr/>
        </p:nvSpPr>
        <p:spPr>
          <a:xfrm>
            <a:off x="245193" y="4017580"/>
            <a:ext cx="1171062" cy="220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p:nvPr/>
        </p:nvCxnSpPr>
        <p:spPr>
          <a:xfrm flipH="1">
            <a:off x="1206392" y="1845874"/>
            <a:ext cx="1356610" cy="21417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8389" y="3032832"/>
            <a:ext cx="2999539" cy="369332"/>
          </a:xfrm>
          <a:prstGeom prst="rect">
            <a:avLst/>
          </a:prstGeom>
          <a:noFill/>
        </p:spPr>
        <p:txBody>
          <a:bodyPr wrap="none" rtlCol="0">
            <a:spAutoFit/>
          </a:bodyPr>
          <a:lstStyle/>
          <a:p>
            <a:r>
              <a:rPr lang="en-US" dirty="0">
                <a:latin typeface="Trebuchet MS" panose="020B0603020202020204" pitchFamily="34" charset="0"/>
              </a:rPr>
              <a:t>Scroll down to this section:</a:t>
            </a:r>
          </a:p>
        </p:txBody>
      </p:sp>
      <p:cxnSp>
        <p:nvCxnSpPr>
          <p:cNvPr id="11" name="Straight Arrow Connector 10">
            <a:extLst>
              <a:ext uri="{C183D7F6-B498-43B3-948B-1728B52AA6E4}">
                <adec:decorative xmlns:adec="http://schemas.microsoft.com/office/drawing/2017/decorative" val="1"/>
              </a:ext>
            </a:extLst>
          </p:cNvPr>
          <p:cNvCxnSpPr>
            <a:stCxn id="8" idx="6"/>
            <a:endCxn id="10" idx="1"/>
          </p:cNvCxnSpPr>
          <p:nvPr/>
        </p:nvCxnSpPr>
        <p:spPr>
          <a:xfrm flipV="1">
            <a:off x="1416255" y="3217498"/>
            <a:ext cx="2092134" cy="910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C183D7F6-B498-43B3-948B-1728B52AA6E4}">
                <adec:decorative xmlns:adec="http://schemas.microsoft.com/office/drawing/2017/decorative" val="1"/>
              </a:ext>
            </a:extLst>
          </p:cNvPr>
          <p:cNvSpPr/>
          <p:nvPr/>
        </p:nvSpPr>
        <p:spPr>
          <a:xfrm>
            <a:off x="3717528" y="4326068"/>
            <a:ext cx="3379321" cy="228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8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Renewal/Application Collection</a:t>
            </a:r>
            <a:br>
              <a:rPr lang="en-US" dirty="0"/>
            </a:br>
            <a:r>
              <a:rPr lang="en-US" i="1" dirty="0"/>
              <a:t>Sign Off Sheet – Send to CDE</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graphicFrame>
        <p:nvGraphicFramePr>
          <p:cNvPr id="5" name="Content Placeholder 3" descr="download sign off form&#10;&#10;complete sign off form&#10;&#10;email signed form to B Sanders by 6/30/23"/>
          <p:cNvGraphicFramePr>
            <a:graphicFrameLocks noGrp="1"/>
          </p:cNvGraphicFramePr>
          <p:nvPr>
            <p:ph idx="1"/>
            <p:extLst>
              <p:ext uri="{D42A27DB-BD31-4B8C-83A1-F6EECF244321}">
                <p14:modId xmlns:p14="http://schemas.microsoft.com/office/powerpoint/2010/main" val="263827561"/>
              </p:ext>
            </p:extLst>
          </p:nvPr>
        </p:nvGraphicFramePr>
        <p:xfrm>
          <a:off x="628650" y="1497014"/>
          <a:ext cx="7885666" cy="181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72985" y="3428220"/>
            <a:ext cx="2988760" cy="923330"/>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a:t>Print form</a:t>
            </a:r>
          </a:p>
          <a:p>
            <a:pPr marL="285750" indent="-285750">
              <a:buFont typeface="Arial" panose="020B0604020202020204" pitchFamily="34" charset="0"/>
              <a:buChar char="•"/>
            </a:pPr>
            <a:r>
              <a:rPr lang="en-US" dirty="0"/>
              <a:t>Add necessary information</a:t>
            </a:r>
          </a:p>
          <a:p>
            <a:pPr marL="285750" indent="-285750">
              <a:buFont typeface="Arial" panose="020B0604020202020204" pitchFamily="34" charset="0"/>
              <a:buChar char="•"/>
            </a:pPr>
            <a:r>
              <a:rPr lang="en-US" dirty="0"/>
              <a:t>Gather needed signatures</a:t>
            </a:r>
          </a:p>
        </p:txBody>
      </p:sp>
      <p:cxnSp>
        <p:nvCxnSpPr>
          <p:cNvPr id="7" name="Straight Arrow Connector 6">
            <a:extLst>
              <a:ext uri="{C183D7F6-B498-43B3-948B-1728B52AA6E4}">
                <adec:decorative xmlns:adec="http://schemas.microsoft.com/office/drawing/2017/decorative" val="1"/>
              </a:ext>
            </a:extLst>
          </p:cNvPr>
          <p:cNvCxnSpPr>
            <a:endCxn id="6" idx="0"/>
          </p:cNvCxnSpPr>
          <p:nvPr/>
        </p:nvCxnSpPr>
        <p:spPr>
          <a:xfrm flipH="1">
            <a:off x="4567365" y="2963524"/>
            <a:ext cx="196" cy="464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a:endCxn id="8" idx="0"/>
          </p:cNvCxnSpPr>
          <p:nvPr/>
        </p:nvCxnSpPr>
        <p:spPr>
          <a:xfrm>
            <a:off x="7300210" y="2963524"/>
            <a:ext cx="34763" cy="1598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5234534"/>
            <a:ext cx="5575610"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Your AEC Collection data is not considered complete and final until we receive your sign off form!</a:t>
            </a:r>
          </a:p>
        </p:txBody>
      </p:sp>
      <p:sp>
        <p:nvSpPr>
          <p:cNvPr id="11" name="Rectangle 10">
            <a:extLst>
              <a:ext uri="{C183D7F6-B498-43B3-948B-1728B52AA6E4}">
                <adec:decorative xmlns:adec="http://schemas.microsoft.com/office/drawing/2017/decorative" val="1"/>
              </a:ext>
            </a:extLst>
          </p:cNvPr>
          <p:cNvSpPr/>
          <p:nvPr/>
        </p:nvSpPr>
        <p:spPr>
          <a:xfrm>
            <a:off x="5576341" y="5234534"/>
            <a:ext cx="3567659"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rebuchet MS" panose="020B0603020202020204" pitchFamily="34" charset="0"/>
            </a:endParaRPr>
          </a:p>
        </p:txBody>
      </p:sp>
      <p:sp>
        <p:nvSpPr>
          <p:cNvPr id="8" name="TextBox 7"/>
          <p:cNvSpPr txBox="1"/>
          <p:nvPr/>
        </p:nvSpPr>
        <p:spPr>
          <a:xfrm>
            <a:off x="5698762" y="4562476"/>
            <a:ext cx="3272422" cy="1200329"/>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a:t>Scan completed form</a:t>
            </a:r>
          </a:p>
          <a:p>
            <a:pPr marL="285750" indent="-285750">
              <a:buFont typeface="Arial" panose="020B0604020202020204" pitchFamily="34" charset="0"/>
              <a:buChar char="•"/>
            </a:pPr>
            <a:r>
              <a:rPr lang="en-US" dirty="0"/>
              <a:t>Email signed form to April Thompson(</a:t>
            </a:r>
            <a:r>
              <a:rPr lang="en-US" dirty="0">
                <a:hlinkClick r:id="rId8"/>
              </a:rPr>
              <a:t>Thompson_april@cde.state.co.us</a:t>
            </a:r>
            <a:r>
              <a:rPr lang="en-US" dirty="0"/>
              <a:t>) </a:t>
            </a:r>
          </a:p>
        </p:txBody>
      </p:sp>
    </p:spTree>
    <p:extLst>
      <p:ext uri="{BB962C8B-B14F-4D97-AF65-F5344CB8AC3E}">
        <p14:creationId xmlns:p14="http://schemas.microsoft.com/office/powerpoint/2010/main" val="72051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Planned Measures for the 2024 SPF</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34</a:t>
            </a:fld>
            <a:endParaRPr lang="en-US" dirty="0"/>
          </a:p>
        </p:txBody>
      </p:sp>
      <p:sp>
        <p:nvSpPr>
          <p:cNvPr id="4" name="TextBox 3"/>
          <p:cNvSpPr txBox="1"/>
          <p:nvPr/>
        </p:nvSpPr>
        <p:spPr>
          <a:xfrm>
            <a:off x="550416" y="4121288"/>
            <a:ext cx="790778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Update on Accountability Pause</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Basics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Resources</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Submitting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Finalizing Your Data</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Error Logic</a:t>
            </a:r>
          </a:p>
          <a:p>
            <a:pPr marL="342900" indent="-342900">
              <a:buFont typeface="Arial" panose="020B0604020202020204" pitchFamily="34" charset="0"/>
              <a:buChar char="•"/>
            </a:pPr>
            <a:r>
              <a:rPr lang="en-US" sz="2000" dirty="0">
                <a:solidFill>
                  <a:schemeClr val="bg1"/>
                </a:solidFill>
                <a:latin typeface="Museo Slab 500" panose="02000000000000000000" pitchFamily="50" charset="0"/>
                <a:ea typeface="+mj-ea"/>
                <a:cs typeface="+mj-cs"/>
              </a:rPr>
              <a:t>Collection Opt Outs</a:t>
            </a:r>
          </a:p>
        </p:txBody>
      </p:sp>
    </p:spTree>
    <p:extLst>
      <p:ext uri="{BB962C8B-B14F-4D97-AF65-F5344CB8AC3E}">
        <p14:creationId xmlns:p14="http://schemas.microsoft.com/office/powerpoint/2010/main" val="3208203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Collection Basics</a:t>
            </a:r>
            <a:endParaRPr lang="en-US" dirty="0"/>
          </a:p>
        </p:txBody>
      </p:sp>
      <p:sp>
        <p:nvSpPr>
          <p:cNvPr id="3" name="Content Placeholder 2"/>
          <p:cNvSpPr>
            <a:spLocks noGrp="1"/>
          </p:cNvSpPr>
          <p:nvPr>
            <p:ph idx="1"/>
          </p:nvPr>
        </p:nvSpPr>
        <p:spPr>
          <a:xfrm>
            <a:off x="628650" y="1463040"/>
            <a:ext cx="7886700" cy="4963978"/>
          </a:xfrm>
        </p:spPr>
        <p:txBody>
          <a:bodyPr>
            <a:normAutofit fontScale="92500" lnSpcReduction="10000"/>
          </a:bodyPr>
          <a:lstStyle/>
          <a:p>
            <a:pPr marL="0" indent="0">
              <a:buNone/>
            </a:pPr>
            <a:r>
              <a:rPr lang="en-US" dirty="0"/>
              <a:t>Planned Measures for 2024 AEC SPF Collection</a:t>
            </a:r>
          </a:p>
          <a:p>
            <a:pPr lvl="1"/>
            <a:r>
              <a:rPr lang="en-US" u="sng" dirty="0"/>
              <a:t>VOLUNTARY</a:t>
            </a:r>
            <a:r>
              <a:rPr lang="en-US" dirty="0"/>
              <a:t> for any school that has received or is planning to receive AEC designation</a:t>
            </a:r>
          </a:p>
          <a:p>
            <a:pPr lvl="1"/>
            <a:r>
              <a:rPr lang="en-US" dirty="0"/>
              <a:t>Information submitted in this collection is to tell CDE the measures that the school </a:t>
            </a:r>
            <a:r>
              <a:rPr lang="en-US" i="1" dirty="0"/>
              <a:t>intends </a:t>
            </a:r>
            <a:r>
              <a:rPr lang="en-US" dirty="0"/>
              <a:t>to include on the 2024 AEC SPF</a:t>
            </a:r>
          </a:p>
          <a:p>
            <a:pPr lvl="2"/>
            <a:r>
              <a:rPr lang="en-US" dirty="0"/>
              <a:t>The actual data for these measures will be collected in Collection Window 2; no data is collected here</a:t>
            </a:r>
          </a:p>
          <a:p>
            <a:pPr lvl="1"/>
            <a:r>
              <a:rPr lang="en-US" sz="2100" dirty="0"/>
              <a:t>May opt out of collection, but should do so formally using the opt out feature</a:t>
            </a:r>
          </a:p>
          <a:p>
            <a:pPr lvl="1"/>
            <a:endParaRPr lang="en-US" dirty="0"/>
          </a:p>
          <a:p>
            <a:pPr marL="0" indent="0">
              <a:buNone/>
            </a:pPr>
            <a:r>
              <a:rPr lang="en-US" i="1" u="sng" dirty="0"/>
              <a:t>Planned Measures</a:t>
            </a:r>
            <a:r>
              <a:rPr lang="en-US" dirty="0"/>
              <a:t>: Measures that you are expecting to use for an upcoming AEC SPF cycle</a:t>
            </a:r>
          </a:p>
          <a:p>
            <a:pPr lvl="1"/>
            <a:r>
              <a:rPr lang="en-US" dirty="0"/>
              <a:t>These are a forecast of what you’re using</a:t>
            </a:r>
          </a:p>
          <a:p>
            <a:pPr lvl="1"/>
            <a:r>
              <a:rPr lang="en-US" dirty="0"/>
              <a:t>No data is included, only the measure names</a:t>
            </a:r>
          </a:p>
          <a:p>
            <a:pPr lvl="1"/>
            <a:endParaRPr lang="en-US" dirty="0"/>
          </a:p>
          <a:p>
            <a:pPr lvl="1"/>
            <a:endParaRPr lang="en-US" dirty="0"/>
          </a:p>
          <a:p>
            <a:pPr marL="0" indent="0">
              <a:buNone/>
            </a:pPr>
            <a:r>
              <a:rPr lang="en-US" dirty="0"/>
              <a:t>No changes to this collection this year!</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44724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Collection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3155703"/>
              </p:ext>
            </p:extLst>
          </p:nvPr>
        </p:nvGraphicFramePr>
        <p:xfrm>
          <a:off x="0" y="1219017"/>
          <a:ext cx="9144000" cy="2522273"/>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9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What do</a:t>
                      </a:r>
                      <a:r>
                        <a:rPr lang="en-US" sz="1400" baseline="0" dirty="0"/>
                        <a:t> you need?</a:t>
                      </a:r>
                      <a:endParaRPr lang="en-US" sz="1400" dirty="0"/>
                    </a:p>
                  </a:txBody>
                  <a:tcPr>
                    <a:solidFill>
                      <a:srgbClr val="488BC9"/>
                    </a:solidFill>
                  </a:tcPr>
                </a:tc>
                <a:tc>
                  <a:txBody>
                    <a:bodyPr/>
                    <a:lstStyle/>
                    <a:p>
                      <a:r>
                        <a:rPr lang="en-US" sz="1400" dirty="0"/>
                        <a:t>Why</a:t>
                      </a:r>
                      <a:r>
                        <a:rPr lang="en-US" sz="1400" baseline="0" dirty="0"/>
                        <a:t> do you need it?</a:t>
                      </a:r>
                      <a:endParaRPr lang="en-US" sz="1400" dirty="0"/>
                    </a:p>
                  </a:txBody>
                  <a:tcPr>
                    <a:solidFill>
                      <a:srgbClr val="488BC9"/>
                    </a:solidFill>
                  </a:tcPr>
                </a:tc>
                <a:tc>
                  <a:txBody>
                    <a:bodyPr/>
                    <a:lstStyle/>
                    <a:p>
                      <a:r>
                        <a:rPr lang="en-US" sz="1400" dirty="0"/>
                        <a:t>Where do</a:t>
                      </a:r>
                      <a:r>
                        <a:rPr lang="en-US" sz="1400" baseline="0" dirty="0"/>
                        <a:t> you get it?</a:t>
                      </a:r>
                      <a:endParaRPr lang="en-US" sz="1400" dirty="0"/>
                    </a:p>
                  </a:txBody>
                  <a:tcPr>
                    <a:solidFill>
                      <a:srgbClr val="488BC9"/>
                    </a:solidFill>
                  </a:tcPr>
                </a:tc>
                <a:extLst>
                  <a:ext uri="{0D108BD9-81ED-4DB2-BD59-A6C34878D82A}">
                    <a16:rowId xmlns:a16="http://schemas.microsoft.com/office/drawing/2014/main" val="10000"/>
                  </a:ext>
                </a:extLst>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File Layout and Definitions (Planned)</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p>
                  </a:txBody>
                  <a:tcPr/>
                </a:tc>
                <a:tc>
                  <a:txBody>
                    <a:bodyPr/>
                    <a:lstStyle/>
                    <a:p>
                      <a:r>
                        <a:rPr lang="en-US" sz="1400" dirty="0"/>
                        <a:t>Understand fields needed for data submission</a:t>
                      </a:r>
                    </a:p>
                  </a:txBody>
                  <a:tcPr/>
                </a:tc>
                <a:tc>
                  <a:txBody>
                    <a:bodyPr/>
                    <a:lstStyle/>
                    <a:p>
                      <a:r>
                        <a:rPr lang="en-US" sz="1400" dirty="0">
                          <a:hlinkClick r:id="rId3"/>
                        </a:rPr>
                        <a:t>http://www.cde.state.co.us/datapipeline/per-aec</a:t>
                      </a:r>
                      <a:r>
                        <a:rPr lang="en-US" sz="1400" dirty="0"/>
                        <a:t> </a:t>
                      </a:r>
                    </a:p>
                  </a:txBody>
                  <a:tcPr/>
                </a:tc>
                <a:extLst>
                  <a:ext uri="{0D108BD9-81ED-4DB2-BD59-A6C34878D82A}">
                    <a16:rowId xmlns:a16="http://schemas.microsoft.com/office/drawing/2014/main" val="10001"/>
                  </a:ext>
                </a:extLst>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Confirmation that you have access to the AEC Collections in Pipeline</a:t>
                      </a:r>
                    </a:p>
                  </a:txBody>
                  <a:tcPr/>
                </a:tc>
                <a:tc>
                  <a:txBody>
                    <a:bodyPr/>
                    <a:lstStyle/>
                    <a:p>
                      <a:r>
                        <a:rPr lang="en-US" sz="1400" dirty="0"/>
                        <a:t>Cannot submit data without access to Data Pipeline</a:t>
                      </a:r>
                    </a:p>
                  </a:txBody>
                  <a:tcPr/>
                </a:tc>
                <a:tc>
                  <a:txBody>
                    <a:bodyPr/>
                    <a:lstStyle/>
                    <a:p>
                      <a:r>
                        <a:rPr lang="en-US" sz="1400" dirty="0"/>
                        <a:t>Local Area Manager grants AEC~LEAAPPROVER role permission</a:t>
                      </a:r>
                    </a:p>
                  </a:txBody>
                  <a:tcPr/>
                </a:tc>
                <a:extLst>
                  <a:ext uri="{0D108BD9-81ED-4DB2-BD59-A6C34878D82A}">
                    <a16:rowId xmlns:a16="http://schemas.microsoft.com/office/drawing/2014/main" val="10002"/>
                  </a:ext>
                </a:extLst>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Previous year’s AEC SPF if available</a:t>
                      </a:r>
                    </a:p>
                  </a:txBody>
                  <a:tcPr/>
                </a:tc>
                <a:tc>
                  <a:txBody>
                    <a:bodyPr/>
                    <a:lstStyle/>
                    <a:p>
                      <a:r>
                        <a:rPr lang="en-US" sz="1400" dirty="0"/>
                        <a:t>Historical context for optional measures the AEC has submitted and had approved</a:t>
                      </a:r>
                    </a:p>
                  </a:txBody>
                  <a:tcPr/>
                </a:tc>
                <a:tc>
                  <a:txBody>
                    <a:bodyPr/>
                    <a:lstStyle/>
                    <a:p>
                      <a:r>
                        <a:rPr lang="en-US" sz="1400" dirty="0">
                          <a:hlinkClick r:id="rId4"/>
                        </a:rPr>
                        <a:t>https://www.cde.state.co.us/schoolview/performance</a:t>
                      </a:r>
                      <a:r>
                        <a:rPr lang="en-US" sz="1400" dirty="0"/>
                        <a:t>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5807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Collection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07532719"/>
              </p:ext>
            </p:extLst>
          </p:nvPr>
        </p:nvGraphicFramePr>
        <p:xfrm>
          <a:off x="0" y="1218316"/>
          <a:ext cx="9144000" cy="4389120"/>
        </p:xfrm>
        <a:graphic>
          <a:graphicData uri="http://schemas.openxmlformats.org/drawingml/2006/table">
            <a:tbl>
              <a:tblPr firstRow="1" bandRow="1">
                <a:tableStyleId>{6E25E649-3F16-4E02-A733-19D2CDBF48F0}</a:tableStyleId>
              </a:tblPr>
              <a:tblGrid>
                <a:gridCol w="3494314">
                  <a:extLst>
                    <a:ext uri="{9D8B030D-6E8A-4147-A177-3AD203B41FA5}">
                      <a16:colId xmlns:a16="http://schemas.microsoft.com/office/drawing/2014/main" val="20000"/>
                    </a:ext>
                  </a:extLst>
                </a:gridCol>
                <a:gridCol w="805543">
                  <a:extLst>
                    <a:ext uri="{9D8B030D-6E8A-4147-A177-3AD203B41FA5}">
                      <a16:colId xmlns:a16="http://schemas.microsoft.com/office/drawing/2014/main" val="20001"/>
                    </a:ext>
                  </a:extLst>
                </a:gridCol>
                <a:gridCol w="4844143">
                  <a:extLst>
                    <a:ext uri="{9D8B030D-6E8A-4147-A177-3AD203B41FA5}">
                      <a16:colId xmlns:a16="http://schemas.microsoft.com/office/drawing/2014/main" val="20002"/>
                    </a:ext>
                  </a:extLst>
                </a:gridCol>
              </a:tblGrid>
              <a:tr h="334433">
                <a:tc gridSpan="3">
                  <a:txBody>
                    <a:bodyPr/>
                    <a:lstStyle/>
                    <a:p>
                      <a:r>
                        <a:rPr lang="en-US" dirty="0">
                          <a:solidFill>
                            <a:schemeClr val="tx1"/>
                          </a:solidFill>
                        </a:rPr>
                        <a:t>How to submit a new measure</a:t>
                      </a:r>
                      <a:r>
                        <a:rPr lang="en-US" baseline="0" dirty="0">
                          <a:solidFill>
                            <a:schemeClr val="tx1"/>
                          </a:solidFill>
                        </a:rPr>
                        <a:t> for consideration:</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solidFill>
                          <a:schemeClr val="tx1"/>
                        </a:solidFill>
                      </a:endParaRPr>
                    </a:p>
                  </a:txBody>
                  <a:tcPr>
                    <a:noFill/>
                  </a:tcPr>
                </a:tc>
                <a:extLst>
                  <a:ext uri="{0D108BD9-81ED-4DB2-BD59-A6C34878D82A}">
                    <a16:rowId xmlns:a16="http://schemas.microsoft.com/office/drawing/2014/main" val="10000"/>
                  </a:ext>
                </a:extLst>
              </a:tr>
              <a:tr h="306564">
                <a:tc>
                  <a:txBody>
                    <a:bodyPr/>
                    <a:lstStyle/>
                    <a:p>
                      <a:r>
                        <a:rPr lang="en-US" sz="1600" b="1" dirty="0">
                          <a:solidFill>
                            <a:schemeClr val="bg1"/>
                          </a:solidFill>
                        </a:rPr>
                        <a:t>Field</a:t>
                      </a: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88BC9"/>
                    </a:solidFill>
                  </a:tcPr>
                </a:tc>
                <a:tc>
                  <a:txBody>
                    <a:bodyPr/>
                    <a:lstStyle/>
                    <a:p>
                      <a:r>
                        <a:rPr lang="en-US" sz="1600" b="1" dirty="0">
                          <a:solidFill>
                            <a:schemeClr val="bg1"/>
                          </a:solidFill>
                        </a:rPr>
                        <a:t>Code</a:t>
                      </a: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88BC9"/>
                    </a:solidFill>
                  </a:tcPr>
                </a:tc>
                <a:tc>
                  <a:txBody>
                    <a:bodyPr/>
                    <a:lstStyle/>
                    <a:p>
                      <a:r>
                        <a:rPr lang="en-US" sz="1600" b="1" dirty="0">
                          <a:solidFill>
                            <a:schemeClr val="bg1"/>
                          </a:solidFill>
                        </a:rPr>
                        <a:t>Label</a:t>
                      </a: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488BC9"/>
                    </a:solidFill>
                  </a:tcPr>
                </a:tc>
                <a:extLst>
                  <a:ext uri="{0D108BD9-81ED-4DB2-BD59-A6C34878D82A}">
                    <a16:rowId xmlns:a16="http://schemas.microsoft.com/office/drawing/2014/main" val="10001"/>
                  </a:ext>
                </a:extLst>
              </a:tr>
              <a:tr h="306564">
                <a:tc rowSpan="4">
                  <a:txBody>
                    <a:bodyPr/>
                    <a:lstStyle/>
                    <a:p>
                      <a:r>
                        <a:rPr lang="en-US" sz="1600" dirty="0"/>
                        <a:t>AEC Indicator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1</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Academic Achievement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06564">
                <a:tc vMerge="1">
                  <a:txBody>
                    <a:bodyPr/>
                    <a:lstStyle/>
                    <a:p>
                      <a:endParaRPr lang="en-US" dirty="0"/>
                    </a:p>
                  </a:txBody>
                  <a:tcPr/>
                </a:tc>
                <a:tc>
                  <a:txBody>
                    <a:bodyPr/>
                    <a:lstStyle/>
                    <a:p>
                      <a:r>
                        <a:rPr lang="en-US" sz="1600" dirty="0"/>
                        <a:t>2</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Academic Growth</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06564">
                <a:tc vMerge="1">
                  <a:txBody>
                    <a:bodyPr/>
                    <a:lstStyle/>
                    <a:p>
                      <a:endParaRPr lang="en-US" dirty="0"/>
                    </a:p>
                  </a:txBody>
                  <a:tcPr/>
                </a:tc>
                <a:tc>
                  <a:txBody>
                    <a:bodyPr/>
                    <a:lstStyle/>
                    <a:p>
                      <a:r>
                        <a:rPr lang="en-US" sz="1600" dirty="0"/>
                        <a:t>3</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Student Engagement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06564">
                <a:tc vMerge="1">
                  <a:txBody>
                    <a:bodyPr/>
                    <a:lstStyle/>
                    <a:p>
                      <a:endParaRPr lang="en-US" dirty="0"/>
                    </a:p>
                  </a:txBody>
                  <a:tcPr/>
                </a:tc>
                <a:tc>
                  <a:txBody>
                    <a:bodyPr/>
                    <a:lstStyle/>
                    <a:p>
                      <a:r>
                        <a:rPr lang="en-US" sz="1600" dirty="0"/>
                        <a:t>4</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Post-Secondary and Workforce Readiness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6564">
                <a:tc>
                  <a:txBody>
                    <a:bodyPr/>
                    <a:lstStyle/>
                    <a:p>
                      <a:r>
                        <a:rPr lang="en-US" sz="1600" dirty="0"/>
                        <a:t>AEC </a:t>
                      </a:r>
                      <a:r>
                        <a:rPr lang="en-US" sz="1600" dirty="0" err="1"/>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999</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New </a:t>
                      </a:r>
                      <a:r>
                        <a:rPr lang="en-US" sz="1600" dirty="0" err="1"/>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06564">
                <a:tc>
                  <a:txBody>
                    <a:bodyPr/>
                    <a:lstStyle/>
                    <a:p>
                      <a:r>
                        <a:rPr lang="en-US" sz="1600" dirty="0"/>
                        <a:t>AEC </a:t>
                      </a:r>
                      <a:r>
                        <a:rPr lang="en-US" sz="1600" dirty="0" err="1"/>
                        <a:t>Subindicator</a:t>
                      </a:r>
                      <a:r>
                        <a:rPr lang="en-US" sz="1600" dirty="0"/>
                        <a:t> Category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9999</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New Category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06564">
                <a:tc rowSpan="5">
                  <a:txBody>
                    <a:bodyPr/>
                    <a:lstStyle/>
                    <a:p>
                      <a:r>
                        <a:rPr lang="en-US" sz="1600" dirty="0"/>
                        <a:t>AEC </a:t>
                      </a:r>
                      <a:r>
                        <a:rPr lang="en-US" sz="1600" dirty="0" err="1"/>
                        <a:t>Subindicator</a:t>
                      </a:r>
                      <a:r>
                        <a:rPr lang="en-US" sz="1600" baseline="0" dirty="0"/>
                        <a:t> Category Metric</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Percentage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06564">
                <a:tc vMerge="1">
                  <a:txBody>
                    <a:bodyPr/>
                    <a:lstStyle/>
                    <a:p>
                      <a:endParaRPr lang="en-US" dirty="0"/>
                    </a:p>
                  </a:txBody>
                  <a:tcPr/>
                </a:tc>
                <a:tc>
                  <a:txBody>
                    <a:bodyPr/>
                    <a:lstStyle/>
                    <a:p>
                      <a:r>
                        <a:rPr lang="en-US" sz="1600" dirty="0"/>
                        <a:t>2</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Percentile Rank</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06564">
                <a:tc vMerge="1">
                  <a:txBody>
                    <a:bodyPr/>
                    <a:lstStyle/>
                    <a:p>
                      <a:endParaRPr lang="en-US" dirty="0"/>
                    </a:p>
                  </a:txBody>
                  <a:tcPr/>
                </a:tc>
                <a:tc>
                  <a:txBody>
                    <a:bodyPr/>
                    <a:lstStyle/>
                    <a:p>
                      <a:r>
                        <a:rPr lang="en-US" sz="1600" dirty="0"/>
                        <a:t>3</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Growth Score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06564">
                <a:tc vMerge="1">
                  <a:txBody>
                    <a:bodyPr/>
                    <a:lstStyle/>
                    <a:p>
                      <a:endParaRPr lang="en-US" dirty="0"/>
                    </a:p>
                  </a:txBody>
                  <a:tcPr/>
                </a:tc>
                <a:tc>
                  <a:txBody>
                    <a:bodyPr/>
                    <a:lstStyle/>
                    <a:p>
                      <a:r>
                        <a:rPr lang="en-US" sz="1600" dirty="0"/>
                        <a:t>4</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a:t>MGP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306564">
                <a:tc vMerge="1">
                  <a:txBody>
                    <a:bodyPr/>
                    <a:lstStyle/>
                    <a:p>
                      <a:endParaRPr lang="en-US" dirty="0"/>
                    </a:p>
                  </a:txBody>
                  <a:tcPr/>
                </a:tc>
                <a:tc>
                  <a:txBody>
                    <a:bodyPr/>
                    <a:lstStyle/>
                    <a:p>
                      <a:r>
                        <a:rPr lang="en-US" sz="1600" dirty="0"/>
                        <a:t>6</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Mean Score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Box 5"/>
          <p:cNvSpPr txBox="1"/>
          <p:nvPr/>
        </p:nvSpPr>
        <p:spPr>
          <a:xfrm>
            <a:off x="7293" y="5629738"/>
            <a:ext cx="9136707" cy="10772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To propose a measure that has not been previously approved, choose the indicator you believe it should fall into, </a:t>
            </a:r>
            <a:r>
              <a:rPr lang="en-US" sz="1600" b="1" dirty="0"/>
              <a:t>New </a:t>
            </a:r>
            <a:r>
              <a:rPr lang="en-US" sz="1600" b="1" dirty="0" err="1"/>
              <a:t>Subindicator</a:t>
            </a:r>
            <a:r>
              <a:rPr lang="en-US" sz="1600" b="1" dirty="0"/>
              <a:t> </a:t>
            </a:r>
            <a:r>
              <a:rPr lang="en-US" sz="1600" dirty="0"/>
              <a:t>and </a:t>
            </a:r>
            <a:r>
              <a:rPr lang="en-US" sz="1600" b="1" dirty="0"/>
              <a:t>New Category</a:t>
            </a:r>
            <a:r>
              <a:rPr lang="en-US" sz="1600" dirty="0"/>
              <a:t>, and whichever metric seems most appropriate.</a:t>
            </a:r>
          </a:p>
          <a:p>
            <a:pPr marL="285750" indent="-285750">
              <a:buFont typeface="Arial" panose="020B0604020202020204" pitchFamily="34" charset="0"/>
              <a:buChar char="•"/>
            </a:pPr>
            <a:r>
              <a:rPr lang="en-US" sz="1600" dirty="0"/>
              <a:t>B Sanders will reach out for specifics about the </a:t>
            </a:r>
            <a:r>
              <a:rPr lang="en-US" sz="1600" dirty="0" err="1"/>
              <a:t>Subindicator</a:t>
            </a:r>
            <a:r>
              <a:rPr lang="en-US" sz="1600" dirty="0"/>
              <a:t> and Category once submitted; negotiations will open between the district/BOCES and CDE</a:t>
            </a:r>
          </a:p>
        </p:txBody>
      </p:sp>
    </p:spTree>
    <p:extLst>
      <p:ext uri="{BB962C8B-B14F-4D97-AF65-F5344CB8AC3E}">
        <p14:creationId xmlns:p14="http://schemas.microsoft.com/office/powerpoint/2010/main" val="2854604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
        <p:nvSpPr>
          <p:cNvPr id="5" name="Content Placeholder 1"/>
          <p:cNvSpPr>
            <a:spLocks noGrp="1"/>
          </p:cNvSpPr>
          <p:nvPr>
            <p:ph idx="1"/>
          </p:nvPr>
        </p:nvSpPr>
        <p:spPr>
          <a:xfrm>
            <a:off x="628650" y="1420095"/>
            <a:ext cx="7886700" cy="2508646"/>
          </a:xfrm>
        </p:spPr>
        <p:txBody>
          <a:bodyPr>
            <a:normAutofit lnSpcReduction="10000"/>
          </a:bodyPr>
          <a:lstStyle/>
          <a:p>
            <a:pPr marL="0" indent="0">
              <a:buNone/>
            </a:pPr>
            <a:r>
              <a:rPr lang="en-US" dirty="0"/>
              <a:t>Use File Download/Upload to complete if:</a:t>
            </a:r>
          </a:p>
          <a:p>
            <a:pPr lvl="1"/>
            <a:r>
              <a:rPr lang="en-US" dirty="0"/>
              <a:t>You have several AECs in your district/BOCES, and you are planning to submit many optional measures for each</a:t>
            </a:r>
          </a:p>
          <a:p>
            <a:pPr lvl="1"/>
            <a:r>
              <a:rPr lang="en-US" dirty="0"/>
              <a:t>The staff completing the Planned Measures Collection are comfortable using and working with excel spreadsheets</a:t>
            </a:r>
          </a:p>
          <a:p>
            <a:pPr lvl="1"/>
            <a:r>
              <a:rPr lang="en-US" dirty="0"/>
              <a:t>You have reviewed and have on hand all the additional resources you need for working with the file extracts</a:t>
            </a:r>
          </a:p>
          <a:p>
            <a:pPr lvl="2"/>
            <a:r>
              <a:rPr lang="en-US" dirty="0">
                <a:hlinkClick r:id="rId3"/>
              </a:rPr>
              <a:t>http://www.cde.state.co.us/datapipeline/per-aec</a:t>
            </a:r>
            <a:r>
              <a:rPr lang="en-US" dirty="0"/>
              <a:t> </a:t>
            </a:r>
          </a:p>
        </p:txBody>
      </p:sp>
      <p:pic>
        <p:nvPicPr>
          <p:cNvPr id="6" name="Picture 5" descr="screenshot of navigation sidebar in data pipeline for alternative education data collection"/>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628650" y="3973160"/>
            <a:ext cx="2106801" cy="2528379"/>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a:stCxn id="7" idx="3"/>
            <a:endCxn id="9" idx="1"/>
          </p:cNvCxnSpPr>
          <p:nvPr/>
        </p:nvCxnSpPr>
        <p:spPr>
          <a:xfrm>
            <a:off x="2634712" y="4153545"/>
            <a:ext cx="1095992" cy="600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0704" y="4430923"/>
            <a:ext cx="4450869" cy="646331"/>
          </a:xfrm>
          <a:prstGeom prst="rect">
            <a:avLst/>
          </a:prstGeom>
          <a:noFill/>
        </p:spPr>
        <p:txBody>
          <a:bodyPr wrap="square" rtlCol="0">
            <a:spAutoFit/>
          </a:bodyPr>
          <a:lstStyle/>
          <a:p>
            <a:r>
              <a:rPr lang="en-US" dirty="0">
                <a:latin typeface="Trebuchet MS" panose="020B0603020202020204" pitchFamily="34" charset="0"/>
              </a:rPr>
              <a:t>Upload completed files to Data Pipeline for CDE review</a:t>
            </a:r>
          </a:p>
        </p:txBody>
      </p:sp>
      <p:sp>
        <p:nvSpPr>
          <p:cNvPr id="10" name="Rounded Rectangle 9">
            <a:extLst>
              <a:ext uri="{C183D7F6-B498-43B3-948B-1728B52AA6E4}">
                <adec:decorative xmlns:adec="http://schemas.microsoft.com/office/drawing/2017/decorative" val="1"/>
              </a:ext>
            </a:extLst>
          </p:cNvPr>
          <p:cNvSpPr/>
          <p:nvPr/>
        </p:nvSpPr>
        <p:spPr>
          <a:xfrm>
            <a:off x="802522" y="6215969"/>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a:endCxn id="12" idx="1"/>
          </p:cNvCxnSpPr>
          <p:nvPr/>
        </p:nvCxnSpPr>
        <p:spPr>
          <a:xfrm flipV="1">
            <a:off x="2634712" y="6140778"/>
            <a:ext cx="1182764" cy="199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7476" y="5817612"/>
            <a:ext cx="4450869" cy="646331"/>
          </a:xfrm>
          <a:prstGeom prst="rect">
            <a:avLst/>
          </a:prstGeom>
          <a:noFill/>
        </p:spPr>
        <p:txBody>
          <a:bodyPr wrap="square" rtlCol="0">
            <a:spAutoFit/>
          </a:bodyPr>
          <a:lstStyle/>
          <a:p>
            <a:r>
              <a:rPr lang="en-US" dirty="0">
                <a:latin typeface="Trebuchet MS" panose="020B0603020202020204" pitchFamily="34" charset="0"/>
              </a:rPr>
              <a:t>Download blank files from Data Pipeline to submit</a:t>
            </a:r>
          </a:p>
        </p:txBody>
      </p:sp>
    </p:spTree>
    <p:extLst>
      <p:ext uri="{BB962C8B-B14F-4D97-AF65-F5344CB8AC3E}">
        <p14:creationId xmlns:p14="http://schemas.microsoft.com/office/powerpoint/2010/main" val="3419615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pic>
        <p:nvPicPr>
          <p:cNvPr id="5" name="Picture 4" descr="screenshot of the file extract download function for the planned measures data collection in data pip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62407"/>
            <a:ext cx="9144000" cy="1814418"/>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961429" y="1838025"/>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5534097" y="2032381"/>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847419" y="1800181"/>
            <a:ext cx="1568011" cy="278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2671149"/>
            <a:ext cx="4120055" cy="1323439"/>
          </a:xfrm>
          <a:prstGeom prst="rect">
            <a:avLst/>
          </a:prstGeom>
          <a:solidFill>
            <a:schemeClr val="bg1"/>
          </a:solid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a:latin typeface="Trebuchet MS" panose="020B0603020202020204" pitchFamily="34" charset="0"/>
              </a:rPr>
              <a:t>2023-24</a:t>
            </a:r>
          </a:p>
          <a:p>
            <a:pPr marL="285750" indent="-285750">
              <a:buFont typeface="Arial" panose="020B0604020202020204" pitchFamily="34" charset="0"/>
              <a:buChar char="•"/>
            </a:pPr>
            <a:r>
              <a:rPr lang="en-US" sz="1600" dirty="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Search</a:t>
            </a:r>
          </a:p>
        </p:txBody>
      </p:sp>
      <p:cxnSp>
        <p:nvCxnSpPr>
          <p:cNvPr id="10" name="Straight Arrow Connector 9">
            <a:extLst>
              <a:ext uri="{C183D7F6-B498-43B3-948B-1728B52AA6E4}">
                <adec:decorative xmlns:adec="http://schemas.microsoft.com/office/drawing/2017/decorative" val="1"/>
              </a:ext>
            </a:extLst>
          </p:cNvPr>
          <p:cNvCxnSpPr/>
          <p:nvPr/>
        </p:nvCxnSpPr>
        <p:spPr>
          <a:xfrm flipH="1">
            <a:off x="5129871" y="3157290"/>
            <a:ext cx="13673" cy="220719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screenshot of populated data file for the planned measures data coll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2" y="5364480"/>
            <a:ext cx="9144000" cy="1493520"/>
          </a:xfrm>
          <a:prstGeom prst="rect">
            <a:avLst/>
          </a:prstGeom>
        </p:spPr>
      </p:pic>
      <p:sp>
        <p:nvSpPr>
          <p:cNvPr id="12" name="TextBox 11"/>
          <p:cNvSpPr txBox="1"/>
          <p:nvPr/>
        </p:nvSpPr>
        <p:spPr>
          <a:xfrm>
            <a:off x="5146406" y="4231268"/>
            <a:ext cx="3695656" cy="1323439"/>
          </a:xfrm>
          <a:prstGeom prst="rect">
            <a:avLst/>
          </a:prstGeom>
          <a:noFill/>
        </p:spPr>
        <p:txBody>
          <a:bodyPr wrap="square" rtlCol="0">
            <a:spAutoFit/>
          </a:bodyPr>
          <a:lstStyle/>
          <a:p>
            <a:r>
              <a:rPr lang="en-US" sz="1600" u="sng" dirty="0">
                <a:latin typeface="Trebuchet MS" panose="020B0603020202020204" pitchFamily="34" charset="0"/>
              </a:rPr>
              <a:t>Add in the codes for:</a:t>
            </a:r>
          </a:p>
          <a:p>
            <a:pPr marL="285750" indent="-285750">
              <a:buFont typeface="Arial" panose="020B0604020202020204" pitchFamily="34" charset="0"/>
              <a:buChar char="•"/>
            </a:pPr>
            <a:r>
              <a:rPr lang="en-US" sz="1600" dirty="0">
                <a:latin typeface="Trebuchet MS" panose="020B0603020202020204" pitchFamily="34" charset="0"/>
              </a:rPr>
              <a:t>AEC Indicator</a:t>
            </a:r>
          </a:p>
          <a:p>
            <a:pPr marL="285750" indent="-285750">
              <a:buFont typeface="Arial" panose="020B0604020202020204" pitchFamily="34" charset="0"/>
              <a:buChar char="•"/>
            </a:pPr>
            <a:r>
              <a:rPr lang="en-US" sz="1600" dirty="0">
                <a:latin typeface="Trebuchet MS" panose="020B0603020202020204" pitchFamily="34" charset="0"/>
              </a:rPr>
              <a:t>AEC </a:t>
            </a:r>
            <a:r>
              <a:rPr lang="en-US" sz="1600" dirty="0" err="1">
                <a:latin typeface="Trebuchet MS" panose="020B0603020202020204" pitchFamily="34" charset="0"/>
              </a:rPr>
              <a:t>Subindicator</a:t>
            </a:r>
            <a:endParaRPr lang="en-US" sz="1600" dirty="0">
              <a:latin typeface="Trebuchet MS" panose="020B0603020202020204" pitchFamily="34" charset="0"/>
            </a:endParaRPr>
          </a:p>
          <a:p>
            <a:pPr marL="285750" indent="-285750">
              <a:buFont typeface="Arial" panose="020B0604020202020204" pitchFamily="34" charset="0"/>
              <a:buChar char="•"/>
            </a:pPr>
            <a:r>
              <a:rPr lang="en-US" sz="1600" dirty="0">
                <a:latin typeface="Trebuchet MS" panose="020B0603020202020204" pitchFamily="34" charset="0"/>
              </a:rPr>
              <a:t>AEC </a:t>
            </a:r>
            <a:r>
              <a:rPr lang="en-US" sz="1600" dirty="0" err="1">
                <a:latin typeface="Trebuchet MS" panose="020B0603020202020204" pitchFamily="34" charset="0"/>
              </a:rPr>
              <a:t>Subindicator</a:t>
            </a:r>
            <a:r>
              <a:rPr lang="en-US" sz="1600" dirty="0">
                <a:latin typeface="Trebuchet MS" panose="020B0603020202020204" pitchFamily="34" charset="0"/>
              </a:rPr>
              <a:t> Category</a:t>
            </a:r>
          </a:p>
          <a:p>
            <a:pPr marL="285750" indent="-285750">
              <a:buFont typeface="Arial" panose="020B0604020202020204" pitchFamily="34" charset="0"/>
              <a:buChar char="•"/>
            </a:pPr>
            <a:r>
              <a:rPr lang="en-US" sz="1600" dirty="0">
                <a:latin typeface="Trebuchet MS" panose="020B0603020202020204" pitchFamily="34" charset="0"/>
              </a:rPr>
              <a:t>AEC </a:t>
            </a:r>
            <a:r>
              <a:rPr lang="en-US" sz="1600" dirty="0" err="1">
                <a:latin typeface="Trebuchet MS" panose="020B0603020202020204" pitchFamily="34" charset="0"/>
              </a:rPr>
              <a:t>Subindicator</a:t>
            </a:r>
            <a:r>
              <a:rPr lang="en-US" sz="1600" dirty="0">
                <a:latin typeface="Trebuchet MS" panose="020B0603020202020204" pitchFamily="34" charset="0"/>
              </a:rPr>
              <a:t> Category Metric</a:t>
            </a:r>
          </a:p>
        </p:txBody>
      </p:sp>
      <p:grpSp>
        <p:nvGrpSpPr>
          <p:cNvPr id="14" name="Group 13" descr="2022-23"/>
          <p:cNvGrpSpPr/>
          <p:nvPr/>
        </p:nvGrpSpPr>
        <p:grpSpPr>
          <a:xfrm>
            <a:off x="4604163" y="1816419"/>
            <a:ext cx="563699" cy="184666"/>
            <a:chOff x="4272804" y="1775753"/>
            <a:chExt cx="563699" cy="184666"/>
          </a:xfrm>
        </p:grpSpPr>
        <p:sp>
          <p:nvSpPr>
            <p:cNvPr id="15" name="Rounded Rectangle 14"/>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Tree>
    <p:extLst>
      <p:ext uri="{BB962C8B-B14F-4D97-AF65-F5344CB8AC3E}">
        <p14:creationId xmlns:p14="http://schemas.microsoft.com/office/powerpoint/2010/main" val="130451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 Overview</a:t>
            </a:r>
            <a:br>
              <a:rPr lang="en-US" dirty="0"/>
            </a:br>
            <a:r>
              <a:rPr lang="en-US" i="1" dirty="0"/>
              <a:t>Collections and Timeline</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97829176"/>
              </p:ext>
            </p:extLst>
          </p:nvPr>
        </p:nvGraphicFramePr>
        <p:xfrm>
          <a:off x="0" y="1113184"/>
          <a:ext cx="9144000" cy="5744817"/>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4114360">
                  <a:extLst>
                    <a:ext uri="{9D8B030D-6E8A-4147-A177-3AD203B41FA5}">
                      <a16:colId xmlns:a16="http://schemas.microsoft.com/office/drawing/2014/main" val="20001"/>
                    </a:ext>
                  </a:extLst>
                </a:gridCol>
                <a:gridCol w="4128917">
                  <a:extLst>
                    <a:ext uri="{9D8B030D-6E8A-4147-A177-3AD203B41FA5}">
                      <a16:colId xmlns:a16="http://schemas.microsoft.com/office/drawing/2014/main" val="20002"/>
                    </a:ext>
                  </a:extLst>
                </a:gridCol>
              </a:tblGrid>
              <a:tr h="546475">
                <a:tc gridSpan="3">
                  <a:txBody>
                    <a:bodyPr/>
                    <a:lstStyle/>
                    <a:p>
                      <a:pPr algn="l"/>
                      <a:r>
                        <a:rPr lang="en-US" sz="2000" dirty="0">
                          <a:solidFill>
                            <a:schemeClr val="tx1">
                              <a:lumMod val="85000"/>
                              <a:lumOff val="15000"/>
                            </a:schemeClr>
                          </a:solidFill>
                        </a:rPr>
                        <a:t>Timeline:</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46475">
                <a:tc>
                  <a:txBody>
                    <a:bodyPr/>
                    <a:lstStyle/>
                    <a:p>
                      <a:pPr algn="ctr"/>
                      <a:r>
                        <a:rPr lang="en-US" sz="1200" b="1" dirty="0">
                          <a:solidFill>
                            <a:schemeClr val="tx1"/>
                          </a:solidFill>
                        </a:rPr>
                        <a:t>Month</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200" b="1" dirty="0">
                          <a:solidFill>
                            <a:schemeClr val="tx1"/>
                          </a:solidFill>
                        </a:rPr>
                        <a:t>Renewal/Application Designation Collection</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200" b="1" dirty="0">
                          <a:solidFill>
                            <a:schemeClr val="tx1"/>
                          </a:solidFill>
                        </a:rPr>
                        <a:t>Selection</a:t>
                      </a:r>
                      <a:r>
                        <a:rPr lang="en-US" sz="1200" b="1" baseline="0" dirty="0">
                          <a:solidFill>
                            <a:schemeClr val="tx1"/>
                          </a:solidFill>
                        </a:rPr>
                        <a:t> of Measures Collection </a:t>
                      </a:r>
                    </a:p>
                    <a:p>
                      <a:pPr algn="ctr"/>
                      <a:r>
                        <a:rPr lang="en-US" sz="1200" b="1" baseline="0" dirty="0">
                          <a:solidFill>
                            <a:schemeClr val="tx1"/>
                          </a:solidFill>
                        </a:rPr>
                        <a:t>(Planned and Actual)</a:t>
                      </a:r>
                      <a:endParaRPr lang="en-US" sz="1200" b="1" dirty="0">
                        <a:solidFill>
                          <a:schemeClr val="tx1"/>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491824">
                <a:tc>
                  <a:txBody>
                    <a:bodyPr/>
                    <a:lstStyle/>
                    <a:p>
                      <a:pPr algn="ctr"/>
                      <a:r>
                        <a:rPr lang="en-US" sz="1200" dirty="0"/>
                        <a:t>January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b="0" dirty="0"/>
                        <a:t>Notify B Sanders/April Thompson of new schools seeking AEC designation by 1/31/2024</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a:t>Training  -</a:t>
                      </a:r>
                      <a:r>
                        <a:rPr lang="en-US" sz="1200" baseline="0" dirty="0"/>
                        <a:t> </a:t>
                      </a:r>
                      <a:r>
                        <a:rPr lang="en-US" sz="1200" dirty="0"/>
                        <a:t>office hours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546475">
                <a:tc>
                  <a:txBody>
                    <a:bodyPr/>
                    <a:lstStyle/>
                    <a:p>
                      <a:pPr algn="ctr"/>
                      <a:r>
                        <a:rPr lang="en-US" sz="1200" dirty="0"/>
                        <a:t>February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a:t>Training – office hours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a:t>Training – office hours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830502">
                <a:tc>
                  <a:txBody>
                    <a:bodyPr/>
                    <a:lstStyle/>
                    <a:p>
                      <a:pPr algn="ctr"/>
                      <a:r>
                        <a:rPr lang="en-US" sz="1200" dirty="0"/>
                        <a:t>March</a:t>
                      </a:r>
                    </a:p>
                  </a:txBody>
                  <a:tcPr>
                    <a:lnL w="76200" cap="flat" cmpd="sng" algn="ctr">
                      <a:solidFill>
                        <a:srgbClr val="FF0000"/>
                      </a:solidFill>
                      <a:prstDash val="solid"/>
                      <a:round/>
                      <a:headEnd type="none" w="med" len="med"/>
                      <a:tailEnd type="none" w="med" len="med"/>
                    </a:lnL>
                    <a:lnT w="76200" cap="flat" cmpd="sng" algn="ctr">
                      <a:solidFill>
                        <a:srgbClr val="FF0000"/>
                      </a:solidFill>
                      <a:prstDash val="solid"/>
                      <a:round/>
                      <a:headEnd type="none" w="med" len="med"/>
                      <a:tailEnd type="none" w="med" len="med"/>
                    </a:lnT>
                    <a:solidFill>
                      <a:schemeClr val="accent6">
                        <a:lumMod val="40000"/>
                        <a:lumOff val="60000"/>
                      </a:schemeClr>
                    </a:solidFill>
                  </a:tcPr>
                </a:tc>
                <a:tc>
                  <a:txBody>
                    <a:bodyPr/>
                    <a:lstStyle/>
                    <a:p>
                      <a:pPr marL="285750" indent="-285750">
                        <a:buFont typeface="Arial" panose="020B0604020202020204" pitchFamily="34" charset="0"/>
                        <a:buChar char="•"/>
                      </a:pPr>
                      <a:r>
                        <a:rPr lang="en-US" sz="1200" dirty="0">
                          <a:solidFill>
                            <a:schemeClr val="tx1"/>
                          </a:solidFill>
                        </a:rPr>
                        <a:t>Renewal/Application </a:t>
                      </a:r>
                      <a:r>
                        <a:rPr lang="en-US" sz="1200" b="1" dirty="0">
                          <a:solidFill>
                            <a:srgbClr val="C00000"/>
                          </a:solidFill>
                        </a:rPr>
                        <a:t>collection opens 3/13/2024</a:t>
                      </a:r>
                    </a:p>
                    <a:p>
                      <a:pPr marL="285750" indent="-285750">
                        <a:buFont typeface="Arial" panose="020B0604020202020204" pitchFamily="34" charset="0"/>
                        <a:buChar char="•"/>
                      </a:pPr>
                      <a:r>
                        <a:rPr lang="en-US" sz="1200" dirty="0">
                          <a:solidFill>
                            <a:schemeClr val="tx1"/>
                          </a:solidFill>
                        </a:rPr>
                        <a:t>Office hours for Renewal/Application</a:t>
                      </a:r>
                      <a:r>
                        <a:rPr lang="en-US" sz="1200" baseline="0" dirty="0">
                          <a:solidFill>
                            <a:schemeClr val="tx1"/>
                          </a:solidFill>
                        </a:rPr>
                        <a:t> collection will be available</a:t>
                      </a:r>
                      <a:endParaRPr lang="en-US" sz="1200" dirty="0">
                        <a:solidFill>
                          <a:schemeClr val="tx1"/>
                        </a:solidFill>
                      </a:endParaRPr>
                    </a:p>
                  </a:txBody>
                  <a:tcPr>
                    <a:lnT w="76200" cap="flat" cmpd="sng" algn="ctr">
                      <a:solidFill>
                        <a:srgbClr val="FF0000"/>
                      </a:solidFill>
                      <a:prstDash val="solid"/>
                      <a:round/>
                      <a:headEnd type="none" w="med" len="med"/>
                      <a:tailEnd type="none" w="med" len="med"/>
                    </a:lnT>
                    <a:solidFill>
                      <a:schemeClr val="accent6">
                        <a:lumMod val="40000"/>
                        <a:lumOff val="60000"/>
                      </a:schemeClr>
                    </a:solidFill>
                  </a:tcPr>
                </a:tc>
                <a:tc>
                  <a:txBody>
                    <a:bodyPr/>
                    <a:lstStyle/>
                    <a:p>
                      <a:pPr marL="285750" indent="-285750">
                        <a:buFont typeface="Arial" panose="020B0604020202020204" pitchFamily="34" charset="0"/>
                        <a:buChar char="•"/>
                      </a:pPr>
                      <a:r>
                        <a:rPr lang="en-US" sz="1200" dirty="0">
                          <a:solidFill>
                            <a:schemeClr val="tx1"/>
                          </a:solidFill>
                        </a:rPr>
                        <a:t>Planned measures for</a:t>
                      </a:r>
                      <a:r>
                        <a:rPr lang="en-US" sz="1200" baseline="0" dirty="0">
                          <a:solidFill>
                            <a:schemeClr val="tx1"/>
                          </a:solidFill>
                        </a:rPr>
                        <a:t> 2024 AEC SPF </a:t>
                      </a:r>
                      <a:r>
                        <a:rPr lang="en-US" sz="1200" b="1" baseline="0" dirty="0">
                          <a:solidFill>
                            <a:srgbClr val="C00000"/>
                          </a:solidFill>
                        </a:rPr>
                        <a:t>collection opens 3/13/2024</a:t>
                      </a:r>
                    </a:p>
                    <a:p>
                      <a:pPr marL="285750" indent="-285750">
                        <a:buFont typeface="Arial" panose="020B0604020202020204" pitchFamily="34" charset="0"/>
                        <a:buChar char="•"/>
                      </a:pPr>
                      <a:r>
                        <a:rPr lang="en-US" sz="1200" baseline="0" dirty="0">
                          <a:solidFill>
                            <a:schemeClr val="tx1"/>
                          </a:solidFill>
                        </a:rPr>
                        <a:t>Office hours for Selection of Measures available</a:t>
                      </a:r>
                      <a:endParaRPr lang="en-US" sz="1200" b="1" dirty="0">
                        <a:solidFill>
                          <a:schemeClr val="tx1"/>
                        </a:solidFill>
                      </a:endParaRPr>
                    </a:p>
                  </a:txBody>
                  <a:tcPr>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0004"/>
                  </a:ext>
                </a:extLst>
              </a:tr>
              <a:tr h="546475">
                <a:tc>
                  <a:txBody>
                    <a:bodyPr/>
                    <a:lstStyle/>
                    <a:p>
                      <a:pPr algn="ctr"/>
                      <a:r>
                        <a:rPr lang="en-US" sz="1200" dirty="0"/>
                        <a:t>April</a:t>
                      </a:r>
                    </a:p>
                  </a:txBody>
                  <a:tcPr>
                    <a:lnL w="76200" cap="flat" cmpd="sng" algn="ctr">
                      <a:solidFill>
                        <a:srgbClr val="FF0000"/>
                      </a:solidFill>
                      <a:prstDash val="solid"/>
                      <a:round/>
                      <a:headEnd type="none" w="med" len="med"/>
                      <a:tailEnd type="none" w="med" len="med"/>
                    </a:lnL>
                    <a:lnB w="762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en-US" sz="1200" dirty="0"/>
                        <a:t>Renewal/Application</a:t>
                      </a:r>
                      <a:r>
                        <a:rPr lang="en-US" sz="1200" baseline="0" dirty="0"/>
                        <a:t> </a:t>
                      </a:r>
                      <a:r>
                        <a:rPr lang="en-US" sz="1200" b="1" baseline="0" dirty="0">
                          <a:solidFill>
                            <a:srgbClr val="C00000"/>
                          </a:solidFill>
                        </a:rPr>
                        <a:t>collection closes 4/26/2024</a:t>
                      </a:r>
                      <a:endParaRPr lang="en-US" sz="1200" b="1" dirty="0">
                        <a:solidFill>
                          <a:srgbClr val="C00000"/>
                        </a:solidFill>
                      </a:endParaRPr>
                    </a:p>
                  </a:txBody>
                  <a:tcPr>
                    <a:lnB w="762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en-US" sz="1200" dirty="0"/>
                        <a:t>Planned measures for</a:t>
                      </a:r>
                      <a:r>
                        <a:rPr lang="en-US" sz="1200" baseline="0" dirty="0"/>
                        <a:t> 2024 AEC SPF </a:t>
                      </a:r>
                      <a:r>
                        <a:rPr lang="en-US" sz="1200" b="1" baseline="0" dirty="0">
                          <a:solidFill>
                            <a:srgbClr val="C00000"/>
                          </a:solidFill>
                        </a:rPr>
                        <a:t>closes 4/26/2024</a:t>
                      </a:r>
                      <a:endParaRPr lang="en-US" sz="1200" b="1" dirty="0">
                        <a:solidFill>
                          <a:srgbClr val="C00000"/>
                        </a:solidFill>
                      </a:endParaRPr>
                    </a:p>
                  </a:txBody>
                  <a:tcPr>
                    <a:lnR w="76200"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1015059">
                <a:tc>
                  <a:txBody>
                    <a:bodyPr/>
                    <a:lstStyle/>
                    <a:p>
                      <a:pPr algn="ctr"/>
                      <a:r>
                        <a:rPr lang="en-US" sz="1200" dirty="0"/>
                        <a:t>May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a:t>Planned measures</a:t>
                      </a:r>
                      <a:r>
                        <a:rPr lang="en-US" sz="1200" baseline="0" dirty="0"/>
                        <a:t> for 2025 AEC SPF collection opens 5/8/2024</a:t>
                      </a:r>
                    </a:p>
                    <a:p>
                      <a:pPr marL="285750" indent="-285750">
                        <a:buFont typeface="Arial" panose="020B0604020202020204" pitchFamily="34" charset="0"/>
                        <a:buChar char="•"/>
                      </a:pPr>
                      <a:r>
                        <a:rPr lang="en-US" sz="1200" baseline="0" dirty="0"/>
                        <a:t>Actual measures for 2024 AEC SPF collection opens 5/8/2024</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Office hours for Selection of Measures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6"/>
                  </a:ext>
                </a:extLst>
              </a:tr>
              <a:tr h="1221532">
                <a:tc>
                  <a:txBody>
                    <a:bodyPr/>
                    <a:lstStyle/>
                    <a:p>
                      <a:pPr algn="ctr"/>
                      <a:r>
                        <a:rPr lang="en-US" sz="1200" dirty="0"/>
                        <a:t>June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endParaRPr lang="en-US" sz="12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a:t>Planned measures</a:t>
                      </a:r>
                      <a:r>
                        <a:rPr lang="en-US" sz="1200" baseline="0" dirty="0"/>
                        <a:t> for 2025 AEC SPF collection closes 6/28/2024</a:t>
                      </a:r>
                    </a:p>
                    <a:p>
                      <a:pPr marL="285750" indent="-285750">
                        <a:buFont typeface="Arial" panose="020B0604020202020204" pitchFamily="34" charset="0"/>
                        <a:buChar char="•"/>
                      </a:pPr>
                      <a:r>
                        <a:rPr lang="en-US" sz="1200" baseline="0" dirty="0"/>
                        <a:t>Actual measures for 2024 AEC SPF collection closes 6/28/2024</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Office hours for Selection of Measures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05032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Submitting Your Data – File Upload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5" name="Picture 4" descr="screenshot of the data file upload feature for the planned measures collection in data pipeline"/>
          <p:cNvPicPr>
            <a:picLocks noChangeAspect="1"/>
          </p:cNvPicPr>
          <p:nvPr/>
        </p:nvPicPr>
        <p:blipFill rotWithShape="1">
          <a:blip r:embed="rId3">
            <a:extLst>
              <a:ext uri="{28A0092B-C50C-407E-A947-70E740481C1C}">
                <a14:useLocalDpi xmlns:a14="http://schemas.microsoft.com/office/drawing/2010/main" val="0"/>
              </a:ext>
            </a:extLst>
          </a:blip>
          <a:srcRect r="38046"/>
          <a:stretch/>
        </p:blipFill>
        <p:spPr>
          <a:xfrm>
            <a:off x="3111412" y="1567122"/>
            <a:ext cx="5665076" cy="2795688"/>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3564407" y="2206531"/>
            <a:ext cx="3741683" cy="1693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stCxn id="6" idx="2"/>
            <a:endCxn id="8" idx="0"/>
          </p:cNvCxnSpPr>
          <p:nvPr/>
        </p:nvCxnSpPr>
        <p:spPr>
          <a:xfrm flipH="1">
            <a:off x="3793455" y="3900010"/>
            <a:ext cx="1641794" cy="6394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5011" y="4539419"/>
            <a:ext cx="5616888" cy="2062103"/>
          </a:xfrm>
          <a:prstGeom prst="rect">
            <a:avLst/>
          </a:prstGeom>
          <a:noFill/>
        </p:spPr>
        <p:txBody>
          <a:bodyPr wrap="square" rtlCol="0">
            <a:spAutoFit/>
          </a:bodyPr>
          <a:lstStyle/>
          <a:p>
            <a:r>
              <a:rPr lang="en-US" sz="1600" u="sng" dirty="0">
                <a:latin typeface="Trebuchet MS" panose="020B0603020202020204" pitchFamily="34" charset="0"/>
              </a:rPr>
              <a:t>Select</a:t>
            </a:r>
          </a:p>
          <a:p>
            <a:pPr marL="285750" indent="-285750">
              <a:buFont typeface="Arial" panose="020B0604020202020204" pitchFamily="34" charset="0"/>
              <a:buChar char="•"/>
            </a:pPr>
            <a:r>
              <a:rPr lang="en-US" sz="1600" dirty="0">
                <a:latin typeface="Trebuchet MS" panose="020B0603020202020204" pitchFamily="34" charset="0"/>
              </a:rPr>
              <a:t>Alternative Education Campus in Dataset</a:t>
            </a:r>
          </a:p>
          <a:p>
            <a:pPr marL="285750" indent="-285750">
              <a:buFont typeface="Arial" panose="020B0604020202020204" pitchFamily="34" charset="0"/>
              <a:buChar char="•"/>
            </a:pPr>
            <a:r>
              <a:rPr lang="en-US" sz="1600" dirty="0">
                <a:latin typeface="Trebuchet MS" panose="020B0603020202020204" pitchFamily="34" charset="0"/>
              </a:rPr>
              <a:t>Planned Assessment Measures for AEC in File Type</a:t>
            </a:r>
          </a:p>
          <a:p>
            <a:pPr marL="285750" indent="-285750">
              <a:buFont typeface="Arial" panose="020B0604020202020204" pitchFamily="34" charset="0"/>
              <a:buChar char="•"/>
            </a:pPr>
            <a:r>
              <a:rPr lang="en-US" sz="1600" dirty="0">
                <a:latin typeface="Trebuchet MS" panose="020B0603020202020204" pitchFamily="34" charset="0"/>
              </a:rPr>
              <a:t>2023-24 in School Year</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Choose your file</a:t>
            </a:r>
          </a:p>
          <a:p>
            <a:pPr marL="285750" indent="-285750">
              <a:buFont typeface="Arial" panose="020B0604020202020204" pitchFamily="34" charset="0"/>
              <a:buChar char="•"/>
            </a:pPr>
            <a:r>
              <a:rPr lang="en-US" sz="1600" dirty="0">
                <a:latin typeface="Trebuchet MS" panose="020B0603020202020204" pitchFamily="34" charset="0"/>
              </a:rPr>
              <a:t>Replace in Upload Type</a:t>
            </a:r>
          </a:p>
          <a:p>
            <a:pPr marL="285750" indent="-285750">
              <a:buFont typeface="Arial" panose="020B0604020202020204" pitchFamily="34" charset="0"/>
              <a:buChar char="•"/>
            </a:pPr>
            <a:endParaRPr lang="en-US" sz="1600" dirty="0">
              <a:latin typeface="Trebuchet MS" panose="020B0603020202020204" pitchFamily="34" charset="0"/>
            </a:endParaRPr>
          </a:p>
        </p:txBody>
      </p:sp>
      <p:pic>
        <p:nvPicPr>
          <p:cNvPr id="9" name="Picture 8" descr="screenshot of the navigation sidebar for the alternative education data collections in data pipeline"/>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1280063"/>
            <a:ext cx="2106801" cy="2528379"/>
          </a:xfrm>
          <a:prstGeom prst="rect">
            <a:avLst/>
          </a:prstGeom>
        </p:spPr>
      </p:pic>
      <p:sp>
        <p:nvSpPr>
          <p:cNvPr id="10" name="Rounded Rectangle 9">
            <a:extLst>
              <a:ext uri="{C183D7F6-B498-43B3-948B-1728B52AA6E4}">
                <adec:decorative xmlns:adec="http://schemas.microsoft.com/office/drawing/2017/decorative" val="1"/>
              </a:ext>
            </a:extLst>
          </p:cNvPr>
          <p:cNvSpPr/>
          <p:nvPr/>
        </p:nvSpPr>
        <p:spPr>
          <a:xfrm>
            <a:off x="66396" y="131914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stCxn id="10" idx="3"/>
          </p:cNvCxnSpPr>
          <p:nvPr/>
        </p:nvCxnSpPr>
        <p:spPr>
          <a:xfrm>
            <a:off x="2072458" y="1443135"/>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descr="2022-23"/>
          <p:cNvGrpSpPr/>
          <p:nvPr/>
        </p:nvGrpSpPr>
        <p:grpSpPr>
          <a:xfrm>
            <a:off x="4654267" y="2881129"/>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Tree>
    <p:extLst>
      <p:ext uri="{BB962C8B-B14F-4D97-AF65-F5344CB8AC3E}">
        <p14:creationId xmlns:p14="http://schemas.microsoft.com/office/powerpoint/2010/main" val="174546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Submitting Your Data – Add/Edit Records</a:t>
            </a:r>
            <a:endParaRPr lang="en-US" dirty="0"/>
          </a:p>
        </p:txBody>
      </p:sp>
      <p:sp>
        <p:nvSpPr>
          <p:cNvPr id="3" name="Content Placeholder 2"/>
          <p:cNvSpPr>
            <a:spLocks noGrp="1"/>
          </p:cNvSpPr>
          <p:nvPr>
            <p:ph idx="1"/>
          </p:nvPr>
        </p:nvSpPr>
        <p:spPr/>
        <p:txBody>
          <a:bodyPr/>
          <a:lstStyle/>
          <a:p>
            <a:pPr marL="0" indent="0">
              <a:buNone/>
            </a:pPr>
            <a:r>
              <a:rPr lang="en-US" dirty="0"/>
              <a:t>Use Add/Edit Records to complete if:</a:t>
            </a:r>
          </a:p>
          <a:p>
            <a:pPr lvl="1"/>
            <a:r>
              <a:rPr lang="en-US" dirty="0"/>
              <a:t>You do not want to map numeric codes to indicator, </a:t>
            </a:r>
            <a:r>
              <a:rPr lang="en-US" dirty="0" err="1"/>
              <a:t>subindicator</a:t>
            </a:r>
            <a:r>
              <a:rPr lang="en-US" dirty="0"/>
              <a:t>, category, and metric names</a:t>
            </a:r>
          </a:p>
          <a:p>
            <a:pPr lvl="1"/>
            <a:r>
              <a:rPr lang="en-US" dirty="0"/>
              <a:t>You do not want to reference a separate document to track which </a:t>
            </a:r>
            <a:r>
              <a:rPr lang="en-US" dirty="0" err="1"/>
              <a:t>subindicators</a:t>
            </a:r>
            <a:r>
              <a:rPr lang="en-US" dirty="0"/>
              <a:t> match which categories and which </a:t>
            </a:r>
            <a:r>
              <a:rPr lang="en-US" dirty="0" err="1"/>
              <a:t>subindicators</a:t>
            </a:r>
            <a:r>
              <a:rPr lang="en-US" dirty="0"/>
              <a:t> match which indicators</a:t>
            </a:r>
          </a:p>
          <a:p>
            <a:pPr lvl="1"/>
            <a:r>
              <a:rPr lang="en-US" dirty="0"/>
              <a:t>One person will be doing the majority of the data entry and submission for all of the measure records</a:t>
            </a:r>
          </a:p>
          <a:p>
            <a:pPr lvl="1"/>
            <a:r>
              <a:rPr lang="en-US" dirty="0"/>
              <a:t>You will be entering data measure by measure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322334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Submitting Your Data – Add/Edit Records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pic>
        <p:nvPicPr>
          <p:cNvPr id="5" name="Picture 4" descr="screenshot of the add record function for the planned measures collection in data pipeline"/>
          <p:cNvPicPr>
            <a:picLocks noChangeAspect="1"/>
          </p:cNvPicPr>
          <p:nvPr/>
        </p:nvPicPr>
        <p:blipFill rotWithShape="1">
          <a:blip r:embed="rId3">
            <a:extLst>
              <a:ext uri="{28A0092B-C50C-407E-A947-70E740481C1C}">
                <a14:useLocalDpi xmlns:a14="http://schemas.microsoft.com/office/drawing/2010/main" val="0"/>
              </a:ext>
            </a:extLst>
          </a:blip>
          <a:srcRect b="51003"/>
          <a:stretch/>
        </p:blipFill>
        <p:spPr>
          <a:xfrm>
            <a:off x="0" y="1252683"/>
            <a:ext cx="9144000" cy="1154703"/>
          </a:xfrm>
          <a:prstGeom prst="rect">
            <a:avLst/>
          </a:prstGeom>
        </p:spPr>
      </p:pic>
      <p:pic>
        <p:nvPicPr>
          <p:cNvPr id="6" name="Picture 5" descr="screenshot of the submit/add record screen for the add record function in data pipeline"/>
          <p:cNvPicPr>
            <a:picLocks noChangeAspect="1"/>
          </p:cNvPicPr>
          <p:nvPr/>
        </p:nvPicPr>
        <p:blipFill rotWithShape="1">
          <a:blip r:embed="rId3">
            <a:extLst>
              <a:ext uri="{28A0092B-C50C-407E-A947-70E740481C1C}">
                <a14:useLocalDpi xmlns:a14="http://schemas.microsoft.com/office/drawing/2010/main" val="0"/>
              </a:ext>
            </a:extLst>
          </a:blip>
          <a:srcRect t="49827"/>
          <a:stretch/>
        </p:blipFill>
        <p:spPr>
          <a:xfrm>
            <a:off x="0" y="5666061"/>
            <a:ext cx="9144000" cy="1182414"/>
          </a:xfrm>
          <a:prstGeom prst="rect">
            <a:avLst/>
          </a:prstGeom>
        </p:spPr>
      </p:pic>
      <p:sp>
        <p:nvSpPr>
          <p:cNvPr id="7" name="TextBox 6"/>
          <p:cNvSpPr txBox="1"/>
          <p:nvPr/>
        </p:nvSpPr>
        <p:spPr>
          <a:xfrm>
            <a:off x="304800" y="2300397"/>
            <a:ext cx="2585545" cy="1569660"/>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a:latin typeface="Trebuchet MS" panose="020B0603020202020204" pitchFamily="34" charset="0"/>
              </a:rPr>
              <a:t>2023-24</a:t>
            </a:r>
          </a:p>
          <a:p>
            <a:pPr marL="285750" indent="-285750">
              <a:buFont typeface="Arial" panose="020B0604020202020204" pitchFamily="34" charset="0"/>
              <a:buChar char="•"/>
            </a:pPr>
            <a:r>
              <a:rPr lang="en-US" sz="1600" dirty="0">
                <a:latin typeface="Trebuchet MS" panose="020B0603020202020204" pitchFamily="34" charset="0"/>
              </a:rPr>
              <a:t>Your 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Add New Record</a:t>
            </a:r>
          </a:p>
        </p:txBody>
      </p:sp>
      <p:sp>
        <p:nvSpPr>
          <p:cNvPr id="8" name="Rectangle 7">
            <a:extLst>
              <a:ext uri="{C183D7F6-B498-43B3-948B-1728B52AA6E4}">
                <adec:decorative xmlns:adec="http://schemas.microsoft.com/office/drawing/2017/decorative" val="1"/>
              </a:ext>
            </a:extLst>
          </p:cNvPr>
          <p:cNvSpPr/>
          <p:nvPr/>
        </p:nvSpPr>
        <p:spPr>
          <a:xfrm>
            <a:off x="879840" y="1787169"/>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a:stCxn id="5" idx="2"/>
            <a:endCxn id="6" idx="0"/>
          </p:cNvCxnSpPr>
          <p:nvPr/>
        </p:nvCxnSpPr>
        <p:spPr>
          <a:xfrm>
            <a:off x="4572000" y="2407386"/>
            <a:ext cx="0" cy="3258675"/>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192024" y="5930872"/>
            <a:ext cx="8626155" cy="733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28137" y="3225332"/>
            <a:ext cx="3090042" cy="2308324"/>
          </a:xfrm>
          <a:prstGeom prst="rect">
            <a:avLst/>
          </a:prstGeom>
          <a:no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School Code</a:t>
            </a:r>
          </a:p>
          <a:p>
            <a:pPr marL="285750" indent="-285750">
              <a:buFont typeface="Arial" panose="020B0604020202020204" pitchFamily="34" charset="0"/>
              <a:buChar char="•"/>
            </a:pPr>
            <a:r>
              <a:rPr lang="en-US" sz="1600" dirty="0">
                <a:latin typeface="Trebuchet MS" panose="020B0603020202020204" pitchFamily="34" charset="0"/>
              </a:rPr>
              <a:t>Choose Measure Details from dropdowns</a:t>
            </a:r>
          </a:p>
          <a:p>
            <a:pPr marL="742950" lvl="1" indent="-285750">
              <a:buFont typeface="Arial" panose="020B0604020202020204" pitchFamily="34" charset="0"/>
              <a:buChar char="•"/>
            </a:pPr>
            <a:r>
              <a:rPr lang="en-US" sz="1600" dirty="0">
                <a:latin typeface="Trebuchet MS" panose="020B0603020202020204" pitchFamily="34" charset="0"/>
              </a:rPr>
              <a:t>AEC Indicator</a:t>
            </a:r>
          </a:p>
          <a:p>
            <a:pPr marL="742950" lvl="1" indent="-285750">
              <a:buFont typeface="Arial" panose="020B0604020202020204" pitchFamily="34" charset="0"/>
              <a:buChar char="•"/>
            </a:pPr>
            <a:r>
              <a:rPr lang="en-US" sz="1600" dirty="0">
                <a:latin typeface="Trebuchet MS" panose="020B0603020202020204" pitchFamily="34" charset="0"/>
              </a:rPr>
              <a:t>Assessment</a:t>
            </a:r>
          </a:p>
          <a:p>
            <a:pPr marL="742950" lvl="1" indent="-285750">
              <a:buFont typeface="Arial" panose="020B0604020202020204" pitchFamily="34" charset="0"/>
              <a:buChar char="•"/>
            </a:pPr>
            <a:r>
              <a:rPr lang="en-US" sz="1600" dirty="0">
                <a:latin typeface="Trebuchet MS" panose="020B0603020202020204" pitchFamily="34" charset="0"/>
              </a:rPr>
              <a:t>Category</a:t>
            </a:r>
          </a:p>
          <a:p>
            <a:pPr marL="742950" lvl="1" indent="-285750">
              <a:buFont typeface="Arial" panose="020B0604020202020204" pitchFamily="34" charset="0"/>
              <a:buChar char="•"/>
            </a:pPr>
            <a:r>
              <a:rPr lang="en-US" sz="1600" dirty="0">
                <a:latin typeface="Trebuchet MS" panose="020B0603020202020204" pitchFamily="34" charset="0"/>
              </a:rPr>
              <a:t>Metric</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Submit/Add Record</a:t>
            </a:r>
          </a:p>
        </p:txBody>
      </p:sp>
      <p:grpSp>
        <p:nvGrpSpPr>
          <p:cNvPr id="12" name="Group 11" descr="2022-23"/>
          <p:cNvGrpSpPr/>
          <p:nvPr/>
        </p:nvGrpSpPr>
        <p:grpSpPr>
          <a:xfrm>
            <a:off x="4541533" y="1816419"/>
            <a:ext cx="563699" cy="184666"/>
            <a:chOff x="4272804" y="1775753"/>
            <a:chExt cx="563699" cy="184666"/>
          </a:xfrm>
        </p:grpSpPr>
        <p:sp>
          <p:nvSpPr>
            <p:cNvPr id="13" name="Rounded Rectangle 12"/>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Tree>
    <p:extLst>
      <p:ext uri="{BB962C8B-B14F-4D97-AF65-F5344CB8AC3E}">
        <p14:creationId xmlns:p14="http://schemas.microsoft.com/office/powerpoint/2010/main" val="2139012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Finalizing Your Data – Status Dashboard</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pic>
        <p:nvPicPr>
          <p:cNvPr id="5" name="Picture 4" descr="screenshot of the status dashboard feature in data pipeline for the planned measures collection"/>
          <p:cNvPicPr>
            <a:picLocks noChangeAspect="1"/>
          </p:cNvPicPr>
          <p:nvPr/>
        </p:nvPicPr>
        <p:blipFill>
          <a:blip r:embed="rId3"/>
          <a:stretch>
            <a:fillRect/>
          </a:stretch>
        </p:blipFill>
        <p:spPr>
          <a:xfrm>
            <a:off x="0" y="1254003"/>
            <a:ext cx="9144000" cy="1734453"/>
          </a:xfrm>
          <a:prstGeom prst="rect">
            <a:avLst/>
          </a:prstGeom>
        </p:spPr>
      </p:pic>
      <p:pic>
        <p:nvPicPr>
          <p:cNvPr id="6" name="Picture 5" descr="screenshot of the submit button for the status dashboard feature"/>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0" y="4691742"/>
            <a:ext cx="9144000" cy="2166257"/>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1681012" y="1805103"/>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052608"/>
            <a:ext cx="3483429" cy="1077218"/>
          </a:xfrm>
          <a:prstGeom prst="rect">
            <a:avLst/>
          </a:prstGeom>
          <a:solidFill>
            <a:schemeClr val="bg1"/>
          </a:solidFill>
        </p:spPr>
        <p:txBody>
          <a:bodyPr wrap="square" rtlCol="0">
            <a:spAutoFit/>
          </a:bodyPr>
          <a:lstStyle/>
          <a:p>
            <a:r>
              <a:rPr lang="en-US" sz="1600" u="sng" dirty="0">
                <a:latin typeface="Trebuchet MS" panose="020B0603020202020204" pitchFamily="34" charset="0"/>
              </a:rPr>
              <a:t>Select </a:t>
            </a:r>
          </a:p>
          <a:p>
            <a:pPr marL="285750" indent="-285750">
              <a:buFont typeface="Arial" panose="020B0604020202020204" pitchFamily="34" charset="0"/>
              <a:buChar char="•"/>
            </a:pPr>
            <a:r>
              <a:rPr lang="en-US" sz="1600" dirty="0">
                <a:latin typeface="Trebuchet MS" panose="020B0603020202020204" pitchFamily="34" charset="0"/>
              </a:rPr>
              <a:t>Planned Measures for AEC</a:t>
            </a:r>
          </a:p>
          <a:p>
            <a:pPr marL="285750" indent="-285750">
              <a:buFont typeface="Arial" panose="020B0604020202020204" pitchFamily="34" charset="0"/>
              <a:buChar char="•"/>
            </a:pPr>
            <a:r>
              <a:rPr lang="en-US" sz="1600" dirty="0">
                <a:latin typeface="Trebuchet MS" panose="020B0603020202020204" pitchFamily="34" charset="0"/>
              </a:rPr>
              <a:t>Your Organization/LEA</a:t>
            </a:r>
          </a:p>
          <a:p>
            <a:pPr marL="285750" indent="-285750">
              <a:buFont typeface="Arial" panose="020B0604020202020204" pitchFamily="34" charset="0"/>
              <a:buChar char="•"/>
            </a:pPr>
            <a:r>
              <a:rPr lang="en-US" sz="1600" dirty="0">
                <a:latin typeface="Trebuchet MS" panose="020B0603020202020204" pitchFamily="34" charset="0"/>
              </a:rPr>
              <a:t>Hit </a:t>
            </a:r>
            <a:r>
              <a:rPr lang="en-US" sz="1600" b="1" dirty="0">
                <a:solidFill>
                  <a:schemeClr val="accent6">
                    <a:lumMod val="75000"/>
                  </a:schemeClr>
                </a:solidFill>
                <a:latin typeface="Trebuchet MS" panose="020B0603020202020204" pitchFamily="34" charset="0"/>
              </a:rPr>
              <a:t>Search</a:t>
            </a:r>
          </a:p>
        </p:txBody>
      </p:sp>
      <p:cxnSp>
        <p:nvCxnSpPr>
          <p:cNvPr id="9" name="Straight Arrow Connector 8">
            <a:extLst>
              <a:ext uri="{C183D7F6-B498-43B3-948B-1728B52AA6E4}">
                <adec:decorative xmlns:adec="http://schemas.microsoft.com/office/drawing/2017/decorative" val="1"/>
              </a:ext>
            </a:extLst>
          </p:cNvPr>
          <p:cNvCxnSpPr/>
          <p:nvPr/>
        </p:nvCxnSpPr>
        <p:spPr>
          <a:xfrm>
            <a:off x="5127550" y="2291920"/>
            <a:ext cx="0" cy="261677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7947" y="2846589"/>
            <a:ext cx="3695656" cy="2062103"/>
          </a:xfrm>
          <a:prstGeom prst="rect">
            <a:avLst/>
          </a:prstGeom>
          <a:solidFill>
            <a:schemeClr val="bg1"/>
          </a:solidFill>
        </p:spPr>
        <p:txBody>
          <a:bodyPr wrap="square" rtlCol="0">
            <a:spAutoFit/>
          </a:bodyPr>
          <a:lstStyle/>
          <a:p>
            <a:r>
              <a:rPr lang="en-US" sz="1600" dirty="0">
                <a:latin typeface="Trebuchet MS" panose="020B0603020202020204" pitchFamily="34" charset="0"/>
              </a:rPr>
              <a:t>Check your Validation Errors. When Validation Errors are 0, and you have no changes left to make on your data, hit </a:t>
            </a:r>
            <a:r>
              <a:rPr lang="en-US" sz="1600" b="1" dirty="0">
                <a:highlight>
                  <a:srgbClr val="00FF00"/>
                </a:highlight>
                <a:latin typeface="Trebuchet MS" panose="020B0603020202020204" pitchFamily="34" charset="0"/>
              </a:rPr>
              <a:t>Submit to CDE</a:t>
            </a:r>
            <a:r>
              <a:rPr lang="en-US" sz="1600" b="1" dirty="0">
                <a:latin typeface="Trebuchet MS" panose="020B0603020202020204" pitchFamily="34" charset="0"/>
              </a:rPr>
              <a:t>.</a:t>
            </a:r>
          </a:p>
          <a:p>
            <a:endParaRPr lang="en-US" sz="1600" dirty="0">
              <a:latin typeface="Trebuchet MS" panose="020B0603020202020204" pitchFamily="34" charset="0"/>
            </a:endParaRPr>
          </a:p>
          <a:p>
            <a:r>
              <a:rPr lang="en-US" sz="1600" b="1" dirty="0">
                <a:latin typeface="Trebuchet MS" panose="020B0603020202020204" pitchFamily="34" charset="0"/>
              </a:rPr>
              <a:t>When you hit </a:t>
            </a:r>
            <a:r>
              <a:rPr lang="en-US" sz="1600" b="1" dirty="0">
                <a:highlight>
                  <a:srgbClr val="00FF00"/>
                </a:highlight>
                <a:latin typeface="Trebuchet MS" panose="020B0603020202020204" pitchFamily="34" charset="0"/>
              </a:rPr>
              <a:t>Submit to CDE</a:t>
            </a:r>
            <a:r>
              <a:rPr lang="en-US" sz="1600" b="1" dirty="0">
                <a:latin typeface="Trebuchet MS" panose="020B0603020202020204" pitchFamily="34" charset="0"/>
              </a:rPr>
              <a:t>, you have submitted your collection data!</a:t>
            </a:r>
          </a:p>
        </p:txBody>
      </p:sp>
      <p:sp>
        <p:nvSpPr>
          <p:cNvPr id="11" name="Oval 10">
            <a:extLst>
              <a:ext uri="{C183D7F6-B498-43B3-948B-1728B52AA6E4}">
                <adec:decorative xmlns:adec="http://schemas.microsoft.com/office/drawing/2017/decorative" val="1"/>
              </a:ext>
            </a:extLst>
          </p:cNvPr>
          <p:cNvSpPr/>
          <p:nvPr/>
        </p:nvSpPr>
        <p:spPr>
          <a:xfrm>
            <a:off x="3124200" y="6352966"/>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C183D7F6-B498-43B3-948B-1728B52AA6E4}">
                <adec:decorative xmlns:adec="http://schemas.microsoft.com/office/drawing/2017/decorative" val="1"/>
              </a:ext>
            </a:extLst>
          </p:cNvPr>
          <p:cNvSpPr/>
          <p:nvPr/>
        </p:nvSpPr>
        <p:spPr>
          <a:xfrm>
            <a:off x="642256" y="5144652"/>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2022-23"/>
          <p:cNvGrpSpPr/>
          <p:nvPr/>
        </p:nvGrpSpPr>
        <p:grpSpPr>
          <a:xfrm>
            <a:off x="5656347" y="1828945"/>
            <a:ext cx="563699" cy="184666"/>
            <a:chOff x="4272804" y="1775753"/>
            <a:chExt cx="563699" cy="184666"/>
          </a:xfrm>
        </p:grpSpPr>
        <p:sp>
          <p:nvSpPr>
            <p:cNvPr id="14" name="Rounded Rectangle 13"/>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Tree>
    <p:extLst>
      <p:ext uri="{BB962C8B-B14F-4D97-AF65-F5344CB8AC3E}">
        <p14:creationId xmlns:p14="http://schemas.microsoft.com/office/powerpoint/2010/main" val="3628056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Error Logic</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57681010"/>
              </p:ext>
            </p:extLst>
          </p:nvPr>
        </p:nvGraphicFramePr>
        <p:xfrm>
          <a:off x="0" y="1205092"/>
          <a:ext cx="9144000" cy="3642640"/>
        </p:xfrm>
        <a:graphic>
          <a:graphicData uri="http://schemas.openxmlformats.org/drawingml/2006/table">
            <a:tbl>
              <a:tblPr firstRow="1" bandRow="1">
                <a:tableStyleId>{6E25E649-3F16-4E02-A733-19D2CDBF48F0}</a:tableStyleId>
              </a:tblPr>
              <a:tblGrid>
                <a:gridCol w="3442562">
                  <a:extLst>
                    <a:ext uri="{9D8B030D-6E8A-4147-A177-3AD203B41FA5}">
                      <a16:colId xmlns:a16="http://schemas.microsoft.com/office/drawing/2014/main" val="20000"/>
                    </a:ext>
                  </a:extLst>
                </a:gridCol>
                <a:gridCol w="2850719">
                  <a:extLst>
                    <a:ext uri="{9D8B030D-6E8A-4147-A177-3AD203B41FA5}">
                      <a16:colId xmlns:a16="http://schemas.microsoft.com/office/drawing/2014/main" val="20001"/>
                    </a:ext>
                  </a:extLst>
                </a:gridCol>
                <a:gridCol w="2850719">
                  <a:extLst>
                    <a:ext uri="{9D8B030D-6E8A-4147-A177-3AD203B41FA5}">
                      <a16:colId xmlns:a16="http://schemas.microsoft.com/office/drawing/2014/main" val="20002"/>
                    </a:ext>
                  </a:extLst>
                </a:gridCol>
              </a:tblGrid>
              <a:tr h="698825">
                <a:tc>
                  <a:txBody>
                    <a:bodyPr/>
                    <a:lstStyle/>
                    <a:p>
                      <a:r>
                        <a:rPr lang="en-US" b="1" dirty="0">
                          <a:solidFill>
                            <a:schemeClr val="bg1"/>
                          </a:solidFill>
                        </a:rPr>
                        <a:t>Field</a:t>
                      </a:r>
                    </a:p>
                  </a:txBody>
                  <a:tcPr anchor="b">
                    <a:solidFill>
                      <a:srgbClr val="488BC9"/>
                    </a:solidFill>
                  </a:tcPr>
                </a:tc>
                <a:tc>
                  <a:txBody>
                    <a:bodyPr/>
                    <a:lstStyle/>
                    <a:p>
                      <a:r>
                        <a:rPr lang="en-US" b="1" dirty="0">
                          <a:solidFill>
                            <a:schemeClr val="bg1"/>
                          </a:solidFill>
                        </a:rPr>
                        <a:t>Code or Data?</a:t>
                      </a:r>
                    </a:p>
                  </a:txBody>
                  <a:tcPr anchor="b">
                    <a:solidFill>
                      <a:srgbClr val="488BC9"/>
                    </a:solidFill>
                  </a:tcPr>
                </a:tc>
                <a:tc>
                  <a:txBody>
                    <a:bodyPr/>
                    <a:lstStyle/>
                    <a:p>
                      <a:r>
                        <a:rPr lang="en-US" b="1" dirty="0">
                          <a:solidFill>
                            <a:schemeClr val="bg1"/>
                          </a:solidFill>
                        </a:rPr>
                        <a:t>Null Values Permitted?</a:t>
                      </a:r>
                    </a:p>
                  </a:txBody>
                  <a:tcPr anchor="b">
                    <a:solidFill>
                      <a:srgbClr val="488BC9"/>
                    </a:solidFill>
                  </a:tcPr>
                </a:tc>
                <a:extLst>
                  <a:ext uri="{0D108BD9-81ED-4DB2-BD59-A6C34878D82A}">
                    <a16:rowId xmlns:a16="http://schemas.microsoft.com/office/drawing/2014/main" val="10000"/>
                  </a:ext>
                </a:extLst>
              </a:tr>
              <a:tr h="636656">
                <a:tc>
                  <a:txBody>
                    <a:bodyPr/>
                    <a:lstStyle/>
                    <a:p>
                      <a:r>
                        <a:rPr lang="en-US" dirty="0"/>
                        <a:t>AEC Indicator</a:t>
                      </a:r>
                    </a:p>
                  </a:txBody>
                  <a:tcPr/>
                </a:tc>
                <a:tc>
                  <a:txBody>
                    <a:bodyPr/>
                    <a:lstStyle/>
                    <a:p>
                      <a:r>
                        <a:rPr lang="en-US" dirty="0"/>
                        <a:t>Code</a:t>
                      </a:r>
                    </a:p>
                  </a:txBody>
                  <a:tcPr/>
                </a:tc>
                <a:tc>
                  <a:txBody>
                    <a:bodyPr/>
                    <a:lstStyle/>
                    <a:p>
                      <a:r>
                        <a:rPr lang="en-US" dirty="0"/>
                        <a:t>No</a:t>
                      </a:r>
                    </a:p>
                  </a:txBody>
                  <a:tcPr/>
                </a:tc>
                <a:extLst>
                  <a:ext uri="{0D108BD9-81ED-4DB2-BD59-A6C34878D82A}">
                    <a16:rowId xmlns:a16="http://schemas.microsoft.com/office/drawing/2014/main" val="10001"/>
                  </a:ext>
                </a:extLst>
              </a:tr>
              <a:tr h="698825">
                <a:tc>
                  <a:txBody>
                    <a:bodyPr/>
                    <a:lstStyle/>
                    <a:p>
                      <a:r>
                        <a:rPr lang="en-US" dirty="0"/>
                        <a:t>AEC Subindicator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extLst>
                  <a:ext uri="{0D108BD9-81ED-4DB2-BD59-A6C34878D82A}">
                    <a16:rowId xmlns:a16="http://schemas.microsoft.com/office/drawing/2014/main" val="10002"/>
                  </a:ext>
                </a:extLst>
              </a:tr>
              <a:tr h="698825">
                <a:tc>
                  <a:txBody>
                    <a:bodyPr/>
                    <a:lstStyle/>
                    <a:p>
                      <a:r>
                        <a:rPr lang="en-US" dirty="0"/>
                        <a:t>AEC Subindicator Category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extLst>
                  <a:ext uri="{0D108BD9-81ED-4DB2-BD59-A6C34878D82A}">
                    <a16:rowId xmlns:a16="http://schemas.microsoft.com/office/drawing/2014/main" val="10003"/>
                  </a:ext>
                </a:extLst>
              </a:tr>
              <a:tr h="909509">
                <a:tc>
                  <a:txBody>
                    <a:bodyPr/>
                    <a:lstStyle/>
                    <a:p>
                      <a:r>
                        <a:rPr lang="en-US" dirty="0"/>
                        <a:t>AEC Subindicator Category</a:t>
                      </a:r>
                      <a:r>
                        <a:rPr lang="en-US" baseline="0" dirty="0"/>
                        <a:t> Metric</a:t>
                      </a:r>
                      <a:endParaRPr lang="en-US" dirty="0"/>
                    </a:p>
                  </a:txBody>
                  <a:tcPr/>
                </a:tc>
                <a:tc>
                  <a:txBody>
                    <a:bodyPr/>
                    <a:lstStyle/>
                    <a:p>
                      <a:r>
                        <a:rPr lang="en-US" dirty="0"/>
                        <a:t>Code</a:t>
                      </a:r>
                    </a:p>
                  </a:txBody>
                  <a:tcPr/>
                </a:tc>
                <a:tc>
                  <a:txBody>
                    <a:bodyPr/>
                    <a:lstStyle/>
                    <a:p>
                      <a:r>
                        <a:rPr lang="en-US" dirty="0"/>
                        <a:t>No</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92024" y="4901334"/>
            <a:ext cx="8951976" cy="646331"/>
          </a:xfrm>
          <a:prstGeom prst="rect">
            <a:avLst/>
          </a:prstGeom>
          <a:noFill/>
        </p:spPr>
        <p:txBody>
          <a:bodyPr wrap="square" rtlCol="0">
            <a:spAutoFit/>
          </a:bodyPr>
          <a:lstStyle/>
          <a:p>
            <a:pPr marL="285750" indent="-285750">
              <a:buFont typeface="Arial" panose="020B0604020202020204" pitchFamily="34" charset="0"/>
              <a:buChar char="•"/>
            </a:pPr>
            <a:r>
              <a:rPr lang="en-US" u="sng" dirty="0"/>
              <a:t>Error logic</a:t>
            </a:r>
            <a:r>
              <a:rPr lang="en-US" dirty="0"/>
              <a:t>: submitted data must conform to valid combinations between indicator, </a:t>
            </a:r>
            <a:r>
              <a:rPr lang="en-US" dirty="0" err="1"/>
              <a:t>subindicator</a:t>
            </a:r>
            <a:r>
              <a:rPr lang="en-US" dirty="0"/>
              <a:t>, category, and metric</a:t>
            </a:r>
          </a:p>
        </p:txBody>
      </p:sp>
    </p:spTree>
    <p:extLst>
      <p:ext uri="{BB962C8B-B14F-4D97-AF65-F5344CB8AC3E}">
        <p14:creationId xmlns:p14="http://schemas.microsoft.com/office/powerpoint/2010/main" val="245160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Collection Opt Out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dirty="0"/>
          </a:p>
        </p:txBody>
      </p:sp>
      <p:sp>
        <p:nvSpPr>
          <p:cNvPr id="5" name="Rectangle 4"/>
          <p:cNvSpPr/>
          <p:nvPr/>
        </p:nvSpPr>
        <p:spPr>
          <a:xfrm>
            <a:off x="0" y="5128390"/>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Remember to hit SAVE when you are done!</a:t>
            </a:r>
          </a:p>
        </p:txBody>
      </p:sp>
      <p:pic>
        <p:nvPicPr>
          <p:cNvPr id="6" name="Picture 5" descr="screenshot of the planned measures collection opt out screen in data pipeline"/>
          <p:cNvPicPr>
            <a:picLocks noChangeAspect="1"/>
          </p:cNvPicPr>
          <p:nvPr/>
        </p:nvPicPr>
        <p:blipFill rotWithShape="1">
          <a:blip r:embed="rId3"/>
          <a:srcRect l="56500" t="23200" r="1333" b="42133"/>
          <a:stretch/>
        </p:blipFill>
        <p:spPr>
          <a:xfrm>
            <a:off x="0" y="1613698"/>
            <a:ext cx="9144000" cy="2349249"/>
          </a:xfrm>
          <a:prstGeom prst="rect">
            <a:avLst/>
          </a:prstGeom>
        </p:spPr>
      </p:pic>
      <p:sp>
        <p:nvSpPr>
          <p:cNvPr id="7" name="Oval 6">
            <a:extLst>
              <a:ext uri="{C183D7F6-B498-43B3-948B-1728B52AA6E4}">
                <adec:decorative xmlns:adec="http://schemas.microsoft.com/office/drawing/2017/decorative" val="1"/>
              </a:ext>
            </a:extLst>
          </p:cNvPr>
          <p:cNvSpPr/>
          <p:nvPr/>
        </p:nvSpPr>
        <p:spPr>
          <a:xfrm>
            <a:off x="3965324" y="2604692"/>
            <a:ext cx="5028774" cy="167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35802" y="4222503"/>
            <a:ext cx="4933248" cy="646331"/>
          </a:xfrm>
          <a:prstGeom prst="rect">
            <a:avLst/>
          </a:prstGeom>
          <a:noFill/>
        </p:spPr>
        <p:txBody>
          <a:bodyPr wrap="square" rtlCol="0">
            <a:spAutoFit/>
          </a:bodyPr>
          <a:lstStyle/>
          <a:p>
            <a:pPr algn="ctr"/>
            <a:r>
              <a:rPr lang="en-US" dirty="0">
                <a:latin typeface="Trebuchet MS" panose="020B0603020202020204" pitchFamily="34" charset="0"/>
              </a:rPr>
              <a:t>Mark option 1 for any school not submitting planned measures.</a:t>
            </a:r>
          </a:p>
        </p:txBody>
      </p:sp>
      <p:grpSp>
        <p:nvGrpSpPr>
          <p:cNvPr id="9" name="Group 8" descr="2022-23"/>
          <p:cNvGrpSpPr/>
          <p:nvPr/>
        </p:nvGrpSpPr>
        <p:grpSpPr>
          <a:xfrm>
            <a:off x="1359929" y="2029361"/>
            <a:ext cx="563699" cy="184666"/>
            <a:chOff x="4272804" y="1775753"/>
            <a:chExt cx="563699" cy="184666"/>
          </a:xfrm>
        </p:grpSpPr>
        <p:sp>
          <p:nvSpPr>
            <p:cNvPr id="10" name="Rounded Rectangle 9"/>
            <p:cNvSpPr/>
            <p:nvPr/>
          </p:nvSpPr>
          <p:spPr>
            <a:xfrm>
              <a:off x="4333428" y="1828050"/>
              <a:ext cx="412955" cy="80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2804" y="1775753"/>
              <a:ext cx="563699" cy="184666"/>
            </a:xfrm>
            <a:prstGeom prst="rect">
              <a:avLst/>
            </a:prstGeom>
            <a:noFill/>
            <a:ln>
              <a:noFill/>
            </a:ln>
          </p:spPr>
          <p:txBody>
            <a:bodyPr wrap="square" rtlCol="0">
              <a:spAutoFit/>
            </a:bodyPr>
            <a:lstStyle/>
            <a:p>
              <a:r>
                <a:rPr lang="en-US" sz="600" dirty="0"/>
                <a:t>2023-24</a:t>
              </a:r>
              <a:endParaRPr lang="en-US" sz="800" dirty="0"/>
            </a:p>
          </p:txBody>
        </p:sp>
      </p:grpSp>
    </p:spTree>
    <p:extLst>
      <p:ext uri="{BB962C8B-B14F-4D97-AF65-F5344CB8AC3E}">
        <p14:creationId xmlns:p14="http://schemas.microsoft.com/office/powerpoint/2010/main" val="4709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Measures for the 2024 AEC SPF</a:t>
            </a:r>
            <a:br>
              <a:rPr lang="en-US" dirty="0"/>
            </a:br>
            <a:r>
              <a:rPr lang="en-US" i="1" dirty="0"/>
              <a:t>No sign off form!</a:t>
            </a:r>
            <a:endParaRPr lang="en-US" dirty="0"/>
          </a:p>
        </p:txBody>
      </p:sp>
      <p:sp>
        <p:nvSpPr>
          <p:cNvPr id="3" name="Content Placeholder 2"/>
          <p:cNvSpPr>
            <a:spLocks noGrp="1"/>
          </p:cNvSpPr>
          <p:nvPr>
            <p:ph idx="1"/>
          </p:nvPr>
        </p:nvSpPr>
        <p:spPr/>
        <p:txBody>
          <a:bodyPr/>
          <a:lstStyle/>
          <a:p>
            <a:pPr marL="0" indent="0">
              <a:buNone/>
            </a:pPr>
            <a:r>
              <a:rPr lang="en-US" dirty="0"/>
              <a:t>No sign off form for Planned Measures!</a:t>
            </a:r>
          </a:p>
          <a:p>
            <a:pPr lvl="1"/>
            <a:r>
              <a:rPr lang="en-US" dirty="0"/>
              <a:t>Informal planning collection</a:t>
            </a:r>
          </a:p>
          <a:p>
            <a:pPr lvl="1"/>
            <a:r>
              <a:rPr lang="en-US" dirty="0"/>
              <a:t>Sign off sheets only required for Renewal/Application and Actual Measures and Data collections</a:t>
            </a:r>
          </a:p>
          <a:p>
            <a:pPr lvl="1"/>
            <a:endParaRPr lang="en-US" dirty="0"/>
          </a:p>
          <a:p>
            <a:pPr marL="0" indent="0">
              <a:buNone/>
            </a:pPr>
            <a:r>
              <a:rPr lang="en-US" dirty="0"/>
              <a:t>You are done when you:</a:t>
            </a:r>
          </a:p>
          <a:p>
            <a:pPr marL="800100" lvl="1" indent="-342900"/>
            <a:r>
              <a:rPr lang="en-US" dirty="0"/>
              <a:t>Submit data and finalize your submission, </a:t>
            </a:r>
            <a:r>
              <a:rPr lang="en-US" i="1" u="sng" dirty="0"/>
              <a:t>or</a:t>
            </a:r>
            <a:endParaRPr lang="en-US" dirty="0"/>
          </a:p>
          <a:p>
            <a:pPr marL="800100" lvl="1" indent="-342900"/>
            <a:r>
              <a:rPr lang="en-US" dirty="0"/>
              <a:t>Opt out of the collection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078134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 Trainings, and Contact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16133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dirty="0"/>
              <a:t>AEC Collections Information Page</a:t>
            </a:r>
          </a:p>
          <a:p>
            <a:pPr marL="0" indent="0">
              <a:buNone/>
            </a:pPr>
            <a:r>
              <a:rPr lang="en-US" dirty="0">
                <a:hlinkClick r:id="rId3"/>
              </a:rPr>
              <a:t>http://www.cde.state.co.us/datapipeline/per-aec</a:t>
            </a:r>
            <a:r>
              <a:rPr lang="en-US" dirty="0"/>
              <a:t> </a:t>
            </a:r>
          </a:p>
          <a:p>
            <a:endParaRPr lang="en-US" dirty="0"/>
          </a:p>
          <a:p>
            <a:pPr marL="0" indent="0">
              <a:buNone/>
            </a:pPr>
            <a:r>
              <a:rPr lang="en-US" dirty="0"/>
              <a:t>AEC Accountability Resource Page</a:t>
            </a:r>
          </a:p>
          <a:p>
            <a:pPr marL="0" indent="0">
              <a:buNone/>
            </a:pPr>
            <a:r>
              <a:rPr lang="en-US" dirty="0">
                <a:hlinkClick r:id="rId4"/>
              </a:rPr>
              <a:t>https://www.cde.state.co.us/Accountability/StateAccountabilityAECs</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55935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a:t>
            </a:r>
          </a:p>
        </p:txBody>
      </p:sp>
      <p:sp>
        <p:nvSpPr>
          <p:cNvPr id="3" name="Content Placeholder 2"/>
          <p:cNvSpPr>
            <a:spLocks noGrp="1"/>
          </p:cNvSpPr>
          <p:nvPr>
            <p:ph idx="1"/>
          </p:nvPr>
        </p:nvSpPr>
        <p:spPr/>
        <p:txBody>
          <a:bodyPr/>
          <a:lstStyle/>
          <a:p>
            <a:pPr marL="0" indent="0">
              <a:buNone/>
            </a:pPr>
            <a:r>
              <a:rPr lang="en-US" dirty="0"/>
              <a:t>AEC Collections Website:</a:t>
            </a:r>
          </a:p>
          <a:p>
            <a:pPr marL="0" indent="0">
              <a:buNone/>
            </a:pPr>
            <a:r>
              <a:rPr lang="en-US" dirty="0">
                <a:hlinkClick r:id="rId3"/>
              </a:rPr>
              <a:t>http://www.cde.state.co.us/datapipeline/per-aec</a:t>
            </a:r>
            <a:r>
              <a:rPr lang="en-US" dirty="0"/>
              <a:t> </a:t>
            </a:r>
          </a:p>
          <a:p>
            <a:pPr lvl="1"/>
            <a:r>
              <a:rPr lang="en-US" dirty="0"/>
              <a:t>AEC Collections materials posted on website; last year’s training materials also posted</a:t>
            </a:r>
          </a:p>
          <a:p>
            <a:pPr marL="457200" lvl="1" indent="0">
              <a:buNone/>
            </a:pPr>
            <a:endParaRPr lang="en-US" dirty="0"/>
          </a:p>
          <a:p>
            <a:pPr marL="0" indent="0">
              <a:buNone/>
            </a:pPr>
            <a:r>
              <a:rPr lang="en-US" dirty="0"/>
              <a:t>AEC Collections Office Hours:</a:t>
            </a:r>
          </a:p>
          <a:p>
            <a:pPr marL="0" marR="0">
              <a:spcBef>
                <a:spcPts val="0"/>
              </a:spcBef>
              <a:spcAft>
                <a:spcPts val="800"/>
              </a:spcAft>
            </a:pPr>
            <a:r>
              <a:rPr lang="en-US" dirty="0"/>
              <a:t>Weekly office hours on Monday and Wednesday afternoons. You can sign up for a half hour slot to chat with B Sanders/April Thompson about any questions you may have about the AEC collections here: </a:t>
            </a:r>
            <a:r>
              <a:rPr lang="en-US" dirty="0">
                <a:hlinkClick r:id="rId4"/>
              </a:rPr>
              <a:t>https://www.signupgenius.com/go/10C084DAEAA28A4F9C61-46489917-aecoffice</a:t>
            </a:r>
            <a:endParaRPr lang="en-US" dirty="0"/>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14564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 Overview</a:t>
            </a:r>
            <a:br>
              <a:rPr lang="en-US" dirty="0"/>
            </a:br>
            <a:r>
              <a:rPr lang="en-US" i="1" dirty="0"/>
              <a:t>Collections Checklist</a:t>
            </a:r>
            <a:endParaRPr lang="en-US" dirty="0"/>
          </a:p>
        </p:txBody>
      </p:sp>
      <p:sp>
        <p:nvSpPr>
          <p:cNvPr id="3" name="Content Placeholder 2"/>
          <p:cNvSpPr>
            <a:spLocks noGrp="1"/>
          </p:cNvSpPr>
          <p:nvPr>
            <p:ph idx="1"/>
          </p:nvPr>
        </p:nvSpPr>
        <p:spPr>
          <a:xfrm>
            <a:off x="628650" y="1463040"/>
            <a:ext cx="6098721" cy="4640674"/>
          </a:xfrm>
        </p:spPr>
        <p:txBody>
          <a:bodyPr>
            <a:normAutofit fontScale="92500" lnSpcReduction="10000"/>
          </a:bodyPr>
          <a:lstStyle/>
          <a:p>
            <a:pPr marL="0" indent="0">
              <a:buNone/>
            </a:pPr>
            <a:r>
              <a:rPr lang="en-US" u="sng" dirty="0"/>
              <a:t>Collections Checklist</a:t>
            </a:r>
          </a:p>
          <a:p>
            <a:pPr>
              <a:buFont typeface="Wingdings" panose="05000000000000000000" pitchFamily="2" charset="2"/>
              <a:buChar char="ü"/>
            </a:pPr>
            <a:r>
              <a:rPr lang="en-US" dirty="0"/>
              <a:t>Review the file layout and definitions document and other resource documents</a:t>
            </a:r>
          </a:p>
          <a:p>
            <a:pPr>
              <a:buFont typeface="Wingdings" panose="05000000000000000000" pitchFamily="2" charset="2"/>
              <a:buChar char="ü"/>
            </a:pPr>
            <a:r>
              <a:rPr lang="en-US" dirty="0"/>
              <a:t>Decide how you will submit your data OR decide if you will opt out of data collection</a:t>
            </a:r>
          </a:p>
          <a:p>
            <a:pPr>
              <a:buFont typeface="Wingdings" panose="05000000000000000000" pitchFamily="2" charset="2"/>
              <a:buChar char="ü"/>
            </a:pPr>
            <a:r>
              <a:rPr lang="en-US" dirty="0"/>
              <a:t>Download your submission sign off form</a:t>
            </a:r>
          </a:p>
          <a:p>
            <a:pPr>
              <a:buFont typeface="Wingdings" panose="05000000000000000000" pitchFamily="2" charset="2"/>
              <a:buChar char="ü"/>
            </a:pPr>
            <a:r>
              <a:rPr lang="en-US" dirty="0"/>
              <a:t>Complete your data submission OR opt out of data collection</a:t>
            </a:r>
          </a:p>
          <a:p>
            <a:pPr>
              <a:buFont typeface="Wingdings" panose="05000000000000000000" pitchFamily="2" charset="2"/>
              <a:buChar char="ü"/>
            </a:pPr>
            <a:r>
              <a:rPr lang="en-US" dirty="0"/>
              <a:t>Gather necessary signatures</a:t>
            </a:r>
          </a:p>
          <a:p>
            <a:pPr>
              <a:buFont typeface="Wingdings" panose="05000000000000000000" pitchFamily="2" charset="2"/>
              <a:buChar char="ü"/>
            </a:pPr>
            <a:r>
              <a:rPr lang="en-US" dirty="0"/>
              <a:t>If data is submitted check submission for errors</a:t>
            </a:r>
          </a:p>
          <a:p>
            <a:pPr>
              <a:buFont typeface="Wingdings" panose="05000000000000000000" pitchFamily="2" charset="2"/>
              <a:buChar char="ü"/>
            </a:pPr>
            <a:r>
              <a:rPr lang="en-US" dirty="0"/>
              <a:t>Finalize data submission using the Status Dashboard in Pipeline</a:t>
            </a:r>
          </a:p>
          <a:p>
            <a:pPr>
              <a:buFont typeface="Wingdings" panose="05000000000000000000" pitchFamily="2" charset="2"/>
              <a:buChar char="ü"/>
            </a:pPr>
            <a:r>
              <a:rPr lang="en-US" dirty="0"/>
              <a:t>Email completed sign off form(s) to B Sanders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Right Brace 4">
            <a:extLst>
              <a:ext uri="{C183D7F6-B498-43B3-948B-1728B52AA6E4}">
                <adec:decorative xmlns:adec="http://schemas.microsoft.com/office/drawing/2017/decorative" val="1"/>
              </a:ext>
            </a:extLst>
          </p:cNvPr>
          <p:cNvSpPr/>
          <p:nvPr/>
        </p:nvSpPr>
        <p:spPr>
          <a:xfrm>
            <a:off x="6940598" y="1681654"/>
            <a:ext cx="483476" cy="4645573"/>
          </a:xfrm>
          <a:prstGeom prst="rightBrace">
            <a:avLst>
              <a:gd name="adj1" fmla="val 8333"/>
              <a:gd name="adj2" fmla="val 493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625483" y="3167605"/>
            <a:ext cx="1399247" cy="1754326"/>
          </a:xfrm>
          <a:prstGeom prst="rect">
            <a:avLst/>
          </a:prstGeom>
          <a:noFill/>
        </p:spPr>
        <p:txBody>
          <a:bodyPr wrap="square" rtlCol="0">
            <a:spAutoFit/>
          </a:bodyPr>
          <a:lstStyle/>
          <a:p>
            <a:pPr algn="ctr"/>
            <a:r>
              <a:rPr lang="en-US" dirty="0">
                <a:solidFill>
                  <a:schemeClr val="accent1">
                    <a:lumMod val="75000"/>
                  </a:schemeClr>
                </a:solidFill>
                <a:latin typeface="Trebuchet MS" panose="020B0603020202020204" pitchFamily="34" charset="0"/>
              </a:rPr>
              <a:t>Submissions process is complete when </a:t>
            </a:r>
            <a:r>
              <a:rPr lang="en-US" i="1" u="sng" dirty="0">
                <a:solidFill>
                  <a:schemeClr val="accent1">
                    <a:lumMod val="75000"/>
                  </a:schemeClr>
                </a:solidFill>
                <a:latin typeface="Trebuchet MS" panose="020B0603020202020204" pitchFamily="34" charset="0"/>
              </a:rPr>
              <a:t>all</a:t>
            </a:r>
            <a:r>
              <a:rPr lang="en-US" dirty="0">
                <a:solidFill>
                  <a:schemeClr val="accent1">
                    <a:lumMod val="75000"/>
                  </a:schemeClr>
                </a:solidFill>
                <a:latin typeface="Trebuchet MS" panose="020B0603020202020204" pitchFamily="34" charset="0"/>
              </a:rPr>
              <a:t> steps are complete</a:t>
            </a:r>
          </a:p>
        </p:txBody>
      </p:sp>
    </p:spTree>
    <p:extLst>
      <p:ext uri="{BB962C8B-B14F-4D97-AF65-F5344CB8AC3E}">
        <p14:creationId xmlns:p14="http://schemas.microsoft.com/office/powerpoint/2010/main" val="1245459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p:txBody>
          <a:bodyPr>
            <a:normAutofit/>
          </a:bodyPr>
          <a:lstStyle/>
          <a:p>
            <a:pPr marL="0" indent="0">
              <a:buNone/>
            </a:pPr>
            <a:r>
              <a:rPr lang="en-US" u="sng" dirty="0"/>
              <a:t>AEC Collection Questions</a:t>
            </a:r>
          </a:p>
          <a:p>
            <a:pPr marL="0" indent="0">
              <a:buNone/>
            </a:pPr>
            <a:r>
              <a:rPr lang="en-US" dirty="0"/>
              <a:t>B Sanders, AEC and Accountability Principal Consultant</a:t>
            </a:r>
          </a:p>
          <a:p>
            <a:pPr lvl="1"/>
            <a:r>
              <a:rPr lang="en-US" dirty="0">
                <a:hlinkClick r:id="rId3"/>
              </a:rPr>
              <a:t>Sanders_b@cde.state.co.us</a:t>
            </a:r>
            <a:endParaRPr lang="en-US" dirty="0"/>
          </a:p>
          <a:p>
            <a:pPr lvl="1"/>
            <a:endParaRPr lang="en-US" dirty="0"/>
          </a:p>
          <a:p>
            <a:pPr marL="0" indent="0">
              <a:buNone/>
            </a:pPr>
            <a:r>
              <a:rPr lang="en-US" dirty="0"/>
              <a:t>April Thompson, AEC Consultant &amp; ACI Program Coordinator</a:t>
            </a:r>
          </a:p>
          <a:p>
            <a:pPr lvl="1"/>
            <a:r>
              <a:rPr lang="en-US" dirty="0">
                <a:hlinkClick r:id="rId4"/>
              </a:rPr>
              <a:t>Thompson_April@cde.state.co.us</a:t>
            </a:r>
            <a:endParaRPr lang="en-US" dirty="0"/>
          </a:p>
          <a:p>
            <a:pPr lvl="1"/>
            <a:r>
              <a:rPr lang="en-US" dirty="0"/>
              <a:t>303-358-7363</a:t>
            </a:r>
          </a:p>
          <a:p>
            <a:pPr marL="457200" lvl="1" indent="0">
              <a:buNone/>
            </a:pPr>
            <a:endParaRPr lang="en-US" dirty="0"/>
          </a:p>
          <a:p>
            <a:pPr marL="0" indent="0">
              <a:buNone/>
            </a:pPr>
            <a:r>
              <a:rPr lang="en-US" u="sng" dirty="0"/>
              <a:t>Identity Management Questions</a:t>
            </a:r>
          </a:p>
          <a:p>
            <a:pPr marL="0" indent="0">
              <a:buNone/>
            </a:pPr>
            <a:r>
              <a:rPr lang="en-US" dirty="0"/>
              <a:t>Rich Morris, Systems Administrator</a:t>
            </a:r>
          </a:p>
          <a:p>
            <a:pPr lvl="1"/>
            <a:r>
              <a:rPr lang="en-US" dirty="0">
                <a:hlinkClick r:id="rId5"/>
              </a:rPr>
              <a:t>Morris_r@cde.state.co.us</a:t>
            </a:r>
            <a:endParaRPr lang="en-US" dirty="0"/>
          </a:p>
          <a:p>
            <a:pPr lvl="1"/>
            <a:r>
              <a:rPr lang="en-US" dirty="0"/>
              <a:t>303.866.6713</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413129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4132705"/>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0" y="5589272"/>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0" y="3058510"/>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C183D7F6-B498-43B3-948B-1728B52AA6E4}">
                <adec:decorative xmlns:adec="http://schemas.microsoft.com/office/drawing/2017/decorative" val="1"/>
              </a:ext>
            </a:extLst>
          </p:cNvPr>
          <p:cNvCxnSpPr/>
          <p:nvPr/>
        </p:nvCxnSpPr>
        <p:spPr>
          <a:xfrm>
            <a:off x="7830207" y="2554014"/>
            <a:ext cx="0" cy="5044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dirty="0"/>
              <a:t>Collection Window 1 Overview</a:t>
            </a:r>
            <a:br>
              <a:rPr lang="en-US" dirty="0"/>
            </a:br>
            <a:r>
              <a:rPr lang="en-US" i="1" dirty="0"/>
              <a:t>Collections Checklist</a:t>
            </a:r>
            <a:endParaRPr lang="en-US" dirty="0"/>
          </a:p>
        </p:txBody>
      </p:sp>
      <p:sp>
        <p:nvSpPr>
          <p:cNvPr id="9" name="TextBox 8"/>
          <p:cNvSpPr txBox="1"/>
          <p:nvPr/>
        </p:nvSpPr>
        <p:spPr>
          <a:xfrm>
            <a:off x="6600497" y="1230575"/>
            <a:ext cx="2543503" cy="1323439"/>
          </a:xfrm>
          <a:prstGeom prst="rect">
            <a:avLst/>
          </a:prstGeom>
          <a:noFill/>
        </p:spPr>
        <p:txBody>
          <a:bodyPr wrap="square" rtlCol="0">
            <a:spAutoFit/>
          </a:bodyPr>
          <a:lstStyle/>
          <a:p>
            <a:pPr algn="ctr"/>
            <a:r>
              <a:rPr lang="en-US" sz="1600" dirty="0">
                <a:solidFill>
                  <a:schemeClr val="accent1">
                    <a:lumMod val="75000"/>
                  </a:schemeClr>
                </a:solidFill>
                <a:latin typeface="Trebuchet MS" panose="020B0603020202020204" pitchFamily="34" charset="0"/>
              </a:rPr>
              <a:t>In Collection Window 1, you only need to do this for the Renewal/Application Collection.</a:t>
            </a:r>
          </a:p>
        </p:txBody>
      </p:sp>
      <p:sp>
        <p:nvSpPr>
          <p:cNvPr id="3" name="Content Placeholder 2"/>
          <p:cNvSpPr>
            <a:spLocks noGrp="1"/>
          </p:cNvSpPr>
          <p:nvPr>
            <p:ph idx="1"/>
          </p:nvPr>
        </p:nvSpPr>
        <p:spPr>
          <a:xfrm>
            <a:off x="628650" y="1463040"/>
            <a:ext cx="6098721" cy="4640674"/>
          </a:xfrm>
        </p:spPr>
        <p:txBody>
          <a:bodyPr>
            <a:normAutofit fontScale="92500" lnSpcReduction="10000"/>
          </a:bodyPr>
          <a:lstStyle/>
          <a:p>
            <a:pPr marL="0" indent="0">
              <a:buNone/>
            </a:pPr>
            <a:r>
              <a:rPr lang="en-US" u="sng" dirty="0"/>
              <a:t>Collections Checklist</a:t>
            </a:r>
          </a:p>
          <a:p>
            <a:pPr>
              <a:buFont typeface="Wingdings" panose="05000000000000000000" pitchFamily="2" charset="2"/>
              <a:buChar char="ü"/>
            </a:pPr>
            <a:r>
              <a:rPr lang="en-US" dirty="0"/>
              <a:t>Review the file layout and definitions document and other resource documents</a:t>
            </a:r>
          </a:p>
          <a:p>
            <a:pPr>
              <a:buFont typeface="Wingdings" panose="05000000000000000000" pitchFamily="2" charset="2"/>
              <a:buChar char="ü"/>
            </a:pPr>
            <a:r>
              <a:rPr lang="en-US" dirty="0"/>
              <a:t>Decide how you will submit your data OR decide if you will opt out of data collection</a:t>
            </a:r>
          </a:p>
          <a:p>
            <a:pPr>
              <a:buFont typeface="Wingdings" panose="05000000000000000000" pitchFamily="2" charset="2"/>
              <a:buChar char="ü"/>
            </a:pPr>
            <a:r>
              <a:rPr lang="en-US" dirty="0"/>
              <a:t>Download your submission sign off form</a:t>
            </a:r>
          </a:p>
          <a:p>
            <a:pPr>
              <a:buFont typeface="Wingdings" panose="05000000000000000000" pitchFamily="2" charset="2"/>
              <a:buChar char="ü"/>
            </a:pPr>
            <a:r>
              <a:rPr lang="en-US" dirty="0"/>
              <a:t>Complete your data submission OR opt out of data collection</a:t>
            </a:r>
          </a:p>
          <a:p>
            <a:pPr>
              <a:buFont typeface="Wingdings" panose="05000000000000000000" pitchFamily="2" charset="2"/>
              <a:buChar char="ü"/>
            </a:pPr>
            <a:r>
              <a:rPr lang="en-US" dirty="0"/>
              <a:t>Gather necessary signatures</a:t>
            </a:r>
          </a:p>
          <a:p>
            <a:pPr>
              <a:buFont typeface="Wingdings" panose="05000000000000000000" pitchFamily="2" charset="2"/>
              <a:buChar char="ü"/>
            </a:pPr>
            <a:r>
              <a:rPr lang="en-US" dirty="0"/>
              <a:t>If data is submitted check submission for errors</a:t>
            </a:r>
          </a:p>
          <a:p>
            <a:pPr>
              <a:buFont typeface="Wingdings" panose="05000000000000000000" pitchFamily="2" charset="2"/>
              <a:buChar char="ü"/>
            </a:pPr>
            <a:r>
              <a:rPr lang="en-US" dirty="0"/>
              <a:t>Finalize data submission using the Status Dashboard in Pipeline</a:t>
            </a:r>
          </a:p>
          <a:p>
            <a:pPr>
              <a:buFont typeface="Wingdings" panose="05000000000000000000" pitchFamily="2" charset="2"/>
              <a:buChar char="ü"/>
            </a:pPr>
            <a:r>
              <a:rPr lang="en-US" dirty="0"/>
              <a:t>Email completed sign off form(s) to B Sanders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34093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 Overview</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Content Placeholder 2"/>
          <p:cNvSpPr>
            <a:spLocks noGrp="1"/>
          </p:cNvSpPr>
          <p:nvPr>
            <p:ph idx="1"/>
          </p:nvPr>
        </p:nvSpPr>
        <p:spPr>
          <a:xfrm>
            <a:off x="628650" y="1463040"/>
            <a:ext cx="7886700" cy="4351338"/>
          </a:xfrm>
        </p:spPr>
        <p:txBody>
          <a:bodyPr/>
          <a:lstStyle/>
          <a:p>
            <a:r>
              <a:rPr lang="en-US" dirty="0"/>
              <a:t>Accessing Data Pipeline</a:t>
            </a:r>
          </a:p>
          <a:p>
            <a:pPr lvl="1"/>
            <a:r>
              <a:rPr lang="en-US" dirty="0"/>
              <a:t>If you are managing the AEC Collections for your district/BOCES – in part or in whole – then you will need to work with your local area manager (LAM) to receive data pipeline permissions</a:t>
            </a:r>
          </a:p>
          <a:p>
            <a:r>
              <a:rPr lang="en-US" dirty="0"/>
              <a:t>Role for collections: </a:t>
            </a:r>
            <a:r>
              <a:rPr lang="en-US" b="1" dirty="0">
                <a:solidFill>
                  <a:srgbClr val="101E8E"/>
                </a:solidFill>
              </a:rPr>
              <a:t>AEC~LEAAPPROVER</a:t>
            </a:r>
          </a:p>
          <a:p>
            <a:pPr lvl="1"/>
            <a:r>
              <a:rPr lang="en-US" dirty="0"/>
              <a:t>Grants ability to sign into Alternative Education tab in Data Pipeline and the ability to submit data to CDE for these collections</a:t>
            </a:r>
          </a:p>
          <a:p>
            <a:pPr lvl="1"/>
            <a:r>
              <a:rPr lang="en-US" dirty="0"/>
              <a:t>Ability to download/upload extracts to AEC collections</a:t>
            </a:r>
          </a:p>
          <a:p>
            <a:pPr lvl="1"/>
            <a:r>
              <a:rPr lang="en-US" dirty="0"/>
              <a:t>Ability to edit records for Renewal/Application Collection</a:t>
            </a:r>
          </a:p>
          <a:p>
            <a:pPr lvl="1"/>
            <a:r>
              <a:rPr lang="en-US" dirty="0"/>
              <a:t>Ability to add and edit records for Planned Measures for 2024 AEC SPF Collection</a:t>
            </a:r>
          </a:p>
          <a:p>
            <a:pPr lvl="1"/>
            <a:r>
              <a:rPr lang="en-US" dirty="0"/>
              <a:t>Ability to opt out of AEC collections</a:t>
            </a:r>
          </a:p>
        </p:txBody>
      </p:sp>
      <p:sp>
        <p:nvSpPr>
          <p:cNvPr id="6" name="TextBox 5"/>
          <p:cNvSpPr txBox="1"/>
          <p:nvPr/>
        </p:nvSpPr>
        <p:spPr>
          <a:xfrm>
            <a:off x="0" y="5939014"/>
            <a:ext cx="9144000" cy="707886"/>
          </a:xfrm>
          <a:prstGeom prst="rect">
            <a:avLst/>
          </a:prstGeom>
          <a:solidFill>
            <a:srgbClr val="6DBFE2"/>
          </a:solidFill>
        </p:spPr>
        <p:txBody>
          <a:bodyPr wrap="square" rtlCol="0">
            <a:spAutoFit/>
          </a:bodyPr>
          <a:lstStyle/>
          <a:p>
            <a:pPr algn="ctr"/>
            <a:r>
              <a:rPr lang="en-US" sz="2000" dirty="0">
                <a:latin typeface="Trebuchet MS" panose="020B0603020202020204" pitchFamily="34" charset="0"/>
              </a:rPr>
              <a:t>You cannot participate in the AEC Collections unless your LAM has assigned you to the AEC~LEAAPPROVER role!</a:t>
            </a:r>
          </a:p>
        </p:txBody>
      </p:sp>
    </p:spTree>
    <p:extLst>
      <p:ext uri="{BB962C8B-B14F-4D97-AF65-F5344CB8AC3E}">
        <p14:creationId xmlns:p14="http://schemas.microsoft.com/office/powerpoint/2010/main" val="303323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 Overview</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Content Placeholder 1" descr="screenshot of http://cdeapps.cde.state.co.us/index.html &#10;"/>
          <p:cNvSpPr>
            <a:spLocks noGrp="1"/>
          </p:cNvSpPr>
          <p:nvPr>
            <p:ph idx="1"/>
          </p:nvPr>
        </p:nvSpPr>
        <p:spPr>
          <a:xfrm>
            <a:off x="39756" y="1281676"/>
            <a:ext cx="7886700" cy="5037025"/>
          </a:xfrm>
        </p:spPr>
        <p:txBody>
          <a:bodyPr/>
          <a:lstStyle/>
          <a:p>
            <a:pPr marL="0" indent="0">
              <a:buNone/>
            </a:pPr>
            <a:r>
              <a:rPr lang="en-US" dirty="0">
                <a:hlinkClick r:id="rId3"/>
              </a:rPr>
              <a:t>http://cdeapps.cde.state.co.us/index.html</a:t>
            </a:r>
            <a:r>
              <a:rPr lang="en-US" dirty="0"/>
              <a:t> </a:t>
            </a:r>
          </a:p>
        </p:txBody>
      </p:sp>
      <p:pic>
        <p:nvPicPr>
          <p:cNvPr id="6" name="Picture 5" descr="screenshot of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16" y="1737673"/>
            <a:ext cx="5783630" cy="5136975"/>
          </a:xfrm>
          <a:prstGeom prst="rect">
            <a:avLst/>
          </a:prstGeom>
        </p:spPr>
      </p:pic>
      <p:sp>
        <p:nvSpPr>
          <p:cNvPr id="7" name="Oval 6">
            <a:extLst>
              <a:ext uri="{C183D7F6-B498-43B3-948B-1728B52AA6E4}">
                <adec:decorative xmlns:adec="http://schemas.microsoft.com/office/drawing/2017/decorative" val="1"/>
              </a:ext>
            </a:extLst>
          </p:cNvPr>
          <p:cNvSpPr/>
          <p:nvPr/>
        </p:nvSpPr>
        <p:spPr>
          <a:xfrm>
            <a:off x="358733" y="5151007"/>
            <a:ext cx="850604" cy="2020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shot of single sign on login scre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790" y="2368513"/>
            <a:ext cx="4784109" cy="3189406"/>
          </a:xfrm>
          <a:prstGeom prst="rect">
            <a:avLst/>
          </a:prstGeom>
          <a:ln w="76200">
            <a:solidFill>
              <a:schemeClr val="bg1"/>
            </a:solidFill>
          </a:ln>
        </p:spPr>
      </p:pic>
      <p:cxnSp>
        <p:nvCxnSpPr>
          <p:cNvPr id="9" name="Straight Arrow Connector 8">
            <a:extLst>
              <a:ext uri="{C183D7F6-B498-43B3-948B-1728B52AA6E4}">
                <adec:decorative xmlns:adec="http://schemas.microsoft.com/office/drawing/2017/decorative" val="1"/>
              </a:ext>
            </a:extLst>
          </p:cNvPr>
          <p:cNvCxnSpPr>
            <a:stCxn id="7" idx="6"/>
          </p:cNvCxnSpPr>
          <p:nvPr/>
        </p:nvCxnSpPr>
        <p:spPr>
          <a:xfrm>
            <a:off x="1209337" y="5252017"/>
            <a:ext cx="3041453" cy="26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Window 1</a:t>
            </a:r>
            <a:br>
              <a:rPr lang="en-US" dirty="0"/>
            </a:br>
            <a:r>
              <a:rPr lang="en-US" i="1" dirty="0"/>
              <a:t>Pipeline Basics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5" name="Content Placeholder 3" descr="screenshot showing Alternative Education tab in data pipeline"/>
          <p:cNvPicPr>
            <a:picLocks noGrp="1" noChangeAspect="1"/>
          </p:cNvPicPr>
          <p:nvPr>
            <p:ph idx="1"/>
          </p:nvPr>
        </p:nvPicPr>
        <p:blipFill rotWithShape="1">
          <a:blip r:embed="rId3">
            <a:extLst>
              <a:ext uri="{28A0092B-C50C-407E-A947-70E740481C1C}">
                <a14:useLocalDpi xmlns:a14="http://schemas.microsoft.com/office/drawing/2010/main" val="0"/>
              </a:ext>
            </a:extLst>
          </a:blip>
          <a:srcRect r="40541"/>
          <a:stretch/>
        </p:blipFill>
        <p:spPr>
          <a:xfrm>
            <a:off x="0" y="1205431"/>
            <a:ext cx="9224085" cy="3279286"/>
          </a:xfrm>
        </p:spPr>
      </p:pic>
      <p:sp>
        <p:nvSpPr>
          <p:cNvPr id="9" name="Rectangle 8">
            <a:extLst>
              <a:ext uri="{C183D7F6-B498-43B3-948B-1728B52AA6E4}">
                <adec:decorative xmlns:adec="http://schemas.microsoft.com/office/drawing/2017/decorative" val="1"/>
              </a:ext>
            </a:extLst>
          </p:cNvPr>
          <p:cNvSpPr/>
          <p:nvPr/>
        </p:nvSpPr>
        <p:spPr>
          <a:xfrm>
            <a:off x="166914" y="3073202"/>
            <a:ext cx="8977086" cy="2823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C183D7F6-B498-43B3-948B-1728B52AA6E4}">
                <adec:decorative xmlns:adec="http://schemas.microsoft.com/office/drawing/2017/decorative" val="1"/>
              </a:ext>
            </a:extLst>
          </p:cNvPr>
          <p:cNvSpPr/>
          <p:nvPr/>
        </p:nvSpPr>
        <p:spPr>
          <a:xfrm>
            <a:off x="0" y="2223431"/>
            <a:ext cx="1816443"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C183D7F6-B498-43B3-948B-1728B52AA6E4}">
                <adec:decorative xmlns:adec="http://schemas.microsoft.com/office/drawing/2017/decorative" val="1"/>
              </a:ext>
            </a:extLst>
          </p:cNvPr>
          <p:cNvCxnSpPr>
            <a:stCxn id="6" idx="4"/>
          </p:cNvCxnSpPr>
          <p:nvPr/>
        </p:nvCxnSpPr>
        <p:spPr>
          <a:xfrm>
            <a:off x="908222" y="2680631"/>
            <a:ext cx="525162" cy="691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22173" y="3286111"/>
            <a:ext cx="5993027" cy="1754326"/>
          </a:xfrm>
          <a:prstGeom prst="rect">
            <a:avLst/>
          </a:prstGeom>
          <a:noFill/>
        </p:spPr>
        <p:txBody>
          <a:bodyPr wrap="square" rtlCol="0">
            <a:spAutoFit/>
          </a:bodyPr>
          <a:lstStyle/>
          <a:p>
            <a:r>
              <a:rPr lang="en-US" dirty="0">
                <a:latin typeface="Trebuchet MS" panose="020B0603020202020204" pitchFamily="34" charset="0"/>
              </a:rPr>
              <a:t>If you have permissions to the AEC LEA Approver role, then you should see </a:t>
            </a:r>
            <a:r>
              <a:rPr lang="en-US" b="1" u="sng" dirty="0">
                <a:latin typeface="Trebuchet MS" panose="020B0603020202020204" pitchFamily="34" charset="0"/>
              </a:rPr>
              <a:t>Alternative Education</a:t>
            </a:r>
            <a:r>
              <a:rPr lang="en-US" b="1" dirty="0">
                <a:latin typeface="Trebuchet MS" panose="020B0603020202020204" pitchFamily="34" charset="0"/>
              </a:rPr>
              <a:t> </a:t>
            </a:r>
            <a:r>
              <a:rPr lang="en-US" dirty="0">
                <a:latin typeface="Trebuchet MS" panose="020B0603020202020204" pitchFamily="34" charset="0"/>
              </a:rPr>
              <a:t>on the left-hand side of the menu when you log into Data Pipeline.</a:t>
            </a:r>
          </a:p>
          <a:p>
            <a:endParaRPr lang="en-US" dirty="0">
              <a:latin typeface="Trebuchet MS" panose="020B0603020202020204" pitchFamily="34" charset="0"/>
            </a:endParaRPr>
          </a:p>
          <a:p>
            <a:r>
              <a:rPr lang="en-US" dirty="0">
                <a:latin typeface="Trebuchet MS" panose="020B0603020202020204" pitchFamily="34" charset="0"/>
              </a:rPr>
              <a:t>If you do not see this option, contact your LAM and confirm your role permissions.</a:t>
            </a:r>
          </a:p>
        </p:txBody>
      </p:sp>
    </p:spTree>
    <p:extLst>
      <p:ext uri="{BB962C8B-B14F-4D97-AF65-F5344CB8AC3E}">
        <p14:creationId xmlns:p14="http://schemas.microsoft.com/office/powerpoint/2010/main" val="2330864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A34718-AEC3-4808-828A-36C1F73CAE37}"/>
</file>

<file path=customXml/itemProps2.xml><?xml version="1.0" encoding="utf-8"?>
<ds:datastoreItem xmlns:ds="http://schemas.openxmlformats.org/officeDocument/2006/customXml" ds:itemID="{63BDD3E5-BC58-4B03-A387-68AA543CF2F4}"/>
</file>

<file path=docProps/app.xml><?xml version="1.0" encoding="utf-8"?>
<Properties xmlns="http://schemas.openxmlformats.org/officeDocument/2006/extended-properties" xmlns:vt="http://schemas.openxmlformats.org/officeDocument/2006/docPropsVTypes">
  <Template>Office Theme</Template>
  <TotalTime>416</TotalTime>
  <Words>3849</Words>
  <Application>Microsoft Office PowerPoint</Application>
  <PresentationFormat>On-screen Show (4:3)</PresentationFormat>
  <Paragraphs>597</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Museo Slab 500</vt:lpstr>
      <vt:lpstr>Trebuchet MS</vt:lpstr>
      <vt:lpstr>Wingdings</vt:lpstr>
      <vt:lpstr>Office Theme</vt:lpstr>
      <vt:lpstr>AEC Collections Webinar: Collection Window 1 Overview</vt:lpstr>
      <vt:lpstr>Agenda</vt:lpstr>
      <vt:lpstr>Collection Window 1 Overview</vt:lpstr>
      <vt:lpstr>Collection Window 1 Overview Collections and Timeline</vt:lpstr>
      <vt:lpstr>Collection Window 1 Overview Collections Checklist</vt:lpstr>
      <vt:lpstr>Collection Window 1 Overview Collections Checklist</vt:lpstr>
      <vt:lpstr>Collection Window 1 Overview Pipeline Basics</vt:lpstr>
      <vt:lpstr>Collection Window 1 Overview Pipeline Basics</vt:lpstr>
      <vt:lpstr>Collection Window 1 Pipeline Basics</vt:lpstr>
      <vt:lpstr>Collection Window 1 Overview Pipeline Basics</vt:lpstr>
      <vt:lpstr>Collection Window 1 Overview Pipeline Basics</vt:lpstr>
      <vt:lpstr>Collection Window 1 Overview Pipeline Basics</vt:lpstr>
      <vt:lpstr>Renewal/Application Collection</vt:lpstr>
      <vt:lpstr>Renewal/Application Collection Collection Basics</vt:lpstr>
      <vt:lpstr>Renewal/Application Collection Collection Basics</vt:lpstr>
      <vt:lpstr>Renewal/Application Collection Collection Basics</vt:lpstr>
      <vt:lpstr>Renewal/Application Collection Resources</vt:lpstr>
      <vt:lpstr>Renewal/Application Collection Submitting Your Data – File Upload</vt:lpstr>
      <vt:lpstr>Renewal/Application Collection Submitting Your Data – File Upload</vt:lpstr>
      <vt:lpstr>Renewal/Application Collection Submitting Your Data – File Upload</vt:lpstr>
      <vt:lpstr>Renewal/Application Collection Submitting Your Data – File Upload</vt:lpstr>
      <vt:lpstr>Renewal/Application Collection Submitting Your Data – Edit Records</vt:lpstr>
      <vt:lpstr>Renewal/Application Collection Submitting Your Data – Edit Records</vt:lpstr>
      <vt:lpstr>Renewal/Application Collection Finalizing Your Data – Status Dashboard</vt:lpstr>
      <vt:lpstr>Renewal/Application Collection Cognos Reports</vt:lpstr>
      <vt:lpstr>Renewal/Application Collection Cognos Reports</vt:lpstr>
      <vt:lpstr>Renewal/Application Collection Cognos Reports</vt:lpstr>
      <vt:lpstr>Renewal/Application Collection Error Logic</vt:lpstr>
      <vt:lpstr>Renewal/Application Collection Error Logic – Over Age and Under Credit</vt:lpstr>
      <vt:lpstr>Renewal/Application Collection Collection Opt Out</vt:lpstr>
      <vt:lpstr>Renewal/Application Collection Collection Opt Out</vt:lpstr>
      <vt:lpstr>Renewal/Application Collection Sign Off Sheet</vt:lpstr>
      <vt:lpstr>Renewal/Application Collection Sign Off Sheet – Send to CDE</vt:lpstr>
      <vt:lpstr>Planned Measures for the 2024 SPF</vt:lpstr>
      <vt:lpstr>Planned Measures for the 2024 AEC SPF Collection Basics</vt:lpstr>
      <vt:lpstr>Planned Measures for the 2024 AEC SPF Collection Basics</vt:lpstr>
      <vt:lpstr>Planned Measures for the 2024 AEC SPF Collection Basics</vt:lpstr>
      <vt:lpstr>Planned Measures for the 2024 AEC SPF Submitting Your Data – File Upload</vt:lpstr>
      <vt:lpstr>Planned Measures for the 2024 AEC SPF Submitting Your Data – File Upload</vt:lpstr>
      <vt:lpstr>Planned Measures for the 2024 AEC SPF Submitting Your Data – File Upload</vt:lpstr>
      <vt:lpstr>Planned Measures for the 2024 AEC SPF Submitting Your Data – Add/Edit Records</vt:lpstr>
      <vt:lpstr>Planned Measures for the 2024 AEC SPF Submitting Your Data – Add/Edit Records</vt:lpstr>
      <vt:lpstr>Planned Measures for the 2024 AEC SPF Finalizing Your Data – Status Dashboard</vt:lpstr>
      <vt:lpstr>Planned Measures for the 2024 AEC SPF Error Logic</vt:lpstr>
      <vt:lpstr>Planned Measures for the 2024 AEC SPF Collection Opt Out</vt:lpstr>
      <vt:lpstr>Planned Measures for the 2024 AEC SPF No sign off form!</vt:lpstr>
      <vt:lpstr>Resources, Trainings, and Contact Information</vt:lpstr>
      <vt:lpstr>Resources</vt:lpstr>
      <vt:lpstr>Trainings</vt:lpstr>
      <vt:lpstr>Contacts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Thompson, April</cp:lastModifiedBy>
  <cp:revision>43</cp:revision>
  <dcterms:created xsi:type="dcterms:W3CDTF">2019-06-25T17:30:52Z</dcterms:created>
  <dcterms:modified xsi:type="dcterms:W3CDTF">2024-03-01T17:20:51Z</dcterms:modified>
</cp:coreProperties>
</file>