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20" r:id="rId5"/>
  </p:sldMasterIdLst>
  <p:notesMasterIdLst>
    <p:notesMasterId r:id="rId35"/>
  </p:notesMasterIdLst>
  <p:sldIdLst>
    <p:sldId id="263" r:id="rId6"/>
    <p:sldId id="2172" r:id="rId7"/>
    <p:sldId id="4581" r:id="rId8"/>
    <p:sldId id="5397" r:id="rId9"/>
    <p:sldId id="5403" r:id="rId10"/>
    <p:sldId id="5402" r:id="rId11"/>
    <p:sldId id="4596" r:id="rId12"/>
    <p:sldId id="5400" r:id="rId13"/>
    <p:sldId id="290" r:id="rId14"/>
    <p:sldId id="5401" r:id="rId15"/>
    <p:sldId id="536" r:id="rId16"/>
    <p:sldId id="4638" r:id="rId17"/>
    <p:sldId id="5232" r:id="rId18"/>
    <p:sldId id="2957" r:id="rId19"/>
    <p:sldId id="372" r:id="rId20"/>
    <p:sldId id="381" r:id="rId21"/>
    <p:sldId id="309" r:id="rId22"/>
    <p:sldId id="313" r:id="rId23"/>
    <p:sldId id="323" r:id="rId24"/>
    <p:sldId id="324" r:id="rId25"/>
    <p:sldId id="325" r:id="rId26"/>
    <p:sldId id="315" r:id="rId27"/>
    <p:sldId id="3062" r:id="rId28"/>
    <p:sldId id="319" r:id="rId29"/>
    <p:sldId id="376" r:id="rId30"/>
    <p:sldId id="5254" r:id="rId31"/>
    <p:sldId id="5396" r:id="rId32"/>
    <p:sldId id="5395" r:id="rId33"/>
    <p:sldId id="41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E"/>
    <a:srgbClr val="CC99FF"/>
    <a:srgbClr val="004E9A"/>
    <a:srgbClr val="0D964C"/>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86441" autoAdjust="0"/>
  </p:normalViewPr>
  <p:slideViewPr>
    <p:cSldViewPr snapToGrid="0">
      <p:cViewPr varScale="1">
        <p:scale>
          <a:sx n="82" d="100"/>
          <a:sy n="82" d="100"/>
        </p:scale>
        <p:origin x="91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custT="1"/>
      <dgm:spPr>
        <a:solidFill>
          <a:schemeClr val="accent2">
            <a:lumMod val="20000"/>
            <a:lumOff val="80000"/>
          </a:schemeClr>
        </a:solidFill>
      </dgm:spPr>
      <dgm:t>
        <a:bodyPr/>
        <a:lstStyle/>
        <a:p>
          <a:r>
            <a:rPr lang="en-US" sz="1600" b="1" dirty="0">
              <a:solidFill>
                <a:schemeClr val="tx1"/>
              </a:solidFill>
              <a:latin typeface="Trebuchet MS" panose="020B0603020202020204" pitchFamily="34" charset="0"/>
            </a:rPr>
            <a:t>November Due Dates</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custT="1"/>
      <dgm:spPr>
        <a:solidFill>
          <a:schemeClr val="accent2">
            <a:lumMod val="40000"/>
            <a:lumOff val="60000"/>
          </a:schemeClr>
        </a:solidFill>
      </dgm:spPr>
      <dgm:t>
        <a:bodyPr/>
        <a:lstStyle/>
        <a:p>
          <a:r>
            <a:rPr lang="en-US" sz="1600" b="1" dirty="0">
              <a:solidFill>
                <a:schemeClr val="tx1"/>
              </a:solidFill>
              <a:latin typeface="Trebuchet MS" panose="020B0603020202020204" pitchFamily="34" charset="0"/>
            </a:rPr>
            <a:t>December Due Dates</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8BA71AF5-AD87-48B6-B1D1-9E15A4BD75A4}">
      <dgm:prSet phldrT="[Text]" custT="1"/>
      <dgm:spPr>
        <a:solidFill>
          <a:schemeClr val="accent2">
            <a:lumMod val="60000"/>
            <a:lumOff val="40000"/>
          </a:schemeClr>
        </a:solidFill>
      </dgm:spPr>
      <dgm:t>
        <a:bodyPr/>
        <a:lstStyle/>
        <a:p>
          <a:r>
            <a:rPr lang="en-US" sz="1600" b="1" dirty="0">
              <a:solidFill>
                <a:schemeClr val="tx1"/>
              </a:solidFill>
              <a:latin typeface="Trebuchet MS" panose="020B0603020202020204" pitchFamily="34" charset="0"/>
            </a:rPr>
            <a:t>January Due Dates</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custT="1"/>
      <dgm:spPr>
        <a:ln>
          <a:solidFill>
            <a:schemeClr val="tx1"/>
          </a:solidFill>
        </a:ln>
      </dgm:spPr>
      <dgm:t>
        <a:bodyPr/>
        <a:lstStyle/>
        <a:p>
          <a:r>
            <a:rPr lang="en-US" sz="1400" b="1" i="0" dirty="0">
              <a:latin typeface="Trebuchet MS" panose="020B0603020202020204" pitchFamily="34" charset="0"/>
            </a:rPr>
            <a:t>30</a:t>
          </a:r>
          <a:r>
            <a:rPr lang="en-US" sz="1400" b="1" i="0" baseline="30000" dirty="0">
              <a:latin typeface="Trebuchet MS" panose="020B0603020202020204" pitchFamily="34" charset="0"/>
            </a:rPr>
            <a:t>th</a:t>
          </a:r>
          <a:r>
            <a:rPr lang="en-US" sz="1400" b="1" i="0" dirty="0">
              <a:latin typeface="Trebuchet MS" panose="020B0603020202020204" pitchFamily="34" charset="0"/>
            </a:rPr>
            <a:t> - Thursday</a:t>
          </a:r>
          <a:r>
            <a:rPr lang="en-US" sz="1400" b="1" i="1" dirty="0">
              <a:latin typeface="Trebuchet MS" panose="020B0603020202020204" pitchFamily="34" charset="0"/>
            </a:rPr>
            <a:t> </a:t>
          </a:r>
          <a:r>
            <a:rPr lang="en-US" sz="1400" i="1" dirty="0">
              <a:latin typeface="Trebuchet MS" panose="020B0603020202020204" pitchFamily="34" charset="0"/>
            </a:rPr>
            <a:t>-</a:t>
          </a:r>
          <a:r>
            <a:rPr lang="en-US" sz="1400" dirty="0">
              <a:latin typeface="Trebuchet MS" panose="020B0603020202020204" pitchFamily="34" charset="0"/>
            </a:rPr>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custT="1"/>
      <dgm:spPr>
        <a:solidFill>
          <a:schemeClr val="accent2"/>
        </a:solidFill>
      </dgm:spPr>
      <dgm:t>
        <a:bodyPr/>
        <a:lstStyle/>
        <a:p>
          <a:r>
            <a:rPr lang="en-US" sz="1600" b="1" dirty="0">
              <a:solidFill>
                <a:schemeClr val="tx1"/>
              </a:solidFill>
              <a:latin typeface="Trebuchet MS" panose="020B0603020202020204" pitchFamily="34" charset="0"/>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custT="1"/>
      <dgm:spPr>
        <a:ln>
          <a:solidFill>
            <a:schemeClr val="tx1"/>
          </a:solidFill>
        </a:ln>
      </dgm:spPr>
      <dgm:t>
        <a:bodyPr/>
        <a:lstStyle/>
        <a:p>
          <a:pPr>
            <a:buChar char="•"/>
          </a:pPr>
          <a:r>
            <a:rPr lang="en-US" sz="1400" b="1" dirty="0">
              <a:latin typeface="Trebuchet MS" panose="020B0603020202020204" pitchFamily="34" charset="0"/>
            </a:rPr>
            <a:t>10</a:t>
          </a:r>
          <a:r>
            <a:rPr lang="en-US" sz="1400" b="1" baseline="30000" dirty="0">
              <a:latin typeface="Trebuchet MS" panose="020B0603020202020204" pitchFamily="34" charset="0"/>
            </a:rPr>
            <a:t>th</a:t>
          </a:r>
          <a:r>
            <a:rPr lang="en-US" sz="1400" b="1" dirty="0">
              <a:latin typeface="Trebuchet MS" panose="020B0603020202020204" pitchFamily="34" charset="0"/>
            </a:rPr>
            <a:t>  – 18</a:t>
          </a:r>
          <a:r>
            <a:rPr lang="en-US" sz="1400" b="1" baseline="30000" dirty="0">
              <a:latin typeface="Trebuchet MS" panose="020B0603020202020204" pitchFamily="34" charset="0"/>
            </a:rPr>
            <a:t>th</a:t>
          </a:r>
          <a:r>
            <a:rPr lang="en-US" sz="1400" b="1" dirty="0">
              <a:latin typeface="Trebuchet MS" panose="020B0603020202020204" pitchFamily="34" charset="0"/>
            </a:rPr>
            <a:t> - Monday </a:t>
          </a:r>
          <a:r>
            <a:rPr lang="en-US" sz="1400" b="0" dirty="0">
              <a:latin typeface="Trebuchet MS" panose="020B0603020202020204" pitchFamily="34" charset="0"/>
            </a:rPr>
            <a:t>–</a:t>
          </a:r>
          <a:r>
            <a:rPr lang="en-US" sz="1400" b="1" dirty="0">
              <a:latin typeface="Trebuchet MS" panose="020B0603020202020204" pitchFamily="34" charset="0"/>
            </a:rPr>
            <a:t> Tuesday </a:t>
          </a:r>
          <a:r>
            <a:rPr lang="en-US" sz="1400" b="0" dirty="0">
              <a:latin typeface="Trebuchet MS" panose="020B0603020202020204" pitchFamily="34" charset="0"/>
            </a:rPr>
            <a:t>- Resolving Duplicates</a:t>
          </a:r>
          <a:endParaRPr lang="en-US" sz="1400" dirty="0">
            <a:latin typeface="Trebuchet MS" panose="020B0603020202020204" pitchFamily="34" charset="0"/>
          </a:endParaRPr>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665BD7B1-897D-4332-BA10-E0B201EE0010}">
      <dgm:prSet phldrT="[Text]" custT="1"/>
      <dgm:spPr>
        <a:ln>
          <a:solidFill>
            <a:schemeClr val="tx1"/>
          </a:solidFill>
        </a:ln>
      </dgm:spPr>
      <dgm:t>
        <a:bodyPr/>
        <a:lstStyle/>
        <a:p>
          <a:r>
            <a:rPr lang="en-US" sz="1400" b="1" dirty="0">
              <a:solidFill>
                <a:schemeClr val="tx1"/>
              </a:solidFill>
              <a:latin typeface="Trebuchet MS" panose="020B0603020202020204" pitchFamily="34" charset="0"/>
            </a:rPr>
            <a:t>1</a:t>
          </a:r>
          <a:r>
            <a:rPr lang="en-US" sz="1400" b="1" baseline="30000" dirty="0">
              <a:solidFill>
                <a:schemeClr val="tx1"/>
              </a:solidFill>
              <a:latin typeface="Trebuchet MS" panose="020B0603020202020204" pitchFamily="34" charset="0"/>
            </a:rPr>
            <a:t>st</a:t>
          </a:r>
          <a:r>
            <a:rPr lang="en-US" sz="1400" b="1" dirty="0">
              <a:solidFill>
                <a:schemeClr val="tx1"/>
              </a:solidFill>
              <a:latin typeface="Trebuchet MS" panose="020B0603020202020204" pitchFamily="34" charset="0"/>
            </a:rPr>
            <a:t> - Sunday</a:t>
          </a:r>
          <a:r>
            <a:rPr lang="en-US" sz="1400" b="0" i="1" dirty="0">
              <a:solidFill>
                <a:schemeClr val="tx1"/>
              </a:solidFill>
              <a:latin typeface="Trebuchet MS" panose="020B0603020202020204" pitchFamily="34" charset="0"/>
            </a:rPr>
            <a:t> - </a:t>
          </a:r>
          <a:r>
            <a:rPr lang="en-US" sz="1400" b="0" dirty="0">
              <a:solidFill>
                <a:schemeClr val="tx1"/>
              </a:solidFill>
              <a:latin typeface="Trebuchet MS" panose="020B0603020202020204" pitchFamily="34" charset="0"/>
            </a:rPr>
            <a:t>Official count date (or last date prior your school was in session)</a:t>
          </a:r>
          <a:endParaRPr lang="en-US" sz="1400" dirty="0">
            <a:latin typeface="Trebuchet MS" panose="020B0603020202020204" pitchFamily="34" charset="0"/>
          </a:endParaRPr>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custT="1"/>
      <dgm:spPr>
        <a:ln>
          <a:solidFill>
            <a:schemeClr val="tx1"/>
          </a:solidFill>
        </a:ln>
      </dgm:spPr>
      <dgm:t>
        <a:bodyPr/>
        <a:lstStyle/>
        <a:p>
          <a:r>
            <a:rPr lang="en-US" sz="1400" b="1" dirty="0">
              <a:latin typeface="Trebuchet MS" panose="020B0603020202020204" pitchFamily="34" charset="0"/>
            </a:rPr>
            <a:t>30</a:t>
          </a:r>
          <a:r>
            <a:rPr lang="en-US" sz="1400" b="1" baseline="30000" dirty="0">
              <a:latin typeface="Trebuchet MS" panose="020B0603020202020204" pitchFamily="34" charset="0"/>
            </a:rPr>
            <a:t>th</a:t>
          </a:r>
          <a:r>
            <a:rPr lang="en-US" sz="1400" b="1" dirty="0">
              <a:latin typeface="Trebuchet MS" panose="020B0603020202020204" pitchFamily="34" charset="0"/>
            </a:rPr>
            <a:t> - Feb 7</a:t>
          </a:r>
          <a:r>
            <a:rPr lang="en-US" sz="1400" b="1" baseline="30000" dirty="0">
              <a:latin typeface="Trebuchet MS" panose="020B0603020202020204" pitchFamily="34" charset="0"/>
            </a:rPr>
            <a:t>th</a:t>
          </a:r>
          <a:r>
            <a:rPr lang="en-US" sz="1400" b="1" dirty="0">
              <a:latin typeface="Trebuchet MS" panose="020B0603020202020204" pitchFamily="34" charset="0"/>
            </a:rPr>
            <a:t> Thursday – Friday - </a:t>
          </a:r>
          <a:r>
            <a:rPr lang="en-US" sz="1400" b="0" dirty="0">
              <a:latin typeface="Trebuchet MS" panose="020B0603020202020204" pitchFamily="34" charset="0"/>
            </a:rPr>
            <a:t>Report Review</a:t>
          </a:r>
          <a:endParaRPr lang="en-US" sz="1400" dirty="0">
            <a:latin typeface="Trebuchet MS" panose="020B0603020202020204" pitchFamily="34" charset="0"/>
          </a:endParaRPr>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custT="1"/>
      <dgm:spPr>
        <a:ln>
          <a:solidFill>
            <a:schemeClr val="tx1"/>
          </a:solidFill>
        </a:ln>
      </dgm:spPr>
      <dgm:t>
        <a:bodyPr/>
        <a:lstStyle/>
        <a:p>
          <a:r>
            <a:rPr lang="en-US" sz="1400" b="1" dirty="0">
              <a:solidFill>
                <a:schemeClr val="tx1"/>
              </a:solidFill>
              <a:latin typeface="Trebuchet MS" panose="020B0603020202020204" pitchFamily="34" charset="0"/>
            </a:rPr>
            <a:t>18</a:t>
          </a:r>
          <a:r>
            <a:rPr lang="en-US" sz="1400" b="1" baseline="30000" dirty="0">
              <a:solidFill>
                <a:schemeClr val="tx1"/>
              </a:solidFill>
              <a:latin typeface="Trebuchet MS" panose="020B0603020202020204" pitchFamily="34" charset="0"/>
            </a:rPr>
            <a:t>th</a:t>
          </a:r>
          <a:r>
            <a:rPr lang="en-US" sz="1400" b="1" dirty="0">
              <a:solidFill>
                <a:schemeClr val="tx1"/>
              </a:solidFill>
              <a:latin typeface="Trebuchet MS" panose="020B0603020202020204" pitchFamily="34" charset="0"/>
            </a:rPr>
            <a:t> – 21</a:t>
          </a:r>
          <a:r>
            <a:rPr lang="en-US" sz="1400" b="1" baseline="30000" dirty="0">
              <a:solidFill>
                <a:schemeClr val="tx1"/>
              </a:solidFill>
              <a:latin typeface="Trebuchet MS" panose="020B0603020202020204" pitchFamily="34" charset="0"/>
            </a:rPr>
            <a:t>st</a:t>
          </a:r>
          <a:r>
            <a:rPr lang="en-US" sz="1400" b="1" dirty="0">
              <a:solidFill>
                <a:schemeClr val="tx1"/>
              </a:solidFill>
              <a:latin typeface="Trebuchet MS" panose="020B0603020202020204" pitchFamily="34" charset="0"/>
            </a:rPr>
            <a:t>  - Tuesday - Friday</a:t>
          </a:r>
          <a:r>
            <a:rPr lang="en-US" sz="1400" dirty="0">
              <a:solidFill>
                <a:schemeClr val="tx1"/>
              </a:solidFill>
              <a:latin typeface="Trebuchet MS" panose="020B0603020202020204" pitchFamily="34" charset="0"/>
            </a:rPr>
            <a:t> -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custT="1"/>
      <dgm:spPr>
        <a:ln>
          <a:solidFill>
            <a:schemeClr val="tx1"/>
          </a:solidFill>
        </a:ln>
      </dgm:spPr>
      <dgm:t>
        <a:bodyPr/>
        <a:lstStyle/>
        <a:p>
          <a:r>
            <a:rPr lang="en-US" sz="1400" b="1" i="0" dirty="0">
              <a:solidFill>
                <a:schemeClr val="tx1"/>
              </a:solidFill>
              <a:latin typeface="Trebuchet MS" panose="020B0603020202020204" pitchFamily="34" charset="0"/>
            </a:rPr>
            <a:t>21</a:t>
          </a:r>
          <a:r>
            <a:rPr lang="en-US" sz="1400" b="1" i="0" baseline="30000" dirty="0">
              <a:solidFill>
                <a:schemeClr val="tx1"/>
              </a:solidFill>
              <a:latin typeface="Trebuchet MS" panose="020B0603020202020204" pitchFamily="34" charset="0"/>
            </a:rPr>
            <a:t>st</a:t>
          </a:r>
          <a:r>
            <a:rPr lang="en-US" sz="1400" b="1" i="0" dirty="0">
              <a:solidFill>
                <a:schemeClr val="tx1"/>
              </a:solidFill>
              <a:latin typeface="Trebuchet MS" panose="020B0603020202020204" pitchFamily="34" charset="0"/>
            </a:rPr>
            <a:t> - Friday - </a:t>
          </a:r>
          <a:r>
            <a:rPr lang="en-US" sz="1400" dirty="0">
              <a:solidFill>
                <a:schemeClr val="tx1"/>
              </a:solidFill>
              <a:latin typeface="Trebuchet MS" panose="020B0603020202020204" pitchFamily="34" charset="0"/>
            </a:rPr>
            <a:t>Final Submission Due</a:t>
          </a:r>
          <a:endParaRPr lang="en-US" sz="1400" b="0" dirty="0">
            <a:latin typeface="Trebuchet MS" panose="020B0603020202020204" pitchFamily="34" charset="0"/>
          </a:endParaRPr>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BFD0EB4-D885-4C68-9C41-EF239A092494}">
      <dgm:prSet phldrT="[Text]" custT="1"/>
      <dgm:spPr>
        <a:solidFill>
          <a:schemeClr val="bg1"/>
        </a:solidFill>
        <a:ln>
          <a:solidFill>
            <a:schemeClr val="tx1"/>
          </a:solidFill>
        </a:ln>
      </dgm:spPr>
      <dgm:t>
        <a:bodyPr/>
        <a:lstStyle/>
        <a:p>
          <a:r>
            <a:rPr lang="en-US" sz="1400" b="1" dirty="0">
              <a:latin typeface="Trebuchet MS" panose="020B0603020202020204" pitchFamily="34" charset="0"/>
            </a:rPr>
            <a:t>1</a:t>
          </a:r>
          <a:r>
            <a:rPr lang="en-US" sz="1400" b="1" baseline="30000" dirty="0">
              <a:latin typeface="Trebuchet MS" panose="020B0603020202020204" pitchFamily="34" charset="0"/>
            </a:rPr>
            <a:t>st</a:t>
          </a:r>
          <a:r>
            <a:rPr lang="en-US" sz="1400" b="1" dirty="0">
              <a:latin typeface="Trebuchet MS" panose="020B0603020202020204" pitchFamily="34" charset="0"/>
            </a:rPr>
            <a:t> - Friday</a:t>
          </a:r>
          <a:r>
            <a:rPr lang="en-US" sz="1400" b="1" i="1" dirty="0">
              <a:latin typeface="Trebuchet MS" panose="020B0603020202020204" pitchFamily="34" charset="0"/>
            </a:rPr>
            <a:t> </a:t>
          </a:r>
          <a:r>
            <a:rPr lang="en-US" sz="1400" dirty="0">
              <a:latin typeface="Trebuchet MS" panose="020B0603020202020204" pitchFamily="34" charset="0"/>
            </a:rPr>
            <a:t>– Sped December Count Snapshot available in Data Pipeline  </a:t>
          </a:r>
        </a:p>
      </dgm:t>
    </dgm:pt>
    <dgm:pt modelId="{B5509A19-6D75-4350-9CA1-4C4983520E1F}" type="parTrans" cxnId="{BE9E3204-EC4B-467F-AD5B-3A8772113309}">
      <dgm:prSet/>
      <dgm:spPr/>
      <dgm:t>
        <a:bodyPr/>
        <a:lstStyle/>
        <a:p>
          <a:endParaRPr lang="en-US"/>
        </a:p>
      </dgm:t>
    </dgm:pt>
    <dgm:pt modelId="{7B5E9B5E-F7E9-49CA-9D2C-7DB8AC004994}" type="sibTrans" cxnId="{BE9E3204-EC4B-467F-AD5B-3A8772113309}">
      <dgm:prSet/>
      <dgm:spPr/>
      <dgm:t>
        <a:bodyPr/>
        <a:lstStyle/>
        <a:p>
          <a:endParaRPr lang="en-US"/>
        </a:p>
      </dgm:t>
    </dgm:pt>
    <dgm:pt modelId="{BCEF2197-B135-4F99-8760-19BEFBD5FF86}">
      <dgm:prSet phldrT="[Text]" custT="1"/>
      <dgm:spPr>
        <a:solidFill>
          <a:schemeClr val="bg1"/>
        </a:solidFill>
        <a:ln>
          <a:solidFill>
            <a:schemeClr val="tx1"/>
          </a:solidFill>
        </a:ln>
      </dgm:spPr>
      <dgm:t>
        <a:bodyPr/>
        <a:lstStyle/>
        <a:p>
          <a:r>
            <a:rPr lang="en-US" sz="1400" b="1" dirty="0">
              <a:solidFill>
                <a:schemeClr val="tx1"/>
              </a:solidFill>
              <a:highlight>
                <a:srgbClr val="FFFF00"/>
              </a:highlight>
              <a:latin typeface="Trebuchet MS" panose="020B0603020202020204" pitchFamily="34" charset="0"/>
            </a:rPr>
            <a:t>13</a:t>
          </a:r>
          <a:r>
            <a:rPr lang="en-US" sz="1400" b="1" baseline="30000" dirty="0">
              <a:solidFill>
                <a:schemeClr val="tx1"/>
              </a:solidFill>
              <a:highlight>
                <a:srgbClr val="FFFF00"/>
              </a:highlight>
              <a:latin typeface="Trebuchet MS" panose="020B0603020202020204" pitchFamily="34" charset="0"/>
            </a:rPr>
            <a:t>th</a:t>
          </a:r>
          <a:r>
            <a:rPr lang="en-US" sz="1400" b="1" dirty="0">
              <a:solidFill>
                <a:schemeClr val="tx1"/>
              </a:solidFill>
              <a:highlight>
                <a:srgbClr val="FFFF00"/>
              </a:highlight>
              <a:latin typeface="Trebuchet MS" panose="020B0603020202020204" pitchFamily="34" charset="0"/>
            </a:rPr>
            <a:t> – Wednesday </a:t>
          </a:r>
          <a:r>
            <a:rPr lang="en-US" sz="1400" b="0" dirty="0">
              <a:solidFill>
                <a:schemeClr val="tx1"/>
              </a:solidFill>
              <a:highlight>
                <a:srgbClr val="FFFF00"/>
              </a:highlight>
              <a:latin typeface="Trebuchet MS" panose="020B0603020202020204" pitchFamily="34" charset="0"/>
            </a:rPr>
            <a:t>- Interchange files uploaded - Sped Child, Sped Participation, Staff Profile, Staff Assign</a:t>
          </a:r>
          <a:endParaRPr lang="en-US" sz="1400" dirty="0">
            <a:highlight>
              <a:srgbClr val="FFFF00"/>
            </a:highlight>
            <a:latin typeface="Trebuchet MS" panose="020B0603020202020204" pitchFamily="34" charset="0"/>
          </a:endParaRPr>
        </a:p>
      </dgm:t>
    </dgm:pt>
    <dgm:pt modelId="{51B0B58D-1750-4686-94AB-32013E109AF6}" type="parTrans" cxnId="{586C480A-9B25-4621-99B0-19E2E8314026}">
      <dgm:prSet/>
      <dgm:spPr/>
      <dgm:t>
        <a:bodyPr/>
        <a:lstStyle/>
        <a:p>
          <a:endParaRPr lang="en-US"/>
        </a:p>
      </dgm:t>
    </dgm:pt>
    <dgm:pt modelId="{FE3369B8-544D-43D1-B989-07B55C39FA9E}" type="sibTrans" cxnId="{586C480A-9B25-4621-99B0-19E2E8314026}">
      <dgm:prSet/>
      <dgm:spPr/>
      <dgm:t>
        <a:bodyPr/>
        <a:lstStyle/>
        <a:p>
          <a:endParaRPr lang="en-US"/>
        </a:p>
      </dgm:t>
    </dgm:pt>
    <dgm:pt modelId="{5067D21E-11E1-4D26-BBBA-21B8653563DE}">
      <dgm:prSet phldrT="[Text]" custT="1"/>
      <dgm:spPr>
        <a:ln>
          <a:solidFill>
            <a:schemeClr val="tx1"/>
          </a:solidFill>
        </a:ln>
      </dgm:spPr>
      <dgm:t>
        <a:bodyPr/>
        <a:lstStyle/>
        <a:p>
          <a:r>
            <a:rPr lang="en-US" sz="1400" b="1" dirty="0">
              <a:highlight>
                <a:srgbClr val="FFFF00"/>
              </a:highlight>
              <a:latin typeface="Trebuchet MS" panose="020B0603020202020204" pitchFamily="34" charset="0"/>
            </a:rPr>
            <a:t>18</a:t>
          </a:r>
          <a:r>
            <a:rPr lang="en-US" sz="1400" b="1" baseline="30000" dirty="0">
              <a:highlight>
                <a:srgbClr val="FFFF00"/>
              </a:highlight>
              <a:latin typeface="Trebuchet MS" panose="020B0603020202020204" pitchFamily="34" charset="0"/>
            </a:rPr>
            <a:t>th</a:t>
          </a:r>
          <a:r>
            <a:rPr lang="en-US" sz="1400" b="1" dirty="0">
              <a:highlight>
                <a:srgbClr val="FFFF00"/>
              </a:highlight>
              <a:latin typeface="Trebuchet MS" panose="020B0603020202020204" pitchFamily="34" charset="0"/>
            </a:rPr>
            <a:t> - Wednesday</a:t>
          </a:r>
          <a:r>
            <a:rPr lang="en-US" sz="1400" dirty="0">
              <a:highlight>
                <a:srgbClr val="FFFF00"/>
              </a:highlight>
              <a:latin typeface="Trebuchet MS" panose="020B0603020202020204" pitchFamily="34" charset="0"/>
            </a:rPr>
            <a:t>: Interchange files error free and at least one snapshot created  </a:t>
          </a:r>
        </a:p>
      </dgm:t>
    </dgm:pt>
    <dgm:pt modelId="{E89B5BA3-9743-4D38-BB1F-5DFEC961F7D6}" type="parTrans" cxnId="{6C0DD0F5-3779-4B78-9D4F-1CF009645071}">
      <dgm:prSet/>
      <dgm:spPr/>
      <dgm:t>
        <a:bodyPr/>
        <a:lstStyle/>
        <a:p>
          <a:endParaRPr lang="en-US"/>
        </a:p>
      </dgm:t>
    </dgm:pt>
    <dgm:pt modelId="{19263AA4-EAAF-4431-A632-AACE9C541FF8}" type="sibTrans" cxnId="{6C0DD0F5-3779-4B78-9D4F-1CF009645071}">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custScaleX="99821">
        <dgm:presLayoutVars>
          <dgm:bulletEnabled val="1"/>
        </dgm:presLayoutVars>
      </dgm:prSet>
      <dgm:spPr/>
    </dgm:pt>
  </dgm:ptLst>
  <dgm:cxnLst>
    <dgm:cxn modelId="{BE9E3204-EC4B-467F-AD5B-3A8772113309}" srcId="{6190138D-1551-40FD-AF66-C1CC75F76A6A}" destId="{9BFD0EB4-D885-4C68-9C41-EF239A092494}" srcOrd="0" destOrd="0" parTransId="{B5509A19-6D75-4350-9CA1-4C4983520E1F}" sibTransId="{7B5E9B5E-F7E9-49CA-9D2C-7DB8AC004994}"/>
    <dgm:cxn modelId="{586C480A-9B25-4621-99B0-19E2E8314026}" srcId="{6190138D-1551-40FD-AF66-C1CC75F76A6A}" destId="{BCEF2197-B135-4F99-8760-19BEFBD5FF86}" srcOrd="1" destOrd="0" parTransId="{51B0B58D-1750-4686-94AB-32013E109AF6}" sibTransId="{FE3369B8-544D-43D1-B989-07B55C39FA9E}"/>
    <dgm:cxn modelId="{88175414-9281-4165-A029-6C9B00F1AAA9}" type="presOf" srcId="{6190138D-1551-40FD-AF66-C1CC75F76A6A}" destId="{7BAC1ABF-5934-49B5-B555-6E19CAC3C176}" srcOrd="0" destOrd="0" presId="urn:microsoft.com/office/officeart/2005/8/layout/list1"/>
    <dgm:cxn modelId="{FDAB9B16-4C06-4CF4-8C50-1A35C0DCFA45}" srcId="{8BA71AF5-AD87-48B6-B1D1-9E15A4BD75A4}" destId="{E9793447-F0D0-496E-B169-EB1D1E809F84}" srcOrd="1" destOrd="0" parTransId="{7BA2AE3B-DE52-4697-A100-7CD240197BB9}" sibTransId="{EAFE174C-3143-4113-A83E-6062D48421EF}"/>
    <dgm:cxn modelId="{C999EC1B-FC03-4635-80BB-099E41826D93}" type="presOf" srcId="{E9793447-F0D0-496E-B169-EB1D1E809F84}" destId="{187BEB00-907E-4E64-A1FE-9AD89FE9B03D}" srcOrd="0" destOrd="1" presId="urn:microsoft.com/office/officeart/2005/8/layout/list1"/>
    <dgm:cxn modelId="{DB509C1C-A1BF-4C80-A4F8-9EF90ABC004D}" type="presOf" srcId="{7B3BDF66-0D1E-4931-A598-F8777F4CDA03}" destId="{168DC68B-A631-4E5F-8967-93A875B7AF13}" srcOrd="1" destOrd="0" presId="urn:microsoft.com/office/officeart/2005/8/layout/list1"/>
    <dgm:cxn modelId="{7FCE8F22-C1BB-4010-BD8A-20A48CB68334}" srcId="{8BA71AF5-AD87-48B6-B1D1-9E15A4BD75A4}" destId="{6C9E285E-8E7C-472F-9742-F88A1218FB3E}" srcOrd="0" destOrd="0" parTransId="{36DAE710-89F2-4540-92F0-61D3610BEAC1}" sibTransId="{C1C9F24A-C4A9-4CEE-B54F-94EE124918B8}"/>
    <dgm:cxn modelId="{3DB8562B-50FA-48D3-B5C5-BF6ABC3335DA}" type="presOf" srcId="{12EBA13D-7F9E-441A-A2D8-F1997011DED4}" destId="{3C065790-46BC-498E-9790-470944DB481F}" srcOrd="0" destOrd="1" presId="urn:microsoft.com/office/officeart/2005/8/layout/list1"/>
    <dgm:cxn modelId="{CFAF2336-4873-415B-8579-E4BA0D8E19F3}" type="presOf" srcId="{5067D21E-11E1-4D26-BBBA-21B8653563DE}" destId="{03540ACC-B54C-4785-A551-61BBE29FD42D}" srcOrd="0" destOrd="1" presId="urn:microsoft.com/office/officeart/2005/8/layout/list1"/>
    <dgm:cxn modelId="{08C7453A-98EA-44D0-A2E1-F7BE9A610313}" type="presOf" srcId="{2F03FF47-EBB1-4685-81CB-113AE4886371}" destId="{3C065790-46BC-498E-9790-470944DB481F}" srcOrd="0" destOrd="2"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53C9B247-B9A4-4E51-9922-564BABBE0556}" type="presOf" srcId="{9BFD0EB4-D885-4C68-9C41-EF239A092494}" destId="{D8FE4BAE-7AFF-4FBB-9CEF-06FA4F767281}" srcOrd="0" destOrd="0" presId="urn:microsoft.com/office/officeart/2005/8/layout/list1"/>
    <dgm:cxn modelId="{647F0269-3CB0-44F6-9846-5492FDF14537}" type="presOf" srcId="{BCEF2197-B135-4F99-8760-19BEFBD5FF86}" destId="{D8FE4BAE-7AFF-4FBB-9CEF-06FA4F767281}" srcOrd="0" destOrd="1" presId="urn:microsoft.com/office/officeart/2005/8/layout/list1"/>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07270387-0451-4106-A691-73F7753B498F}" type="presOf" srcId="{8BA71AF5-AD87-48B6-B1D1-9E15A4BD75A4}" destId="{3054300C-5B6E-4817-ADDA-ADC6FA74591B}" srcOrd="1" destOrd="0" presId="urn:microsoft.com/office/officeart/2005/8/layout/list1"/>
    <dgm:cxn modelId="{D76E7C96-0F1B-4F33-AB98-3FF1BE9187DC}" type="presOf" srcId="{ABADBB12-1E00-4F01-AE72-B51F75D14296}" destId="{DE9C12FF-E4E4-4F60-989E-8F91EAC92C5D}" srcOrd="0" destOrd="0" presId="urn:microsoft.com/office/officeart/2005/8/layout/list1"/>
    <dgm:cxn modelId="{D2A5F7A6-7AAC-4D4E-908F-380C1AEEE05F}" type="presOf" srcId="{6190138D-1551-40FD-AF66-C1CC75F76A6A}" destId="{4626F909-C55E-41F4-9DAF-444B6BD0E9D1}" srcOrd="1" destOrd="0" presId="urn:microsoft.com/office/officeart/2005/8/layout/list1"/>
    <dgm:cxn modelId="{DEDC21AC-6B61-404F-A48E-E486DA08BA98}" type="presOf" srcId="{1C8119FA-AE4D-4420-9C3B-A50BD9660589}" destId="{3C065790-46BC-498E-9790-470944DB481F}" srcOrd="0" destOrd="0" presId="urn:microsoft.com/office/officeart/2005/8/layout/list1"/>
    <dgm:cxn modelId="{E65638BB-3DB4-4038-840C-9CFAED0261E2}" type="presOf" srcId="{6C9E285E-8E7C-472F-9742-F88A1218FB3E}" destId="{187BEB00-907E-4E64-A1FE-9AD89FE9B03D}" srcOrd="0"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748E67EC-E4FD-41D1-89EE-634797FF7D1B}" type="presOf" srcId="{665BD7B1-897D-4332-BA10-E0B201EE0010}" destId="{03540ACC-B54C-4785-A551-61BBE29FD42D}" srcOrd="0" destOrd="0" presId="urn:microsoft.com/office/officeart/2005/8/layout/list1"/>
    <dgm:cxn modelId="{083825EE-4AF5-4EC7-BBD0-F0213BE77E35}" type="presOf" srcId="{7B3BDF66-0D1E-4931-A598-F8777F4CDA03}" destId="{4B741245-7028-49D8-BEC2-C802F53BB1DA}" srcOrd="0" destOrd="0" presId="urn:microsoft.com/office/officeart/2005/8/layout/list1"/>
    <dgm:cxn modelId="{4FD3AFEE-80D9-4FA1-AB75-8FFF6C9D5664}" type="presOf" srcId="{8BA71AF5-AD87-48B6-B1D1-9E15A4BD75A4}" destId="{61D3EFC2-5950-438D-933A-C0A810724EE6}"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6C0DD0F5-3779-4B78-9D4F-1CF009645071}" srcId="{7B3BDF66-0D1E-4931-A598-F8777F4CDA03}" destId="{5067D21E-11E1-4D26-BBBA-21B8653563DE}" srcOrd="1" destOrd="0" parTransId="{E89B5BA3-9743-4D38-BB1F-5DFEC961F7D6}" sibTransId="{19263AA4-EAAF-4431-A632-AACE9C541FF8}"/>
    <dgm:cxn modelId="{B4CAD9F1-9772-4E17-BE51-8E4848E092DB}" type="presParOf" srcId="{DE9C12FF-E4E4-4F60-989E-8F91EAC92C5D}" destId="{5BEC7446-EE74-4536-8256-912FB1CA1CCC}" srcOrd="0" destOrd="0" presId="urn:microsoft.com/office/officeart/2005/8/layout/list1"/>
    <dgm:cxn modelId="{397DFDC2-5824-486A-9FE0-660F1C312B19}" type="presParOf" srcId="{5BEC7446-EE74-4536-8256-912FB1CA1CCC}" destId="{7BAC1ABF-5934-49B5-B555-6E19CAC3C176}" srcOrd="0" destOrd="0" presId="urn:microsoft.com/office/officeart/2005/8/layout/list1"/>
    <dgm:cxn modelId="{4C50EB9C-D46B-4D8B-A045-AD45A41294FF}" type="presParOf" srcId="{5BEC7446-EE74-4536-8256-912FB1CA1CCC}" destId="{4626F909-C55E-41F4-9DAF-444B6BD0E9D1}" srcOrd="1" destOrd="0" presId="urn:microsoft.com/office/officeart/2005/8/layout/list1"/>
    <dgm:cxn modelId="{609A32DA-7FBA-4D0A-A1F0-1F2EBCCE5E1D}" type="presParOf" srcId="{DE9C12FF-E4E4-4F60-989E-8F91EAC92C5D}" destId="{5C45DC82-1443-4E96-B839-D9D98540ABBD}" srcOrd="1" destOrd="0" presId="urn:microsoft.com/office/officeart/2005/8/layout/list1"/>
    <dgm:cxn modelId="{947EB9FE-B246-45CC-9081-481C1C9C0618}" type="presParOf" srcId="{DE9C12FF-E4E4-4F60-989E-8F91EAC92C5D}" destId="{D8FE4BAE-7AFF-4FBB-9CEF-06FA4F767281}" srcOrd="2" destOrd="0" presId="urn:microsoft.com/office/officeart/2005/8/layout/list1"/>
    <dgm:cxn modelId="{07BE44E0-8CF0-43E2-8309-BED11D0F0CF4}" type="presParOf" srcId="{DE9C12FF-E4E4-4F60-989E-8F91EAC92C5D}" destId="{A8071257-1DD7-4AE4-96BA-CB72F735EC75}" srcOrd="3" destOrd="0" presId="urn:microsoft.com/office/officeart/2005/8/layout/list1"/>
    <dgm:cxn modelId="{48FFC727-BC4D-4655-8792-37E92F56CE8B}" type="presParOf" srcId="{DE9C12FF-E4E4-4F60-989E-8F91EAC92C5D}" destId="{8E4B6A8D-D6ED-46DD-9C38-E1D11B8D2598}" srcOrd="4" destOrd="0" presId="urn:microsoft.com/office/officeart/2005/8/layout/list1"/>
    <dgm:cxn modelId="{74A1DFAF-6941-4319-BA54-7D398749AEBE}" type="presParOf" srcId="{8E4B6A8D-D6ED-46DD-9C38-E1D11B8D2598}" destId="{4B741245-7028-49D8-BEC2-C802F53BB1DA}" srcOrd="0" destOrd="0" presId="urn:microsoft.com/office/officeart/2005/8/layout/list1"/>
    <dgm:cxn modelId="{A656A360-E36C-4884-B3BB-4A69CB693C82}" type="presParOf" srcId="{8E4B6A8D-D6ED-46DD-9C38-E1D11B8D2598}" destId="{168DC68B-A631-4E5F-8967-93A875B7AF13}" srcOrd="1" destOrd="0" presId="urn:microsoft.com/office/officeart/2005/8/layout/list1"/>
    <dgm:cxn modelId="{99608717-E646-4A4D-9188-353F7BE8FFCB}" type="presParOf" srcId="{DE9C12FF-E4E4-4F60-989E-8F91EAC92C5D}" destId="{D919E54B-608B-4F3E-86F6-FE82FE6632E7}" srcOrd="5" destOrd="0" presId="urn:microsoft.com/office/officeart/2005/8/layout/list1"/>
    <dgm:cxn modelId="{55654B8C-278B-4193-81FF-C6108E0D1B2D}" type="presParOf" srcId="{DE9C12FF-E4E4-4F60-989E-8F91EAC92C5D}" destId="{03540ACC-B54C-4785-A551-61BBE29FD42D}" srcOrd="6" destOrd="0" presId="urn:microsoft.com/office/officeart/2005/8/layout/list1"/>
    <dgm:cxn modelId="{54F8E1BA-A81A-403B-8C03-2EC2C9C19673}" type="presParOf" srcId="{DE9C12FF-E4E4-4F60-989E-8F91EAC92C5D}" destId="{745929E2-28F7-4032-B4D2-CA9DD446CB8D}" srcOrd="7" destOrd="0" presId="urn:microsoft.com/office/officeart/2005/8/layout/list1"/>
    <dgm:cxn modelId="{642DE3C9-9A5B-463B-9EC9-76831420A238}" type="presParOf" srcId="{DE9C12FF-E4E4-4F60-989E-8F91EAC92C5D}" destId="{FC4F8E64-AD85-4595-9411-23F9E2BB7C9C}" srcOrd="8" destOrd="0" presId="urn:microsoft.com/office/officeart/2005/8/layout/list1"/>
    <dgm:cxn modelId="{FD81CCE7-3CCC-446A-B5CF-9960E82F573F}" type="presParOf" srcId="{FC4F8E64-AD85-4595-9411-23F9E2BB7C9C}" destId="{61D3EFC2-5950-438D-933A-C0A810724EE6}" srcOrd="0" destOrd="0" presId="urn:microsoft.com/office/officeart/2005/8/layout/list1"/>
    <dgm:cxn modelId="{69266889-AE3E-4DDB-A49F-6A1E5DF25E9A}" type="presParOf" srcId="{FC4F8E64-AD85-4595-9411-23F9E2BB7C9C}" destId="{3054300C-5B6E-4817-ADDA-ADC6FA74591B}" srcOrd="1" destOrd="0" presId="urn:microsoft.com/office/officeart/2005/8/layout/list1"/>
    <dgm:cxn modelId="{07736DD0-3485-4C19-8814-6FCD6AD6A72B}" type="presParOf" srcId="{DE9C12FF-E4E4-4F60-989E-8F91EAC92C5D}" destId="{B8447DA2-2173-4985-B358-13B70F83B9AC}" srcOrd="9" destOrd="0" presId="urn:microsoft.com/office/officeart/2005/8/layout/list1"/>
    <dgm:cxn modelId="{6F4E88C1-AEE6-406E-954F-DACFB5809880}" type="presParOf" srcId="{DE9C12FF-E4E4-4F60-989E-8F91EAC92C5D}" destId="{187BEB00-907E-4E64-A1FE-9AD89FE9B03D}" srcOrd="10" destOrd="0" presId="urn:microsoft.com/office/officeart/2005/8/layout/list1"/>
    <dgm:cxn modelId="{1E331309-9624-4C8E-8BF4-E1A4F02BAD40}" type="presParOf" srcId="{DE9C12FF-E4E4-4F60-989E-8F91EAC92C5D}" destId="{F6D81728-6042-4227-8E6B-70A8598FE42F}" srcOrd="11" destOrd="0" presId="urn:microsoft.com/office/officeart/2005/8/layout/list1"/>
    <dgm:cxn modelId="{3A4F82BC-76CF-497A-A97A-27DA7A075368}" type="presParOf" srcId="{DE9C12FF-E4E4-4F60-989E-8F91EAC92C5D}" destId="{DA607B39-A908-47EE-8A7E-963171FF10A0}" srcOrd="12"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3" destOrd="0" presId="urn:microsoft.com/office/officeart/2005/8/layout/list1"/>
    <dgm:cxn modelId="{F0C533FC-5038-4D06-8B17-7440214C8D65}"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165199"/>
          <a:ext cx="5773821" cy="1036350"/>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Trebuchet MS" panose="020B0603020202020204" pitchFamily="34" charset="0"/>
            </a:rPr>
            <a:t>1</a:t>
          </a:r>
          <a:r>
            <a:rPr lang="en-US" sz="1400" b="1" kern="1200" baseline="30000" dirty="0">
              <a:latin typeface="Trebuchet MS" panose="020B0603020202020204" pitchFamily="34" charset="0"/>
            </a:rPr>
            <a:t>st</a:t>
          </a:r>
          <a:r>
            <a:rPr lang="en-US" sz="1400" b="1" kern="1200" dirty="0">
              <a:latin typeface="Trebuchet MS" panose="020B0603020202020204" pitchFamily="34" charset="0"/>
            </a:rPr>
            <a:t> - Friday</a:t>
          </a:r>
          <a:r>
            <a:rPr lang="en-US" sz="1400" b="1" i="1" kern="1200" dirty="0">
              <a:latin typeface="Trebuchet MS" panose="020B0603020202020204" pitchFamily="34" charset="0"/>
            </a:rPr>
            <a:t> </a:t>
          </a:r>
          <a:r>
            <a:rPr lang="en-US" sz="1400" kern="1200" dirty="0">
              <a:latin typeface="Trebuchet MS" panose="020B0603020202020204" pitchFamily="34" charset="0"/>
            </a:rPr>
            <a:t>– Sped December Count Snapshot available in Data Pipeline  </a:t>
          </a:r>
        </a:p>
        <a:p>
          <a:pPr marL="114300" lvl="1" indent="-114300" algn="l" defTabSz="622300">
            <a:lnSpc>
              <a:spcPct val="90000"/>
            </a:lnSpc>
            <a:spcBef>
              <a:spcPct val="0"/>
            </a:spcBef>
            <a:spcAft>
              <a:spcPct val="15000"/>
            </a:spcAft>
            <a:buChar char="•"/>
          </a:pPr>
          <a:r>
            <a:rPr lang="en-US" sz="1400" b="1" kern="1200" dirty="0">
              <a:solidFill>
                <a:schemeClr val="tx1"/>
              </a:solidFill>
              <a:highlight>
                <a:srgbClr val="FFFF00"/>
              </a:highlight>
              <a:latin typeface="Trebuchet MS" panose="020B0603020202020204" pitchFamily="34" charset="0"/>
            </a:rPr>
            <a:t>13</a:t>
          </a:r>
          <a:r>
            <a:rPr lang="en-US" sz="1400" b="1" kern="1200" baseline="30000" dirty="0">
              <a:solidFill>
                <a:schemeClr val="tx1"/>
              </a:solidFill>
              <a:highlight>
                <a:srgbClr val="FFFF00"/>
              </a:highlight>
              <a:latin typeface="Trebuchet MS" panose="020B0603020202020204" pitchFamily="34" charset="0"/>
            </a:rPr>
            <a:t>th</a:t>
          </a:r>
          <a:r>
            <a:rPr lang="en-US" sz="1400" b="1" kern="1200" dirty="0">
              <a:solidFill>
                <a:schemeClr val="tx1"/>
              </a:solidFill>
              <a:highlight>
                <a:srgbClr val="FFFF00"/>
              </a:highlight>
              <a:latin typeface="Trebuchet MS" panose="020B0603020202020204" pitchFamily="34" charset="0"/>
            </a:rPr>
            <a:t> – Wednesday </a:t>
          </a:r>
          <a:r>
            <a:rPr lang="en-US" sz="1400" b="0" kern="1200" dirty="0">
              <a:solidFill>
                <a:schemeClr val="tx1"/>
              </a:solidFill>
              <a:highlight>
                <a:srgbClr val="FFFF00"/>
              </a:highlight>
              <a:latin typeface="Trebuchet MS" panose="020B0603020202020204" pitchFamily="34" charset="0"/>
            </a:rPr>
            <a:t>- Interchange files uploaded - Sped Child, Sped Participation, Staff Profile, Staff Assign</a:t>
          </a:r>
          <a:endParaRPr lang="en-US" sz="1400" kern="1200" dirty="0">
            <a:highlight>
              <a:srgbClr val="FFFF00"/>
            </a:highlight>
            <a:latin typeface="Trebuchet MS" panose="020B0603020202020204" pitchFamily="34" charset="0"/>
          </a:endParaRPr>
        </a:p>
      </dsp:txBody>
      <dsp:txXfrm>
        <a:off x="0" y="165199"/>
        <a:ext cx="5773821" cy="1036350"/>
      </dsp:txXfrm>
    </dsp:sp>
    <dsp:sp modelId="{4626F909-C55E-41F4-9DAF-444B6BD0E9D1}">
      <dsp:nvSpPr>
        <dsp:cNvPr id="0" name=""/>
        <dsp:cNvSpPr/>
      </dsp:nvSpPr>
      <dsp:spPr>
        <a:xfrm>
          <a:off x="288691" y="61879"/>
          <a:ext cx="4041674" cy="20664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November Due Dates</a:t>
          </a:r>
        </a:p>
      </dsp:txBody>
      <dsp:txXfrm>
        <a:off x="298778" y="71966"/>
        <a:ext cx="4021500" cy="186466"/>
      </dsp:txXfrm>
    </dsp:sp>
    <dsp:sp modelId="{03540ACC-B54C-4785-A551-61BBE29FD42D}">
      <dsp:nvSpPr>
        <dsp:cNvPr id="0" name=""/>
        <dsp:cNvSpPr/>
      </dsp:nvSpPr>
      <dsp:spPr>
        <a:xfrm>
          <a:off x="0" y="1342669"/>
          <a:ext cx="5773821" cy="103635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1"/>
              </a:solidFill>
              <a:latin typeface="Trebuchet MS" panose="020B0603020202020204" pitchFamily="34" charset="0"/>
            </a:rPr>
            <a:t>1</a:t>
          </a:r>
          <a:r>
            <a:rPr lang="en-US" sz="1400" b="1" kern="1200" baseline="30000" dirty="0">
              <a:solidFill>
                <a:schemeClr val="tx1"/>
              </a:solidFill>
              <a:latin typeface="Trebuchet MS" panose="020B0603020202020204" pitchFamily="34" charset="0"/>
            </a:rPr>
            <a:t>st</a:t>
          </a:r>
          <a:r>
            <a:rPr lang="en-US" sz="1400" b="1" kern="1200" dirty="0">
              <a:solidFill>
                <a:schemeClr val="tx1"/>
              </a:solidFill>
              <a:latin typeface="Trebuchet MS" panose="020B0603020202020204" pitchFamily="34" charset="0"/>
            </a:rPr>
            <a:t> - Sunday</a:t>
          </a:r>
          <a:r>
            <a:rPr lang="en-US" sz="1400" b="0" i="1" kern="1200" dirty="0">
              <a:solidFill>
                <a:schemeClr val="tx1"/>
              </a:solidFill>
              <a:latin typeface="Trebuchet MS" panose="020B0603020202020204" pitchFamily="34" charset="0"/>
            </a:rPr>
            <a:t> - </a:t>
          </a:r>
          <a:r>
            <a:rPr lang="en-US" sz="1400" b="0" kern="1200" dirty="0">
              <a:solidFill>
                <a:schemeClr val="tx1"/>
              </a:solidFill>
              <a:latin typeface="Trebuchet MS" panose="020B0603020202020204" pitchFamily="34" charset="0"/>
            </a:rPr>
            <a:t>Official count date (or last date prior your school was in session)</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dirty="0">
              <a:highlight>
                <a:srgbClr val="FFFF00"/>
              </a:highlight>
              <a:latin typeface="Trebuchet MS" panose="020B0603020202020204" pitchFamily="34" charset="0"/>
            </a:rPr>
            <a:t>18</a:t>
          </a:r>
          <a:r>
            <a:rPr lang="en-US" sz="1400" b="1" kern="1200" baseline="30000" dirty="0">
              <a:highlight>
                <a:srgbClr val="FFFF00"/>
              </a:highlight>
              <a:latin typeface="Trebuchet MS" panose="020B0603020202020204" pitchFamily="34" charset="0"/>
            </a:rPr>
            <a:t>th</a:t>
          </a:r>
          <a:r>
            <a:rPr lang="en-US" sz="1400" b="1" kern="1200" dirty="0">
              <a:highlight>
                <a:srgbClr val="FFFF00"/>
              </a:highlight>
              <a:latin typeface="Trebuchet MS" panose="020B0603020202020204" pitchFamily="34" charset="0"/>
            </a:rPr>
            <a:t> - Wednesday</a:t>
          </a:r>
          <a:r>
            <a:rPr lang="en-US" sz="1400" kern="1200" dirty="0">
              <a:highlight>
                <a:srgbClr val="FFFF00"/>
              </a:highlight>
              <a:latin typeface="Trebuchet MS" panose="020B0603020202020204" pitchFamily="34" charset="0"/>
            </a:rPr>
            <a:t>: Interchange files error free and at least one snapshot created  </a:t>
          </a:r>
        </a:p>
      </dsp:txBody>
      <dsp:txXfrm>
        <a:off x="0" y="1342669"/>
        <a:ext cx="5773821" cy="1036350"/>
      </dsp:txXfrm>
    </dsp:sp>
    <dsp:sp modelId="{168DC68B-A631-4E5F-8967-93A875B7AF13}">
      <dsp:nvSpPr>
        <dsp:cNvPr id="0" name=""/>
        <dsp:cNvSpPr/>
      </dsp:nvSpPr>
      <dsp:spPr>
        <a:xfrm>
          <a:off x="288691" y="1239349"/>
          <a:ext cx="4041674" cy="20664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December Due Dates</a:t>
          </a:r>
        </a:p>
      </dsp:txBody>
      <dsp:txXfrm>
        <a:off x="298778" y="1249436"/>
        <a:ext cx="4021500" cy="186466"/>
      </dsp:txXfrm>
    </dsp:sp>
    <dsp:sp modelId="{187BEB00-907E-4E64-A1FE-9AD89FE9B03D}">
      <dsp:nvSpPr>
        <dsp:cNvPr id="0" name=""/>
        <dsp:cNvSpPr/>
      </dsp:nvSpPr>
      <dsp:spPr>
        <a:xfrm>
          <a:off x="0" y="2520139"/>
          <a:ext cx="5773821" cy="65047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i="0" kern="1200" dirty="0">
              <a:latin typeface="Trebuchet MS" panose="020B0603020202020204" pitchFamily="34" charset="0"/>
            </a:rPr>
            <a:t>30</a:t>
          </a:r>
          <a:r>
            <a:rPr lang="en-US" sz="1400" b="1" i="0" kern="1200" baseline="30000" dirty="0">
              <a:latin typeface="Trebuchet MS" panose="020B0603020202020204" pitchFamily="34" charset="0"/>
            </a:rPr>
            <a:t>th</a:t>
          </a:r>
          <a:r>
            <a:rPr lang="en-US" sz="1400" b="1" i="0" kern="1200" dirty="0">
              <a:latin typeface="Trebuchet MS" panose="020B0603020202020204" pitchFamily="34" charset="0"/>
            </a:rPr>
            <a:t> - Thursday</a:t>
          </a:r>
          <a:r>
            <a:rPr lang="en-US" sz="1400" b="1" i="1" kern="1200" dirty="0">
              <a:latin typeface="Trebuchet MS" panose="020B0603020202020204" pitchFamily="34" charset="0"/>
            </a:rPr>
            <a:t> </a:t>
          </a:r>
          <a:r>
            <a:rPr lang="en-US" sz="1400" i="1" kern="1200" dirty="0">
              <a:latin typeface="Trebuchet MS" panose="020B0603020202020204" pitchFamily="34" charset="0"/>
            </a:rPr>
            <a:t>-</a:t>
          </a:r>
          <a:r>
            <a:rPr lang="en-US" sz="1400" kern="1200" dirty="0">
              <a:latin typeface="Trebuchet MS" panose="020B0603020202020204" pitchFamily="34" charset="0"/>
            </a:rPr>
            <a:t>  All errors resolved – complete snapshot</a:t>
          </a:r>
        </a:p>
        <a:p>
          <a:pPr marL="114300" lvl="1" indent="-114300" algn="l" defTabSz="622300">
            <a:lnSpc>
              <a:spcPct val="90000"/>
            </a:lnSpc>
            <a:spcBef>
              <a:spcPct val="0"/>
            </a:spcBef>
            <a:spcAft>
              <a:spcPct val="15000"/>
            </a:spcAft>
            <a:buChar char="•"/>
          </a:pPr>
          <a:r>
            <a:rPr lang="en-US" sz="1400" b="1" kern="1200" dirty="0">
              <a:latin typeface="Trebuchet MS" panose="020B0603020202020204" pitchFamily="34" charset="0"/>
            </a:rPr>
            <a:t>30</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 Feb 7</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Thursday – Friday - </a:t>
          </a:r>
          <a:r>
            <a:rPr lang="en-US" sz="1400" b="0" kern="1200" dirty="0">
              <a:latin typeface="Trebuchet MS" panose="020B0603020202020204" pitchFamily="34" charset="0"/>
            </a:rPr>
            <a:t>Report Review</a:t>
          </a:r>
          <a:endParaRPr lang="en-US" sz="1400" kern="1200" dirty="0">
            <a:latin typeface="Trebuchet MS" panose="020B0603020202020204" pitchFamily="34" charset="0"/>
          </a:endParaRPr>
        </a:p>
      </dsp:txBody>
      <dsp:txXfrm>
        <a:off x="0" y="2520139"/>
        <a:ext cx="5773821" cy="650475"/>
      </dsp:txXfrm>
    </dsp:sp>
    <dsp:sp modelId="{3054300C-5B6E-4817-ADDA-ADC6FA74591B}">
      <dsp:nvSpPr>
        <dsp:cNvPr id="0" name=""/>
        <dsp:cNvSpPr/>
      </dsp:nvSpPr>
      <dsp:spPr>
        <a:xfrm>
          <a:off x="288691" y="2416819"/>
          <a:ext cx="4041674" cy="20664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January Due Dates</a:t>
          </a:r>
        </a:p>
      </dsp:txBody>
      <dsp:txXfrm>
        <a:off x="298778" y="2426906"/>
        <a:ext cx="4021500" cy="186466"/>
      </dsp:txXfrm>
    </dsp:sp>
    <dsp:sp modelId="{3C065790-46BC-498E-9790-470944DB481F}">
      <dsp:nvSpPr>
        <dsp:cNvPr id="0" name=""/>
        <dsp:cNvSpPr/>
      </dsp:nvSpPr>
      <dsp:spPr>
        <a:xfrm>
          <a:off x="0" y="3311734"/>
          <a:ext cx="5763485" cy="8820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45796"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Trebuchet MS" panose="020B0603020202020204" pitchFamily="34" charset="0"/>
            </a:rPr>
            <a:t>10</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 18</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 Monday </a:t>
          </a:r>
          <a:r>
            <a:rPr lang="en-US" sz="1400" b="0" kern="1200" dirty="0">
              <a:latin typeface="Trebuchet MS" panose="020B0603020202020204" pitchFamily="34" charset="0"/>
            </a:rPr>
            <a:t>–</a:t>
          </a:r>
          <a:r>
            <a:rPr lang="en-US" sz="1400" b="1" kern="1200" dirty="0">
              <a:latin typeface="Trebuchet MS" panose="020B0603020202020204" pitchFamily="34" charset="0"/>
            </a:rPr>
            <a:t> Tuesday </a:t>
          </a:r>
          <a:r>
            <a:rPr lang="en-US" sz="1400" b="0" kern="1200" dirty="0">
              <a:latin typeface="Trebuchet MS" panose="020B0603020202020204" pitchFamily="34" charset="0"/>
            </a:rPr>
            <a:t>- Resolving Duplicates</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dirty="0">
              <a:solidFill>
                <a:schemeClr val="tx1"/>
              </a:solidFill>
              <a:latin typeface="Trebuchet MS" panose="020B0603020202020204" pitchFamily="34" charset="0"/>
            </a:rPr>
            <a:t>18</a:t>
          </a:r>
          <a:r>
            <a:rPr lang="en-US" sz="1400" b="1" kern="1200" baseline="30000" dirty="0">
              <a:solidFill>
                <a:schemeClr val="tx1"/>
              </a:solidFill>
              <a:latin typeface="Trebuchet MS" panose="020B0603020202020204" pitchFamily="34" charset="0"/>
            </a:rPr>
            <a:t>th</a:t>
          </a:r>
          <a:r>
            <a:rPr lang="en-US" sz="1400" b="1" kern="1200" dirty="0">
              <a:solidFill>
                <a:schemeClr val="tx1"/>
              </a:solidFill>
              <a:latin typeface="Trebuchet MS" panose="020B0603020202020204" pitchFamily="34" charset="0"/>
            </a:rPr>
            <a:t> – 21</a:t>
          </a:r>
          <a:r>
            <a:rPr lang="en-US" sz="1400" b="1" kern="1200" baseline="30000" dirty="0">
              <a:solidFill>
                <a:schemeClr val="tx1"/>
              </a:solidFill>
              <a:latin typeface="Trebuchet MS" panose="020B0603020202020204" pitchFamily="34" charset="0"/>
            </a:rPr>
            <a:t>st</a:t>
          </a:r>
          <a:r>
            <a:rPr lang="en-US" sz="1400" b="1" kern="1200" dirty="0">
              <a:solidFill>
                <a:schemeClr val="tx1"/>
              </a:solidFill>
              <a:latin typeface="Trebuchet MS" panose="020B0603020202020204" pitchFamily="34" charset="0"/>
            </a:rPr>
            <a:t>  - Tuesday - Friday</a:t>
          </a:r>
          <a:r>
            <a:rPr lang="en-US" sz="1400" kern="1200" dirty="0">
              <a:solidFill>
                <a:schemeClr val="tx1"/>
              </a:solidFill>
              <a:latin typeface="Trebuchet MS" panose="020B0603020202020204" pitchFamily="34" charset="0"/>
            </a:rPr>
            <a:t> - Final Report Review</a:t>
          </a:r>
        </a:p>
        <a:p>
          <a:pPr marL="114300" lvl="1" indent="-114300" algn="l" defTabSz="622300">
            <a:lnSpc>
              <a:spcPct val="90000"/>
            </a:lnSpc>
            <a:spcBef>
              <a:spcPct val="0"/>
            </a:spcBef>
            <a:spcAft>
              <a:spcPct val="15000"/>
            </a:spcAft>
            <a:buChar char="•"/>
          </a:pPr>
          <a:r>
            <a:rPr lang="en-US" sz="1400" b="1" i="0" kern="1200" dirty="0">
              <a:solidFill>
                <a:schemeClr val="tx1"/>
              </a:solidFill>
              <a:latin typeface="Trebuchet MS" panose="020B0603020202020204" pitchFamily="34" charset="0"/>
            </a:rPr>
            <a:t>21</a:t>
          </a:r>
          <a:r>
            <a:rPr lang="en-US" sz="1400" b="1" i="0" kern="1200" baseline="30000" dirty="0">
              <a:solidFill>
                <a:schemeClr val="tx1"/>
              </a:solidFill>
              <a:latin typeface="Trebuchet MS" panose="020B0603020202020204" pitchFamily="34" charset="0"/>
            </a:rPr>
            <a:t>st</a:t>
          </a:r>
          <a:r>
            <a:rPr lang="en-US" sz="1400" b="1" i="0" kern="1200" dirty="0">
              <a:solidFill>
                <a:schemeClr val="tx1"/>
              </a:solidFill>
              <a:latin typeface="Trebuchet MS" panose="020B0603020202020204" pitchFamily="34" charset="0"/>
            </a:rPr>
            <a:t> - Friday - </a:t>
          </a:r>
          <a:r>
            <a:rPr lang="en-US" sz="1400" kern="1200" dirty="0">
              <a:solidFill>
                <a:schemeClr val="tx1"/>
              </a:solidFill>
              <a:latin typeface="Trebuchet MS" panose="020B0603020202020204" pitchFamily="34" charset="0"/>
            </a:rPr>
            <a:t>Final Submission Due</a:t>
          </a:r>
          <a:endParaRPr lang="en-US" sz="1400" b="0" kern="1200" dirty="0">
            <a:latin typeface="Trebuchet MS" panose="020B0603020202020204" pitchFamily="34" charset="0"/>
          </a:endParaRPr>
        </a:p>
      </dsp:txBody>
      <dsp:txXfrm>
        <a:off x="0" y="3311734"/>
        <a:ext cx="5763485" cy="882000"/>
      </dsp:txXfrm>
    </dsp:sp>
    <dsp:sp modelId="{E3AF0EDD-A197-4A05-8065-2914C13E0567}">
      <dsp:nvSpPr>
        <dsp:cNvPr id="0" name=""/>
        <dsp:cNvSpPr/>
      </dsp:nvSpPr>
      <dsp:spPr>
        <a:xfrm>
          <a:off x="288691" y="3208414"/>
          <a:ext cx="4041674" cy="20664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February Due Dates</a:t>
          </a:r>
        </a:p>
      </dsp:txBody>
      <dsp:txXfrm>
        <a:off x="298778" y="3218501"/>
        <a:ext cx="4021500" cy="18646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77935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11/20/2024</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91391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11/20/2024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05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11/20/2024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11/20/2024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18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11/20/2024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23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29</a:t>
            </a:fld>
            <a:endParaRPr lang="en-US"/>
          </a:p>
        </p:txBody>
      </p:sp>
    </p:spTree>
    <p:extLst>
      <p:ext uri="{BB962C8B-B14F-4D97-AF65-F5344CB8AC3E}">
        <p14:creationId xmlns:p14="http://schemas.microsoft.com/office/powerpoint/2010/main" val="2848791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49670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96385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71299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01036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42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58328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15975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237903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4837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88007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676345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532146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79764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39537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942616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274105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341766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38886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p:cNvSpPr>
            <a:spLocks noGrp="1"/>
          </p:cNvSpPr>
          <p:nvPr>
            <p:ph idx="1" hasCustomPrompt="1"/>
          </p:nvPr>
        </p:nvSpPr>
        <p:spPr>
          <a:xfrm>
            <a:off x="838200" y="4305600"/>
            <a:ext cx="105156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91680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2" y="2669750"/>
            <a:ext cx="3600711" cy="3681991"/>
          </a:xfrm>
          <a:prstGeom prst="rect">
            <a:avLst/>
          </a:prstGeom>
        </p:spPr>
      </p:pic>
      <p:sp>
        <p:nvSpPr>
          <p:cNvPr id="9" name="Content Placeholder 2"/>
          <p:cNvSpPr>
            <a:spLocks noGrp="1"/>
          </p:cNvSpPr>
          <p:nvPr>
            <p:ph idx="1"/>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2" name="Rectangle 1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1"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3"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81319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4156414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548021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12192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6094"/>
            <a:ext cx="12192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1"/>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785906"/>
            <a:ext cx="12192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627" y="6369865"/>
            <a:ext cx="990651" cy="415946"/>
          </a:xfrm>
          <a:prstGeom prst="rect">
            <a:avLst/>
          </a:prstGeom>
        </p:spPr>
      </p:pic>
      <p:sp>
        <p:nvSpPr>
          <p:cNvPr id="13" name="Date Placeholder 2"/>
          <p:cNvSpPr>
            <a:spLocks noGrp="1"/>
          </p:cNvSpPr>
          <p:nvPr>
            <p:ph type="dt" sz="half" idx="10"/>
          </p:nvPr>
        </p:nvSpPr>
        <p:spPr>
          <a:xfrm>
            <a:off x="838200" y="6537600"/>
            <a:ext cx="2743200" cy="183876"/>
          </a:xfrm>
          <a:prstGeom prst="rect">
            <a:avLst/>
          </a:prstGeo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4038600" y="6537600"/>
            <a:ext cx="41148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8610600" y="6537600"/>
            <a:ext cx="2161032"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838200" y="2282400"/>
            <a:ext cx="105156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499871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1341851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22" name="Rectangle 2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7"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0" name="Content Placeholder 2"/>
          <p:cNvSpPr>
            <a:spLocks noGrp="1"/>
          </p:cNvSpPr>
          <p:nvPr>
            <p:ph idx="1"/>
          </p:nvPr>
        </p:nvSpPr>
        <p:spPr>
          <a:xfrm>
            <a:off x="838201"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6193118"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89985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20908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8144272" cy="3965456"/>
          </a:xfrm>
          <a:prstGeom prst="rect">
            <a:avLst/>
          </a:prstGeom>
        </p:spPr>
      </p:pic>
      <p:sp>
        <p:nvSpPr>
          <p:cNvPr id="15"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7" name="Rectangle 16"/>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2"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2"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81845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8754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45909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 id="2147483711" r:id="rId21"/>
    <p:sldLayoutId id="2147483713" r:id="rId22"/>
    <p:sldLayoutId id="2147483716" r:id="rId23"/>
    <p:sldLayoutId id="2147483719" r:id="rId24"/>
    <p:sldLayoutId id="2147483747"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189010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datapipeline/decembercountpaicodes"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7" Type="http://schemas.openxmlformats.org/officeDocument/2006/relationships/hyperlink" Target="https://www.cde.state.co.us/cdesped/dm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snap_sped-december" TargetMode="External"/><Relationship Id="rId5" Type="http://schemas.openxmlformats.org/officeDocument/2006/relationships/hyperlink" Target="https://www.cde.state.co.us/datapipeline/inter_staff" TargetMode="External"/><Relationship Id="rId4" Type="http://schemas.openxmlformats.org/officeDocument/2006/relationships/hyperlink" Target="https://www.cde.state.co.us/datapipeline/inter_sped-iep"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datapipeline/org_orgcodes" TargetMode="External"/><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cde.state.co.us/schoolcoderequest-nonpublic"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cde.state.co.us/schoolcoderequest-nonpublic"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spcBef>
                <a:spcPts val="1000"/>
              </a:spcBef>
            </a:pPr>
            <a:r>
              <a:rPr lang="en-US" dirty="0"/>
              <a:t> </a:t>
            </a:r>
            <a:r>
              <a:rPr lang="en-US" sz="3100" b="1" dirty="0">
                <a:solidFill>
                  <a:prstClr val="black"/>
                </a:solidFill>
              </a:rPr>
              <a:t>2024-2025</a:t>
            </a:r>
            <a:br>
              <a:rPr lang="en-US" sz="3100" b="1" dirty="0">
                <a:solidFill>
                  <a:prstClr val="black"/>
                </a:solidFill>
              </a:rPr>
            </a:br>
            <a:r>
              <a:rPr lang="en-US" sz="3100" b="1" dirty="0">
                <a:solidFill>
                  <a:prstClr val="black"/>
                </a:solidFill>
              </a:rPr>
              <a:t>Special Education December Count </a:t>
            </a:r>
            <a:br>
              <a:rPr lang="en-US" sz="3100" b="1" dirty="0">
                <a:solidFill>
                  <a:prstClr val="black"/>
                </a:solidFill>
              </a:rPr>
            </a:br>
            <a:r>
              <a:rPr lang="en-US" sz="3100" b="1" dirty="0">
                <a:solidFill>
                  <a:prstClr val="black"/>
                </a:solidFill>
              </a:rPr>
              <a:t>Office Hours</a:t>
            </a:r>
            <a:br>
              <a:rPr lang="en-US" sz="3100" b="1" dirty="0">
                <a:solidFill>
                  <a:prstClr val="black"/>
                </a:solidFill>
              </a:rPr>
            </a:br>
            <a:r>
              <a:rPr lang="en-US" sz="3100" dirty="0">
                <a:solidFill>
                  <a:prstClr val="black"/>
                </a:solidFill>
              </a:rPr>
              <a:t> </a:t>
            </a:r>
            <a:br>
              <a:rPr lang="en-US" b="1" dirty="0">
                <a:solidFill>
                  <a:prstClr val="black"/>
                </a:solidFill>
              </a:rPr>
            </a:br>
            <a:endParaRPr lang="en-US" dirty="0"/>
          </a:p>
        </p:txBody>
      </p:sp>
      <p:sp>
        <p:nvSpPr>
          <p:cNvPr id="3" name="Subtitle 2"/>
          <p:cNvSpPr>
            <a:spLocks noGrp="1"/>
          </p:cNvSpPr>
          <p:nvPr>
            <p:ph type="subTitle" idx="1"/>
          </p:nvPr>
        </p:nvSpPr>
        <p:spPr>
          <a:xfrm>
            <a:off x="914401" y="5036186"/>
            <a:ext cx="10531641" cy="1244297"/>
          </a:xfrm>
        </p:spPr>
        <p:txBody>
          <a:bodyPr>
            <a:normAutofit fontScale="47500" lnSpcReduction="20000"/>
          </a:bodyPr>
          <a:lstStyle/>
          <a:p>
            <a:pPr lvl="0"/>
            <a:endParaRPr lang="en-US" b="1" baseline="30000" dirty="0">
              <a:solidFill>
                <a:prstClr val="black"/>
              </a:solidFill>
              <a:latin typeface="Museo Slab 500" panose="02000000000000000000" pitchFamily="50" charset="0"/>
            </a:endParaRPr>
          </a:p>
          <a:p>
            <a:pPr lvl="0"/>
            <a:r>
              <a:rPr lang="en-US" sz="5900" b="1" baseline="30000" dirty="0">
                <a:solidFill>
                  <a:prstClr val="black"/>
                </a:solidFill>
                <a:latin typeface="Museo Slab 500" panose="02000000000000000000" pitchFamily="50" charset="0"/>
              </a:rPr>
              <a:t>November 20, 2024</a:t>
            </a:r>
          </a:p>
          <a:p>
            <a:pPr lvl="0"/>
            <a:endParaRPr lang="en-US" sz="5900" b="1" baseline="30000" dirty="0">
              <a:solidFill>
                <a:prstClr val="black"/>
              </a:solidFill>
              <a:latin typeface="Museo Slab 500" panose="02000000000000000000" pitchFamily="50" charset="0"/>
            </a:endParaRPr>
          </a:p>
          <a:p>
            <a:pPr lvl="0"/>
            <a:r>
              <a:rPr lang="en-US" sz="5900" b="1" baseline="30000" dirty="0">
                <a:solidFill>
                  <a:prstClr val="black"/>
                </a:solidFill>
                <a:latin typeface="Museo Slab 500" panose="02000000000000000000" pitchFamily="50" charset="0"/>
              </a:rPr>
              <a:t>Lindsey Heitman</a:t>
            </a:r>
          </a:p>
          <a:p>
            <a:pPr lvl="0"/>
            <a:endParaRPr lang="en-US" b="1" baseline="30000" dirty="0">
              <a:solidFill>
                <a:prstClr val="black"/>
              </a:solidFill>
              <a:latin typeface="Museo Slab 500" panose="02000000000000000000" pitchFamily="50" charset="0"/>
            </a:endParaRPr>
          </a:p>
        </p:txBody>
      </p:sp>
      <p:sp>
        <p:nvSpPr>
          <p:cNvPr id="2" name="Slide Number Placeholder 1">
            <a:extLst>
              <a:ext uri="{FF2B5EF4-FFF2-40B4-BE49-F238E27FC236}">
                <a16:creationId xmlns:a16="http://schemas.microsoft.com/office/drawing/2014/main" id="{1D905474-46F8-EA09-14B4-6581A6299A09}"/>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60ED-0756-48F8-9753-D6F0EDA6B845}"/>
              </a:ext>
            </a:extLst>
          </p:cNvPr>
          <p:cNvSpPr>
            <a:spLocks noGrp="1"/>
          </p:cNvSpPr>
          <p:nvPr>
            <p:ph type="title"/>
          </p:nvPr>
        </p:nvSpPr>
        <p:spPr/>
        <p:txBody>
          <a:bodyPr/>
          <a:lstStyle/>
          <a:p>
            <a:r>
              <a:rPr lang="en-US" dirty="0">
                <a:solidFill>
                  <a:schemeClr val="tx1"/>
                </a:solidFill>
              </a:rPr>
              <a:t>IEP Team Placed in Private School</a:t>
            </a:r>
          </a:p>
        </p:txBody>
      </p:sp>
      <p:sp>
        <p:nvSpPr>
          <p:cNvPr id="3" name="Content Placeholder 2">
            <a:extLst>
              <a:ext uri="{FF2B5EF4-FFF2-40B4-BE49-F238E27FC236}">
                <a16:creationId xmlns:a16="http://schemas.microsoft.com/office/drawing/2014/main" id="{7C351956-C84A-75ED-5497-148B5751EA70}"/>
              </a:ext>
            </a:extLst>
          </p:cNvPr>
          <p:cNvSpPr>
            <a:spLocks noGrp="1"/>
          </p:cNvSpPr>
          <p:nvPr>
            <p:ph idx="1"/>
          </p:nvPr>
        </p:nvSpPr>
        <p:spPr/>
        <p:txBody>
          <a:bodyPr/>
          <a:lstStyle/>
          <a:p>
            <a:r>
              <a:rPr lang="en-US" sz="1600" b="1" dirty="0">
                <a:highlight>
                  <a:srgbClr val="FFFF00"/>
                </a:highlight>
              </a:rPr>
              <a:t>IEP team placed in a private school</a:t>
            </a:r>
          </a:p>
          <a:p>
            <a:pPr lvl="1"/>
            <a:r>
              <a:rPr lang="en-US" sz="1600" dirty="0"/>
              <a:t>Parentally placed in private school = 00</a:t>
            </a:r>
          </a:p>
          <a:p>
            <a:pPr lvl="1"/>
            <a:r>
              <a:rPr lang="en-US" sz="1600" dirty="0"/>
              <a:t>Student is receiving services from the private school staff on a tuition contract</a:t>
            </a:r>
          </a:p>
          <a:p>
            <a:pPr lvl="1"/>
            <a:r>
              <a:rPr lang="en-US" sz="1600" dirty="0"/>
              <a:t>PAI Code = 27</a:t>
            </a:r>
          </a:p>
          <a:p>
            <a:pPr lvl="1"/>
            <a:r>
              <a:rPr lang="en-US" sz="1600" dirty="0"/>
              <a:t>SASID = required</a:t>
            </a:r>
          </a:p>
          <a:p>
            <a:pPr lvl="1"/>
            <a:r>
              <a:rPr lang="en-US" sz="1600" dirty="0"/>
              <a:t>District of Residence= member district</a:t>
            </a:r>
          </a:p>
          <a:p>
            <a:pPr lvl="1"/>
            <a:r>
              <a:rPr lang="en-US" sz="1600" dirty="0"/>
              <a:t>District of Attendance = 0000</a:t>
            </a:r>
          </a:p>
          <a:p>
            <a:pPr lvl="1"/>
            <a:r>
              <a:rPr lang="en-US" sz="1600" dirty="0"/>
              <a:t>School Code = must report non-public school code OR</a:t>
            </a:r>
          </a:p>
          <a:p>
            <a:pPr lvl="2"/>
            <a:r>
              <a:rPr lang="en-US" sz="1600" dirty="0"/>
              <a:t> Sped Program Code =0003 (private facility) </a:t>
            </a:r>
          </a:p>
          <a:p>
            <a:pPr lvl="1"/>
            <a:r>
              <a:rPr lang="en-US" sz="1600" dirty="0"/>
              <a:t>Funding Status = 50 (eligible)</a:t>
            </a:r>
          </a:p>
          <a:p>
            <a:pPr lvl="1"/>
            <a:r>
              <a:rPr lang="en-US" sz="1600" dirty="0"/>
              <a:t>Provider EDIDS = all zero-filled</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E9E3076A-C6CB-BAB9-7F18-A2C50744AAED}"/>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403046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16567" y="188484"/>
            <a:ext cx="799725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useo Slab 500" panose="02000000000000000000"/>
                <a:ea typeface="+mn-ea"/>
                <a:cs typeface="+mn-cs"/>
              </a:rPr>
              <a:t>PAI Codes – Please Print for PAI Coding Help</a:t>
            </a:r>
          </a:p>
        </p:txBody>
      </p:sp>
      <p:pic>
        <p:nvPicPr>
          <p:cNvPr id="5" name="Picture 2" descr="PAI Coding chart posted online">
            <a:extLst>
              <a:ext uri="{FF2B5EF4-FFF2-40B4-BE49-F238E27FC236}">
                <a16:creationId xmlns:a16="http://schemas.microsoft.com/office/drawing/2014/main" id="{1513A724-36BC-8CC2-9F81-0D1970B064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0791" y="832024"/>
            <a:ext cx="7211218" cy="46402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51221" y="5654162"/>
            <a:ext cx="5688767" cy="338554"/>
          </a:xfrm>
          <a:prstGeom prst="rect">
            <a:avLst/>
          </a:prstGeom>
          <a:noFill/>
        </p:spPr>
        <p:txBody>
          <a:bodyPr wrap="square" rtlCol="0">
            <a:spAutoFit/>
          </a:bodyPr>
          <a:lstStyle/>
          <a:p>
            <a:r>
              <a:rPr lang="en-US" sz="1600" dirty="0"/>
              <a:t>Helpful coding chart with notes about each code:</a:t>
            </a:r>
          </a:p>
        </p:txBody>
      </p:sp>
      <p:sp>
        <p:nvSpPr>
          <p:cNvPr id="6" name="Rectangle 5"/>
          <p:cNvSpPr/>
          <p:nvPr/>
        </p:nvSpPr>
        <p:spPr>
          <a:xfrm>
            <a:off x="1951220" y="6001010"/>
            <a:ext cx="7315200" cy="307777"/>
          </a:xfrm>
          <a:prstGeom prst="rect">
            <a:avLst/>
          </a:prstGeom>
        </p:spPr>
        <p:txBody>
          <a:bodyPr wrap="square">
            <a:spAutoFit/>
          </a:bodyPr>
          <a:lstStyle/>
          <a:p>
            <a:r>
              <a:rPr lang="en-US" sz="1400" dirty="0">
                <a:hlinkClick r:id="rId3"/>
              </a:rPr>
              <a:t>http://www.cde.state.co.us/datapipeline/decembercountpaicodes</a:t>
            </a:r>
            <a:r>
              <a:rPr lang="en-US" sz="1400" dirty="0"/>
              <a:t> </a:t>
            </a:r>
          </a:p>
        </p:txBody>
      </p:sp>
      <p:cxnSp>
        <p:nvCxnSpPr>
          <p:cNvPr id="8" name="Straight Arrow Connector 7">
            <a:extLst>
              <a:ext uri="{C183D7F6-B498-43B3-948B-1728B52AA6E4}">
                <adec:decorative xmlns:adec="http://schemas.microsoft.com/office/drawing/2017/decorative" val="1"/>
              </a:ext>
            </a:extLst>
          </p:cNvPr>
          <p:cNvCxnSpPr/>
          <p:nvPr/>
        </p:nvCxnSpPr>
        <p:spPr>
          <a:xfrm flipH="1">
            <a:off x="6665626" y="5654162"/>
            <a:ext cx="464694" cy="33855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130320" y="5472287"/>
            <a:ext cx="2930578" cy="1384995"/>
          </a:xfrm>
          <a:prstGeom prst="rect">
            <a:avLst/>
          </a:prstGeom>
          <a:noFill/>
        </p:spPr>
        <p:txBody>
          <a:bodyPr wrap="square" rtlCol="0">
            <a:spAutoFit/>
          </a:bodyPr>
          <a:lstStyle/>
          <a:p>
            <a:r>
              <a:rPr lang="en-US" sz="1200" dirty="0"/>
              <a:t>Information on how to report these fields:</a:t>
            </a:r>
          </a:p>
          <a:p>
            <a:pPr marL="171450" indent="-171450">
              <a:buFont typeface="Arial" panose="020B0604020202020204" pitchFamily="34" charset="0"/>
              <a:buChar char="•"/>
            </a:pPr>
            <a:r>
              <a:rPr lang="en-US" sz="1200" dirty="0"/>
              <a:t>School Code</a:t>
            </a:r>
          </a:p>
          <a:p>
            <a:pPr marL="171450" indent="-171450">
              <a:buFont typeface="Arial" panose="020B0604020202020204" pitchFamily="34" charset="0"/>
              <a:buChar char="•"/>
            </a:pPr>
            <a:r>
              <a:rPr lang="en-US" sz="1200" dirty="0"/>
              <a:t>PAI Code</a:t>
            </a:r>
          </a:p>
          <a:p>
            <a:pPr marL="171450" indent="-171450">
              <a:buFont typeface="Arial" panose="020B0604020202020204" pitchFamily="34" charset="0"/>
              <a:buChar char="•"/>
            </a:pPr>
            <a:r>
              <a:rPr lang="en-US" sz="1200" dirty="0"/>
              <a:t>Funding Status</a:t>
            </a:r>
          </a:p>
          <a:p>
            <a:pPr marL="171450" indent="-171450">
              <a:buFont typeface="Arial" panose="020B0604020202020204" pitchFamily="34" charset="0"/>
              <a:buChar char="•"/>
            </a:pPr>
            <a:r>
              <a:rPr lang="en-US" sz="1200" dirty="0"/>
              <a:t>District of Attendance</a:t>
            </a:r>
          </a:p>
          <a:p>
            <a:pPr marL="171450" indent="-171450">
              <a:buFont typeface="Arial" panose="020B0604020202020204" pitchFamily="34" charset="0"/>
              <a:buChar char="•"/>
            </a:pPr>
            <a:r>
              <a:rPr lang="en-US" sz="1200" dirty="0"/>
              <a:t>District of Residence</a:t>
            </a:r>
          </a:p>
          <a:p>
            <a:endParaRPr lang="en-US" sz="1200" dirty="0"/>
          </a:p>
        </p:txBody>
      </p:sp>
      <p:sp>
        <p:nvSpPr>
          <p:cNvPr id="2" name="Slide Number Placeholder 1">
            <a:extLst>
              <a:ext uri="{FF2B5EF4-FFF2-40B4-BE49-F238E27FC236}">
                <a16:creationId xmlns:a16="http://schemas.microsoft.com/office/drawing/2014/main" id="{68125B37-7ACA-B968-58FB-40ED0204210F}"/>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46151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A810-3E61-EBF0-F3FB-29B8F03D5DE2}"/>
              </a:ext>
            </a:extLst>
          </p:cNvPr>
          <p:cNvSpPr>
            <a:spLocks noGrp="1"/>
          </p:cNvSpPr>
          <p:nvPr>
            <p:ph type="title"/>
          </p:nvPr>
        </p:nvSpPr>
        <p:spPr/>
        <p:txBody>
          <a:bodyPr/>
          <a:lstStyle/>
          <a:p>
            <a:r>
              <a:rPr lang="en-US" dirty="0">
                <a:solidFill>
                  <a:schemeClr val="tx1"/>
                </a:solidFill>
              </a:rPr>
              <a:t>PAI Code Snapshot Errors:</a:t>
            </a:r>
            <a:br>
              <a:rPr lang="en-US" dirty="0">
                <a:solidFill>
                  <a:schemeClr val="tx1"/>
                </a:solidFill>
              </a:rPr>
            </a:br>
            <a:r>
              <a:rPr lang="en-US" dirty="0">
                <a:solidFill>
                  <a:schemeClr val="tx1"/>
                </a:solidFill>
              </a:rPr>
              <a:t>Coding Student Records</a:t>
            </a:r>
          </a:p>
        </p:txBody>
      </p:sp>
      <p:sp>
        <p:nvSpPr>
          <p:cNvPr id="4" name="Slide Number Placeholder 3">
            <a:extLst>
              <a:ext uri="{FF2B5EF4-FFF2-40B4-BE49-F238E27FC236}">
                <a16:creationId xmlns:a16="http://schemas.microsoft.com/office/drawing/2014/main" id="{65188BA5-D32D-09DB-FAAB-7F431B17D4F4}"/>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9" name="TextBox 8">
            <a:extLst>
              <a:ext uri="{FF2B5EF4-FFF2-40B4-BE49-F238E27FC236}">
                <a16:creationId xmlns:a16="http://schemas.microsoft.com/office/drawing/2014/main" id="{E987D387-CBF4-4F8E-EF9E-FED59630A7E7}"/>
              </a:ext>
            </a:extLst>
          </p:cNvPr>
          <p:cNvSpPr txBox="1"/>
          <p:nvPr/>
        </p:nvSpPr>
        <p:spPr>
          <a:xfrm>
            <a:off x="2026025" y="4503390"/>
            <a:ext cx="8984097" cy="2308324"/>
          </a:xfrm>
          <a:prstGeom prst="rect">
            <a:avLst/>
          </a:prstGeom>
          <a:noFill/>
        </p:spPr>
        <p:txBody>
          <a:bodyPr wrap="square" rtlCol="0">
            <a:spAutoFit/>
          </a:bodyPr>
          <a:lstStyle/>
          <a:p>
            <a:pPr marL="342900" indent="-342900">
              <a:buAutoNum type="arabicPeriod"/>
            </a:pPr>
            <a:r>
              <a:rPr lang="en-US" dirty="0">
                <a:latin typeface="Trebuchet MS" panose="020B0603020202020204" pitchFamily="34" charset="0"/>
              </a:rPr>
              <a:t>What type of school is it? Check for correct school code and school type</a:t>
            </a:r>
          </a:p>
          <a:p>
            <a:pPr marL="342900" indent="-342900">
              <a:buAutoNum type="arabicPeriod"/>
            </a:pPr>
            <a:r>
              <a:rPr lang="en-US" dirty="0">
                <a:latin typeface="Trebuchet MS" panose="020B0603020202020204" pitchFamily="34" charset="0"/>
              </a:rPr>
              <a:t>How did student come to attend that school? parentally placed, choice, etc.</a:t>
            </a:r>
          </a:p>
          <a:p>
            <a:pPr marL="342900" indent="-342900">
              <a:buAutoNum type="arabicPeriod"/>
            </a:pPr>
            <a:r>
              <a:rPr lang="en-US" dirty="0">
                <a:latin typeface="Trebuchet MS" panose="020B0603020202020204" pitchFamily="34" charset="0"/>
              </a:rPr>
              <a:t>Is there a contractual agreement between your district/AU and attending AU?</a:t>
            </a:r>
          </a:p>
          <a:p>
            <a:pPr marL="342900" indent="-342900">
              <a:buAutoNum type="arabicPeriod"/>
            </a:pPr>
            <a:r>
              <a:rPr lang="en-US" dirty="0">
                <a:latin typeface="Trebuchet MS" panose="020B0603020202020204" pitchFamily="34" charset="0"/>
              </a:rPr>
              <a:t>Determine the student’s District of Attendance Code</a:t>
            </a:r>
          </a:p>
          <a:p>
            <a:pPr marL="342900" indent="-342900">
              <a:buAutoNum type="arabicPeriod"/>
            </a:pPr>
            <a:r>
              <a:rPr lang="en-US" dirty="0">
                <a:latin typeface="Trebuchet MS" panose="020B0603020202020204" pitchFamily="34" charset="0"/>
              </a:rPr>
              <a:t>Determine the student’s District of Residence Code</a:t>
            </a:r>
          </a:p>
          <a:p>
            <a:pPr marL="342900" indent="-342900">
              <a:buAutoNum type="arabicPeriod"/>
            </a:pPr>
            <a:r>
              <a:rPr lang="en-US" dirty="0">
                <a:latin typeface="Trebuchet MS" panose="020B0603020202020204" pitchFamily="34" charset="0"/>
              </a:rPr>
              <a:t>Use school, DOA, and DOR codes to determine applicable PAI Code</a:t>
            </a:r>
          </a:p>
          <a:p>
            <a:pPr marL="342900" indent="-342900">
              <a:buAutoNum type="arabicPeriod"/>
            </a:pPr>
            <a:r>
              <a:rPr lang="en-US" dirty="0">
                <a:latin typeface="Trebuchet MS" panose="020B0603020202020204" pitchFamily="34" charset="0"/>
              </a:rPr>
              <a:t>Use PAI Coding Chart to determine Funding Status Code</a:t>
            </a:r>
          </a:p>
          <a:p>
            <a:endParaRPr lang="en-US" dirty="0"/>
          </a:p>
        </p:txBody>
      </p:sp>
      <p:pic>
        <p:nvPicPr>
          <p:cNvPr id="22" name="Content Placeholder 21" descr="PAI code business rules">
            <a:extLst>
              <a:ext uri="{FF2B5EF4-FFF2-40B4-BE49-F238E27FC236}">
                <a16:creationId xmlns:a16="http://schemas.microsoft.com/office/drawing/2014/main" id="{B1E24510-3FFE-E99A-29A4-F3B1FE7482F6}"/>
              </a:ext>
            </a:extLst>
          </p:cNvPr>
          <p:cNvPicPr>
            <a:picLocks noGrp="1" noChangeAspect="1"/>
          </p:cNvPicPr>
          <p:nvPr>
            <p:ph idx="1"/>
          </p:nvPr>
        </p:nvPicPr>
        <p:blipFill>
          <a:blip r:embed="rId2"/>
          <a:srcRect l="3047" t="5121" b="6226"/>
          <a:stretch/>
        </p:blipFill>
        <p:spPr>
          <a:xfrm>
            <a:off x="1212901" y="1355558"/>
            <a:ext cx="9175274" cy="2961072"/>
          </a:xfrm>
        </p:spPr>
      </p:pic>
    </p:spTree>
    <p:extLst>
      <p:ext uri="{BB962C8B-B14F-4D97-AF65-F5344CB8AC3E}">
        <p14:creationId xmlns:p14="http://schemas.microsoft.com/office/powerpoint/2010/main" val="269575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45A1-AAF2-4054-A326-28004EB1B10F}"/>
              </a:ext>
            </a:extLst>
          </p:cNvPr>
          <p:cNvSpPr>
            <a:spLocks noGrp="1"/>
          </p:cNvSpPr>
          <p:nvPr>
            <p:ph type="title"/>
          </p:nvPr>
        </p:nvSpPr>
        <p:spPr>
          <a:xfrm>
            <a:off x="443565" y="205176"/>
            <a:ext cx="8203130" cy="898524"/>
          </a:xfrm>
        </p:spPr>
        <p:txBody>
          <a:bodyPr>
            <a:noAutofit/>
          </a:bodyPr>
          <a:lstStyle/>
          <a:p>
            <a:r>
              <a:rPr lang="en-US" sz="2400" dirty="0">
                <a:solidFill>
                  <a:schemeClr val="tx1"/>
                </a:solidFill>
              </a:rPr>
              <a:t>Special Education December Count: Troubleshooting Errors DC191 – DC205 (grades of staff and students served must match)</a:t>
            </a:r>
          </a:p>
        </p:txBody>
      </p:sp>
      <p:sp>
        <p:nvSpPr>
          <p:cNvPr id="3" name="Content Placeholder 2">
            <a:extLst>
              <a:ext uri="{FF2B5EF4-FFF2-40B4-BE49-F238E27FC236}">
                <a16:creationId xmlns:a16="http://schemas.microsoft.com/office/drawing/2014/main" id="{0C523A86-6739-475D-AA26-95462B01E2AD}"/>
              </a:ext>
            </a:extLst>
          </p:cNvPr>
          <p:cNvSpPr>
            <a:spLocks noGrp="1"/>
          </p:cNvSpPr>
          <p:nvPr>
            <p:ph idx="1"/>
          </p:nvPr>
        </p:nvSpPr>
        <p:spPr>
          <a:xfrm>
            <a:off x="529389" y="1668379"/>
            <a:ext cx="10218822" cy="3766657"/>
          </a:xfrm>
        </p:spPr>
        <p:txBody>
          <a:bodyPr>
            <a:normAutofit/>
          </a:bodyPr>
          <a:lstStyle/>
          <a:p>
            <a:pPr marL="0" indent="0">
              <a:buNone/>
            </a:pPr>
            <a:r>
              <a:rPr lang="en-US" sz="1600" b="1" dirty="0"/>
              <a:t>DC191 thru DC205</a:t>
            </a:r>
            <a:r>
              <a:rPr lang="en-US" sz="1600" dirty="0"/>
              <a:t> – these errors look at each individual grade level and compare student grades to grades marked on the staff assignment records.</a:t>
            </a:r>
          </a:p>
          <a:p>
            <a:pPr marL="0" indent="0">
              <a:buNone/>
            </a:pPr>
            <a:r>
              <a:rPr lang="en-US" sz="1600" dirty="0"/>
              <a:t>What to check:</a:t>
            </a:r>
          </a:p>
          <a:p>
            <a:pPr marL="557213" lvl="1" indent="-214313"/>
            <a:r>
              <a:rPr lang="en-US" sz="1600" dirty="0"/>
              <a:t>Use Cognos Reports/Special Education December report  “Included Snapshot Records: Staff Interchange” to compare grades for your student and staff snapshot records</a:t>
            </a:r>
          </a:p>
          <a:p>
            <a:pPr marL="342900" lvl="1" indent="0">
              <a:buNone/>
            </a:pPr>
            <a:endParaRPr lang="en-US" sz="1600" dirty="0"/>
          </a:p>
          <a:p>
            <a:pPr marL="685800" lvl="2">
              <a:spcBef>
                <a:spcPts val="0"/>
              </a:spcBef>
            </a:pPr>
            <a:r>
              <a:rPr lang="en-US" sz="1600" b="1" dirty="0">
                <a:ea typeface="Calibri" panose="020F0502020204030204" pitchFamily="34" charset="0"/>
              </a:rPr>
              <a:t>Cognos Reports/Special Education December </a:t>
            </a:r>
            <a:r>
              <a:rPr lang="en-US" sz="1600" b="1" dirty="0">
                <a:highlight>
                  <a:srgbClr val="FFFF00"/>
                </a:highlight>
                <a:ea typeface="Calibri" panose="020F0502020204030204" pitchFamily="34" charset="0"/>
              </a:rPr>
              <a:t>Included Snapshot Records: IEP Interchange</a:t>
            </a:r>
            <a:r>
              <a:rPr lang="en-US" sz="1600" b="1" dirty="0">
                <a:ea typeface="Calibri" panose="020F0502020204030204" pitchFamily="34" charset="0"/>
              </a:rPr>
              <a:t> </a:t>
            </a:r>
          </a:p>
          <a:p>
            <a:pPr marL="685800" lvl="2">
              <a:spcBef>
                <a:spcPts val="0"/>
              </a:spcBef>
            </a:pPr>
            <a:r>
              <a:rPr lang="en-US" sz="1600" b="1" dirty="0">
                <a:ea typeface="Calibri" panose="020F0502020204030204" pitchFamily="34" charset="0"/>
              </a:rPr>
              <a:t>Cognos Reports/Special Education December </a:t>
            </a:r>
            <a:r>
              <a:rPr lang="en-US" sz="1600" b="1" dirty="0">
                <a:highlight>
                  <a:srgbClr val="FFFF00"/>
                </a:highlight>
                <a:ea typeface="Calibri" panose="020F0502020204030204" pitchFamily="34" charset="0"/>
              </a:rPr>
              <a:t>Included Snapshot Records: Staff Interchange</a:t>
            </a:r>
            <a:endParaRPr lang="en-US" sz="1600" b="1" dirty="0">
              <a:ea typeface="Calibri" panose="020F0502020204030204" pitchFamily="34" charset="0"/>
            </a:endParaRPr>
          </a:p>
          <a:p>
            <a:pPr marL="900113" lvl="2" indent="-214313"/>
            <a:endParaRPr lang="en-US" sz="1600" dirty="0"/>
          </a:p>
          <a:p>
            <a:pPr marL="342900" lvl="1" indent="0">
              <a:buNone/>
            </a:pPr>
            <a:r>
              <a:rPr lang="en-US" sz="1600" dirty="0">
                <a:ea typeface="Calibri" panose="020F0502020204030204" pitchFamily="34" charset="0"/>
              </a:rPr>
              <a:t>In the IEP snapshot records report, filter/search all 5 EDID fields for each EDID triggering one of the DC191-DC205 error codes and then highlight all student records this staff member is attached to. Then check/highlight the the Entry Grade Level fields to reference all student grades being served by that EDID. Similarly, you can pull up the Staff snapshot records to reference all grade levels marked with 1 on the staffs record(s).</a:t>
            </a:r>
            <a:endParaRPr lang="en-US" sz="1600" dirty="0"/>
          </a:p>
          <a:p>
            <a:pPr marL="557213" lvl="1" indent="-214313"/>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956304F9-B392-4179-A295-357622401A19}"/>
              </a:ext>
            </a:extLst>
          </p:cNvPr>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13</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112889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CA1-0A56-410B-8E71-EDA361E3156E}"/>
              </a:ext>
            </a:extLst>
          </p:cNvPr>
          <p:cNvSpPr>
            <a:spLocks noGrp="1"/>
          </p:cNvSpPr>
          <p:nvPr>
            <p:ph type="title"/>
          </p:nvPr>
        </p:nvSpPr>
        <p:spPr>
          <a:xfrm>
            <a:off x="436916" y="254921"/>
            <a:ext cx="6081865" cy="756418"/>
          </a:xfrm>
        </p:spPr>
        <p:txBody>
          <a:bodyPr>
            <a:normAutofit fontScale="90000"/>
          </a:bodyPr>
          <a:lstStyle/>
          <a:p>
            <a:r>
              <a:rPr lang="en-US" dirty="0">
                <a:solidFill>
                  <a:schemeClr val="tx1"/>
                </a:solidFill>
              </a:rPr>
              <a:t>December Count:</a:t>
            </a:r>
            <a:br>
              <a:rPr lang="en-US" dirty="0">
                <a:solidFill>
                  <a:schemeClr val="tx1"/>
                </a:solidFill>
              </a:rPr>
            </a:br>
            <a:r>
              <a:rPr lang="en-US" dirty="0">
                <a:solidFill>
                  <a:schemeClr val="tx1"/>
                </a:solidFill>
              </a:rPr>
              <a:t>Snapshot Resources Webpage</a:t>
            </a:r>
          </a:p>
        </p:txBody>
      </p:sp>
      <p:sp>
        <p:nvSpPr>
          <p:cNvPr id="8" name="TextBox 7">
            <a:extLst>
              <a:ext uri="{FF2B5EF4-FFF2-40B4-BE49-F238E27FC236}">
                <a16:creationId xmlns:a16="http://schemas.microsoft.com/office/drawing/2014/main" id="{4D9EF08B-B3D9-4911-804D-192638EF213D}"/>
              </a:ext>
            </a:extLst>
          </p:cNvPr>
          <p:cNvSpPr txBox="1"/>
          <p:nvPr/>
        </p:nvSpPr>
        <p:spPr>
          <a:xfrm>
            <a:off x="617621" y="1266822"/>
            <a:ext cx="7612602" cy="369332"/>
          </a:xfrm>
          <a:prstGeom prst="rect">
            <a:avLst/>
          </a:prstGeom>
          <a:noFill/>
        </p:spPr>
        <p:txBody>
          <a:bodyPr wrap="square">
            <a:spAutoFit/>
          </a:bodyPr>
          <a:lstStyle/>
          <a:p>
            <a:r>
              <a:rPr lang="en-US" dirty="0">
                <a:hlinkClick r:id="rId2"/>
              </a:rPr>
              <a:t>Special Education December Count</a:t>
            </a:r>
            <a:r>
              <a:rPr lang="en-US" dirty="0"/>
              <a:t> Snapshot Resources</a:t>
            </a:r>
          </a:p>
        </p:txBody>
      </p:sp>
      <p:pic>
        <p:nvPicPr>
          <p:cNvPr id="22" name="Content Placeholder 21" descr="screenshot of December Count Snapshot webpage">
            <a:extLst>
              <a:ext uri="{FF2B5EF4-FFF2-40B4-BE49-F238E27FC236}">
                <a16:creationId xmlns:a16="http://schemas.microsoft.com/office/drawing/2014/main" id="{EA3B69B6-62A7-D42A-585F-6E1FFBA7CF6E}"/>
              </a:ext>
            </a:extLst>
          </p:cNvPr>
          <p:cNvPicPr>
            <a:picLocks noGrp="1" noChangeAspect="1"/>
          </p:cNvPicPr>
          <p:nvPr>
            <p:ph idx="1"/>
          </p:nvPr>
        </p:nvPicPr>
        <p:blipFill>
          <a:blip r:embed="rId3"/>
          <a:stretch>
            <a:fillRect/>
          </a:stretch>
        </p:blipFill>
        <p:spPr>
          <a:xfrm>
            <a:off x="769449" y="1672919"/>
            <a:ext cx="5749332" cy="4351337"/>
          </a:xfrm>
        </p:spPr>
      </p:pic>
      <p:sp>
        <p:nvSpPr>
          <p:cNvPr id="24" name="TextBox 23">
            <a:extLst>
              <a:ext uri="{FF2B5EF4-FFF2-40B4-BE49-F238E27FC236}">
                <a16:creationId xmlns:a16="http://schemas.microsoft.com/office/drawing/2014/main" id="{3CC62005-100A-496D-B95F-469EE693BEDF}"/>
              </a:ext>
            </a:extLst>
          </p:cNvPr>
          <p:cNvSpPr txBox="1"/>
          <p:nvPr/>
        </p:nvSpPr>
        <p:spPr>
          <a:xfrm>
            <a:off x="7501446" y="1994868"/>
            <a:ext cx="4353669" cy="1754326"/>
          </a:xfrm>
          <a:prstGeom prst="rect">
            <a:avLst/>
          </a:prstGeom>
          <a:solidFill>
            <a:schemeClr val="bg1">
              <a:lumMod val="85000"/>
            </a:schemeClr>
          </a:solidFill>
          <a:ln>
            <a:solidFill>
              <a:schemeClr val="accent2"/>
            </a:solidFill>
          </a:ln>
        </p:spPr>
        <p:txBody>
          <a:bodyPr wrap="square">
            <a:spAutoFit/>
          </a:bodyPr>
          <a:lstStyle/>
          <a:p>
            <a:pPr marL="171450" indent="-171450">
              <a:buFont typeface="Arial" panose="020B0604020202020204" pitchFamily="34" charset="0"/>
              <a:buChar char="•"/>
            </a:pPr>
            <a:r>
              <a:rPr lang="en-US" sz="1200" b="1" dirty="0">
                <a:latin typeface="Trebuchet MS" panose="020B0603020202020204" pitchFamily="34" charset="0"/>
              </a:rPr>
              <a:t>December Count Snapshot Training(s)</a:t>
            </a:r>
          </a:p>
          <a:p>
            <a:pPr marL="171450" indent="-171450">
              <a:buFont typeface="Arial" panose="020B0604020202020204" pitchFamily="34" charset="0"/>
              <a:buChar char="•"/>
            </a:pPr>
            <a:r>
              <a:rPr lang="en-US" sz="1200" b="1" dirty="0">
                <a:latin typeface="Trebuchet MS" panose="020B0603020202020204" pitchFamily="34" charset="0"/>
              </a:rPr>
              <a:t>Staff Approval Matrix Training slides</a:t>
            </a:r>
          </a:p>
          <a:p>
            <a:r>
              <a:rPr lang="en-US" sz="1200" b="1" dirty="0">
                <a:latin typeface="Trebuchet MS" panose="020B0603020202020204" pitchFamily="34" charset="0"/>
              </a:rPr>
              <a:t>Includes short training videos on these topics:</a:t>
            </a:r>
          </a:p>
          <a:p>
            <a:pPr marL="628650" lvl="1" indent="-171450">
              <a:buFont typeface="Arial" panose="020B0604020202020204" pitchFamily="34" charset="0"/>
              <a:buChar char="•"/>
            </a:pPr>
            <a:r>
              <a:rPr lang="en-US" sz="1200" b="1" dirty="0">
                <a:latin typeface="Trebuchet MS" panose="020B0603020202020204" pitchFamily="34" charset="0"/>
              </a:rPr>
              <a:t>Tuition Contract Reporting</a:t>
            </a:r>
          </a:p>
          <a:p>
            <a:pPr marL="628650" lvl="1" indent="-171450">
              <a:buFont typeface="Arial" panose="020B0604020202020204" pitchFamily="34" charset="0"/>
              <a:buChar char="•"/>
            </a:pPr>
            <a:r>
              <a:rPr lang="en-US" sz="1200" b="1" dirty="0">
                <a:latin typeface="Trebuchet MS" panose="020B0603020202020204" pitchFamily="34" charset="0"/>
              </a:rPr>
              <a:t>Overview of Caseload Match</a:t>
            </a:r>
          </a:p>
          <a:p>
            <a:pPr marL="628650" lvl="1" indent="-171450">
              <a:buFont typeface="Arial" panose="020B0604020202020204" pitchFamily="34" charset="0"/>
              <a:buChar char="•"/>
            </a:pPr>
            <a:r>
              <a:rPr lang="en-US" sz="1200" b="1" dirty="0">
                <a:latin typeface="Trebuchet MS" panose="020B0603020202020204" pitchFamily="34" charset="0"/>
              </a:rPr>
              <a:t>Pupils Attendance Information Codes</a:t>
            </a:r>
          </a:p>
          <a:p>
            <a:pPr marL="628650" lvl="1" indent="-171450">
              <a:buFont typeface="Arial" panose="020B0604020202020204" pitchFamily="34" charset="0"/>
              <a:buChar char="•"/>
            </a:pPr>
            <a:r>
              <a:rPr lang="en-US" sz="1200" b="1" dirty="0">
                <a:latin typeface="Trebuchet MS" panose="020B0603020202020204" pitchFamily="34" charset="0"/>
              </a:rPr>
              <a:t>Ed Orphans and Detention Center Students</a:t>
            </a:r>
          </a:p>
          <a:p>
            <a:pPr marL="628650" lvl="1" indent="-171450">
              <a:buFont typeface="Arial" panose="020B0604020202020204" pitchFamily="34" charset="0"/>
              <a:buChar char="•"/>
            </a:pPr>
            <a:r>
              <a:rPr lang="en-US" sz="1200" b="1" dirty="0">
                <a:latin typeface="Trebuchet MS" panose="020B0603020202020204" pitchFamily="34" charset="0"/>
              </a:rPr>
              <a:t>Ed Environment Codes</a:t>
            </a:r>
          </a:p>
          <a:p>
            <a:pPr marL="628650" lvl="1" indent="-171450">
              <a:buFont typeface="Arial" panose="020B0604020202020204" pitchFamily="34" charset="0"/>
              <a:buChar char="•"/>
            </a:pPr>
            <a:r>
              <a:rPr lang="en-US" sz="1200" b="1" dirty="0">
                <a:latin typeface="Trebuchet MS" panose="020B0603020202020204" pitchFamily="34" charset="0"/>
              </a:rPr>
              <a:t>Parentally Placed in Private School</a:t>
            </a:r>
          </a:p>
        </p:txBody>
      </p:sp>
      <p:cxnSp>
        <p:nvCxnSpPr>
          <p:cNvPr id="23" name="Straight Arrow Connector 22">
            <a:extLst>
              <a:ext uri="{FF2B5EF4-FFF2-40B4-BE49-F238E27FC236}">
                <a16:creationId xmlns:a16="http://schemas.microsoft.com/office/drawing/2014/main" id="{A8DE074A-79BF-49F4-A47B-07EABC66F97F}"/>
              </a:ext>
              <a:ext uri="{C183D7F6-B498-43B3-948B-1728B52AA6E4}">
                <adec:decorative xmlns:adec="http://schemas.microsoft.com/office/drawing/2017/decorative" val="1"/>
              </a:ext>
            </a:extLst>
          </p:cNvPr>
          <p:cNvCxnSpPr>
            <a:cxnSpLocks/>
          </p:cNvCxnSpPr>
          <p:nvPr/>
        </p:nvCxnSpPr>
        <p:spPr>
          <a:xfrm flipH="1">
            <a:off x="6268995" y="2699670"/>
            <a:ext cx="1054226"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F53066-79C8-441F-8790-40177C7D996C}"/>
              </a:ext>
              <a:ext uri="{C183D7F6-B498-43B3-948B-1728B52AA6E4}">
                <adec:decorative xmlns:adec="http://schemas.microsoft.com/office/drawing/2017/decorative" val="1"/>
              </a:ext>
            </a:extLst>
          </p:cNvPr>
          <p:cNvCxnSpPr>
            <a:cxnSpLocks/>
          </p:cNvCxnSpPr>
          <p:nvPr/>
        </p:nvCxnSpPr>
        <p:spPr>
          <a:xfrm flipH="1">
            <a:off x="6226613" y="4444870"/>
            <a:ext cx="1138989" cy="1"/>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8CDD3E9-348D-7069-FDDB-CAEE5A936D5F}"/>
              </a:ext>
            </a:extLst>
          </p:cNvPr>
          <p:cNvSpPr txBox="1"/>
          <p:nvPr/>
        </p:nvSpPr>
        <p:spPr>
          <a:xfrm>
            <a:off x="7491663" y="4214038"/>
            <a:ext cx="4353670" cy="461665"/>
          </a:xfrm>
          <a:prstGeom prst="rect">
            <a:avLst/>
          </a:prstGeom>
          <a:solidFill>
            <a:schemeClr val="bg1">
              <a:lumMod val="85000"/>
            </a:schemeClr>
          </a:solidFill>
          <a:ln>
            <a:solidFill>
              <a:schemeClr val="accent2"/>
            </a:solidFill>
          </a:ln>
        </p:spPr>
        <p:txBody>
          <a:bodyPr wrap="square">
            <a:spAutoFit/>
          </a:bodyPr>
          <a:lstStyle/>
          <a:p>
            <a:pPr marL="171450" indent="-171450">
              <a:buFont typeface="Arial" panose="020B0604020202020204" pitchFamily="34" charset="0"/>
              <a:buChar char="•"/>
            </a:pPr>
            <a:r>
              <a:rPr lang="en-US" sz="1200" b="1" dirty="0">
                <a:latin typeface="Trebuchet MS" panose="020B0603020202020204" pitchFamily="34" charset="0"/>
              </a:rPr>
              <a:t>SPED Licensing Requirements by Job Code</a:t>
            </a:r>
          </a:p>
          <a:p>
            <a:pPr marL="171450" indent="-171450">
              <a:buFont typeface="Arial" panose="020B0604020202020204" pitchFamily="34" charset="0"/>
              <a:buChar char="•"/>
            </a:pPr>
            <a:r>
              <a:rPr lang="en-US" sz="1200" b="1" dirty="0">
                <a:latin typeface="Trebuchet MS" panose="020B0603020202020204" pitchFamily="34" charset="0"/>
              </a:rPr>
              <a:t>SPED Endorsement Requirements per Student Disability </a:t>
            </a:r>
          </a:p>
        </p:txBody>
      </p:sp>
      <p:sp>
        <p:nvSpPr>
          <p:cNvPr id="9" name="TextBox 8">
            <a:extLst>
              <a:ext uri="{FF2B5EF4-FFF2-40B4-BE49-F238E27FC236}">
                <a16:creationId xmlns:a16="http://schemas.microsoft.com/office/drawing/2014/main" id="{411EC4F4-FC50-3AD5-6AB4-5439EE193F46}"/>
              </a:ext>
            </a:extLst>
          </p:cNvPr>
          <p:cNvSpPr txBox="1"/>
          <p:nvPr/>
        </p:nvSpPr>
        <p:spPr>
          <a:xfrm>
            <a:off x="7491663" y="5393132"/>
            <a:ext cx="4353670" cy="1015663"/>
          </a:xfrm>
          <a:prstGeom prst="rect">
            <a:avLst/>
          </a:prstGeom>
          <a:solidFill>
            <a:schemeClr val="bg1">
              <a:lumMod val="85000"/>
            </a:schemeClr>
          </a:solidFill>
          <a:ln>
            <a:solidFill>
              <a:schemeClr val="accent2"/>
            </a:solidFill>
          </a:ln>
        </p:spPr>
        <p:txBody>
          <a:bodyPr wrap="square">
            <a:spAutoFit/>
          </a:bodyPr>
          <a:lstStyle/>
          <a:p>
            <a:pPr marL="171450" indent="-171450">
              <a:buFont typeface="Arial" panose="020B0604020202020204" pitchFamily="34" charset="0"/>
              <a:buChar char="•"/>
            </a:pPr>
            <a:r>
              <a:rPr lang="en-US" sz="1200" b="1" dirty="0">
                <a:latin typeface="Trebuchet MS" panose="020B0603020202020204" pitchFamily="34" charset="0"/>
              </a:rPr>
              <a:t>December Count Exception Template</a:t>
            </a:r>
          </a:p>
          <a:p>
            <a:pPr marL="171450" indent="-171450">
              <a:buFont typeface="Arial" panose="020B0604020202020204" pitchFamily="34" charset="0"/>
              <a:buChar char="•"/>
            </a:pPr>
            <a:r>
              <a:rPr lang="en-US" sz="1200" b="1" dirty="0">
                <a:latin typeface="Trebuchet MS" panose="020B0603020202020204" pitchFamily="34" charset="0"/>
              </a:rPr>
              <a:t>Detention Center Students – Guidance Doc</a:t>
            </a:r>
          </a:p>
          <a:p>
            <a:pPr marL="171450" indent="-171450">
              <a:buFont typeface="Arial" panose="020B0604020202020204" pitchFamily="34" charset="0"/>
              <a:buChar char="•"/>
            </a:pPr>
            <a:r>
              <a:rPr lang="en-US" sz="1200" b="1" dirty="0">
                <a:latin typeface="Trebuchet MS" panose="020B0603020202020204" pitchFamily="34" charset="0"/>
              </a:rPr>
              <a:t>Educational Environment Guidance Doc</a:t>
            </a:r>
          </a:p>
          <a:p>
            <a:pPr marL="171450" indent="-171450">
              <a:buFont typeface="Arial" panose="020B0604020202020204" pitchFamily="34" charset="0"/>
              <a:buChar char="•"/>
            </a:pPr>
            <a:r>
              <a:rPr lang="en-US" sz="1200" b="1" dirty="0">
                <a:latin typeface="Trebuchet MS" panose="020B0603020202020204" pitchFamily="34" charset="0"/>
              </a:rPr>
              <a:t>Pupils Attendance Information Codes </a:t>
            </a:r>
          </a:p>
          <a:p>
            <a:pPr marL="171450" indent="-171450">
              <a:buFont typeface="Arial" panose="020B0604020202020204" pitchFamily="34" charset="0"/>
              <a:buChar char="•"/>
            </a:pPr>
            <a:r>
              <a:rPr lang="en-US" sz="1200" b="1" dirty="0">
                <a:latin typeface="Trebuchet MS" panose="020B0603020202020204" pitchFamily="34" charset="0"/>
              </a:rPr>
              <a:t>Pupils Attendance Information Codes Flow Chart</a:t>
            </a:r>
          </a:p>
        </p:txBody>
      </p:sp>
      <p:cxnSp>
        <p:nvCxnSpPr>
          <p:cNvPr id="10" name="Straight Arrow Connector 9">
            <a:extLst>
              <a:ext uri="{FF2B5EF4-FFF2-40B4-BE49-F238E27FC236}">
                <a16:creationId xmlns:a16="http://schemas.microsoft.com/office/drawing/2014/main" id="{CF9D8366-5212-B6A5-B5F8-C095AF1A298F}"/>
              </a:ext>
              <a:ext uri="{C183D7F6-B498-43B3-948B-1728B52AA6E4}">
                <adec:decorative xmlns:adec="http://schemas.microsoft.com/office/drawing/2017/decorative" val="1"/>
              </a:ext>
            </a:extLst>
          </p:cNvPr>
          <p:cNvCxnSpPr>
            <a:cxnSpLocks/>
          </p:cNvCxnSpPr>
          <p:nvPr/>
        </p:nvCxnSpPr>
        <p:spPr>
          <a:xfrm flipH="1">
            <a:off x="6226613" y="5709942"/>
            <a:ext cx="1138989" cy="1"/>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808903F-2447-4D93-85DF-FB6911E4364B}"/>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760154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a:t>
            </a:r>
            <a:r>
              <a:rPr lang="en-US" dirty="0">
                <a:solidFill>
                  <a:schemeClr val="tx1"/>
                </a:solidFill>
              </a:rPr>
              <a:t>SNAPSHOT PROCESS</a:t>
            </a: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solidFill>
                <a:latin typeface="Calibri" panose="020F0502020204030204"/>
              </a:rPr>
              <a:pPr>
                <a:defRPr/>
              </a:pPr>
              <a:t>15</a:t>
            </a:fld>
            <a:endParaRPr lang="en-US" dirty="0">
              <a:solidFill>
                <a:prstClr val="white"/>
              </a:solidFill>
              <a:latin typeface="Calibri" panose="020F0502020204030204"/>
            </a:endParaRPr>
          </a:p>
        </p:txBody>
      </p:sp>
      <p:pic>
        <p:nvPicPr>
          <p:cNvPr id="5" name="Picture 4" title="Camer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5119" y="4066749"/>
            <a:ext cx="1125125" cy="914400"/>
          </a:xfrm>
          <a:prstGeom prst="rect">
            <a:avLst/>
          </a:prstGeom>
        </p:spPr>
      </p:pic>
    </p:spTree>
    <p:extLst>
      <p:ext uri="{BB962C8B-B14F-4D97-AF65-F5344CB8AC3E}">
        <p14:creationId xmlns:p14="http://schemas.microsoft.com/office/powerpoint/2010/main" val="7564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Snapshot Steps</a:t>
            </a:r>
          </a:p>
        </p:txBody>
      </p:sp>
      <p:sp>
        <p:nvSpPr>
          <p:cNvPr id="5" name="Content Placeholder 4"/>
          <p:cNvSpPr>
            <a:spLocks noGrp="1"/>
          </p:cNvSpPr>
          <p:nvPr>
            <p:ph idx="1"/>
          </p:nvPr>
        </p:nvSpPr>
        <p:spPr>
          <a:xfrm>
            <a:off x="838199" y="1554480"/>
            <a:ext cx="9749589" cy="4351338"/>
          </a:xfrm>
        </p:spPr>
        <p:txBody>
          <a:bodyPr>
            <a:normAutofit/>
          </a:bodyPr>
          <a:lstStyle/>
          <a:p>
            <a:pPr marL="0" indent="0">
              <a:buNone/>
            </a:pPr>
            <a:r>
              <a:rPr lang="en-US" sz="1800" dirty="0"/>
              <a:t>Prior to creating a </a:t>
            </a:r>
            <a:r>
              <a:rPr lang="en-US" sz="1800" dirty="0" err="1"/>
              <a:t>Sp</a:t>
            </a:r>
            <a:r>
              <a:rPr lang="en-US" sz="1800" dirty="0"/>
              <a:t> Ed Dec Count snapshot:</a:t>
            </a:r>
          </a:p>
          <a:p>
            <a:r>
              <a:rPr lang="en-US" sz="1800" dirty="0"/>
              <a:t>Verify that all 4 files are uploaded and have processed successfully:</a:t>
            </a:r>
          </a:p>
          <a:p>
            <a:pPr lvl="1"/>
            <a:r>
              <a:rPr lang="en-US" sz="1800" dirty="0"/>
              <a:t>Child, Participation, Staff Profile, Staff Assignment</a:t>
            </a:r>
          </a:p>
          <a:p>
            <a:pPr indent="0">
              <a:buNone/>
            </a:pPr>
            <a:r>
              <a:rPr lang="en-US" sz="1800" dirty="0"/>
              <a:t>Utilize:</a:t>
            </a:r>
          </a:p>
          <a:p>
            <a:pPr marL="571500" indent="-342900"/>
            <a:r>
              <a:rPr lang="en-US" sz="1800" dirty="0">
                <a:highlight>
                  <a:srgbClr val="FFFF00"/>
                </a:highlight>
              </a:rPr>
              <a:t>District/AU Activity Report --&gt;Cognos Reports/Special Education December Count</a:t>
            </a:r>
          </a:p>
          <a:p>
            <a:pPr marL="1028700" lvl="1" indent="-342900"/>
            <a:r>
              <a:rPr lang="en-US" sz="1600" dirty="0"/>
              <a:t>This report is how AUs are able to track status of their districts staff file uploads!</a:t>
            </a:r>
          </a:p>
          <a:p>
            <a:pPr indent="0">
              <a:buNone/>
            </a:pPr>
            <a:r>
              <a:rPr lang="en-US" sz="1800" dirty="0"/>
              <a:t>If you have the STF viewer role, you have more options for viewing in the system:</a:t>
            </a:r>
          </a:p>
          <a:p>
            <a:pPr marL="571500" indent="-342900"/>
            <a:r>
              <a:rPr lang="en-US" sz="1800" dirty="0"/>
              <a:t>Batch Maintenance screen </a:t>
            </a:r>
          </a:p>
          <a:p>
            <a:pPr marL="571500" indent="-342900"/>
            <a:r>
              <a:rPr lang="en-US" sz="1800" dirty="0"/>
              <a:t>Email confirmations</a:t>
            </a:r>
          </a:p>
          <a:p>
            <a:pPr marL="571500" indent="-342900"/>
            <a:r>
              <a:rPr lang="en-US" sz="1800" dirty="0"/>
              <a:t>Status Dashboard</a:t>
            </a:r>
          </a:p>
          <a:p>
            <a:pPr marL="514350" indent="-285750"/>
            <a:r>
              <a:rPr lang="en-US" sz="1800" dirty="0"/>
              <a:t>Ideally files are error free, but not required to create a snapshot</a:t>
            </a:r>
          </a:p>
          <a:p>
            <a:pPr lvl="1" indent="0">
              <a:buNone/>
            </a:pPr>
            <a:endParaRPr lang="en-US" sz="1400" dirty="0">
              <a:latin typeface="+mn-lt"/>
            </a:endParaRPr>
          </a:p>
          <a:p>
            <a:pPr marL="342900" indent="-342900">
              <a:buAutoNum type="arabicPeriod"/>
            </a:pPr>
            <a:endParaRPr lang="en-US" sz="1800" dirty="0">
              <a:latin typeface="+mn-lt"/>
            </a:endParaRP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16</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29030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1"/>
                </a:solidFill>
              </a:rPr>
              <a:t>How to Create a Special Education </a:t>
            </a:r>
            <a:br>
              <a:rPr lang="en-US" dirty="0">
                <a:solidFill>
                  <a:schemeClr val="tx1"/>
                </a:solidFill>
              </a:rPr>
            </a:br>
            <a:r>
              <a:rPr lang="en-US" dirty="0">
                <a:solidFill>
                  <a:schemeClr val="tx1"/>
                </a:solidFill>
              </a:rPr>
              <a:t>December Count Snapshot</a:t>
            </a:r>
          </a:p>
        </p:txBody>
      </p:sp>
      <p:sp>
        <p:nvSpPr>
          <p:cNvPr id="3" name="Slide Number Placeholder 2"/>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17</a:t>
            </a:fld>
            <a:endParaRPr lang="en-US" dirty="0">
              <a:solidFill>
                <a:prstClr val="white">
                  <a:lumMod val="50000"/>
                </a:prstClr>
              </a:solidFill>
              <a:latin typeface="Calibri" panose="020F0502020204030204"/>
            </a:endParaRPr>
          </a:p>
        </p:txBody>
      </p:sp>
      <p:pic>
        <p:nvPicPr>
          <p:cNvPr id="13314" name="Picture 2" title="Snapshot Screenshot"/>
          <p:cNvPicPr>
            <a:picLocks noChangeAspect="1" noChangeArrowheads="1"/>
          </p:cNvPicPr>
          <p:nvPr/>
        </p:nvPicPr>
        <p:blipFill rotWithShape="1">
          <a:blip r:embed="rId2">
            <a:extLst>
              <a:ext uri="{28A0092B-C50C-407E-A947-70E740481C1C}">
                <a14:useLocalDpi xmlns:a14="http://schemas.microsoft.com/office/drawing/2010/main" val="0"/>
              </a:ext>
            </a:extLst>
          </a:blip>
          <a:srcRect t="14223" r="29250" b="29700"/>
          <a:stretch/>
        </p:blipFill>
        <p:spPr bwMode="auto">
          <a:xfrm>
            <a:off x="1866276" y="1473952"/>
            <a:ext cx="8625840" cy="427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25769" y="3610486"/>
            <a:ext cx="7864125" cy="2985433"/>
          </a:xfrm>
          <a:prstGeom prst="rect">
            <a:avLst/>
          </a:prstGeom>
        </p:spPr>
        <p:txBody>
          <a:bodyPr wrap="square">
            <a:spAutoFit/>
          </a:bodyPr>
          <a:lstStyle/>
          <a:p>
            <a:pPr marL="342900" indent="-342900">
              <a:defRPr/>
            </a:pPr>
            <a:r>
              <a:rPr lang="en-US" sz="1400" dirty="0">
                <a:solidFill>
                  <a:prstClr val="black"/>
                </a:solidFill>
                <a:latin typeface="Trebuchet MS" panose="020B0603020202020204" pitchFamily="34" charset="0"/>
              </a:rPr>
              <a:t>1. Click on </a:t>
            </a:r>
            <a:r>
              <a:rPr lang="en-US" sz="1400" b="1" dirty="0">
                <a:solidFill>
                  <a:srgbClr val="70AD47"/>
                </a:solidFill>
                <a:latin typeface="Trebuchet MS" panose="020B0603020202020204" pitchFamily="34" charset="0"/>
              </a:rPr>
              <a:t>Special Education </a:t>
            </a:r>
            <a:r>
              <a:rPr lang="en-US" sz="1400" dirty="0">
                <a:solidFill>
                  <a:prstClr val="black"/>
                </a:solidFill>
                <a:latin typeface="Trebuchet MS" panose="020B0603020202020204" pitchFamily="34" charset="0"/>
              </a:rPr>
              <a:t>tab</a:t>
            </a:r>
          </a:p>
          <a:p>
            <a:pPr marL="342900" indent="-342900">
              <a:defRPr/>
            </a:pPr>
            <a:r>
              <a:rPr lang="en-US" sz="1400" dirty="0">
                <a:solidFill>
                  <a:prstClr val="black"/>
                </a:solidFill>
                <a:latin typeface="Trebuchet MS" panose="020B0603020202020204" pitchFamily="34" charset="0"/>
              </a:rPr>
              <a:t>2. Click </a:t>
            </a:r>
            <a:r>
              <a:rPr lang="en-US" sz="1400" b="1" dirty="0">
                <a:solidFill>
                  <a:srgbClr val="70AD47"/>
                </a:solidFill>
                <a:latin typeface="Trebuchet MS" panose="020B0603020202020204" pitchFamily="34" charset="0"/>
              </a:rPr>
              <a:t>Snapshot</a:t>
            </a:r>
            <a:r>
              <a:rPr lang="en-US" sz="1400" dirty="0">
                <a:solidFill>
                  <a:prstClr val="black"/>
                </a:solidFill>
                <a:latin typeface="Trebuchet MS" panose="020B0603020202020204" pitchFamily="34" charset="0"/>
              </a:rPr>
              <a:t> from expanded list</a:t>
            </a:r>
          </a:p>
          <a:p>
            <a:pPr marL="342900" indent="-342900">
              <a:defRPr/>
            </a:pPr>
            <a:r>
              <a:rPr lang="en-US" sz="1400" dirty="0">
                <a:solidFill>
                  <a:prstClr val="black"/>
                </a:solidFill>
                <a:latin typeface="Trebuchet MS" panose="020B0603020202020204" pitchFamily="34" charset="0"/>
              </a:rPr>
              <a:t>3. Select </a:t>
            </a:r>
            <a:r>
              <a:rPr lang="en-US" sz="1400" b="1" dirty="0">
                <a:solidFill>
                  <a:srgbClr val="70AD47"/>
                </a:solidFill>
                <a:latin typeface="Trebuchet MS" panose="020B0603020202020204" pitchFamily="34" charset="0"/>
              </a:rPr>
              <a:t>File Type </a:t>
            </a:r>
            <a:r>
              <a:rPr lang="en-US" sz="1400" dirty="0">
                <a:solidFill>
                  <a:prstClr val="black"/>
                </a:solidFill>
                <a:latin typeface="Trebuchet MS" panose="020B0603020202020204" pitchFamily="34" charset="0"/>
              </a:rPr>
              <a:t>– </a:t>
            </a:r>
            <a:r>
              <a:rPr lang="en-US" sz="1400" b="1" dirty="0">
                <a:solidFill>
                  <a:srgbClr val="70AD47"/>
                </a:solidFill>
                <a:latin typeface="Trebuchet MS" panose="020B0603020202020204" pitchFamily="34" charset="0"/>
              </a:rPr>
              <a:t>Sp. Ed Dec Count Snapshot</a:t>
            </a:r>
            <a:r>
              <a:rPr lang="en-US" sz="1400" b="1" dirty="0">
                <a:solidFill>
                  <a:prstClr val="black"/>
                </a:solidFill>
                <a:latin typeface="Trebuchet MS" panose="020B0603020202020204" pitchFamily="34" charset="0"/>
              </a:rPr>
              <a:t> </a:t>
            </a:r>
            <a:endParaRPr lang="en-US" sz="1400" dirty="0">
              <a:solidFill>
                <a:prstClr val="black"/>
              </a:solidFill>
              <a:latin typeface="Trebuchet MS" panose="020B0603020202020204" pitchFamily="34" charset="0"/>
            </a:endParaRPr>
          </a:p>
          <a:p>
            <a:pPr marL="948690" lvl="1" indent="-171450">
              <a:buFont typeface="Arial" panose="020B0604020202020204" pitchFamily="34" charset="0"/>
              <a:buChar char="•"/>
              <a:defRPr/>
            </a:pPr>
            <a:r>
              <a:rPr lang="en-US" sz="1400" dirty="0">
                <a:solidFill>
                  <a:prstClr val="black"/>
                </a:solidFill>
                <a:latin typeface="Trebuchet MS" panose="020B0603020202020204" pitchFamily="34" charset="0"/>
              </a:rPr>
              <a:t>School Year – automatically populates with 2024-2025</a:t>
            </a:r>
          </a:p>
          <a:p>
            <a:pPr marL="948690" lvl="1" indent="-171450">
              <a:buFont typeface="Arial" panose="020B0604020202020204" pitchFamily="34" charset="0"/>
              <a:buChar char="•"/>
              <a:defRPr/>
            </a:pPr>
            <a:r>
              <a:rPr lang="en-US" sz="1400" dirty="0">
                <a:solidFill>
                  <a:prstClr val="black"/>
                </a:solidFill>
                <a:latin typeface="Trebuchet MS" panose="020B0603020202020204" pitchFamily="34" charset="0"/>
              </a:rPr>
              <a:t>Organization/LEA – automatically populates based on </a:t>
            </a:r>
            <a:r>
              <a:rPr lang="en-US" sz="1400" dirty="0" err="1">
                <a:solidFill>
                  <a:prstClr val="black"/>
                </a:solidFill>
                <a:latin typeface="Trebuchet MS" panose="020B0603020202020204" pitchFamily="34" charset="0"/>
              </a:rPr>
              <a:t>IdM</a:t>
            </a:r>
            <a:r>
              <a:rPr lang="en-US" sz="1400" dirty="0">
                <a:solidFill>
                  <a:prstClr val="black"/>
                </a:solidFill>
                <a:latin typeface="Trebuchet MS" panose="020B0603020202020204" pitchFamily="34" charset="0"/>
              </a:rPr>
              <a:t> role</a:t>
            </a:r>
          </a:p>
          <a:p>
            <a:pPr marL="342900" indent="-342900">
              <a:defRPr/>
            </a:pPr>
            <a:r>
              <a:rPr lang="en-US" sz="1400" dirty="0">
                <a:solidFill>
                  <a:prstClr val="black"/>
                </a:solidFill>
                <a:latin typeface="Trebuchet MS" panose="020B0603020202020204" pitchFamily="34" charset="0"/>
              </a:rPr>
              <a:t>4. Click </a:t>
            </a:r>
            <a:r>
              <a:rPr lang="en-US" sz="1400" b="1" dirty="0">
                <a:solidFill>
                  <a:srgbClr val="70AD47"/>
                </a:solidFill>
                <a:latin typeface="Trebuchet MS" panose="020B0603020202020204" pitchFamily="34" charset="0"/>
              </a:rPr>
              <a:t>Search </a:t>
            </a:r>
            <a:r>
              <a:rPr lang="en-US" sz="1400" dirty="0">
                <a:latin typeface="Trebuchet MS" panose="020B0603020202020204" pitchFamily="34" charset="0"/>
              </a:rPr>
              <a:t>and then screen will display the Create Snapshot green button.</a:t>
            </a:r>
          </a:p>
          <a:p>
            <a:pPr>
              <a:defRPr/>
            </a:pPr>
            <a:r>
              <a:rPr lang="en-US" sz="1400" dirty="0">
                <a:solidFill>
                  <a:prstClr val="black"/>
                </a:solidFill>
                <a:latin typeface="Trebuchet MS" panose="020B0603020202020204" pitchFamily="34" charset="0"/>
              </a:rPr>
              <a:t>5. Click </a:t>
            </a:r>
            <a:r>
              <a:rPr lang="en-US" sz="1400" b="1" dirty="0">
                <a:solidFill>
                  <a:srgbClr val="70AD47"/>
                </a:solidFill>
                <a:latin typeface="Trebuchet MS" panose="020B0603020202020204" pitchFamily="34" charset="0"/>
              </a:rPr>
              <a:t>Create Snapshot </a:t>
            </a:r>
            <a:r>
              <a:rPr lang="en-US" sz="1400" dirty="0">
                <a:solidFill>
                  <a:prstClr val="black"/>
                </a:solidFill>
                <a:latin typeface="Trebuchet MS" panose="020B0603020202020204" pitchFamily="34" charset="0"/>
              </a:rPr>
              <a:t>button. </a:t>
            </a:r>
          </a:p>
          <a:p>
            <a:pPr marL="742950" lvl="1" indent="-285750">
              <a:buFont typeface="Arial" panose="020B0604020202020204" pitchFamily="34" charset="0"/>
              <a:buChar char="•"/>
              <a:defRPr/>
            </a:pPr>
            <a:r>
              <a:rPr lang="en-US" sz="1400" dirty="0">
                <a:solidFill>
                  <a:prstClr val="black"/>
                </a:solidFill>
                <a:latin typeface="Trebuchet MS" panose="020B0603020202020204" pitchFamily="34" charset="0"/>
              </a:rPr>
              <a:t>you should see a message display across the top left in green: “</a:t>
            </a:r>
            <a:r>
              <a:rPr lang="en-US" sz="1400" dirty="0">
                <a:solidFill>
                  <a:srgbClr val="70AD47"/>
                </a:solidFill>
                <a:latin typeface="Trebuchet MS" panose="020B0603020202020204" pitchFamily="34" charset="0"/>
              </a:rPr>
              <a:t>Snapshot creation triggered and processing. A notification email will be sent upon completion”</a:t>
            </a:r>
          </a:p>
          <a:p>
            <a:pPr lvl="1">
              <a:defRPr/>
            </a:pPr>
            <a:endParaRPr lang="en-US" sz="1400" dirty="0">
              <a:solidFill>
                <a:srgbClr val="70AD47"/>
              </a:solidFill>
              <a:latin typeface="Trebuchet MS" panose="020B0603020202020204" pitchFamily="34" charset="0"/>
            </a:endParaRPr>
          </a:p>
          <a:p>
            <a:pPr>
              <a:defRPr/>
            </a:pPr>
            <a:r>
              <a:rPr lang="en-US" sz="1600" i="1" dirty="0">
                <a:solidFill>
                  <a:prstClr val="black"/>
                </a:solidFill>
                <a:latin typeface="Trebuchet MS" panose="020B0603020202020204" pitchFamily="34" charset="0"/>
              </a:rPr>
              <a:t>Watch for snapshot email confirmation. Snapshot is not finished </a:t>
            </a:r>
          </a:p>
          <a:p>
            <a:pPr>
              <a:defRPr/>
            </a:pPr>
            <a:r>
              <a:rPr lang="en-US" sz="1600" i="1" dirty="0">
                <a:solidFill>
                  <a:prstClr val="black"/>
                </a:solidFill>
                <a:latin typeface="Trebuchet MS" panose="020B0603020202020204" pitchFamily="34" charset="0"/>
              </a:rPr>
              <a:t>processing until confirmation email is sent</a:t>
            </a:r>
          </a:p>
          <a:p>
            <a:pPr marL="342900" indent="-342900">
              <a:defRPr/>
            </a:pPr>
            <a:endParaRPr lang="en-US" sz="1600" b="1" dirty="0">
              <a:solidFill>
                <a:prstClr val="black"/>
              </a:solidFill>
              <a:latin typeface="Calibri" panose="020F0502020204030204"/>
            </a:endParaRPr>
          </a:p>
        </p:txBody>
      </p:sp>
    </p:spTree>
    <p:extLst>
      <p:ext uri="{BB962C8B-B14F-4D97-AF65-F5344CB8AC3E}">
        <p14:creationId xmlns:p14="http://schemas.microsoft.com/office/powerpoint/2010/main" val="124733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Check Status Dashboard for </a:t>
            </a:r>
            <a:br>
              <a:rPr lang="en-US" dirty="0">
                <a:solidFill>
                  <a:schemeClr val="tx1"/>
                </a:solidFill>
              </a:rPr>
            </a:br>
            <a:r>
              <a:rPr lang="en-US" dirty="0">
                <a:solidFill>
                  <a:schemeClr val="tx1"/>
                </a:solidFill>
              </a:rPr>
              <a:t>Dec Student and Staff Snapshot Details</a:t>
            </a:r>
          </a:p>
        </p:txBody>
      </p:sp>
      <p:sp>
        <p:nvSpPr>
          <p:cNvPr id="3" name="Text Placeholder 2"/>
          <p:cNvSpPr>
            <a:spLocks noGrp="1"/>
          </p:cNvSpPr>
          <p:nvPr>
            <p:ph idx="1"/>
          </p:nvPr>
        </p:nvSpPr>
        <p:spPr/>
        <p:txBody>
          <a:bodyPr/>
          <a:lstStyle/>
          <a:p>
            <a:pPr marL="0" indent="0">
              <a:buNone/>
            </a:pPr>
            <a:r>
              <a:rPr lang="en-US" sz="2800" dirty="0"/>
              <a:t>Checking the Status of the Snapshot</a:t>
            </a:r>
          </a:p>
          <a:p>
            <a:r>
              <a:rPr lang="en-US" sz="1800" dirty="0"/>
              <a:t>Click Special Education-&gt;Status Dashboard:</a:t>
            </a:r>
            <a:endParaRPr lang="en-US" sz="2800" dirty="0"/>
          </a:p>
        </p:txBody>
      </p:sp>
      <p:sp>
        <p:nvSpPr>
          <p:cNvPr id="2" name="TextBox 1"/>
          <p:cNvSpPr txBox="1"/>
          <p:nvPr/>
        </p:nvSpPr>
        <p:spPr>
          <a:xfrm>
            <a:off x="7650378" y="1370399"/>
            <a:ext cx="2491997" cy="830997"/>
          </a:xfrm>
          <a:prstGeom prst="rect">
            <a:avLst/>
          </a:prstGeom>
          <a:noFill/>
        </p:spPr>
        <p:txBody>
          <a:bodyPr wrap="square" rtlCol="0">
            <a:spAutoFit/>
          </a:bodyPr>
          <a:lstStyle/>
          <a:p>
            <a:pPr>
              <a:defRPr/>
            </a:pPr>
            <a:r>
              <a:rPr lang="en-US" sz="1600" dirty="0">
                <a:solidFill>
                  <a:prstClr val="black"/>
                </a:solidFill>
                <a:latin typeface="Calibri" panose="020F0502020204030204"/>
              </a:rPr>
              <a:t>*Email confirmation is the green light for checking status dashboard!</a:t>
            </a:r>
          </a:p>
        </p:txBody>
      </p:sp>
      <p:pic>
        <p:nvPicPr>
          <p:cNvPr id="9" name="Picture 8" title="Snapshot Screenshot - Status Dashboard"/>
          <p:cNvPicPr>
            <a:picLocks noChangeAspect="1"/>
          </p:cNvPicPr>
          <p:nvPr/>
        </p:nvPicPr>
        <p:blipFill rotWithShape="1">
          <a:blip r:embed="rId3"/>
          <a:srcRect l="30393" t="40115" r="5675" b="18411"/>
          <a:stretch/>
        </p:blipFill>
        <p:spPr>
          <a:xfrm>
            <a:off x="2375511" y="2560428"/>
            <a:ext cx="6559823" cy="3383280"/>
          </a:xfrm>
          <a:prstGeom prst="rect">
            <a:avLst/>
          </a:prstGeom>
        </p:spPr>
      </p:pic>
      <p:sp>
        <p:nvSpPr>
          <p:cNvPr id="6" name="Slide Number Placeholder 5"/>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18</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723995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Reviewing Snapshot Errors</a:t>
            </a:r>
          </a:p>
        </p:txBody>
      </p:sp>
      <p:sp>
        <p:nvSpPr>
          <p:cNvPr id="2" name="Content Placeholder 1"/>
          <p:cNvSpPr>
            <a:spLocks noGrp="1"/>
          </p:cNvSpPr>
          <p:nvPr>
            <p:ph idx="1"/>
          </p:nvPr>
        </p:nvSpPr>
        <p:spPr/>
        <p:txBody>
          <a:bodyPr/>
          <a:lstStyle/>
          <a:p>
            <a:pPr marL="0" indent="0">
              <a:buNone/>
            </a:pPr>
            <a:r>
              <a:rPr lang="en-US" sz="1800" dirty="0"/>
              <a:t>Options for viewing errors:</a:t>
            </a:r>
          </a:p>
          <a:p>
            <a:pPr lvl="1"/>
            <a:r>
              <a:rPr lang="en-US" sz="1800" dirty="0"/>
              <a:t>Pipeline Reports - Error Reports/Special Education IEP Interchange</a:t>
            </a:r>
          </a:p>
          <a:p>
            <a:pPr lvl="2"/>
            <a:r>
              <a:rPr lang="en-US" dirty="0"/>
              <a:t>File Type: Sp. Ed December Count Staff OR</a:t>
            </a:r>
          </a:p>
          <a:p>
            <a:pPr lvl="2"/>
            <a:r>
              <a:rPr lang="en-US" dirty="0"/>
              <a:t>File Type: Sp. Ed December Count Student </a:t>
            </a:r>
          </a:p>
          <a:p>
            <a:pPr lvl="1"/>
            <a:r>
              <a:rPr lang="en-US" sz="1800" dirty="0"/>
              <a:t>Cognos Reports – Special Education December Count</a:t>
            </a:r>
          </a:p>
          <a:p>
            <a:pPr lvl="2"/>
            <a:r>
              <a:rPr lang="en-US" dirty="0"/>
              <a:t>Errors: Student Detail Report of Errors to Correct</a:t>
            </a:r>
          </a:p>
          <a:p>
            <a:pPr lvl="2"/>
            <a:r>
              <a:rPr lang="en-US" dirty="0"/>
              <a:t>Errors: Staff Detail Report of Errors to Correct</a:t>
            </a:r>
          </a:p>
          <a:p>
            <a:endParaRPr lang="en-US" dirty="0"/>
          </a:p>
          <a:p>
            <a:pPr marL="0" indent="0">
              <a:buNone/>
            </a:pPr>
            <a:r>
              <a:rPr lang="en-US" altLang="en-US" sz="1800" dirty="0"/>
              <a:t>The list of all December Count Student and Staff Business rules (errors and warnings) can be found at: </a:t>
            </a:r>
            <a:r>
              <a:rPr lang="en-US" altLang="en-US" sz="1800" dirty="0">
                <a:hlinkClick r:id="rId2"/>
              </a:rPr>
              <a:t>http://www.cde.state.co.us/datapipeline/snap_sped-december</a:t>
            </a:r>
            <a:r>
              <a:rPr lang="en-US" altLang="en-US" sz="1800" dirty="0"/>
              <a:t> under the ‘Business Rules’ section.</a:t>
            </a:r>
          </a:p>
          <a:p>
            <a:pPr marL="457200" lvl="1" indent="0">
              <a:buNone/>
            </a:pPr>
            <a:endParaRPr lang="en-US" alt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A5567E5-A4E9-4ACC-BECF-82010D946DD8}"/>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19</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25645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54" y="250840"/>
            <a:ext cx="6081865" cy="756418"/>
          </a:xfrm>
        </p:spPr>
        <p:txBody>
          <a:bodyPr>
            <a:normAutofit/>
          </a:bodyPr>
          <a:lstStyle/>
          <a:p>
            <a:pPr algn="ctr">
              <a:defRPr/>
            </a:pPr>
            <a:r>
              <a:rPr lang="en-US" dirty="0">
                <a:solidFill>
                  <a:schemeClr val="tx1"/>
                </a:solidFill>
                <a:latin typeface="Museo Slab 500"/>
              </a:rPr>
              <a:t>Special Education December Count</a:t>
            </a:r>
          </a:p>
        </p:txBody>
      </p:sp>
      <p:sp>
        <p:nvSpPr>
          <p:cNvPr id="8" name="Content Placeholder 1"/>
          <p:cNvSpPr txBox="1">
            <a:spLocks/>
          </p:cNvSpPr>
          <p:nvPr/>
        </p:nvSpPr>
        <p:spPr bwMode="auto">
          <a:xfrm>
            <a:off x="1824013" y="1554480"/>
            <a:ext cx="6758513" cy="1274612"/>
          </a:xfrm>
          <a:prstGeom prst="rect">
            <a:avLst/>
          </a:prstGeom>
          <a:solidFill>
            <a:schemeClr val="accent2">
              <a:lumMod val="20000"/>
              <a:lumOff val="80000"/>
            </a:schemeClr>
          </a:solidFill>
          <a:ln w="38100">
            <a:solidFill>
              <a:schemeClr val="tx1"/>
            </a:solidFill>
          </a:ln>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altLang="en-US" sz="1400" u="sng" dirty="0">
                <a:latin typeface="Trebuchet MS" panose="020B0603020202020204" pitchFamily="34" charset="0"/>
              </a:rPr>
              <a:t>Contact Information</a:t>
            </a:r>
          </a:p>
          <a:p>
            <a:pPr marL="44450" indent="0">
              <a:buNone/>
            </a:pPr>
            <a:r>
              <a:rPr lang="en-US" altLang="en-US" sz="1400" b="1" dirty="0">
                <a:latin typeface="Trebuchet MS" panose="020B0603020202020204" pitchFamily="34" charset="0"/>
              </a:rPr>
              <a:t>Lindsey Heitman</a:t>
            </a:r>
            <a:r>
              <a:rPr lang="en-US" altLang="en-US" sz="1400" b="1" dirty="0">
                <a:solidFill>
                  <a:srgbClr val="6EC4E8"/>
                </a:solidFill>
                <a:latin typeface="Trebuchet MS" panose="020B0603020202020204" pitchFamily="34" charset="0"/>
              </a:rPr>
              <a:t> </a:t>
            </a:r>
            <a:r>
              <a:rPr lang="en-US" altLang="en-US" sz="1400" b="1" dirty="0">
                <a:latin typeface="Trebuchet MS" panose="020B0603020202020204" pitchFamily="34" charset="0"/>
              </a:rPr>
              <a:t>– </a:t>
            </a:r>
            <a:r>
              <a:rPr lang="en-US" altLang="en-US" sz="1400" dirty="0">
                <a:latin typeface="Trebuchet MS" panose="020B0603020202020204" pitchFamily="34" charset="0"/>
                <a:hlinkClick r:id="rId3"/>
              </a:rPr>
              <a:t>SpedDecCount@cde.state.co.us</a:t>
            </a:r>
            <a:r>
              <a:rPr lang="en-US" altLang="en-US" sz="1400" dirty="0">
                <a:latin typeface="Trebuchet MS" panose="020B0603020202020204" pitchFamily="34" charset="0"/>
              </a:rPr>
              <a:t>  </a:t>
            </a:r>
            <a:r>
              <a:rPr lang="en-US" altLang="en-US" sz="1400" b="1" dirty="0">
                <a:latin typeface="Trebuchet MS" panose="020B0603020202020204" pitchFamily="34" charset="0"/>
              </a:rPr>
              <a:t>720-456-2033 </a:t>
            </a:r>
          </a:p>
          <a:p>
            <a:pPr marL="787400" lvl="1" indent="-285750"/>
            <a:r>
              <a:rPr lang="en-US" altLang="en-US" sz="1400" dirty="0">
                <a:latin typeface="Trebuchet MS" panose="020B0603020202020204" pitchFamily="34" charset="0"/>
              </a:rPr>
              <a:t>Special Education Dec Count Snapshot submission  </a:t>
            </a:r>
          </a:p>
          <a:p>
            <a:pPr marL="787400" lvl="1" indent="-285750"/>
            <a:r>
              <a:rPr lang="en-US" altLang="en-US" sz="1400" dirty="0">
                <a:latin typeface="Trebuchet MS" panose="020B0603020202020204" pitchFamily="34" charset="0"/>
              </a:rPr>
              <a:t>Includes IEP Interchange and Staff Interchange and Sped December Count SPED staff questions</a:t>
            </a:r>
          </a:p>
          <a:p>
            <a:pPr marL="44450" indent="0">
              <a:buNone/>
            </a:pPr>
            <a:endParaRPr lang="en-US" altLang="en-US" sz="1400" b="1" dirty="0">
              <a:latin typeface="Trebuchet MS" panose="020B0603020202020204" pitchFamily="34" charset="0"/>
            </a:endParaRPr>
          </a:p>
          <a:p>
            <a:pPr marL="44450" indent="0">
              <a:buNone/>
            </a:pPr>
            <a:endParaRPr lang="en-US" altLang="en-US" sz="1400" dirty="0"/>
          </a:p>
        </p:txBody>
      </p:sp>
      <p:sp>
        <p:nvSpPr>
          <p:cNvPr id="2" name="Rectangle 1"/>
          <p:cNvSpPr/>
          <p:nvPr/>
        </p:nvSpPr>
        <p:spPr>
          <a:xfrm>
            <a:off x="1663591" y="3068537"/>
            <a:ext cx="8354704" cy="307777"/>
          </a:xfrm>
          <a:prstGeom prst="rect">
            <a:avLst/>
          </a:prstGeom>
        </p:spPr>
        <p:txBody>
          <a:bodyPr wrap="square">
            <a:spAutoFit/>
          </a:bodyPr>
          <a:lstStyle/>
          <a:p>
            <a:pPr marL="44450"/>
            <a:r>
              <a:rPr lang="en-US" altLang="en-US" sz="1400" b="1" dirty="0">
                <a:latin typeface="Trebuchet MS" panose="020B0603020202020204" pitchFamily="34" charset="0"/>
              </a:rPr>
              <a:t>*Please include your AU #, District #, Error code # or </a:t>
            </a:r>
            <a:r>
              <a:rPr lang="en-US" altLang="en-US" sz="1400" b="1" dirty="0" err="1">
                <a:latin typeface="Trebuchet MS" panose="020B0603020202020204" pitchFamily="34" charset="0"/>
              </a:rPr>
              <a:t>cognos</a:t>
            </a:r>
            <a:r>
              <a:rPr lang="en-US" altLang="en-US" sz="1400" b="1" dirty="0">
                <a:latin typeface="Trebuchet MS" panose="020B0603020202020204" pitchFamily="34" charset="0"/>
              </a:rPr>
              <a:t> report name (if applicable) in emails</a:t>
            </a:r>
          </a:p>
        </p:txBody>
      </p:sp>
      <p:sp>
        <p:nvSpPr>
          <p:cNvPr id="4" name="Rectangle 3"/>
          <p:cNvSpPr/>
          <p:nvPr/>
        </p:nvSpPr>
        <p:spPr>
          <a:xfrm>
            <a:off x="3576501" y="3923536"/>
            <a:ext cx="3695292" cy="1231106"/>
          </a:xfrm>
          <a:prstGeom prst="rect">
            <a:avLst/>
          </a:prstGeom>
          <a:solidFill>
            <a:schemeClr val="accent2">
              <a:lumMod val="40000"/>
              <a:lumOff val="60000"/>
            </a:schemeClr>
          </a:solidFill>
          <a:ln>
            <a:solidFill>
              <a:schemeClr val="accent2">
                <a:lumMod val="40000"/>
                <a:lumOff val="60000"/>
              </a:schemeClr>
            </a:solidFill>
          </a:ln>
        </p:spPr>
        <p:txBody>
          <a:bodyPr wrap="square">
            <a:spAutoFit/>
          </a:bodyPr>
          <a:lstStyle/>
          <a:p>
            <a:r>
              <a:rPr lang="en-US" dirty="0">
                <a:latin typeface="Trebuchet MS" panose="020B0603020202020204" pitchFamily="34" charset="0"/>
              </a:rPr>
              <a:t>Resource Webpages</a:t>
            </a:r>
          </a:p>
          <a:p>
            <a:pPr lvl="1"/>
            <a:r>
              <a:rPr lang="en-US" sz="1400" dirty="0">
                <a:latin typeface="Trebuchet MS" panose="020B0603020202020204" pitchFamily="34" charset="0"/>
                <a:hlinkClick r:id="rId4"/>
              </a:rPr>
              <a:t>Special Education IEP Interchange</a:t>
            </a:r>
            <a:endParaRPr lang="en-US" sz="1400" dirty="0">
              <a:latin typeface="Trebuchet MS" panose="020B0603020202020204" pitchFamily="34" charset="0"/>
            </a:endParaRPr>
          </a:p>
          <a:p>
            <a:pPr lvl="1"/>
            <a:r>
              <a:rPr lang="en-US" sz="1400" dirty="0">
                <a:latin typeface="Trebuchet MS" panose="020B0603020202020204" pitchFamily="34" charset="0"/>
                <a:hlinkClick r:id="rId5"/>
              </a:rPr>
              <a:t>Staff Interchange</a:t>
            </a:r>
            <a:endParaRPr lang="en-US" sz="1400" dirty="0">
              <a:latin typeface="Trebuchet MS" panose="020B0603020202020204" pitchFamily="34" charset="0"/>
            </a:endParaRPr>
          </a:p>
          <a:p>
            <a:pPr lvl="1"/>
            <a:r>
              <a:rPr lang="en-US" sz="1400" dirty="0">
                <a:latin typeface="Trebuchet MS" panose="020B0603020202020204" pitchFamily="34" charset="0"/>
                <a:hlinkClick r:id="rId6"/>
              </a:rPr>
              <a:t>Special Ed December Count Snapshot</a:t>
            </a:r>
            <a:endParaRPr lang="en-US" sz="1400" dirty="0">
              <a:latin typeface="Trebuchet MS" panose="020B0603020202020204" pitchFamily="34" charset="0"/>
            </a:endParaRPr>
          </a:p>
          <a:p>
            <a:pPr lvl="1"/>
            <a:r>
              <a:rPr lang="en-US" sz="1400" dirty="0">
                <a:latin typeface="Trebuchet MS" panose="020B0603020202020204" pitchFamily="34" charset="0"/>
                <a:hlinkClick r:id="rId7"/>
              </a:rPr>
              <a:t>ESSU Data Management System</a:t>
            </a:r>
            <a:endParaRPr lang="en-US" sz="1400" dirty="0">
              <a:latin typeface="Trebuchet MS" panose="020B0603020202020204" pitchFamily="34" charset="0"/>
            </a:endParaRPr>
          </a:p>
        </p:txBody>
      </p:sp>
      <p:sp>
        <p:nvSpPr>
          <p:cNvPr id="7" name="Slide Number Placeholder 1">
            <a:extLst>
              <a:ext uri="{FF2B5EF4-FFF2-40B4-BE49-F238E27FC236}">
                <a16:creationId xmlns:a16="http://schemas.microsoft.com/office/drawing/2014/main" id="{A55A5019-8DA9-7FED-CF1A-566D98B171A7}"/>
              </a:ext>
            </a:extLst>
          </p:cNvPr>
          <p:cNvSpPr>
            <a:spLocks noGrp="1"/>
          </p:cNvSpPr>
          <p:nvPr>
            <p:ph type="sldNum" sz="quarter" idx="12"/>
          </p:nvPr>
        </p:nvSpPr>
        <p:spPr>
          <a:xfrm>
            <a:off x="332873" y="6400800"/>
            <a:ext cx="385584" cy="320675"/>
          </a:xfr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336342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563563" y="190500"/>
            <a:ext cx="7896225" cy="5222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useo Slab 500"/>
                <a:ea typeface="+mn-ea"/>
                <a:cs typeface="+mn-cs"/>
              </a:rPr>
              <a:t>Pipeline Error Reports</a:t>
            </a:r>
          </a:p>
        </p:txBody>
      </p:sp>
      <p:pic>
        <p:nvPicPr>
          <p:cNvPr id="5" name="Picture 4" title="Error Report"/>
          <p:cNvPicPr>
            <a:picLocks noChangeAspect="1"/>
          </p:cNvPicPr>
          <p:nvPr/>
        </p:nvPicPr>
        <p:blipFill rotWithShape="1">
          <a:blip r:embed="rId2">
            <a:extLst>
              <a:ext uri="{28A0092B-C50C-407E-A947-70E740481C1C}">
                <a14:useLocalDpi xmlns:a14="http://schemas.microsoft.com/office/drawing/2010/main" val="0"/>
              </a:ext>
            </a:extLst>
          </a:blip>
          <a:srcRect r="39228" b="31732"/>
          <a:stretch/>
        </p:blipFill>
        <p:spPr>
          <a:xfrm>
            <a:off x="1540042" y="809029"/>
            <a:ext cx="7407894" cy="5201003"/>
          </a:xfrm>
          <a:prstGeom prst="rect">
            <a:avLst/>
          </a:prstGeom>
        </p:spPr>
      </p:pic>
      <p:sp>
        <p:nvSpPr>
          <p:cNvPr id="2" name="Rectangle 1" title="Rectangle"/>
          <p:cNvSpPr/>
          <p:nvPr/>
        </p:nvSpPr>
        <p:spPr>
          <a:xfrm>
            <a:off x="6464969" y="1376406"/>
            <a:ext cx="1203158" cy="1315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3" name="TextBox 2"/>
          <p:cNvSpPr txBox="1"/>
          <p:nvPr/>
        </p:nvSpPr>
        <p:spPr>
          <a:xfrm>
            <a:off x="8240873" y="1147068"/>
            <a:ext cx="3181105" cy="1169551"/>
          </a:xfrm>
          <a:prstGeom prst="rect">
            <a:avLst/>
          </a:prstGeom>
          <a:solidFill>
            <a:schemeClr val="bg1"/>
          </a:solidFill>
          <a:ln>
            <a:solidFill>
              <a:schemeClr val="tx1"/>
            </a:solidFill>
          </a:ln>
        </p:spPr>
        <p:txBody>
          <a:bodyPr wrap="square" rtlCol="0">
            <a:spAutoFit/>
          </a:bodyPr>
          <a:lstStyle/>
          <a:p>
            <a:pPr>
              <a:defRPr/>
            </a:pPr>
            <a:r>
              <a:rPr lang="en-US" sz="1400" dirty="0">
                <a:solidFill>
                  <a:srgbClr val="C00000"/>
                </a:solidFill>
                <a:latin typeface="Trebuchet MS" panose="020B0603020202020204" pitchFamily="34" charset="0"/>
              </a:rPr>
              <a:t>File Type may be:</a:t>
            </a:r>
          </a:p>
          <a:p>
            <a:pPr marL="285750" indent="-285750">
              <a:buFont typeface="Arial" panose="020B0604020202020204" pitchFamily="34" charset="0"/>
              <a:buChar char="•"/>
              <a:defRPr/>
            </a:pPr>
            <a:r>
              <a:rPr lang="en-US" sz="1400" dirty="0">
                <a:solidFill>
                  <a:srgbClr val="C00000"/>
                </a:solidFill>
                <a:latin typeface="Trebuchet MS" panose="020B0603020202020204" pitchFamily="34" charset="0"/>
              </a:rPr>
              <a:t>Sp. Ed December Count Staff OR</a:t>
            </a:r>
          </a:p>
          <a:p>
            <a:pPr marL="285750" indent="-285750">
              <a:buFont typeface="Arial" panose="020B0604020202020204" pitchFamily="34" charset="0"/>
              <a:buChar char="•"/>
              <a:defRPr/>
            </a:pPr>
            <a:r>
              <a:rPr lang="en-US" sz="1400" dirty="0">
                <a:solidFill>
                  <a:srgbClr val="C00000"/>
                </a:solidFill>
                <a:latin typeface="Trebuchet MS" panose="020B0603020202020204" pitchFamily="34" charset="0"/>
              </a:rPr>
              <a:t>Sp. Ed December Count Student  </a:t>
            </a:r>
          </a:p>
          <a:p>
            <a:pPr marL="285750" indent="-285750">
              <a:buFont typeface="Arial" panose="020B0604020202020204" pitchFamily="34" charset="0"/>
              <a:buChar char="•"/>
              <a:defRPr/>
            </a:pPr>
            <a:r>
              <a:rPr lang="en-US" sz="1400" dirty="0">
                <a:solidFill>
                  <a:srgbClr val="C00000"/>
                </a:solidFill>
                <a:latin typeface="Trebuchet MS" panose="020B0603020202020204" pitchFamily="34" charset="0"/>
              </a:rPr>
              <a:t>Both are ‘DC’ error codes</a:t>
            </a:r>
          </a:p>
          <a:p>
            <a:pPr>
              <a:defRPr/>
            </a:pPr>
            <a:endParaRPr lang="en-US" sz="1400" dirty="0">
              <a:solidFill>
                <a:srgbClr val="C00000"/>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20</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136185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title="Pipeline Error Report"/>
          <p:cNvPicPr>
            <a:picLocks noGrp="1" noChangeAspect="1"/>
          </p:cNvPicPr>
          <p:nvPr>
            <p:ph idx="1"/>
          </p:nvPr>
        </p:nvPicPr>
        <p:blipFill rotWithShape="1">
          <a:blip r:embed="rId2"/>
          <a:srcRect l="16399" t="6215" r="581" b="7287"/>
          <a:stretch/>
        </p:blipFill>
        <p:spPr>
          <a:xfrm>
            <a:off x="1653331" y="1229933"/>
            <a:ext cx="6096000" cy="5081155"/>
          </a:xfrm>
          <a:prstGeom prst="rect">
            <a:avLst/>
          </a:prstGeom>
        </p:spPr>
      </p:pic>
      <p:sp>
        <p:nvSpPr>
          <p:cNvPr id="6" name="Text Placeholder 5"/>
          <p:cNvSpPr>
            <a:spLocks noGrp="1"/>
          </p:cNvSpPr>
          <p:nvPr>
            <p:ph type="body" idx="4294967295"/>
          </p:nvPr>
        </p:nvSpPr>
        <p:spPr>
          <a:xfrm>
            <a:off x="449179" y="159169"/>
            <a:ext cx="6096000" cy="639762"/>
          </a:xfrm>
        </p:spPr>
        <p:txBody>
          <a:bodyPr>
            <a:noAutofit/>
          </a:bodyPr>
          <a:lstStyle/>
          <a:p>
            <a:pPr marL="0" indent="0">
              <a:buNone/>
            </a:pPr>
            <a:r>
              <a:rPr lang="en-US" dirty="0"/>
              <a:t>Pipeline Error Report:</a:t>
            </a:r>
          </a:p>
          <a:p>
            <a:pPr marL="0" indent="0">
              <a:buNone/>
            </a:pPr>
            <a:r>
              <a:rPr lang="en-US" dirty="0"/>
              <a:t>Viewing detail error records in Excel</a:t>
            </a:r>
          </a:p>
        </p:txBody>
      </p:sp>
      <p:sp>
        <p:nvSpPr>
          <p:cNvPr id="9" name="TextBox 8"/>
          <p:cNvSpPr txBox="1"/>
          <p:nvPr/>
        </p:nvSpPr>
        <p:spPr>
          <a:xfrm>
            <a:off x="4108448" y="6329499"/>
            <a:ext cx="2335695" cy="369332"/>
          </a:xfrm>
          <a:prstGeom prst="rect">
            <a:avLst/>
          </a:prstGeom>
          <a:solidFill>
            <a:schemeClr val="bg2"/>
          </a:solidFill>
          <a:ln>
            <a:solidFill>
              <a:schemeClr val="tx1"/>
            </a:solidFill>
          </a:ln>
        </p:spPr>
        <p:txBody>
          <a:bodyPr wrap="square" rtlCol="0">
            <a:spAutoFit/>
          </a:bodyPr>
          <a:lstStyle/>
          <a:p>
            <a:pPr>
              <a:defRPr/>
            </a:pPr>
            <a:r>
              <a:rPr lang="en-US" b="1" dirty="0">
                <a:solidFill>
                  <a:prstClr val="black"/>
                </a:solidFill>
                <a:latin typeface="Calibri" panose="020F0502020204030204"/>
              </a:rPr>
              <a:t>Click View Details</a:t>
            </a:r>
          </a:p>
        </p:txBody>
      </p:sp>
      <p:sp>
        <p:nvSpPr>
          <p:cNvPr id="10" name="Left Arrow 9" title="Arrow"/>
          <p:cNvSpPr/>
          <p:nvPr/>
        </p:nvSpPr>
        <p:spPr>
          <a:xfrm rot="19209503">
            <a:off x="4876185" y="5756413"/>
            <a:ext cx="496956" cy="31919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pic>
        <p:nvPicPr>
          <p:cNvPr id="4" name="Content Placeholder 7" title="Data Pipeline Test System">
            <a:extLst>
              <a:ext uri="{FF2B5EF4-FFF2-40B4-BE49-F238E27FC236}">
                <a16:creationId xmlns:a16="http://schemas.microsoft.com/office/drawing/2014/main" id="{7F6C5B9D-1A86-D3C1-228A-831E86C7F1BC}"/>
              </a:ext>
            </a:extLst>
          </p:cNvPr>
          <p:cNvPicPr>
            <a:picLocks noChangeAspect="1"/>
          </p:cNvPicPr>
          <p:nvPr/>
        </p:nvPicPr>
        <p:blipFill rotWithShape="1">
          <a:blip r:embed="rId3">
            <a:extLst>
              <a:ext uri="{28A0092B-C50C-407E-A947-70E740481C1C}">
                <a14:useLocalDpi xmlns:a14="http://schemas.microsoft.com/office/drawing/2010/main" val="0"/>
              </a:ext>
            </a:extLst>
          </a:blip>
          <a:srcRect l="107" t="4101" r="66832" b="33433"/>
          <a:stretch/>
        </p:blipFill>
        <p:spPr>
          <a:xfrm>
            <a:off x="7620002" y="1211520"/>
            <a:ext cx="3047999" cy="3599472"/>
          </a:xfrm>
          <a:prstGeom prst="rect">
            <a:avLst/>
          </a:prstGeom>
        </p:spPr>
      </p:pic>
      <p:sp>
        <p:nvSpPr>
          <p:cNvPr id="5" name="Title 4">
            <a:extLst>
              <a:ext uri="{FF2B5EF4-FFF2-40B4-BE49-F238E27FC236}">
                <a16:creationId xmlns:a16="http://schemas.microsoft.com/office/drawing/2014/main" id="{7153DA16-47ED-06F8-1C29-EC6F0A2ADD55}"/>
              </a:ext>
            </a:extLst>
          </p:cNvPr>
          <p:cNvSpPr txBox="1">
            <a:spLocks noGrp="1"/>
          </p:cNvSpPr>
          <p:nvPr>
            <p:ph type="title" idx="4294967295"/>
          </p:nvPr>
        </p:nvSpPr>
        <p:spPr>
          <a:xfrm>
            <a:off x="9254837" y="1839191"/>
            <a:ext cx="1283833" cy="369332"/>
          </a:xfrm>
          <a:prstGeom prst="rect">
            <a:avLst/>
          </a:prstGeom>
          <a:solidFill>
            <a:schemeClr val="bg2">
              <a:lumMod val="9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Click Excel</a:t>
            </a:r>
          </a:p>
        </p:txBody>
      </p:sp>
      <p:sp>
        <p:nvSpPr>
          <p:cNvPr id="7" name="Left Arrow 9" title="Arrow">
            <a:extLst>
              <a:ext uri="{FF2B5EF4-FFF2-40B4-BE49-F238E27FC236}">
                <a16:creationId xmlns:a16="http://schemas.microsoft.com/office/drawing/2014/main" id="{B182C6F9-0987-CBD0-C763-262258E6F522}"/>
              </a:ext>
            </a:extLst>
          </p:cNvPr>
          <p:cNvSpPr/>
          <p:nvPr/>
        </p:nvSpPr>
        <p:spPr>
          <a:xfrm rot="19209503">
            <a:off x="8877027" y="1679592"/>
            <a:ext cx="496956" cy="31919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F941A39E-818E-1904-4797-32120033B0C8}"/>
              </a:ext>
            </a:extLst>
          </p:cNvPr>
          <p:cNvSpPr txBox="1"/>
          <p:nvPr/>
        </p:nvSpPr>
        <p:spPr>
          <a:xfrm>
            <a:off x="8022846" y="5101694"/>
            <a:ext cx="1784542" cy="923330"/>
          </a:xfrm>
          <a:prstGeom prst="rect">
            <a:avLst/>
          </a:prstGeom>
          <a:noFill/>
        </p:spPr>
        <p:txBody>
          <a:bodyPr wrap="square" rtlCol="0">
            <a:spAutoFit/>
          </a:bodyPr>
          <a:lstStyle/>
          <a:p>
            <a:r>
              <a:rPr lang="en-US" dirty="0">
                <a:latin typeface="Trebuchet MS" panose="020B0603020202020204" pitchFamily="34" charset="0"/>
              </a:rPr>
              <a:t>*Only shows first 1000 errors</a:t>
            </a: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21</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44703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1"/>
                </a:solidFill>
              </a:rPr>
              <a:t>Cognos Reports – option for checking snapshot errors</a:t>
            </a:r>
            <a:br>
              <a:rPr lang="en-US" dirty="0"/>
            </a:br>
            <a:endParaRPr lang="en-US" dirty="0"/>
          </a:p>
        </p:txBody>
      </p:sp>
      <p:pic>
        <p:nvPicPr>
          <p:cNvPr id="8" name="Picture 2" title="Snapshot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969" y="1524000"/>
            <a:ext cx="3055071" cy="147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ent Arrow 8" title="Arrow"/>
          <p:cNvSpPr/>
          <p:nvPr/>
        </p:nvSpPr>
        <p:spPr>
          <a:xfrm rot="5400000">
            <a:off x="4818973" y="2194392"/>
            <a:ext cx="709208" cy="1222806"/>
          </a:xfrm>
          <a:prstGeom prst="bentArrow">
            <a:avLst>
              <a:gd name="adj1" fmla="val 25000"/>
              <a:gd name="adj2" fmla="val 25000"/>
              <a:gd name="adj3" fmla="val 25000"/>
              <a:gd name="adj4" fmla="val 48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black"/>
              </a:solidFill>
              <a:latin typeface="Calibri" panose="020F0502020204030204"/>
            </a:endParaRPr>
          </a:p>
        </p:txBody>
      </p:sp>
      <p:pic>
        <p:nvPicPr>
          <p:cNvPr id="7" name="Picture 2" title="Snapshot Screenshot"/>
          <p:cNvPicPr>
            <a:picLocks noChangeAspect="1" noChangeArrowheads="1"/>
          </p:cNvPicPr>
          <p:nvPr/>
        </p:nvPicPr>
        <p:blipFill rotWithShape="1">
          <a:blip r:embed="rId4">
            <a:extLst>
              <a:ext uri="{28A0092B-C50C-407E-A947-70E740481C1C}">
                <a14:useLocalDpi xmlns:a14="http://schemas.microsoft.com/office/drawing/2010/main" val="0"/>
              </a:ext>
            </a:extLst>
          </a:blip>
          <a:srcRect t="10417" r="78333" b="59821"/>
          <a:stretch/>
        </p:blipFill>
        <p:spPr bwMode="auto">
          <a:xfrm>
            <a:off x="2551692" y="3251201"/>
            <a:ext cx="3387467" cy="301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254486" y="3001712"/>
            <a:ext cx="3193143" cy="400110"/>
          </a:xfrm>
          <a:prstGeom prst="rect">
            <a:avLst/>
          </a:prstGeom>
          <a:noFill/>
        </p:spPr>
        <p:txBody>
          <a:bodyPr wrap="square" rtlCol="0">
            <a:spAutoFit/>
          </a:bodyPr>
          <a:lstStyle/>
          <a:p>
            <a:pPr>
              <a:defRPr/>
            </a:pPr>
            <a:r>
              <a:rPr lang="en-US" sz="2000" dirty="0">
                <a:solidFill>
                  <a:prstClr val="black"/>
                </a:solidFill>
                <a:latin typeface="Trebuchet MS" panose="020B0603020202020204" pitchFamily="34" charset="0"/>
              </a:rPr>
              <a:t>Opens new window</a:t>
            </a:r>
          </a:p>
        </p:txBody>
      </p:sp>
      <p:sp>
        <p:nvSpPr>
          <p:cNvPr id="11" name="Line Callout 2 (No Border) 10"/>
          <p:cNvSpPr/>
          <p:nvPr/>
        </p:nvSpPr>
        <p:spPr>
          <a:xfrm>
            <a:off x="6049748" y="3952344"/>
            <a:ext cx="1801310" cy="1933437"/>
          </a:xfrm>
          <a:prstGeom prs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latin typeface="Trebuchet MS" panose="020B0603020202020204" pitchFamily="34" charset="0"/>
              </a:rPr>
              <a:t>Special Education December </a:t>
            </a: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22</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103801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7057775" y="0"/>
            <a:ext cx="525531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pPr>
              <a:lnSpc>
                <a:spcPct val="100000"/>
              </a:lnSpc>
              <a:spcBef>
                <a:spcPts val="0"/>
              </a:spcBef>
              <a:defRPr/>
            </a:pPr>
            <a:r>
              <a:rPr lang="en-US" sz="1800" b="1" dirty="0">
                <a:solidFill>
                  <a:prstClr val="black"/>
                </a:solidFill>
                <a:ea typeface="+mn-ea"/>
                <a:cs typeface="+mn-cs"/>
              </a:rPr>
              <a:t>Special Education December Cognos Reports</a:t>
            </a:r>
          </a:p>
          <a:p>
            <a:pPr>
              <a:lnSpc>
                <a:spcPct val="100000"/>
              </a:lnSpc>
              <a:spcBef>
                <a:spcPts val="0"/>
              </a:spcBef>
              <a:defRPr/>
            </a:pPr>
            <a:r>
              <a:rPr lang="en-US" sz="1800" dirty="0">
                <a:solidFill>
                  <a:prstClr val="black"/>
                </a:solidFill>
                <a:ea typeface="+mn-ea"/>
                <a:cs typeface="+mn-cs"/>
              </a:rPr>
              <a:t>--&gt;Cognos Reports/Special Education December</a:t>
            </a:r>
          </a:p>
        </p:txBody>
      </p:sp>
      <p:pic>
        <p:nvPicPr>
          <p:cNvPr id="7" name="Content Placeholder 6" title="Cognos Report"/>
          <p:cNvPicPr>
            <a:picLocks noGrp="1" noChangeAspect="1"/>
          </p:cNvPicPr>
          <p:nvPr>
            <p:ph idx="4294967295"/>
          </p:nvPr>
        </p:nvPicPr>
        <p:blipFill rotWithShape="1">
          <a:blip r:embed="rId2"/>
          <a:srcRect t="19104" r="46413"/>
          <a:stretch/>
        </p:blipFill>
        <p:spPr>
          <a:xfrm>
            <a:off x="1524001" y="138114"/>
            <a:ext cx="5376863" cy="6492875"/>
          </a:xfrm>
          <a:prstGeom prst="rect">
            <a:avLst/>
          </a:prstGeom>
        </p:spPr>
      </p:pic>
      <p:sp>
        <p:nvSpPr>
          <p:cNvPr id="13" name="TextBox 12" title="Rectangle"/>
          <p:cNvSpPr txBox="1"/>
          <p:nvPr/>
        </p:nvSpPr>
        <p:spPr>
          <a:xfrm>
            <a:off x="2056151" y="2006697"/>
            <a:ext cx="2164659" cy="369332"/>
          </a:xfrm>
          <a:prstGeom prst="rect">
            <a:avLst/>
          </a:prstGeom>
          <a:noFill/>
          <a:ln w="19050">
            <a:solidFill>
              <a:schemeClr val="accent6"/>
            </a:solidFill>
          </a:ln>
        </p:spPr>
        <p:txBody>
          <a:bodyPr wrap="square" rtlCol="0">
            <a:spAutoFit/>
          </a:bodyPr>
          <a:lstStyle/>
          <a:p>
            <a:pPr>
              <a:defRPr/>
            </a:pPr>
            <a:endParaRPr lang="en-US" dirty="0">
              <a:solidFill>
                <a:prstClr val="black"/>
              </a:solidFill>
              <a:latin typeface="Calibri" panose="020F0502020204030204"/>
            </a:endParaRPr>
          </a:p>
        </p:txBody>
      </p:sp>
      <p:sp>
        <p:nvSpPr>
          <p:cNvPr id="16" name="Left Arrow 15" title="Arrow"/>
          <p:cNvSpPr/>
          <p:nvPr/>
        </p:nvSpPr>
        <p:spPr>
          <a:xfrm>
            <a:off x="4306958" y="2098623"/>
            <a:ext cx="567345" cy="27148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7" name="Title 16"/>
          <p:cNvSpPr txBox="1">
            <a:spLocks noGrp="1"/>
          </p:cNvSpPr>
          <p:nvPr>
            <p:ph type="title" idx="4294967295"/>
          </p:nvPr>
        </p:nvSpPr>
        <p:spPr>
          <a:xfrm>
            <a:off x="5047337" y="2064305"/>
            <a:ext cx="2646554" cy="523220"/>
          </a:xfrm>
          <a:prstGeom prst="rect">
            <a:avLst/>
          </a:prstGeom>
          <a:solidFill>
            <a:schemeClr val="accent6">
              <a:lumMod val="60000"/>
              <a:lumOff val="4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Error Reports: Staff and Student have separate reports </a:t>
            </a:r>
          </a:p>
        </p:txBody>
      </p:sp>
      <p:sp>
        <p:nvSpPr>
          <p:cNvPr id="14" name="TextBox 13" title="Rectangle"/>
          <p:cNvSpPr txBox="1"/>
          <p:nvPr/>
        </p:nvSpPr>
        <p:spPr>
          <a:xfrm>
            <a:off x="2056149" y="2411168"/>
            <a:ext cx="2164659" cy="369332"/>
          </a:xfrm>
          <a:prstGeom prst="rect">
            <a:avLst/>
          </a:prstGeom>
          <a:noFill/>
          <a:ln w="19050">
            <a:solidFill>
              <a:schemeClr val="accent6"/>
            </a:solidFill>
          </a:ln>
        </p:spPr>
        <p:txBody>
          <a:bodyPr wrap="square" rtlCol="0">
            <a:spAutoFit/>
          </a:bodyPr>
          <a:lstStyle/>
          <a:p>
            <a:pPr>
              <a:defRPr/>
            </a:pPr>
            <a:endParaRPr lang="en-US" dirty="0">
              <a:solidFill>
                <a:prstClr val="black"/>
              </a:solidFill>
              <a:latin typeface="Calibri" panose="020F0502020204030204"/>
            </a:endParaRPr>
          </a:p>
        </p:txBody>
      </p:sp>
      <p:sp>
        <p:nvSpPr>
          <p:cNvPr id="15" name="Left Arrow 14" title="Arrow"/>
          <p:cNvSpPr/>
          <p:nvPr/>
        </p:nvSpPr>
        <p:spPr>
          <a:xfrm>
            <a:off x="4306958" y="2535228"/>
            <a:ext cx="567345" cy="245273"/>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2" name="TextBox 1" title="Rectangle"/>
          <p:cNvSpPr txBox="1"/>
          <p:nvPr/>
        </p:nvSpPr>
        <p:spPr>
          <a:xfrm>
            <a:off x="2056152" y="2822713"/>
            <a:ext cx="2164659" cy="369332"/>
          </a:xfrm>
          <a:prstGeom prst="rect">
            <a:avLst/>
          </a:prstGeom>
          <a:noFill/>
          <a:ln w="19050">
            <a:solidFill>
              <a:schemeClr val="accent1"/>
            </a:solidFill>
          </a:ln>
        </p:spPr>
        <p:txBody>
          <a:bodyPr wrap="square" rtlCol="0">
            <a:spAutoFit/>
          </a:bodyPr>
          <a:lstStyle/>
          <a:p>
            <a:pPr>
              <a:defRPr/>
            </a:pPr>
            <a:endParaRPr lang="en-US" dirty="0">
              <a:solidFill>
                <a:prstClr val="black"/>
              </a:solidFill>
              <a:latin typeface="Calibri" panose="020F0502020204030204"/>
            </a:endParaRPr>
          </a:p>
        </p:txBody>
      </p:sp>
      <p:sp>
        <p:nvSpPr>
          <p:cNvPr id="8" name="Left Arrow 7" title="Arrow"/>
          <p:cNvSpPr/>
          <p:nvPr/>
        </p:nvSpPr>
        <p:spPr>
          <a:xfrm>
            <a:off x="4306958" y="3007380"/>
            <a:ext cx="567345" cy="23478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0" name="TextBox 9"/>
          <p:cNvSpPr txBox="1"/>
          <p:nvPr/>
        </p:nvSpPr>
        <p:spPr>
          <a:xfrm>
            <a:off x="5047335" y="2782308"/>
            <a:ext cx="2923856" cy="738664"/>
          </a:xfrm>
          <a:prstGeom prst="rect">
            <a:avLst/>
          </a:prstGeom>
          <a:solidFill>
            <a:schemeClr val="accent2"/>
          </a:solidFill>
        </p:spPr>
        <p:txBody>
          <a:bodyPr wrap="square" rtlCol="0">
            <a:spAutoFit/>
          </a:bodyPr>
          <a:lstStyle/>
          <a:p>
            <a:pPr>
              <a:defRPr/>
            </a:pPr>
            <a:r>
              <a:rPr lang="en-US" sz="1400" dirty="0">
                <a:solidFill>
                  <a:prstClr val="black"/>
                </a:solidFill>
                <a:latin typeface="Trebuchet MS" panose="020B0603020202020204" pitchFamily="34" charset="0"/>
              </a:rPr>
              <a:t>Excluded Report: Includes excluded records – those w/ interchange errors</a:t>
            </a:r>
          </a:p>
        </p:txBody>
      </p:sp>
    </p:spTree>
    <p:extLst>
      <p:ext uri="{BB962C8B-B14F-4D97-AF65-F5344CB8AC3E}">
        <p14:creationId xmlns:p14="http://schemas.microsoft.com/office/powerpoint/2010/main" val="400565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7072" y="254514"/>
            <a:ext cx="6081865" cy="756418"/>
          </a:xfrm>
        </p:spPr>
        <p:txBody>
          <a:bodyPr anchor="t">
            <a:normAutofit fontScale="90000"/>
          </a:bodyPr>
          <a:lstStyle/>
          <a:p>
            <a:r>
              <a:rPr lang="en-US" dirty="0">
                <a:solidFill>
                  <a:schemeClr val="tx1"/>
                </a:solidFill>
              </a:rPr>
              <a:t>Cognos Error Reports</a:t>
            </a:r>
            <a:br>
              <a:rPr lang="en-US" dirty="0"/>
            </a:br>
            <a:endParaRPr lang="en-US" dirty="0"/>
          </a:p>
        </p:txBody>
      </p:sp>
      <p:pic>
        <p:nvPicPr>
          <p:cNvPr id="5" name="Content Placeholder 4" title="Error Report Screenshot"/>
          <p:cNvPicPr>
            <a:picLocks noGrp="1" noChangeAspect="1"/>
          </p:cNvPicPr>
          <p:nvPr>
            <p:ph idx="1"/>
          </p:nvPr>
        </p:nvPicPr>
        <p:blipFill rotWithShape="1">
          <a:blip r:embed="rId3">
            <a:extLst>
              <a:ext uri="{28A0092B-C50C-407E-A947-70E740481C1C}">
                <a14:useLocalDpi xmlns:a14="http://schemas.microsoft.com/office/drawing/2010/main" val="0"/>
              </a:ext>
            </a:extLst>
          </a:blip>
          <a:srcRect t="4644" r="37020"/>
          <a:stretch/>
        </p:blipFill>
        <p:spPr>
          <a:xfrm>
            <a:off x="1747071" y="1245311"/>
            <a:ext cx="8537238" cy="8078753"/>
          </a:xfrm>
          <a:noFill/>
        </p:spPr>
      </p:pic>
      <p:sp>
        <p:nvSpPr>
          <p:cNvPr id="2" name="Slide Number Placeholder 1"/>
          <p:cNvSpPr>
            <a:spLocks noGrp="1"/>
          </p:cNvSpPr>
          <p:nvPr>
            <p:ph type="sldNum" sz="quarter" idx="12"/>
          </p:nvPr>
        </p:nvSpPr>
        <p:spPr>
          <a:xfrm>
            <a:off x="0" y="6420923"/>
            <a:ext cx="2057400" cy="365125"/>
          </a:xfrm>
        </p:spPr>
        <p:txBody>
          <a:bodyPr>
            <a:normAutofit/>
          </a:bodyPr>
          <a:lstStyle/>
          <a:p>
            <a:pPr>
              <a:spcAft>
                <a:spcPts val="600"/>
              </a:spcAft>
              <a:defRPr/>
            </a:pPr>
            <a:fld id="{67726FA2-3EC9-4717-AD62-D8C823692DD3}" type="slidenum">
              <a:rPr lang="en-US">
                <a:solidFill>
                  <a:prstClr val="white">
                    <a:lumMod val="50000"/>
                  </a:prstClr>
                </a:solidFill>
                <a:latin typeface="Calibri" panose="020F0502020204030204"/>
              </a:rPr>
              <a:pPr>
                <a:spcAft>
                  <a:spcPts val="600"/>
                </a:spcAft>
                <a:defRPr/>
              </a:pPr>
              <a:t>24</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44182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Exporting Cognos Report to Excel</a:t>
            </a:r>
          </a:p>
        </p:txBody>
      </p:sp>
      <p:sp>
        <p:nvSpPr>
          <p:cNvPr id="7" name="TextBox 9"/>
          <p:cNvSpPr txBox="1"/>
          <p:nvPr/>
        </p:nvSpPr>
        <p:spPr>
          <a:xfrm>
            <a:off x="3916822" y="1743340"/>
            <a:ext cx="2315912" cy="923330"/>
          </a:xfrm>
          <a:prstGeom prst="rect">
            <a:avLst/>
          </a:prstGeom>
          <a:solidFill>
            <a:schemeClr val="bg2"/>
          </a:solidFill>
          <a:ln w="444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dirty="0">
                <a:solidFill>
                  <a:prstClr val="black"/>
                </a:solidFill>
                <a:latin typeface="Calibri" panose="020F0502020204030204"/>
              </a:rPr>
              <a:t>Click on ‘Play’ Button </a:t>
            </a:r>
          </a:p>
          <a:p>
            <a:pPr algn="ctr">
              <a:defRPr/>
            </a:pPr>
            <a:r>
              <a:rPr lang="en-US" i="1" dirty="0">
                <a:solidFill>
                  <a:prstClr val="black"/>
                </a:solidFill>
                <a:latin typeface="Calibri" panose="020F0502020204030204"/>
              </a:rPr>
              <a:t>(available when a report is showing)</a:t>
            </a:r>
          </a:p>
        </p:txBody>
      </p:sp>
      <p:pic>
        <p:nvPicPr>
          <p:cNvPr id="5" name="Content Placeholder 4" descr="screenshot of Cognos export options - select 'Run Excel'"/>
          <p:cNvPicPr>
            <a:picLocks noGrp="1" noChangeAspect="1"/>
          </p:cNvPicPr>
          <p:nvPr>
            <p:ph idx="1"/>
          </p:nvPr>
        </p:nvPicPr>
        <p:blipFill rotWithShape="1">
          <a:blip r:embed="rId2"/>
          <a:stretch/>
        </p:blipFill>
        <p:spPr>
          <a:xfrm>
            <a:off x="3881438" y="2031206"/>
            <a:ext cx="4429125" cy="3505200"/>
          </a:xfrm>
          <a:prstGeom prst="rect">
            <a:avLst/>
          </a:prstGeom>
        </p:spPr>
      </p:pic>
      <p:pic>
        <p:nvPicPr>
          <p:cNvPr id="6" name="Picture 5" descr="select 'Run Excel' to export cognos reports to Excel "/>
          <p:cNvPicPr>
            <a:picLocks noChangeAspect="1"/>
          </p:cNvPicPr>
          <p:nvPr/>
        </p:nvPicPr>
        <p:blipFill>
          <a:blip r:embed="rId3"/>
          <a:stretch>
            <a:fillRect/>
          </a:stretch>
        </p:blipFill>
        <p:spPr>
          <a:xfrm>
            <a:off x="6378727" y="1310252"/>
            <a:ext cx="3536530" cy="440841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6617294" y="3008120"/>
            <a:ext cx="2307365" cy="10767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cxnSp>
        <p:nvCxnSpPr>
          <p:cNvPr id="9" name="Straight Arrow Connector 8">
            <a:extLst>
              <a:ext uri="{C183D7F6-B498-43B3-948B-1728B52AA6E4}">
                <adec:decorative xmlns:adec="http://schemas.microsoft.com/office/drawing/2017/decorative" val="1"/>
              </a:ext>
            </a:extLst>
          </p:cNvPr>
          <p:cNvCxnSpPr/>
          <p:nvPr/>
        </p:nvCxnSpPr>
        <p:spPr>
          <a:xfrm flipH="1" flipV="1">
            <a:off x="8540098" y="3194554"/>
            <a:ext cx="769120" cy="1666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25</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377993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CD2B-F79E-119F-0909-5A380EB31D77}"/>
              </a:ext>
            </a:extLst>
          </p:cNvPr>
          <p:cNvSpPr>
            <a:spLocks noGrp="1"/>
          </p:cNvSpPr>
          <p:nvPr>
            <p:ph type="title"/>
          </p:nvPr>
        </p:nvSpPr>
        <p:spPr/>
        <p:txBody>
          <a:bodyPr/>
          <a:lstStyle/>
          <a:p>
            <a:r>
              <a:rPr lang="en-US" dirty="0">
                <a:solidFill>
                  <a:schemeClr val="tx1"/>
                </a:solidFill>
              </a:rPr>
              <a:t>Special Education December Count</a:t>
            </a:r>
            <a:br>
              <a:rPr lang="en-US" dirty="0">
                <a:solidFill>
                  <a:schemeClr val="tx1"/>
                </a:solidFill>
              </a:rPr>
            </a:br>
            <a:r>
              <a:rPr lang="en-US" dirty="0">
                <a:solidFill>
                  <a:schemeClr val="tx1"/>
                </a:solidFill>
              </a:rPr>
              <a:t>Snapshot Records Reports</a:t>
            </a:r>
          </a:p>
        </p:txBody>
      </p:sp>
      <p:pic>
        <p:nvPicPr>
          <p:cNvPr id="1036" name="Picture 12" descr="Special Education December Cognos folder - Included Snapshot Records Reports and where to find">
            <a:extLst>
              <a:ext uri="{FF2B5EF4-FFF2-40B4-BE49-F238E27FC236}">
                <a16:creationId xmlns:a16="http://schemas.microsoft.com/office/drawing/2014/main" id="{BD0B72AF-5D3B-06F6-B05B-50A48BDAB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9708"/>
            <a:ext cx="1493809" cy="25366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creenshot of Special Education December Cognos folder Included Snapshot Records reports.">
            <a:extLst>
              <a:ext uri="{FF2B5EF4-FFF2-40B4-BE49-F238E27FC236}">
                <a16:creationId xmlns:a16="http://schemas.microsoft.com/office/drawing/2014/main" id="{77077795-CF81-3303-8F2F-8EB6D33D620A}"/>
              </a:ext>
            </a:extLst>
          </p:cNvPr>
          <p:cNvPicPr>
            <a:picLocks noChangeAspect="1"/>
          </p:cNvPicPr>
          <p:nvPr/>
        </p:nvPicPr>
        <p:blipFill>
          <a:blip r:embed="rId3"/>
          <a:stretch>
            <a:fillRect/>
          </a:stretch>
        </p:blipFill>
        <p:spPr>
          <a:xfrm>
            <a:off x="3228223" y="1279049"/>
            <a:ext cx="6088481" cy="3765075"/>
          </a:xfrm>
          <a:prstGeom prst="rect">
            <a:avLst/>
          </a:prstGeom>
        </p:spPr>
      </p:pic>
      <p:sp>
        <p:nvSpPr>
          <p:cNvPr id="18" name="TextBox 17">
            <a:extLst>
              <a:ext uri="{FF2B5EF4-FFF2-40B4-BE49-F238E27FC236}">
                <a16:creationId xmlns:a16="http://schemas.microsoft.com/office/drawing/2014/main" id="{8B8048B6-C179-C09B-F00D-8F53B4025D36}"/>
              </a:ext>
            </a:extLst>
          </p:cNvPr>
          <p:cNvSpPr txBox="1"/>
          <p:nvPr/>
        </p:nvSpPr>
        <p:spPr>
          <a:xfrm>
            <a:off x="2879559" y="5086530"/>
            <a:ext cx="6268201" cy="1600438"/>
          </a:xfrm>
          <a:prstGeom prst="rect">
            <a:avLst/>
          </a:prstGeom>
          <a:solidFill>
            <a:schemeClr val="accent2">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400" dirty="0"/>
              <a:t>These are your December Student and December Staff Snapshot records. </a:t>
            </a:r>
          </a:p>
          <a:p>
            <a:pPr marL="285750" indent="-285750">
              <a:buFont typeface="Arial" panose="020B0604020202020204" pitchFamily="34" charset="0"/>
              <a:buChar char="•"/>
            </a:pPr>
            <a:r>
              <a:rPr lang="en-US" sz="1400" dirty="0"/>
              <a:t>This is the data you will ultimately approve and submit to CDE.</a:t>
            </a:r>
          </a:p>
          <a:p>
            <a:pPr marL="285750" indent="-285750">
              <a:buFont typeface="Arial" panose="020B0604020202020204" pitchFamily="34" charset="0"/>
              <a:buChar char="•"/>
            </a:pPr>
            <a:r>
              <a:rPr lang="en-US" sz="1400" dirty="0"/>
              <a:t>These reports contain all records in your final snapshots and can be run for any school year going back at least 10 years. </a:t>
            </a:r>
          </a:p>
          <a:p>
            <a:pPr marL="285750" indent="-285750">
              <a:buFont typeface="Arial" panose="020B0604020202020204" pitchFamily="34" charset="0"/>
              <a:buChar char="•"/>
            </a:pPr>
            <a:r>
              <a:rPr lang="en-US" sz="1400" dirty="0"/>
              <a:t>You can use these reports for internal data requests, to compare and search various data fields, and to see which records are pulling into your snapshot. </a:t>
            </a:r>
          </a:p>
          <a:p>
            <a:pPr marL="285750" indent="-285750">
              <a:buFont typeface="Arial" panose="020B0604020202020204" pitchFamily="34" charset="0"/>
              <a:buChar char="•"/>
            </a:pPr>
            <a:r>
              <a:rPr lang="en-US" sz="1400" dirty="0"/>
              <a:t>I recommend saving a copy of these reports for each snapshot (once final).</a:t>
            </a:r>
          </a:p>
        </p:txBody>
      </p:sp>
      <p:sp>
        <p:nvSpPr>
          <p:cNvPr id="4" name="Slide Number Placeholder 3">
            <a:extLst>
              <a:ext uri="{FF2B5EF4-FFF2-40B4-BE49-F238E27FC236}">
                <a16:creationId xmlns:a16="http://schemas.microsoft.com/office/drawing/2014/main" id="{C4F70355-2873-18ED-8091-3488B80DF561}"/>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28992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E854-F3B2-A117-0220-E720B54F6CAB}"/>
              </a:ext>
            </a:extLst>
          </p:cNvPr>
          <p:cNvSpPr>
            <a:spLocks noGrp="1"/>
          </p:cNvSpPr>
          <p:nvPr>
            <p:ph type="title"/>
          </p:nvPr>
        </p:nvSpPr>
        <p:spPr/>
        <p:txBody>
          <a:bodyPr/>
          <a:lstStyle/>
          <a:p>
            <a:r>
              <a:rPr lang="en-US" dirty="0">
                <a:solidFill>
                  <a:schemeClr val="tx1"/>
                </a:solidFill>
              </a:rPr>
              <a:t>Data Pipeline Process Overview – IEP Interchange</a:t>
            </a:r>
            <a:br>
              <a:rPr lang="en-US" dirty="0">
                <a:solidFill>
                  <a:schemeClr val="tx1"/>
                </a:solidFill>
              </a:rPr>
            </a:br>
            <a:r>
              <a:rPr lang="en-US" dirty="0">
                <a:solidFill>
                  <a:schemeClr val="tx1"/>
                </a:solidFill>
              </a:rPr>
              <a:t>Steps can take place throughout the school year </a:t>
            </a:r>
          </a:p>
        </p:txBody>
      </p:sp>
      <p:sp>
        <p:nvSpPr>
          <p:cNvPr id="3" name="Content Placeholder 2">
            <a:extLst>
              <a:ext uri="{FF2B5EF4-FFF2-40B4-BE49-F238E27FC236}">
                <a16:creationId xmlns:a16="http://schemas.microsoft.com/office/drawing/2014/main" id="{FBB51A83-F6E3-631E-D01E-4EBFAB1B449C}"/>
              </a:ext>
            </a:extLst>
          </p:cNvPr>
          <p:cNvSpPr>
            <a:spLocks noGrp="1"/>
          </p:cNvSpPr>
          <p:nvPr>
            <p:ph idx="1"/>
          </p:nvPr>
        </p:nvSpPr>
        <p:spPr>
          <a:xfrm>
            <a:off x="838200" y="1463040"/>
            <a:ext cx="9618133" cy="4640674"/>
          </a:xfrm>
        </p:spPr>
        <p:txBody>
          <a:bodyPr>
            <a:normAutofit fontScale="92500" lnSpcReduction="10000"/>
          </a:bodyPr>
          <a:lstStyle/>
          <a:p>
            <a:pPr marL="0" indent="0">
              <a:buNone/>
            </a:pPr>
            <a:r>
              <a:rPr lang="en-US" sz="2000" dirty="0">
                <a:highlight>
                  <a:srgbClr val="FFFF00"/>
                </a:highlight>
              </a:rPr>
              <a:t>1. </a:t>
            </a:r>
            <a:r>
              <a:rPr lang="en-US" sz="1800" dirty="0">
                <a:highlight>
                  <a:srgbClr val="FFFF00"/>
                </a:highlight>
              </a:rPr>
              <a:t>Extract Child File and Participation File from SIS and upload files to Data Pipeline </a:t>
            </a:r>
          </a:p>
          <a:p>
            <a:pPr lvl="1"/>
            <a:r>
              <a:rPr lang="en-US" sz="1800" dirty="0"/>
              <a:t>Enrich system uses web transfer to send both files at once to Data Pipeline (no manual upload necessary in Pipeline)</a:t>
            </a:r>
          </a:p>
          <a:p>
            <a:pPr lvl="2"/>
            <a:r>
              <a:rPr lang="en-US" sz="1600" dirty="0"/>
              <a:t>Enrich users select ‘Child Count 24-25’ option when working on December Count Snapshot</a:t>
            </a:r>
          </a:p>
          <a:p>
            <a:pPr lvl="2"/>
            <a:r>
              <a:rPr lang="en-US" sz="1600" dirty="0"/>
              <a:t>Enrich users select ‘EOY 24-25’ option when working on Sped EOY Snapshot</a:t>
            </a:r>
          </a:p>
          <a:p>
            <a:pPr marL="0" indent="0">
              <a:buNone/>
            </a:pPr>
            <a:r>
              <a:rPr lang="en-US" sz="1800" dirty="0">
                <a:highlight>
                  <a:srgbClr val="FFFF00"/>
                </a:highlight>
              </a:rPr>
              <a:t>2. Check Batch Maintenance for file upload status and wait for a confirmation email from Data Pipeline system</a:t>
            </a:r>
          </a:p>
          <a:p>
            <a:pPr lvl="1"/>
            <a:r>
              <a:rPr lang="en-US" sz="1800" dirty="0"/>
              <a:t>The email will show you the number of errors in your upload </a:t>
            </a:r>
          </a:p>
          <a:p>
            <a:pPr lvl="2"/>
            <a:r>
              <a:rPr lang="en-US" dirty="0"/>
              <a:t>NOTE: If the file didn’t process, the email should show you which row of data contains a formatting “error”</a:t>
            </a:r>
          </a:p>
          <a:p>
            <a:pPr marL="0" indent="0">
              <a:buNone/>
            </a:pPr>
            <a:r>
              <a:rPr lang="en-US" sz="1800" dirty="0">
                <a:highlight>
                  <a:srgbClr val="FFFF00"/>
                </a:highlight>
              </a:rPr>
              <a:t>3. Check and resolve interchange errors in each file </a:t>
            </a:r>
          </a:p>
          <a:p>
            <a:pPr lvl="1"/>
            <a:r>
              <a:rPr lang="en-US" sz="1800" dirty="0"/>
              <a:t>Many of the same IEP Interchange file errors are found in </a:t>
            </a:r>
            <a:r>
              <a:rPr lang="en-US" sz="1800" i="1" dirty="0"/>
              <a:t>both</a:t>
            </a:r>
            <a:r>
              <a:rPr lang="en-US" sz="1800" dirty="0"/>
              <a:t> the Enrich system and the Data Pipeline system </a:t>
            </a:r>
          </a:p>
          <a:p>
            <a:pPr lvl="2"/>
            <a:r>
              <a:rPr lang="en-US" dirty="0"/>
              <a:t>NOTE: Data Pipeline system is the official error source! </a:t>
            </a:r>
          </a:p>
          <a:p>
            <a:pPr lvl="1"/>
            <a:r>
              <a:rPr lang="en-US" sz="1800" dirty="0"/>
              <a:t>Ideally data field corrections are made in SIS (Enrich, IC, PowerSchool, or other IEP systems used)</a:t>
            </a:r>
          </a:p>
          <a:p>
            <a:pPr lvl="2"/>
            <a:r>
              <a:rPr lang="en-US" dirty="0"/>
              <a:t>Extract revised files and upload revised files to Data Pipeline. Repeat steps 1-3 until interchange errors are resolved. </a:t>
            </a:r>
          </a:p>
          <a:p>
            <a:endParaRPr lang="en-US" dirty="0"/>
          </a:p>
        </p:txBody>
      </p:sp>
      <p:sp>
        <p:nvSpPr>
          <p:cNvPr id="4" name="Slide Number Placeholder 3">
            <a:extLst>
              <a:ext uri="{FF2B5EF4-FFF2-40B4-BE49-F238E27FC236}">
                <a16:creationId xmlns:a16="http://schemas.microsoft.com/office/drawing/2014/main" id="{1D10FC19-F78E-4650-6FE7-F56F123239E0}"/>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314593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94FA-65D8-7626-91A6-AC707B7B562C}"/>
              </a:ext>
            </a:extLst>
          </p:cNvPr>
          <p:cNvSpPr>
            <a:spLocks noGrp="1"/>
          </p:cNvSpPr>
          <p:nvPr>
            <p:ph type="title"/>
          </p:nvPr>
        </p:nvSpPr>
        <p:spPr>
          <a:xfrm>
            <a:off x="238693" y="136525"/>
            <a:ext cx="9409742" cy="756418"/>
          </a:xfrm>
        </p:spPr>
        <p:txBody>
          <a:bodyPr>
            <a:normAutofit fontScale="90000"/>
          </a:bodyPr>
          <a:lstStyle/>
          <a:p>
            <a:r>
              <a:rPr lang="en-US" dirty="0">
                <a:solidFill>
                  <a:schemeClr val="tx1"/>
                </a:solidFill>
              </a:rPr>
              <a:t>Data Pipeline Process Overview – Snapshot, Report Review, Final Approval  </a:t>
            </a:r>
          </a:p>
        </p:txBody>
      </p:sp>
      <p:sp>
        <p:nvSpPr>
          <p:cNvPr id="3" name="Content Placeholder 2">
            <a:extLst>
              <a:ext uri="{FF2B5EF4-FFF2-40B4-BE49-F238E27FC236}">
                <a16:creationId xmlns:a16="http://schemas.microsoft.com/office/drawing/2014/main" id="{4E73B5DC-DD30-F34C-4715-D489765E28E7}"/>
              </a:ext>
            </a:extLst>
          </p:cNvPr>
          <p:cNvSpPr>
            <a:spLocks noGrp="1"/>
          </p:cNvSpPr>
          <p:nvPr>
            <p:ph idx="1"/>
          </p:nvPr>
        </p:nvSpPr>
        <p:spPr/>
        <p:txBody>
          <a:bodyPr/>
          <a:lstStyle/>
          <a:p>
            <a:pPr marL="0" indent="0">
              <a:buNone/>
            </a:pPr>
            <a:r>
              <a:rPr lang="en-US" sz="1800" dirty="0">
                <a:highlight>
                  <a:srgbClr val="FFFF00"/>
                </a:highlight>
              </a:rPr>
              <a:t>4. Create Snapshot  </a:t>
            </a:r>
          </a:p>
          <a:p>
            <a:pPr lvl="1"/>
            <a:r>
              <a:rPr lang="en-US" sz="1800" dirty="0"/>
              <a:t>It is not required to have ALL interchange errors resolved when you start taking snapshots, but it is recommended. Any records with interchange errors will not be pulled into your snapshot.</a:t>
            </a:r>
          </a:p>
          <a:p>
            <a:pPr marL="0" indent="0">
              <a:buNone/>
            </a:pPr>
            <a:r>
              <a:rPr lang="en-US" sz="1800" dirty="0">
                <a:highlight>
                  <a:srgbClr val="FFFF00"/>
                </a:highlight>
              </a:rPr>
              <a:t>5. Check and resolve snapshot errors (review warnings too)</a:t>
            </a:r>
          </a:p>
          <a:p>
            <a:pPr lvl="1"/>
            <a:r>
              <a:rPr lang="en-US" sz="1800" dirty="0"/>
              <a:t>Changes made in SIS (Enrich or other IEP systems) and files reloaded to interchange</a:t>
            </a:r>
          </a:p>
          <a:p>
            <a:pPr lvl="1"/>
            <a:r>
              <a:rPr lang="en-US" sz="1800" dirty="0"/>
              <a:t>Go back to steps 1 and 3 – check for new interchange errors before taking a new snapshot</a:t>
            </a:r>
          </a:p>
          <a:p>
            <a:pPr marL="0" indent="0">
              <a:buNone/>
            </a:pPr>
            <a:r>
              <a:rPr lang="en-US" sz="1800" dirty="0">
                <a:highlight>
                  <a:srgbClr val="FFFF00"/>
                </a:highlight>
              </a:rPr>
              <a:t>6. Review reports and make any changes necessary </a:t>
            </a:r>
          </a:p>
          <a:p>
            <a:pPr lvl="1"/>
            <a:r>
              <a:rPr lang="en-US" sz="1800" dirty="0"/>
              <a:t>Go back and redo steps 1 – 4 until all errors are resolved and data is accurate</a:t>
            </a:r>
          </a:p>
          <a:p>
            <a:pPr marL="0" indent="0">
              <a:buNone/>
            </a:pPr>
            <a:r>
              <a:rPr lang="en-US" sz="1800" dirty="0">
                <a:highlight>
                  <a:srgbClr val="FFFF00"/>
                </a:highlight>
              </a:rPr>
              <a:t>7. Print reports, sign, and upload signed reports to the Data Management System</a:t>
            </a:r>
          </a:p>
          <a:p>
            <a:pPr marL="0" indent="0">
              <a:buNone/>
            </a:pPr>
            <a:r>
              <a:rPr lang="en-US" sz="1800" dirty="0">
                <a:highlight>
                  <a:srgbClr val="FFFF00"/>
                </a:highlight>
              </a:rPr>
              <a:t>8. Approve and finalize snapshot in Data Pipeline</a:t>
            </a:r>
          </a:p>
          <a:p>
            <a:pPr marL="0" indent="0">
              <a:buNone/>
            </a:pPr>
            <a:endParaRPr lang="en-US" dirty="0"/>
          </a:p>
        </p:txBody>
      </p:sp>
      <p:sp>
        <p:nvSpPr>
          <p:cNvPr id="4" name="Slide Number Placeholder 3">
            <a:extLst>
              <a:ext uri="{FF2B5EF4-FFF2-40B4-BE49-F238E27FC236}">
                <a16:creationId xmlns:a16="http://schemas.microsoft.com/office/drawing/2014/main" id="{20D4BB8E-1BE7-8253-E1ED-5B9AF536F47C}"/>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276843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title" idx="4294967295"/>
          </p:nvPr>
        </p:nvSpPr>
        <p:spPr>
          <a:xfrm>
            <a:off x="346075" y="6318250"/>
            <a:ext cx="460375" cy="4270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200" b="0" i="0" u="none" strike="noStrike" kern="1200" cap="none" spc="0" normalizeH="0" baseline="0" noProof="0" smtClean="0">
                <a:ln>
                  <a:noFill/>
                </a:ln>
                <a:solidFill>
                  <a:schemeClr val="tx1">
                    <a:tint val="75000"/>
                  </a:schemeClr>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chemeClr val="tx1">
                  <a:tint val="75000"/>
                </a:schemeClr>
              </a:solidFill>
              <a:effectLst/>
              <a:uLnTx/>
              <a:uFillTx/>
              <a:latin typeface="Trebuchet MS" panose="020B0603020202020204" pitchFamily="34" charset="0"/>
              <a:ea typeface="+mn-ea"/>
              <a:cs typeface="+mn-cs"/>
            </a:endParaRPr>
          </a:p>
        </p:txBody>
      </p:sp>
      <p:sp>
        <p:nvSpPr>
          <p:cNvPr id="3" name="Content Placeholder 2"/>
          <p:cNvSpPr>
            <a:spLocks noGrp="1"/>
          </p:cNvSpPr>
          <p:nvPr>
            <p:ph idx="4294967295"/>
          </p:nvPr>
        </p:nvSpPr>
        <p:spPr>
          <a:xfrm>
            <a:off x="1524001" y="1463676"/>
            <a:ext cx="3495675" cy="2513013"/>
          </a:xfrm>
        </p:spPr>
        <p:txBody>
          <a:bodyPr>
            <a:normAutofit fontScale="92500" lnSpcReduction="20000"/>
          </a:bodyPr>
          <a:lstStyle/>
          <a:p>
            <a:pPr marL="0" indent="0">
              <a:buNone/>
            </a:pPr>
            <a:r>
              <a:rPr lang="en-US" dirty="0"/>
              <a:t>                                                                                                              </a:t>
            </a:r>
          </a:p>
          <a:p>
            <a:pPr marL="0" indent="0">
              <a:buNone/>
            </a:pPr>
            <a:endParaRPr lang="en-US" i="1" dirty="0">
              <a:solidFill>
                <a:srgbClr val="C00000"/>
              </a:solidFill>
            </a:endParaRPr>
          </a:p>
          <a:p>
            <a:pPr marL="0" indent="0">
              <a:buNone/>
            </a:pPr>
            <a:endParaRPr lang="en-US" i="1" dirty="0">
              <a:solidFill>
                <a:srgbClr val="C00000"/>
              </a:solidFill>
            </a:endParaRPr>
          </a:p>
          <a:p>
            <a:pPr marL="0" indent="0">
              <a:buNone/>
            </a:pPr>
            <a:endParaRPr lang="en-US" i="1" dirty="0">
              <a:solidFill>
                <a:srgbClr val="C00000"/>
              </a:solidFill>
            </a:endParaRPr>
          </a:p>
          <a:p>
            <a:pPr marL="0" indent="0">
              <a:buNone/>
            </a:pPr>
            <a:endParaRPr lang="en-US" i="1" dirty="0">
              <a:solidFill>
                <a:srgbClr val="C00000"/>
              </a:solidFill>
            </a:endParaRPr>
          </a:p>
          <a:p>
            <a:pPr marL="0" indent="0">
              <a:buNone/>
            </a:pPr>
            <a:r>
              <a:rPr lang="en-US" i="1" dirty="0">
                <a:solidFill>
                  <a:srgbClr val="C00000"/>
                </a:solidFill>
              </a:rPr>
              <a:t>  </a:t>
            </a:r>
          </a:p>
          <a:p>
            <a:pPr marL="0" indent="0">
              <a:buNone/>
            </a:pPr>
            <a:endParaRPr lang="en-US" i="1" dirty="0">
              <a:solidFill>
                <a:srgbClr val="C00000"/>
              </a:solidFill>
            </a:endParaRPr>
          </a:p>
          <a:p>
            <a:pPr marL="0" indent="0">
              <a:buNone/>
            </a:pPr>
            <a:endParaRPr lang="en-US" i="1" dirty="0">
              <a:solidFill>
                <a:srgbClr val="C00000"/>
              </a:solidFill>
            </a:endParaRPr>
          </a:p>
        </p:txBody>
      </p:sp>
      <p:pic>
        <p:nvPicPr>
          <p:cNvPr id="1032" name="Picture 8" descr="Thank You Images – Browse 339,449 Stock Photos, Vectors, and ...">
            <a:extLst>
              <a:ext uri="{FF2B5EF4-FFF2-40B4-BE49-F238E27FC236}">
                <a16:creationId xmlns:a16="http://schemas.microsoft.com/office/drawing/2014/main" id="{50116CA9-9E43-C926-4F66-8D36E5702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145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79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a:xfrm>
            <a:off x="435544" y="176491"/>
            <a:ext cx="8065168" cy="898524"/>
          </a:xfrm>
        </p:spPr>
        <p:txBody>
          <a:bodyPr>
            <a:normAutofit/>
          </a:bodyPr>
          <a:lstStyle/>
          <a:p>
            <a:r>
              <a:rPr lang="en-US" dirty="0">
                <a:solidFill>
                  <a:schemeClr val="tx1"/>
                </a:solidFill>
              </a:rPr>
              <a:t>Special Education December Count:</a:t>
            </a:r>
            <a:br>
              <a:rPr lang="en-US" dirty="0">
                <a:solidFill>
                  <a:schemeClr val="tx1"/>
                </a:solidFill>
              </a:rPr>
            </a:br>
            <a:r>
              <a:rPr lang="en-US" dirty="0">
                <a:solidFill>
                  <a:schemeClr val="tx1"/>
                </a:solidFill>
              </a:rPr>
              <a:t>Staff and Student Snapshot Timeline</a:t>
            </a:r>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3</a:t>
            </a:fld>
            <a:endParaRPr lang="en-US" dirty="0">
              <a:solidFill>
                <a:prstClr val="white">
                  <a:lumMod val="50000"/>
                </a:prstClr>
              </a:solidFill>
              <a:latin typeface="Calibri" panose="020F0502020204030204"/>
            </a:endParaRPr>
          </a:p>
        </p:txBody>
      </p:sp>
      <p:sp>
        <p:nvSpPr>
          <p:cNvPr id="3" name="TextBox 2">
            <a:extLst>
              <a:ext uri="{FF2B5EF4-FFF2-40B4-BE49-F238E27FC236}">
                <a16:creationId xmlns:a16="http://schemas.microsoft.com/office/drawing/2014/main" id="{523D08D4-3D9D-D20B-71BE-471B317D91B5}"/>
              </a:ext>
            </a:extLst>
          </p:cNvPr>
          <p:cNvSpPr txBox="1"/>
          <p:nvPr/>
        </p:nvSpPr>
        <p:spPr>
          <a:xfrm>
            <a:off x="1524000" y="6016634"/>
            <a:ext cx="8697858" cy="307777"/>
          </a:xfrm>
          <a:prstGeom prst="rect">
            <a:avLst/>
          </a:prstGeom>
          <a:noFill/>
        </p:spPr>
        <p:txBody>
          <a:bodyPr wrap="square" rtlCol="0">
            <a:spAutoFit/>
          </a:bodyPr>
          <a:lstStyle/>
          <a:p>
            <a:r>
              <a:rPr lang="en-US" sz="1400" dirty="0">
                <a:latin typeface="Trebuchet MS" panose="020B0603020202020204" pitchFamily="34" charset="0"/>
              </a:rPr>
              <a:t>Please download the full 24-25 Timeline from the </a:t>
            </a:r>
            <a:r>
              <a:rPr lang="en-US" sz="1400" dirty="0">
                <a:latin typeface="Trebuchet MS" panose="020B0603020202020204" pitchFamily="34" charset="0"/>
                <a:hlinkClick r:id="rId2"/>
              </a:rPr>
              <a:t>Special Education December Count Snapshot webpage</a:t>
            </a:r>
            <a:r>
              <a:rPr lang="en-US" sz="1400" dirty="0"/>
              <a:t>. </a:t>
            </a:r>
          </a:p>
        </p:txBody>
      </p:sp>
      <p:graphicFrame>
        <p:nvGraphicFramePr>
          <p:cNvPr id="5" name="Content Placeholder 9">
            <a:extLst>
              <a:ext uri="{FF2B5EF4-FFF2-40B4-BE49-F238E27FC236}">
                <a16:creationId xmlns:a16="http://schemas.microsoft.com/office/drawing/2014/main" id="{340CAACD-D968-2322-44EA-7A1DAA906A8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335525232"/>
              </p:ext>
            </p:extLst>
          </p:nvPr>
        </p:nvGraphicFramePr>
        <p:xfrm>
          <a:off x="1405020" y="1556084"/>
          <a:ext cx="5773821" cy="4255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0BE5850F-1977-89BE-A25B-084A8F0F1BB3}"/>
              </a:ext>
              <a:ext uri="{C183D7F6-B498-43B3-948B-1728B52AA6E4}">
                <adec:decorative xmlns:adec="http://schemas.microsoft.com/office/drawing/2017/decorative" val="1"/>
              </a:ext>
            </a:extLst>
          </p:cNvPr>
          <p:cNvCxnSpPr>
            <a:cxnSpLocks/>
          </p:cNvCxnSpPr>
          <p:nvPr/>
        </p:nvCxnSpPr>
        <p:spPr>
          <a:xfrm flipH="1" flipV="1">
            <a:off x="7315200" y="2519265"/>
            <a:ext cx="1054359" cy="20527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24096A-65E3-3004-52F1-3ADC401223CE}"/>
              </a:ext>
            </a:extLst>
          </p:cNvPr>
          <p:cNvSpPr txBox="1"/>
          <p:nvPr/>
        </p:nvSpPr>
        <p:spPr>
          <a:xfrm>
            <a:off x="8599225" y="2228671"/>
            <a:ext cx="2929813" cy="2308324"/>
          </a:xfrm>
          <a:prstGeom prst="rect">
            <a:avLst/>
          </a:prstGeom>
          <a:solidFill>
            <a:schemeClr val="bg1">
              <a:lumMod val="85000"/>
            </a:schemeClr>
          </a:solidFill>
        </p:spPr>
        <p:txBody>
          <a:bodyPr wrap="square" rtlCol="0">
            <a:spAutoFit/>
          </a:bodyPr>
          <a:lstStyle/>
          <a:p>
            <a:r>
              <a:rPr lang="en-US" dirty="0"/>
              <a:t>These files must be uploaded AND records error-free </a:t>
            </a:r>
            <a:r>
              <a:rPr lang="en-US" i="1" dirty="0"/>
              <a:t>before</a:t>
            </a:r>
            <a:r>
              <a:rPr lang="en-US" dirty="0"/>
              <a:t> they will pull into your December Count Snapshot.</a:t>
            </a:r>
          </a:p>
          <a:p>
            <a:r>
              <a:rPr lang="en-US" dirty="0"/>
              <a:t>The “missing” staff records will triggers errors DC114-DC115, DC225 – DC229 until they are included</a:t>
            </a:r>
          </a:p>
        </p:txBody>
      </p:sp>
      <p:cxnSp>
        <p:nvCxnSpPr>
          <p:cNvPr id="11" name="Straight Arrow Connector 10">
            <a:extLst>
              <a:ext uri="{FF2B5EF4-FFF2-40B4-BE49-F238E27FC236}">
                <a16:creationId xmlns:a16="http://schemas.microsoft.com/office/drawing/2014/main" id="{687EB040-FF7D-ADC1-254C-D93AC18330CB}"/>
              </a:ext>
              <a:ext uri="{C183D7F6-B498-43B3-948B-1728B52AA6E4}">
                <adec:decorative xmlns:adec="http://schemas.microsoft.com/office/drawing/2017/decorative" val="1"/>
              </a:ext>
            </a:extLst>
          </p:cNvPr>
          <p:cNvCxnSpPr>
            <a:cxnSpLocks/>
          </p:cNvCxnSpPr>
          <p:nvPr/>
        </p:nvCxnSpPr>
        <p:spPr>
          <a:xfrm flipH="1">
            <a:off x="7315200" y="3041780"/>
            <a:ext cx="1054359" cy="4060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24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BAF0-0991-CFDA-07F5-BCB05361D73E}"/>
              </a:ext>
            </a:extLst>
          </p:cNvPr>
          <p:cNvSpPr>
            <a:spLocks noGrp="1"/>
          </p:cNvSpPr>
          <p:nvPr>
            <p:ph type="title"/>
          </p:nvPr>
        </p:nvSpPr>
        <p:spPr>
          <a:xfrm>
            <a:off x="423901" y="205176"/>
            <a:ext cx="8592280" cy="898524"/>
          </a:xfrm>
        </p:spPr>
        <p:txBody>
          <a:bodyPr>
            <a:normAutofit/>
          </a:bodyPr>
          <a:lstStyle/>
          <a:p>
            <a:r>
              <a:rPr lang="en-US" dirty="0">
                <a:solidFill>
                  <a:schemeClr val="tx1"/>
                </a:solidFill>
              </a:rPr>
              <a:t>Sped December Count Student:</a:t>
            </a:r>
            <a:br>
              <a:rPr lang="en-US" dirty="0">
                <a:solidFill>
                  <a:schemeClr val="tx1"/>
                </a:solidFill>
              </a:rPr>
            </a:br>
            <a:r>
              <a:rPr lang="en-US" dirty="0">
                <a:solidFill>
                  <a:schemeClr val="tx1"/>
                </a:solidFill>
              </a:rPr>
              <a:t> Errors Related to Missing Staff Records </a:t>
            </a:r>
          </a:p>
        </p:txBody>
      </p:sp>
      <p:sp>
        <p:nvSpPr>
          <p:cNvPr id="4" name="Slide Number Placeholder 3">
            <a:extLst>
              <a:ext uri="{FF2B5EF4-FFF2-40B4-BE49-F238E27FC236}">
                <a16:creationId xmlns:a16="http://schemas.microsoft.com/office/drawing/2014/main" id="{6DB12C7F-9D0A-8C66-C422-894898E87F0B}"/>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
        <p:nvSpPr>
          <p:cNvPr id="3" name="Content Placeholder 2">
            <a:extLst>
              <a:ext uri="{FF2B5EF4-FFF2-40B4-BE49-F238E27FC236}">
                <a16:creationId xmlns:a16="http://schemas.microsoft.com/office/drawing/2014/main" id="{1165AB7F-6A37-8FA0-24F0-DB96C1F1EC57}"/>
              </a:ext>
            </a:extLst>
          </p:cNvPr>
          <p:cNvSpPr>
            <a:spLocks noGrp="1"/>
          </p:cNvSpPr>
          <p:nvPr>
            <p:ph idx="1"/>
          </p:nvPr>
        </p:nvSpPr>
        <p:spPr/>
        <p:txBody>
          <a:bodyPr/>
          <a:lstStyle/>
          <a:p>
            <a:endParaRPr lang="en-US"/>
          </a:p>
        </p:txBody>
      </p:sp>
      <p:pic>
        <p:nvPicPr>
          <p:cNvPr id="3074" name="Picture 2" descr="screenshot of Data Pipeline Dec Student errors that trigger when staff data is missing">
            <a:extLst>
              <a:ext uri="{FF2B5EF4-FFF2-40B4-BE49-F238E27FC236}">
                <a16:creationId xmlns:a16="http://schemas.microsoft.com/office/drawing/2014/main" id="{D0F1DB51-E69F-C7DE-A6E2-36C29EF9C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5" r="1936"/>
          <a:stretch/>
        </p:blipFill>
        <p:spPr bwMode="auto">
          <a:xfrm>
            <a:off x="117987" y="1487893"/>
            <a:ext cx="11956026" cy="475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498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6123-F48F-67EF-16B8-C39B15DD492F}"/>
              </a:ext>
            </a:extLst>
          </p:cNvPr>
          <p:cNvSpPr>
            <a:spLocks noGrp="1"/>
          </p:cNvSpPr>
          <p:nvPr>
            <p:ph type="title"/>
          </p:nvPr>
        </p:nvSpPr>
        <p:spPr/>
        <p:txBody>
          <a:bodyPr/>
          <a:lstStyle/>
          <a:p>
            <a:r>
              <a:rPr lang="en-US" dirty="0"/>
              <a:t>Transfer Students – going through evaluation by current AU and still receiving services</a:t>
            </a:r>
          </a:p>
        </p:txBody>
      </p:sp>
      <p:sp>
        <p:nvSpPr>
          <p:cNvPr id="3" name="Content Placeholder 2">
            <a:extLst>
              <a:ext uri="{FF2B5EF4-FFF2-40B4-BE49-F238E27FC236}">
                <a16:creationId xmlns:a16="http://schemas.microsoft.com/office/drawing/2014/main" id="{CBA42EB8-503B-E0D3-3FE6-DAFFA7283BD8}"/>
              </a:ext>
            </a:extLst>
          </p:cNvPr>
          <p:cNvSpPr>
            <a:spLocks noGrp="1"/>
          </p:cNvSpPr>
          <p:nvPr>
            <p:ph idx="1"/>
          </p:nvPr>
        </p:nvSpPr>
        <p:spPr/>
        <p:txBody>
          <a:bodyPr>
            <a:normAutofit/>
          </a:bodyPr>
          <a:lstStyle/>
          <a:p>
            <a:r>
              <a:rPr lang="en-US" sz="1800" dirty="0">
                <a:ea typeface="Aptos" panose="020B0004020202020204" pitchFamily="34" charset="0"/>
                <a:cs typeface="Aptos" panose="020B0004020202020204" pitchFamily="34" charset="0"/>
              </a:rPr>
              <a:t>Student transferred to AU with an IEP</a:t>
            </a:r>
          </a:p>
          <a:p>
            <a:pPr lvl="1"/>
            <a:r>
              <a:rPr lang="en-US" sz="1800" dirty="0">
                <a:effectLst/>
                <a:ea typeface="Aptos" panose="020B0004020202020204" pitchFamily="34" charset="0"/>
                <a:cs typeface="Aptos" panose="020B0004020202020204" pitchFamily="34" charset="0"/>
              </a:rPr>
              <a:t>IEP lapsed in another AU or soon after student started attending and is still going through the evaluation process as of 12/01</a:t>
            </a:r>
          </a:p>
          <a:p>
            <a:pPr lvl="1"/>
            <a:r>
              <a:rPr lang="en-US" sz="1800" dirty="0">
                <a:ea typeface="Aptos" panose="020B0004020202020204" pitchFamily="34" charset="0"/>
                <a:cs typeface="Aptos" panose="020B0004020202020204" pitchFamily="34" charset="0"/>
              </a:rPr>
              <a:t>If </a:t>
            </a:r>
            <a:r>
              <a:rPr lang="en-US" sz="1800" dirty="0">
                <a:effectLst/>
                <a:ea typeface="Aptos" panose="020B0004020202020204" pitchFamily="34" charset="0"/>
                <a:cs typeface="Aptos" panose="020B0004020202020204" pitchFamily="34" charset="0"/>
              </a:rPr>
              <a:t>an interim plan is in place and the student is receiving services, they may be reported with Funding Status =50</a:t>
            </a:r>
          </a:p>
          <a:p>
            <a:pPr lvl="1"/>
            <a:r>
              <a:rPr lang="en-US" sz="1800" dirty="0"/>
              <a:t>Date of Entry to Special Education = date student began attending in your AU/receiving services</a:t>
            </a:r>
          </a:p>
        </p:txBody>
      </p:sp>
      <p:sp>
        <p:nvSpPr>
          <p:cNvPr id="4" name="Slide Number Placeholder 3">
            <a:extLst>
              <a:ext uri="{FF2B5EF4-FFF2-40B4-BE49-F238E27FC236}">
                <a16:creationId xmlns:a16="http://schemas.microsoft.com/office/drawing/2014/main" id="{A9A7539F-6D98-3713-EC1F-0EA9B4F8A726}"/>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354553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AE6C-5FAA-16D3-1914-00B3EDB53A7B}"/>
              </a:ext>
            </a:extLst>
          </p:cNvPr>
          <p:cNvSpPr>
            <a:spLocks noGrp="1"/>
          </p:cNvSpPr>
          <p:nvPr>
            <p:ph type="title"/>
          </p:nvPr>
        </p:nvSpPr>
        <p:spPr/>
        <p:txBody>
          <a:bodyPr/>
          <a:lstStyle/>
          <a:p>
            <a:r>
              <a:rPr lang="en-US" dirty="0">
                <a:solidFill>
                  <a:schemeClr val="tx1"/>
                </a:solidFill>
              </a:rPr>
              <a:t>SASID CLARIFICATION </a:t>
            </a:r>
          </a:p>
        </p:txBody>
      </p:sp>
      <p:sp>
        <p:nvSpPr>
          <p:cNvPr id="3" name="Content Placeholder 2">
            <a:extLst>
              <a:ext uri="{FF2B5EF4-FFF2-40B4-BE49-F238E27FC236}">
                <a16:creationId xmlns:a16="http://schemas.microsoft.com/office/drawing/2014/main" id="{C4857EF6-44C5-87CD-87B4-553C88860324}"/>
              </a:ext>
            </a:extLst>
          </p:cNvPr>
          <p:cNvSpPr>
            <a:spLocks noGrp="1"/>
          </p:cNvSpPr>
          <p:nvPr>
            <p:ph idx="1"/>
          </p:nvPr>
        </p:nvSpPr>
        <p:spPr/>
        <p:txBody>
          <a:bodyPr>
            <a:normAutofit lnSpcReduction="10000"/>
          </a:bodyPr>
          <a:lstStyle/>
          <a:p>
            <a:r>
              <a:rPr lang="en-US" sz="1800" dirty="0"/>
              <a:t>SASIDs are required for private school student records (except PPPS = 02)</a:t>
            </a:r>
          </a:p>
          <a:p>
            <a:pPr lvl="1"/>
            <a:r>
              <a:rPr lang="en-US" sz="1800" dirty="0"/>
              <a:t>Required for Special Education reporting</a:t>
            </a:r>
          </a:p>
          <a:p>
            <a:pPr lvl="1"/>
            <a:r>
              <a:rPr lang="en-US" sz="1800" dirty="0"/>
              <a:t>These records are not required to be reported in the Student Interchange </a:t>
            </a:r>
          </a:p>
          <a:p>
            <a:pPr lvl="2"/>
            <a:r>
              <a:rPr lang="en-US" dirty="0"/>
              <a:t>Please ask your RITS contact to submit for a SASID </a:t>
            </a:r>
          </a:p>
          <a:p>
            <a:pPr lvl="2"/>
            <a:r>
              <a:rPr lang="en-US" dirty="0"/>
              <a:t>In RITS, there’s an option for School Type - Non-Public School</a:t>
            </a:r>
          </a:p>
          <a:p>
            <a:pPr lvl="2"/>
            <a:r>
              <a:rPr lang="en-US" dirty="0"/>
              <a:t>Many non-public schools have a school code already and may be listed in the dropdown. If not, select NON-ATTENDING.</a:t>
            </a:r>
          </a:p>
          <a:p>
            <a:pPr marL="914400" lvl="2" indent="0">
              <a:buNone/>
            </a:pPr>
            <a:endParaRPr lang="en-US" dirty="0"/>
          </a:p>
          <a:p>
            <a:pPr marL="0" indent="0">
              <a:buNone/>
            </a:pPr>
            <a:r>
              <a:rPr lang="en-US" sz="1800" dirty="0"/>
              <a:t>Not Required for these record types - AU must create and report a LASID for these records:</a:t>
            </a:r>
          </a:p>
          <a:p>
            <a:pPr marL="285750" indent="-285750"/>
            <a:r>
              <a:rPr lang="en-US" sz="1800" dirty="0"/>
              <a:t>Those who are preschool age or younger and found </a:t>
            </a:r>
            <a:r>
              <a:rPr lang="en-US" sz="1800" i="1" dirty="0"/>
              <a:t>not eligible </a:t>
            </a:r>
            <a:r>
              <a:rPr lang="en-US" sz="1800" dirty="0"/>
              <a:t>and do not receive Special Education service hours. </a:t>
            </a:r>
          </a:p>
          <a:p>
            <a:pPr marL="742950" lvl="1" indent="-285750"/>
            <a:r>
              <a:rPr lang="en-US" sz="1800" dirty="0"/>
              <a:t>These records do not pull into your December Count Snapshot, only Sped EOY</a:t>
            </a:r>
          </a:p>
          <a:p>
            <a:pPr marL="285750" indent="-285750"/>
            <a:r>
              <a:rPr lang="en-US" sz="1800" dirty="0"/>
              <a:t>PPPS = 02 Parentally Placed in Private School  students cannot have a SASID (edits will require you to zero-fill it)</a:t>
            </a:r>
          </a:p>
          <a:p>
            <a:pPr marL="742950" lvl="1" indent="-285750"/>
            <a:r>
              <a:rPr lang="en-US" sz="1800" dirty="0"/>
              <a:t>These records only pull into your December Count snapshot, they do not pull into Sped EOY</a:t>
            </a:r>
          </a:p>
          <a:p>
            <a:endParaRPr lang="en-US" sz="1800" dirty="0"/>
          </a:p>
        </p:txBody>
      </p:sp>
      <p:sp>
        <p:nvSpPr>
          <p:cNvPr id="4" name="Slide Number Placeholder 3">
            <a:extLst>
              <a:ext uri="{FF2B5EF4-FFF2-40B4-BE49-F238E27FC236}">
                <a16:creationId xmlns:a16="http://schemas.microsoft.com/office/drawing/2014/main" id="{89C9132C-4A35-3388-E516-318CD4622403}"/>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5959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EEAA-E9AC-445B-B296-774D461F2FC8}"/>
              </a:ext>
            </a:extLst>
          </p:cNvPr>
          <p:cNvSpPr>
            <a:spLocks noGrp="1"/>
          </p:cNvSpPr>
          <p:nvPr>
            <p:ph type="title"/>
          </p:nvPr>
        </p:nvSpPr>
        <p:spPr/>
        <p:txBody>
          <a:bodyPr/>
          <a:lstStyle/>
          <a:p>
            <a:r>
              <a:rPr lang="en-US" dirty="0">
                <a:solidFill>
                  <a:schemeClr val="tx1"/>
                </a:solidFill>
              </a:rPr>
              <a:t>December Count: </a:t>
            </a:r>
            <a:br>
              <a:rPr lang="en-US" dirty="0">
                <a:solidFill>
                  <a:schemeClr val="tx1"/>
                </a:solidFill>
              </a:rPr>
            </a:br>
            <a:r>
              <a:rPr lang="en-US" dirty="0">
                <a:solidFill>
                  <a:schemeClr val="tx1"/>
                </a:solidFill>
              </a:rPr>
              <a:t>Private School Student Reporting Tips</a:t>
            </a:r>
          </a:p>
        </p:txBody>
      </p:sp>
      <p:sp>
        <p:nvSpPr>
          <p:cNvPr id="3" name="Content Placeholder 2">
            <a:extLst>
              <a:ext uri="{FF2B5EF4-FFF2-40B4-BE49-F238E27FC236}">
                <a16:creationId xmlns:a16="http://schemas.microsoft.com/office/drawing/2014/main" id="{48836532-25DF-4C97-820D-03B61A8FCE08}"/>
              </a:ext>
            </a:extLst>
          </p:cNvPr>
          <p:cNvSpPr>
            <a:spLocks noGrp="1"/>
          </p:cNvSpPr>
          <p:nvPr>
            <p:ph idx="1"/>
          </p:nvPr>
        </p:nvSpPr>
        <p:spPr>
          <a:xfrm>
            <a:off x="749968" y="1093951"/>
            <a:ext cx="10515600" cy="4351338"/>
          </a:xfrm>
        </p:spPr>
        <p:txBody>
          <a:bodyPr>
            <a:normAutofit/>
          </a:bodyPr>
          <a:lstStyle/>
          <a:p>
            <a:pPr marL="0" indent="0">
              <a:buNone/>
            </a:pPr>
            <a:endParaRPr lang="en-US" sz="1800" dirty="0"/>
          </a:p>
          <a:p>
            <a:pPr marL="0" indent="0">
              <a:buNone/>
            </a:pPr>
            <a:r>
              <a:rPr lang="en-US" sz="1800" dirty="0"/>
              <a:t>PPPS (Parentally Placed in Private School) Field reporting guidance:</a:t>
            </a:r>
          </a:p>
          <a:p>
            <a:r>
              <a:rPr lang="en-US" sz="1800" dirty="0"/>
              <a:t>Watch PPPS short video posted </a:t>
            </a:r>
            <a:r>
              <a:rPr lang="en-US" sz="1800" dirty="0">
                <a:hlinkClick r:id="rId2"/>
              </a:rPr>
              <a:t>here</a:t>
            </a:r>
            <a:r>
              <a:rPr lang="en-US" sz="1800" dirty="0"/>
              <a:t> under the Trainings section (last bullet point)</a:t>
            </a:r>
          </a:p>
          <a:p>
            <a:r>
              <a:rPr lang="en-US" sz="1800" dirty="0"/>
              <a:t>Reach out to non-public schools located within your AU boundaries- list posted here </a:t>
            </a:r>
            <a:r>
              <a:rPr lang="en-US" sz="1800" dirty="0">
                <a:hlinkClick r:id="rId3"/>
              </a:rPr>
              <a:t>https://www.cde.state.co.us/datapipeline/org_orgcodes</a:t>
            </a:r>
            <a:r>
              <a:rPr lang="en-US" sz="1800" dirty="0"/>
              <a:t> </a:t>
            </a:r>
          </a:p>
          <a:p>
            <a:pPr lvl="1"/>
            <a:r>
              <a:rPr lang="en-US" sz="1600" dirty="0"/>
              <a:t>Check school code lists for non-public school code #’s</a:t>
            </a:r>
          </a:p>
          <a:p>
            <a:pPr marL="285750" indent="-285750"/>
            <a:r>
              <a:rPr lang="en-US" sz="1800" dirty="0"/>
              <a:t>These are both reported for proportionate share calculations on two Dec reports </a:t>
            </a:r>
          </a:p>
          <a:p>
            <a:pPr marL="285750" indent="-285750"/>
            <a:r>
              <a:rPr lang="en-US" sz="1800" dirty="0"/>
              <a:t>You may need to request for a non-public school code </a:t>
            </a:r>
            <a:r>
              <a:rPr lang="en-US" sz="1800" dirty="0">
                <a:hlinkClick r:id="rId4"/>
              </a:rPr>
              <a:t>https://www.cde.state.co.us/schoolcoderequest-nonpublic</a:t>
            </a:r>
            <a:r>
              <a:rPr lang="en-US" sz="1800" dirty="0"/>
              <a:t> </a:t>
            </a:r>
          </a:p>
          <a:p>
            <a:pPr marL="0" indent="0">
              <a:buNone/>
            </a:pPr>
            <a:r>
              <a:rPr lang="en-US" sz="1700" dirty="0"/>
              <a:t>  </a:t>
            </a:r>
          </a:p>
          <a:p>
            <a:endParaRPr lang="en-US" dirty="0"/>
          </a:p>
        </p:txBody>
      </p:sp>
      <p:pic>
        <p:nvPicPr>
          <p:cNvPr id="7" name="Picture 6" descr="PPPS field and description from file layout">
            <a:extLst>
              <a:ext uri="{FF2B5EF4-FFF2-40B4-BE49-F238E27FC236}">
                <a16:creationId xmlns:a16="http://schemas.microsoft.com/office/drawing/2014/main" id="{8D9C788A-6297-42FE-EF52-C820E53E90EC}"/>
              </a:ext>
            </a:extLst>
          </p:cNvPr>
          <p:cNvPicPr>
            <a:picLocks noChangeAspect="1"/>
          </p:cNvPicPr>
          <p:nvPr/>
        </p:nvPicPr>
        <p:blipFill>
          <a:blip r:embed="rId5"/>
          <a:stretch>
            <a:fillRect/>
          </a:stretch>
        </p:blipFill>
        <p:spPr>
          <a:xfrm>
            <a:off x="578496" y="3932093"/>
            <a:ext cx="10858544" cy="1651623"/>
          </a:xfrm>
          <a:prstGeom prst="rect">
            <a:avLst/>
          </a:prstGeom>
        </p:spPr>
      </p:pic>
      <p:sp>
        <p:nvSpPr>
          <p:cNvPr id="4" name="Slide Number Placeholder 3">
            <a:extLst>
              <a:ext uri="{FF2B5EF4-FFF2-40B4-BE49-F238E27FC236}">
                <a16:creationId xmlns:a16="http://schemas.microsoft.com/office/drawing/2014/main" id="{7B689E95-5ED8-42BE-8A48-49FC16C5ACC7}"/>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261773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87A27-B8F1-9D83-C54F-4FB7185663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D16E3-22E3-F3C0-A4C3-FD6B68D8684D}"/>
              </a:ext>
            </a:extLst>
          </p:cNvPr>
          <p:cNvSpPr>
            <a:spLocks noGrp="1"/>
          </p:cNvSpPr>
          <p:nvPr>
            <p:ph type="title"/>
          </p:nvPr>
        </p:nvSpPr>
        <p:spPr/>
        <p:txBody>
          <a:bodyPr/>
          <a:lstStyle/>
          <a:p>
            <a:r>
              <a:rPr lang="en-US" dirty="0">
                <a:solidFill>
                  <a:schemeClr val="tx1"/>
                </a:solidFill>
              </a:rPr>
              <a:t>Parentally Placed in Private School</a:t>
            </a:r>
          </a:p>
        </p:txBody>
      </p:sp>
      <p:sp>
        <p:nvSpPr>
          <p:cNvPr id="3" name="Content Placeholder 2">
            <a:extLst>
              <a:ext uri="{FF2B5EF4-FFF2-40B4-BE49-F238E27FC236}">
                <a16:creationId xmlns:a16="http://schemas.microsoft.com/office/drawing/2014/main" id="{6E09EF24-0DBE-445D-6E8D-0DC7BD7EA09C}"/>
              </a:ext>
            </a:extLst>
          </p:cNvPr>
          <p:cNvSpPr>
            <a:spLocks noGrp="1"/>
          </p:cNvSpPr>
          <p:nvPr>
            <p:ph sz="half" idx="1"/>
          </p:nvPr>
        </p:nvSpPr>
        <p:spPr/>
        <p:txBody>
          <a:bodyPr>
            <a:normAutofit fontScale="25000" lnSpcReduction="20000"/>
          </a:bodyPr>
          <a:lstStyle/>
          <a:p>
            <a:pPr marL="0" indent="0">
              <a:buNone/>
            </a:pPr>
            <a:r>
              <a:rPr lang="en-US" sz="5600" b="1" dirty="0">
                <a:highlight>
                  <a:srgbClr val="FFFF00"/>
                </a:highlight>
              </a:rPr>
              <a:t>Parentally Placed in Private School = 01</a:t>
            </a:r>
          </a:p>
          <a:p>
            <a:pPr lvl="1"/>
            <a:r>
              <a:rPr lang="en-US" sz="5600" dirty="0"/>
              <a:t>Special Education and related services are provided on an ISP</a:t>
            </a:r>
          </a:p>
          <a:p>
            <a:pPr lvl="1"/>
            <a:r>
              <a:rPr lang="en-US" sz="5600" dirty="0"/>
              <a:t>SASID is required for these records</a:t>
            </a:r>
          </a:p>
          <a:p>
            <a:pPr lvl="1"/>
            <a:r>
              <a:rPr lang="en-US" sz="5600" dirty="0"/>
              <a:t>PAI Codes 14-17 depending on where the services are received and resident AU</a:t>
            </a:r>
          </a:p>
          <a:p>
            <a:pPr lvl="1"/>
            <a:r>
              <a:rPr lang="en-US" sz="5600" dirty="0"/>
              <a:t>Funding Status = 54 (not eligible) </a:t>
            </a:r>
          </a:p>
          <a:p>
            <a:pPr lvl="2"/>
            <a:r>
              <a:rPr lang="en-US" sz="5600" dirty="0"/>
              <a:t>PAI Code 14 – AU resident student who are PPPS but come to district site for services per the ISP</a:t>
            </a:r>
          </a:p>
          <a:p>
            <a:pPr lvl="2"/>
            <a:r>
              <a:rPr lang="en-US" sz="5600" dirty="0"/>
              <a:t>PAI Code 15 – non-resident AU student who is PPPS and comes to district site for services per ISP </a:t>
            </a:r>
          </a:p>
          <a:p>
            <a:pPr lvl="3"/>
            <a:r>
              <a:rPr lang="en-US" sz="5600" dirty="0"/>
              <a:t>School Code – you may report 0000/Sped Program Code 0003 or the public school code where services are provided</a:t>
            </a:r>
          </a:p>
          <a:p>
            <a:pPr lvl="3"/>
            <a:r>
              <a:rPr lang="en-US" sz="5600" dirty="0"/>
              <a:t>Primary Provider EDID - required</a:t>
            </a:r>
          </a:p>
          <a:p>
            <a:pPr lvl="2"/>
            <a:r>
              <a:rPr lang="en-US" sz="5600" dirty="0"/>
              <a:t>PAI Code 16 – resident student who is PPPS and receives services at the private school </a:t>
            </a:r>
          </a:p>
          <a:p>
            <a:pPr lvl="2"/>
            <a:r>
              <a:rPr lang="en-US" sz="5600" dirty="0"/>
              <a:t>PAI Code 17 – non-resident student who is PPPS and receives services at the private school </a:t>
            </a:r>
          </a:p>
          <a:p>
            <a:pPr lvl="3"/>
            <a:r>
              <a:rPr lang="en-US" sz="5600" dirty="0"/>
              <a:t>School Code = non public school code</a:t>
            </a:r>
          </a:p>
          <a:p>
            <a:pPr lvl="3"/>
            <a:r>
              <a:rPr lang="en-US" sz="5600" dirty="0"/>
              <a:t>District of Attendance = 0000</a:t>
            </a:r>
          </a:p>
          <a:p>
            <a:pPr lvl="3"/>
            <a:r>
              <a:rPr lang="en-US" sz="5600" dirty="0"/>
              <a:t>Primary Provider EDID - required</a:t>
            </a:r>
          </a:p>
          <a:p>
            <a:pPr marL="1371600" lvl="3" indent="0">
              <a:buNone/>
            </a:pPr>
            <a:endParaRPr lang="en-US" sz="4800" dirty="0"/>
          </a:p>
          <a:p>
            <a:pPr marL="914400" lvl="2" indent="0">
              <a:buNone/>
            </a:pPr>
            <a:endParaRPr lang="en-US" sz="4800" dirty="0"/>
          </a:p>
          <a:p>
            <a:endParaRPr lang="en-US" sz="1400" dirty="0">
              <a:effectLst/>
            </a:endParaRPr>
          </a:p>
          <a:p>
            <a:pPr lvl="1"/>
            <a:endParaRPr lang="en-US" sz="1400" dirty="0"/>
          </a:p>
        </p:txBody>
      </p:sp>
      <p:sp>
        <p:nvSpPr>
          <p:cNvPr id="12" name="Content Placeholder 11">
            <a:extLst>
              <a:ext uri="{FF2B5EF4-FFF2-40B4-BE49-F238E27FC236}">
                <a16:creationId xmlns:a16="http://schemas.microsoft.com/office/drawing/2014/main" id="{3BFC8D85-700B-0F67-B3AA-60F43E34F00C}"/>
              </a:ext>
            </a:extLst>
          </p:cNvPr>
          <p:cNvSpPr>
            <a:spLocks noGrp="1"/>
          </p:cNvSpPr>
          <p:nvPr>
            <p:ph sz="half" idx="2"/>
          </p:nvPr>
        </p:nvSpPr>
        <p:spPr>
          <a:xfrm>
            <a:off x="6172199" y="1554479"/>
            <a:ext cx="5668348" cy="4519749"/>
          </a:xfrm>
        </p:spPr>
        <p:txBody>
          <a:bodyPr>
            <a:normAutofit fontScale="85000" lnSpcReduction="20000"/>
          </a:bodyPr>
          <a:lstStyle/>
          <a:p>
            <a:pPr marL="0" indent="0">
              <a:buNone/>
            </a:pPr>
            <a:r>
              <a:rPr lang="en-US" sz="1700" b="1" dirty="0">
                <a:highlight>
                  <a:srgbClr val="FFFF00"/>
                </a:highlight>
              </a:rPr>
              <a:t>Parentally Placed in Private School= 02</a:t>
            </a:r>
          </a:p>
          <a:p>
            <a:r>
              <a:rPr lang="en-US" sz="1700" dirty="0"/>
              <a:t>Student with a disability but not receiving services from your AU</a:t>
            </a:r>
          </a:p>
          <a:p>
            <a:r>
              <a:rPr lang="en-US" sz="1700" dirty="0"/>
              <a:t>SASID = 0000000000 (must be zero-filled)</a:t>
            </a:r>
          </a:p>
          <a:p>
            <a:r>
              <a:rPr lang="en-US" sz="1700" dirty="0"/>
              <a:t>LASID = 1234567891 (# created by AU)</a:t>
            </a:r>
          </a:p>
          <a:p>
            <a:r>
              <a:rPr lang="en-US" sz="1700" dirty="0"/>
              <a:t>District of Residence = resident district</a:t>
            </a:r>
          </a:p>
          <a:p>
            <a:r>
              <a:rPr lang="en-US" sz="1700" dirty="0"/>
              <a:t>District of Attendance = 0000</a:t>
            </a:r>
          </a:p>
          <a:p>
            <a:r>
              <a:rPr lang="en-US" sz="1700" dirty="0"/>
              <a:t>Primary Disability = 08 (example-code required)</a:t>
            </a:r>
          </a:p>
          <a:p>
            <a:r>
              <a:rPr lang="en-US" sz="1700" dirty="0"/>
              <a:t>School Code = non-public school code </a:t>
            </a:r>
            <a:r>
              <a:rPr lang="en-US" sz="1700" dirty="0">
                <a:hlinkClick r:id="rId2"/>
              </a:rPr>
              <a:t>https://www.cde.state.co.us/schoolcoderequest-nonpublic</a:t>
            </a:r>
            <a:r>
              <a:rPr lang="en-US" sz="1700" dirty="0"/>
              <a:t>  OR</a:t>
            </a:r>
          </a:p>
          <a:p>
            <a:pPr lvl="1"/>
            <a:r>
              <a:rPr lang="en-US" sz="1600" dirty="0"/>
              <a:t>Special Education Program Code = 0003 (private facility)</a:t>
            </a:r>
          </a:p>
          <a:p>
            <a:r>
              <a:rPr lang="en-US" sz="1700" dirty="0"/>
              <a:t>Special Education Referral Type = 00</a:t>
            </a:r>
          </a:p>
          <a:p>
            <a:r>
              <a:rPr lang="en-US" sz="1700" dirty="0"/>
              <a:t>Date of Entry to SPED =00000000</a:t>
            </a:r>
          </a:p>
          <a:p>
            <a:r>
              <a:rPr lang="en-US" sz="1700" dirty="0"/>
              <a:t>PAI Code = 00</a:t>
            </a:r>
          </a:p>
          <a:p>
            <a:r>
              <a:rPr lang="en-US" sz="1700" dirty="0"/>
              <a:t>Funding Status = 00</a:t>
            </a:r>
          </a:p>
          <a:p>
            <a:r>
              <a:rPr lang="en-US" sz="1700" dirty="0"/>
              <a:t>Educational Environment = 000</a:t>
            </a:r>
          </a:p>
          <a:p>
            <a:r>
              <a:rPr lang="en-US" sz="1700" dirty="0"/>
              <a:t>Provider EDIDS = 00000000 (all zero-filled)</a:t>
            </a:r>
          </a:p>
          <a:p>
            <a:endParaRPr lang="en-US" dirty="0"/>
          </a:p>
        </p:txBody>
      </p:sp>
      <p:sp>
        <p:nvSpPr>
          <p:cNvPr id="4" name="Slide Number Placeholder 3">
            <a:extLst>
              <a:ext uri="{FF2B5EF4-FFF2-40B4-BE49-F238E27FC236}">
                <a16:creationId xmlns:a16="http://schemas.microsoft.com/office/drawing/2014/main" id="{AE051600-D772-2ACD-64D2-F29D32FD708B}"/>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35893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31B1FD6-638C-4365-B6AC-9107CD87BEBD}"/>
              </a:ext>
            </a:extLst>
          </p:cNvPr>
          <p:cNvSpPr>
            <a:spLocks noGrp="1"/>
          </p:cNvSpPr>
          <p:nvPr>
            <p:ph type="title"/>
          </p:nvPr>
        </p:nvSpPr>
        <p:spPr>
          <a:xfrm>
            <a:off x="303282" y="76428"/>
            <a:ext cx="9187565" cy="756418"/>
          </a:xfrm>
        </p:spPr>
        <p:txBody>
          <a:bodyPr>
            <a:noAutofit/>
          </a:bodyPr>
          <a:lstStyle/>
          <a:p>
            <a:r>
              <a:rPr lang="en-US" dirty="0">
                <a:solidFill>
                  <a:schemeClr val="tx1"/>
                </a:solidFill>
                <a:latin typeface="Museo Slab 500" panose="02000000000000000000"/>
                <a:cs typeface="Arial" panose="020B0604020202020204" pitchFamily="34" charset="0"/>
              </a:rPr>
              <a:t>How the coding differs between PPPS = 01 and 02? </a:t>
            </a:r>
            <a:br>
              <a:rPr lang="en-US" dirty="0">
                <a:solidFill>
                  <a:schemeClr val="tx1"/>
                </a:solidFill>
                <a:latin typeface="Museo Slab 500" panose="02000000000000000000"/>
                <a:cs typeface="Arial" panose="020B0604020202020204" pitchFamily="34" charset="0"/>
              </a:rPr>
            </a:br>
            <a:r>
              <a:rPr lang="en-US" dirty="0">
                <a:solidFill>
                  <a:schemeClr val="tx1"/>
                </a:solidFill>
                <a:latin typeface="Museo Slab 500" panose="02000000000000000000"/>
                <a:cs typeface="Arial" panose="020B0604020202020204" pitchFamily="34" charset="0"/>
              </a:rPr>
              <a:t>December Count</a:t>
            </a:r>
          </a:p>
        </p:txBody>
      </p:sp>
      <p:pic>
        <p:nvPicPr>
          <p:cNvPr id="2" name="Picture 1" descr="Here is an overview of how the Participation File is filled out for a parentally placed in a private school student on December Count. &#10;For December Count reporting the most important field for these records is the PPPS = 01 or 02. Once you have that correct you can follow the error messages in Data Pipeline regarding what fields need to be filled out or zero-filled. PPPS = 01 Special Education and related services are provided on an ISP. It is in red on the left side of the chart. The Field Name in Participation file is in the center of the chart. Lastly, PPPS = 02 Student with a disability – no services provided by AU&#10;This is marked in yellow on the right side of the chart.&#10;&#10;">
            <a:extLst>
              <a:ext uri="{FF2B5EF4-FFF2-40B4-BE49-F238E27FC236}">
                <a16:creationId xmlns:a16="http://schemas.microsoft.com/office/drawing/2014/main" id="{DA19BA4D-34CA-F2F3-7BAB-7113FCEDF962}"/>
              </a:ext>
            </a:extLst>
          </p:cNvPr>
          <p:cNvPicPr>
            <a:picLocks noChangeAspect="1"/>
          </p:cNvPicPr>
          <p:nvPr/>
        </p:nvPicPr>
        <p:blipFill>
          <a:blip r:embed="rId2"/>
          <a:stretch>
            <a:fillRect/>
          </a:stretch>
        </p:blipFill>
        <p:spPr>
          <a:xfrm>
            <a:off x="2525677" y="1284726"/>
            <a:ext cx="4373880" cy="5318760"/>
          </a:xfrm>
          <a:prstGeom prst="rect">
            <a:avLst/>
          </a:prstGeom>
        </p:spPr>
      </p:pic>
      <p:sp>
        <p:nvSpPr>
          <p:cNvPr id="17" name="TextBox 16">
            <a:extLst>
              <a:ext uri="{FF2B5EF4-FFF2-40B4-BE49-F238E27FC236}">
                <a16:creationId xmlns:a16="http://schemas.microsoft.com/office/drawing/2014/main" id="{1525C326-7A1C-41B4-874C-E01CF579CB1A}"/>
              </a:ext>
            </a:extLst>
          </p:cNvPr>
          <p:cNvSpPr txBox="1"/>
          <p:nvPr/>
        </p:nvSpPr>
        <p:spPr>
          <a:xfrm>
            <a:off x="7479383" y="1506220"/>
            <a:ext cx="2835807" cy="2308324"/>
          </a:xfrm>
          <a:prstGeom prst="rect">
            <a:avLst/>
          </a:prstGeom>
          <a:noFill/>
        </p:spPr>
        <p:txBody>
          <a:bodyPr wrap="square" rtlCol="0">
            <a:spAutoFit/>
          </a:bodyPr>
          <a:lstStyle/>
          <a:p>
            <a:pPr algn="ctr"/>
            <a:r>
              <a:rPr lang="en-US" sz="2400" dirty="0">
                <a:solidFill>
                  <a:schemeClr val="accent2">
                    <a:lumMod val="75000"/>
                  </a:schemeClr>
                </a:solidFill>
              </a:rPr>
              <a:t>PPPS = 01 Special Education and related services are provided on an Individual Service Plan (ISP)</a:t>
            </a:r>
          </a:p>
        </p:txBody>
      </p:sp>
      <p:sp>
        <p:nvSpPr>
          <p:cNvPr id="18" name="TextBox 17">
            <a:extLst>
              <a:ext uri="{FF2B5EF4-FFF2-40B4-BE49-F238E27FC236}">
                <a16:creationId xmlns:a16="http://schemas.microsoft.com/office/drawing/2014/main" id="{74EB4298-2BA0-4AB5-967C-558DB1AF0059}"/>
              </a:ext>
            </a:extLst>
          </p:cNvPr>
          <p:cNvSpPr txBox="1"/>
          <p:nvPr/>
        </p:nvSpPr>
        <p:spPr>
          <a:xfrm>
            <a:off x="7479384" y="4037568"/>
            <a:ext cx="2835807" cy="1569660"/>
          </a:xfrm>
          <a:prstGeom prst="rect">
            <a:avLst/>
          </a:prstGeom>
          <a:noFill/>
        </p:spPr>
        <p:txBody>
          <a:bodyPr wrap="square" rtlCol="0">
            <a:spAutoFit/>
          </a:bodyPr>
          <a:lstStyle/>
          <a:p>
            <a:pPr algn="ctr"/>
            <a:r>
              <a:rPr lang="en-US" sz="2400" dirty="0">
                <a:solidFill>
                  <a:schemeClr val="accent4">
                    <a:lumMod val="75000"/>
                  </a:schemeClr>
                </a:solidFill>
              </a:rPr>
              <a:t>PPPS = 02 Student with a disability – no services provided by AU</a:t>
            </a:r>
          </a:p>
        </p:txBody>
      </p:sp>
      <p:sp>
        <p:nvSpPr>
          <p:cNvPr id="20" name="Slide Number Placeholder 4">
            <a:extLst>
              <a:ext uri="{FF2B5EF4-FFF2-40B4-BE49-F238E27FC236}">
                <a16:creationId xmlns:a16="http://schemas.microsoft.com/office/drawing/2014/main" id="{EA531C6A-8B04-44C5-BF84-5C1204958451}"/>
              </a:ext>
            </a:extLst>
          </p:cNvPr>
          <p:cNvSpPr txBox="1">
            <a:spLocks/>
          </p:cNvSpPr>
          <p:nvPr/>
        </p:nvSpPr>
        <p:spPr>
          <a:xfrm>
            <a:off x="1747071" y="6427019"/>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z="1100">
                <a:latin typeface="Arial" panose="020B0604020202020204" pitchFamily="34" charset="0"/>
                <a:cs typeface="Arial" panose="020B0604020202020204" pitchFamily="34" charset="0"/>
              </a:rPr>
              <a:pPr/>
              <a:t>9</a:t>
            </a:fld>
            <a:endParaRPr lang="en-US" sz="11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C0B3048-48A2-D511-D673-AFA3F0670795}"/>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003248262"/>
      </p:ext>
    </p:extLst>
  </p:cSld>
  <p:clrMapOvr>
    <a:masterClrMapping/>
  </p:clrMapOvr>
  <mc:AlternateContent xmlns:mc="http://schemas.openxmlformats.org/markup-compatibility/2006" xmlns:p14="http://schemas.microsoft.com/office/powerpoint/2010/main">
    <mc:Choice Requires="p14">
      <p:transition spd="slow" p14:dur="2000" advTm="28113"/>
    </mc:Choice>
    <mc:Fallback xmlns="">
      <p:transition spd="slow" advTm="28113"/>
    </mc:Fallback>
  </mc:AlternateContent>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2C8F5A-4BE6-41B0-82F3-F6A712F87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D05130-FB92-420F-BA0F-393D3974C056}">
  <ds:schemaRefs>
    <ds:schemaRef ds:uri="http://schemas.microsoft.com/sharepoint/v3/contenttype/forms"/>
  </ds:schemaRefs>
</ds:datastoreItem>
</file>

<file path=customXml/itemProps3.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s>
</ds:datastoreItem>
</file>

<file path=docProps/app.xml><?xml version="1.0" encoding="utf-8"?>
<Properties xmlns="http://schemas.openxmlformats.org/officeDocument/2006/extended-properties" xmlns:vt="http://schemas.openxmlformats.org/officeDocument/2006/docPropsVTypes">
  <Template>Office Theme</Template>
  <TotalTime>7382</TotalTime>
  <Words>2478</Words>
  <Application>Microsoft Office PowerPoint</Application>
  <PresentationFormat>Widescreen</PresentationFormat>
  <Paragraphs>289</Paragraphs>
  <Slides>29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Aptos</vt:lpstr>
      <vt:lpstr>Arial</vt:lpstr>
      <vt:lpstr>Calibri</vt:lpstr>
      <vt:lpstr>Museo Slab 500</vt:lpstr>
      <vt:lpstr>Trebuchet MS</vt:lpstr>
      <vt:lpstr>Office Theme</vt:lpstr>
      <vt:lpstr>1_Office Theme</vt:lpstr>
      <vt:lpstr> 2024-2025 Special Education December Count  Office Hours   </vt:lpstr>
      <vt:lpstr>Special Education December Count</vt:lpstr>
      <vt:lpstr>Special Education December Count: Staff and Student Snapshot Timeline</vt:lpstr>
      <vt:lpstr>Sped December Count Student:  Errors Related to Missing Staff Records </vt:lpstr>
      <vt:lpstr>Transfer Students – going through evaluation by current AU and still receiving services</vt:lpstr>
      <vt:lpstr>SASID CLARIFICATION </vt:lpstr>
      <vt:lpstr>December Count:  Private School Student Reporting Tips</vt:lpstr>
      <vt:lpstr>Parentally Placed in Private School</vt:lpstr>
      <vt:lpstr>How the coding differs between PPPS = 01 and 02?  December Count</vt:lpstr>
      <vt:lpstr>IEP Team Placed in Private School</vt:lpstr>
      <vt:lpstr>PAI Codes – Please Print for PAI Coding Help</vt:lpstr>
      <vt:lpstr>PAI Code Snapshot Errors: Coding Student Records</vt:lpstr>
      <vt:lpstr>Special Education December Count: Troubleshooting Errors DC191 – DC205 (grades of staff and students served must match)</vt:lpstr>
      <vt:lpstr>December Count: Snapshot Resources Webpage</vt:lpstr>
      <vt:lpstr>   SNAPSHOT PROCESS</vt:lpstr>
      <vt:lpstr>Snapshot Steps</vt:lpstr>
      <vt:lpstr>How to Create a Special Education  December Count Snapshot</vt:lpstr>
      <vt:lpstr>Check Status Dashboard for  Dec Student and Staff Snapshot Details</vt:lpstr>
      <vt:lpstr>Reviewing Snapshot Errors</vt:lpstr>
      <vt:lpstr>Pipeline Error Reports</vt:lpstr>
      <vt:lpstr>Click Excel</vt:lpstr>
      <vt:lpstr>Cognos Reports – option for checking snapshot errors </vt:lpstr>
      <vt:lpstr>Error Reports: Staff and Student have separate reports </vt:lpstr>
      <vt:lpstr>Cognos Error Reports </vt:lpstr>
      <vt:lpstr>Exporting Cognos Report to Excel</vt:lpstr>
      <vt:lpstr>Special Education December Count Snapshot Records Reports</vt:lpstr>
      <vt:lpstr>Data Pipeline Process Overview – IEP Interchange Steps can take place throughout the school year </vt:lpstr>
      <vt:lpstr>Data Pipeline Process Overview – Snapshot, Report Review, Final Approval  </vt:lpstr>
      <vt:lpstr>29</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59</cp:revision>
  <dcterms:created xsi:type="dcterms:W3CDTF">2019-06-25T17:30:52Z</dcterms:created>
  <dcterms:modified xsi:type="dcterms:W3CDTF">2024-11-20T16:51:54Z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