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0"/>
  </p:notesMasterIdLst>
  <p:sldIdLst>
    <p:sldId id="256" r:id="rId5"/>
    <p:sldId id="5166" r:id="rId6"/>
    <p:sldId id="5178" r:id="rId7"/>
    <p:sldId id="5219" r:id="rId8"/>
    <p:sldId id="5213" r:id="rId9"/>
    <p:sldId id="5214" r:id="rId10"/>
    <p:sldId id="5220" r:id="rId11"/>
    <p:sldId id="5131" r:id="rId12"/>
    <p:sldId id="5196" r:id="rId13"/>
    <p:sldId id="5202" r:id="rId14"/>
    <p:sldId id="5157" r:id="rId15"/>
    <p:sldId id="5195" r:id="rId16"/>
    <p:sldId id="5217" r:id="rId17"/>
    <p:sldId id="5205" r:id="rId18"/>
    <p:sldId id="5186" r:id="rId19"/>
    <p:sldId id="5156" r:id="rId20"/>
    <p:sldId id="5187" r:id="rId21"/>
    <p:sldId id="5208" r:id="rId22"/>
    <p:sldId id="5210" r:id="rId23"/>
    <p:sldId id="5211" r:id="rId24"/>
    <p:sldId id="5216" r:id="rId25"/>
    <p:sldId id="5201" r:id="rId26"/>
    <p:sldId id="5206" r:id="rId27"/>
    <p:sldId id="5197" r:id="rId28"/>
    <p:sldId id="5198" r:id="rId29"/>
    <p:sldId id="5199" r:id="rId30"/>
    <p:sldId id="5167" r:id="rId31"/>
    <p:sldId id="5200" r:id="rId32"/>
    <p:sldId id="5207" r:id="rId33"/>
    <p:sldId id="5189" r:id="rId34"/>
    <p:sldId id="5190" r:id="rId35"/>
    <p:sldId id="258" r:id="rId36"/>
    <p:sldId id="259" r:id="rId37"/>
    <p:sldId id="5218" r:id="rId38"/>
    <p:sldId id="518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8BC9"/>
    <a:srgbClr val="EF7521"/>
    <a:srgbClr val="FD6D42"/>
    <a:srgbClr val="F8D70B"/>
    <a:srgbClr val="F94C39"/>
    <a:srgbClr val="FF9999"/>
    <a:srgbClr val="C32032"/>
    <a:srgbClr val="FFFFFF"/>
    <a:srgbClr val="FFFF99"/>
    <a:srgbClr val="1A2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9A840-85D1-419C-B262-E4C7563062EE}" v="861" dt="2024-05-21T14:33:23.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3" autoAdjust="0"/>
  </p:normalViewPr>
  <p:slideViewPr>
    <p:cSldViewPr snapToGrid="0">
      <p:cViewPr varScale="1">
        <p:scale>
          <a:sx n="62" d="100"/>
          <a:sy n="62" d="100"/>
        </p:scale>
        <p:origin x="804" y="5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A01D5-ED27-424B-B2D3-E01C5F0E488F}"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FF866F56-BBEA-49EB-8C61-FD4059FE40FC}">
      <dgm:prSet phldrT="[Text]"/>
      <dgm:spPr/>
      <dgm:t>
        <a:bodyPr/>
        <a:lstStyle/>
        <a:p>
          <a:r>
            <a:rPr lang="en-US" dirty="0"/>
            <a:t>Discipline Interchange file</a:t>
          </a:r>
        </a:p>
      </dgm:t>
    </dgm:pt>
    <dgm:pt modelId="{5AF3A89B-190F-490C-99C3-B2375624373D}" type="parTrans" cxnId="{5D8408ED-5CF5-49E4-A18D-2347C30DB847}">
      <dgm:prSet/>
      <dgm:spPr/>
      <dgm:t>
        <a:bodyPr/>
        <a:lstStyle/>
        <a:p>
          <a:endParaRPr lang="en-US"/>
        </a:p>
      </dgm:t>
    </dgm:pt>
    <dgm:pt modelId="{CFE5DC9B-4BC2-4C5C-B48C-0AFB22D87774}" type="sibTrans" cxnId="{5D8408ED-5CF5-49E4-A18D-2347C30DB847}">
      <dgm:prSet/>
      <dgm:spPr/>
      <dgm:t>
        <a:bodyPr/>
        <a:lstStyle/>
        <a:p>
          <a:endParaRPr lang="en-US"/>
        </a:p>
      </dgm:t>
    </dgm:pt>
    <dgm:pt modelId="{18E2552B-4722-4942-981B-A8B598547C6E}">
      <dgm:prSet phldrT="[Text]"/>
      <dgm:spPr/>
      <dgm:t>
        <a:bodyPr/>
        <a:lstStyle/>
        <a:p>
          <a:r>
            <a:rPr lang="en-US" dirty="0"/>
            <a:t>Student Demographics file</a:t>
          </a:r>
        </a:p>
      </dgm:t>
    </dgm:pt>
    <dgm:pt modelId="{98DBB8BF-E380-4BA8-A6DD-985175C33FB1}" type="parTrans" cxnId="{49E49391-2DDC-4C12-BBDF-4F10C1D83A27}">
      <dgm:prSet/>
      <dgm:spPr/>
      <dgm:t>
        <a:bodyPr/>
        <a:lstStyle/>
        <a:p>
          <a:endParaRPr lang="en-US"/>
        </a:p>
      </dgm:t>
    </dgm:pt>
    <dgm:pt modelId="{71779F35-C2DD-4C57-879B-C2ECFD096BFD}" type="sibTrans" cxnId="{49E49391-2DDC-4C12-BBDF-4F10C1D83A27}">
      <dgm:prSet/>
      <dgm:spPr/>
      <dgm:t>
        <a:bodyPr/>
        <a:lstStyle/>
        <a:p>
          <a:endParaRPr lang="en-US"/>
        </a:p>
      </dgm:t>
    </dgm:pt>
    <dgm:pt modelId="{2865E115-CE89-4D9B-9C38-B54627BC026F}">
      <dgm:prSet phldrT="[Text]"/>
      <dgm:spPr/>
      <dgm:t>
        <a:bodyPr/>
        <a:lstStyle/>
        <a:p>
          <a:r>
            <a:rPr lang="en-US" dirty="0"/>
            <a:t>Student School Association </a:t>
          </a:r>
        </a:p>
      </dgm:t>
    </dgm:pt>
    <dgm:pt modelId="{46F26756-561D-4880-8A49-8EB1D5804F68}" type="parTrans" cxnId="{CB225678-683E-4715-9105-B28EE7F2364D}">
      <dgm:prSet/>
      <dgm:spPr/>
      <dgm:t>
        <a:bodyPr/>
        <a:lstStyle/>
        <a:p>
          <a:endParaRPr lang="en-US"/>
        </a:p>
      </dgm:t>
    </dgm:pt>
    <dgm:pt modelId="{E873BBC2-70EB-446B-94C8-9232E0BCA30A}" type="sibTrans" cxnId="{CB225678-683E-4715-9105-B28EE7F2364D}">
      <dgm:prSet/>
      <dgm:spPr/>
      <dgm:t>
        <a:bodyPr/>
        <a:lstStyle/>
        <a:p>
          <a:endParaRPr lang="en-US"/>
        </a:p>
      </dgm:t>
    </dgm:pt>
    <dgm:pt modelId="{15C29058-52BD-41FF-8F9B-82B0C1794A38}">
      <dgm:prSet phldrT="[Text]" custT="1"/>
      <dgm:spPr/>
      <dgm:t>
        <a:bodyPr/>
        <a:lstStyle/>
        <a:p>
          <a:r>
            <a:rPr lang="en-US" sz="3600" dirty="0">
              <a:latin typeface="Impact" panose="020B0806030902050204" pitchFamily="34" charset="0"/>
            </a:rPr>
            <a:t>Student Discipline Snapshot</a:t>
          </a:r>
        </a:p>
      </dgm:t>
    </dgm:pt>
    <dgm:pt modelId="{94C88B9F-ADBA-40FC-A9F9-6974CC8DB09E}" type="parTrans" cxnId="{264AD0CF-6261-4DCD-9DC7-227C3C54C21D}">
      <dgm:prSet/>
      <dgm:spPr/>
      <dgm:t>
        <a:bodyPr/>
        <a:lstStyle/>
        <a:p>
          <a:endParaRPr lang="en-US"/>
        </a:p>
      </dgm:t>
    </dgm:pt>
    <dgm:pt modelId="{21BD6A47-0C67-445A-B141-D635D6DB24FF}" type="sibTrans" cxnId="{264AD0CF-6261-4DCD-9DC7-227C3C54C21D}">
      <dgm:prSet/>
      <dgm:spPr/>
      <dgm:t>
        <a:bodyPr/>
        <a:lstStyle/>
        <a:p>
          <a:endParaRPr lang="en-US"/>
        </a:p>
      </dgm:t>
    </dgm:pt>
    <dgm:pt modelId="{BDF40BFA-E5D1-486B-B86B-4F9BC3F254C1}" type="pres">
      <dgm:prSet presAssocID="{066A01D5-ED27-424B-B2D3-E01C5F0E488F}" presName="Name0" presStyleCnt="0">
        <dgm:presLayoutVars>
          <dgm:chMax val="4"/>
          <dgm:resizeHandles val="exact"/>
        </dgm:presLayoutVars>
      </dgm:prSet>
      <dgm:spPr/>
    </dgm:pt>
    <dgm:pt modelId="{62E0AA9C-D24C-4D9A-AF1D-0BB7720FBFD5}" type="pres">
      <dgm:prSet presAssocID="{066A01D5-ED27-424B-B2D3-E01C5F0E488F}" presName="ellipse" presStyleLbl="trBgShp" presStyleIdx="0" presStyleCnt="1"/>
      <dgm:spPr/>
    </dgm:pt>
    <dgm:pt modelId="{A00A5ABC-767B-409A-923C-D21B2CF8B507}" type="pres">
      <dgm:prSet presAssocID="{066A01D5-ED27-424B-B2D3-E01C5F0E488F}" presName="arrow1" presStyleLbl="fgShp" presStyleIdx="0" presStyleCnt="1" custLinFactNeighborX="-966" custLinFactNeighborY="-15697"/>
      <dgm:spPr/>
    </dgm:pt>
    <dgm:pt modelId="{85F31C16-9706-4D9E-96E0-3AABA34F1898}" type="pres">
      <dgm:prSet presAssocID="{066A01D5-ED27-424B-B2D3-E01C5F0E488F}" presName="rectangle" presStyleLbl="revTx" presStyleIdx="0" presStyleCnt="1">
        <dgm:presLayoutVars>
          <dgm:bulletEnabled val="1"/>
        </dgm:presLayoutVars>
      </dgm:prSet>
      <dgm:spPr/>
    </dgm:pt>
    <dgm:pt modelId="{742DE5ED-6E07-45BB-87B9-CB6B2E6C7ED1}" type="pres">
      <dgm:prSet presAssocID="{18E2552B-4722-4942-981B-A8B598547C6E}" presName="item1" presStyleLbl="node1" presStyleIdx="0" presStyleCnt="3">
        <dgm:presLayoutVars>
          <dgm:bulletEnabled val="1"/>
        </dgm:presLayoutVars>
      </dgm:prSet>
      <dgm:spPr/>
    </dgm:pt>
    <dgm:pt modelId="{6ED65A22-BFF0-4966-87D6-C5AC545B41BC}" type="pres">
      <dgm:prSet presAssocID="{2865E115-CE89-4D9B-9C38-B54627BC026F}" presName="item2" presStyleLbl="node1" presStyleIdx="1" presStyleCnt="3">
        <dgm:presLayoutVars>
          <dgm:bulletEnabled val="1"/>
        </dgm:presLayoutVars>
      </dgm:prSet>
      <dgm:spPr/>
    </dgm:pt>
    <dgm:pt modelId="{9AFFF25C-C84F-42D7-9984-A07410D48193}" type="pres">
      <dgm:prSet presAssocID="{15C29058-52BD-41FF-8F9B-82B0C1794A38}" presName="item3" presStyleLbl="node1" presStyleIdx="2" presStyleCnt="3">
        <dgm:presLayoutVars>
          <dgm:bulletEnabled val="1"/>
        </dgm:presLayoutVars>
      </dgm:prSet>
      <dgm:spPr/>
    </dgm:pt>
    <dgm:pt modelId="{DB4DBF37-832A-4549-A9DD-B3CCE390284F}" type="pres">
      <dgm:prSet presAssocID="{066A01D5-ED27-424B-B2D3-E01C5F0E488F}" presName="funnel" presStyleLbl="trAlignAcc1" presStyleIdx="0" presStyleCnt="1" custScaleX="220767" custScaleY="100767" custLinFactNeighborX="-191" custLinFactNeighborY="542"/>
      <dgm:spPr/>
    </dgm:pt>
  </dgm:ptLst>
  <dgm:cxnLst>
    <dgm:cxn modelId="{9B71C74F-7E1E-4B65-BB65-81624F430C6C}" type="presOf" srcId="{066A01D5-ED27-424B-B2D3-E01C5F0E488F}" destId="{BDF40BFA-E5D1-486B-B86B-4F9BC3F254C1}" srcOrd="0" destOrd="0" presId="urn:microsoft.com/office/officeart/2005/8/layout/funnel1"/>
    <dgm:cxn modelId="{613FB754-EFBA-4631-85CD-5A4F088CDAE6}" type="presOf" srcId="{2865E115-CE89-4D9B-9C38-B54627BC026F}" destId="{742DE5ED-6E07-45BB-87B9-CB6B2E6C7ED1}" srcOrd="0" destOrd="0" presId="urn:microsoft.com/office/officeart/2005/8/layout/funnel1"/>
    <dgm:cxn modelId="{CB225678-683E-4715-9105-B28EE7F2364D}" srcId="{066A01D5-ED27-424B-B2D3-E01C5F0E488F}" destId="{2865E115-CE89-4D9B-9C38-B54627BC026F}" srcOrd="2" destOrd="0" parTransId="{46F26756-561D-4880-8A49-8EB1D5804F68}" sibTransId="{E873BBC2-70EB-446B-94C8-9232E0BCA30A}"/>
    <dgm:cxn modelId="{49E49391-2DDC-4C12-BBDF-4F10C1D83A27}" srcId="{066A01D5-ED27-424B-B2D3-E01C5F0E488F}" destId="{18E2552B-4722-4942-981B-A8B598547C6E}" srcOrd="1" destOrd="0" parTransId="{98DBB8BF-E380-4BA8-A6DD-985175C33FB1}" sibTransId="{71779F35-C2DD-4C57-879B-C2ECFD096BFD}"/>
    <dgm:cxn modelId="{AF5B5A98-6AA5-4414-900E-F6081C894EEF}" type="presOf" srcId="{18E2552B-4722-4942-981B-A8B598547C6E}" destId="{6ED65A22-BFF0-4966-87D6-C5AC545B41BC}" srcOrd="0" destOrd="0" presId="urn:microsoft.com/office/officeart/2005/8/layout/funnel1"/>
    <dgm:cxn modelId="{264AD0CF-6261-4DCD-9DC7-227C3C54C21D}" srcId="{066A01D5-ED27-424B-B2D3-E01C5F0E488F}" destId="{15C29058-52BD-41FF-8F9B-82B0C1794A38}" srcOrd="3" destOrd="0" parTransId="{94C88B9F-ADBA-40FC-A9F9-6974CC8DB09E}" sibTransId="{21BD6A47-0C67-445A-B141-D635D6DB24FF}"/>
    <dgm:cxn modelId="{A8371EE3-7918-4E91-ADD8-E58C0C5A9F95}" type="presOf" srcId="{FF866F56-BBEA-49EB-8C61-FD4059FE40FC}" destId="{9AFFF25C-C84F-42D7-9984-A07410D48193}" srcOrd="0" destOrd="0" presId="urn:microsoft.com/office/officeart/2005/8/layout/funnel1"/>
    <dgm:cxn modelId="{5D8408ED-5CF5-49E4-A18D-2347C30DB847}" srcId="{066A01D5-ED27-424B-B2D3-E01C5F0E488F}" destId="{FF866F56-BBEA-49EB-8C61-FD4059FE40FC}" srcOrd="0" destOrd="0" parTransId="{5AF3A89B-190F-490C-99C3-B2375624373D}" sibTransId="{CFE5DC9B-4BC2-4C5C-B48C-0AFB22D87774}"/>
    <dgm:cxn modelId="{D15E65F6-E14B-4557-BDEF-35EC90E09203}" type="presOf" srcId="{15C29058-52BD-41FF-8F9B-82B0C1794A38}" destId="{85F31C16-9706-4D9E-96E0-3AABA34F1898}" srcOrd="0" destOrd="0" presId="urn:microsoft.com/office/officeart/2005/8/layout/funnel1"/>
    <dgm:cxn modelId="{DDAC4FC6-2C1C-4BAD-B290-6A6DC1DA170B}" type="presParOf" srcId="{BDF40BFA-E5D1-486B-B86B-4F9BC3F254C1}" destId="{62E0AA9C-D24C-4D9A-AF1D-0BB7720FBFD5}" srcOrd="0" destOrd="0" presId="urn:microsoft.com/office/officeart/2005/8/layout/funnel1"/>
    <dgm:cxn modelId="{0BFB7440-2EBC-475B-A481-38B115A2A441}" type="presParOf" srcId="{BDF40BFA-E5D1-486B-B86B-4F9BC3F254C1}" destId="{A00A5ABC-767B-409A-923C-D21B2CF8B507}" srcOrd="1" destOrd="0" presId="urn:microsoft.com/office/officeart/2005/8/layout/funnel1"/>
    <dgm:cxn modelId="{5724B820-759E-4F66-8735-CD364E04BBC6}" type="presParOf" srcId="{BDF40BFA-E5D1-486B-B86B-4F9BC3F254C1}" destId="{85F31C16-9706-4D9E-96E0-3AABA34F1898}" srcOrd="2" destOrd="0" presId="urn:microsoft.com/office/officeart/2005/8/layout/funnel1"/>
    <dgm:cxn modelId="{5D0DC597-42AF-44C3-AE19-9F6FC6F50283}" type="presParOf" srcId="{BDF40BFA-E5D1-486B-B86B-4F9BC3F254C1}" destId="{742DE5ED-6E07-45BB-87B9-CB6B2E6C7ED1}" srcOrd="3" destOrd="0" presId="urn:microsoft.com/office/officeart/2005/8/layout/funnel1"/>
    <dgm:cxn modelId="{76744A82-DB05-439A-B52A-D37A768A4053}" type="presParOf" srcId="{BDF40BFA-E5D1-486B-B86B-4F9BC3F254C1}" destId="{6ED65A22-BFF0-4966-87D6-C5AC545B41BC}" srcOrd="4" destOrd="0" presId="urn:microsoft.com/office/officeart/2005/8/layout/funnel1"/>
    <dgm:cxn modelId="{8FCF05CA-3747-4E02-8B03-3FDEA9BFD764}" type="presParOf" srcId="{BDF40BFA-E5D1-486B-B86B-4F9BC3F254C1}" destId="{9AFFF25C-C84F-42D7-9984-A07410D48193}" srcOrd="5" destOrd="0" presId="urn:microsoft.com/office/officeart/2005/8/layout/funnel1"/>
    <dgm:cxn modelId="{C1F7359D-1B1B-4A20-A08F-1C11783E612A}" type="presParOf" srcId="{BDF40BFA-E5D1-486B-B86B-4F9BC3F254C1}" destId="{DB4DBF37-832A-4549-A9DD-B3CCE390284F}"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0B83B-F1B0-4331-8914-B45FB5E956D3}"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636C1E44-6B66-4EDD-900E-2DECB9A255AE}">
      <dgm:prSet phldrT="[Text]"/>
      <dgm:spPr/>
      <dgm:t>
        <a:bodyPr/>
        <a:lstStyle/>
        <a:p>
          <a:r>
            <a:rPr lang="en-US" dirty="0"/>
            <a:t>Discipline Interchange</a:t>
          </a:r>
        </a:p>
        <a:p>
          <a:r>
            <a:rPr lang="en-US" dirty="0"/>
            <a:t>Discipline Action file</a:t>
          </a:r>
        </a:p>
      </dgm:t>
    </dgm:pt>
    <dgm:pt modelId="{ACF638A8-CA92-458F-A499-F363768CDCC1}" type="parTrans" cxnId="{79386833-5E99-4980-A6C5-FDE07BCE9FC0}">
      <dgm:prSet/>
      <dgm:spPr/>
      <dgm:t>
        <a:bodyPr/>
        <a:lstStyle/>
        <a:p>
          <a:endParaRPr lang="en-US"/>
        </a:p>
      </dgm:t>
    </dgm:pt>
    <dgm:pt modelId="{A7E53C92-9046-43B0-994A-65F0C65CF9B6}" type="sibTrans" cxnId="{79386833-5E99-4980-A6C5-FDE07BCE9FC0}">
      <dgm:prSet/>
      <dgm:spPr/>
      <dgm:t>
        <a:bodyPr/>
        <a:lstStyle/>
        <a:p>
          <a:endParaRPr lang="en-US"/>
        </a:p>
      </dgm:t>
    </dgm:pt>
    <dgm:pt modelId="{74358D2C-85DD-4611-9181-2D7C29BD2638}">
      <dgm:prSet phldrT="[Text]"/>
      <dgm:spPr/>
      <dgm:t>
        <a:bodyPr/>
        <a:lstStyle/>
        <a:p>
          <a:r>
            <a:rPr lang="en-US" dirty="0"/>
            <a:t>Student Interchange Files</a:t>
          </a:r>
        </a:p>
        <a:p>
          <a:r>
            <a:rPr lang="en-US" dirty="0"/>
            <a:t>Student Demographics</a:t>
          </a:r>
        </a:p>
        <a:p>
          <a:r>
            <a:rPr lang="en-US" dirty="0"/>
            <a:t>School Association </a:t>
          </a:r>
        </a:p>
      </dgm:t>
    </dgm:pt>
    <dgm:pt modelId="{EE12978F-C47D-4428-A61E-48BDE1E01341}" type="parTrans" cxnId="{9C1A34A4-C3D9-4993-8A43-A311837F7107}">
      <dgm:prSet/>
      <dgm:spPr/>
      <dgm:t>
        <a:bodyPr/>
        <a:lstStyle/>
        <a:p>
          <a:endParaRPr lang="en-US"/>
        </a:p>
      </dgm:t>
    </dgm:pt>
    <dgm:pt modelId="{BA10B77F-C4C2-4B04-8C3C-056E11A11766}" type="sibTrans" cxnId="{9C1A34A4-C3D9-4993-8A43-A311837F7107}">
      <dgm:prSet/>
      <dgm:spPr/>
      <dgm:t>
        <a:bodyPr/>
        <a:lstStyle/>
        <a:p>
          <a:endParaRPr lang="en-US"/>
        </a:p>
      </dgm:t>
    </dgm:pt>
    <dgm:pt modelId="{9ABEE45A-963F-4BFE-B2B0-196653C4DECB}">
      <dgm:prSet phldrT="[Text]"/>
      <dgm:spPr/>
      <dgm:t>
        <a:bodyPr/>
        <a:lstStyle/>
        <a:p>
          <a:r>
            <a:rPr lang="en-US" dirty="0"/>
            <a:t>Special Education IEP Interchange</a:t>
          </a:r>
        </a:p>
        <a:p>
          <a:r>
            <a:rPr lang="en-US" dirty="0"/>
            <a:t>Child file</a:t>
          </a:r>
        </a:p>
        <a:p>
          <a:r>
            <a:rPr lang="en-US" dirty="0"/>
            <a:t>Participation file</a:t>
          </a:r>
        </a:p>
      </dgm:t>
    </dgm:pt>
    <dgm:pt modelId="{1477A48C-7584-4FB0-90B1-532DC5FFA82D}" type="parTrans" cxnId="{0823979E-0F39-4626-9B1E-1D70BDDF1FE4}">
      <dgm:prSet/>
      <dgm:spPr/>
      <dgm:t>
        <a:bodyPr/>
        <a:lstStyle/>
        <a:p>
          <a:endParaRPr lang="en-US"/>
        </a:p>
      </dgm:t>
    </dgm:pt>
    <dgm:pt modelId="{0096BA2B-B0B0-4428-A714-7A58079816F1}" type="sibTrans" cxnId="{0823979E-0F39-4626-9B1E-1D70BDDF1FE4}">
      <dgm:prSet/>
      <dgm:spPr/>
      <dgm:t>
        <a:bodyPr/>
        <a:lstStyle/>
        <a:p>
          <a:endParaRPr lang="en-US"/>
        </a:p>
      </dgm:t>
    </dgm:pt>
    <dgm:pt modelId="{EED57D8B-4BD3-41AD-8F1C-86B71611F2A6}">
      <dgm:prSet phldrT="[Text]"/>
      <dgm:spPr/>
      <dgm:t>
        <a:bodyPr/>
        <a:lstStyle/>
        <a:p>
          <a:r>
            <a:rPr lang="en-US" dirty="0"/>
            <a:t>Special Education Discipline Snapshot</a:t>
          </a:r>
        </a:p>
      </dgm:t>
    </dgm:pt>
    <dgm:pt modelId="{F70E38CC-F137-41F6-9F38-F39E87566728}" type="parTrans" cxnId="{CAF5250B-49E9-4C21-A69F-1ED17886387A}">
      <dgm:prSet/>
      <dgm:spPr/>
      <dgm:t>
        <a:bodyPr/>
        <a:lstStyle/>
        <a:p>
          <a:endParaRPr lang="en-US"/>
        </a:p>
      </dgm:t>
    </dgm:pt>
    <dgm:pt modelId="{98CE9107-8F0A-4E69-9338-0BBEBECE41D3}" type="sibTrans" cxnId="{CAF5250B-49E9-4C21-A69F-1ED17886387A}">
      <dgm:prSet/>
      <dgm:spPr/>
      <dgm:t>
        <a:bodyPr/>
        <a:lstStyle/>
        <a:p>
          <a:endParaRPr lang="en-US"/>
        </a:p>
      </dgm:t>
    </dgm:pt>
    <dgm:pt modelId="{EB99AF6A-92E3-4A48-9D8F-366EDABF3FAA}" type="pres">
      <dgm:prSet presAssocID="{2A40B83B-F1B0-4331-8914-B45FB5E956D3}" presName="Name0" presStyleCnt="0">
        <dgm:presLayoutVars>
          <dgm:chMax val="4"/>
          <dgm:resizeHandles val="exact"/>
        </dgm:presLayoutVars>
      </dgm:prSet>
      <dgm:spPr/>
    </dgm:pt>
    <dgm:pt modelId="{80112DF2-2079-4690-8567-34949485B206}" type="pres">
      <dgm:prSet presAssocID="{2A40B83B-F1B0-4331-8914-B45FB5E956D3}" presName="ellipse" presStyleLbl="trBgShp" presStyleIdx="0" presStyleCnt="1"/>
      <dgm:spPr/>
    </dgm:pt>
    <dgm:pt modelId="{7CDE3C68-8AB1-4FDB-B07C-DCB3B7E16E62}" type="pres">
      <dgm:prSet presAssocID="{2A40B83B-F1B0-4331-8914-B45FB5E956D3}" presName="arrow1" presStyleLbl="fgShp" presStyleIdx="0" presStyleCnt="1"/>
      <dgm:spPr/>
    </dgm:pt>
    <dgm:pt modelId="{7097B0A4-C6BE-4F0F-A4C6-41C10F3E1FB0}" type="pres">
      <dgm:prSet presAssocID="{2A40B83B-F1B0-4331-8914-B45FB5E956D3}" presName="rectangle" presStyleLbl="revTx" presStyleIdx="0" presStyleCnt="1">
        <dgm:presLayoutVars>
          <dgm:bulletEnabled val="1"/>
        </dgm:presLayoutVars>
      </dgm:prSet>
      <dgm:spPr/>
    </dgm:pt>
    <dgm:pt modelId="{3C39E23B-D2D6-49C6-8061-D71468CE0ACB}" type="pres">
      <dgm:prSet presAssocID="{74358D2C-85DD-4611-9181-2D7C29BD2638}" presName="item1" presStyleLbl="node1" presStyleIdx="0" presStyleCnt="3">
        <dgm:presLayoutVars>
          <dgm:bulletEnabled val="1"/>
        </dgm:presLayoutVars>
      </dgm:prSet>
      <dgm:spPr/>
    </dgm:pt>
    <dgm:pt modelId="{DF4E90D6-1F30-4CD8-AFCB-8BAE1E0BC3B7}" type="pres">
      <dgm:prSet presAssocID="{9ABEE45A-963F-4BFE-B2B0-196653C4DECB}" presName="item2" presStyleLbl="node1" presStyleIdx="1" presStyleCnt="3">
        <dgm:presLayoutVars>
          <dgm:bulletEnabled val="1"/>
        </dgm:presLayoutVars>
      </dgm:prSet>
      <dgm:spPr/>
    </dgm:pt>
    <dgm:pt modelId="{D2DE2ED9-D1FA-4A4D-9474-01EEB3B4AE88}" type="pres">
      <dgm:prSet presAssocID="{EED57D8B-4BD3-41AD-8F1C-86B71611F2A6}" presName="item3" presStyleLbl="node1" presStyleIdx="2" presStyleCnt="3">
        <dgm:presLayoutVars>
          <dgm:bulletEnabled val="1"/>
        </dgm:presLayoutVars>
      </dgm:prSet>
      <dgm:spPr/>
    </dgm:pt>
    <dgm:pt modelId="{29FD2306-AD5B-44FE-AD23-6068C60A5CFF}" type="pres">
      <dgm:prSet presAssocID="{2A40B83B-F1B0-4331-8914-B45FB5E956D3}" presName="funnel" presStyleLbl="trAlignAcc1" presStyleIdx="0" presStyleCnt="1"/>
      <dgm:spPr/>
    </dgm:pt>
  </dgm:ptLst>
  <dgm:cxnLst>
    <dgm:cxn modelId="{CAF5250B-49E9-4C21-A69F-1ED17886387A}" srcId="{2A40B83B-F1B0-4331-8914-B45FB5E956D3}" destId="{EED57D8B-4BD3-41AD-8F1C-86B71611F2A6}" srcOrd="3" destOrd="0" parTransId="{F70E38CC-F137-41F6-9F38-F39E87566728}" sibTransId="{98CE9107-8F0A-4E69-9338-0BBEBECE41D3}"/>
    <dgm:cxn modelId="{32213717-184A-4638-BB87-9F10C6F1974C}" type="presOf" srcId="{74358D2C-85DD-4611-9181-2D7C29BD2638}" destId="{DF4E90D6-1F30-4CD8-AFCB-8BAE1E0BC3B7}" srcOrd="0" destOrd="0" presId="urn:microsoft.com/office/officeart/2005/8/layout/funnel1"/>
    <dgm:cxn modelId="{79386833-5E99-4980-A6C5-FDE07BCE9FC0}" srcId="{2A40B83B-F1B0-4331-8914-B45FB5E956D3}" destId="{636C1E44-6B66-4EDD-900E-2DECB9A255AE}" srcOrd="0" destOrd="0" parTransId="{ACF638A8-CA92-458F-A499-F363768CDCC1}" sibTransId="{A7E53C92-9046-43B0-994A-65F0C65CF9B6}"/>
    <dgm:cxn modelId="{0823979E-0F39-4626-9B1E-1D70BDDF1FE4}" srcId="{2A40B83B-F1B0-4331-8914-B45FB5E956D3}" destId="{9ABEE45A-963F-4BFE-B2B0-196653C4DECB}" srcOrd="2" destOrd="0" parTransId="{1477A48C-7584-4FB0-90B1-532DC5FFA82D}" sibTransId="{0096BA2B-B0B0-4428-A714-7A58079816F1}"/>
    <dgm:cxn modelId="{9C1A34A4-C3D9-4993-8A43-A311837F7107}" srcId="{2A40B83B-F1B0-4331-8914-B45FB5E956D3}" destId="{74358D2C-85DD-4611-9181-2D7C29BD2638}" srcOrd="1" destOrd="0" parTransId="{EE12978F-C47D-4428-A61E-48BDE1E01341}" sibTransId="{BA10B77F-C4C2-4B04-8C3C-056E11A11766}"/>
    <dgm:cxn modelId="{894765C6-5171-42B2-9A43-D578ABF0C7BD}" type="presOf" srcId="{2A40B83B-F1B0-4331-8914-B45FB5E956D3}" destId="{EB99AF6A-92E3-4A48-9D8F-366EDABF3FAA}" srcOrd="0" destOrd="0" presId="urn:microsoft.com/office/officeart/2005/8/layout/funnel1"/>
    <dgm:cxn modelId="{7AC474D6-6E59-4EF7-BCC0-771C898F3325}" type="presOf" srcId="{9ABEE45A-963F-4BFE-B2B0-196653C4DECB}" destId="{3C39E23B-D2D6-49C6-8061-D71468CE0ACB}" srcOrd="0" destOrd="0" presId="urn:microsoft.com/office/officeart/2005/8/layout/funnel1"/>
    <dgm:cxn modelId="{C5A52BE4-FCF1-44E7-AF9B-01A7CDD29AD0}" type="presOf" srcId="{EED57D8B-4BD3-41AD-8F1C-86B71611F2A6}" destId="{7097B0A4-C6BE-4F0F-A4C6-41C10F3E1FB0}" srcOrd="0" destOrd="0" presId="urn:microsoft.com/office/officeart/2005/8/layout/funnel1"/>
    <dgm:cxn modelId="{A7A932F4-E35A-4762-BAD1-110BDADDB92D}" type="presOf" srcId="{636C1E44-6B66-4EDD-900E-2DECB9A255AE}" destId="{D2DE2ED9-D1FA-4A4D-9474-01EEB3B4AE88}" srcOrd="0" destOrd="0" presId="urn:microsoft.com/office/officeart/2005/8/layout/funnel1"/>
    <dgm:cxn modelId="{2EDE049C-0BDD-4B9B-82FC-2038331F0EAE}" type="presParOf" srcId="{EB99AF6A-92E3-4A48-9D8F-366EDABF3FAA}" destId="{80112DF2-2079-4690-8567-34949485B206}" srcOrd="0" destOrd="0" presId="urn:microsoft.com/office/officeart/2005/8/layout/funnel1"/>
    <dgm:cxn modelId="{BDEBD014-6B59-4042-B4D7-9B59D0D667E7}" type="presParOf" srcId="{EB99AF6A-92E3-4A48-9D8F-366EDABF3FAA}" destId="{7CDE3C68-8AB1-4FDB-B07C-DCB3B7E16E62}" srcOrd="1" destOrd="0" presId="urn:microsoft.com/office/officeart/2005/8/layout/funnel1"/>
    <dgm:cxn modelId="{80979E8F-3FA9-44AE-8A88-ECC9AD4254EC}" type="presParOf" srcId="{EB99AF6A-92E3-4A48-9D8F-366EDABF3FAA}" destId="{7097B0A4-C6BE-4F0F-A4C6-41C10F3E1FB0}" srcOrd="2" destOrd="0" presId="urn:microsoft.com/office/officeart/2005/8/layout/funnel1"/>
    <dgm:cxn modelId="{6A94F882-D322-40E7-AFD8-2FF56D8699CC}" type="presParOf" srcId="{EB99AF6A-92E3-4A48-9D8F-366EDABF3FAA}" destId="{3C39E23B-D2D6-49C6-8061-D71468CE0ACB}" srcOrd="3" destOrd="0" presId="urn:microsoft.com/office/officeart/2005/8/layout/funnel1"/>
    <dgm:cxn modelId="{93B10CF3-F677-4D00-AB61-0D193F5DFA98}" type="presParOf" srcId="{EB99AF6A-92E3-4A48-9D8F-366EDABF3FAA}" destId="{DF4E90D6-1F30-4CD8-AFCB-8BAE1E0BC3B7}" srcOrd="4" destOrd="0" presId="urn:microsoft.com/office/officeart/2005/8/layout/funnel1"/>
    <dgm:cxn modelId="{4CA4693C-396D-4B0E-914F-D0D2A98DFB65}" type="presParOf" srcId="{EB99AF6A-92E3-4A48-9D8F-366EDABF3FAA}" destId="{D2DE2ED9-D1FA-4A4D-9474-01EEB3B4AE88}" srcOrd="5" destOrd="0" presId="urn:microsoft.com/office/officeart/2005/8/layout/funnel1"/>
    <dgm:cxn modelId="{1A4385F4-CCE8-4B77-905B-D6044DADF31D}" type="presParOf" srcId="{EB99AF6A-92E3-4A48-9D8F-366EDABF3FAA}" destId="{29FD2306-AD5B-44FE-AD23-6068C60A5CFF}"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0AA9C-D24C-4D9A-AF1D-0BB7720FBFD5}">
      <dsp:nvSpPr>
        <dsp:cNvPr id="0" name=""/>
        <dsp:cNvSpPr/>
      </dsp:nvSpPr>
      <dsp:spPr>
        <a:xfrm>
          <a:off x="3372863" y="248998"/>
          <a:ext cx="4783607" cy="166128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0A5ABC-767B-409A-923C-D21B2CF8B507}">
      <dsp:nvSpPr>
        <dsp:cNvPr id="0" name=""/>
        <dsp:cNvSpPr/>
      </dsp:nvSpPr>
      <dsp:spPr>
        <a:xfrm>
          <a:off x="5299600" y="4223786"/>
          <a:ext cx="927055" cy="593315"/>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31C16-9706-4D9E-96E0-3AABA34F1898}">
      <dsp:nvSpPr>
        <dsp:cNvPr id="0" name=""/>
        <dsp:cNvSpPr/>
      </dsp:nvSpPr>
      <dsp:spPr>
        <a:xfrm>
          <a:off x="3547149" y="4791571"/>
          <a:ext cx="4449867" cy="1112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Impact" panose="020B0806030902050204" pitchFamily="34" charset="0"/>
            </a:rPr>
            <a:t>Student Discipline Snapshot</a:t>
          </a:r>
        </a:p>
      </dsp:txBody>
      <dsp:txXfrm>
        <a:off x="3547149" y="4791571"/>
        <a:ext cx="4449867" cy="1112466"/>
      </dsp:txXfrm>
    </dsp:sp>
    <dsp:sp modelId="{742DE5ED-6E07-45BB-87B9-CB6B2E6C7ED1}">
      <dsp:nvSpPr>
        <dsp:cNvPr id="0" name=""/>
        <dsp:cNvSpPr/>
      </dsp:nvSpPr>
      <dsp:spPr>
        <a:xfrm>
          <a:off x="5112019" y="2038586"/>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Student School Association </a:t>
          </a:r>
        </a:p>
      </dsp:txBody>
      <dsp:txXfrm>
        <a:off x="5356394" y="2282961"/>
        <a:ext cx="1179950" cy="1179950"/>
      </dsp:txXfrm>
    </dsp:sp>
    <dsp:sp modelId="{6ED65A22-BFF0-4966-87D6-C5AC545B41BC}">
      <dsp:nvSpPr>
        <dsp:cNvPr id="0" name=""/>
        <dsp:cNvSpPr/>
      </dsp:nvSpPr>
      <dsp:spPr>
        <a:xfrm>
          <a:off x="3917971" y="786690"/>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Student Demographics file</a:t>
          </a:r>
        </a:p>
      </dsp:txBody>
      <dsp:txXfrm>
        <a:off x="4162346" y="1031065"/>
        <a:ext cx="1179950" cy="1179950"/>
      </dsp:txXfrm>
    </dsp:sp>
    <dsp:sp modelId="{9AFFF25C-C84F-42D7-9984-A07410D48193}">
      <dsp:nvSpPr>
        <dsp:cNvPr id="0" name=""/>
        <dsp:cNvSpPr/>
      </dsp:nvSpPr>
      <dsp:spPr>
        <a:xfrm>
          <a:off x="5623754" y="383235"/>
          <a:ext cx="1668700" cy="16687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Discipline Interchange file</a:t>
          </a:r>
        </a:p>
      </dsp:txBody>
      <dsp:txXfrm>
        <a:off x="5868129" y="627610"/>
        <a:ext cx="1179950" cy="1179950"/>
      </dsp:txXfrm>
    </dsp:sp>
    <dsp:sp modelId="{DB4DBF37-832A-4549-A9DD-B3CCE390284F}">
      <dsp:nvSpPr>
        <dsp:cNvPr id="0" name=""/>
        <dsp:cNvSpPr/>
      </dsp:nvSpPr>
      <dsp:spPr>
        <a:xfrm>
          <a:off x="31594" y="51628"/>
          <a:ext cx="11461146" cy="4185065"/>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12DF2-2079-4690-8567-34949485B206}">
      <dsp:nvSpPr>
        <dsp:cNvPr id="0" name=""/>
        <dsp:cNvSpPr/>
      </dsp:nvSpPr>
      <dsp:spPr>
        <a:xfrm>
          <a:off x="3611972" y="210552"/>
          <a:ext cx="4178661" cy="145119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DE3C68-8AB1-4FDB-B07C-DCB3B7E16E62}">
      <dsp:nvSpPr>
        <dsp:cNvPr id="0" name=""/>
        <dsp:cNvSpPr/>
      </dsp:nvSpPr>
      <dsp:spPr>
        <a:xfrm>
          <a:off x="5302872" y="3764034"/>
          <a:ext cx="809818" cy="518283"/>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97B0A4-C6BE-4F0F-A4C6-41C10F3E1FB0}">
      <dsp:nvSpPr>
        <dsp:cNvPr id="0" name=""/>
        <dsp:cNvSpPr/>
      </dsp:nvSpPr>
      <dsp:spPr>
        <a:xfrm>
          <a:off x="3764218" y="4178661"/>
          <a:ext cx="3887127" cy="971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Special Education Discipline Snapshot</a:t>
          </a:r>
        </a:p>
      </dsp:txBody>
      <dsp:txXfrm>
        <a:off x="3764218" y="4178661"/>
        <a:ext cx="3887127" cy="971781"/>
      </dsp:txXfrm>
    </dsp:sp>
    <dsp:sp modelId="{3C39E23B-D2D6-49C6-8061-D71468CE0ACB}">
      <dsp:nvSpPr>
        <dsp:cNvPr id="0" name=""/>
        <dsp:cNvSpPr/>
      </dsp:nvSpPr>
      <dsp:spPr>
        <a:xfrm>
          <a:off x="5131190" y="1773825"/>
          <a:ext cx="1457672" cy="14576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Special Education IEP Interchange</a:t>
          </a:r>
        </a:p>
        <a:p>
          <a:pPr marL="0" lvl="0" indent="0" algn="ctr" defTabSz="444500">
            <a:lnSpc>
              <a:spcPct val="90000"/>
            </a:lnSpc>
            <a:spcBef>
              <a:spcPct val="0"/>
            </a:spcBef>
            <a:spcAft>
              <a:spcPct val="35000"/>
            </a:spcAft>
            <a:buNone/>
          </a:pPr>
          <a:r>
            <a:rPr lang="en-US" sz="1000" kern="1200" dirty="0"/>
            <a:t>Child file</a:t>
          </a:r>
        </a:p>
        <a:p>
          <a:pPr marL="0" lvl="0" indent="0" algn="ctr" defTabSz="444500">
            <a:lnSpc>
              <a:spcPct val="90000"/>
            </a:lnSpc>
            <a:spcBef>
              <a:spcPct val="0"/>
            </a:spcBef>
            <a:spcAft>
              <a:spcPct val="35000"/>
            </a:spcAft>
            <a:buNone/>
          </a:pPr>
          <a:r>
            <a:rPr lang="en-US" sz="1000" kern="1200" dirty="0"/>
            <a:t>Participation file</a:t>
          </a:r>
        </a:p>
      </dsp:txBody>
      <dsp:txXfrm>
        <a:off x="5344661" y="1987296"/>
        <a:ext cx="1030730" cy="1030730"/>
      </dsp:txXfrm>
    </dsp:sp>
    <dsp:sp modelId="{DF4E90D6-1F30-4CD8-AFCB-8BAE1E0BC3B7}">
      <dsp:nvSpPr>
        <dsp:cNvPr id="0" name=""/>
        <dsp:cNvSpPr/>
      </dsp:nvSpPr>
      <dsp:spPr>
        <a:xfrm>
          <a:off x="4088145" y="680247"/>
          <a:ext cx="1457672" cy="14576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Student Interchange Files</a:t>
          </a:r>
        </a:p>
        <a:p>
          <a:pPr marL="0" lvl="0" indent="0" algn="ctr" defTabSz="444500">
            <a:lnSpc>
              <a:spcPct val="90000"/>
            </a:lnSpc>
            <a:spcBef>
              <a:spcPct val="0"/>
            </a:spcBef>
            <a:spcAft>
              <a:spcPct val="35000"/>
            </a:spcAft>
            <a:buNone/>
          </a:pPr>
          <a:r>
            <a:rPr lang="en-US" sz="1000" kern="1200" dirty="0"/>
            <a:t>Student Demographics</a:t>
          </a:r>
        </a:p>
        <a:p>
          <a:pPr marL="0" lvl="0" indent="0" algn="ctr" defTabSz="444500">
            <a:lnSpc>
              <a:spcPct val="90000"/>
            </a:lnSpc>
            <a:spcBef>
              <a:spcPct val="0"/>
            </a:spcBef>
            <a:spcAft>
              <a:spcPct val="35000"/>
            </a:spcAft>
            <a:buNone/>
          </a:pPr>
          <a:r>
            <a:rPr lang="en-US" sz="1000" kern="1200" dirty="0"/>
            <a:t>School Association </a:t>
          </a:r>
        </a:p>
      </dsp:txBody>
      <dsp:txXfrm>
        <a:off x="4301616" y="893718"/>
        <a:ext cx="1030730" cy="1030730"/>
      </dsp:txXfrm>
    </dsp:sp>
    <dsp:sp modelId="{D2DE2ED9-D1FA-4A4D-9474-01EEB3B4AE88}">
      <dsp:nvSpPr>
        <dsp:cNvPr id="0" name=""/>
        <dsp:cNvSpPr/>
      </dsp:nvSpPr>
      <dsp:spPr>
        <a:xfrm>
          <a:off x="5578210" y="327814"/>
          <a:ext cx="1457672" cy="14576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Discipline Interchange</a:t>
          </a:r>
        </a:p>
        <a:p>
          <a:pPr marL="0" lvl="0" indent="0" algn="ctr" defTabSz="444500">
            <a:lnSpc>
              <a:spcPct val="90000"/>
            </a:lnSpc>
            <a:spcBef>
              <a:spcPct val="0"/>
            </a:spcBef>
            <a:spcAft>
              <a:spcPct val="35000"/>
            </a:spcAft>
            <a:buNone/>
          </a:pPr>
          <a:r>
            <a:rPr lang="en-US" sz="1000" kern="1200" dirty="0"/>
            <a:t>Discipline Action file</a:t>
          </a:r>
        </a:p>
      </dsp:txBody>
      <dsp:txXfrm>
        <a:off x="5791681" y="541285"/>
        <a:ext cx="1030730" cy="1030730"/>
      </dsp:txXfrm>
    </dsp:sp>
    <dsp:sp modelId="{29FD2306-AD5B-44FE-AD23-6068C60A5CFF}">
      <dsp:nvSpPr>
        <dsp:cNvPr id="0" name=""/>
        <dsp:cNvSpPr/>
      </dsp:nvSpPr>
      <dsp:spPr>
        <a:xfrm>
          <a:off x="3440290" y="32392"/>
          <a:ext cx="4534981" cy="3627985"/>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5/21/2024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userDrawn="1"/>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dirty="0"/>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a:extLst>
              <a:ext uri="{C183D7F6-B498-43B3-948B-1728B52AA6E4}">
                <adec:decorative xmlns:adec="http://schemas.microsoft.com/office/drawing/2017/decorative" val="1"/>
              </a:ext>
            </a:extLst>
          </p:cNvPr>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58BA416A-65CA-C2DB-366F-7A806E7C99A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rong Founda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
        <p:nvSpPr>
          <p:cNvPr id="5" name="Slide Number Placeholder 5">
            <a:extLst>
              <a:ext uri="{FF2B5EF4-FFF2-40B4-BE49-F238E27FC236}">
                <a16:creationId xmlns:a16="http://schemas.microsoft.com/office/drawing/2014/main" id="{A014FD68-9A56-D684-6416-49B192CAD3B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91072326-4EBB-9A00-AAA2-601349C2F111}"/>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B2139AB1-0470-1AB6-F575-A2F989AD03B4}"/>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87523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 Means All">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
        <p:nvSpPr>
          <p:cNvPr id="5" name="Slide Number Placeholder 5">
            <a:extLst>
              <a:ext uri="{FF2B5EF4-FFF2-40B4-BE49-F238E27FC236}">
                <a16:creationId xmlns:a16="http://schemas.microsoft.com/office/drawing/2014/main" id="{4ECDDF79-976B-7025-F658-121558932B2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C24B2343-4D6C-8D8D-9A1B-578413E6D0A4}"/>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869FBA81-E65D-F5CC-C8B3-D752BA7B220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265404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ality School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
        <p:nvSpPr>
          <p:cNvPr id="5" name="Slide Number Placeholder 5">
            <a:extLst>
              <a:ext uri="{FF2B5EF4-FFF2-40B4-BE49-F238E27FC236}">
                <a16:creationId xmlns:a16="http://schemas.microsoft.com/office/drawing/2014/main" id="{9DF194B6-4504-AEC8-B480-AC55CA3D1457}"/>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50A29D81-FA54-514E-F2FB-B169FA743CF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1B57B026-D6D3-5197-F30C-B0C935BAE72A}"/>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21924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re Options">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
        <p:nvSpPr>
          <p:cNvPr id="5" name="Slide Number Placeholder 5">
            <a:extLst>
              <a:ext uri="{FF2B5EF4-FFF2-40B4-BE49-F238E27FC236}">
                <a16:creationId xmlns:a16="http://schemas.microsoft.com/office/drawing/2014/main" id="{33BC3FD6-B198-FCA5-7795-C825A53F6EE4}"/>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8D1E959-61F4-2BC6-F5D4-DB03C78345CD}"/>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06332F5F-6AA2-1E89-D74F-F8A143F2443D}"/>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1571646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ducators Matter">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
        <p:nvSpPr>
          <p:cNvPr id="5" name="Slide Number Placeholder 5">
            <a:extLst>
              <a:ext uri="{FF2B5EF4-FFF2-40B4-BE49-F238E27FC236}">
                <a16:creationId xmlns:a16="http://schemas.microsoft.com/office/drawing/2014/main" id="{F9AE94E4-44C1-8BAC-79FF-D570509EC8B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10524968-515B-7A3E-E533-7A6232E3BBD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E0749900-21F4-7982-4B6E-7BD5C22E243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299890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cellence">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280" y="18289"/>
            <a:ext cx="965176" cy="1103697"/>
          </a:xfrm>
          <a:prstGeom prst="rect">
            <a:avLst/>
          </a:prstGeom>
        </p:spPr>
      </p:pic>
      <p:sp>
        <p:nvSpPr>
          <p:cNvPr id="5" name="Slide Number Placeholder 5">
            <a:extLst>
              <a:ext uri="{FF2B5EF4-FFF2-40B4-BE49-F238E27FC236}">
                <a16:creationId xmlns:a16="http://schemas.microsoft.com/office/drawing/2014/main" id="{1371DEC8-2B8B-A8E5-3195-996C7C75D3C6}"/>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6" name="Content Placeholder 4">
            <a:extLst>
              <a:ext uri="{FF2B5EF4-FFF2-40B4-BE49-F238E27FC236}">
                <a16:creationId xmlns:a16="http://schemas.microsoft.com/office/drawing/2014/main" id="{A608A39F-0A4E-500F-E017-DC9CBB15DE86}"/>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0" name="Content Placeholder 4">
            <a:extLst>
              <a:ext uri="{FF2B5EF4-FFF2-40B4-BE49-F238E27FC236}">
                <a16:creationId xmlns:a16="http://schemas.microsoft.com/office/drawing/2014/main" id="{6116A291-8AC8-F49A-D685-286B9E6A34EB}"/>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94468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Slide Number Placeholder 5">
            <a:extLst>
              <a:ext uri="{FF2B5EF4-FFF2-40B4-BE49-F238E27FC236}">
                <a16:creationId xmlns:a16="http://schemas.microsoft.com/office/drawing/2014/main" id="{7D086918-AB89-4A91-BCB1-D1AA0521D94F}"/>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3" name="Content Placeholder 4">
            <a:extLst>
              <a:ext uri="{FF2B5EF4-FFF2-40B4-BE49-F238E27FC236}">
                <a16:creationId xmlns:a16="http://schemas.microsoft.com/office/drawing/2014/main" id="{059B8EF7-49FB-FFBA-165A-F585CDE84A4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4" name="Content Placeholder 4">
            <a:extLst>
              <a:ext uri="{FF2B5EF4-FFF2-40B4-BE49-F238E27FC236}">
                <a16:creationId xmlns:a16="http://schemas.microsoft.com/office/drawing/2014/main" id="{85B59449-F999-17DB-C32F-6083E3F9D011}"/>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317506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Slide Number Placeholder 5">
            <a:extLst>
              <a:ext uri="{FF2B5EF4-FFF2-40B4-BE49-F238E27FC236}">
                <a16:creationId xmlns:a16="http://schemas.microsoft.com/office/drawing/2014/main" id="{BDFF6364-F4D4-DACC-6F20-1D0EC16B1C0C}"/>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8" name="Content Placeholder 4">
            <a:extLst>
              <a:ext uri="{FF2B5EF4-FFF2-40B4-BE49-F238E27FC236}">
                <a16:creationId xmlns:a16="http://schemas.microsoft.com/office/drawing/2014/main" id="{D014D80D-D64F-5B65-13DA-821F711B6CFB}"/>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9" name="Content Placeholder 4">
            <a:extLst>
              <a:ext uri="{FF2B5EF4-FFF2-40B4-BE49-F238E27FC236}">
                <a16:creationId xmlns:a16="http://schemas.microsoft.com/office/drawing/2014/main" id="{23395916-C368-FE8E-934F-2E1AFB61BF12}"/>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675640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838200" y="1581408"/>
            <a:ext cx="5181600" cy="561839"/>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838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618295"/>
            <a:ext cx="5181600" cy="551880"/>
          </a:xfrm>
        </p:spPr>
        <p:txBody>
          <a:bodyPr>
            <a:noAutofit/>
          </a:bodyPr>
          <a:lstStyle>
            <a:lvl1pPr marL="0" indent="0">
              <a:buNone/>
              <a:defRPr sz="2400" b="1">
                <a:latin typeface="Museo Slab 500" panose="02000000000000000000" pitchFamily="50"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2286000"/>
            <a:ext cx="5181600" cy="361981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A83C34C0-3D7E-EA22-13A0-D5FE97859A68}"/>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F618E35A-EF83-57E7-EFC4-F7E877EB7FDE}"/>
              </a:ext>
            </a:extLst>
          </p:cNvPr>
          <p:cNvSpPr>
            <a:spLocks noGrp="1"/>
          </p:cNvSpPr>
          <p:nvPr>
            <p:ph sz="quarter" idx="15"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0BAA9557-37D1-25F1-0F97-B446CCE79B05}"/>
              </a:ext>
            </a:extLst>
          </p:cNvPr>
          <p:cNvSpPr>
            <a:spLocks noGrp="1"/>
          </p:cNvSpPr>
          <p:nvPr>
            <p:ph sz="quarter" idx="16"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45532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00B7995-AEC9-9603-742B-CDC41375ABF2}"/>
              </a:ext>
            </a:extLst>
          </p:cNvPr>
          <p:cNvSpPr>
            <a:spLocks noGrp="1"/>
          </p:cNvSpPr>
          <p:nvPr>
            <p:ph type="ctrTitle" hasCustomPrompt="1"/>
          </p:nvPr>
        </p:nvSpPr>
        <p:spPr>
          <a:xfrm>
            <a:off x="0" y="2595716"/>
            <a:ext cx="12192000" cy="1061884"/>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add presentation topic</a:t>
            </a:r>
          </a:p>
        </p:txBody>
      </p:sp>
      <p:sp>
        <p:nvSpPr>
          <p:cNvPr id="13" name="Content Placeholder 12">
            <a:extLst>
              <a:ext uri="{FF2B5EF4-FFF2-40B4-BE49-F238E27FC236}">
                <a16:creationId xmlns:a16="http://schemas.microsoft.com/office/drawing/2014/main" id="{929CD7AB-00C7-2484-6333-74EA8842F2B7}"/>
              </a:ext>
            </a:extLst>
          </p:cNvPr>
          <p:cNvSpPr>
            <a:spLocks noGrp="1"/>
          </p:cNvSpPr>
          <p:nvPr>
            <p:ph sz="quarter" idx="13" hasCustomPrompt="1"/>
          </p:nvPr>
        </p:nvSpPr>
        <p:spPr>
          <a:xfrm>
            <a:off x="0" y="3657600"/>
            <a:ext cx="12192000" cy="1062038"/>
          </a:xfrm>
        </p:spPr>
        <p:txBody>
          <a:bodyPr>
            <a:normAutofit/>
          </a:bodyPr>
          <a:lstStyle>
            <a:lvl1pPr marL="0" indent="0" algn="ctr">
              <a:buNone/>
              <a:defRPr sz="3200">
                <a:solidFill>
                  <a:schemeClr val="bg1"/>
                </a:solidFill>
                <a:latin typeface="Museo Slab 500" panose="02000000000000000000"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presenter name</a:t>
            </a:r>
          </a:p>
        </p:txBody>
      </p:sp>
      <p:sp>
        <p:nvSpPr>
          <p:cNvPr id="2" name="Slide Number Placeholder 5">
            <a:extLst>
              <a:ext uri="{FF2B5EF4-FFF2-40B4-BE49-F238E27FC236}">
                <a16:creationId xmlns:a16="http://schemas.microsoft.com/office/drawing/2014/main" id="{CCD1BD24-5D82-2746-C18B-B0F0A4316BF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42792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EFECAA2-3996-785F-E112-7E6B386093E1}"/>
              </a:ext>
            </a:extLst>
          </p:cNvPr>
          <p:cNvSpPr>
            <a:spLocks noGrp="1"/>
          </p:cNvSpPr>
          <p:nvPr>
            <p:ph type="title" hasCustomPrompt="1"/>
          </p:nvPr>
        </p:nvSpPr>
        <p:spPr>
          <a:xfrm>
            <a:off x="155448" y="237745"/>
            <a:ext cx="5303520" cy="1197864"/>
          </a:xfrm>
        </p:spPr>
        <p:txBody>
          <a:bodyPr>
            <a:noAutofit/>
          </a:bodyPr>
          <a:lstStyle>
            <a:lvl1pPr>
              <a:defRPr sz="3200" b="1">
                <a:solidFill>
                  <a:schemeClr val="bg1"/>
                </a:solidFill>
                <a:latin typeface="Museo Slab 500" panose="02000000000000000000" pitchFamily="50" charset="0"/>
              </a:defRPr>
            </a:lvl1pPr>
          </a:lstStyle>
          <a:p>
            <a:r>
              <a:rPr lang="en-US"/>
              <a:t>Click to add slide title</a:t>
            </a:r>
          </a:p>
        </p:txBody>
      </p:sp>
      <p:sp>
        <p:nvSpPr>
          <p:cNvPr id="4" name="Content Placeholder 3">
            <a:extLst>
              <a:ext uri="{FF2B5EF4-FFF2-40B4-BE49-F238E27FC236}">
                <a16:creationId xmlns:a16="http://schemas.microsoft.com/office/drawing/2014/main" id="{8784C5F4-5E7C-23F0-C1AB-0DC7A1D15802}"/>
              </a:ext>
            </a:extLst>
          </p:cNvPr>
          <p:cNvSpPr>
            <a:spLocks noGrp="1"/>
          </p:cNvSpPr>
          <p:nvPr>
            <p:ph sz="quarter" idx="13" hasCustomPrompt="1"/>
          </p:nvPr>
        </p:nvSpPr>
        <p:spPr>
          <a:xfrm>
            <a:off x="1509623" y="1574275"/>
            <a:ext cx="9170946" cy="3685881"/>
          </a:xfrm>
          <a:prstGeom prst="roundRect">
            <a:avLst/>
          </a:prstGeom>
          <a:solidFill>
            <a:srgbClr val="FFFFFF">
              <a:alpha val="69804"/>
            </a:srgbClr>
          </a:solidFill>
        </p:spPr>
        <p:txBody>
          <a:bodyPr anchor="ctr">
            <a:normAutofit/>
          </a:bodyPr>
          <a:lstStyle>
            <a:lvl1pPr marL="0" indent="0" algn="ctr">
              <a:buNone/>
              <a:defRPr sz="2400" b="0">
                <a:latin typeface="Museo Slab 500" panose="02000000000000000000" pitchFamily="50" charset="0"/>
              </a:defRPr>
            </a:lvl1pPr>
          </a:lstStyle>
          <a:p>
            <a:pPr lvl="0"/>
            <a:r>
              <a:rPr lang="en-US"/>
              <a:t>Click to add contact information</a:t>
            </a:r>
          </a:p>
          <a:p>
            <a:pPr lvl="0"/>
            <a:r>
              <a:rPr lang="en-US"/>
              <a:t>Name, email, phone, websites</a:t>
            </a:r>
          </a:p>
        </p:txBody>
      </p:sp>
      <p:sp>
        <p:nvSpPr>
          <p:cNvPr id="6" name="Slide Number Placeholder 5">
            <a:extLst>
              <a:ext uri="{FF2B5EF4-FFF2-40B4-BE49-F238E27FC236}">
                <a16:creationId xmlns:a16="http://schemas.microsoft.com/office/drawing/2014/main" id="{8A915075-830E-B386-98F0-748C95B4D901}"/>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80885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0DAE1-72F2-85FA-36A5-4F076D29920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p>
        </p:txBody>
      </p:sp>
      <p:pic>
        <p:nvPicPr>
          <p:cNvPr id="3" name="Picture 2">
            <a:extLst>
              <a:ext uri="{FF2B5EF4-FFF2-40B4-BE49-F238E27FC236}">
                <a16:creationId xmlns:a16="http://schemas.microsoft.com/office/drawing/2014/main" id="{49BED633-71DA-7A28-29F6-99EA784F716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a:extLst>
              <a:ext uri="{FF2B5EF4-FFF2-40B4-BE49-F238E27FC236}">
                <a16:creationId xmlns:a16="http://schemas.microsoft.com/office/drawing/2014/main" id="{C4F2895A-C3CB-B6EA-A90C-7486DFECCB13}"/>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0" name="Content Placeholder 4">
            <a:extLst>
              <a:ext uri="{FF2B5EF4-FFF2-40B4-BE49-F238E27FC236}">
                <a16:creationId xmlns:a16="http://schemas.microsoft.com/office/drawing/2014/main" id="{7E29BBA0-B2DC-F9C3-D5F6-974A44EA1877}"/>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1" name="Content Placeholder 4">
            <a:extLst>
              <a:ext uri="{FF2B5EF4-FFF2-40B4-BE49-F238E27FC236}">
                <a16:creationId xmlns:a16="http://schemas.microsoft.com/office/drawing/2014/main" id="{4D467485-A599-EF0B-3C8A-4DBF3A188E47}"/>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18364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71C4D3-622D-45EA-EE10-A0E234A45177}"/>
              </a:ext>
            </a:extLst>
          </p:cNvPr>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p>
        </p:txBody>
      </p:sp>
      <p:sp>
        <p:nvSpPr>
          <p:cNvPr id="10" name="Slide Number Placeholder 5">
            <a:extLst>
              <a:ext uri="{FF2B5EF4-FFF2-40B4-BE49-F238E27FC236}">
                <a16:creationId xmlns:a16="http://schemas.microsoft.com/office/drawing/2014/main" id="{3F8DC90A-8319-3C2E-F410-0287BDC1E15B}"/>
              </a:ext>
            </a:extLst>
          </p:cNvPr>
          <p:cNvSpPr>
            <a:spLocks noGrp="1"/>
          </p:cNvSpPr>
          <p:nvPr>
            <p:ph type="sldNum" sz="quarter" idx="12"/>
          </p:nvPr>
        </p:nvSpPr>
        <p:spPr>
          <a:xfrm>
            <a:off x="332873" y="6356351"/>
            <a:ext cx="830909" cy="362338"/>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sp>
        <p:nvSpPr>
          <p:cNvPr id="11" name="Content Placeholder 4">
            <a:extLst>
              <a:ext uri="{FF2B5EF4-FFF2-40B4-BE49-F238E27FC236}">
                <a16:creationId xmlns:a16="http://schemas.microsoft.com/office/drawing/2014/main" id="{A961DECF-3C6F-C44A-FD58-85501ED6409A}"/>
              </a:ext>
            </a:extLst>
          </p:cNvPr>
          <p:cNvSpPr>
            <a:spLocks noGrp="1"/>
          </p:cNvSpPr>
          <p:nvPr>
            <p:ph sz="quarter" idx="13" hasCustomPrompt="1"/>
          </p:nvPr>
        </p:nvSpPr>
        <p:spPr>
          <a:xfrm>
            <a:off x="1366549" y="6356350"/>
            <a:ext cx="4483505"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12" name="Content Placeholder 4">
            <a:extLst>
              <a:ext uri="{FF2B5EF4-FFF2-40B4-BE49-F238E27FC236}">
                <a16:creationId xmlns:a16="http://schemas.microsoft.com/office/drawing/2014/main" id="{297C8305-189D-2174-23D3-13B9C1B64BF5}"/>
              </a:ext>
            </a:extLst>
          </p:cNvPr>
          <p:cNvSpPr>
            <a:spLocks noGrp="1"/>
          </p:cNvSpPr>
          <p:nvPr>
            <p:ph sz="quarter" idx="14" hasCustomPrompt="1"/>
          </p:nvPr>
        </p:nvSpPr>
        <p:spPr>
          <a:xfrm>
            <a:off x="6052822" y="6356350"/>
            <a:ext cx="4393506" cy="362338"/>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78395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p:nvPr userDrawn="1"/>
        </p:nvSpPr>
        <p:spPr>
          <a:xfrm rot="16200000">
            <a:off x="7091086" y="1757083"/>
            <a:ext cx="6858000" cy="3343834"/>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1">
            <a:extLst>
              <a:ext uri="{FF2B5EF4-FFF2-40B4-BE49-F238E27FC236}">
                <a16:creationId xmlns:a16="http://schemas.microsoft.com/office/drawing/2014/main" id="{5ABCA13A-BFBD-CE21-F101-EF33928F18FE}"/>
              </a:ext>
            </a:extLst>
          </p:cNvPr>
          <p:cNvSpPr>
            <a:spLocks noGrp="1"/>
          </p:cNvSpPr>
          <p:nvPr>
            <p:ph type="title"/>
          </p:nvPr>
        </p:nvSpPr>
        <p:spPr>
          <a:xfrm>
            <a:off x="3898916" y="5893622"/>
            <a:ext cx="6616681" cy="898524"/>
          </a:xfrm>
        </p:spPr>
        <p:txBody>
          <a:bodyPr lIns="0" tIns="0" rIns="0" bIns="0" anchor="b" anchorCtr="0">
            <a:normAutofit/>
          </a:bodyPr>
          <a:lstStyle>
            <a:lvl1pPr algn="r">
              <a:defRPr sz="2800">
                <a:latin typeface="Museo Slab 500" panose="02000000000000000000"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8"/>
            <a:ext cx="11736168" cy="5599169"/>
          </a:xfrm>
        </p:spPr>
        <p:txBody>
          <a:bodyPr lIns="0" tIns="0" rIns="0" bIns="0"/>
          <a:lstStyle>
            <a:lvl1pPr marL="0" indent="0">
              <a:buNone/>
              <a:defRPr sz="2400"/>
            </a:lvl1pPr>
            <a:lvl2pPr>
              <a:defRPr sz="2000"/>
            </a:lvl2pPr>
            <a:lvl3pPr>
              <a:defRPr sz="1800"/>
            </a:lvl3pPr>
          </a:lstStyle>
          <a:p>
            <a:pPr lvl="0"/>
            <a:r>
              <a:rPr lang="en-US"/>
              <a:t>Insert Image or Smart Art</a:t>
            </a:r>
          </a:p>
        </p:txBody>
      </p:sp>
      <p:sp>
        <p:nvSpPr>
          <p:cNvPr id="2" name="Slide Number Placeholder 5">
            <a:extLst>
              <a:ext uri="{FF2B5EF4-FFF2-40B4-BE49-F238E27FC236}">
                <a16:creationId xmlns:a16="http://schemas.microsoft.com/office/drawing/2014/main" id="{52916D9F-51D7-A833-A716-2FAD3EF16428}"/>
              </a:ext>
            </a:extLst>
          </p:cNvPr>
          <p:cNvSpPr>
            <a:spLocks noGrp="1"/>
          </p:cNvSpPr>
          <p:nvPr>
            <p:ph type="sldNum" sz="quarter" idx="12"/>
          </p:nvPr>
        </p:nvSpPr>
        <p:spPr>
          <a:xfrm>
            <a:off x="227916" y="6489679"/>
            <a:ext cx="772748" cy="279444"/>
          </a:xfrm>
        </p:spPr>
        <p:txBody>
          <a:bodyPr/>
          <a:lstStyle>
            <a:lvl1pPr algn="l">
              <a:defRPr sz="1600">
                <a:solidFill>
                  <a:schemeClr val="tx1">
                    <a:lumMod val="65000"/>
                    <a:lumOff val="35000"/>
                  </a:schemeClr>
                </a:solidFill>
              </a:defRPr>
            </a:lvl1pPr>
          </a:lstStyle>
          <a:p>
            <a:fld id="{C479D5F6-EDCB-402A-AC08-4943A1820E8F}" type="slidenum">
              <a:rPr lang="en-US" smtClean="0"/>
              <a:pPr/>
              <a:t>‹#›</a:t>
            </a:fld>
            <a:endParaRPr lang="en-US" dirty="0"/>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7" name="Content Placeholder 4">
            <a:extLst>
              <a:ext uri="{FF2B5EF4-FFF2-40B4-BE49-F238E27FC236}">
                <a16:creationId xmlns:a16="http://schemas.microsoft.com/office/drawing/2014/main" id="{CFE5AAC4-D503-DE2F-957E-CD76F95873A4}"/>
              </a:ext>
            </a:extLst>
          </p:cNvPr>
          <p:cNvSpPr>
            <a:spLocks noGrp="1"/>
          </p:cNvSpPr>
          <p:nvPr>
            <p:ph sz="quarter" idx="13" hasCustomPrompt="1"/>
          </p:nvPr>
        </p:nvSpPr>
        <p:spPr>
          <a:xfrm>
            <a:off x="227916" y="5917147"/>
            <a:ext cx="3559079" cy="279444"/>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name</a:t>
            </a:r>
          </a:p>
        </p:txBody>
      </p:sp>
      <p:sp>
        <p:nvSpPr>
          <p:cNvPr id="8" name="Content Placeholder 4">
            <a:extLst>
              <a:ext uri="{FF2B5EF4-FFF2-40B4-BE49-F238E27FC236}">
                <a16:creationId xmlns:a16="http://schemas.microsoft.com/office/drawing/2014/main" id="{6B6D9F0B-816F-6497-C8C6-0A9E11D6900F}"/>
              </a:ext>
            </a:extLst>
          </p:cNvPr>
          <p:cNvSpPr>
            <a:spLocks noGrp="1"/>
          </p:cNvSpPr>
          <p:nvPr>
            <p:ph sz="quarter" idx="14" hasCustomPrompt="1"/>
          </p:nvPr>
        </p:nvSpPr>
        <p:spPr>
          <a:xfrm>
            <a:off x="227916" y="6210235"/>
            <a:ext cx="3559080" cy="279444"/>
          </a:xfrm>
        </p:spPr>
        <p:txBody>
          <a:bodyPr/>
          <a:lstStyle>
            <a:lvl1pPr marL="0" indent="0">
              <a:buNone/>
              <a:defRPr lang="en-US" sz="1600" kern="1200" smtClean="0">
                <a:solidFill>
                  <a:schemeClr val="tx1">
                    <a:lumMod val="65000"/>
                    <a:lumOff val="35000"/>
                  </a:schemeClr>
                </a:solidFill>
                <a:latin typeface="+mn-lt"/>
                <a:ea typeface="+mn-ea"/>
                <a:cs typeface="+mn-cs"/>
              </a:defRPr>
            </a:lvl1pPr>
          </a:lstStyle>
          <a:p>
            <a:pPr lvl="0"/>
            <a:r>
              <a:rPr lang="en-US"/>
              <a:t>Click to edit add collection email address</a:t>
            </a:r>
          </a:p>
        </p:txBody>
      </p:sp>
    </p:spTree>
    <p:extLst>
      <p:ext uri="{BB962C8B-B14F-4D97-AF65-F5344CB8AC3E}">
        <p14:creationId xmlns:p14="http://schemas.microsoft.com/office/powerpoint/2010/main" val="245335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97" r:id="rId4"/>
    <p:sldLayoutId id="2147483696" r:id="rId5"/>
    <p:sldLayoutId id="2147483700" r:id="rId6"/>
    <p:sldLayoutId id="2147483682" r:id="rId7"/>
    <p:sldLayoutId id="2147483698" r:id="rId8"/>
    <p:sldLayoutId id="2147483699" r:id="rId9"/>
    <p:sldLayoutId id="2147483668" r:id="rId10"/>
    <p:sldLayoutId id="2147483690" r:id="rId11"/>
    <p:sldLayoutId id="2147483691" r:id="rId12"/>
    <p:sldLayoutId id="2147483692" r:id="rId13"/>
    <p:sldLayoutId id="2147483693" r:id="rId14"/>
    <p:sldLayoutId id="2147483694" r:id="rId15"/>
    <p:sldLayoutId id="214748369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datapipeline/studentdisciplinesnapshot" TargetMode="External"/><Relationship Id="rId2" Type="http://schemas.openxmlformats.org/officeDocument/2006/relationships/hyperlink" Target="https://www.cde.state.co.us/datapipeline/disciplineinterchange" TargetMode="External"/><Relationship Id="rId1" Type="http://schemas.openxmlformats.org/officeDocument/2006/relationships/slideLayout" Target="../slideLayouts/slideLayout2.xml"/><Relationship Id="rId6" Type="http://schemas.openxmlformats.org/officeDocument/2006/relationships/hyperlink" Target="mailto:Student%20Discipline%20Snapshot%20%3cStudentDiscipline@cde.state.co.us%3e"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hyperlink" Target="mailto:Student%20Discipline%20Snapshot%20%3cStudentDiscipline@cde.state.co.us%3e" TargetMode="External"/><Relationship Id="rId2" Type="http://schemas.openxmlformats.org/officeDocument/2006/relationships/hyperlink" Target="https://www.cde.state.co.us/datapipeline/2023-2024student-disciplinetimeline"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www.cde.state.co.us/datapipeline/2023-2024disciplineactionfilelayoutanddefinitions" TargetMode="External"/><Relationship Id="rId2" Type="http://schemas.openxmlformats.org/officeDocument/2006/relationships/hyperlink" Target="https://www.cde.state.co.us/datapipeline/disciplineinterchange"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de.state.co.us/datapipeline/dis_guide_determinemostseriousinciden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de.state.co.us/id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edx.cde.state.co.us/SchoolView/DataCenter/reports.jspx;jsessionid=FYGtpOJkWgkZw1ReJaG6joNEMHoFlkcrfkTXu-AVuYVJjtZ7C_6Z!216990485?_adf_ctrl-state=pac20phbp_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de.state.co.us/cdereval/suspend-expe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cde.state.co.us/dataprivacyandsecurity" TargetMode="External"/><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my.syncplicity.com/" TargetMode="External"/><Relationship Id="rId2" Type="http://schemas.openxmlformats.org/officeDocument/2006/relationships/hyperlink" Target="http://www.cde.state.co.us/datapipeline/syncplicity"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SpedDiscipline@cde.state.co.us" TargetMode="External"/><Relationship Id="rId2" Type="http://schemas.openxmlformats.org/officeDocument/2006/relationships/hyperlink" Target="mailto:StudentDiscipline@cde.state.co.us"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de.state.co.us/datapipeline/discipline_safeschoolsaccreditationact"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de.state.co.us/datapipeline/2023-2024disciplineactionfilelayoutanddefinitions" TargetMode="External"/><Relationship Id="rId2" Type="http://schemas.openxmlformats.org/officeDocument/2006/relationships/hyperlink" Target="mailto:Student%20Discipline%20Snapshot%20%3cStudentDiscipline@cde.state.co.us%3e" TargetMode="External"/><Relationship Id="rId1" Type="http://schemas.openxmlformats.org/officeDocument/2006/relationships/slideLayout" Target="../slideLayouts/slideLayout2.xml"/><Relationship Id="rId5" Type="http://schemas.openxmlformats.org/officeDocument/2006/relationships/hyperlink" Target="https://www.cde.state.co.us/datapipeline/2023-2024studentschoolassociationfilelayout" TargetMode="External"/><Relationship Id="rId4" Type="http://schemas.openxmlformats.org/officeDocument/2006/relationships/hyperlink" Target="https://www.cde.state.co.us/datapipeline/2023-2024studentdemographicfilelayou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1" y="3429000"/>
            <a:ext cx="10402529" cy="1894840"/>
          </a:xfrm>
        </p:spPr>
        <p:txBody>
          <a:bodyPr>
            <a:normAutofit/>
          </a:bodyPr>
          <a:lstStyle/>
          <a:p>
            <a:r>
              <a:rPr lang="en-US" dirty="0">
                <a:latin typeface="Museo Slab 500"/>
              </a:rPr>
              <a:t>May 7</a:t>
            </a:r>
            <a:r>
              <a:rPr lang="en-US" baseline="30000" dirty="0">
                <a:latin typeface="Museo Slab 500"/>
              </a:rPr>
              <a:t>th</a:t>
            </a:r>
            <a:r>
              <a:rPr lang="en-US" dirty="0">
                <a:latin typeface="Museo Slab 500"/>
              </a:rPr>
              <a:t>, 2024</a:t>
            </a:r>
            <a:endParaRPr lang="en-US" dirty="0"/>
          </a:p>
        </p:txBody>
      </p:sp>
      <p:sp>
        <p:nvSpPr>
          <p:cNvPr id="6" name="Subtitle 5">
            <a:extLst>
              <a:ext uri="{FF2B5EF4-FFF2-40B4-BE49-F238E27FC236}">
                <a16:creationId xmlns:a16="http://schemas.microsoft.com/office/drawing/2014/main" id="{BC67150A-CBD9-CFD8-0712-335359564735}"/>
              </a:ext>
            </a:extLst>
          </p:cNvPr>
          <p:cNvSpPr>
            <a:spLocks noGrp="1"/>
          </p:cNvSpPr>
          <p:nvPr>
            <p:ph type="subTitle" idx="1"/>
          </p:nvPr>
        </p:nvSpPr>
        <p:spPr>
          <a:xfrm>
            <a:off x="914401" y="4277362"/>
            <a:ext cx="10402529" cy="1894840"/>
          </a:xfrm>
        </p:spPr>
        <p:txBody>
          <a:bodyPr>
            <a:normAutofit/>
          </a:bodyPr>
          <a:lstStyle/>
          <a:p>
            <a:r>
              <a:rPr lang="en-US" dirty="0"/>
              <a:t>Student Discipline Office Hours</a:t>
            </a:r>
          </a:p>
          <a:p>
            <a:endParaRPr lang="en-US" dirty="0"/>
          </a:p>
          <a:p>
            <a:r>
              <a:rPr lang="en-US" dirty="0"/>
              <a:t>Dawna Gudka-Collection Lead</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normAutofit fontScale="90000"/>
          </a:bodyPr>
          <a:lstStyle/>
          <a:p>
            <a:r>
              <a:rPr lang="en-US" dirty="0">
                <a:latin typeface="Museo Slab 500"/>
              </a:rPr>
              <a:t>Student Discipline collection</a:t>
            </a:r>
            <a:br>
              <a:rPr lang="en-US" dirty="0">
                <a:latin typeface="Museo Slab 500"/>
              </a:rPr>
            </a:br>
            <a:br>
              <a:rPr lang="en-US" dirty="0">
                <a:latin typeface="Museo Slab 500"/>
              </a:rPr>
            </a:br>
            <a:endParaRPr lang="en-US" dirty="0"/>
          </a:p>
        </p:txBody>
      </p:sp>
      <p:sp>
        <p:nvSpPr>
          <p:cNvPr id="3" name="Content Placeholder 2">
            <a:extLst>
              <a:ext uri="{FF2B5EF4-FFF2-40B4-BE49-F238E27FC236}">
                <a16:creationId xmlns:a16="http://schemas.microsoft.com/office/drawing/2014/main" id="{79AF7F5B-60F9-F4BE-3DA2-4C128BF5DBA9}"/>
              </a:ext>
            </a:extLst>
          </p:cNvPr>
          <p:cNvSpPr>
            <a:spLocks noGrp="1"/>
          </p:cNvSpPr>
          <p:nvPr>
            <p:ph sz="half" idx="1"/>
          </p:nvPr>
        </p:nvSpPr>
        <p:spPr>
          <a:xfrm>
            <a:off x="169333" y="1554480"/>
            <a:ext cx="11687387" cy="4351338"/>
          </a:xfrm>
        </p:spPr>
        <p:txBody>
          <a:bodyPr>
            <a:normAutofit/>
          </a:bodyPr>
          <a:lstStyle/>
          <a:p>
            <a:r>
              <a:rPr lang="en-US" sz="3200" dirty="0"/>
              <a:t>The purpose of the Discipline Action File is to capture all the students disciplined, including the type of behavior and the resulting disciplinary action taken for each disciplinary incident.</a:t>
            </a:r>
          </a:p>
          <a:p>
            <a:pPr marL="0" indent="0">
              <a:buNone/>
            </a:pPr>
            <a:endParaRPr lang="en-US" sz="3200" dirty="0"/>
          </a:p>
          <a:p>
            <a:r>
              <a:rPr lang="en-US" sz="3200" dirty="0"/>
              <a:t>2023-2024 is scheduled as a reporting year for the Office of Civil Rights collection (Civil Rights Data Collection aka CRDC)</a:t>
            </a:r>
          </a:p>
          <a:p>
            <a:pPr marL="457200" lvl="1" indent="0">
              <a:buNone/>
            </a:pPr>
            <a:endParaRPr lang="en-US" sz="2800" dirty="0"/>
          </a:p>
          <a:p>
            <a:endParaRPr lang="en-US" dirty="0"/>
          </a:p>
          <a:p>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7" name="Content Placeholder 6">
            <a:extLst>
              <a:ext uri="{FF2B5EF4-FFF2-40B4-BE49-F238E27FC236}">
                <a16:creationId xmlns:a16="http://schemas.microsoft.com/office/drawing/2014/main" id="{60709C51-2FF8-7F8F-6500-056A70B1DDE4}"/>
              </a:ext>
            </a:extLst>
          </p:cNvPr>
          <p:cNvSpPr>
            <a:spLocks noGrp="1"/>
          </p:cNvSpPr>
          <p:nvPr>
            <p:ph sz="quarter" idx="13"/>
          </p:nvPr>
        </p:nvSpPr>
        <p:spPr/>
        <p:txBody>
          <a:bodyPr/>
          <a:lstStyle/>
          <a:p>
            <a:endParaRPr lang="en-US" dirty="0"/>
          </a:p>
        </p:txBody>
      </p:sp>
      <p:sp>
        <p:nvSpPr>
          <p:cNvPr id="8" name="Content Placeholder 7">
            <a:extLst>
              <a:ext uri="{FF2B5EF4-FFF2-40B4-BE49-F238E27FC236}">
                <a16:creationId xmlns:a16="http://schemas.microsoft.com/office/drawing/2014/main" id="{3E2C6B49-232C-9562-7683-0144C7097B15}"/>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1674363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latin typeface="Museo Slab 500"/>
              </a:rPr>
              <a:t>Student Discipline websites</a:t>
            </a:r>
            <a:endParaRPr lang="en-US" dirty="0"/>
          </a:p>
        </p:txBody>
      </p:sp>
      <p:sp>
        <p:nvSpPr>
          <p:cNvPr id="7" name="Content Placeholder 6">
            <a:extLst>
              <a:ext uri="{FF2B5EF4-FFF2-40B4-BE49-F238E27FC236}">
                <a16:creationId xmlns:a16="http://schemas.microsoft.com/office/drawing/2014/main" id="{796EDBF1-D67E-24E1-8952-A4F5F2FF350C}"/>
              </a:ext>
            </a:extLst>
          </p:cNvPr>
          <p:cNvSpPr>
            <a:spLocks noGrp="1"/>
          </p:cNvSpPr>
          <p:nvPr>
            <p:ph idx="1"/>
          </p:nvPr>
        </p:nvSpPr>
        <p:spPr/>
        <p:txBody>
          <a:bodyPr/>
          <a:lstStyle/>
          <a:p>
            <a:pPr marL="457200" lvl="1" indent="0">
              <a:buNone/>
            </a:pPr>
            <a:r>
              <a:rPr lang="en-US" dirty="0">
                <a:hlinkClick r:id="rId2"/>
              </a:rPr>
              <a:t>2023-2024 Discipline Interchange Website</a:t>
            </a:r>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hlinkClick r:id="rId3"/>
              </a:rPr>
              <a:t>2023-2024 Student Discipline Snapshot Website </a:t>
            </a:r>
            <a:endParaRPr lang="en-US" dirty="0"/>
          </a:p>
          <a:p>
            <a:pPr marL="457200" lvl="1"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p:txBody>
      </p:sp>
      <p:pic>
        <p:nvPicPr>
          <p:cNvPr id="3" name="Picture 2" descr="Interchange website location ">
            <a:extLst>
              <a:ext uri="{FF2B5EF4-FFF2-40B4-BE49-F238E27FC236}">
                <a16:creationId xmlns:a16="http://schemas.microsoft.com/office/drawing/2014/main" id="{615E86D9-F884-120F-67B3-0349CC1DBB95}"/>
              </a:ext>
            </a:extLst>
          </p:cNvPr>
          <p:cNvPicPr>
            <a:picLocks noChangeAspect="1"/>
          </p:cNvPicPr>
          <p:nvPr/>
        </p:nvPicPr>
        <p:blipFill rotWithShape="1">
          <a:blip r:embed="rId4"/>
          <a:srcRect l="75363" t="26884" r="5944" b="39859"/>
          <a:stretch/>
        </p:blipFill>
        <p:spPr>
          <a:xfrm>
            <a:off x="5703147" y="1176019"/>
            <a:ext cx="1778268" cy="1888067"/>
          </a:xfrm>
          <a:prstGeom prst="rect">
            <a:avLst/>
          </a:prstGeom>
        </p:spPr>
      </p:pic>
      <p:pic>
        <p:nvPicPr>
          <p:cNvPr id="9" name="Picture 8" descr="Snapshot website location">
            <a:extLst>
              <a:ext uri="{FF2B5EF4-FFF2-40B4-BE49-F238E27FC236}">
                <a16:creationId xmlns:a16="http://schemas.microsoft.com/office/drawing/2014/main" id="{41A2C6C2-889B-6F19-9005-B0FD80A2AAC3}"/>
              </a:ext>
            </a:extLst>
          </p:cNvPr>
          <p:cNvPicPr>
            <a:picLocks noChangeAspect="1"/>
          </p:cNvPicPr>
          <p:nvPr/>
        </p:nvPicPr>
        <p:blipFill rotWithShape="1">
          <a:blip r:embed="rId5"/>
          <a:srcRect l="4957"/>
          <a:stretch/>
        </p:blipFill>
        <p:spPr>
          <a:xfrm>
            <a:off x="6364843" y="3248036"/>
            <a:ext cx="2233144" cy="2883048"/>
          </a:xfrm>
          <a:prstGeom prst="rect">
            <a:avLst/>
          </a:prstGeom>
        </p:spPr>
      </p:pic>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11</a:t>
            </a:fld>
            <a:endParaRPr lang="en-US" dirty="0"/>
          </a:p>
        </p:txBody>
      </p:sp>
      <p:sp>
        <p:nvSpPr>
          <p:cNvPr id="5" name="Content Placeholder 4">
            <a:extLst>
              <a:ext uri="{FF2B5EF4-FFF2-40B4-BE49-F238E27FC236}">
                <a16:creationId xmlns:a16="http://schemas.microsoft.com/office/drawing/2014/main" id="{8F2B7314-2693-0481-E41F-DEC3D2854412}"/>
              </a:ext>
            </a:extLst>
          </p:cNvPr>
          <p:cNvSpPr>
            <a:spLocks noGrp="1"/>
          </p:cNvSpPr>
          <p:nvPr>
            <p:ph sz="quarter" idx="13"/>
          </p:nvPr>
        </p:nvSpPr>
        <p:spPr/>
        <p:txBody>
          <a:bodyPr/>
          <a:lstStyle/>
          <a:p>
            <a:r>
              <a:rPr lang="en-US" dirty="0"/>
              <a:t>Student Discipline	</a:t>
            </a:r>
          </a:p>
        </p:txBody>
      </p:sp>
      <p:sp>
        <p:nvSpPr>
          <p:cNvPr id="6" name="Content Placeholder 5">
            <a:extLst>
              <a:ext uri="{FF2B5EF4-FFF2-40B4-BE49-F238E27FC236}">
                <a16:creationId xmlns:a16="http://schemas.microsoft.com/office/drawing/2014/main" id="{9239A15F-523C-9B42-82E8-E9B546C6F1E7}"/>
              </a:ext>
            </a:extLst>
          </p:cNvPr>
          <p:cNvSpPr>
            <a:spLocks noGrp="1"/>
          </p:cNvSpPr>
          <p:nvPr>
            <p:ph sz="quarter" idx="14"/>
          </p:nvPr>
        </p:nvSpPr>
        <p:spPr>
          <a:xfrm>
            <a:off x="4856480" y="6356350"/>
            <a:ext cx="4114800" cy="362338"/>
          </a:xfrm>
        </p:spPr>
        <p:txBody>
          <a:bodyPr/>
          <a:lstStyle/>
          <a:p>
            <a:r>
              <a:rPr lang="en-US" dirty="0">
                <a:hlinkClick r:id="rId6"/>
              </a:rPr>
              <a:t>Student Discipline Snapshot</a:t>
            </a:r>
            <a:endParaRPr lang="en-US" dirty="0"/>
          </a:p>
          <a:p>
            <a:endParaRPr lang="en-US" dirty="0"/>
          </a:p>
        </p:txBody>
      </p:sp>
    </p:spTree>
    <p:extLst>
      <p:ext uri="{BB962C8B-B14F-4D97-AF65-F5344CB8AC3E}">
        <p14:creationId xmlns:p14="http://schemas.microsoft.com/office/powerpoint/2010/main" val="87296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0757835" cy="898524"/>
          </a:xfrm>
        </p:spPr>
        <p:txBody>
          <a:bodyPr/>
          <a:lstStyle/>
          <a:p>
            <a:r>
              <a:rPr lang="en-US" dirty="0">
                <a:latin typeface="Museo Slab 500"/>
              </a:rPr>
              <a:t>Student Discipline Snapshot Collection Process at a Glance</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12</a:t>
            </a:fld>
            <a:endParaRPr lang="en-US" dirty="0"/>
          </a:p>
        </p:txBody>
      </p:sp>
      <p:graphicFrame>
        <p:nvGraphicFramePr>
          <p:cNvPr id="8" name="Diagram 7">
            <a:extLst>
              <a:ext uri="{FF2B5EF4-FFF2-40B4-BE49-F238E27FC236}">
                <a16:creationId xmlns:a16="http://schemas.microsoft.com/office/drawing/2014/main" id="{20A986D6-FB83-2479-3E05-1D7D6D76D24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1226272"/>
              </p:ext>
            </p:extLst>
          </p:nvPr>
        </p:nvGraphicFramePr>
        <p:xfrm>
          <a:off x="332873" y="719666"/>
          <a:ext cx="11544167" cy="5933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8494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0757835" cy="898524"/>
          </a:xfrm>
        </p:spPr>
        <p:txBody>
          <a:bodyPr/>
          <a:lstStyle/>
          <a:p>
            <a:r>
              <a:rPr lang="en-US" dirty="0">
                <a:latin typeface="Museo Slab 500"/>
              </a:rPr>
              <a:t>SPED Discipline Snapshot Collection Process at a Glance</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13</a:t>
            </a:fld>
            <a:endParaRPr lang="en-US" dirty="0"/>
          </a:p>
        </p:txBody>
      </p:sp>
      <p:graphicFrame>
        <p:nvGraphicFramePr>
          <p:cNvPr id="3" name="Diagram 2" descr="SPED Discipline Snapshot process">
            <a:extLst>
              <a:ext uri="{FF2B5EF4-FFF2-40B4-BE49-F238E27FC236}">
                <a16:creationId xmlns:a16="http://schemas.microsoft.com/office/drawing/2014/main" id="{7A04901C-2881-ECDC-CD61-E1185C5D2C55}"/>
              </a:ext>
            </a:extLst>
          </p:cNvPr>
          <p:cNvGraphicFramePr/>
          <p:nvPr>
            <p:extLst>
              <p:ext uri="{D42A27DB-BD31-4B8C-83A1-F6EECF244321}">
                <p14:modId xmlns:p14="http://schemas.microsoft.com/office/powerpoint/2010/main" val="772526307"/>
              </p:ext>
            </p:extLst>
          </p:nvPr>
        </p:nvGraphicFramePr>
        <p:xfrm>
          <a:off x="332873" y="955497"/>
          <a:ext cx="11415563" cy="5182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007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b="1" dirty="0">
                <a:latin typeface="Museo Slab 500"/>
              </a:rPr>
              <a:t>Student Discipline </a:t>
            </a:r>
            <a:r>
              <a:rPr lang="en-US" b="1" dirty="0">
                <a:latin typeface="Museo Slab 500"/>
                <a:hlinkClick r:id="rId2">
                  <a:extLst>
                    <a:ext uri="{A12FA001-AC4F-418D-AE19-62706E023703}">
                      <ahyp:hlinkClr xmlns:ahyp="http://schemas.microsoft.com/office/drawing/2018/hyperlinkcolor" val="tx"/>
                    </a:ext>
                  </a:extLst>
                </a:hlinkClick>
              </a:rPr>
              <a:t>Timeline</a:t>
            </a:r>
            <a:endParaRPr lang="en-US" b="1"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14</a:t>
            </a:fld>
            <a:endParaRPr lang="en-US" dirty="0"/>
          </a:p>
        </p:txBody>
      </p:sp>
      <p:sp>
        <p:nvSpPr>
          <p:cNvPr id="5" name="Content Placeholder 4">
            <a:extLst>
              <a:ext uri="{FF2B5EF4-FFF2-40B4-BE49-F238E27FC236}">
                <a16:creationId xmlns:a16="http://schemas.microsoft.com/office/drawing/2014/main" id="{8F2B7314-2693-0481-E41F-DEC3D2854412}"/>
              </a:ext>
            </a:extLst>
          </p:cNvPr>
          <p:cNvSpPr>
            <a:spLocks noGrp="1"/>
          </p:cNvSpPr>
          <p:nvPr>
            <p:ph sz="quarter" idx="13"/>
          </p:nvPr>
        </p:nvSpPr>
        <p:spPr/>
        <p:txBody>
          <a:bodyPr/>
          <a:lstStyle/>
          <a:p>
            <a:r>
              <a:rPr lang="en-US" dirty="0"/>
              <a:t>Student Discipline	</a:t>
            </a:r>
          </a:p>
        </p:txBody>
      </p:sp>
      <p:sp>
        <p:nvSpPr>
          <p:cNvPr id="6" name="Content Placeholder 5">
            <a:extLst>
              <a:ext uri="{FF2B5EF4-FFF2-40B4-BE49-F238E27FC236}">
                <a16:creationId xmlns:a16="http://schemas.microsoft.com/office/drawing/2014/main" id="{9239A15F-523C-9B42-82E8-E9B546C6F1E7}"/>
              </a:ext>
            </a:extLst>
          </p:cNvPr>
          <p:cNvSpPr>
            <a:spLocks noGrp="1"/>
          </p:cNvSpPr>
          <p:nvPr>
            <p:ph sz="quarter" idx="14"/>
          </p:nvPr>
        </p:nvSpPr>
        <p:spPr>
          <a:xfrm>
            <a:off x="4856480" y="6356350"/>
            <a:ext cx="4114800" cy="362338"/>
          </a:xfrm>
        </p:spPr>
        <p:txBody>
          <a:bodyPr/>
          <a:lstStyle/>
          <a:p>
            <a:r>
              <a:rPr lang="en-US" dirty="0">
                <a:hlinkClick r:id="rId3"/>
              </a:rPr>
              <a:t>Student Discipline Snapshot</a:t>
            </a:r>
            <a:endParaRPr lang="en-US" dirty="0"/>
          </a:p>
          <a:p>
            <a:endParaRPr lang="en-US" dirty="0"/>
          </a:p>
        </p:txBody>
      </p:sp>
      <p:pic>
        <p:nvPicPr>
          <p:cNvPr id="12" name="Picture 11" descr="Student Discipline Timeline">
            <a:extLst>
              <a:ext uri="{FF2B5EF4-FFF2-40B4-BE49-F238E27FC236}">
                <a16:creationId xmlns:a16="http://schemas.microsoft.com/office/drawing/2014/main" id="{71AE5567-CF95-C601-9921-7C963432A937}"/>
              </a:ext>
            </a:extLst>
          </p:cNvPr>
          <p:cNvPicPr>
            <a:picLocks noChangeAspect="1"/>
          </p:cNvPicPr>
          <p:nvPr/>
        </p:nvPicPr>
        <p:blipFill rotWithShape="1">
          <a:blip r:embed="rId4"/>
          <a:srcRect l="5316" r="1580"/>
          <a:stretch/>
        </p:blipFill>
        <p:spPr>
          <a:xfrm>
            <a:off x="4856480" y="262714"/>
            <a:ext cx="6583680" cy="5873926"/>
          </a:xfrm>
          <a:prstGeom prst="rect">
            <a:avLst/>
          </a:prstGeom>
        </p:spPr>
      </p:pic>
    </p:spTree>
    <p:extLst>
      <p:ext uri="{BB962C8B-B14F-4D97-AF65-F5344CB8AC3E}">
        <p14:creationId xmlns:p14="http://schemas.microsoft.com/office/powerpoint/2010/main" val="3592942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b="1" dirty="0">
                <a:latin typeface="Museo Slab 500"/>
                <a:hlinkClick r:id="rId2">
                  <a:extLst>
                    <a:ext uri="{A12FA001-AC4F-418D-AE19-62706E023703}">
                      <ahyp:hlinkClr xmlns:ahyp="http://schemas.microsoft.com/office/drawing/2018/hyperlinkcolor" val="tx"/>
                    </a:ext>
                  </a:extLst>
                </a:hlinkClick>
              </a:rPr>
              <a:t>Discipline Interchange website</a:t>
            </a:r>
            <a:endParaRPr lang="en-US" b="1"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15</a:t>
            </a:fld>
            <a:endParaRPr lang="en-US" dirty="0"/>
          </a:p>
        </p:txBody>
      </p:sp>
      <p:sp>
        <p:nvSpPr>
          <p:cNvPr id="3" name="TextBox 2">
            <a:extLst>
              <a:ext uri="{FF2B5EF4-FFF2-40B4-BE49-F238E27FC236}">
                <a16:creationId xmlns:a16="http://schemas.microsoft.com/office/drawing/2014/main" id="{B6D0A6E8-87DB-0293-5160-B7666867BCB9}"/>
              </a:ext>
            </a:extLst>
          </p:cNvPr>
          <p:cNvSpPr txBox="1"/>
          <p:nvPr/>
        </p:nvSpPr>
        <p:spPr>
          <a:xfrm>
            <a:off x="3615267" y="6014300"/>
            <a:ext cx="4857420" cy="523220"/>
          </a:xfrm>
          <a:prstGeom prst="rect">
            <a:avLst/>
          </a:prstGeom>
          <a:noFill/>
        </p:spPr>
        <p:txBody>
          <a:bodyPr wrap="none" rtlCol="0">
            <a:spAutoFit/>
          </a:bodyPr>
          <a:lstStyle/>
          <a:p>
            <a:r>
              <a:rPr lang="en-US" sz="2800" b="1" dirty="0">
                <a:solidFill>
                  <a:schemeClr val="tx2"/>
                </a:solidFill>
                <a:latin typeface="Arial Narrow" panose="020B0606020202030204" pitchFamily="34" charset="0"/>
                <a:hlinkClick r:id="rId3"/>
              </a:rPr>
              <a:t>Discipline Interchange File layout</a:t>
            </a:r>
            <a:endParaRPr lang="en-US" sz="2800" b="1" dirty="0">
              <a:solidFill>
                <a:schemeClr val="tx2"/>
              </a:solidFill>
              <a:latin typeface="Arial Narrow" panose="020B0606020202030204" pitchFamily="34" charset="0"/>
            </a:endParaRPr>
          </a:p>
        </p:txBody>
      </p:sp>
      <p:pic>
        <p:nvPicPr>
          <p:cNvPr id="9" name="Picture 8" descr="File layout for Discipline Action file">
            <a:extLst>
              <a:ext uri="{FF2B5EF4-FFF2-40B4-BE49-F238E27FC236}">
                <a16:creationId xmlns:a16="http://schemas.microsoft.com/office/drawing/2014/main" id="{03ADA400-7C8D-4C67-6A23-7B5E326AC486}"/>
              </a:ext>
            </a:extLst>
          </p:cNvPr>
          <p:cNvPicPr>
            <a:picLocks noChangeAspect="1"/>
          </p:cNvPicPr>
          <p:nvPr/>
        </p:nvPicPr>
        <p:blipFill>
          <a:blip r:embed="rId4"/>
          <a:stretch>
            <a:fillRect/>
          </a:stretch>
        </p:blipFill>
        <p:spPr>
          <a:xfrm>
            <a:off x="1820334" y="719667"/>
            <a:ext cx="8212666" cy="5294633"/>
          </a:xfrm>
          <a:prstGeom prst="rect">
            <a:avLst/>
          </a:prstGeom>
        </p:spPr>
      </p:pic>
    </p:spTree>
    <p:extLst>
      <p:ext uri="{BB962C8B-B14F-4D97-AF65-F5344CB8AC3E}">
        <p14:creationId xmlns:p14="http://schemas.microsoft.com/office/powerpoint/2010/main" val="3555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normAutofit fontScale="90000"/>
          </a:bodyPr>
          <a:lstStyle/>
          <a:p>
            <a:r>
              <a:rPr lang="en-US" dirty="0">
                <a:latin typeface="Museo Slab 500"/>
              </a:rPr>
              <a:t>Student Discipline Behavior Codes</a:t>
            </a:r>
            <a:br>
              <a:rPr lang="en-US" dirty="0">
                <a:latin typeface="Museo Slab 500"/>
              </a:rPr>
            </a:br>
            <a:br>
              <a:rPr lang="en-US" dirty="0">
                <a:latin typeface="Museo Slab 500"/>
              </a:rPr>
            </a:b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
        <p:nvSpPr>
          <p:cNvPr id="5" name="TextBox 4">
            <a:extLst>
              <a:ext uri="{FF2B5EF4-FFF2-40B4-BE49-F238E27FC236}">
                <a16:creationId xmlns:a16="http://schemas.microsoft.com/office/drawing/2014/main" id="{0FED1699-C571-EE7F-54DA-F9C2227F0DC7}"/>
              </a:ext>
            </a:extLst>
          </p:cNvPr>
          <p:cNvSpPr txBox="1"/>
          <p:nvPr/>
        </p:nvSpPr>
        <p:spPr>
          <a:xfrm>
            <a:off x="812800" y="1376314"/>
            <a:ext cx="5115390" cy="5909310"/>
          </a:xfrm>
          <a:prstGeom prst="rect">
            <a:avLst/>
          </a:prstGeom>
          <a:noFill/>
        </p:spPr>
        <p:txBody>
          <a:bodyPr wrap="square">
            <a:spAutoFit/>
          </a:bodyPr>
          <a:lstStyle/>
          <a:p>
            <a:r>
              <a:rPr lang="en-US" dirty="0"/>
              <a:t>01 Drug Violation Use</a:t>
            </a:r>
          </a:p>
          <a:p>
            <a:r>
              <a:rPr lang="en-US" dirty="0"/>
              <a:t>02 Alcohol Violation Use</a:t>
            </a:r>
          </a:p>
          <a:p>
            <a:r>
              <a:rPr lang="en-US" dirty="0"/>
              <a:t>03 Tobacco Violation Use </a:t>
            </a:r>
          </a:p>
          <a:p>
            <a:r>
              <a:rPr lang="en-US" dirty="0"/>
              <a:t>04 1st, 2nd Degree or Vehicular Assault </a:t>
            </a:r>
          </a:p>
          <a:p>
            <a:r>
              <a:rPr lang="en-US" dirty="0"/>
              <a:t>05 Dangerous Weapons Carrying</a:t>
            </a:r>
          </a:p>
          <a:p>
            <a:r>
              <a:rPr lang="en-US" dirty="0"/>
              <a:t>06 Robbery </a:t>
            </a:r>
          </a:p>
          <a:p>
            <a:r>
              <a:rPr lang="en-US" dirty="0"/>
              <a:t>07 Other Felony </a:t>
            </a:r>
          </a:p>
          <a:p>
            <a:r>
              <a:rPr lang="en-US" dirty="0"/>
              <a:t>08 Disobedience/ Defiant or Repeated Interference </a:t>
            </a:r>
          </a:p>
          <a:p>
            <a:r>
              <a:rPr lang="en-US" dirty="0"/>
              <a:t>09 Detrimental Behavior </a:t>
            </a:r>
          </a:p>
          <a:p>
            <a:r>
              <a:rPr lang="en-US" dirty="0"/>
              <a:t>10 Destruction of School Property </a:t>
            </a:r>
          </a:p>
          <a:p>
            <a:r>
              <a:rPr lang="en-US" dirty="0"/>
              <a:t>11 Bullying</a:t>
            </a:r>
          </a:p>
          <a:p>
            <a:r>
              <a:rPr lang="en-US" dirty="0"/>
              <a:t>12 Other Violation of Code of Conduct </a:t>
            </a:r>
          </a:p>
          <a:p>
            <a:r>
              <a:rPr lang="en-US" dirty="0"/>
              <a:t>13 3rd Degree Assault/Disorderly Conduct </a:t>
            </a:r>
          </a:p>
          <a:p>
            <a:r>
              <a:rPr lang="en-US" dirty="0"/>
              <a:t>14 Marijuana Violation </a:t>
            </a:r>
          </a:p>
          <a:p>
            <a:r>
              <a:rPr lang="en-US" dirty="0"/>
              <a:t>15 Sexual Violence/ Battery (other than Rape) </a:t>
            </a:r>
          </a:p>
          <a:p>
            <a:r>
              <a:rPr lang="en-US" dirty="0"/>
              <a:t>16 Rape or Attempted Rape</a:t>
            </a:r>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6898CF6C-C9AD-1F81-8C8A-281FBE068B3F}"/>
              </a:ext>
            </a:extLst>
          </p:cNvPr>
          <p:cNvSpPr txBox="1"/>
          <p:nvPr/>
        </p:nvSpPr>
        <p:spPr>
          <a:xfrm>
            <a:off x="4476149" y="654438"/>
            <a:ext cx="5345986" cy="400110"/>
          </a:xfrm>
          <a:prstGeom prst="rect">
            <a:avLst/>
          </a:prstGeom>
          <a:noFill/>
        </p:spPr>
        <p:txBody>
          <a:bodyPr wrap="square" rtlCol="0">
            <a:spAutoFit/>
          </a:bodyPr>
          <a:lstStyle/>
          <a:p>
            <a:r>
              <a:rPr lang="en-US" sz="2000" dirty="0">
                <a:solidFill>
                  <a:schemeClr val="bg1"/>
                </a:solidFill>
                <a:hlinkClick r:id="rId2">
                  <a:extLst>
                    <a:ext uri="{A12FA001-AC4F-418D-AE19-62706E023703}">
                      <ahyp:hlinkClr xmlns:ahyp="http://schemas.microsoft.com/office/drawing/2018/hyperlinkcolor" val="tx"/>
                    </a:ext>
                  </a:extLst>
                </a:hlinkClick>
              </a:rPr>
              <a:t>Guide for Determining “Most Serious” Incident</a:t>
            </a:r>
            <a:endParaRPr lang="en-US" sz="2000" dirty="0">
              <a:solidFill>
                <a:schemeClr val="bg1"/>
              </a:solidFill>
            </a:endParaRPr>
          </a:p>
        </p:txBody>
      </p:sp>
      <p:pic>
        <p:nvPicPr>
          <p:cNvPr id="7" name="Picture 6" descr="Incident ranking">
            <a:extLst>
              <a:ext uri="{FF2B5EF4-FFF2-40B4-BE49-F238E27FC236}">
                <a16:creationId xmlns:a16="http://schemas.microsoft.com/office/drawing/2014/main" id="{298E546D-FC91-D24E-1617-9B6379708F91}"/>
              </a:ext>
            </a:extLst>
          </p:cNvPr>
          <p:cNvPicPr>
            <a:picLocks noChangeAspect="1"/>
          </p:cNvPicPr>
          <p:nvPr/>
        </p:nvPicPr>
        <p:blipFill>
          <a:blip r:embed="rId3"/>
          <a:stretch>
            <a:fillRect/>
          </a:stretch>
        </p:blipFill>
        <p:spPr>
          <a:xfrm>
            <a:off x="5850261" y="1327162"/>
            <a:ext cx="6121715" cy="4693494"/>
          </a:xfrm>
          <a:prstGeom prst="rect">
            <a:avLst/>
          </a:prstGeom>
        </p:spPr>
      </p:pic>
    </p:spTree>
    <p:extLst>
      <p:ext uri="{BB962C8B-B14F-4D97-AF65-F5344CB8AC3E}">
        <p14:creationId xmlns:p14="http://schemas.microsoft.com/office/powerpoint/2010/main" val="2611033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101600" y="-1"/>
            <a:ext cx="11997267" cy="1185333"/>
          </a:xfrm>
        </p:spPr>
        <p:txBody>
          <a:bodyPr>
            <a:normAutofit fontScale="90000"/>
          </a:bodyPr>
          <a:lstStyle/>
          <a:p>
            <a:r>
              <a:rPr lang="en-US" dirty="0">
                <a:latin typeface="Museo Slab 500"/>
              </a:rPr>
              <a:t>Student Discipline Behavior Codes- CRDC Codes</a:t>
            </a:r>
            <a:br>
              <a:rPr lang="en-US" dirty="0">
                <a:latin typeface="Museo Slab 500"/>
              </a:rPr>
            </a:br>
            <a:r>
              <a:rPr lang="en-US" dirty="0"/>
              <a:t>This data can also be utilized to pre-populate data in the Civil Rights Data Collection file. The fields/codes noted with ** is for this purpose only and are not required. </a:t>
            </a:r>
            <a:br>
              <a:rPr lang="en-US" dirty="0">
                <a:latin typeface="Museo Slab 500"/>
              </a:rPr>
            </a:br>
            <a:br>
              <a:rPr lang="en-US" dirty="0">
                <a:latin typeface="Museo Slab 500"/>
              </a:rPr>
            </a:b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17</a:t>
            </a:fld>
            <a:endParaRPr lang="en-US" dirty="0"/>
          </a:p>
        </p:txBody>
      </p:sp>
      <p:sp>
        <p:nvSpPr>
          <p:cNvPr id="6" name="TextBox 5">
            <a:extLst>
              <a:ext uri="{FF2B5EF4-FFF2-40B4-BE49-F238E27FC236}">
                <a16:creationId xmlns:a16="http://schemas.microsoft.com/office/drawing/2014/main" id="{680211E4-FEF3-B10F-BD31-FE28A96234BD}"/>
              </a:ext>
            </a:extLst>
          </p:cNvPr>
          <p:cNvSpPr txBox="1"/>
          <p:nvPr/>
        </p:nvSpPr>
        <p:spPr>
          <a:xfrm>
            <a:off x="914399" y="1376314"/>
            <a:ext cx="9821333" cy="3693319"/>
          </a:xfrm>
          <a:prstGeom prst="rect">
            <a:avLst/>
          </a:prstGeom>
          <a:noFill/>
        </p:spPr>
        <p:txBody>
          <a:bodyPr wrap="square">
            <a:spAutoFit/>
          </a:bodyPr>
          <a:lstStyle/>
          <a:p>
            <a:r>
              <a:rPr lang="en-US" dirty="0"/>
              <a:t>17 Threats of Physical Attack** </a:t>
            </a:r>
          </a:p>
          <a:p>
            <a:r>
              <a:rPr lang="en-US" dirty="0"/>
              <a:t>18 Allegations of harassment or bullying on the basis of sex**</a:t>
            </a:r>
          </a:p>
          <a:p>
            <a:r>
              <a:rPr lang="en-US" dirty="0"/>
              <a:t>19 Allegations of harassment or bullying on the basis of race, color or national origin**</a:t>
            </a:r>
          </a:p>
          <a:p>
            <a:r>
              <a:rPr lang="en-US" dirty="0"/>
              <a:t>20 Allegations of harassment or bullying on the basis of disability**</a:t>
            </a:r>
          </a:p>
          <a:p>
            <a:r>
              <a:rPr lang="en-US" dirty="0"/>
              <a:t>21 Allegations of harassment or bullying on the basis of sexual orientation**</a:t>
            </a:r>
          </a:p>
          <a:p>
            <a:r>
              <a:rPr lang="en-US" dirty="0"/>
              <a:t>22 Allegations of harassment or bullying on the basis of religion**</a:t>
            </a:r>
          </a:p>
          <a:p>
            <a:r>
              <a:rPr lang="en-US" dirty="0"/>
              <a:t>31 Reported as Harassed or Bullied on the basis of Sex**</a:t>
            </a:r>
          </a:p>
          <a:p>
            <a:r>
              <a:rPr lang="en-US" dirty="0"/>
              <a:t>32 Reported as Harassed or Bullied on the basis of Race or Color or National Origin**</a:t>
            </a:r>
          </a:p>
          <a:p>
            <a:r>
              <a:rPr lang="en-US" dirty="0"/>
              <a:t>33 Reported as Harassed or Bullied on the basis of Disability** </a:t>
            </a:r>
          </a:p>
          <a:p>
            <a:r>
              <a:rPr lang="en-US" dirty="0"/>
              <a:t>41 Disciplined for Bullying or Harassment on the basis of Sex**</a:t>
            </a:r>
          </a:p>
          <a:p>
            <a:r>
              <a:rPr lang="en-US" dirty="0"/>
              <a:t>42 Disciplined for Bullying or Harassment on the basis of Race or Color or National Origin**</a:t>
            </a:r>
          </a:p>
          <a:p>
            <a:r>
              <a:rPr lang="en-US" dirty="0"/>
              <a:t>43 Disciplined for Bullying or Harassment on the basis of Disability**</a:t>
            </a:r>
          </a:p>
          <a:p>
            <a:endParaRPr lang="en-US" dirty="0"/>
          </a:p>
        </p:txBody>
      </p:sp>
    </p:spTree>
    <p:extLst>
      <p:ext uri="{BB962C8B-B14F-4D97-AF65-F5344CB8AC3E}">
        <p14:creationId xmlns:p14="http://schemas.microsoft.com/office/powerpoint/2010/main" val="18868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A6FA-F53B-0F4A-28C1-387BCDFC411A}"/>
              </a:ext>
            </a:extLst>
          </p:cNvPr>
          <p:cNvSpPr>
            <a:spLocks noGrp="1"/>
          </p:cNvSpPr>
          <p:nvPr>
            <p:ph type="title"/>
          </p:nvPr>
        </p:nvSpPr>
        <p:spPr>
          <a:xfrm>
            <a:off x="177800" y="0"/>
            <a:ext cx="10836097" cy="1224394"/>
          </a:xfrm>
        </p:spPr>
        <p:txBody>
          <a:bodyPr>
            <a:normAutofit fontScale="90000"/>
          </a:bodyPr>
          <a:lstStyle/>
          <a:p>
            <a:r>
              <a:rPr lang="en-US" dirty="0"/>
              <a:t>Example:  </a:t>
            </a:r>
            <a:r>
              <a:rPr lang="en-US" sz="2800" dirty="0"/>
              <a:t>Behavior-student was in possession of drugs; student was disciplined with 5 days of out of school suspension and student was referred to law enforcement</a:t>
            </a:r>
            <a:br>
              <a:rPr lang="en-US" sz="2800" dirty="0"/>
            </a:br>
            <a:endParaRPr lang="en-US" dirty="0"/>
          </a:p>
        </p:txBody>
      </p:sp>
      <p:pic>
        <p:nvPicPr>
          <p:cNvPr id="8" name="Picture 7" descr="01 Drug Violation behavior">
            <a:extLst>
              <a:ext uri="{FF2B5EF4-FFF2-40B4-BE49-F238E27FC236}">
                <a16:creationId xmlns:a16="http://schemas.microsoft.com/office/drawing/2014/main" id="{ECB41595-A5A3-A26B-7FEC-677493C4AF50}"/>
              </a:ext>
            </a:extLst>
          </p:cNvPr>
          <p:cNvPicPr>
            <a:picLocks noChangeAspect="1"/>
          </p:cNvPicPr>
          <p:nvPr/>
        </p:nvPicPr>
        <p:blipFill>
          <a:blip r:embed="rId2"/>
          <a:stretch>
            <a:fillRect/>
          </a:stretch>
        </p:blipFill>
        <p:spPr>
          <a:xfrm>
            <a:off x="5481693" y="1224394"/>
            <a:ext cx="6054079" cy="1321064"/>
          </a:xfrm>
          <a:prstGeom prst="rect">
            <a:avLst/>
          </a:prstGeom>
        </p:spPr>
      </p:pic>
      <p:pic>
        <p:nvPicPr>
          <p:cNvPr id="10" name="Picture 9" descr="State reportable behaviors">
            <a:extLst>
              <a:ext uri="{FF2B5EF4-FFF2-40B4-BE49-F238E27FC236}">
                <a16:creationId xmlns:a16="http://schemas.microsoft.com/office/drawing/2014/main" id="{B47ECC07-7F8D-FE68-1D11-574A1027FD0A}"/>
              </a:ext>
            </a:extLst>
          </p:cNvPr>
          <p:cNvPicPr>
            <a:picLocks noChangeAspect="1"/>
          </p:cNvPicPr>
          <p:nvPr/>
        </p:nvPicPr>
        <p:blipFill>
          <a:blip r:embed="rId3"/>
          <a:stretch>
            <a:fillRect/>
          </a:stretch>
        </p:blipFill>
        <p:spPr>
          <a:xfrm>
            <a:off x="443565" y="2612998"/>
            <a:ext cx="6764867" cy="2450981"/>
          </a:xfrm>
          <a:prstGeom prst="rect">
            <a:avLst/>
          </a:prstGeom>
        </p:spPr>
      </p:pic>
      <p:pic>
        <p:nvPicPr>
          <p:cNvPr id="1026" name="Picture 2" descr="Excel example">
            <a:extLst>
              <a:ext uri="{FF2B5EF4-FFF2-40B4-BE49-F238E27FC236}">
                <a16:creationId xmlns:a16="http://schemas.microsoft.com/office/drawing/2014/main" id="{D1008D77-116C-D842-C999-0F6BCB8B0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50742"/>
            <a:ext cx="12192000" cy="7226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5408463-8CBF-BE04-33AA-2DEABC9D6035}"/>
              </a:ext>
            </a:extLst>
          </p:cNvPr>
          <p:cNvSpPr>
            <a:spLocks noGrp="1"/>
          </p:cNvSpPr>
          <p:nvPr>
            <p:ph type="sldNum" sz="quarter" idx="12"/>
          </p:nvPr>
        </p:nvSpPr>
        <p:spPr/>
        <p:txBody>
          <a:bodyPr/>
          <a:lstStyle/>
          <a:p>
            <a:fld id="{C479D5F6-EDCB-402A-AC08-4943A1820E8F}" type="slidenum">
              <a:rPr lang="en-US" smtClean="0"/>
              <a:pPr/>
              <a:t>18</a:t>
            </a:fld>
            <a:endParaRPr lang="en-US" dirty="0"/>
          </a:p>
        </p:txBody>
      </p:sp>
    </p:spTree>
    <p:extLst>
      <p:ext uri="{BB962C8B-B14F-4D97-AF65-F5344CB8AC3E}">
        <p14:creationId xmlns:p14="http://schemas.microsoft.com/office/powerpoint/2010/main" val="522126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7949-C665-B431-5332-47D413B94144}"/>
              </a:ext>
            </a:extLst>
          </p:cNvPr>
          <p:cNvSpPr>
            <a:spLocks noGrp="1"/>
          </p:cNvSpPr>
          <p:nvPr>
            <p:ph type="title"/>
          </p:nvPr>
        </p:nvSpPr>
        <p:spPr/>
        <p:txBody>
          <a:bodyPr/>
          <a:lstStyle/>
          <a:p>
            <a:r>
              <a:rPr lang="en-US" dirty="0"/>
              <a:t>Example of file</a:t>
            </a:r>
          </a:p>
        </p:txBody>
      </p:sp>
      <p:pic>
        <p:nvPicPr>
          <p:cNvPr id="8" name="Content Placeholder 7">
            <a:extLst>
              <a:ext uri="{FF2B5EF4-FFF2-40B4-BE49-F238E27FC236}">
                <a16:creationId xmlns:a16="http://schemas.microsoft.com/office/drawing/2014/main" id="{B9ACEE14-15D9-16C6-186B-2A8AA374D41D}"/>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8067"/>
          <a:stretch/>
        </p:blipFill>
        <p:spPr>
          <a:xfrm>
            <a:off x="246580" y="1325367"/>
            <a:ext cx="11363217" cy="4500080"/>
          </a:xfrm>
        </p:spPr>
      </p:pic>
      <p:sp>
        <p:nvSpPr>
          <p:cNvPr id="4" name="Slide Number Placeholder 3">
            <a:extLst>
              <a:ext uri="{FF2B5EF4-FFF2-40B4-BE49-F238E27FC236}">
                <a16:creationId xmlns:a16="http://schemas.microsoft.com/office/drawing/2014/main" id="{DA6F272E-D436-FAE3-E687-56745832A079}"/>
              </a:ext>
            </a:extLst>
          </p:cNvPr>
          <p:cNvSpPr>
            <a:spLocks noGrp="1"/>
          </p:cNvSpPr>
          <p:nvPr>
            <p:ph type="sldNum" sz="quarter" idx="12"/>
          </p:nvPr>
        </p:nvSpPr>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185201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DA01EC0-6A23-5D79-DA40-9F58E0CB5B98}"/>
              </a:ext>
              <a:ext uri="{C183D7F6-B498-43B3-948B-1728B52AA6E4}">
                <adec:decorative xmlns:adec="http://schemas.microsoft.com/office/drawing/2017/decorative" val="1"/>
              </a:ext>
            </a:extLst>
          </p:cNvPr>
          <p:cNvPicPr>
            <a:picLocks noChangeAspect="1"/>
          </p:cNvPicPr>
          <p:nvPr/>
        </p:nvPicPr>
        <p:blipFill rotWithShape="1">
          <a:blip r:embed="rId2"/>
          <a:srcRect l="10889" r="8139" b="2"/>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849A8034-1C69-B151-BBFA-890CEDE3DD51}"/>
              </a:ext>
            </a:extLst>
          </p:cNvPr>
          <p:cNvSpPr>
            <a:spLocks noGrp="1"/>
          </p:cNvSpPr>
          <p:nvPr>
            <p:ph type="title"/>
          </p:nvPr>
        </p:nvSpPr>
        <p:spPr>
          <a:xfrm>
            <a:off x="481014" y="327026"/>
            <a:ext cx="3879319" cy="2611437"/>
          </a:xfrm>
        </p:spPr>
        <p:txBody>
          <a:bodyPr vert="horz" lIns="91440" tIns="45720" rIns="91440" bIns="45720" rtlCol="0" anchor="ctr">
            <a:normAutofit/>
          </a:bodyPr>
          <a:lstStyle/>
          <a:p>
            <a:r>
              <a:rPr lang="en-US" sz="3600" b="1" dirty="0">
                <a:solidFill>
                  <a:schemeClr val="tx1"/>
                </a:solidFill>
                <a:latin typeface="+mj-lt"/>
              </a:rPr>
              <a:t> May 7th, 2024</a:t>
            </a:r>
          </a:p>
        </p:txBody>
      </p:sp>
      <p:sp>
        <p:nvSpPr>
          <p:cNvPr id="5" name="Slide Number Placeholder 4">
            <a:extLst>
              <a:ext uri="{FF2B5EF4-FFF2-40B4-BE49-F238E27FC236}">
                <a16:creationId xmlns:a16="http://schemas.microsoft.com/office/drawing/2014/main" id="{7DB569AE-78D0-55A7-F58C-77774F69D5CE}"/>
              </a:ext>
            </a:extLst>
          </p:cNvPr>
          <p:cNvSpPr>
            <a:spLocks noGrp="1"/>
          </p:cNvSpPr>
          <p:nvPr>
            <p:ph type="sldNum" sz="quarter" idx="12"/>
          </p:nvPr>
        </p:nvSpPr>
        <p:spPr>
          <a:xfrm>
            <a:off x="8966200" y="6356350"/>
            <a:ext cx="2743200"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schemeClr val="tx1">
                    <a:lumMod val="75000"/>
                    <a:lumOff val="25000"/>
                  </a:schemeClr>
                </a:solidFill>
                <a:latin typeface="Calibri" panose="020F0502020204030204"/>
              </a:rPr>
              <a:pPr algn="r">
                <a:spcAft>
                  <a:spcPts val="600"/>
                </a:spcAft>
                <a:defRPr/>
              </a:pPr>
              <a:t>2</a:t>
            </a:fld>
            <a:endParaRPr lang="en-US" sz="1200" dirty="0">
              <a:solidFill>
                <a:schemeClr val="tx1">
                  <a:lumMod val="75000"/>
                  <a:lumOff val="25000"/>
                </a:schemeClr>
              </a:solidFill>
              <a:latin typeface="Calibri" panose="020F0502020204030204"/>
            </a:endParaRPr>
          </a:p>
        </p:txBody>
      </p:sp>
      <p:graphicFrame>
        <p:nvGraphicFramePr>
          <p:cNvPr id="6" name="Content Placeholder 5">
            <a:extLst>
              <a:ext uri="{FF2B5EF4-FFF2-40B4-BE49-F238E27FC236}">
                <a16:creationId xmlns:a16="http://schemas.microsoft.com/office/drawing/2014/main" id="{BA53D084-EC2B-61A5-CCC0-C31A72E33566}"/>
              </a:ext>
            </a:extLst>
          </p:cNvPr>
          <p:cNvGraphicFramePr>
            <a:graphicFrameLocks noGrp="1"/>
          </p:cNvGraphicFramePr>
          <p:nvPr>
            <p:ph sz="half" idx="1"/>
            <p:extLst>
              <p:ext uri="{D42A27DB-BD31-4B8C-83A1-F6EECF244321}">
                <p14:modId xmlns:p14="http://schemas.microsoft.com/office/powerpoint/2010/main" val="2522416041"/>
              </p:ext>
            </p:extLst>
          </p:nvPr>
        </p:nvGraphicFramePr>
        <p:xfrm>
          <a:off x="6265334" y="1143000"/>
          <a:ext cx="5156200" cy="5608320"/>
        </p:xfrm>
        <a:graphic>
          <a:graphicData uri="http://schemas.openxmlformats.org/drawingml/2006/table">
            <a:tbl>
              <a:tblPr firstRow="1" bandRow="1">
                <a:tableStyleId>{5C22544A-7EE6-4342-B048-85BDC9FD1C3A}</a:tableStyleId>
              </a:tblPr>
              <a:tblGrid>
                <a:gridCol w="5156200">
                  <a:extLst>
                    <a:ext uri="{9D8B030D-6E8A-4147-A177-3AD203B41FA5}">
                      <a16:colId xmlns:a16="http://schemas.microsoft.com/office/drawing/2014/main" val="3189643975"/>
                    </a:ext>
                  </a:extLst>
                </a:gridCol>
              </a:tblGrid>
              <a:tr h="934720">
                <a:tc>
                  <a:txBody>
                    <a:bodyPr/>
                    <a:lstStyle/>
                    <a:p>
                      <a:pPr algn="ctr"/>
                      <a:r>
                        <a:rPr lang="en-US" sz="2800" dirty="0"/>
                        <a:t>AGENDA</a:t>
                      </a:r>
                    </a:p>
                  </a:txBody>
                  <a:tcPr/>
                </a:tc>
                <a:extLst>
                  <a:ext uri="{0D108BD9-81ED-4DB2-BD59-A6C34878D82A}">
                    <a16:rowId xmlns:a16="http://schemas.microsoft.com/office/drawing/2014/main" val="4261838023"/>
                  </a:ext>
                </a:extLst>
              </a:tr>
              <a:tr h="934720">
                <a:tc>
                  <a:txBody>
                    <a:bodyPr/>
                    <a:lstStyle/>
                    <a:p>
                      <a:r>
                        <a:rPr lang="en-US" dirty="0" err="1"/>
                        <a:t>IdM</a:t>
                      </a:r>
                      <a:r>
                        <a:rPr lang="en-US" dirty="0"/>
                        <a:t> Identity Management Roles</a:t>
                      </a:r>
                    </a:p>
                  </a:txBody>
                  <a:tcPr/>
                </a:tc>
                <a:extLst>
                  <a:ext uri="{0D108BD9-81ED-4DB2-BD59-A6C34878D82A}">
                    <a16:rowId xmlns:a16="http://schemas.microsoft.com/office/drawing/2014/main" val="3912896512"/>
                  </a:ext>
                </a:extLst>
              </a:tr>
              <a:tr h="934720">
                <a:tc>
                  <a:txBody>
                    <a:bodyPr/>
                    <a:lstStyle/>
                    <a:p>
                      <a:r>
                        <a:rPr lang="en-US" dirty="0"/>
                        <a:t>Safe Schools Act Accreditation-Resources &amp; Data Pipeline Process</a:t>
                      </a:r>
                    </a:p>
                  </a:txBody>
                  <a:tcPr/>
                </a:tc>
                <a:extLst>
                  <a:ext uri="{0D108BD9-81ED-4DB2-BD59-A6C34878D82A}">
                    <a16:rowId xmlns:a16="http://schemas.microsoft.com/office/drawing/2014/main" val="2448613646"/>
                  </a:ext>
                </a:extLst>
              </a:tr>
              <a:tr h="934720">
                <a:tc>
                  <a:txBody>
                    <a:bodyPr/>
                    <a:lstStyle/>
                    <a:p>
                      <a:r>
                        <a:rPr lang="en-US" dirty="0"/>
                        <a:t>Collection Overview</a:t>
                      </a:r>
                    </a:p>
                  </a:txBody>
                  <a:tcPr/>
                </a:tc>
                <a:extLst>
                  <a:ext uri="{0D108BD9-81ED-4DB2-BD59-A6C34878D82A}">
                    <a16:rowId xmlns:a16="http://schemas.microsoft.com/office/drawing/2014/main" val="915382756"/>
                  </a:ext>
                </a:extLst>
              </a:tr>
              <a:tr h="934720">
                <a:tc>
                  <a:txBody>
                    <a:bodyPr/>
                    <a:lstStyle/>
                    <a:p>
                      <a:r>
                        <a:rPr lang="en-US" dirty="0"/>
                        <a:t>Data Pipeline Process</a:t>
                      </a:r>
                    </a:p>
                  </a:txBody>
                  <a:tcPr/>
                </a:tc>
                <a:extLst>
                  <a:ext uri="{0D108BD9-81ED-4DB2-BD59-A6C34878D82A}">
                    <a16:rowId xmlns:a16="http://schemas.microsoft.com/office/drawing/2014/main" val="643768522"/>
                  </a:ext>
                </a:extLst>
              </a:tr>
              <a:tr h="934720">
                <a:tc>
                  <a:txBody>
                    <a:bodyPr/>
                    <a:lstStyle/>
                    <a:p>
                      <a:r>
                        <a:rPr lang="en-US" dirty="0"/>
                        <a:t>Questions</a:t>
                      </a:r>
                    </a:p>
                  </a:txBody>
                  <a:tcPr/>
                </a:tc>
                <a:extLst>
                  <a:ext uri="{0D108BD9-81ED-4DB2-BD59-A6C34878D82A}">
                    <a16:rowId xmlns:a16="http://schemas.microsoft.com/office/drawing/2014/main" val="2751385055"/>
                  </a:ext>
                </a:extLst>
              </a:tr>
            </a:tbl>
          </a:graphicData>
        </a:graphic>
      </p:graphicFrame>
    </p:spTree>
    <p:extLst>
      <p:ext uri="{BB962C8B-B14F-4D97-AF65-F5344CB8AC3E}">
        <p14:creationId xmlns:p14="http://schemas.microsoft.com/office/powerpoint/2010/main" val="2544348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9052-EA8A-1F99-955E-2FB624CB8940}"/>
              </a:ext>
            </a:extLst>
          </p:cNvPr>
          <p:cNvSpPr>
            <a:spLocks noGrp="1"/>
          </p:cNvSpPr>
          <p:nvPr>
            <p:ph type="title"/>
          </p:nvPr>
        </p:nvSpPr>
        <p:spPr/>
        <p:txBody>
          <a:bodyPr/>
          <a:lstStyle/>
          <a:p>
            <a:r>
              <a:rPr lang="en-US" dirty="0"/>
              <a:t>Discipline Reporting Examples</a:t>
            </a:r>
            <a:br>
              <a:rPr lang="en-US" dirty="0"/>
            </a:br>
            <a:endParaRPr lang="en-US" dirty="0"/>
          </a:p>
        </p:txBody>
      </p:sp>
      <p:sp>
        <p:nvSpPr>
          <p:cNvPr id="3" name="Content Placeholder 2">
            <a:extLst>
              <a:ext uri="{FF2B5EF4-FFF2-40B4-BE49-F238E27FC236}">
                <a16:creationId xmlns:a16="http://schemas.microsoft.com/office/drawing/2014/main" id="{FD04548B-7A36-8F94-F44B-BB98886FDFA5}"/>
              </a:ext>
            </a:extLst>
          </p:cNvPr>
          <p:cNvSpPr>
            <a:spLocks noGrp="1"/>
          </p:cNvSpPr>
          <p:nvPr>
            <p:ph idx="1"/>
          </p:nvPr>
        </p:nvSpPr>
        <p:spPr>
          <a:xfrm>
            <a:off x="698643" y="1294543"/>
            <a:ext cx="10655157" cy="5198723"/>
          </a:xfrm>
        </p:spPr>
        <p:txBody>
          <a:bodyPr>
            <a:normAutofit lnSpcReduction="10000"/>
          </a:bodyPr>
          <a:lstStyle/>
          <a:p>
            <a:r>
              <a:rPr lang="en-US" b="1" dirty="0"/>
              <a:t>Student is disciplined for Bullying (11 Behavior code)</a:t>
            </a:r>
          </a:p>
          <a:p>
            <a:pPr lvl="1"/>
            <a:r>
              <a:rPr lang="en-US" sz="1400" dirty="0"/>
              <a:t>Student Receives 5.5 days in school suspension</a:t>
            </a:r>
          </a:p>
          <a:p>
            <a:pPr lvl="1"/>
            <a:r>
              <a:rPr lang="en-US" sz="1800" dirty="0"/>
              <a:t>Action Length 0055 </a:t>
            </a:r>
          </a:p>
          <a:p>
            <a:pPr marL="457200" lvl="1" indent="0">
              <a:buNone/>
            </a:pPr>
            <a:endParaRPr lang="en-US" dirty="0"/>
          </a:p>
          <a:p>
            <a:r>
              <a:rPr lang="en-US" b="1" dirty="0"/>
              <a:t>Student is disciplined for Destruction of School Property (10 Behavior code)</a:t>
            </a:r>
          </a:p>
          <a:p>
            <a:pPr lvl="1"/>
            <a:r>
              <a:rPr lang="en-US" sz="1400" dirty="0"/>
              <a:t>Student Receives 1/2 day in school suspension</a:t>
            </a:r>
          </a:p>
          <a:p>
            <a:pPr lvl="1"/>
            <a:r>
              <a:rPr lang="en-US" sz="1800" dirty="0"/>
              <a:t>Action Length 0005</a:t>
            </a:r>
          </a:p>
          <a:p>
            <a:pPr marL="457200" lvl="1" indent="0">
              <a:buNone/>
            </a:pPr>
            <a:endParaRPr lang="en-US" dirty="0"/>
          </a:p>
          <a:p>
            <a:r>
              <a:rPr lang="en-US" b="1" dirty="0"/>
              <a:t>Student is disciplined for Detrimental Behavior (09 Behavior code)</a:t>
            </a:r>
          </a:p>
          <a:p>
            <a:pPr lvl="1"/>
            <a:r>
              <a:rPr lang="en-US" sz="1400" dirty="0"/>
              <a:t>Student Receives 3 days out of school suspension</a:t>
            </a:r>
          </a:p>
          <a:p>
            <a:pPr lvl="1"/>
            <a:r>
              <a:rPr lang="en-US" sz="1800" dirty="0"/>
              <a:t>Action Length 0030</a:t>
            </a:r>
          </a:p>
          <a:p>
            <a:pPr marL="457200" lvl="1" indent="0">
              <a:buNone/>
            </a:pPr>
            <a:endParaRPr lang="en-US" dirty="0"/>
          </a:p>
          <a:p>
            <a:r>
              <a:rPr lang="en-US" b="1" dirty="0"/>
              <a:t>Student is disciplined for Robbery (06 Behavior code)</a:t>
            </a:r>
          </a:p>
          <a:p>
            <a:r>
              <a:rPr lang="en-US" sz="1900" dirty="0"/>
              <a:t>Student Receives 10 days out of school suspension</a:t>
            </a:r>
          </a:p>
          <a:p>
            <a:pPr lvl="1"/>
            <a:r>
              <a:rPr lang="en-US" sz="1900" dirty="0"/>
              <a:t>Student was also referred to law enforcement</a:t>
            </a:r>
          </a:p>
          <a:p>
            <a:pPr lvl="1"/>
            <a:r>
              <a:rPr lang="en-US" sz="1900" dirty="0"/>
              <a:t>Action Length 0100</a:t>
            </a:r>
          </a:p>
          <a:p>
            <a:pPr marL="457200" lvl="1" indent="0">
              <a:buNone/>
            </a:pPr>
            <a:endParaRPr lang="en-US" dirty="0"/>
          </a:p>
        </p:txBody>
      </p:sp>
      <p:sp>
        <p:nvSpPr>
          <p:cNvPr id="4" name="Slide Number Placeholder 3">
            <a:extLst>
              <a:ext uri="{FF2B5EF4-FFF2-40B4-BE49-F238E27FC236}">
                <a16:creationId xmlns:a16="http://schemas.microsoft.com/office/drawing/2014/main" id="{59AA48CE-F295-1171-3062-D7FA9A2AC66E}"/>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1436214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9052-EA8A-1F99-955E-2FB624CB8940}"/>
              </a:ext>
            </a:extLst>
          </p:cNvPr>
          <p:cNvSpPr>
            <a:spLocks noGrp="1"/>
          </p:cNvSpPr>
          <p:nvPr>
            <p:ph type="title"/>
          </p:nvPr>
        </p:nvSpPr>
        <p:spPr>
          <a:xfrm>
            <a:off x="443564" y="205176"/>
            <a:ext cx="10128543" cy="898524"/>
          </a:xfrm>
        </p:spPr>
        <p:txBody>
          <a:bodyPr/>
          <a:lstStyle/>
          <a:p>
            <a:r>
              <a:rPr lang="en-US" dirty="0"/>
              <a:t>Discipline Reporting Examples CRDC-Optional Reporting</a:t>
            </a:r>
            <a:br>
              <a:rPr lang="en-US" dirty="0"/>
            </a:br>
            <a:endParaRPr lang="en-US" dirty="0"/>
          </a:p>
        </p:txBody>
      </p:sp>
      <p:sp>
        <p:nvSpPr>
          <p:cNvPr id="3" name="Content Placeholder 2">
            <a:extLst>
              <a:ext uri="{FF2B5EF4-FFF2-40B4-BE49-F238E27FC236}">
                <a16:creationId xmlns:a16="http://schemas.microsoft.com/office/drawing/2014/main" id="{FD04548B-7A36-8F94-F44B-BB98886FDFA5}"/>
              </a:ext>
            </a:extLst>
          </p:cNvPr>
          <p:cNvSpPr>
            <a:spLocks noGrp="1"/>
          </p:cNvSpPr>
          <p:nvPr>
            <p:ph idx="1"/>
          </p:nvPr>
        </p:nvSpPr>
        <p:spPr>
          <a:xfrm>
            <a:off x="246580" y="1554480"/>
            <a:ext cx="11107220" cy="2267507"/>
          </a:xfrm>
        </p:spPr>
        <p:txBody>
          <a:bodyPr>
            <a:normAutofit/>
          </a:bodyPr>
          <a:lstStyle/>
          <a:p>
            <a:pPr marL="457200" lvl="1" indent="0">
              <a:buNone/>
            </a:pPr>
            <a:r>
              <a:rPr lang="en-US" sz="2400" b="1" dirty="0"/>
              <a:t>Civil Rights Data Collection Behavior Categories (CRDC codes are optional for State Reporting) (Only include these codes for CRDC pre-population by CDE) </a:t>
            </a:r>
          </a:p>
          <a:p>
            <a:pPr marL="457200" lvl="1" indent="0">
              <a:buNone/>
            </a:pPr>
            <a:endParaRPr lang="en-US" sz="2000" dirty="0"/>
          </a:p>
          <a:p>
            <a:pPr marL="457200" lvl="1" indent="0">
              <a:buNone/>
            </a:pPr>
            <a:endParaRPr lang="en-US" sz="2000" dirty="0"/>
          </a:p>
          <a:p>
            <a:pPr marL="457200" lvl="1" indent="0">
              <a:buNone/>
            </a:pPr>
            <a:r>
              <a:rPr lang="en-US" sz="2400" dirty="0"/>
              <a:t>Codes 17-43 should have Discipline Action Type = 00 </a:t>
            </a:r>
          </a:p>
          <a:p>
            <a:pPr marL="457200" lvl="1" indent="0">
              <a:buNone/>
            </a:pPr>
            <a:r>
              <a:rPr lang="en-US" sz="2400" dirty="0"/>
              <a:t>Codes 41-43 must have an additional record with Behavior Type =11</a:t>
            </a:r>
          </a:p>
          <a:p>
            <a:pPr marL="457200" lvl="1" indent="0">
              <a:buNone/>
            </a:pPr>
            <a:endParaRPr lang="en-US" sz="2400" b="1" dirty="0"/>
          </a:p>
          <a:p>
            <a:pPr marL="0" indent="0">
              <a:buNone/>
            </a:pPr>
            <a:endParaRPr lang="en-US" b="1" dirty="0"/>
          </a:p>
          <a:p>
            <a:pPr lvl="1"/>
            <a:endParaRPr lang="en-US" sz="1800" dirty="0"/>
          </a:p>
          <a:p>
            <a:pPr lvl="1"/>
            <a:endParaRPr lang="en-US" dirty="0"/>
          </a:p>
          <a:p>
            <a:pPr marL="457200" lvl="1" indent="0">
              <a:buNone/>
            </a:pPr>
            <a:endParaRPr lang="en-US" dirty="0"/>
          </a:p>
          <a:p>
            <a:pPr marL="457200" lvl="1" indent="0">
              <a:buNone/>
            </a:pPr>
            <a:endParaRPr lang="en-US" dirty="0"/>
          </a:p>
          <a:p>
            <a:pPr marL="0" indent="0">
              <a:buNone/>
            </a:pPr>
            <a:endParaRPr lang="en-US" dirty="0"/>
          </a:p>
          <a:p>
            <a:pPr marL="457200" lvl="1" indent="0">
              <a:buNone/>
            </a:pPr>
            <a:endParaRPr lang="en-US" dirty="0"/>
          </a:p>
          <a:p>
            <a:pPr marL="457200" lvl="1" indent="0">
              <a:buNone/>
            </a:pPr>
            <a:endParaRPr lang="en-US" dirty="0"/>
          </a:p>
        </p:txBody>
      </p:sp>
      <p:pic>
        <p:nvPicPr>
          <p:cNvPr id="6" name="Picture 5" descr="CRDC description">
            <a:extLst>
              <a:ext uri="{FF2B5EF4-FFF2-40B4-BE49-F238E27FC236}">
                <a16:creationId xmlns:a16="http://schemas.microsoft.com/office/drawing/2014/main" id="{E7EEDFB8-79C7-3FE2-75B0-DCD25B6BF281}"/>
              </a:ext>
            </a:extLst>
          </p:cNvPr>
          <p:cNvPicPr>
            <a:picLocks noChangeAspect="1"/>
          </p:cNvPicPr>
          <p:nvPr/>
        </p:nvPicPr>
        <p:blipFill>
          <a:blip r:embed="rId2"/>
          <a:stretch>
            <a:fillRect/>
          </a:stretch>
        </p:blipFill>
        <p:spPr>
          <a:xfrm>
            <a:off x="708917" y="4272768"/>
            <a:ext cx="10417995" cy="1178370"/>
          </a:xfrm>
          <a:prstGeom prst="rect">
            <a:avLst/>
          </a:prstGeom>
        </p:spPr>
      </p:pic>
      <p:sp>
        <p:nvSpPr>
          <p:cNvPr id="4" name="Slide Number Placeholder 3">
            <a:extLst>
              <a:ext uri="{FF2B5EF4-FFF2-40B4-BE49-F238E27FC236}">
                <a16:creationId xmlns:a16="http://schemas.microsoft.com/office/drawing/2014/main" id="{59AA48CE-F295-1171-3062-D7FA9A2AC66E}"/>
              </a:ext>
            </a:extLst>
          </p:cNvPr>
          <p:cNvSpPr>
            <a:spLocks noGrp="1"/>
          </p:cNvSpPr>
          <p:nvPr>
            <p:ph type="sldNum" sz="quarter" idx="12"/>
          </p:nvPr>
        </p:nvSpPr>
        <p:spPr/>
        <p:txBody>
          <a:bodyPr/>
          <a:lstStyle/>
          <a:p>
            <a:fld id="{C479D5F6-EDCB-402A-AC08-4943A1820E8F}" type="slidenum">
              <a:rPr lang="en-US" smtClean="0"/>
              <a:pPr/>
              <a:t>21</a:t>
            </a:fld>
            <a:endParaRPr lang="en-US" dirty="0"/>
          </a:p>
        </p:txBody>
      </p:sp>
    </p:spTree>
    <p:extLst>
      <p:ext uri="{BB962C8B-B14F-4D97-AF65-F5344CB8AC3E}">
        <p14:creationId xmlns:p14="http://schemas.microsoft.com/office/powerpoint/2010/main" val="197488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4C5177-5F07-B9F4-3062-A0618031070A}"/>
              </a:ext>
            </a:extLst>
          </p:cNvPr>
          <p:cNvSpPr>
            <a:spLocks noGrp="1"/>
          </p:cNvSpPr>
          <p:nvPr>
            <p:ph type="ctrTitle"/>
          </p:nvPr>
        </p:nvSpPr>
        <p:spPr/>
        <p:txBody>
          <a:bodyPr>
            <a:noAutofit/>
          </a:bodyPr>
          <a:lstStyle/>
          <a:p>
            <a:r>
              <a:rPr lang="en-US" dirty="0"/>
              <a:t>Data Pipeline Process</a:t>
            </a:r>
          </a:p>
        </p:txBody>
      </p:sp>
      <p:sp>
        <p:nvSpPr>
          <p:cNvPr id="4" name="Slide Number Placeholder 3">
            <a:extLst>
              <a:ext uri="{FF2B5EF4-FFF2-40B4-BE49-F238E27FC236}">
                <a16:creationId xmlns:a16="http://schemas.microsoft.com/office/drawing/2014/main" id="{F1B9F004-4A02-0C33-BA94-67E8B8DF5816}"/>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2368528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152400" y="205176"/>
            <a:ext cx="11938000" cy="898524"/>
          </a:xfrm>
        </p:spPr>
        <p:txBody>
          <a:bodyPr>
            <a:normAutofit fontScale="90000"/>
          </a:bodyPr>
          <a:lstStyle/>
          <a:p>
            <a:r>
              <a:rPr lang="en-US" dirty="0"/>
              <a:t>Data Pipeline Process</a:t>
            </a:r>
            <a:br>
              <a:rPr lang="en-US" dirty="0"/>
            </a:br>
            <a:r>
              <a:rPr lang="en-US" dirty="0"/>
              <a:t>If there are no incidents to report, the corresponding file(s) are NOT uploaded into pipeline</a:t>
            </a:r>
            <a:br>
              <a:rPr lang="en-US" dirty="0"/>
            </a:br>
            <a:endParaRPr lang="en-US" dirty="0"/>
          </a:p>
        </p:txBody>
      </p:sp>
      <p:pic>
        <p:nvPicPr>
          <p:cNvPr id="1026" name="Picture 2" descr="No discipline data to report">
            <a:extLst>
              <a:ext uri="{FF2B5EF4-FFF2-40B4-BE49-F238E27FC236}">
                <a16:creationId xmlns:a16="http://schemas.microsoft.com/office/drawing/2014/main" id="{5E6668AD-50AB-0756-D0C6-EBA87B5EB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79" y="1323699"/>
            <a:ext cx="10818687" cy="42106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2A56C5-B53B-84D0-6136-5DA060F8DE95}"/>
              </a:ext>
            </a:extLst>
          </p:cNvPr>
          <p:cNvSpPr txBox="1"/>
          <p:nvPr/>
        </p:nvSpPr>
        <p:spPr>
          <a:xfrm>
            <a:off x="2203806" y="5727388"/>
            <a:ext cx="7541231" cy="369332"/>
          </a:xfrm>
          <a:prstGeom prst="rect">
            <a:avLst/>
          </a:prstGeom>
          <a:noFill/>
        </p:spPr>
        <p:txBody>
          <a:bodyPr wrap="square" rtlCol="0">
            <a:spAutoFit/>
          </a:bodyPr>
          <a:lstStyle/>
          <a:p>
            <a:r>
              <a:rPr lang="en-US" dirty="0">
                <a:highlight>
                  <a:srgbClr val="FFFF00"/>
                </a:highlight>
              </a:rPr>
              <a:t>THIS IS ONLY NEEDED IF YOUR DISTRICT HAS NO DISCIPLINE DATA TO REPORT</a:t>
            </a:r>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23</a:t>
            </a:fld>
            <a:endParaRPr lang="en-US" dirty="0"/>
          </a:p>
        </p:txBody>
      </p:sp>
    </p:spTree>
    <p:extLst>
      <p:ext uri="{BB962C8B-B14F-4D97-AF65-F5344CB8AC3E}">
        <p14:creationId xmlns:p14="http://schemas.microsoft.com/office/powerpoint/2010/main" val="2853694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need to be uploaded into Data Pipeline</a:t>
            </a:r>
            <a:br>
              <a:rPr lang="en-US" dirty="0"/>
            </a:br>
            <a:r>
              <a:rPr lang="en-US" dirty="0"/>
              <a:t>Student Profile Demographics and School Association file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24</a:t>
            </a:fld>
            <a:endParaRPr lang="en-US" dirty="0"/>
          </a:p>
        </p:txBody>
      </p:sp>
      <p:pic>
        <p:nvPicPr>
          <p:cNvPr id="6" name="Picture 5" descr="How to upload student profile">
            <a:extLst>
              <a:ext uri="{FF2B5EF4-FFF2-40B4-BE49-F238E27FC236}">
                <a16:creationId xmlns:a16="http://schemas.microsoft.com/office/drawing/2014/main" id="{A82D38B0-34E2-9876-CBE7-5AD347D3EA74}"/>
              </a:ext>
            </a:extLst>
          </p:cNvPr>
          <p:cNvPicPr>
            <a:picLocks noChangeAspect="1"/>
          </p:cNvPicPr>
          <p:nvPr/>
        </p:nvPicPr>
        <p:blipFill>
          <a:blip r:embed="rId2"/>
          <a:stretch>
            <a:fillRect/>
          </a:stretch>
        </p:blipFill>
        <p:spPr>
          <a:xfrm>
            <a:off x="332873" y="1542953"/>
            <a:ext cx="5588287" cy="3772094"/>
          </a:xfrm>
          <a:prstGeom prst="rect">
            <a:avLst/>
          </a:prstGeom>
        </p:spPr>
      </p:pic>
      <p:pic>
        <p:nvPicPr>
          <p:cNvPr id="10" name="Picture 9" descr="Screenshot of student school association">
            <a:extLst>
              <a:ext uri="{FF2B5EF4-FFF2-40B4-BE49-F238E27FC236}">
                <a16:creationId xmlns:a16="http://schemas.microsoft.com/office/drawing/2014/main" id="{7AABF3A6-80DC-2CB7-1F78-8B2A93B2E938}"/>
              </a:ext>
            </a:extLst>
          </p:cNvPr>
          <p:cNvPicPr>
            <a:picLocks noChangeAspect="1"/>
          </p:cNvPicPr>
          <p:nvPr/>
        </p:nvPicPr>
        <p:blipFill>
          <a:blip r:embed="rId3"/>
          <a:stretch>
            <a:fillRect/>
          </a:stretch>
        </p:blipFill>
        <p:spPr>
          <a:xfrm>
            <a:off x="6270842" y="2137268"/>
            <a:ext cx="5531134" cy="3753043"/>
          </a:xfrm>
          <a:prstGeom prst="rect">
            <a:avLst/>
          </a:prstGeom>
        </p:spPr>
      </p:pic>
    </p:spTree>
    <p:extLst>
      <p:ext uri="{BB962C8B-B14F-4D97-AF65-F5344CB8AC3E}">
        <p14:creationId xmlns:p14="http://schemas.microsoft.com/office/powerpoint/2010/main" val="1213727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need to be uploaded into Data Pipeline</a:t>
            </a:r>
            <a:br>
              <a:rPr lang="en-US" dirty="0"/>
            </a:br>
            <a:r>
              <a:rPr lang="en-US" dirty="0"/>
              <a:t>Discipline Interchange file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25</a:t>
            </a:fld>
            <a:endParaRPr lang="en-US" dirty="0"/>
          </a:p>
        </p:txBody>
      </p:sp>
      <p:pic>
        <p:nvPicPr>
          <p:cNvPr id="5" name="Picture 4" descr="Upload the discipline action file">
            <a:extLst>
              <a:ext uri="{FF2B5EF4-FFF2-40B4-BE49-F238E27FC236}">
                <a16:creationId xmlns:a16="http://schemas.microsoft.com/office/drawing/2014/main" id="{B8A5C2F0-0E6D-0DA3-454A-2480894EF129}"/>
              </a:ext>
            </a:extLst>
          </p:cNvPr>
          <p:cNvPicPr>
            <a:picLocks noChangeAspect="1"/>
          </p:cNvPicPr>
          <p:nvPr/>
        </p:nvPicPr>
        <p:blipFill>
          <a:blip r:embed="rId2"/>
          <a:stretch>
            <a:fillRect/>
          </a:stretch>
        </p:blipFill>
        <p:spPr>
          <a:xfrm>
            <a:off x="2296633" y="1658679"/>
            <a:ext cx="7432157" cy="4472847"/>
          </a:xfrm>
          <a:prstGeom prst="rect">
            <a:avLst/>
          </a:prstGeom>
        </p:spPr>
      </p:pic>
    </p:spTree>
    <p:extLst>
      <p:ext uri="{BB962C8B-B14F-4D97-AF65-F5344CB8AC3E}">
        <p14:creationId xmlns:p14="http://schemas.microsoft.com/office/powerpoint/2010/main" val="2700960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Discipline Action Interchange file</a:t>
            </a:r>
            <a:br>
              <a:rPr lang="en-US" dirty="0"/>
            </a:br>
            <a:r>
              <a:rPr lang="en-US" dirty="0"/>
              <a:t>Checking for Student Discipline Interchange errors</a:t>
            </a:r>
            <a:br>
              <a:rPr lang="en-US" dirty="0"/>
            </a:br>
            <a:br>
              <a:rPr lang="en-US" dirty="0"/>
            </a:br>
            <a:endParaRPr lang="en-US" dirty="0"/>
          </a:p>
        </p:txBody>
      </p:sp>
      <p:pic>
        <p:nvPicPr>
          <p:cNvPr id="5" name="Picture 4" descr="Data Pipeline checking for Discipline action interchange errors">
            <a:extLst>
              <a:ext uri="{FF2B5EF4-FFF2-40B4-BE49-F238E27FC236}">
                <a16:creationId xmlns:a16="http://schemas.microsoft.com/office/drawing/2014/main" id="{1EA893D1-F544-F5C0-70F3-F266DCE60069}"/>
              </a:ext>
            </a:extLst>
          </p:cNvPr>
          <p:cNvPicPr>
            <a:picLocks noChangeAspect="1"/>
          </p:cNvPicPr>
          <p:nvPr/>
        </p:nvPicPr>
        <p:blipFill>
          <a:blip r:embed="rId2"/>
          <a:stretch>
            <a:fillRect/>
          </a:stretch>
        </p:blipFill>
        <p:spPr>
          <a:xfrm>
            <a:off x="513072" y="1645646"/>
            <a:ext cx="9839925" cy="2743473"/>
          </a:xfrm>
          <a:prstGeom prst="rect">
            <a:avLst/>
          </a:prstGeom>
        </p:spPr>
      </p:pic>
      <p:sp>
        <p:nvSpPr>
          <p:cNvPr id="6" name="TextBox 5">
            <a:extLst>
              <a:ext uri="{FF2B5EF4-FFF2-40B4-BE49-F238E27FC236}">
                <a16:creationId xmlns:a16="http://schemas.microsoft.com/office/drawing/2014/main" id="{8FF90989-EAA4-CC1A-AA3B-6B71A20EA954}"/>
              </a:ext>
            </a:extLst>
          </p:cNvPr>
          <p:cNvSpPr txBox="1"/>
          <p:nvPr/>
        </p:nvSpPr>
        <p:spPr>
          <a:xfrm>
            <a:off x="4683760" y="4815840"/>
            <a:ext cx="5059680" cy="369332"/>
          </a:xfrm>
          <a:prstGeom prst="rect">
            <a:avLst/>
          </a:prstGeom>
          <a:noFill/>
        </p:spPr>
        <p:txBody>
          <a:bodyPr wrap="square" rtlCol="0">
            <a:spAutoFit/>
          </a:bodyPr>
          <a:lstStyle/>
          <a:p>
            <a:r>
              <a:rPr lang="en-US" dirty="0"/>
              <a:t>Then click on View Details to see the errors in Detail</a:t>
            </a:r>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3675251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1E84-9242-0669-0347-C6B73134E5B1}"/>
              </a:ext>
            </a:extLst>
          </p:cNvPr>
          <p:cNvSpPr>
            <a:spLocks noGrp="1"/>
          </p:cNvSpPr>
          <p:nvPr>
            <p:ph type="title"/>
          </p:nvPr>
        </p:nvSpPr>
        <p:spPr/>
        <p:txBody>
          <a:bodyPr/>
          <a:lstStyle/>
          <a:p>
            <a:r>
              <a:rPr lang="en-US" dirty="0"/>
              <a:t>Creating a Student Discipline Snapshot</a:t>
            </a:r>
          </a:p>
        </p:txBody>
      </p:sp>
      <p:sp>
        <p:nvSpPr>
          <p:cNvPr id="3" name="TextBox 2">
            <a:extLst>
              <a:ext uri="{FF2B5EF4-FFF2-40B4-BE49-F238E27FC236}">
                <a16:creationId xmlns:a16="http://schemas.microsoft.com/office/drawing/2014/main" id="{F7B8B521-578C-E8FC-44DC-59A09B5557A7}"/>
              </a:ext>
            </a:extLst>
          </p:cNvPr>
          <p:cNvSpPr txBox="1"/>
          <p:nvPr/>
        </p:nvSpPr>
        <p:spPr>
          <a:xfrm>
            <a:off x="731520" y="1595120"/>
            <a:ext cx="10444480" cy="646331"/>
          </a:xfrm>
          <a:prstGeom prst="rect">
            <a:avLst/>
          </a:prstGeom>
          <a:noFill/>
        </p:spPr>
        <p:txBody>
          <a:bodyPr wrap="square" rtlCol="0">
            <a:spAutoFit/>
          </a:bodyPr>
          <a:lstStyle/>
          <a:p>
            <a:r>
              <a:rPr lang="en-US" dirty="0"/>
              <a:t>Creating a snapshot in Data Pipeline-by clicking on the create snapshot button Data Pipeline merges all 3 interchange files together pulling in the Snapshot records</a:t>
            </a:r>
          </a:p>
        </p:txBody>
      </p:sp>
      <p:pic>
        <p:nvPicPr>
          <p:cNvPr id="7" name="Picture 6" descr="creating a Student Discipline Snapshot">
            <a:extLst>
              <a:ext uri="{FF2B5EF4-FFF2-40B4-BE49-F238E27FC236}">
                <a16:creationId xmlns:a16="http://schemas.microsoft.com/office/drawing/2014/main" id="{F581959A-7969-650A-0772-62099ADB14ED}"/>
              </a:ext>
            </a:extLst>
          </p:cNvPr>
          <p:cNvPicPr>
            <a:picLocks noChangeAspect="1"/>
          </p:cNvPicPr>
          <p:nvPr/>
        </p:nvPicPr>
        <p:blipFill>
          <a:blip r:embed="rId2"/>
          <a:stretch>
            <a:fillRect/>
          </a:stretch>
        </p:blipFill>
        <p:spPr>
          <a:xfrm>
            <a:off x="443565" y="2359838"/>
            <a:ext cx="9543446" cy="2256712"/>
          </a:xfrm>
          <a:prstGeom prst="rect">
            <a:avLst/>
          </a:prstGeom>
        </p:spPr>
      </p:pic>
      <p:pic>
        <p:nvPicPr>
          <p:cNvPr id="9" name="Picture 8" descr="Create the snapshot">
            <a:extLst>
              <a:ext uri="{FF2B5EF4-FFF2-40B4-BE49-F238E27FC236}">
                <a16:creationId xmlns:a16="http://schemas.microsoft.com/office/drawing/2014/main" id="{8B8AF3A6-61B2-41CF-D74A-2ECB3C428C30}"/>
              </a:ext>
            </a:extLst>
          </p:cNvPr>
          <p:cNvPicPr>
            <a:picLocks noChangeAspect="1"/>
          </p:cNvPicPr>
          <p:nvPr/>
        </p:nvPicPr>
        <p:blipFill>
          <a:blip r:embed="rId3"/>
          <a:stretch>
            <a:fillRect/>
          </a:stretch>
        </p:blipFill>
        <p:spPr>
          <a:xfrm>
            <a:off x="1564323" y="4491402"/>
            <a:ext cx="8334589" cy="1972871"/>
          </a:xfrm>
          <a:prstGeom prst="rect">
            <a:avLst/>
          </a:prstGeom>
        </p:spPr>
      </p:pic>
      <p:sp>
        <p:nvSpPr>
          <p:cNvPr id="4" name="Slide Number Placeholder 3">
            <a:extLst>
              <a:ext uri="{FF2B5EF4-FFF2-40B4-BE49-F238E27FC236}">
                <a16:creationId xmlns:a16="http://schemas.microsoft.com/office/drawing/2014/main" id="{C0B24A79-2F38-AAC2-6C14-222257EF787A}"/>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1450785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Interchange files </a:t>
            </a:r>
            <a:br>
              <a:rPr lang="en-US" dirty="0"/>
            </a:br>
            <a:r>
              <a:rPr lang="en-US" dirty="0"/>
              <a:t>Checking status of snapshot</a:t>
            </a:r>
            <a:br>
              <a:rPr lang="en-US" dirty="0"/>
            </a:b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28</a:t>
            </a:fld>
            <a:endParaRPr lang="en-US" dirty="0"/>
          </a:p>
        </p:txBody>
      </p:sp>
      <p:pic>
        <p:nvPicPr>
          <p:cNvPr id="5" name="Picture 4" descr="Checking status dashboard for snapshot results">
            <a:extLst>
              <a:ext uri="{FF2B5EF4-FFF2-40B4-BE49-F238E27FC236}">
                <a16:creationId xmlns:a16="http://schemas.microsoft.com/office/drawing/2014/main" id="{75C32E59-70B4-84EC-5068-5362EB3932E6}"/>
              </a:ext>
            </a:extLst>
          </p:cNvPr>
          <p:cNvPicPr>
            <a:picLocks noChangeAspect="1"/>
          </p:cNvPicPr>
          <p:nvPr/>
        </p:nvPicPr>
        <p:blipFill>
          <a:blip r:embed="rId2"/>
          <a:stretch>
            <a:fillRect/>
          </a:stretch>
        </p:blipFill>
        <p:spPr>
          <a:xfrm>
            <a:off x="291801" y="1968425"/>
            <a:ext cx="11608397" cy="2921150"/>
          </a:xfrm>
          <a:prstGeom prst="rect">
            <a:avLst/>
          </a:prstGeom>
        </p:spPr>
      </p:pic>
    </p:spTree>
    <p:extLst>
      <p:ext uri="{BB962C8B-B14F-4D97-AF65-F5344CB8AC3E}">
        <p14:creationId xmlns:p14="http://schemas.microsoft.com/office/powerpoint/2010/main" val="1486519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4" y="205176"/>
            <a:ext cx="11308169" cy="898524"/>
          </a:xfrm>
        </p:spPr>
        <p:txBody>
          <a:bodyPr>
            <a:normAutofit fontScale="90000"/>
          </a:bodyPr>
          <a:lstStyle/>
          <a:p>
            <a:r>
              <a:rPr lang="en-US" dirty="0"/>
              <a:t>Data Pipeline</a:t>
            </a:r>
            <a:br>
              <a:rPr lang="en-US" dirty="0"/>
            </a:br>
            <a:r>
              <a:rPr lang="en-US" dirty="0"/>
              <a:t>Checking for Student Snapshot errors</a:t>
            </a:r>
            <a:br>
              <a:rPr lang="en-US" dirty="0"/>
            </a:br>
            <a:br>
              <a:rPr lang="en-US" dirty="0"/>
            </a:br>
            <a:endParaRPr lang="en-US" dirty="0"/>
          </a:p>
        </p:txBody>
      </p:sp>
      <p:pic>
        <p:nvPicPr>
          <p:cNvPr id="5" name="Picture 4" descr="Checking for snapshot errors">
            <a:extLst>
              <a:ext uri="{FF2B5EF4-FFF2-40B4-BE49-F238E27FC236}">
                <a16:creationId xmlns:a16="http://schemas.microsoft.com/office/drawing/2014/main" id="{E98C2165-3159-5218-AD71-3C5468C686D6}"/>
              </a:ext>
            </a:extLst>
          </p:cNvPr>
          <p:cNvPicPr>
            <a:picLocks noChangeAspect="1"/>
          </p:cNvPicPr>
          <p:nvPr/>
        </p:nvPicPr>
        <p:blipFill>
          <a:blip r:embed="rId2"/>
          <a:stretch>
            <a:fillRect/>
          </a:stretch>
        </p:blipFill>
        <p:spPr>
          <a:xfrm>
            <a:off x="597908" y="1899920"/>
            <a:ext cx="9733759" cy="2707065"/>
          </a:xfrm>
          <a:prstGeom prst="rect">
            <a:avLst/>
          </a:prstGeom>
        </p:spPr>
      </p:pic>
      <p:sp>
        <p:nvSpPr>
          <p:cNvPr id="6" name="TextBox 5">
            <a:extLst>
              <a:ext uri="{FF2B5EF4-FFF2-40B4-BE49-F238E27FC236}">
                <a16:creationId xmlns:a16="http://schemas.microsoft.com/office/drawing/2014/main" id="{4F7B0B28-26DA-B6E9-7D17-A76F225FBB23}"/>
              </a:ext>
            </a:extLst>
          </p:cNvPr>
          <p:cNvSpPr txBox="1"/>
          <p:nvPr/>
        </p:nvSpPr>
        <p:spPr>
          <a:xfrm>
            <a:off x="4683760" y="4815840"/>
            <a:ext cx="5059680" cy="369332"/>
          </a:xfrm>
          <a:prstGeom prst="rect">
            <a:avLst/>
          </a:prstGeom>
          <a:noFill/>
        </p:spPr>
        <p:txBody>
          <a:bodyPr wrap="square" rtlCol="0">
            <a:spAutoFit/>
          </a:bodyPr>
          <a:lstStyle/>
          <a:p>
            <a:r>
              <a:rPr lang="en-US" dirty="0"/>
              <a:t>Then click on View Details to see the errors in Detail</a:t>
            </a:r>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174061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135466" y="205176"/>
            <a:ext cx="11954933" cy="898524"/>
          </a:xfrm>
        </p:spPr>
        <p:txBody>
          <a:bodyPr>
            <a:normAutofit fontScale="90000"/>
          </a:bodyPr>
          <a:lstStyle/>
          <a:p>
            <a:r>
              <a:rPr lang="en-US" dirty="0"/>
              <a:t>Data Pipeline </a:t>
            </a:r>
            <a:br>
              <a:rPr lang="en-US" dirty="0"/>
            </a:br>
            <a:r>
              <a:rPr lang="en-US" dirty="0"/>
              <a:t>Roles in the Identity Management (idM) Roles</a:t>
            </a:r>
            <a:br>
              <a:rPr lang="en-US" dirty="0"/>
            </a:b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
        <p:nvSpPr>
          <p:cNvPr id="5" name="TextBox 4">
            <a:extLst>
              <a:ext uri="{FF2B5EF4-FFF2-40B4-BE49-F238E27FC236}">
                <a16:creationId xmlns:a16="http://schemas.microsoft.com/office/drawing/2014/main" id="{4D3D51BA-97BB-3878-C21D-1C8A1948DAAF}"/>
              </a:ext>
            </a:extLst>
          </p:cNvPr>
          <p:cNvSpPr txBox="1"/>
          <p:nvPr/>
        </p:nvSpPr>
        <p:spPr>
          <a:xfrm>
            <a:off x="254000" y="1871133"/>
            <a:ext cx="11328400" cy="4801314"/>
          </a:xfrm>
          <a:prstGeom prst="rect">
            <a:avLst/>
          </a:prstGeom>
          <a:noFill/>
        </p:spPr>
        <p:txBody>
          <a:bodyPr wrap="square" rtlCol="0">
            <a:spAutoFit/>
          </a:bodyPr>
          <a:lstStyle/>
          <a:p>
            <a:pPr algn="ctr"/>
            <a:r>
              <a:rPr lang="en-US" b="1" dirty="0">
                <a:hlinkClick r:id="rId2"/>
              </a:rPr>
              <a:t>Identity Management (IdM)</a:t>
            </a:r>
            <a:endParaRPr lang="en-US" b="1" dirty="0"/>
          </a:p>
          <a:p>
            <a:r>
              <a:rPr lang="en-US" b="1" dirty="0"/>
              <a:t>Student Interchange Roles</a:t>
            </a:r>
          </a:p>
          <a:p>
            <a:r>
              <a:rPr lang="en-US" dirty="0"/>
              <a:t>STD-VIEWER</a:t>
            </a:r>
          </a:p>
          <a:p>
            <a:r>
              <a:rPr lang="en-US" dirty="0"/>
              <a:t>STD-LEAUSER</a:t>
            </a:r>
          </a:p>
          <a:p>
            <a:endParaRPr lang="en-US" dirty="0"/>
          </a:p>
          <a:p>
            <a:r>
              <a:rPr lang="en-US" b="1" dirty="0"/>
              <a:t>Discipline Interchange Roles</a:t>
            </a:r>
          </a:p>
          <a:p>
            <a:r>
              <a:rPr lang="en-US" dirty="0"/>
              <a:t>DIS-LEAVIEWER</a:t>
            </a:r>
          </a:p>
          <a:p>
            <a:r>
              <a:rPr lang="en-US" dirty="0"/>
              <a:t>DIS-LEAUSER</a:t>
            </a:r>
          </a:p>
          <a:p>
            <a:endParaRPr lang="en-US" dirty="0"/>
          </a:p>
          <a:p>
            <a:r>
              <a:rPr lang="en-US" b="1" dirty="0"/>
              <a:t>Discipline Snapshot Roles</a:t>
            </a:r>
          </a:p>
          <a:p>
            <a:r>
              <a:rPr lang="en-US" dirty="0"/>
              <a:t>STU-LEAVIEWER</a:t>
            </a:r>
          </a:p>
          <a:p>
            <a:r>
              <a:rPr lang="en-US" dirty="0"/>
              <a:t>STU-LEAUSER</a:t>
            </a:r>
          </a:p>
          <a:p>
            <a:r>
              <a:rPr lang="en-US" dirty="0"/>
              <a:t>STU-LEAAPPROVER</a:t>
            </a:r>
          </a:p>
          <a:p>
            <a:endParaRPr lang="en-US" dirty="0"/>
          </a:p>
          <a:p>
            <a:r>
              <a:rPr lang="en-US" dirty="0"/>
              <a:t>*Note: can only have 1 role under each role category </a:t>
            </a:r>
          </a:p>
          <a:p>
            <a:r>
              <a:rPr lang="en-US" dirty="0"/>
              <a:t>   or you will get locked out of Data Pipeline</a:t>
            </a:r>
          </a:p>
          <a:p>
            <a:endParaRPr lang="en-US" dirty="0"/>
          </a:p>
        </p:txBody>
      </p:sp>
      <p:pic>
        <p:nvPicPr>
          <p:cNvPr id="7" name="Picture 6" descr="IdM website for log in and guides">
            <a:extLst>
              <a:ext uri="{FF2B5EF4-FFF2-40B4-BE49-F238E27FC236}">
                <a16:creationId xmlns:a16="http://schemas.microsoft.com/office/drawing/2014/main" id="{908C902A-9F46-0151-8C53-A7ED46236C61}"/>
              </a:ext>
            </a:extLst>
          </p:cNvPr>
          <p:cNvPicPr>
            <a:picLocks noChangeAspect="1"/>
          </p:cNvPicPr>
          <p:nvPr/>
        </p:nvPicPr>
        <p:blipFill>
          <a:blip r:embed="rId3"/>
          <a:stretch>
            <a:fillRect/>
          </a:stretch>
        </p:blipFill>
        <p:spPr>
          <a:xfrm>
            <a:off x="5435600" y="2349444"/>
            <a:ext cx="5537200" cy="3665276"/>
          </a:xfrm>
          <a:prstGeom prst="rect">
            <a:avLst/>
          </a:prstGeom>
        </p:spPr>
      </p:pic>
    </p:spTree>
    <p:extLst>
      <p:ext uri="{BB962C8B-B14F-4D97-AF65-F5344CB8AC3E}">
        <p14:creationId xmlns:p14="http://schemas.microsoft.com/office/powerpoint/2010/main" val="1291670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F9D0-71B5-09E1-53BF-0E73A5432523}"/>
              </a:ext>
            </a:extLst>
          </p:cNvPr>
          <p:cNvSpPr>
            <a:spLocks noGrp="1"/>
          </p:cNvSpPr>
          <p:nvPr>
            <p:ph type="title"/>
          </p:nvPr>
        </p:nvSpPr>
        <p:spPr>
          <a:xfrm>
            <a:off x="443565" y="205176"/>
            <a:ext cx="8065168" cy="575660"/>
          </a:xfrm>
        </p:spPr>
        <p:txBody>
          <a:bodyPr/>
          <a:lstStyle/>
          <a:p>
            <a:r>
              <a:rPr lang="en-US" dirty="0"/>
              <a:t>Published Staff Data-School View, Data Center</a:t>
            </a:r>
          </a:p>
        </p:txBody>
      </p:sp>
      <p:sp>
        <p:nvSpPr>
          <p:cNvPr id="4" name="Slide Number Placeholder 3">
            <a:extLst>
              <a:ext uri="{FF2B5EF4-FFF2-40B4-BE49-F238E27FC236}">
                <a16:creationId xmlns:a16="http://schemas.microsoft.com/office/drawing/2014/main" id="{0C274127-F1ED-F3A5-2EDA-9F4FA471576C}"/>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
        <p:nvSpPr>
          <p:cNvPr id="3" name="TextBox 2">
            <a:extLst>
              <a:ext uri="{FF2B5EF4-FFF2-40B4-BE49-F238E27FC236}">
                <a16:creationId xmlns:a16="http://schemas.microsoft.com/office/drawing/2014/main" id="{580FF9E7-B0FA-76D4-13DF-B13AE01FF502}"/>
              </a:ext>
            </a:extLst>
          </p:cNvPr>
          <p:cNvSpPr txBox="1"/>
          <p:nvPr/>
        </p:nvSpPr>
        <p:spPr>
          <a:xfrm>
            <a:off x="443565" y="1737360"/>
            <a:ext cx="1323247" cy="646331"/>
          </a:xfrm>
          <a:prstGeom prst="rect">
            <a:avLst/>
          </a:prstGeom>
          <a:noFill/>
        </p:spPr>
        <p:txBody>
          <a:bodyPr wrap="none" rtlCol="0">
            <a:spAutoFit/>
          </a:bodyPr>
          <a:lstStyle/>
          <a:p>
            <a:r>
              <a:rPr lang="en-US" dirty="0">
                <a:hlinkClick r:id="rId2"/>
              </a:rPr>
              <a:t>School View</a:t>
            </a:r>
            <a:endParaRPr lang="en-US" dirty="0"/>
          </a:p>
          <a:p>
            <a:endParaRPr lang="en-US" dirty="0"/>
          </a:p>
        </p:txBody>
      </p:sp>
      <p:pic>
        <p:nvPicPr>
          <p:cNvPr id="6" name="Picture 5" descr="Data View is available on the CDE website">
            <a:extLst>
              <a:ext uri="{FF2B5EF4-FFF2-40B4-BE49-F238E27FC236}">
                <a16:creationId xmlns:a16="http://schemas.microsoft.com/office/drawing/2014/main" id="{85552B28-0B82-273C-5C61-83A0B21040B1}"/>
              </a:ext>
            </a:extLst>
          </p:cNvPr>
          <p:cNvPicPr>
            <a:picLocks noChangeAspect="1"/>
          </p:cNvPicPr>
          <p:nvPr/>
        </p:nvPicPr>
        <p:blipFill>
          <a:blip r:embed="rId3"/>
          <a:stretch>
            <a:fillRect/>
          </a:stretch>
        </p:blipFill>
        <p:spPr>
          <a:xfrm>
            <a:off x="2225659" y="1250689"/>
            <a:ext cx="9207973" cy="5105662"/>
          </a:xfrm>
          <a:prstGeom prst="rect">
            <a:avLst/>
          </a:prstGeom>
        </p:spPr>
      </p:pic>
    </p:spTree>
    <p:extLst>
      <p:ext uri="{BB962C8B-B14F-4D97-AF65-F5344CB8AC3E}">
        <p14:creationId xmlns:p14="http://schemas.microsoft.com/office/powerpoint/2010/main" val="39631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9F9D0-71B5-09E1-53BF-0E73A5432523}"/>
              </a:ext>
            </a:extLst>
          </p:cNvPr>
          <p:cNvSpPr>
            <a:spLocks noGrp="1"/>
          </p:cNvSpPr>
          <p:nvPr>
            <p:ph type="title"/>
          </p:nvPr>
        </p:nvSpPr>
        <p:spPr>
          <a:xfrm>
            <a:off x="443565" y="205176"/>
            <a:ext cx="8065168" cy="575660"/>
          </a:xfrm>
        </p:spPr>
        <p:txBody>
          <a:bodyPr/>
          <a:lstStyle/>
          <a:p>
            <a:r>
              <a:rPr lang="en-US" dirty="0"/>
              <a:t>Published Staff Data-published reports</a:t>
            </a:r>
          </a:p>
        </p:txBody>
      </p:sp>
      <p:sp>
        <p:nvSpPr>
          <p:cNvPr id="4" name="Slide Number Placeholder 3">
            <a:extLst>
              <a:ext uri="{FF2B5EF4-FFF2-40B4-BE49-F238E27FC236}">
                <a16:creationId xmlns:a16="http://schemas.microsoft.com/office/drawing/2014/main" id="{0C274127-F1ED-F3A5-2EDA-9F4FA471576C}"/>
              </a:ext>
            </a:extLst>
          </p:cNvPr>
          <p:cNvSpPr>
            <a:spLocks noGrp="1"/>
          </p:cNvSpPr>
          <p:nvPr>
            <p:ph type="sldNum" sz="quarter" idx="12"/>
          </p:nvPr>
        </p:nvSpPr>
        <p:spPr/>
        <p:txBody>
          <a:bodyPr/>
          <a:lstStyle/>
          <a:p>
            <a:fld id="{C479D5F6-EDCB-402A-AC08-4943A1820E8F}" type="slidenum">
              <a:rPr lang="en-US" smtClean="0"/>
              <a:pPr/>
              <a:t>31</a:t>
            </a:fld>
            <a:endParaRPr lang="en-US" dirty="0"/>
          </a:p>
        </p:txBody>
      </p:sp>
      <p:sp>
        <p:nvSpPr>
          <p:cNvPr id="3" name="TextBox 2">
            <a:extLst>
              <a:ext uri="{FF2B5EF4-FFF2-40B4-BE49-F238E27FC236}">
                <a16:creationId xmlns:a16="http://schemas.microsoft.com/office/drawing/2014/main" id="{580FF9E7-B0FA-76D4-13DF-B13AE01FF502}"/>
              </a:ext>
            </a:extLst>
          </p:cNvPr>
          <p:cNvSpPr txBox="1"/>
          <p:nvPr/>
        </p:nvSpPr>
        <p:spPr>
          <a:xfrm>
            <a:off x="443565" y="1737360"/>
            <a:ext cx="1308179" cy="646331"/>
          </a:xfrm>
          <a:prstGeom prst="rect">
            <a:avLst/>
          </a:prstGeom>
          <a:noFill/>
        </p:spPr>
        <p:txBody>
          <a:bodyPr wrap="none" rtlCol="0">
            <a:spAutoFit/>
          </a:bodyPr>
          <a:lstStyle/>
          <a:p>
            <a:r>
              <a:rPr lang="en-US" dirty="0">
                <a:hlinkClick r:id="rId2"/>
              </a:rPr>
              <a:t>Posted Data</a:t>
            </a:r>
            <a:endParaRPr lang="en-US" dirty="0"/>
          </a:p>
          <a:p>
            <a:endParaRPr lang="en-US" dirty="0"/>
          </a:p>
        </p:txBody>
      </p:sp>
      <p:pic>
        <p:nvPicPr>
          <p:cNvPr id="7" name="Picture 6" descr="Posted reports are also available on our website">
            <a:extLst>
              <a:ext uri="{FF2B5EF4-FFF2-40B4-BE49-F238E27FC236}">
                <a16:creationId xmlns:a16="http://schemas.microsoft.com/office/drawing/2014/main" id="{40FAAC3C-B376-447E-12EB-BED314030FC0}"/>
              </a:ext>
            </a:extLst>
          </p:cNvPr>
          <p:cNvPicPr>
            <a:picLocks noChangeAspect="1"/>
          </p:cNvPicPr>
          <p:nvPr/>
        </p:nvPicPr>
        <p:blipFill>
          <a:blip r:embed="rId3"/>
          <a:stretch>
            <a:fillRect/>
          </a:stretch>
        </p:blipFill>
        <p:spPr>
          <a:xfrm>
            <a:off x="1839434" y="1419475"/>
            <a:ext cx="9994604" cy="4396534"/>
          </a:xfrm>
          <a:prstGeom prst="rect">
            <a:avLst/>
          </a:prstGeom>
        </p:spPr>
      </p:pic>
    </p:spTree>
    <p:extLst>
      <p:ext uri="{BB962C8B-B14F-4D97-AF65-F5344CB8AC3E}">
        <p14:creationId xmlns:p14="http://schemas.microsoft.com/office/powerpoint/2010/main" val="353804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useBgFill="1">
        <p:nvSpPr>
          <p:cNvPr id="47" name="Rectangle 4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CEB96DD-D22A-4D24-782E-BD0F67CE87D1}"/>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What is PII?</a:t>
            </a:r>
          </a:p>
        </p:txBody>
      </p:sp>
      <p:pic>
        <p:nvPicPr>
          <p:cNvPr id="38" name="Picture 8">
            <a:extLst>
              <a:ext uri="{FF2B5EF4-FFF2-40B4-BE49-F238E27FC236}">
                <a16:creationId xmlns:a16="http://schemas.microsoft.com/office/drawing/2014/main" id="{BAD7085A-BD5F-8A1F-F7A2-5122964EFAD4}"/>
              </a:ext>
              <a:ext uri="{C183D7F6-B498-43B3-948B-1728B52AA6E4}">
                <adec:decorative xmlns:adec="http://schemas.microsoft.com/office/drawing/2017/decorative" val="1"/>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9305" r="3536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EF16194-6F49-EA21-44EE-9C4ECBAB21E9}"/>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1700" dirty="0">
                <a:solidFill>
                  <a:schemeClr val="bg1"/>
                </a:solidFill>
              </a:rPr>
              <a:t>Student Personally Identifiable Information (PII) is defined by state and federal laws as information that, alone or in combination, personally identifies an individual</a:t>
            </a:r>
          </a:p>
          <a:p>
            <a:pPr lvl="1"/>
            <a:r>
              <a:rPr lang="en-US" sz="1700" dirty="0">
                <a:solidFill>
                  <a:schemeClr val="bg1"/>
                </a:solidFill>
              </a:rPr>
              <a:t>This includes direct identifiers </a:t>
            </a:r>
            <a:br>
              <a:rPr lang="en-US" sz="1700" dirty="0">
                <a:solidFill>
                  <a:schemeClr val="bg1"/>
                </a:solidFill>
              </a:rPr>
            </a:br>
            <a:r>
              <a:rPr lang="en-US" sz="1700" dirty="0">
                <a:solidFill>
                  <a:schemeClr val="bg1"/>
                </a:solidFill>
              </a:rPr>
              <a:t>(i.e. student and staff names, SASID, EDID, etc.)</a:t>
            </a:r>
          </a:p>
          <a:p>
            <a:pPr lvl="1"/>
            <a:r>
              <a:rPr lang="en-US" sz="1700" dirty="0">
                <a:solidFill>
                  <a:schemeClr val="bg1"/>
                </a:solidFill>
              </a:rPr>
              <a:t>Includes information that when combined is identifiable</a:t>
            </a:r>
          </a:p>
          <a:p>
            <a:r>
              <a:rPr lang="en-US" sz="1700" dirty="0">
                <a:solidFill>
                  <a:schemeClr val="bg1"/>
                </a:solidFill>
              </a:rPr>
              <a:t>Colorado’s Student Data Transparency and Security Act outlines requirements for how Student PII is collected, used and shared</a:t>
            </a:r>
          </a:p>
          <a:p>
            <a:r>
              <a:rPr lang="en-US" sz="1700" dirty="0">
                <a:solidFill>
                  <a:schemeClr val="bg1"/>
                </a:solidFill>
              </a:rPr>
              <a:t>CDE has prepared guidance on how to comply with this and other privacy laws which can be found </a:t>
            </a:r>
            <a:r>
              <a:rPr lang="en-US" sz="1700" dirty="0">
                <a:solidFill>
                  <a:schemeClr val="bg1"/>
                </a:solidFill>
                <a:hlinkClick r:id="rId3"/>
              </a:rPr>
              <a:t>here.</a:t>
            </a:r>
            <a:endParaRPr lang="en-US" sz="1700" dirty="0">
              <a:solidFill>
                <a:schemeClr val="bg1"/>
              </a:solidFill>
            </a:endParaRPr>
          </a:p>
        </p:txBody>
      </p:sp>
      <p:sp>
        <p:nvSpPr>
          <p:cNvPr id="4" name="Slide Number Placeholder 3">
            <a:extLst>
              <a:ext uri="{FF2B5EF4-FFF2-40B4-BE49-F238E27FC236}">
                <a16:creationId xmlns:a16="http://schemas.microsoft.com/office/drawing/2014/main" id="{E34EB3A8-6B52-C988-E206-6C496A9ADF3C}"/>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lgn="r">
              <a:spcAft>
                <a:spcPts val="600"/>
              </a:spcAft>
              <a:defRPr/>
            </a:pPr>
            <a:fld id="{C479D5F6-EDCB-402A-AC08-4943A1820E8F}" type="slidenum">
              <a:rPr lang="en-US" sz="1200">
                <a:solidFill>
                  <a:prstClr val="black">
                    <a:tint val="75000"/>
                  </a:prstClr>
                </a:solidFill>
                <a:latin typeface="Calibri" panose="020F0502020204030204"/>
              </a:rPr>
              <a:pPr algn="r">
                <a:spcAft>
                  <a:spcPts val="600"/>
                </a:spcAft>
                <a:defRPr/>
              </a:pPr>
              <a:t>32</a:t>
            </a:fld>
            <a:endParaRPr lang="en-US"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93708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4A7614-299E-AB4A-CD2D-32DF13EEB058}"/>
              </a:ext>
            </a:extLst>
          </p:cNvPr>
          <p:cNvSpPr>
            <a:spLocks noGrp="1"/>
          </p:cNvSpPr>
          <p:nvPr>
            <p:ph type="title"/>
          </p:nvPr>
        </p:nvSpPr>
        <p:spPr/>
        <p:txBody>
          <a:bodyPr/>
          <a:lstStyle/>
          <a:p>
            <a:r>
              <a:rPr lang="en-US" dirty="0"/>
              <a:t>Sharing Data</a:t>
            </a:r>
          </a:p>
        </p:txBody>
      </p:sp>
      <p:sp>
        <p:nvSpPr>
          <p:cNvPr id="7" name="Content Placeholder 6">
            <a:extLst>
              <a:ext uri="{FF2B5EF4-FFF2-40B4-BE49-F238E27FC236}">
                <a16:creationId xmlns:a16="http://schemas.microsoft.com/office/drawing/2014/main" id="{3B491E1C-3AFC-F81C-ED72-4E15BDB5486A}"/>
              </a:ext>
            </a:extLst>
          </p:cNvPr>
          <p:cNvSpPr>
            <a:spLocks noGrp="1"/>
          </p:cNvSpPr>
          <p:nvPr>
            <p:ph idx="1"/>
          </p:nvPr>
        </p:nvSpPr>
        <p:spPr/>
        <p:txBody>
          <a:bodyPr>
            <a:normAutofit lnSpcReduction="10000"/>
          </a:bodyPr>
          <a:lstStyle/>
          <a:p>
            <a:r>
              <a:rPr lang="en-US" dirty="0"/>
              <a:t>Use secure methods to transfer any PII to CDE</a:t>
            </a:r>
          </a:p>
          <a:p>
            <a:pPr lvl="1"/>
            <a:r>
              <a:rPr lang="en-US" dirty="0"/>
              <a:t>Contact Data Collection leads with questions about how to transmit PII securely</a:t>
            </a:r>
          </a:p>
          <a:p>
            <a:pPr lvl="2"/>
            <a:r>
              <a:rPr lang="en-US" sz="2600" b="1" dirty="0"/>
              <a:t>Each Data Collection leads maintains their own Syncplicity folders for specific collections, reach out to the collection lead for access</a:t>
            </a:r>
          </a:p>
          <a:p>
            <a:pPr lvl="1"/>
            <a:r>
              <a:rPr lang="en-US" dirty="0"/>
              <a:t>Use </a:t>
            </a:r>
            <a:r>
              <a:rPr lang="en-US" dirty="0">
                <a:hlinkClick r:id="rId2"/>
              </a:rPr>
              <a:t>Syncplicity</a:t>
            </a:r>
            <a:r>
              <a:rPr lang="en-US" dirty="0"/>
              <a:t> to encrypt emails to CDE</a:t>
            </a:r>
          </a:p>
          <a:p>
            <a:r>
              <a:rPr lang="en-US" dirty="0"/>
              <a:t>Avoid sending PII via unencrypted email or to unsecured faxes when sharing data between or within districts</a:t>
            </a:r>
          </a:p>
          <a:p>
            <a:pPr lvl="1"/>
            <a:r>
              <a:rPr lang="en-US" dirty="0"/>
              <a:t>Use </a:t>
            </a:r>
            <a:r>
              <a:rPr lang="en-US" dirty="0">
                <a:hlinkClick r:id="rId2"/>
              </a:rPr>
              <a:t>Syncplicity</a:t>
            </a:r>
            <a:r>
              <a:rPr lang="en-US" dirty="0"/>
              <a:t> to encrypt emails to CDE</a:t>
            </a:r>
          </a:p>
          <a:p>
            <a:r>
              <a:rPr lang="en-US" dirty="0"/>
              <a:t>Check local policies for restrictions, requirements, etc. regarding PII</a:t>
            </a:r>
          </a:p>
          <a:p>
            <a:pPr lvl="1"/>
            <a:r>
              <a:rPr lang="en-US" dirty="0"/>
              <a:t>Do not use PII in trainings, presentations, etc.</a:t>
            </a:r>
          </a:p>
          <a:p>
            <a:pPr lvl="1"/>
            <a:r>
              <a:rPr lang="en-US" dirty="0"/>
              <a:t>Do not share PII with unauthorized individuals</a:t>
            </a:r>
          </a:p>
          <a:p>
            <a:pPr lvl="1"/>
            <a:r>
              <a:rPr lang="en-US" dirty="0"/>
              <a:t>Do not share passwords</a:t>
            </a:r>
          </a:p>
          <a:p>
            <a:pPr lvl="1"/>
            <a:r>
              <a:rPr lang="en-US" dirty="0"/>
              <a:t>Follow local policies when transmitting PII to any third party</a:t>
            </a:r>
          </a:p>
          <a:p>
            <a:endParaRPr lang="en-US" dirty="0"/>
          </a:p>
        </p:txBody>
      </p:sp>
      <p:sp>
        <p:nvSpPr>
          <p:cNvPr id="4" name="Slide Number Placeholder 3">
            <a:extLst>
              <a:ext uri="{FF2B5EF4-FFF2-40B4-BE49-F238E27FC236}">
                <a16:creationId xmlns:a16="http://schemas.microsoft.com/office/drawing/2014/main" id="{069C5CE0-1FD1-A7F3-A063-725AA0E02A71}"/>
              </a:ext>
            </a:extLst>
          </p:cNvPr>
          <p:cNvSpPr>
            <a:spLocks noGrp="1"/>
          </p:cNvSpPr>
          <p:nvPr>
            <p:ph type="sldNum" sz="quarter" idx="12"/>
          </p:nvPr>
        </p:nvSpPr>
        <p:spPr>
          <a:xfrm>
            <a:off x="332873" y="6356350"/>
            <a:ext cx="830909" cy="365125"/>
          </a:xfrm>
        </p:spPr>
        <p:txBody>
          <a:bodyPr/>
          <a:lstStyle/>
          <a:p>
            <a:fld id="{C479D5F6-EDCB-402A-AC08-4943A1820E8F}" type="slidenum">
              <a:rPr lang="en-US" smtClean="0"/>
              <a:pPr/>
              <a:t>33</a:t>
            </a:fld>
            <a:endParaRPr lang="en-US" dirty="0"/>
          </a:p>
        </p:txBody>
      </p:sp>
      <p:pic>
        <p:nvPicPr>
          <p:cNvPr id="8" name="Picture 2" descr="https://my.syncplicity.com/">
            <a:hlinkClick r:id="rId3"/>
            <a:extLst>
              <a:ext uri="{FF2B5EF4-FFF2-40B4-BE49-F238E27FC236}">
                <a16:creationId xmlns:a16="http://schemas.microsoft.com/office/drawing/2014/main" id="{78B849ED-8EA7-D452-E680-360275A57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793" y="156191"/>
            <a:ext cx="1839433" cy="89816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815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AC9D-A708-58F1-BBA1-C55ED186FF34}"/>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0C00648-00CA-56A2-C9FA-97B86A991C04}"/>
              </a:ext>
            </a:extLst>
          </p:cNvPr>
          <p:cNvSpPr>
            <a:spLocks noGrp="1"/>
          </p:cNvSpPr>
          <p:nvPr>
            <p:ph idx="1"/>
          </p:nvPr>
        </p:nvSpPr>
        <p:spPr>
          <a:xfrm>
            <a:off x="838200" y="1554480"/>
            <a:ext cx="6559193" cy="1250365"/>
          </a:xfrm>
        </p:spPr>
        <p:txBody>
          <a:bodyPr/>
          <a:lstStyle/>
          <a:p>
            <a:pPr marL="0" indent="0">
              <a:buNone/>
            </a:pPr>
            <a:r>
              <a:rPr lang="en-US" dirty="0"/>
              <a:t>Feel free to unmute yourself or use the chat</a:t>
            </a:r>
          </a:p>
        </p:txBody>
      </p:sp>
      <p:sp>
        <p:nvSpPr>
          <p:cNvPr id="4" name="Slide Number Placeholder 3">
            <a:extLst>
              <a:ext uri="{FF2B5EF4-FFF2-40B4-BE49-F238E27FC236}">
                <a16:creationId xmlns:a16="http://schemas.microsoft.com/office/drawing/2014/main" id="{5B9FCEA3-E68F-C405-B71A-D16FBECF4491}"/>
              </a:ext>
            </a:extLst>
          </p:cNvPr>
          <p:cNvSpPr>
            <a:spLocks noGrp="1"/>
          </p:cNvSpPr>
          <p:nvPr>
            <p:ph type="sldNum" sz="quarter" idx="12"/>
          </p:nvPr>
        </p:nvSpPr>
        <p:spPr/>
        <p:txBody>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3116650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2043-3313-6564-158C-D467E1961F90}"/>
              </a:ext>
            </a:extLst>
          </p:cNvPr>
          <p:cNvSpPr>
            <a:spLocks noGrp="1"/>
          </p:cNvSpPr>
          <p:nvPr>
            <p:ph type="title"/>
          </p:nvPr>
        </p:nvSpPr>
        <p:spPr>
          <a:xfrm>
            <a:off x="443565" y="205176"/>
            <a:ext cx="2402378" cy="565386"/>
          </a:xfrm>
        </p:spPr>
        <p:txBody>
          <a:bodyPr/>
          <a:lstStyle/>
          <a:p>
            <a:r>
              <a:rPr lang="en-US" dirty="0"/>
              <a:t>Collection Leads</a:t>
            </a:r>
          </a:p>
        </p:txBody>
      </p:sp>
      <p:sp>
        <p:nvSpPr>
          <p:cNvPr id="5" name="Content Placeholder 4">
            <a:extLst>
              <a:ext uri="{FF2B5EF4-FFF2-40B4-BE49-F238E27FC236}">
                <a16:creationId xmlns:a16="http://schemas.microsoft.com/office/drawing/2014/main" id="{17B11E98-2772-091F-9B00-93818EE16C98}"/>
              </a:ext>
            </a:extLst>
          </p:cNvPr>
          <p:cNvSpPr>
            <a:spLocks noGrp="1"/>
          </p:cNvSpPr>
          <p:nvPr>
            <p:ph idx="1"/>
          </p:nvPr>
        </p:nvSpPr>
        <p:spPr>
          <a:xfrm>
            <a:off x="443565" y="1409608"/>
            <a:ext cx="5148324" cy="2980267"/>
          </a:xfrm>
          <a:solidFill>
            <a:srgbClr val="488BC9"/>
          </a:solidFill>
        </p:spPr>
        <p:txBody>
          <a:bodyPr>
            <a:normAutofit/>
          </a:bodyPr>
          <a:lstStyle/>
          <a:p>
            <a:pPr marL="0" indent="0" algn="ctr">
              <a:buNone/>
            </a:pPr>
            <a:r>
              <a:rPr lang="en-US" sz="3200" b="1" dirty="0"/>
              <a:t>Student Discipline Collection Questions</a:t>
            </a:r>
          </a:p>
          <a:p>
            <a:pPr marL="0" indent="0" algn="ctr">
              <a:buNone/>
            </a:pPr>
            <a:r>
              <a:rPr lang="en-US" dirty="0">
                <a:hlinkClick r:id="rId2">
                  <a:extLst>
                    <a:ext uri="{A12FA001-AC4F-418D-AE19-62706E023703}">
                      <ahyp:hlinkClr xmlns:ahyp="http://schemas.microsoft.com/office/drawing/2018/hyperlinkcolor" val="tx"/>
                    </a:ext>
                  </a:extLst>
                </a:hlinkClick>
              </a:rPr>
              <a:t>Email assistance Student Discipline Snapshot Collection Support</a:t>
            </a:r>
            <a:endParaRPr lang="en-US" dirty="0"/>
          </a:p>
          <a:p>
            <a:pPr marL="0" indent="0" algn="ctr">
              <a:buNone/>
            </a:pPr>
            <a:r>
              <a:rPr lang="en-US" dirty="0"/>
              <a:t>(303) 598-7901</a:t>
            </a:r>
          </a:p>
          <a:p>
            <a:pPr marL="0" indent="0" algn="ctr">
              <a:buNone/>
            </a:pPr>
            <a:r>
              <a:rPr lang="en-US" dirty="0"/>
              <a:t>Dawna Gudka-Collection Lead</a:t>
            </a:r>
          </a:p>
          <a:p>
            <a:pPr marL="0" indent="0" algn="ctr">
              <a:buNone/>
            </a:pPr>
            <a:endParaRPr lang="en-US" dirty="0"/>
          </a:p>
        </p:txBody>
      </p:sp>
      <p:sp>
        <p:nvSpPr>
          <p:cNvPr id="3" name="Content Placeholder 4">
            <a:extLst>
              <a:ext uri="{FF2B5EF4-FFF2-40B4-BE49-F238E27FC236}">
                <a16:creationId xmlns:a16="http://schemas.microsoft.com/office/drawing/2014/main" id="{52EF7907-3274-D0A8-0883-88ACFEA89DE4}"/>
              </a:ext>
            </a:extLst>
          </p:cNvPr>
          <p:cNvSpPr txBox="1">
            <a:spLocks/>
          </p:cNvSpPr>
          <p:nvPr/>
        </p:nvSpPr>
        <p:spPr>
          <a:xfrm>
            <a:off x="5893981" y="1772691"/>
            <a:ext cx="5292258" cy="2715823"/>
          </a:xfrm>
          <a:prstGeom prst="rect">
            <a:avLst/>
          </a:prstGeom>
          <a:solidFill>
            <a:schemeClr val="accent2">
              <a:lumMod val="60000"/>
              <a:lumOff val="40000"/>
            </a:schemeClr>
          </a:solidFill>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Special Education Discipline Questions</a:t>
            </a:r>
          </a:p>
          <a:p>
            <a:pPr marL="0" indent="0" algn="ctr">
              <a:buFont typeface="Arial" panose="020B0604020202020204" pitchFamily="34" charset="0"/>
              <a:buNone/>
            </a:pPr>
            <a:r>
              <a:rPr lang="en-US" b="1" dirty="0">
                <a:hlinkClick r:id="rId3">
                  <a:extLst>
                    <a:ext uri="{A12FA001-AC4F-418D-AE19-62706E023703}">
                      <ahyp:hlinkClr xmlns:ahyp="http://schemas.microsoft.com/office/drawing/2018/hyperlinkcolor" val="tx"/>
                    </a:ext>
                  </a:extLst>
                </a:hlinkClick>
              </a:rPr>
              <a:t>Email assistance SPED Discipline Snapshot</a:t>
            </a:r>
            <a:endParaRPr lang="en-US" b="1" dirty="0"/>
          </a:p>
          <a:p>
            <a:pPr marL="0" indent="0" algn="ctr">
              <a:buFont typeface="Arial" panose="020B0604020202020204" pitchFamily="34" charset="0"/>
              <a:buNone/>
            </a:pPr>
            <a:r>
              <a:rPr lang="en-US" b="1" dirty="0"/>
              <a:t> Lindsey Heitman- Collection Lead</a:t>
            </a:r>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EB58266-C5D9-05F1-CD05-28AE89A285BB}"/>
              </a:ext>
            </a:extLst>
          </p:cNvPr>
          <p:cNvSpPr>
            <a:spLocks noGrp="1"/>
          </p:cNvSpPr>
          <p:nvPr>
            <p:ph type="sldNum" sz="quarter" idx="12"/>
          </p:nvPr>
        </p:nvSpPr>
        <p:spPr/>
        <p:txBody>
          <a:bodyPr/>
          <a:lstStyle/>
          <a:p>
            <a:fld id="{C479D5F6-EDCB-402A-AC08-4943A1820E8F}" type="slidenum">
              <a:rPr lang="en-US" smtClean="0"/>
              <a:pPr/>
              <a:t>35</a:t>
            </a:fld>
            <a:endParaRPr lang="en-US" dirty="0"/>
          </a:p>
        </p:txBody>
      </p:sp>
      <p:pic>
        <p:nvPicPr>
          <p:cNvPr id="10" name="Picture 9" descr="Thank you for joining us today!">
            <a:extLst>
              <a:ext uri="{FF2B5EF4-FFF2-40B4-BE49-F238E27FC236}">
                <a16:creationId xmlns:a16="http://schemas.microsoft.com/office/drawing/2014/main" id="{AAB1BD09-83D7-CF89-02B1-366F73911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800" y="4765676"/>
            <a:ext cx="2867025" cy="1590675"/>
          </a:xfrm>
          <a:prstGeom prst="rect">
            <a:avLst/>
          </a:prstGeom>
        </p:spPr>
      </p:pic>
    </p:spTree>
    <p:extLst>
      <p:ext uri="{BB962C8B-B14F-4D97-AF65-F5344CB8AC3E}">
        <p14:creationId xmlns:p14="http://schemas.microsoft.com/office/powerpoint/2010/main" val="2066506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0E2407-2670-CDE3-45DB-0C6639789C04}"/>
              </a:ext>
            </a:extLst>
          </p:cNvPr>
          <p:cNvSpPr txBox="1">
            <a:spLocks noGrp="1"/>
          </p:cNvSpPr>
          <p:nvPr>
            <p:ph type="title"/>
          </p:nvPr>
        </p:nvSpPr>
        <p:spPr>
          <a:xfrm>
            <a:off x="442913" y="204788"/>
            <a:ext cx="8066087" cy="387798"/>
          </a:xfrm>
          <a:prstGeom prst="rect">
            <a:avLst/>
          </a:prstGeom>
          <a:noFill/>
        </p:spPr>
        <p:txBody>
          <a:bodyPr wrap="square" rtlCol="0">
            <a:spAutoFit/>
          </a:bodyPr>
          <a:lstStyle/>
          <a:p>
            <a:r>
              <a:rPr lang="en-US" sz="2800" b="1" dirty="0">
                <a:hlinkClick r:id="rId2">
                  <a:extLst>
                    <a:ext uri="{A12FA001-AC4F-418D-AE19-62706E023703}">
                      <ahyp:hlinkClr xmlns:ahyp="http://schemas.microsoft.com/office/drawing/2018/hyperlinkcolor" val="tx"/>
                    </a:ext>
                  </a:extLst>
                </a:hlinkClick>
              </a:rPr>
              <a:t>Safe Schools Act Accreditation Report Resource</a:t>
            </a:r>
            <a:endParaRPr lang="en-US" sz="2800" b="1" dirty="0"/>
          </a:p>
        </p:txBody>
      </p:sp>
      <p:pic>
        <p:nvPicPr>
          <p:cNvPr id="10" name="Picture 9" descr="Safe Schools Act document">
            <a:extLst>
              <a:ext uri="{FF2B5EF4-FFF2-40B4-BE49-F238E27FC236}">
                <a16:creationId xmlns:a16="http://schemas.microsoft.com/office/drawing/2014/main" id="{9B0CDE6F-6ECA-A0A3-D40A-DF20D9D141E0}"/>
              </a:ext>
            </a:extLst>
          </p:cNvPr>
          <p:cNvPicPr>
            <a:picLocks noChangeAspect="1"/>
          </p:cNvPicPr>
          <p:nvPr/>
        </p:nvPicPr>
        <p:blipFill>
          <a:blip r:embed="rId3"/>
          <a:stretch>
            <a:fillRect/>
          </a:stretch>
        </p:blipFill>
        <p:spPr>
          <a:xfrm>
            <a:off x="3059157" y="739739"/>
            <a:ext cx="5650787" cy="5616612"/>
          </a:xfrm>
          <a:prstGeom prst="rect">
            <a:avLst/>
          </a:prstGeom>
        </p:spPr>
      </p:pic>
      <p:sp>
        <p:nvSpPr>
          <p:cNvPr id="5" name="Slide Number Placeholder 4">
            <a:extLst>
              <a:ext uri="{FF2B5EF4-FFF2-40B4-BE49-F238E27FC236}">
                <a16:creationId xmlns:a16="http://schemas.microsoft.com/office/drawing/2014/main" id="{EA1FD7D2-D344-E383-EA21-70524E8415C7}"/>
              </a:ext>
            </a:extLst>
          </p:cNvPr>
          <p:cNvSpPr>
            <a:spLocks noGrp="1"/>
          </p:cNvSpPr>
          <p:nvPr>
            <p:ph type="sldNum" sz="quarter" idx="12"/>
          </p:nvPr>
        </p:nvSpPr>
        <p:spPr/>
        <p:txBody>
          <a:bodyPr/>
          <a:lstStyle/>
          <a:p>
            <a:fld id="{C479D5F6-EDCB-402A-AC08-4943A1820E8F}" type="slidenum">
              <a:rPr lang="en-US" smtClean="0"/>
              <a:pPr/>
              <a:t>4</a:t>
            </a:fld>
            <a:endParaRPr lang="en-US" dirty="0"/>
          </a:p>
        </p:txBody>
      </p:sp>
    </p:spTree>
    <p:extLst>
      <p:ext uri="{BB962C8B-B14F-4D97-AF65-F5344CB8AC3E}">
        <p14:creationId xmlns:p14="http://schemas.microsoft.com/office/powerpoint/2010/main" val="19542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C0DF-438F-1C43-8230-EE25B94B41C8}"/>
              </a:ext>
            </a:extLst>
          </p:cNvPr>
          <p:cNvSpPr>
            <a:spLocks noGrp="1"/>
          </p:cNvSpPr>
          <p:nvPr>
            <p:ph type="title"/>
          </p:nvPr>
        </p:nvSpPr>
        <p:spPr/>
        <p:txBody>
          <a:bodyPr/>
          <a:lstStyle/>
          <a:p>
            <a:r>
              <a:rPr lang="en-US" dirty="0"/>
              <a:t>Safe Schools Act Accreditation</a:t>
            </a:r>
          </a:p>
        </p:txBody>
      </p:sp>
      <p:sp>
        <p:nvSpPr>
          <p:cNvPr id="5" name="Slide Number Placeholder 4">
            <a:extLst>
              <a:ext uri="{FF2B5EF4-FFF2-40B4-BE49-F238E27FC236}">
                <a16:creationId xmlns:a16="http://schemas.microsoft.com/office/drawing/2014/main" id="{6A72BDE0-62BE-3543-02E8-48D0A49278C4}"/>
              </a:ext>
            </a:extLst>
          </p:cNvPr>
          <p:cNvSpPr>
            <a:spLocks noGrp="1"/>
          </p:cNvSpPr>
          <p:nvPr>
            <p:ph type="sldNum" sz="quarter" idx="12"/>
          </p:nvPr>
        </p:nvSpPr>
        <p:spPr/>
        <p:txBody>
          <a:bodyPr/>
          <a:lstStyle/>
          <a:p>
            <a:fld id="{C479D5F6-EDCB-402A-AC08-4943A1820E8F}" type="slidenum">
              <a:rPr lang="en-US" smtClean="0"/>
              <a:pPr/>
              <a:t>5</a:t>
            </a:fld>
            <a:endParaRPr lang="en-US" dirty="0"/>
          </a:p>
        </p:txBody>
      </p:sp>
      <p:pic>
        <p:nvPicPr>
          <p:cNvPr id="2050" name="Picture 2" descr="Safe Schools Reporting in Data Pipeline">
            <a:extLst>
              <a:ext uri="{FF2B5EF4-FFF2-40B4-BE49-F238E27FC236}">
                <a16:creationId xmlns:a16="http://schemas.microsoft.com/office/drawing/2014/main" id="{EECEF935-2259-4239-33B1-4CE114E00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30" y="2501740"/>
            <a:ext cx="10140593" cy="302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58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ECE02-7988-E26D-F03C-4ADF59247B81}"/>
              </a:ext>
            </a:extLst>
          </p:cNvPr>
          <p:cNvSpPr>
            <a:spLocks noGrp="1"/>
          </p:cNvSpPr>
          <p:nvPr>
            <p:ph type="title"/>
          </p:nvPr>
        </p:nvSpPr>
        <p:spPr/>
        <p:txBody>
          <a:bodyPr/>
          <a:lstStyle/>
          <a:p>
            <a:r>
              <a:rPr lang="en-US" dirty="0"/>
              <a:t>Complete the form, and click on SAVE</a:t>
            </a:r>
          </a:p>
        </p:txBody>
      </p:sp>
      <p:sp>
        <p:nvSpPr>
          <p:cNvPr id="5" name="Slide Number Placeholder 4">
            <a:extLst>
              <a:ext uri="{FF2B5EF4-FFF2-40B4-BE49-F238E27FC236}">
                <a16:creationId xmlns:a16="http://schemas.microsoft.com/office/drawing/2014/main" id="{AD0EE829-8083-D5C2-3943-625953987EDE}"/>
              </a:ext>
            </a:extLst>
          </p:cNvPr>
          <p:cNvSpPr>
            <a:spLocks noGrp="1"/>
          </p:cNvSpPr>
          <p:nvPr>
            <p:ph type="sldNum" sz="quarter" idx="12"/>
          </p:nvPr>
        </p:nvSpPr>
        <p:spPr/>
        <p:txBody>
          <a:bodyPr/>
          <a:lstStyle/>
          <a:p>
            <a:fld id="{C479D5F6-EDCB-402A-AC08-4943A1820E8F}" type="slidenum">
              <a:rPr lang="en-US" smtClean="0"/>
              <a:pPr/>
              <a:t>6</a:t>
            </a:fld>
            <a:endParaRPr lang="en-US" dirty="0"/>
          </a:p>
        </p:txBody>
      </p:sp>
      <p:pic>
        <p:nvPicPr>
          <p:cNvPr id="9" name="Picture 8" descr="The questions for Safe Schools Report">
            <a:extLst>
              <a:ext uri="{FF2B5EF4-FFF2-40B4-BE49-F238E27FC236}">
                <a16:creationId xmlns:a16="http://schemas.microsoft.com/office/drawing/2014/main" id="{F827259B-2DE0-554C-3D64-5926E1B9A07B}"/>
              </a:ext>
            </a:extLst>
          </p:cNvPr>
          <p:cNvPicPr>
            <a:picLocks noChangeAspect="1"/>
          </p:cNvPicPr>
          <p:nvPr/>
        </p:nvPicPr>
        <p:blipFill rotWithShape="1">
          <a:blip r:embed="rId2"/>
          <a:srcRect r="8455"/>
          <a:stretch/>
        </p:blipFill>
        <p:spPr>
          <a:xfrm>
            <a:off x="443565" y="942232"/>
            <a:ext cx="10011942" cy="5575587"/>
          </a:xfrm>
          <a:prstGeom prst="rect">
            <a:avLst/>
          </a:prstGeom>
        </p:spPr>
      </p:pic>
    </p:spTree>
    <p:extLst>
      <p:ext uri="{BB962C8B-B14F-4D97-AF65-F5344CB8AC3E}">
        <p14:creationId xmlns:p14="http://schemas.microsoft.com/office/powerpoint/2010/main" val="2543639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AFA7-2D77-CFD4-1369-30C7EC47022F}"/>
              </a:ext>
            </a:extLst>
          </p:cNvPr>
          <p:cNvSpPr>
            <a:spLocks noGrp="1"/>
          </p:cNvSpPr>
          <p:nvPr>
            <p:ph type="title"/>
          </p:nvPr>
        </p:nvSpPr>
        <p:spPr>
          <a:xfrm>
            <a:off x="443565" y="205176"/>
            <a:ext cx="9842642" cy="898524"/>
          </a:xfrm>
        </p:spPr>
        <p:txBody>
          <a:bodyPr/>
          <a:lstStyle/>
          <a:p>
            <a:r>
              <a:rPr lang="en-US" dirty="0"/>
              <a:t>Submit your Safe Schools Act Accreditation Report to CDE</a:t>
            </a:r>
          </a:p>
        </p:txBody>
      </p:sp>
      <p:pic>
        <p:nvPicPr>
          <p:cNvPr id="9" name="Content Placeholder 8" descr="Screenshot of Data Pipeline first step to submit report">
            <a:extLst>
              <a:ext uri="{FF2B5EF4-FFF2-40B4-BE49-F238E27FC236}">
                <a16:creationId xmlns:a16="http://schemas.microsoft.com/office/drawing/2014/main" id="{E2EF0A2B-EBA7-9FD3-782C-0FD87749248F}"/>
              </a:ext>
            </a:extLst>
          </p:cNvPr>
          <p:cNvPicPr>
            <a:picLocks noGrp="1" noChangeAspect="1"/>
          </p:cNvPicPr>
          <p:nvPr>
            <p:ph sz="half" idx="1"/>
          </p:nvPr>
        </p:nvPicPr>
        <p:blipFill>
          <a:blip r:embed="rId2"/>
          <a:stretch>
            <a:fillRect/>
          </a:stretch>
        </p:blipFill>
        <p:spPr>
          <a:xfrm>
            <a:off x="928733" y="1408189"/>
            <a:ext cx="9842642" cy="2160268"/>
          </a:xfrm>
        </p:spPr>
      </p:pic>
      <p:sp>
        <p:nvSpPr>
          <p:cNvPr id="5" name="Slide Number Placeholder 4">
            <a:extLst>
              <a:ext uri="{FF2B5EF4-FFF2-40B4-BE49-F238E27FC236}">
                <a16:creationId xmlns:a16="http://schemas.microsoft.com/office/drawing/2014/main" id="{32130273-78D1-35CF-36CB-6E50416F337D}"/>
              </a:ext>
            </a:extLst>
          </p:cNvPr>
          <p:cNvSpPr>
            <a:spLocks noGrp="1"/>
          </p:cNvSpPr>
          <p:nvPr>
            <p:ph type="sldNum" sz="quarter" idx="12"/>
          </p:nvPr>
        </p:nvSpPr>
        <p:spPr/>
        <p:txBody>
          <a:bodyPr/>
          <a:lstStyle/>
          <a:p>
            <a:fld id="{C479D5F6-EDCB-402A-AC08-4943A1820E8F}" type="slidenum">
              <a:rPr lang="en-US" smtClean="0"/>
              <a:pPr/>
              <a:t>7</a:t>
            </a:fld>
            <a:endParaRPr lang="en-US" dirty="0"/>
          </a:p>
        </p:txBody>
      </p:sp>
      <p:pic>
        <p:nvPicPr>
          <p:cNvPr id="11" name="Picture 10" descr="Screenshot of Data Pipeline final step to submit report">
            <a:extLst>
              <a:ext uri="{FF2B5EF4-FFF2-40B4-BE49-F238E27FC236}">
                <a16:creationId xmlns:a16="http://schemas.microsoft.com/office/drawing/2014/main" id="{6C9CC0A4-465D-3AE2-C6D4-B27411DC6924}"/>
              </a:ext>
            </a:extLst>
          </p:cNvPr>
          <p:cNvPicPr>
            <a:picLocks noChangeAspect="1"/>
          </p:cNvPicPr>
          <p:nvPr/>
        </p:nvPicPr>
        <p:blipFill>
          <a:blip r:embed="rId3"/>
          <a:stretch>
            <a:fillRect/>
          </a:stretch>
        </p:blipFill>
        <p:spPr>
          <a:xfrm>
            <a:off x="2428401" y="3170848"/>
            <a:ext cx="7335197" cy="2553307"/>
          </a:xfrm>
          <a:prstGeom prst="rect">
            <a:avLst/>
          </a:prstGeom>
        </p:spPr>
      </p:pic>
    </p:spTree>
    <p:extLst>
      <p:ext uri="{BB962C8B-B14F-4D97-AF65-F5344CB8AC3E}">
        <p14:creationId xmlns:p14="http://schemas.microsoft.com/office/powerpoint/2010/main" val="347812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a:xfrm>
            <a:off x="443564" y="205176"/>
            <a:ext cx="11367435" cy="898524"/>
          </a:xfrm>
        </p:spPr>
        <p:txBody>
          <a:bodyPr/>
          <a:lstStyle/>
          <a:p>
            <a:r>
              <a:rPr lang="en-US" dirty="0">
                <a:latin typeface="Museo Slab 500"/>
              </a:rPr>
              <a:t>Student Discipline Snapshot Collection-HB22-1376 passing</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8</a:t>
            </a:fld>
            <a:endParaRPr lang="en-US" dirty="0"/>
          </a:p>
        </p:txBody>
      </p:sp>
      <p:sp>
        <p:nvSpPr>
          <p:cNvPr id="5" name="TextBox 4">
            <a:extLst>
              <a:ext uri="{FF2B5EF4-FFF2-40B4-BE49-F238E27FC236}">
                <a16:creationId xmlns:a16="http://schemas.microsoft.com/office/drawing/2014/main" id="{9C60536F-C47B-A703-6AD5-89934D9053D5}"/>
              </a:ext>
            </a:extLst>
          </p:cNvPr>
          <p:cNvSpPr txBox="1"/>
          <p:nvPr/>
        </p:nvSpPr>
        <p:spPr>
          <a:xfrm>
            <a:off x="821267" y="1720840"/>
            <a:ext cx="10405533" cy="4401205"/>
          </a:xfrm>
          <a:prstGeom prst="rect">
            <a:avLst/>
          </a:prstGeom>
          <a:noFill/>
        </p:spPr>
        <p:txBody>
          <a:bodyPr wrap="square">
            <a:spAutoFit/>
          </a:bodyPr>
          <a:lstStyle/>
          <a:p>
            <a:r>
              <a:rPr lang="en-US" sz="2800" b="1" i="0" dirty="0">
                <a:solidFill>
                  <a:srgbClr val="333333"/>
                </a:solidFill>
                <a:effectLst/>
                <a:latin typeface="SourceSansProRegular"/>
              </a:rPr>
              <a:t>The Discipline Interchange updates the Special Education Discipline Interchange file with data fields required per HB22-1376 which includes data previously collected in the periodic files for the School Discipline files (Discipline by Action, Discipline by Demographics and Firearm Data).  The updated Discipline Interchange file process will start in the 2023-2024 school year and will contain one file: the Discipline Action File.  In the file, all students who were disciplined during the reporting school year will be reported. This information is used in the Student Discipline Snapshot for all students and Special Education Discipline snapshot for students with an active IEP.</a:t>
            </a:r>
            <a:endParaRPr lang="en-US" sz="2800" b="1" dirty="0"/>
          </a:p>
        </p:txBody>
      </p:sp>
    </p:spTree>
    <p:extLst>
      <p:ext uri="{BB962C8B-B14F-4D97-AF65-F5344CB8AC3E}">
        <p14:creationId xmlns:p14="http://schemas.microsoft.com/office/powerpoint/2010/main" val="277355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6F54-7979-3BA7-65B8-17AA4DA113E3}"/>
              </a:ext>
            </a:extLst>
          </p:cNvPr>
          <p:cNvSpPr>
            <a:spLocks noGrp="1"/>
          </p:cNvSpPr>
          <p:nvPr>
            <p:ph type="title"/>
          </p:nvPr>
        </p:nvSpPr>
        <p:spPr/>
        <p:txBody>
          <a:bodyPr/>
          <a:lstStyle/>
          <a:p>
            <a:r>
              <a:rPr lang="en-US" dirty="0">
                <a:latin typeface="Museo Slab 500"/>
              </a:rPr>
              <a:t>Student Discipline Changes</a:t>
            </a:r>
            <a:endParaRPr lang="en-US" dirty="0"/>
          </a:p>
        </p:txBody>
      </p:sp>
      <p:sp>
        <p:nvSpPr>
          <p:cNvPr id="4" name="Slide Number Placeholder 3">
            <a:extLst>
              <a:ext uri="{FF2B5EF4-FFF2-40B4-BE49-F238E27FC236}">
                <a16:creationId xmlns:a16="http://schemas.microsoft.com/office/drawing/2014/main" id="{C5454C67-5496-A26B-5EAC-E06C5462B1E2}"/>
              </a:ext>
            </a:extLst>
          </p:cNvPr>
          <p:cNvSpPr>
            <a:spLocks noGrp="1"/>
          </p:cNvSpPr>
          <p:nvPr>
            <p:ph type="sldNum" sz="quarter" idx="12"/>
          </p:nvPr>
        </p:nvSpPr>
        <p:spPr/>
        <p:txBody>
          <a:bodyPr/>
          <a:lstStyle/>
          <a:p>
            <a:fld id="{C479D5F6-EDCB-402A-AC08-4943A1820E8F}" type="slidenum">
              <a:rPr lang="en-US" smtClean="0"/>
              <a:pPr/>
              <a:t>9</a:t>
            </a:fld>
            <a:endParaRPr lang="en-US" dirty="0"/>
          </a:p>
        </p:txBody>
      </p:sp>
      <p:sp>
        <p:nvSpPr>
          <p:cNvPr id="5" name="Content Placeholder 4">
            <a:extLst>
              <a:ext uri="{FF2B5EF4-FFF2-40B4-BE49-F238E27FC236}">
                <a16:creationId xmlns:a16="http://schemas.microsoft.com/office/drawing/2014/main" id="{8F2B7314-2693-0481-E41F-DEC3D2854412}"/>
              </a:ext>
            </a:extLst>
          </p:cNvPr>
          <p:cNvSpPr>
            <a:spLocks noGrp="1"/>
          </p:cNvSpPr>
          <p:nvPr>
            <p:ph sz="quarter" idx="13"/>
          </p:nvPr>
        </p:nvSpPr>
        <p:spPr/>
        <p:txBody>
          <a:bodyPr/>
          <a:lstStyle/>
          <a:p>
            <a:r>
              <a:rPr lang="en-US" dirty="0"/>
              <a:t>Student Discipline	</a:t>
            </a:r>
          </a:p>
        </p:txBody>
      </p:sp>
      <p:sp>
        <p:nvSpPr>
          <p:cNvPr id="6" name="Content Placeholder 5">
            <a:extLst>
              <a:ext uri="{FF2B5EF4-FFF2-40B4-BE49-F238E27FC236}">
                <a16:creationId xmlns:a16="http://schemas.microsoft.com/office/drawing/2014/main" id="{9239A15F-523C-9B42-82E8-E9B546C6F1E7}"/>
              </a:ext>
            </a:extLst>
          </p:cNvPr>
          <p:cNvSpPr>
            <a:spLocks noGrp="1"/>
          </p:cNvSpPr>
          <p:nvPr>
            <p:ph sz="quarter" idx="14"/>
          </p:nvPr>
        </p:nvSpPr>
        <p:spPr>
          <a:xfrm>
            <a:off x="4856480" y="6356350"/>
            <a:ext cx="4114800" cy="362338"/>
          </a:xfrm>
        </p:spPr>
        <p:txBody>
          <a:bodyPr/>
          <a:lstStyle/>
          <a:p>
            <a:r>
              <a:rPr lang="en-US" dirty="0">
                <a:hlinkClick r:id="rId2"/>
              </a:rPr>
              <a:t>Student Discipline Snapshot</a:t>
            </a:r>
            <a:endParaRPr lang="en-US" dirty="0"/>
          </a:p>
          <a:p>
            <a:endParaRPr lang="en-US" dirty="0"/>
          </a:p>
        </p:txBody>
      </p:sp>
      <p:sp>
        <p:nvSpPr>
          <p:cNvPr id="7" name="Content Placeholder 6">
            <a:extLst>
              <a:ext uri="{FF2B5EF4-FFF2-40B4-BE49-F238E27FC236}">
                <a16:creationId xmlns:a16="http://schemas.microsoft.com/office/drawing/2014/main" id="{796EDBF1-D67E-24E1-8952-A4F5F2FF350C}"/>
              </a:ext>
            </a:extLst>
          </p:cNvPr>
          <p:cNvSpPr>
            <a:spLocks noGrp="1"/>
          </p:cNvSpPr>
          <p:nvPr>
            <p:ph idx="1"/>
          </p:nvPr>
        </p:nvSpPr>
        <p:spPr>
          <a:xfrm>
            <a:off x="160867" y="1380067"/>
            <a:ext cx="11895666" cy="4525751"/>
          </a:xfrm>
        </p:spPr>
        <p:txBody>
          <a:bodyPr/>
          <a:lstStyle/>
          <a:p>
            <a:pPr marL="0" indent="0" algn="ctr">
              <a:buNone/>
            </a:pPr>
            <a:r>
              <a:rPr lang="en-US" b="1" dirty="0"/>
              <a:t>2023-2024 Discipline is now collected at the Student level</a:t>
            </a:r>
          </a:p>
          <a:p>
            <a:pPr marL="0" indent="0" algn="ctr">
              <a:buNone/>
            </a:pPr>
            <a:r>
              <a:rPr lang="en-US" b="1" dirty="0"/>
              <a:t>This collection is now a Snapshot collection</a:t>
            </a:r>
          </a:p>
          <a:p>
            <a:pPr marL="0" indent="0">
              <a:buNone/>
            </a:pPr>
            <a:r>
              <a:rPr lang="en-US" dirty="0"/>
              <a:t>	</a:t>
            </a:r>
          </a:p>
          <a:p>
            <a:pPr marL="0" indent="0">
              <a:buNone/>
            </a:pPr>
            <a:r>
              <a:rPr lang="en-US" b="1" dirty="0"/>
              <a:t>What does that mean?</a:t>
            </a:r>
          </a:p>
          <a:p>
            <a:pPr marL="0" indent="0">
              <a:buNone/>
            </a:pPr>
            <a:r>
              <a:rPr lang="en-US" dirty="0"/>
              <a:t>One discipline interchange file </a:t>
            </a:r>
            <a:r>
              <a:rPr lang="en-US" dirty="0">
                <a:hlinkClick r:id="rId3"/>
              </a:rPr>
              <a:t>2023-2024 Student Discipline File Layout</a:t>
            </a:r>
            <a:endParaRPr lang="en-US" dirty="0"/>
          </a:p>
          <a:p>
            <a:pPr marL="0" indent="0">
              <a:buNone/>
            </a:pPr>
            <a:r>
              <a:rPr lang="en-US" dirty="0"/>
              <a:t>Plus, the student demographics interchange file  </a:t>
            </a:r>
            <a:r>
              <a:rPr lang="en-US" dirty="0">
                <a:hlinkClick r:id="rId4"/>
              </a:rPr>
              <a:t>2023-2024 Student Demographics File Layout</a:t>
            </a:r>
            <a:endParaRPr lang="en-US" dirty="0"/>
          </a:p>
          <a:p>
            <a:pPr marL="0" indent="0">
              <a:buNone/>
            </a:pPr>
            <a:r>
              <a:rPr lang="en-US" dirty="0"/>
              <a:t>And the Student School Association file </a:t>
            </a:r>
            <a:r>
              <a:rPr lang="en-US" dirty="0">
                <a:hlinkClick r:id="rId5"/>
              </a:rPr>
              <a:t>2023-2024 Student School Association File Layout</a:t>
            </a:r>
            <a:endParaRPr lang="en-US" dirty="0"/>
          </a:p>
          <a:p>
            <a:pPr marL="0" indent="0">
              <a:buNone/>
            </a:pPr>
            <a:r>
              <a:rPr lang="en-US" dirty="0"/>
              <a:t>will make up the Student Discipline Snapshot Collection</a:t>
            </a:r>
          </a:p>
          <a:p>
            <a:pPr marL="0" indent="0">
              <a:buNone/>
            </a:pPr>
            <a:endParaRPr lang="en-US" dirty="0"/>
          </a:p>
          <a:p>
            <a:pPr marL="914400" lvl="2" indent="0">
              <a:buNone/>
            </a:pPr>
            <a:endParaRPr lang="en-US" dirty="0"/>
          </a:p>
        </p:txBody>
      </p:sp>
    </p:spTree>
    <p:extLst>
      <p:ext uri="{BB962C8B-B14F-4D97-AF65-F5344CB8AC3E}">
        <p14:creationId xmlns:p14="http://schemas.microsoft.com/office/powerpoint/2010/main" val="1018420738"/>
      </p:ext>
    </p:extLst>
  </p:cSld>
  <p:clrMapOvr>
    <a:masterClrMapping/>
  </p:clrMapOvr>
</p:sld>
</file>

<file path=ppt/theme/theme1.xml><?xml version="1.0" encoding="utf-8"?>
<a:theme xmlns:a="http://schemas.openxmlformats.org/drawingml/2006/main" name="Office Theme">
  <a:themeElements>
    <a:clrScheme name="CDE-Grays">
      <a:dk1>
        <a:sysClr val="windowText" lastClr="000000"/>
      </a:dk1>
      <a:lt1>
        <a:sysClr val="window" lastClr="FFFFFF"/>
      </a:lt1>
      <a:dk2>
        <a:srgbClr val="232C67"/>
      </a:dk2>
      <a:lt2>
        <a:srgbClr val="D2D3D3"/>
      </a:lt2>
      <a:accent1>
        <a:srgbClr val="2C3384"/>
      </a:accent1>
      <a:accent2>
        <a:srgbClr val="86BE40"/>
      </a:accent2>
      <a:accent3>
        <a:srgbClr val="7C98AC"/>
      </a:accent3>
      <a:accent4>
        <a:srgbClr val="5D6770"/>
      </a:accent4>
      <a:accent5>
        <a:srgbClr val="90C8E7"/>
      </a:accent5>
      <a:accent6>
        <a:srgbClr val="D3CBBD"/>
      </a:accent6>
      <a:hlink>
        <a:srgbClr val="488BC9"/>
      </a:hlink>
      <a:folHlink>
        <a:srgbClr val="EC675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cb3b5a0-0962-4e52-aed4-fbe90f72073b">
      <UserInfo>
        <DisplayName>Heitman, Lindsey</DisplayName>
        <AccountId>12</AccountId>
        <AccountType/>
      </UserInfo>
      <UserInfo>
        <DisplayName>Gudka, Dawna</DisplayName>
        <AccountId>9</AccountId>
        <AccountType/>
      </UserInfo>
      <UserInfo>
        <DisplayName>Tribbett, Jessica</DisplayName>
        <AccountId>23</AccountId>
        <AccountType/>
      </UserInfo>
      <UserInfo>
        <DisplayName>Wenzel, Brooke</DisplayName>
        <AccountId>24</AccountId>
        <AccountType/>
      </UserInfo>
      <UserInfo>
        <DisplayName>Hoffman, Peter</DisplayName>
        <AccountId>22</AccountId>
        <AccountType/>
      </UserInfo>
      <UserInfo>
        <DisplayName>Ward, Reagan</DisplayName>
        <AccountId>25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DFAE68336FAD409A6A1B96C3C5EFDC" ma:contentTypeVersion="10" ma:contentTypeDescription="Create a new document." ma:contentTypeScope="" ma:versionID="33986db14ca810d14a0ea1579d3dba08">
  <xsd:schema xmlns:xsd="http://www.w3.org/2001/XMLSchema" xmlns:xs="http://www.w3.org/2001/XMLSchema" xmlns:p="http://schemas.microsoft.com/office/2006/metadata/properties" xmlns:ns2="1ece5e59-7939-4bae-a4d5-c220c61d16f2" xmlns:ns3="5cb3b5a0-0962-4e52-aed4-fbe90f72073b" targetNamespace="http://schemas.microsoft.com/office/2006/metadata/properties" ma:root="true" ma:fieldsID="3695efda511a68533eaac17afefed7d8" ns2:_="" ns3:_="">
    <xsd:import namespace="1ece5e59-7939-4bae-a4d5-c220c61d16f2"/>
    <xsd:import namespace="5cb3b5a0-0962-4e52-aed4-fbe90f7207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e5e59-7939-4bae-a4d5-c220c61d1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3b5a0-0962-4e52-aed4-fbe90f72073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2.xml><?xml version="1.0" encoding="utf-8"?>
<ds:datastoreItem xmlns:ds="http://schemas.openxmlformats.org/officeDocument/2006/customXml" ds:itemID="{EFFB8263-E116-4610-9B9F-0E82FA1493E2}">
  <ds:schemaRefs>
    <ds:schemaRef ds:uri="http://www.w3.org/XML/1998/namespace"/>
    <ds:schemaRef ds:uri="5cb3b5a0-0962-4e52-aed4-fbe90f72073b"/>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1ece5e59-7939-4bae-a4d5-c220c61d16f2"/>
  </ds:schemaRefs>
</ds:datastoreItem>
</file>

<file path=customXml/itemProps3.xml><?xml version="1.0" encoding="utf-8"?>
<ds:datastoreItem xmlns:ds="http://schemas.openxmlformats.org/officeDocument/2006/customXml" ds:itemID="{D4D5FE6E-1E26-42D8-A5E3-E39EC91014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ce5e59-7939-4bae-a4d5-c220c61d16f2"/>
    <ds:schemaRef ds:uri="5cb3b5a0-0962-4e52-aed4-fbe90f720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2474</TotalTime>
  <Words>1386</Words>
  <Application>Microsoft Office PowerPoint</Application>
  <PresentationFormat>Widescreen</PresentationFormat>
  <Paragraphs>229</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May 7th, 2024</vt:lpstr>
      <vt:lpstr> May 7th, 2024</vt:lpstr>
      <vt:lpstr>Data Pipeline  Roles in the Identity Management (idM) Roles </vt:lpstr>
      <vt:lpstr>Safe Schools Act Accreditation Report Resource</vt:lpstr>
      <vt:lpstr>Safe Schools Act Accreditation</vt:lpstr>
      <vt:lpstr>Complete the form, and click on SAVE</vt:lpstr>
      <vt:lpstr>Submit your Safe Schools Act Accreditation Report to CDE</vt:lpstr>
      <vt:lpstr>Student Discipline Snapshot Collection-HB22-1376 passing</vt:lpstr>
      <vt:lpstr>Student Discipline Changes</vt:lpstr>
      <vt:lpstr>Student Discipline collection  </vt:lpstr>
      <vt:lpstr>Student Discipline websites</vt:lpstr>
      <vt:lpstr>Student Discipline Snapshot Collection Process at a Glance</vt:lpstr>
      <vt:lpstr>SPED Discipline Snapshot Collection Process at a Glance</vt:lpstr>
      <vt:lpstr>Student Discipline Timeline</vt:lpstr>
      <vt:lpstr>Discipline Interchange website</vt:lpstr>
      <vt:lpstr>Student Discipline Behavior Codes  </vt:lpstr>
      <vt:lpstr>Student Discipline Behavior Codes- CRDC Codes This data can also be utilized to pre-populate data in the Civil Rights Data Collection file. The fields/codes noted with ** is for this purpose only and are not required.   </vt:lpstr>
      <vt:lpstr>Example:  Behavior-student was in possession of drugs; student was disciplined with 5 days of out of school suspension and student was referred to law enforcement </vt:lpstr>
      <vt:lpstr>Example of file</vt:lpstr>
      <vt:lpstr>Discipline Reporting Examples </vt:lpstr>
      <vt:lpstr>Discipline Reporting Examples CRDC-Optional Reporting </vt:lpstr>
      <vt:lpstr>Data Pipeline Process</vt:lpstr>
      <vt:lpstr>Data Pipeline Process If there are no incidents to report, the corresponding file(s) are NOT uploaded into pipeline </vt:lpstr>
      <vt:lpstr>Interchange files need to be uploaded into Data Pipeline Student Profile Demographics and School Association file  </vt:lpstr>
      <vt:lpstr>Interchange files need to be uploaded into Data Pipeline Discipline Interchange file  </vt:lpstr>
      <vt:lpstr>Discipline Action Interchange file Checking for Student Discipline Interchange errors  </vt:lpstr>
      <vt:lpstr>Creating a Student Discipline Snapshot</vt:lpstr>
      <vt:lpstr>Interchange files  Checking status of snapshot  </vt:lpstr>
      <vt:lpstr>Data Pipeline Checking for Student Snapshot errors  </vt:lpstr>
      <vt:lpstr>Published Staff Data-School View, Data Center</vt:lpstr>
      <vt:lpstr>Published Staff Data-published reports</vt:lpstr>
      <vt:lpstr>What is PII?</vt:lpstr>
      <vt:lpstr>Sharing Data</vt:lpstr>
      <vt:lpstr>Questions</vt:lpstr>
      <vt:lpstr>Collection Leads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Gudka, Dawna</cp:lastModifiedBy>
  <cp:revision>50</cp:revision>
  <dcterms:created xsi:type="dcterms:W3CDTF">2019-06-25T17:30:52Z</dcterms:created>
  <dcterms:modified xsi:type="dcterms:W3CDTF">2024-05-21T17:14:11Z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0x010100E2DFAE68336FAD409A6A1B96C3C5EFDC</vt:lpwstr>
  </property>
  <property fmtid="{D5CDD505-2E9C-101B-9397-08002B2CF9AE}" pid="3" name="MediaServiceImageTags">
    <vt:lpwstr/>
  </property>
</Properties>
</file>