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23"/>
  </p:notesMasterIdLst>
  <p:sldIdLst>
    <p:sldId id="256" r:id="rId5"/>
    <p:sldId id="273" r:id="rId6"/>
    <p:sldId id="4834" r:id="rId7"/>
    <p:sldId id="280" r:id="rId8"/>
    <p:sldId id="4833" r:id="rId9"/>
    <p:sldId id="275" r:id="rId10"/>
    <p:sldId id="4829" r:id="rId11"/>
    <p:sldId id="4830" r:id="rId12"/>
    <p:sldId id="279" r:id="rId13"/>
    <p:sldId id="274" r:id="rId14"/>
    <p:sldId id="347" r:id="rId15"/>
    <p:sldId id="350" r:id="rId16"/>
    <p:sldId id="341" r:id="rId17"/>
    <p:sldId id="314" r:id="rId18"/>
    <p:sldId id="4831" r:id="rId19"/>
    <p:sldId id="4832" r:id="rId20"/>
    <p:sldId id="278" r:id="rId21"/>
    <p:sldId id="3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F7521"/>
    <a:srgbClr val="0D964C"/>
    <a:srgbClr val="009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25" autoAdjust="0"/>
    <p:restoredTop sz="86441" autoAdjust="0"/>
  </p:normalViewPr>
  <p:slideViewPr>
    <p:cSldViewPr snapToGrid="0">
      <p:cViewPr varScale="1">
        <p:scale>
          <a:sx n="82" d="100"/>
          <a:sy n="82" d="100"/>
        </p:scale>
        <p:origin x="116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EDB0D-253A-4EF2-AB38-B918518EF9F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41BA72D-AB4A-4BD7-B637-6782EFFDBA24}">
      <dgm:prSet phldrT="[Text]"/>
      <dgm:spPr>
        <a:solidFill>
          <a:schemeClr val="accent2"/>
        </a:solidFill>
      </dgm:spPr>
      <dgm:t>
        <a:bodyPr/>
        <a:lstStyle/>
        <a:p>
          <a:r>
            <a:rPr lang="en-US" b="1" dirty="0">
              <a:solidFill>
                <a:schemeClr val="tx1"/>
              </a:solidFill>
            </a:rPr>
            <a:t>Discipline Interchange- Discipline Action File</a:t>
          </a:r>
        </a:p>
      </dgm:t>
    </dgm:pt>
    <dgm:pt modelId="{824663AD-BF4C-4F77-8F8C-0A2489196BCF}" type="parTrans" cxnId="{39DB782B-D77E-40B0-9C97-657F711DEC58}">
      <dgm:prSet/>
      <dgm:spPr/>
      <dgm:t>
        <a:bodyPr/>
        <a:lstStyle/>
        <a:p>
          <a:endParaRPr lang="en-US"/>
        </a:p>
      </dgm:t>
    </dgm:pt>
    <dgm:pt modelId="{AA94978B-FF8F-4AAF-97FF-604E80B37C49}" type="sibTrans" cxnId="{39DB782B-D77E-40B0-9C97-657F711DEC58}">
      <dgm:prSet/>
      <dgm:spPr/>
      <dgm:t>
        <a:bodyPr/>
        <a:lstStyle/>
        <a:p>
          <a:endParaRPr lang="en-US"/>
        </a:p>
      </dgm:t>
    </dgm:pt>
    <dgm:pt modelId="{0B096304-6807-450A-8943-2E776F2D0ACB}">
      <dgm:prSet phldrT="[Text]"/>
      <dgm:spPr>
        <a:solidFill>
          <a:schemeClr val="accent2">
            <a:alpha val="90000"/>
          </a:schemeClr>
        </a:solidFill>
      </dgm:spPr>
      <dgm:t>
        <a:bodyPr/>
        <a:lstStyle/>
        <a:p>
          <a:r>
            <a:rPr lang="en-US" b="1" dirty="0"/>
            <a:t>Student Discipline Snapshot</a:t>
          </a:r>
        </a:p>
      </dgm:t>
    </dgm:pt>
    <dgm:pt modelId="{714E6BB8-80FD-4285-82BF-EA2006F4D89C}" type="parTrans" cxnId="{CE50902E-EE31-44E5-BAFB-1317F9CCD5A6}">
      <dgm:prSet/>
      <dgm:spPr/>
      <dgm:t>
        <a:bodyPr/>
        <a:lstStyle/>
        <a:p>
          <a:endParaRPr lang="en-US"/>
        </a:p>
      </dgm:t>
    </dgm:pt>
    <dgm:pt modelId="{9476890F-451A-465B-9148-0AF38DFD282D}" type="sibTrans" cxnId="{CE50902E-EE31-44E5-BAFB-1317F9CCD5A6}">
      <dgm:prSet/>
      <dgm:spPr/>
      <dgm:t>
        <a:bodyPr/>
        <a:lstStyle/>
        <a:p>
          <a:endParaRPr lang="en-US"/>
        </a:p>
      </dgm:t>
    </dgm:pt>
    <dgm:pt modelId="{11E39350-4356-45B8-9BDA-64B6EC654CD8}">
      <dgm:prSet phldrT="[Text]"/>
      <dgm:spPr>
        <a:solidFill>
          <a:schemeClr val="accent6">
            <a:lumMod val="40000"/>
            <a:lumOff val="60000"/>
            <a:alpha val="90000"/>
          </a:schemeClr>
        </a:solidFill>
      </dgm:spPr>
      <dgm:t>
        <a:bodyPr/>
        <a:lstStyle/>
        <a:p>
          <a:r>
            <a:rPr lang="en-US" b="1" dirty="0"/>
            <a:t>Special Education Discipline Snapshot</a:t>
          </a:r>
        </a:p>
      </dgm:t>
    </dgm:pt>
    <dgm:pt modelId="{5B9F42E0-D2AC-417E-89EB-026D45E11BD5}" type="parTrans" cxnId="{828088BA-AC73-43CC-8E06-6BE730366D8B}">
      <dgm:prSet/>
      <dgm:spPr/>
      <dgm:t>
        <a:bodyPr/>
        <a:lstStyle/>
        <a:p>
          <a:endParaRPr lang="en-US"/>
        </a:p>
      </dgm:t>
    </dgm:pt>
    <dgm:pt modelId="{775E969D-0946-4035-9355-DCDC9DE6FF8C}" type="sibTrans" cxnId="{828088BA-AC73-43CC-8E06-6BE730366D8B}">
      <dgm:prSet/>
      <dgm:spPr/>
      <dgm:t>
        <a:bodyPr/>
        <a:lstStyle/>
        <a:p>
          <a:endParaRPr lang="en-US"/>
        </a:p>
      </dgm:t>
    </dgm:pt>
    <dgm:pt modelId="{162FB02F-2201-4DCD-A721-7A670F07620D}" type="pres">
      <dgm:prSet presAssocID="{A9BEDB0D-253A-4EF2-AB38-B918518EF9F3}" presName="diagram" presStyleCnt="0">
        <dgm:presLayoutVars>
          <dgm:chPref val="1"/>
          <dgm:dir/>
          <dgm:animOne val="branch"/>
          <dgm:animLvl val="lvl"/>
          <dgm:resizeHandles/>
        </dgm:presLayoutVars>
      </dgm:prSet>
      <dgm:spPr/>
    </dgm:pt>
    <dgm:pt modelId="{3A34C1FC-5E77-40BA-9B7C-C0D26EB3DCE4}" type="pres">
      <dgm:prSet presAssocID="{441BA72D-AB4A-4BD7-B637-6782EFFDBA24}" presName="root" presStyleCnt="0"/>
      <dgm:spPr/>
    </dgm:pt>
    <dgm:pt modelId="{9DF843FD-BB3A-40B0-9AB2-972C8DA82065}" type="pres">
      <dgm:prSet presAssocID="{441BA72D-AB4A-4BD7-B637-6782EFFDBA24}" presName="rootComposite" presStyleCnt="0"/>
      <dgm:spPr/>
    </dgm:pt>
    <dgm:pt modelId="{55D924AD-778D-4033-A3FC-195515C17B85}" type="pres">
      <dgm:prSet presAssocID="{441BA72D-AB4A-4BD7-B637-6782EFFDBA24}" presName="rootText" presStyleLbl="node1" presStyleIdx="0" presStyleCnt="1"/>
      <dgm:spPr/>
    </dgm:pt>
    <dgm:pt modelId="{5C0D9DE4-57F3-46F0-B7E0-271062F98E67}" type="pres">
      <dgm:prSet presAssocID="{441BA72D-AB4A-4BD7-B637-6782EFFDBA24}" presName="rootConnector" presStyleLbl="node1" presStyleIdx="0" presStyleCnt="1"/>
      <dgm:spPr/>
    </dgm:pt>
    <dgm:pt modelId="{0981E104-6F63-49A8-AF0B-7E6F91F79C70}" type="pres">
      <dgm:prSet presAssocID="{441BA72D-AB4A-4BD7-B637-6782EFFDBA24}" presName="childShape" presStyleCnt="0"/>
      <dgm:spPr/>
    </dgm:pt>
    <dgm:pt modelId="{F5D073FA-D246-4689-AFA5-8C17AFAB0A60}" type="pres">
      <dgm:prSet presAssocID="{714E6BB8-80FD-4285-82BF-EA2006F4D89C}" presName="Name13" presStyleLbl="parChTrans1D2" presStyleIdx="0" presStyleCnt="2"/>
      <dgm:spPr/>
    </dgm:pt>
    <dgm:pt modelId="{356DEF49-9A1D-4406-A3C5-16E1EB3C8EA4}" type="pres">
      <dgm:prSet presAssocID="{0B096304-6807-450A-8943-2E776F2D0ACB}" presName="childText" presStyleLbl="bgAcc1" presStyleIdx="0" presStyleCnt="2">
        <dgm:presLayoutVars>
          <dgm:bulletEnabled val="1"/>
        </dgm:presLayoutVars>
      </dgm:prSet>
      <dgm:spPr/>
    </dgm:pt>
    <dgm:pt modelId="{D1167988-A120-4744-A00B-123D32430393}" type="pres">
      <dgm:prSet presAssocID="{5B9F42E0-D2AC-417E-89EB-026D45E11BD5}" presName="Name13" presStyleLbl="parChTrans1D2" presStyleIdx="1" presStyleCnt="2"/>
      <dgm:spPr/>
    </dgm:pt>
    <dgm:pt modelId="{3470A364-3066-409C-99FF-90038FF4B130}" type="pres">
      <dgm:prSet presAssocID="{11E39350-4356-45B8-9BDA-64B6EC654CD8}" presName="childText" presStyleLbl="bgAcc1" presStyleIdx="1" presStyleCnt="2">
        <dgm:presLayoutVars>
          <dgm:bulletEnabled val="1"/>
        </dgm:presLayoutVars>
      </dgm:prSet>
      <dgm:spPr/>
    </dgm:pt>
  </dgm:ptLst>
  <dgm:cxnLst>
    <dgm:cxn modelId="{E8DD0E16-EA0D-44E3-98B4-9F4EE8697E27}" type="presOf" srcId="{441BA72D-AB4A-4BD7-B637-6782EFFDBA24}" destId="{55D924AD-778D-4033-A3FC-195515C17B85}" srcOrd="0" destOrd="0" presId="urn:microsoft.com/office/officeart/2005/8/layout/hierarchy3"/>
    <dgm:cxn modelId="{39DB782B-D77E-40B0-9C97-657F711DEC58}" srcId="{A9BEDB0D-253A-4EF2-AB38-B918518EF9F3}" destId="{441BA72D-AB4A-4BD7-B637-6782EFFDBA24}" srcOrd="0" destOrd="0" parTransId="{824663AD-BF4C-4F77-8F8C-0A2489196BCF}" sibTransId="{AA94978B-FF8F-4AAF-97FF-604E80B37C49}"/>
    <dgm:cxn modelId="{98991D2D-3425-4554-B953-4B99E44AD8AC}" type="presOf" srcId="{A9BEDB0D-253A-4EF2-AB38-B918518EF9F3}" destId="{162FB02F-2201-4DCD-A721-7A670F07620D}" srcOrd="0" destOrd="0" presId="urn:microsoft.com/office/officeart/2005/8/layout/hierarchy3"/>
    <dgm:cxn modelId="{CE50902E-EE31-44E5-BAFB-1317F9CCD5A6}" srcId="{441BA72D-AB4A-4BD7-B637-6782EFFDBA24}" destId="{0B096304-6807-450A-8943-2E776F2D0ACB}" srcOrd="0" destOrd="0" parTransId="{714E6BB8-80FD-4285-82BF-EA2006F4D89C}" sibTransId="{9476890F-451A-465B-9148-0AF38DFD282D}"/>
    <dgm:cxn modelId="{E62F2E5C-0C4A-4C4C-B3A4-28B4BAADEF62}" type="presOf" srcId="{441BA72D-AB4A-4BD7-B637-6782EFFDBA24}" destId="{5C0D9DE4-57F3-46F0-B7E0-271062F98E67}" srcOrd="1" destOrd="0" presId="urn:microsoft.com/office/officeart/2005/8/layout/hierarchy3"/>
    <dgm:cxn modelId="{39FE6641-4DC5-423B-ACDF-36D4E6700FD2}" type="presOf" srcId="{714E6BB8-80FD-4285-82BF-EA2006F4D89C}" destId="{F5D073FA-D246-4689-AFA5-8C17AFAB0A60}" srcOrd="0" destOrd="0" presId="urn:microsoft.com/office/officeart/2005/8/layout/hierarchy3"/>
    <dgm:cxn modelId="{5489D741-B094-450E-8825-8F358AAA53E9}" type="presOf" srcId="{0B096304-6807-450A-8943-2E776F2D0ACB}" destId="{356DEF49-9A1D-4406-A3C5-16E1EB3C8EA4}" srcOrd="0" destOrd="0" presId="urn:microsoft.com/office/officeart/2005/8/layout/hierarchy3"/>
    <dgm:cxn modelId="{42A54151-39F3-4222-B799-B1C916AF9272}" type="presOf" srcId="{11E39350-4356-45B8-9BDA-64B6EC654CD8}" destId="{3470A364-3066-409C-99FF-90038FF4B130}" srcOrd="0" destOrd="0" presId="urn:microsoft.com/office/officeart/2005/8/layout/hierarchy3"/>
    <dgm:cxn modelId="{828088BA-AC73-43CC-8E06-6BE730366D8B}" srcId="{441BA72D-AB4A-4BD7-B637-6782EFFDBA24}" destId="{11E39350-4356-45B8-9BDA-64B6EC654CD8}" srcOrd="1" destOrd="0" parTransId="{5B9F42E0-D2AC-417E-89EB-026D45E11BD5}" sibTransId="{775E969D-0946-4035-9355-DCDC9DE6FF8C}"/>
    <dgm:cxn modelId="{DA57F9F1-6EC3-44B1-B6F6-E708B2A5D59E}" type="presOf" srcId="{5B9F42E0-D2AC-417E-89EB-026D45E11BD5}" destId="{D1167988-A120-4744-A00B-123D32430393}" srcOrd="0" destOrd="0" presId="urn:microsoft.com/office/officeart/2005/8/layout/hierarchy3"/>
    <dgm:cxn modelId="{3C511108-4BAA-4804-9FBA-4EB3AD5DD231}" type="presParOf" srcId="{162FB02F-2201-4DCD-A721-7A670F07620D}" destId="{3A34C1FC-5E77-40BA-9B7C-C0D26EB3DCE4}" srcOrd="0" destOrd="0" presId="urn:microsoft.com/office/officeart/2005/8/layout/hierarchy3"/>
    <dgm:cxn modelId="{1CA3BD9C-8578-441F-A127-9322B70562A2}" type="presParOf" srcId="{3A34C1FC-5E77-40BA-9B7C-C0D26EB3DCE4}" destId="{9DF843FD-BB3A-40B0-9AB2-972C8DA82065}" srcOrd="0" destOrd="0" presId="urn:microsoft.com/office/officeart/2005/8/layout/hierarchy3"/>
    <dgm:cxn modelId="{765F76F6-7A2D-4BEA-AA43-C1AC25A63E9A}" type="presParOf" srcId="{9DF843FD-BB3A-40B0-9AB2-972C8DA82065}" destId="{55D924AD-778D-4033-A3FC-195515C17B85}" srcOrd="0" destOrd="0" presId="urn:microsoft.com/office/officeart/2005/8/layout/hierarchy3"/>
    <dgm:cxn modelId="{7E73877F-2C00-4D5A-A975-0B25C7D5FFC8}" type="presParOf" srcId="{9DF843FD-BB3A-40B0-9AB2-972C8DA82065}" destId="{5C0D9DE4-57F3-46F0-B7E0-271062F98E67}" srcOrd="1" destOrd="0" presId="urn:microsoft.com/office/officeart/2005/8/layout/hierarchy3"/>
    <dgm:cxn modelId="{327430CE-3EF9-4B0A-930A-D8F588ADD7B5}" type="presParOf" srcId="{3A34C1FC-5E77-40BA-9B7C-C0D26EB3DCE4}" destId="{0981E104-6F63-49A8-AF0B-7E6F91F79C70}" srcOrd="1" destOrd="0" presId="urn:microsoft.com/office/officeart/2005/8/layout/hierarchy3"/>
    <dgm:cxn modelId="{0C1D9AC3-141F-4548-BCA8-CB786BA60044}" type="presParOf" srcId="{0981E104-6F63-49A8-AF0B-7E6F91F79C70}" destId="{F5D073FA-D246-4689-AFA5-8C17AFAB0A60}" srcOrd="0" destOrd="0" presId="urn:microsoft.com/office/officeart/2005/8/layout/hierarchy3"/>
    <dgm:cxn modelId="{17016558-930C-4164-B533-84CA9890A2CB}" type="presParOf" srcId="{0981E104-6F63-49A8-AF0B-7E6F91F79C70}" destId="{356DEF49-9A1D-4406-A3C5-16E1EB3C8EA4}" srcOrd="1" destOrd="0" presId="urn:microsoft.com/office/officeart/2005/8/layout/hierarchy3"/>
    <dgm:cxn modelId="{59C3CF7F-DB1F-42FF-B08F-80344BAEB454}" type="presParOf" srcId="{0981E104-6F63-49A8-AF0B-7E6F91F79C70}" destId="{D1167988-A120-4744-A00B-123D32430393}" srcOrd="2" destOrd="0" presId="urn:microsoft.com/office/officeart/2005/8/layout/hierarchy3"/>
    <dgm:cxn modelId="{D79BF5C8-F098-47E5-A780-2F44C982B970}" type="presParOf" srcId="{0981E104-6F63-49A8-AF0B-7E6F91F79C70}" destId="{3470A364-3066-409C-99FF-90038FF4B13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A484C7-35C7-4743-9B8B-D57D9296EED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DC448F7-6320-4087-96A8-0F73AD8566A1}">
      <dgm:prSet phldrT="[Text]"/>
      <dgm:spPr>
        <a:solidFill>
          <a:schemeClr val="accent6"/>
        </a:solidFill>
      </dgm:spPr>
      <dgm:t>
        <a:bodyPr/>
        <a:lstStyle/>
        <a:p>
          <a:r>
            <a:rPr lang="en-US" b="1" dirty="0">
              <a:solidFill>
                <a:schemeClr val="tx1"/>
              </a:solidFill>
            </a:rPr>
            <a:t>Special Education Discipline Snapshot</a:t>
          </a:r>
        </a:p>
      </dgm:t>
    </dgm:pt>
    <dgm:pt modelId="{F5F7E970-D9B9-44B2-BB9C-3067D652826E}" type="parTrans" cxnId="{195982C1-CA12-4032-A03F-7F4E17F263D9}">
      <dgm:prSet/>
      <dgm:spPr/>
      <dgm:t>
        <a:bodyPr/>
        <a:lstStyle/>
        <a:p>
          <a:endParaRPr lang="en-US"/>
        </a:p>
      </dgm:t>
    </dgm:pt>
    <dgm:pt modelId="{5200D917-4663-4B4C-AA79-8E346BD4C607}" type="sibTrans" cxnId="{195982C1-CA12-4032-A03F-7F4E17F263D9}">
      <dgm:prSet/>
      <dgm:spPr/>
      <dgm:t>
        <a:bodyPr/>
        <a:lstStyle/>
        <a:p>
          <a:endParaRPr lang="en-US"/>
        </a:p>
      </dgm:t>
    </dgm:pt>
    <dgm:pt modelId="{C0A1918B-C6E7-4AD4-9D9B-CDAA839652DE}">
      <dgm:prSet phldrT="[Text]"/>
      <dgm:spPr>
        <a:solidFill>
          <a:schemeClr val="accent2"/>
        </a:solidFill>
      </dgm:spPr>
      <dgm:t>
        <a:bodyPr/>
        <a:lstStyle/>
        <a:p>
          <a:r>
            <a:rPr lang="en-US" b="1" dirty="0">
              <a:solidFill>
                <a:schemeClr val="tx1"/>
              </a:solidFill>
            </a:rPr>
            <a:t>Discipline Interchange</a:t>
          </a:r>
        </a:p>
      </dgm:t>
    </dgm:pt>
    <dgm:pt modelId="{9B7C6FFB-0E35-4F34-82E7-810B678D0E0B}" type="parTrans" cxnId="{A3F20E66-8523-4AD8-ADC8-7FF1586FAF10}">
      <dgm:prSet/>
      <dgm:spPr/>
      <dgm:t>
        <a:bodyPr/>
        <a:lstStyle/>
        <a:p>
          <a:endParaRPr lang="en-US"/>
        </a:p>
      </dgm:t>
    </dgm:pt>
    <dgm:pt modelId="{120D702D-CA70-4866-8F6B-200F6F3F5030}" type="sibTrans" cxnId="{A3F20E66-8523-4AD8-ADC8-7FF1586FAF10}">
      <dgm:prSet/>
      <dgm:spPr/>
      <dgm:t>
        <a:bodyPr/>
        <a:lstStyle/>
        <a:p>
          <a:endParaRPr lang="en-US"/>
        </a:p>
      </dgm:t>
    </dgm:pt>
    <dgm:pt modelId="{632C01F7-66B8-4530-8668-A8D606D1C915}">
      <dgm:prSet phldrT="[Text]"/>
      <dgm:spPr>
        <a:solidFill>
          <a:srgbClr val="0070C0"/>
        </a:solidFill>
      </dgm:spPr>
      <dgm:t>
        <a:bodyPr/>
        <a:lstStyle/>
        <a:p>
          <a:r>
            <a:rPr lang="en-US" b="1" dirty="0">
              <a:solidFill>
                <a:schemeClr val="tx1"/>
              </a:solidFill>
            </a:rPr>
            <a:t>Student Interchange</a:t>
          </a:r>
        </a:p>
      </dgm:t>
    </dgm:pt>
    <dgm:pt modelId="{2166A9B0-0023-4054-BAD4-B6B1D9BA78E9}" type="parTrans" cxnId="{69042925-8948-4DD3-82D4-E019563D4309}">
      <dgm:prSet/>
      <dgm:spPr/>
      <dgm:t>
        <a:bodyPr/>
        <a:lstStyle/>
        <a:p>
          <a:endParaRPr lang="en-US"/>
        </a:p>
      </dgm:t>
    </dgm:pt>
    <dgm:pt modelId="{AE203625-EAA9-456F-88AE-873E9DE52F24}" type="sibTrans" cxnId="{69042925-8948-4DD3-82D4-E019563D4309}">
      <dgm:prSet/>
      <dgm:spPr/>
      <dgm:t>
        <a:bodyPr/>
        <a:lstStyle/>
        <a:p>
          <a:endParaRPr lang="en-US"/>
        </a:p>
      </dgm:t>
    </dgm:pt>
    <dgm:pt modelId="{AAE94C35-F4F4-4E94-A4B6-7E9331E8ED71}">
      <dgm:prSet phldrT="[Text]"/>
      <dgm:spPr>
        <a:solidFill>
          <a:schemeClr val="accent6"/>
        </a:solidFill>
      </dgm:spPr>
      <dgm:t>
        <a:bodyPr/>
        <a:lstStyle/>
        <a:p>
          <a:r>
            <a:rPr lang="en-US" b="1" dirty="0">
              <a:solidFill>
                <a:schemeClr val="tx1"/>
              </a:solidFill>
            </a:rPr>
            <a:t>Special Education IEP Interchange</a:t>
          </a:r>
        </a:p>
      </dgm:t>
    </dgm:pt>
    <dgm:pt modelId="{2BD08756-1689-4720-BB48-3AD6D2C2C126}" type="parTrans" cxnId="{375D8428-2243-4371-B3B6-5BDC66EA682D}">
      <dgm:prSet/>
      <dgm:spPr/>
      <dgm:t>
        <a:bodyPr/>
        <a:lstStyle/>
        <a:p>
          <a:endParaRPr lang="en-US"/>
        </a:p>
      </dgm:t>
    </dgm:pt>
    <dgm:pt modelId="{FDA1DE27-692A-4DF0-8FB0-B759D0CF85EA}" type="sibTrans" cxnId="{375D8428-2243-4371-B3B6-5BDC66EA682D}">
      <dgm:prSet/>
      <dgm:spPr/>
      <dgm:t>
        <a:bodyPr/>
        <a:lstStyle/>
        <a:p>
          <a:endParaRPr lang="en-US"/>
        </a:p>
      </dgm:t>
    </dgm:pt>
    <dgm:pt modelId="{6DCBFFC5-DAB6-45F9-9E23-D45EB4CB15AA}" type="pres">
      <dgm:prSet presAssocID="{76A484C7-35C7-4743-9B8B-D57D9296EED2}" presName="cycle" presStyleCnt="0">
        <dgm:presLayoutVars>
          <dgm:chMax val="1"/>
          <dgm:dir/>
          <dgm:animLvl val="ctr"/>
          <dgm:resizeHandles val="exact"/>
        </dgm:presLayoutVars>
      </dgm:prSet>
      <dgm:spPr/>
    </dgm:pt>
    <dgm:pt modelId="{2408099D-DB32-433B-BEBF-68648D3976AC}" type="pres">
      <dgm:prSet presAssocID="{BDC448F7-6320-4087-96A8-0F73AD8566A1}" presName="centerShape" presStyleLbl="node0" presStyleIdx="0" presStyleCnt="1"/>
      <dgm:spPr/>
    </dgm:pt>
    <dgm:pt modelId="{707F7D2F-2CC1-4ABA-A24D-8C58C8D30679}" type="pres">
      <dgm:prSet presAssocID="{9B7C6FFB-0E35-4F34-82E7-810B678D0E0B}" presName="parTrans" presStyleLbl="bgSibTrans2D1" presStyleIdx="0" presStyleCnt="3"/>
      <dgm:spPr/>
    </dgm:pt>
    <dgm:pt modelId="{817F48BB-9552-4CB5-AD5A-8AED678E13AA}" type="pres">
      <dgm:prSet presAssocID="{C0A1918B-C6E7-4AD4-9D9B-CDAA839652DE}" presName="node" presStyleLbl="node1" presStyleIdx="0" presStyleCnt="3">
        <dgm:presLayoutVars>
          <dgm:bulletEnabled val="1"/>
        </dgm:presLayoutVars>
      </dgm:prSet>
      <dgm:spPr/>
    </dgm:pt>
    <dgm:pt modelId="{F63BCFFB-DD7D-4E03-BC23-A5D0794CA2C0}" type="pres">
      <dgm:prSet presAssocID="{2166A9B0-0023-4054-BAD4-B6B1D9BA78E9}" presName="parTrans" presStyleLbl="bgSibTrans2D1" presStyleIdx="1" presStyleCnt="3"/>
      <dgm:spPr/>
    </dgm:pt>
    <dgm:pt modelId="{6711D1BE-0D1C-4A01-898E-8C10B2622FFF}" type="pres">
      <dgm:prSet presAssocID="{632C01F7-66B8-4530-8668-A8D606D1C915}" presName="node" presStyleLbl="node1" presStyleIdx="1" presStyleCnt="3">
        <dgm:presLayoutVars>
          <dgm:bulletEnabled val="1"/>
        </dgm:presLayoutVars>
      </dgm:prSet>
      <dgm:spPr/>
    </dgm:pt>
    <dgm:pt modelId="{C6B9A6C5-5551-49B7-AE0D-151E78F99DDF}" type="pres">
      <dgm:prSet presAssocID="{2BD08756-1689-4720-BB48-3AD6D2C2C126}" presName="parTrans" presStyleLbl="bgSibTrans2D1" presStyleIdx="2" presStyleCnt="3"/>
      <dgm:spPr/>
    </dgm:pt>
    <dgm:pt modelId="{28691256-388E-473A-AA94-4C2391B81744}" type="pres">
      <dgm:prSet presAssocID="{AAE94C35-F4F4-4E94-A4B6-7E9331E8ED71}" presName="node" presStyleLbl="node1" presStyleIdx="2" presStyleCnt="3">
        <dgm:presLayoutVars>
          <dgm:bulletEnabled val="1"/>
        </dgm:presLayoutVars>
      </dgm:prSet>
      <dgm:spPr/>
    </dgm:pt>
  </dgm:ptLst>
  <dgm:cxnLst>
    <dgm:cxn modelId="{69042925-8948-4DD3-82D4-E019563D4309}" srcId="{BDC448F7-6320-4087-96A8-0F73AD8566A1}" destId="{632C01F7-66B8-4530-8668-A8D606D1C915}" srcOrd="1" destOrd="0" parTransId="{2166A9B0-0023-4054-BAD4-B6B1D9BA78E9}" sibTransId="{AE203625-EAA9-456F-88AE-873E9DE52F24}"/>
    <dgm:cxn modelId="{375D8428-2243-4371-B3B6-5BDC66EA682D}" srcId="{BDC448F7-6320-4087-96A8-0F73AD8566A1}" destId="{AAE94C35-F4F4-4E94-A4B6-7E9331E8ED71}" srcOrd="2" destOrd="0" parTransId="{2BD08756-1689-4720-BB48-3AD6D2C2C126}" sibTransId="{FDA1DE27-692A-4DF0-8FB0-B759D0CF85EA}"/>
    <dgm:cxn modelId="{71505B2A-F189-40BD-A23E-21012C31EF38}" type="presOf" srcId="{632C01F7-66B8-4530-8668-A8D606D1C915}" destId="{6711D1BE-0D1C-4A01-898E-8C10B2622FFF}" srcOrd="0" destOrd="0" presId="urn:microsoft.com/office/officeart/2005/8/layout/radial4"/>
    <dgm:cxn modelId="{D59E9231-7FCB-4A73-A752-65DB29DDBF7E}" type="presOf" srcId="{BDC448F7-6320-4087-96A8-0F73AD8566A1}" destId="{2408099D-DB32-433B-BEBF-68648D3976AC}" srcOrd="0" destOrd="0" presId="urn:microsoft.com/office/officeart/2005/8/layout/radial4"/>
    <dgm:cxn modelId="{B8D36B41-AB98-4BA3-B65E-DA6074F5F77A}" type="presOf" srcId="{AAE94C35-F4F4-4E94-A4B6-7E9331E8ED71}" destId="{28691256-388E-473A-AA94-4C2391B81744}" srcOrd="0" destOrd="0" presId="urn:microsoft.com/office/officeart/2005/8/layout/radial4"/>
    <dgm:cxn modelId="{90D8CE62-97C5-4E78-84DE-CCA546D74B0A}" type="presOf" srcId="{2BD08756-1689-4720-BB48-3AD6D2C2C126}" destId="{C6B9A6C5-5551-49B7-AE0D-151E78F99DDF}" srcOrd="0" destOrd="0" presId="urn:microsoft.com/office/officeart/2005/8/layout/radial4"/>
    <dgm:cxn modelId="{A3F20E66-8523-4AD8-ADC8-7FF1586FAF10}" srcId="{BDC448F7-6320-4087-96A8-0F73AD8566A1}" destId="{C0A1918B-C6E7-4AD4-9D9B-CDAA839652DE}" srcOrd="0" destOrd="0" parTransId="{9B7C6FFB-0E35-4F34-82E7-810B678D0E0B}" sibTransId="{120D702D-CA70-4866-8F6B-200F6F3F5030}"/>
    <dgm:cxn modelId="{1FC23978-020F-4B68-8C2B-F23056F5CA3C}" type="presOf" srcId="{2166A9B0-0023-4054-BAD4-B6B1D9BA78E9}" destId="{F63BCFFB-DD7D-4E03-BC23-A5D0794CA2C0}" srcOrd="0" destOrd="0" presId="urn:microsoft.com/office/officeart/2005/8/layout/radial4"/>
    <dgm:cxn modelId="{69DC2C8D-B08D-4CB8-87AD-FE4A5552FEF1}" type="presOf" srcId="{76A484C7-35C7-4743-9B8B-D57D9296EED2}" destId="{6DCBFFC5-DAB6-45F9-9E23-D45EB4CB15AA}" srcOrd="0" destOrd="0" presId="urn:microsoft.com/office/officeart/2005/8/layout/radial4"/>
    <dgm:cxn modelId="{195982C1-CA12-4032-A03F-7F4E17F263D9}" srcId="{76A484C7-35C7-4743-9B8B-D57D9296EED2}" destId="{BDC448F7-6320-4087-96A8-0F73AD8566A1}" srcOrd="0" destOrd="0" parTransId="{F5F7E970-D9B9-44B2-BB9C-3067D652826E}" sibTransId="{5200D917-4663-4B4C-AA79-8E346BD4C607}"/>
    <dgm:cxn modelId="{0674B8FA-2B5D-4B37-957F-5640D11DC00D}" type="presOf" srcId="{C0A1918B-C6E7-4AD4-9D9B-CDAA839652DE}" destId="{817F48BB-9552-4CB5-AD5A-8AED678E13AA}" srcOrd="0" destOrd="0" presId="urn:microsoft.com/office/officeart/2005/8/layout/radial4"/>
    <dgm:cxn modelId="{CC54F1FB-7049-4A33-8560-E9566C0AA1AF}" type="presOf" srcId="{9B7C6FFB-0E35-4F34-82E7-810B678D0E0B}" destId="{707F7D2F-2CC1-4ABA-A24D-8C58C8D30679}" srcOrd="0" destOrd="0" presId="urn:microsoft.com/office/officeart/2005/8/layout/radial4"/>
    <dgm:cxn modelId="{7EE27C76-1DBB-4C33-B5DF-07614233DA1D}" type="presParOf" srcId="{6DCBFFC5-DAB6-45F9-9E23-D45EB4CB15AA}" destId="{2408099D-DB32-433B-BEBF-68648D3976AC}" srcOrd="0" destOrd="0" presId="urn:microsoft.com/office/officeart/2005/8/layout/radial4"/>
    <dgm:cxn modelId="{21A574F9-BAEC-46F3-981C-34056090D05A}" type="presParOf" srcId="{6DCBFFC5-DAB6-45F9-9E23-D45EB4CB15AA}" destId="{707F7D2F-2CC1-4ABA-A24D-8C58C8D30679}" srcOrd="1" destOrd="0" presId="urn:microsoft.com/office/officeart/2005/8/layout/radial4"/>
    <dgm:cxn modelId="{1F62F99D-698D-4BCB-8C06-55CEE9603982}" type="presParOf" srcId="{6DCBFFC5-DAB6-45F9-9E23-D45EB4CB15AA}" destId="{817F48BB-9552-4CB5-AD5A-8AED678E13AA}" srcOrd="2" destOrd="0" presId="urn:microsoft.com/office/officeart/2005/8/layout/radial4"/>
    <dgm:cxn modelId="{D67EB9C0-74C8-4EDE-9A37-8DB77A1B5518}" type="presParOf" srcId="{6DCBFFC5-DAB6-45F9-9E23-D45EB4CB15AA}" destId="{F63BCFFB-DD7D-4E03-BC23-A5D0794CA2C0}" srcOrd="3" destOrd="0" presId="urn:microsoft.com/office/officeart/2005/8/layout/radial4"/>
    <dgm:cxn modelId="{07E19CE1-933C-46D9-A0C9-FF05A031DB5B}" type="presParOf" srcId="{6DCBFFC5-DAB6-45F9-9E23-D45EB4CB15AA}" destId="{6711D1BE-0D1C-4A01-898E-8C10B2622FFF}" srcOrd="4" destOrd="0" presId="urn:microsoft.com/office/officeart/2005/8/layout/radial4"/>
    <dgm:cxn modelId="{39AC74F8-E2B7-47E8-B58C-43B3B9F4DC8C}" type="presParOf" srcId="{6DCBFFC5-DAB6-45F9-9E23-D45EB4CB15AA}" destId="{C6B9A6C5-5551-49B7-AE0D-151E78F99DDF}" srcOrd="5" destOrd="0" presId="urn:microsoft.com/office/officeart/2005/8/layout/radial4"/>
    <dgm:cxn modelId="{B5E6CB2F-4B19-49DF-9B86-BE4FFACB816B}" type="presParOf" srcId="{6DCBFFC5-DAB6-45F9-9E23-D45EB4CB15AA}" destId="{28691256-388E-473A-AA94-4C2391B81744}" srcOrd="6"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CED586-E62E-42C5-8EF2-22E11B06444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3DD1DCB9-4FDE-403C-A0F7-A0ECC16DA57D}">
      <dgm:prSet phldrT="[Text]" custT="1"/>
      <dgm:spPr>
        <a:solidFill>
          <a:schemeClr val="accent2"/>
        </a:solidFill>
      </dgm:spPr>
      <dgm:t>
        <a:bodyPr/>
        <a:lstStyle/>
        <a:p>
          <a:r>
            <a:rPr lang="en-US" sz="1200" b="1" dirty="0">
              <a:solidFill>
                <a:schemeClr val="tx1"/>
              </a:solidFill>
            </a:rPr>
            <a:t>Districts (DIS role) upload Discipline Action File</a:t>
          </a:r>
        </a:p>
      </dgm:t>
    </dgm:pt>
    <dgm:pt modelId="{756A9DA7-F64C-4A8D-831C-15AFC547822E}" type="parTrans" cxnId="{32180A10-4D8A-48FC-9B03-59B1C9B626F0}">
      <dgm:prSet/>
      <dgm:spPr/>
      <dgm:t>
        <a:bodyPr/>
        <a:lstStyle/>
        <a:p>
          <a:endParaRPr lang="en-US"/>
        </a:p>
      </dgm:t>
    </dgm:pt>
    <dgm:pt modelId="{C9BAA6DD-E4D6-4D64-A461-BDD1929790DC}" type="sibTrans" cxnId="{32180A10-4D8A-48FC-9B03-59B1C9B626F0}">
      <dgm:prSet/>
      <dgm:spPr>
        <a:solidFill>
          <a:schemeClr val="bg2">
            <a:lumMod val="75000"/>
          </a:schemeClr>
        </a:solidFill>
      </dgm:spPr>
      <dgm:t>
        <a:bodyPr/>
        <a:lstStyle/>
        <a:p>
          <a:endParaRPr lang="en-US"/>
        </a:p>
      </dgm:t>
    </dgm:pt>
    <dgm:pt modelId="{9FB4C47E-01EF-4E25-894B-F69660B87929}">
      <dgm:prSet phldrT="[Text]" custT="1"/>
      <dgm:spPr>
        <a:solidFill>
          <a:schemeClr val="accent2"/>
        </a:solidFill>
      </dgm:spPr>
      <dgm:t>
        <a:bodyPr/>
        <a:lstStyle/>
        <a:p>
          <a:r>
            <a:rPr lang="en-US" sz="1200" b="1" dirty="0">
              <a:solidFill>
                <a:schemeClr val="tx1"/>
              </a:solidFill>
            </a:rPr>
            <a:t>Districts (DIS role) research and resolve Discipline Action File errors  and upload corrected file</a:t>
          </a:r>
        </a:p>
      </dgm:t>
    </dgm:pt>
    <dgm:pt modelId="{9A63C46B-CFE7-482A-8111-D03736AFF272}" type="parTrans" cxnId="{9FD82D2A-6783-4E99-B151-EF2B153C5DA4}">
      <dgm:prSet/>
      <dgm:spPr/>
      <dgm:t>
        <a:bodyPr/>
        <a:lstStyle/>
        <a:p>
          <a:endParaRPr lang="en-US"/>
        </a:p>
      </dgm:t>
    </dgm:pt>
    <dgm:pt modelId="{E4C4AC03-1D51-42D1-9C42-4878B9129CE3}" type="sibTrans" cxnId="{9FD82D2A-6783-4E99-B151-EF2B153C5DA4}">
      <dgm:prSet/>
      <dgm:spPr>
        <a:solidFill>
          <a:schemeClr val="bg2">
            <a:lumMod val="75000"/>
          </a:schemeClr>
        </a:solidFill>
      </dgm:spPr>
      <dgm:t>
        <a:bodyPr/>
        <a:lstStyle/>
        <a:p>
          <a:endParaRPr lang="en-US"/>
        </a:p>
      </dgm:t>
    </dgm:pt>
    <dgm:pt modelId="{03026A3C-ACAB-42E2-A83A-025817536C0A}">
      <dgm:prSet phldrT="[Text]" custT="1"/>
      <dgm:spPr>
        <a:solidFill>
          <a:schemeClr val="accent6"/>
        </a:solidFill>
      </dgm:spPr>
      <dgm:t>
        <a:bodyPr/>
        <a:lstStyle/>
        <a:p>
          <a:r>
            <a:rPr lang="en-US" sz="1200" b="1" dirty="0">
              <a:solidFill>
                <a:schemeClr val="tx1"/>
              </a:solidFill>
            </a:rPr>
            <a:t>AUs (SPI role) create Special Education Discipline Snapshot</a:t>
          </a:r>
        </a:p>
      </dgm:t>
    </dgm:pt>
    <dgm:pt modelId="{FD521A40-4AE4-4B07-B7FE-E5BEA846C8EE}" type="parTrans" cxnId="{903AA7B4-F0AE-4465-A1B3-D8240E62DFC4}">
      <dgm:prSet/>
      <dgm:spPr/>
      <dgm:t>
        <a:bodyPr/>
        <a:lstStyle/>
        <a:p>
          <a:endParaRPr lang="en-US"/>
        </a:p>
      </dgm:t>
    </dgm:pt>
    <dgm:pt modelId="{7BCDB769-695C-4046-A922-3774194D3202}" type="sibTrans" cxnId="{903AA7B4-F0AE-4465-A1B3-D8240E62DFC4}">
      <dgm:prSet/>
      <dgm:spPr>
        <a:solidFill>
          <a:schemeClr val="bg2">
            <a:lumMod val="75000"/>
          </a:schemeClr>
        </a:solidFill>
      </dgm:spPr>
      <dgm:t>
        <a:bodyPr/>
        <a:lstStyle/>
        <a:p>
          <a:endParaRPr lang="en-US"/>
        </a:p>
      </dgm:t>
    </dgm:pt>
    <dgm:pt modelId="{F156C3A3-8D71-407A-94A1-F21192A22F88}">
      <dgm:prSet phldrT="[Text]" custT="1"/>
      <dgm:spPr>
        <a:solidFill>
          <a:schemeClr val="accent6"/>
        </a:solidFill>
      </dgm:spPr>
      <dgm:t>
        <a:bodyPr/>
        <a:lstStyle/>
        <a:p>
          <a:r>
            <a:rPr lang="en-US" sz="1200" b="1" dirty="0">
              <a:solidFill>
                <a:schemeClr val="tx1"/>
              </a:solidFill>
            </a:rPr>
            <a:t>AUs (SPI) work with districts (DIS) to resolve snapshot errors</a:t>
          </a:r>
        </a:p>
      </dgm:t>
    </dgm:pt>
    <dgm:pt modelId="{E9EA64A9-FAA4-4FEE-87B1-8AA38D66B57C}" type="parTrans" cxnId="{F6FD33A0-A59E-4C55-BA86-77B94E0DE6E9}">
      <dgm:prSet/>
      <dgm:spPr/>
      <dgm:t>
        <a:bodyPr/>
        <a:lstStyle/>
        <a:p>
          <a:endParaRPr lang="en-US"/>
        </a:p>
      </dgm:t>
    </dgm:pt>
    <dgm:pt modelId="{9618E53E-F820-44C9-9451-76000414BB33}" type="sibTrans" cxnId="{F6FD33A0-A59E-4C55-BA86-77B94E0DE6E9}">
      <dgm:prSet/>
      <dgm:spPr/>
      <dgm:t>
        <a:bodyPr/>
        <a:lstStyle/>
        <a:p>
          <a:endParaRPr lang="en-US"/>
        </a:p>
      </dgm:t>
    </dgm:pt>
    <dgm:pt modelId="{FEBB232B-00B2-4CF6-A608-5E356EA4A398}" type="pres">
      <dgm:prSet presAssocID="{96CED586-E62E-42C5-8EF2-22E11B064446}" presName="diagram" presStyleCnt="0">
        <dgm:presLayoutVars>
          <dgm:dir/>
          <dgm:resizeHandles val="exact"/>
        </dgm:presLayoutVars>
      </dgm:prSet>
      <dgm:spPr/>
    </dgm:pt>
    <dgm:pt modelId="{AFA4F327-1E47-446E-A2E5-3AA763C218A2}" type="pres">
      <dgm:prSet presAssocID="{3DD1DCB9-4FDE-403C-A0F7-A0ECC16DA57D}" presName="node" presStyleLbl="node1" presStyleIdx="0" presStyleCnt="4">
        <dgm:presLayoutVars>
          <dgm:bulletEnabled val="1"/>
        </dgm:presLayoutVars>
      </dgm:prSet>
      <dgm:spPr/>
    </dgm:pt>
    <dgm:pt modelId="{4DB6894C-D3B8-4186-B0D7-318E2ADB56BD}" type="pres">
      <dgm:prSet presAssocID="{C9BAA6DD-E4D6-4D64-A461-BDD1929790DC}" presName="sibTrans" presStyleLbl="sibTrans2D1" presStyleIdx="0" presStyleCnt="3" custLinFactNeighborX="17177" custLinFactNeighborY="25697"/>
      <dgm:spPr/>
    </dgm:pt>
    <dgm:pt modelId="{50B5FCD3-A898-4AF7-B67E-2DC92BAEA93C}" type="pres">
      <dgm:prSet presAssocID="{C9BAA6DD-E4D6-4D64-A461-BDD1929790DC}" presName="connectorText" presStyleLbl="sibTrans2D1" presStyleIdx="0" presStyleCnt="3"/>
      <dgm:spPr/>
    </dgm:pt>
    <dgm:pt modelId="{04CE2EAB-3F02-422C-9AE2-873410FD6597}" type="pres">
      <dgm:prSet presAssocID="{9FB4C47E-01EF-4E25-894B-F69660B87929}" presName="node" presStyleLbl="node1" presStyleIdx="1" presStyleCnt="4">
        <dgm:presLayoutVars>
          <dgm:bulletEnabled val="1"/>
        </dgm:presLayoutVars>
      </dgm:prSet>
      <dgm:spPr/>
    </dgm:pt>
    <dgm:pt modelId="{91C8E9E3-8793-4083-9FA5-54231DB5122B}" type="pres">
      <dgm:prSet presAssocID="{E4C4AC03-1D51-42D1-9C42-4878B9129CE3}" presName="sibTrans" presStyleLbl="sibTrans2D1" presStyleIdx="1" presStyleCnt="3" custAng="21487140" custLinFactNeighborX="10124" custLinFactNeighborY="-7359"/>
      <dgm:spPr/>
    </dgm:pt>
    <dgm:pt modelId="{F974399C-5277-48FA-AB9F-EE0A8E5DDFCA}" type="pres">
      <dgm:prSet presAssocID="{E4C4AC03-1D51-42D1-9C42-4878B9129CE3}" presName="connectorText" presStyleLbl="sibTrans2D1" presStyleIdx="1" presStyleCnt="3"/>
      <dgm:spPr/>
    </dgm:pt>
    <dgm:pt modelId="{D1891B93-CA99-4B6D-8125-7854FE4BDC1E}" type="pres">
      <dgm:prSet presAssocID="{03026A3C-ACAB-42E2-A83A-025817536C0A}" presName="node" presStyleLbl="node1" presStyleIdx="2" presStyleCnt="4" custLinFactNeighborX="-3035" custLinFactNeighborY="-12644">
        <dgm:presLayoutVars>
          <dgm:bulletEnabled val="1"/>
        </dgm:presLayoutVars>
      </dgm:prSet>
      <dgm:spPr/>
    </dgm:pt>
    <dgm:pt modelId="{1412A1CC-3B8C-470C-9804-CF896A99B435}" type="pres">
      <dgm:prSet presAssocID="{7BCDB769-695C-4046-A922-3774194D3202}" presName="sibTrans" presStyleLbl="sibTrans2D1" presStyleIdx="2" presStyleCnt="3" custLinFactNeighborX="4985" custLinFactNeighborY="-17055"/>
      <dgm:spPr/>
    </dgm:pt>
    <dgm:pt modelId="{874D36FF-ABFF-4212-BBA2-27868FB889C0}" type="pres">
      <dgm:prSet presAssocID="{7BCDB769-695C-4046-A922-3774194D3202}" presName="connectorText" presStyleLbl="sibTrans2D1" presStyleIdx="2" presStyleCnt="3"/>
      <dgm:spPr/>
    </dgm:pt>
    <dgm:pt modelId="{DFF0F285-29BA-4A43-A1F5-EC6419923FBA}" type="pres">
      <dgm:prSet presAssocID="{F156C3A3-8D71-407A-94A1-F21192A22F88}" presName="node" presStyleLbl="node1" presStyleIdx="3" presStyleCnt="4" custLinFactNeighborX="-5238" custLinFactNeighborY="-11199">
        <dgm:presLayoutVars>
          <dgm:bulletEnabled val="1"/>
        </dgm:presLayoutVars>
      </dgm:prSet>
      <dgm:spPr/>
    </dgm:pt>
  </dgm:ptLst>
  <dgm:cxnLst>
    <dgm:cxn modelId="{97935703-B45E-42D7-B1B2-5399A1B21CF0}" type="presOf" srcId="{E4C4AC03-1D51-42D1-9C42-4878B9129CE3}" destId="{F974399C-5277-48FA-AB9F-EE0A8E5DDFCA}" srcOrd="1" destOrd="0" presId="urn:microsoft.com/office/officeart/2005/8/layout/process5"/>
    <dgm:cxn modelId="{32180A10-4D8A-48FC-9B03-59B1C9B626F0}" srcId="{96CED586-E62E-42C5-8EF2-22E11B064446}" destId="{3DD1DCB9-4FDE-403C-A0F7-A0ECC16DA57D}" srcOrd="0" destOrd="0" parTransId="{756A9DA7-F64C-4A8D-831C-15AFC547822E}" sibTransId="{C9BAA6DD-E4D6-4D64-A461-BDD1929790DC}"/>
    <dgm:cxn modelId="{1B3C7923-D434-4C20-B47C-551295698B35}" type="presOf" srcId="{03026A3C-ACAB-42E2-A83A-025817536C0A}" destId="{D1891B93-CA99-4B6D-8125-7854FE4BDC1E}" srcOrd="0" destOrd="0" presId="urn:microsoft.com/office/officeart/2005/8/layout/process5"/>
    <dgm:cxn modelId="{276AD026-971F-4551-B6C5-6596166B9C5C}" type="presOf" srcId="{3DD1DCB9-4FDE-403C-A0F7-A0ECC16DA57D}" destId="{AFA4F327-1E47-446E-A2E5-3AA763C218A2}" srcOrd="0" destOrd="0" presId="urn:microsoft.com/office/officeart/2005/8/layout/process5"/>
    <dgm:cxn modelId="{9FD82D2A-6783-4E99-B151-EF2B153C5DA4}" srcId="{96CED586-E62E-42C5-8EF2-22E11B064446}" destId="{9FB4C47E-01EF-4E25-894B-F69660B87929}" srcOrd="1" destOrd="0" parTransId="{9A63C46B-CFE7-482A-8111-D03736AFF272}" sibTransId="{E4C4AC03-1D51-42D1-9C42-4878B9129CE3}"/>
    <dgm:cxn modelId="{8A0B8142-96B0-4F26-AE02-BB0DABFF515D}" type="presOf" srcId="{F156C3A3-8D71-407A-94A1-F21192A22F88}" destId="{DFF0F285-29BA-4A43-A1F5-EC6419923FBA}" srcOrd="0" destOrd="0" presId="urn:microsoft.com/office/officeart/2005/8/layout/process5"/>
    <dgm:cxn modelId="{DA74FD65-F54C-48AD-AE39-FCD124CDD198}" type="presOf" srcId="{7BCDB769-695C-4046-A922-3774194D3202}" destId="{1412A1CC-3B8C-470C-9804-CF896A99B435}" srcOrd="0" destOrd="0" presId="urn:microsoft.com/office/officeart/2005/8/layout/process5"/>
    <dgm:cxn modelId="{DE48A450-2F0B-491F-9839-2B4AEE3DB263}" type="presOf" srcId="{C9BAA6DD-E4D6-4D64-A461-BDD1929790DC}" destId="{50B5FCD3-A898-4AF7-B67E-2DC92BAEA93C}" srcOrd="1" destOrd="0" presId="urn:microsoft.com/office/officeart/2005/8/layout/process5"/>
    <dgm:cxn modelId="{CC247A59-5F2B-49FB-9D9B-9060DE6B7624}" type="presOf" srcId="{96CED586-E62E-42C5-8EF2-22E11B064446}" destId="{FEBB232B-00B2-4CF6-A608-5E356EA4A398}" srcOrd="0" destOrd="0" presId="urn:microsoft.com/office/officeart/2005/8/layout/process5"/>
    <dgm:cxn modelId="{F6FD33A0-A59E-4C55-BA86-77B94E0DE6E9}" srcId="{96CED586-E62E-42C5-8EF2-22E11B064446}" destId="{F156C3A3-8D71-407A-94A1-F21192A22F88}" srcOrd="3" destOrd="0" parTransId="{E9EA64A9-FAA4-4FEE-87B1-8AA38D66B57C}" sibTransId="{9618E53E-F820-44C9-9451-76000414BB33}"/>
    <dgm:cxn modelId="{597252B4-C3BD-4E7D-A227-8323F491DD46}" type="presOf" srcId="{E4C4AC03-1D51-42D1-9C42-4878B9129CE3}" destId="{91C8E9E3-8793-4083-9FA5-54231DB5122B}" srcOrd="0" destOrd="0" presId="urn:microsoft.com/office/officeart/2005/8/layout/process5"/>
    <dgm:cxn modelId="{903AA7B4-F0AE-4465-A1B3-D8240E62DFC4}" srcId="{96CED586-E62E-42C5-8EF2-22E11B064446}" destId="{03026A3C-ACAB-42E2-A83A-025817536C0A}" srcOrd="2" destOrd="0" parTransId="{FD521A40-4AE4-4B07-B7FE-E5BEA846C8EE}" sibTransId="{7BCDB769-695C-4046-A922-3774194D3202}"/>
    <dgm:cxn modelId="{1223EFBD-C7AB-4773-BAE4-09ECC9C135C2}" type="presOf" srcId="{9FB4C47E-01EF-4E25-894B-F69660B87929}" destId="{04CE2EAB-3F02-422C-9AE2-873410FD6597}" srcOrd="0" destOrd="0" presId="urn:microsoft.com/office/officeart/2005/8/layout/process5"/>
    <dgm:cxn modelId="{BD4447CE-17CE-449E-8C29-C149630879D9}" type="presOf" srcId="{C9BAA6DD-E4D6-4D64-A461-BDD1929790DC}" destId="{4DB6894C-D3B8-4186-B0D7-318E2ADB56BD}" srcOrd="0" destOrd="0" presId="urn:microsoft.com/office/officeart/2005/8/layout/process5"/>
    <dgm:cxn modelId="{A7A445D2-D241-4111-9950-35A87B4722F8}" type="presOf" srcId="{7BCDB769-695C-4046-A922-3774194D3202}" destId="{874D36FF-ABFF-4212-BBA2-27868FB889C0}" srcOrd="1" destOrd="0" presId="urn:microsoft.com/office/officeart/2005/8/layout/process5"/>
    <dgm:cxn modelId="{4B5805E9-995B-41D7-9DB2-DED0AB032139}" type="presParOf" srcId="{FEBB232B-00B2-4CF6-A608-5E356EA4A398}" destId="{AFA4F327-1E47-446E-A2E5-3AA763C218A2}" srcOrd="0" destOrd="0" presId="urn:microsoft.com/office/officeart/2005/8/layout/process5"/>
    <dgm:cxn modelId="{20B0C19A-8AAA-4038-8AD4-40D8B7BEA1FB}" type="presParOf" srcId="{FEBB232B-00B2-4CF6-A608-5E356EA4A398}" destId="{4DB6894C-D3B8-4186-B0D7-318E2ADB56BD}" srcOrd="1" destOrd="0" presId="urn:microsoft.com/office/officeart/2005/8/layout/process5"/>
    <dgm:cxn modelId="{7BCFD584-A556-4A7B-842E-5E205DAF2A8C}" type="presParOf" srcId="{4DB6894C-D3B8-4186-B0D7-318E2ADB56BD}" destId="{50B5FCD3-A898-4AF7-B67E-2DC92BAEA93C}" srcOrd="0" destOrd="0" presId="urn:microsoft.com/office/officeart/2005/8/layout/process5"/>
    <dgm:cxn modelId="{D4A7D243-E89C-4EF3-ADD0-77B830A35238}" type="presParOf" srcId="{FEBB232B-00B2-4CF6-A608-5E356EA4A398}" destId="{04CE2EAB-3F02-422C-9AE2-873410FD6597}" srcOrd="2" destOrd="0" presId="urn:microsoft.com/office/officeart/2005/8/layout/process5"/>
    <dgm:cxn modelId="{98C5949D-926D-4A5D-AD64-C0ECA472F586}" type="presParOf" srcId="{FEBB232B-00B2-4CF6-A608-5E356EA4A398}" destId="{91C8E9E3-8793-4083-9FA5-54231DB5122B}" srcOrd="3" destOrd="0" presId="urn:microsoft.com/office/officeart/2005/8/layout/process5"/>
    <dgm:cxn modelId="{421FFF5C-AA5E-4810-8FF4-96AE334F0B38}" type="presParOf" srcId="{91C8E9E3-8793-4083-9FA5-54231DB5122B}" destId="{F974399C-5277-48FA-AB9F-EE0A8E5DDFCA}" srcOrd="0" destOrd="0" presId="urn:microsoft.com/office/officeart/2005/8/layout/process5"/>
    <dgm:cxn modelId="{69435162-4107-4198-BBC8-A047ABCF816F}" type="presParOf" srcId="{FEBB232B-00B2-4CF6-A608-5E356EA4A398}" destId="{D1891B93-CA99-4B6D-8125-7854FE4BDC1E}" srcOrd="4" destOrd="0" presId="urn:microsoft.com/office/officeart/2005/8/layout/process5"/>
    <dgm:cxn modelId="{D1F84FCE-3AAF-470E-996F-28EC7EF1FE69}" type="presParOf" srcId="{FEBB232B-00B2-4CF6-A608-5E356EA4A398}" destId="{1412A1CC-3B8C-470C-9804-CF896A99B435}" srcOrd="5" destOrd="0" presId="urn:microsoft.com/office/officeart/2005/8/layout/process5"/>
    <dgm:cxn modelId="{34127945-051D-484A-8E70-DA0A0CA734B2}" type="presParOf" srcId="{1412A1CC-3B8C-470C-9804-CF896A99B435}" destId="{874D36FF-ABFF-4212-BBA2-27868FB889C0}" srcOrd="0" destOrd="0" presId="urn:microsoft.com/office/officeart/2005/8/layout/process5"/>
    <dgm:cxn modelId="{A7EA2AAA-A4DC-43B8-8FDE-BE52720BC358}" type="presParOf" srcId="{FEBB232B-00B2-4CF6-A608-5E356EA4A398}" destId="{DFF0F285-29BA-4A43-A1F5-EC6419923FBA}" srcOrd="6" destOrd="0" presId="urn:microsoft.com/office/officeart/2005/8/layout/process5"/>
  </dgm:cxnLst>
  <dgm:bg>
    <a:noFill/>
  </dgm:bg>
  <dgm:whole>
    <a:ln w="12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5C8A38-0EF5-4380-8309-717BA380C47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DF8FEE0-7E79-45D5-888E-83238238A90B}">
      <dgm:prSet phldrT="[Text]"/>
      <dgm:spPr>
        <a:solidFill>
          <a:schemeClr val="accent4">
            <a:lumMod val="60000"/>
            <a:lumOff val="40000"/>
          </a:schemeClr>
        </a:solidFill>
      </dgm:spPr>
      <dgm:t>
        <a:bodyPr/>
        <a:lstStyle/>
        <a:p>
          <a:r>
            <a:rPr lang="en-US" b="1" dirty="0">
              <a:solidFill>
                <a:schemeClr val="tx1"/>
              </a:solidFill>
            </a:rPr>
            <a:t>Discipline Action</a:t>
          </a:r>
        </a:p>
      </dgm:t>
    </dgm:pt>
    <dgm:pt modelId="{4071D20A-81FE-477E-A6AA-6758447E29AE}" type="parTrans" cxnId="{D8D4D225-863D-4F1F-8B19-506323B44F9B}">
      <dgm:prSet/>
      <dgm:spPr/>
      <dgm:t>
        <a:bodyPr/>
        <a:lstStyle/>
        <a:p>
          <a:endParaRPr lang="en-US"/>
        </a:p>
      </dgm:t>
    </dgm:pt>
    <dgm:pt modelId="{961D5ECB-D215-4C7D-B000-C054B5AFEFE3}" type="sibTrans" cxnId="{D8D4D225-863D-4F1F-8B19-506323B44F9B}">
      <dgm:prSet/>
      <dgm:spPr/>
      <dgm:t>
        <a:bodyPr/>
        <a:lstStyle/>
        <a:p>
          <a:endParaRPr lang="en-US"/>
        </a:p>
      </dgm:t>
    </dgm:pt>
    <dgm:pt modelId="{3119657A-34FC-4BFF-BB97-987359FA7434}">
      <dgm:prSet phldrT="[Text]"/>
      <dgm:spPr/>
      <dgm:t>
        <a:bodyPr/>
        <a:lstStyle/>
        <a:p>
          <a:pPr>
            <a:buNone/>
          </a:pPr>
          <a:r>
            <a:rPr lang="en-US" dirty="0"/>
            <a:t>Suspensions</a:t>
          </a:r>
        </a:p>
        <a:p>
          <a:pPr>
            <a:buFont typeface="Arial" panose="020B0604020202020204" pitchFamily="34" charset="0"/>
            <a:buChar char="•"/>
          </a:pPr>
          <a:r>
            <a:rPr lang="en-US" dirty="0"/>
            <a:t>In-school (11)</a:t>
          </a:r>
        </a:p>
        <a:p>
          <a:pPr>
            <a:buNone/>
          </a:pPr>
          <a:r>
            <a:rPr lang="en-US" dirty="0"/>
            <a:t>Out of School (12)</a:t>
          </a:r>
        </a:p>
      </dgm:t>
    </dgm:pt>
    <dgm:pt modelId="{D610A8E9-CBDA-45B1-9EBD-6059073185C0}" type="parTrans" cxnId="{FC6356F9-E342-448B-9C79-EF4DA01F1882}">
      <dgm:prSet/>
      <dgm:spPr/>
      <dgm:t>
        <a:bodyPr/>
        <a:lstStyle/>
        <a:p>
          <a:endParaRPr lang="en-US"/>
        </a:p>
      </dgm:t>
    </dgm:pt>
    <dgm:pt modelId="{180DCD98-A474-4A38-A02E-2E56C530D2F1}" type="sibTrans" cxnId="{FC6356F9-E342-448B-9C79-EF4DA01F1882}">
      <dgm:prSet/>
      <dgm:spPr/>
      <dgm:t>
        <a:bodyPr/>
        <a:lstStyle/>
        <a:p>
          <a:endParaRPr lang="en-US"/>
        </a:p>
      </dgm:t>
    </dgm:pt>
    <dgm:pt modelId="{56DF6DAF-E566-4006-AB8F-F65FC835A7CB}">
      <dgm:prSet phldrT="[Text]"/>
      <dgm:spPr/>
      <dgm:t>
        <a:bodyPr/>
        <a:lstStyle/>
        <a:p>
          <a:r>
            <a:rPr lang="en-US" dirty="0"/>
            <a:t>Expulsion (with or without services) </a:t>
          </a:r>
        </a:p>
        <a:p>
          <a:r>
            <a:rPr lang="en-US" dirty="0"/>
            <a:t>(13)</a:t>
          </a:r>
        </a:p>
      </dgm:t>
    </dgm:pt>
    <dgm:pt modelId="{90FB92FE-59B2-48C3-BB6A-2AF1877EA1C8}" type="parTrans" cxnId="{E06EE85F-8359-4608-A9E2-270B7EA39C97}">
      <dgm:prSet/>
      <dgm:spPr/>
      <dgm:t>
        <a:bodyPr/>
        <a:lstStyle/>
        <a:p>
          <a:endParaRPr lang="en-US"/>
        </a:p>
      </dgm:t>
    </dgm:pt>
    <dgm:pt modelId="{DF636179-219B-4167-AB45-A432D94053F3}" type="sibTrans" cxnId="{E06EE85F-8359-4608-A9E2-270B7EA39C97}">
      <dgm:prSet/>
      <dgm:spPr/>
      <dgm:t>
        <a:bodyPr/>
        <a:lstStyle/>
        <a:p>
          <a:endParaRPr lang="en-US"/>
        </a:p>
      </dgm:t>
    </dgm:pt>
    <dgm:pt modelId="{F2E69FF8-AB97-48AE-90B8-EA9BB5B468F7}">
      <dgm:prSet phldrT="[Text]"/>
      <dgm:spPr>
        <a:solidFill>
          <a:srgbClr val="488BC9"/>
        </a:solidFill>
      </dgm:spPr>
      <dgm:t>
        <a:bodyPr/>
        <a:lstStyle/>
        <a:p>
          <a:r>
            <a:rPr lang="en-US" b="1" dirty="0">
              <a:solidFill>
                <a:schemeClr val="tx1"/>
              </a:solidFill>
            </a:rPr>
            <a:t>Sped Removal</a:t>
          </a:r>
        </a:p>
      </dgm:t>
    </dgm:pt>
    <dgm:pt modelId="{579BB78E-EA91-4FA7-8609-9173A6526A5F}" type="parTrans" cxnId="{870D202C-1B44-4BA8-BB38-5BA17F775409}">
      <dgm:prSet/>
      <dgm:spPr/>
      <dgm:t>
        <a:bodyPr/>
        <a:lstStyle/>
        <a:p>
          <a:endParaRPr lang="en-US"/>
        </a:p>
      </dgm:t>
    </dgm:pt>
    <dgm:pt modelId="{D3D2AE8A-B672-4848-AA7C-A454F2951E8B}" type="sibTrans" cxnId="{870D202C-1B44-4BA8-BB38-5BA17F775409}">
      <dgm:prSet/>
      <dgm:spPr/>
      <dgm:t>
        <a:bodyPr/>
        <a:lstStyle/>
        <a:p>
          <a:endParaRPr lang="en-US"/>
        </a:p>
      </dgm:t>
    </dgm:pt>
    <dgm:pt modelId="{68606BF0-2FA4-493E-8DAF-4E177398C41A}">
      <dgm:prSet phldrT="[Text]"/>
      <dgm:spPr/>
      <dgm:t>
        <a:bodyPr/>
        <a:lstStyle/>
        <a:p>
          <a:r>
            <a:rPr lang="en-US" dirty="0"/>
            <a:t>Unilateral Removal to an *IAES by school personnel for up to 45 days </a:t>
          </a:r>
        </a:p>
        <a:p>
          <a:r>
            <a:rPr lang="en-US" dirty="0"/>
            <a:t>(01)</a:t>
          </a:r>
        </a:p>
      </dgm:t>
    </dgm:pt>
    <dgm:pt modelId="{4A9A9B17-36F2-4106-AA01-BDA67570CEA0}" type="parTrans" cxnId="{F69ECD94-8E9D-4290-9BB2-0B79867C6F1B}">
      <dgm:prSet/>
      <dgm:spPr/>
      <dgm:t>
        <a:bodyPr/>
        <a:lstStyle/>
        <a:p>
          <a:endParaRPr lang="en-US"/>
        </a:p>
      </dgm:t>
    </dgm:pt>
    <dgm:pt modelId="{A72BDF26-6C9E-4F1E-BE13-2935468E3884}" type="sibTrans" cxnId="{F69ECD94-8E9D-4290-9BB2-0B79867C6F1B}">
      <dgm:prSet/>
      <dgm:spPr/>
      <dgm:t>
        <a:bodyPr/>
        <a:lstStyle/>
        <a:p>
          <a:endParaRPr lang="en-US"/>
        </a:p>
      </dgm:t>
    </dgm:pt>
    <dgm:pt modelId="{87212228-96ED-4342-8176-FC1BDD4B12C1}">
      <dgm:prSet phldrT="[Text]"/>
      <dgm:spPr/>
      <dgm:t>
        <a:bodyPr/>
        <a:lstStyle/>
        <a:p>
          <a:r>
            <a:rPr lang="en-US" dirty="0"/>
            <a:t>Removal by a hearing officer to an *IAES for up to 45 days </a:t>
          </a:r>
        </a:p>
        <a:p>
          <a:r>
            <a:rPr lang="en-US" dirty="0"/>
            <a:t>(02)</a:t>
          </a:r>
        </a:p>
      </dgm:t>
    </dgm:pt>
    <dgm:pt modelId="{79F996FC-3E99-4357-A690-9239D16886F8}" type="parTrans" cxnId="{74BA2C72-D7FE-43EB-9357-61BECF6FE75C}">
      <dgm:prSet/>
      <dgm:spPr/>
      <dgm:t>
        <a:bodyPr/>
        <a:lstStyle/>
        <a:p>
          <a:endParaRPr lang="en-US"/>
        </a:p>
      </dgm:t>
    </dgm:pt>
    <dgm:pt modelId="{53AC230A-52CC-4F27-B52A-7A63F1E9B991}" type="sibTrans" cxnId="{74BA2C72-D7FE-43EB-9357-61BECF6FE75C}">
      <dgm:prSet/>
      <dgm:spPr/>
      <dgm:t>
        <a:bodyPr/>
        <a:lstStyle/>
        <a:p>
          <a:endParaRPr lang="en-US"/>
        </a:p>
      </dgm:t>
    </dgm:pt>
    <dgm:pt modelId="{06ACE2D0-96D6-4BF4-B4EB-D7057CA5F343}" type="pres">
      <dgm:prSet presAssocID="{8E5C8A38-0EF5-4380-8309-717BA380C47B}" presName="diagram" presStyleCnt="0">
        <dgm:presLayoutVars>
          <dgm:chPref val="1"/>
          <dgm:dir/>
          <dgm:animOne val="branch"/>
          <dgm:animLvl val="lvl"/>
          <dgm:resizeHandles/>
        </dgm:presLayoutVars>
      </dgm:prSet>
      <dgm:spPr/>
    </dgm:pt>
    <dgm:pt modelId="{033E2D8B-7BBF-4074-A3D6-E35391500B66}" type="pres">
      <dgm:prSet presAssocID="{BDF8FEE0-7E79-45D5-888E-83238238A90B}" presName="root" presStyleCnt="0"/>
      <dgm:spPr/>
    </dgm:pt>
    <dgm:pt modelId="{38D05856-3942-4168-8095-6307973E3985}" type="pres">
      <dgm:prSet presAssocID="{BDF8FEE0-7E79-45D5-888E-83238238A90B}" presName="rootComposite" presStyleCnt="0"/>
      <dgm:spPr/>
    </dgm:pt>
    <dgm:pt modelId="{718FEBC1-2074-46D5-8480-89D65DE75F93}" type="pres">
      <dgm:prSet presAssocID="{BDF8FEE0-7E79-45D5-888E-83238238A90B}" presName="rootText" presStyleLbl="node1" presStyleIdx="0" presStyleCnt="2" custScaleX="96983" custScaleY="100935"/>
      <dgm:spPr/>
    </dgm:pt>
    <dgm:pt modelId="{DB7D6BAF-E62F-42A5-B011-4680BEA2DE9D}" type="pres">
      <dgm:prSet presAssocID="{BDF8FEE0-7E79-45D5-888E-83238238A90B}" presName="rootConnector" presStyleLbl="node1" presStyleIdx="0" presStyleCnt="2"/>
      <dgm:spPr/>
    </dgm:pt>
    <dgm:pt modelId="{5CE4878D-539F-4760-B66C-06F3E2818D8F}" type="pres">
      <dgm:prSet presAssocID="{BDF8FEE0-7E79-45D5-888E-83238238A90B}" presName="childShape" presStyleCnt="0"/>
      <dgm:spPr/>
    </dgm:pt>
    <dgm:pt modelId="{537E8A29-3A42-49E3-AA4A-920E72BD06E7}" type="pres">
      <dgm:prSet presAssocID="{D610A8E9-CBDA-45B1-9EBD-6059073185C0}" presName="Name13" presStyleLbl="parChTrans1D2" presStyleIdx="0" presStyleCnt="4"/>
      <dgm:spPr/>
    </dgm:pt>
    <dgm:pt modelId="{B479471C-0E22-41F9-B54E-5E8352BD9569}" type="pres">
      <dgm:prSet presAssocID="{3119657A-34FC-4BFF-BB97-987359FA7434}" presName="childText" presStyleLbl="bgAcc1" presStyleIdx="0" presStyleCnt="4">
        <dgm:presLayoutVars>
          <dgm:bulletEnabled val="1"/>
        </dgm:presLayoutVars>
      </dgm:prSet>
      <dgm:spPr/>
    </dgm:pt>
    <dgm:pt modelId="{AA294520-D284-4CA6-AC37-E99531C3ECC6}" type="pres">
      <dgm:prSet presAssocID="{90FB92FE-59B2-48C3-BB6A-2AF1877EA1C8}" presName="Name13" presStyleLbl="parChTrans1D2" presStyleIdx="1" presStyleCnt="4"/>
      <dgm:spPr/>
    </dgm:pt>
    <dgm:pt modelId="{9636316C-A9E0-4120-8EB5-FEC41D90CF75}" type="pres">
      <dgm:prSet presAssocID="{56DF6DAF-E566-4006-AB8F-F65FC835A7CB}" presName="childText" presStyleLbl="bgAcc1" presStyleIdx="1" presStyleCnt="4">
        <dgm:presLayoutVars>
          <dgm:bulletEnabled val="1"/>
        </dgm:presLayoutVars>
      </dgm:prSet>
      <dgm:spPr/>
    </dgm:pt>
    <dgm:pt modelId="{0F5C8159-24E6-4891-A74C-ADD67D7798C6}" type="pres">
      <dgm:prSet presAssocID="{F2E69FF8-AB97-48AE-90B8-EA9BB5B468F7}" presName="root" presStyleCnt="0"/>
      <dgm:spPr/>
    </dgm:pt>
    <dgm:pt modelId="{3CF3D653-AAF5-4C1C-801A-C17E9AFDCEF4}" type="pres">
      <dgm:prSet presAssocID="{F2E69FF8-AB97-48AE-90B8-EA9BB5B468F7}" presName="rootComposite" presStyleCnt="0"/>
      <dgm:spPr/>
    </dgm:pt>
    <dgm:pt modelId="{44531D5E-3A6E-4301-B794-A6769D7B5427}" type="pres">
      <dgm:prSet presAssocID="{F2E69FF8-AB97-48AE-90B8-EA9BB5B468F7}" presName="rootText" presStyleLbl="node1" presStyleIdx="1" presStyleCnt="2"/>
      <dgm:spPr/>
    </dgm:pt>
    <dgm:pt modelId="{2A449E10-115C-4241-81F5-E524F5241D7F}" type="pres">
      <dgm:prSet presAssocID="{F2E69FF8-AB97-48AE-90B8-EA9BB5B468F7}" presName="rootConnector" presStyleLbl="node1" presStyleIdx="1" presStyleCnt="2"/>
      <dgm:spPr/>
    </dgm:pt>
    <dgm:pt modelId="{44D670F1-43E3-45AE-9924-C25EC75AC1A5}" type="pres">
      <dgm:prSet presAssocID="{F2E69FF8-AB97-48AE-90B8-EA9BB5B468F7}" presName="childShape" presStyleCnt="0"/>
      <dgm:spPr/>
    </dgm:pt>
    <dgm:pt modelId="{313D28EC-790D-44DC-B286-754CDB77E5ED}" type="pres">
      <dgm:prSet presAssocID="{4A9A9B17-36F2-4106-AA01-BDA67570CEA0}" presName="Name13" presStyleLbl="parChTrans1D2" presStyleIdx="2" presStyleCnt="4"/>
      <dgm:spPr/>
    </dgm:pt>
    <dgm:pt modelId="{6D1DB17E-8473-44FB-A42A-F762F3A5FC56}" type="pres">
      <dgm:prSet presAssocID="{68606BF0-2FA4-493E-8DAF-4E177398C41A}" presName="childText" presStyleLbl="bgAcc1" presStyleIdx="2" presStyleCnt="4">
        <dgm:presLayoutVars>
          <dgm:bulletEnabled val="1"/>
        </dgm:presLayoutVars>
      </dgm:prSet>
      <dgm:spPr/>
    </dgm:pt>
    <dgm:pt modelId="{F9B2C9BE-7BB9-4D73-919A-1C0F57AA8A53}" type="pres">
      <dgm:prSet presAssocID="{79F996FC-3E99-4357-A690-9239D16886F8}" presName="Name13" presStyleLbl="parChTrans1D2" presStyleIdx="3" presStyleCnt="4"/>
      <dgm:spPr/>
    </dgm:pt>
    <dgm:pt modelId="{CDD5BDEA-BA73-4164-B1C2-5CA476F1728C}" type="pres">
      <dgm:prSet presAssocID="{87212228-96ED-4342-8176-FC1BDD4B12C1}" presName="childText" presStyleLbl="bgAcc1" presStyleIdx="3" presStyleCnt="4">
        <dgm:presLayoutVars>
          <dgm:bulletEnabled val="1"/>
        </dgm:presLayoutVars>
      </dgm:prSet>
      <dgm:spPr/>
    </dgm:pt>
  </dgm:ptLst>
  <dgm:cxnLst>
    <dgm:cxn modelId="{D9DC5D12-72D7-4C85-AC84-EC7DDF9CA63A}" type="presOf" srcId="{3119657A-34FC-4BFF-BB97-987359FA7434}" destId="{B479471C-0E22-41F9-B54E-5E8352BD9569}" srcOrd="0" destOrd="0" presId="urn:microsoft.com/office/officeart/2005/8/layout/hierarchy3"/>
    <dgm:cxn modelId="{86D4BF15-945A-4B6E-879D-AA78304ACAC6}" type="presOf" srcId="{90FB92FE-59B2-48C3-BB6A-2AF1877EA1C8}" destId="{AA294520-D284-4CA6-AC37-E99531C3ECC6}" srcOrd="0" destOrd="0" presId="urn:microsoft.com/office/officeart/2005/8/layout/hierarchy3"/>
    <dgm:cxn modelId="{0C658218-6F1C-4A7D-9488-FC1AD52F21E1}" type="presOf" srcId="{F2E69FF8-AB97-48AE-90B8-EA9BB5B468F7}" destId="{44531D5E-3A6E-4301-B794-A6769D7B5427}" srcOrd="0" destOrd="0" presId="urn:microsoft.com/office/officeart/2005/8/layout/hierarchy3"/>
    <dgm:cxn modelId="{D8D4D225-863D-4F1F-8B19-506323B44F9B}" srcId="{8E5C8A38-0EF5-4380-8309-717BA380C47B}" destId="{BDF8FEE0-7E79-45D5-888E-83238238A90B}" srcOrd="0" destOrd="0" parTransId="{4071D20A-81FE-477E-A6AA-6758447E29AE}" sibTransId="{961D5ECB-D215-4C7D-B000-C054B5AFEFE3}"/>
    <dgm:cxn modelId="{870D202C-1B44-4BA8-BB38-5BA17F775409}" srcId="{8E5C8A38-0EF5-4380-8309-717BA380C47B}" destId="{F2E69FF8-AB97-48AE-90B8-EA9BB5B468F7}" srcOrd="1" destOrd="0" parTransId="{579BB78E-EA91-4FA7-8609-9173A6526A5F}" sibTransId="{D3D2AE8A-B672-4848-AA7C-A454F2951E8B}"/>
    <dgm:cxn modelId="{E06EE85F-8359-4608-A9E2-270B7EA39C97}" srcId="{BDF8FEE0-7E79-45D5-888E-83238238A90B}" destId="{56DF6DAF-E566-4006-AB8F-F65FC835A7CB}" srcOrd="1" destOrd="0" parTransId="{90FB92FE-59B2-48C3-BB6A-2AF1877EA1C8}" sibTransId="{DF636179-219B-4167-AB45-A432D94053F3}"/>
    <dgm:cxn modelId="{D3DFC761-8FD5-402F-AE3D-224685436BE8}" type="presOf" srcId="{D610A8E9-CBDA-45B1-9EBD-6059073185C0}" destId="{537E8A29-3A42-49E3-AA4A-920E72BD06E7}" srcOrd="0" destOrd="0" presId="urn:microsoft.com/office/officeart/2005/8/layout/hierarchy3"/>
    <dgm:cxn modelId="{74BA2C72-D7FE-43EB-9357-61BECF6FE75C}" srcId="{F2E69FF8-AB97-48AE-90B8-EA9BB5B468F7}" destId="{87212228-96ED-4342-8176-FC1BDD4B12C1}" srcOrd="1" destOrd="0" parTransId="{79F996FC-3E99-4357-A690-9239D16886F8}" sibTransId="{53AC230A-52CC-4F27-B52A-7A63F1E9B991}"/>
    <dgm:cxn modelId="{69458353-93FE-4EF9-9FFE-9D28524C78FF}" type="presOf" srcId="{4A9A9B17-36F2-4106-AA01-BDA67570CEA0}" destId="{313D28EC-790D-44DC-B286-754CDB77E5ED}" srcOrd="0" destOrd="0" presId="urn:microsoft.com/office/officeart/2005/8/layout/hierarchy3"/>
    <dgm:cxn modelId="{104CD158-513E-4C3F-A9D1-EB4872207F3C}" type="presOf" srcId="{79F996FC-3E99-4357-A690-9239D16886F8}" destId="{F9B2C9BE-7BB9-4D73-919A-1C0F57AA8A53}" srcOrd="0" destOrd="0" presId="urn:microsoft.com/office/officeart/2005/8/layout/hierarchy3"/>
    <dgm:cxn modelId="{3FAA9A82-C3AA-40AA-B52E-3A06A2C06133}" type="presOf" srcId="{BDF8FEE0-7E79-45D5-888E-83238238A90B}" destId="{718FEBC1-2074-46D5-8480-89D65DE75F93}" srcOrd="0" destOrd="0" presId="urn:microsoft.com/office/officeart/2005/8/layout/hierarchy3"/>
    <dgm:cxn modelId="{664F6593-A4AF-4267-A30C-3AE31606740E}" type="presOf" srcId="{F2E69FF8-AB97-48AE-90B8-EA9BB5B468F7}" destId="{2A449E10-115C-4241-81F5-E524F5241D7F}" srcOrd="1" destOrd="0" presId="urn:microsoft.com/office/officeart/2005/8/layout/hierarchy3"/>
    <dgm:cxn modelId="{F69ECD94-8E9D-4290-9BB2-0B79867C6F1B}" srcId="{F2E69FF8-AB97-48AE-90B8-EA9BB5B468F7}" destId="{68606BF0-2FA4-493E-8DAF-4E177398C41A}" srcOrd="0" destOrd="0" parTransId="{4A9A9B17-36F2-4106-AA01-BDA67570CEA0}" sibTransId="{A72BDF26-6C9E-4F1E-BE13-2935468E3884}"/>
    <dgm:cxn modelId="{CF6A3CA2-12A6-4638-B235-FEE82E27EBDF}" type="presOf" srcId="{8E5C8A38-0EF5-4380-8309-717BA380C47B}" destId="{06ACE2D0-96D6-4BF4-B4EB-D7057CA5F343}" srcOrd="0" destOrd="0" presId="urn:microsoft.com/office/officeart/2005/8/layout/hierarchy3"/>
    <dgm:cxn modelId="{B1D382B9-44F1-48E1-A744-FEE4D40A2EB9}" type="presOf" srcId="{BDF8FEE0-7E79-45D5-888E-83238238A90B}" destId="{DB7D6BAF-E62F-42A5-B011-4680BEA2DE9D}" srcOrd="1" destOrd="0" presId="urn:microsoft.com/office/officeart/2005/8/layout/hierarchy3"/>
    <dgm:cxn modelId="{3E8C0EED-47CC-411A-AAE0-E1C8BC012880}" type="presOf" srcId="{87212228-96ED-4342-8176-FC1BDD4B12C1}" destId="{CDD5BDEA-BA73-4164-B1C2-5CA476F1728C}" srcOrd="0" destOrd="0" presId="urn:microsoft.com/office/officeart/2005/8/layout/hierarchy3"/>
    <dgm:cxn modelId="{549973F5-0F50-480D-A136-1C8265F86C37}" type="presOf" srcId="{68606BF0-2FA4-493E-8DAF-4E177398C41A}" destId="{6D1DB17E-8473-44FB-A42A-F762F3A5FC56}" srcOrd="0" destOrd="0" presId="urn:microsoft.com/office/officeart/2005/8/layout/hierarchy3"/>
    <dgm:cxn modelId="{9E22BCF7-7CA8-4FDA-AF9B-FACE4714FE7F}" type="presOf" srcId="{56DF6DAF-E566-4006-AB8F-F65FC835A7CB}" destId="{9636316C-A9E0-4120-8EB5-FEC41D90CF75}" srcOrd="0" destOrd="0" presId="urn:microsoft.com/office/officeart/2005/8/layout/hierarchy3"/>
    <dgm:cxn modelId="{FC6356F9-E342-448B-9C79-EF4DA01F1882}" srcId="{BDF8FEE0-7E79-45D5-888E-83238238A90B}" destId="{3119657A-34FC-4BFF-BB97-987359FA7434}" srcOrd="0" destOrd="0" parTransId="{D610A8E9-CBDA-45B1-9EBD-6059073185C0}" sibTransId="{180DCD98-A474-4A38-A02E-2E56C530D2F1}"/>
    <dgm:cxn modelId="{E3A5864A-B93C-44E6-BA18-915082E3B1C2}" type="presParOf" srcId="{06ACE2D0-96D6-4BF4-B4EB-D7057CA5F343}" destId="{033E2D8B-7BBF-4074-A3D6-E35391500B66}" srcOrd="0" destOrd="0" presId="urn:microsoft.com/office/officeart/2005/8/layout/hierarchy3"/>
    <dgm:cxn modelId="{FAD273B2-B89E-4D91-8C51-8E4F0981D252}" type="presParOf" srcId="{033E2D8B-7BBF-4074-A3D6-E35391500B66}" destId="{38D05856-3942-4168-8095-6307973E3985}" srcOrd="0" destOrd="0" presId="urn:microsoft.com/office/officeart/2005/8/layout/hierarchy3"/>
    <dgm:cxn modelId="{F4624613-7D96-41DC-9FC1-85832B76D1A9}" type="presParOf" srcId="{38D05856-3942-4168-8095-6307973E3985}" destId="{718FEBC1-2074-46D5-8480-89D65DE75F93}" srcOrd="0" destOrd="0" presId="urn:microsoft.com/office/officeart/2005/8/layout/hierarchy3"/>
    <dgm:cxn modelId="{1116AB01-1BDF-4617-9C8B-607A77F3E4A2}" type="presParOf" srcId="{38D05856-3942-4168-8095-6307973E3985}" destId="{DB7D6BAF-E62F-42A5-B011-4680BEA2DE9D}" srcOrd="1" destOrd="0" presId="urn:microsoft.com/office/officeart/2005/8/layout/hierarchy3"/>
    <dgm:cxn modelId="{5B39790C-A807-4D3C-A5BB-16499042FA90}" type="presParOf" srcId="{033E2D8B-7BBF-4074-A3D6-E35391500B66}" destId="{5CE4878D-539F-4760-B66C-06F3E2818D8F}" srcOrd="1" destOrd="0" presId="urn:microsoft.com/office/officeart/2005/8/layout/hierarchy3"/>
    <dgm:cxn modelId="{75F3611F-598B-4FFF-9EF8-09B844D4EE8F}" type="presParOf" srcId="{5CE4878D-539F-4760-B66C-06F3E2818D8F}" destId="{537E8A29-3A42-49E3-AA4A-920E72BD06E7}" srcOrd="0" destOrd="0" presId="urn:microsoft.com/office/officeart/2005/8/layout/hierarchy3"/>
    <dgm:cxn modelId="{B554386F-9C13-46E5-81FE-984622ACAF43}" type="presParOf" srcId="{5CE4878D-539F-4760-B66C-06F3E2818D8F}" destId="{B479471C-0E22-41F9-B54E-5E8352BD9569}" srcOrd="1" destOrd="0" presId="urn:microsoft.com/office/officeart/2005/8/layout/hierarchy3"/>
    <dgm:cxn modelId="{7259249E-8A85-4A68-9E27-3598AC5DD8B3}" type="presParOf" srcId="{5CE4878D-539F-4760-B66C-06F3E2818D8F}" destId="{AA294520-D284-4CA6-AC37-E99531C3ECC6}" srcOrd="2" destOrd="0" presId="urn:microsoft.com/office/officeart/2005/8/layout/hierarchy3"/>
    <dgm:cxn modelId="{EFE81B68-DA4A-484B-A4FB-BDA6EE0610ED}" type="presParOf" srcId="{5CE4878D-539F-4760-B66C-06F3E2818D8F}" destId="{9636316C-A9E0-4120-8EB5-FEC41D90CF75}" srcOrd="3" destOrd="0" presId="urn:microsoft.com/office/officeart/2005/8/layout/hierarchy3"/>
    <dgm:cxn modelId="{8BBB0855-672E-49A0-A1BB-85780F4B89C7}" type="presParOf" srcId="{06ACE2D0-96D6-4BF4-B4EB-D7057CA5F343}" destId="{0F5C8159-24E6-4891-A74C-ADD67D7798C6}" srcOrd="1" destOrd="0" presId="urn:microsoft.com/office/officeart/2005/8/layout/hierarchy3"/>
    <dgm:cxn modelId="{B0E17431-1DA4-4375-B4C3-0EA2DC08CB29}" type="presParOf" srcId="{0F5C8159-24E6-4891-A74C-ADD67D7798C6}" destId="{3CF3D653-AAF5-4C1C-801A-C17E9AFDCEF4}" srcOrd="0" destOrd="0" presId="urn:microsoft.com/office/officeart/2005/8/layout/hierarchy3"/>
    <dgm:cxn modelId="{FC79BE5F-86A3-46B5-BFE6-675C2648675B}" type="presParOf" srcId="{3CF3D653-AAF5-4C1C-801A-C17E9AFDCEF4}" destId="{44531D5E-3A6E-4301-B794-A6769D7B5427}" srcOrd="0" destOrd="0" presId="urn:microsoft.com/office/officeart/2005/8/layout/hierarchy3"/>
    <dgm:cxn modelId="{FD79FB22-E1B3-4D88-A41A-FFBDB29B1155}" type="presParOf" srcId="{3CF3D653-AAF5-4C1C-801A-C17E9AFDCEF4}" destId="{2A449E10-115C-4241-81F5-E524F5241D7F}" srcOrd="1" destOrd="0" presId="urn:microsoft.com/office/officeart/2005/8/layout/hierarchy3"/>
    <dgm:cxn modelId="{780065E8-A771-4349-8195-D05C27D5BDAC}" type="presParOf" srcId="{0F5C8159-24E6-4891-A74C-ADD67D7798C6}" destId="{44D670F1-43E3-45AE-9924-C25EC75AC1A5}" srcOrd="1" destOrd="0" presId="urn:microsoft.com/office/officeart/2005/8/layout/hierarchy3"/>
    <dgm:cxn modelId="{20D98A56-39D7-4847-8130-C066AD70DBE3}" type="presParOf" srcId="{44D670F1-43E3-45AE-9924-C25EC75AC1A5}" destId="{313D28EC-790D-44DC-B286-754CDB77E5ED}" srcOrd="0" destOrd="0" presId="urn:microsoft.com/office/officeart/2005/8/layout/hierarchy3"/>
    <dgm:cxn modelId="{5BE0350F-8D19-4195-AD42-42A56F687439}" type="presParOf" srcId="{44D670F1-43E3-45AE-9924-C25EC75AC1A5}" destId="{6D1DB17E-8473-44FB-A42A-F762F3A5FC56}" srcOrd="1" destOrd="0" presId="urn:microsoft.com/office/officeart/2005/8/layout/hierarchy3"/>
    <dgm:cxn modelId="{A2BC1817-B30D-4BC4-80B6-DBE6E9F9B61B}" type="presParOf" srcId="{44D670F1-43E3-45AE-9924-C25EC75AC1A5}" destId="{F9B2C9BE-7BB9-4D73-919A-1C0F57AA8A53}" srcOrd="2" destOrd="0" presId="urn:microsoft.com/office/officeart/2005/8/layout/hierarchy3"/>
    <dgm:cxn modelId="{92C5520E-8915-44C1-A3E4-D38B37BED4E8}" type="presParOf" srcId="{44D670F1-43E3-45AE-9924-C25EC75AC1A5}" destId="{CDD5BDEA-BA73-4164-B1C2-5CA476F1728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924AD-778D-4033-A3FC-195515C17B85}">
      <dsp:nvSpPr>
        <dsp:cNvPr id="0" name=""/>
        <dsp:cNvSpPr/>
      </dsp:nvSpPr>
      <dsp:spPr>
        <a:xfrm>
          <a:off x="1984444" y="2006"/>
          <a:ext cx="2396252" cy="119812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Discipline Interchange- Discipline Action File</a:t>
          </a:r>
        </a:p>
      </dsp:txBody>
      <dsp:txXfrm>
        <a:off x="2019536" y="37098"/>
        <a:ext cx="2326068" cy="1127942"/>
      </dsp:txXfrm>
    </dsp:sp>
    <dsp:sp modelId="{F5D073FA-D246-4689-AFA5-8C17AFAB0A60}">
      <dsp:nvSpPr>
        <dsp:cNvPr id="0" name=""/>
        <dsp:cNvSpPr/>
      </dsp:nvSpPr>
      <dsp:spPr>
        <a:xfrm>
          <a:off x="2224070" y="1200132"/>
          <a:ext cx="239625" cy="898594"/>
        </a:xfrm>
        <a:custGeom>
          <a:avLst/>
          <a:gdLst/>
          <a:ahLst/>
          <a:cxnLst/>
          <a:rect l="0" t="0" r="0" b="0"/>
          <a:pathLst>
            <a:path>
              <a:moveTo>
                <a:pt x="0" y="0"/>
              </a:moveTo>
              <a:lnTo>
                <a:pt x="0" y="898594"/>
              </a:lnTo>
              <a:lnTo>
                <a:pt x="239625" y="8985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6DEF49-9A1D-4406-A3C5-16E1EB3C8EA4}">
      <dsp:nvSpPr>
        <dsp:cNvPr id="0" name=""/>
        <dsp:cNvSpPr/>
      </dsp:nvSpPr>
      <dsp:spPr>
        <a:xfrm>
          <a:off x="2463695" y="1499664"/>
          <a:ext cx="1917001" cy="1198126"/>
        </a:xfrm>
        <a:prstGeom prst="roundRect">
          <a:avLst>
            <a:gd name="adj" fmla="val 10000"/>
          </a:avLst>
        </a:prstGeom>
        <a:solidFill>
          <a:schemeClr val="accent2">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Student Discipline Snapshot</a:t>
          </a:r>
        </a:p>
      </dsp:txBody>
      <dsp:txXfrm>
        <a:off x="2498787" y="1534756"/>
        <a:ext cx="1846817" cy="1127942"/>
      </dsp:txXfrm>
    </dsp:sp>
    <dsp:sp modelId="{D1167988-A120-4744-A00B-123D32430393}">
      <dsp:nvSpPr>
        <dsp:cNvPr id="0" name=""/>
        <dsp:cNvSpPr/>
      </dsp:nvSpPr>
      <dsp:spPr>
        <a:xfrm>
          <a:off x="2224070" y="1200132"/>
          <a:ext cx="239625" cy="2396252"/>
        </a:xfrm>
        <a:custGeom>
          <a:avLst/>
          <a:gdLst/>
          <a:ahLst/>
          <a:cxnLst/>
          <a:rect l="0" t="0" r="0" b="0"/>
          <a:pathLst>
            <a:path>
              <a:moveTo>
                <a:pt x="0" y="0"/>
              </a:moveTo>
              <a:lnTo>
                <a:pt x="0" y="2396252"/>
              </a:lnTo>
              <a:lnTo>
                <a:pt x="239625" y="23962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70A364-3066-409C-99FF-90038FF4B130}">
      <dsp:nvSpPr>
        <dsp:cNvPr id="0" name=""/>
        <dsp:cNvSpPr/>
      </dsp:nvSpPr>
      <dsp:spPr>
        <a:xfrm>
          <a:off x="2463695" y="2997322"/>
          <a:ext cx="1917001" cy="1198126"/>
        </a:xfrm>
        <a:prstGeom prst="roundRect">
          <a:avLst>
            <a:gd name="adj" fmla="val 10000"/>
          </a:avLst>
        </a:prstGeom>
        <a:solidFill>
          <a:schemeClr val="accent6">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Special Education Discipline Snapshot</a:t>
          </a:r>
        </a:p>
      </dsp:txBody>
      <dsp:txXfrm>
        <a:off x="2498787" y="3032414"/>
        <a:ext cx="1846817" cy="1127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8099D-DB32-433B-BEBF-68648D3976AC}">
      <dsp:nvSpPr>
        <dsp:cNvPr id="0" name=""/>
        <dsp:cNvSpPr/>
      </dsp:nvSpPr>
      <dsp:spPr>
        <a:xfrm>
          <a:off x="1818823" y="2305040"/>
          <a:ext cx="1677636" cy="167763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Special Education Discipline Snapshot</a:t>
          </a:r>
        </a:p>
      </dsp:txBody>
      <dsp:txXfrm>
        <a:off x="2064507" y="2550724"/>
        <a:ext cx="1186268" cy="1186268"/>
      </dsp:txXfrm>
    </dsp:sp>
    <dsp:sp modelId="{707F7D2F-2CC1-4ABA-A24D-8C58C8D30679}">
      <dsp:nvSpPr>
        <dsp:cNvPr id="0" name=""/>
        <dsp:cNvSpPr/>
      </dsp:nvSpPr>
      <dsp:spPr>
        <a:xfrm rot="12900000">
          <a:off x="677922" y="1991334"/>
          <a:ext cx="1350324" cy="4781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7F48BB-9552-4CB5-AD5A-8AED678E13AA}">
      <dsp:nvSpPr>
        <dsp:cNvPr id="0" name=""/>
        <dsp:cNvSpPr/>
      </dsp:nvSpPr>
      <dsp:spPr>
        <a:xfrm>
          <a:off x="3146" y="1205638"/>
          <a:ext cx="1593754" cy="1275003"/>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Discipline Interchange</a:t>
          </a:r>
        </a:p>
      </dsp:txBody>
      <dsp:txXfrm>
        <a:off x="40490" y="1242982"/>
        <a:ext cx="1519066" cy="1200315"/>
      </dsp:txXfrm>
    </dsp:sp>
    <dsp:sp modelId="{F63BCFFB-DD7D-4E03-BC23-A5D0794CA2C0}">
      <dsp:nvSpPr>
        <dsp:cNvPr id="0" name=""/>
        <dsp:cNvSpPr/>
      </dsp:nvSpPr>
      <dsp:spPr>
        <a:xfrm rot="16200000">
          <a:off x="1982479" y="1312224"/>
          <a:ext cx="1350324" cy="4781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11D1BE-0D1C-4A01-898E-8C10B2622FFF}">
      <dsp:nvSpPr>
        <dsp:cNvPr id="0" name=""/>
        <dsp:cNvSpPr/>
      </dsp:nvSpPr>
      <dsp:spPr>
        <a:xfrm>
          <a:off x="1860764" y="238624"/>
          <a:ext cx="1593754" cy="1275003"/>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Student Interchange</a:t>
          </a:r>
        </a:p>
      </dsp:txBody>
      <dsp:txXfrm>
        <a:off x="1898108" y="275968"/>
        <a:ext cx="1519066" cy="1200315"/>
      </dsp:txXfrm>
    </dsp:sp>
    <dsp:sp modelId="{C6B9A6C5-5551-49B7-AE0D-151E78F99DDF}">
      <dsp:nvSpPr>
        <dsp:cNvPr id="0" name=""/>
        <dsp:cNvSpPr/>
      </dsp:nvSpPr>
      <dsp:spPr>
        <a:xfrm rot="19500000">
          <a:off x="3287037" y="1991334"/>
          <a:ext cx="1350324" cy="4781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691256-388E-473A-AA94-4C2391B81744}">
      <dsp:nvSpPr>
        <dsp:cNvPr id="0" name=""/>
        <dsp:cNvSpPr/>
      </dsp:nvSpPr>
      <dsp:spPr>
        <a:xfrm>
          <a:off x="3718382" y="1205638"/>
          <a:ext cx="1593754" cy="1275003"/>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Special Education IEP Interchange</a:t>
          </a:r>
        </a:p>
      </dsp:txBody>
      <dsp:txXfrm>
        <a:off x="3755726" y="1242982"/>
        <a:ext cx="1519066" cy="12003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4F327-1E47-446E-A2E5-3AA763C218A2}">
      <dsp:nvSpPr>
        <dsp:cNvPr id="0" name=""/>
        <dsp:cNvSpPr/>
      </dsp:nvSpPr>
      <dsp:spPr>
        <a:xfrm>
          <a:off x="482417" y="1299"/>
          <a:ext cx="1711243" cy="102674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Districts (DIS role) upload Discipline Action File</a:t>
          </a:r>
        </a:p>
      </dsp:txBody>
      <dsp:txXfrm>
        <a:off x="512489" y="31371"/>
        <a:ext cx="1651099" cy="966602"/>
      </dsp:txXfrm>
    </dsp:sp>
    <dsp:sp modelId="{4DB6894C-D3B8-4186-B0D7-318E2ADB56BD}">
      <dsp:nvSpPr>
        <dsp:cNvPr id="0" name=""/>
        <dsp:cNvSpPr/>
      </dsp:nvSpPr>
      <dsp:spPr>
        <a:xfrm>
          <a:off x="2406566" y="411533"/>
          <a:ext cx="362783" cy="424388"/>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406566" y="496411"/>
        <a:ext cx="253948" cy="254632"/>
      </dsp:txXfrm>
    </dsp:sp>
    <dsp:sp modelId="{04CE2EAB-3F02-422C-9AE2-873410FD6597}">
      <dsp:nvSpPr>
        <dsp:cNvPr id="0" name=""/>
        <dsp:cNvSpPr/>
      </dsp:nvSpPr>
      <dsp:spPr>
        <a:xfrm>
          <a:off x="2878158" y="1299"/>
          <a:ext cx="1711243" cy="102674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Districts (DIS role) research and resolve Discipline Action File errors  and upload corrected file</a:t>
          </a:r>
        </a:p>
      </dsp:txBody>
      <dsp:txXfrm>
        <a:off x="2908230" y="31371"/>
        <a:ext cx="1651099" cy="966602"/>
      </dsp:txXfrm>
    </dsp:sp>
    <dsp:sp modelId="{91C8E9E3-8793-4083-9FA5-54231DB5122B}">
      <dsp:nvSpPr>
        <dsp:cNvPr id="0" name=""/>
        <dsp:cNvSpPr/>
      </dsp:nvSpPr>
      <dsp:spPr>
        <a:xfrm rot="5400000">
          <a:off x="3590795" y="1053638"/>
          <a:ext cx="294136" cy="424388"/>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610548" y="1118764"/>
        <a:ext cx="254632" cy="205895"/>
      </dsp:txXfrm>
    </dsp:sp>
    <dsp:sp modelId="{D1891B93-CA99-4B6D-8125-7854FE4BDC1E}">
      <dsp:nvSpPr>
        <dsp:cNvPr id="0" name=""/>
        <dsp:cNvSpPr/>
      </dsp:nvSpPr>
      <dsp:spPr>
        <a:xfrm>
          <a:off x="2826222" y="1582721"/>
          <a:ext cx="1711243" cy="1026746"/>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AUs (SPI role) create Special Education Discipline Snapshot</a:t>
          </a:r>
        </a:p>
      </dsp:txBody>
      <dsp:txXfrm>
        <a:off x="2856294" y="1612793"/>
        <a:ext cx="1651099" cy="966602"/>
      </dsp:txXfrm>
    </dsp:sp>
    <dsp:sp modelId="{1412A1CC-3B8C-470C-9804-CF896A99B435}">
      <dsp:nvSpPr>
        <dsp:cNvPr id="0" name=""/>
        <dsp:cNvSpPr/>
      </dsp:nvSpPr>
      <dsp:spPr>
        <a:xfrm rot="10779041">
          <a:off x="2303652" y="1818873"/>
          <a:ext cx="382771" cy="424388"/>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418482" y="1903401"/>
        <a:ext cx="267940" cy="254632"/>
      </dsp:txXfrm>
    </dsp:sp>
    <dsp:sp modelId="{DFF0F285-29BA-4A43-A1F5-EC6419923FBA}">
      <dsp:nvSpPr>
        <dsp:cNvPr id="0" name=""/>
        <dsp:cNvSpPr/>
      </dsp:nvSpPr>
      <dsp:spPr>
        <a:xfrm>
          <a:off x="392782" y="1597557"/>
          <a:ext cx="1711243" cy="1026746"/>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AUs (SPI) work with districts (DIS) to resolve snapshot errors</a:t>
          </a:r>
        </a:p>
      </dsp:txBody>
      <dsp:txXfrm>
        <a:off x="422854" y="1627629"/>
        <a:ext cx="1651099" cy="966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FEBC1-2074-46D5-8480-89D65DE75F93}">
      <dsp:nvSpPr>
        <dsp:cNvPr id="0" name=""/>
        <dsp:cNvSpPr/>
      </dsp:nvSpPr>
      <dsp:spPr>
        <a:xfrm>
          <a:off x="977053" y="2443"/>
          <a:ext cx="2591913" cy="1348766"/>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solidFill>
            </a:rPr>
            <a:t>Discipline Action</a:t>
          </a:r>
        </a:p>
      </dsp:txBody>
      <dsp:txXfrm>
        <a:off x="1016557" y="41947"/>
        <a:ext cx="2512905" cy="1269758"/>
      </dsp:txXfrm>
    </dsp:sp>
    <dsp:sp modelId="{537E8A29-3A42-49E3-AA4A-920E72BD06E7}">
      <dsp:nvSpPr>
        <dsp:cNvPr id="0" name=""/>
        <dsp:cNvSpPr/>
      </dsp:nvSpPr>
      <dsp:spPr>
        <a:xfrm>
          <a:off x="1236244" y="1351209"/>
          <a:ext cx="259191" cy="1002203"/>
        </a:xfrm>
        <a:custGeom>
          <a:avLst/>
          <a:gdLst/>
          <a:ahLst/>
          <a:cxnLst/>
          <a:rect l="0" t="0" r="0" b="0"/>
          <a:pathLst>
            <a:path>
              <a:moveTo>
                <a:pt x="0" y="0"/>
              </a:moveTo>
              <a:lnTo>
                <a:pt x="0" y="1002203"/>
              </a:lnTo>
              <a:lnTo>
                <a:pt x="259191" y="10022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79471C-0E22-41F9-B54E-5E8352BD9569}">
      <dsp:nvSpPr>
        <dsp:cNvPr id="0" name=""/>
        <dsp:cNvSpPr/>
      </dsp:nvSpPr>
      <dsp:spPr>
        <a:xfrm>
          <a:off x="1495436" y="1685277"/>
          <a:ext cx="2138035" cy="13362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Suspensions</a:t>
          </a:r>
        </a:p>
        <a:p>
          <a:pPr marL="0" lvl="0" indent="0" algn="ctr" defTabSz="711200">
            <a:lnSpc>
              <a:spcPct val="90000"/>
            </a:lnSpc>
            <a:spcBef>
              <a:spcPct val="0"/>
            </a:spcBef>
            <a:spcAft>
              <a:spcPct val="35000"/>
            </a:spcAft>
            <a:buFont typeface="Arial" panose="020B0604020202020204" pitchFamily="34" charset="0"/>
            <a:buNone/>
          </a:pPr>
          <a:r>
            <a:rPr lang="en-US" sz="1600" kern="1200" dirty="0"/>
            <a:t>In-school (11)</a:t>
          </a:r>
        </a:p>
        <a:p>
          <a:pPr marL="0" lvl="0" indent="0" algn="ctr" defTabSz="711200">
            <a:lnSpc>
              <a:spcPct val="90000"/>
            </a:lnSpc>
            <a:spcBef>
              <a:spcPct val="0"/>
            </a:spcBef>
            <a:spcAft>
              <a:spcPct val="35000"/>
            </a:spcAft>
            <a:buNone/>
          </a:pPr>
          <a:r>
            <a:rPr lang="en-US" sz="1600" kern="1200" dirty="0"/>
            <a:t>Out of School (12)</a:t>
          </a:r>
        </a:p>
      </dsp:txBody>
      <dsp:txXfrm>
        <a:off x="1534574" y="1724415"/>
        <a:ext cx="2059759" cy="1257995"/>
      </dsp:txXfrm>
    </dsp:sp>
    <dsp:sp modelId="{AA294520-D284-4CA6-AC37-E99531C3ECC6}">
      <dsp:nvSpPr>
        <dsp:cNvPr id="0" name=""/>
        <dsp:cNvSpPr/>
      </dsp:nvSpPr>
      <dsp:spPr>
        <a:xfrm>
          <a:off x="1236244" y="1351209"/>
          <a:ext cx="259191" cy="2672543"/>
        </a:xfrm>
        <a:custGeom>
          <a:avLst/>
          <a:gdLst/>
          <a:ahLst/>
          <a:cxnLst/>
          <a:rect l="0" t="0" r="0" b="0"/>
          <a:pathLst>
            <a:path>
              <a:moveTo>
                <a:pt x="0" y="0"/>
              </a:moveTo>
              <a:lnTo>
                <a:pt x="0" y="2672543"/>
              </a:lnTo>
              <a:lnTo>
                <a:pt x="259191" y="26725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36316C-A9E0-4120-8EB5-FEC41D90CF75}">
      <dsp:nvSpPr>
        <dsp:cNvPr id="0" name=""/>
        <dsp:cNvSpPr/>
      </dsp:nvSpPr>
      <dsp:spPr>
        <a:xfrm>
          <a:off x="1495436" y="3355617"/>
          <a:ext cx="2138035" cy="13362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Expulsion (with or without services) </a:t>
          </a:r>
        </a:p>
        <a:p>
          <a:pPr marL="0" lvl="0" indent="0" algn="ctr" defTabSz="711200">
            <a:lnSpc>
              <a:spcPct val="90000"/>
            </a:lnSpc>
            <a:spcBef>
              <a:spcPct val="0"/>
            </a:spcBef>
            <a:spcAft>
              <a:spcPct val="35000"/>
            </a:spcAft>
            <a:buNone/>
          </a:pPr>
          <a:r>
            <a:rPr lang="en-US" sz="1600" kern="1200" dirty="0"/>
            <a:t>(13)</a:t>
          </a:r>
        </a:p>
      </dsp:txBody>
      <dsp:txXfrm>
        <a:off x="1534574" y="3394755"/>
        <a:ext cx="2059759" cy="1257995"/>
      </dsp:txXfrm>
    </dsp:sp>
    <dsp:sp modelId="{44531D5E-3A6E-4301-B794-A6769D7B5427}">
      <dsp:nvSpPr>
        <dsp:cNvPr id="0" name=""/>
        <dsp:cNvSpPr/>
      </dsp:nvSpPr>
      <dsp:spPr>
        <a:xfrm>
          <a:off x="4237102" y="2443"/>
          <a:ext cx="2672543" cy="1336271"/>
        </a:xfrm>
        <a:prstGeom prst="roundRect">
          <a:avLst>
            <a:gd name="adj" fmla="val 10000"/>
          </a:avLst>
        </a:prstGeom>
        <a:solidFill>
          <a:srgbClr val="488B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solidFill>
            </a:rPr>
            <a:t>Sped Removal</a:t>
          </a:r>
        </a:p>
      </dsp:txBody>
      <dsp:txXfrm>
        <a:off x="4276240" y="41581"/>
        <a:ext cx="2594267" cy="1257995"/>
      </dsp:txXfrm>
    </dsp:sp>
    <dsp:sp modelId="{313D28EC-790D-44DC-B286-754CDB77E5ED}">
      <dsp:nvSpPr>
        <dsp:cNvPr id="0" name=""/>
        <dsp:cNvSpPr/>
      </dsp:nvSpPr>
      <dsp:spPr>
        <a:xfrm>
          <a:off x="4504357" y="1338714"/>
          <a:ext cx="267254" cy="1002203"/>
        </a:xfrm>
        <a:custGeom>
          <a:avLst/>
          <a:gdLst/>
          <a:ahLst/>
          <a:cxnLst/>
          <a:rect l="0" t="0" r="0" b="0"/>
          <a:pathLst>
            <a:path>
              <a:moveTo>
                <a:pt x="0" y="0"/>
              </a:moveTo>
              <a:lnTo>
                <a:pt x="0" y="1002203"/>
              </a:lnTo>
              <a:lnTo>
                <a:pt x="267254" y="10022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DB17E-8473-44FB-A42A-F762F3A5FC56}">
      <dsp:nvSpPr>
        <dsp:cNvPr id="0" name=""/>
        <dsp:cNvSpPr/>
      </dsp:nvSpPr>
      <dsp:spPr>
        <a:xfrm>
          <a:off x="4771611" y="1672782"/>
          <a:ext cx="2138035" cy="13362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Unilateral Removal to an *IAES by school personnel for up to 45 days </a:t>
          </a:r>
        </a:p>
        <a:p>
          <a:pPr marL="0" lvl="0" indent="0" algn="ctr" defTabSz="711200">
            <a:lnSpc>
              <a:spcPct val="90000"/>
            </a:lnSpc>
            <a:spcBef>
              <a:spcPct val="0"/>
            </a:spcBef>
            <a:spcAft>
              <a:spcPct val="35000"/>
            </a:spcAft>
            <a:buNone/>
          </a:pPr>
          <a:r>
            <a:rPr lang="en-US" sz="1600" kern="1200" dirty="0"/>
            <a:t>(01)</a:t>
          </a:r>
        </a:p>
      </dsp:txBody>
      <dsp:txXfrm>
        <a:off x="4810749" y="1711920"/>
        <a:ext cx="2059759" cy="1257995"/>
      </dsp:txXfrm>
    </dsp:sp>
    <dsp:sp modelId="{F9B2C9BE-7BB9-4D73-919A-1C0F57AA8A53}">
      <dsp:nvSpPr>
        <dsp:cNvPr id="0" name=""/>
        <dsp:cNvSpPr/>
      </dsp:nvSpPr>
      <dsp:spPr>
        <a:xfrm>
          <a:off x="4504357" y="1338714"/>
          <a:ext cx="267254" cy="2672543"/>
        </a:xfrm>
        <a:custGeom>
          <a:avLst/>
          <a:gdLst/>
          <a:ahLst/>
          <a:cxnLst/>
          <a:rect l="0" t="0" r="0" b="0"/>
          <a:pathLst>
            <a:path>
              <a:moveTo>
                <a:pt x="0" y="0"/>
              </a:moveTo>
              <a:lnTo>
                <a:pt x="0" y="2672543"/>
              </a:lnTo>
              <a:lnTo>
                <a:pt x="267254" y="26725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5BDEA-BA73-4164-B1C2-5CA476F1728C}">
      <dsp:nvSpPr>
        <dsp:cNvPr id="0" name=""/>
        <dsp:cNvSpPr/>
      </dsp:nvSpPr>
      <dsp:spPr>
        <a:xfrm>
          <a:off x="4771611" y="3343122"/>
          <a:ext cx="2138035" cy="13362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Removal by a hearing officer to an *IAES for up to 45 days </a:t>
          </a:r>
        </a:p>
        <a:p>
          <a:pPr marL="0" lvl="0" indent="0" algn="ctr" defTabSz="711200">
            <a:lnSpc>
              <a:spcPct val="90000"/>
            </a:lnSpc>
            <a:spcBef>
              <a:spcPct val="0"/>
            </a:spcBef>
            <a:spcAft>
              <a:spcPct val="35000"/>
            </a:spcAft>
            <a:buNone/>
          </a:pPr>
          <a:r>
            <a:rPr lang="en-US" sz="1600" kern="1200" dirty="0"/>
            <a:t>(02)</a:t>
          </a:r>
        </a:p>
      </dsp:txBody>
      <dsp:txXfrm>
        <a:off x="4810749" y="3382260"/>
        <a:ext cx="2059759" cy="12579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127179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4/18/2024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7</a:t>
            </a:fld>
            <a:endParaRPr lang="en-US"/>
          </a:p>
        </p:txBody>
      </p:sp>
    </p:spTree>
    <p:extLst>
      <p:ext uri="{BB962C8B-B14F-4D97-AF65-F5344CB8AC3E}">
        <p14:creationId xmlns:p14="http://schemas.microsoft.com/office/powerpoint/2010/main" val="364771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169967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9276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7256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3EDF11DD-8C31-8848-CBD2-D09F63356F5E}"/>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0" y="1837426"/>
            <a:ext cx="12192000" cy="3191774"/>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3020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8692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Alterna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D0368B-1F4E-0415-E1FF-B74DA56754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95449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_L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401698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74623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255565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974243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45757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920701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CBB335-5C3D-53DB-67D2-17452C4E4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0D964C"/>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097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D83BA-5431-C3B7-355F-D1F85B76F6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8813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17A8FFAB-5E1C-CF86-B03E-0955CA900F0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65AC1F90-AAA4-78AA-F867-5F7DCA742921}"/>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991A384B-C620-E13C-4BB0-D5F136AF5CFE}"/>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9D7C7C81-32AC-D7BA-07C3-C7E653244ACB}"/>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68977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F72CE-EC5C-299D-2230-64775C4D44D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63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45B949-8183-4E02-8440-CF71301FB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25193AB5-C6DD-0757-4F40-231B77F298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072207-4E26-2061-CB8E-7187889C6F02}"/>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1E690D85-2E79-8D1F-A650-4328B6DB30A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66D77A20-F1EF-D2CC-8D1A-EE27CE859255}"/>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1B2D5BBB-5BB8-A773-B7ED-DDBA0CC956A9}"/>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3BAAAE9B-F938-604C-BB2B-64CB1F630A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41353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4/18/2024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7" r:id="rId3"/>
    <p:sldLayoutId id="2147483680" r:id="rId4"/>
    <p:sldLayoutId id="2147483708" r:id="rId5"/>
    <p:sldLayoutId id="2147483696" r:id="rId6"/>
    <p:sldLayoutId id="2147483709" r:id="rId7"/>
    <p:sldLayoutId id="2147483682" r:id="rId8"/>
    <p:sldLayoutId id="2147483697" r:id="rId9"/>
    <p:sldLayoutId id="2147483710" r:id="rId10"/>
    <p:sldLayoutId id="2147483698" r:id="rId11"/>
    <p:sldLayoutId id="2147483706" r:id="rId12"/>
    <p:sldLayoutId id="2147483699" r:id="rId13"/>
    <p:sldLayoutId id="2147483668" r:id="rId14"/>
    <p:sldLayoutId id="2147483700" r:id="rId15"/>
    <p:sldLayoutId id="2147483701" r:id="rId16"/>
    <p:sldLayoutId id="2147483702" r:id="rId17"/>
    <p:sldLayoutId id="2147483703" r:id="rId18"/>
    <p:sldLayoutId id="2147483704" r:id="rId19"/>
    <p:sldLayoutId id="2147483705"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pedDiscipline@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pixabay.com/en/thank-you-flowers-tree-harmony-3262349/" TargetMode="External"/><Relationship Id="rId3" Type="http://schemas.openxmlformats.org/officeDocument/2006/relationships/hyperlink" Target="mailto:heitman_l@cde.state.co.us" TargetMode="External"/><Relationship Id="rId7" Type="http://schemas.openxmlformats.org/officeDocument/2006/relationships/image" Target="../media/image23.jpg"/><Relationship Id="rId2" Type="http://schemas.openxmlformats.org/officeDocument/2006/relationships/hyperlink" Target="mailto:SpedDiscipline@cde.state.co.us" TargetMode="External"/><Relationship Id="rId1" Type="http://schemas.openxmlformats.org/officeDocument/2006/relationships/slideLayout" Target="../slideLayouts/slideLayout2.xml"/><Relationship Id="rId6" Type="http://schemas.openxmlformats.org/officeDocument/2006/relationships/hyperlink" Target="mailto:Fails_j@cde.state.co.us" TargetMode="External"/><Relationship Id="rId5" Type="http://schemas.openxmlformats.org/officeDocument/2006/relationships/hyperlink" Target="mailto:bolger_o@cde.state.co.us" TargetMode="External"/><Relationship Id="rId4" Type="http://schemas.openxmlformats.org/officeDocument/2006/relationships/hyperlink" Target="mailto:StudentDiscipline@cde.state.co.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datapipeline/snap_sped-discipline" TargetMode="External"/><Relationship Id="rId2" Type="http://schemas.openxmlformats.org/officeDocument/2006/relationships/hyperlink" Target="https://www.cde.state.co.us/datapipeline/disciplineinterchan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Heitman_l@cde.state.co.us" TargetMode="External"/><Relationship Id="rId3" Type="http://schemas.openxmlformats.org/officeDocument/2006/relationships/diagramLayout" Target="../diagrams/layout1.xml"/><Relationship Id="rId7" Type="http://schemas.openxmlformats.org/officeDocument/2006/relationships/hyperlink" Target="mailto:Gudka_d@cde.state.co.us"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datapipeline/snap_sped-discipline" TargetMode="External"/><Relationship Id="rId2" Type="http://schemas.openxmlformats.org/officeDocument/2006/relationships/hyperlink" Target="https://www.cde.state.co.us/datapipeline/disciplineinterchang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 TargetMode="Externa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snap_sped-disciplin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Special Education Discipline </a:t>
            </a:r>
            <a:br>
              <a:rPr lang="en-US" dirty="0"/>
            </a:br>
            <a:r>
              <a:rPr lang="en-US" dirty="0"/>
              <a:t>2023-2024</a:t>
            </a:r>
          </a:p>
        </p:txBody>
      </p:sp>
      <p:sp>
        <p:nvSpPr>
          <p:cNvPr id="3" name="Subtitle 2"/>
          <p:cNvSpPr>
            <a:spLocks noGrp="1"/>
          </p:cNvSpPr>
          <p:nvPr>
            <p:ph type="subTitle" idx="1"/>
          </p:nvPr>
        </p:nvSpPr>
        <p:spPr/>
        <p:txBody>
          <a:bodyPr>
            <a:noAutofit/>
          </a:bodyPr>
          <a:lstStyle/>
          <a:p>
            <a:r>
              <a:rPr lang="en-US" sz="1600" dirty="0"/>
              <a:t>April 15, 2024</a:t>
            </a:r>
          </a:p>
          <a:p>
            <a:r>
              <a:rPr lang="en-US" sz="1600" dirty="0"/>
              <a:t>Lindsey Heitman </a:t>
            </a:r>
          </a:p>
          <a:p>
            <a:r>
              <a:rPr lang="en-US" sz="1600" dirty="0">
                <a:hlinkClick r:id="rId2"/>
              </a:rPr>
              <a:t>SpedDiscipline@cde.state.co.us</a:t>
            </a:r>
            <a:r>
              <a:rPr lang="en-US" sz="1600"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694974-1D63-F30B-D863-40006E97BDD2}"/>
              </a:ext>
            </a:extLst>
          </p:cNvPr>
          <p:cNvSpPr>
            <a:spLocks noGrp="1"/>
          </p:cNvSpPr>
          <p:nvPr>
            <p:ph sz="half" idx="1"/>
          </p:nvPr>
        </p:nvSpPr>
        <p:spPr>
          <a:xfrm>
            <a:off x="757989" y="2187574"/>
            <a:ext cx="5181600" cy="4351338"/>
          </a:xfrm>
        </p:spPr>
        <p:txBody>
          <a:bodyPr>
            <a:normAutofit fontScale="92500" lnSpcReduction="10000"/>
          </a:bodyPr>
          <a:lstStyle/>
          <a:p>
            <a:pPr marL="0" indent="0">
              <a:buNone/>
            </a:pPr>
            <a:r>
              <a:rPr lang="en-US" sz="1900" b="1" dirty="0">
                <a:latin typeface="+mn-lt"/>
              </a:rPr>
              <a:t>Dependencies:</a:t>
            </a:r>
          </a:p>
          <a:p>
            <a:pPr>
              <a:buFontTx/>
              <a:buChar char="-"/>
            </a:pPr>
            <a:r>
              <a:rPr lang="en-US" sz="1700" dirty="0">
                <a:latin typeface="+mn-lt"/>
              </a:rPr>
              <a:t>Student has been assigned a SASID and updated in the RITS system</a:t>
            </a:r>
          </a:p>
          <a:p>
            <a:pPr>
              <a:buFontTx/>
              <a:buChar char="-"/>
            </a:pPr>
            <a:r>
              <a:rPr lang="en-US" sz="1700" dirty="0">
                <a:latin typeface="+mn-lt"/>
              </a:rPr>
              <a:t>Student has a record in the Discipline Interchange: </a:t>
            </a:r>
          </a:p>
          <a:p>
            <a:pPr lvl="1">
              <a:buFontTx/>
              <a:buChar char="-"/>
            </a:pPr>
            <a:r>
              <a:rPr lang="en-US" sz="1700" dirty="0">
                <a:latin typeface="+mn-lt"/>
              </a:rPr>
              <a:t>Discipline Action File  </a:t>
            </a:r>
          </a:p>
          <a:p>
            <a:pPr>
              <a:buFontTx/>
              <a:buChar char="-"/>
            </a:pPr>
            <a:r>
              <a:rPr lang="en-US" sz="1700" dirty="0">
                <a:latin typeface="+mn-lt"/>
              </a:rPr>
              <a:t>Student has a record in the Student Interchange:</a:t>
            </a:r>
          </a:p>
          <a:p>
            <a:pPr lvl="1">
              <a:buFontTx/>
              <a:buChar char="-"/>
            </a:pPr>
            <a:r>
              <a:rPr lang="en-US" sz="1700" dirty="0">
                <a:latin typeface="+mn-lt"/>
              </a:rPr>
              <a:t>Student Demographic  (demographic data)  *file must be untagged</a:t>
            </a:r>
          </a:p>
          <a:p>
            <a:pPr lvl="1">
              <a:buFontTx/>
              <a:buChar char="-"/>
            </a:pPr>
            <a:r>
              <a:rPr lang="en-US" sz="1700" dirty="0">
                <a:latin typeface="+mn-lt"/>
              </a:rPr>
              <a:t>Student School Association (grade level, school code)  *file must be untagged</a:t>
            </a:r>
          </a:p>
          <a:p>
            <a:pPr>
              <a:buFontTx/>
              <a:buChar char="-"/>
            </a:pPr>
            <a:r>
              <a:rPr lang="en-US" sz="1700" dirty="0">
                <a:latin typeface="+mn-lt"/>
              </a:rPr>
              <a:t>Student has a record in the Special Education IEP Interchange:</a:t>
            </a:r>
          </a:p>
          <a:p>
            <a:pPr lvl="1">
              <a:buFontTx/>
              <a:buChar char="-"/>
            </a:pPr>
            <a:r>
              <a:rPr lang="en-US" sz="1700" dirty="0">
                <a:latin typeface="+mn-lt"/>
              </a:rPr>
              <a:t>Participation File – Primary Disability, Dates of Entry/Exit to Special Education</a:t>
            </a:r>
          </a:p>
          <a:p>
            <a:pPr lvl="1">
              <a:buFontTx/>
              <a:buChar char="-"/>
            </a:pPr>
            <a:r>
              <a:rPr lang="en-US" sz="1700" dirty="0">
                <a:latin typeface="+mn-lt"/>
              </a:rPr>
              <a:t>Child File – demographics pulled in rare case that student is missing from Student Interchange</a:t>
            </a:r>
          </a:p>
          <a:p>
            <a:endParaRPr lang="en-US" dirty="0"/>
          </a:p>
        </p:txBody>
      </p:sp>
      <p:sp>
        <p:nvSpPr>
          <p:cNvPr id="7" name="Content Placeholder 6">
            <a:extLst>
              <a:ext uri="{FF2B5EF4-FFF2-40B4-BE49-F238E27FC236}">
                <a16:creationId xmlns:a16="http://schemas.microsoft.com/office/drawing/2014/main" id="{A137FC5D-2F25-FAE0-1D64-660E555A68B8}"/>
              </a:ext>
            </a:extLst>
          </p:cNvPr>
          <p:cNvSpPr>
            <a:spLocks noGrp="1"/>
          </p:cNvSpPr>
          <p:nvPr>
            <p:ph sz="half" idx="2"/>
          </p:nvPr>
        </p:nvSpPr>
        <p:spPr>
          <a:xfrm>
            <a:off x="6096000" y="2187574"/>
            <a:ext cx="5181600" cy="4351338"/>
          </a:xfrm>
        </p:spPr>
        <p:txBody>
          <a:bodyPr>
            <a:normAutofit/>
          </a:bodyPr>
          <a:lstStyle/>
          <a:p>
            <a:pPr marL="0" marR="0" indent="0">
              <a:spcBef>
                <a:spcPts val="0"/>
              </a:spcBef>
              <a:spcAft>
                <a:spcPts val="0"/>
              </a:spcAft>
              <a:buNone/>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Notes:</a:t>
            </a:r>
            <a:endParaRPr lang="en-US" sz="1600" b="1"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records selected will be joined with data from the Student Interchange- Demographic and Student School Association Files and the Special Education IEP Interchange- Participation file. </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For joining to Student Demographic- use District Code, School Year, and SASID.</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For joining to Student School Association- use District Code, School Code, School Year, and SASID where Discipline Date &gt;= School Entry Date and &lt;= School Exit Date.</a:t>
            </a:r>
            <a:endParaRPr lang="en-US" sz="1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For joining to Special Education Participation- use Admin Unit Code, School Code, School Year, and SASID where Discipline Date &gt;= Date of Entry to Special Education and &lt;= Date of Exit from Special Education</a:t>
            </a:r>
            <a:endParaRPr lang="en-US" sz="1600" dirty="0"/>
          </a:p>
          <a:p>
            <a:pPr marL="0" indent="0">
              <a:buNone/>
            </a:pPr>
            <a:endParaRPr lang="en-US" dirty="0"/>
          </a:p>
        </p:txBody>
      </p:sp>
      <p:sp>
        <p:nvSpPr>
          <p:cNvPr id="4" name="Slide Number Placeholder 3">
            <a:extLst>
              <a:ext uri="{FF2B5EF4-FFF2-40B4-BE49-F238E27FC236}">
                <a16:creationId xmlns:a16="http://schemas.microsoft.com/office/drawing/2014/main" id="{F8160738-439F-3547-8832-85663FD67890}"/>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
        <p:nvSpPr>
          <p:cNvPr id="5" name="Title 4">
            <a:extLst>
              <a:ext uri="{FF2B5EF4-FFF2-40B4-BE49-F238E27FC236}">
                <a16:creationId xmlns:a16="http://schemas.microsoft.com/office/drawing/2014/main" id="{17C56C3F-CBC7-31C3-6570-D06B8F60707E}"/>
              </a:ext>
            </a:extLst>
          </p:cNvPr>
          <p:cNvSpPr>
            <a:spLocks noGrp="1"/>
          </p:cNvSpPr>
          <p:nvPr>
            <p:ph type="title"/>
          </p:nvPr>
        </p:nvSpPr>
        <p:spPr/>
        <p:txBody>
          <a:bodyPr/>
          <a:lstStyle/>
          <a:p>
            <a:r>
              <a:rPr lang="en-US" dirty="0"/>
              <a:t>Special Education Discipline:</a:t>
            </a:r>
            <a:br>
              <a:rPr lang="en-US" dirty="0"/>
            </a:br>
            <a:r>
              <a:rPr lang="en-US" dirty="0"/>
              <a:t>How are records pulled into the snapshot?</a:t>
            </a:r>
          </a:p>
        </p:txBody>
      </p:sp>
      <p:sp>
        <p:nvSpPr>
          <p:cNvPr id="3" name="TextBox 2">
            <a:extLst>
              <a:ext uri="{FF2B5EF4-FFF2-40B4-BE49-F238E27FC236}">
                <a16:creationId xmlns:a16="http://schemas.microsoft.com/office/drawing/2014/main" id="{66F13B1C-03BC-BAFF-66A6-D485AB8B4779}"/>
              </a:ext>
            </a:extLst>
          </p:cNvPr>
          <p:cNvSpPr txBox="1"/>
          <p:nvPr/>
        </p:nvSpPr>
        <p:spPr>
          <a:xfrm>
            <a:off x="1275346" y="1200562"/>
            <a:ext cx="10242885" cy="923330"/>
          </a:xfrm>
          <a:prstGeom prst="rect">
            <a:avLst/>
          </a:prstGeom>
          <a:noFill/>
        </p:spPr>
        <p:txBody>
          <a:bodyPr wrap="square">
            <a:spAutoFit/>
          </a:bodyPr>
          <a:lstStyle/>
          <a:p>
            <a:pPr marL="0" indent="0">
              <a:buNone/>
            </a:pPr>
            <a:r>
              <a:rPr lang="en-US" sz="1800" b="1" dirty="0">
                <a:latin typeface="+mn-lt"/>
              </a:rPr>
              <a:t>Criteria: </a:t>
            </a:r>
          </a:p>
          <a:p>
            <a:pPr marL="0" indent="0">
              <a:buNone/>
            </a:pPr>
            <a:r>
              <a:rPr lang="en-US" sz="1800" b="1" dirty="0">
                <a:highlight>
                  <a:srgbClr val="FFFF00"/>
                </a:highlight>
                <a:latin typeface="+mn-lt"/>
              </a:rPr>
              <a:t>pull error-free records from Discipline Action file where Special Education Action Flag = 1 AND Discipline Action Type = 11, 12, 13 OR Special Education Removal Type = 01 or 02</a:t>
            </a:r>
            <a:endParaRPr lang="en-US" sz="1800" dirty="0">
              <a:highlight>
                <a:srgbClr val="FFFF00"/>
              </a:highlight>
              <a:latin typeface="+mn-lt"/>
            </a:endParaRPr>
          </a:p>
        </p:txBody>
      </p:sp>
    </p:spTree>
    <p:extLst>
      <p:ext uri="{BB962C8B-B14F-4D97-AF65-F5344CB8AC3E}">
        <p14:creationId xmlns:p14="http://schemas.microsoft.com/office/powerpoint/2010/main" val="3779974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 Discipline Snapshot</a:t>
            </a:r>
            <a:br>
              <a:rPr lang="en-US" dirty="0"/>
            </a:br>
            <a:r>
              <a:rPr lang="en-US" dirty="0"/>
              <a:t>Data Breakdown</a:t>
            </a:r>
          </a:p>
        </p:txBody>
      </p:sp>
      <p:graphicFrame>
        <p:nvGraphicFramePr>
          <p:cNvPr id="4" name="Content Placeholder 3" descr="visual of Discipline Action Types vs Sped Removal Types and applicable codes"/>
          <p:cNvGraphicFramePr>
            <a:graphicFrameLocks noGrp="1"/>
          </p:cNvGraphicFramePr>
          <p:nvPr>
            <p:ph idx="1"/>
            <p:extLst>
              <p:ext uri="{D42A27DB-BD31-4B8C-83A1-F6EECF244321}">
                <p14:modId xmlns:p14="http://schemas.microsoft.com/office/powerpoint/2010/main" val="153328237"/>
              </p:ext>
            </p:extLst>
          </p:nvPr>
        </p:nvGraphicFramePr>
        <p:xfrm>
          <a:off x="2152650" y="1409607"/>
          <a:ext cx="7886700" cy="4694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734204" y="6283492"/>
            <a:ext cx="7165298" cy="369332"/>
          </a:xfrm>
          <a:prstGeom prst="rect">
            <a:avLst/>
          </a:prstGeom>
          <a:noFill/>
        </p:spPr>
        <p:txBody>
          <a:bodyPr wrap="square" rtlCol="0">
            <a:spAutoFit/>
          </a:bodyPr>
          <a:lstStyle/>
          <a:p>
            <a:r>
              <a:rPr lang="en-US" b="1" dirty="0"/>
              <a:t>         Each record should contain a Discipline OR a Removal. Not both!</a:t>
            </a:r>
          </a:p>
        </p:txBody>
      </p:sp>
      <p:sp>
        <p:nvSpPr>
          <p:cNvPr id="7" name="TextBox 6"/>
          <p:cNvSpPr txBox="1"/>
          <p:nvPr/>
        </p:nvSpPr>
        <p:spPr>
          <a:xfrm>
            <a:off x="5777207" y="1717702"/>
            <a:ext cx="539646" cy="369332"/>
          </a:xfrm>
          <a:prstGeom prst="rect">
            <a:avLst/>
          </a:prstGeom>
          <a:noFill/>
        </p:spPr>
        <p:txBody>
          <a:bodyPr wrap="square" rtlCol="0">
            <a:spAutoFit/>
          </a:bodyPr>
          <a:lstStyle/>
          <a:p>
            <a:r>
              <a:rPr lang="en-US" dirty="0"/>
              <a:t> </a:t>
            </a:r>
            <a:r>
              <a:rPr lang="en-US" b="1" dirty="0"/>
              <a:t>OR</a:t>
            </a:r>
          </a:p>
        </p:txBody>
      </p:sp>
      <p:sp>
        <p:nvSpPr>
          <p:cNvPr id="8" name="TextBox 7"/>
          <p:cNvSpPr txBox="1"/>
          <p:nvPr/>
        </p:nvSpPr>
        <p:spPr>
          <a:xfrm>
            <a:off x="9259320" y="5158894"/>
            <a:ext cx="2299017" cy="461665"/>
          </a:xfrm>
          <a:prstGeom prst="rect">
            <a:avLst/>
          </a:prstGeom>
          <a:noFill/>
        </p:spPr>
        <p:txBody>
          <a:bodyPr wrap="square" rtlCol="0">
            <a:spAutoFit/>
          </a:bodyPr>
          <a:lstStyle/>
          <a:p>
            <a:r>
              <a:rPr lang="en-US" sz="1200" dirty="0"/>
              <a:t>*IAES – Interim Alternative Educational Setting</a:t>
            </a:r>
          </a:p>
        </p:txBody>
      </p:sp>
      <p:sp>
        <p:nvSpPr>
          <p:cNvPr id="10" name="Rectangle: Rounded Corners 9">
            <a:extLst>
              <a:ext uri="{FF2B5EF4-FFF2-40B4-BE49-F238E27FC236}">
                <a16:creationId xmlns:a16="http://schemas.microsoft.com/office/drawing/2014/main" id="{7F015B03-FEFC-4729-A4C1-BC104D469AA5}"/>
              </a:ext>
            </a:extLst>
          </p:cNvPr>
          <p:cNvSpPr/>
          <p:nvPr/>
        </p:nvSpPr>
        <p:spPr>
          <a:xfrm>
            <a:off x="9656162" y="2651609"/>
            <a:ext cx="2025267" cy="188619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sz="1600" dirty="0"/>
              <a:t>Special Education Removal Reason required-</a:t>
            </a:r>
          </a:p>
          <a:p>
            <a:r>
              <a:rPr lang="en-US" sz="1600" dirty="0"/>
              <a:t>Incident involving drugs (01), weapons (03), or serious bodily injury (02) </a:t>
            </a:r>
          </a:p>
        </p:txBody>
      </p:sp>
      <p:cxnSp>
        <p:nvCxnSpPr>
          <p:cNvPr id="16" name="Straight Connector 15">
            <a:extLst>
              <a:ext uri="{FF2B5EF4-FFF2-40B4-BE49-F238E27FC236}">
                <a16:creationId xmlns:a16="http://schemas.microsoft.com/office/drawing/2014/main" id="{1290C975-F7DE-F8A8-41C7-D439724F27D5}"/>
              </a:ext>
              <a:ext uri="{C183D7F6-B498-43B3-948B-1728B52AA6E4}">
                <adec:decorative xmlns:adec="http://schemas.microsoft.com/office/drawing/2017/decorative" val="1"/>
              </a:ext>
            </a:extLst>
          </p:cNvPr>
          <p:cNvCxnSpPr/>
          <p:nvPr/>
        </p:nvCxnSpPr>
        <p:spPr>
          <a:xfrm>
            <a:off x="9095874" y="3756773"/>
            <a:ext cx="560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descr="Received Services During Expulsion (0- No, 1- Yes)&#10;">
            <a:extLst>
              <a:ext uri="{FF2B5EF4-FFF2-40B4-BE49-F238E27FC236}">
                <a16:creationId xmlns:a16="http://schemas.microsoft.com/office/drawing/2014/main" id="{A6BE4FAC-E10C-778B-23D5-144E2D6AF903}"/>
              </a:ext>
            </a:extLst>
          </p:cNvPr>
          <p:cNvGrpSpPr/>
          <p:nvPr/>
        </p:nvGrpSpPr>
        <p:grpSpPr>
          <a:xfrm>
            <a:off x="1269987" y="5448054"/>
            <a:ext cx="1765326" cy="1083867"/>
            <a:chOff x="1495436" y="3355617"/>
            <a:chExt cx="2138035" cy="1336271"/>
          </a:xfrm>
        </p:grpSpPr>
        <p:sp>
          <p:nvSpPr>
            <p:cNvPr id="18" name="Rectangle: Rounded Corners 17">
              <a:extLst>
                <a:ext uri="{FF2B5EF4-FFF2-40B4-BE49-F238E27FC236}">
                  <a16:creationId xmlns:a16="http://schemas.microsoft.com/office/drawing/2014/main" id="{C97344B2-5298-F1CF-94F3-C2B0566B9448}"/>
                </a:ext>
              </a:extLst>
            </p:cNvPr>
            <p:cNvSpPr/>
            <p:nvPr/>
          </p:nvSpPr>
          <p:spPr>
            <a:xfrm>
              <a:off x="1495436" y="3355617"/>
              <a:ext cx="2138035" cy="133627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Rectangle: Rounded Corners 4" descr="Received Services During Expulsion (0- No, 1- Yes)&#10;">
              <a:extLst>
                <a:ext uri="{FF2B5EF4-FFF2-40B4-BE49-F238E27FC236}">
                  <a16:creationId xmlns:a16="http://schemas.microsoft.com/office/drawing/2014/main" id="{BDCE72F9-5A9F-357D-48AD-1FA739C08DD5}"/>
                </a:ext>
              </a:extLst>
            </p:cNvPr>
            <p:cNvSpPr txBox="1"/>
            <p:nvPr/>
          </p:nvSpPr>
          <p:spPr>
            <a:xfrm>
              <a:off x="1534574" y="3394755"/>
              <a:ext cx="2059759" cy="12579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dirty="0"/>
                <a:t>Received Services During Expulsion (0- No, </a:t>
              </a:r>
              <a:r>
                <a:rPr lang="en-US" sz="1600" kern="1200" dirty="0"/>
                <a:t>1- Yes)</a:t>
              </a:r>
            </a:p>
          </p:txBody>
        </p:sp>
      </p:grpSp>
      <p:cxnSp>
        <p:nvCxnSpPr>
          <p:cNvPr id="20" name="Straight Connector 19">
            <a:extLst>
              <a:ext uri="{FF2B5EF4-FFF2-40B4-BE49-F238E27FC236}">
                <a16:creationId xmlns:a16="http://schemas.microsoft.com/office/drawing/2014/main" id="{95C3F60A-697D-09B6-5CD8-F42F1AC9BD0F}"/>
              </a:ext>
              <a:ext uri="{C183D7F6-B498-43B3-948B-1728B52AA6E4}">
                <adec:decorative xmlns:adec="http://schemas.microsoft.com/office/drawing/2017/decorative" val="1"/>
              </a:ext>
            </a:extLst>
          </p:cNvPr>
          <p:cNvCxnSpPr>
            <a:cxnSpLocks/>
          </p:cNvCxnSpPr>
          <p:nvPr/>
        </p:nvCxnSpPr>
        <p:spPr>
          <a:xfrm>
            <a:off x="3035313" y="5810162"/>
            <a:ext cx="6357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457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Special Education Removal Type</a:t>
            </a:r>
          </a:p>
        </p:txBody>
      </p:sp>
      <p:sp>
        <p:nvSpPr>
          <p:cNvPr id="4" name="Content Placeholder 3"/>
          <p:cNvSpPr>
            <a:spLocks noGrp="1"/>
          </p:cNvSpPr>
          <p:nvPr>
            <p:ph idx="1"/>
          </p:nvPr>
        </p:nvSpPr>
        <p:spPr>
          <a:xfrm>
            <a:off x="617621" y="1459832"/>
            <a:ext cx="9607034" cy="4996386"/>
          </a:xfrm>
        </p:spPr>
        <p:txBody>
          <a:bodyPr>
            <a:noAutofit/>
          </a:bodyPr>
          <a:lstStyle/>
          <a:p>
            <a:pPr marL="0" indent="0">
              <a:lnSpc>
                <a:spcPct val="120000"/>
              </a:lnSpc>
              <a:spcBef>
                <a:spcPts val="0"/>
              </a:spcBef>
              <a:buNone/>
            </a:pPr>
            <a:r>
              <a:rPr lang="en-US" sz="1800" dirty="0"/>
              <a:t>Special Education Removal Type-  temporary change in placement to an IAES (determined by IEP team)</a:t>
            </a:r>
          </a:p>
          <a:p>
            <a:pPr marL="0" indent="0">
              <a:lnSpc>
                <a:spcPct val="120000"/>
              </a:lnSpc>
              <a:spcBef>
                <a:spcPts val="0"/>
              </a:spcBef>
              <a:buNone/>
            </a:pPr>
            <a:endParaRPr lang="en-US" sz="1800" dirty="0"/>
          </a:p>
          <a:p>
            <a:pPr marL="0" indent="0">
              <a:lnSpc>
                <a:spcPct val="120000"/>
              </a:lnSpc>
              <a:spcBef>
                <a:spcPts val="0"/>
              </a:spcBef>
              <a:buNone/>
            </a:pPr>
            <a:r>
              <a:rPr lang="en-US" sz="1800" b="1" dirty="0"/>
              <a:t>01 - Unilateral Removal By School Personnel </a:t>
            </a:r>
            <a:r>
              <a:rPr lang="en-US" sz="1800" dirty="0"/>
              <a:t>– school personnel order the removal of child with disabilities from their current educational placement to IAES for not more than 45 school days for drugs, weapons, or serious bodily injury.</a:t>
            </a:r>
          </a:p>
          <a:p>
            <a:pPr lvl="1" indent="0">
              <a:lnSpc>
                <a:spcPct val="120000"/>
              </a:lnSpc>
              <a:spcBef>
                <a:spcPts val="0"/>
              </a:spcBef>
              <a:buNone/>
            </a:pPr>
            <a:r>
              <a:rPr lang="en-US" sz="1800" dirty="0"/>
              <a:t>- extreme situation, school personnel made decision without parent consent for a change in placement for typically 45 days. </a:t>
            </a:r>
          </a:p>
          <a:p>
            <a:pPr marL="0" indent="0">
              <a:lnSpc>
                <a:spcPct val="120000"/>
              </a:lnSpc>
              <a:spcBef>
                <a:spcPts val="0"/>
              </a:spcBef>
              <a:buNone/>
            </a:pPr>
            <a:r>
              <a:rPr lang="en-US" sz="1800" b="1" dirty="0"/>
              <a:t>02 - Unilateral Removal Based on a Hearing Officer’s Determination </a:t>
            </a:r>
            <a:r>
              <a:rPr lang="en-US" sz="1800" dirty="0"/>
              <a:t>– impartial hearing officer orders the removal of child with disabilities from current educational placement to IAES for not more than 45 school days.</a:t>
            </a:r>
          </a:p>
          <a:p>
            <a:pPr marL="0" indent="0">
              <a:lnSpc>
                <a:spcPct val="120000"/>
              </a:lnSpc>
              <a:spcBef>
                <a:spcPts val="0"/>
              </a:spcBef>
              <a:buNone/>
            </a:pPr>
            <a:endParaRPr lang="en-US" sz="1800" dirty="0">
              <a:latin typeface="+mn-lt"/>
            </a:endParaRPr>
          </a:p>
          <a:p>
            <a:pPr marL="0" indent="0">
              <a:lnSpc>
                <a:spcPct val="120000"/>
              </a:lnSpc>
              <a:spcBef>
                <a:spcPts val="0"/>
              </a:spcBef>
              <a:buNone/>
            </a:pPr>
            <a:r>
              <a:rPr lang="en-US" sz="1400" b="1" dirty="0"/>
              <a:t>Interim Alternative Educational Setting (IAES) – </a:t>
            </a:r>
            <a:r>
              <a:rPr lang="en-US" sz="1400" dirty="0"/>
              <a:t>An appropriate setting determined by the child’s IEP team or hearing office in which the child is placed for no more than 45 school days. This setting enables the child to continue to receive educational services and participate in the general education curriculum (although in another setting) and to progress toward meeting the goals set out in the IEP. </a:t>
            </a:r>
            <a:endParaRPr lang="en-US" sz="1800" dirty="0">
              <a:latin typeface="+mn-lt"/>
            </a:endParaRPr>
          </a:p>
          <a:p>
            <a:pPr marL="0" indent="0">
              <a:lnSpc>
                <a:spcPct val="120000"/>
              </a:lnSpc>
              <a:spcBef>
                <a:spcPts val="0"/>
              </a:spcBef>
              <a:buNone/>
            </a:pPr>
            <a:endParaRPr lang="en-US" sz="1600" dirty="0">
              <a:latin typeface="+mn-lt"/>
            </a:endParaRPr>
          </a:p>
        </p:txBody>
      </p:sp>
    </p:spTree>
    <p:extLst>
      <p:ext uri="{BB962C8B-B14F-4D97-AF65-F5344CB8AC3E}">
        <p14:creationId xmlns:p14="http://schemas.microsoft.com/office/powerpoint/2010/main" val="2589029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Action Length Field</a:t>
            </a:r>
          </a:p>
        </p:txBody>
      </p:sp>
      <p:sp>
        <p:nvSpPr>
          <p:cNvPr id="3" name="Content Placeholder 2"/>
          <p:cNvSpPr>
            <a:spLocks noGrp="1"/>
          </p:cNvSpPr>
          <p:nvPr>
            <p:ph idx="1"/>
          </p:nvPr>
        </p:nvSpPr>
        <p:spPr/>
        <p:txBody>
          <a:bodyPr>
            <a:normAutofit/>
          </a:bodyPr>
          <a:lstStyle/>
          <a:p>
            <a:r>
              <a:rPr lang="en-US" dirty="0"/>
              <a:t>Discipline Action Length must be between a half day and 260 days</a:t>
            </a:r>
          </a:p>
          <a:p>
            <a:r>
              <a:rPr lang="en-US" dirty="0"/>
              <a:t>Field must end in 0 or 5</a:t>
            </a:r>
          </a:p>
          <a:p>
            <a:r>
              <a:rPr lang="en-US" dirty="0"/>
              <a:t>should reflect number of actual school days missed within the reporting period of 7/1 – 6/30</a:t>
            </a:r>
          </a:p>
          <a:p>
            <a:pPr marL="457200" lvl="1" indent="0">
              <a:buNone/>
            </a:pPr>
            <a:r>
              <a:rPr lang="en-US" dirty="0"/>
              <a:t>Examples:</a:t>
            </a:r>
          </a:p>
          <a:p>
            <a:pPr lvl="1"/>
            <a:r>
              <a:rPr lang="en-US" dirty="0"/>
              <a:t>½ day =0005</a:t>
            </a:r>
          </a:p>
          <a:p>
            <a:pPr lvl="1"/>
            <a:r>
              <a:rPr lang="en-US" dirty="0"/>
              <a:t>1 days = 0010</a:t>
            </a:r>
          </a:p>
          <a:p>
            <a:pPr lvl="1"/>
            <a:r>
              <a:rPr lang="en-US" dirty="0"/>
              <a:t>10 days = 0100</a:t>
            </a:r>
          </a:p>
          <a:p>
            <a:pPr lvl="1"/>
            <a:r>
              <a:rPr lang="en-US" dirty="0"/>
              <a:t>60 days = 0600</a:t>
            </a:r>
          </a:p>
          <a:p>
            <a:pPr lvl="1"/>
            <a:r>
              <a:rPr lang="en-US" dirty="0"/>
              <a:t>260 days = 2600</a:t>
            </a:r>
          </a:p>
          <a:p>
            <a:pPr marL="0" indent="0">
              <a:buNone/>
            </a:pPr>
            <a:r>
              <a:rPr lang="en-US"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1015788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81019" y="1326620"/>
            <a:ext cx="8101157" cy="4750880"/>
          </a:xfrm>
        </p:spPr>
        <p:txBody>
          <a:bodyPr/>
          <a:lstStyle/>
          <a:p>
            <a:pPr marL="0" indent="0">
              <a:buNone/>
            </a:pPr>
            <a:r>
              <a:rPr lang="en-US" sz="1800" dirty="0"/>
              <a:t>Bookmark this link: </a:t>
            </a:r>
            <a:r>
              <a:rPr lang="en-US" sz="1800" dirty="0">
                <a:hlinkClick r:id="rId3"/>
              </a:rPr>
              <a:t>https://www.cde.state.co.us/idm</a:t>
            </a:r>
            <a:r>
              <a:rPr lang="en-US" sz="1800" dirty="0"/>
              <a:t>  </a:t>
            </a:r>
          </a:p>
          <a:p>
            <a:pPr marL="0" indent="0">
              <a:buNone/>
            </a:pPr>
            <a:r>
              <a:rPr lang="en-US" sz="1800" dirty="0"/>
              <a:t>From link click </a:t>
            </a:r>
            <a:r>
              <a:rPr lang="en-US" sz="1800" b="1" u="sng" dirty="0"/>
              <a:t>Data Pipeline</a:t>
            </a:r>
            <a:r>
              <a:rPr lang="en-US" sz="1800" dirty="0"/>
              <a:t> to get to this screen. </a:t>
            </a:r>
          </a:p>
          <a:p>
            <a:pPr marL="0" indent="0">
              <a:buNone/>
            </a:pPr>
            <a:r>
              <a:rPr lang="en-US" sz="1800" dirty="0"/>
              <a:t>Next click the blue login button.</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Accessing the Data Pipeline</a:t>
            </a:r>
          </a:p>
        </p:txBody>
      </p:sp>
      <p:sp>
        <p:nvSpPr>
          <p:cNvPr id="7" name="Left Arrow 6">
            <a:extLst>
              <a:ext uri="{C183D7F6-B498-43B3-948B-1728B52AA6E4}">
                <adec:decorative xmlns:adec="http://schemas.microsoft.com/office/drawing/2017/decorative" val="1"/>
              </a:ext>
            </a:extLst>
          </p:cNvPr>
          <p:cNvSpPr/>
          <p:nvPr/>
        </p:nvSpPr>
        <p:spPr>
          <a:xfrm rot="10800000">
            <a:off x="3516235" y="3846300"/>
            <a:ext cx="731520" cy="457200"/>
          </a:xfrm>
          <a:prstGeom prst="leftArrow">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6146" name="Picture 2" descr="screenshot of Data Pipeline System login"/>
          <p:cNvPicPr>
            <a:picLocks noChangeAspect="1" noChangeArrowheads="1"/>
          </p:cNvPicPr>
          <p:nvPr/>
        </p:nvPicPr>
        <p:blipFill rotWithShape="1">
          <a:blip r:embed="rId4">
            <a:extLst>
              <a:ext uri="{28A0092B-C50C-407E-A947-70E740481C1C}">
                <a14:useLocalDpi xmlns:a14="http://schemas.microsoft.com/office/drawing/2010/main" val="0"/>
              </a:ext>
            </a:extLst>
          </a:blip>
          <a:srcRect l="11394" t="17822" r="12163" b="14881"/>
          <a:stretch/>
        </p:blipFill>
        <p:spPr bwMode="auto">
          <a:xfrm>
            <a:off x="1925653" y="2414214"/>
            <a:ext cx="7581807" cy="375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81244" y="1368769"/>
            <a:ext cx="2068083" cy="954107"/>
          </a:xfrm>
          <a:prstGeom prst="rect">
            <a:avLst/>
          </a:prstGeom>
          <a:noFill/>
        </p:spPr>
        <p:txBody>
          <a:bodyPr wrap="square" rtlCol="0">
            <a:spAutoFit/>
          </a:bodyPr>
          <a:lstStyle/>
          <a:p>
            <a:r>
              <a:rPr lang="en-US" sz="1400" dirty="0"/>
              <a:t>*your single sign-on login may be used for all CDE applications listed here that you have access to</a:t>
            </a:r>
          </a:p>
        </p:txBody>
      </p:sp>
      <p:sp>
        <p:nvSpPr>
          <p:cNvPr id="8" name="Right Arrow 7">
            <a:extLst>
              <a:ext uri="{C183D7F6-B498-43B3-948B-1728B52AA6E4}">
                <adec:decorative xmlns:adec="http://schemas.microsoft.com/office/drawing/2017/decorative" val="1"/>
              </a:ext>
            </a:extLst>
          </p:cNvPr>
          <p:cNvSpPr/>
          <p:nvPr/>
        </p:nvSpPr>
        <p:spPr>
          <a:xfrm rot="10800000">
            <a:off x="3391900" y="4219154"/>
            <a:ext cx="413182" cy="14913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90129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FCCEBE-43C9-554A-2A6D-6EC457A1F707}"/>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
        <p:nvSpPr>
          <p:cNvPr id="9" name="TextBox 8">
            <a:extLst>
              <a:ext uri="{FF2B5EF4-FFF2-40B4-BE49-F238E27FC236}">
                <a16:creationId xmlns:a16="http://schemas.microsoft.com/office/drawing/2014/main" id="{9543CE16-065C-6B78-092E-73E5050E4D1C}"/>
              </a:ext>
            </a:extLst>
          </p:cNvPr>
          <p:cNvSpPr txBox="1"/>
          <p:nvPr/>
        </p:nvSpPr>
        <p:spPr>
          <a:xfrm>
            <a:off x="5052889" y="1127470"/>
            <a:ext cx="7017815"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District respondents (DIS User Role) upload the files</a:t>
            </a:r>
          </a:p>
          <a:p>
            <a:pPr marL="285750" indent="-285750">
              <a:buFont typeface="Arial" panose="020B0604020202020204" pitchFamily="34" charset="0"/>
              <a:buChar char="•"/>
            </a:pPr>
            <a:r>
              <a:rPr lang="en-US" sz="1400" dirty="0"/>
              <a:t>Click </a:t>
            </a:r>
            <a:r>
              <a:rPr lang="en-US" sz="1400" b="1" dirty="0">
                <a:solidFill>
                  <a:schemeClr val="accent5">
                    <a:lumMod val="75000"/>
                  </a:schemeClr>
                </a:solidFill>
              </a:rPr>
              <a:t>Date File Upload </a:t>
            </a:r>
            <a:r>
              <a:rPr lang="en-US" sz="1400" dirty="0"/>
              <a:t>tab </a:t>
            </a:r>
            <a:r>
              <a:rPr lang="en-US" sz="1400" dirty="0">
                <a:sym typeface="Wingdings" panose="05000000000000000000" pitchFamily="2" charset="2"/>
              </a:rPr>
              <a:t></a:t>
            </a:r>
            <a:r>
              <a:rPr lang="en-US" sz="1400" dirty="0"/>
              <a:t>Select Dataset </a:t>
            </a:r>
            <a:r>
              <a:rPr lang="en-US" sz="1400" b="1" dirty="0">
                <a:solidFill>
                  <a:schemeClr val="accent5">
                    <a:lumMod val="75000"/>
                  </a:schemeClr>
                </a:solidFill>
              </a:rPr>
              <a:t>Discipline</a:t>
            </a:r>
            <a:r>
              <a:rPr lang="en-US" sz="1400" dirty="0"/>
              <a:t>/File Type </a:t>
            </a:r>
            <a:r>
              <a:rPr lang="en-US" sz="1400" b="1" dirty="0">
                <a:solidFill>
                  <a:schemeClr val="accent5">
                    <a:lumMod val="75000"/>
                  </a:schemeClr>
                </a:solidFill>
              </a:rPr>
              <a:t>Discipline Action </a:t>
            </a:r>
            <a:r>
              <a:rPr lang="en-US" sz="1400" dirty="0"/>
              <a:t>to upload the Discipline Action File </a:t>
            </a:r>
          </a:p>
        </p:txBody>
      </p:sp>
      <p:pic>
        <p:nvPicPr>
          <p:cNvPr id="4100" name="Picture 4" descr="screenshot of district error report screen">
            <a:extLst>
              <a:ext uri="{FF2B5EF4-FFF2-40B4-BE49-F238E27FC236}">
                <a16:creationId xmlns:a16="http://schemas.microsoft.com/office/drawing/2014/main" id="{DB001D97-7C56-6B84-2CF2-3391D2454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96" y="4027152"/>
            <a:ext cx="9006299" cy="288131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41B1A53-B9D1-C949-94D1-EA42016ADCEC}"/>
              </a:ext>
            </a:extLst>
          </p:cNvPr>
          <p:cNvSpPr txBox="1"/>
          <p:nvPr/>
        </p:nvSpPr>
        <p:spPr>
          <a:xfrm>
            <a:off x="9283959" y="4407091"/>
            <a:ext cx="2183363"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t>Click Pipeline Reports/Error Report to find Discipline Action File Error Detail Report</a:t>
            </a:r>
          </a:p>
          <a:p>
            <a:pPr marL="285750" indent="-285750">
              <a:buFont typeface="Arial" panose="020B0604020202020204" pitchFamily="34" charset="0"/>
              <a:buChar char="•"/>
            </a:pPr>
            <a:r>
              <a:rPr lang="en-US" sz="1400" dirty="0"/>
              <a:t>District respondent (DIS User role) </a:t>
            </a:r>
          </a:p>
        </p:txBody>
      </p:sp>
      <p:sp>
        <p:nvSpPr>
          <p:cNvPr id="19" name="Title 18">
            <a:extLst>
              <a:ext uri="{FF2B5EF4-FFF2-40B4-BE49-F238E27FC236}">
                <a16:creationId xmlns:a16="http://schemas.microsoft.com/office/drawing/2014/main" id="{F38CD195-72E6-25B3-80BE-B0E5B0961F75}"/>
              </a:ext>
            </a:extLst>
          </p:cNvPr>
          <p:cNvSpPr txBox="1">
            <a:spLocks noGrp="1"/>
          </p:cNvSpPr>
          <p:nvPr>
            <p:ph type="title" idx="4294967295"/>
          </p:nvPr>
        </p:nvSpPr>
        <p:spPr>
          <a:xfrm>
            <a:off x="5691673" y="136525"/>
            <a:ext cx="551439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Discipline Interchange Process – District Respondent </a:t>
            </a:r>
          </a:p>
        </p:txBody>
      </p:sp>
      <p:pic>
        <p:nvPicPr>
          <p:cNvPr id="21" name="Picture 20" descr="screenshot of data file upload for Discipline Action File">
            <a:extLst>
              <a:ext uri="{FF2B5EF4-FFF2-40B4-BE49-F238E27FC236}">
                <a16:creationId xmlns:a16="http://schemas.microsoft.com/office/drawing/2014/main" id="{C9FDCD24-8931-743F-D570-EC6C33D63CE0}"/>
              </a:ext>
            </a:extLst>
          </p:cNvPr>
          <p:cNvPicPr>
            <a:picLocks noChangeAspect="1"/>
          </p:cNvPicPr>
          <p:nvPr/>
        </p:nvPicPr>
        <p:blipFill>
          <a:blip r:embed="rId3"/>
          <a:stretch>
            <a:fillRect/>
          </a:stretch>
        </p:blipFill>
        <p:spPr>
          <a:xfrm>
            <a:off x="121296" y="72959"/>
            <a:ext cx="5247878" cy="3767204"/>
          </a:xfrm>
          <a:prstGeom prst="rect">
            <a:avLst/>
          </a:prstGeom>
        </p:spPr>
      </p:pic>
    </p:spTree>
    <p:extLst>
      <p:ext uri="{BB962C8B-B14F-4D97-AF65-F5344CB8AC3E}">
        <p14:creationId xmlns:p14="http://schemas.microsoft.com/office/powerpoint/2010/main" val="169740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8A6B84-B5F3-3D25-28B6-B672DFA62098}"/>
              </a:ext>
            </a:extLst>
          </p:cNvPr>
          <p:cNvSpPr>
            <a:spLocks noGrp="1"/>
          </p:cNvSpPr>
          <p:nvPr>
            <p:ph type="sldNum" sz="quarter" idx="12"/>
          </p:nvPr>
        </p:nvSpPr>
        <p:spPr/>
        <p:txBody>
          <a:bodyPr/>
          <a:lstStyle/>
          <a:p>
            <a:fld id="{C479D5F6-EDCB-402A-AC08-4943A1820E8F}" type="slidenum">
              <a:rPr lang="en-US" smtClean="0"/>
              <a:pPr/>
              <a:t>16</a:t>
            </a:fld>
            <a:endParaRPr lang="en-US" dirty="0"/>
          </a:p>
        </p:txBody>
      </p:sp>
      <p:pic>
        <p:nvPicPr>
          <p:cNvPr id="5" name="Content Placeholder 4" descr="screenshot of where to take Sped Discipline Snapshot in Data Pipeline">
            <a:extLst>
              <a:ext uri="{FF2B5EF4-FFF2-40B4-BE49-F238E27FC236}">
                <a16:creationId xmlns:a16="http://schemas.microsoft.com/office/drawing/2014/main" id="{81906242-F439-85C4-1548-93A3F6A99D53}"/>
              </a:ext>
            </a:extLst>
          </p:cNvPr>
          <p:cNvPicPr>
            <a:picLocks noGrp="1" noChangeAspect="1"/>
          </p:cNvPicPr>
          <p:nvPr>
            <p:ph idx="4294967295"/>
          </p:nvPr>
        </p:nvPicPr>
        <p:blipFill>
          <a:blip r:embed="rId2"/>
          <a:stretch>
            <a:fillRect/>
          </a:stretch>
        </p:blipFill>
        <p:spPr>
          <a:xfrm>
            <a:off x="129483" y="514012"/>
            <a:ext cx="8845420" cy="3024588"/>
          </a:xfrm>
          <a:prstGeom prst="rect">
            <a:avLst/>
          </a:prstGeom>
        </p:spPr>
      </p:pic>
      <p:sp>
        <p:nvSpPr>
          <p:cNvPr id="6" name="TextBox 5">
            <a:extLst>
              <a:ext uri="{FF2B5EF4-FFF2-40B4-BE49-F238E27FC236}">
                <a16:creationId xmlns:a16="http://schemas.microsoft.com/office/drawing/2014/main" id="{E7AB77EA-B552-2DAA-E3D2-05B8CE52F66C}"/>
              </a:ext>
            </a:extLst>
          </p:cNvPr>
          <p:cNvSpPr txBox="1"/>
          <p:nvPr/>
        </p:nvSpPr>
        <p:spPr>
          <a:xfrm>
            <a:off x="1842428" y="2535632"/>
            <a:ext cx="8023467"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a:t>AU respondents (SPI Approver or User Role) create the snapshots here</a:t>
            </a:r>
          </a:p>
          <a:p>
            <a:pPr marL="285750" indent="-285750">
              <a:buFont typeface="Arial" panose="020B0604020202020204" pitchFamily="34" charset="0"/>
              <a:buChar char="•"/>
            </a:pPr>
            <a:r>
              <a:rPr lang="en-US" sz="1200" dirty="0"/>
              <a:t>Click </a:t>
            </a:r>
            <a:r>
              <a:rPr lang="en-US" sz="1200" b="1" dirty="0">
                <a:solidFill>
                  <a:schemeClr val="accent6"/>
                </a:solidFill>
              </a:rPr>
              <a:t>Snapshot</a:t>
            </a:r>
            <a:r>
              <a:rPr lang="en-US" sz="1200" dirty="0"/>
              <a:t> tab – Select File Type</a:t>
            </a:r>
            <a:r>
              <a:rPr lang="en-US" sz="1200" b="1" dirty="0"/>
              <a:t> </a:t>
            </a:r>
            <a:r>
              <a:rPr lang="en-US" sz="1200" b="1" dirty="0">
                <a:solidFill>
                  <a:schemeClr val="accent6"/>
                </a:solidFill>
              </a:rPr>
              <a:t>Special Education Discipline</a:t>
            </a:r>
            <a:r>
              <a:rPr lang="en-US" sz="1200" b="1" dirty="0"/>
              <a:t>,</a:t>
            </a:r>
            <a:r>
              <a:rPr lang="en-US" sz="1200" b="1" dirty="0">
                <a:solidFill>
                  <a:schemeClr val="accent6"/>
                </a:solidFill>
              </a:rPr>
              <a:t> </a:t>
            </a:r>
            <a:r>
              <a:rPr lang="en-US" sz="1200" dirty="0"/>
              <a:t>School Year, and Org Code is 5-digit AU code</a:t>
            </a:r>
          </a:p>
        </p:txBody>
      </p:sp>
      <p:pic>
        <p:nvPicPr>
          <p:cNvPr id="5122" name="Picture 2" descr="screenshot of where to find Sped Discipline Snapshot error detail report in Pipeline">
            <a:extLst>
              <a:ext uri="{FF2B5EF4-FFF2-40B4-BE49-F238E27FC236}">
                <a16:creationId xmlns:a16="http://schemas.microsoft.com/office/drawing/2014/main" id="{8F5142FF-5C0A-15AC-1150-E36B790AB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8" y="3721890"/>
            <a:ext cx="10499558" cy="26344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D7EF936-D8BD-11D2-67C6-2F90D186BB3B}"/>
              </a:ext>
            </a:extLst>
          </p:cNvPr>
          <p:cNvSpPr txBox="1"/>
          <p:nvPr/>
        </p:nvSpPr>
        <p:spPr>
          <a:xfrm>
            <a:off x="2084266" y="5639197"/>
            <a:ext cx="8023467"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t>Click Pipeline Reports/Error Report –&gt; Select Dataset </a:t>
            </a:r>
            <a:r>
              <a:rPr lang="en-US" sz="1200" b="1" dirty="0">
                <a:solidFill>
                  <a:schemeClr val="accent6"/>
                </a:solidFill>
              </a:rPr>
              <a:t>Discipline</a:t>
            </a:r>
            <a:r>
              <a:rPr lang="en-US" sz="1200" dirty="0"/>
              <a:t> and File Type – </a:t>
            </a:r>
            <a:r>
              <a:rPr lang="en-US" sz="1200" b="1" dirty="0">
                <a:solidFill>
                  <a:schemeClr val="accent6"/>
                </a:solidFill>
              </a:rPr>
              <a:t>Special Education Discipline</a:t>
            </a:r>
          </a:p>
          <a:p>
            <a:pPr marL="285750" indent="-285750">
              <a:buFont typeface="Arial" panose="020B0604020202020204" pitchFamily="34" charset="0"/>
              <a:buChar char="•"/>
            </a:pPr>
            <a:r>
              <a:rPr lang="en-US" sz="1200" dirty="0"/>
              <a:t>AU respondents (SPI Approver or User Role)</a:t>
            </a:r>
            <a:endParaRPr lang="en-US" sz="1200" b="1" dirty="0">
              <a:solidFill>
                <a:schemeClr val="accent6"/>
              </a:solidFill>
            </a:endParaRPr>
          </a:p>
          <a:p>
            <a:endParaRPr lang="en-US" sz="1200" dirty="0"/>
          </a:p>
        </p:txBody>
      </p:sp>
      <p:sp>
        <p:nvSpPr>
          <p:cNvPr id="8" name="Title 7">
            <a:extLst>
              <a:ext uri="{FF2B5EF4-FFF2-40B4-BE49-F238E27FC236}">
                <a16:creationId xmlns:a16="http://schemas.microsoft.com/office/drawing/2014/main" id="{D42B5AEA-24DC-D2C3-9461-D5FD3F496798}"/>
              </a:ext>
            </a:extLst>
          </p:cNvPr>
          <p:cNvSpPr txBox="1">
            <a:spLocks noGrp="1"/>
          </p:cNvSpPr>
          <p:nvPr>
            <p:ph type="title" idx="4294967295"/>
          </p:nvPr>
        </p:nvSpPr>
        <p:spPr>
          <a:xfrm>
            <a:off x="1842428" y="73858"/>
            <a:ext cx="6892498"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Special Education Discipline Snapshot Process – AU Respondent </a:t>
            </a:r>
          </a:p>
        </p:txBody>
      </p:sp>
    </p:spTree>
    <p:extLst>
      <p:ext uri="{BB962C8B-B14F-4D97-AF65-F5344CB8AC3E}">
        <p14:creationId xmlns:p14="http://schemas.microsoft.com/office/powerpoint/2010/main" val="2142424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3AD66E-65A0-D9F8-C977-9692600E194D}"/>
              </a:ext>
            </a:extLst>
          </p:cNvPr>
          <p:cNvSpPr>
            <a:spLocks noGrp="1"/>
          </p:cNvSpPr>
          <p:nvPr>
            <p:ph type="title"/>
          </p:nvPr>
        </p:nvSpPr>
        <p:spPr/>
        <p:txBody>
          <a:bodyPr/>
          <a:lstStyle/>
          <a:p>
            <a:r>
              <a:rPr lang="en-US" dirty="0"/>
              <a:t>Special Education Discipline	</a:t>
            </a:r>
            <a:br>
              <a:rPr lang="en-US" dirty="0"/>
            </a:br>
            <a:r>
              <a:rPr lang="en-US" dirty="0"/>
              <a:t>Action Items</a:t>
            </a:r>
          </a:p>
        </p:txBody>
      </p:sp>
      <p:sp>
        <p:nvSpPr>
          <p:cNvPr id="2" name="Content Placeholder 1">
            <a:extLst>
              <a:ext uri="{FF2B5EF4-FFF2-40B4-BE49-F238E27FC236}">
                <a16:creationId xmlns:a16="http://schemas.microsoft.com/office/drawing/2014/main" id="{377A897F-0FF4-B96D-15BC-461240CE5EDA}"/>
              </a:ext>
            </a:extLst>
          </p:cNvPr>
          <p:cNvSpPr>
            <a:spLocks noGrp="1"/>
          </p:cNvSpPr>
          <p:nvPr>
            <p:ph idx="1"/>
          </p:nvPr>
        </p:nvSpPr>
        <p:spPr/>
        <p:txBody>
          <a:bodyPr/>
          <a:lstStyle/>
          <a:p>
            <a:r>
              <a:rPr lang="en-US" dirty="0"/>
              <a:t>District Respondents</a:t>
            </a:r>
          </a:p>
          <a:p>
            <a:pPr lvl="1"/>
            <a:r>
              <a:rPr lang="en-US" dirty="0"/>
              <a:t>Be sure someone is assigned the DIS User role</a:t>
            </a:r>
          </a:p>
          <a:p>
            <a:pPr lvl="1"/>
            <a:r>
              <a:rPr lang="en-US" dirty="0"/>
              <a:t>Confirm when vendor updates will be ready and who will be uploading the Discipline Action File for each district</a:t>
            </a:r>
          </a:p>
          <a:p>
            <a:pPr lvl="1"/>
            <a:r>
              <a:rPr lang="en-US" dirty="0"/>
              <a:t>Reference collection resources (both interchange and snapshots) for an understanding of requirements for each</a:t>
            </a:r>
          </a:p>
          <a:p>
            <a:pPr marL="457200" lvl="1" indent="0">
              <a:buNone/>
            </a:pPr>
            <a:r>
              <a:rPr lang="en-US" dirty="0"/>
              <a:t> </a:t>
            </a:r>
          </a:p>
          <a:p>
            <a:r>
              <a:rPr lang="en-US" dirty="0"/>
              <a:t>AU Respondents</a:t>
            </a:r>
          </a:p>
          <a:p>
            <a:pPr lvl="1"/>
            <a:r>
              <a:rPr lang="en-US" dirty="0"/>
              <a:t>Be sure someone is assigned the SPI Approver role </a:t>
            </a:r>
          </a:p>
          <a:p>
            <a:pPr lvl="1"/>
            <a:r>
              <a:rPr lang="en-US" dirty="0"/>
              <a:t>check in with member district(s) – person with DIS user role</a:t>
            </a:r>
          </a:p>
          <a:p>
            <a:pPr lvl="1"/>
            <a:r>
              <a:rPr lang="en-US" dirty="0"/>
              <a:t>Touch base on snapshot collection schedule and timeline (i.e. summer vacations or breaks)</a:t>
            </a:r>
          </a:p>
          <a:p>
            <a:pPr marL="457200" lvl="1" indent="0">
              <a:buNone/>
            </a:pPr>
            <a:endParaRPr lang="en-US" dirty="0"/>
          </a:p>
          <a:p>
            <a:endParaRPr lang="en-US" dirty="0"/>
          </a:p>
          <a:p>
            <a:pPr lvl="1"/>
            <a:endParaRPr lang="en-US" dirty="0"/>
          </a:p>
          <a:p>
            <a:pPr lvl="1"/>
            <a:endParaRPr lang="en-US" dirty="0"/>
          </a:p>
        </p:txBody>
      </p:sp>
      <p:sp>
        <p:nvSpPr>
          <p:cNvPr id="3" name="Slide Number Placeholder 2">
            <a:extLst>
              <a:ext uri="{FF2B5EF4-FFF2-40B4-BE49-F238E27FC236}">
                <a16:creationId xmlns:a16="http://schemas.microsoft.com/office/drawing/2014/main" id="{128CEEF6-4DA6-A9C7-282D-AF058AF60586}"/>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394332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Assistance Needed?</a:t>
            </a:r>
          </a:p>
        </p:txBody>
      </p:sp>
      <p:sp>
        <p:nvSpPr>
          <p:cNvPr id="4" name="Content Placeholder 3"/>
          <p:cNvSpPr>
            <a:spLocks noGrp="1"/>
          </p:cNvSpPr>
          <p:nvPr>
            <p:ph idx="1"/>
          </p:nvPr>
        </p:nvSpPr>
        <p:spPr>
          <a:xfrm>
            <a:off x="443565" y="1463040"/>
            <a:ext cx="10360793" cy="4193969"/>
          </a:xfrm>
          <a:prstGeom prst="rect">
            <a:avLst/>
          </a:prstGeom>
          <a:solidFill>
            <a:schemeClr val="bg1"/>
          </a:solidFill>
        </p:spPr>
        <p:txBody>
          <a:bodyPr wrap="square">
            <a:spAutoFit/>
          </a:bodyPr>
          <a:lstStyle/>
          <a:p>
            <a:pPr marL="0" indent="0">
              <a:buNone/>
            </a:pPr>
            <a:r>
              <a:rPr lang="en-US" sz="1800" dirty="0"/>
              <a:t>If you have any questions about the Special Education Discipline Data Collection, please feel free to contact us!  </a:t>
            </a:r>
          </a:p>
          <a:p>
            <a:pPr lvl="0"/>
            <a:endParaRPr lang="en-US" sz="1800" dirty="0"/>
          </a:p>
          <a:p>
            <a:pPr marL="0" indent="0">
              <a:buNone/>
            </a:pPr>
            <a:r>
              <a:rPr lang="en-US" sz="1600" dirty="0"/>
              <a:t>Lindsey Heitman </a:t>
            </a:r>
            <a:r>
              <a:rPr lang="en-US" sz="1600" dirty="0">
                <a:hlinkClick r:id="rId2"/>
              </a:rPr>
              <a:t>SpedDiscipline@cde.state.co.us</a:t>
            </a:r>
            <a:r>
              <a:rPr lang="en-US" sz="1600" dirty="0"/>
              <a:t> </a:t>
            </a:r>
            <a:r>
              <a:rPr lang="en-US" sz="1600" dirty="0" err="1"/>
              <a:t>SpEd</a:t>
            </a:r>
            <a:r>
              <a:rPr lang="en-US" sz="1600" dirty="0"/>
              <a:t> Discipline Snapshot Collection Manager </a:t>
            </a:r>
          </a:p>
          <a:p>
            <a:pPr lvl="1"/>
            <a:r>
              <a:rPr lang="en-US" sz="1400" u="sng" dirty="0">
                <a:hlinkClick r:id="rId3"/>
              </a:rPr>
              <a:t>heitman_l@cde.state.co.us</a:t>
            </a:r>
            <a:endParaRPr lang="en-US" sz="1400" u="sng" dirty="0"/>
          </a:p>
          <a:p>
            <a:pPr lvl="1"/>
            <a:r>
              <a:rPr lang="en-US" sz="1400" dirty="0"/>
              <a:t>(303) 866-5759</a:t>
            </a:r>
          </a:p>
          <a:p>
            <a:pPr marL="0" indent="0">
              <a:buNone/>
            </a:pPr>
            <a:r>
              <a:rPr lang="en-US" sz="1600" dirty="0"/>
              <a:t>Dawna Gudka </a:t>
            </a:r>
            <a:r>
              <a:rPr lang="en-US" sz="1600" dirty="0">
                <a:hlinkClick r:id="rId4"/>
              </a:rPr>
              <a:t>StudentDiscipline@cde.state.co.us</a:t>
            </a:r>
            <a:r>
              <a:rPr lang="en-US" sz="1600" dirty="0"/>
              <a:t> Student Discipline Snapshot Collection Manager</a:t>
            </a:r>
          </a:p>
          <a:p>
            <a:pPr marL="0" indent="0">
              <a:buNone/>
            </a:pPr>
            <a:r>
              <a:rPr lang="en-US" sz="1600" dirty="0"/>
              <a:t>Orla Bolger 303-866-6896 </a:t>
            </a:r>
            <a:r>
              <a:rPr lang="en-US" sz="1600" dirty="0">
                <a:hlinkClick r:id="rId5"/>
              </a:rPr>
              <a:t>bolger_o@cde.state.co.us</a:t>
            </a:r>
            <a:r>
              <a:rPr lang="en-US" sz="1600" dirty="0"/>
              <a:t>   ESSU Contact – data content</a:t>
            </a:r>
          </a:p>
          <a:p>
            <a:pPr marL="0" indent="0">
              <a:buNone/>
            </a:pPr>
            <a:r>
              <a:rPr lang="en-US" sz="1600" dirty="0"/>
              <a:t>Josh Fails 303-866-6308 </a:t>
            </a:r>
            <a:r>
              <a:rPr lang="en-US" sz="1600" dirty="0">
                <a:hlinkClick r:id="rId6"/>
              </a:rPr>
              <a:t>Fails_j@cde.state.co.us</a:t>
            </a:r>
            <a:r>
              <a:rPr lang="en-US" sz="1600" dirty="0"/>
              <a:t>   ESSU Contact – DMS/reports upload process</a:t>
            </a:r>
          </a:p>
          <a:p>
            <a:pPr lvl="0"/>
            <a:endParaRPr lang="en-US" sz="1800" dirty="0"/>
          </a:p>
          <a:p>
            <a:pPr marL="45720" indent="0">
              <a:spcBef>
                <a:spcPts val="0"/>
              </a:spcBef>
              <a:buNone/>
            </a:pPr>
            <a:r>
              <a:rPr lang="en-US" sz="1800" dirty="0"/>
              <a:t>Email protocol – please include:</a:t>
            </a:r>
          </a:p>
          <a:p>
            <a:pPr>
              <a:spcBef>
                <a:spcPts val="0"/>
              </a:spcBef>
            </a:pPr>
            <a:r>
              <a:rPr lang="en-US" sz="1800" dirty="0"/>
              <a:t>District # and Administrative Unit #</a:t>
            </a:r>
          </a:p>
          <a:p>
            <a:pPr>
              <a:spcBef>
                <a:spcPts val="0"/>
              </a:spcBef>
            </a:pPr>
            <a:r>
              <a:rPr lang="en-US" sz="1800" dirty="0"/>
              <a:t>Subject of the email/applicable error codes/school codes referenced</a:t>
            </a:r>
          </a:p>
          <a:p>
            <a:pPr marL="0" indent="0">
              <a:lnSpc>
                <a:spcPct val="100000"/>
              </a:lnSpc>
              <a:spcBef>
                <a:spcPts val="0"/>
              </a:spcBef>
              <a:buNone/>
            </a:pPr>
            <a:endParaRPr lang="en-US" sz="1800" b="1" u="sng" dirty="0"/>
          </a:p>
        </p:txBody>
      </p:sp>
      <p:pic>
        <p:nvPicPr>
          <p:cNvPr id="7" name="Picture 6" descr="Shape, arrow">
            <a:extLst>
              <a:ext uri="{FF2B5EF4-FFF2-40B4-BE49-F238E27FC236}">
                <a16:creationId xmlns:a16="http://schemas.microsoft.com/office/drawing/2014/main" id="{EA066CD8-9450-0FEF-D2EA-D4D75EC96E86}"/>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13217" r="277"/>
          <a:stretch/>
        </p:blipFill>
        <p:spPr>
          <a:xfrm>
            <a:off x="4146884" y="5593984"/>
            <a:ext cx="3451481" cy="1501801"/>
          </a:xfrm>
          <a:prstGeom prst="rect">
            <a:avLst/>
          </a:prstGeom>
        </p:spPr>
      </p:pic>
    </p:spTree>
    <p:extLst>
      <p:ext uri="{BB962C8B-B14F-4D97-AF65-F5344CB8AC3E}">
        <p14:creationId xmlns:p14="http://schemas.microsoft.com/office/powerpoint/2010/main" val="63386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 Discipline</a:t>
            </a:r>
          </a:p>
        </p:txBody>
      </p:sp>
      <p:sp>
        <p:nvSpPr>
          <p:cNvPr id="3" name="Content Placeholder 2"/>
          <p:cNvSpPr>
            <a:spLocks noGrp="1"/>
          </p:cNvSpPr>
          <p:nvPr>
            <p:ph idx="1"/>
          </p:nvPr>
        </p:nvSpPr>
        <p:spPr/>
        <p:txBody>
          <a:bodyPr/>
          <a:lstStyle/>
          <a:p>
            <a:pPr marL="0" indent="0">
              <a:buNone/>
            </a:pPr>
            <a:r>
              <a:rPr lang="en-US" sz="1800" dirty="0"/>
              <a:t>Welcome and thank you for joining this webinar!</a:t>
            </a:r>
          </a:p>
          <a:p>
            <a:pPr marL="0" indent="0">
              <a:buNone/>
            </a:pPr>
            <a:endParaRPr lang="en-US" sz="1600" dirty="0"/>
          </a:p>
          <a:p>
            <a:pPr marL="0" indent="0">
              <a:buNone/>
            </a:pPr>
            <a:r>
              <a:rPr lang="en-US" sz="1600" dirty="0"/>
              <a:t>Slides and recording will be posted on both webpages:</a:t>
            </a:r>
          </a:p>
          <a:p>
            <a:pPr lvl="1"/>
            <a:r>
              <a:rPr lang="en-US" sz="1800" dirty="0">
                <a:hlinkClick r:id="rId2"/>
              </a:rPr>
              <a:t>Discipline Interchange</a:t>
            </a:r>
            <a:endParaRPr lang="en-US" sz="1800" dirty="0"/>
          </a:p>
          <a:p>
            <a:pPr lvl="1"/>
            <a:r>
              <a:rPr lang="en-US" sz="1800" dirty="0">
                <a:hlinkClick r:id="rId3"/>
              </a:rPr>
              <a:t>Special Education Discipline Snapshot</a:t>
            </a:r>
            <a:endParaRPr lang="en-US" sz="1800" dirty="0"/>
          </a:p>
          <a:p>
            <a:pPr marL="0" indent="0">
              <a:buNone/>
            </a:pPr>
            <a:endParaRPr lang="en-US" sz="2200" dirty="0"/>
          </a:p>
          <a:p>
            <a:pPr marL="0" indent="0">
              <a:buNone/>
            </a:pPr>
            <a:r>
              <a:rPr lang="en-US" sz="2200" dirty="0"/>
              <a:t>   Agenda</a:t>
            </a:r>
          </a:p>
          <a:p>
            <a:pPr lvl="1"/>
            <a:r>
              <a:rPr lang="en-US" sz="1800" dirty="0"/>
              <a:t>Collection overview</a:t>
            </a:r>
          </a:p>
          <a:p>
            <a:pPr lvl="1"/>
            <a:r>
              <a:rPr lang="en-US" sz="1800" dirty="0"/>
              <a:t>Data collected in Sped Discipline Snapshot</a:t>
            </a:r>
          </a:p>
          <a:p>
            <a:pPr lvl="1"/>
            <a:r>
              <a:rPr lang="en-US" sz="1800" dirty="0"/>
              <a:t>Breakdown of collection process</a:t>
            </a:r>
          </a:p>
          <a:p>
            <a:pPr lvl="1"/>
            <a:r>
              <a:rPr lang="en-US" sz="1800" dirty="0"/>
              <a:t>Questions or concerns – Time for discussion</a:t>
            </a:r>
          </a:p>
          <a:p>
            <a:pPr marL="457200" lvl="1" indent="0">
              <a:buNone/>
            </a:pPr>
            <a:endParaRPr lang="en-US" sz="18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177705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Lst>
          </p:cNvPr>
          <p:cNvSpPr>
            <a:spLocks noGrp="1"/>
          </p:cNvSpPr>
          <p:nvPr>
            <p:ph type="title"/>
          </p:nvPr>
        </p:nvSpPr>
        <p:spPr/>
        <p:txBody>
          <a:bodyPr/>
          <a:lstStyle/>
          <a:p>
            <a:r>
              <a:rPr lang="en-US" dirty="0"/>
              <a:t>Discipline Interchange and Snapshots </a:t>
            </a:r>
            <a:br>
              <a:rPr lang="en-US" dirty="0"/>
            </a:br>
            <a:r>
              <a:rPr lang="en-US" dirty="0"/>
              <a:t>Contact Information</a:t>
            </a:r>
          </a:p>
        </p:txBody>
      </p:sp>
      <p:sp>
        <p:nvSpPr>
          <p:cNvPr id="3" name="Content Placeholder 2">
            <a:extLst>
              <a:ext uri="{FF2B5EF4-FFF2-40B4-BE49-F238E27FC236}">
                <a16:creationId xmlns:a16="http://schemas.microsoft.com/office/drawing/2014/main" id="{D83EDA17-4671-3A54-EEF8-70F0BC69A8B5}"/>
              </a:ext>
            </a:extLst>
          </p:cNvPr>
          <p:cNvSpPr>
            <a:spLocks noGrp="1"/>
          </p:cNvSpPr>
          <p:nvPr>
            <p:ph idx="1"/>
          </p:nvPr>
        </p:nvSpPr>
        <p:spPr>
          <a:xfrm>
            <a:off x="206489" y="3276419"/>
            <a:ext cx="3356919" cy="2777600"/>
          </a:xfrm>
        </p:spPr>
        <p:txBody>
          <a:bodyPr>
            <a:normAutofit/>
          </a:bodyPr>
          <a:lstStyle/>
          <a:p>
            <a:pPr marL="0" indent="0">
              <a:buNone/>
            </a:pPr>
            <a:endParaRPr lang="en-US" dirty="0"/>
          </a:p>
          <a:p>
            <a:pPr marL="0" indent="0" algn="l">
              <a:buNone/>
            </a:pPr>
            <a:endParaRPr lang="fr-FR" b="0" i="0" dirty="0">
              <a:solidFill>
                <a:srgbClr val="333333"/>
              </a:solidFill>
              <a:effectLst/>
              <a:highlight>
                <a:srgbClr val="FFFFFF"/>
              </a:highlight>
              <a:latin typeface="SourceSansProRegular"/>
            </a:endParaRPr>
          </a:p>
          <a:p>
            <a:pPr marL="0" indent="0">
              <a:buNone/>
            </a:pPr>
            <a:r>
              <a:rPr lang="en-US" dirty="0"/>
              <a:t>Today we are going to focus on the Special Education Discipline Snapshot Process</a:t>
            </a:r>
          </a:p>
        </p:txBody>
      </p:sp>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3</a:t>
            </a:fld>
            <a:endParaRPr lang="en-US" dirty="0"/>
          </a:p>
        </p:txBody>
      </p:sp>
      <p:graphicFrame>
        <p:nvGraphicFramePr>
          <p:cNvPr id="7" name="Diagram 6" descr="visual of Discipline Interchange vs the two snapshots that pull data from it. Sped Discipline and Student Discipline">
            <a:extLst>
              <a:ext uri="{FF2B5EF4-FFF2-40B4-BE49-F238E27FC236}">
                <a16:creationId xmlns:a16="http://schemas.microsoft.com/office/drawing/2014/main" id="{80D82FB3-0E6C-EE40-FD3A-46626278475A}"/>
              </a:ext>
            </a:extLst>
          </p:cNvPr>
          <p:cNvGraphicFramePr/>
          <p:nvPr>
            <p:extLst>
              <p:ext uri="{D42A27DB-BD31-4B8C-83A1-F6EECF244321}">
                <p14:modId xmlns:p14="http://schemas.microsoft.com/office/powerpoint/2010/main" val="486198180"/>
              </p:ext>
            </p:extLst>
          </p:nvPr>
        </p:nvGraphicFramePr>
        <p:xfrm>
          <a:off x="1884949" y="1554232"/>
          <a:ext cx="6365142" cy="4197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07AF0280-0F41-94C4-129E-0C85B8DD64BF}"/>
              </a:ext>
            </a:extLst>
          </p:cNvPr>
          <p:cNvSpPr txBox="1"/>
          <p:nvPr/>
        </p:nvSpPr>
        <p:spPr>
          <a:xfrm>
            <a:off x="6332944" y="2978076"/>
            <a:ext cx="5344191" cy="830997"/>
          </a:xfrm>
          <a:prstGeom prst="rect">
            <a:avLst/>
          </a:prstGeom>
          <a:noFill/>
        </p:spPr>
        <p:txBody>
          <a:bodyPr wrap="square">
            <a:spAutoFit/>
          </a:bodyPr>
          <a:lstStyle/>
          <a:p>
            <a:pPr marL="285750" indent="-285750">
              <a:buFont typeface="Arial" panose="020B0604020202020204" pitchFamily="34" charset="0"/>
              <a:buChar char="•"/>
            </a:pPr>
            <a:r>
              <a:rPr lang="fr-FR" sz="1600" b="0" i="0" dirty="0">
                <a:solidFill>
                  <a:srgbClr val="333333"/>
                </a:solidFill>
                <a:effectLst/>
                <a:highlight>
                  <a:srgbClr val="FFFFFF"/>
                </a:highlight>
                <a:latin typeface="SourceSansProRegular"/>
              </a:rPr>
              <a:t>For Student Discipline questions, email </a:t>
            </a:r>
            <a:r>
              <a:rPr lang="fr-FR" sz="1600" b="0" i="0" u="sng" dirty="0">
                <a:solidFill>
                  <a:srgbClr val="403F3B"/>
                </a:solidFill>
                <a:effectLst/>
                <a:highlight>
                  <a:srgbClr val="FFFFFF"/>
                </a:highlight>
                <a:latin typeface="SourceSansProRegular"/>
              </a:rPr>
              <a:t>StudentDiscipline@cde.state.co.us</a:t>
            </a:r>
          </a:p>
          <a:p>
            <a:pPr marL="285750" indent="-285750">
              <a:buFont typeface="Arial" panose="020B0604020202020204" pitchFamily="34" charset="0"/>
              <a:buChar char="•"/>
            </a:pPr>
            <a:r>
              <a:rPr lang="fr-FR" sz="1600" b="0" i="0" dirty="0">
                <a:solidFill>
                  <a:srgbClr val="403F3B"/>
                </a:solidFill>
                <a:effectLst/>
                <a:highlight>
                  <a:srgbClr val="FFFFFF"/>
                </a:highlight>
                <a:latin typeface="SourceSansProRegular"/>
              </a:rPr>
              <a:t>Collection lead </a:t>
            </a:r>
            <a:r>
              <a:rPr lang="fr-FR" sz="1600" b="0" i="0" dirty="0" err="1">
                <a:solidFill>
                  <a:srgbClr val="403F3B"/>
                </a:solidFill>
                <a:effectLst/>
                <a:highlight>
                  <a:srgbClr val="FFFFFF"/>
                </a:highlight>
                <a:latin typeface="SourceSansProRegular"/>
              </a:rPr>
              <a:t>is</a:t>
            </a:r>
            <a:r>
              <a:rPr lang="fr-FR" sz="1600" b="0" i="0" dirty="0">
                <a:solidFill>
                  <a:srgbClr val="403F3B"/>
                </a:solidFill>
                <a:effectLst/>
                <a:highlight>
                  <a:srgbClr val="FFFFFF"/>
                </a:highlight>
                <a:latin typeface="SourceSansProRegular"/>
              </a:rPr>
              <a:t> Dawna Gudka </a:t>
            </a:r>
            <a:r>
              <a:rPr lang="fr-FR" sz="1600" b="0" i="0" dirty="0">
                <a:solidFill>
                  <a:srgbClr val="403F3B"/>
                </a:solidFill>
                <a:effectLst/>
                <a:highlight>
                  <a:srgbClr val="FFFFFF"/>
                </a:highlight>
                <a:latin typeface="SourceSansProRegular"/>
                <a:hlinkClick r:id="rId7"/>
              </a:rPr>
              <a:t>Gudka_d@cde.state.co.us</a:t>
            </a:r>
            <a:r>
              <a:rPr lang="fr-FR" sz="1600" b="0" i="0" dirty="0">
                <a:solidFill>
                  <a:srgbClr val="403F3B"/>
                </a:solidFill>
                <a:effectLst/>
                <a:highlight>
                  <a:srgbClr val="FFFFFF"/>
                </a:highlight>
                <a:latin typeface="SourceSansProRegular"/>
              </a:rPr>
              <a:t>   </a:t>
            </a:r>
            <a:endParaRPr lang="en-US" sz="1600" dirty="0"/>
          </a:p>
        </p:txBody>
      </p:sp>
      <p:sp>
        <p:nvSpPr>
          <p:cNvPr id="11" name="TextBox 10">
            <a:extLst>
              <a:ext uri="{FF2B5EF4-FFF2-40B4-BE49-F238E27FC236}">
                <a16:creationId xmlns:a16="http://schemas.microsoft.com/office/drawing/2014/main" id="{9235E5BB-66B6-BD35-485F-14CA91FEE29F}"/>
              </a:ext>
            </a:extLst>
          </p:cNvPr>
          <p:cNvSpPr txBox="1"/>
          <p:nvPr/>
        </p:nvSpPr>
        <p:spPr>
          <a:xfrm>
            <a:off x="6254685" y="4512011"/>
            <a:ext cx="5500710" cy="1354217"/>
          </a:xfrm>
          <a:prstGeom prst="rect">
            <a:avLst/>
          </a:prstGeom>
          <a:noFill/>
        </p:spPr>
        <p:txBody>
          <a:bodyPr wrap="square">
            <a:spAutoFit/>
          </a:bodyPr>
          <a:lstStyle/>
          <a:p>
            <a:pPr marL="285750" indent="-285750">
              <a:buFont typeface="Arial" panose="020B0604020202020204" pitchFamily="34" charset="0"/>
              <a:buChar char="•"/>
            </a:pPr>
            <a:r>
              <a:rPr lang="fr-FR" sz="1600" b="0" i="0" dirty="0">
                <a:solidFill>
                  <a:srgbClr val="333333"/>
                </a:solidFill>
                <a:effectLst/>
                <a:highlight>
                  <a:srgbClr val="FFFFFF"/>
                </a:highlight>
                <a:latin typeface="SourceSansProRegular"/>
              </a:rPr>
              <a:t>For Special Education Discipline questions, email </a:t>
            </a:r>
            <a:r>
              <a:rPr lang="fr-FR" sz="1600" b="0" i="0" u="sng" dirty="0">
                <a:solidFill>
                  <a:srgbClr val="403F3B"/>
                </a:solidFill>
                <a:effectLst/>
                <a:highlight>
                  <a:srgbClr val="FFFFFF"/>
                </a:highlight>
                <a:latin typeface="SourceSansProRegular"/>
              </a:rPr>
              <a:t>SpedDiscipline@cde.state.co.us</a:t>
            </a:r>
          </a:p>
          <a:p>
            <a:pPr marL="285750" indent="-285750">
              <a:buFont typeface="Arial" panose="020B0604020202020204" pitchFamily="34" charset="0"/>
              <a:buChar char="•"/>
            </a:pPr>
            <a:r>
              <a:rPr lang="fr-FR" sz="1600" dirty="0">
                <a:solidFill>
                  <a:srgbClr val="403F3B"/>
                </a:solidFill>
                <a:highlight>
                  <a:srgbClr val="FFFFFF"/>
                </a:highlight>
                <a:latin typeface="SourceSansProRegular"/>
              </a:rPr>
              <a:t>Collection lead </a:t>
            </a:r>
            <a:r>
              <a:rPr lang="fr-FR" sz="1600" dirty="0" err="1">
                <a:solidFill>
                  <a:srgbClr val="403F3B"/>
                </a:solidFill>
                <a:highlight>
                  <a:srgbClr val="FFFFFF"/>
                </a:highlight>
                <a:latin typeface="SourceSansProRegular"/>
              </a:rPr>
              <a:t>is</a:t>
            </a:r>
            <a:r>
              <a:rPr lang="fr-FR" sz="1600" dirty="0">
                <a:solidFill>
                  <a:srgbClr val="403F3B"/>
                </a:solidFill>
                <a:highlight>
                  <a:srgbClr val="FFFFFF"/>
                </a:highlight>
                <a:latin typeface="SourceSansProRegular"/>
              </a:rPr>
              <a:t> Lindsey Heitman </a:t>
            </a:r>
            <a:r>
              <a:rPr lang="fr-FR" sz="1600" dirty="0">
                <a:solidFill>
                  <a:srgbClr val="403F3B"/>
                </a:solidFill>
                <a:highlight>
                  <a:srgbClr val="FFFFFF"/>
                </a:highlight>
                <a:latin typeface="SourceSansProRegular"/>
                <a:hlinkClick r:id="rId8"/>
              </a:rPr>
              <a:t>Heitman_l@cde.state.co.us</a:t>
            </a:r>
            <a:r>
              <a:rPr lang="fr-FR" sz="1600" dirty="0">
                <a:solidFill>
                  <a:srgbClr val="403F3B"/>
                </a:solidFill>
                <a:highlight>
                  <a:srgbClr val="FFFFFF"/>
                </a:highlight>
                <a:latin typeface="SourceSansProRegular"/>
              </a:rPr>
              <a:t> </a:t>
            </a:r>
            <a:endParaRPr lang="fr-FR" sz="1600" b="0" i="0" dirty="0">
              <a:solidFill>
                <a:srgbClr val="403F3B"/>
              </a:solidFill>
              <a:effectLst/>
              <a:highlight>
                <a:srgbClr val="FFFFFF"/>
              </a:highlight>
              <a:latin typeface="SourceSansProRegular"/>
            </a:endParaRPr>
          </a:p>
          <a:p>
            <a:r>
              <a:rPr lang="fr-FR" b="0" i="0" u="sng" dirty="0">
                <a:solidFill>
                  <a:srgbClr val="403F3B"/>
                </a:solidFill>
                <a:effectLst/>
                <a:highlight>
                  <a:srgbClr val="FFFFFF"/>
                </a:highlight>
                <a:latin typeface="SourceSansProRegular"/>
              </a:rPr>
              <a:t> </a:t>
            </a:r>
            <a:endParaRPr lang="en-US" dirty="0"/>
          </a:p>
        </p:txBody>
      </p:sp>
      <p:cxnSp>
        <p:nvCxnSpPr>
          <p:cNvPr id="13" name="Straight Arrow Connector 12">
            <a:extLst>
              <a:ext uri="{FF2B5EF4-FFF2-40B4-BE49-F238E27FC236}">
                <a16:creationId xmlns:a16="http://schemas.microsoft.com/office/drawing/2014/main" id="{9C6F4B55-8692-BDF5-959C-07FAB0821802}"/>
              </a:ext>
              <a:ext uri="{C183D7F6-B498-43B3-948B-1728B52AA6E4}">
                <adec:decorative xmlns:adec="http://schemas.microsoft.com/office/drawing/2017/decorative" val="1"/>
              </a:ext>
            </a:extLst>
          </p:cNvPr>
          <p:cNvCxnSpPr>
            <a:cxnSpLocks/>
          </p:cNvCxnSpPr>
          <p:nvPr/>
        </p:nvCxnSpPr>
        <p:spPr>
          <a:xfrm>
            <a:off x="2839453" y="5269330"/>
            <a:ext cx="117909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32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B9BA-03C5-2698-9F86-FFAF17C0CF6B}"/>
              </a:ext>
            </a:extLst>
          </p:cNvPr>
          <p:cNvSpPr>
            <a:spLocks noGrp="1"/>
          </p:cNvSpPr>
          <p:nvPr>
            <p:ph type="title"/>
          </p:nvPr>
        </p:nvSpPr>
        <p:spPr/>
        <p:txBody>
          <a:bodyPr/>
          <a:lstStyle/>
          <a:p>
            <a:r>
              <a:rPr lang="en-US" dirty="0"/>
              <a:t>Special Education Discipline Snapshot</a:t>
            </a:r>
          </a:p>
        </p:txBody>
      </p:sp>
      <p:sp>
        <p:nvSpPr>
          <p:cNvPr id="4" name="Slide Number Placeholder 3">
            <a:extLst>
              <a:ext uri="{FF2B5EF4-FFF2-40B4-BE49-F238E27FC236}">
                <a16:creationId xmlns:a16="http://schemas.microsoft.com/office/drawing/2014/main" id="{6F1C037F-24AE-2EC8-8DF0-0D7E1C6DC2A5}"/>
              </a:ext>
            </a:extLst>
          </p:cNvPr>
          <p:cNvSpPr>
            <a:spLocks noGrp="1"/>
          </p:cNvSpPr>
          <p:nvPr>
            <p:ph type="sldNum" sz="quarter" idx="12"/>
          </p:nvPr>
        </p:nvSpPr>
        <p:spPr/>
        <p:txBody>
          <a:bodyPr/>
          <a:lstStyle/>
          <a:p>
            <a:fld id="{C479D5F6-EDCB-402A-AC08-4943A1820E8F}" type="slidenum">
              <a:rPr lang="en-US" smtClean="0"/>
              <a:pPr/>
              <a:t>4</a:t>
            </a:fld>
            <a:endParaRPr lang="en-US" dirty="0"/>
          </a:p>
        </p:txBody>
      </p:sp>
      <p:graphicFrame>
        <p:nvGraphicFramePr>
          <p:cNvPr id="6" name="Diagram 5" descr="diagram of the three Interchanges - Student, Discipline, and Sped IEP &#10;that house data that is pulled into the Sped Discipline Snapshot">
            <a:extLst>
              <a:ext uri="{FF2B5EF4-FFF2-40B4-BE49-F238E27FC236}">
                <a16:creationId xmlns:a16="http://schemas.microsoft.com/office/drawing/2014/main" id="{73D3F5DC-096A-8D10-AED8-70F89FBDA7E8}"/>
              </a:ext>
            </a:extLst>
          </p:cNvPr>
          <p:cNvGraphicFramePr/>
          <p:nvPr>
            <p:extLst>
              <p:ext uri="{D42A27DB-BD31-4B8C-83A1-F6EECF244321}">
                <p14:modId xmlns:p14="http://schemas.microsoft.com/office/powerpoint/2010/main" val="139398747"/>
              </p:ext>
            </p:extLst>
          </p:nvPr>
        </p:nvGraphicFramePr>
        <p:xfrm>
          <a:off x="2927684" y="1619374"/>
          <a:ext cx="5315284" cy="4221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3911B73-137B-17A4-252C-B4BFC41E3A9B}"/>
              </a:ext>
            </a:extLst>
          </p:cNvPr>
          <p:cNvSpPr txBox="1"/>
          <p:nvPr/>
        </p:nvSpPr>
        <p:spPr>
          <a:xfrm>
            <a:off x="2839453" y="1308437"/>
            <a:ext cx="9079832" cy="369332"/>
          </a:xfrm>
          <a:prstGeom prst="rect">
            <a:avLst/>
          </a:prstGeom>
          <a:noFill/>
        </p:spPr>
        <p:txBody>
          <a:bodyPr wrap="square" rtlCol="0">
            <a:spAutoFit/>
          </a:bodyPr>
          <a:lstStyle/>
          <a:p>
            <a:r>
              <a:rPr lang="en-US" b="1" dirty="0"/>
              <a:t>Data pulls from these interchanges to make up the snapshot:</a:t>
            </a:r>
          </a:p>
        </p:txBody>
      </p:sp>
      <p:pic>
        <p:nvPicPr>
          <p:cNvPr id="10" name="Picture 3">
            <a:extLst>
              <a:ext uri="{FF2B5EF4-FFF2-40B4-BE49-F238E27FC236}">
                <a16:creationId xmlns:a16="http://schemas.microsoft.com/office/drawing/2014/main" id="{23429985-C217-CF58-3EFF-0C1DD4C4589C}"/>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4929" y="5432173"/>
            <a:ext cx="792208" cy="547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B5D3597-BBFF-7788-D05B-87EDA0E5A699}"/>
              </a:ext>
            </a:extLst>
          </p:cNvPr>
          <p:cNvSpPr txBox="1"/>
          <p:nvPr/>
        </p:nvSpPr>
        <p:spPr>
          <a:xfrm>
            <a:off x="6641431" y="4915460"/>
            <a:ext cx="28073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snapshot is a point in time “picture” of your data extracted from the Interchange files </a:t>
            </a:r>
          </a:p>
        </p:txBody>
      </p:sp>
      <p:sp>
        <p:nvSpPr>
          <p:cNvPr id="14" name="TextBox 13">
            <a:extLst>
              <a:ext uri="{FF2B5EF4-FFF2-40B4-BE49-F238E27FC236}">
                <a16:creationId xmlns:a16="http://schemas.microsoft.com/office/drawing/2014/main" id="{2253642E-DB1A-241A-7529-3CE0ED83D161}"/>
              </a:ext>
            </a:extLst>
          </p:cNvPr>
          <p:cNvSpPr txBox="1"/>
          <p:nvPr/>
        </p:nvSpPr>
        <p:spPr>
          <a:xfrm>
            <a:off x="609600" y="2221151"/>
            <a:ext cx="202932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 Interchange is the data holding place where your data files may be uploaded and validated throughout the school year</a:t>
            </a:r>
          </a:p>
        </p:txBody>
      </p:sp>
      <p:sp>
        <p:nvSpPr>
          <p:cNvPr id="18" name="Rectangle 17" descr="color coding - AU is Orange">
            <a:extLst>
              <a:ext uri="{FF2B5EF4-FFF2-40B4-BE49-F238E27FC236}">
                <a16:creationId xmlns:a16="http://schemas.microsoft.com/office/drawing/2014/main" id="{D6A0AF81-CC31-FFA6-03FE-B7FB072DCDA0}"/>
              </a:ext>
            </a:extLst>
          </p:cNvPr>
          <p:cNvSpPr/>
          <p:nvPr/>
        </p:nvSpPr>
        <p:spPr>
          <a:xfrm>
            <a:off x="9796655" y="1619374"/>
            <a:ext cx="284471" cy="206961"/>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0B8E10B-5FB6-7F73-7058-707DB892A130}"/>
              </a:ext>
            </a:extLst>
          </p:cNvPr>
          <p:cNvSpPr txBox="1"/>
          <p:nvPr/>
        </p:nvSpPr>
        <p:spPr>
          <a:xfrm>
            <a:off x="10210800" y="1559431"/>
            <a:ext cx="1280065" cy="1169551"/>
          </a:xfrm>
          <a:prstGeom prst="rect">
            <a:avLst/>
          </a:prstGeom>
          <a:noFill/>
        </p:spPr>
        <p:txBody>
          <a:bodyPr wrap="square" rtlCol="0">
            <a:spAutoFit/>
          </a:bodyPr>
          <a:lstStyle/>
          <a:p>
            <a:r>
              <a:rPr lang="en-US" sz="1400" dirty="0"/>
              <a:t>AU Responsibility</a:t>
            </a:r>
          </a:p>
          <a:p>
            <a:endParaRPr lang="en-US" sz="1400" dirty="0"/>
          </a:p>
          <a:p>
            <a:r>
              <a:rPr lang="en-US" sz="1400" dirty="0"/>
              <a:t>District(s) Responsibility </a:t>
            </a:r>
          </a:p>
        </p:txBody>
      </p:sp>
      <p:sp>
        <p:nvSpPr>
          <p:cNvPr id="20" name="Rectangle 19" descr="Color coding- district is green">
            <a:extLst>
              <a:ext uri="{FF2B5EF4-FFF2-40B4-BE49-F238E27FC236}">
                <a16:creationId xmlns:a16="http://schemas.microsoft.com/office/drawing/2014/main" id="{3C161817-61D6-9E31-2F45-99CF70A6831B}"/>
              </a:ext>
            </a:extLst>
          </p:cNvPr>
          <p:cNvSpPr/>
          <p:nvPr/>
        </p:nvSpPr>
        <p:spPr>
          <a:xfrm>
            <a:off x="9796655" y="2204230"/>
            <a:ext cx="284471" cy="206961"/>
          </a:xfrm>
          <a:prstGeom prst="rect">
            <a:avLst/>
          </a:prstGeom>
          <a:solidFill>
            <a:schemeClr val="accent2"/>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descr="color coding - student interchange/district is blue">
            <a:extLst>
              <a:ext uri="{FF2B5EF4-FFF2-40B4-BE49-F238E27FC236}">
                <a16:creationId xmlns:a16="http://schemas.microsoft.com/office/drawing/2014/main" id="{2AB5556E-E3A9-A3B0-7F6A-327CB47BA1DB}"/>
              </a:ext>
            </a:extLst>
          </p:cNvPr>
          <p:cNvSpPr/>
          <p:nvPr/>
        </p:nvSpPr>
        <p:spPr>
          <a:xfrm>
            <a:off x="9796655" y="2522021"/>
            <a:ext cx="284471" cy="206961"/>
          </a:xfrm>
          <a:prstGeom prst="rect">
            <a:avLst/>
          </a:prstGeom>
          <a:solidFill>
            <a:srgbClr val="0070C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444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2EAD-2FF1-F021-FE14-E884E0AC61E9}"/>
              </a:ext>
            </a:extLst>
          </p:cNvPr>
          <p:cNvSpPr>
            <a:spLocks noGrp="1"/>
          </p:cNvSpPr>
          <p:nvPr>
            <p:ph type="title"/>
          </p:nvPr>
        </p:nvSpPr>
        <p:spPr/>
        <p:txBody>
          <a:bodyPr/>
          <a:lstStyle/>
          <a:p>
            <a:r>
              <a:rPr lang="en-US" dirty="0"/>
              <a:t>What Changed from 22-23 to 23-24 in relation to the </a:t>
            </a:r>
            <a:r>
              <a:rPr lang="en-US" dirty="0" err="1"/>
              <a:t>SpEd</a:t>
            </a:r>
            <a:r>
              <a:rPr lang="en-US" dirty="0"/>
              <a:t> Discipline Snapshot?</a:t>
            </a:r>
          </a:p>
        </p:txBody>
      </p:sp>
      <p:sp>
        <p:nvSpPr>
          <p:cNvPr id="3" name="Content Placeholder 2">
            <a:extLst>
              <a:ext uri="{FF2B5EF4-FFF2-40B4-BE49-F238E27FC236}">
                <a16:creationId xmlns:a16="http://schemas.microsoft.com/office/drawing/2014/main" id="{E4DC02E2-D761-5DC5-473A-5CD4803D84F4}"/>
              </a:ext>
            </a:extLst>
          </p:cNvPr>
          <p:cNvSpPr>
            <a:spLocks noGrp="1"/>
          </p:cNvSpPr>
          <p:nvPr>
            <p:ph idx="1"/>
          </p:nvPr>
        </p:nvSpPr>
        <p:spPr/>
        <p:txBody>
          <a:bodyPr>
            <a:normAutofit lnSpcReduction="10000"/>
          </a:bodyPr>
          <a:lstStyle/>
          <a:p>
            <a:r>
              <a:rPr lang="en-US" sz="1800" dirty="0">
                <a:hlinkClick r:id="rId2"/>
              </a:rPr>
              <a:t>Discipline Interchange </a:t>
            </a:r>
            <a:r>
              <a:rPr lang="en-US" sz="1800" dirty="0"/>
              <a:t>2023-2024 – now open</a:t>
            </a:r>
          </a:p>
          <a:p>
            <a:pPr lvl="1"/>
            <a:r>
              <a:rPr lang="en-US" sz="1400" dirty="0"/>
              <a:t>‘Special Education Discipline Interchange’ changed to ‘Discipline Interchange’</a:t>
            </a:r>
          </a:p>
          <a:p>
            <a:pPr lvl="1"/>
            <a:r>
              <a:rPr lang="en-US" sz="1400" dirty="0">
                <a:highlight>
                  <a:srgbClr val="FFFF00"/>
                </a:highlight>
              </a:rPr>
              <a:t>Discipline Action File layout has changed </a:t>
            </a:r>
          </a:p>
          <a:p>
            <a:pPr lvl="2"/>
            <a:r>
              <a:rPr lang="en-US" sz="1400" dirty="0"/>
              <a:t>Combined the data elements from the 3 SDA files and the Special Ed Discipline Interchange file into </a:t>
            </a:r>
            <a:r>
              <a:rPr lang="en-US" sz="1400" b="1" u="sng" dirty="0"/>
              <a:t>ONE FILE </a:t>
            </a:r>
          </a:p>
          <a:p>
            <a:pPr lvl="2"/>
            <a:r>
              <a:rPr lang="en-US" sz="1400" dirty="0"/>
              <a:t>District respondents upload </a:t>
            </a:r>
            <a:r>
              <a:rPr lang="en-US" sz="1400" u="sng" dirty="0"/>
              <a:t>one</a:t>
            </a:r>
            <a:r>
              <a:rPr lang="en-US" sz="1400" dirty="0"/>
              <a:t> Discipline Action file that includes ALL students </a:t>
            </a:r>
          </a:p>
          <a:p>
            <a:pPr lvl="2"/>
            <a:r>
              <a:rPr lang="en-US" sz="1400" dirty="0"/>
              <a:t>Data now collected at the student level </a:t>
            </a:r>
          </a:p>
          <a:p>
            <a:pPr lvl="1"/>
            <a:r>
              <a:rPr lang="en-US" sz="1400" dirty="0"/>
              <a:t>Must have </a:t>
            </a:r>
            <a:r>
              <a:rPr lang="en-US" sz="1400" dirty="0">
                <a:highlight>
                  <a:srgbClr val="FFFF00"/>
                </a:highlight>
              </a:rPr>
              <a:t>DIS User Role </a:t>
            </a:r>
            <a:r>
              <a:rPr lang="en-US" sz="1400" dirty="0"/>
              <a:t>to upload the file</a:t>
            </a:r>
          </a:p>
          <a:p>
            <a:pPr lvl="1"/>
            <a:r>
              <a:rPr lang="en-US" sz="1400" dirty="0"/>
              <a:t>File should include all disciplinary incidents and resulting actions that occurred between 7/1/2023 – 6/30/2024 (record for each action and associated incident)</a:t>
            </a:r>
          </a:p>
          <a:p>
            <a:pPr lvl="1"/>
            <a:r>
              <a:rPr lang="en-US" sz="1400" dirty="0"/>
              <a:t>Discipline Action Type Codes for ISS, OSS, and Expulsion have changed from codes 01, 02, 03 to 11, 12, 13</a:t>
            </a:r>
          </a:p>
          <a:p>
            <a:pPr lvl="1"/>
            <a:r>
              <a:rPr lang="en-US" sz="1400" dirty="0"/>
              <a:t>Cannot mark ‘No Discipline Actions’ for Sped students in Data Pipeline (adding warnings for this at both interchange and snapshot levels)</a:t>
            </a:r>
          </a:p>
          <a:p>
            <a:pPr marL="457200" lvl="1" indent="0">
              <a:buNone/>
            </a:pPr>
            <a:endParaRPr lang="en-US" sz="1400" dirty="0"/>
          </a:p>
          <a:p>
            <a:pPr marL="0" indent="0">
              <a:buNone/>
            </a:pPr>
            <a:r>
              <a:rPr lang="en-US" sz="1800" dirty="0"/>
              <a:t>What hasn’t changed?</a:t>
            </a:r>
          </a:p>
          <a:p>
            <a:r>
              <a:rPr lang="en-US" sz="1800" dirty="0">
                <a:hlinkClick r:id="rId3"/>
              </a:rPr>
              <a:t>Special Education Discipline Snapshot </a:t>
            </a:r>
            <a:r>
              <a:rPr lang="en-US" sz="1800" dirty="0"/>
              <a:t>2023-2024 will open 5/1</a:t>
            </a:r>
          </a:p>
          <a:p>
            <a:pPr lvl="1"/>
            <a:r>
              <a:rPr lang="en-US" sz="1400" dirty="0"/>
              <a:t>AUs will need the </a:t>
            </a:r>
            <a:r>
              <a:rPr lang="en-US" sz="1400" dirty="0">
                <a:highlight>
                  <a:srgbClr val="FFFF00"/>
                </a:highlight>
              </a:rPr>
              <a:t>SPI Approver or SPI User role </a:t>
            </a:r>
            <a:r>
              <a:rPr lang="en-US" sz="1400" dirty="0"/>
              <a:t>and may start creating snapshots once the district has begun uploading the Discipline Action file</a:t>
            </a:r>
          </a:p>
          <a:p>
            <a:pPr lvl="1"/>
            <a:r>
              <a:rPr lang="en-US" sz="1400" dirty="0"/>
              <a:t>No change in the data fields that are pulled into this snapshot from the Discipline Action File</a:t>
            </a:r>
          </a:p>
          <a:p>
            <a:pPr marL="0" indent="0">
              <a:buNone/>
            </a:pPr>
            <a:endParaRPr lang="en-US" dirty="0"/>
          </a:p>
        </p:txBody>
      </p:sp>
      <p:sp>
        <p:nvSpPr>
          <p:cNvPr id="4" name="Slide Number Placeholder 3">
            <a:extLst>
              <a:ext uri="{FF2B5EF4-FFF2-40B4-BE49-F238E27FC236}">
                <a16:creationId xmlns:a16="http://schemas.microsoft.com/office/drawing/2014/main" id="{E11577BC-94DD-294F-0CFB-1285F042AD38}"/>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494658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823532-FCD5-934C-E508-C75FA505A473}"/>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
        <p:nvSpPr>
          <p:cNvPr id="6" name="Title 5">
            <a:extLst>
              <a:ext uri="{FF2B5EF4-FFF2-40B4-BE49-F238E27FC236}">
                <a16:creationId xmlns:a16="http://schemas.microsoft.com/office/drawing/2014/main" id="{A800B546-57CD-E3CA-FE55-E006BACC8E6C}"/>
              </a:ext>
            </a:extLst>
          </p:cNvPr>
          <p:cNvSpPr>
            <a:spLocks noGrp="1"/>
          </p:cNvSpPr>
          <p:nvPr>
            <p:ph type="title"/>
          </p:nvPr>
        </p:nvSpPr>
        <p:spPr/>
        <p:txBody>
          <a:bodyPr/>
          <a:lstStyle/>
          <a:p>
            <a:r>
              <a:rPr lang="en-US" dirty="0"/>
              <a:t>Overview of Collection Process</a:t>
            </a:r>
          </a:p>
        </p:txBody>
      </p:sp>
      <p:sp>
        <p:nvSpPr>
          <p:cNvPr id="7" name="Content Placeholder 6">
            <a:extLst>
              <a:ext uri="{FF2B5EF4-FFF2-40B4-BE49-F238E27FC236}">
                <a16:creationId xmlns:a16="http://schemas.microsoft.com/office/drawing/2014/main" id="{8FAC3DFA-CBEC-B641-B5A8-894B25035158}"/>
              </a:ext>
            </a:extLst>
          </p:cNvPr>
          <p:cNvSpPr>
            <a:spLocks noGrp="1"/>
          </p:cNvSpPr>
          <p:nvPr>
            <p:ph sz="half" idx="1"/>
          </p:nvPr>
        </p:nvSpPr>
        <p:spPr>
          <a:xfrm>
            <a:off x="565484" y="1944179"/>
            <a:ext cx="5181600" cy="3619818"/>
          </a:xfrm>
          <a:solidFill>
            <a:schemeClr val="accent5">
              <a:lumMod val="40000"/>
              <a:lumOff val="60000"/>
            </a:schemeClr>
          </a:solidFill>
          <a:ln>
            <a:solidFill>
              <a:schemeClr val="tx1"/>
            </a:solidFill>
          </a:ln>
        </p:spPr>
        <p:txBody>
          <a:bodyPr/>
          <a:lstStyle/>
          <a:p>
            <a:pPr marR="0" lvl="0">
              <a:spcBef>
                <a:spcPts val="0"/>
              </a:spcBef>
              <a:spcAft>
                <a:spcPts val="0"/>
              </a:spcAft>
            </a:pPr>
            <a:r>
              <a:rPr lang="en-US" sz="1400" dirty="0">
                <a:latin typeface="Calibri"/>
                <a:ea typeface="Calibri"/>
                <a:cs typeface="Calibri"/>
              </a:rPr>
              <a:t>Upload and validate </a:t>
            </a:r>
            <a:r>
              <a:rPr lang="en-US" sz="1400" dirty="0">
                <a:effectLst/>
                <a:latin typeface="Calibri"/>
                <a:ea typeface="Calibri"/>
                <a:cs typeface="Calibri"/>
              </a:rPr>
              <a:t>Discipline Action File containing discipline actions given to ALL students between July 1, 2023 - June 30, 2024</a:t>
            </a:r>
          </a:p>
          <a:p>
            <a:pPr lvl="1">
              <a:spcBef>
                <a:spcPts val="0"/>
              </a:spcBef>
            </a:pPr>
            <a:r>
              <a:rPr lang="en-US" sz="1400" dirty="0">
                <a:effectLst/>
                <a:latin typeface="Calibri"/>
                <a:ea typeface="Calibri"/>
                <a:cs typeface="Calibri"/>
              </a:rPr>
              <a:t>Record for each student with a reportable disciplinary incident and resulting action</a:t>
            </a:r>
          </a:p>
          <a:p>
            <a:pPr lvl="1">
              <a:spcBef>
                <a:spcPts val="0"/>
              </a:spcBef>
            </a:pPr>
            <a:r>
              <a:rPr lang="en-US" sz="1400" dirty="0">
                <a:latin typeface="Calibri"/>
                <a:ea typeface="Calibri"/>
                <a:cs typeface="Calibri"/>
              </a:rPr>
              <a:t>Records containing active Sped student at time of Discipline Action Start Date will pull into the Sped Snapshot for the following:</a:t>
            </a:r>
          </a:p>
          <a:p>
            <a:pPr lvl="2">
              <a:spcBef>
                <a:spcPts val="0"/>
              </a:spcBef>
            </a:pPr>
            <a:r>
              <a:rPr lang="en-US" sz="1400" dirty="0">
                <a:latin typeface="Calibri"/>
                <a:ea typeface="Calibri"/>
                <a:cs typeface="Calibri"/>
              </a:rPr>
              <a:t>ISS (11), OSS (12), Expulsion (13), Sped Unilateral Removals (01 or 02)</a:t>
            </a:r>
            <a:endParaRPr lang="en-US" sz="1400" dirty="0">
              <a:effectLst/>
              <a:latin typeface="Calibri"/>
              <a:ea typeface="Calibri"/>
              <a:cs typeface="Calibri"/>
            </a:endParaRPr>
          </a:p>
          <a:p>
            <a:pPr marL="457200" lvl="1" indent="0">
              <a:spcBef>
                <a:spcPts val="0"/>
              </a:spcBef>
              <a:buNone/>
            </a:pPr>
            <a:endParaRPr lang="en-US" sz="1200" dirty="0">
              <a:effectLst/>
              <a:latin typeface="Calibri"/>
              <a:ea typeface="Calibri"/>
              <a:cs typeface="Calibri"/>
            </a:endParaRPr>
          </a:p>
          <a:p>
            <a:pPr marL="0" marR="0" lvl="0" indent="0">
              <a:spcBef>
                <a:spcPts val="0"/>
              </a:spcBef>
              <a:spcAft>
                <a:spcPts val="0"/>
              </a:spcAft>
              <a:buNone/>
            </a:pPr>
            <a:r>
              <a:rPr lang="en-US" sz="1400" u="sng" dirty="0">
                <a:effectLst/>
                <a:latin typeface="Calibri"/>
                <a:ea typeface="Calibri"/>
                <a:cs typeface="Calibri"/>
              </a:rPr>
              <a:t>Timeline</a:t>
            </a:r>
          </a:p>
          <a:p>
            <a:pPr marL="800100" lvl="1" indent="-342900">
              <a:spcBef>
                <a:spcPts val="0"/>
              </a:spcBef>
              <a:buFont typeface="Symbol"/>
              <a:buChar char=""/>
            </a:pPr>
            <a:r>
              <a:rPr lang="en-US" sz="1400" dirty="0">
                <a:latin typeface="Calibri"/>
                <a:ea typeface="Calibri"/>
                <a:cs typeface="Calibri"/>
              </a:rPr>
              <a:t>At least one</a:t>
            </a:r>
            <a:r>
              <a:rPr lang="en-US" sz="1400" dirty="0">
                <a:effectLst/>
                <a:latin typeface="Calibri"/>
                <a:ea typeface="Calibri"/>
                <a:cs typeface="Calibri"/>
              </a:rPr>
              <a:t> file uploaded by May 8</a:t>
            </a:r>
            <a:r>
              <a:rPr lang="en-US" sz="1400" baseline="30000" dirty="0">
                <a:effectLst/>
                <a:latin typeface="Calibri"/>
                <a:ea typeface="Calibri"/>
                <a:cs typeface="Calibri"/>
              </a:rPr>
              <a:t>th</a:t>
            </a:r>
            <a:r>
              <a:rPr lang="en-US" sz="1400" dirty="0">
                <a:effectLst/>
                <a:latin typeface="Calibri"/>
                <a:ea typeface="Calibri"/>
                <a:cs typeface="Calibri"/>
              </a:rPr>
              <a:t> </a:t>
            </a:r>
            <a:endParaRPr lang="en-US" sz="1400" dirty="0">
              <a:effectLst/>
              <a:latin typeface="Calibri"/>
              <a:ea typeface="Calibri"/>
              <a:cs typeface="Times New Roman"/>
            </a:endParaRPr>
          </a:p>
          <a:p>
            <a:pPr marL="800100" lvl="1" indent="-342900">
              <a:spcBef>
                <a:spcPts val="0"/>
              </a:spcBef>
              <a:buFont typeface="Symbol"/>
              <a:buChar char=""/>
            </a:pPr>
            <a:r>
              <a:rPr lang="en-US" sz="1400" dirty="0">
                <a:effectLst/>
                <a:latin typeface="Calibri"/>
                <a:ea typeface="Calibri"/>
                <a:cs typeface="Calibri"/>
              </a:rPr>
              <a:t>Resolve Interchange </a:t>
            </a:r>
            <a:r>
              <a:rPr lang="en-US" sz="1400" dirty="0">
                <a:latin typeface="Calibri"/>
                <a:ea typeface="Calibri"/>
                <a:cs typeface="Calibri"/>
              </a:rPr>
              <a:t>errors by June 14</a:t>
            </a:r>
            <a:r>
              <a:rPr lang="en-US" sz="1400" baseline="30000" dirty="0">
                <a:latin typeface="Calibri"/>
                <a:ea typeface="Calibri"/>
                <a:cs typeface="Calibri"/>
              </a:rPr>
              <a:t>th</a:t>
            </a:r>
            <a:r>
              <a:rPr lang="en-US" sz="1400" dirty="0">
                <a:latin typeface="Calibri"/>
                <a:ea typeface="Calibri"/>
                <a:cs typeface="Calibri"/>
              </a:rPr>
              <a:t> </a:t>
            </a:r>
          </a:p>
          <a:p>
            <a:pPr marL="800100" lvl="1" indent="-342900">
              <a:spcBef>
                <a:spcPts val="0"/>
              </a:spcBef>
              <a:buFont typeface="Symbol"/>
              <a:buChar char=""/>
            </a:pPr>
            <a:r>
              <a:rPr lang="en-US" sz="1400" dirty="0">
                <a:effectLst/>
                <a:latin typeface="Calibri"/>
                <a:ea typeface="Calibri"/>
                <a:cs typeface="Calibri"/>
              </a:rPr>
              <a:t>Work with AU</a:t>
            </a:r>
            <a:r>
              <a:rPr lang="en-US" sz="1400" dirty="0">
                <a:latin typeface="Calibri"/>
                <a:ea typeface="Calibri"/>
                <a:cs typeface="Calibri"/>
              </a:rPr>
              <a:t> respondent to resolve Sped Disc Snapshot errors by  end of July </a:t>
            </a:r>
            <a:endParaRPr lang="en-US" sz="1400" dirty="0">
              <a:effectLst/>
              <a:latin typeface="Calibri"/>
              <a:ea typeface="Calibri"/>
              <a:cs typeface="Times New Roman"/>
            </a:endParaRPr>
          </a:p>
          <a:p>
            <a:pPr marL="0" indent="0">
              <a:buNone/>
            </a:pPr>
            <a:endParaRPr lang="en-US" dirty="0"/>
          </a:p>
        </p:txBody>
      </p:sp>
      <p:sp>
        <p:nvSpPr>
          <p:cNvPr id="8" name="Content Placeholder 7">
            <a:extLst>
              <a:ext uri="{FF2B5EF4-FFF2-40B4-BE49-F238E27FC236}">
                <a16:creationId xmlns:a16="http://schemas.microsoft.com/office/drawing/2014/main" id="{3976C785-9440-F56A-5171-359982F7AAF9}"/>
              </a:ext>
            </a:extLst>
          </p:cNvPr>
          <p:cNvSpPr>
            <a:spLocks noGrp="1"/>
          </p:cNvSpPr>
          <p:nvPr>
            <p:ph sz="half" idx="2"/>
          </p:nvPr>
        </p:nvSpPr>
        <p:spPr>
          <a:xfrm>
            <a:off x="6096000" y="1944179"/>
            <a:ext cx="5181600" cy="3619818"/>
          </a:xfrm>
          <a:solidFill>
            <a:schemeClr val="accent6">
              <a:lumMod val="40000"/>
              <a:lumOff val="60000"/>
            </a:schemeClr>
          </a:solidFill>
          <a:ln>
            <a:solidFill>
              <a:schemeClr val="tx1"/>
            </a:solidFill>
          </a:ln>
        </p:spPr>
        <p:txBody>
          <a:bodyPr>
            <a:normAutofit/>
          </a:bodyPr>
          <a:lstStyle/>
          <a:p>
            <a:pPr>
              <a:spcBef>
                <a:spcPts val="0"/>
              </a:spcBef>
            </a:pPr>
            <a:r>
              <a:rPr lang="en-US" sz="1400" dirty="0">
                <a:latin typeface="Calibri"/>
                <a:ea typeface="Calibri"/>
                <a:cs typeface="Calibri"/>
              </a:rPr>
              <a:t>Upload and validate </a:t>
            </a:r>
            <a:r>
              <a:rPr lang="en-US" sz="1400" dirty="0">
                <a:effectLst/>
                <a:latin typeface="Calibri"/>
                <a:ea typeface="Calibri"/>
                <a:cs typeface="Calibri"/>
              </a:rPr>
              <a:t>Special Education IEP Child and Participation Files</a:t>
            </a:r>
            <a:r>
              <a:rPr lang="en-US" sz="1400" baseline="0" dirty="0">
                <a:effectLst/>
                <a:latin typeface="Calibri"/>
                <a:ea typeface="Calibri"/>
                <a:cs typeface="Calibri"/>
              </a:rPr>
              <a:t> for current reporting period July 1, 2023 – June 30, 2024</a:t>
            </a:r>
          </a:p>
          <a:p>
            <a:pPr lvl="1">
              <a:spcBef>
                <a:spcPts val="0"/>
              </a:spcBef>
            </a:pPr>
            <a:r>
              <a:rPr lang="en-US" sz="1400" baseline="0" dirty="0">
                <a:effectLst/>
                <a:latin typeface="Calibri"/>
                <a:ea typeface="Calibri"/>
                <a:cs typeface="Calibri"/>
              </a:rPr>
              <a:t>One record per student </a:t>
            </a:r>
            <a:r>
              <a:rPr lang="en-US" sz="1400" dirty="0">
                <a:latin typeface="Calibri"/>
                <a:ea typeface="Calibri"/>
                <a:cs typeface="Calibri"/>
              </a:rPr>
              <a:t>for</a:t>
            </a:r>
            <a:r>
              <a:rPr lang="en-US" sz="1400" baseline="0" dirty="0">
                <a:effectLst/>
                <a:latin typeface="Calibri"/>
                <a:ea typeface="Calibri"/>
                <a:cs typeface="Calibri"/>
              </a:rPr>
              <a:t> Sped EOY reporting p</a:t>
            </a:r>
            <a:r>
              <a:rPr lang="en-US" sz="1400" dirty="0">
                <a:latin typeface="Calibri"/>
                <a:ea typeface="Calibri"/>
                <a:cs typeface="Calibri"/>
              </a:rPr>
              <a:t>urposes –  report last attendance details occurring in school year</a:t>
            </a:r>
          </a:p>
          <a:p>
            <a:pPr marL="457200" lvl="1" indent="0">
              <a:spcBef>
                <a:spcPts val="0"/>
              </a:spcBef>
              <a:buNone/>
            </a:pPr>
            <a:endParaRPr lang="en-US" sz="1400" baseline="0" dirty="0">
              <a:effectLst/>
              <a:latin typeface="Calibri"/>
              <a:ea typeface="Calibri"/>
              <a:cs typeface="Calibri"/>
            </a:endParaRPr>
          </a:p>
          <a:p>
            <a:pPr>
              <a:spcBef>
                <a:spcPts val="0"/>
              </a:spcBef>
            </a:pPr>
            <a:r>
              <a:rPr lang="en-US" sz="1400" dirty="0">
                <a:effectLst/>
                <a:latin typeface="Calibri"/>
                <a:ea typeface="Calibri"/>
                <a:cs typeface="Calibri"/>
              </a:rPr>
              <a:t>Create Special Education Discipline Snapshots and work with district respondent to validate data and resolve errors</a:t>
            </a:r>
          </a:p>
          <a:p>
            <a:pPr marL="0" marR="0" lvl="0" indent="0">
              <a:spcBef>
                <a:spcPts val="0"/>
              </a:spcBef>
              <a:spcAft>
                <a:spcPts val="0"/>
              </a:spcAft>
              <a:buNone/>
            </a:pPr>
            <a:endParaRPr lang="en-US" sz="1400" dirty="0">
              <a:latin typeface="Calibri"/>
              <a:ea typeface="Calibri"/>
              <a:cs typeface="Calibri"/>
            </a:endParaRPr>
          </a:p>
          <a:p>
            <a:pPr marL="0" marR="0" lvl="0" indent="0">
              <a:spcBef>
                <a:spcPts val="0"/>
              </a:spcBef>
              <a:spcAft>
                <a:spcPts val="0"/>
              </a:spcAft>
              <a:buNone/>
            </a:pPr>
            <a:r>
              <a:rPr lang="en-US" sz="1400" u="sng" dirty="0">
                <a:latin typeface="Calibri"/>
                <a:ea typeface="Calibri"/>
                <a:cs typeface="Calibri"/>
              </a:rPr>
              <a:t>Timeline</a:t>
            </a:r>
            <a:endParaRPr lang="en-US" sz="1400" u="sng" dirty="0">
              <a:effectLst/>
              <a:latin typeface="Calibri"/>
              <a:ea typeface="Calibri"/>
              <a:cs typeface="Times New Roman"/>
            </a:endParaRPr>
          </a:p>
          <a:p>
            <a:pPr marL="342900" marR="0" lvl="0" indent="-342900">
              <a:spcBef>
                <a:spcPts val="0"/>
              </a:spcBef>
              <a:spcAft>
                <a:spcPts val="0"/>
              </a:spcAft>
              <a:buFont typeface="Symbol"/>
              <a:buChar char=""/>
            </a:pPr>
            <a:r>
              <a:rPr lang="en-US" sz="1400" dirty="0">
                <a:effectLst/>
                <a:latin typeface="Calibri"/>
                <a:ea typeface="Calibri"/>
                <a:cs typeface="Calibri"/>
              </a:rPr>
              <a:t>IEP files uploaded at least once by May 23</a:t>
            </a:r>
            <a:r>
              <a:rPr lang="en-US" sz="1400" baseline="30000" dirty="0">
                <a:effectLst/>
                <a:latin typeface="Calibri"/>
                <a:ea typeface="Calibri"/>
                <a:cs typeface="Calibri"/>
              </a:rPr>
              <a:t>rd</a:t>
            </a:r>
            <a:r>
              <a:rPr lang="en-US" sz="1400" dirty="0">
                <a:effectLst/>
                <a:latin typeface="Calibri"/>
                <a:ea typeface="Calibri"/>
                <a:cs typeface="Calibri"/>
              </a:rPr>
              <a:t> with</a:t>
            </a:r>
            <a:r>
              <a:rPr lang="en-US" sz="1400" dirty="0">
                <a:latin typeface="Calibri"/>
                <a:ea typeface="Calibri"/>
                <a:cs typeface="Calibri"/>
              </a:rPr>
              <a:t> data to reflect </a:t>
            </a:r>
            <a:r>
              <a:rPr lang="en-US" sz="1400" dirty="0">
                <a:effectLst/>
                <a:latin typeface="Calibri"/>
                <a:ea typeface="Calibri"/>
                <a:cs typeface="Calibri"/>
              </a:rPr>
              <a:t>full school year (files need to be uploaded with Sped EOY focused data, at least once by this date)</a:t>
            </a:r>
          </a:p>
          <a:p>
            <a:pPr marL="342900" marR="0" lvl="0" indent="-342900">
              <a:spcBef>
                <a:spcPts val="0"/>
              </a:spcBef>
              <a:spcAft>
                <a:spcPts val="0"/>
              </a:spcAft>
              <a:buFont typeface="Symbol"/>
              <a:buChar char=""/>
            </a:pPr>
            <a:r>
              <a:rPr lang="en-US" sz="1400" dirty="0">
                <a:effectLst/>
                <a:latin typeface="Calibri"/>
                <a:ea typeface="Calibri"/>
                <a:cs typeface="Calibri"/>
              </a:rPr>
              <a:t>IEP files error-free by June 27</a:t>
            </a:r>
            <a:r>
              <a:rPr lang="en-US" sz="1400" baseline="30000" dirty="0">
                <a:effectLst/>
                <a:latin typeface="Calibri"/>
                <a:ea typeface="Calibri"/>
                <a:cs typeface="Calibri"/>
              </a:rPr>
              <a:t>th</a:t>
            </a:r>
            <a:r>
              <a:rPr lang="en-US" sz="1400" dirty="0">
                <a:effectLst/>
                <a:latin typeface="Calibri"/>
                <a:ea typeface="Calibri"/>
                <a:cs typeface="Calibri"/>
              </a:rPr>
              <a:t> </a:t>
            </a:r>
          </a:p>
          <a:p>
            <a:pPr marL="342900" marR="0" lvl="0" indent="-342900">
              <a:spcBef>
                <a:spcPts val="0"/>
              </a:spcBef>
              <a:spcAft>
                <a:spcPts val="0"/>
              </a:spcAft>
              <a:buFont typeface="Symbol"/>
              <a:buChar char=""/>
            </a:pPr>
            <a:r>
              <a:rPr lang="en-US" sz="1400" dirty="0">
                <a:latin typeface="Calibri"/>
                <a:ea typeface="Calibri"/>
                <a:cs typeface="Calibri"/>
              </a:rPr>
              <a:t>Sped Discipline Snapshot errors resolved by end of July if possible</a:t>
            </a:r>
            <a:endParaRPr lang="en-US" sz="1400" dirty="0">
              <a:effectLst/>
              <a:latin typeface="Calibri"/>
              <a:ea typeface="Calibri"/>
              <a:cs typeface="Calibri"/>
            </a:endParaRPr>
          </a:p>
          <a:p>
            <a:pPr marL="342900" marR="0" lvl="0" indent="-342900">
              <a:spcBef>
                <a:spcPts val="0"/>
              </a:spcBef>
              <a:spcAft>
                <a:spcPts val="0"/>
              </a:spcAft>
              <a:buFont typeface="Symbol"/>
              <a:buChar char=""/>
            </a:pPr>
            <a:r>
              <a:rPr lang="en-US" sz="1400" dirty="0">
                <a:effectLst/>
                <a:latin typeface="Calibri"/>
                <a:ea typeface="Calibri"/>
                <a:cs typeface="Calibri"/>
              </a:rPr>
              <a:t>Submit final Sped Disc S</a:t>
            </a:r>
            <a:r>
              <a:rPr lang="en-US" sz="1400" dirty="0">
                <a:latin typeface="Calibri"/>
                <a:ea typeface="Calibri"/>
                <a:cs typeface="Calibri"/>
              </a:rPr>
              <a:t>napshot and signed reports </a:t>
            </a:r>
            <a:r>
              <a:rPr lang="en-US" sz="1400" dirty="0">
                <a:effectLst/>
                <a:latin typeface="Calibri"/>
                <a:ea typeface="Calibri"/>
                <a:cs typeface="Calibri"/>
              </a:rPr>
              <a:t>to CDE by no later than August 29th </a:t>
            </a:r>
            <a:endParaRPr lang="en-US" sz="1400" dirty="0">
              <a:effectLst/>
              <a:latin typeface="Calibri"/>
              <a:ea typeface="Calibri"/>
              <a:cs typeface="Times New Roman"/>
            </a:endParaRPr>
          </a:p>
          <a:p>
            <a:pPr marL="0" indent="0">
              <a:buNone/>
            </a:pPr>
            <a:endParaRPr lang="en-US" dirty="0"/>
          </a:p>
        </p:txBody>
      </p:sp>
      <p:sp>
        <p:nvSpPr>
          <p:cNvPr id="9" name="Text Placeholder 8">
            <a:extLst>
              <a:ext uri="{FF2B5EF4-FFF2-40B4-BE49-F238E27FC236}">
                <a16:creationId xmlns:a16="http://schemas.microsoft.com/office/drawing/2014/main" id="{02A28733-143A-5B4A-243B-3D2CE8E88F66}"/>
              </a:ext>
            </a:extLst>
          </p:cNvPr>
          <p:cNvSpPr>
            <a:spLocks noGrp="1"/>
          </p:cNvSpPr>
          <p:nvPr>
            <p:ph type="body" sz="quarter" idx="13"/>
          </p:nvPr>
        </p:nvSpPr>
        <p:spPr>
          <a:xfrm>
            <a:off x="485273" y="1434268"/>
            <a:ext cx="5181600" cy="561839"/>
          </a:xfrm>
        </p:spPr>
        <p:txBody>
          <a:bodyPr/>
          <a:lstStyle/>
          <a:p>
            <a:r>
              <a:rPr lang="en-US" sz="1800" dirty="0"/>
              <a:t>District Respondents – need DIS User role</a:t>
            </a:r>
          </a:p>
        </p:txBody>
      </p:sp>
      <p:sp>
        <p:nvSpPr>
          <p:cNvPr id="10" name="Text Placeholder 9">
            <a:extLst>
              <a:ext uri="{FF2B5EF4-FFF2-40B4-BE49-F238E27FC236}">
                <a16:creationId xmlns:a16="http://schemas.microsoft.com/office/drawing/2014/main" id="{961BD111-7A79-F3CF-541C-B9D6949638FE}"/>
              </a:ext>
            </a:extLst>
          </p:cNvPr>
          <p:cNvSpPr>
            <a:spLocks noGrp="1"/>
          </p:cNvSpPr>
          <p:nvPr>
            <p:ph type="body" sz="quarter" idx="14"/>
          </p:nvPr>
        </p:nvSpPr>
        <p:spPr>
          <a:xfrm>
            <a:off x="6023810" y="1410955"/>
            <a:ext cx="5530516" cy="551880"/>
          </a:xfrm>
        </p:spPr>
        <p:txBody>
          <a:bodyPr/>
          <a:lstStyle/>
          <a:p>
            <a:r>
              <a:rPr lang="en-US" sz="1800" dirty="0"/>
              <a:t>AU Respondents – need SPI Approver or User SPI role</a:t>
            </a:r>
          </a:p>
        </p:txBody>
      </p:sp>
      <p:sp>
        <p:nvSpPr>
          <p:cNvPr id="2" name="Rectangle 1">
            <a:extLst>
              <a:ext uri="{FF2B5EF4-FFF2-40B4-BE49-F238E27FC236}">
                <a16:creationId xmlns:a16="http://schemas.microsoft.com/office/drawing/2014/main" id="{960469D4-3259-592E-744D-26D01AA575E1}"/>
              </a:ext>
            </a:extLst>
          </p:cNvPr>
          <p:cNvSpPr/>
          <p:nvPr/>
        </p:nvSpPr>
        <p:spPr>
          <a:xfrm>
            <a:off x="3571998" y="5769471"/>
            <a:ext cx="4631959" cy="769441"/>
          </a:xfrm>
          <a:prstGeom prst="rect">
            <a:avLst/>
          </a:prstGeom>
        </p:spPr>
        <p:txBody>
          <a:bodyPr wrap="square">
            <a:spAutoFit/>
          </a:bodyPr>
          <a:lstStyle/>
          <a:p>
            <a:pPr algn="ctr"/>
            <a:r>
              <a:rPr lang="en-US" sz="4400" b="1" cap="all" dirty="0">
                <a:ln/>
                <a:solidFill>
                  <a:schemeClr val="bg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ebuchet MS" panose="020B0603020202020204" pitchFamily="34" charset="0"/>
              </a:rPr>
              <a:t>Collaboration</a:t>
            </a:r>
          </a:p>
        </p:txBody>
      </p:sp>
    </p:spTree>
    <p:extLst>
      <p:ext uri="{BB962C8B-B14F-4D97-AF65-F5344CB8AC3E}">
        <p14:creationId xmlns:p14="http://schemas.microsoft.com/office/powerpoint/2010/main" val="102346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diagram of IdM roles and Data Pipeline responsibility breakdown"/>
          <p:cNvSpPr>
            <a:spLocks noGrp="1"/>
          </p:cNvSpPr>
          <p:nvPr>
            <p:ph idx="1"/>
          </p:nvPr>
        </p:nvSpPr>
        <p:spPr/>
        <p:txBody>
          <a:bodyPr>
            <a:normAutofit/>
          </a:bodyPr>
          <a:lstStyle/>
          <a:p>
            <a:pPr marL="25718" indent="0">
              <a:buNone/>
            </a:pPr>
            <a:endParaRPr lang="en-US" sz="1013" dirty="0">
              <a:solidFill>
                <a:srgbClr val="00B050"/>
              </a:solidFill>
            </a:endParaRPr>
          </a:p>
          <a:p>
            <a:pPr marL="25718" indent="0">
              <a:buNone/>
            </a:pPr>
            <a:endParaRPr lang="en-US" sz="1013" dirty="0">
              <a:solidFill>
                <a:srgbClr val="00B050"/>
              </a:solidFill>
            </a:endParaRPr>
          </a:p>
          <a:p>
            <a:pPr marL="25718" indent="0">
              <a:buNone/>
            </a:pPr>
            <a:endParaRPr lang="en-US" sz="1013" dirty="0">
              <a:solidFill>
                <a:srgbClr val="00B050"/>
              </a:solidFill>
            </a:endParaRPr>
          </a:p>
          <a:p>
            <a:pPr marL="25718" indent="0">
              <a:buNone/>
            </a:pPr>
            <a:endParaRPr lang="en-US" sz="1013" dirty="0">
              <a:solidFill>
                <a:srgbClr val="00B050"/>
              </a:solidFill>
            </a:endParaRPr>
          </a:p>
          <a:p>
            <a:pPr marL="25718" indent="0">
              <a:buNone/>
            </a:pPr>
            <a:endParaRPr lang="en-US" sz="1013" dirty="0"/>
          </a:p>
          <a:p>
            <a:pPr marL="25718" indent="0">
              <a:buNone/>
            </a:pPr>
            <a:r>
              <a:rPr lang="en-US" sz="1013" dirty="0">
                <a:solidFill>
                  <a:srgbClr val="0070C0"/>
                </a:solidFill>
              </a:rPr>
              <a:t> </a:t>
            </a:r>
          </a:p>
          <a:p>
            <a:pPr marL="25718" indent="0">
              <a:buNone/>
            </a:pPr>
            <a:endParaRPr lang="en-US" sz="900" b="1" dirty="0">
              <a:solidFill>
                <a:srgbClr val="0070C0"/>
              </a:solidFill>
            </a:endParaRPr>
          </a:p>
          <a:p>
            <a:pPr marL="25718" indent="0">
              <a:buNone/>
            </a:pPr>
            <a:endParaRPr lang="en-US" sz="900" b="1" dirty="0">
              <a:solidFill>
                <a:srgbClr val="0070C0"/>
              </a:solidFill>
            </a:endParaRPr>
          </a:p>
          <a:p>
            <a:pPr marL="25718" indent="0">
              <a:buNone/>
            </a:pPr>
            <a:endParaRPr lang="en-US" sz="900" b="1" dirty="0">
              <a:solidFill>
                <a:srgbClr val="0070C0"/>
              </a:solidFill>
            </a:endParaRPr>
          </a:p>
          <a:p>
            <a:pPr marL="25718" indent="0">
              <a:buNone/>
            </a:pPr>
            <a:endParaRPr lang="en-US" sz="900" b="1" dirty="0">
              <a:solidFill>
                <a:srgbClr val="0070C0"/>
              </a:solidFill>
            </a:endParaRPr>
          </a:p>
          <a:p>
            <a:pPr marL="25718" indent="0">
              <a:buNone/>
            </a:pPr>
            <a:endParaRPr lang="en-US" sz="1013" dirty="0"/>
          </a:p>
          <a:p>
            <a:pPr marL="25718" indent="0">
              <a:buNone/>
            </a:pPr>
            <a:endParaRPr lang="en-US" b="0" dirty="0">
              <a:solidFill>
                <a:srgbClr val="FF0000"/>
              </a:solidFill>
            </a:endParaRPr>
          </a:p>
          <a:p>
            <a:pPr marL="25718" indent="0">
              <a:buNone/>
            </a:pPr>
            <a:endParaRPr lang="en-US" b="0" dirty="0"/>
          </a:p>
        </p:txBody>
      </p:sp>
      <p:sp>
        <p:nvSpPr>
          <p:cNvPr id="9" name="TextBox 8"/>
          <p:cNvSpPr txBox="1"/>
          <p:nvPr/>
        </p:nvSpPr>
        <p:spPr>
          <a:xfrm>
            <a:off x="1642144" y="1075556"/>
            <a:ext cx="3590144" cy="523220"/>
          </a:xfrm>
          <a:prstGeom prst="rect">
            <a:avLst/>
          </a:prstGeom>
          <a:noFill/>
        </p:spPr>
        <p:txBody>
          <a:bodyPr wrap="square" rtlCol="0">
            <a:spAutoFit/>
          </a:bodyPr>
          <a:lstStyle/>
          <a:p>
            <a:endParaRPr lang="en-US" sz="1400" b="1" dirty="0"/>
          </a:p>
          <a:p>
            <a:r>
              <a:rPr lang="en-US" sz="1400" b="1" dirty="0"/>
              <a:t>DISTRICT RESPONDENT – DIS GROUP </a:t>
            </a:r>
          </a:p>
        </p:txBody>
      </p:sp>
      <p:sp>
        <p:nvSpPr>
          <p:cNvPr id="10" name="TextBox 9"/>
          <p:cNvSpPr txBox="1"/>
          <p:nvPr/>
        </p:nvSpPr>
        <p:spPr>
          <a:xfrm>
            <a:off x="1642144" y="3029747"/>
            <a:ext cx="3272940" cy="840679"/>
          </a:xfrm>
          <a:prstGeom prst="rect">
            <a:avLst/>
          </a:prstGeom>
          <a:noFill/>
        </p:spPr>
        <p:txBody>
          <a:bodyPr wrap="square" rtlCol="0">
            <a:spAutoFit/>
          </a:bodyPr>
          <a:lstStyle/>
          <a:p>
            <a:r>
              <a:rPr lang="en-US" sz="1050" dirty="0">
                <a:solidFill>
                  <a:prstClr val="black"/>
                </a:solidFill>
                <a:latin typeface="Calibri" panose="020F0502020204030204"/>
              </a:rPr>
              <a:t> </a:t>
            </a:r>
          </a:p>
          <a:p>
            <a:endParaRPr lang="en-US" sz="1013" b="1" dirty="0"/>
          </a:p>
          <a:p>
            <a:endParaRPr lang="en-US" sz="1400" b="1" dirty="0"/>
          </a:p>
          <a:p>
            <a:r>
              <a:rPr lang="en-US" sz="1400" b="1" dirty="0"/>
              <a:t>AU RESPONDENT – SPI GROUP</a:t>
            </a:r>
            <a:r>
              <a:rPr lang="en-US" sz="1013" b="1" dirty="0"/>
              <a:t>	</a:t>
            </a:r>
          </a:p>
        </p:txBody>
      </p:sp>
      <p:sp>
        <p:nvSpPr>
          <p:cNvPr id="6" name="Title 5">
            <a:extLst>
              <a:ext uri="{FF2B5EF4-FFF2-40B4-BE49-F238E27FC236}">
                <a16:creationId xmlns:a16="http://schemas.microsoft.com/office/drawing/2014/main" id="{25F87437-8492-4798-A14F-DFD8D755847A}"/>
              </a:ext>
            </a:extLst>
          </p:cNvPr>
          <p:cNvSpPr>
            <a:spLocks noGrp="1"/>
          </p:cNvSpPr>
          <p:nvPr>
            <p:ph type="title"/>
          </p:nvPr>
        </p:nvSpPr>
        <p:spPr/>
        <p:txBody>
          <a:bodyPr/>
          <a:lstStyle/>
          <a:p>
            <a:r>
              <a:rPr lang="en-US" dirty="0"/>
              <a:t>Special Education Discipline:</a:t>
            </a:r>
            <a:br>
              <a:rPr lang="en-US" dirty="0"/>
            </a:br>
            <a:r>
              <a:rPr lang="en-US" dirty="0"/>
              <a:t>Identity Management: Data Pipeline Access</a:t>
            </a:r>
          </a:p>
        </p:txBody>
      </p:sp>
      <p:graphicFrame>
        <p:nvGraphicFramePr>
          <p:cNvPr id="12" name="Diagram 11" descr="diagram of Data Pipeline responsibility breakdown between district and AU">
            <a:extLst>
              <a:ext uri="{FF2B5EF4-FFF2-40B4-BE49-F238E27FC236}">
                <a16:creationId xmlns:a16="http://schemas.microsoft.com/office/drawing/2014/main" id="{29097672-789D-24C3-59CE-3A6464398598}"/>
              </a:ext>
            </a:extLst>
          </p:cNvPr>
          <p:cNvGraphicFramePr/>
          <p:nvPr>
            <p:extLst>
              <p:ext uri="{D42A27DB-BD31-4B8C-83A1-F6EECF244321}">
                <p14:modId xmlns:p14="http://schemas.microsoft.com/office/powerpoint/2010/main" val="4029359683"/>
              </p:ext>
            </p:extLst>
          </p:nvPr>
        </p:nvGraphicFramePr>
        <p:xfrm>
          <a:off x="5098915" y="2071654"/>
          <a:ext cx="5071820" cy="2740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91681C7B-AA77-4CFA-5EBB-303055CF28EA}"/>
              </a:ext>
            </a:extLst>
          </p:cNvPr>
          <p:cNvSpPr txBox="1"/>
          <p:nvPr/>
        </p:nvSpPr>
        <p:spPr>
          <a:xfrm>
            <a:off x="5416120" y="1583399"/>
            <a:ext cx="4570784" cy="400110"/>
          </a:xfrm>
          <a:prstGeom prst="rect">
            <a:avLst/>
          </a:prstGeom>
          <a:noFill/>
        </p:spPr>
        <p:txBody>
          <a:bodyPr wrap="square">
            <a:spAutoFit/>
          </a:bodyPr>
          <a:lstStyle/>
          <a:p>
            <a:r>
              <a:rPr lang="en-US" sz="2000" b="1" dirty="0"/>
              <a:t>Data Pipeline responsibility breakdown:</a:t>
            </a:r>
          </a:p>
        </p:txBody>
      </p:sp>
      <p:pic>
        <p:nvPicPr>
          <p:cNvPr id="16" name="Picture 15">
            <a:extLst>
              <a:ext uri="{FF2B5EF4-FFF2-40B4-BE49-F238E27FC236}">
                <a16:creationId xmlns:a16="http://schemas.microsoft.com/office/drawing/2014/main" id="{3BA5DA4A-DFFB-96D1-2316-E3BD89D732F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209405" y="3135598"/>
            <a:ext cx="429806" cy="306350"/>
          </a:xfrm>
          <a:prstGeom prst="rect">
            <a:avLst/>
          </a:prstGeom>
        </p:spPr>
      </p:pic>
      <p:sp>
        <p:nvSpPr>
          <p:cNvPr id="17" name="TextBox 16">
            <a:extLst>
              <a:ext uri="{FF2B5EF4-FFF2-40B4-BE49-F238E27FC236}">
                <a16:creationId xmlns:a16="http://schemas.microsoft.com/office/drawing/2014/main" id="{21367057-520B-B68B-F7E6-8BAD21758227}"/>
              </a:ext>
            </a:extLst>
          </p:cNvPr>
          <p:cNvSpPr txBox="1"/>
          <p:nvPr/>
        </p:nvSpPr>
        <p:spPr>
          <a:xfrm>
            <a:off x="5584850" y="4830443"/>
            <a:ext cx="4786009" cy="646331"/>
          </a:xfrm>
          <a:prstGeom prst="rect">
            <a:avLst/>
          </a:prstGeom>
          <a:noFill/>
        </p:spPr>
        <p:txBody>
          <a:bodyPr wrap="square" rtlCol="0">
            <a:spAutoFit/>
          </a:bodyPr>
          <a:lstStyle/>
          <a:p>
            <a:pPr marL="214313" indent="-214313">
              <a:buFont typeface="Wingdings" panose="05000000000000000000" pitchFamily="2" charset="2"/>
              <a:buChar char="§"/>
            </a:pPr>
            <a:r>
              <a:rPr lang="en-US" dirty="0"/>
              <a:t>Process ongoing until all interchange and snapshot errors are resolved</a:t>
            </a:r>
          </a:p>
        </p:txBody>
      </p:sp>
      <p:sp>
        <p:nvSpPr>
          <p:cNvPr id="5" name="TextBox 4">
            <a:extLst>
              <a:ext uri="{FF2B5EF4-FFF2-40B4-BE49-F238E27FC236}">
                <a16:creationId xmlns:a16="http://schemas.microsoft.com/office/drawing/2014/main" id="{C1F0006C-88A4-D4AA-A12C-6213DEF55CF4}"/>
              </a:ext>
            </a:extLst>
          </p:cNvPr>
          <p:cNvSpPr txBox="1"/>
          <p:nvPr/>
        </p:nvSpPr>
        <p:spPr>
          <a:xfrm>
            <a:off x="46215" y="2346180"/>
            <a:ext cx="1521176" cy="1383969"/>
          </a:xfrm>
          <a:prstGeom prst="rect">
            <a:avLst/>
          </a:prstGeom>
          <a:noFill/>
        </p:spPr>
        <p:txBody>
          <a:bodyPr wrap="square">
            <a:spAutoFit/>
          </a:bodyPr>
          <a:lstStyle/>
          <a:p>
            <a:pPr marL="45720">
              <a:lnSpc>
                <a:spcPct val="90000"/>
              </a:lnSpc>
              <a:spcBef>
                <a:spcPts val="1000"/>
              </a:spcBef>
              <a:defRPr/>
            </a:pPr>
            <a:r>
              <a:rPr lang="en-US" sz="1400" dirty="0">
                <a:solidFill>
                  <a:prstClr val="black"/>
                </a:solidFill>
                <a:latin typeface="Calibri" panose="020F0502020204030204"/>
              </a:rPr>
              <a:t>*Roles assigned by Local Access Manager (LAM)</a:t>
            </a:r>
          </a:p>
          <a:p>
            <a:pPr marL="45720">
              <a:lnSpc>
                <a:spcPct val="90000"/>
              </a:lnSpc>
              <a:spcBef>
                <a:spcPts val="1000"/>
              </a:spcBef>
              <a:defRPr/>
            </a:pPr>
            <a:r>
              <a:rPr lang="en-US" sz="1400" dirty="0">
                <a:latin typeface="Calibri" panose="020F0502020204030204"/>
              </a:rPr>
              <a:t>*Only 1 role per group per account! </a:t>
            </a:r>
          </a:p>
        </p:txBody>
      </p:sp>
      <p:graphicFrame>
        <p:nvGraphicFramePr>
          <p:cNvPr id="11" name="Table 10">
            <a:extLst>
              <a:ext uri="{FF2B5EF4-FFF2-40B4-BE49-F238E27FC236}">
                <a16:creationId xmlns:a16="http://schemas.microsoft.com/office/drawing/2014/main" id="{428EEACF-789D-93FC-55E4-1DA1F24DCF1D}"/>
              </a:ext>
            </a:extLst>
          </p:cNvPr>
          <p:cNvGraphicFramePr>
            <a:graphicFrameLocks noGrp="1"/>
          </p:cNvGraphicFramePr>
          <p:nvPr>
            <p:extLst>
              <p:ext uri="{D42A27DB-BD31-4B8C-83A1-F6EECF244321}">
                <p14:modId xmlns:p14="http://schemas.microsoft.com/office/powerpoint/2010/main" val="3027783106"/>
              </p:ext>
            </p:extLst>
          </p:nvPr>
        </p:nvGraphicFramePr>
        <p:xfrm>
          <a:off x="1642144" y="1550643"/>
          <a:ext cx="3590145" cy="1630211"/>
        </p:xfrm>
        <a:graphic>
          <a:graphicData uri="http://schemas.openxmlformats.org/drawingml/2006/table">
            <a:tbl>
              <a:tblPr firstRow="1" bandRow="1">
                <a:tableStyleId>{5C22544A-7EE6-4342-B048-85BDC9FD1C3A}</a:tableStyleId>
              </a:tblPr>
              <a:tblGrid>
                <a:gridCol w="1658771">
                  <a:extLst>
                    <a:ext uri="{9D8B030D-6E8A-4147-A177-3AD203B41FA5}">
                      <a16:colId xmlns:a16="http://schemas.microsoft.com/office/drawing/2014/main" val="20000"/>
                    </a:ext>
                  </a:extLst>
                </a:gridCol>
                <a:gridCol w="1931374">
                  <a:extLst>
                    <a:ext uri="{9D8B030D-6E8A-4147-A177-3AD203B41FA5}">
                      <a16:colId xmlns:a16="http://schemas.microsoft.com/office/drawing/2014/main" val="20001"/>
                    </a:ext>
                  </a:extLst>
                </a:gridCol>
              </a:tblGrid>
              <a:tr h="577848">
                <a:tc>
                  <a:txBody>
                    <a:bodyPr/>
                    <a:lstStyle/>
                    <a:p>
                      <a:r>
                        <a:rPr lang="en-US" sz="1400" dirty="0">
                          <a:solidFill>
                            <a:schemeClr val="tx1"/>
                          </a:solidFill>
                        </a:rPr>
                        <a:t>INTERCHANGE  ROLE</a:t>
                      </a:r>
                      <a:r>
                        <a:rPr lang="en-US" sz="1400" baseline="0" dirty="0">
                          <a:solidFill>
                            <a:schemeClr val="tx1"/>
                          </a:solidFill>
                        </a:rPr>
                        <a:t> OPTIONS</a:t>
                      </a:r>
                      <a:r>
                        <a:rPr lang="en-US" sz="1400" dirty="0">
                          <a:solidFill>
                            <a:schemeClr val="tx1"/>
                          </a:solidFill>
                        </a:rPr>
                        <a:t> </a:t>
                      </a:r>
                    </a:p>
                  </a:txBody>
                  <a:tcPr>
                    <a:solidFill>
                      <a:schemeClr val="accent2"/>
                    </a:solidFill>
                  </a:tcPr>
                </a:tc>
                <a:tc>
                  <a:txBody>
                    <a:bodyPr/>
                    <a:lstStyle/>
                    <a:p>
                      <a:endParaRPr lang="en-US" sz="1400" dirty="0"/>
                    </a:p>
                    <a:p>
                      <a:r>
                        <a:rPr lang="en-US" sz="1400" b="1" dirty="0">
                          <a:solidFill>
                            <a:schemeClr val="tx1"/>
                          </a:solidFill>
                        </a:rPr>
                        <a:t>ENABLES</a:t>
                      </a:r>
                      <a:r>
                        <a:rPr lang="en-US" sz="1400" b="1" baseline="0" dirty="0">
                          <a:solidFill>
                            <a:schemeClr val="tx1"/>
                          </a:solidFill>
                        </a:rPr>
                        <a:t> USER TO:</a:t>
                      </a:r>
                      <a:endParaRPr lang="en-US" sz="1400" b="1" dirty="0">
                        <a:solidFill>
                          <a:schemeClr val="tx1"/>
                        </a:solidFill>
                      </a:endParaRPr>
                    </a:p>
                  </a:txBody>
                  <a:tcPr>
                    <a:solidFill>
                      <a:schemeClr val="accent2"/>
                    </a:solidFill>
                  </a:tcPr>
                </a:tc>
                <a:extLst>
                  <a:ext uri="{0D108BD9-81ED-4DB2-BD59-A6C34878D82A}">
                    <a16:rowId xmlns:a16="http://schemas.microsoft.com/office/drawing/2014/main" val="10000"/>
                  </a:ext>
                </a:extLst>
              </a:tr>
              <a:tr h="240770">
                <a:tc>
                  <a:txBody>
                    <a:bodyPr/>
                    <a:lstStyle/>
                    <a:p>
                      <a:r>
                        <a:rPr lang="en-US" sz="1400" u="none" strike="noStrike" baseline="0" dirty="0"/>
                        <a:t>DIS~LEAVIEWER</a:t>
                      </a:r>
                    </a:p>
                  </a:txBody>
                  <a:tcPr>
                    <a:solidFill>
                      <a:schemeClr val="accent5">
                        <a:lumMod val="60000"/>
                        <a:lumOff val="40000"/>
                      </a:schemeClr>
                    </a:solidFill>
                  </a:tcPr>
                </a:tc>
                <a:tc>
                  <a:txBody>
                    <a:bodyPr/>
                    <a:lstStyle/>
                    <a:p>
                      <a:r>
                        <a:rPr lang="en-US" sz="1400" strike="noStrike" baseline="0" dirty="0"/>
                        <a:t>read-only access</a:t>
                      </a:r>
                    </a:p>
                  </a:txBody>
                  <a:tcPr>
                    <a:solidFill>
                      <a:schemeClr val="accent5">
                        <a:lumMod val="60000"/>
                        <a:lumOff val="40000"/>
                      </a:schemeClr>
                    </a:solidFill>
                  </a:tcPr>
                </a:tc>
                <a:extLst>
                  <a:ext uri="{0D108BD9-81ED-4DB2-BD59-A6C34878D82A}">
                    <a16:rowId xmlns:a16="http://schemas.microsoft.com/office/drawing/2014/main" val="10001"/>
                  </a:ext>
                </a:extLst>
              </a:tr>
              <a:tr h="747563">
                <a:tc>
                  <a:txBody>
                    <a:bodyPr/>
                    <a:lstStyle/>
                    <a:p>
                      <a:r>
                        <a:rPr lang="en-US" sz="1400" dirty="0"/>
                        <a:t>DIS~LEAUSER</a:t>
                      </a:r>
                    </a:p>
                  </a:txBody>
                  <a:tcPr>
                    <a:solidFill>
                      <a:schemeClr val="accent5"/>
                    </a:solidFill>
                  </a:tcPr>
                </a:tc>
                <a:tc>
                  <a:txBody>
                    <a:bodyPr/>
                    <a:lstStyle/>
                    <a:p>
                      <a:r>
                        <a:rPr lang="en-US" sz="1400" dirty="0"/>
                        <a:t>upload files, view interchange level</a:t>
                      </a:r>
                      <a:r>
                        <a:rPr lang="en-US" sz="1400" baseline="0" dirty="0"/>
                        <a:t> errors</a:t>
                      </a:r>
                      <a:endParaRPr lang="en-US" sz="1400" dirty="0"/>
                    </a:p>
                  </a:txBody>
                  <a:tcPr>
                    <a:solidFill>
                      <a:schemeClr val="accent5"/>
                    </a:solidFill>
                  </a:tcPr>
                </a:tc>
                <a:extLst>
                  <a:ext uri="{0D108BD9-81ED-4DB2-BD59-A6C34878D82A}">
                    <a16:rowId xmlns:a16="http://schemas.microsoft.com/office/drawing/2014/main" val="10002"/>
                  </a:ext>
                </a:extLst>
              </a:tr>
            </a:tbl>
          </a:graphicData>
        </a:graphic>
      </p:graphicFrame>
      <p:graphicFrame>
        <p:nvGraphicFramePr>
          <p:cNvPr id="13" name="Table 12">
            <a:extLst>
              <a:ext uri="{FF2B5EF4-FFF2-40B4-BE49-F238E27FC236}">
                <a16:creationId xmlns:a16="http://schemas.microsoft.com/office/drawing/2014/main" id="{BC2D213A-1972-C98B-AA2E-DF4E004C9FD6}"/>
              </a:ext>
            </a:extLst>
          </p:cNvPr>
          <p:cNvGraphicFramePr>
            <a:graphicFrameLocks noGrp="1"/>
          </p:cNvGraphicFramePr>
          <p:nvPr>
            <p:extLst>
              <p:ext uri="{D42A27DB-BD31-4B8C-83A1-F6EECF244321}">
                <p14:modId xmlns:p14="http://schemas.microsoft.com/office/powerpoint/2010/main" val="1140595875"/>
              </p:ext>
            </p:extLst>
          </p:nvPr>
        </p:nvGraphicFramePr>
        <p:xfrm>
          <a:off x="1628456" y="3828254"/>
          <a:ext cx="3484147" cy="2088998"/>
        </p:xfrm>
        <a:graphic>
          <a:graphicData uri="http://schemas.openxmlformats.org/drawingml/2006/table">
            <a:tbl>
              <a:tblPr firstRow="1" bandRow="1">
                <a:tableStyleId>{5C22544A-7EE6-4342-B048-85BDC9FD1C3A}</a:tableStyleId>
              </a:tblPr>
              <a:tblGrid>
                <a:gridCol w="1344999">
                  <a:extLst>
                    <a:ext uri="{9D8B030D-6E8A-4147-A177-3AD203B41FA5}">
                      <a16:colId xmlns:a16="http://schemas.microsoft.com/office/drawing/2014/main" val="20000"/>
                    </a:ext>
                  </a:extLst>
                </a:gridCol>
                <a:gridCol w="2139148">
                  <a:extLst>
                    <a:ext uri="{9D8B030D-6E8A-4147-A177-3AD203B41FA5}">
                      <a16:colId xmlns:a16="http://schemas.microsoft.com/office/drawing/2014/main" val="20001"/>
                    </a:ext>
                  </a:extLst>
                </a:gridCol>
              </a:tblGrid>
              <a:tr h="534518">
                <a:tc>
                  <a:txBody>
                    <a:bodyPr/>
                    <a:lstStyle/>
                    <a:p>
                      <a:r>
                        <a:rPr lang="en-US" sz="1200" dirty="0">
                          <a:solidFill>
                            <a:schemeClr val="tx1"/>
                          </a:solidFill>
                        </a:rPr>
                        <a:t>SNAPSHOT</a:t>
                      </a:r>
                      <a:r>
                        <a:rPr lang="en-US" sz="1200" baseline="0" dirty="0">
                          <a:solidFill>
                            <a:schemeClr val="tx1"/>
                          </a:solidFill>
                        </a:rPr>
                        <a:t> </a:t>
                      </a:r>
                      <a:r>
                        <a:rPr lang="en-US" sz="1200" dirty="0">
                          <a:solidFill>
                            <a:schemeClr val="tx1"/>
                          </a:solidFill>
                        </a:rPr>
                        <a:t>ROLE</a:t>
                      </a:r>
                      <a:r>
                        <a:rPr lang="en-US" sz="1200" baseline="0" dirty="0">
                          <a:solidFill>
                            <a:schemeClr val="tx1"/>
                          </a:solidFill>
                        </a:rPr>
                        <a:t> OPTIONS</a:t>
                      </a:r>
                      <a:r>
                        <a:rPr lang="en-US" sz="1200" dirty="0">
                          <a:solidFill>
                            <a:schemeClr val="tx1"/>
                          </a:solidFill>
                        </a:rPr>
                        <a:t> </a:t>
                      </a:r>
                    </a:p>
                  </a:txBody>
                  <a:tcPr>
                    <a:solidFill>
                      <a:schemeClr val="accent6"/>
                    </a:solidFill>
                  </a:tcPr>
                </a:tc>
                <a:tc>
                  <a:txBody>
                    <a:bodyPr/>
                    <a:lstStyle/>
                    <a:p>
                      <a:endParaRPr lang="en-US" sz="1200" dirty="0"/>
                    </a:p>
                    <a:p>
                      <a:r>
                        <a:rPr lang="en-US" sz="1200" dirty="0">
                          <a:solidFill>
                            <a:schemeClr val="tx1"/>
                          </a:solidFill>
                        </a:rPr>
                        <a:t>ENABLES USER TO:</a:t>
                      </a:r>
                    </a:p>
                  </a:txBody>
                  <a:tcPr>
                    <a:solidFill>
                      <a:schemeClr val="accent6"/>
                    </a:solidFill>
                  </a:tcPr>
                </a:tc>
                <a:extLst>
                  <a:ext uri="{0D108BD9-81ED-4DB2-BD59-A6C34878D82A}">
                    <a16:rowId xmlns:a16="http://schemas.microsoft.com/office/drawing/2014/main" val="10000"/>
                  </a:ext>
                </a:extLst>
              </a:tr>
              <a:tr h="230763">
                <a:tc>
                  <a:txBody>
                    <a:bodyPr/>
                    <a:lstStyle/>
                    <a:p>
                      <a:r>
                        <a:rPr lang="en-US" sz="1200" dirty="0"/>
                        <a:t>SPI~LEAVIEWER</a:t>
                      </a:r>
                    </a:p>
                  </a:txBody>
                  <a:tcPr>
                    <a:solidFill>
                      <a:schemeClr val="accent6">
                        <a:lumMod val="20000"/>
                        <a:lumOff val="80000"/>
                      </a:schemeClr>
                    </a:solidFill>
                  </a:tcPr>
                </a:tc>
                <a:tc>
                  <a:txBody>
                    <a:bodyPr/>
                    <a:lstStyle/>
                    <a:p>
                      <a:r>
                        <a:rPr lang="en-US" sz="1200" dirty="0"/>
                        <a:t>read-only access</a:t>
                      </a:r>
                    </a:p>
                  </a:txBody>
                  <a:tcPr>
                    <a:solidFill>
                      <a:schemeClr val="accent6">
                        <a:lumMod val="20000"/>
                        <a:lumOff val="80000"/>
                      </a:schemeClr>
                    </a:solidFill>
                  </a:tcPr>
                </a:tc>
                <a:extLst>
                  <a:ext uri="{0D108BD9-81ED-4DB2-BD59-A6C34878D82A}">
                    <a16:rowId xmlns:a16="http://schemas.microsoft.com/office/drawing/2014/main" val="10001"/>
                  </a:ext>
                </a:extLst>
              </a:tr>
              <a:tr h="384604">
                <a:tc>
                  <a:txBody>
                    <a:bodyPr/>
                    <a:lstStyle/>
                    <a:p>
                      <a:r>
                        <a:rPr lang="en-US" sz="1200" dirty="0"/>
                        <a:t>SPI~LEAUSER</a:t>
                      </a:r>
                    </a:p>
                  </a:txBody>
                  <a:tcPr>
                    <a:solidFill>
                      <a:schemeClr val="accent6">
                        <a:lumMod val="40000"/>
                        <a:lumOff val="60000"/>
                      </a:schemeClr>
                    </a:solidFill>
                  </a:tcPr>
                </a:tc>
                <a:tc>
                  <a:txBody>
                    <a:bodyPr/>
                    <a:lstStyle/>
                    <a:p>
                      <a:r>
                        <a:rPr lang="en-US" sz="1200" dirty="0"/>
                        <a:t>create snapshots and view snapshot level errors</a:t>
                      </a:r>
                    </a:p>
                  </a:txBody>
                  <a:tcPr>
                    <a:solidFill>
                      <a:schemeClr val="accent6">
                        <a:lumMod val="40000"/>
                        <a:lumOff val="60000"/>
                      </a:schemeClr>
                    </a:solidFill>
                  </a:tcPr>
                </a:tc>
                <a:extLst>
                  <a:ext uri="{0D108BD9-81ED-4DB2-BD59-A6C34878D82A}">
                    <a16:rowId xmlns:a16="http://schemas.microsoft.com/office/drawing/2014/main" val="10002"/>
                  </a:ext>
                </a:extLst>
              </a:tr>
              <a:tr h="692288">
                <a:tc>
                  <a:txBody>
                    <a:bodyPr/>
                    <a:lstStyle/>
                    <a:p>
                      <a:r>
                        <a:rPr lang="en-US" sz="1200" dirty="0"/>
                        <a:t>SPI~LEAAPPROVER</a:t>
                      </a:r>
                    </a:p>
                    <a:p>
                      <a:r>
                        <a:rPr lang="en-US" sz="1200" dirty="0"/>
                        <a:t>*Need at least 1</a:t>
                      </a:r>
                    </a:p>
                  </a:txBody>
                  <a:tcPr>
                    <a:solidFill>
                      <a:schemeClr val="accent6">
                        <a:lumMod val="20000"/>
                        <a:lumOff val="80000"/>
                      </a:schemeClr>
                    </a:solidFill>
                  </a:tcPr>
                </a:tc>
                <a:tc>
                  <a:txBody>
                    <a:bodyPr/>
                    <a:lstStyle/>
                    <a:p>
                      <a:r>
                        <a:rPr lang="en-US" sz="1200" dirty="0"/>
                        <a:t>create</a:t>
                      </a:r>
                      <a:r>
                        <a:rPr lang="en-US" sz="1200" baseline="0" dirty="0"/>
                        <a:t> snapshots, view snapshot level errors, AND approve the final snapshot (by clicking submit to CDE) </a:t>
                      </a:r>
                      <a:endParaRPr lang="en-US" sz="1200" dirty="0"/>
                    </a:p>
                  </a:txBody>
                  <a:tcPr>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96445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E36341-7B9E-3FB1-2D53-25B59156DF9D}"/>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
        <p:nvSpPr>
          <p:cNvPr id="5" name="Title 4">
            <a:extLst>
              <a:ext uri="{FF2B5EF4-FFF2-40B4-BE49-F238E27FC236}">
                <a16:creationId xmlns:a16="http://schemas.microsoft.com/office/drawing/2014/main" id="{6F498A38-89F5-C3BE-44A5-9D3A41D61072}"/>
              </a:ext>
            </a:extLst>
          </p:cNvPr>
          <p:cNvSpPr>
            <a:spLocks noGrp="1"/>
          </p:cNvSpPr>
          <p:nvPr>
            <p:ph type="title" idx="4294967295"/>
          </p:nvPr>
        </p:nvSpPr>
        <p:spPr>
          <a:xfrm>
            <a:off x="0" y="46321"/>
            <a:ext cx="4106779" cy="403890"/>
          </a:xfrm>
        </p:spPr>
        <p:txBody>
          <a:bodyPr>
            <a:normAutofit/>
          </a:bodyPr>
          <a:lstStyle/>
          <a:p>
            <a:r>
              <a:rPr lang="en-US" sz="2000" dirty="0"/>
              <a:t>Resource Webpages</a:t>
            </a:r>
          </a:p>
        </p:txBody>
      </p:sp>
      <p:pic>
        <p:nvPicPr>
          <p:cNvPr id="1026" name="Picture 2" descr="screenshot of Special Education Discipline Snapshot webpage">
            <a:extLst>
              <a:ext uri="{FF2B5EF4-FFF2-40B4-BE49-F238E27FC236}">
                <a16:creationId xmlns:a16="http://schemas.microsoft.com/office/drawing/2014/main" id="{89B8E8F2-DF9E-1F04-633F-17CC307AA76D}"/>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998872" y="2157412"/>
            <a:ext cx="5868987" cy="41989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creenshot of Discipline Interchange webpage">
            <a:extLst>
              <a:ext uri="{FF2B5EF4-FFF2-40B4-BE49-F238E27FC236}">
                <a16:creationId xmlns:a16="http://schemas.microsoft.com/office/drawing/2014/main" id="{EBDB159C-A3B4-1C23-8B24-0BE2BF14DFE6}"/>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324141" y="2678334"/>
            <a:ext cx="5503863" cy="35210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C19DADA-7330-C283-D40F-84958DE9559A}"/>
              </a:ext>
            </a:extLst>
          </p:cNvPr>
          <p:cNvSpPr txBox="1"/>
          <p:nvPr/>
        </p:nvSpPr>
        <p:spPr>
          <a:xfrm>
            <a:off x="6523632" y="1478592"/>
            <a:ext cx="2323590" cy="584775"/>
          </a:xfrm>
          <a:prstGeom prst="rect">
            <a:avLst/>
          </a:prstGeom>
          <a:solidFill>
            <a:schemeClr val="accent6">
              <a:lumMod val="40000"/>
              <a:lumOff val="60000"/>
            </a:schemeClr>
          </a:solidFill>
          <a:ln>
            <a:solidFill>
              <a:schemeClr val="tx1"/>
            </a:solidFill>
          </a:ln>
        </p:spPr>
        <p:txBody>
          <a:bodyPr wrap="square">
            <a:spAutoFit/>
          </a:bodyPr>
          <a:lstStyle/>
          <a:p>
            <a:pPr marL="0" indent="0">
              <a:buNone/>
            </a:pPr>
            <a:r>
              <a:rPr lang="en-US" sz="1600" dirty="0">
                <a:hlinkClick r:id="rId4"/>
              </a:rPr>
              <a:t>Special Education Discipline Snapshot Link</a:t>
            </a:r>
            <a:endParaRPr lang="en-US" sz="1600" dirty="0"/>
          </a:p>
        </p:txBody>
      </p:sp>
      <p:sp>
        <p:nvSpPr>
          <p:cNvPr id="9" name="TextBox 8">
            <a:extLst>
              <a:ext uri="{FF2B5EF4-FFF2-40B4-BE49-F238E27FC236}">
                <a16:creationId xmlns:a16="http://schemas.microsoft.com/office/drawing/2014/main" id="{4E672E10-8755-5642-CEE8-6A4F58632F95}"/>
              </a:ext>
            </a:extLst>
          </p:cNvPr>
          <p:cNvSpPr txBox="1"/>
          <p:nvPr/>
        </p:nvSpPr>
        <p:spPr>
          <a:xfrm>
            <a:off x="695247" y="1964855"/>
            <a:ext cx="2051015" cy="646331"/>
          </a:xfrm>
          <a:prstGeom prst="rect">
            <a:avLst/>
          </a:prstGeom>
          <a:solidFill>
            <a:schemeClr val="accent2">
              <a:lumMod val="40000"/>
              <a:lumOff val="60000"/>
            </a:schemeClr>
          </a:solidFill>
          <a:ln>
            <a:solidFill>
              <a:schemeClr val="tx1"/>
            </a:solidFill>
          </a:ln>
        </p:spPr>
        <p:txBody>
          <a:bodyPr wrap="square">
            <a:spAutoFit/>
          </a:bodyPr>
          <a:lstStyle/>
          <a:p>
            <a:pPr marL="0" indent="0">
              <a:buNone/>
            </a:pPr>
            <a:r>
              <a:rPr lang="en-US" sz="1800" dirty="0">
                <a:hlinkClick r:id="rId5"/>
              </a:rPr>
              <a:t>Discipline Interchange Link</a:t>
            </a:r>
            <a:endParaRPr lang="en-US" sz="1800" dirty="0"/>
          </a:p>
        </p:txBody>
      </p:sp>
      <p:pic>
        <p:nvPicPr>
          <p:cNvPr id="14" name="Picture 13" descr="screenshot of Data Pipeline Snapshots Home page">
            <a:extLst>
              <a:ext uri="{FF2B5EF4-FFF2-40B4-BE49-F238E27FC236}">
                <a16:creationId xmlns:a16="http://schemas.microsoft.com/office/drawing/2014/main" id="{E96EB1EE-5DC1-B271-806D-9E86BBBC0B09}"/>
              </a:ext>
            </a:extLst>
          </p:cNvPr>
          <p:cNvPicPr>
            <a:picLocks noChangeAspect="1"/>
          </p:cNvPicPr>
          <p:nvPr/>
        </p:nvPicPr>
        <p:blipFill>
          <a:blip r:embed="rId6"/>
          <a:stretch>
            <a:fillRect/>
          </a:stretch>
        </p:blipFill>
        <p:spPr>
          <a:xfrm>
            <a:off x="9885904" y="736016"/>
            <a:ext cx="2152823" cy="1956555"/>
          </a:xfrm>
          <a:prstGeom prst="rect">
            <a:avLst/>
          </a:prstGeom>
        </p:spPr>
      </p:pic>
      <p:pic>
        <p:nvPicPr>
          <p:cNvPr id="16" name="Picture 15" descr="screenshot of Data Pipeline Home page - Interchanges list">
            <a:extLst>
              <a:ext uri="{FF2B5EF4-FFF2-40B4-BE49-F238E27FC236}">
                <a16:creationId xmlns:a16="http://schemas.microsoft.com/office/drawing/2014/main" id="{4201319E-99A6-110F-A51C-55C38A4049E0}"/>
              </a:ext>
            </a:extLst>
          </p:cNvPr>
          <p:cNvPicPr>
            <a:picLocks noChangeAspect="1"/>
          </p:cNvPicPr>
          <p:nvPr/>
        </p:nvPicPr>
        <p:blipFill>
          <a:blip r:embed="rId7"/>
          <a:stretch>
            <a:fillRect/>
          </a:stretch>
        </p:blipFill>
        <p:spPr>
          <a:xfrm>
            <a:off x="3000803" y="1271646"/>
            <a:ext cx="2728196" cy="2179509"/>
          </a:xfrm>
          <a:prstGeom prst="rect">
            <a:avLst/>
          </a:prstGeom>
        </p:spPr>
      </p:pic>
      <p:sp>
        <p:nvSpPr>
          <p:cNvPr id="17" name="TextBox 16">
            <a:extLst>
              <a:ext uri="{FF2B5EF4-FFF2-40B4-BE49-F238E27FC236}">
                <a16:creationId xmlns:a16="http://schemas.microsoft.com/office/drawing/2014/main" id="{234792E1-1F7D-E06F-5773-B707DECA095F}"/>
              </a:ext>
            </a:extLst>
          </p:cNvPr>
          <p:cNvSpPr txBox="1"/>
          <p:nvPr/>
        </p:nvSpPr>
        <p:spPr>
          <a:xfrm>
            <a:off x="2746262" y="159350"/>
            <a:ext cx="2518611" cy="369332"/>
          </a:xfrm>
          <a:prstGeom prst="rect">
            <a:avLst/>
          </a:prstGeom>
          <a:solidFill>
            <a:schemeClr val="bg1">
              <a:lumMod val="75000"/>
            </a:schemeClr>
          </a:solidFill>
          <a:ln>
            <a:solidFill>
              <a:schemeClr val="tx1"/>
            </a:solidFill>
          </a:ln>
        </p:spPr>
        <p:txBody>
          <a:bodyPr wrap="square" rtlCol="0">
            <a:spAutoFit/>
          </a:bodyPr>
          <a:lstStyle/>
          <a:p>
            <a:r>
              <a:rPr lang="en-US" dirty="0">
                <a:hlinkClick r:id="rId8"/>
              </a:rPr>
              <a:t>Data Pipeline Homepage </a:t>
            </a:r>
            <a:endParaRPr lang="en-US" dirty="0"/>
          </a:p>
        </p:txBody>
      </p:sp>
      <p:sp>
        <p:nvSpPr>
          <p:cNvPr id="18" name="TextBox 17">
            <a:extLst>
              <a:ext uri="{FF2B5EF4-FFF2-40B4-BE49-F238E27FC236}">
                <a16:creationId xmlns:a16="http://schemas.microsoft.com/office/drawing/2014/main" id="{696C7D5A-B963-B934-5CD0-1803ADBC3298}"/>
              </a:ext>
            </a:extLst>
          </p:cNvPr>
          <p:cNvSpPr txBox="1"/>
          <p:nvPr/>
        </p:nvSpPr>
        <p:spPr>
          <a:xfrm>
            <a:off x="5430252" y="72783"/>
            <a:ext cx="4219074" cy="646331"/>
          </a:xfrm>
          <a:prstGeom prst="rect">
            <a:avLst/>
          </a:prstGeom>
          <a:noFill/>
        </p:spPr>
        <p:txBody>
          <a:bodyPr wrap="square" rtlCol="0">
            <a:spAutoFit/>
          </a:bodyPr>
          <a:lstStyle/>
          <a:p>
            <a:r>
              <a:rPr lang="en-US" dirty="0"/>
              <a:t>Bookmark this link for quick access to the Data Pipeline Collection Resources</a:t>
            </a:r>
          </a:p>
        </p:txBody>
      </p:sp>
      <p:sp>
        <p:nvSpPr>
          <p:cNvPr id="20" name="TextBox 19">
            <a:extLst>
              <a:ext uri="{FF2B5EF4-FFF2-40B4-BE49-F238E27FC236}">
                <a16:creationId xmlns:a16="http://schemas.microsoft.com/office/drawing/2014/main" id="{429B4467-0C7B-1DAE-5EAE-73403938E54F}"/>
              </a:ext>
            </a:extLst>
          </p:cNvPr>
          <p:cNvSpPr txBox="1"/>
          <p:nvPr/>
        </p:nvSpPr>
        <p:spPr>
          <a:xfrm>
            <a:off x="3779838" y="5248249"/>
            <a:ext cx="2133600" cy="1015663"/>
          </a:xfrm>
          <a:prstGeom prst="rect">
            <a:avLst/>
          </a:prstGeom>
          <a:solidFill>
            <a:schemeClr val="bg1">
              <a:lumMod val="85000"/>
            </a:schemeClr>
          </a:solidFill>
          <a:ln>
            <a:solidFill>
              <a:schemeClr val="tx1"/>
            </a:solidFill>
          </a:ln>
        </p:spPr>
        <p:txBody>
          <a:bodyPr wrap="square">
            <a:spAutoFit/>
          </a:bodyPr>
          <a:lstStyle/>
          <a:p>
            <a:r>
              <a:rPr lang="en-US" sz="1200" dirty="0"/>
              <a:t>The interchange file layout and definitions is where you will find all of the data fields collected, their definitions, and code options and definitions</a:t>
            </a:r>
          </a:p>
        </p:txBody>
      </p:sp>
      <p:sp>
        <p:nvSpPr>
          <p:cNvPr id="22" name="TextBox 21">
            <a:extLst>
              <a:ext uri="{FF2B5EF4-FFF2-40B4-BE49-F238E27FC236}">
                <a16:creationId xmlns:a16="http://schemas.microsoft.com/office/drawing/2014/main" id="{23616A63-20D1-6780-6ECF-867A6C489DB0}"/>
              </a:ext>
            </a:extLst>
          </p:cNvPr>
          <p:cNvSpPr txBox="1"/>
          <p:nvPr/>
        </p:nvSpPr>
        <p:spPr>
          <a:xfrm>
            <a:off x="10277395" y="4175955"/>
            <a:ext cx="1761332" cy="1200329"/>
          </a:xfrm>
          <a:prstGeom prst="rect">
            <a:avLst/>
          </a:prstGeom>
          <a:solidFill>
            <a:schemeClr val="bg1">
              <a:lumMod val="85000"/>
            </a:schemeClr>
          </a:solidFill>
          <a:ln>
            <a:solidFill>
              <a:schemeClr val="tx1"/>
            </a:solidFill>
          </a:ln>
        </p:spPr>
        <p:txBody>
          <a:bodyPr wrap="square">
            <a:spAutoFit/>
          </a:bodyPr>
          <a:lstStyle/>
          <a:p>
            <a:r>
              <a:rPr lang="en-US" sz="1200" dirty="0"/>
              <a:t>The snapshot file layout is where you will find all the data fields that pull into the snapshot and which Interchange and file they pull from.</a:t>
            </a:r>
          </a:p>
        </p:txBody>
      </p:sp>
      <p:cxnSp>
        <p:nvCxnSpPr>
          <p:cNvPr id="24" name="Straight Connector 23">
            <a:extLst>
              <a:ext uri="{FF2B5EF4-FFF2-40B4-BE49-F238E27FC236}">
                <a16:creationId xmlns:a16="http://schemas.microsoft.com/office/drawing/2014/main" id="{18D0CCB5-AAC5-B2A5-D7B7-3A035C736762}"/>
              </a:ext>
              <a:ext uri="{C183D7F6-B498-43B3-948B-1728B52AA6E4}">
                <adec:decorative xmlns:adec="http://schemas.microsoft.com/office/drawing/2017/decorative" val="1"/>
              </a:ext>
            </a:extLst>
          </p:cNvPr>
          <p:cNvCxnSpPr/>
          <p:nvPr/>
        </p:nvCxnSpPr>
        <p:spPr>
          <a:xfrm>
            <a:off x="5913438" y="736016"/>
            <a:ext cx="85434" cy="5802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006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AA9B-80A5-1E0C-584D-1CCC7484ADC1}"/>
              </a:ext>
            </a:extLst>
          </p:cNvPr>
          <p:cNvSpPr>
            <a:spLocks noGrp="1"/>
          </p:cNvSpPr>
          <p:nvPr>
            <p:ph type="title"/>
          </p:nvPr>
        </p:nvSpPr>
        <p:spPr/>
        <p:txBody>
          <a:bodyPr/>
          <a:lstStyle/>
          <a:p>
            <a:r>
              <a:rPr lang="en-US" dirty="0"/>
              <a:t>Data Collected in the Sped Discipline Snapshot</a:t>
            </a:r>
          </a:p>
        </p:txBody>
      </p:sp>
      <p:sp>
        <p:nvSpPr>
          <p:cNvPr id="3" name="Content Placeholder 2">
            <a:extLst>
              <a:ext uri="{FF2B5EF4-FFF2-40B4-BE49-F238E27FC236}">
                <a16:creationId xmlns:a16="http://schemas.microsoft.com/office/drawing/2014/main" id="{766C658A-395D-82B4-6E9C-919B9CF448A4}"/>
              </a:ext>
            </a:extLst>
          </p:cNvPr>
          <p:cNvSpPr>
            <a:spLocks noGrp="1"/>
          </p:cNvSpPr>
          <p:nvPr>
            <p:ph idx="1"/>
          </p:nvPr>
        </p:nvSpPr>
        <p:spPr/>
        <p:txBody>
          <a:bodyPr>
            <a:normAutofit fontScale="92500" lnSpcReduction="20000"/>
          </a:bodyPr>
          <a:lstStyle/>
          <a:p>
            <a:pPr marL="45720" indent="0">
              <a:buNone/>
            </a:pPr>
            <a:r>
              <a:rPr lang="en-US" sz="2000" dirty="0">
                <a:solidFill>
                  <a:schemeClr val="tx1"/>
                </a:solidFill>
              </a:rPr>
              <a:t>Section 618(a)(I)(A)(vii) of IDEA requires that states report to the federal government the number of children with disabilities by race, ethnicity, and disability category who are removed to an interim alternative educational setting or are subject to long-term suspensions or expulsion. </a:t>
            </a:r>
          </a:p>
          <a:p>
            <a:pPr marL="45720" indent="0">
              <a:buNone/>
            </a:pPr>
            <a:endParaRPr lang="en-US" sz="2000" dirty="0">
              <a:solidFill>
                <a:schemeClr val="tx1"/>
              </a:solidFill>
            </a:endParaRPr>
          </a:p>
          <a:p>
            <a:pPr marL="45720" indent="0">
              <a:buNone/>
            </a:pPr>
            <a:r>
              <a:rPr lang="en-US" sz="1700" dirty="0">
                <a:solidFill>
                  <a:schemeClr val="tx1"/>
                </a:solidFill>
              </a:rPr>
              <a:t>Students with an active IEP at the time of the discipline action/removal that were subject to: </a:t>
            </a:r>
          </a:p>
          <a:p>
            <a:pPr marL="502920" lvl="1" indent="0">
              <a:buNone/>
            </a:pPr>
            <a:r>
              <a:rPr lang="en-US" sz="1700" dirty="0"/>
              <a:t>1. </a:t>
            </a:r>
            <a:r>
              <a:rPr lang="en-US" sz="1700" dirty="0">
                <a:solidFill>
                  <a:schemeClr val="tx1"/>
                </a:solidFill>
                <a:highlight>
                  <a:srgbClr val="FFFF00"/>
                </a:highlight>
              </a:rPr>
              <a:t>DISCIPLINE ACTION TYPE - Suspensions </a:t>
            </a:r>
          </a:p>
          <a:p>
            <a:pPr marL="1303020" lvl="2" indent="-342900"/>
            <a:r>
              <a:rPr lang="en-US" sz="1700" dirty="0"/>
              <a:t>In-School</a:t>
            </a:r>
          </a:p>
          <a:p>
            <a:pPr marL="1303020" lvl="2" indent="-342900"/>
            <a:r>
              <a:rPr lang="en-US" sz="1700" dirty="0"/>
              <a:t>Out-of-School </a:t>
            </a:r>
          </a:p>
          <a:p>
            <a:pPr marL="502920" lvl="1" indent="0">
              <a:buNone/>
            </a:pPr>
            <a:r>
              <a:rPr lang="en-US" sz="1700" dirty="0"/>
              <a:t>2. </a:t>
            </a:r>
            <a:r>
              <a:rPr lang="en-US" sz="1700" dirty="0">
                <a:solidFill>
                  <a:schemeClr val="tx1"/>
                </a:solidFill>
                <a:highlight>
                  <a:srgbClr val="FFFF00"/>
                </a:highlight>
              </a:rPr>
              <a:t>DISCIPLINE ACTION TYPE - Expulsions </a:t>
            </a:r>
          </a:p>
          <a:p>
            <a:pPr marL="1303020" lvl="2" indent="-342900"/>
            <a:r>
              <a:rPr lang="en-US" sz="1700" dirty="0"/>
              <a:t>With or without educational services</a:t>
            </a:r>
          </a:p>
          <a:p>
            <a:pPr marL="502920" lvl="1" indent="0">
              <a:buNone/>
            </a:pPr>
            <a:r>
              <a:rPr lang="en-US" sz="1700" dirty="0">
                <a:solidFill>
                  <a:schemeClr val="tx1"/>
                </a:solidFill>
              </a:rPr>
              <a:t>3. </a:t>
            </a:r>
            <a:r>
              <a:rPr lang="en-US" sz="1700" dirty="0">
                <a:solidFill>
                  <a:schemeClr val="tx1"/>
                </a:solidFill>
                <a:highlight>
                  <a:srgbClr val="00FFFF"/>
                </a:highlight>
              </a:rPr>
              <a:t>SPECIAL EDUCATION REMOVAL TYPE - Unilateral Removals by School Personnel to an IAES </a:t>
            </a:r>
            <a:r>
              <a:rPr lang="en-US" sz="1700" dirty="0">
                <a:solidFill>
                  <a:schemeClr val="tx1"/>
                </a:solidFill>
              </a:rPr>
              <a:t>for one of the following reasons </a:t>
            </a:r>
          </a:p>
          <a:p>
            <a:pPr marL="1303020" lvl="2" indent="-342900"/>
            <a:r>
              <a:rPr lang="en-US" sz="1700" dirty="0"/>
              <a:t>Drugs</a:t>
            </a:r>
          </a:p>
          <a:p>
            <a:pPr marL="1303020" lvl="2" indent="-342900"/>
            <a:r>
              <a:rPr lang="en-US" sz="1700" dirty="0"/>
              <a:t>Weapons</a:t>
            </a:r>
          </a:p>
          <a:p>
            <a:pPr marL="1303020" lvl="2" indent="-342900"/>
            <a:r>
              <a:rPr lang="en-US" sz="1700" dirty="0"/>
              <a:t>Serious Bodily Injury</a:t>
            </a:r>
          </a:p>
          <a:p>
            <a:pPr marL="502920" lvl="1" indent="0">
              <a:buNone/>
            </a:pPr>
            <a:r>
              <a:rPr lang="en-US" sz="1700" dirty="0">
                <a:solidFill>
                  <a:schemeClr val="tx1"/>
                </a:solidFill>
              </a:rPr>
              <a:t>4. </a:t>
            </a:r>
            <a:r>
              <a:rPr lang="en-US" sz="1700" dirty="0">
                <a:solidFill>
                  <a:schemeClr val="tx1"/>
                </a:solidFill>
                <a:highlight>
                  <a:srgbClr val="00FFFF"/>
                </a:highlight>
              </a:rPr>
              <a:t>SPECIAL EDUCATION REMOVAL TYPE - Removal based on a Hearing Officer Determination </a:t>
            </a:r>
            <a:r>
              <a:rPr lang="en-US" sz="1700" dirty="0">
                <a:effectLst/>
                <a:ea typeface="Times New Roman" panose="02020603050405020304" pitchFamily="18" charset="0"/>
              </a:rPr>
              <a:t>based on the hearing officer’s determination that maintaining the child’s current placement is substantially likely to result in injury to the child or others. </a:t>
            </a:r>
            <a:r>
              <a:rPr lang="en-US" sz="1700" dirty="0">
                <a:solidFill>
                  <a:schemeClr val="tx1"/>
                </a:solidFill>
              </a:rPr>
              <a:t> </a:t>
            </a:r>
          </a:p>
          <a:p>
            <a:pPr marL="502920" lvl="1" indent="0">
              <a:buNone/>
            </a:pPr>
            <a:endParaRPr lang="en-US" sz="17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1D3FD5FD-AB0E-39BC-C1B7-AE717E170CD6}"/>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560390246"/>
      </p:ext>
    </p:extLst>
  </p:cSld>
  <p:clrMapOvr>
    <a:masterClrMapping/>
  </p:clrMapOvr>
</p:sld>
</file>

<file path=ppt/theme/theme1.xml><?xml version="1.0" encoding="utf-8"?>
<a:theme xmlns:a="http://schemas.openxmlformats.org/drawingml/2006/main" name="Office Theme">
  <a:themeElements>
    <a:clrScheme name="CDE Green">
      <a:dk1>
        <a:sysClr val="windowText" lastClr="000000"/>
      </a:dk1>
      <a:lt1>
        <a:sysClr val="window" lastClr="FFFFFF"/>
      </a:lt1>
      <a:dk2>
        <a:srgbClr val="235E39"/>
      </a:dk2>
      <a:lt2>
        <a:srgbClr val="D3CBBD"/>
      </a:lt2>
      <a:accent1>
        <a:srgbClr val="00953A"/>
      </a:accent1>
      <a:accent2>
        <a:srgbClr val="86BE40"/>
      </a:accent2>
      <a:accent3>
        <a:srgbClr val="4E5758"/>
      </a:accent3>
      <a:accent4>
        <a:srgbClr val="F8B333"/>
      </a:accent4>
      <a:accent5>
        <a:srgbClr val="A3D283"/>
      </a:accent5>
      <a:accent6>
        <a:srgbClr val="EF7521"/>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A5D296-555B-4B59-B90B-8438DAFECA0B}">
  <ds:schemaRefs>
    <ds:schemaRef ds:uri="http://schemas.microsoft.com/office/2006/metadata/properties"/>
    <ds:schemaRef ds:uri="http://schemas.microsoft.com/office/infopath/2007/PartnerControls"/>
    <ds:schemaRef ds:uri="658e932f-8c42-4f93-8fc3-67d3de176e61"/>
    <ds:schemaRef ds:uri="4c96849b-d583-4314-bdb6-16a0c6e34719"/>
  </ds:schemaRefs>
</ds:datastoreItem>
</file>

<file path=customXml/itemProps2.xml><?xml version="1.0" encoding="utf-8"?>
<ds:datastoreItem xmlns:ds="http://schemas.openxmlformats.org/officeDocument/2006/customXml" ds:itemID="{F3F10AB6-2990-4581-9F6F-CB862A01D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8e932f-8c42-4f93-8fc3-67d3de176e61"/>
    <ds:schemaRef ds:uri="4c96849b-d583-4314-bdb6-16a0c6e347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D05130-FB92-420F-BA0F-393D3974C0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5781</TotalTime>
  <Words>2194</Words>
  <Application>Microsoft Office PowerPoint</Application>
  <PresentationFormat>Widescreen</PresentationFormat>
  <Paragraphs>254</Paragraphs>
  <Slides>18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Museo Slab 500</vt:lpstr>
      <vt:lpstr>SourceSansProRegular</vt:lpstr>
      <vt:lpstr>Symbol</vt:lpstr>
      <vt:lpstr>Times New Roman</vt:lpstr>
      <vt:lpstr>Trebuchet MS</vt:lpstr>
      <vt:lpstr>Wingdings</vt:lpstr>
      <vt:lpstr>Office Theme</vt:lpstr>
      <vt:lpstr>Special Education Discipline  2023-2024</vt:lpstr>
      <vt:lpstr>Special Education Discipline</vt:lpstr>
      <vt:lpstr>Discipline Interchange and Snapshots  Contact Information</vt:lpstr>
      <vt:lpstr>Special Education Discipline Snapshot</vt:lpstr>
      <vt:lpstr>What Changed from 22-23 to 23-24 in relation to the SpEd Discipline Snapshot?</vt:lpstr>
      <vt:lpstr>Overview of Collection Process</vt:lpstr>
      <vt:lpstr>Special Education Discipline: Identity Management: Data Pipeline Access</vt:lpstr>
      <vt:lpstr>Resource Webpages</vt:lpstr>
      <vt:lpstr>Data Collected in the Sped Discipline Snapshot</vt:lpstr>
      <vt:lpstr>Special Education Discipline: How are records pulled into the snapshot?</vt:lpstr>
      <vt:lpstr>Special Education Discipline Snapshot Data Breakdown</vt:lpstr>
      <vt:lpstr>Special Education Removal Type</vt:lpstr>
      <vt:lpstr>Discipline Action Length Field</vt:lpstr>
      <vt:lpstr>Accessing the Data Pipeline</vt:lpstr>
      <vt:lpstr>Discipline Interchange Process – District Respondent </vt:lpstr>
      <vt:lpstr>Special Education Discipline Snapshot Process – AU Respondent </vt:lpstr>
      <vt:lpstr>Special Education Discipline  Action Items</vt:lpstr>
      <vt:lpstr>Assistance Needed?</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34</cp:revision>
  <dcterms:created xsi:type="dcterms:W3CDTF">2019-06-25T17:30:52Z</dcterms:created>
  <dcterms:modified xsi:type="dcterms:W3CDTF">2024-04-18T16:28:53Z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