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1" r:id="rId4"/>
    <p:sldMasterId id="2147483660" r:id="rId5"/>
  </p:sldMasterIdLst>
  <p:notesMasterIdLst>
    <p:notesMasterId r:id="rId56"/>
  </p:notesMasterIdLst>
  <p:sldIdLst>
    <p:sldId id="256" r:id="rId6"/>
    <p:sldId id="379" r:id="rId7"/>
    <p:sldId id="327" r:id="rId8"/>
    <p:sldId id="381" r:id="rId9"/>
    <p:sldId id="407" r:id="rId10"/>
    <p:sldId id="425" r:id="rId11"/>
    <p:sldId id="384" r:id="rId12"/>
    <p:sldId id="385" r:id="rId13"/>
    <p:sldId id="386" r:id="rId14"/>
    <p:sldId id="408" r:id="rId15"/>
    <p:sldId id="387" r:id="rId16"/>
    <p:sldId id="388" r:id="rId17"/>
    <p:sldId id="389" r:id="rId18"/>
    <p:sldId id="390" r:id="rId19"/>
    <p:sldId id="391" r:id="rId20"/>
    <p:sldId id="392" r:id="rId21"/>
    <p:sldId id="393" r:id="rId22"/>
    <p:sldId id="394" r:id="rId23"/>
    <p:sldId id="395" r:id="rId24"/>
    <p:sldId id="396" r:id="rId25"/>
    <p:sldId id="397" r:id="rId26"/>
    <p:sldId id="329" r:id="rId27"/>
    <p:sldId id="337" r:id="rId28"/>
    <p:sldId id="332" r:id="rId29"/>
    <p:sldId id="334" r:id="rId30"/>
    <p:sldId id="335" r:id="rId31"/>
    <p:sldId id="346" r:id="rId32"/>
    <p:sldId id="401" r:id="rId33"/>
    <p:sldId id="416" r:id="rId34"/>
    <p:sldId id="351" r:id="rId35"/>
    <p:sldId id="352" r:id="rId36"/>
    <p:sldId id="353" r:id="rId37"/>
    <p:sldId id="354" r:id="rId38"/>
    <p:sldId id="355" r:id="rId39"/>
    <p:sldId id="356" r:id="rId40"/>
    <p:sldId id="357" r:id="rId41"/>
    <p:sldId id="359" r:id="rId42"/>
    <p:sldId id="417" r:id="rId43"/>
    <p:sldId id="366" r:id="rId44"/>
    <p:sldId id="367" r:id="rId45"/>
    <p:sldId id="369" r:id="rId46"/>
    <p:sldId id="370" r:id="rId47"/>
    <p:sldId id="398" r:id="rId48"/>
    <p:sldId id="418" r:id="rId49"/>
    <p:sldId id="419" r:id="rId50"/>
    <p:sldId id="420" r:id="rId51"/>
    <p:sldId id="421" r:id="rId52"/>
    <p:sldId id="422" r:id="rId53"/>
    <p:sldId id="423" r:id="rId54"/>
    <p:sldId id="424"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740B00-A570-82D5-E1E4-5E5440099D1D}" name="Wirth-Hawkins, Christina" initials="CW" userId="S::Wirth-Hawkins_C@cde.state.co.us::8d4d8cee-ae6c-43f5-9a98-c68e2b1cb366" providerId="AD"/>
  <p188:author id="{38BB4B0B-57B2-7603-2F7F-62142410A3F3}" name="Morton, Will" initials="MW" userId="S::Morton_W@cde.state.co.us::258da7f2-f75d-4514-9135-3427dc28b178" providerId="AD"/>
  <p188:author id="{13A39FC3-411A-D46F-87D5-2BCD18F30E7B}" name="Carey, Jasmine" initials="CJ" userId="S::Carey_J@cde.state.co.us::f824631c-ee58-4147-9207-eaf0ccde49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llalobos Pavia, Heather" initials="VPH" lastIdx="4" clrIdx="0">
    <p:extLst>
      <p:ext uri="{19B8F6BF-5375-455C-9EA6-DF929625EA0E}">
        <p15:presenceInfo xmlns:p15="http://schemas.microsoft.com/office/powerpoint/2012/main" userId="S-1-5-21-170422339-1359699126-1544898942-14758" providerId="AD"/>
      </p:ext>
    </p:extLst>
  </p:cmAuthor>
  <p:cmAuthor id="2" name="DoTS" initials="D" lastIdx="16" clrIdx="1">
    <p:extLst>
      <p:ext uri="{19B8F6BF-5375-455C-9EA6-DF929625EA0E}">
        <p15:presenceInfo xmlns:p15="http://schemas.microsoft.com/office/powerpoint/2012/main" userId="Do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3A"/>
    <a:srgbClr val="B0BCDE"/>
    <a:srgbClr val="000000"/>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72605" autoAdjust="0"/>
  </p:normalViewPr>
  <p:slideViewPr>
    <p:cSldViewPr snapToGrid="0">
      <p:cViewPr varScale="1">
        <p:scale>
          <a:sx n="48" d="100"/>
          <a:sy n="48" d="100"/>
        </p:scale>
        <p:origin x="1096" y="40"/>
      </p:cViewPr>
      <p:guideLst/>
    </p:cSldViewPr>
  </p:slideViewPr>
  <p:outlineViewPr>
    <p:cViewPr>
      <p:scale>
        <a:sx n="33" d="100"/>
        <a:sy n="33" d="100"/>
      </p:scale>
      <p:origin x="0" y="-5312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50AC8-FA0A-4F39-92B1-18E54B901A59}" type="doc">
      <dgm:prSet loTypeId="urn:microsoft.com/office/officeart/2005/8/layout/hProcess9" loCatId="process" qsTypeId="urn:microsoft.com/office/officeart/2005/8/quickstyle/simple1" qsCatId="simple" csTypeId="urn:microsoft.com/office/officeart/2005/8/colors/accent1_2" csCatId="accent1" phldr="1"/>
      <dgm:spPr/>
    </dgm:pt>
    <dgm:pt modelId="{1EF03651-C2B0-40BC-B794-2E91FE66BE31}">
      <dgm:prSet phldrT="[Text]"/>
      <dgm:spPr/>
      <dgm:t>
        <a:bodyPr/>
        <a:lstStyle/>
        <a:p>
          <a:r>
            <a:rPr lang="en-US" dirty="0"/>
            <a:t>Vendors provide portals for district use prior to and during testing. </a:t>
          </a:r>
        </a:p>
      </dgm:t>
    </dgm:pt>
    <dgm:pt modelId="{E236CD67-2B12-42C6-AA64-48A4729514A2}" type="parTrans" cxnId="{1F10893B-A4D0-491C-B6B5-4BD2101759AB}">
      <dgm:prSet/>
      <dgm:spPr/>
      <dgm:t>
        <a:bodyPr/>
        <a:lstStyle/>
        <a:p>
          <a:endParaRPr lang="en-US"/>
        </a:p>
      </dgm:t>
    </dgm:pt>
    <dgm:pt modelId="{FCCE64E2-59FA-498A-BFC8-561878C1D748}" type="sibTrans" cxnId="{1F10893B-A4D0-491C-B6B5-4BD2101759AB}">
      <dgm:prSet/>
      <dgm:spPr/>
      <dgm:t>
        <a:bodyPr/>
        <a:lstStyle/>
        <a:p>
          <a:endParaRPr lang="en-US"/>
        </a:p>
      </dgm:t>
    </dgm:pt>
    <dgm:pt modelId="{7F9C5735-BF7D-4515-86ED-D0E3B317D9E4}">
      <dgm:prSet phldrT="[Text]"/>
      <dgm:spPr/>
      <dgm:t>
        <a:bodyPr/>
        <a:lstStyle/>
        <a:p>
          <a:r>
            <a:rPr lang="en-US" dirty="0"/>
            <a:t>Test Administration</a:t>
          </a:r>
        </a:p>
      </dgm:t>
    </dgm:pt>
    <dgm:pt modelId="{4C3E5D48-7293-421A-A5B5-0839384ADA4E}" type="parTrans" cxnId="{1FD6F265-8CD0-4DFB-B26E-C102D79EBDD1}">
      <dgm:prSet/>
      <dgm:spPr/>
      <dgm:t>
        <a:bodyPr/>
        <a:lstStyle/>
        <a:p>
          <a:endParaRPr lang="en-US"/>
        </a:p>
      </dgm:t>
    </dgm:pt>
    <dgm:pt modelId="{FC91E0A2-1E53-4402-B272-D2B1CBA24245}" type="sibTrans" cxnId="{1FD6F265-8CD0-4DFB-B26E-C102D79EBDD1}">
      <dgm:prSet/>
      <dgm:spPr/>
      <dgm:t>
        <a:bodyPr/>
        <a:lstStyle/>
        <a:p>
          <a:endParaRPr lang="en-US"/>
        </a:p>
      </dgm:t>
    </dgm:pt>
    <dgm:pt modelId="{6C779532-BEAD-4B65-B5BC-95579566FC0A}">
      <dgm:prSet phldrT="[Text]"/>
      <dgm:spPr/>
      <dgm:t>
        <a:bodyPr/>
        <a:lstStyle/>
        <a:p>
          <a:r>
            <a:rPr lang="en-US" dirty="0"/>
            <a:t>Data used in SBD windows comes from vendors post-test administration.</a:t>
          </a:r>
        </a:p>
      </dgm:t>
    </dgm:pt>
    <dgm:pt modelId="{19A8AAF2-DE52-4036-B5EE-CF7E319505A7}" type="parTrans" cxnId="{324F194D-2FC2-49A9-8BE3-1946B2CB2FDF}">
      <dgm:prSet/>
      <dgm:spPr/>
      <dgm:t>
        <a:bodyPr/>
        <a:lstStyle/>
        <a:p>
          <a:endParaRPr lang="en-US"/>
        </a:p>
      </dgm:t>
    </dgm:pt>
    <dgm:pt modelId="{783662E7-35E3-400A-8633-75E09FAA2A85}" type="sibTrans" cxnId="{324F194D-2FC2-49A9-8BE3-1946B2CB2FDF}">
      <dgm:prSet/>
      <dgm:spPr/>
      <dgm:t>
        <a:bodyPr/>
        <a:lstStyle/>
        <a:p>
          <a:endParaRPr lang="en-US"/>
        </a:p>
      </dgm:t>
    </dgm:pt>
    <dgm:pt modelId="{8D1A14F1-433E-403D-8823-1AB096EF2E74}" type="pres">
      <dgm:prSet presAssocID="{82A50AC8-FA0A-4F39-92B1-18E54B901A59}" presName="CompostProcess" presStyleCnt="0">
        <dgm:presLayoutVars>
          <dgm:dir/>
          <dgm:resizeHandles val="exact"/>
        </dgm:presLayoutVars>
      </dgm:prSet>
      <dgm:spPr/>
    </dgm:pt>
    <dgm:pt modelId="{80E4B830-C082-4504-902F-08F997FF03F8}" type="pres">
      <dgm:prSet presAssocID="{82A50AC8-FA0A-4F39-92B1-18E54B901A59}" presName="arrow" presStyleLbl="bgShp" presStyleIdx="0" presStyleCnt="1"/>
      <dgm:spPr/>
    </dgm:pt>
    <dgm:pt modelId="{C38ADB0B-ADFE-4F73-BC9F-BB623F278EAC}" type="pres">
      <dgm:prSet presAssocID="{82A50AC8-FA0A-4F39-92B1-18E54B901A59}" presName="linearProcess" presStyleCnt="0"/>
      <dgm:spPr/>
    </dgm:pt>
    <dgm:pt modelId="{880F4A4A-25F2-44BD-B1B5-373E65C536FF}" type="pres">
      <dgm:prSet presAssocID="{1EF03651-C2B0-40BC-B794-2E91FE66BE31}" presName="textNode" presStyleLbl="node1" presStyleIdx="0" presStyleCnt="3">
        <dgm:presLayoutVars>
          <dgm:bulletEnabled val="1"/>
        </dgm:presLayoutVars>
      </dgm:prSet>
      <dgm:spPr/>
    </dgm:pt>
    <dgm:pt modelId="{39348B15-7ACE-4A3A-82F1-DD988BF8AC37}" type="pres">
      <dgm:prSet presAssocID="{FCCE64E2-59FA-498A-BFC8-561878C1D748}" presName="sibTrans" presStyleCnt="0"/>
      <dgm:spPr/>
    </dgm:pt>
    <dgm:pt modelId="{E21C1E41-C1BF-41D9-925A-7F482C6F9714}" type="pres">
      <dgm:prSet presAssocID="{7F9C5735-BF7D-4515-86ED-D0E3B317D9E4}" presName="textNode" presStyleLbl="node1" presStyleIdx="1" presStyleCnt="3">
        <dgm:presLayoutVars>
          <dgm:bulletEnabled val="1"/>
        </dgm:presLayoutVars>
      </dgm:prSet>
      <dgm:spPr/>
    </dgm:pt>
    <dgm:pt modelId="{DD943A44-5053-4B6A-A5C0-D59BB1D205B5}" type="pres">
      <dgm:prSet presAssocID="{FC91E0A2-1E53-4402-B272-D2B1CBA24245}" presName="sibTrans" presStyleCnt="0"/>
      <dgm:spPr/>
    </dgm:pt>
    <dgm:pt modelId="{10D8439D-FE99-43EC-B610-1599417D11E2}" type="pres">
      <dgm:prSet presAssocID="{6C779532-BEAD-4B65-B5BC-95579566FC0A}" presName="textNode" presStyleLbl="node1" presStyleIdx="2" presStyleCnt="3">
        <dgm:presLayoutVars>
          <dgm:bulletEnabled val="1"/>
        </dgm:presLayoutVars>
      </dgm:prSet>
      <dgm:spPr/>
    </dgm:pt>
  </dgm:ptLst>
  <dgm:cxnLst>
    <dgm:cxn modelId="{1F10893B-A4D0-491C-B6B5-4BD2101759AB}" srcId="{82A50AC8-FA0A-4F39-92B1-18E54B901A59}" destId="{1EF03651-C2B0-40BC-B794-2E91FE66BE31}" srcOrd="0" destOrd="0" parTransId="{E236CD67-2B12-42C6-AA64-48A4729514A2}" sibTransId="{FCCE64E2-59FA-498A-BFC8-561878C1D748}"/>
    <dgm:cxn modelId="{01C35965-05C8-413A-ADA9-41A101459E26}" type="presOf" srcId="{7F9C5735-BF7D-4515-86ED-D0E3B317D9E4}" destId="{E21C1E41-C1BF-41D9-925A-7F482C6F9714}" srcOrd="0" destOrd="0" presId="urn:microsoft.com/office/officeart/2005/8/layout/hProcess9"/>
    <dgm:cxn modelId="{1FD6F265-8CD0-4DFB-B26E-C102D79EBDD1}" srcId="{82A50AC8-FA0A-4F39-92B1-18E54B901A59}" destId="{7F9C5735-BF7D-4515-86ED-D0E3B317D9E4}" srcOrd="1" destOrd="0" parTransId="{4C3E5D48-7293-421A-A5B5-0839384ADA4E}" sibTransId="{FC91E0A2-1E53-4402-B272-D2B1CBA24245}"/>
    <dgm:cxn modelId="{324F194D-2FC2-49A9-8BE3-1946B2CB2FDF}" srcId="{82A50AC8-FA0A-4F39-92B1-18E54B901A59}" destId="{6C779532-BEAD-4B65-B5BC-95579566FC0A}" srcOrd="2" destOrd="0" parTransId="{19A8AAF2-DE52-4036-B5EE-CF7E319505A7}" sibTransId="{783662E7-35E3-400A-8633-75E09FAA2A85}"/>
    <dgm:cxn modelId="{8266A98E-D40A-486D-A756-B5431769144C}" type="presOf" srcId="{82A50AC8-FA0A-4F39-92B1-18E54B901A59}" destId="{8D1A14F1-433E-403D-8823-1AB096EF2E74}" srcOrd="0" destOrd="0" presId="urn:microsoft.com/office/officeart/2005/8/layout/hProcess9"/>
    <dgm:cxn modelId="{0D69B1C5-1657-4A2A-9D3C-9C5A05A70948}" type="presOf" srcId="{6C779532-BEAD-4B65-B5BC-95579566FC0A}" destId="{10D8439D-FE99-43EC-B610-1599417D11E2}" srcOrd="0" destOrd="0" presId="urn:microsoft.com/office/officeart/2005/8/layout/hProcess9"/>
    <dgm:cxn modelId="{6019D1C8-D261-43DD-8773-07352512CDFB}" type="presOf" srcId="{1EF03651-C2B0-40BC-B794-2E91FE66BE31}" destId="{880F4A4A-25F2-44BD-B1B5-373E65C536FF}" srcOrd="0" destOrd="0" presId="urn:microsoft.com/office/officeart/2005/8/layout/hProcess9"/>
    <dgm:cxn modelId="{6E5C5A40-5184-4177-9D37-84B6A49C4323}" type="presParOf" srcId="{8D1A14F1-433E-403D-8823-1AB096EF2E74}" destId="{80E4B830-C082-4504-902F-08F997FF03F8}" srcOrd="0" destOrd="0" presId="urn:microsoft.com/office/officeart/2005/8/layout/hProcess9"/>
    <dgm:cxn modelId="{9A7F7DD9-16F6-4E04-BC5F-59A7F38E2938}" type="presParOf" srcId="{8D1A14F1-433E-403D-8823-1AB096EF2E74}" destId="{C38ADB0B-ADFE-4F73-BC9F-BB623F278EAC}" srcOrd="1" destOrd="0" presId="urn:microsoft.com/office/officeart/2005/8/layout/hProcess9"/>
    <dgm:cxn modelId="{69A28970-7741-4A42-B770-8E777C3748DB}" type="presParOf" srcId="{C38ADB0B-ADFE-4F73-BC9F-BB623F278EAC}" destId="{880F4A4A-25F2-44BD-B1B5-373E65C536FF}" srcOrd="0" destOrd="0" presId="urn:microsoft.com/office/officeart/2005/8/layout/hProcess9"/>
    <dgm:cxn modelId="{CDE91B33-9E33-43BC-9631-55C49B5A0CAB}" type="presParOf" srcId="{C38ADB0B-ADFE-4F73-BC9F-BB623F278EAC}" destId="{39348B15-7ACE-4A3A-82F1-DD988BF8AC37}" srcOrd="1" destOrd="0" presId="urn:microsoft.com/office/officeart/2005/8/layout/hProcess9"/>
    <dgm:cxn modelId="{72E5C292-8664-4769-8AD0-1C040A8671E9}" type="presParOf" srcId="{C38ADB0B-ADFE-4F73-BC9F-BB623F278EAC}" destId="{E21C1E41-C1BF-41D9-925A-7F482C6F9714}" srcOrd="2" destOrd="0" presId="urn:microsoft.com/office/officeart/2005/8/layout/hProcess9"/>
    <dgm:cxn modelId="{9FCA2054-FE5C-46F2-ACAF-22A0DBDBCAAA}" type="presParOf" srcId="{C38ADB0B-ADFE-4F73-BC9F-BB623F278EAC}" destId="{DD943A44-5053-4B6A-A5C0-D59BB1D205B5}" srcOrd="3" destOrd="0" presId="urn:microsoft.com/office/officeart/2005/8/layout/hProcess9"/>
    <dgm:cxn modelId="{892A4438-6C23-4DD2-A2F9-CFBB11B0EEE7}" type="presParOf" srcId="{C38ADB0B-ADFE-4F73-BC9F-BB623F278EAC}" destId="{10D8439D-FE99-43EC-B610-1599417D11E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A85FD7-414A-417A-A5FA-973FADA21186}" type="doc">
      <dgm:prSet loTypeId="urn:microsoft.com/office/officeart/2005/8/layout/process1" loCatId="process" qsTypeId="urn:microsoft.com/office/officeart/2005/8/quickstyle/simple1" qsCatId="simple" csTypeId="urn:microsoft.com/office/officeart/2005/8/colors/accent1_2" csCatId="accent1" phldr="1"/>
      <dgm:spPr/>
    </dgm:pt>
    <dgm:pt modelId="{6163F356-A7C9-4267-861C-1EE0F29CC1E2}">
      <dgm:prSet phldrT="[Text]"/>
      <dgm:spPr/>
      <dgm:t>
        <a:bodyPr/>
        <a:lstStyle/>
        <a:p>
          <a:r>
            <a:rPr lang="en-US" dirty="0"/>
            <a:t>1. Review SBD Manual</a:t>
          </a:r>
        </a:p>
      </dgm:t>
    </dgm:pt>
    <dgm:pt modelId="{0A4A005A-E51F-4FA0-A767-33BE08B57D2C}" type="parTrans" cxnId="{C69EBFE4-BCD1-4679-AE07-65E2C1336808}">
      <dgm:prSet/>
      <dgm:spPr/>
      <dgm:t>
        <a:bodyPr/>
        <a:lstStyle/>
        <a:p>
          <a:endParaRPr lang="en-US"/>
        </a:p>
      </dgm:t>
    </dgm:pt>
    <dgm:pt modelId="{F4F66319-1724-487B-866F-D5AACCD1E0CE}" type="sibTrans" cxnId="{C69EBFE4-BCD1-4679-AE07-65E2C1336808}">
      <dgm:prSet/>
      <dgm:spPr/>
      <dgm:t>
        <a:bodyPr/>
        <a:lstStyle/>
        <a:p>
          <a:endParaRPr lang="en-US"/>
        </a:p>
      </dgm:t>
    </dgm:pt>
    <dgm:pt modelId="{88CD3BAE-A61D-4194-B9FA-7482D324A794}">
      <dgm:prSet phldrT="[Text]"/>
      <dgm:spPr/>
      <dgm:t>
        <a:bodyPr/>
        <a:lstStyle/>
        <a:p>
          <a:r>
            <a:rPr lang="en-US" dirty="0"/>
            <a:t>2. Log into Data Pipeline</a:t>
          </a:r>
        </a:p>
      </dgm:t>
    </dgm:pt>
    <dgm:pt modelId="{F6A3FE1B-457B-4277-AB1D-C453392FF4BD}" type="parTrans" cxnId="{7F4C8FE4-C34B-490C-934A-B01B917412C1}">
      <dgm:prSet/>
      <dgm:spPr/>
      <dgm:t>
        <a:bodyPr/>
        <a:lstStyle/>
        <a:p>
          <a:endParaRPr lang="en-US"/>
        </a:p>
      </dgm:t>
    </dgm:pt>
    <dgm:pt modelId="{48E9F1FC-9A4A-4DCE-AECB-556CF569C103}" type="sibTrans" cxnId="{7F4C8FE4-C34B-490C-934A-B01B917412C1}">
      <dgm:prSet/>
      <dgm:spPr/>
      <dgm:t>
        <a:bodyPr/>
        <a:lstStyle/>
        <a:p>
          <a:endParaRPr lang="en-US"/>
        </a:p>
      </dgm:t>
    </dgm:pt>
    <dgm:pt modelId="{4D8A487F-EFEF-4087-8B93-732A69D962DB}">
      <dgm:prSet phldrT="[Text]"/>
      <dgm:spPr/>
      <dgm:t>
        <a:bodyPr/>
        <a:lstStyle/>
        <a:p>
          <a:r>
            <a:rPr lang="en-US" dirty="0"/>
            <a:t>3. Download a Vendor SBD Extract</a:t>
          </a:r>
        </a:p>
      </dgm:t>
    </dgm:pt>
    <dgm:pt modelId="{12222485-FD99-4CC1-B56D-23F0D16A4BDC}" type="parTrans" cxnId="{E8E190B2-6E2A-4E8A-943D-0A882D7DA7C9}">
      <dgm:prSet/>
      <dgm:spPr/>
      <dgm:t>
        <a:bodyPr/>
        <a:lstStyle/>
        <a:p>
          <a:endParaRPr lang="en-US"/>
        </a:p>
      </dgm:t>
    </dgm:pt>
    <dgm:pt modelId="{840F8D03-421B-4D12-845B-AF330CA67C01}" type="sibTrans" cxnId="{E8E190B2-6E2A-4E8A-943D-0A882D7DA7C9}">
      <dgm:prSet/>
      <dgm:spPr/>
      <dgm:t>
        <a:bodyPr/>
        <a:lstStyle/>
        <a:p>
          <a:endParaRPr lang="en-US"/>
        </a:p>
      </dgm:t>
    </dgm:pt>
    <dgm:pt modelId="{ED985A9A-4722-4A00-9990-1D65A2E146DD}">
      <dgm:prSet phldrT="[Text]"/>
      <dgm:spPr/>
      <dgm:t>
        <a:bodyPr/>
        <a:lstStyle/>
        <a:p>
          <a:r>
            <a:rPr lang="en-US" dirty="0"/>
            <a:t>4. Upload Vendor SBD Extract</a:t>
          </a:r>
        </a:p>
      </dgm:t>
    </dgm:pt>
    <dgm:pt modelId="{63D9C3D8-889C-461F-9F78-1AC11A2EF99F}" type="parTrans" cxnId="{380E3D0B-D3F2-4B66-AA67-2C22FF1DE47C}">
      <dgm:prSet/>
      <dgm:spPr/>
      <dgm:t>
        <a:bodyPr/>
        <a:lstStyle/>
        <a:p>
          <a:endParaRPr lang="en-US"/>
        </a:p>
      </dgm:t>
    </dgm:pt>
    <dgm:pt modelId="{F830558C-F539-45EF-98C8-B57E0471E655}" type="sibTrans" cxnId="{380E3D0B-D3F2-4B66-AA67-2C22FF1DE47C}">
      <dgm:prSet/>
      <dgm:spPr/>
      <dgm:t>
        <a:bodyPr/>
        <a:lstStyle/>
        <a:p>
          <a:endParaRPr lang="en-US"/>
        </a:p>
      </dgm:t>
    </dgm:pt>
    <dgm:pt modelId="{75F4069E-8515-42D1-BC7E-9B4D2287CD8E}">
      <dgm:prSet phldrT="[Text]"/>
      <dgm:spPr/>
      <dgm:t>
        <a:bodyPr/>
        <a:lstStyle/>
        <a:p>
          <a:r>
            <a:rPr lang="en-US" dirty="0"/>
            <a:t>5. Review Data Errors and Warnings</a:t>
          </a:r>
        </a:p>
      </dgm:t>
    </dgm:pt>
    <dgm:pt modelId="{1F10DEBF-711E-4C31-B072-A6077C525425}" type="parTrans" cxnId="{EFBCAF95-6BAD-4C9C-AD71-6F578D7209BA}">
      <dgm:prSet/>
      <dgm:spPr/>
      <dgm:t>
        <a:bodyPr/>
        <a:lstStyle/>
        <a:p>
          <a:endParaRPr lang="en-US"/>
        </a:p>
      </dgm:t>
    </dgm:pt>
    <dgm:pt modelId="{B9EACBAD-34F8-4CCD-963D-9A5A298513EF}" type="sibTrans" cxnId="{EFBCAF95-6BAD-4C9C-AD71-6F578D7209BA}">
      <dgm:prSet/>
      <dgm:spPr/>
      <dgm:t>
        <a:bodyPr/>
        <a:lstStyle/>
        <a:p>
          <a:endParaRPr lang="en-US"/>
        </a:p>
      </dgm:t>
    </dgm:pt>
    <dgm:pt modelId="{546539A7-F963-4D5C-9FBC-62A92A69DB62}">
      <dgm:prSet phldrT="[Text]"/>
      <dgm:spPr/>
      <dgm:t>
        <a:bodyPr/>
        <a:lstStyle/>
        <a:p>
          <a:r>
            <a:rPr lang="en-US" dirty="0"/>
            <a:t>6. Correct Data Errors and Warnings*</a:t>
          </a:r>
        </a:p>
      </dgm:t>
    </dgm:pt>
    <dgm:pt modelId="{F7C4154C-B2A0-465D-96FD-D692EDB4AC90}" type="parTrans" cxnId="{2B293DF2-8BE1-4059-BA5B-47E67C20F9DD}">
      <dgm:prSet/>
      <dgm:spPr/>
      <dgm:t>
        <a:bodyPr/>
        <a:lstStyle/>
        <a:p>
          <a:endParaRPr lang="en-US"/>
        </a:p>
      </dgm:t>
    </dgm:pt>
    <dgm:pt modelId="{0DD5748C-2A9E-46FD-A09B-79A1F23FCF7D}" type="sibTrans" cxnId="{2B293DF2-8BE1-4059-BA5B-47E67C20F9DD}">
      <dgm:prSet/>
      <dgm:spPr/>
      <dgm:t>
        <a:bodyPr/>
        <a:lstStyle/>
        <a:p>
          <a:endParaRPr lang="en-US"/>
        </a:p>
      </dgm:t>
    </dgm:pt>
    <dgm:pt modelId="{DA8A3B90-86BB-4720-B2EC-30AD6A3E6D59}">
      <dgm:prSet phldrT="[Text]"/>
      <dgm:spPr/>
      <dgm:t>
        <a:bodyPr/>
        <a:lstStyle/>
        <a:p>
          <a:r>
            <a:rPr lang="en-US" dirty="0"/>
            <a:t>7. Complete Data Validation</a:t>
          </a:r>
        </a:p>
      </dgm:t>
    </dgm:pt>
    <dgm:pt modelId="{0E627E72-EF25-41E3-83BF-F6DCDBE60D3D}" type="parTrans" cxnId="{544111B3-74EE-4739-BB53-E58B248130DD}">
      <dgm:prSet/>
      <dgm:spPr/>
      <dgm:t>
        <a:bodyPr/>
        <a:lstStyle/>
        <a:p>
          <a:endParaRPr lang="en-US"/>
        </a:p>
      </dgm:t>
    </dgm:pt>
    <dgm:pt modelId="{78FE8C5F-8F38-4A7B-AEDC-5CB994F3B451}" type="sibTrans" cxnId="{544111B3-74EE-4739-BB53-E58B248130DD}">
      <dgm:prSet/>
      <dgm:spPr>
        <a:solidFill>
          <a:srgbClr val="B0BCDE"/>
        </a:solidFill>
      </dgm:spPr>
      <dgm:t>
        <a:bodyPr/>
        <a:lstStyle/>
        <a:p>
          <a:endParaRPr lang="en-US"/>
        </a:p>
      </dgm:t>
    </dgm:pt>
    <dgm:pt modelId="{0BEBEDF8-75FD-4E3A-B4FF-172F5B0D6633}">
      <dgm:prSet phldrT="[Text]"/>
      <dgm:spPr/>
      <dgm:t>
        <a:bodyPr/>
        <a:lstStyle/>
        <a:p>
          <a:r>
            <a:rPr lang="en-US" dirty="0"/>
            <a:t>8. Submit Final SBD Data</a:t>
          </a:r>
        </a:p>
      </dgm:t>
    </dgm:pt>
    <dgm:pt modelId="{1A50BDBA-82E1-40B2-B6F5-1236EA75BF6D}" type="parTrans" cxnId="{7791C43F-984E-4906-8C41-125E8F7A3D62}">
      <dgm:prSet/>
      <dgm:spPr/>
      <dgm:t>
        <a:bodyPr/>
        <a:lstStyle/>
        <a:p>
          <a:endParaRPr lang="en-US"/>
        </a:p>
      </dgm:t>
    </dgm:pt>
    <dgm:pt modelId="{E2E696A1-24B0-4F45-8487-EACD575D5E03}" type="sibTrans" cxnId="{7791C43F-984E-4906-8C41-125E8F7A3D62}">
      <dgm:prSet/>
      <dgm:spPr/>
      <dgm:t>
        <a:bodyPr/>
        <a:lstStyle/>
        <a:p>
          <a:endParaRPr lang="en-US"/>
        </a:p>
      </dgm:t>
    </dgm:pt>
    <dgm:pt modelId="{6F602B32-3D6E-4F74-89B3-E86F0AF1C921}" type="pres">
      <dgm:prSet presAssocID="{B4A85FD7-414A-417A-A5FA-973FADA21186}" presName="Name0" presStyleCnt="0">
        <dgm:presLayoutVars>
          <dgm:dir/>
          <dgm:resizeHandles val="exact"/>
        </dgm:presLayoutVars>
      </dgm:prSet>
      <dgm:spPr/>
    </dgm:pt>
    <dgm:pt modelId="{50A2D910-4271-4D9D-A539-900C9587CD3A}" type="pres">
      <dgm:prSet presAssocID="{6163F356-A7C9-4267-861C-1EE0F29CC1E2}" presName="node" presStyleLbl="node1" presStyleIdx="0" presStyleCnt="8" custLinFactNeighborX="-923" custLinFactNeighborY="37172">
        <dgm:presLayoutVars>
          <dgm:bulletEnabled val="1"/>
        </dgm:presLayoutVars>
      </dgm:prSet>
      <dgm:spPr/>
    </dgm:pt>
    <dgm:pt modelId="{C4CF984F-44AA-415C-8BCA-FE20848F9780}" type="pres">
      <dgm:prSet presAssocID="{F4F66319-1724-487B-866F-D5AACCD1E0CE}" presName="sibTrans" presStyleLbl="sibTrans2D1" presStyleIdx="0" presStyleCnt="7"/>
      <dgm:spPr/>
    </dgm:pt>
    <dgm:pt modelId="{EA8A25C9-4433-4DAA-B867-D0408514F6B2}" type="pres">
      <dgm:prSet presAssocID="{F4F66319-1724-487B-866F-D5AACCD1E0CE}" presName="connectorText" presStyleLbl="sibTrans2D1" presStyleIdx="0" presStyleCnt="7"/>
      <dgm:spPr/>
    </dgm:pt>
    <dgm:pt modelId="{B5B93B34-B6EE-49E2-8DF8-6C7FFBDC614A}" type="pres">
      <dgm:prSet presAssocID="{88CD3BAE-A61D-4194-B9FA-7482D324A794}" presName="node" presStyleLbl="node1" presStyleIdx="1" presStyleCnt="8" custLinFactY="-63565" custLinFactNeighborX="-96454" custLinFactNeighborY="-100000">
        <dgm:presLayoutVars>
          <dgm:bulletEnabled val="1"/>
        </dgm:presLayoutVars>
      </dgm:prSet>
      <dgm:spPr/>
    </dgm:pt>
    <dgm:pt modelId="{DFBC35E2-44C0-4C1F-A799-5A4C73AAD810}" type="pres">
      <dgm:prSet presAssocID="{48E9F1FC-9A4A-4DCE-AECB-556CF569C103}" presName="sibTrans" presStyleLbl="sibTrans2D1" presStyleIdx="1" presStyleCnt="7"/>
      <dgm:spPr/>
    </dgm:pt>
    <dgm:pt modelId="{48DBFC66-76BD-433E-AD05-46A7A4799F9A}" type="pres">
      <dgm:prSet presAssocID="{48E9F1FC-9A4A-4DCE-AECB-556CF569C103}" presName="connectorText" presStyleLbl="sibTrans2D1" presStyleIdx="1" presStyleCnt="7"/>
      <dgm:spPr/>
    </dgm:pt>
    <dgm:pt modelId="{F5F9E012-28B2-4D1B-A38C-A79F759D0489}" type="pres">
      <dgm:prSet presAssocID="{4D8A487F-EFEF-4087-8B93-732A69D962DB}" presName="node" presStyleLbl="node1" presStyleIdx="2" presStyleCnt="8" custLinFactY="-63565" custLinFactNeighborX="-62813" custLinFactNeighborY="-100000">
        <dgm:presLayoutVars>
          <dgm:bulletEnabled val="1"/>
        </dgm:presLayoutVars>
      </dgm:prSet>
      <dgm:spPr/>
    </dgm:pt>
    <dgm:pt modelId="{06AF3397-554A-4D5C-A8E2-D79407EA9F22}" type="pres">
      <dgm:prSet presAssocID="{840F8D03-421B-4D12-845B-AF330CA67C01}" presName="sibTrans" presStyleLbl="sibTrans2D1" presStyleIdx="2" presStyleCnt="7"/>
      <dgm:spPr/>
    </dgm:pt>
    <dgm:pt modelId="{A0A26A56-C013-4551-9E07-DE6B17E1A759}" type="pres">
      <dgm:prSet presAssocID="{840F8D03-421B-4D12-845B-AF330CA67C01}" presName="connectorText" presStyleLbl="sibTrans2D1" presStyleIdx="2" presStyleCnt="7"/>
      <dgm:spPr/>
    </dgm:pt>
    <dgm:pt modelId="{8D6BD54C-8DA3-4C07-BB20-9C1B69019609}" type="pres">
      <dgm:prSet presAssocID="{ED985A9A-4722-4A00-9990-1D65A2E146DD}" presName="node" presStyleLbl="node1" presStyleIdx="3" presStyleCnt="8" custLinFactY="-60343" custLinFactNeighborX="-19093" custLinFactNeighborY="-100000">
        <dgm:presLayoutVars>
          <dgm:bulletEnabled val="1"/>
        </dgm:presLayoutVars>
      </dgm:prSet>
      <dgm:spPr/>
    </dgm:pt>
    <dgm:pt modelId="{42552536-6CC5-4709-A2AD-D0F4D4C6CCA7}" type="pres">
      <dgm:prSet presAssocID="{F830558C-F539-45EF-98C8-B57E0471E655}" presName="sibTrans" presStyleLbl="sibTrans2D1" presStyleIdx="3" presStyleCnt="7"/>
      <dgm:spPr/>
    </dgm:pt>
    <dgm:pt modelId="{06A51F56-763B-4657-B4C9-6E900FF7C9AC}" type="pres">
      <dgm:prSet presAssocID="{F830558C-F539-45EF-98C8-B57E0471E655}" presName="connectorText" presStyleLbl="sibTrans2D1" presStyleIdx="3" presStyleCnt="7"/>
      <dgm:spPr/>
    </dgm:pt>
    <dgm:pt modelId="{0D0CC885-CFB9-448E-BA22-3CE81288F2F9}" type="pres">
      <dgm:prSet presAssocID="{75F4069E-8515-42D1-BC7E-9B4D2287CD8E}" presName="node" presStyleLbl="node1" presStyleIdx="4" presStyleCnt="8" custLinFactY="-62342" custLinFactNeighborX="16688" custLinFactNeighborY="-100000">
        <dgm:presLayoutVars>
          <dgm:bulletEnabled val="1"/>
        </dgm:presLayoutVars>
      </dgm:prSet>
      <dgm:spPr/>
    </dgm:pt>
    <dgm:pt modelId="{88ADBD4B-1E47-46F9-B9B4-C54E07923B4D}" type="pres">
      <dgm:prSet presAssocID="{B9EACBAD-34F8-4CCD-963D-9A5A298513EF}" presName="sibTrans" presStyleLbl="sibTrans2D1" presStyleIdx="4" presStyleCnt="7"/>
      <dgm:spPr/>
    </dgm:pt>
    <dgm:pt modelId="{E1B54A85-F219-47DD-A6ED-21DE287C00AB}" type="pres">
      <dgm:prSet presAssocID="{B9EACBAD-34F8-4CCD-963D-9A5A298513EF}" presName="connectorText" presStyleLbl="sibTrans2D1" presStyleIdx="4" presStyleCnt="7"/>
      <dgm:spPr/>
    </dgm:pt>
    <dgm:pt modelId="{CD719F10-54D9-4342-9B07-7BC52EC098F5}" type="pres">
      <dgm:prSet presAssocID="{546539A7-F963-4D5C-9FBC-62A92A69DB62}" presName="node" presStyleLbl="node1" presStyleIdx="5" presStyleCnt="8" custLinFactNeighborX="-43132" custLinFactNeighborY="38148">
        <dgm:presLayoutVars>
          <dgm:bulletEnabled val="1"/>
        </dgm:presLayoutVars>
      </dgm:prSet>
      <dgm:spPr/>
    </dgm:pt>
    <dgm:pt modelId="{EAC74586-7D17-4F7E-A46D-FE0A0E36D238}" type="pres">
      <dgm:prSet presAssocID="{0DD5748C-2A9E-46FD-A09B-79A1F23FCF7D}" presName="sibTrans" presStyleLbl="sibTrans2D1" presStyleIdx="5" presStyleCnt="7"/>
      <dgm:spPr/>
    </dgm:pt>
    <dgm:pt modelId="{779E32EB-2023-4F44-9965-EE07CAA16EB7}" type="pres">
      <dgm:prSet presAssocID="{0DD5748C-2A9E-46FD-A09B-79A1F23FCF7D}" presName="connectorText" presStyleLbl="sibTrans2D1" presStyleIdx="5" presStyleCnt="7"/>
      <dgm:spPr/>
    </dgm:pt>
    <dgm:pt modelId="{4D7E141B-1F37-4310-9D71-744633127B71}" type="pres">
      <dgm:prSet presAssocID="{DA8A3B90-86BB-4720-B2EC-30AD6A3E6D59}" presName="node" presStyleLbl="node1" presStyleIdx="6" presStyleCnt="8" custLinFactNeighborX="15243" custLinFactNeighborY="37172">
        <dgm:presLayoutVars>
          <dgm:bulletEnabled val="1"/>
        </dgm:presLayoutVars>
      </dgm:prSet>
      <dgm:spPr/>
    </dgm:pt>
    <dgm:pt modelId="{402DAA65-16FA-4E40-877C-0D69110EE50E}" type="pres">
      <dgm:prSet presAssocID="{78FE8C5F-8F38-4A7B-AEDC-5CB994F3B451}" presName="sibTrans" presStyleLbl="sibTrans2D1" presStyleIdx="6" presStyleCnt="7"/>
      <dgm:spPr/>
    </dgm:pt>
    <dgm:pt modelId="{5462D8C3-78D3-4E7E-BED8-703AD856FF25}" type="pres">
      <dgm:prSet presAssocID="{78FE8C5F-8F38-4A7B-AEDC-5CB994F3B451}" presName="connectorText" presStyleLbl="sibTrans2D1" presStyleIdx="6" presStyleCnt="7"/>
      <dgm:spPr/>
    </dgm:pt>
    <dgm:pt modelId="{0B154022-313E-4D60-8516-44294C714529}" type="pres">
      <dgm:prSet presAssocID="{0BEBEDF8-75FD-4E3A-B4FF-172F5B0D6633}" presName="node" presStyleLbl="node1" presStyleIdx="7" presStyleCnt="8" custLinFactY="-63565" custLinFactNeighborX="-21677" custLinFactNeighborY="-100000">
        <dgm:presLayoutVars>
          <dgm:bulletEnabled val="1"/>
        </dgm:presLayoutVars>
      </dgm:prSet>
      <dgm:spPr/>
    </dgm:pt>
  </dgm:ptLst>
  <dgm:cxnLst>
    <dgm:cxn modelId="{47440A03-522E-4901-BA90-A581F0AF4DD7}" type="presOf" srcId="{F4F66319-1724-487B-866F-D5AACCD1E0CE}" destId="{EA8A25C9-4433-4DAA-B867-D0408514F6B2}" srcOrd="1" destOrd="0" presId="urn:microsoft.com/office/officeart/2005/8/layout/process1"/>
    <dgm:cxn modelId="{380E3D0B-D3F2-4B66-AA67-2C22FF1DE47C}" srcId="{B4A85FD7-414A-417A-A5FA-973FADA21186}" destId="{ED985A9A-4722-4A00-9990-1D65A2E146DD}" srcOrd="3" destOrd="0" parTransId="{63D9C3D8-889C-461F-9F78-1AC11A2EF99F}" sibTransId="{F830558C-F539-45EF-98C8-B57E0471E655}"/>
    <dgm:cxn modelId="{FBD34E10-73FD-4AD2-A0D4-D766CA33BC96}" type="presOf" srcId="{F830558C-F539-45EF-98C8-B57E0471E655}" destId="{42552536-6CC5-4709-A2AD-D0F4D4C6CCA7}" srcOrd="0" destOrd="0" presId="urn:microsoft.com/office/officeart/2005/8/layout/process1"/>
    <dgm:cxn modelId="{BB9F6C16-E098-49F4-B0B8-8E63203AC0AE}" type="presOf" srcId="{0DD5748C-2A9E-46FD-A09B-79A1F23FCF7D}" destId="{779E32EB-2023-4F44-9965-EE07CAA16EB7}" srcOrd="1" destOrd="0" presId="urn:microsoft.com/office/officeart/2005/8/layout/process1"/>
    <dgm:cxn modelId="{510F3D20-9E3B-4B74-A01C-6BE255D040EC}" type="presOf" srcId="{88CD3BAE-A61D-4194-B9FA-7482D324A794}" destId="{B5B93B34-B6EE-49E2-8DF8-6C7FFBDC614A}" srcOrd="0" destOrd="0" presId="urn:microsoft.com/office/officeart/2005/8/layout/process1"/>
    <dgm:cxn modelId="{3E2D4C2A-A4A0-4527-8C3B-A6E603465F47}" type="presOf" srcId="{B9EACBAD-34F8-4CCD-963D-9A5A298513EF}" destId="{88ADBD4B-1E47-46F9-B9B4-C54E07923B4D}" srcOrd="0" destOrd="0" presId="urn:microsoft.com/office/officeart/2005/8/layout/process1"/>
    <dgm:cxn modelId="{0E9AB92A-1889-41CC-B939-AC01E96060F7}" type="presOf" srcId="{DA8A3B90-86BB-4720-B2EC-30AD6A3E6D59}" destId="{4D7E141B-1F37-4310-9D71-744633127B71}" srcOrd="0" destOrd="0" presId="urn:microsoft.com/office/officeart/2005/8/layout/process1"/>
    <dgm:cxn modelId="{88EBC730-248A-4836-AF8D-5EF17D34A538}" type="presOf" srcId="{F830558C-F539-45EF-98C8-B57E0471E655}" destId="{06A51F56-763B-4657-B4C9-6E900FF7C9AC}" srcOrd="1" destOrd="0" presId="urn:microsoft.com/office/officeart/2005/8/layout/process1"/>
    <dgm:cxn modelId="{96DF2834-EFD9-4785-87C6-63FD06245021}" type="presOf" srcId="{F4F66319-1724-487B-866F-D5AACCD1E0CE}" destId="{C4CF984F-44AA-415C-8BCA-FE20848F9780}" srcOrd="0" destOrd="0" presId="urn:microsoft.com/office/officeart/2005/8/layout/process1"/>
    <dgm:cxn modelId="{49C5973A-CD2D-4751-9125-77E62EACCA46}" type="presOf" srcId="{48E9F1FC-9A4A-4DCE-AECB-556CF569C103}" destId="{48DBFC66-76BD-433E-AD05-46A7A4799F9A}" srcOrd="1" destOrd="0" presId="urn:microsoft.com/office/officeart/2005/8/layout/process1"/>
    <dgm:cxn modelId="{DA6D1C3F-BFD6-4D47-8479-068F2E6216C8}" type="presOf" srcId="{78FE8C5F-8F38-4A7B-AEDC-5CB994F3B451}" destId="{5462D8C3-78D3-4E7E-BED8-703AD856FF25}" srcOrd="1" destOrd="0" presId="urn:microsoft.com/office/officeart/2005/8/layout/process1"/>
    <dgm:cxn modelId="{7791C43F-984E-4906-8C41-125E8F7A3D62}" srcId="{B4A85FD7-414A-417A-A5FA-973FADA21186}" destId="{0BEBEDF8-75FD-4E3A-B4FF-172F5B0D6633}" srcOrd="7" destOrd="0" parTransId="{1A50BDBA-82E1-40B2-B6F5-1236EA75BF6D}" sibTransId="{E2E696A1-24B0-4F45-8487-EACD575D5E03}"/>
    <dgm:cxn modelId="{46277C65-D616-4E76-87A8-0F4A226717F6}" type="presOf" srcId="{48E9F1FC-9A4A-4DCE-AECB-556CF569C103}" destId="{DFBC35E2-44C0-4C1F-A799-5A4C73AAD810}" srcOrd="0" destOrd="0" presId="urn:microsoft.com/office/officeart/2005/8/layout/process1"/>
    <dgm:cxn modelId="{119ED867-562E-4EAA-A977-02D640594E09}" type="presOf" srcId="{0DD5748C-2A9E-46FD-A09B-79A1F23FCF7D}" destId="{EAC74586-7D17-4F7E-A46D-FE0A0E36D238}" srcOrd="0" destOrd="0" presId="urn:microsoft.com/office/officeart/2005/8/layout/process1"/>
    <dgm:cxn modelId="{C11E9770-BD7D-4982-955C-D783A0905A50}" type="presOf" srcId="{0BEBEDF8-75FD-4E3A-B4FF-172F5B0D6633}" destId="{0B154022-313E-4D60-8516-44294C714529}" srcOrd="0" destOrd="0" presId="urn:microsoft.com/office/officeart/2005/8/layout/process1"/>
    <dgm:cxn modelId="{21117A8B-CBE8-42DD-B19E-FF6E113E5EB9}" type="presOf" srcId="{840F8D03-421B-4D12-845B-AF330CA67C01}" destId="{A0A26A56-C013-4551-9E07-DE6B17E1A759}" srcOrd="1" destOrd="0" presId="urn:microsoft.com/office/officeart/2005/8/layout/process1"/>
    <dgm:cxn modelId="{EFBCAF95-6BAD-4C9C-AD71-6F578D7209BA}" srcId="{B4A85FD7-414A-417A-A5FA-973FADA21186}" destId="{75F4069E-8515-42D1-BC7E-9B4D2287CD8E}" srcOrd="4" destOrd="0" parTransId="{1F10DEBF-711E-4C31-B072-A6077C525425}" sibTransId="{B9EACBAD-34F8-4CCD-963D-9A5A298513EF}"/>
    <dgm:cxn modelId="{622ABAA4-CC42-49FA-AFD0-DA605A1F8EAF}" type="presOf" srcId="{78FE8C5F-8F38-4A7B-AEDC-5CB994F3B451}" destId="{402DAA65-16FA-4E40-877C-0D69110EE50E}" srcOrd="0" destOrd="0" presId="urn:microsoft.com/office/officeart/2005/8/layout/process1"/>
    <dgm:cxn modelId="{2BD26FAA-8608-4100-BB70-7664D5FC31D7}" type="presOf" srcId="{B9EACBAD-34F8-4CCD-963D-9A5A298513EF}" destId="{E1B54A85-F219-47DD-A6ED-21DE287C00AB}" srcOrd="1" destOrd="0" presId="urn:microsoft.com/office/officeart/2005/8/layout/process1"/>
    <dgm:cxn modelId="{F9AE73B2-CF8F-43B3-B39F-D71118ED5B60}" type="presOf" srcId="{75F4069E-8515-42D1-BC7E-9B4D2287CD8E}" destId="{0D0CC885-CFB9-448E-BA22-3CE81288F2F9}" srcOrd="0" destOrd="0" presId="urn:microsoft.com/office/officeart/2005/8/layout/process1"/>
    <dgm:cxn modelId="{E8E190B2-6E2A-4E8A-943D-0A882D7DA7C9}" srcId="{B4A85FD7-414A-417A-A5FA-973FADA21186}" destId="{4D8A487F-EFEF-4087-8B93-732A69D962DB}" srcOrd="2" destOrd="0" parTransId="{12222485-FD99-4CC1-B56D-23F0D16A4BDC}" sibTransId="{840F8D03-421B-4D12-845B-AF330CA67C01}"/>
    <dgm:cxn modelId="{544111B3-74EE-4739-BB53-E58B248130DD}" srcId="{B4A85FD7-414A-417A-A5FA-973FADA21186}" destId="{DA8A3B90-86BB-4720-B2EC-30AD6A3E6D59}" srcOrd="6" destOrd="0" parTransId="{0E627E72-EF25-41E3-83BF-F6DCDBE60D3D}" sibTransId="{78FE8C5F-8F38-4A7B-AEDC-5CB994F3B451}"/>
    <dgm:cxn modelId="{80CA00B9-2F16-49E9-86E2-923FDBD502B7}" type="presOf" srcId="{B4A85FD7-414A-417A-A5FA-973FADA21186}" destId="{6F602B32-3D6E-4F74-89B3-E86F0AF1C921}" srcOrd="0" destOrd="0" presId="urn:microsoft.com/office/officeart/2005/8/layout/process1"/>
    <dgm:cxn modelId="{3BF2BFC0-BDD7-45FC-A9F7-D910D132FB67}" type="presOf" srcId="{ED985A9A-4722-4A00-9990-1D65A2E146DD}" destId="{8D6BD54C-8DA3-4C07-BB20-9C1B69019609}" srcOrd="0" destOrd="0" presId="urn:microsoft.com/office/officeart/2005/8/layout/process1"/>
    <dgm:cxn modelId="{AD906EC7-668A-46FE-89A6-815DDC7DD1D6}" type="presOf" srcId="{546539A7-F963-4D5C-9FBC-62A92A69DB62}" destId="{CD719F10-54D9-4342-9B07-7BC52EC098F5}" srcOrd="0" destOrd="0" presId="urn:microsoft.com/office/officeart/2005/8/layout/process1"/>
    <dgm:cxn modelId="{A5CB28D4-FE59-4A32-833E-33A3C4EDF4B3}" type="presOf" srcId="{6163F356-A7C9-4267-861C-1EE0F29CC1E2}" destId="{50A2D910-4271-4D9D-A539-900C9587CD3A}" srcOrd="0" destOrd="0" presId="urn:microsoft.com/office/officeart/2005/8/layout/process1"/>
    <dgm:cxn modelId="{27E436E1-F88E-48BD-BC25-E2D3B2922B8A}" type="presOf" srcId="{4D8A487F-EFEF-4087-8B93-732A69D962DB}" destId="{F5F9E012-28B2-4D1B-A38C-A79F759D0489}" srcOrd="0" destOrd="0" presId="urn:microsoft.com/office/officeart/2005/8/layout/process1"/>
    <dgm:cxn modelId="{7F4C8FE4-C34B-490C-934A-B01B917412C1}" srcId="{B4A85FD7-414A-417A-A5FA-973FADA21186}" destId="{88CD3BAE-A61D-4194-B9FA-7482D324A794}" srcOrd="1" destOrd="0" parTransId="{F6A3FE1B-457B-4277-AB1D-C453392FF4BD}" sibTransId="{48E9F1FC-9A4A-4DCE-AECB-556CF569C103}"/>
    <dgm:cxn modelId="{C69EBFE4-BCD1-4679-AE07-65E2C1336808}" srcId="{B4A85FD7-414A-417A-A5FA-973FADA21186}" destId="{6163F356-A7C9-4267-861C-1EE0F29CC1E2}" srcOrd="0" destOrd="0" parTransId="{0A4A005A-E51F-4FA0-A767-33BE08B57D2C}" sibTransId="{F4F66319-1724-487B-866F-D5AACCD1E0CE}"/>
    <dgm:cxn modelId="{E98303EA-2C40-44FB-BC92-E5F167FC9C18}" type="presOf" srcId="{840F8D03-421B-4D12-845B-AF330CA67C01}" destId="{06AF3397-554A-4D5C-A8E2-D79407EA9F22}" srcOrd="0" destOrd="0" presId="urn:microsoft.com/office/officeart/2005/8/layout/process1"/>
    <dgm:cxn modelId="{2B293DF2-8BE1-4059-BA5B-47E67C20F9DD}" srcId="{B4A85FD7-414A-417A-A5FA-973FADA21186}" destId="{546539A7-F963-4D5C-9FBC-62A92A69DB62}" srcOrd="5" destOrd="0" parTransId="{F7C4154C-B2A0-465D-96FD-D692EDB4AC90}" sibTransId="{0DD5748C-2A9E-46FD-A09B-79A1F23FCF7D}"/>
    <dgm:cxn modelId="{BA15530D-EA78-4663-8E73-F4012D6B7FF9}" type="presParOf" srcId="{6F602B32-3D6E-4F74-89B3-E86F0AF1C921}" destId="{50A2D910-4271-4D9D-A539-900C9587CD3A}" srcOrd="0" destOrd="0" presId="urn:microsoft.com/office/officeart/2005/8/layout/process1"/>
    <dgm:cxn modelId="{6506C133-5ACD-448C-8845-EF686C3AD963}" type="presParOf" srcId="{6F602B32-3D6E-4F74-89B3-E86F0AF1C921}" destId="{C4CF984F-44AA-415C-8BCA-FE20848F9780}" srcOrd="1" destOrd="0" presId="urn:microsoft.com/office/officeart/2005/8/layout/process1"/>
    <dgm:cxn modelId="{266DB359-4EBE-4936-B354-9FE3281DCD6C}" type="presParOf" srcId="{C4CF984F-44AA-415C-8BCA-FE20848F9780}" destId="{EA8A25C9-4433-4DAA-B867-D0408514F6B2}" srcOrd="0" destOrd="0" presId="urn:microsoft.com/office/officeart/2005/8/layout/process1"/>
    <dgm:cxn modelId="{C995FDD2-567D-49CB-A1EA-E4E59CE1DA8A}" type="presParOf" srcId="{6F602B32-3D6E-4F74-89B3-E86F0AF1C921}" destId="{B5B93B34-B6EE-49E2-8DF8-6C7FFBDC614A}" srcOrd="2" destOrd="0" presId="urn:microsoft.com/office/officeart/2005/8/layout/process1"/>
    <dgm:cxn modelId="{2DF00DD7-6687-493E-90FB-8408E41CBAAD}" type="presParOf" srcId="{6F602B32-3D6E-4F74-89B3-E86F0AF1C921}" destId="{DFBC35E2-44C0-4C1F-A799-5A4C73AAD810}" srcOrd="3" destOrd="0" presId="urn:microsoft.com/office/officeart/2005/8/layout/process1"/>
    <dgm:cxn modelId="{433436BF-5FB7-487F-93C1-64F2C49ABAC8}" type="presParOf" srcId="{DFBC35E2-44C0-4C1F-A799-5A4C73AAD810}" destId="{48DBFC66-76BD-433E-AD05-46A7A4799F9A}" srcOrd="0" destOrd="0" presId="urn:microsoft.com/office/officeart/2005/8/layout/process1"/>
    <dgm:cxn modelId="{39830BFC-48F9-453C-83ED-84FDC2321736}" type="presParOf" srcId="{6F602B32-3D6E-4F74-89B3-E86F0AF1C921}" destId="{F5F9E012-28B2-4D1B-A38C-A79F759D0489}" srcOrd="4" destOrd="0" presId="urn:microsoft.com/office/officeart/2005/8/layout/process1"/>
    <dgm:cxn modelId="{84060786-4E93-4BD3-A151-7D3984CB8EF4}" type="presParOf" srcId="{6F602B32-3D6E-4F74-89B3-E86F0AF1C921}" destId="{06AF3397-554A-4D5C-A8E2-D79407EA9F22}" srcOrd="5" destOrd="0" presId="urn:microsoft.com/office/officeart/2005/8/layout/process1"/>
    <dgm:cxn modelId="{34445BB7-B572-44D2-99BD-A059A181E256}" type="presParOf" srcId="{06AF3397-554A-4D5C-A8E2-D79407EA9F22}" destId="{A0A26A56-C013-4551-9E07-DE6B17E1A759}" srcOrd="0" destOrd="0" presId="urn:microsoft.com/office/officeart/2005/8/layout/process1"/>
    <dgm:cxn modelId="{A8DE4985-8421-4BA5-A00B-56886C246723}" type="presParOf" srcId="{6F602B32-3D6E-4F74-89B3-E86F0AF1C921}" destId="{8D6BD54C-8DA3-4C07-BB20-9C1B69019609}" srcOrd="6" destOrd="0" presId="urn:microsoft.com/office/officeart/2005/8/layout/process1"/>
    <dgm:cxn modelId="{1996506F-B8E2-4CEB-B148-B057D0BDAF88}" type="presParOf" srcId="{6F602B32-3D6E-4F74-89B3-E86F0AF1C921}" destId="{42552536-6CC5-4709-A2AD-D0F4D4C6CCA7}" srcOrd="7" destOrd="0" presId="urn:microsoft.com/office/officeart/2005/8/layout/process1"/>
    <dgm:cxn modelId="{96891D74-DC0E-44AA-97BF-04D20703B9FA}" type="presParOf" srcId="{42552536-6CC5-4709-A2AD-D0F4D4C6CCA7}" destId="{06A51F56-763B-4657-B4C9-6E900FF7C9AC}" srcOrd="0" destOrd="0" presId="urn:microsoft.com/office/officeart/2005/8/layout/process1"/>
    <dgm:cxn modelId="{767416E6-1028-41D4-A1E2-CFFC4432CF3C}" type="presParOf" srcId="{6F602B32-3D6E-4F74-89B3-E86F0AF1C921}" destId="{0D0CC885-CFB9-448E-BA22-3CE81288F2F9}" srcOrd="8" destOrd="0" presId="urn:microsoft.com/office/officeart/2005/8/layout/process1"/>
    <dgm:cxn modelId="{98127ED2-A9CD-4BE4-823A-F50646D8A059}" type="presParOf" srcId="{6F602B32-3D6E-4F74-89B3-E86F0AF1C921}" destId="{88ADBD4B-1E47-46F9-B9B4-C54E07923B4D}" srcOrd="9" destOrd="0" presId="urn:microsoft.com/office/officeart/2005/8/layout/process1"/>
    <dgm:cxn modelId="{26C6B9D0-983D-412D-BBC2-018F672B2110}" type="presParOf" srcId="{88ADBD4B-1E47-46F9-B9B4-C54E07923B4D}" destId="{E1B54A85-F219-47DD-A6ED-21DE287C00AB}" srcOrd="0" destOrd="0" presId="urn:microsoft.com/office/officeart/2005/8/layout/process1"/>
    <dgm:cxn modelId="{A556483B-60BB-4F71-B8BB-675239DD205A}" type="presParOf" srcId="{6F602B32-3D6E-4F74-89B3-E86F0AF1C921}" destId="{CD719F10-54D9-4342-9B07-7BC52EC098F5}" srcOrd="10" destOrd="0" presId="urn:microsoft.com/office/officeart/2005/8/layout/process1"/>
    <dgm:cxn modelId="{44BA9CFF-5B38-4DE6-A9B0-A137B5EC10CC}" type="presParOf" srcId="{6F602B32-3D6E-4F74-89B3-E86F0AF1C921}" destId="{EAC74586-7D17-4F7E-A46D-FE0A0E36D238}" srcOrd="11" destOrd="0" presId="urn:microsoft.com/office/officeart/2005/8/layout/process1"/>
    <dgm:cxn modelId="{5C7E20AB-D47B-4A0C-8FBA-352E7F8D531C}" type="presParOf" srcId="{EAC74586-7D17-4F7E-A46D-FE0A0E36D238}" destId="{779E32EB-2023-4F44-9965-EE07CAA16EB7}" srcOrd="0" destOrd="0" presId="urn:microsoft.com/office/officeart/2005/8/layout/process1"/>
    <dgm:cxn modelId="{049FAA64-5DE9-47A2-8C5F-8364B3181109}" type="presParOf" srcId="{6F602B32-3D6E-4F74-89B3-E86F0AF1C921}" destId="{4D7E141B-1F37-4310-9D71-744633127B71}" srcOrd="12" destOrd="0" presId="urn:microsoft.com/office/officeart/2005/8/layout/process1"/>
    <dgm:cxn modelId="{D723C9DD-37A7-430C-8E64-80944D0A4867}" type="presParOf" srcId="{6F602B32-3D6E-4F74-89B3-E86F0AF1C921}" destId="{402DAA65-16FA-4E40-877C-0D69110EE50E}" srcOrd="13" destOrd="0" presId="urn:microsoft.com/office/officeart/2005/8/layout/process1"/>
    <dgm:cxn modelId="{069CB7C3-E709-4B22-9B20-367F67543F45}" type="presParOf" srcId="{402DAA65-16FA-4E40-877C-0D69110EE50E}" destId="{5462D8C3-78D3-4E7E-BED8-703AD856FF25}" srcOrd="0" destOrd="0" presId="urn:microsoft.com/office/officeart/2005/8/layout/process1"/>
    <dgm:cxn modelId="{E5059C48-020D-453A-9171-46BB198B0D93}" type="presParOf" srcId="{6F602B32-3D6E-4F74-89B3-E86F0AF1C921}" destId="{0B154022-313E-4D60-8516-44294C714529}"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39D793-CB12-4B76-A205-F1FDD03F9F6C}" type="doc">
      <dgm:prSet loTypeId="urn:microsoft.com/office/officeart/2005/8/layout/vList3" loCatId="picture" qsTypeId="urn:microsoft.com/office/officeart/2005/8/quickstyle/simple1" qsCatId="simple" csTypeId="urn:microsoft.com/office/officeart/2005/8/colors/accent5_2" csCatId="accent5" phldr="1"/>
      <dgm:spPr/>
    </dgm:pt>
    <dgm:pt modelId="{F49FB7B7-339B-4A5C-B09F-EC424CF58DDD}">
      <dgm:prSet phldrT="[Text]" custT="1"/>
      <dgm:spPr/>
      <dgm:t>
        <a:bodyPr/>
        <a:lstStyle/>
        <a:p>
          <a:r>
            <a:rPr lang="en-US" sz="1600" dirty="0"/>
            <a:t>Student test records are used to calculate school plan types (e.g., Performance, Turnaround) and district accreditation ratings (e.g., Accredited with Distinction, Accredited with Turnaround Plan)</a:t>
          </a:r>
        </a:p>
      </dgm:t>
      <dgm:extLst>
        <a:ext uri="{E40237B7-FDA0-4F09-8148-C483321AD2D9}">
          <dgm14:cNvPr xmlns:dgm14="http://schemas.microsoft.com/office/drawing/2010/diagram" id="0" name="" descr="This object describes the main purpose of SBD, which includes reviewing data on PSAT and SAT, calculating school and district ratings, participating in the request to reconsider process, and identifying schools under the Every Student Succeeds Act (ESSA). "/>
        </a:ext>
      </dgm:extLst>
    </dgm:pt>
    <dgm:pt modelId="{DFD43FE1-A802-4E12-AF30-2B70DF2C7775}" type="parTrans" cxnId="{FE976AA1-7DC9-472B-B258-E36202ED4200}">
      <dgm:prSet/>
      <dgm:spPr/>
      <dgm:t>
        <a:bodyPr/>
        <a:lstStyle/>
        <a:p>
          <a:endParaRPr lang="en-US" sz="2000"/>
        </a:p>
      </dgm:t>
    </dgm:pt>
    <dgm:pt modelId="{088D3B02-166F-4730-B0BB-C9F50192F2B2}" type="sibTrans" cxnId="{FE976AA1-7DC9-472B-B258-E36202ED4200}">
      <dgm:prSet/>
      <dgm:spPr/>
      <dgm:t>
        <a:bodyPr/>
        <a:lstStyle/>
        <a:p>
          <a:endParaRPr lang="en-US" sz="2000"/>
        </a:p>
      </dgm:t>
    </dgm:pt>
    <dgm:pt modelId="{C3E83766-76AD-423C-9FD5-97D503F158DC}">
      <dgm:prSet phldrT="[Text]" custT="1"/>
      <dgm:spPr/>
      <dgm:t>
        <a:bodyPr/>
        <a:lstStyle/>
        <a:p>
          <a:r>
            <a:rPr lang="en-US" sz="1600" dirty="0"/>
            <a:t>Student test records are used to identify schools under Every Student Succeeds Act (ESSA) as Comprehensive Support (CS), Targeted Support (TS), and Additional Targeted Support (ATS)</a:t>
          </a:r>
        </a:p>
      </dgm:t>
    </dgm:pt>
    <dgm:pt modelId="{D3A8E33C-1A1D-40D7-B325-C5E071E740BC}" type="parTrans" cxnId="{7C24EF24-B162-461C-8BD6-401D054C5224}">
      <dgm:prSet/>
      <dgm:spPr/>
      <dgm:t>
        <a:bodyPr/>
        <a:lstStyle/>
        <a:p>
          <a:endParaRPr lang="en-US" sz="2000"/>
        </a:p>
      </dgm:t>
    </dgm:pt>
    <dgm:pt modelId="{BC24980C-6A85-4747-890E-88524B1D0998}" type="sibTrans" cxnId="{7C24EF24-B162-461C-8BD6-401D054C5224}">
      <dgm:prSet/>
      <dgm:spPr/>
      <dgm:t>
        <a:bodyPr/>
        <a:lstStyle/>
        <a:p>
          <a:endParaRPr lang="en-US" sz="2000"/>
        </a:p>
      </dgm:t>
    </dgm:pt>
    <dgm:pt modelId="{D54A5D06-A220-49DE-A950-D5C70F4599F8}">
      <dgm:prSet custT="1"/>
      <dgm:spPr/>
      <dgm:t>
        <a:bodyPr/>
        <a:lstStyle/>
        <a:p>
          <a:r>
            <a:rPr lang="en-US" sz="1600" dirty="0"/>
            <a:t>The request to reconsider (R2R) process cannot be used to address district reporting errors that should have been corrected during SBD (i.e., miscoded parent excusals cannot be appealed).</a:t>
          </a:r>
        </a:p>
      </dgm:t>
    </dgm:pt>
    <dgm:pt modelId="{627E6D94-CDBA-4B16-9DAF-38F18EFEDEC5}" type="parTrans" cxnId="{D7E5E0A7-7297-4F5A-9E90-593C7FD95F0A}">
      <dgm:prSet/>
      <dgm:spPr/>
      <dgm:t>
        <a:bodyPr/>
        <a:lstStyle/>
        <a:p>
          <a:endParaRPr lang="en-US" sz="2000"/>
        </a:p>
      </dgm:t>
    </dgm:pt>
    <dgm:pt modelId="{2EC9DF91-E6A7-4288-BC26-F5845479C5D3}" type="sibTrans" cxnId="{D7E5E0A7-7297-4F5A-9E90-593C7FD95F0A}">
      <dgm:prSet/>
      <dgm:spPr/>
      <dgm:t>
        <a:bodyPr/>
        <a:lstStyle/>
        <a:p>
          <a:endParaRPr lang="en-US" sz="2000"/>
        </a:p>
      </dgm:t>
    </dgm:pt>
    <dgm:pt modelId="{1DA6C710-7AFA-40FC-816E-B18D29351CC9}" type="pres">
      <dgm:prSet presAssocID="{0639D793-CB12-4B76-A205-F1FDD03F9F6C}" presName="linearFlow" presStyleCnt="0">
        <dgm:presLayoutVars>
          <dgm:dir/>
          <dgm:resizeHandles val="exact"/>
        </dgm:presLayoutVars>
      </dgm:prSet>
      <dgm:spPr/>
    </dgm:pt>
    <dgm:pt modelId="{7E4D3801-1A5D-40EC-8475-B439D7DB6763}" type="pres">
      <dgm:prSet presAssocID="{F49FB7B7-339B-4A5C-B09F-EC424CF58DDD}" presName="composite" presStyleCnt="0"/>
      <dgm:spPr/>
    </dgm:pt>
    <dgm:pt modelId="{F72C35F5-47B7-4894-A5A1-DF9E4E1F70A0}" type="pres">
      <dgm:prSet presAssocID="{F49FB7B7-339B-4A5C-B09F-EC424CF58DDD}" presName="imgShp" presStyleLbl="fgImgPlace1" presStyleIdx="0" presStyleCnt="3" custLinFactNeighborX="-57216" custLinFactNeighborY="-1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upward trend outline"/>
        </a:ext>
      </dgm:extLst>
    </dgm:pt>
    <dgm:pt modelId="{6A93380E-13F2-44AD-BE7E-1F2E237726A9}" type="pres">
      <dgm:prSet presAssocID="{F49FB7B7-339B-4A5C-B09F-EC424CF58DDD}" presName="txShp" presStyleLbl="node1" presStyleIdx="0" presStyleCnt="3">
        <dgm:presLayoutVars>
          <dgm:bulletEnabled val="1"/>
        </dgm:presLayoutVars>
      </dgm:prSet>
      <dgm:spPr>
        <a:prstGeom prst="roundRect">
          <a:avLst/>
        </a:prstGeom>
      </dgm:spPr>
    </dgm:pt>
    <dgm:pt modelId="{04A5707F-71C6-4570-BF16-CE106C677CAD}" type="pres">
      <dgm:prSet presAssocID="{088D3B02-166F-4730-B0BB-C9F50192F2B2}" presName="spacing" presStyleCnt="0"/>
      <dgm:spPr/>
    </dgm:pt>
    <dgm:pt modelId="{A44F3ACF-6ED3-4495-AF1A-CF40F78E3A9A}" type="pres">
      <dgm:prSet presAssocID="{D54A5D06-A220-49DE-A950-D5C70F4599F8}" presName="composite" presStyleCnt="0"/>
      <dgm:spPr/>
    </dgm:pt>
    <dgm:pt modelId="{28B3FC65-9C77-4EDE-99A5-FC62E14F9CAE}" type="pres">
      <dgm:prSet presAssocID="{D54A5D06-A220-49DE-A950-D5C70F4599F8}" presName="imgShp" presStyleLbl="fgImgPlace1" presStyleIdx="1" presStyleCnt="3" custLinFactNeighborX="-57216" custLinFactNeighborY="222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lackboard outline"/>
        </a:ext>
      </dgm:extLst>
    </dgm:pt>
    <dgm:pt modelId="{125C46A3-7570-4116-AB6F-9FB19BBD8B1C}" type="pres">
      <dgm:prSet presAssocID="{D54A5D06-A220-49DE-A950-D5C70F4599F8}" presName="txShp" presStyleLbl="node1" presStyleIdx="1" presStyleCnt="3">
        <dgm:presLayoutVars>
          <dgm:bulletEnabled val="1"/>
        </dgm:presLayoutVars>
      </dgm:prSet>
      <dgm:spPr>
        <a:prstGeom prst="roundRect">
          <a:avLst/>
        </a:prstGeom>
      </dgm:spPr>
    </dgm:pt>
    <dgm:pt modelId="{D8240777-D2DA-4E6C-8ABC-D65D44569DAA}" type="pres">
      <dgm:prSet presAssocID="{2EC9DF91-E6A7-4288-BC26-F5845479C5D3}" presName="spacing" presStyleCnt="0"/>
      <dgm:spPr/>
    </dgm:pt>
    <dgm:pt modelId="{41946CF0-4C3E-4B56-93C4-FB3ED4D706DA}" type="pres">
      <dgm:prSet presAssocID="{C3E83766-76AD-423C-9FD5-97D503F158DC}" presName="composite" presStyleCnt="0"/>
      <dgm:spPr/>
    </dgm:pt>
    <dgm:pt modelId="{3552F7EB-5416-4B4E-A749-1C11A7195148}" type="pres">
      <dgm:prSet presAssocID="{C3E83766-76AD-423C-9FD5-97D503F158DC}" presName="imgShp" presStyleLbl="fgImgPlace1" presStyleIdx="2" presStyleCnt="3" custLinFactNeighborX="-57216" custLinFactNeighborY="21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CBF5C506-BA9B-4199-A4A1-C611F81E588D}" type="pres">
      <dgm:prSet presAssocID="{C3E83766-76AD-423C-9FD5-97D503F158DC}" presName="txShp" presStyleLbl="node1" presStyleIdx="2" presStyleCnt="3">
        <dgm:presLayoutVars>
          <dgm:bulletEnabled val="1"/>
        </dgm:presLayoutVars>
      </dgm:prSet>
      <dgm:spPr>
        <a:prstGeom prst="roundRect">
          <a:avLst/>
        </a:prstGeom>
      </dgm:spPr>
    </dgm:pt>
  </dgm:ptLst>
  <dgm:cxnLst>
    <dgm:cxn modelId="{7C24EF24-B162-461C-8BD6-401D054C5224}" srcId="{0639D793-CB12-4B76-A205-F1FDD03F9F6C}" destId="{C3E83766-76AD-423C-9FD5-97D503F158DC}" srcOrd="2" destOrd="0" parTransId="{D3A8E33C-1A1D-40D7-B325-C5E071E740BC}" sibTransId="{BC24980C-6A85-4747-890E-88524B1D0998}"/>
    <dgm:cxn modelId="{09DCAA6C-32A1-4A17-ACCE-7FD201DE8552}" type="presOf" srcId="{F49FB7B7-339B-4A5C-B09F-EC424CF58DDD}" destId="{6A93380E-13F2-44AD-BE7E-1F2E237726A9}" srcOrd="0" destOrd="0" presId="urn:microsoft.com/office/officeart/2005/8/layout/vList3"/>
    <dgm:cxn modelId="{3750A889-2E76-448C-905C-91E9676EB6E5}" type="presOf" srcId="{0639D793-CB12-4B76-A205-F1FDD03F9F6C}" destId="{1DA6C710-7AFA-40FC-816E-B18D29351CC9}" srcOrd="0" destOrd="0" presId="urn:microsoft.com/office/officeart/2005/8/layout/vList3"/>
    <dgm:cxn modelId="{FE976AA1-7DC9-472B-B258-E36202ED4200}" srcId="{0639D793-CB12-4B76-A205-F1FDD03F9F6C}" destId="{F49FB7B7-339B-4A5C-B09F-EC424CF58DDD}" srcOrd="0" destOrd="0" parTransId="{DFD43FE1-A802-4E12-AF30-2B70DF2C7775}" sibTransId="{088D3B02-166F-4730-B0BB-C9F50192F2B2}"/>
    <dgm:cxn modelId="{D7E5E0A7-7297-4F5A-9E90-593C7FD95F0A}" srcId="{0639D793-CB12-4B76-A205-F1FDD03F9F6C}" destId="{D54A5D06-A220-49DE-A950-D5C70F4599F8}" srcOrd="1" destOrd="0" parTransId="{627E6D94-CDBA-4B16-9DAF-38F18EFEDEC5}" sibTransId="{2EC9DF91-E6A7-4288-BC26-F5845479C5D3}"/>
    <dgm:cxn modelId="{7368ECC0-0D69-4742-B7A3-C5219F30A2B7}" type="presOf" srcId="{D54A5D06-A220-49DE-A950-D5C70F4599F8}" destId="{125C46A3-7570-4116-AB6F-9FB19BBD8B1C}" srcOrd="0" destOrd="0" presId="urn:microsoft.com/office/officeart/2005/8/layout/vList3"/>
    <dgm:cxn modelId="{BEC284F3-E1CD-408E-98D3-E32FB6A5DD13}" type="presOf" srcId="{C3E83766-76AD-423C-9FD5-97D503F158DC}" destId="{CBF5C506-BA9B-4199-A4A1-C611F81E588D}" srcOrd="0" destOrd="0" presId="urn:microsoft.com/office/officeart/2005/8/layout/vList3"/>
    <dgm:cxn modelId="{0827DC9B-8101-4A61-8936-1BD9AA594191}" type="presParOf" srcId="{1DA6C710-7AFA-40FC-816E-B18D29351CC9}" destId="{7E4D3801-1A5D-40EC-8475-B439D7DB6763}" srcOrd="0" destOrd="0" presId="urn:microsoft.com/office/officeart/2005/8/layout/vList3"/>
    <dgm:cxn modelId="{234921A4-3E81-4A01-B1E8-91412E2154E3}" type="presParOf" srcId="{7E4D3801-1A5D-40EC-8475-B439D7DB6763}" destId="{F72C35F5-47B7-4894-A5A1-DF9E4E1F70A0}" srcOrd="0" destOrd="0" presId="urn:microsoft.com/office/officeart/2005/8/layout/vList3"/>
    <dgm:cxn modelId="{366C7DB3-FFB6-4AEE-A2D2-C74790A87639}" type="presParOf" srcId="{7E4D3801-1A5D-40EC-8475-B439D7DB6763}" destId="{6A93380E-13F2-44AD-BE7E-1F2E237726A9}" srcOrd="1" destOrd="0" presId="urn:microsoft.com/office/officeart/2005/8/layout/vList3"/>
    <dgm:cxn modelId="{21170F4D-BBAC-4B7E-8B1E-57CBFB797C33}" type="presParOf" srcId="{1DA6C710-7AFA-40FC-816E-B18D29351CC9}" destId="{04A5707F-71C6-4570-BF16-CE106C677CAD}" srcOrd="1" destOrd="0" presId="urn:microsoft.com/office/officeart/2005/8/layout/vList3"/>
    <dgm:cxn modelId="{9216618A-F038-47AB-BAA9-7BB8C3FAF875}" type="presParOf" srcId="{1DA6C710-7AFA-40FC-816E-B18D29351CC9}" destId="{A44F3ACF-6ED3-4495-AF1A-CF40F78E3A9A}" srcOrd="2" destOrd="0" presId="urn:microsoft.com/office/officeart/2005/8/layout/vList3"/>
    <dgm:cxn modelId="{47D9A81D-735D-46C6-8348-53607E127341}" type="presParOf" srcId="{A44F3ACF-6ED3-4495-AF1A-CF40F78E3A9A}" destId="{28B3FC65-9C77-4EDE-99A5-FC62E14F9CAE}" srcOrd="0" destOrd="0" presId="urn:microsoft.com/office/officeart/2005/8/layout/vList3"/>
    <dgm:cxn modelId="{31267420-1916-4566-8BC0-C0291ED20FCF}" type="presParOf" srcId="{A44F3ACF-6ED3-4495-AF1A-CF40F78E3A9A}" destId="{125C46A3-7570-4116-AB6F-9FB19BBD8B1C}" srcOrd="1" destOrd="0" presId="urn:microsoft.com/office/officeart/2005/8/layout/vList3"/>
    <dgm:cxn modelId="{64360FA9-9F6F-4550-8913-FFA7C8A75D5F}" type="presParOf" srcId="{1DA6C710-7AFA-40FC-816E-B18D29351CC9}" destId="{D8240777-D2DA-4E6C-8ABC-D65D44569DAA}" srcOrd="3" destOrd="0" presId="urn:microsoft.com/office/officeart/2005/8/layout/vList3"/>
    <dgm:cxn modelId="{76212C22-382C-4113-A8C0-77023441E965}" type="presParOf" srcId="{1DA6C710-7AFA-40FC-816E-B18D29351CC9}" destId="{41946CF0-4C3E-4B56-93C4-FB3ED4D706DA}" srcOrd="4" destOrd="0" presId="urn:microsoft.com/office/officeart/2005/8/layout/vList3"/>
    <dgm:cxn modelId="{A4508630-078E-4A25-BC2E-63D108514FE9}" type="presParOf" srcId="{41946CF0-4C3E-4B56-93C4-FB3ED4D706DA}" destId="{3552F7EB-5416-4B4E-A749-1C11A7195148}" srcOrd="0" destOrd="0" presId="urn:microsoft.com/office/officeart/2005/8/layout/vList3"/>
    <dgm:cxn modelId="{F4CB8F84-FB64-4259-8048-24EE54E71B82}" type="presParOf" srcId="{41946CF0-4C3E-4B56-93C4-FB3ED4D706DA}" destId="{CBF5C506-BA9B-4199-A4A1-C611F81E588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7AAF42-C059-4555-8557-A68F18F5409F}"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ECA51A59-904B-478D-BB27-7A600B652762}">
      <dgm:prSet phldrT="[Text]" custT="1"/>
      <dgm:spPr>
        <a:solidFill>
          <a:srgbClr val="0C8643"/>
        </a:solidFill>
      </dgm:spPr>
      <dgm:t>
        <a:bodyPr/>
        <a:lstStyle/>
        <a:p>
          <a:r>
            <a:rPr lang="en-US" sz="1500" dirty="0"/>
            <a:t>Students may be excluded from achievement, growth, &amp; participation calculations</a:t>
          </a:r>
        </a:p>
      </dgm:t>
    </dgm:pt>
    <dgm:pt modelId="{5D2C8081-D9AD-48CF-B3E3-4AB3A9599A18}" type="parTrans" cxnId="{1C6CB430-4287-45D8-8D15-849FCB5E0C3B}">
      <dgm:prSet/>
      <dgm:spPr/>
      <dgm:t>
        <a:bodyPr/>
        <a:lstStyle/>
        <a:p>
          <a:endParaRPr lang="en-US" sz="2400"/>
        </a:p>
      </dgm:t>
    </dgm:pt>
    <dgm:pt modelId="{FCF7DCA6-8E44-4584-88F9-6C95019EF597}" type="sibTrans" cxnId="{1C6CB430-4287-45D8-8D15-849FCB5E0C3B}">
      <dgm:prSet/>
      <dgm:spPr/>
      <dgm:t>
        <a:bodyPr/>
        <a:lstStyle/>
        <a:p>
          <a:endParaRPr lang="en-US" sz="2400"/>
        </a:p>
      </dgm:t>
    </dgm:pt>
    <dgm:pt modelId="{D4094927-BE52-40E2-89BB-8E384DC1B3F5}">
      <dgm:prSet phldrT="[Text]" custT="1"/>
      <dgm:spPr>
        <a:solidFill>
          <a:srgbClr val="0C8643"/>
        </a:solidFill>
      </dgm:spPr>
      <dgm:t>
        <a:bodyPr/>
        <a:lstStyle/>
        <a:p>
          <a:r>
            <a:rPr lang="en-US" sz="1500" b="0" i="0" u="none" dirty="0"/>
            <a:t>State accountability ratings can be decreased due to participation</a:t>
          </a:r>
        </a:p>
      </dgm:t>
    </dgm:pt>
    <dgm:pt modelId="{0B455D67-B759-493D-948F-D663D3301E3D}" type="parTrans" cxnId="{2EF3A9EF-8B7B-4751-BD5A-DC6C2BF32E2F}">
      <dgm:prSet/>
      <dgm:spPr/>
      <dgm:t>
        <a:bodyPr/>
        <a:lstStyle/>
        <a:p>
          <a:endParaRPr lang="en-US" sz="2400"/>
        </a:p>
      </dgm:t>
    </dgm:pt>
    <dgm:pt modelId="{FD844830-7AAF-45DC-BB4F-8B04E6F6F80A}" type="sibTrans" cxnId="{2EF3A9EF-8B7B-4751-BD5A-DC6C2BF32E2F}">
      <dgm:prSet/>
      <dgm:spPr/>
      <dgm:t>
        <a:bodyPr/>
        <a:lstStyle/>
        <a:p>
          <a:endParaRPr lang="en-US" sz="2400"/>
        </a:p>
      </dgm:t>
    </dgm:pt>
    <dgm:pt modelId="{9B40E008-8410-462D-80D9-7D404E0B0004}">
      <dgm:prSet phldrT="[Text]" custT="1"/>
      <dgm:spPr>
        <a:solidFill>
          <a:srgbClr val="0C8643"/>
        </a:solidFill>
      </dgm:spPr>
      <dgm:t>
        <a:bodyPr/>
        <a:lstStyle/>
        <a:p>
          <a:r>
            <a:rPr lang="en-US" sz="1500" b="0" i="0" u="none" dirty="0"/>
            <a:t>Schools may be identified due to participation under the federal accountability process</a:t>
          </a:r>
        </a:p>
      </dgm:t>
    </dgm:pt>
    <dgm:pt modelId="{32C8342A-2D92-485E-95A7-F5D5724A7432}" type="parTrans" cxnId="{127ABBFF-6CF7-4097-A97D-631C953284BE}">
      <dgm:prSet/>
      <dgm:spPr/>
      <dgm:t>
        <a:bodyPr/>
        <a:lstStyle/>
        <a:p>
          <a:endParaRPr lang="en-US" sz="2400"/>
        </a:p>
      </dgm:t>
    </dgm:pt>
    <dgm:pt modelId="{FDBADCB2-229E-452D-B492-CC30C816B1DD}" type="sibTrans" cxnId="{127ABBFF-6CF7-4097-A97D-631C953284BE}">
      <dgm:prSet/>
      <dgm:spPr/>
      <dgm:t>
        <a:bodyPr/>
        <a:lstStyle/>
        <a:p>
          <a:endParaRPr lang="en-US" sz="2400"/>
        </a:p>
      </dgm:t>
    </dgm:pt>
    <dgm:pt modelId="{DF9A950C-B3C1-4A81-88CA-1DC031C0E9BB}">
      <dgm:prSet custT="1"/>
      <dgm:spPr/>
      <dgm:t>
        <a:bodyPr/>
        <a:lstStyle/>
        <a:p>
          <a:r>
            <a:rPr lang="en-US" sz="1400" dirty="0"/>
            <a:t>For federal accountability, a school that is not already identified as CS, TS, or ATS can be identified “Due to Participation” based on non-participants in excess of 5 percent.</a:t>
          </a:r>
        </a:p>
      </dgm:t>
    </dgm:pt>
    <dgm:pt modelId="{9F805DD7-3A50-4EE9-905F-BA8406944722}" type="parTrans" cxnId="{59DF929F-6722-47A8-A70B-4CBF1309A7EC}">
      <dgm:prSet/>
      <dgm:spPr/>
      <dgm:t>
        <a:bodyPr/>
        <a:lstStyle/>
        <a:p>
          <a:endParaRPr lang="en-US" sz="2400"/>
        </a:p>
      </dgm:t>
    </dgm:pt>
    <dgm:pt modelId="{D38FDF8F-3D2B-427B-9CA9-41E0A2892CBA}" type="sibTrans" cxnId="{59DF929F-6722-47A8-A70B-4CBF1309A7EC}">
      <dgm:prSet/>
      <dgm:spPr/>
      <dgm:t>
        <a:bodyPr/>
        <a:lstStyle/>
        <a:p>
          <a:endParaRPr lang="en-US" sz="2400"/>
        </a:p>
      </dgm:t>
    </dgm:pt>
    <dgm:pt modelId="{AA7AC36A-4950-48BD-8D46-612C2EE4EEE4}">
      <dgm:prSet custT="1"/>
      <dgm:spPr>
        <a:solidFill>
          <a:srgbClr val="0C8643"/>
        </a:solidFill>
      </dgm:spPr>
      <dgm:t>
        <a:bodyPr/>
        <a:lstStyle/>
        <a:p>
          <a:r>
            <a:rPr lang="en-US" sz="1500" dirty="0"/>
            <a:t>Low total participation rates are added as a descriptor in performance frameworks</a:t>
          </a:r>
        </a:p>
      </dgm:t>
    </dgm:pt>
    <dgm:pt modelId="{331CC69F-EF9F-4891-8E60-7C6F182BB608}" type="parTrans" cxnId="{99C5BE3A-A2B0-4EAB-B40D-2CC7BE4D3782}">
      <dgm:prSet/>
      <dgm:spPr/>
      <dgm:t>
        <a:bodyPr/>
        <a:lstStyle/>
        <a:p>
          <a:endParaRPr lang="en-US" sz="2400"/>
        </a:p>
      </dgm:t>
    </dgm:pt>
    <dgm:pt modelId="{261BC18F-DCC8-4F7C-9BEA-3A018356628C}" type="sibTrans" cxnId="{99C5BE3A-A2B0-4EAB-B40D-2CC7BE4D3782}">
      <dgm:prSet/>
      <dgm:spPr/>
      <dgm:t>
        <a:bodyPr/>
        <a:lstStyle/>
        <a:p>
          <a:endParaRPr lang="en-US" sz="2400"/>
        </a:p>
      </dgm:t>
    </dgm:pt>
    <dgm:pt modelId="{39375B97-5842-4EBF-A68C-A06056659D94}">
      <dgm:prSet custT="1"/>
      <dgm:spPr/>
      <dgm:t>
        <a:bodyPr/>
        <a:lstStyle/>
        <a:p>
          <a:r>
            <a:rPr lang="en-US" sz="1400" dirty="0"/>
            <a:t>Test administration and student demographic codes impact which students are included in accountability calculations. Assessment student data fields used for accountability exclusion rules include ‘Continuous in District’, ‘Continuous in School’, ‘Language Proficiency’ combined with ‘Date First Enrolled in US’, ‘Expelled’, and ‘Not Tested Reason.’</a:t>
          </a:r>
        </a:p>
      </dgm:t>
    </dgm:pt>
    <dgm:pt modelId="{852DD110-051F-466F-A8C4-FFAF7E0BECCC}" type="parTrans" cxnId="{3AAFCD66-E771-4515-92D0-A035BE2A3762}">
      <dgm:prSet/>
      <dgm:spPr/>
      <dgm:t>
        <a:bodyPr/>
        <a:lstStyle/>
        <a:p>
          <a:endParaRPr lang="en-US" sz="2400"/>
        </a:p>
      </dgm:t>
    </dgm:pt>
    <dgm:pt modelId="{811AE2E6-729A-4C86-8F44-49E9C152C265}" type="sibTrans" cxnId="{3AAFCD66-E771-4515-92D0-A035BE2A3762}">
      <dgm:prSet/>
      <dgm:spPr/>
      <dgm:t>
        <a:bodyPr/>
        <a:lstStyle/>
        <a:p>
          <a:endParaRPr lang="en-US" sz="2400"/>
        </a:p>
      </dgm:t>
    </dgm:pt>
    <dgm:pt modelId="{4038E81D-4974-49AA-BB9F-EAE1F446D212}">
      <dgm:prSet custT="1"/>
      <dgm:spPr/>
      <dgm:t>
        <a:bodyPr/>
        <a:lstStyle/>
        <a:p>
          <a:r>
            <a:rPr lang="en-US" sz="1400" dirty="0"/>
            <a:t>A school/district’s rating can be decreased due to participation. This occurs when the accountability participation rate (parent excusals are excluded) is below 95% in English language arts and math*. </a:t>
          </a:r>
        </a:p>
      </dgm:t>
    </dgm:pt>
    <dgm:pt modelId="{AA282DFD-3BB4-46F5-A957-C15F5DE719F6}" type="parTrans" cxnId="{F4CED212-FED4-4E27-A53B-9635AAB13CFB}">
      <dgm:prSet/>
      <dgm:spPr/>
      <dgm:t>
        <a:bodyPr/>
        <a:lstStyle/>
        <a:p>
          <a:endParaRPr lang="en-US" sz="2400"/>
        </a:p>
      </dgm:t>
    </dgm:pt>
    <dgm:pt modelId="{15D8DD77-19E9-4E66-A3F5-56BF1C57A0C1}" type="sibTrans" cxnId="{F4CED212-FED4-4E27-A53B-9635AAB13CFB}">
      <dgm:prSet/>
      <dgm:spPr/>
      <dgm:t>
        <a:bodyPr/>
        <a:lstStyle/>
        <a:p>
          <a:endParaRPr lang="en-US" sz="2400"/>
        </a:p>
      </dgm:t>
    </dgm:pt>
    <dgm:pt modelId="{DA32EEFC-BC0F-4AE4-8AFB-BC4545CF80FA}">
      <dgm:prSet custT="1"/>
      <dgm:spPr/>
      <dgm:t>
        <a:bodyPr/>
        <a:lstStyle/>
        <a:p>
          <a:r>
            <a:rPr lang="en-US" sz="1400" dirty="0"/>
            <a:t>Schools/districts below 95% total participation in English language arts and math are noted on the performance framework to indicate that the results may not be representative of the entire student population. The plan type is not impacted by this participation descriptor.</a:t>
          </a:r>
        </a:p>
      </dgm:t>
    </dgm:pt>
    <dgm:pt modelId="{AAB257F8-F7DF-46DD-BC60-8FD611BB45F3}" type="parTrans" cxnId="{63B7277B-B667-4D2E-8A8A-DFA119290E2E}">
      <dgm:prSet/>
      <dgm:spPr/>
      <dgm:t>
        <a:bodyPr/>
        <a:lstStyle/>
        <a:p>
          <a:endParaRPr lang="en-US" sz="2400"/>
        </a:p>
      </dgm:t>
    </dgm:pt>
    <dgm:pt modelId="{7B41A12C-19B0-484F-94B1-2B774BB3DD81}" type="sibTrans" cxnId="{63B7277B-B667-4D2E-8A8A-DFA119290E2E}">
      <dgm:prSet/>
      <dgm:spPr/>
      <dgm:t>
        <a:bodyPr/>
        <a:lstStyle/>
        <a:p>
          <a:endParaRPr lang="en-US" sz="2400"/>
        </a:p>
      </dgm:t>
    </dgm:pt>
    <dgm:pt modelId="{5690DA7E-1663-4736-8223-3D86C9F18513}" type="pres">
      <dgm:prSet presAssocID="{F97AAF42-C059-4555-8557-A68F18F5409F}" presName="linear" presStyleCnt="0">
        <dgm:presLayoutVars>
          <dgm:dir/>
          <dgm:animLvl val="lvl"/>
          <dgm:resizeHandles val="exact"/>
        </dgm:presLayoutVars>
      </dgm:prSet>
      <dgm:spPr/>
    </dgm:pt>
    <dgm:pt modelId="{EAD36B0B-7497-40EF-9679-8AD766C0A714}" type="pres">
      <dgm:prSet presAssocID="{ECA51A59-904B-478D-BB27-7A600B652762}" presName="parentLin" presStyleCnt="0"/>
      <dgm:spPr/>
    </dgm:pt>
    <dgm:pt modelId="{BC64EF34-DA6D-4DBA-8B9C-277E7EEA6EE1}" type="pres">
      <dgm:prSet presAssocID="{ECA51A59-904B-478D-BB27-7A600B652762}" presName="parentLeftMargin" presStyleLbl="node1" presStyleIdx="0" presStyleCnt="4"/>
      <dgm:spPr/>
    </dgm:pt>
    <dgm:pt modelId="{656AB0F7-4120-4538-B784-2A008C27B4F3}" type="pres">
      <dgm:prSet presAssocID="{ECA51A59-904B-478D-BB27-7A600B652762}" presName="parentText" presStyleLbl="node1" presStyleIdx="0" presStyleCnt="4" custScaleX="142857">
        <dgm:presLayoutVars>
          <dgm:chMax val="0"/>
          <dgm:bulletEnabled val="1"/>
        </dgm:presLayoutVars>
      </dgm:prSet>
      <dgm:spPr/>
    </dgm:pt>
    <dgm:pt modelId="{62DBF38C-FFDA-4EEC-9210-3AFDCA759464}" type="pres">
      <dgm:prSet presAssocID="{ECA51A59-904B-478D-BB27-7A600B652762}" presName="negativeSpace" presStyleCnt="0"/>
      <dgm:spPr/>
    </dgm:pt>
    <dgm:pt modelId="{14D31A2B-F61C-4DC1-A7B7-56A94CED8450}" type="pres">
      <dgm:prSet presAssocID="{ECA51A59-904B-478D-BB27-7A600B652762}" presName="childText" presStyleLbl="conFgAcc1" presStyleIdx="0" presStyleCnt="4">
        <dgm:presLayoutVars>
          <dgm:bulletEnabled val="1"/>
        </dgm:presLayoutVars>
      </dgm:prSet>
      <dgm:spPr/>
    </dgm:pt>
    <dgm:pt modelId="{A3F2FAB3-97EA-4AC0-8223-7435ED4C404D}" type="pres">
      <dgm:prSet presAssocID="{FCF7DCA6-8E44-4584-88F9-6C95019EF597}" presName="spaceBetweenRectangles" presStyleCnt="0"/>
      <dgm:spPr/>
    </dgm:pt>
    <dgm:pt modelId="{D8981F11-C4FA-447A-8B11-66F0A5C0D0C3}" type="pres">
      <dgm:prSet presAssocID="{D4094927-BE52-40E2-89BB-8E384DC1B3F5}" presName="parentLin" presStyleCnt="0"/>
      <dgm:spPr/>
    </dgm:pt>
    <dgm:pt modelId="{0AFFE7A1-4C63-4E87-92E5-FB9FACF7F8C0}" type="pres">
      <dgm:prSet presAssocID="{D4094927-BE52-40E2-89BB-8E384DC1B3F5}" presName="parentLeftMargin" presStyleLbl="node1" presStyleIdx="0" presStyleCnt="4"/>
      <dgm:spPr/>
    </dgm:pt>
    <dgm:pt modelId="{09195C45-F489-486A-BEE5-5E71C0724B50}" type="pres">
      <dgm:prSet presAssocID="{D4094927-BE52-40E2-89BB-8E384DC1B3F5}" presName="parentText" presStyleLbl="node1" presStyleIdx="1" presStyleCnt="4" custScaleX="142857">
        <dgm:presLayoutVars>
          <dgm:chMax val="0"/>
          <dgm:bulletEnabled val="1"/>
        </dgm:presLayoutVars>
      </dgm:prSet>
      <dgm:spPr/>
    </dgm:pt>
    <dgm:pt modelId="{AD8FFA4E-18E4-4DBB-85D4-EEF04EADB17E}" type="pres">
      <dgm:prSet presAssocID="{D4094927-BE52-40E2-89BB-8E384DC1B3F5}" presName="negativeSpace" presStyleCnt="0"/>
      <dgm:spPr/>
    </dgm:pt>
    <dgm:pt modelId="{759C0821-17FF-4A95-B68E-859A46EF8A18}" type="pres">
      <dgm:prSet presAssocID="{D4094927-BE52-40E2-89BB-8E384DC1B3F5}" presName="childText" presStyleLbl="conFgAcc1" presStyleIdx="1" presStyleCnt="4">
        <dgm:presLayoutVars>
          <dgm:bulletEnabled val="1"/>
        </dgm:presLayoutVars>
      </dgm:prSet>
      <dgm:spPr/>
    </dgm:pt>
    <dgm:pt modelId="{B1E6A52D-6B8C-46D5-AFB6-D88F615521F9}" type="pres">
      <dgm:prSet presAssocID="{FD844830-7AAF-45DC-BB4F-8B04E6F6F80A}" presName="spaceBetweenRectangles" presStyleCnt="0"/>
      <dgm:spPr/>
    </dgm:pt>
    <dgm:pt modelId="{A00575A3-04DC-409E-BCED-F044D802AF85}" type="pres">
      <dgm:prSet presAssocID="{AA7AC36A-4950-48BD-8D46-612C2EE4EEE4}" presName="parentLin" presStyleCnt="0"/>
      <dgm:spPr/>
    </dgm:pt>
    <dgm:pt modelId="{9989376A-C034-4FA0-BF7D-50FD578A4DD2}" type="pres">
      <dgm:prSet presAssocID="{AA7AC36A-4950-48BD-8D46-612C2EE4EEE4}" presName="parentLeftMargin" presStyleLbl="node1" presStyleIdx="1" presStyleCnt="4"/>
      <dgm:spPr/>
    </dgm:pt>
    <dgm:pt modelId="{E3663230-9E0F-4B8B-B9D7-1E57304DD731}" type="pres">
      <dgm:prSet presAssocID="{AA7AC36A-4950-48BD-8D46-612C2EE4EEE4}" presName="parentText" presStyleLbl="node1" presStyleIdx="2" presStyleCnt="4" custScaleX="140257">
        <dgm:presLayoutVars>
          <dgm:chMax val="0"/>
          <dgm:bulletEnabled val="1"/>
        </dgm:presLayoutVars>
      </dgm:prSet>
      <dgm:spPr/>
    </dgm:pt>
    <dgm:pt modelId="{62D22034-38E9-47A8-8E51-3D6DB584DF56}" type="pres">
      <dgm:prSet presAssocID="{AA7AC36A-4950-48BD-8D46-612C2EE4EEE4}" presName="negativeSpace" presStyleCnt="0"/>
      <dgm:spPr/>
    </dgm:pt>
    <dgm:pt modelId="{E1B82721-76AD-48C7-BC2C-0D424E32E1BE}" type="pres">
      <dgm:prSet presAssocID="{AA7AC36A-4950-48BD-8D46-612C2EE4EEE4}" presName="childText" presStyleLbl="conFgAcc1" presStyleIdx="2" presStyleCnt="4">
        <dgm:presLayoutVars>
          <dgm:bulletEnabled val="1"/>
        </dgm:presLayoutVars>
      </dgm:prSet>
      <dgm:spPr/>
    </dgm:pt>
    <dgm:pt modelId="{E971181D-AABB-4734-BDE5-4CAD85C19B2D}" type="pres">
      <dgm:prSet presAssocID="{261BC18F-DCC8-4F7C-9BEA-3A018356628C}" presName="spaceBetweenRectangles" presStyleCnt="0"/>
      <dgm:spPr/>
    </dgm:pt>
    <dgm:pt modelId="{E56C78D3-7A1F-41F3-BD34-C1C0CED0CC20}" type="pres">
      <dgm:prSet presAssocID="{9B40E008-8410-462D-80D9-7D404E0B0004}" presName="parentLin" presStyleCnt="0"/>
      <dgm:spPr/>
    </dgm:pt>
    <dgm:pt modelId="{42129F81-961F-43D2-BB24-608D3867A7B4}" type="pres">
      <dgm:prSet presAssocID="{9B40E008-8410-462D-80D9-7D404E0B0004}" presName="parentLeftMargin" presStyleLbl="node1" presStyleIdx="2" presStyleCnt="4"/>
      <dgm:spPr/>
    </dgm:pt>
    <dgm:pt modelId="{E32D1883-B494-40F2-A3F2-FE95595236E7}" type="pres">
      <dgm:prSet presAssocID="{9B40E008-8410-462D-80D9-7D404E0B0004}" presName="parentText" presStyleLbl="node1" presStyleIdx="3" presStyleCnt="4" custScaleX="142857">
        <dgm:presLayoutVars>
          <dgm:chMax val="0"/>
          <dgm:bulletEnabled val="1"/>
        </dgm:presLayoutVars>
      </dgm:prSet>
      <dgm:spPr/>
    </dgm:pt>
    <dgm:pt modelId="{C1A938C9-264C-4B6A-B9FB-055E33D165AC}" type="pres">
      <dgm:prSet presAssocID="{9B40E008-8410-462D-80D9-7D404E0B0004}" presName="negativeSpace" presStyleCnt="0"/>
      <dgm:spPr/>
    </dgm:pt>
    <dgm:pt modelId="{F7A50F93-1C71-43E7-BE11-F60D3F6D97ED}" type="pres">
      <dgm:prSet presAssocID="{9B40E008-8410-462D-80D9-7D404E0B0004}" presName="childText" presStyleLbl="conFgAcc1" presStyleIdx="3" presStyleCnt="4">
        <dgm:presLayoutVars>
          <dgm:bulletEnabled val="1"/>
        </dgm:presLayoutVars>
      </dgm:prSet>
      <dgm:spPr/>
    </dgm:pt>
  </dgm:ptLst>
  <dgm:cxnLst>
    <dgm:cxn modelId="{F4CED212-FED4-4E27-A53B-9635AAB13CFB}" srcId="{D4094927-BE52-40E2-89BB-8E384DC1B3F5}" destId="{4038E81D-4974-49AA-BB9F-EAE1F446D212}" srcOrd="0" destOrd="0" parTransId="{AA282DFD-3BB4-46F5-A957-C15F5DE719F6}" sibTransId="{15D8DD77-19E9-4E66-A3F5-56BF1C57A0C1}"/>
    <dgm:cxn modelId="{1C6CB430-4287-45D8-8D15-849FCB5E0C3B}" srcId="{F97AAF42-C059-4555-8557-A68F18F5409F}" destId="{ECA51A59-904B-478D-BB27-7A600B652762}" srcOrd="0" destOrd="0" parTransId="{5D2C8081-D9AD-48CF-B3E3-4AB3A9599A18}" sibTransId="{FCF7DCA6-8E44-4584-88F9-6C95019EF597}"/>
    <dgm:cxn modelId="{99C5BE3A-A2B0-4EAB-B40D-2CC7BE4D3782}" srcId="{F97AAF42-C059-4555-8557-A68F18F5409F}" destId="{AA7AC36A-4950-48BD-8D46-612C2EE4EEE4}" srcOrd="2" destOrd="0" parTransId="{331CC69F-EF9F-4891-8E60-7C6F182BB608}" sibTransId="{261BC18F-DCC8-4F7C-9BEA-3A018356628C}"/>
    <dgm:cxn modelId="{9E8EDC43-6472-4E08-8D86-3686DDA7CE88}" type="presOf" srcId="{ECA51A59-904B-478D-BB27-7A600B652762}" destId="{BC64EF34-DA6D-4DBA-8B9C-277E7EEA6EE1}" srcOrd="0" destOrd="0" presId="urn:microsoft.com/office/officeart/2005/8/layout/list1"/>
    <dgm:cxn modelId="{E5FBBC45-3CCB-4D93-9097-1931C62123AD}" type="presOf" srcId="{9B40E008-8410-462D-80D9-7D404E0B0004}" destId="{42129F81-961F-43D2-BB24-608D3867A7B4}" srcOrd="0" destOrd="0" presId="urn:microsoft.com/office/officeart/2005/8/layout/list1"/>
    <dgm:cxn modelId="{3AAFCD66-E771-4515-92D0-A035BE2A3762}" srcId="{ECA51A59-904B-478D-BB27-7A600B652762}" destId="{39375B97-5842-4EBF-A68C-A06056659D94}" srcOrd="0" destOrd="0" parTransId="{852DD110-051F-466F-A8C4-FFAF7E0BECCC}" sibTransId="{811AE2E6-729A-4C86-8F44-49E9C152C265}"/>
    <dgm:cxn modelId="{0B8D6448-2F93-454F-B25D-4431F3AF3782}" type="presOf" srcId="{39375B97-5842-4EBF-A68C-A06056659D94}" destId="{14D31A2B-F61C-4DC1-A7B7-56A94CED8450}" srcOrd="0" destOrd="0" presId="urn:microsoft.com/office/officeart/2005/8/layout/list1"/>
    <dgm:cxn modelId="{7085106E-723B-4D8C-B615-671E66CBA2FA}" type="presOf" srcId="{DF9A950C-B3C1-4A81-88CA-1DC031C0E9BB}" destId="{F7A50F93-1C71-43E7-BE11-F60D3F6D97ED}" srcOrd="0" destOrd="0" presId="urn:microsoft.com/office/officeart/2005/8/layout/list1"/>
    <dgm:cxn modelId="{3F92AA4F-5B32-4468-8EE9-3B52C6449394}" type="presOf" srcId="{DA32EEFC-BC0F-4AE4-8AFB-BC4545CF80FA}" destId="{E1B82721-76AD-48C7-BC2C-0D424E32E1BE}" srcOrd="0" destOrd="0" presId="urn:microsoft.com/office/officeart/2005/8/layout/list1"/>
    <dgm:cxn modelId="{525B667A-B262-4336-8E9E-D2304C7EE1C5}" type="presOf" srcId="{4038E81D-4974-49AA-BB9F-EAE1F446D212}" destId="{759C0821-17FF-4A95-B68E-859A46EF8A18}" srcOrd="0" destOrd="0" presId="urn:microsoft.com/office/officeart/2005/8/layout/list1"/>
    <dgm:cxn modelId="{63B7277B-B667-4D2E-8A8A-DFA119290E2E}" srcId="{AA7AC36A-4950-48BD-8D46-612C2EE4EEE4}" destId="{DA32EEFC-BC0F-4AE4-8AFB-BC4545CF80FA}" srcOrd="0" destOrd="0" parTransId="{AAB257F8-F7DF-46DD-BC60-8FD611BB45F3}" sibTransId="{7B41A12C-19B0-484F-94B1-2B774BB3DD81}"/>
    <dgm:cxn modelId="{D2277A82-664D-49EB-BC17-DB9255D608CB}" type="presOf" srcId="{D4094927-BE52-40E2-89BB-8E384DC1B3F5}" destId="{09195C45-F489-486A-BEE5-5E71C0724B50}" srcOrd="1" destOrd="0" presId="urn:microsoft.com/office/officeart/2005/8/layout/list1"/>
    <dgm:cxn modelId="{A9D7A89B-27A8-478A-9AAC-A3007AAED4BD}" type="presOf" srcId="{AA7AC36A-4950-48BD-8D46-612C2EE4EEE4}" destId="{E3663230-9E0F-4B8B-B9D7-1E57304DD731}" srcOrd="1" destOrd="0" presId="urn:microsoft.com/office/officeart/2005/8/layout/list1"/>
    <dgm:cxn modelId="{59DF929F-6722-47A8-A70B-4CBF1309A7EC}" srcId="{9B40E008-8410-462D-80D9-7D404E0B0004}" destId="{DF9A950C-B3C1-4A81-88CA-1DC031C0E9BB}" srcOrd="0" destOrd="0" parTransId="{9F805DD7-3A50-4EE9-905F-BA8406944722}" sibTransId="{D38FDF8F-3D2B-427B-9CA9-41E0A2892CBA}"/>
    <dgm:cxn modelId="{27914CA7-E1EA-4AF3-94DD-FC13E698D2D8}" type="presOf" srcId="{AA7AC36A-4950-48BD-8D46-612C2EE4EEE4}" destId="{9989376A-C034-4FA0-BF7D-50FD578A4DD2}" srcOrd="0" destOrd="0" presId="urn:microsoft.com/office/officeart/2005/8/layout/list1"/>
    <dgm:cxn modelId="{E2BD9FB2-8387-4071-A094-89B9A879E916}" type="presOf" srcId="{9B40E008-8410-462D-80D9-7D404E0B0004}" destId="{E32D1883-B494-40F2-A3F2-FE95595236E7}" srcOrd="1" destOrd="0" presId="urn:microsoft.com/office/officeart/2005/8/layout/list1"/>
    <dgm:cxn modelId="{0BC888C4-39EB-412C-82F9-F4823F798529}" type="presOf" srcId="{F97AAF42-C059-4555-8557-A68F18F5409F}" destId="{5690DA7E-1663-4736-8223-3D86C9F18513}" srcOrd="0" destOrd="0" presId="urn:microsoft.com/office/officeart/2005/8/layout/list1"/>
    <dgm:cxn modelId="{8D09F0D2-0310-4AEC-A2CB-A568EE56A9E9}" type="presOf" srcId="{ECA51A59-904B-478D-BB27-7A600B652762}" destId="{656AB0F7-4120-4538-B784-2A008C27B4F3}" srcOrd="1" destOrd="0" presId="urn:microsoft.com/office/officeart/2005/8/layout/list1"/>
    <dgm:cxn modelId="{2EF3A9EF-8B7B-4751-BD5A-DC6C2BF32E2F}" srcId="{F97AAF42-C059-4555-8557-A68F18F5409F}" destId="{D4094927-BE52-40E2-89BB-8E384DC1B3F5}" srcOrd="1" destOrd="0" parTransId="{0B455D67-B759-493D-948F-D663D3301E3D}" sibTransId="{FD844830-7AAF-45DC-BB4F-8B04E6F6F80A}"/>
    <dgm:cxn modelId="{9106C9F5-B5DB-4FEE-A146-5C7F309CC73A}" type="presOf" srcId="{D4094927-BE52-40E2-89BB-8E384DC1B3F5}" destId="{0AFFE7A1-4C63-4E87-92E5-FB9FACF7F8C0}" srcOrd="0" destOrd="0" presId="urn:microsoft.com/office/officeart/2005/8/layout/list1"/>
    <dgm:cxn modelId="{127ABBFF-6CF7-4097-A97D-631C953284BE}" srcId="{F97AAF42-C059-4555-8557-A68F18F5409F}" destId="{9B40E008-8410-462D-80D9-7D404E0B0004}" srcOrd="3" destOrd="0" parTransId="{32C8342A-2D92-485E-95A7-F5D5724A7432}" sibTransId="{FDBADCB2-229E-452D-B492-CC30C816B1DD}"/>
    <dgm:cxn modelId="{879E00D4-1033-434F-83B5-279888C2E103}" type="presParOf" srcId="{5690DA7E-1663-4736-8223-3D86C9F18513}" destId="{EAD36B0B-7497-40EF-9679-8AD766C0A714}" srcOrd="0" destOrd="0" presId="urn:microsoft.com/office/officeart/2005/8/layout/list1"/>
    <dgm:cxn modelId="{A4FF4F65-104F-4820-85AE-A43173558327}" type="presParOf" srcId="{EAD36B0B-7497-40EF-9679-8AD766C0A714}" destId="{BC64EF34-DA6D-4DBA-8B9C-277E7EEA6EE1}" srcOrd="0" destOrd="0" presId="urn:microsoft.com/office/officeart/2005/8/layout/list1"/>
    <dgm:cxn modelId="{8658DFBC-0006-4AAB-BEC3-343FB0B3737F}" type="presParOf" srcId="{EAD36B0B-7497-40EF-9679-8AD766C0A714}" destId="{656AB0F7-4120-4538-B784-2A008C27B4F3}" srcOrd="1" destOrd="0" presId="urn:microsoft.com/office/officeart/2005/8/layout/list1"/>
    <dgm:cxn modelId="{5A28DAAB-4A1B-4838-BEFD-70430B6ECDA1}" type="presParOf" srcId="{5690DA7E-1663-4736-8223-3D86C9F18513}" destId="{62DBF38C-FFDA-4EEC-9210-3AFDCA759464}" srcOrd="1" destOrd="0" presId="urn:microsoft.com/office/officeart/2005/8/layout/list1"/>
    <dgm:cxn modelId="{DCBA074C-F3DB-4601-ADBB-072C0CBFD02D}" type="presParOf" srcId="{5690DA7E-1663-4736-8223-3D86C9F18513}" destId="{14D31A2B-F61C-4DC1-A7B7-56A94CED8450}" srcOrd="2" destOrd="0" presId="urn:microsoft.com/office/officeart/2005/8/layout/list1"/>
    <dgm:cxn modelId="{868C87E8-646C-4C32-B848-644409C323F3}" type="presParOf" srcId="{5690DA7E-1663-4736-8223-3D86C9F18513}" destId="{A3F2FAB3-97EA-4AC0-8223-7435ED4C404D}" srcOrd="3" destOrd="0" presId="urn:microsoft.com/office/officeart/2005/8/layout/list1"/>
    <dgm:cxn modelId="{DB793910-975B-45F6-B255-4585F948A669}" type="presParOf" srcId="{5690DA7E-1663-4736-8223-3D86C9F18513}" destId="{D8981F11-C4FA-447A-8B11-66F0A5C0D0C3}" srcOrd="4" destOrd="0" presId="urn:microsoft.com/office/officeart/2005/8/layout/list1"/>
    <dgm:cxn modelId="{903466EC-2E27-4F36-BC65-1EAA87C6133C}" type="presParOf" srcId="{D8981F11-C4FA-447A-8B11-66F0A5C0D0C3}" destId="{0AFFE7A1-4C63-4E87-92E5-FB9FACF7F8C0}" srcOrd="0" destOrd="0" presId="urn:microsoft.com/office/officeart/2005/8/layout/list1"/>
    <dgm:cxn modelId="{99E73CCE-53CC-43CA-973A-D4C6E8E7A6A9}" type="presParOf" srcId="{D8981F11-C4FA-447A-8B11-66F0A5C0D0C3}" destId="{09195C45-F489-486A-BEE5-5E71C0724B50}" srcOrd="1" destOrd="0" presId="urn:microsoft.com/office/officeart/2005/8/layout/list1"/>
    <dgm:cxn modelId="{E806EE34-7B65-4805-96A9-23A79A339176}" type="presParOf" srcId="{5690DA7E-1663-4736-8223-3D86C9F18513}" destId="{AD8FFA4E-18E4-4DBB-85D4-EEF04EADB17E}" srcOrd="5" destOrd="0" presId="urn:microsoft.com/office/officeart/2005/8/layout/list1"/>
    <dgm:cxn modelId="{F7DCD464-AA2C-4A26-9EFA-72D9A159E034}" type="presParOf" srcId="{5690DA7E-1663-4736-8223-3D86C9F18513}" destId="{759C0821-17FF-4A95-B68E-859A46EF8A18}" srcOrd="6" destOrd="0" presId="urn:microsoft.com/office/officeart/2005/8/layout/list1"/>
    <dgm:cxn modelId="{56D536C8-1E28-4E17-BD59-CAFA0EC80B83}" type="presParOf" srcId="{5690DA7E-1663-4736-8223-3D86C9F18513}" destId="{B1E6A52D-6B8C-46D5-AFB6-D88F615521F9}" srcOrd="7" destOrd="0" presId="urn:microsoft.com/office/officeart/2005/8/layout/list1"/>
    <dgm:cxn modelId="{A0032BC9-4EFD-495D-939A-35F1EBF004FA}" type="presParOf" srcId="{5690DA7E-1663-4736-8223-3D86C9F18513}" destId="{A00575A3-04DC-409E-BCED-F044D802AF85}" srcOrd="8" destOrd="0" presId="urn:microsoft.com/office/officeart/2005/8/layout/list1"/>
    <dgm:cxn modelId="{F5291F43-ED96-42EB-88B5-4461E606EB4D}" type="presParOf" srcId="{A00575A3-04DC-409E-BCED-F044D802AF85}" destId="{9989376A-C034-4FA0-BF7D-50FD578A4DD2}" srcOrd="0" destOrd="0" presId="urn:microsoft.com/office/officeart/2005/8/layout/list1"/>
    <dgm:cxn modelId="{E70274F8-0533-4F8C-A1DE-976A8677F483}" type="presParOf" srcId="{A00575A3-04DC-409E-BCED-F044D802AF85}" destId="{E3663230-9E0F-4B8B-B9D7-1E57304DD731}" srcOrd="1" destOrd="0" presId="urn:microsoft.com/office/officeart/2005/8/layout/list1"/>
    <dgm:cxn modelId="{E6F0E0EB-8090-4305-95D2-A7695143CB1D}" type="presParOf" srcId="{5690DA7E-1663-4736-8223-3D86C9F18513}" destId="{62D22034-38E9-47A8-8E51-3D6DB584DF56}" srcOrd="9" destOrd="0" presId="urn:microsoft.com/office/officeart/2005/8/layout/list1"/>
    <dgm:cxn modelId="{70661BBA-F0A0-44E1-879F-1E67306E4A09}" type="presParOf" srcId="{5690DA7E-1663-4736-8223-3D86C9F18513}" destId="{E1B82721-76AD-48C7-BC2C-0D424E32E1BE}" srcOrd="10" destOrd="0" presId="urn:microsoft.com/office/officeart/2005/8/layout/list1"/>
    <dgm:cxn modelId="{09BB88DA-F3B6-4737-8E3F-6A2462798DAC}" type="presParOf" srcId="{5690DA7E-1663-4736-8223-3D86C9F18513}" destId="{E971181D-AABB-4734-BDE5-4CAD85C19B2D}" srcOrd="11" destOrd="0" presId="urn:microsoft.com/office/officeart/2005/8/layout/list1"/>
    <dgm:cxn modelId="{8600283A-B226-4753-8DE3-DC4EB88A0958}" type="presParOf" srcId="{5690DA7E-1663-4736-8223-3D86C9F18513}" destId="{E56C78D3-7A1F-41F3-BD34-C1C0CED0CC20}" srcOrd="12" destOrd="0" presId="urn:microsoft.com/office/officeart/2005/8/layout/list1"/>
    <dgm:cxn modelId="{498AD32D-D0DA-42D9-9F68-52137016AB96}" type="presParOf" srcId="{E56C78D3-7A1F-41F3-BD34-C1C0CED0CC20}" destId="{42129F81-961F-43D2-BB24-608D3867A7B4}" srcOrd="0" destOrd="0" presId="urn:microsoft.com/office/officeart/2005/8/layout/list1"/>
    <dgm:cxn modelId="{6471F678-227B-409E-9FB8-FF041ACE75EC}" type="presParOf" srcId="{E56C78D3-7A1F-41F3-BD34-C1C0CED0CC20}" destId="{E32D1883-B494-40F2-A3F2-FE95595236E7}" srcOrd="1" destOrd="0" presId="urn:microsoft.com/office/officeart/2005/8/layout/list1"/>
    <dgm:cxn modelId="{71C47976-4CA0-4AE3-8F3E-8A06FB4BD36D}" type="presParOf" srcId="{5690DA7E-1663-4736-8223-3D86C9F18513}" destId="{C1A938C9-264C-4B6A-B9FB-055E33D165AC}" srcOrd="13" destOrd="0" presId="urn:microsoft.com/office/officeart/2005/8/layout/list1"/>
    <dgm:cxn modelId="{30251FA4-41AB-4B58-B7CC-AF3F00BD301D}" type="presParOf" srcId="{5690DA7E-1663-4736-8223-3D86C9F18513}" destId="{F7A50F93-1C71-43E7-BE11-F60D3F6D97E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4B830-C082-4504-902F-08F997FF03F8}">
      <dsp:nvSpPr>
        <dsp:cNvPr id="0" name=""/>
        <dsp:cNvSpPr/>
      </dsp:nvSpPr>
      <dsp:spPr>
        <a:xfrm>
          <a:off x="591502" y="0"/>
          <a:ext cx="6703695"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F4A4A-25F2-44BD-B1B5-373E65C536FF}">
      <dsp:nvSpPr>
        <dsp:cNvPr id="0" name=""/>
        <dsp:cNvSpPr/>
      </dsp:nvSpPr>
      <dsp:spPr>
        <a:xfrm>
          <a:off x="8472" y="1305401"/>
          <a:ext cx="2538531"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Vendors provide portals for district use prior to and during testing. </a:t>
          </a:r>
        </a:p>
      </dsp:txBody>
      <dsp:txXfrm>
        <a:off x="93438" y="1390367"/>
        <a:ext cx="2368599" cy="1570603"/>
      </dsp:txXfrm>
    </dsp:sp>
    <dsp:sp modelId="{E21C1E41-C1BF-41D9-925A-7F482C6F9714}">
      <dsp:nvSpPr>
        <dsp:cNvPr id="0" name=""/>
        <dsp:cNvSpPr/>
      </dsp:nvSpPr>
      <dsp:spPr>
        <a:xfrm>
          <a:off x="2674084" y="1305401"/>
          <a:ext cx="2538531"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Test Administration</a:t>
          </a:r>
        </a:p>
      </dsp:txBody>
      <dsp:txXfrm>
        <a:off x="2759050" y="1390367"/>
        <a:ext cx="2368599" cy="1570603"/>
      </dsp:txXfrm>
    </dsp:sp>
    <dsp:sp modelId="{10D8439D-FE99-43EC-B610-1599417D11E2}">
      <dsp:nvSpPr>
        <dsp:cNvPr id="0" name=""/>
        <dsp:cNvSpPr/>
      </dsp:nvSpPr>
      <dsp:spPr>
        <a:xfrm>
          <a:off x="5339696" y="1305401"/>
          <a:ext cx="2538531"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Data used in SBD windows comes from vendors post-test administration.</a:t>
          </a:r>
        </a:p>
      </dsp:txBody>
      <dsp:txXfrm>
        <a:off x="5424662" y="1390367"/>
        <a:ext cx="2368599"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2D910-4271-4D9D-A539-900C9587CD3A}">
      <dsp:nvSpPr>
        <dsp:cNvPr id="0" name=""/>
        <dsp:cNvSpPr/>
      </dsp:nvSpPr>
      <dsp:spPr>
        <a:xfrm>
          <a:off x="1" y="2426979"/>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 Review SBD Manual</a:t>
          </a:r>
        </a:p>
      </dsp:txBody>
      <dsp:txXfrm>
        <a:off x="24228" y="2451206"/>
        <a:ext cx="778708" cy="946564"/>
      </dsp:txXfrm>
    </dsp:sp>
    <dsp:sp modelId="{C4CF984F-44AA-415C-8BCA-FE20848F9780}">
      <dsp:nvSpPr>
        <dsp:cNvPr id="0" name=""/>
        <dsp:cNvSpPr/>
      </dsp:nvSpPr>
      <dsp:spPr>
        <a:xfrm rot="17571409">
          <a:off x="552637" y="1808200"/>
          <a:ext cx="576515"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71455" y="1877581"/>
        <a:ext cx="514974" cy="123082"/>
      </dsp:txXfrm>
    </dsp:sp>
    <dsp:sp modelId="{B5B93B34-B6EE-49E2-8DF8-6C7FFBDC614A}">
      <dsp:nvSpPr>
        <dsp:cNvPr id="0" name=""/>
        <dsp:cNvSpPr/>
      </dsp:nvSpPr>
      <dsp:spPr>
        <a:xfrm>
          <a:off x="841950" y="429610"/>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2. Log into Data Pipeline</a:t>
          </a:r>
        </a:p>
      </dsp:txBody>
      <dsp:txXfrm>
        <a:off x="866177" y="453837"/>
        <a:ext cx="778708" cy="946564"/>
      </dsp:txXfrm>
    </dsp:sp>
    <dsp:sp modelId="{DFBC35E2-44C0-4C1F-A799-5A4C73AAD810}">
      <dsp:nvSpPr>
        <dsp:cNvPr id="0" name=""/>
        <dsp:cNvSpPr/>
      </dsp:nvSpPr>
      <dsp:spPr>
        <a:xfrm>
          <a:off x="1779655" y="824551"/>
          <a:ext cx="234350"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779655" y="865578"/>
        <a:ext cx="172809" cy="123082"/>
      </dsp:txXfrm>
    </dsp:sp>
    <dsp:sp modelId="{F5F9E012-28B2-4D1B-A38C-A79F759D0489}">
      <dsp:nvSpPr>
        <dsp:cNvPr id="0" name=""/>
        <dsp:cNvSpPr/>
      </dsp:nvSpPr>
      <dsp:spPr>
        <a:xfrm>
          <a:off x="2111283" y="429610"/>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3. Download a Vendor SBD Extract</a:t>
          </a:r>
        </a:p>
      </dsp:txBody>
      <dsp:txXfrm>
        <a:off x="2135510" y="453837"/>
        <a:ext cx="778708" cy="946564"/>
      </dsp:txXfrm>
    </dsp:sp>
    <dsp:sp modelId="{06AF3397-554A-4D5C-A8E2-D79407EA9F22}">
      <dsp:nvSpPr>
        <dsp:cNvPr id="0" name=""/>
        <dsp:cNvSpPr/>
      </dsp:nvSpPr>
      <dsp:spPr>
        <a:xfrm rot="84587">
          <a:off x="3057287" y="840756"/>
          <a:ext cx="252101"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057296" y="881026"/>
        <a:ext cx="190560" cy="123082"/>
      </dsp:txXfrm>
    </dsp:sp>
    <dsp:sp modelId="{8D6BD54C-8DA3-4C07-BB20-9C1B69019609}">
      <dsp:nvSpPr>
        <dsp:cNvPr id="0" name=""/>
        <dsp:cNvSpPr/>
      </dsp:nvSpPr>
      <dsp:spPr>
        <a:xfrm>
          <a:off x="3413965" y="461669"/>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4. Upload Vendor SBD Extract</a:t>
          </a:r>
        </a:p>
      </dsp:txBody>
      <dsp:txXfrm>
        <a:off x="3438192" y="485896"/>
        <a:ext cx="778708" cy="946564"/>
      </dsp:txXfrm>
    </dsp:sp>
    <dsp:sp modelId="{42552536-6CC5-4709-A2AD-D0F4D4C6CCA7}">
      <dsp:nvSpPr>
        <dsp:cNvPr id="0" name=""/>
        <dsp:cNvSpPr/>
      </dsp:nvSpPr>
      <dsp:spPr>
        <a:xfrm rot="21546434">
          <a:off x="4353425" y="846560"/>
          <a:ext cx="238132"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353429" y="888066"/>
        <a:ext cx="176591" cy="123082"/>
      </dsp:txXfrm>
    </dsp:sp>
    <dsp:sp modelId="{0D0CC885-CFB9-448E-BA22-3CE81288F2F9}">
      <dsp:nvSpPr>
        <dsp:cNvPr id="0" name=""/>
        <dsp:cNvSpPr/>
      </dsp:nvSpPr>
      <dsp:spPr>
        <a:xfrm>
          <a:off x="4690379" y="441779"/>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5. Review Data Errors and Warnings</a:t>
          </a:r>
        </a:p>
      </dsp:txBody>
      <dsp:txXfrm>
        <a:off x="4714606" y="466006"/>
        <a:ext cx="778708" cy="946564"/>
      </dsp:txXfrm>
    </dsp:sp>
    <dsp:sp modelId="{88ADBD4B-1E47-46F9-B9B4-C54E07923B4D}">
      <dsp:nvSpPr>
        <dsp:cNvPr id="0" name=""/>
        <dsp:cNvSpPr/>
      </dsp:nvSpPr>
      <dsp:spPr>
        <a:xfrm rot="3857975">
          <a:off x="5297168" y="1849174"/>
          <a:ext cx="588124"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314594" y="1862475"/>
        <a:ext cx="526583" cy="123082"/>
      </dsp:txXfrm>
    </dsp:sp>
    <dsp:sp modelId="{CD719F10-54D9-4342-9B07-7BC52EC098F5}">
      <dsp:nvSpPr>
        <dsp:cNvPr id="0" name=""/>
        <dsp:cNvSpPr/>
      </dsp:nvSpPr>
      <dsp:spPr>
        <a:xfrm>
          <a:off x="5650483" y="2436690"/>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6. Correct Data Errors and Warnings*</a:t>
          </a:r>
        </a:p>
      </dsp:txBody>
      <dsp:txXfrm>
        <a:off x="5674710" y="2460917"/>
        <a:ext cx="778708" cy="946564"/>
      </dsp:txXfrm>
    </dsp:sp>
    <dsp:sp modelId="{EAC74586-7D17-4F7E-A46D-FE0A0E36D238}">
      <dsp:nvSpPr>
        <dsp:cNvPr id="0" name=""/>
        <dsp:cNvSpPr/>
      </dsp:nvSpPr>
      <dsp:spPr>
        <a:xfrm rot="21575292">
          <a:off x="6608643" y="2826719"/>
          <a:ext cx="277731" cy="2051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608644" y="2867967"/>
        <a:ext cx="216190" cy="123082"/>
      </dsp:txXfrm>
    </dsp:sp>
    <dsp:sp modelId="{4D7E141B-1F37-4310-9D71-744633127B71}">
      <dsp:nvSpPr>
        <dsp:cNvPr id="0" name=""/>
        <dsp:cNvSpPr/>
      </dsp:nvSpPr>
      <dsp:spPr>
        <a:xfrm>
          <a:off x="7001652" y="2426979"/>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7. Complete Data Validation</a:t>
          </a:r>
        </a:p>
      </dsp:txBody>
      <dsp:txXfrm>
        <a:off x="7025879" y="2451206"/>
        <a:ext cx="778708" cy="946564"/>
      </dsp:txXfrm>
    </dsp:sp>
    <dsp:sp modelId="{402DAA65-16FA-4E40-877C-0D69110EE50E}">
      <dsp:nvSpPr>
        <dsp:cNvPr id="0" name=""/>
        <dsp:cNvSpPr/>
      </dsp:nvSpPr>
      <dsp:spPr>
        <a:xfrm rot="17844724">
          <a:off x="7641747" y="1808200"/>
          <a:ext cx="598440" cy="205136"/>
        </a:xfrm>
        <a:prstGeom prst="rightArrow">
          <a:avLst>
            <a:gd name="adj1" fmla="val 60000"/>
            <a:gd name="adj2" fmla="val 50000"/>
          </a:avLst>
        </a:prstGeom>
        <a:solidFill>
          <a:srgbClr val="B0BCD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658351" y="1876543"/>
        <a:ext cx="536899" cy="123082"/>
      </dsp:txXfrm>
    </dsp:sp>
    <dsp:sp modelId="{0B154022-313E-4D60-8516-44294C714529}">
      <dsp:nvSpPr>
        <dsp:cNvPr id="0" name=""/>
        <dsp:cNvSpPr/>
      </dsp:nvSpPr>
      <dsp:spPr>
        <a:xfrm>
          <a:off x="8037524" y="429610"/>
          <a:ext cx="827162" cy="9950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8. Submit Final SBD Data</a:t>
          </a:r>
        </a:p>
      </dsp:txBody>
      <dsp:txXfrm>
        <a:off x="8061751" y="453837"/>
        <a:ext cx="778708" cy="946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3380E-13F2-44AD-BE7E-1F2E237726A9}">
      <dsp:nvSpPr>
        <dsp:cNvPr id="0" name=""/>
        <dsp:cNvSpPr/>
      </dsp:nvSpPr>
      <dsp:spPr>
        <a:xfrm rot="10800000">
          <a:off x="1532348" y="1134"/>
          <a:ext cx="4962882" cy="11291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944"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 test records are used to calculate school plan types (e.g., Performance, Turnaround) and district accreditation ratings (e.g., Accredited with Distinction, Accredited with Turnaround Plan)</a:t>
          </a:r>
        </a:p>
      </dsp:txBody>
      <dsp:txXfrm rot="10800000">
        <a:off x="1587471" y="56257"/>
        <a:ext cx="4852636" cy="1018948"/>
      </dsp:txXfrm>
    </dsp:sp>
    <dsp:sp modelId="{F72C35F5-47B7-4894-A5A1-DF9E4E1F70A0}">
      <dsp:nvSpPr>
        <dsp:cNvPr id="0" name=""/>
        <dsp:cNvSpPr/>
      </dsp:nvSpPr>
      <dsp:spPr>
        <a:xfrm>
          <a:off x="321670" y="0"/>
          <a:ext cx="1129194" cy="112919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5C46A3-7570-4116-AB6F-9FB19BBD8B1C}">
      <dsp:nvSpPr>
        <dsp:cNvPr id="0" name=""/>
        <dsp:cNvSpPr/>
      </dsp:nvSpPr>
      <dsp:spPr>
        <a:xfrm rot="10800000">
          <a:off x="1532348" y="1467402"/>
          <a:ext cx="4962882" cy="11291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944"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request to reconsider (R2R) process cannot be used to address district reporting errors that should have been corrected during SBD (i.e., miscoded parent excusals cannot be appealed).</a:t>
          </a:r>
        </a:p>
      </dsp:txBody>
      <dsp:txXfrm rot="10800000">
        <a:off x="1587471" y="1522525"/>
        <a:ext cx="4852636" cy="1018948"/>
      </dsp:txXfrm>
    </dsp:sp>
    <dsp:sp modelId="{28B3FC65-9C77-4EDE-99A5-FC62E14F9CAE}">
      <dsp:nvSpPr>
        <dsp:cNvPr id="0" name=""/>
        <dsp:cNvSpPr/>
      </dsp:nvSpPr>
      <dsp:spPr>
        <a:xfrm>
          <a:off x="321670" y="1492560"/>
          <a:ext cx="1129194" cy="112919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F5C506-BA9B-4199-A4A1-C611F81E588D}">
      <dsp:nvSpPr>
        <dsp:cNvPr id="0" name=""/>
        <dsp:cNvSpPr/>
      </dsp:nvSpPr>
      <dsp:spPr>
        <a:xfrm rot="10800000">
          <a:off x="1532348" y="2933670"/>
          <a:ext cx="4962882" cy="11291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944"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 test records are used to identify schools under Every Student Succeeds Act (ESSA) as Comprehensive Support (CS), Targeted Support (TS), and Additional Targeted Support (ATS)</a:t>
          </a:r>
        </a:p>
      </dsp:txBody>
      <dsp:txXfrm rot="10800000">
        <a:off x="1587471" y="2988793"/>
        <a:ext cx="4852636" cy="1018948"/>
      </dsp:txXfrm>
    </dsp:sp>
    <dsp:sp modelId="{3552F7EB-5416-4B4E-A749-1C11A7195148}">
      <dsp:nvSpPr>
        <dsp:cNvPr id="0" name=""/>
        <dsp:cNvSpPr/>
      </dsp:nvSpPr>
      <dsp:spPr>
        <a:xfrm>
          <a:off x="321670" y="2934805"/>
          <a:ext cx="1129194" cy="112919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31A2B-F61C-4DC1-A7B7-56A94CED8450}">
      <dsp:nvSpPr>
        <dsp:cNvPr id="0" name=""/>
        <dsp:cNvSpPr/>
      </dsp:nvSpPr>
      <dsp:spPr>
        <a:xfrm>
          <a:off x="0" y="220922"/>
          <a:ext cx="7886700" cy="1102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08280"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Test administration and student demographic codes impact which students are included in accountability calculations. Assessment student data fields used for accountability exclusion rules include ‘Continuous in District’, ‘Continuous in School’, ‘Language Proficiency’ combined with ‘Date First Enrolled in US’, ‘Expelled’, and ‘Not Tested Reason.’</a:t>
          </a:r>
        </a:p>
      </dsp:txBody>
      <dsp:txXfrm>
        <a:off x="0" y="220922"/>
        <a:ext cx="7886700" cy="1102500"/>
      </dsp:txXfrm>
    </dsp:sp>
    <dsp:sp modelId="{656AB0F7-4120-4538-B784-2A008C27B4F3}">
      <dsp:nvSpPr>
        <dsp:cNvPr id="0" name=""/>
        <dsp:cNvSpPr/>
      </dsp:nvSpPr>
      <dsp:spPr>
        <a:xfrm>
          <a:off x="375465" y="73322"/>
          <a:ext cx="7509301" cy="295200"/>
        </a:xfrm>
        <a:prstGeom prst="roundRect">
          <a:avLst/>
        </a:prstGeom>
        <a:solidFill>
          <a:srgbClr val="0C86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dirty="0"/>
            <a:t>Students may be excluded from achievement, growth, &amp; participation calculations</a:t>
          </a:r>
        </a:p>
      </dsp:txBody>
      <dsp:txXfrm>
        <a:off x="389875" y="87732"/>
        <a:ext cx="7480481" cy="266380"/>
      </dsp:txXfrm>
    </dsp:sp>
    <dsp:sp modelId="{759C0821-17FF-4A95-B68E-859A46EF8A18}">
      <dsp:nvSpPr>
        <dsp:cNvPr id="0" name=""/>
        <dsp:cNvSpPr/>
      </dsp:nvSpPr>
      <dsp:spPr>
        <a:xfrm>
          <a:off x="0" y="1525022"/>
          <a:ext cx="7886700" cy="8977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08280"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 school/district’s rating can be decreased due to participation. This occurs when the accountability participation rate (parent excusals are excluded) is below 95% in English language arts and math*. </a:t>
          </a:r>
        </a:p>
      </dsp:txBody>
      <dsp:txXfrm>
        <a:off x="0" y="1525022"/>
        <a:ext cx="7886700" cy="897750"/>
      </dsp:txXfrm>
    </dsp:sp>
    <dsp:sp modelId="{09195C45-F489-486A-BEE5-5E71C0724B50}">
      <dsp:nvSpPr>
        <dsp:cNvPr id="0" name=""/>
        <dsp:cNvSpPr/>
      </dsp:nvSpPr>
      <dsp:spPr>
        <a:xfrm>
          <a:off x="375465" y="1377422"/>
          <a:ext cx="7509301" cy="295200"/>
        </a:xfrm>
        <a:prstGeom prst="roundRect">
          <a:avLst/>
        </a:prstGeom>
        <a:solidFill>
          <a:srgbClr val="0C86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b="0" i="0" u="none" kern="1200" dirty="0"/>
            <a:t>State accountability ratings can be decreased due to participation</a:t>
          </a:r>
        </a:p>
      </dsp:txBody>
      <dsp:txXfrm>
        <a:off x="389875" y="1391832"/>
        <a:ext cx="7480481" cy="266380"/>
      </dsp:txXfrm>
    </dsp:sp>
    <dsp:sp modelId="{E1B82721-76AD-48C7-BC2C-0D424E32E1BE}">
      <dsp:nvSpPr>
        <dsp:cNvPr id="0" name=""/>
        <dsp:cNvSpPr/>
      </dsp:nvSpPr>
      <dsp:spPr>
        <a:xfrm>
          <a:off x="0" y="2624372"/>
          <a:ext cx="7886700" cy="1102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08280"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Schools/districts below 95% total participation in English language arts and math are noted on the performance framework to indicate that the results may not be representative of the entire student population. The plan type is not impacted by this participation descriptor.</a:t>
          </a:r>
        </a:p>
      </dsp:txBody>
      <dsp:txXfrm>
        <a:off x="0" y="2624372"/>
        <a:ext cx="7886700" cy="1102500"/>
      </dsp:txXfrm>
    </dsp:sp>
    <dsp:sp modelId="{E3663230-9E0F-4B8B-B9D7-1E57304DD731}">
      <dsp:nvSpPr>
        <dsp:cNvPr id="0" name=""/>
        <dsp:cNvSpPr/>
      </dsp:nvSpPr>
      <dsp:spPr>
        <a:xfrm>
          <a:off x="382012" y="2476772"/>
          <a:ext cx="7501180" cy="295200"/>
        </a:xfrm>
        <a:prstGeom prst="roundRect">
          <a:avLst/>
        </a:prstGeom>
        <a:solidFill>
          <a:srgbClr val="0C86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kern="1200" dirty="0"/>
            <a:t>Low total participation rates are added as a descriptor in performance frameworks</a:t>
          </a:r>
        </a:p>
      </dsp:txBody>
      <dsp:txXfrm>
        <a:off x="396422" y="2491182"/>
        <a:ext cx="7472360" cy="266380"/>
      </dsp:txXfrm>
    </dsp:sp>
    <dsp:sp modelId="{F7A50F93-1C71-43E7-BE11-F60D3F6D97ED}">
      <dsp:nvSpPr>
        <dsp:cNvPr id="0" name=""/>
        <dsp:cNvSpPr/>
      </dsp:nvSpPr>
      <dsp:spPr>
        <a:xfrm>
          <a:off x="0" y="3928472"/>
          <a:ext cx="7886700" cy="7087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08280" rIns="61209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For federal accountability, a school that is not already identified as CS, TS, or ATS can be identified “Due to Participation” based on non-participants in excess of 5 percent.</a:t>
          </a:r>
        </a:p>
      </dsp:txBody>
      <dsp:txXfrm>
        <a:off x="0" y="3928472"/>
        <a:ext cx="7886700" cy="708750"/>
      </dsp:txXfrm>
    </dsp:sp>
    <dsp:sp modelId="{E32D1883-B494-40F2-A3F2-FE95595236E7}">
      <dsp:nvSpPr>
        <dsp:cNvPr id="0" name=""/>
        <dsp:cNvSpPr/>
      </dsp:nvSpPr>
      <dsp:spPr>
        <a:xfrm>
          <a:off x="375465" y="3780872"/>
          <a:ext cx="7509301" cy="295200"/>
        </a:xfrm>
        <a:prstGeom prst="roundRect">
          <a:avLst/>
        </a:prstGeom>
        <a:solidFill>
          <a:srgbClr val="0C864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US" sz="1500" b="0" i="0" u="none" kern="1200" dirty="0"/>
            <a:t>Schools may be identified due to participation under the federal accountability process</a:t>
          </a:r>
        </a:p>
      </dsp:txBody>
      <dsp:txXfrm>
        <a:off x="389875" y="3795282"/>
        <a:ext cx="7480481"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5/2/2024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3726686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dirty="0"/>
          </a:p>
        </p:txBody>
      </p:sp>
    </p:spTree>
    <p:extLst>
      <p:ext uri="{BB962C8B-B14F-4D97-AF65-F5344CB8AC3E}">
        <p14:creationId xmlns:p14="http://schemas.microsoft.com/office/powerpoint/2010/main" val="213542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7030A0"/>
                </a:solidFill>
                <a:effectLst/>
                <a:latin typeface="Trebuchet MS" panose="020B0603020202020204" pitchFamily="34" charset="0"/>
                <a:ea typeface="Times New Roman" panose="02020603050405020304" pitchFamily="18" charset="0"/>
              </a:rPr>
              <a:t>I also wanted to provide some more information about the new 11-Extentuating Circumstances code. This is for students who are new to the United States after the October Count date and are a NEP/LEP Student with Limited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7030A0"/>
                </a:solidFill>
                <a:effectLst/>
                <a:latin typeface="Trebuchet MS" panose="020B0603020202020204" pitchFamily="34" charset="0"/>
                <a:ea typeface="Times New Roman" panose="02020603050405020304" pitchFamily="18" charset="0"/>
                <a:cs typeface="Times New Roman" panose="02020603050405020304" pitchFamily="18" charset="0"/>
              </a:rPr>
              <a:t>or Interrupted Formal Education. The definition we are using for students with limited or interrupted formal education means that the student either did not have formal schooling (or very limited formal schooling) in their prior country or had an i</a:t>
            </a:r>
            <a:r>
              <a:rPr lang="en-US" sz="1800" dirty="0">
                <a:solidFill>
                  <a:srgbClr val="7030A0"/>
                </a:solidFill>
                <a:effectLst/>
                <a:latin typeface="Trebuchet MS" panose="020B0603020202020204" pitchFamily="34" charset="0"/>
                <a:ea typeface="Times New Roman" panose="02020603050405020304" pitchFamily="18" charset="0"/>
              </a:rPr>
              <a:t>nterruption in their formal education due to war, civil unrest, migration to the U.S., or limited access to school resulting in less time spent in formal schooling in their prior country compared to similarly-aged peers in the United States. The file layout has more detail around this code as well as specific examples to help guide and inform the use of this code.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28</a:t>
            </a:fld>
            <a:endParaRPr lang="en-US" dirty="0"/>
          </a:p>
        </p:txBody>
      </p:sp>
    </p:spTree>
    <p:extLst>
      <p:ext uri="{BB962C8B-B14F-4D97-AF65-F5344CB8AC3E}">
        <p14:creationId xmlns:p14="http://schemas.microsoft.com/office/powerpoint/2010/main" val="3985253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Rare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Test Status is ‘attempt’, then the student test has not been processed by scoring and this could be N or Y in the final data. However, this only happens with paper records. </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32</a:t>
            </a:fld>
            <a:endParaRPr lang="en-US" dirty="0"/>
          </a:p>
        </p:txBody>
      </p:sp>
    </p:spTree>
    <p:extLst>
      <p:ext uri="{BB962C8B-B14F-4D97-AF65-F5344CB8AC3E}">
        <p14:creationId xmlns:p14="http://schemas.microsoft.com/office/powerpoint/2010/main" val="3413149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36</a:t>
            </a:fld>
            <a:endParaRPr lang="en-US" dirty="0"/>
          </a:p>
        </p:txBody>
      </p:sp>
    </p:spTree>
    <p:extLst>
      <p:ext uri="{BB962C8B-B14F-4D97-AF65-F5344CB8AC3E}">
        <p14:creationId xmlns:p14="http://schemas.microsoft.com/office/powerpoint/2010/main" val="152166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38</a:t>
            </a:fld>
            <a:endParaRPr lang="en-US" dirty="0"/>
          </a:p>
        </p:txBody>
      </p:sp>
    </p:spTree>
    <p:extLst>
      <p:ext uri="{BB962C8B-B14F-4D97-AF65-F5344CB8AC3E}">
        <p14:creationId xmlns:p14="http://schemas.microsoft.com/office/powerpoint/2010/main" val="2794139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43</a:t>
            </a:fld>
            <a:endParaRPr lang="en-US" dirty="0"/>
          </a:p>
        </p:txBody>
      </p:sp>
    </p:spTree>
    <p:extLst>
      <p:ext uri="{BB962C8B-B14F-4D97-AF65-F5344CB8AC3E}">
        <p14:creationId xmlns:p14="http://schemas.microsoft.com/office/powerpoint/2010/main" val="996092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45</a:t>
            </a:fld>
            <a:endParaRPr lang="en-US" dirty="0"/>
          </a:p>
        </p:txBody>
      </p:sp>
    </p:spTree>
    <p:extLst>
      <p:ext uri="{BB962C8B-B14F-4D97-AF65-F5344CB8AC3E}">
        <p14:creationId xmlns:p14="http://schemas.microsoft.com/office/powerpoint/2010/main" val="372504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49</a:t>
            </a:fld>
            <a:endParaRPr lang="en-US" dirty="0"/>
          </a:p>
        </p:txBody>
      </p:sp>
    </p:spTree>
    <p:extLst>
      <p:ext uri="{BB962C8B-B14F-4D97-AF65-F5344CB8AC3E}">
        <p14:creationId xmlns:p14="http://schemas.microsoft.com/office/powerpoint/2010/main" val="410194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3</a:t>
            </a:fld>
            <a:endParaRPr lang="en-US" dirty="0"/>
          </a:p>
        </p:txBody>
      </p:sp>
    </p:spTree>
    <p:extLst>
      <p:ext uri="{BB962C8B-B14F-4D97-AF65-F5344CB8AC3E}">
        <p14:creationId xmlns:p14="http://schemas.microsoft.com/office/powerpoint/2010/main" val="25607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4</a:t>
            </a:fld>
            <a:endParaRPr lang="en-US" dirty="0"/>
          </a:p>
        </p:txBody>
      </p:sp>
    </p:spTree>
    <p:extLst>
      <p:ext uri="{BB962C8B-B14F-4D97-AF65-F5344CB8AC3E}">
        <p14:creationId xmlns:p14="http://schemas.microsoft.com/office/powerpoint/2010/main" val="406921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For each collection:</a:t>
            </a:r>
          </a:p>
          <a:p>
            <a:pPr marL="285750" indent="-285750"/>
            <a:r>
              <a:rPr lang="en-US" dirty="0"/>
              <a:t>1. Data used in the SBD review process comes from the vendor system </a:t>
            </a:r>
            <a:r>
              <a:rPr lang="en-US" b="1" i="1" u="sng" dirty="0"/>
              <a:t>after</a:t>
            </a:r>
            <a:r>
              <a:rPr lang="en-US" dirty="0"/>
              <a:t> testing. </a:t>
            </a:r>
          </a:p>
          <a:p>
            <a:pPr marL="285750" indent="-285750"/>
            <a:r>
              <a:rPr lang="en-US" dirty="0"/>
              <a:t>2. Most vendors provide portals for districts to use to validate data </a:t>
            </a:r>
            <a:r>
              <a:rPr lang="en-US" b="1" i="1" u="sng" dirty="0"/>
              <a:t>prior</a:t>
            </a:r>
            <a:r>
              <a:rPr lang="en-US" dirty="0"/>
              <a:t> to testing. </a:t>
            </a:r>
          </a:p>
          <a:p>
            <a:pPr marL="285750" indent="-285750"/>
            <a:r>
              <a:rPr lang="en-US" dirty="0"/>
              <a:t>3. The SBD review process can be used to validate/update student information that is not in the vendor portal. One example is SASID validation.</a:t>
            </a:r>
          </a:p>
          <a:p>
            <a:pPr marL="285750" indent="-285750"/>
            <a:r>
              <a:rPr lang="en-US" dirty="0"/>
              <a:t>4. The SBD review process is not required BUT is highly recommended because inaccurate data can impact accountability.</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dirty="0"/>
          </a:p>
        </p:txBody>
      </p:sp>
    </p:spTree>
    <p:extLst>
      <p:ext uri="{BB962C8B-B14F-4D97-AF65-F5344CB8AC3E}">
        <p14:creationId xmlns:p14="http://schemas.microsoft.com/office/powerpoint/2010/main" val="60467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unsure of who your LAM is, please reach out to me, either through my email or to the </a:t>
            </a:r>
            <a:r>
              <a:rPr lang="en-US" dirty="0" err="1"/>
              <a:t>SBDSupport</a:t>
            </a:r>
            <a:r>
              <a:rPr lang="en-US" dirty="0"/>
              <a:t> inbox and I can help you locate that person.</a:t>
            </a:r>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dirty="0"/>
          </a:p>
        </p:txBody>
      </p:sp>
    </p:spTree>
    <p:extLst>
      <p:ext uri="{BB962C8B-B14F-4D97-AF65-F5344CB8AC3E}">
        <p14:creationId xmlns:p14="http://schemas.microsoft.com/office/powerpoint/2010/main" val="66260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dirty="0"/>
          </a:p>
        </p:txBody>
      </p:sp>
    </p:spTree>
    <p:extLst>
      <p:ext uri="{BB962C8B-B14F-4D97-AF65-F5344CB8AC3E}">
        <p14:creationId xmlns:p14="http://schemas.microsoft.com/office/powerpoint/2010/main" val="3368178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11</a:t>
            </a:fld>
            <a:endParaRPr lang="en-US" dirty="0"/>
          </a:p>
        </p:txBody>
      </p:sp>
    </p:spTree>
    <p:extLst>
      <p:ext uri="{BB962C8B-B14F-4D97-AF65-F5344CB8AC3E}">
        <p14:creationId xmlns:p14="http://schemas.microsoft.com/office/powerpoint/2010/main" val="376089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dirty="0"/>
          </a:p>
        </p:txBody>
      </p:sp>
    </p:spTree>
    <p:extLst>
      <p:ext uri="{BB962C8B-B14F-4D97-AF65-F5344CB8AC3E}">
        <p14:creationId xmlns:p14="http://schemas.microsoft.com/office/powerpoint/2010/main" val="20731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14</a:t>
            </a:fld>
            <a:endParaRPr lang="en-US" dirty="0"/>
          </a:p>
        </p:txBody>
      </p:sp>
    </p:spTree>
    <p:extLst>
      <p:ext uri="{BB962C8B-B14F-4D97-AF65-F5344CB8AC3E}">
        <p14:creationId xmlns:p14="http://schemas.microsoft.com/office/powerpoint/2010/main" val="341676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
        <p:nvSpPr>
          <p:cNvPr id="7" name="Rectangle 6">
            <a:extLst>
              <a:ext uri="{FF2B5EF4-FFF2-40B4-BE49-F238E27FC236}">
                <a16:creationId xmlns:a16="http://schemas.microsoft.com/office/drawing/2014/main" id="{EE7B7CC7-C9FB-45B3-A49B-AE3DE78609F7}"/>
              </a:ext>
            </a:extLst>
          </p:cNvPr>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F1258D-CE15-4ABE-8FA1-6AFA997A0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9" name="Straight Connector 8">
            <a:extLst>
              <a:ext uri="{FF2B5EF4-FFF2-40B4-BE49-F238E27FC236}">
                <a16:creationId xmlns:a16="http://schemas.microsoft.com/office/drawing/2014/main" id="{747D871C-96C3-4138-BBEE-72884E08B8DF}"/>
              </a:ext>
            </a:extLst>
          </p:cNvPr>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49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94136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854388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13956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5/2/2024</a:t>
            </a:fld>
            <a:endParaRPr lang="en-US" dirty="0"/>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066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537600"/>
            <a:ext cx="2057400" cy="183876"/>
          </a:xfrm>
          <a:prstGeom prst="rect">
            <a:avLst/>
          </a:prstGeom>
        </p:spPr>
        <p:txBody>
          <a:bodyPr/>
          <a:lstStyle/>
          <a:p>
            <a:endParaRPr lang="en-US" dirty="0"/>
          </a:p>
        </p:txBody>
      </p:sp>
      <p:sp>
        <p:nvSpPr>
          <p:cNvPr id="4" name="Footer Placeholder 3"/>
          <p:cNvSpPr>
            <a:spLocks noGrp="1"/>
          </p:cNvSpPr>
          <p:nvPr>
            <p:ph type="ftr" sz="quarter" idx="11"/>
          </p:nvPr>
        </p:nvSpPr>
        <p:spPr>
          <a:xfrm>
            <a:off x="3028950" y="6537600"/>
            <a:ext cx="30861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57193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5/2/2024</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3339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pic>
        <p:nvPicPr>
          <p:cNvPr id="7" name="Picture 6">
            <a:extLst>
              <a:ext uri="{FF2B5EF4-FFF2-40B4-BE49-F238E27FC236}">
                <a16:creationId xmlns:a16="http://schemas.microsoft.com/office/drawing/2014/main" id="{D82DDB6E-2A9D-4354-A683-B59A38C67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8" name="Picture 7">
            <a:extLst>
              <a:ext uri="{FF2B5EF4-FFF2-40B4-BE49-F238E27FC236}">
                <a16:creationId xmlns:a16="http://schemas.microsoft.com/office/drawing/2014/main" id="{EED5342E-CE1B-4002-A9FA-EC605917F2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2973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5/2/2024</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6570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a:prstGeom prst="rect">
            <a:avLst/>
          </a:prstGeom>
        </p:spPr>
        <p:txBody>
          <a:bodyPr/>
          <a:lstStyle>
            <a:lvl1pPr>
              <a:defRPr>
                <a:solidFill>
                  <a:schemeClr val="bg1">
                    <a:lumMod val="85000"/>
                  </a:schemeClr>
                </a:solidFill>
              </a:defRPr>
            </a:lvl1pPr>
          </a:lstStyle>
          <a:p>
            <a:endParaRPr lang="en-US" dirty="0"/>
          </a:p>
        </p:txBody>
      </p:sp>
      <p:sp>
        <p:nvSpPr>
          <p:cNvPr id="14" name="Footer Placeholder 3"/>
          <p:cNvSpPr>
            <a:spLocks noGrp="1"/>
          </p:cNvSpPr>
          <p:nvPr>
            <p:ph type="ftr" sz="quarter" idx="11"/>
          </p:nvPr>
        </p:nvSpPr>
        <p:spPr>
          <a:xfrm>
            <a:off x="3028950" y="6537600"/>
            <a:ext cx="3086100" cy="183876"/>
          </a:xfrm>
          <a:prstGeom prst="rect">
            <a:avLst/>
          </a:prstGeo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a:t>Transition slide. Insert image or graphic here.</a:t>
            </a:r>
          </a:p>
        </p:txBody>
      </p:sp>
    </p:spTree>
    <p:extLst>
      <p:ext uri="{BB962C8B-B14F-4D97-AF65-F5344CB8AC3E}">
        <p14:creationId xmlns:p14="http://schemas.microsoft.com/office/powerpoint/2010/main" val="288642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5/2/2024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51514859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5/2/2024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320904657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5/2/2024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7691398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5/2/2024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28321494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1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5/2/2024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28680720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ctr"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052050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pic>
        <p:nvPicPr>
          <p:cNvPr id="8" name="Picture 7">
            <a:extLst>
              <a:ext uri="{FF2B5EF4-FFF2-40B4-BE49-F238E27FC236}">
                <a16:creationId xmlns:a16="http://schemas.microsoft.com/office/drawing/2014/main" id="{E7248311-6490-455C-A2B5-40802BB735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9" name="Picture 8">
            <a:extLst>
              <a:ext uri="{FF2B5EF4-FFF2-40B4-BE49-F238E27FC236}">
                <a16:creationId xmlns:a16="http://schemas.microsoft.com/office/drawing/2014/main" id="{9B1B33B3-D5D8-45E9-8299-EE6E3BE8D2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19983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04442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6165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553754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1684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414945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798764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664" r:id="rId13"/>
    <p:sldLayoutId id="2147483666" r:id="rId14"/>
    <p:sldLayoutId id="2147483667" r:id="rId15"/>
    <p:sldLayoutId id="2147483668" r:id="rId16"/>
    <p:sldLayoutId id="2147483677" r:id="rId17"/>
    <p:sldLayoutId id="2147483678" r:id="rId18"/>
    <p:sldLayoutId id="2147483679" r:id="rId19"/>
    <p:sldLayoutId id="2147483680" r:id="rId20"/>
    <p:sldLayoutId id="2147483681" r:id="rId21"/>
    <p:sldLayoutId id="2147483683" r:id="rId22"/>
    <p:sldLayoutId id="2147483684" r:id="rId23"/>
    <p:sldLayoutId id="2147483685" r:id="rId24"/>
    <p:sldLayoutId id="2147483686" r:id="rId25"/>
    <p:sldLayoutId id="2147483687"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785" r:id="rId1"/>
    <p:sldLayoutId id="2147483784" r:id="rId2"/>
    <p:sldLayoutId id="214748366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datapipeline/2024_sbdmanua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cde.state.co.us/datapipeline/per-collec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deapps.cde.state.co.us/index.html"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datapipeline/2024_sbdmanua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de.state.co.us/assessmen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de.state.co.us/assessment/dlmspecialcircumstancecodes" TargetMode="External"/><Relationship Id="rId2" Type="http://schemas.openxmlformats.org/officeDocument/2006/relationships/hyperlink" Target="https://www.cde.state.co.us/assessment/cmas_coalt_proceduresmanual_sp2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de.state.co.us/accountability/sbdaccountabilityfactsheet" TargetMode="External"/><Relationship Id="rId1" Type="http://schemas.openxmlformats.org/officeDocument/2006/relationships/slideLayout" Target="../slideLayouts/slideLayout27.xml"/><Relationship Id="rId6" Type="http://schemas.openxmlformats.org/officeDocument/2006/relationships/hyperlink" Target="https://www.cde.state.co.us/accountability/accountability-resources" TargetMode="External"/><Relationship Id="rId5" Type="http://schemas.openxmlformats.org/officeDocument/2006/relationships/image" Target="../media/image26.png"/><Relationship Id="rId4" Type="http://schemas.openxmlformats.org/officeDocument/2006/relationships/hyperlink" Target="https://www.cde.state.co.us/datapipeline/2024_sbdmanual"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hyperlink" Target="https://www.cde.state.co.us/datapipeline/2024_sbdmanual" TargetMode="External"/><Relationship Id="rId3" Type="http://schemas.openxmlformats.org/officeDocument/2006/relationships/hyperlink" Target="mailto:accountability@cde.state.co.us" TargetMode="External"/><Relationship Id="rId7" Type="http://schemas.openxmlformats.org/officeDocument/2006/relationships/hyperlink" Target="https://www.cde.state.co.us/datapipeline/dynamiclearningmapssbd" TargetMode="External"/><Relationship Id="rId2" Type="http://schemas.openxmlformats.org/officeDocument/2006/relationships/hyperlink" Target="mailto:sbdsupport@cde.state.co.us" TargetMode="External"/><Relationship Id="rId1" Type="http://schemas.openxmlformats.org/officeDocument/2006/relationships/slideLayout" Target="../slideLayouts/slideLayout29.xml"/><Relationship Id="rId6" Type="http://schemas.openxmlformats.org/officeDocument/2006/relationships/hyperlink" Target="https://www.cde.state.co.us/datapipeline/sbd-cmas" TargetMode="External"/><Relationship Id="rId5" Type="http://schemas.openxmlformats.org/officeDocument/2006/relationships/hyperlink" Target="https://www.cde.state.co.us/datapipeline/per_sat" TargetMode="External"/><Relationship Id="rId4" Type="http://schemas.openxmlformats.org/officeDocument/2006/relationships/hyperlink" Target="mailto:ESSAquestions@cde.state.co.u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3762" y="5540603"/>
            <a:ext cx="7772400" cy="1029879"/>
          </a:xfrm>
        </p:spPr>
        <p:txBody>
          <a:bodyPr>
            <a:noAutofit/>
          </a:bodyPr>
          <a:lstStyle/>
          <a:p>
            <a:br>
              <a:rPr lang="en-US" sz="4400" dirty="0"/>
            </a:br>
            <a:br>
              <a:rPr lang="en-US" sz="4400" dirty="0"/>
            </a:br>
            <a:r>
              <a:rPr lang="en-US" sz="4400" dirty="0"/>
              <a:t>2024 CMAS and DLM SBD Review Process Training Webinar</a:t>
            </a:r>
            <a:br>
              <a:rPr lang="en-US" sz="4400" dirty="0"/>
            </a:br>
            <a:br>
              <a:rPr lang="en-US" sz="4400" dirty="0"/>
            </a:br>
            <a:br>
              <a:rPr lang="en-US" sz="4400" dirty="0"/>
            </a:br>
            <a:endParaRPr lang="en-US" sz="4400" dirty="0"/>
          </a:p>
        </p:txBody>
      </p:sp>
      <p:sp>
        <p:nvSpPr>
          <p:cNvPr id="3" name="Subtitle 2"/>
          <p:cNvSpPr>
            <a:spLocks noGrp="1"/>
          </p:cNvSpPr>
          <p:nvPr>
            <p:ph type="subTitle" idx="1"/>
          </p:nvPr>
        </p:nvSpPr>
        <p:spPr>
          <a:xfrm>
            <a:off x="1231290" y="4562997"/>
            <a:ext cx="6858000" cy="1655762"/>
          </a:xfrm>
        </p:spPr>
        <p:txBody>
          <a:bodyPr>
            <a:normAutofit lnSpcReduction="10000"/>
          </a:bodyPr>
          <a:lstStyle/>
          <a:p>
            <a:endParaRPr lang="en-US" sz="2400" dirty="0"/>
          </a:p>
          <a:p>
            <a:r>
              <a:rPr lang="en-US" sz="2400" dirty="0"/>
              <a:t>Tara Rhode</a:t>
            </a:r>
            <a:r>
              <a:rPr lang="en-US" dirty="0"/>
              <a:t>s, </a:t>
            </a:r>
            <a:r>
              <a:rPr lang="en-US" sz="2400" dirty="0"/>
              <a:t>Assessment Division</a:t>
            </a:r>
          </a:p>
          <a:p>
            <a:r>
              <a:rPr lang="en-US" dirty="0"/>
              <a:t>Aislinn Wales, Accountability &amp; Continuous Improvement Unit</a:t>
            </a:r>
            <a:endParaRPr lang="en-US" sz="2400" dirty="0"/>
          </a:p>
          <a:p>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F077-AD95-A7F9-F454-73BE15D54DBB}"/>
              </a:ext>
            </a:extLst>
          </p:cNvPr>
          <p:cNvSpPr>
            <a:spLocks noGrp="1"/>
          </p:cNvSpPr>
          <p:nvPr>
            <p:ph type="title"/>
          </p:nvPr>
        </p:nvSpPr>
        <p:spPr/>
        <p:txBody>
          <a:bodyPr/>
          <a:lstStyle/>
          <a:p>
            <a:r>
              <a:rPr lang="en-US" dirty="0"/>
              <a:t>Overview of SBD Steps</a:t>
            </a:r>
            <a:br>
              <a:rPr lang="en-US" dirty="0"/>
            </a:br>
            <a:endParaRPr lang="en-US" dirty="0"/>
          </a:p>
        </p:txBody>
      </p:sp>
      <p:sp>
        <p:nvSpPr>
          <p:cNvPr id="4" name="Slide Number Placeholder 3">
            <a:extLst>
              <a:ext uri="{FF2B5EF4-FFF2-40B4-BE49-F238E27FC236}">
                <a16:creationId xmlns:a16="http://schemas.microsoft.com/office/drawing/2014/main" id="{7D546548-0811-B705-7535-E2D04A6A8065}"/>
              </a:ext>
            </a:extLst>
          </p:cNvPr>
          <p:cNvSpPr>
            <a:spLocks noGrp="1"/>
          </p:cNvSpPr>
          <p:nvPr>
            <p:ph type="sldNum" sz="quarter" idx="12"/>
          </p:nvPr>
        </p:nvSpPr>
        <p:spPr/>
        <p:txBody>
          <a:bodyPr/>
          <a:lstStyle/>
          <a:p>
            <a:fld id="{C479D5F6-EDCB-402A-AC08-4943A1820E8F}" type="slidenum">
              <a:rPr lang="en-US" smtClean="0"/>
              <a:pPr/>
              <a:t>10</a:t>
            </a:fld>
            <a:endParaRPr lang="en-US" dirty="0"/>
          </a:p>
        </p:txBody>
      </p:sp>
      <p:graphicFrame>
        <p:nvGraphicFramePr>
          <p:cNvPr id="11" name="Content Placeholder 10" descr="This is a diagram demonstrating the process of the SBD steps.">
            <a:extLst>
              <a:ext uri="{FF2B5EF4-FFF2-40B4-BE49-F238E27FC236}">
                <a16:creationId xmlns:a16="http://schemas.microsoft.com/office/drawing/2014/main" id="{288F62FD-7433-2FEA-AE91-B4020F38F920}"/>
              </a:ext>
            </a:extLst>
          </p:cNvPr>
          <p:cNvGraphicFramePr>
            <a:graphicFrameLocks noGrp="1"/>
          </p:cNvGraphicFramePr>
          <p:nvPr>
            <p:ph idx="1"/>
            <p:extLst>
              <p:ext uri="{D42A27DB-BD31-4B8C-83A1-F6EECF244321}">
                <p14:modId xmlns:p14="http://schemas.microsoft.com/office/powerpoint/2010/main" val="3569598008"/>
              </p:ext>
            </p:extLst>
          </p:nvPr>
        </p:nvGraphicFramePr>
        <p:xfrm>
          <a:off x="108283" y="1383632"/>
          <a:ext cx="8939464" cy="5109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883B260B-1A5D-A207-134E-75354614B07E}"/>
              </a:ext>
            </a:extLst>
          </p:cNvPr>
          <p:cNvSpPr txBox="1"/>
          <p:nvPr/>
        </p:nvSpPr>
        <p:spPr>
          <a:xfrm>
            <a:off x="628650" y="5156022"/>
            <a:ext cx="661436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Step 6 could include multiple uploads into Data Pipeline, although the primary amount of this work is done in the downloaded document in your chosen program (Excel, </a:t>
            </a:r>
            <a:r>
              <a:rPr lang="en-US" dirty="0" err="1"/>
              <a:t>etc</a:t>
            </a:r>
            <a:r>
              <a:rPr lang="en-US" dirty="0"/>
              <a:t>).</a:t>
            </a:r>
          </a:p>
          <a:p>
            <a:pPr marL="285750" indent="-285750">
              <a:buFont typeface="Arial" panose="020B0604020202020204" pitchFamily="34" charset="0"/>
              <a:buChar char="•"/>
            </a:pPr>
            <a:r>
              <a:rPr lang="en-US" dirty="0"/>
              <a:t>Step 7 could include pulling reports out of Data Pipeline.</a:t>
            </a:r>
          </a:p>
        </p:txBody>
      </p:sp>
      <p:sp>
        <p:nvSpPr>
          <p:cNvPr id="5" name="Arrow: Bent 4" descr="This is an arrow that demonstrates the iterative process between Steps 4, 5, and 6 of the SBD process.">
            <a:extLst>
              <a:ext uri="{FF2B5EF4-FFF2-40B4-BE49-F238E27FC236}">
                <a16:creationId xmlns:a16="http://schemas.microsoft.com/office/drawing/2014/main" id="{2A0B59B1-3599-65E0-C5AD-3A40DED45559}"/>
              </a:ext>
            </a:extLst>
          </p:cNvPr>
          <p:cNvSpPr/>
          <p:nvPr/>
        </p:nvSpPr>
        <p:spPr>
          <a:xfrm rot="16200000">
            <a:off x="4003042" y="2813394"/>
            <a:ext cx="1403927" cy="1780776"/>
          </a:xfrm>
          <a:prstGeom prst="bentArrow">
            <a:avLst>
              <a:gd name="adj1" fmla="val 8616"/>
              <a:gd name="adj2" fmla="val 8334"/>
              <a:gd name="adj3" fmla="val 12006"/>
              <a:gd name="adj4" fmla="val 43750"/>
            </a:avLst>
          </a:prstGeom>
          <a:solidFill>
            <a:srgbClr val="B0BCDE"/>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64611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44341"/>
            <a:ext cx="7886700" cy="1325563"/>
          </a:xfrm>
        </p:spPr>
        <p:txBody>
          <a:bodyPr>
            <a:normAutofit/>
          </a:bodyPr>
          <a:lstStyle/>
          <a:p>
            <a:r>
              <a:rPr lang="en-US" sz="3600" dirty="0"/>
              <a:t>Step 1: Download the SBD Manual and Collection Specific Information</a:t>
            </a:r>
          </a:p>
        </p:txBody>
      </p:sp>
      <p:sp>
        <p:nvSpPr>
          <p:cNvPr id="6" name="Content Placeholder 2"/>
          <p:cNvSpPr>
            <a:spLocks noGrp="1"/>
          </p:cNvSpPr>
          <p:nvPr>
            <p:ph idx="1"/>
          </p:nvPr>
        </p:nvSpPr>
        <p:spPr>
          <a:xfrm>
            <a:off x="91744" y="1421579"/>
            <a:ext cx="8815588" cy="3450705"/>
          </a:xfrm>
        </p:spPr>
        <p:txBody>
          <a:bodyPr>
            <a:normAutofit/>
          </a:bodyPr>
          <a:lstStyle/>
          <a:p>
            <a:r>
              <a:rPr lang="en-US" sz="1900" dirty="0"/>
              <a:t>Please download the SBD Manual and collection specific information.</a:t>
            </a:r>
          </a:p>
          <a:p>
            <a:pPr lvl="1"/>
            <a:r>
              <a:rPr lang="en-US" sz="1900" dirty="0"/>
              <a:t>Link for Manual: </a:t>
            </a:r>
            <a:r>
              <a:rPr lang="en-US" sz="1900" dirty="0">
                <a:hlinkClick r:id="rId3"/>
              </a:rPr>
              <a:t>SBD Manual 2023-24</a:t>
            </a:r>
            <a:endParaRPr lang="en-US" sz="1900" dirty="0"/>
          </a:p>
          <a:p>
            <a:pPr lvl="2"/>
            <a:r>
              <a:rPr lang="en-US" sz="1500" dirty="0"/>
              <a:t>The manual provides a detailed, step-by-step process with screenshots on how to complete the four SBD collections.</a:t>
            </a:r>
          </a:p>
          <a:p>
            <a:pPr lvl="1"/>
            <a:r>
              <a:rPr lang="en-US" sz="1900" dirty="0"/>
              <a:t>Link for collection specific information: </a:t>
            </a:r>
            <a:r>
              <a:rPr lang="en-US" sz="1900" dirty="0">
                <a:hlinkClick r:id="rId4"/>
              </a:rPr>
              <a:t>Data Pipeline Collections Website</a:t>
            </a:r>
            <a:endParaRPr lang="en-US" sz="1900" dirty="0"/>
          </a:p>
          <a:p>
            <a:pPr lvl="2"/>
            <a:r>
              <a:rPr lang="en-US" sz="1900" dirty="0"/>
              <a:t>Please download and review: </a:t>
            </a:r>
          </a:p>
          <a:p>
            <a:pPr lvl="3"/>
            <a:r>
              <a:rPr lang="en-US" sz="1700" dirty="0"/>
              <a:t>SBD File Layout (includes specific instructions for each field)</a:t>
            </a:r>
          </a:p>
          <a:p>
            <a:pPr lvl="3"/>
            <a:r>
              <a:rPr lang="en-US" sz="1700" dirty="0"/>
              <a:t>Business Rules (includes how to resolve errors)</a:t>
            </a:r>
          </a:p>
          <a:p>
            <a:pPr lvl="3"/>
            <a:r>
              <a:rPr lang="en-US" sz="1700" dirty="0"/>
              <a:t>Training materials (including the SBD Manual)</a:t>
            </a:r>
          </a:p>
          <a:p>
            <a:endParaRPr lang="en-US" dirty="0"/>
          </a:p>
        </p:txBody>
      </p:sp>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11</a:t>
            </a:fld>
            <a:r>
              <a:rPr lang="en-US" dirty="0"/>
              <a:t> </a:t>
            </a:r>
          </a:p>
          <a:p>
            <a:endParaRPr lang="en-US" dirty="0"/>
          </a:p>
        </p:txBody>
      </p:sp>
      <p:pic>
        <p:nvPicPr>
          <p:cNvPr id="5" name="Picture 4" descr="This is a screenshot, displaying the collection specific webpages.">
            <a:extLst>
              <a:ext uri="{FF2B5EF4-FFF2-40B4-BE49-F238E27FC236}">
                <a16:creationId xmlns:a16="http://schemas.microsoft.com/office/drawing/2014/main" id="{5152D34D-6B16-40BC-9002-12399F42B9E7}"/>
              </a:ext>
            </a:extLst>
          </p:cNvPr>
          <p:cNvPicPr>
            <a:picLocks noChangeAspect="1"/>
          </p:cNvPicPr>
          <p:nvPr/>
        </p:nvPicPr>
        <p:blipFill>
          <a:blip r:embed="rId5"/>
          <a:stretch>
            <a:fillRect/>
          </a:stretch>
        </p:blipFill>
        <p:spPr>
          <a:xfrm>
            <a:off x="265926" y="4213954"/>
            <a:ext cx="8467223" cy="2498817"/>
          </a:xfrm>
          <a:prstGeom prst="rect">
            <a:avLst/>
          </a:prstGeom>
          <a:ln w="3175">
            <a:solidFill>
              <a:schemeClr val="tx1"/>
            </a:solidFill>
          </a:ln>
        </p:spPr>
      </p:pic>
    </p:spTree>
    <p:extLst>
      <p:ext uri="{BB962C8B-B14F-4D97-AF65-F5344CB8AC3E}">
        <p14:creationId xmlns:p14="http://schemas.microsoft.com/office/powerpoint/2010/main" val="215203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3" y="231322"/>
            <a:ext cx="6081865" cy="756418"/>
          </a:xfrm>
        </p:spPr>
        <p:txBody>
          <a:bodyPr>
            <a:normAutofit/>
          </a:bodyPr>
          <a:lstStyle/>
          <a:p>
            <a:r>
              <a:rPr lang="en-US" sz="3600" dirty="0">
                <a:solidFill>
                  <a:schemeClr val="tx1"/>
                </a:solidFill>
                <a:latin typeface="+mj-lt"/>
              </a:rPr>
              <a:t>Step 2: Log in to Data Pipeline</a:t>
            </a:r>
          </a:p>
        </p:txBody>
      </p:sp>
      <p:sp>
        <p:nvSpPr>
          <p:cNvPr id="11" name="Content Placeholder 2"/>
          <p:cNvSpPr>
            <a:spLocks noGrp="1"/>
          </p:cNvSpPr>
          <p:nvPr>
            <p:ph sz="half" idx="1"/>
          </p:nvPr>
        </p:nvSpPr>
        <p:spPr/>
        <p:txBody>
          <a:bodyPr>
            <a:normAutofit fontScale="92500" lnSpcReduction="10000"/>
          </a:bodyPr>
          <a:lstStyle/>
          <a:p>
            <a:r>
              <a:rPr lang="en-US" dirty="0"/>
              <a:t>On the </a:t>
            </a:r>
            <a:r>
              <a:rPr lang="en-US" dirty="0">
                <a:hlinkClick r:id="rId2"/>
              </a:rPr>
              <a:t>Identity Management website</a:t>
            </a:r>
            <a:r>
              <a:rPr lang="en-US" dirty="0"/>
              <a:t>, select “Data Pipeline” under Applications on the left side of the screen.</a:t>
            </a:r>
          </a:p>
          <a:p>
            <a:r>
              <a:rPr lang="en-US" dirty="0"/>
              <a:t>Enter your username and password</a:t>
            </a:r>
          </a:p>
          <a:p>
            <a:r>
              <a:rPr lang="en-US" dirty="0"/>
              <a:t>Check to ensure:</a:t>
            </a:r>
          </a:p>
          <a:p>
            <a:pPr lvl="1"/>
            <a:r>
              <a:rPr lang="en-US" dirty="0"/>
              <a:t>There is no red banner at the top of the screen</a:t>
            </a:r>
          </a:p>
          <a:p>
            <a:pPr lvl="1"/>
            <a:r>
              <a:rPr lang="en-US" dirty="0"/>
              <a:t>Your user role is correct</a:t>
            </a:r>
          </a:p>
          <a:p>
            <a:pPr lvl="1"/>
            <a:r>
              <a:rPr lang="en-US" dirty="0"/>
              <a:t>The collection you are working on appears on the left side of the screen</a:t>
            </a:r>
          </a:p>
          <a:p>
            <a:r>
              <a:rPr lang="en-US" dirty="0"/>
              <a:t>Most log-in issues must be handled by your LAM.</a:t>
            </a:r>
          </a:p>
        </p:txBody>
      </p:sp>
      <p:sp>
        <p:nvSpPr>
          <p:cNvPr id="2" name="Content Placeholder 1">
            <a:extLst>
              <a:ext uri="{FF2B5EF4-FFF2-40B4-BE49-F238E27FC236}">
                <a16:creationId xmlns:a16="http://schemas.microsoft.com/office/drawing/2014/main" id="{3C486C0B-7AD8-4502-943A-1A667D8B05CC}"/>
              </a:ext>
              <a:ext uri="{C183D7F6-B498-43B3-948B-1728B52AA6E4}">
                <adec:decorative xmlns:adec="http://schemas.microsoft.com/office/drawing/2017/decorative" val="1"/>
              </a:ext>
            </a:extLst>
          </p:cNvPr>
          <p:cNvSpPr>
            <a:spLocks noGrp="1"/>
          </p:cNvSpPr>
          <p:nvPr>
            <p:ph sz="half" idx="2"/>
          </p:nvPr>
        </p:nvSpPr>
        <p:spPr/>
        <p:txBody>
          <a:bodyPr/>
          <a:lstStyle/>
          <a:p>
            <a:endParaRPr lang="en-US"/>
          </a:p>
        </p:txBody>
      </p:sp>
      <p:grpSp>
        <p:nvGrpSpPr>
          <p:cNvPr id="6" name="Group 5" descr="This is a screenshot displaying where to find the link for Data Pipeline.">
            <a:extLst>
              <a:ext uri="{FF2B5EF4-FFF2-40B4-BE49-F238E27FC236}">
                <a16:creationId xmlns:a16="http://schemas.microsoft.com/office/drawing/2014/main" id="{F8B6774F-5D70-4B0D-9E74-5AE04C31B686}"/>
              </a:ext>
            </a:extLst>
          </p:cNvPr>
          <p:cNvGrpSpPr/>
          <p:nvPr/>
        </p:nvGrpSpPr>
        <p:grpSpPr>
          <a:xfrm>
            <a:off x="4629150" y="1363846"/>
            <a:ext cx="4077970" cy="4782185"/>
            <a:chOff x="0" y="0"/>
            <a:chExt cx="4077970" cy="4782185"/>
          </a:xfrm>
        </p:grpSpPr>
        <p:pic>
          <p:nvPicPr>
            <p:cNvPr id="7" name="Picture 6" descr="Graphical user interface, text, application&#10;&#10;Description automatically generated">
              <a:extLst>
                <a:ext uri="{FF2B5EF4-FFF2-40B4-BE49-F238E27FC236}">
                  <a16:creationId xmlns:a16="http://schemas.microsoft.com/office/drawing/2014/main" id="{C1E7E8F3-6BA5-4FCE-8D87-412EA5A2B6A7}"/>
                </a:ext>
              </a:extLst>
            </p:cNvPr>
            <p:cNvPicPr>
              <a:picLocks noChangeAspect="1"/>
            </p:cNvPicPr>
            <p:nvPr/>
          </p:nvPicPr>
          <p:blipFill rotWithShape="1">
            <a:blip r:embed="rId3">
              <a:extLst>
                <a:ext uri="{28A0092B-C50C-407E-A947-70E740481C1C}">
                  <a14:useLocalDpi xmlns:a14="http://schemas.microsoft.com/office/drawing/2010/main" val="0"/>
                </a:ext>
              </a:extLst>
            </a:blip>
            <a:srcRect t="613" r="1155" b="22393"/>
            <a:stretch/>
          </p:blipFill>
          <p:spPr bwMode="auto">
            <a:xfrm>
              <a:off x="0" y="0"/>
              <a:ext cx="4077970" cy="4782185"/>
            </a:xfrm>
            <a:prstGeom prst="rect">
              <a:avLst/>
            </a:prstGeom>
            <a:ln>
              <a:solidFill>
                <a:schemeClr val="tx1"/>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6A78E0B0-E985-4BD9-9FC5-95DEB6F1C706}"/>
                </a:ext>
              </a:extLst>
            </p:cNvPr>
            <p:cNvSpPr/>
            <p:nvPr/>
          </p:nvSpPr>
          <p:spPr>
            <a:xfrm>
              <a:off x="295275" y="3924300"/>
              <a:ext cx="1590675"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Slide Number Placeholder 3"/>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119024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039225" cy="1094664"/>
          </a:xfrm>
        </p:spPr>
        <p:txBody>
          <a:bodyPr>
            <a:normAutofit/>
          </a:bodyPr>
          <a:lstStyle/>
          <a:p>
            <a:r>
              <a:rPr lang="en-US" sz="3600" dirty="0"/>
              <a:t>Step 3: Download a Vendor SBD Extract</a:t>
            </a:r>
          </a:p>
        </p:txBody>
      </p:sp>
      <p:sp>
        <p:nvSpPr>
          <p:cNvPr id="6" name="Content Placeholder 2"/>
          <p:cNvSpPr>
            <a:spLocks noGrp="1"/>
          </p:cNvSpPr>
          <p:nvPr>
            <p:ph idx="1"/>
          </p:nvPr>
        </p:nvSpPr>
        <p:spPr>
          <a:xfrm>
            <a:off x="245193" y="1333500"/>
            <a:ext cx="8794032" cy="5285664"/>
          </a:xfrm>
        </p:spPr>
        <p:txBody>
          <a:bodyPr>
            <a:normAutofit fontScale="85000" lnSpcReduction="20000"/>
          </a:bodyPr>
          <a:lstStyle/>
          <a:p>
            <a:r>
              <a:rPr lang="en-US" dirty="0"/>
              <a:t>Navigate to the collection tab along the left-hand side.</a:t>
            </a:r>
          </a:p>
          <a:p>
            <a:r>
              <a:rPr lang="en-US" dirty="0"/>
              <a:t>Select “File Extract Download” for the appropriate assessment.</a:t>
            </a:r>
          </a:p>
          <a:p>
            <a:endParaRPr lang="en-US" dirty="0"/>
          </a:p>
          <a:p>
            <a:endParaRPr lang="en-US" dirty="0"/>
          </a:p>
          <a:p>
            <a:endParaRPr lang="en-US" dirty="0"/>
          </a:p>
          <a:p>
            <a:endParaRPr lang="en-US" dirty="0"/>
          </a:p>
          <a:p>
            <a:pPr marL="0" indent="0">
              <a:buNone/>
            </a:pPr>
            <a:endParaRPr lang="en-US" dirty="0"/>
          </a:p>
          <a:p>
            <a:r>
              <a:rPr lang="en-US" dirty="0"/>
              <a:t>Make the following selections: </a:t>
            </a:r>
          </a:p>
          <a:p>
            <a:pPr lvl="1"/>
            <a:r>
              <a:rPr lang="en-US" dirty="0"/>
              <a:t>File Type: Vendor File</a:t>
            </a:r>
          </a:p>
          <a:p>
            <a:pPr lvl="1"/>
            <a:r>
              <a:rPr lang="en-US" dirty="0"/>
              <a:t>Extract Type:</a:t>
            </a:r>
          </a:p>
          <a:p>
            <a:pPr lvl="2"/>
            <a:r>
              <a:rPr lang="en-US" dirty="0"/>
              <a:t>SBD Extract – Vendor demographic data (CMAS only)</a:t>
            </a:r>
          </a:p>
          <a:p>
            <a:pPr lvl="2"/>
            <a:r>
              <a:rPr lang="en-US" dirty="0"/>
              <a:t>SBD Extract using Student Profile – Student Interchange demographics</a:t>
            </a:r>
          </a:p>
          <a:p>
            <a:pPr lvl="1"/>
            <a:r>
              <a:rPr lang="en-US" dirty="0"/>
              <a:t>File Content Type:</a:t>
            </a:r>
          </a:p>
          <a:p>
            <a:pPr lvl="2"/>
            <a:r>
              <a:rPr lang="en-US" dirty="0"/>
              <a:t>Excel: If you are using Excel for data review, use this option and not the .csv format</a:t>
            </a:r>
          </a:p>
          <a:p>
            <a:pPr lvl="2"/>
            <a:r>
              <a:rPr lang="en-US" dirty="0"/>
              <a:t>CSV: Comma delimited</a:t>
            </a:r>
          </a:p>
          <a:p>
            <a:pPr lvl="2"/>
            <a:r>
              <a:rPr lang="en-US" dirty="0"/>
              <a:t>Text: Fixed format</a:t>
            </a:r>
          </a:p>
        </p:txBody>
      </p:sp>
      <p:sp>
        <p:nvSpPr>
          <p:cNvPr id="4" name="Slide Number Placeholder 3"/>
          <p:cNvSpPr>
            <a:spLocks noGrp="1"/>
          </p:cNvSpPr>
          <p:nvPr>
            <p:ph type="sldNum" sz="quarter" idx="12"/>
          </p:nvPr>
        </p:nvSpPr>
        <p:spPr>
          <a:xfrm>
            <a:off x="223071" y="6427018"/>
            <a:ext cx="4626020" cy="365125"/>
          </a:xfrm>
        </p:spPr>
        <p:txBody>
          <a:bodyPr/>
          <a:lstStyle/>
          <a:p>
            <a:fld id="{C479D5F6-EDCB-402A-AC08-4943A1820E8F}" type="slidenum">
              <a:rPr lang="en-US" smtClean="0"/>
              <a:pPr/>
              <a:t>13</a:t>
            </a:fld>
            <a:endParaRPr lang="en-US" dirty="0"/>
          </a:p>
        </p:txBody>
      </p:sp>
      <p:pic>
        <p:nvPicPr>
          <p:cNvPr id="5" name="Picture 4" descr="This is a screenshot of the File Extract Download process in Data Pipeline."/>
          <p:cNvPicPr/>
          <p:nvPr/>
        </p:nvPicPr>
        <p:blipFill rotWithShape="1">
          <a:blip r:embed="rId3"/>
          <a:srcRect l="67256" t="43243" r="1" b="36637"/>
          <a:stretch/>
        </p:blipFill>
        <p:spPr bwMode="auto">
          <a:xfrm>
            <a:off x="1155073" y="2092821"/>
            <a:ext cx="6974271" cy="1787438"/>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635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528"/>
            <a:ext cx="9144000" cy="955508"/>
          </a:xfrm>
        </p:spPr>
        <p:txBody>
          <a:bodyPr>
            <a:normAutofit/>
          </a:bodyPr>
          <a:lstStyle/>
          <a:p>
            <a:r>
              <a:rPr lang="en-US" sz="3600" dirty="0"/>
              <a:t>Step 4: Upload Vendor SBD Data Extract</a:t>
            </a:r>
          </a:p>
        </p:txBody>
      </p:sp>
      <p:sp>
        <p:nvSpPr>
          <p:cNvPr id="5" name="Content Placeholder 4"/>
          <p:cNvSpPr>
            <a:spLocks noGrp="1"/>
          </p:cNvSpPr>
          <p:nvPr>
            <p:ph idx="1"/>
          </p:nvPr>
        </p:nvSpPr>
        <p:spPr>
          <a:xfrm>
            <a:off x="232725" y="1344090"/>
            <a:ext cx="7886700" cy="4351338"/>
          </a:xfrm>
        </p:spPr>
        <p:txBody>
          <a:bodyPr>
            <a:normAutofit fontScale="92500" lnSpcReduction="10000"/>
          </a:bodyPr>
          <a:lstStyle/>
          <a:p>
            <a:r>
              <a:rPr lang="en-US" dirty="0"/>
              <a:t>Upload back into Data Pipeline prior to editing the file</a:t>
            </a:r>
          </a:p>
          <a:p>
            <a:pPr lvl="1"/>
            <a:r>
              <a:rPr lang="en-US" dirty="0"/>
              <a:t>Allows access to COGNOS reports</a:t>
            </a:r>
          </a:p>
          <a:p>
            <a:pPr lvl="2"/>
            <a:r>
              <a:rPr lang="en-US" dirty="0"/>
              <a:t>Error Summary</a:t>
            </a:r>
          </a:p>
          <a:p>
            <a:pPr lvl="2"/>
            <a:r>
              <a:rPr lang="en-US" dirty="0"/>
              <a:t>Error Detail</a:t>
            </a:r>
          </a:p>
          <a:p>
            <a:pPr lvl="1"/>
            <a:r>
              <a:rPr lang="en-US" dirty="0"/>
              <a:t>The number of errors found can help guide data clean up and give a sense of how much work needs to be done on the file</a:t>
            </a:r>
          </a:p>
          <a:p>
            <a:pPr lvl="1"/>
            <a:r>
              <a:rPr lang="en-US" dirty="0"/>
              <a:t>Activates the Edit Records screen</a:t>
            </a:r>
          </a:p>
          <a:p>
            <a:r>
              <a:rPr lang="en-US" dirty="0"/>
              <a:t>This is done by: </a:t>
            </a:r>
          </a:p>
          <a:p>
            <a:pPr lvl="1"/>
            <a:r>
              <a:rPr lang="en-US" dirty="0"/>
              <a:t>Select “File Upload” tab -&gt; Data File Upload</a:t>
            </a:r>
          </a:p>
          <a:p>
            <a:pPr lvl="1"/>
            <a:r>
              <a:rPr lang="en-US" dirty="0"/>
              <a:t>Choose file and submit</a:t>
            </a:r>
          </a:p>
          <a:p>
            <a:pPr lvl="1"/>
            <a:r>
              <a:rPr lang="en-US" dirty="0"/>
              <a:t>Emails:</a:t>
            </a:r>
          </a:p>
          <a:p>
            <a:pPr lvl="2"/>
            <a:r>
              <a:rPr lang="en-US" dirty="0"/>
              <a:t>Submission Notification</a:t>
            </a:r>
          </a:p>
          <a:p>
            <a:pPr lvl="2"/>
            <a:r>
              <a:rPr lang="en-US" dirty="0"/>
              <a:t>File Upload Summary</a:t>
            </a:r>
          </a:p>
        </p:txBody>
      </p:sp>
      <p:sp>
        <p:nvSpPr>
          <p:cNvPr id="4" name="Slide Number Placeholder 3"/>
          <p:cNvSpPr>
            <a:spLocks noGrp="1"/>
          </p:cNvSpPr>
          <p:nvPr>
            <p:ph type="sldNum" sz="quarter" idx="12"/>
          </p:nvPr>
        </p:nvSpPr>
        <p:spPr>
          <a:xfrm>
            <a:off x="2914650" y="6384632"/>
            <a:ext cx="2057400" cy="365125"/>
          </a:xfrm>
        </p:spPr>
        <p:txBody>
          <a:bodyPr/>
          <a:lstStyle/>
          <a:p>
            <a:fld id="{C479D5F6-EDCB-402A-AC08-4943A1820E8F}" type="slidenum">
              <a:rPr lang="en-US" smtClean="0"/>
              <a:pPr/>
              <a:t>14</a:t>
            </a:fld>
            <a:endParaRPr lang="en-US" dirty="0"/>
          </a:p>
        </p:txBody>
      </p:sp>
      <p:pic>
        <p:nvPicPr>
          <p:cNvPr id="6" name="Picture 5" descr="This is a screenshot demonstrating the Data File Upload process in Data Pipeline."/>
          <p:cNvPicPr/>
          <p:nvPr/>
        </p:nvPicPr>
        <p:blipFill rotWithShape="1">
          <a:blip r:embed="rId3"/>
          <a:srcRect l="60256" t="41141" r="16264" b="34234"/>
          <a:stretch/>
        </p:blipFill>
        <p:spPr bwMode="auto">
          <a:xfrm>
            <a:off x="4317873" y="4577739"/>
            <a:ext cx="4313839" cy="1989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0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012" y="241351"/>
            <a:ext cx="8548111" cy="475156"/>
          </a:xfrm>
        </p:spPr>
        <p:txBody>
          <a:bodyPr>
            <a:noAutofit/>
          </a:bodyPr>
          <a:lstStyle/>
          <a:p>
            <a:r>
              <a:rPr lang="en-US" sz="3600" dirty="0"/>
              <a:t>Step 5: Review Errors and Warnings</a:t>
            </a:r>
          </a:p>
        </p:txBody>
      </p:sp>
      <p:sp>
        <p:nvSpPr>
          <p:cNvPr id="9" name="Content Placeholder 2"/>
          <p:cNvSpPr>
            <a:spLocks noGrp="1"/>
          </p:cNvSpPr>
          <p:nvPr>
            <p:ph idx="1"/>
          </p:nvPr>
        </p:nvSpPr>
        <p:spPr>
          <a:xfrm>
            <a:off x="396732" y="1467854"/>
            <a:ext cx="8174037" cy="4919534"/>
          </a:xfrm>
        </p:spPr>
        <p:txBody>
          <a:bodyPr>
            <a:normAutofit fontScale="92500" lnSpcReduction="10000"/>
          </a:bodyPr>
          <a:lstStyle/>
          <a:p>
            <a:r>
              <a:rPr lang="en-US" dirty="0"/>
              <a:t>The number of errors and warnings are available in two places:</a:t>
            </a:r>
            <a:endParaRPr lang="en-US" dirty="0">
              <a:solidFill>
                <a:srgbClr val="FF0000"/>
              </a:solidFill>
            </a:endParaRPr>
          </a:p>
          <a:p>
            <a:pPr lvl="1"/>
            <a:r>
              <a:rPr lang="en-US" dirty="0"/>
              <a:t>Error Report under “Pipeline Reports” along the left-hand side </a:t>
            </a:r>
          </a:p>
          <a:p>
            <a:pPr lvl="1"/>
            <a:r>
              <a:rPr lang="en-US" dirty="0"/>
              <a:t>COGNOS Error Summary Report under “Cognos Reports” </a:t>
            </a:r>
          </a:p>
          <a:p>
            <a:pPr marL="457200" lvl="1" indent="0">
              <a:buNone/>
            </a:pPr>
            <a:endParaRPr lang="en-US" dirty="0"/>
          </a:p>
          <a:p>
            <a:r>
              <a:rPr lang="en-US" dirty="0"/>
              <a:t>Identifying specific records with errors can be done in three places:</a:t>
            </a:r>
          </a:p>
          <a:p>
            <a:pPr lvl="1"/>
            <a:r>
              <a:rPr lang="en-US" dirty="0"/>
              <a:t>COGNOS Error Detail Report</a:t>
            </a:r>
          </a:p>
          <a:p>
            <a:pPr lvl="2"/>
            <a:r>
              <a:rPr lang="en-US" dirty="0"/>
              <a:t>Download as an Excel file to review</a:t>
            </a:r>
          </a:p>
          <a:p>
            <a:pPr lvl="1"/>
            <a:r>
              <a:rPr lang="en-US" dirty="0"/>
              <a:t>Pipeline Report – View Details</a:t>
            </a:r>
          </a:p>
          <a:p>
            <a:pPr lvl="2"/>
            <a:r>
              <a:rPr lang="en-US" dirty="0"/>
              <a:t>Same layout as the Error Detail Report</a:t>
            </a:r>
          </a:p>
          <a:p>
            <a:pPr lvl="1"/>
            <a:r>
              <a:rPr lang="en-US" dirty="0"/>
              <a:t>Edit Records Page</a:t>
            </a:r>
          </a:p>
          <a:p>
            <a:pPr lvl="2"/>
            <a:r>
              <a:rPr lang="en-US" dirty="0"/>
              <a:t>Choose records with errors and warnings</a:t>
            </a:r>
          </a:p>
          <a:p>
            <a:pPr lvl="2"/>
            <a:r>
              <a:rPr lang="en-US" dirty="0"/>
              <a:t>Fields with errors will be red; warnings will be yellow</a:t>
            </a:r>
          </a:p>
        </p:txBody>
      </p:sp>
      <p:sp>
        <p:nvSpPr>
          <p:cNvPr id="6" name="Slide Number Placeholder 5"/>
          <p:cNvSpPr>
            <a:spLocks noGrp="1"/>
          </p:cNvSpPr>
          <p:nvPr>
            <p:ph type="sldNum" sz="quarter" idx="12"/>
          </p:nvPr>
        </p:nvSpPr>
        <p:spPr>
          <a:xfrm>
            <a:off x="2753216" y="6387388"/>
            <a:ext cx="2057400" cy="365125"/>
          </a:xfrm>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3727954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270" y="67470"/>
            <a:ext cx="8012623" cy="787295"/>
          </a:xfrm>
        </p:spPr>
        <p:txBody>
          <a:bodyPr>
            <a:normAutofit/>
          </a:bodyPr>
          <a:lstStyle/>
          <a:p>
            <a:r>
              <a:rPr lang="en-US" sz="3600" dirty="0"/>
              <a:t>Step 6: Correct Data Errors</a:t>
            </a:r>
          </a:p>
        </p:txBody>
      </p:sp>
      <p:sp>
        <p:nvSpPr>
          <p:cNvPr id="6" name="Content Placeholder 2"/>
          <p:cNvSpPr>
            <a:spLocks noGrp="1"/>
          </p:cNvSpPr>
          <p:nvPr>
            <p:ph sz="half" idx="1"/>
          </p:nvPr>
        </p:nvSpPr>
        <p:spPr>
          <a:xfrm>
            <a:off x="245193" y="1463039"/>
            <a:ext cx="8698782" cy="4235797"/>
          </a:xfrm>
        </p:spPr>
        <p:txBody>
          <a:bodyPr>
            <a:normAutofit lnSpcReduction="10000"/>
          </a:bodyPr>
          <a:lstStyle/>
          <a:p>
            <a:r>
              <a:rPr lang="en-US" dirty="0"/>
              <a:t>Method 1: Correcting errors using the Vendor SBD Extract File</a:t>
            </a:r>
          </a:p>
          <a:p>
            <a:pPr lvl="1"/>
            <a:r>
              <a:rPr lang="en-US" dirty="0"/>
              <a:t>Open the vendor file in your chosen program</a:t>
            </a:r>
          </a:p>
          <a:p>
            <a:pPr lvl="1"/>
            <a:r>
              <a:rPr lang="en-US" dirty="0"/>
              <a:t>Update data in records with errors</a:t>
            </a:r>
          </a:p>
          <a:p>
            <a:pPr lvl="2"/>
            <a:r>
              <a:rPr lang="en-US" dirty="0"/>
              <a:t>Start with SASID errors</a:t>
            </a:r>
          </a:p>
          <a:p>
            <a:pPr lvl="2"/>
            <a:r>
              <a:rPr lang="en-US" dirty="0"/>
              <a:t>Use the Data File Layout with field definitions and the Business Rules documents to figure out how to correct the data</a:t>
            </a:r>
          </a:p>
          <a:p>
            <a:pPr lvl="3"/>
            <a:r>
              <a:rPr lang="en-US" dirty="0"/>
              <a:t>Business rules will explain errors. For example, “Date First Enrolled US cannot be blank”.</a:t>
            </a:r>
          </a:p>
          <a:p>
            <a:pPr lvl="1"/>
            <a:r>
              <a:rPr lang="en-US" dirty="0"/>
              <a:t>Upload the file periodically and re-run COGNOS reports to check your progress</a:t>
            </a:r>
          </a:p>
          <a:p>
            <a:pPr lvl="2"/>
            <a:r>
              <a:rPr lang="en-US" dirty="0"/>
              <a:t>Once you are down to just a few errors, it may be faster to use the Edit Records screen</a:t>
            </a:r>
          </a:p>
          <a:p>
            <a:pPr marL="342900" indent="-342900">
              <a:buFont typeface="Arial" panose="020B0604020202020204" pitchFamily="34" charset="0"/>
              <a:buChar char="•"/>
            </a:pPr>
            <a:endParaRPr lang="en-US" dirty="0"/>
          </a:p>
        </p:txBody>
      </p:sp>
      <p:sp>
        <p:nvSpPr>
          <p:cNvPr id="3" name="Content Placeholder 2" descr="This is language that describes how to correct errors using the Vendor SBD extract file."/>
          <p:cNvSpPr>
            <a:spLocks noGrp="1"/>
          </p:cNvSpPr>
          <p:nvPr>
            <p:ph sz="half" idx="2"/>
          </p:nvPr>
        </p:nvSpPr>
        <p:spPr>
          <a:xfrm>
            <a:off x="245193" y="1283550"/>
            <a:ext cx="8158578" cy="1321764"/>
          </a:xfrm>
          <a:prstGeom prst="rect">
            <a:avLst/>
          </a:prstGeom>
        </p:spPr>
        <p:txBody>
          <a:bodyPr>
            <a:normAutofit lnSpcReduction="10000"/>
          </a:bodyPr>
          <a:lstStyle/>
          <a:p>
            <a:pPr marL="0" indent="0">
              <a:buNone/>
            </a:pPr>
            <a:endParaRPr lang="en-US" altLang="en-US" sz="2400" dirty="0"/>
          </a:p>
          <a:p>
            <a:endParaRPr lang="en-US" dirty="0"/>
          </a:p>
        </p:txBody>
      </p:sp>
      <p:sp>
        <p:nvSpPr>
          <p:cNvPr id="2" name="Slide Number Placeholder 1"/>
          <p:cNvSpPr>
            <a:spLocks noGrp="1"/>
          </p:cNvSpPr>
          <p:nvPr>
            <p:ph type="sldNum" sz="quarter" idx="12"/>
          </p:nvPr>
        </p:nvSpPr>
        <p:spPr>
          <a:xfrm>
            <a:off x="2941752" y="6431624"/>
            <a:ext cx="2057400" cy="365125"/>
          </a:xfrm>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4253650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2329"/>
            <a:ext cx="9144000" cy="521208"/>
          </a:xfrm>
        </p:spPr>
        <p:txBody>
          <a:bodyPr>
            <a:noAutofit/>
          </a:bodyPr>
          <a:lstStyle/>
          <a:p>
            <a:r>
              <a:rPr lang="en-US" sz="3600" dirty="0"/>
              <a:t>Step 6: Correct Data Errors (Continued)</a:t>
            </a:r>
          </a:p>
        </p:txBody>
      </p:sp>
      <p:sp>
        <p:nvSpPr>
          <p:cNvPr id="5" name="Content Placeholder 2"/>
          <p:cNvSpPr>
            <a:spLocks noGrp="1"/>
          </p:cNvSpPr>
          <p:nvPr>
            <p:ph idx="1"/>
          </p:nvPr>
        </p:nvSpPr>
        <p:spPr>
          <a:xfrm>
            <a:off x="449541" y="1364776"/>
            <a:ext cx="7886700" cy="5077121"/>
          </a:xfrm>
        </p:spPr>
        <p:txBody>
          <a:bodyPr>
            <a:normAutofit fontScale="85000" lnSpcReduction="20000"/>
          </a:bodyPr>
          <a:lstStyle/>
          <a:p>
            <a:r>
              <a:rPr lang="en-US" dirty="0"/>
              <a:t>Method 2: Correcting errors using the Edit Records page</a:t>
            </a:r>
          </a:p>
          <a:p>
            <a:pPr lvl="1"/>
            <a:r>
              <a:rPr lang="en-US" dirty="0"/>
              <a:t>On the Edit Records page, select the appropriate drop downs</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lvl="1"/>
            <a:r>
              <a:rPr lang="en-US" dirty="0"/>
              <a:t>Check the box next to record you would like to edit</a:t>
            </a:r>
          </a:p>
          <a:p>
            <a:pPr lvl="1"/>
            <a:r>
              <a:rPr lang="en-US" dirty="0"/>
              <a:t>Correct the data in the fields highlighted in red</a:t>
            </a:r>
          </a:p>
          <a:p>
            <a:pPr lvl="1"/>
            <a:r>
              <a:rPr lang="en-US" dirty="0"/>
              <a:t>Make sure that the box along the left-hand side is checked, and then click “Save” to save the edits</a:t>
            </a:r>
          </a:p>
          <a:p>
            <a:pPr lvl="1"/>
            <a:endParaRPr lang="en-US" dirty="0"/>
          </a:p>
          <a:p>
            <a:pPr marL="1028700" lvl="1" indent="-342900"/>
            <a:endParaRPr lang="en-US" dirty="0"/>
          </a:p>
        </p:txBody>
      </p:sp>
      <p:sp>
        <p:nvSpPr>
          <p:cNvPr id="4" name="Slide Number Placeholder 3"/>
          <p:cNvSpPr>
            <a:spLocks noGrp="1"/>
          </p:cNvSpPr>
          <p:nvPr>
            <p:ph type="sldNum" sz="quarter" idx="12"/>
          </p:nvPr>
        </p:nvSpPr>
        <p:spPr>
          <a:xfrm>
            <a:off x="2514600" y="6322347"/>
            <a:ext cx="2057400" cy="365125"/>
          </a:xfrm>
        </p:spPr>
        <p:txBody>
          <a:bodyPr/>
          <a:lstStyle/>
          <a:p>
            <a:fld id="{C479D5F6-EDCB-402A-AC08-4943A1820E8F}" type="slidenum">
              <a:rPr lang="en-US" smtClean="0"/>
              <a:pPr/>
              <a:t>17</a:t>
            </a:fld>
            <a:endParaRPr lang="en-US" dirty="0"/>
          </a:p>
        </p:txBody>
      </p:sp>
      <p:pic>
        <p:nvPicPr>
          <p:cNvPr id="6" name="Picture 5" descr="This is a screenshot of the Edit Record screen in Data Pipeline."/>
          <p:cNvPicPr/>
          <p:nvPr/>
        </p:nvPicPr>
        <p:blipFill rotWithShape="1">
          <a:blip r:embed="rId2"/>
          <a:srcRect l="67564" t="42943" b="29429"/>
          <a:stretch/>
        </p:blipFill>
        <p:spPr bwMode="auto">
          <a:xfrm>
            <a:off x="3633677" y="2067352"/>
            <a:ext cx="4922520" cy="1572632"/>
          </a:xfrm>
          <a:prstGeom prst="rect">
            <a:avLst/>
          </a:prstGeom>
          <a:ln w="3175">
            <a:solidFill>
              <a:schemeClr val="tx1"/>
            </a:solidFill>
          </a:ln>
          <a:extLst>
            <a:ext uri="{53640926-AAD7-44D8-BBD7-CCE9431645EC}">
              <a14:shadowObscured xmlns:a14="http://schemas.microsoft.com/office/drawing/2010/main"/>
            </a:ext>
          </a:extLst>
        </p:spPr>
      </p:pic>
      <p:pic>
        <p:nvPicPr>
          <p:cNvPr id="7" name="Picture 6" descr="This is another screenshot of the Edit Record screen in Data Pipeline. It is another view."/>
          <p:cNvPicPr/>
          <p:nvPr/>
        </p:nvPicPr>
        <p:blipFill rotWithShape="1">
          <a:blip r:embed="rId3"/>
          <a:srcRect l="67436" t="42042" b="35961"/>
          <a:stretch/>
        </p:blipFill>
        <p:spPr bwMode="auto">
          <a:xfrm>
            <a:off x="572371" y="3830329"/>
            <a:ext cx="4578324" cy="1007443"/>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0699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1275"/>
            <a:ext cx="7886700" cy="1092778"/>
          </a:xfrm>
        </p:spPr>
        <p:txBody>
          <a:bodyPr>
            <a:normAutofit/>
          </a:bodyPr>
          <a:lstStyle/>
          <a:p>
            <a:r>
              <a:rPr lang="en-US" sz="3600" dirty="0"/>
              <a:t>Step 7: Data Validation</a:t>
            </a:r>
          </a:p>
        </p:txBody>
      </p:sp>
      <p:sp>
        <p:nvSpPr>
          <p:cNvPr id="7" name="Content Placeholder 2"/>
          <p:cNvSpPr>
            <a:spLocks noGrp="1"/>
          </p:cNvSpPr>
          <p:nvPr>
            <p:ph sz="half" idx="1"/>
          </p:nvPr>
        </p:nvSpPr>
        <p:spPr>
          <a:xfrm>
            <a:off x="244475" y="1517072"/>
            <a:ext cx="8159750" cy="5050996"/>
          </a:xfrm>
        </p:spPr>
        <p:txBody>
          <a:bodyPr>
            <a:normAutofit fontScale="85000" lnSpcReduction="20000"/>
          </a:bodyPr>
          <a:lstStyle/>
          <a:p>
            <a:r>
              <a:rPr lang="en-US" dirty="0"/>
              <a:t>Data Pipeline can only check for certain types of errors</a:t>
            </a:r>
          </a:p>
          <a:p>
            <a:pPr lvl="1"/>
            <a:r>
              <a:rPr lang="en-US" dirty="0"/>
              <a:t>It cannot check that your demographic data are accurate (i.e., a student is actually Hispanic or not)</a:t>
            </a:r>
          </a:p>
          <a:p>
            <a:pPr lvl="1"/>
            <a:r>
              <a:rPr lang="en-US" dirty="0"/>
              <a:t>It cannot validate that students have the correct invalidation</a:t>
            </a:r>
          </a:p>
          <a:p>
            <a:pPr lvl="2"/>
            <a:r>
              <a:rPr lang="en-US" dirty="0"/>
              <a:t>The Data File Layout will have instructions for how to select the appropriate invalidation</a:t>
            </a:r>
          </a:p>
          <a:p>
            <a:r>
              <a:rPr lang="en-US" b="1" dirty="0"/>
              <a:t>Do not change/make up data just to clear errors!</a:t>
            </a:r>
          </a:p>
          <a:p>
            <a:pPr lvl="1"/>
            <a:r>
              <a:rPr lang="en-US" dirty="0"/>
              <a:t>If you have a lot of missing data, check a different extract </a:t>
            </a:r>
          </a:p>
          <a:p>
            <a:pPr lvl="2"/>
            <a:r>
              <a:rPr lang="en-US" dirty="0"/>
              <a:t>Maybe the interchange data or vendor data are better</a:t>
            </a:r>
          </a:p>
          <a:p>
            <a:pPr lvl="1"/>
            <a:r>
              <a:rPr lang="en-US" dirty="0"/>
              <a:t>Making up data can cause issues with reporting and accountability</a:t>
            </a:r>
          </a:p>
          <a:p>
            <a:pPr lvl="1"/>
            <a:r>
              <a:rPr lang="en-US" b="1" dirty="0"/>
              <a:t>If you have an error that cannot be cleared but the data are correct, contact SBD Support.</a:t>
            </a:r>
          </a:p>
          <a:p>
            <a:r>
              <a:rPr lang="en-US" dirty="0"/>
              <a:t>Warnings</a:t>
            </a:r>
          </a:p>
          <a:p>
            <a:pPr lvl="1"/>
            <a:r>
              <a:rPr lang="en-US" dirty="0"/>
              <a:t>Warnings are used to inform users of situations that may indicate, but not necessarily are, issues with the data (such as an unusually low or high percent of the student population classified in a particular category)</a:t>
            </a:r>
          </a:p>
          <a:p>
            <a:pPr lvl="1"/>
            <a:r>
              <a:rPr lang="en-US" b="1" dirty="0"/>
              <a:t>Warnings</a:t>
            </a:r>
            <a:r>
              <a:rPr lang="en-US" dirty="0"/>
              <a:t> do not prevent data submission, but </a:t>
            </a:r>
            <a:r>
              <a:rPr lang="en-US" b="1" dirty="0"/>
              <a:t>Errors</a:t>
            </a:r>
            <a:r>
              <a:rPr lang="en-US" dirty="0"/>
              <a:t> do</a:t>
            </a:r>
          </a:p>
          <a:p>
            <a:endParaRPr lang="en-US" dirty="0"/>
          </a:p>
        </p:txBody>
      </p:sp>
      <p:sp>
        <p:nvSpPr>
          <p:cNvPr id="2" name="Slide Number Placeholder 1"/>
          <p:cNvSpPr>
            <a:spLocks noGrp="1"/>
          </p:cNvSpPr>
          <p:nvPr>
            <p:ph type="sldNum" sz="quarter" idx="12"/>
          </p:nvPr>
        </p:nvSpPr>
        <p:spPr>
          <a:xfrm>
            <a:off x="2706082" y="6310311"/>
            <a:ext cx="2057400" cy="365125"/>
          </a:xfrm>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378447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469" y="64228"/>
            <a:ext cx="8920702" cy="1325563"/>
          </a:xfrm>
        </p:spPr>
        <p:txBody>
          <a:bodyPr/>
          <a:lstStyle/>
          <a:p>
            <a:r>
              <a:rPr lang="en-US" dirty="0"/>
              <a:t>Step 7: Data Validation (Continued)</a:t>
            </a:r>
          </a:p>
        </p:txBody>
      </p:sp>
      <p:sp>
        <p:nvSpPr>
          <p:cNvPr id="5" name="Content Placeholder 2"/>
          <p:cNvSpPr txBox="1">
            <a:spLocks/>
          </p:cNvSpPr>
          <p:nvPr/>
        </p:nvSpPr>
        <p:spPr>
          <a:xfrm>
            <a:off x="397164" y="1463040"/>
            <a:ext cx="8404513" cy="4640674"/>
          </a:xfrm>
          <a:prstGeom prst="rect">
            <a:avLst/>
          </a:prstGeom>
        </p:spPr>
        <p:txBody>
          <a:bodyPr vert="horz" lIns="0" tIns="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Download the COGNOS SBD Summary Report</a:t>
            </a:r>
          </a:p>
          <a:p>
            <a:pPr lvl="1"/>
            <a:endParaRPr lang="en-US" dirty="0"/>
          </a:p>
          <a:p>
            <a:pPr lvl="1"/>
            <a:r>
              <a:rPr lang="en-US" dirty="0"/>
              <a:t>Compare your district summary numbers to last year’s final data</a:t>
            </a:r>
          </a:p>
          <a:p>
            <a:pPr lvl="2"/>
            <a:r>
              <a:rPr lang="en-US" dirty="0"/>
              <a:t>Large changes in the number of students in a category could indicate a coding error or incorrect data submitted to the Interchange or vendor system</a:t>
            </a:r>
          </a:p>
          <a:p>
            <a:pPr lvl="1"/>
            <a:endParaRPr lang="en-US" dirty="0"/>
          </a:p>
          <a:p>
            <a:pPr lvl="1"/>
            <a:r>
              <a:rPr lang="en-US" dirty="0"/>
              <a:t>Review Invalidations</a:t>
            </a:r>
          </a:p>
          <a:p>
            <a:pPr lvl="2"/>
            <a:r>
              <a:rPr lang="en-US" dirty="0"/>
              <a:t>Check for students who were invalidated who may have scores</a:t>
            </a:r>
          </a:p>
          <a:p>
            <a:pPr lvl="2"/>
            <a:r>
              <a:rPr lang="en-US" dirty="0"/>
              <a:t>Check that Parent Excuses are correctly applied</a:t>
            </a:r>
          </a:p>
          <a:p>
            <a:pPr lvl="3"/>
            <a:r>
              <a:rPr lang="en-US" dirty="0"/>
              <a:t>CMAS has a calculated invalidation code to combine all the different fields that go into determining the invalidation.</a:t>
            </a:r>
          </a:p>
          <a:p>
            <a:pPr lvl="3"/>
            <a:r>
              <a:rPr lang="en-US" dirty="0"/>
              <a:t>For DLM, some districts have chosen not to apply Parent Excuses in the vendor system. Make sure to review with your DAC if you are expected to add these during SBD.</a:t>
            </a:r>
          </a:p>
          <a:p>
            <a:pPr lvl="2"/>
            <a:endParaRPr lang="en-US" dirty="0"/>
          </a:p>
        </p:txBody>
      </p:sp>
      <p:sp>
        <p:nvSpPr>
          <p:cNvPr id="4" name="Slide Number Placeholder 3"/>
          <p:cNvSpPr>
            <a:spLocks noGrp="1"/>
          </p:cNvSpPr>
          <p:nvPr>
            <p:ph type="sldNum" sz="quarter" idx="12"/>
          </p:nvPr>
        </p:nvSpPr>
        <p:spPr>
          <a:xfrm>
            <a:off x="223071" y="6427018"/>
            <a:ext cx="4219620" cy="365125"/>
          </a:xfrm>
        </p:spPr>
        <p:txBody>
          <a:bodyPr/>
          <a:lstStyle/>
          <a:p>
            <a:fld id="{C479D5F6-EDCB-402A-AC08-4943A1820E8F}" type="slidenum">
              <a:rPr lang="en-US" smtClean="0"/>
              <a:pPr/>
              <a:t>19</a:t>
            </a:fld>
            <a:r>
              <a:rPr lang="en-US" dirty="0"/>
              <a:t> </a:t>
            </a:r>
          </a:p>
        </p:txBody>
      </p:sp>
    </p:spTree>
    <p:extLst>
      <p:ext uri="{BB962C8B-B14F-4D97-AF65-F5344CB8AC3E}">
        <p14:creationId xmlns:p14="http://schemas.microsoft.com/office/powerpoint/2010/main" val="3554952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EC47-969F-E701-1AA8-F9433C2AE3DA}"/>
              </a:ext>
            </a:extLst>
          </p:cNvPr>
          <p:cNvSpPr>
            <a:spLocks noGrp="1"/>
          </p:cNvSpPr>
          <p:nvPr>
            <p:ph type="title"/>
          </p:nvPr>
        </p:nvSpPr>
        <p:spPr/>
        <p:txBody>
          <a:bodyPr>
            <a:normAutofit/>
          </a:bodyPr>
          <a:lstStyle/>
          <a:p>
            <a:r>
              <a:rPr lang="en-US" sz="3600" dirty="0"/>
              <a:t>Welcome!</a:t>
            </a:r>
          </a:p>
        </p:txBody>
      </p:sp>
      <p:sp>
        <p:nvSpPr>
          <p:cNvPr id="3" name="Content Placeholder 2">
            <a:extLst>
              <a:ext uri="{FF2B5EF4-FFF2-40B4-BE49-F238E27FC236}">
                <a16:creationId xmlns:a16="http://schemas.microsoft.com/office/drawing/2014/main" id="{28176C12-3972-54D1-2B5C-34E71EB56C8A}"/>
              </a:ext>
            </a:extLst>
          </p:cNvPr>
          <p:cNvSpPr>
            <a:spLocks noGrp="1"/>
          </p:cNvSpPr>
          <p:nvPr>
            <p:ph idx="1"/>
          </p:nvPr>
        </p:nvSpPr>
        <p:spPr/>
        <p:txBody>
          <a:bodyPr/>
          <a:lstStyle/>
          <a:p>
            <a:r>
              <a:rPr lang="en-US" sz="2800" dirty="0"/>
              <a:t>As we are getting started: </a:t>
            </a:r>
          </a:p>
          <a:p>
            <a:pPr marL="0" indent="0">
              <a:buNone/>
            </a:pPr>
            <a:endParaRPr lang="en-US" sz="2800" dirty="0"/>
          </a:p>
          <a:p>
            <a:pPr lvl="1"/>
            <a:r>
              <a:rPr lang="en-US" sz="2400" dirty="0"/>
              <a:t>Please mute your microphones. </a:t>
            </a:r>
          </a:p>
          <a:p>
            <a:pPr lvl="1"/>
            <a:endParaRPr lang="en-US" sz="2400" dirty="0"/>
          </a:p>
          <a:p>
            <a:pPr lvl="1"/>
            <a:r>
              <a:rPr lang="en-US" sz="2400" dirty="0"/>
              <a:t>Cameras have been turned off for participants for privacy reasons.</a:t>
            </a:r>
          </a:p>
          <a:p>
            <a:pPr lvl="1"/>
            <a:endParaRPr lang="en-US" sz="2400" dirty="0"/>
          </a:p>
          <a:p>
            <a:pPr lvl="1"/>
            <a:r>
              <a:rPr lang="en-US" sz="2400" dirty="0"/>
              <a:t>This session will be recorded and posted to the SBD collection webpages as soon as possible after the session ends.</a:t>
            </a:r>
          </a:p>
          <a:p>
            <a:pPr lvl="1"/>
            <a:endParaRPr lang="en-US" dirty="0"/>
          </a:p>
          <a:p>
            <a:pPr lvl="1"/>
            <a:endParaRPr lang="en-US" dirty="0"/>
          </a:p>
          <a:p>
            <a:endParaRPr lang="en-US" dirty="0"/>
          </a:p>
        </p:txBody>
      </p:sp>
    </p:spTree>
    <p:extLst>
      <p:ext uri="{BB962C8B-B14F-4D97-AF65-F5344CB8AC3E}">
        <p14:creationId xmlns:p14="http://schemas.microsoft.com/office/powerpoint/2010/main" val="3590125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US" dirty="0"/>
              <a:t>Step 8: Submit SBD Data</a:t>
            </a:r>
          </a:p>
        </p:txBody>
      </p:sp>
      <p:sp>
        <p:nvSpPr>
          <p:cNvPr id="3" name="Content Placeholder 2"/>
          <p:cNvSpPr>
            <a:spLocks noGrp="1"/>
          </p:cNvSpPr>
          <p:nvPr>
            <p:ph idx="1"/>
          </p:nvPr>
        </p:nvSpPr>
        <p:spPr>
          <a:xfrm>
            <a:off x="628650" y="1643062"/>
            <a:ext cx="7886700" cy="4668838"/>
          </a:xfrm>
        </p:spPr>
        <p:txBody>
          <a:bodyPr>
            <a:normAutofit fontScale="85000" lnSpcReduction="20000"/>
          </a:bodyPr>
          <a:lstStyle/>
          <a:p>
            <a:r>
              <a:rPr lang="en-US" dirty="0"/>
              <a:t>Download your final SBD extract for your records through the File Extract Download option</a:t>
            </a:r>
          </a:p>
          <a:p>
            <a:pPr lvl="1"/>
            <a:r>
              <a:rPr lang="en-US" dirty="0"/>
              <a:t>This is </a:t>
            </a:r>
            <a:r>
              <a:rPr lang="en-US" u="sng" dirty="0"/>
              <a:t>especially important</a:t>
            </a:r>
            <a:r>
              <a:rPr lang="en-US" dirty="0"/>
              <a:t> if you use the Edit Records screen</a:t>
            </a:r>
          </a:p>
          <a:p>
            <a:r>
              <a:rPr lang="en-US" dirty="0"/>
              <a:t>Select “Status Dashboard” under the appropriate assessment collection</a:t>
            </a:r>
          </a:p>
          <a:p>
            <a:r>
              <a:rPr lang="en-US" dirty="0"/>
              <a:t>Review the data on the Status Dashboard to make sure you are ready to submit</a:t>
            </a:r>
          </a:p>
          <a:p>
            <a:pPr lvl="1"/>
            <a:r>
              <a:rPr lang="en-US" dirty="0"/>
              <a:t>Validation Errors and RITS Errors must be zero unless you have contacted SBD Support specifically to ignore errors</a:t>
            </a:r>
          </a:p>
          <a:p>
            <a:pPr lvl="1"/>
            <a:r>
              <a:rPr lang="en-US" dirty="0"/>
              <a:t>If errors are ignored, you must submit without making any additional changes or uploading a new file or it will reset the ignore errors status</a:t>
            </a:r>
          </a:p>
          <a:p>
            <a:r>
              <a:rPr lang="en-US" dirty="0"/>
              <a:t>Click “Submit to CDE” and “Yes” in the pop-up window</a:t>
            </a:r>
          </a:p>
          <a:p>
            <a:r>
              <a:rPr lang="en-US" dirty="0"/>
              <a:t>If you need to make additional changes after submission, please contact SBD Support to unlock your data.  This can be done until the end of the window.</a:t>
            </a:r>
          </a:p>
        </p:txBody>
      </p:sp>
      <p:sp>
        <p:nvSpPr>
          <p:cNvPr id="4" name="Slide Number Placeholder 3"/>
          <p:cNvSpPr>
            <a:spLocks noGrp="1"/>
          </p:cNvSpPr>
          <p:nvPr>
            <p:ph type="sldNum" sz="quarter" idx="12"/>
          </p:nvPr>
        </p:nvSpPr>
        <p:spPr>
          <a:xfrm>
            <a:off x="2828630" y="6311900"/>
            <a:ext cx="2057400" cy="365125"/>
          </a:xfrm>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2745672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31" y="136524"/>
            <a:ext cx="7886700" cy="1325563"/>
          </a:xfrm>
        </p:spPr>
        <p:txBody>
          <a:bodyPr/>
          <a:lstStyle/>
          <a:p>
            <a:r>
              <a:rPr lang="en-US" dirty="0"/>
              <a:t>Troubleshooting</a:t>
            </a:r>
          </a:p>
        </p:txBody>
      </p:sp>
      <p:sp>
        <p:nvSpPr>
          <p:cNvPr id="3" name="Content Placeholder 2"/>
          <p:cNvSpPr>
            <a:spLocks noGrp="1"/>
          </p:cNvSpPr>
          <p:nvPr>
            <p:ph idx="1"/>
          </p:nvPr>
        </p:nvSpPr>
        <p:spPr>
          <a:xfrm>
            <a:off x="628650" y="1462087"/>
            <a:ext cx="7886700" cy="4714876"/>
          </a:xfrm>
        </p:spPr>
        <p:txBody>
          <a:bodyPr>
            <a:normAutofit fontScale="92500" lnSpcReduction="10000"/>
          </a:bodyPr>
          <a:lstStyle/>
          <a:p>
            <a:r>
              <a:rPr lang="en-US" dirty="0"/>
              <a:t>See the </a:t>
            </a:r>
            <a:r>
              <a:rPr lang="en-US" dirty="0">
                <a:hlinkClick r:id="rId2"/>
              </a:rPr>
              <a:t>SBD Manual</a:t>
            </a:r>
            <a:r>
              <a:rPr lang="en-US" dirty="0"/>
              <a:t> for common issues and trouble shooting techniques</a:t>
            </a:r>
          </a:p>
          <a:p>
            <a:r>
              <a:rPr lang="en-US" dirty="0"/>
              <a:t>Users generally have issues at three different points in the SBD process:</a:t>
            </a:r>
          </a:p>
          <a:p>
            <a:pPr lvl="1"/>
            <a:r>
              <a:rPr lang="en-US" dirty="0"/>
              <a:t>Logging in to Data Pipeline</a:t>
            </a:r>
          </a:p>
          <a:p>
            <a:pPr lvl="2"/>
            <a:r>
              <a:rPr lang="en-US" dirty="0"/>
              <a:t>Generally these issues must be resolved by the district LAM.</a:t>
            </a:r>
          </a:p>
          <a:p>
            <a:pPr lvl="2"/>
            <a:r>
              <a:rPr lang="en-US" dirty="0"/>
              <a:t>CDE cannot change or grant user permissions.</a:t>
            </a:r>
          </a:p>
          <a:p>
            <a:pPr lvl="1"/>
            <a:r>
              <a:rPr lang="en-US" dirty="0"/>
              <a:t>Uploading a Data file</a:t>
            </a:r>
          </a:p>
          <a:p>
            <a:pPr lvl="2"/>
            <a:r>
              <a:rPr lang="en-US" dirty="0"/>
              <a:t>This is usually an issue with the file format. See the manual for common issues and how to identify them.</a:t>
            </a:r>
          </a:p>
          <a:p>
            <a:pPr lvl="1"/>
            <a:r>
              <a:rPr lang="en-US" dirty="0"/>
              <a:t>Clearing Errors</a:t>
            </a:r>
          </a:p>
          <a:p>
            <a:pPr lvl="2"/>
            <a:r>
              <a:rPr lang="en-US" dirty="0"/>
              <a:t>Usually the Data File Layout and Definitions and Business Rules documents are enough to identify why an error is occurring.</a:t>
            </a:r>
          </a:p>
          <a:p>
            <a:pPr lvl="2"/>
            <a:r>
              <a:rPr lang="en-US" dirty="0"/>
              <a:t>If you think an error is triggering incorrectly, contact SBD Support.</a:t>
            </a:r>
          </a:p>
          <a:p>
            <a:endParaRPr lang="en-US" dirty="0"/>
          </a:p>
          <a:p>
            <a:endParaRPr lang="en-US" dirty="0"/>
          </a:p>
        </p:txBody>
      </p:sp>
      <p:sp>
        <p:nvSpPr>
          <p:cNvPr id="4" name="Slide Number Placeholder 3"/>
          <p:cNvSpPr>
            <a:spLocks noGrp="1"/>
          </p:cNvSpPr>
          <p:nvPr>
            <p:ph type="sldNum" sz="quarter" idx="12"/>
          </p:nvPr>
        </p:nvSpPr>
        <p:spPr>
          <a:xfrm>
            <a:off x="2544834" y="6176963"/>
            <a:ext cx="2057400" cy="365125"/>
          </a:xfrm>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3008423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9" y="48863"/>
            <a:ext cx="7886700" cy="1325563"/>
          </a:xfrm>
        </p:spPr>
        <p:txBody>
          <a:bodyPr/>
          <a:lstStyle/>
          <a:p>
            <a:r>
              <a:rPr lang="en-US" dirty="0"/>
              <a:t>Moving Students</a:t>
            </a:r>
          </a:p>
        </p:txBody>
      </p:sp>
      <p:sp>
        <p:nvSpPr>
          <p:cNvPr id="3" name="Content Placeholder 2"/>
          <p:cNvSpPr>
            <a:spLocks noGrp="1"/>
          </p:cNvSpPr>
          <p:nvPr>
            <p:ph idx="1"/>
          </p:nvPr>
        </p:nvSpPr>
        <p:spPr>
          <a:xfrm>
            <a:off x="628650" y="1463039"/>
            <a:ext cx="7886700" cy="5021982"/>
          </a:xfrm>
        </p:spPr>
        <p:txBody>
          <a:bodyPr>
            <a:normAutofit/>
          </a:bodyPr>
          <a:lstStyle/>
          <a:p>
            <a:r>
              <a:rPr lang="en-US" dirty="0"/>
              <a:t>All SBD collections allow a district to move students between schools within their district</a:t>
            </a:r>
          </a:p>
          <a:p>
            <a:r>
              <a:rPr lang="en-US" dirty="0"/>
              <a:t>Moving between districts is a collection specific process</a:t>
            </a:r>
          </a:p>
          <a:p>
            <a:pPr lvl="1"/>
            <a:r>
              <a:rPr lang="en-US" dirty="0"/>
              <a:t>CMAS – submit a failsafe document to CDE through Syncplicity</a:t>
            </a:r>
          </a:p>
          <a:p>
            <a:pPr lvl="1"/>
            <a:r>
              <a:rPr lang="en-US" dirty="0"/>
              <a:t>DLM – Do </a:t>
            </a:r>
            <a:r>
              <a:rPr lang="en-US" u="sng" dirty="0"/>
              <a:t>not</a:t>
            </a:r>
            <a:r>
              <a:rPr lang="en-US" dirty="0"/>
              <a:t> send a failsafe document</a:t>
            </a:r>
          </a:p>
          <a:p>
            <a:pPr lvl="2"/>
            <a:r>
              <a:rPr lang="en-US" dirty="0"/>
              <a:t>The SBD layout includes the Responsible and the Testing School</a:t>
            </a:r>
          </a:p>
          <a:p>
            <a:pPr lvl="2"/>
            <a:r>
              <a:rPr lang="en-US" dirty="0"/>
              <a:t>Responsible school is updateable</a:t>
            </a:r>
          </a:p>
          <a:p>
            <a:pPr lvl="2"/>
            <a:r>
              <a:rPr lang="en-US" dirty="0"/>
              <a:t>If you are moving a student out of your district, contact the receiving district to make sure that they are aware of the student and agree to the move (CDE will also verify moves against RITS and Interchange data)</a:t>
            </a:r>
          </a:p>
        </p:txBody>
      </p:sp>
      <p:sp>
        <p:nvSpPr>
          <p:cNvPr id="4" name="Slide Number Placeholder 3"/>
          <p:cNvSpPr>
            <a:spLocks noGrp="1"/>
          </p:cNvSpPr>
          <p:nvPr>
            <p:ph type="sldNum" sz="quarter" idx="12"/>
          </p:nvPr>
        </p:nvSpPr>
        <p:spPr>
          <a:xfrm>
            <a:off x="2789155" y="6267739"/>
            <a:ext cx="2057400" cy="365125"/>
          </a:xfrm>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1715506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90" y="0"/>
            <a:ext cx="7886700" cy="1325563"/>
          </a:xfrm>
        </p:spPr>
        <p:txBody>
          <a:bodyPr/>
          <a:lstStyle/>
          <a:p>
            <a:r>
              <a:rPr lang="en-US" dirty="0"/>
              <a:t>COGNOS Reports</a:t>
            </a:r>
          </a:p>
        </p:txBody>
      </p:sp>
      <p:pic>
        <p:nvPicPr>
          <p:cNvPr id="5" name="table" descr="This table provides an inventory of all of the reports available to perform data validation.">
            <a:extLst>
              <a:ext uri="{FF2B5EF4-FFF2-40B4-BE49-F238E27FC236}">
                <a16:creationId xmlns:a16="http://schemas.microsoft.com/office/drawing/2014/main" id="{830AD161-8B5F-467A-B5C4-395723AEACE4}"/>
              </a:ext>
            </a:extLst>
          </p:cNvPr>
          <p:cNvPicPr>
            <a:picLocks noGrp="1" noChangeAspect="1"/>
          </p:cNvPicPr>
          <p:nvPr>
            <p:ph idx="1"/>
          </p:nvPr>
        </p:nvPicPr>
        <p:blipFill>
          <a:blip r:embed="rId3"/>
          <a:stretch>
            <a:fillRect/>
          </a:stretch>
        </p:blipFill>
        <p:spPr>
          <a:xfrm>
            <a:off x="258552" y="1325563"/>
            <a:ext cx="8504116" cy="4581942"/>
          </a:xfrm>
          <a:prstGeom prst="rect">
            <a:avLst/>
          </a:prstGeom>
        </p:spPr>
      </p:pic>
      <p:sp>
        <p:nvSpPr>
          <p:cNvPr id="4" name="Slide Number Placeholder 3"/>
          <p:cNvSpPr>
            <a:spLocks noGrp="1"/>
          </p:cNvSpPr>
          <p:nvPr>
            <p:ph type="sldNum" sz="quarter" idx="12"/>
          </p:nvPr>
        </p:nvSpPr>
        <p:spPr>
          <a:xfrm>
            <a:off x="2724936" y="6297105"/>
            <a:ext cx="2271270" cy="358384"/>
          </a:xfrm>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74772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Additional Resources</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24</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1180365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26" y="135977"/>
            <a:ext cx="7886700" cy="1325563"/>
          </a:xfrm>
        </p:spPr>
        <p:txBody>
          <a:bodyPr/>
          <a:lstStyle/>
          <a:p>
            <a:r>
              <a:rPr lang="en-US" dirty="0"/>
              <a:t>Assessment Division Homepage</a:t>
            </a:r>
          </a:p>
        </p:txBody>
      </p:sp>
      <p:sp>
        <p:nvSpPr>
          <p:cNvPr id="3" name="Content Placeholder 2"/>
          <p:cNvSpPr>
            <a:spLocks noGrp="1"/>
          </p:cNvSpPr>
          <p:nvPr>
            <p:ph idx="1"/>
          </p:nvPr>
        </p:nvSpPr>
        <p:spPr>
          <a:xfrm>
            <a:off x="443904" y="1354285"/>
            <a:ext cx="7886700" cy="4351338"/>
          </a:xfrm>
        </p:spPr>
        <p:txBody>
          <a:bodyPr/>
          <a:lstStyle/>
          <a:p>
            <a:r>
              <a:rPr lang="en-US" dirty="0">
                <a:hlinkClick r:id="rId2"/>
              </a:rPr>
              <a:t>https://www.cde.state.co.us/assessment</a:t>
            </a:r>
            <a:r>
              <a:rPr lang="en-US" dirty="0"/>
              <a:t> </a:t>
            </a:r>
          </a:p>
          <a:p>
            <a:endParaRPr lang="en-US" dirty="0"/>
          </a:p>
          <a:p>
            <a:endParaRPr lang="en-US" dirty="0"/>
          </a:p>
        </p:txBody>
      </p:sp>
      <p:pic>
        <p:nvPicPr>
          <p:cNvPr id="6" name="Picture 5" descr="This is a screenshot of the Assessment Division homepage."/>
          <p:cNvPicPr>
            <a:picLocks noChangeAspect="1"/>
          </p:cNvPicPr>
          <p:nvPr/>
        </p:nvPicPr>
        <p:blipFill>
          <a:blip r:embed="rId3"/>
          <a:stretch>
            <a:fillRect/>
          </a:stretch>
        </p:blipFill>
        <p:spPr>
          <a:xfrm>
            <a:off x="681421" y="1835578"/>
            <a:ext cx="5248039" cy="4397848"/>
          </a:xfrm>
          <a:prstGeom prst="rect">
            <a:avLst/>
          </a:prstGeom>
        </p:spPr>
      </p:pic>
      <p:sp>
        <p:nvSpPr>
          <p:cNvPr id="4" name="Slide Number Placeholder 3"/>
          <p:cNvSpPr>
            <a:spLocks noGrp="1"/>
          </p:cNvSpPr>
          <p:nvPr>
            <p:ph type="sldNum" sz="quarter" idx="12"/>
          </p:nvPr>
        </p:nvSpPr>
        <p:spPr>
          <a:xfrm>
            <a:off x="3105876" y="6356898"/>
            <a:ext cx="2057400" cy="365125"/>
          </a:xfrm>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134855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7886700" cy="1325563"/>
          </a:xfrm>
        </p:spPr>
        <p:txBody>
          <a:bodyPr/>
          <a:lstStyle/>
          <a:p>
            <a:r>
              <a:rPr lang="en-US" dirty="0"/>
              <a:t>Invalidation Instructions</a:t>
            </a:r>
          </a:p>
        </p:txBody>
      </p:sp>
      <p:sp>
        <p:nvSpPr>
          <p:cNvPr id="3" name="Content Placeholder 2"/>
          <p:cNvSpPr>
            <a:spLocks noGrp="1"/>
          </p:cNvSpPr>
          <p:nvPr>
            <p:ph idx="1"/>
          </p:nvPr>
        </p:nvSpPr>
        <p:spPr>
          <a:xfrm>
            <a:off x="628650" y="1343818"/>
            <a:ext cx="7886700" cy="4949827"/>
          </a:xfrm>
        </p:spPr>
        <p:txBody>
          <a:bodyPr>
            <a:normAutofit/>
          </a:bodyPr>
          <a:lstStyle/>
          <a:p>
            <a:r>
              <a:rPr lang="en-US" dirty="0"/>
              <a:t>Instructions for applying invalidations during SBD are in the File Layout and Definitions documents.</a:t>
            </a:r>
          </a:p>
          <a:p>
            <a:r>
              <a:rPr lang="en-US" dirty="0"/>
              <a:t>There are also instructions for applying invalidations in the assessment materials with details on the appropriate uses of each code:</a:t>
            </a:r>
          </a:p>
          <a:p>
            <a:pPr lvl="1"/>
            <a:r>
              <a:rPr lang="en-US" dirty="0"/>
              <a:t>CMAS Procedures Manual </a:t>
            </a:r>
          </a:p>
          <a:p>
            <a:pPr lvl="2"/>
            <a:r>
              <a:rPr lang="en-US" dirty="0">
                <a:hlinkClick r:id="rId2"/>
              </a:rPr>
              <a:t>https://www.cde.state.co.us/assessment/cmas_coalt_proceduresmanual_sp24</a:t>
            </a:r>
            <a:r>
              <a:rPr lang="en-US" dirty="0"/>
              <a:t> </a:t>
            </a:r>
          </a:p>
          <a:p>
            <a:pPr lvl="1"/>
            <a:r>
              <a:rPr lang="en-US" dirty="0"/>
              <a:t>DLM – DLM Special Circumstance Codes</a:t>
            </a:r>
          </a:p>
          <a:p>
            <a:pPr lvl="2"/>
            <a:r>
              <a:rPr lang="en-US" sz="2100" dirty="0">
                <a:hlinkClick r:id="rId3"/>
              </a:rPr>
              <a:t>http://www.cde.state.co.us/assessment/dlmspecialcircumstancecodes</a:t>
            </a:r>
            <a:endParaRPr lang="en-US" sz="2100" dirty="0"/>
          </a:p>
        </p:txBody>
      </p:sp>
      <p:sp>
        <p:nvSpPr>
          <p:cNvPr id="4" name="Slide Number Placeholder 3"/>
          <p:cNvSpPr>
            <a:spLocks noGrp="1"/>
          </p:cNvSpPr>
          <p:nvPr>
            <p:ph type="sldNum" sz="quarter" idx="12"/>
          </p:nvPr>
        </p:nvSpPr>
        <p:spPr>
          <a:xfrm>
            <a:off x="2706082" y="6293645"/>
            <a:ext cx="2057400" cy="365125"/>
          </a:xfrm>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229219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DF20-2058-F0C6-2642-75C382AE0987}"/>
              </a:ext>
            </a:extLst>
          </p:cNvPr>
          <p:cNvSpPr>
            <a:spLocks noGrp="1"/>
          </p:cNvSpPr>
          <p:nvPr>
            <p:ph type="ctrTitle"/>
          </p:nvPr>
        </p:nvSpPr>
        <p:spPr/>
        <p:txBody>
          <a:bodyPr/>
          <a:lstStyle/>
          <a:p>
            <a:r>
              <a:rPr lang="en-US" dirty="0"/>
              <a:t>Deeper Dive:</a:t>
            </a:r>
            <a:br>
              <a:rPr lang="en-US" dirty="0"/>
            </a:br>
            <a:r>
              <a:rPr lang="en-US" dirty="0"/>
              <a:t>CMAS SBD Specific Fields</a:t>
            </a:r>
            <a:br>
              <a:rPr lang="en-US" dirty="0"/>
            </a:br>
            <a:br>
              <a:rPr lang="en-US" dirty="0"/>
            </a:br>
            <a:r>
              <a:rPr lang="en-US" sz="2800" dirty="0"/>
              <a:t>(CMAS and </a:t>
            </a:r>
            <a:r>
              <a:rPr lang="en-US" sz="2800" dirty="0" err="1"/>
              <a:t>CoAlt</a:t>
            </a:r>
            <a:r>
              <a:rPr lang="en-US" sz="2800" dirty="0"/>
              <a:t>: Science)</a:t>
            </a:r>
          </a:p>
        </p:txBody>
      </p:sp>
      <p:sp>
        <p:nvSpPr>
          <p:cNvPr id="3" name="Slide Number Placeholder 2">
            <a:extLst>
              <a:ext uri="{FF2B5EF4-FFF2-40B4-BE49-F238E27FC236}">
                <a16:creationId xmlns:a16="http://schemas.microsoft.com/office/drawing/2014/main" id="{ADB9B2FD-D9D9-9471-B6DE-88B1321F4551}"/>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492960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555C-7FCB-EDCC-6DB6-DDC61A16E8E6}"/>
              </a:ext>
            </a:extLst>
          </p:cNvPr>
          <p:cNvSpPr>
            <a:spLocks noGrp="1"/>
          </p:cNvSpPr>
          <p:nvPr>
            <p:ph type="title"/>
          </p:nvPr>
        </p:nvSpPr>
        <p:spPr>
          <a:xfrm>
            <a:off x="628650" y="280905"/>
            <a:ext cx="7886700" cy="1325563"/>
          </a:xfrm>
        </p:spPr>
        <p:txBody>
          <a:bodyPr>
            <a:normAutofit fontScale="90000"/>
          </a:bodyPr>
          <a:lstStyle/>
          <a:p>
            <a:r>
              <a:rPr lang="en-US" dirty="0"/>
              <a:t>CMAS: Changes for 23-24 Collection</a:t>
            </a:r>
            <a:br>
              <a:rPr lang="en-US" dirty="0"/>
            </a:br>
            <a:endParaRPr lang="en-US" dirty="0"/>
          </a:p>
        </p:txBody>
      </p:sp>
      <p:sp>
        <p:nvSpPr>
          <p:cNvPr id="3" name="Content Placeholder 2">
            <a:extLst>
              <a:ext uri="{FF2B5EF4-FFF2-40B4-BE49-F238E27FC236}">
                <a16:creationId xmlns:a16="http://schemas.microsoft.com/office/drawing/2014/main" id="{F82E761F-4C8A-B940-B7F9-E16094057B2A}"/>
              </a:ext>
            </a:extLst>
          </p:cNvPr>
          <p:cNvSpPr>
            <a:spLocks noGrp="1"/>
          </p:cNvSpPr>
          <p:nvPr>
            <p:ph idx="1"/>
          </p:nvPr>
        </p:nvSpPr>
        <p:spPr>
          <a:xfrm>
            <a:off x="401444" y="1471961"/>
            <a:ext cx="8113906" cy="4811695"/>
          </a:xfrm>
        </p:spPr>
        <p:txBody>
          <a:bodyPr>
            <a:normAutofit/>
          </a:bodyPr>
          <a:lstStyle/>
          <a:p>
            <a:r>
              <a:rPr lang="en-US" dirty="0"/>
              <a:t>Coding adjustments: </a:t>
            </a:r>
          </a:p>
          <a:p>
            <a:pPr lvl="1"/>
            <a:r>
              <a:rPr lang="en-US" dirty="0"/>
              <a:t>The gender field was updated to include a third category of “03” (Nonbinary).</a:t>
            </a:r>
          </a:p>
          <a:p>
            <a:pPr lvl="1"/>
            <a:r>
              <a:rPr lang="en-US" dirty="0"/>
              <a:t>References to the Grade 8 Science assessment were changed from “SCMSS” and “SCMSA” to “SC08S” and “SC08A”, respectively.</a:t>
            </a:r>
          </a:p>
          <a:p>
            <a:pPr lvl="1"/>
            <a:r>
              <a:rPr lang="en-US" dirty="0"/>
              <a:t>References to the Grade 11 Science assessment were changed from “SCHSS” and “SCHSA” to “SC11S” and “SC11A”, respectively.</a:t>
            </a:r>
          </a:p>
          <a:p>
            <a:pPr lvl="1"/>
            <a:r>
              <a:rPr lang="en-US" dirty="0"/>
              <a:t>An additional code was added to the Calculated Invalidation Code field: “11-Extenuating Circumstances”.</a:t>
            </a:r>
          </a:p>
        </p:txBody>
      </p:sp>
      <p:sp>
        <p:nvSpPr>
          <p:cNvPr id="4" name="Slide Number Placeholder 3">
            <a:extLst>
              <a:ext uri="{FF2B5EF4-FFF2-40B4-BE49-F238E27FC236}">
                <a16:creationId xmlns:a16="http://schemas.microsoft.com/office/drawing/2014/main" id="{48C2C18C-6EBA-9747-A5B2-77F20173F40F}"/>
              </a:ext>
            </a:extLst>
          </p:cNvPr>
          <p:cNvSpPr>
            <a:spLocks noGrp="1"/>
          </p:cNvSpPr>
          <p:nvPr>
            <p:ph type="sldNum" sz="quarter" idx="12"/>
          </p:nvPr>
        </p:nvSpPr>
        <p:spPr>
          <a:xfrm>
            <a:off x="2514600" y="6283657"/>
            <a:ext cx="2057400" cy="365125"/>
          </a:xfrm>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266075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555C-7FCB-EDCC-6DB6-DDC61A16E8E6}"/>
              </a:ext>
            </a:extLst>
          </p:cNvPr>
          <p:cNvSpPr>
            <a:spLocks noGrp="1"/>
          </p:cNvSpPr>
          <p:nvPr>
            <p:ph type="title"/>
          </p:nvPr>
        </p:nvSpPr>
        <p:spPr>
          <a:xfrm>
            <a:off x="628650" y="280905"/>
            <a:ext cx="7886700" cy="1325563"/>
          </a:xfrm>
        </p:spPr>
        <p:txBody>
          <a:bodyPr>
            <a:normAutofit fontScale="90000"/>
          </a:bodyPr>
          <a:lstStyle/>
          <a:p>
            <a:r>
              <a:rPr lang="en-US" dirty="0"/>
              <a:t>CMAS: Changes for 23-24 Collection (Continued)</a:t>
            </a:r>
            <a:br>
              <a:rPr lang="en-US" dirty="0"/>
            </a:br>
            <a:endParaRPr lang="en-US" dirty="0"/>
          </a:p>
        </p:txBody>
      </p:sp>
      <p:sp>
        <p:nvSpPr>
          <p:cNvPr id="3" name="Content Placeholder 2">
            <a:extLst>
              <a:ext uri="{FF2B5EF4-FFF2-40B4-BE49-F238E27FC236}">
                <a16:creationId xmlns:a16="http://schemas.microsoft.com/office/drawing/2014/main" id="{F82E761F-4C8A-B940-B7F9-E16094057B2A}"/>
              </a:ext>
            </a:extLst>
          </p:cNvPr>
          <p:cNvSpPr>
            <a:spLocks noGrp="1"/>
          </p:cNvSpPr>
          <p:nvPr>
            <p:ph idx="1"/>
          </p:nvPr>
        </p:nvSpPr>
        <p:spPr>
          <a:xfrm>
            <a:off x="401444" y="1471961"/>
            <a:ext cx="8113906" cy="4811695"/>
          </a:xfrm>
        </p:spPr>
        <p:txBody>
          <a:bodyPr>
            <a:normAutofit/>
          </a:bodyPr>
          <a:lstStyle/>
          <a:p>
            <a:r>
              <a:rPr lang="en-US" dirty="0"/>
              <a:t>Business Rules:</a:t>
            </a:r>
          </a:p>
          <a:p>
            <a:pPr lvl="1"/>
            <a:r>
              <a:rPr lang="en-US" dirty="0"/>
              <a:t>Business rules have been updated to reflect the coding adjustments for the gender, calculated invalidation code, and test code fields.</a:t>
            </a:r>
          </a:p>
          <a:p>
            <a:pPr lvl="1"/>
            <a:endParaRPr lang="en-US" dirty="0"/>
          </a:p>
          <a:p>
            <a:pPr lvl="1"/>
            <a:r>
              <a:rPr lang="en-US" dirty="0"/>
              <a:t>An additional business rule has been added to the Not Tested Reason field around the “9-Parent Excuse” code. If a “9-Parent Excuse” code is entered into the Not Tested Reason field but the student has answered at least one question in all three of the unit tests, the business rule will trigger and provide an error. </a:t>
            </a:r>
          </a:p>
        </p:txBody>
      </p:sp>
      <p:sp>
        <p:nvSpPr>
          <p:cNvPr id="4" name="Slide Number Placeholder 3">
            <a:extLst>
              <a:ext uri="{FF2B5EF4-FFF2-40B4-BE49-F238E27FC236}">
                <a16:creationId xmlns:a16="http://schemas.microsoft.com/office/drawing/2014/main" id="{48C2C18C-6EBA-9747-A5B2-77F20173F40F}"/>
              </a:ext>
            </a:extLst>
          </p:cNvPr>
          <p:cNvSpPr>
            <a:spLocks noGrp="1"/>
          </p:cNvSpPr>
          <p:nvPr>
            <p:ph type="sldNum" sz="quarter" idx="12"/>
          </p:nvPr>
        </p:nvSpPr>
        <p:spPr>
          <a:xfrm>
            <a:off x="2514600" y="6283657"/>
            <a:ext cx="2057400" cy="365125"/>
          </a:xfrm>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1559268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9" y="295456"/>
            <a:ext cx="6081865" cy="537056"/>
          </a:xfrm>
        </p:spPr>
        <p:txBody>
          <a:bodyPr>
            <a:normAutofit fontScale="90000"/>
          </a:bodyPr>
          <a:lstStyle/>
          <a:p>
            <a:r>
              <a:rPr lang="en-US" dirty="0"/>
              <a:t>Outline</a:t>
            </a:r>
          </a:p>
        </p:txBody>
      </p:sp>
      <p:sp>
        <p:nvSpPr>
          <p:cNvPr id="7" name="Content Placeholder 2"/>
          <p:cNvSpPr>
            <a:spLocks noGrp="1"/>
          </p:cNvSpPr>
          <p:nvPr>
            <p:ph idx="1"/>
          </p:nvPr>
        </p:nvSpPr>
        <p:spPr>
          <a:xfrm>
            <a:off x="545523" y="1472276"/>
            <a:ext cx="7886700" cy="4640674"/>
          </a:xfrm>
        </p:spPr>
        <p:txBody>
          <a:bodyPr>
            <a:normAutofit lnSpcReduction="10000"/>
          </a:bodyPr>
          <a:lstStyle/>
          <a:p>
            <a:pPr marL="0" indent="0">
              <a:buNone/>
            </a:pPr>
            <a:r>
              <a:rPr lang="en-US" u="sng" dirty="0"/>
              <a:t>Presentation Outline:</a:t>
            </a:r>
            <a:r>
              <a:rPr lang="en-US" dirty="0"/>
              <a:t> </a:t>
            </a:r>
          </a:p>
          <a:p>
            <a:r>
              <a:rPr lang="en-US" dirty="0"/>
              <a:t>General Information </a:t>
            </a:r>
          </a:p>
          <a:p>
            <a:pPr lvl="1"/>
            <a:r>
              <a:rPr lang="en-US" dirty="0"/>
              <a:t>Purpose</a:t>
            </a:r>
          </a:p>
          <a:p>
            <a:pPr lvl="1"/>
            <a:r>
              <a:rPr lang="en-US" dirty="0"/>
              <a:t>Collection Timeline</a:t>
            </a:r>
          </a:p>
          <a:p>
            <a:pPr lvl="1"/>
            <a:r>
              <a:rPr lang="en-US" dirty="0"/>
              <a:t>Role Assignments in Identity Management (</a:t>
            </a:r>
            <a:r>
              <a:rPr lang="en-US" dirty="0" err="1"/>
              <a:t>IdM</a:t>
            </a:r>
            <a:r>
              <a:rPr lang="en-US" dirty="0"/>
              <a:t>)</a:t>
            </a:r>
          </a:p>
          <a:p>
            <a:r>
              <a:rPr lang="en-US" dirty="0"/>
              <a:t>SBD Step-by-Step Guide</a:t>
            </a:r>
          </a:p>
          <a:p>
            <a:r>
              <a:rPr lang="en-US" dirty="0"/>
              <a:t>Additional Resources</a:t>
            </a:r>
          </a:p>
          <a:p>
            <a:r>
              <a:rPr lang="en-US" dirty="0"/>
              <a:t>Deeper Dive into CMAS and DLM</a:t>
            </a:r>
          </a:p>
          <a:p>
            <a:r>
              <a:rPr lang="en-US" dirty="0"/>
              <a:t>Accountability Implications</a:t>
            </a:r>
          </a:p>
          <a:p>
            <a:r>
              <a:rPr lang="en-US" dirty="0"/>
              <a:t>Time for Questions</a:t>
            </a:r>
          </a:p>
          <a:p>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a:xfrm>
            <a:off x="223071" y="6427018"/>
            <a:ext cx="4081074" cy="365125"/>
          </a:xfrm>
        </p:spPr>
        <p:txBody>
          <a:bodyPr/>
          <a:lstStyle/>
          <a:p>
            <a:fld id="{C479D5F6-EDCB-402A-AC08-4943A1820E8F}" type="slidenum">
              <a:rPr lang="en-US" smtClean="0"/>
              <a:pPr/>
              <a:t>3</a:t>
            </a:fld>
            <a:r>
              <a:rPr lang="en-US" dirty="0"/>
              <a:t>  </a:t>
            </a:r>
          </a:p>
        </p:txBody>
      </p:sp>
    </p:spTree>
    <p:extLst>
      <p:ext uri="{BB962C8B-B14F-4D97-AF65-F5344CB8AC3E}">
        <p14:creationId xmlns:p14="http://schemas.microsoft.com/office/powerpoint/2010/main" val="3641548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Accommodation Type Used</a:t>
            </a:r>
          </a:p>
        </p:txBody>
      </p:sp>
      <p:sp>
        <p:nvSpPr>
          <p:cNvPr id="3" name="Content Placeholder 2"/>
          <p:cNvSpPr>
            <a:spLocks noGrp="1"/>
          </p:cNvSpPr>
          <p:nvPr>
            <p:ph idx="1"/>
          </p:nvPr>
        </p:nvSpPr>
        <p:spPr>
          <a:xfrm>
            <a:off x="628650" y="1463039"/>
            <a:ext cx="7886700" cy="4799737"/>
          </a:xfrm>
        </p:spPr>
        <p:txBody>
          <a:bodyPr>
            <a:normAutofit fontScale="77500" lnSpcReduction="20000"/>
          </a:bodyPr>
          <a:lstStyle/>
          <a:p>
            <a:pPr marL="342900" indent="-342900">
              <a:buFont typeface="Arial" panose="020B0604020202020204" pitchFamily="34" charset="0"/>
              <a:buChar char="•"/>
            </a:pPr>
            <a:r>
              <a:rPr lang="en-US" dirty="0"/>
              <a:t>Accommodation Type Used</a:t>
            </a:r>
          </a:p>
          <a:p>
            <a:pPr marL="1028700" lvl="1" indent="-342900"/>
            <a:r>
              <a:rPr lang="en-US" dirty="0"/>
              <a:t>Certain accommodations used on the CMAS assessments are tied to the student having an IEP or being a multilingual learner (ML). The Pearson system will not allow changes to these fields if a student is registered for an accommodation</a:t>
            </a:r>
          </a:p>
          <a:p>
            <a:pPr marL="1028700" lvl="1" indent="-342900"/>
            <a:r>
              <a:rPr lang="en-US" dirty="0"/>
              <a:t>This field is not updateable, but it shows you if a student was registered for an accommodation:</a:t>
            </a:r>
          </a:p>
          <a:p>
            <a:pPr marL="1485900" lvl="2" indent="-342900"/>
            <a:r>
              <a:rPr lang="en-US" dirty="0"/>
              <a:t>IEP/504 – Student had an accommodation that requires an IEP/504</a:t>
            </a:r>
          </a:p>
          <a:p>
            <a:pPr marL="1485900" lvl="2" indent="-342900"/>
            <a:r>
              <a:rPr lang="en-US" dirty="0"/>
              <a:t>ML - Student had an accommodation that requires NEP or LEP status</a:t>
            </a:r>
          </a:p>
          <a:p>
            <a:pPr marL="1485900" lvl="2" indent="-342900"/>
            <a:r>
              <a:rPr lang="en-US" dirty="0"/>
              <a:t>Both – Student had multiple accommodations requiring both IEP and EL</a:t>
            </a:r>
          </a:p>
          <a:p>
            <a:pPr marL="1485900" lvl="2" indent="-342900"/>
            <a:r>
              <a:rPr lang="en-US" dirty="0"/>
              <a:t>Either – Some accommodations can used for either status (i.e. Extended Time)</a:t>
            </a:r>
          </a:p>
          <a:p>
            <a:pPr marL="1028700" lvl="1" indent="-342900"/>
            <a:r>
              <a:rPr lang="en-US" dirty="0"/>
              <a:t>If you try to change IEP/504 to blank or Language Proficiency to 0 when they had an accommodation as indicated, it will cause an error</a:t>
            </a:r>
          </a:p>
          <a:p>
            <a:pPr marL="1028700" lvl="1" indent="-342900"/>
            <a:endParaRPr lang="en-US" dirty="0"/>
          </a:p>
          <a:p>
            <a:pPr marL="1028700" lvl="1" indent="-342900"/>
            <a:r>
              <a:rPr lang="en-US" dirty="0"/>
              <a:t>If a student truly was misidentified during testing and should not have received an accommodation, contact SBD Support to review the record and determine the appropriate course of action</a:t>
            </a:r>
          </a:p>
          <a:p>
            <a:pPr marL="1485900" lvl="2" indent="-342900"/>
            <a:r>
              <a:rPr lang="en-US" dirty="0"/>
              <a:t>The records may need to be invalidated or suppressed</a:t>
            </a:r>
          </a:p>
        </p:txBody>
      </p:sp>
      <p:sp>
        <p:nvSpPr>
          <p:cNvPr id="4" name="Slide Number Placeholder 3">
            <a:extLst>
              <a:ext uri="{FF2B5EF4-FFF2-40B4-BE49-F238E27FC236}">
                <a16:creationId xmlns:a16="http://schemas.microsoft.com/office/drawing/2014/main" id="{70C377B3-88ED-F5DD-2ACF-6AF5E0F496F2}"/>
              </a:ext>
            </a:extLst>
          </p:cNvPr>
          <p:cNvSpPr>
            <a:spLocks noGrp="1"/>
          </p:cNvSpPr>
          <p:nvPr>
            <p:ph type="sldNum" sz="quarter" idx="12"/>
          </p:nvPr>
        </p:nvSpPr>
        <p:spPr>
          <a:xfrm>
            <a:off x="2514600" y="6217689"/>
            <a:ext cx="2057400" cy="365125"/>
          </a:xfrm>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2767435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Grade</a:t>
            </a:r>
          </a:p>
        </p:txBody>
      </p:sp>
      <p:sp>
        <p:nvSpPr>
          <p:cNvPr id="3" name="Content Placeholder 2"/>
          <p:cNvSpPr>
            <a:spLocks noGrp="1"/>
          </p:cNvSpPr>
          <p:nvPr>
            <p:ph idx="1"/>
          </p:nvPr>
        </p:nvSpPr>
        <p:spPr>
          <a:xfrm>
            <a:off x="628650" y="1463040"/>
            <a:ext cx="7886700" cy="5058530"/>
          </a:xfrm>
        </p:spPr>
        <p:txBody>
          <a:bodyPr>
            <a:normAutofit fontScale="85000" lnSpcReduction="10000"/>
          </a:bodyPr>
          <a:lstStyle/>
          <a:p>
            <a:pPr marL="342900" indent="-342900">
              <a:buFont typeface="Arial" panose="020B0604020202020204" pitchFamily="34" charset="0"/>
              <a:buChar char="•"/>
            </a:pPr>
            <a:r>
              <a:rPr lang="en-US" dirty="0"/>
              <a:t>Grade</a:t>
            </a:r>
          </a:p>
          <a:p>
            <a:pPr marL="1028700" lvl="1" indent="-342900"/>
            <a:r>
              <a:rPr lang="en-US" dirty="0"/>
              <a:t>A student’s grade cannot be updated in the Pearson system</a:t>
            </a:r>
          </a:p>
          <a:p>
            <a:pPr marL="1485900" lvl="2" indent="-342900"/>
            <a:r>
              <a:rPr lang="en-US" dirty="0"/>
              <a:t>Any grade changes will only be reflected in CDE Accountability data. It will not change in any Pearson provided reports or data files.</a:t>
            </a:r>
          </a:p>
          <a:p>
            <a:pPr marL="1028700" lvl="1" indent="-342900"/>
            <a:r>
              <a:rPr lang="en-US" dirty="0"/>
              <a:t>If the student completed a test (Attemptedness = ‘Y’) in the wrong grade based on their grade at the </a:t>
            </a:r>
            <a:r>
              <a:rPr lang="en-US" b="1" dirty="0"/>
              <a:t>time of testing:</a:t>
            </a:r>
            <a:endParaRPr lang="en-US" dirty="0"/>
          </a:p>
          <a:p>
            <a:pPr marL="1485900" lvl="2" indent="-342900"/>
            <a:r>
              <a:rPr lang="en-US" dirty="0"/>
              <a:t>Contact SBD Support to ignore errors to allow the grade change</a:t>
            </a:r>
          </a:p>
          <a:p>
            <a:pPr marL="1485900" lvl="2" indent="-342900"/>
            <a:r>
              <a:rPr lang="en-US" dirty="0"/>
              <a:t>If the student is still in a grade that should have been tested, then a Report Suppression code of “Misadministration” will be applied</a:t>
            </a:r>
          </a:p>
          <a:p>
            <a:pPr marL="1485900" lvl="2" indent="-342900"/>
            <a:r>
              <a:rPr lang="en-US" dirty="0"/>
              <a:t>If the student is no longer in a grade that should have tested (e.g. 2</a:t>
            </a:r>
            <a:r>
              <a:rPr lang="en-US" baseline="30000" dirty="0"/>
              <a:t>nd</a:t>
            </a:r>
            <a:r>
              <a:rPr lang="en-US" dirty="0"/>
              <a:t> or 9</a:t>
            </a:r>
            <a:r>
              <a:rPr lang="en-US" baseline="30000" dirty="0"/>
              <a:t>th</a:t>
            </a:r>
            <a:r>
              <a:rPr lang="en-US" dirty="0"/>
              <a:t> grade) then an accountability exempt Report Suppression will be applied post-SBD</a:t>
            </a:r>
          </a:p>
          <a:p>
            <a:pPr marL="1485900" lvl="2" indent="-342900"/>
            <a:r>
              <a:rPr lang="en-US" dirty="0"/>
              <a:t>In both cases, the student will still receive a Student Performance Report if they tested</a:t>
            </a:r>
          </a:p>
          <a:p>
            <a:pPr marL="1028700" lvl="1" indent="-342900"/>
            <a:r>
              <a:rPr lang="en-US" dirty="0"/>
              <a:t>If the student did not test (Attempt Status = ‘Assign’ or Attemptedness = ‘N’)</a:t>
            </a:r>
          </a:p>
          <a:p>
            <a:pPr marL="1485900" lvl="2" indent="-342900"/>
            <a:r>
              <a:rPr lang="en-US" dirty="0"/>
              <a:t>Apply an appropriate invalidation (Misadministration or Took Other Assessment)</a:t>
            </a:r>
          </a:p>
          <a:p>
            <a:pPr marL="1485900" lvl="2" indent="-342900"/>
            <a:r>
              <a:rPr lang="en-US" dirty="0"/>
              <a:t>You may choose not to update the grade in this case</a:t>
            </a:r>
          </a:p>
        </p:txBody>
      </p:sp>
      <p:sp>
        <p:nvSpPr>
          <p:cNvPr id="4" name="Slide Number Placeholder 3">
            <a:extLst>
              <a:ext uri="{FF2B5EF4-FFF2-40B4-BE49-F238E27FC236}">
                <a16:creationId xmlns:a16="http://schemas.microsoft.com/office/drawing/2014/main" id="{B02DDCB6-6D71-F456-E391-6CFBBA94912C}"/>
              </a:ext>
            </a:extLst>
          </p:cNvPr>
          <p:cNvSpPr>
            <a:spLocks noGrp="1"/>
          </p:cNvSpPr>
          <p:nvPr>
            <p:ph type="sldNum" sz="quarter" idx="12"/>
          </p:nvPr>
        </p:nvSpPr>
        <p:spPr>
          <a:xfrm>
            <a:off x="2514600" y="6339007"/>
            <a:ext cx="2057400" cy="365125"/>
          </a:xfrm>
        </p:spPr>
        <p:txBody>
          <a:bodyPr/>
          <a:lstStyle/>
          <a:p>
            <a:fld id="{C479D5F6-EDCB-402A-AC08-4943A1820E8F}" type="slidenum">
              <a:rPr lang="en-US" smtClean="0"/>
              <a:pPr/>
              <a:t>31</a:t>
            </a:fld>
            <a:endParaRPr lang="en-US" dirty="0"/>
          </a:p>
        </p:txBody>
      </p:sp>
    </p:spTree>
    <p:extLst>
      <p:ext uri="{BB962C8B-B14F-4D97-AF65-F5344CB8AC3E}">
        <p14:creationId xmlns:p14="http://schemas.microsoft.com/office/powerpoint/2010/main" val="202591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Test Status and Attemptedness</a:t>
            </a:r>
          </a:p>
        </p:txBody>
      </p:sp>
      <p:sp>
        <p:nvSpPr>
          <p:cNvPr id="3" name="Content Placeholder 2"/>
          <p:cNvSpPr>
            <a:spLocks noGrp="1"/>
          </p:cNvSpPr>
          <p:nvPr>
            <p:ph idx="1"/>
          </p:nvPr>
        </p:nvSpPr>
        <p:spPr>
          <a:xfrm>
            <a:off x="397042" y="1463040"/>
            <a:ext cx="8118308" cy="5159702"/>
          </a:xfrm>
        </p:spPr>
        <p:txBody>
          <a:bodyPr>
            <a:normAutofit lnSpcReduction="10000"/>
          </a:bodyPr>
          <a:lstStyle/>
          <a:p>
            <a:pPr marL="342900" indent="-342900">
              <a:buFont typeface="Arial" panose="020B0604020202020204" pitchFamily="34" charset="0"/>
              <a:buChar char="•"/>
            </a:pPr>
            <a:r>
              <a:rPr lang="en-US" dirty="0"/>
              <a:t>Test Status	</a:t>
            </a:r>
          </a:p>
          <a:p>
            <a:pPr marL="1028700" lvl="1" indent="-342900"/>
            <a:r>
              <a:rPr lang="en-US" dirty="0"/>
              <a:t>Assign – Student was assigned a test but did not take it</a:t>
            </a:r>
          </a:p>
          <a:p>
            <a:pPr marL="1028700" lvl="1" indent="-342900"/>
            <a:r>
              <a:rPr lang="en-US" dirty="0"/>
              <a:t>Attempt – Student began testing and either completed the test or was marked complete at the end of the session</a:t>
            </a:r>
          </a:p>
          <a:p>
            <a:pPr marL="1485900" lvl="2" indent="-342900"/>
            <a:r>
              <a:rPr lang="en-US" dirty="0"/>
              <a:t>Attempt status does not mean that the student will receive a score</a:t>
            </a:r>
          </a:p>
          <a:p>
            <a:pPr marL="342900" indent="-342900">
              <a:buFont typeface="Arial" panose="020B0604020202020204" pitchFamily="34" charset="0"/>
              <a:buChar char="•"/>
            </a:pPr>
            <a:r>
              <a:rPr lang="en-US" dirty="0"/>
              <a:t>Attemptedness</a:t>
            </a:r>
          </a:p>
          <a:p>
            <a:pPr marL="1028700" lvl="1" indent="-342900"/>
            <a:r>
              <a:rPr lang="en-US" dirty="0"/>
              <a:t>Y – Student responded to enough items to receive a score</a:t>
            </a:r>
          </a:p>
          <a:p>
            <a:pPr marL="1028700" lvl="1" indent="-342900"/>
            <a:r>
              <a:rPr lang="en-US" dirty="0"/>
              <a:t>N – Student began the test but did not complete enough items to receive a score </a:t>
            </a:r>
          </a:p>
          <a:p>
            <a:pPr marL="1028700" lvl="1" indent="-342900"/>
            <a:r>
              <a:rPr lang="en-US" dirty="0"/>
              <a:t>Blank</a:t>
            </a:r>
          </a:p>
          <a:p>
            <a:pPr marL="1485900" lvl="2" indent="-342900"/>
            <a:r>
              <a:rPr lang="en-US" dirty="0"/>
              <a:t>If Test Status is ‘assign’, then attemptedness will be blank</a:t>
            </a:r>
          </a:p>
        </p:txBody>
      </p:sp>
      <p:sp>
        <p:nvSpPr>
          <p:cNvPr id="4" name="Slide Number Placeholder 3">
            <a:extLst>
              <a:ext uri="{FF2B5EF4-FFF2-40B4-BE49-F238E27FC236}">
                <a16:creationId xmlns:a16="http://schemas.microsoft.com/office/drawing/2014/main" id="{2FAD81D3-1794-7A25-E91A-7A95F73D4B03}"/>
              </a:ext>
            </a:extLst>
          </p:cNvPr>
          <p:cNvSpPr>
            <a:spLocks noGrp="1"/>
          </p:cNvSpPr>
          <p:nvPr>
            <p:ph type="sldNum" sz="quarter" idx="12"/>
          </p:nvPr>
        </p:nvSpPr>
        <p:spPr>
          <a:xfrm>
            <a:off x="2514600" y="6395094"/>
            <a:ext cx="2057400" cy="365125"/>
          </a:xfrm>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1372725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Not Tested and Void Score Reason</a:t>
            </a:r>
          </a:p>
        </p:txBody>
      </p:sp>
      <p:sp>
        <p:nvSpPr>
          <p:cNvPr id="3" name="Content Placeholder 2"/>
          <p:cNvSpPr>
            <a:spLocks noGrp="1"/>
          </p:cNvSpPr>
          <p:nvPr>
            <p:ph idx="1"/>
          </p:nvPr>
        </p:nvSpPr>
        <p:spPr>
          <a:xfrm>
            <a:off x="628650" y="1463039"/>
            <a:ext cx="7886700" cy="4973856"/>
          </a:xfrm>
        </p:spPr>
        <p:txBody>
          <a:bodyPr>
            <a:normAutofit fontScale="92500" lnSpcReduction="10000"/>
          </a:bodyPr>
          <a:lstStyle/>
          <a:p>
            <a:pPr marL="342900" indent="-342900">
              <a:buFont typeface="Arial" panose="020B0604020202020204" pitchFamily="34" charset="0"/>
              <a:buChar char="•"/>
            </a:pPr>
            <a:r>
              <a:rPr lang="en-US" dirty="0"/>
              <a:t>Not Tested Reasons apply to records that are in “Assign” test status</a:t>
            </a:r>
          </a:p>
          <a:p>
            <a:pPr marL="342900" indent="-342900">
              <a:buFont typeface="Arial" panose="020B0604020202020204" pitchFamily="34" charset="0"/>
              <a:buChar char="•"/>
            </a:pPr>
            <a:r>
              <a:rPr lang="en-US" dirty="0"/>
              <a:t>Void Score Reasons apply to records that are in “Attempt” test status (ignoring Attemptedness)</a:t>
            </a:r>
          </a:p>
          <a:p>
            <a:pPr marL="1028700" lvl="1" indent="-342900"/>
            <a:r>
              <a:rPr lang="en-US" dirty="0"/>
              <a:t>Applying a Void Score Reason will prevent the student from receiving a score even if they completed the test</a:t>
            </a:r>
          </a:p>
          <a:p>
            <a:pPr marL="342900" indent="-342900">
              <a:buFont typeface="Arial" panose="020B0604020202020204" pitchFamily="34" charset="0"/>
              <a:buChar char="•"/>
            </a:pPr>
            <a:r>
              <a:rPr lang="en-US" dirty="0"/>
              <a:t>Available codes are the same in most cases:</a:t>
            </a:r>
          </a:p>
          <a:p>
            <a:pPr marL="1028700" lvl="1" indent="-342900"/>
            <a:r>
              <a:rPr lang="en-US" dirty="0"/>
              <a:t>00 - Absent is only valid as a Not Tested Reason</a:t>
            </a:r>
          </a:p>
          <a:p>
            <a:pPr marL="1028700" lvl="1" indent="-342900"/>
            <a:r>
              <a:rPr lang="en-US" dirty="0"/>
              <a:t>02 - is ‘Newcomer to US’ (only for ELA) as a Not Tested Reason and ‘Interrupted not Completed’ as a Void Score Reason</a:t>
            </a:r>
          </a:p>
          <a:p>
            <a:pPr marL="1028700" lvl="1" indent="-342900"/>
            <a:r>
              <a:rPr lang="en-US" dirty="0"/>
              <a:t>03 - Records for students who withdrew from the district before or during testing should be coded as 03</a:t>
            </a:r>
          </a:p>
          <a:p>
            <a:pPr marL="1028700" lvl="1" indent="-342900"/>
            <a:r>
              <a:rPr lang="en-US" dirty="0"/>
              <a:t>05 - is ‘State use only’ as a Not Tested Reason and ‘Non-approved Accommodation’ as a Void Score Reason</a:t>
            </a:r>
          </a:p>
        </p:txBody>
      </p:sp>
      <p:sp>
        <p:nvSpPr>
          <p:cNvPr id="4" name="Slide Number Placeholder 3">
            <a:extLst>
              <a:ext uri="{FF2B5EF4-FFF2-40B4-BE49-F238E27FC236}">
                <a16:creationId xmlns:a16="http://schemas.microsoft.com/office/drawing/2014/main" id="{C199DB02-5FD2-9702-53B0-96DAFC5664B5}"/>
              </a:ext>
            </a:extLst>
          </p:cNvPr>
          <p:cNvSpPr>
            <a:spLocks noGrp="1"/>
          </p:cNvSpPr>
          <p:nvPr>
            <p:ph type="sldNum" sz="quarter" idx="12"/>
          </p:nvPr>
        </p:nvSpPr>
        <p:spPr>
          <a:xfrm>
            <a:off x="2514600" y="6260821"/>
            <a:ext cx="2057400" cy="365125"/>
          </a:xfrm>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1878313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normAutofit/>
          </a:bodyPr>
          <a:lstStyle/>
          <a:p>
            <a:r>
              <a:rPr lang="en-US" sz="3600" dirty="0"/>
              <a:t>Parent Excuse</a:t>
            </a:r>
          </a:p>
        </p:txBody>
      </p:sp>
      <p:sp>
        <p:nvSpPr>
          <p:cNvPr id="3" name="Content Placeholder 2"/>
          <p:cNvSpPr>
            <a:spLocks noGrp="1"/>
          </p:cNvSpPr>
          <p:nvPr>
            <p:ph idx="1"/>
          </p:nvPr>
        </p:nvSpPr>
        <p:spPr>
          <a:xfrm>
            <a:off x="0" y="1325630"/>
            <a:ext cx="8918713" cy="5333139"/>
          </a:xfrm>
        </p:spPr>
        <p:txBody>
          <a:bodyPr>
            <a:normAutofit fontScale="92500" lnSpcReduction="20000"/>
          </a:bodyPr>
          <a:lstStyle/>
          <a:p>
            <a:pPr marL="342900" indent="-342900">
              <a:buFont typeface="Arial" panose="020B0604020202020204" pitchFamily="34" charset="0"/>
              <a:buChar char="•"/>
            </a:pPr>
            <a:r>
              <a:rPr lang="en-US" dirty="0"/>
              <a:t>Parent Excuse</a:t>
            </a:r>
          </a:p>
          <a:p>
            <a:pPr marL="1028700" lvl="1" indent="-342900"/>
            <a:r>
              <a:rPr lang="en-US" dirty="0"/>
              <a:t>If Parent Excuse is indicated as a Not Tested Reason, but the student test is in Attempt Status, then it will not be carried through as the final invalidation</a:t>
            </a:r>
          </a:p>
          <a:p>
            <a:pPr marL="1485900" lvl="2" indent="-342900"/>
            <a:r>
              <a:rPr lang="en-US" dirty="0"/>
              <a:t>Some schools create “Parent Excuse Test Sessions” and then mark all the tests complete which puts them in Attempt Status incorrectly. In this case, the Parent Excuse will have to be indicated as a Void Score code instead of an invalidation code.</a:t>
            </a:r>
          </a:p>
          <a:p>
            <a:pPr marL="1028700" lvl="1" indent="-342900"/>
            <a:endParaRPr lang="en-US" dirty="0"/>
          </a:p>
          <a:p>
            <a:pPr marL="1028700" lvl="1" indent="-342900"/>
            <a:r>
              <a:rPr lang="en-US" dirty="0"/>
              <a:t>Before updating Void Score Reason to Parent Excuse, check to see if Attemptedness = ‘Y’</a:t>
            </a:r>
          </a:p>
          <a:p>
            <a:pPr marL="1485900" lvl="2" indent="-342900"/>
            <a:r>
              <a:rPr lang="en-US" dirty="0"/>
              <a:t>If a student completed the test, then they should not be voided as a Parent Excuse</a:t>
            </a:r>
          </a:p>
          <a:p>
            <a:pPr marL="1485900" lvl="2" indent="-342900"/>
            <a:r>
              <a:rPr lang="en-US" dirty="0"/>
              <a:t>A parent excuse code </a:t>
            </a:r>
            <a:r>
              <a:rPr lang="en-US" b="1" u="sng" dirty="0"/>
              <a:t>will not be processed </a:t>
            </a:r>
            <a:r>
              <a:rPr lang="en-US" dirty="0"/>
              <a:t>and will not appear in the final data if the student responded to all 3 units (2 units for grade 11 science)*</a:t>
            </a:r>
          </a:p>
          <a:p>
            <a:pPr marL="1485900" lvl="2" indent="-342900"/>
            <a:r>
              <a:rPr lang="en-US" dirty="0"/>
              <a:t>If CDE finds multiple incidences of this in your final submitted SBD data, we will contact the district DAC and may revert the records to Valid Scores</a:t>
            </a:r>
          </a:p>
          <a:p>
            <a:pPr lvl="2" indent="0">
              <a:buNone/>
            </a:pPr>
            <a:endParaRPr lang="en-US" dirty="0"/>
          </a:p>
          <a:p>
            <a:pPr lvl="2" indent="0">
              <a:buNone/>
            </a:pPr>
            <a:r>
              <a:rPr lang="en-US" dirty="0"/>
              <a:t>*In the rare case that a parent excuse was received while a student was participating in Unit 3 (Unit 2 for grade 11 science), contact CDE.</a:t>
            </a:r>
          </a:p>
        </p:txBody>
      </p:sp>
      <p:sp>
        <p:nvSpPr>
          <p:cNvPr id="4" name="Slide Number Placeholder 3">
            <a:extLst>
              <a:ext uri="{FF2B5EF4-FFF2-40B4-BE49-F238E27FC236}">
                <a16:creationId xmlns:a16="http://schemas.microsoft.com/office/drawing/2014/main" id="{51AA3594-5811-8ACC-9E57-B847E5CB6D59}"/>
              </a:ext>
            </a:extLst>
          </p:cNvPr>
          <p:cNvSpPr>
            <a:spLocks noGrp="1"/>
          </p:cNvSpPr>
          <p:nvPr>
            <p:ph type="sldNum" sz="quarter" idx="12"/>
          </p:nvPr>
        </p:nvSpPr>
        <p:spPr>
          <a:xfrm>
            <a:off x="2514600" y="6293645"/>
            <a:ext cx="2057400" cy="365125"/>
          </a:xfrm>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1709201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812"/>
            <a:ext cx="7886700" cy="1325563"/>
          </a:xfrm>
        </p:spPr>
        <p:txBody>
          <a:bodyPr/>
          <a:lstStyle/>
          <a:p>
            <a:r>
              <a:rPr lang="en-US" dirty="0"/>
              <a:t>Report Suppression Codes</a:t>
            </a:r>
          </a:p>
        </p:txBody>
      </p:sp>
      <p:sp>
        <p:nvSpPr>
          <p:cNvPr id="3" name="Content Placeholder 2"/>
          <p:cNvSpPr>
            <a:spLocks noGrp="1"/>
          </p:cNvSpPr>
          <p:nvPr>
            <p:ph idx="1"/>
          </p:nvPr>
        </p:nvSpPr>
        <p:spPr>
          <a:xfrm>
            <a:off x="628650" y="1463040"/>
            <a:ext cx="7886700" cy="4816990"/>
          </a:xfrm>
        </p:spPr>
        <p:txBody>
          <a:bodyPr>
            <a:normAutofit/>
          </a:bodyPr>
          <a:lstStyle/>
          <a:p>
            <a:pPr marL="342900" indent="-342900">
              <a:buFont typeface="Arial" panose="020B0604020202020204" pitchFamily="34" charset="0"/>
              <a:buChar char="•"/>
            </a:pPr>
            <a:r>
              <a:rPr lang="en-US" sz="2000" dirty="0"/>
              <a:t>Report suppression codes allow a student to receive their individual report while suppressing their scores in certain situations.</a:t>
            </a:r>
          </a:p>
          <a:p>
            <a:pPr marL="1028700" lvl="1" indent="-342900"/>
            <a:r>
              <a:rPr lang="en-US" sz="1800" dirty="0"/>
              <a:t>Suppression codes can only be applied by CDE</a:t>
            </a:r>
          </a:p>
          <a:p>
            <a:pPr marL="1028700" lvl="1" indent="-342900"/>
            <a:r>
              <a:rPr lang="en-US" sz="1800" dirty="0" err="1"/>
              <a:t>Misadministrations</a:t>
            </a:r>
            <a:r>
              <a:rPr lang="en-US" sz="1800" dirty="0"/>
              <a:t> reported during testing will already be applied prior to SBD</a:t>
            </a:r>
          </a:p>
          <a:p>
            <a:pPr marL="1028700" lvl="1" indent="-342900"/>
            <a:r>
              <a:rPr lang="en-US" sz="1800" dirty="0"/>
              <a:t>Some can be reported during SBD by changing certain data fields and the suppression fields will be updated after SBD</a:t>
            </a:r>
          </a:p>
        </p:txBody>
      </p:sp>
      <p:graphicFrame>
        <p:nvGraphicFramePr>
          <p:cNvPr id="6" name="Table 6">
            <a:extLst>
              <a:ext uri="{FF2B5EF4-FFF2-40B4-BE49-F238E27FC236}">
                <a16:creationId xmlns:a16="http://schemas.microsoft.com/office/drawing/2014/main" id="{5E62DC03-B4E3-1832-350B-5C774CD86EAA}"/>
              </a:ext>
            </a:extLst>
          </p:cNvPr>
          <p:cNvGraphicFramePr>
            <a:graphicFrameLocks noGrp="1"/>
          </p:cNvGraphicFramePr>
          <p:nvPr>
            <p:extLst>
              <p:ext uri="{D42A27DB-BD31-4B8C-83A1-F6EECF244321}">
                <p14:modId xmlns:p14="http://schemas.microsoft.com/office/powerpoint/2010/main" val="4151968191"/>
              </p:ext>
            </p:extLst>
          </p:nvPr>
        </p:nvGraphicFramePr>
        <p:xfrm>
          <a:off x="96253" y="3609340"/>
          <a:ext cx="8843210" cy="2679435"/>
        </p:xfrm>
        <a:graphic>
          <a:graphicData uri="http://schemas.openxmlformats.org/drawingml/2006/table">
            <a:tbl>
              <a:tblPr firstRow="1" bandRow="1">
                <a:tableStyleId>{5C22544A-7EE6-4342-B048-85BDC9FD1C3A}</a:tableStyleId>
              </a:tblPr>
              <a:tblGrid>
                <a:gridCol w="1918077">
                  <a:extLst>
                    <a:ext uri="{9D8B030D-6E8A-4147-A177-3AD203B41FA5}">
                      <a16:colId xmlns:a16="http://schemas.microsoft.com/office/drawing/2014/main" val="3429250558"/>
                    </a:ext>
                  </a:extLst>
                </a:gridCol>
                <a:gridCol w="6925133">
                  <a:extLst>
                    <a:ext uri="{9D8B030D-6E8A-4147-A177-3AD203B41FA5}">
                      <a16:colId xmlns:a16="http://schemas.microsoft.com/office/drawing/2014/main" val="790637448"/>
                    </a:ext>
                  </a:extLst>
                </a:gridCol>
              </a:tblGrid>
              <a:tr h="364412">
                <a:tc>
                  <a:txBody>
                    <a:bodyPr/>
                    <a:lstStyle/>
                    <a:p>
                      <a:pPr algn="ctr"/>
                      <a:r>
                        <a:rPr lang="en-US" dirty="0"/>
                        <a:t>Code Number</a:t>
                      </a:r>
                    </a:p>
                  </a:txBody>
                  <a:tcPr/>
                </a:tc>
                <a:tc>
                  <a:txBody>
                    <a:bodyPr/>
                    <a:lstStyle/>
                    <a:p>
                      <a:pPr lvl="1" algn="ctr"/>
                      <a:r>
                        <a:rPr lang="en-US" dirty="0"/>
                        <a:t>Explanation</a:t>
                      </a:r>
                    </a:p>
                  </a:txBody>
                  <a:tcPr/>
                </a:tc>
                <a:extLst>
                  <a:ext uri="{0D108BD9-81ED-4DB2-BD59-A6C34878D82A}">
                    <a16:rowId xmlns:a16="http://schemas.microsoft.com/office/drawing/2014/main" val="148869829"/>
                  </a:ext>
                </a:extLst>
              </a:tr>
              <a:tr h="628985">
                <a:tc>
                  <a:txBody>
                    <a:bodyPr/>
                    <a:lstStyle/>
                    <a:p>
                      <a:pPr marL="0" marR="0" algn="ctr">
                        <a:spcBef>
                          <a:spcPts val="0"/>
                        </a:spcBef>
                        <a:spcAft>
                          <a:spcPts val="0"/>
                        </a:spcAft>
                      </a:pPr>
                      <a:r>
                        <a:rPr lang="en-US" sz="1400" spc="10" dirty="0">
                          <a:effectLst/>
                        </a:rPr>
                        <a:t>01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75" marR="28575" marT="0" marB="0"/>
                </a:tc>
                <a:tc>
                  <a:txBody>
                    <a:bodyPr/>
                    <a:lstStyle/>
                    <a:p>
                      <a:pPr marL="0" marR="0">
                        <a:spcBef>
                          <a:spcPts val="0"/>
                        </a:spcBef>
                        <a:spcAft>
                          <a:spcPts val="0"/>
                        </a:spcAft>
                      </a:pPr>
                      <a:r>
                        <a:rPr lang="en-US" sz="1400" dirty="0">
                          <a:effectLst/>
                        </a:rPr>
                        <a:t>Student is home schooled and will have a Report Suppression Action of 05. To have CDE apply this code to a record, change the Reporting School code to ‘HHHH.’</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75" marR="28575" marT="0" marB="0"/>
                </a:tc>
                <a:extLst>
                  <a:ext uri="{0D108BD9-81ED-4DB2-BD59-A6C34878D82A}">
                    <a16:rowId xmlns:a16="http://schemas.microsoft.com/office/drawing/2014/main" val="1250990283"/>
                  </a:ext>
                </a:extLst>
              </a:tr>
              <a:tr h="419323">
                <a:tc>
                  <a:txBody>
                    <a:bodyPr/>
                    <a:lstStyle/>
                    <a:p>
                      <a:pPr marL="0" marR="0" algn="ctr">
                        <a:spcBef>
                          <a:spcPts val="0"/>
                        </a:spcBef>
                        <a:spcAft>
                          <a:spcPts val="0"/>
                        </a:spcAft>
                      </a:pPr>
                      <a:r>
                        <a:rPr lang="en-US" sz="1400" spc="10" dirty="0">
                          <a:effectLst/>
                        </a:rPr>
                        <a:t>03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75" marR="28575" marT="0" marB="0"/>
                </a:tc>
                <a:tc>
                  <a:txBody>
                    <a:bodyPr/>
                    <a:lstStyle/>
                    <a:p>
                      <a:pPr marL="0" marR="0">
                        <a:spcBef>
                          <a:spcPts val="0"/>
                        </a:spcBef>
                        <a:spcAft>
                          <a:spcPts val="0"/>
                        </a:spcAft>
                      </a:pPr>
                      <a:r>
                        <a:rPr lang="en-US" sz="1400" dirty="0">
                          <a:effectLst/>
                        </a:rPr>
                        <a:t>Student was not supposed to take a CMAS test because they are in a grade that takes a different assessment.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75" marR="28575" marT="0" marB="0"/>
                </a:tc>
                <a:extLst>
                  <a:ext uri="{0D108BD9-81ED-4DB2-BD59-A6C34878D82A}">
                    <a16:rowId xmlns:a16="http://schemas.microsoft.com/office/drawing/2014/main" val="414498100"/>
                  </a:ext>
                </a:extLst>
              </a:tr>
              <a:tr h="1257970">
                <a:tc>
                  <a:txBody>
                    <a:bodyPr/>
                    <a:lstStyle/>
                    <a:p>
                      <a:pPr marL="0" marR="0" algn="ctr">
                        <a:spcBef>
                          <a:spcPts val="0"/>
                        </a:spcBef>
                        <a:spcAft>
                          <a:spcPts val="0"/>
                        </a:spcAft>
                      </a:pPr>
                      <a:r>
                        <a:rPr lang="en-US" sz="1400" spc="10" dirty="0">
                          <a:effectLst/>
                        </a:rPr>
                        <a:t>06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75" marR="28575" marT="0" marB="0"/>
                </a:tc>
                <a:tc>
                  <a:txBody>
                    <a:bodyPr/>
                    <a:lstStyle/>
                    <a:p>
                      <a:pPr marL="0" marR="0">
                        <a:spcBef>
                          <a:spcPts val="0"/>
                        </a:spcBef>
                        <a:spcAft>
                          <a:spcPts val="0"/>
                        </a:spcAft>
                      </a:pPr>
                      <a:endParaRPr lang="en-US" sz="1400" dirty="0">
                        <a:effectLst/>
                      </a:endParaRPr>
                    </a:p>
                    <a:p>
                      <a:pPr marL="0" marR="0">
                        <a:spcBef>
                          <a:spcPts val="0"/>
                        </a:spcBef>
                        <a:spcAft>
                          <a:spcPts val="0"/>
                        </a:spcAft>
                      </a:pPr>
                      <a:r>
                        <a:rPr lang="en-US" sz="1400" dirty="0">
                          <a:effectLst/>
                        </a:rPr>
                        <a:t>Used for </a:t>
                      </a:r>
                      <a:r>
                        <a:rPr lang="en-US" sz="1400" dirty="0" err="1">
                          <a:effectLst/>
                        </a:rPr>
                        <a:t>misadministrations</a:t>
                      </a:r>
                      <a:r>
                        <a:rPr lang="en-US" sz="1400" dirty="0">
                          <a:effectLst/>
                        </a:rPr>
                        <a:t> caused by registration errors (e.g., text-to-speech for ELA, taking the wrong test for their grade). </a:t>
                      </a:r>
                      <a:r>
                        <a:rPr lang="en-US" sz="1400" dirty="0" err="1">
                          <a:effectLst/>
                        </a:rPr>
                        <a:t>Misadministrations</a:t>
                      </a:r>
                      <a:r>
                        <a:rPr lang="en-US" sz="1400" dirty="0">
                          <a:effectLst/>
                        </a:rPr>
                        <a:t> from student misconduct should be indicated through the Void Score Reason field. This code was applied according to discussions with CDE.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75" marR="28575" marT="0" marB="0"/>
                </a:tc>
                <a:extLst>
                  <a:ext uri="{0D108BD9-81ED-4DB2-BD59-A6C34878D82A}">
                    <a16:rowId xmlns:a16="http://schemas.microsoft.com/office/drawing/2014/main" val="3535039028"/>
                  </a:ext>
                </a:extLst>
              </a:tr>
            </a:tbl>
          </a:graphicData>
        </a:graphic>
      </p:graphicFrame>
      <p:sp>
        <p:nvSpPr>
          <p:cNvPr id="5" name="Slide Number Placeholder 4">
            <a:extLst>
              <a:ext uri="{FF2B5EF4-FFF2-40B4-BE49-F238E27FC236}">
                <a16:creationId xmlns:a16="http://schemas.microsoft.com/office/drawing/2014/main" id="{951C892E-2CD4-1AE9-9CD0-4F12EA45AD5E}"/>
              </a:ext>
            </a:extLst>
          </p:cNvPr>
          <p:cNvSpPr>
            <a:spLocks noGrp="1"/>
          </p:cNvSpPr>
          <p:nvPr>
            <p:ph type="sldNum" sz="quarter" idx="12"/>
          </p:nvPr>
        </p:nvSpPr>
        <p:spPr>
          <a:xfrm>
            <a:off x="2523225" y="6319756"/>
            <a:ext cx="2057400" cy="365125"/>
          </a:xfrm>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154410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Calculated Invalidation Code</a:t>
            </a:r>
          </a:p>
        </p:txBody>
      </p:sp>
      <p:sp>
        <p:nvSpPr>
          <p:cNvPr id="3" name="Content Placeholder 2"/>
          <p:cNvSpPr>
            <a:spLocks noGrp="1"/>
          </p:cNvSpPr>
          <p:nvPr>
            <p:ph idx="1"/>
          </p:nvPr>
        </p:nvSpPr>
        <p:spPr>
          <a:xfrm>
            <a:off x="628650" y="1463040"/>
            <a:ext cx="7886700" cy="4851496"/>
          </a:xfrm>
        </p:spPr>
        <p:txBody>
          <a:bodyPr>
            <a:normAutofit fontScale="92500" lnSpcReduction="10000"/>
          </a:bodyPr>
          <a:lstStyle/>
          <a:p>
            <a:pPr marL="342900" indent="-342900">
              <a:buFont typeface="Arial" panose="020B0604020202020204" pitchFamily="34" charset="0"/>
              <a:buChar char="•"/>
            </a:pPr>
            <a:r>
              <a:rPr lang="en-US" dirty="0"/>
              <a:t>Calculated Invalidation Code</a:t>
            </a:r>
          </a:p>
          <a:p>
            <a:pPr marL="1028700" lvl="1" indent="-342900"/>
            <a:r>
              <a:rPr lang="en-US" dirty="0"/>
              <a:t>Combines Test Status, Attemptedness, Not Tested Reason, Void Score Reason, and Report Suppression Code to show which invalidation will be assigned to the record</a:t>
            </a:r>
          </a:p>
          <a:p>
            <a:pPr marL="1028700" lvl="1" indent="-342900"/>
            <a:r>
              <a:rPr lang="en-US" dirty="0"/>
              <a:t>The SBD Layout document covers all available options and how to change them if they are not what you are expecting</a:t>
            </a:r>
          </a:p>
          <a:p>
            <a:pPr marL="1028700" lvl="1" indent="-342900"/>
            <a:r>
              <a:rPr lang="en-US" dirty="0"/>
              <a:t>The most common issue is Not Tested Codes assigned by the school and not updated to Void Score Codes if the test session was started (either by a test administrator or the student)</a:t>
            </a:r>
          </a:p>
          <a:p>
            <a:pPr marL="1028700" lvl="1" indent="-342900"/>
            <a:r>
              <a:rPr lang="en-US" dirty="0"/>
              <a:t>Codes based on Report Suppression Codes cannot be changed during SBD. Contact SBD Support if you think these have been applied incorrectly or were missed.</a:t>
            </a:r>
          </a:p>
          <a:p>
            <a:pPr marL="1485900" lvl="2" indent="-342900"/>
            <a:r>
              <a:rPr lang="en-US" dirty="0"/>
              <a:t>Home schooled students will be coded automatically after SBD if their responsible school is changed to HHHH</a:t>
            </a:r>
          </a:p>
          <a:p>
            <a:pPr lvl="1" indent="0">
              <a:buNone/>
            </a:pPr>
            <a:endParaRPr lang="en-US" dirty="0"/>
          </a:p>
        </p:txBody>
      </p:sp>
      <p:sp>
        <p:nvSpPr>
          <p:cNvPr id="4" name="Slide Number Placeholder 3">
            <a:extLst>
              <a:ext uri="{FF2B5EF4-FFF2-40B4-BE49-F238E27FC236}">
                <a16:creationId xmlns:a16="http://schemas.microsoft.com/office/drawing/2014/main" id="{0A13DC47-D746-98F1-5E31-48A7FA5F6BDF}"/>
              </a:ext>
            </a:extLst>
          </p:cNvPr>
          <p:cNvSpPr>
            <a:spLocks noGrp="1"/>
          </p:cNvSpPr>
          <p:nvPr>
            <p:ph type="sldNum" sz="quarter" idx="12"/>
          </p:nvPr>
        </p:nvSpPr>
        <p:spPr>
          <a:xfrm>
            <a:off x="2514600" y="6269450"/>
            <a:ext cx="2057400" cy="365125"/>
          </a:xfrm>
        </p:spPr>
        <p:txBody>
          <a:bodyPr/>
          <a:lstStyle/>
          <a:p>
            <a:fld id="{C479D5F6-EDCB-402A-AC08-4943A1820E8F}" type="slidenum">
              <a:rPr lang="en-US" smtClean="0"/>
              <a:pPr/>
              <a:t>36</a:t>
            </a:fld>
            <a:endParaRPr lang="en-US" dirty="0"/>
          </a:p>
        </p:txBody>
      </p:sp>
    </p:spTree>
    <p:extLst>
      <p:ext uri="{BB962C8B-B14F-4D97-AF65-F5344CB8AC3E}">
        <p14:creationId xmlns:p14="http://schemas.microsoft.com/office/powerpoint/2010/main" val="531600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AF39-4B41-33A9-3FA8-0E63520E8424}"/>
              </a:ext>
            </a:extLst>
          </p:cNvPr>
          <p:cNvSpPr>
            <a:spLocks noGrp="1"/>
          </p:cNvSpPr>
          <p:nvPr>
            <p:ph type="ctrTitle"/>
          </p:nvPr>
        </p:nvSpPr>
        <p:spPr/>
        <p:txBody>
          <a:bodyPr>
            <a:normAutofit fontScale="90000"/>
          </a:bodyPr>
          <a:lstStyle/>
          <a:p>
            <a:r>
              <a:rPr lang="en-US" dirty="0"/>
              <a:t>Deeper Dive:</a:t>
            </a:r>
            <a:br>
              <a:rPr lang="en-US" dirty="0"/>
            </a:br>
            <a:r>
              <a:rPr lang="en-US" dirty="0"/>
              <a:t>DLM SBD Specific Fields</a:t>
            </a:r>
            <a:br>
              <a:rPr lang="en-US" dirty="0"/>
            </a:br>
            <a:br>
              <a:rPr lang="en-US" dirty="0"/>
            </a:br>
            <a:r>
              <a:rPr lang="en-US" sz="4000" dirty="0"/>
              <a:t>(</a:t>
            </a:r>
            <a:r>
              <a:rPr lang="en-US" sz="4000" dirty="0" err="1"/>
              <a:t>CoAlt</a:t>
            </a:r>
            <a:r>
              <a:rPr lang="en-US" sz="4000" dirty="0"/>
              <a:t>: ELA/Math)</a:t>
            </a:r>
            <a:br>
              <a:rPr lang="en-US" dirty="0"/>
            </a:br>
            <a:endParaRPr lang="en-US" dirty="0"/>
          </a:p>
        </p:txBody>
      </p:sp>
      <p:sp>
        <p:nvSpPr>
          <p:cNvPr id="3" name="Slide Number Placeholder 2">
            <a:extLst>
              <a:ext uri="{FF2B5EF4-FFF2-40B4-BE49-F238E27FC236}">
                <a16:creationId xmlns:a16="http://schemas.microsoft.com/office/drawing/2014/main" id="{4E6B565A-FF04-A4D3-EA64-68BF8861D744}"/>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3206739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555C-7FCB-EDCC-6DB6-DDC61A16E8E6}"/>
              </a:ext>
            </a:extLst>
          </p:cNvPr>
          <p:cNvSpPr>
            <a:spLocks noGrp="1"/>
          </p:cNvSpPr>
          <p:nvPr>
            <p:ph type="title"/>
          </p:nvPr>
        </p:nvSpPr>
        <p:spPr>
          <a:xfrm>
            <a:off x="628650" y="280905"/>
            <a:ext cx="7886700" cy="1325563"/>
          </a:xfrm>
        </p:spPr>
        <p:txBody>
          <a:bodyPr>
            <a:normAutofit fontScale="90000"/>
          </a:bodyPr>
          <a:lstStyle/>
          <a:p>
            <a:r>
              <a:rPr lang="en-US" dirty="0"/>
              <a:t>DLM: Changes for 23-24 Collection</a:t>
            </a:r>
            <a:br>
              <a:rPr lang="en-US" dirty="0"/>
            </a:br>
            <a:endParaRPr lang="en-US" dirty="0"/>
          </a:p>
        </p:txBody>
      </p:sp>
      <p:sp>
        <p:nvSpPr>
          <p:cNvPr id="3" name="Content Placeholder 2">
            <a:extLst>
              <a:ext uri="{FF2B5EF4-FFF2-40B4-BE49-F238E27FC236}">
                <a16:creationId xmlns:a16="http://schemas.microsoft.com/office/drawing/2014/main" id="{F82E761F-4C8A-B940-B7F9-E16094057B2A}"/>
              </a:ext>
            </a:extLst>
          </p:cNvPr>
          <p:cNvSpPr>
            <a:spLocks noGrp="1"/>
          </p:cNvSpPr>
          <p:nvPr>
            <p:ph idx="1"/>
          </p:nvPr>
        </p:nvSpPr>
        <p:spPr>
          <a:xfrm>
            <a:off x="401444" y="1471961"/>
            <a:ext cx="8113906" cy="4811695"/>
          </a:xfrm>
        </p:spPr>
        <p:txBody>
          <a:bodyPr>
            <a:normAutofit/>
          </a:bodyPr>
          <a:lstStyle/>
          <a:p>
            <a:r>
              <a:rPr lang="en-US" dirty="0"/>
              <a:t>Coding adjustments: </a:t>
            </a:r>
          </a:p>
          <a:p>
            <a:pPr lvl="1"/>
            <a:r>
              <a:rPr lang="en-US" dirty="0"/>
              <a:t>The gender field was updated to include a third category of “03” (Nonbinary).</a:t>
            </a:r>
          </a:p>
          <a:p>
            <a:pPr lvl="1"/>
            <a:endParaRPr lang="en-US" dirty="0"/>
          </a:p>
          <a:p>
            <a:pPr lvl="1"/>
            <a:r>
              <a:rPr lang="en-US" dirty="0"/>
              <a:t>Two additional codes were added to the Special Circumstance Code field: </a:t>
            </a:r>
          </a:p>
          <a:p>
            <a:pPr lvl="2"/>
            <a:r>
              <a:rPr lang="en-US" dirty="0"/>
              <a:t>10002 – Extenuating Circumstances</a:t>
            </a:r>
          </a:p>
          <a:p>
            <a:pPr lvl="2"/>
            <a:r>
              <a:rPr lang="en-US" dirty="0"/>
              <a:t>13830 – Newcomer ELA exemption</a:t>
            </a:r>
          </a:p>
          <a:p>
            <a:pPr lvl="2"/>
            <a:endParaRPr lang="en-US" dirty="0"/>
          </a:p>
          <a:p>
            <a:r>
              <a:rPr lang="en-US" dirty="0"/>
              <a:t>Business rules have been updated to accommodate these adjustments.</a:t>
            </a:r>
          </a:p>
        </p:txBody>
      </p:sp>
      <p:sp>
        <p:nvSpPr>
          <p:cNvPr id="4" name="Slide Number Placeholder 3">
            <a:extLst>
              <a:ext uri="{FF2B5EF4-FFF2-40B4-BE49-F238E27FC236}">
                <a16:creationId xmlns:a16="http://schemas.microsoft.com/office/drawing/2014/main" id="{48C2C18C-6EBA-9747-A5B2-77F20173F40F}"/>
              </a:ext>
            </a:extLst>
          </p:cNvPr>
          <p:cNvSpPr>
            <a:spLocks noGrp="1"/>
          </p:cNvSpPr>
          <p:nvPr>
            <p:ph type="sldNum" sz="quarter" idx="12"/>
          </p:nvPr>
        </p:nvSpPr>
        <p:spPr>
          <a:xfrm>
            <a:off x="2514600" y="6283657"/>
            <a:ext cx="2057400" cy="365125"/>
          </a:xfrm>
        </p:spPr>
        <p:txBody>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1596404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476"/>
            <a:ext cx="7886700" cy="1325563"/>
          </a:xfrm>
        </p:spPr>
        <p:txBody>
          <a:bodyPr/>
          <a:lstStyle/>
          <a:p>
            <a:r>
              <a:rPr lang="en-US" dirty="0"/>
              <a:t>Accountability School Identifier</a:t>
            </a:r>
          </a:p>
        </p:txBody>
      </p:sp>
      <p:sp>
        <p:nvSpPr>
          <p:cNvPr id="3" name="Content Placeholder 2"/>
          <p:cNvSpPr>
            <a:spLocks noGrp="1"/>
          </p:cNvSpPr>
          <p:nvPr>
            <p:ph idx="1"/>
          </p:nvPr>
        </p:nvSpPr>
        <p:spPr>
          <a:xfrm>
            <a:off x="628650" y="1463039"/>
            <a:ext cx="7886700" cy="4799737"/>
          </a:xfrm>
        </p:spPr>
        <p:txBody>
          <a:bodyPr>
            <a:normAutofit/>
          </a:bodyPr>
          <a:lstStyle/>
          <a:p>
            <a:pPr marL="342900" indent="-342900">
              <a:buFont typeface="Arial" panose="020B0604020202020204" pitchFamily="34" charset="0"/>
              <a:buChar char="•"/>
            </a:pPr>
            <a:r>
              <a:rPr lang="en-US" dirty="0"/>
              <a:t>Responsible District and School Codes</a:t>
            </a:r>
          </a:p>
          <a:p>
            <a:pPr marL="1028700" lvl="1" indent="-342900"/>
            <a:r>
              <a:rPr lang="en-US" dirty="0"/>
              <a:t>This is the district and school where the student should be counted for accountability purposes</a:t>
            </a:r>
          </a:p>
          <a:p>
            <a:pPr marL="1028700" lvl="1" indent="-342900"/>
            <a:endParaRPr lang="en-US" dirty="0"/>
          </a:p>
          <a:p>
            <a:pPr marL="1028700" lvl="1" indent="-342900"/>
            <a:r>
              <a:rPr lang="en-US" dirty="0"/>
              <a:t>Both are updateable in SBD</a:t>
            </a:r>
          </a:p>
          <a:p>
            <a:pPr marL="1485900" lvl="2" indent="-342900"/>
            <a:r>
              <a:rPr lang="en-US" dirty="0"/>
              <a:t>If you are changing the Responsible District, be sure to confirm the move with the receiving district</a:t>
            </a:r>
          </a:p>
          <a:p>
            <a:pPr marL="1028700" lvl="1" indent="-342900"/>
            <a:endParaRPr lang="en-US" dirty="0"/>
          </a:p>
          <a:p>
            <a:pPr marL="1028700" lvl="1" indent="-342900"/>
            <a:r>
              <a:rPr lang="en-US" dirty="0"/>
              <a:t>School must be a valid school with a school number, not a district or BOCES program unless that program has a valid school number</a:t>
            </a:r>
          </a:p>
        </p:txBody>
      </p:sp>
      <p:sp>
        <p:nvSpPr>
          <p:cNvPr id="4" name="Slide Number Placeholder 3">
            <a:extLst>
              <a:ext uri="{FF2B5EF4-FFF2-40B4-BE49-F238E27FC236}">
                <a16:creationId xmlns:a16="http://schemas.microsoft.com/office/drawing/2014/main" id="{35CAB9AE-8FAF-A48F-F7B5-A8BD4CAF5FA7}"/>
              </a:ext>
            </a:extLst>
          </p:cNvPr>
          <p:cNvSpPr>
            <a:spLocks noGrp="1"/>
          </p:cNvSpPr>
          <p:nvPr>
            <p:ph type="sldNum" sz="quarter" idx="12"/>
          </p:nvPr>
        </p:nvSpPr>
        <p:spPr>
          <a:xfrm>
            <a:off x="2514600" y="6262776"/>
            <a:ext cx="2057400" cy="365125"/>
          </a:xfrm>
        </p:spPr>
        <p:txBody>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219683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65857"/>
            <a:ext cx="7886700" cy="1325563"/>
          </a:xfrm>
        </p:spPr>
        <p:txBody>
          <a:bodyPr>
            <a:normAutofit/>
          </a:bodyPr>
          <a:lstStyle/>
          <a:p>
            <a:r>
              <a:rPr lang="en-US" sz="4000" dirty="0"/>
              <a:t>SBD: Purpose</a:t>
            </a:r>
          </a:p>
        </p:txBody>
      </p:sp>
      <p:sp>
        <p:nvSpPr>
          <p:cNvPr id="5" name="TextBox 4">
            <a:extLst>
              <a:ext uri="{FF2B5EF4-FFF2-40B4-BE49-F238E27FC236}">
                <a16:creationId xmlns:a16="http://schemas.microsoft.com/office/drawing/2014/main" id="{DCDCE9CF-0265-4216-A911-4AD360ECAEA9}"/>
              </a:ext>
            </a:extLst>
          </p:cNvPr>
          <p:cNvSpPr txBox="1"/>
          <p:nvPr/>
        </p:nvSpPr>
        <p:spPr>
          <a:xfrm>
            <a:off x="296140" y="1537801"/>
            <a:ext cx="8406796"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Student Biographical Data (SBD) Review Process provides districts with an opportunity to verify the accuracy of student data after testing but prior to reporting and accountability calculations.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process is completed for the following four assessments:</a:t>
            </a:r>
          </a:p>
          <a:p>
            <a:pPr marL="914400" lvl="1" indent="-457200">
              <a:buFont typeface="+mj-lt"/>
              <a:buAutoNum type="arabicPeriod"/>
            </a:pPr>
            <a:r>
              <a:rPr lang="en-US" sz="2400" dirty="0"/>
              <a:t>WIDA ACCESS for ELLs Assessment</a:t>
            </a:r>
          </a:p>
          <a:p>
            <a:pPr marL="914400" lvl="1" indent="-457200">
              <a:buFont typeface="+mj-lt"/>
              <a:buAutoNum type="arabicPeriod"/>
            </a:pPr>
            <a:r>
              <a:rPr lang="en-US" sz="2400" dirty="0"/>
              <a:t>CMAS Assessments</a:t>
            </a:r>
          </a:p>
          <a:p>
            <a:pPr lvl="2"/>
            <a:r>
              <a:rPr lang="en-US" sz="2400" baseline="0" dirty="0"/>
              <a:t>	-ELA/Math (including CSLA) and </a:t>
            </a:r>
            <a:r>
              <a:rPr lang="en-US" sz="2400" dirty="0"/>
              <a:t>Science</a:t>
            </a:r>
            <a:endParaRPr lang="en-US" sz="2400" baseline="0" dirty="0"/>
          </a:p>
          <a:p>
            <a:pPr lvl="2"/>
            <a:r>
              <a:rPr lang="en-US" sz="2400" baseline="0" dirty="0"/>
              <a:t>	-</a:t>
            </a:r>
            <a:r>
              <a:rPr lang="en-US" sz="2400" baseline="0" dirty="0" err="1"/>
              <a:t>CoAlt</a:t>
            </a:r>
            <a:r>
              <a:rPr lang="en-US" sz="2400" baseline="0" dirty="0"/>
              <a:t> Science</a:t>
            </a:r>
          </a:p>
          <a:p>
            <a:pPr marL="914400" lvl="1" indent="-457200">
              <a:buFont typeface="+mj-lt"/>
              <a:buAutoNum type="arabicPeriod"/>
            </a:pPr>
            <a:r>
              <a:rPr lang="en-US" sz="2400" dirty="0"/>
              <a:t>CO PSAT/SAT</a:t>
            </a:r>
          </a:p>
          <a:p>
            <a:pPr marL="914400" lvl="1" indent="-457200">
              <a:buFont typeface="+mj-lt"/>
              <a:buAutoNum type="arabicPeriod"/>
            </a:pPr>
            <a:r>
              <a:rPr lang="en-US" sz="2400" dirty="0"/>
              <a:t>CoAlt ELA/Math via Dynamic Learning Maps (DLM)</a:t>
            </a:r>
          </a:p>
          <a:p>
            <a:pPr marL="1200150" lvl="2"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4</a:t>
            </a:fld>
            <a:r>
              <a:rPr lang="en-US" dirty="0"/>
              <a:t> </a:t>
            </a:r>
          </a:p>
          <a:p>
            <a:endParaRPr lang="en-US" dirty="0"/>
          </a:p>
        </p:txBody>
      </p:sp>
    </p:spTree>
    <p:extLst>
      <p:ext uri="{BB962C8B-B14F-4D97-AF65-F5344CB8AC3E}">
        <p14:creationId xmlns:p14="http://schemas.microsoft.com/office/powerpoint/2010/main" val="994632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Grade and Race/Ethnicity Fields</a:t>
            </a:r>
          </a:p>
        </p:txBody>
      </p:sp>
      <p:sp>
        <p:nvSpPr>
          <p:cNvPr id="3" name="Content Placeholder 2"/>
          <p:cNvSpPr>
            <a:spLocks noGrp="1"/>
          </p:cNvSpPr>
          <p:nvPr>
            <p:ph idx="1"/>
          </p:nvPr>
        </p:nvSpPr>
        <p:spPr>
          <a:xfrm>
            <a:off x="628650" y="1292963"/>
            <a:ext cx="7886700" cy="5058530"/>
          </a:xfrm>
        </p:spPr>
        <p:txBody>
          <a:bodyPr>
            <a:normAutofit lnSpcReduction="10000"/>
          </a:bodyPr>
          <a:lstStyle/>
          <a:p>
            <a:r>
              <a:rPr lang="en-US" dirty="0"/>
              <a:t>Grade Field:</a:t>
            </a:r>
          </a:p>
          <a:p>
            <a:pPr marL="571500" indent="-342900"/>
            <a:r>
              <a:rPr lang="en-US" dirty="0"/>
              <a:t>The student’s grade cannot be updated during SBD.</a:t>
            </a:r>
          </a:p>
          <a:p>
            <a:pPr marL="1028700" lvl="1" indent="-342900"/>
            <a:r>
              <a:rPr lang="en-US" dirty="0"/>
              <a:t>If a student tested in the wrong grade, they should be invalidated using 13836 – Misadministration</a:t>
            </a:r>
          </a:p>
          <a:p>
            <a:pPr marL="1028700" lvl="1" indent="-342900"/>
            <a:endParaRPr lang="en-US" dirty="0"/>
          </a:p>
          <a:p>
            <a:pPr marL="571500" indent="-342900"/>
            <a:r>
              <a:rPr lang="en-US" dirty="0"/>
              <a:t>Race/Ethnicity Fields:</a:t>
            </a:r>
          </a:p>
          <a:p>
            <a:pPr marL="1028700" lvl="1" indent="-342900"/>
            <a:r>
              <a:rPr lang="en-US" dirty="0"/>
              <a:t>Race fields have been updated to match other CDE collections rather than using the vendor codes.</a:t>
            </a:r>
          </a:p>
          <a:p>
            <a:pPr marL="1028700" lvl="1" indent="-342900"/>
            <a:r>
              <a:rPr lang="en-US" dirty="0"/>
              <a:t>Fill out the individual fields as usual.</a:t>
            </a:r>
          </a:p>
          <a:p>
            <a:pPr marL="1028700" lvl="1" indent="-342900"/>
            <a:r>
              <a:rPr lang="en-US" dirty="0"/>
              <a:t>The calculated Federal Race and Ethnicity field has been removed from the layout.</a:t>
            </a:r>
          </a:p>
          <a:p>
            <a:pPr marL="1028700" lvl="1" indent="-342900"/>
            <a:r>
              <a:rPr lang="en-US" dirty="0"/>
              <a:t>A summary of the calculated field is still available in the Final Summary report in COGNOS.</a:t>
            </a:r>
          </a:p>
          <a:p>
            <a:pPr marL="1028700" lvl="1" indent="-342900"/>
            <a:endParaRPr lang="en-US" dirty="0"/>
          </a:p>
        </p:txBody>
      </p:sp>
      <p:sp>
        <p:nvSpPr>
          <p:cNvPr id="4" name="Slide Number Placeholder 3">
            <a:extLst>
              <a:ext uri="{FF2B5EF4-FFF2-40B4-BE49-F238E27FC236}">
                <a16:creationId xmlns:a16="http://schemas.microsoft.com/office/drawing/2014/main" id="{689AB248-3BDC-1460-0BA7-420CE8AEB577}"/>
              </a:ext>
            </a:extLst>
          </p:cNvPr>
          <p:cNvSpPr>
            <a:spLocks noGrp="1"/>
          </p:cNvSpPr>
          <p:nvPr>
            <p:ph type="sldNum" sz="quarter" idx="12"/>
          </p:nvPr>
        </p:nvSpPr>
        <p:spPr>
          <a:xfrm>
            <a:off x="2514600" y="6168931"/>
            <a:ext cx="2057400" cy="365125"/>
          </a:xfrm>
        </p:spPr>
        <p:txBody>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1105648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Primary Disability and IEP</a:t>
            </a:r>
          </a:p>
        </p:txBody>
      </p:sp>
      <p:sp>
        <p:nvSpPr>
          <p:cNvPr id="3" name="Content Placeholder 2"/>
          <p:cNvSpPr>
            <a:spLocks noGrp="1"/>
          </p:cNvSpPr>
          <p:nvPr>
            <p:ph idx="1"/>
          </p:nvPr>
        </p:nvSpPr>
        <p:spPr>
          <a:xfrm>
            <a:off x="628650" y="1463040"/>
            <a:ext cx="7886700" cy="5159702"/>
          </a:xfrm>
        </p:spPr>
        <p:txBody>
          <a:bodyPr>
            <a:normAutofit/>
          </a:bodyPr>
          <a:lstStyle/>
          <a:p>
            <a:pPr marL="342900" indent="-342900">
              <a:buFont typeface="Arial" panose="020B0604020202020204" pitchFamily="34" charset="0"/>
              <a:buChar char="•"/>
            </a:pPr>
            <a:r>
              <a:rPr lang="en-US" dirty="0"/>
              <a:t>DLM is a test specifically for students with the most significant cognitive disabilities.</a:t>
            </a:r>
          </a:p>
          <a:p>
            <a:pPr marL="342900" indent="-342900">
              <a:buFont typeface="Arial" panose="020B0604020202020204" pitchFamily="34" charset="0"/>
              <a:buChar char="•"/>
            </a:pPr>
            <a:endParaRPr lang="en-US" dirty="0"/>
          </a:p>
          <a:p>
            <a:pPr marL="571500" indent="-342900"/>
            <a:r>
              <a:rPr lang="en-US" dirty="0"/>
              <a:t>All students must have an IEP and a Primary Disability assigned.</a:t>
            </a:r>
          </a:p>
          <a:p>
            <a:pPr marL="571500" indent="-342900"/>
            <a:endParaRPr lang="en-US" dirty="0"/>
          </a:p>
          <a:p>
            <a:pPr marL="571500" indent="-342900"/>
            <a:r>
              <a:rPr lang="en-US" dirty="0"/>
              <a:t>If Primary Disability is missing and you do not have it documented that the student should have taken an alternate assessment, please contact SBD Support.</a:t>
            </a:r>
          </a:p>
        </p:txBody>
      </p:sp>
      <p:sp>
        <p:nvSpPr>
          <p:cNvPr id="4" name="Slide Number Placeholder 3">
            <a:extLst>
              <a:ext uri="{FF2B5EF4-FFF2-40B4-BE49-F238E27FC236}">
                <a16:creationId xmlns:a16="http://schemas.microsoft.com/office/drawing/2014/main" id="{0280EFD4-EEAF-4766-F1FD-FFBD3F7A6C21}"/>
              </a:ext>
            </a:extLst>
          </p:cNvPr>
          <p:cNvSpPr>
            <a:spLocks noGrp="1"/>
          </p:cNvSpPr>
          <p:nvPr>
            <p:ph type="sldNum" sz="quarter" idx="12"/>
          </p:nvPr>
        </p:nvSpPr>
        <p:spPr>
          <a:xfrm>
            <a:off x="2514600" y="6257617"/>
            <a:ext cx="2057400" cy="365125"/>
          </a:xfrm>
        </p:spPr>
        <p:txBody>
          <a:bodyPr/>
          <a:lstStyle/>
          <a:p>
            <a:fld id="{C479D5F6-EDCB-402A-AC08-4943A1820E8F}" type="slidenum">
              <a:rPr lang="en-US" smtClean="0"/>
              <a:pPr/>
              <a:t>41</a:t>
            </a:fld>
            <a:endParaRPr lang="en-US" dirty="0"/>
          </a:p>
        </p:txBody>
      </p:sp>
    </p:spTree>
    <p:extLst>
      <p:ext uri="{BB962C8B-B14F-4D97-AF65-F5344CB8AC3E}">
        <p14:creationId xmlns:p14="http://schemas.microsoft.com/office/powerpoint/2010/main" val="4086470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512"/>
            <a:ext cx="7886700" cy="1325563"/>
          </a:xfrm>
        </p:spPr>
        <p:txBody>
          <a:bodyPr>
            <a:normAutofit/>
          </a:bodyPr>
          <a:lstStyle/>
          <a:p>
            <a:r>
              <a:rPr lang="en-US" sz="3200" dirty="0"/>
              <a:t>Special Circumstances Code - Invalidations</a:t>
            </a:r>
          </a:p>
        </p:txBody>
      </p:sp>
      <p:sp>
        <p:nvSpPr>
          <p:cNvPr id="3" name="Content Placeholder 2"/>
          <p:cNvSpPr>
            <a:spLocks noGrp="1"/>
          </p:cNvSpPr>
          <p:nvPr>
            <p:ph idx="1"/>
          </p:nvPr>
        </p:nvSpPr>
        <p:spPr>
          <a:xfrm>
            <a:off x="628650" y="1463040"/>
            <a:ext cx="7886700" cy="5120640"/>
          </a:xfrm>
        </p:spPr>
        <p:txBody>
          <a:bodyPr>
            <a:normAutofit/>
          </a:bodyPr>
          <a:lstStyle/>
          <a:p>
            <a:pPr marL="342900" indent="-342900">
              <a:buFont typeface="Arial" panose="020B0604020202020204" pitchFamily="34" charset="0"/>
              <a:buChar char="•"/>
            </a:pPr>
            <a:r>
              <a:rPr lang="en-US" dirty="0"/>
              <a:t>Special Circumstances Code</a:t>
            </a:r>
          </a:p>
          <a:p>
            <a:pPr marL="1028700" lvl="1" indent="-342900"/>
            <a:r>
              <a:rPr lang="en-US" dirty="0"/>
              <a:t>DLM collects invalidations as “Special Circumstances Codes”</a:t>
            </a:r>
          </a:p>
          <a:p>
            <a:pPr marL="1028700" lvl="1" indent="-342900"/>
            <a:r>
              <a:rPr lang="en-US" dirty="0"/>
              <a:t>These are entered in the system on the test administration page by test so they may vary in ELA and Math records</a:t>
            </a:r>
          </a:p>
          <a:p>
            <a:pPr marL="1028700" lvl="1" indent="-342900"/>
            <a:r>
              <a:rPr lang="en-US" dirty="0"/>
              <a:t>In some districts, teachers may not have entered Parent Excuse codes if they did not complete the student information necessary to get a test assigned to the student</a:t>
            </a:r>
          </a:p>
          <a:p>
            <a:pPr marL="1485900" lvl="2" indent="-342900"/>
            <a:r>
              <a:rPr lang="en-US" dirty="0"/>
              <a:t>In this case, the Parent Excuse codes may have been sent to the DAC to be entered during SBD</a:t>
            </a:r>
          </a:p>
          <a:p>
            <a:pPr marL="1028700" lvl="1" indent="-342900"/>
            <a:r>
              <a:rPr lang="en-US" dirty="0"/>
              <a:t>If a record is given a Special Circumstances Code, the student will not receive a report for that subject</a:t>
            </a:r>
          </a:p>
        </p:txBody>
      </p:sp>
      <p:sp>
        <p:nvSpPr>
          <p:cNvPr id="4" name="Slide Number Placeholder 3">
            <a:extLst>
              <a:ext uri="{FF2B5EF4-FFF2-40B4-BE49-F238E27FC236}">
                <a16:creationId xmlns:a16="http://schemas.microsoft.com/office/drawing/2014/main" id="{06448623-B225-AE2C-1093-C73BBA1F4C9A}"/>
              </a:ext>
            </a:extLst>
          </p:cNvPr>
          <p:cNvSpPr>
            <a:spLocks noGrp="1"/>
          </p:cNvSpPr>
          <p:nvPr>
            <p:ph type="sldNum" sz="quarter" idx="12"/>
          </p:nvPr>
        </p:nvSpPr>
        <p:spPr>
          <a:xfrm>
            <a:off x="2514600" y="6392363"/>
            <a:ext cx="2057400" cy="365125"/>
          </a:xfrm>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844159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normAutofit fontScale="90000"/>
          </a:bodyPr>
          <a:lstStyle/>
          <a:p>
            <a:br>
              <a:rPr lang="en-US" dirty="0"/>
            </a:br>
            <a:r>
              <a:rPr lang="en-US" dirty="0"/>
              <a:t>Questions</a:t>
            </a:r>
            <a:r>
              <a:rPr lang="en-US" baseline="0" dirty="0"/>
              <a:t> and Discussion</a:t>
            </a:r>
            <a:br>
              <a:rPr lang="en-US" dirty="0"/>
            </a:br>
            <a:endParaRPr lang="en-US" dirty="0"/>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000" dirty="0"/>
              <a:t>Questions?</a:t>
            </a:r>
          </a:p>
          <a:p>
            <a:pPr marL="0" indent="0" algn="ctr">
              <a:buNone/>
            </a:pPr>
            <a:endParaRPr lang="en-US" dirty="0"/>
          </a:p>
          <a:p>
            <a:pPr marL="0" indent="0" algn="ctr">
              <a:buNone/>
            </a:pPr>
            <a:r>
              <a:rPr lang="en-US" dirty="0"/>
              <a:t>Please feel free to unmute or use the chat box.</a:t>
            </a:r>
          </a:p>
        </p:txBody>
      </p:sp>
    </p:spTree>
    <p:extLst>
      <p:ext uri="{BB962C8B-B14F-4D97-AF65-F5344CB8AC3E}">
        <p14:creationId xmlns:p14="http://schemas.microsoft.com/office/powerpoint/2010/main" val="1799575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C660-42FB-9137-D54B-C90F39E49DC0}"/>
              </a:ext>
            </a:extLst>
          </p:cNvPr>
          <p:cNvSpPr>
            <a:spLocks noGrp="1"/>
          </p:cNvSpPr>
          <p:nvPr>
            <p:ph type="ctrTitle"/>
          </p:nvPr>
        </p:nvSpPr>
        <p:spPr/>
        <p:txBody>
          <a:bodyPr/>
          <a:lstStyle/>
          <a:p>
            <a:r>
              <a:rPr lang="en-US" dirty="0"/>
              <a:t>Accountability Implications</a:t>
            </a:r>
          </a:p>
        </p:txBody>
      </p:sp>
      <p:sp>
        <p:nvSpPr>
          <p:cNvPr id="3" name="Slide Number Placeholder 2">
            <a:extLst>
              <a:ext uri="{FF2B5EF4-FFF2-40B4-BE49-F238E27FC236}">
                <a16:creationId xmlns:a16="http://schemas.microsoft.com/office/drawing/2014/main" id="{3E4A8CE6-B07A-06EF-B54A-96D1B2A49E9E}"/>
              </a:ext>
            </a:extLst>
          </p:cNvPr>
          <p:cNvSpPr>
            <a:spLocks noGrp="1"/>
          </p:cNvSpPr>
          <p:nvPr>
            <p:ph type="sldNum" sz="quarter" idx="12"/>
          </p:nvPr>
        </p:nvSpPr>
        <p:spPr/>
        <p:txBody>
          <a:bodyPr/>
          <a:lstStyle/>
          <a:p>
            <a:fld id="{C479D5F6-EDCB-402A-AC08-4943A1820E8F}" type="slidenum">
              <a:rPr lang="en-US" smtClean="0"/>
              <a:pPr/>
              <a:t>44</a:t>
            </a:fld>
            <a:endParaRPr lang="en-US" dirty="0"/>
          </a:p>
        </p:txBody>
      </p:sp>
    </p:spTree>
    <p:extLst>
      <p:ext uri="{BB962C8B-B14F-4D97-AF65-F5344CB8AC3E}">
        <p14:creationId xmlns:p14="http://schemas.microsoft.com/office/powerpoint/2010/main" val="4095230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1C7195-3EFB-281A-B09D-00973B8DD400}"/>
              </a:ext>
            </a:extLst>
          </p:cNvPr>
          <p:cNvSpPr>
            <a:spLocks noGrp="1"/>
          </p:cNvSpPr>
          <p:nvPr>
            <p:ph type="title"/>
          </p:nvPr>
        </p:nvSpPr>
        <p:spPr>
          <a:xfrm>
            <a:off x="245193" y="217569"/>
            <a:ext cx="6081865" cy="756418"/>
          </a:xfrm>
        </p:spPr>
        <p:txBody>
          <a:bodyPr/>
          <a:lstStyle/>
          <a:p>
            <a:r>
              <a:rPr lang="en-US" dirty="0"/>
              <a:t>Why should districts participate in the SBD review?</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628649" y="1606608"/>
            <a:ext cx="8113699" cy="4497105"/>
          </a:xfrm>
        </p:spPr>
        <p:txBody>
          <a:bodyPr/>
          <a:lstStyle/>
          <a:p>
            <a:r>
              <a:rPr lang="en-US" dirty="0"/>
              <a:t>Districts are </a:t>
            </a:r>
            <a:r>
              <a:rPr lang="en-US" b="1" dirty="0"/>
              <a:t>highly encouraged </a:t>
            </a:r>
            <a:r>
              <a:rPr lang="en-US" dirty="0"/>
              <a:t>to participate in SBD because:</a:t>
            </a:r>
          </a:p>
        </p:txBody>
      </p:sp>
      <p:graphicFrame>
        <p:nvGraphicFramePr>
          <p:cNvPr id="5" name="Diagram 4" descr="This object describes the main purpose of SBD, which includes reviewing data on PSAT and SAT, calculating school and district ratings, participating in the request to reconsider process, and identifying schools under the Every Student Succeeds Act (ESSA). ">
            <a:extLst>
              <a:ext uri="{FF2B5EF4-FFF2-40B4-BE49-F238E27FC236}">
                <a16:creationId xmlns:a16="http://schemas.microsoft.com/office/drawing/2014/main" id="{A2C20E4B-3E08-128F-CBA4-15FCD22BA5B2}"/>
              </a:ext>
            </a:extLst>
          </p:cNvPr>
          <p:cNvGraphicFramePr/>
          <p:nvPr/>
        </p:nvGraphicFramePr>
        <p:xfrm>
          <a:off x="840509" y="2363018"/>
          <a:ext cx="746298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714439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160E7-C7E2-7EF1-0F2D-E6E50FCEFC54}"/>
              </a:ext>
            </a:extLst>
          </p:cNvPr>
          <p:cNvSpPr>
            <a:spLocks noGrp="1"/>
          </p:cNvSpPr>
          <p:nvPr>
            <p:ph type="title"/>
          </p:nvPr>
        </p:nvSpPr>
        <p:spPr/>
        <p:txBody>
          <a:bodyPr/>
          <a:lstStyle/>
          <a:p>
            <a:r>
              <a:rPr lang="en-US" dirty="0"/>
              <a:t>Major Impacts on Accountability</a:t>
            </a:r>
          </a:p>
        </p:txBody>
      </p:sp>
      <p:graphicFrame>
        <p:nvGraphicFramePr>
          <p:cNvPr id="9" name="Content Placeholder 8" descr="SBD impact accountability because students can be excluded from achievement and growth calculations, state accountability ratings can be decreased due to participation, low total participation rates are added as a descriptor to state accountability rati">
            <a:extLst>
              <a:ext uri="{FF2B5EF4-FFF2-40B4-BE49-F238E27FC236}">
                <a16:creationId xmlns:a16="http://schemas.microsoft.com/office/drawing/2014/main" id="{5F5E3CEB-E1C2-E1D5-24D3-970EABB040CA}"/>
              </a:ext>
            </a:extLst>
          </p:cNvPr>
          <p:cNvGraphicFramePr>
            <a:graphicFrameLocks noGrp="1"/>
          </p:cNvGraphicFramePr>
          <p:nvPr>
            <p:ph idx="1"/>
          </p:nvPr>
        </p:nvGraphicFramePr>
        <p:xfrm>
          <a:off x="628650" y="1363702"/>
          <a:ext cx="7886700" cy="4710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DE6DBAA-DF11-B461-9A40-30E48D44A523}"/>
              </a:ext>
              <a:ext uri="{C183D7F6-B498-43B3-948B-1728B52AA6E4}">
                <adec:decorative xmlns:adec="http://schemas.microsoft.com/office/drawing/2017/decorative" val="1"/>
              </a:ext>
            </a:extLst>
          </p:cNvPr>
          <p:cNvSpPr>
            <a:spLocks noGrp="1"/>
          </p:cNvSpPr>
          <p:nvPr>
            <p:ph type="sldNum" sz="quarter" idx="12"/>
          </p:nvPr>
        </p:nvSpPr>
        <p:spPr/>
        <p:txBody>
          <a:bodyPr/>
          <a:lstStyle/>
          <a:p>
            <a:fld id="{C479D5F6-EDCB-402A-AC08-4943A1820E8F}" type="slidenum">
              <a:rPr lang="en-US" smtClean="0"/>
              <a:pPr/>
              <a:t>46</a:t>
            </a:fld>
            <a:endParaRPr lang="en-US" dirty="0"/>
          </a:p>
        </p:txBody>
      </p:sp>
      <p:sp>
        <p:nvSpPr>
          <p:cNvPr id="5" name="TextBox 4">
            <a:extLst>
              <a:ext uri="{FF2B5EF4-FFF2-40B4-BE49-F238E27FC236}">
                <a16:creationId xmlns:a16="http://schemas.microsoft.com/office/drawing/2014/main" id="{B69A38A3-FDBB-FC6F-B4CC-0743D7E707A1}"/>
              </a:ext>
            </a:extLst>
          </p:cNvPr>
          <p:cNvSpPr txBox="1"/>
          <p:nvPr/>
        </p:nvSpPr>
        <p:spPr>
          <a:xfrm>
            <a:off x="1269124" y="6196185"/>
            <a:ext cx="6605751" cy="261610"/>
          </a:xfrm>
          <a:prstGeom prst="rect">
            <a:avLst/>
          </a:prstGeom>
          <a:noFill/>
        </p:spPr>
        <p:txBody>
          <a:bodyPr wrap="square">
            <a:spAutoFit/>
          </a:bodyPr>
          <a:lstStyle/>
          <a:p>
            <a:pPr algn="ctr"/>
            <a:r>
              <a:rPr lang="en-US" sz="1100" dirty="0"/>
              <a:t>* For the official 2024 plan types, science results are not included or factored into participation calculations.</a:t>
            </a:r>
          </a:p>
        </p:txBody>
      </p:sp>
    </p:spTree>
    <p:extLst>
      <p:ext uri="{BB962C8B-B14F-4D97-AF65-F5344CB8AC3E}">
        <p14:creationId xmlns:p14="http://schemas.microsoft.com/office/powerpoint/2010/main" val="789135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7E4467-F144-4CD7-BC30-F56E78220014}"/>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Lessons Learned</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2C307A1-6092-7253-6105-383AA4628C38}"/>
              </a:ext>
            </a:extLst>
          </p:cNvPr>
          <p:cNvSpPr>
            <a:spLocks noGrp="1"/>
          </p:cNvSpPr>
          <p:nvPr>
            <p:ph idx="1"/>
          </p:nvPr>
        </p:nvSpPr>
        <p:spPr>
          <a:xfrm>
            <a:off x="3335481" y="591344"/>
            <a:ext cx="5179868" cy="5585619"/>
          </a:xfrm>
        </p:spPr>
        <p:txBody>
          <a:bodyPr anchor="ctr">
            <a:normAutofit/>
          </a:bodyPr>
          <a:lstStyle/>
          <a:p>
            <a:r>
              <a:rPr lang="en-US" sz="2000" b="1" dirty="0"/>
              <a:t>Complete SBD </a:t>
            </a:r>
            <a:r>
              <a:rPr lang="en-US" sz="2000" dirty="0"/>
              <a:t>to ensure your district’s student test records are error free and accurate.</a:t>
            </a:r>
          </a:p>
          <a:p>
            <a:r>
              <a:rPr lang="en-US" sz="2000" b="1" dirty="0"/>
              <a:t>Collect, document, and report all parent excusals and student accommodations</a:t>
            </a:r>
            <a:r>
              <a:rPr lang="en-US" sz="2000" dirty="0"/>
              <a:t>.</a:t>
            </a:r>
          </a:p>
          <a:p>
            <a:r>
              <a:rPr lang="en-US" sz="2000" b="1" dirty="0"/>
              <a:t>Reconcile any student transfers</a:t>
            </a:r>
            <a:r>
              <a:rPr lang="en-US" sz="2000" dirty="0"/>
              <a:t> (between schools or out of district) that occur after October Count.</a:t>
            </a:r>
          </a:p>
          <a:p>
            <a:r>
              <a:rPr lang="en-US" sz="2000" b="1" dirty="0"/>
              <a:t>Do not make up data</a:t>
            </a:r>
            <a:r>
              <a:rPr lang="en-US" sz="2000" dirty="0"/>
              <a:t> or give all students the same value to clear errors.</a:t>
            </a:r>
          </a:p>
          <a:p>
            <a:r>
              <a:rPr lang="en-US" sz="2000" dirty="0"/>
              <a:t>If there are persistent errors, make sure your district’s data respondents, assessment coordinators, and accountability contacts </a:t>
            </a:r>
            <a:r>
              <a:rPr lang="en-US" sz="2000" b="1" dirty="0"/>
              <a:t>communicate to address any issues</a:t>
            </a:r>
            <a:r>
              <a:rPr lang="en-US" sz="2000" dirty="0"/>
              <a:t>.</a:t>
            </a:r>
          </a:p>
          <a:p>
            <a:r>
              <a:rPr lang="en-US" sz="2000" b="1" dirty="0"/>
              <a:t>Contact CDE with any questions or concerns</a:t>
            </a:r>
            <a:r>
              <a:rPr lang="en-US" sz="2000" dirty="0"/>
              <a:t>.</a:t>
            </a:r>
          </a:p>
        </p:txBody>
      </p:sp>
      <p:sp>
        <p:nvSpPr>
          <p:cNvPr id="4" name="Slide Number Placeholder 3">
            <a:extLst>
              <a:ext uri="{FF2B5EF4-FFF2-40B4-BE49-F238E27FC236}">
                <a16:creationId xmlns:a16="http://schemas.microsoft.com/office/drawing/2014/main" id="{D548E029-CAB5-4DC5-7915-62FE97BDF2C7}"/>
              </a:ext>
            </a:extLst>
          </p:cNvPr>
          <p:cNvSpPr>
            <a:spLocks noGrp="1"/>
          </p:cNvSpPr>
          <p:nvPr>
            <p:ph type="sldNum" sz="quarter" idx="12"/>
          </p:nvPr>
        </p:nvSpPr>
        <p:spPr>
          <a:xfrm>
            <a:off x="7156173" y="6356350"/>
            <a:ext cx="1359176" cy="365125"/>
          </a:xfrm>
        </p:spPr>
        <p:txBody>
          <a:bodyPr>
            <a:normAutofit/>
          </a:bodyPr>
          <a:lstStyle/>
          <a:p>
            <a:pPr>
              <a:spcAft>
                <a:spcPts val="600"/>
              </a:spcAft>
            </a:pPr>
            <a:fld id="{C479D5F6-EDCB-402A-AC08-4943A1820E8F}" type="slidenum">
              <a:rPr lang="en-US" smtClean="0"/>
              <a:pPr>
                <a:spcAft>
                  <a:spcPts val="600"/>
                </a:spcAft>
              </a:pPr>
              <a:t>47</a:t>
            </a:fld>
            <a:endParaRPr lang="en-US"/>
          </a:p>
        </p:txBody>
      </p:sp>
    </p:spTree>
    <p:extLst>
      <p:ext uri="{BB962C8B-B14F-4D97-AF65-F5344CB8AC3E}">
        <p14:creationId xmlns:p14="http://schemas.microsoft.com/office/powerpoint/2010/main" val="3553979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A882-81FA-0CE4-33AF-955C1AD10894}"/>
              </a:ext>
            </a:extLst>
          </p:cNvPr>
          <p:cNvSpPr>
            <a:spLocks noGrp="1"/>
          </p:cNvSpPr>
          <p:nvPr>
            <p:ph type="title"/>
          </p:nvPr>
        </p:nvSpPr>
        <p:spPr/>
        <p:txBody>
          <a:bodyPr anchor="ctr"/>
          <a:lstStyle/>
          <a:p>
            <a:r>
              <a:rPr lang="en-US" dirty="0"/>
              <a:t>Resources </a:t>
            </a:r>
          </a:p>
        </p:txBody>
      </p:sp>
      <p:sp>
        <p:nvSpPr>
          <p:cNvPr id="3" name="Content Placeholder 2">
            <a:extLst>
              <a:ext uri="{FF2B5EF4-FFF2-40B4-BE49-F238E27FC236}">
                <a16:creationId xmlns:a16="http://schemas.microsoft.com/office/drawing/2014/main" id="{7C99FDFD-993A-F975-3466-4C5CAA0D7EAE}"/>
              </a:ext>
            </a:extLst>
          </p:cNvPr>
          <p:cNvSpPr>
            <a:spLocks noGrp="1"/>
          </p:cNvSpPr>
          <p:nvPr>
            <p:ph sz="half" idx="1"/>
          </p:nvPr>
        </p:nvSpPr>
        <p:spPr/>
        <p:txBody>
          <a:bodyPr>
            <a:normAutofit/>
          </a:bodyPr>
          <a:lstStyle/>
          <a:p>
            <a:pPr marL="0" indent="0">
              <a:buNone/>
            </a:pPr>
            <a:r>
              <a:rPr lang="en-US" sz="2000" dirty="0">
                <a:hlinkClick r:id="rId2"/>
              </a:rPr>
              <a:t>SBD and Accountability Fact Sheet</a:t>
            </a:r>
            <a:endParaRPr lang="en-US" sz="2000" dirty="0"/>
          </a:p>
        </p:txBody>
      </p:sp>
      <p:pic>
        <p:nvPicPr>
          <p:cNvPr id="9" name="Picture 8" descr="A screenshot of the SBD and Accountability factsheet.">
            <a:extLst>
              <a:ext uri="{FF2B5EF4-FFF2-40B4-BE49-F238E27FC236}">
                <a16:creationId xmlns:a16="http://schemas.microsoft.com/office/drawing/2014/main" id="{94D1C414-F4C6-3C95-3CC7-5DFC0FBDE33B}"/>
              </a:ext>
            </a:extLst>
          </p:cNvPr>
          <p:cNvPicPr>
            <a:picLocks noChangeAspect="1"/>
          </p:cNvPicPr>
          <p:nvPr/>
        </p:nvPicPr>
        <p:blipFill rotWithShape="1">
          <a:blip r:embed="rId3"/>
          <a:srcRect b="4235"/>
          <a:stretch/>
        </p:blipFill>
        <p:spPr>
          <a:xfrm>
            <a:off x="1281528" y="2017605"/>
            <a:ext cx="2580443" cy="3194626"/>
          </a:xfrm>
          <a:prstGeom prst="rect">
            <a:avLst/>
          </a:prstGeom>
          <a:effectLst>
            <a:outerShdw blurRad="50800" dist="38100" dir="5400000" algn="t" rotWithShape="0">
              <a:prstClr val="black">
                <a:alpha val="40000"/>
              </a:prstClr>
            </a:outerShdw>
          </a:effectLst>
        </p:spPr>
      </p:pic>
      <p:sp>
        <p:nvSpPr>
          <p:cNvPr id="5" name="Content Placeholder 4">
            <a:extLst>
              <a:ext uri="{FF2B5EF4-FFF2-40B4-BE49-F238E27FC236}">
                <a16:creationId xmlns:a16="http://schemas.microsoft.com/office/drawing/2014/main" id="{91C838A8-4BB8-F5F8-667D-3E3E54F5770F}"/>
              </a:ext>
            </a:extLst>
          </p:cNvPr>
          <p:cNvSpPr>
            <a:spLocks noGrp="1"/>
          </p:cNvSpPr>
          <p:nvPr>
            <p:ph sz="half" idx="2"/>
          </p:nvPr>
        </p:nvSpPr>
        <p:spPr>
          <a:xfrm>
            <a:off x="4572000" y="1463040"/>
            <a:ext cx="4357832" cy="4583799"/>
          </a:xfrm>
        </p:spPr>
        <p:txBody>
          <a:bodyPr>
            <a:normAutofit/>
          </a:bodyPr>
          <a:lstStyle/>
          <a:p>
            <a:pPr marL="0" indent="0">
              <a:buNone/>
            </a:pPr>
            <a:r>
              <a:rPr lang="en-US" sz="2000" dirty="0">
                <a:hlinkClick r:id="rId4"/>
              </a:rPr>
              <a:t>SBD Manual – beginning on pg. 19</a:t>
            </a:r>
            <a:endParaRPr lang="en-US" sz="2000" dirty="0"/>
          </a:p>
        </p:txBody>
      </p:sp>
      <p:pic>
        <p:nvPicPr>
          <p:cNvPr id="8" name="Picture 7" descr="This is a screenshot of a page in the SBD Manual that covers uses in Accountability.">
            <a:extLst>
              <a:ext uri="{FF2B5EF4-FFF2-40B4-BE49-F238E27FC236}">
                <a16:creationId xmlns:a16="http://schemas.microsoft.com/office/drawing/2014/main" id="{7378B32A-7F3E-985E-7FDA-44323CC03D7D}"/>
              </a:ext>
            </a:extLst>
          </p:cNvPr>
          <p:cNvPicPr>
            <a:picLocks noChangeAspect="1"/>
          </p:cNvPicPr>
          <p:nvPr/>
        </p:nvPicPr>
        <p:blipFill rotWithShape="1">
          <a:blip r:embed="rId5"/>
          <a:srcRect t="3907"/>
          <a:stretch/>
        </p:blipFill>
        <p:spPr>
          <a:xfrm>
            <a:off x="5460694" y="2017605"/>
            <a:ext cx="2580443" cy="3194626"/>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692FCE25-183B-765D-CC12-B883A9F5F627}"/>
              </a:ext>
            </a:extLst>
          </p:cNvPr>
          <p:cNvSpPr txBox="1"/>
          <p:nvPr/>
        </p:nvSpPr>
        <p:spPr>
          <a:xfrm>
            <a:off x="920091" y="5394960"/>
            <a:ext cx="7418121" cy="707886"/>
          </a:xfrm>
          <a:prstGeom prst="rect">
            <a:avLst/>
          </a:prstGeom>
          <a:noFill/>
        </p:spPr>
        <p:txBody>
          <a:bodyPr wrap="none" rtlCol="0">
            <a:spAutoFit/>
          </a:bodyPr>
          <a:lstStyle/>
          <a:p>
            <a:pPr algn="ctr"/>
            <a:r>
              <a:rPr lang="en-US" sz="2000" b="1" dirty="0"/>
              <a:t>Other 2024 Accountability Resources: </a:t>
            </a:r>
          </a:p>
          <a:p>
            <a:pPr algn="ctr"/>
            <a:r>
              <a:rPr lang="en-US" sz="2000" dirty="0">
                <a:hlinkClick r:id="rId6"/>
              </a:rPr>
              <a:t>https://www.cde.state.co.us/accountability/accountability-resources</a:t>
            </a:r>
            <a:r>
              <a:rPr lang="en-US" sz="2000" dirty="0"/>
              <a:t>  </a:t>
            </a:r>
          </a:p>
        </p:txBody>
      </p:sp>
      <p:sp>
        <p:nvSpPr>
          <p:cNvPr id="4" name="Slide Number Placeholder 3">
            <a:extLst>
              <a:ext uri="{FF2B5EF4-FFF2-40B4-BE49-F238E27FC236}">
                <a16:creationId xmlns:a16="http://schemas.microsoft.com/office/drawing/2014/main" id="{5E4BCBCA-2204-8E7D-349A-54A47055D0A7}"/>
              </a:ext>
              <a:ext uri="{C183D7F6-B498-43B3-948B-1728B52AA6E4}">
                <adec:decorative xmlns:adec="http://schemas.microsoft.com/office/drawing/2017/decorative" val="0"/>
              </a:ext>
            </a:extLst>
          </p:cNvPr>
          <p:cNvSpPr>
            <a:spLocks noGrp="1"/>
          </p:cNvSpPr>
          <p:nvPr>
            <p:ph type="sldNum" sz="quarter" idx="12"/>
          </p:nvPr>
        </p:nvSpPr>
        <p:spPr/>
        <p:txBody>
          <a:bodyPr/>
          <a:lstStyle/>
          <a:p>
            <a:fld id="{C479D5F6-EDCB-402A-AC08-4943A1820E8F}" type="slidenum">
              <a:rPr lang="en-US" smtClean="0"/>
              <a:pPr/>
              <a:t>48</a:t>
            </a:fld>
            <a:endParaRPr lang="en-US" dirty="0"/>
          </a:p>
        </p:txBody>
      </p:sp>
    </p:spTree>
    <p:extLst>
      <p:ext uri="{BB962C8B-B14F-4D97-AF65-F5344CB8AC3E}">
        <p14:creationId xmlns:p14="http://schemas.microsoft.com/office/powerpoint/2010/main" val="1499808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lstStyle/>
          <a:p>
            <a:r>
              <a:rPr lang="en-US" dirty="0"/>
              <a:t>Questions and Discussion</a:t>
            </a:r>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000" dirty="0"/>
              <a:t>Questions?</a:t>
            </a:r>
          </a:p>
          <a:p>
            <a:pPr marL="0" indent="0" algn="ctr">
              <a:buNone/>
            </a:pPr>
            <a:endParaRPr lang="en-US" dirty="0"/>
          </a:p>
          <a:p>
            <a:pPr marL="0" indent="0" algn="ctr">
              <a:buNone/>
            </a:pPr>
            <a:r>
              <a:rPr lang="en-US" dirty="0"/>
              <a:t>Please feel free to unmute or use the chat box.</a:t>
            </a:r>
          </a:p>
        </p:txBody>
      </p:sp>
    </p:spTree>
    <p:extLst>
      <p:ext uri="{BB962C8B-B14F-4D97-AF65-F5344CB8AC3E}">
        <p14:creationId xmlns:p14="http://schemas.microsoft.com/office/powerpoint/2010/main" val="999317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3808-1CA6-6250-A1A1-0D37EE076C6B}"/>
              </a:ext>
            </a:extLst>
          </p:cNvPr>
          <p:cNvSpPr>
            <a:spLocks noGrp="1"/>
          </p:cNvSpPr>
          <p:nvPr>
            <p:ph type="title"/>
          </p:nvPr>
        </p:nvSpPr>
        <p:spPr/>
        <p:txBody>
          <a:bodyPr/>
          <a:lstStyle/>
          <a:p>
            <a:r>
              <a:rPr lang="en-US" dirty="0"/>
              <a:t>SBD: General Process</a:t>
            </a:r>
            <a:br>
              <a:rPr lang="en-US" dirty="0"/>
            </a:br>
            <a:endParaRPr lang="en-US" dirty="0"/>
          </a:p>
        </p:txBody>
      </p:sp>
      <p:graphicFrame>
        <p:nvGraphicFramePr>
          <p:cNvPr id="5" name="Content Placeholder 4" descr="This is a visual that describes the SBD process.">
            <a:extLst>
              <a:ext uri="{FF2B5EF4-FFF2-40B4-BE49-F238E27FC236}">
                <a16:creationId xmlns:a16="http://schemas.microsoft.com/office/drawing/2014/main" id="{CF68B55B-DDF6-C06A-FAA1-4D4684E0A11A}"/>
              </a:ext>
            </a:extLst>
          </p:cNvPr>
          <p:cNvGraphicFramePr>
            <a:graphicFrameLocks noGrp="1"/>
          </p:cNvGraphicFramePr>
          <p:nvPr>
            <p:ph idx="1"/>
            <p:extLst>
              <p:ext uri="{D42A27DB-BD31-4B8C-83A1-F6EECF244321}">
                <p14:modId xmlns:p14="http://schemas.microsoft.com/office/powerpoint/2010/main" val="4242669413"/>
              </p:ext>
            </p:extLst>
          </p:nvPr>
        </p:nvGraphicFramePr>
        <p:xfrm>
          <a:off x="628650" y="125333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6C99369-C2BA-0AFD-2D4F-F2708CBF468D}"/>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2426329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 and Resources</a:t>
            </a:r>
          </a:p>
        </p:txBody>
      </p:sp>
      <p:sp>
        <p:nvSpPr>
          <p:cNvPr id="2" name="Content Placeholder 1" descr="This is language that provides contact information."/>
          <p:cNvSpPr>
            <a:spLocks noGrp="1"/>
          </p:cNvSpPr>
          <p:nvPr>
            <p:ph idx="1"/>
          </p:nvPr>
        </p:nvSpPr>
        <p:spPr/>
        <p:txBody>
          <a:bodyPr>
            <a:normAutofit/>
          </a:bodyPr>
          <a:lstStyle/>
          <a:p>
            <a:pPr marL="457200" lvl="1" indent="0">
              <a:buNone/>
            </a:pPr>
            <a:endParaRPr lang="en-US" dirty="0"/>
          </a:p>
          <a:p>
            <a:pPr lvl="1"/>
            <a:endParaRPr lang="en-US" dirty="0"/>
          </a:p>
        </p:txBody>
      </p:sp>
      <p:sp>
        <p:nvSpPr>
          <p:cNvPr id="5" name="Content Placeholder 2"/>
          <p:cNvSpPr txBox="1">
            <a:spLocks/>
          </p:cNvSpPr>
          <p:nvPr/>
        </p:nvSpPr>
        <p:spPr>
          <a:xfrm>
            <a:off x="84221" y="1323474"/>
            <a:ext cx="8915400" cy="5280012"/>
          </a:xfrm>
          <a:prstGeom prst="rect">
            <a:avLst/>
          </a:prstGeom>
        </p:spPr>
        <p:txBody>
          <a:bodyPr vert="horz" lIns="0" tIns="0" rIns="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Please contact SBD Support with any technical SBD questions: </a:t>
            </a:r>
          </a:p>
          <a:p>
            <a:pPr marL="0" indent="0" algn="ctr">
              <a:buNone/>
            </a:pPr>
            <a:r>
              <a:rPr lang="en-US" dirty="0"/>
              <a:t>Email: </a:t>
            </a:r>
            <a:r>
              <a:rPr lang="en-US" dirty="0">
                <a:hlinkClick r:id="rId2"/>
              </a:rPr>
              <a:t>sbdsupport@cde.state.co.us</a:t>
            </a:r>
            <a:endParaRPr lang="en-US" dirty="0"/>
          </a:p>
          <a:p>
            <a:pPr marL="0" indent="0" algn="ctr">
              <a:buNone/>
            </a:pPr>
            <a:r>
              <a:rPr lang="en-US" dirty="0"/>
              <a:t>Phone: </a:t>
            </a:r>
            <a:r>
              <a:rPr lang="en-US" b="0" i="0" dirty="0">
                <a:solidFill>
                  <a:srgbClr val="333333"/>
                </a:solidFill>
                <a:effectLst/>
                <a:latin typeface="SourceSansProRegular"/>
              </a:rPr>
              <a:t>720.696.0185</a:t>
            </a:r>
          </a:p>
          <a:p>
            <a:pPr marL="0" indent="0" algn="ctr">
              <a:buNone/>
            </a:pPr>
            <a:endParaRPr lang="en-US" dirty="0">
              <a:solidFill>
                <a:srgbClr val="333333"/>
              </a:solidFill>
              <a:latin typeface="SourceSansProRegular"/>
            </a:endParaRPr>
          </a:p>
          <a:p>
            <a:pPr marL="0" indent="0" algn="ctr">
              <a:buNone/>
            </a:pPr>
            <a:r>
              <a:rPr lang="en-US" dirty="0">
                <a:solidFill>
                  <a:srgbClr val="333333"/>
                </a:solidFill>
                <a:latin typeface="SourceSansProRegular"/>
              </a:rPr>
              <a:t>For state accountability questions, </a:t>
            </a:r>
            <a:r>
              <a:rPr lang="en-US" dirty="0">
                <a:latin typeface="SourceSansProRegular"/>
              </a:rPr>
              <a:t>Email: </a:t>
            </a:r>
            <a:r>
              <a:rPr lang="en-US" dirty="0">
                <a:latin typeface="SourceSansProRegular"/>
                <a:hlinkClick r:id="rId3"/>
              </a:rPr>
              <a:t>accountability@cde.state.co.us</a:t>
            </a:r>
            <a:r>
              <a:rPr lang="en-US" dirty="0">
                <a:latin typeface="SourceSansProRegular"/>
              </a:rPr>
              <a:t> </a:t>
            </a:r>
          </a:p>
          <a:p>
            <a:pPr marL="0" indent="0" algn="ctr">
              <a:buNone/>
            </a:pPr>
            <a:r>
              <a:rPr lang="en-US" dirty="0">
                <a:solidFill>
                  <a:srgbClr val="333333"/>
                </a:solidFill>
                <a:latin typeface="SourceSansProRegular"/>
              </a:rPr>
              <a:t>For federal accountability questions, </a:t>
            </a:r>
            <a:r>
              <a:rPr lang="en-US" dirty="0">
                <a:latin typeface="SourceSansProRegular"/>
              </a:rPr>
              <a:t>Email: </a:t>
            </a:r>
            <a:r>
              <a:rPr lang="en-US" dirty="0">
                <a:latin typeface="SourceSansProRegular"/>
                <a:hlinkClick r:id="rId4"/>
              </a:rPr>
              <a:t>ESSAquestions@cde.state.co.us</a:t>
            </a:r>
            <a:r>
              <a:rPr lang="en-US" dirty="0">
                <a:latin typeface="SourceSansProRegular"/>
              </a:rPr>
              <a:t> </a:t>
            </a:r>
          </a:p>
          <a:p>
            <a:pPr marL="0" indent="0" algn="ctr">
              <a:buNone/>
            </a:pPr>
            <a:endParaRPr lang="en-US" dirty="0">
              <a:solidFill>
                <a:srgbClr val="333333"/>
              </a:solidFill>
              <a:latin typeface="SourceSansProRegular"/>
            </a:endParaRPr>
          </a:p>
          <a:p>
            <a:pPr marL="0" indent="0" algn="ctr">
              <a:buNone/>
            </a:pPr>
            <a:r>
              <a:rPr lang="en-US" dirty="0">
                <a:solidFill>
                  <a:srgbClr val="333333"/>
                </a:solidFill>
                <a:latin typeface="SourceSansProRegular"/>
              </a:rPr>
              <a:t>Data Collection Webpages: </a:t>
            </a:r>
          </a:p>
          <a:p>
            <a:pPr marL="0" indent="0" algn="ctr">
              <a:buNone/>
            </a:pPr>
            <a:r>
              <a:rPr lang="en-US" sz="2200" dirty="0">
                <a:solidFill>
                  <a:srgbClr val="333333"/>
                </a:solidFill>
                <a:latin typeface="SourceSansProRegular"/>
              </a:rPr>
              <a:t>PSAT/SAT: </a:t>
            </a:r>
            <a:r>
              <a:rPr lang="en-US" sz="2200" dirty="0">
                <a:solidFill>
                  <a:srgbClr val="333333"/>
                </a:solidFill>
                <a:latin typeface="SourceSansProRegular"/>
                <a:hlinkClick r:id="rId5"/>
              </a:rPr>
              <a:t>https://www.cde.state.co.us/datapipeline/per_sat</a:t>
            </a:r>
            <a:r>
              <a:rPr lang="en-US" sz="2200" dirty="0">
                <a:solidFill>
                  <a:srgbClr val="333333"/>
                </a:solidFill>
                <a:latin typeface="SourceSansProRegular"/>
              </a:rPr>
              <a:t> </a:t>
            </a:r>
          </a:p>
          <a:p>
            <a:pPr marL="0" indent="0" algn="ctr">
              <a:buNone/>
            </a:pPr>
            <a:r>
              <a:rPr lang="en-US" sz="2200" dirty="0">
                <a:solidFill>
                  <a:srgbClr val="333333"/>
                </a:solidFill>
                <a:latin typeface="SourceSansProRegular"/>
              </a:rPr>
              <a:t>CMAS: </a:t>
            </a:r>
            <a:r>
              <a:rPr lang="en-US" sz="2200" dirty="0">
                <a:solidFill>
                  <a:srgbClr val="333333"/>
                </a:solidFill>
                <a:latin typeface="SourceSansProRegular"/>
                <a:hlinkClick r:id="rId6"/>
              </a:rPr>
              <a:t>https://www.cde.state.co.us/datapipeline/sbd-cmas</a:t>
            </a:r>
            <a:r>
              <a:rPr lang="en-US" sz="2200" dirty="0">
                <a:solidFill>
                  <a:srgbClr val="333333"/>
                </a:solidFill>
                <a:latin typeface="SourceSansProRegular"/>
              </a:rPr>
              <a:t> </a:t>
            </a:r>
          </a:p>
          <a:p>
            <a:pPr marL="0" indent="0" algn="ctr">
              <a:buNone/>
            </a:pPr>
            <a:r>
              <a:rPr lang="en-US" sz="2200" dirty="0">
                <a:solidFill>
                  <a:srgbClr val="333333"/>
                </a:solidFill>
                <a:latin typeface="SourceSansProRegular"/>
              </a:rPr>
              <a:t>DLM: </a:t>
            </a:r>
            <a:r>
              <a:rPr lang="en-US" sz="2200" dirty="0">
                <a:solidFill>
                  <a:srgbClr val="333333"/>
                </a:solidFill>
                <a:latin typeface="SourceSansProRegular"/>
                <a:hlinkClick r:id="rId7"/>
              </a:rPr>
              <a:t>https://www.cde.state.co.us/datapipeline/dynamiclearningmapssbd</a:t>
            </a:r>
            <a:endParaRPr lang="en-US" sz="2200" dirty="0">
              <a:solidFill>
                <a:srgbClr val="333333"/>
              </a:solidFill>
              <a:latin typeface="SourceSansProRegular"/>
            </a:endParaRPr>
          </a:p>
          <a:p>
            <a:pPr marL="0" indent="0" algn="ctr">
              <a:buNone/>
            </a:pPr>
            <a:endParaRPr lang="en-US" sz="2200" dirty="0">
              <a:solidFill>
                <a:srgbClr val="333333"/>
              </a:solidFill>
              <a:latin typeface="SourceSansProRegular"/>
            </a:endParaRPr>
          </a:p>
          <a:p>
            <a:pPr marL="0" indent="0" algn="ctr">
              <a:buNone/>
            </a:pPr>
            <a:r>
              <a:rPr lang="en-US" sz="2200" dirty="0">
                <a:solidFill>
                  <a:srgbClr val="333333"/>
                </a:solidFill>
                <a:latin typeface="SourceSansProRegular"/>
              </a:rPr>
              <a:t>SBD Manual Link: </a:t>
            </a:r>
          </a:p>
          <a:p>
            <a:pPr marL="0" indent="0" algn="ctr">
              <a:buNone/>
            </a:pPr>
            <a:r>
              <a:rPr lang="en-US" dirty="0">
                <a:solidFill>
                  <a:srgbClr val="333333"/>
                </a:solidFill>
                <a:latin typeface="SourceSansProRegular"/>
                <a:hlinkClick r:id="rId8"/>
              </a:rPr>
              <a:t>https://www.cde.state.co.us/datapipeline/2024_sbdmanual</a:t>
            </a:r>
            <a:r>
              <a:rPr lang="en-US" dirty="0">
                <a:solidFill>
                  <a:srgbClr val="333333"/>
                </a:solidFill>
                <a:latin typeface="SourceSansProRegular"/>
              </a:rPr>
              <a:t>  </a:t>
            </a:r>
            <a:endParaRPr lang="en-US" dirty="0"/>
          </a:p>
        </p:txBody>
      </p:sp>
    </p:spTree>
    <p:extLst>
      <p:ext uri="{BB962C8B-B14F-4D97-AF65-F5344CB8AC3E}">
        <p14:creationId xmlns:p14="http://schemas.microsoft.com/office/powerpoint/2010/main" val="309752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57A5-F6E7-B0E0-E168-9333BFB3B565}"/>
              </a:ext>
            </a:extLst>
          </p:cNvPr>
          <p:cNvSpPr>
            <a:spLocks noGrp="1"/>
          </p:cNvSpPr>
          <p:nvPr>
            <p:ph type="title"/>
          </p:nvPr>
        </p:nvSpPr>
        <p:spPr/>
        <p:txBody>
          <a:bodyPr/>
          <a:lstStyle/>
          <a:p>
            <a:r>
              <a:rPr lang="en-US" dirty="0"/>
              <a:t>SBD: Collection Timelines</a:t>
            </a:r>
            <a:br>
              <a:rPr lang="en-US" dirty="0"/>
            </a:br>
            <a:endParaRPr lang="en-US" dirty="0"/>
          </a:p>
        </p:txBody>
      </p:sp>
      <p:graphicFrame>
        <p:nvGraphicFramePr>
          <p:cNvPr id="5" name="Content Placeholder 4">
            <a:extLst>
              <a:ext uri="{FF2B5EF4-FFF2-40B4-BE49-F238E27FC236}">
                <a16:creationId xmlns:a16="http://schemas.microsoft.com/office/drawing/2014/main" id="{D043167C-21D3-D751-5909-822DA9B41802}"/>
              </a:ext>
            </a:extLst>
          </p:cNvPr>
          <p:cNvGraphicFramePr>
            <a:graphicFrameLocks noGrp="1"/>
          </p:cNvGraphicFramePr>
          <p:nvPr>
            <p:ph idx="1"/>
          </p:nvPr>
        </p:nvGraphicFramePr>
        <p:xfrm>
          <a:off x="520622" y="1569147"/>
          <a:ext cx="8277689" cy="4363301"/>
        </p:xfrm>
        <a:graphic>
          <a:graphicData uri="http://schemas.openxmlformats.org/drawingml/2006/table">
            <a:tbl>
              <a:tblPr firstRow="1" bandRow="1">
                <a:tableStyleId>{5C22544A-7EE6-4342-B048-85BDC9FD1C3A}</a:tableStyleId>
              </a:tblPr>
              <a:tblGrid>
                <a:gridCol w="702030">
                  <a:extLst>
                    <a:ext uri="{9D8B030D-6E8A-4147-A177-3AD203B41FA5}">
                      <a16:colId xmlns:a16="http://schemas.microsoft.com/office/drawing/2014/main" val="2794307865"/>
                    </a:ext>
                  </a:extLst>
                </a:gridCol>
                <a:gridCol w="3440374">
                  <a:extLst>
                    <a:ext uri="{9D8B030D-6E8A-4147-A177-3AD203B41FA5}">
                      <a16:colId xmlns:a16="http://schemas.microsoft.com/office/drawing/2014/main" val="557448799"/>
                    </a:ext>
                  </a:extLst>
                </a:gridCol>
                <a:gridCol w="1891067">
                  <a:extLst>
                    <a:ext uri="{9D8B030D-6E8A-4147-A177-3AD203B41FA5}">
                      <a16:colId xmlns:a16="http://schemas.microsoft.com/office/drawing/2014/main" val="1465953249"/>
                    </a:ext>
                  </a:extLst>
                </a:gridCol>
                <a:gridCol w="2244218">
                  <a:extLst>
                    <a:ext uri="{9D8B030D-6E8A-4147-A177-3AD203B41FA5}">
                      <a16:colId xmlns:a16="http://schemas.microsoft.com/office/drawing/2014/main" val="543713096"/>
                    </a:ext>
                  </a:extLst>
                </a:gridCol>
              </a:tblGrid>
              <a:tr h="605553">
                <a:tc>
                  <a:txBody>
                    <a:bodyPr/>
                    <a:lstStyle/>
                    <a:p>
                      <a:endParaRPr lang="en-US"/>
                    </a:p>
                  </a:txBody>
                  <a:tcPr/>
                </a:tc>
                <a:tc>
                  <a:txBody>
                    <a:bodyPr/>
                    <a:lstStyle/>
                    <a:p>
                      <a:r>
                        <a:rPr lang="en-US" dirty="0"/>
                        <a:t>Assessment</a:t>
                      </a:r>
                    </a:p>
                  </a:txBody>
                  <a:tcPr/>
                </a:tc>
                <a:tc>
                  <a:txBody>
                    <a:bodyPr/>
                    <a:lstStyle/>
                    <a:p>
                      <a:r>
                        <a:rPr lang="en-US" dirty="0"/>
                        <a:t>Dates</a:t>
                      </a:r>
                    </a:p>
                  </a:txBody>
                  <a:tcPr/>
                </a:tc>
                <a:tc>
                  <a:txBody>
                    <a:bodyPr/>
                    <a:lstStyle/>
                    <a:p>
                      <a:r>
                        <a:rPr lang="en-US" dirty="0"/>
                        <a:t>Data Pipeline Group</a:t>
                      </a:r>
                    </a:p>
                  </a:txBody>
                  <a:tcPr/>
                </a:tc>
                <a:extLst>
                  <a:ext uri="{0D108BD9-81ED-4DB2-BD59-A6C34878D82A}">
                    <a16:rowId xmlns:a16="http://schemas.microsoft.com/office/drawing/2014/main" val="1781287233"/>
                  </a:ext>
                </a:extLst>
              </a:tr>
              <a:tr h="605553">
                <a:tc>
                  <a:txBody>
                    <a:bodyPr/>
                    <a:lstStyle/>
                    <a:p>
                      <a:r>
                        <a:rPr lang="en-US" dirty="0"/>
                        <a:t>1</a:t>
                      </a:r>
                    </a:p>
                  </a:txBody>
                  <a:tcPr/>
                </a:tc>
                <a:tc>
                  <a:txBody>
                    <a:bodyPr/>
                    <a:lstStyle/>
                    <a:p>
                      <a:r>
                        <a:rPr lang="en-US" dirty="0"/>
                        <a:t>ACCESS for ELLs</a:t>
                      </a:r>
                    </a:p>
                  </a:txBody>
                  <a:tcPr/>
                </a:tc>
                <a:tc>
                  <a:txBody>
                    <a:bodyPr/>
                    <a:lstStyle/>
                    <a:p>
                      <a:r>
                        <a:rPr lang="en-US" dirty="0"/>
                        <a:t>3/11/24-3/20/24</a:t>
                      </a:r>
                    </a:p>
                  </a:txBody>
                  <a:tcPr/>
                </a:tc>
                <a:tc>
                  <a:txBody>
                    <a:bodyPr/>
                    <a:lstStyle/>
                    <a:p>
                      <a:r>
                        <a:rPr lang="en-US" dirty="0"/>
                        <a:t>ACC</a:t>
                      </a:r>
                    </a:p>
                  </a:txBody>
                  <a:tcPr/>
                </a:tc>
                <a:extLst>
                  <a:ext uri="{0D108BD9-81ED-4DB2-BD59-A6C34878D82A}">
                    <a16:rowId xmlns:a16="http://schemas.microsoft.com/office/drawing/2014/main" val="3921759861"/>
                  </a:ext>
                </a:extLst>
              </a:tr>
              <a:tr h="605553">
                <a:tc>
                  <a:txBody>
                    <a:bodyPr/>
                    <a:lstStyle/>
                    <a:p>
                      <a:r>
                        <a:rPr lang="en-US" dirty="0"/>
                        <a:t>2</a:t>
                      </a:r>
                    </a:p>
                  </a:txBody>
                  <a:tcPr/>
                </a:tc>
                <a:tc>
                  <a:txBody>
                    <a:bodyPr/>
                    <a:lstStyle/>
                    <a:p>
                      <a:r>
                        <a:rPr lang="en-US" dirty="0"/>
                        <a:t>CO PSAT/SAT</a:t>
                      </a:r>
                    </a:p>
                  </a:txBody>
                  <a:tcPr/>
                </a:tc>
                <a:tc>
                  <a:txBody>
                    <a:bodyPr/>
                    <a:lstStyle/>
                    <a:p>
                      <a:r>
                        <a:rPr lang="en-US" dirty="0"/>
                        <a:t>5/15/24-5/22/24</a:t>
                      </a:r>
                    </a:p>
                  </a:txBody>
                  <a:tcPr/>
                </a:tc>
                <a:tc>
                  <a:txBody>
                    <a:bodyPr/>
                    <a:lstStyle/>
                    <a:p>
                      <a:r>
                        <a:rPr lang="en-US" dirty="0"/>
                        <a:t>SAT</a:t>
                      </a:r>
                    </a:p>
                  </a:txBody>
                  <a:tcPr/>
                </a:tc>
                <a:extLst>
                  <a:ext uri="{0D108BD9-81ED-4DB2-BD59-A6C34878D82A}">
                    <a16:rowId xmlns:a16="http://schemas.microsoft.com/office/drawing/2014/main" val="1230999751"/>
                  </a:ext>
                </a:extLst>
              </a:tr>
              <a:tr h="1941089">
                <a:tc>
                  <a:txBody>
                    <a:bodyPr/>
                    <a:lstStyle/>
                    <a:p>
                      <a:r>
                        <a:rPr lang="en-US" dirty="0"/>
                        <a:t>3</a:t>
                      </a:r>
                    </a:p>
                  </a:txBody>
                  <a:tcPr/>
                </a:tc>
                <a:tc>
                  <a:txBody>
                    <a:bodyPr/>
                    <a:lstStyle/>
                    <a:p>
                      <a:r>
                        <a:rPr lang="en-US" dirty="0"/>
                        <a:t>CMAS</a:t>
                      </a:r>
                    </a:p>
                    <a:p>
                      <a:pPr marL="285750" indent="-285750">
                        <a:buFont typeface="Arial" panose="020B0604020202020204" pitchFamily="34" charset="0"/>
                        <a:buChar char="•"/>
                      </a:pPr>
                      <a:r>
                        <a:rPr lang="en-US" dirty="0"/>
                        <a:t>ELA/Math (including CLSA) and Science</a:t>
                      </a:r>
                    </a:p>
                    <a:p>
                      <a:pPr marL="285750" indent="-285750">
                        <a:buFont typeface="Arial" panose="020B0604020202020204" pitchFamily="34" charset="0"/>
                        <a:buChar char="•"/>
                      </a:pPr>
                      <a:r>
                        <a:rPr lang="en-US" dirty="0" err="1"/>
                        <a:t>CoAlt</a:t>
                      </a:r>
                      <a:r>
                        <a:rPr lang="en-US" dirty="0"/>
                        <a:t> Science</a:t>
                      </a:r>
                    </a:p>
                  </a:txBody>
                  <a:tcPr/>
                </a:tc>
                <a:tc>
                  <a:txBody>
                    <a:bodyPr/>
                    <a:lstStyle/>
                    <a:p>
                      <a:r>
                        <a:rPr lang="en-US" dirty="0"/>
                        <a:t>5/16/24-5/29/24</a:t>
                      </a:r>
                    </a:p>
                  </a:txBody>
                  <a:tcPr/>
                </a:tc>
                <a:tc>
                  <a:txBody>
                    <a:bodyPr/>
                    <a:lstStyle/>
                    <a:p>
                      <a:r>
                        <a:rPr lang="en-US" dirty="0"/>
                        <a:t>CMS</a:t>
                      </a:r>
                    </a:p>
                  </a:txBody>
                  <a:tcPr/>
                </a:tc>
                <a:extLst>
                  <a:ext uri="{0D108BD9-81ED-4DB2-BD59-A6C34878D82A}">
                    <a16:rowId xmlns:a16="http://schemas.microsoft.com/office/drawing/2014/main" val="225695216"/>
                  </a:ext>
                </a:extLst>
              </a:tr>
              <a:tr h="605553">
                <a:tc>
                  <a:txBody>
                    <a:bodyPr/>
                    <a:lstStyle/>
                    <a:p>
                      <a:r>
                        <a:rPr lang="en-US" dirty="0"/>
                        <a:t>4</a:t>
                      </a:r>
                    </a:p>
                  </a:txBody>
                  <a:tcPr/>
                </a:tc>
                <a:tc>
                  <a:txBody>
                    <a:bodyPr/>
                    <a:lstStyle/>
                    <a:p>
                      <a:r>
                        <a:rPr lang="en-US" dirty="0" err="1"/>
                        <a:t>CoAlt</a:t>
                      </a:r>
                      <a:r>
                        <a:rPr lang="en-US" dirty="0"/>
                        <a:t>: ELA/Math (DLM)</a:t>
                      </a:r>
                    </a:p>
                  </a:txBody>
                  <a:tcPr/>
                </a:tc>
                <a:tc>
                  <a:txBody>
                    <a:bodyPr/>
                    <a:lstStyle/>
                    <a:p>
                      <a:r>
                        <a:rPr lang="en-US" dirty="0"/>
                        <a:t>5/29/24-6/5/24</a:t>
                      </a:r>
                    </a:p>
                  </a:txBody>
                  <a:tcPr/>
                </a:tc>
                <a:tc>
                  <a:txBody>
                    <a:bodyPr/>
                    <a:lstStyle/>
                    <a:p>
                      <a:r>
                        <a:rPr lang="en-US" dirty="0"/>
                        <a:t>DLM</a:t>
                      </a:r>
                    </a:p>
                  </a:txBody>
                  <a:tcPr/>
                </a:tc>
                <a:extLst>
                  <a:ext uri="{0D108BD9-81ED-4DB2-BD59-A6C34878D82A}">
                    <a16:rowId xmlns:a16="http://schemas.microsoft.com/office/drawing/2014/main" val="1804083522"/>
                  </a:ext>
                </a:extLst>
              </a:tr>
            </a:tbl>
          </a:graphicData>
        </a:graphic>
      </p:graphicFrame>
      <p:sp>
        <p:nvSpPr>
          <p:cNvPr id="4" name="Slide Number Placeholder 3">
            <a:extLst>
              <a:ext uri="{FF2B5EF4-FFF2-40B4-BE49-F238E27FC236}">
                <a16:creationId xmlns:a16="http://schemas.microsoft.com/office/drawing/2014/main" id="{8F9F387D-4057-B8D7-C6D3-42F970E3E513}"/>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3943113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C480-1CC1-4A8B-A9A7-B336DD3103F1}"/>
              </a:ext>
            </a:extLst>
          </p:cNvPr>
          <p:cNvSpPr>
            <a:spLocks noGrp="1"/>
          </p:cNvSpPr>
          <p:nvPr>
            <p:ph type="title"/>
          </p:nvPr>
        </p:nvSpPr>
        <p:spPr>
          <a:xfrm>
            <a:off x="155314" y="18255"/>
            <a:ext cx="7886700" cy="1325563"/>
          </a:xfrm>
        </p:spPr>
        <p:txBody>
          <a:bodyPr>
            <a:normAutofit/>
          </a:bodyPr>
          <a:lstStyle/>
          <a:p>
            <a:r>
              <a:rPr lang="en-US" sz="4000" dirty="0"/>
              <a:t>SBD: Group Role Assignments</a:t>
            </a:r>
          </a:p>
        </p:txBody>
      </p:sp>
      <p:sp>
        <p:nvSpPr>
          <p:cNvPr id="3" name="Content Placeholder 2">
            <a:extLst>
              <a:ext uri="{FF2B5EF4-FFF2-40B4-BE49-F238E27FC236}">
                <a16:creationId xmlns:a16="http://schemas.microsoft.com/office/drawing/2014/main" id="{8755419A-C5A1-45C8-9833-9EE48CCC6749}"/>
              </a:ext>
            </a:extLst>
          </p:cNvPr>
          <p:cNvSpPr>
            <a:spLocks noGrp="1"/>
          </p:cNvSpPr>
          <p:nvPr>
            <p:ph idx="1"/>
          </p:nvPr>
        </p:nvSpPr>
        <p:spPr>
          <a:xfrm>
            <a:off x="155314" y="1459865"/>
            <a:ext cx="6195003" cy="4725782"/>
          </a:xfrm>
        </p:spPr>
        <p:txBody>
          <a:bodyPr>
            <a:normAutofit/>
          </a:bodyPr>
          <a:lstStyle/>
          <a:p>
            <a:r>
              <a:rPr lang="en-US" sz="2000" dirty="0"/>
              <a:t>You can learn whether you have access to the collections by logging into Data Pipeline and reviewing the gray boxes on the left-hand side. </a:t>
            </a:r>
          </a:p>
          <a:p>
            <a:r>
              <a:rPr lang="en-US" sz="2000" dirty="0"/>
              <a:t>If you do not have access to the collections, please reach out to your district’s local access manager (LAM). Please ensure that the APPROVER role is assigned.</a:t>
            </a:r>
          </a:p>
          <a:p>
            <a:pPr marL="285750" indent="-285750"/>
            <a:r>
              <a:rPr lang="en-US" sz="2000" dirty="0"/>
              <a:t>CDE cannot provide access for district users.</a:t>
            </a:r>
          </a:p>
          <a:p>
            <a:endParaRPr lang="en-US" dirty="0"/>
          </a:p>
        </p:txBody>
      </p:sp>
      <p:grpSp>
        <p:nvGrpSpPr>
          <p:cNvPr id="8" name="Group 7" descr="This is a screenshot of the collections in Data Pipeline.">
            <a:extLst>
              <a:ext uri="{FF2B5EF4-FFF2-40B4-BE49-F238E27FC236}">
                <a16:creationId xmlns:a16="http://schemas.microsoft.com/office/drawing/2014/main" id="{AC8216B1-59CE-4D06-85A4-4E96017D379D}"/>
              </a:ext>
            </a:extLst>
          </p:cNvPr>
          <p:cNvGrpSpPr/>
          <p:nvPr/>
        </p:nvGrpSpPr>
        <p:grpSpPr>
          <a:xfrm>
            <a:off x="6075997" y="1525984"/>
            <a:ext cx="2821305" cy="2324100"/>
            <a:chOff x="0" y="0"/>
            <a:chExt cx="2821305" cy="2324100"/>
          </a:xfrm>
        </p:grpSpPr>
        <p:pic>
          <p:nvPicPr>
            <p:cNvPr id="9" name="Picture 8" descr="Graphical user interface, text, application&#10;&#10;Description automatically generated">
              <a:extLst>
                <a:ext uri="{FF2B5EF4-FFF2-40B4-BE49-F238E27FC236}">
                  <a16:creationId xmlns:a16="http://schemas.microsoft.com/office/drawing/2014/main" id="{AA39DA19-EE47-4293-9CD7-CCE97F65F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0"/>
              <a:ext cx="2333625" cy="2324100"/>
            </a:xfrm>
            <a:prstGeom prst="rect">
              <a:avLst/>
            </a:prstGeom>
          </p:spPr>
        </p:pic>
        <p:sp>
          <p:nvSpPr>
            <p:cNvPr id="10" name="Oval 9">
              <a:extLst>
                <a:ext uri="{FF2B5EF4-FFF2-40B4-BE49-F238E27FC236}">
                  <a16:creationId xmlns:a16="http://schemas.microsoft.com/office/drawing/2014/main" id="{EEFB5F03-6951-490B-9190-B02A0C66AA89}"/>
                </a:ext>
              </a:extLst>
            </p:cNvPr>
            <p:cNvSpPr/>
            <p:nvPr/>
          </p:nvSpPr>
          <p:spPr>
            <a:xfrm>
              <a:off x="0" y="739140"/>
              <a:ext cx="2607945" cy="1341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aphicFrame>
        <p:nvGraphicFramePr>
          <p:cNvPr id="7" name="Table 7">
            <a:extLst>
              <a:ext uri="{FF2B5EF4-FFF2-40B4-BE49-F238E27FC236}">
                <a16:creationId xmlns:a16="http://schemas.microsoft.com/office/drawing/2014/main" id="{322C3701-0C37-472D-957C-0E046219D2D9}"/>
              </a:ext>
            </a:extLst>
          </p:cNvPr>
          <p:cNvGraphicFramePr>
            <a:graphicFrameLocks noGrp="1"/>
          </p:cNvGraphicFramePr>
          <p:nvPr>
            <p:ph sz="half" idx="4294967295"/>
            <p:extLst>
              <p:ext uri="{D42A27DB-BD31-4B8C-83A1-F6EECF244321}">
                <p14:modId xmlns:p14="http://schemas.microsoft.com/office/powerpoint/2010/main" val="1732827654"/>
              </p:ext>
            </p:extLst>
          </p:nvPr>
        </p:nvGraphicFramePr>
        <p:xfrm>
          <a:off x="246698" y="3926541"/>
          <a:ext cx="4552220" cy="2787474"/>
        </p:xfrm>
        <a:graphic>
          <a:graphicData uri="http://schemas.openxmlformats.org/drawingml/2006/table">
            <a:tbl>
              <a:tblPr firstRow="1" bandRow="1">
                <a:tableStyleId>{5C22544A-7EE6-4342-B048-85BDC9FD1C3A}</a:tableStyleId>
              </a:tblPr>
              <a:tblGrid>
                <a:gridCol w="2786583">
                  <a:extLst>
                    <a:ext uri="{9D8B030D-6E8A-4147-A177-3AD203B41FA5}">
                      <a16:colId xmlns:a16="http://schemas.microsoft.com/office/drawing/2014/main" val="2699674427"/>
                    </a:ext>
                  </a:extLst>
                </a:gridCol>
                <a:gridCol w="1765637">
                  <a:extLst>
                    <a:ext uri="{9D8B030D-6E8A-4147-A177-3AD203B41FA5}">
                      <a16:colId xmlns:a16="http://schemas.microsoft.com/office/drawing/2014/main" val="43102822"/>
                    </a:ext>
                  </a:extLst>
                </a:gridCol>
              </a:tblGrid>
              <a:tr h="601807">
                <a:tc>
                  <a:txBody>
                    <a:bodyPr/>
                    <a:lstStyle/>
                    <a:p>
                      <a:pPr algn="ctr"/>
                      <a:r>
                        <a:rPr lang="en-US" dirty="0"/>
                        <a:t>Collection</a:t>
                      </a:r>
                    </a:p>
                  </a:txBody>
                  <a:tcPr/>
                </a:tc>
                <a:tc>
                  <a:txBody>
                    <a:bodyPr/>
                    <a:lstStyle/>
                    <a:p>
                      <a:pPr algn="ctr"/>
                      <a:r>
                        <a:rPr lang="en-US" dirty="0"/>
                        <a:t>Data Pipeline Group</a:t>
                      </a:r>
                    </a:p>
                  </a:txBody>
                  <a:tcPr/>
                </a:tc>
                <a:extLst>
                  <a:ext uri="{0D108BD9-81ED-4DB2-BD59-A6C34878D82A}">
                    <a16:rowId xmlns:a16="http://schemas.microsoft.com/office/drawing/2014/main" val="2500565346"/>
                  </a:ext>
                </a:extLst>
              </a:tr>
              <a:tr h="502438">
                <a:tc>
                  <a:txBody>
                    <a:bodyPr/>
                    <a:lstStyle/>
                    <a:p>
                      <a:pPr algn="ctr"/>
                      <a:r>
                        <a:rPr lang="en-US" dirty="0"/>
                        <a:t>WIDA ACCESS for ELLs</a:t>
                      </a:r>
                    </a:p>
                  </a:txBody>
                  <a:tcPr/>
                </a:tc>
                <a:tc>
                  <a:txBody>
                    <a:bodyPr/>
                    <a:lstStyle/>
                    <a:p>
                      <a:pPr algn="ctr"/>
                      <a:r>
                        <a:rPr lang="en-US" dirty="0"/>
                        <a:t>ACC</a:t>
                      </a:r>
                    </a:p>
                  </a:txBody>
                  <a:tcPr/>
                </a:tc>
                <a:extLst>
                  <a:ext uri="{0D108BD9-81ED-4DB2-BD59-A6C34878D82A}">
                    <a16:rowId xmlns:a16="http://schemas.microsoft.com/office/drawing/2014/main" val="315764363"/>
                  </a:ext>
                </a:extLst>
              </a:tr>
              <a:tr h="502438">
                <a:tc>
                  <a:txBody>
                    <a:bodyPr/>
                    <a:lstStyle/>
                    <a:p>
                      <a:pPr algn="ctr"/>
                      <a:r>
                        <a:rPr lang="en-US" dirty="0"/>
                        <a:t>CO PSAT/SAT</a:t>
                      </a:r>
                    </a:p>
                  </a:txBody>
                  <a:tcPr/>
                </a:tc>
                <a:tc>
                  <a:txBody>
                    <a:bodyPr/>
                    <a:lstStyle/>
                    <a:p>
                      <a:pPr algn="ctr"/>
                      <a:r>
                        <a:rPr lang="en-US" dirty="0"/>
                        <a:t>SAT</a:t>
                      </a:r>
                    </a:p>
                  </a:txBody>
                  <a:tcPr/>
                </a:tc>
                <a:extLst>
                  <a:ext uri="{0D108BD9-81ED-4DB2-BD59-A6C34878D82A}">
                    <a16:rowId xmlns:a16="http://schemas.microsoft.com/office/drawing/2014/main" val="3377162623"/>
                  </a:ext>
                </a:extLst>
              </a:tr>
              <a:tr h="601807">
                <a:tc>
                  <a:txBody>
                    <a:bodyPr/>
                    <a:lstStyle/>
                    <a:p>
                      <a:pPr algn="ctr"/>
                      <a:r>
                        <a:rPr lang="en-US" dirty="0"/>
                        <a:t>CMAS: ELA/Math</a:t>
                      </a:r>
                    </a:p>
                    <a:p>
                      <a:pPr algn="ctr"/>
                      <a:r>
                        <a:rPr lang="en-US" dirty="0" err="1"/>
                        <a:t>CoAlt</a:t>
                      </a:r>
                      <a:r>
                        <a:rPr lang="en-US" dirty="0"/>
                        <a:t>: Science</a:t>
                      </a:r>
                    </a:p>
                  </a:txBody>
                  <a:tcPr/>
                </a:tc>
                <a:tc>
                  <a:txBody>
                    <a:bodyPr/>
                    <a:lstStyle/>
                    <a:p>
                      <a:pPr algn="ctr"/>
                      <a:r>
                        <a:rPr lang="en-US" dirty="0"/>
                        <a:t>CMS</a:t>
                      </a:r>
                    </a:p>
                  </a:txBody>
                  <a:tcPr/>
                </a:tc>
                <a:extLst>
                  <a:ext uri="{0D108BD9-81ED-4DB2-BD59-A6C34878D82A}">
                    <a16:rowId xmlns:a16="http://schemas.microsoft.com/office/drawing/2014/main" val="4183701624"/>
                  </a:ext>
                </a:extLst>
              </a:tr>
              <a:tr h="502438">
                <a:tc>
                  <a:txBody>
                    <a:bodyPr/>
                    <a:lstStyle/>
                    <a:p>
                      <a:pPr algn="ctr"/>
                      <a:r>
                        <a:rPr lang="en-US" dirty="0" err="1"/>
                        <a:t>CoAlt</a:t>
                      </a:r>
                      <a:r>
                        <a:rPr lang="en-US" dirty="0"/>
                        <a:t>: ELA/Math (DLM)</a:t>
                      </a:r>
                    </a:p>
                  </a:txBody>
                  <a:tcPr/>
                </a:tc>
                <a:tc>
                  <a:txBody>
                    <a:bodyPr/>
                    <a:lstStyle/>
                    <a:p>
                      <a:pPr algn="ctr"/>
                      <a:r>
                        <a:rPr lang="en-US" dirty="0"/>
                        <a:t>DLM</a:t>
                      </a:r>
                    </a:p>
                  </a:txBody>
                  <a:tcPr/>
                </a:tc>
                <a:extLst>
                  <a:ext uri="{0D108BD9-81ED-4DB2-BD59-A6C34878D82A}">
                    <a16:rowId xmlns:a16="http://schemas.microsoft.com/office/drawing/2014/main" val="520443281"/>
                  </a:ext>
                </a:extLst>
              </a:tr>
            </a:tbl>
          </a:graphicData>
        </a:graphic>
      </p:graphicFrame>
      <p:sp>
        <p:nvSpPr>
          <p:cNvPr id="11" name="TextBox 10">
            <a:extLst>
              <a:ext uri="{FF2B5EF4-FFF2-40B4-BE49-F238E27FC236}">
                <a16:creationId xmlns:a16="http://schemas.microsoft.com/office/drawing/2014/main" id="{27F15B71-4CE6-41DE-ABA7-D1F1CE6FB866}"/>
              </a:ext>
            </a:extLst>
          </p:cNvPr>
          <p:cNvSpPr txBox="1"/>
          <p:nvPr/>
        </p:nvSpPr>
        <p:spPr>
          <a:xfrm>
            <a:off x="4798918" y="4636546"/>
            <a:ext cx="4098384"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table to the left shows the group code for each SBD collection (also provided on Slide 5).</a:t>
            </a:r>
          </a:p>
          <a:p>
            <a:endParaRPr lang="en-US" dirty="0"/>
          </a:p>
        </p:txBody>
      </p:sp>
      <p:sp>
        <p:nvSpPr>
          <p:cNvPr id="5" name="Slide Number Placeholder 4">
            <a:extLst>
              <a:ext uri="{FF2B5EF4-FFF2-40B4-BE49-F238E27FC236}">
                <a16:creationId xmlns:a16="http://schemas.microsoft.com/office/drawing/2014/main" id="{868F90A1-B200-45DA-B9BC-AFC05B115464}"/>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1251668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49" y="0"/>
            <a:ext cx="7886700" cy="1325563"/>
          </a:xfrm>
        </p:spPr>
        <p:txBody>
          <a:bodyPr>
            <a:normAutofit/>
          </a:bodyPr>
          <a:lstStyle/>
          <a:p>
            <a:r>
              <a:rPr lang="en-US" sz="4000" dirty="0"/>
              <a:t>SBD: Support Email/Phone</a:t>
            </a:r>
          </a:p>
        </p:txBody>
      </p:sp>
      <p:sp>
        <p:nvSpPr>
          <p:cNvPr id="6" name="Content Placeholder 2"/>
          <p:cNvSpPr>
            <a:spLocks noGrp="1"/>
          </p:cNvSpPr>
          <p:nvPr>
            <p:ph idx="1"/>
          </p:nvPr>
        </p:nvSpPr>
        <p:spPr>
          <a:xfrm>
            <a:off x="223070" y="1628055"/>
            <a:ext cx="8569180" cy="4568208"/>
          </a:xfrm>
        </p:spPr>
        <p:txBody>
          <a:bodyPr>
            <a:normAutofit fontScale="92500" lnSpcReduction="20000"/>
          </a:bodyPr>
          <a:lstStyle/>
          <a:p>
            <a:r>
              <a:rPr lang="en-US" dirty="0"/>
              <a:t>SBD support is available by phone or email</a:t>
            </a:r>
          </a:p>
          <a:p>
            <a:pPr lvl="1"/>
            <a:r>
              <a:rPr lang="en-US" dirty="0"/>
              <a:t>CDE has a team that responds to emails and to phone calls.  Please use the SBD Support phone number and email address.  Do not contact a specific person at CDE or the general CDE Helpdesk.</a:t>
            </a:r>
          </a:p>
          <a:p>
            <a:pPr lvl="1"/>
            <a:r>
              <a:rPr lang="en-US" dirty="0"/>
              <a:t>This provides a single point of contact for all collections.</a:t>
            </a:r>
          </a:p>
          <a:p>
            <a:pPr lvl="1"/>
            <a:r>
              <a:rPr lang="en-US" dirty="0"/>
              <a:t>Emails create support tickets that can be tracked to ensure that questions are answered quickly.  </a:t>
            </a:r>
            <a:r>
              <a:rPr lang="en-US" b="1" dirty="0">
                <a:solidFill>
                  <a:srgbClr val="FF0000"/>
                </a:solidFill>
              </a:rPr>
              <a:t>Remember: DO NOT send student personally identifiable information (PII) by email!</a:t>
            </a:r>
          </a:p>
          <a:p>
            <a:pPr lvl="1"/>
            <a:r>
              <a:rPr lang="en-US" dirty="0"/>
              <a:t>Members of multiple CDE units are available to answer different questions (Assessment, Accountability, and Information Management Systems).</a:t>
            </a:r>
          </a:p>
          <a:p>
            <a:pPr lvl="1"/>
            <a:endParaRPr lang="en-US" dirty="0"/>
          </a:p>
          <a:p>
            <a:r>
              <a:rPr lang="en-US" dirty="0"/>
              <a:t>Phone Number: 720-696-0185</a:t>
            </a:r>
          </a:p>
          <a:p>
            <a:r>
              <a:rPr lang="en-US" dirty="0"/>
              <a:t>Email address: sbdsupport@cde.state.co.us</a:t>
            </a:r>
          </a:p>
        </p:txBody>
      </p:sp>
      <p:sp>
        <p:nvSpPr>
          <p:cNvPr id="4" name="Slide Number Placeholder 3"/>
          <p:cNvSpPr>
            <a:spLocks noGrp="1"/>
          </p:cNvSpPr>
          <p:nvPr>
            <p:ph type="sldNum" sz="quarter" idx="12"/>
          </p:nvPr>
        </p:nvSpPr>
        <p:spPr>
          <a:xfrm>
            <a:off x="223070" y="6427018"/>
            <a:ext cx="3840929" cy="365125"/>
          </a:xfrm>
        </p:spPr>
        <p:txBody>
          <a:bodyPr/>
          <a:lstStyle/>
          <a:p>
            <a:fld id="{C479D5F6-EDCB-402A-AC08-4943A1820E8F}" type="slidenum">
              <a:rPr lang="en-US" smtClean="0"/>
              <a:pPr/>
              <a:t>8</a:t>
            </a:fld>
            <a:r>
              <a:rPr lang="en-US" dirty="0"/>
              <a:t> </a:t>
            </a:r>
          </a:p>
        </p:txBody>
      </p:sp>
    </p:spTree>
    <p:extLst>
      <p:ext uri="{BB962C8B-B14F-4D97-AF65-F5344CB8AC3E}">
        <p14:creationId xmlns:p14="http://schemas.microsoft.com/office/powerpoint/2010/main" val="3148369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SBD Review: Step-by-Step Guide</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9</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19852432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8" ma:contentTypeDescription="Create a new document." ma:contentTypeScope="" ma:versionID="ed8a95b6c2dfc949b45dc1506b729b0d">
  <xsd:schema xmlns:xsd="http://www.w3.org/2001/XMLSchema" xmlns:xs="http://www.w3.org/2001/XMLSchema" xmlns:p="http://schemas.microsoft.com/office/2006/metadata/properties" xmlns:ns2="9b639f00-c663-4db8-9f2d-5e59e4353b4b" targetNamespace="http://schemas.microsoft.com/office/2006/metadata/properties" ma:root="true" ma:fieldsID="8803ecd6451d9033f874b70bcf91079c" ns2:_="">
    <xsd:import namespace="9b639f00-c663-4db8-9f2d-5e59e4353b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E90CB3-E1AF-4551-94CB-447E424327B9}">
  <ds:schemaRefs>
    <ds:schemaRef ds:uri="http://schemas.microsoft.com/sharepoint/v3/contenttype/forms"/>
  </ds:schemaRefs>
</ds:datastoreItem>
</file>

<file path=customXml/itemProps2.xml><?xml version="1.0" encoding="utf-8"?>
<ds:datastoreItem xmlns:ds="http://schemas.openxmlformats.org/officeDocument/2006/customXml" ds:itemID="{08762D59-B131-4CDA-B7AC-93C4D5154C46}">
  <ds:schemaRefs>
    <ds:schemaRef ds:uri="http://www.w3.org/XML/1998/namespace"/>
    <ds:schemaRef ds:uri="http://schemas.microsoft.com/office/2006/documentManagement/types"/>
    <ds:schemaRef ds:uri="http://purl.org/dc/elements/1.1/"/>
    <ds:schemaRef ds:uri="80c9cfe5-9c5c-41fe-9ece-4ddfd991408d"/>
    <ds:schemaRef ds:uri="http://purl.org/dc/terms/"/>
    <ds:schemaRef ds:uri="http://schemas.microsoft.com/office/infopath/2007/PartnerControls"/>
    <ds:schemaRef ds:uri="http://purl.org/dc/dcmitype/"/>
    <ds:schemaRef ds:uri="http://schemas.openxmlformats.org/package/2006/metadata/core-properties"/>
    <ds:schemaRef ds:uri="3daf01fd-73c0-4412-afae-17d1396a5b9a"/>
    <ds:schemaRef ds:uri="http://schemas.microsoft.com/office/2006/metadata/properties"/>
  </ds:schemaRefs>
</ds:datastoreItem>
</file>

<file path=customXml/itemProps3.xml><?xml version="1.0" encoding="utf-8"?>
<ds:datastoreItem xmlns:ds="http://schemas.openxmlformats.org/officeDocument/2006/customXml" ds:itemID="{B2F5CC5A-056F-4826-AB62-54510C27E663}"/>
</file>

<file path=docProps/app.xml><?xml version="1.0" encoding="utf-8"?>
<Properties xmlns="http://schemas.openxmlformats.org/officeDocument/2006/extended-properties" xmlns:vt="http://schemas.openxmlformats.org/officeDocument/2006/docPropsVTypes">
  <Template>Office Theme</Template>
  <TotalTime>14839</TotalTime>
  <Words>4790</Words>
  <Application>Microsoft Office PowerPoint</Application>
  <PresentationFormat>On-screen Show (4:3)</PresentationFormat>
  <Paragraphs>504</Paragraphs>
  <Slides>50</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Arial</vt:lpstr>
      <vt:lpstr>Calibri</vt:lpstr>
      <vt:lpstr>Calibri Light</vt:lpstr>
      <vt:lpstr>Museo Slab 500</vt:lpstr>
      <vt:lpstr>SourceSansProRegular</vt:lpstr>
      <vt:lpstr>Times New Roman</vt:lpstr>
      <vt:lpstr>Trebuchet MS</vt:lpstr>
      <vt:lpstr>Office Theme</vt:lpstr>
      <vt:lpstr>Office Theme</vt:lpstr>
      <vt:lpstr>  2024 CMAS and DLM SBD Review Process Training Webinar   </vt:lpstr>
      <vt:lpstr>Welcome!</vt:lpstr>
      <vt:lpstr>Outline</vt:lpstr>
      <vt:lpstr>SBD: Purpose</vt:lpstr>
      <vt:lpstr>SBD: General Process </vt:lpstr>
      <vt:lpstr>SBD: Collection Timelines </vt:lpstr>
      <vt:lpstr>SBD: Group Role Assignments</vt:lpstr>
      <vt:lpstr>SBD: Support Email/Phone</vt:lpstr>
      <vt:lpstr>SBD Review: Step-by-Step Guide </vt:lpstr>
      <vt:lpstr>Overview of SBD Steps </vt:lpstr>
      <vt:lpstr>Step 1: Download the SBD Manual and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 (Continued)</vt:lpstr>
      <vt:lpstr>Step 7: Data Validation</vt:lpstr>
      <vt:lpstr>Step 7: Data Validation (Continued)</vt:lpstr>
      <vt:lpstr>Step 8: Submit SBD Data</vt:lpstr>
      <vt:lpstr>Troubleshooting</vt:lpstr>
      <vt:lpstr>Moving Students</vt:lpstr>
      <vt:lpstr>COGNOS Reports</vt:lpstr>
      <vt:lpstr>Additional Resources </vt:lpstr>
      <vt:lpstr>Assessment Division Homepage</vt:lpstr>
      <vt:lpstr>Invalidation Instructions</vt:lpstr>
      <vt:lpstr>Deeper Dive: CMAS SBD Specific Fields  (CMAS and CoAlt: Science)</vt:lpstr>
      <vt:lpstr>CMAS: Changes for 23-24 Collection </vt:lpstr>
      <vt:lpstr>CMAS: Changes for 23-24 Collection (Continued) </vt:lpstr>
      <vt:lpstr>Accommodation Type Used</vt:lpstr>
      <vt:lpstr>Grade</vt:lpstr>
      <vt:lpstr>Test Status and Attemptedness</vt:lpstr>
      <vt:lpstr>Not Tested and Void Score Reason</vt:lpstr>
      <vt:lpstr>Parent Excuse</vt:lpstr>
      <vt:lpstr>Report Suppression Codes</vt:lpstr>
      <vt:lpstr>Calculated Invalidation Code</vt:lpstr>
      <vt:lpstr>Deeper Dive: DLM SBD Specific Fields  (CoAlt: ELA/Math) </vt:lpstr>
      <vt:lpstr>DLM: Changes for 23-24 Collection </vt:lpstr>
      <vt:lpstr>Accountability School Identifier</vt:lpstr>
      <vt:lpstr>Grade and Race/Ethnicity Fields</vt:lpstr>
      <vt:lpstr>Primary Disability and IEP</vt:lpstr>
      <vt:lpstr>Special Circumstances Code - Invalidations</vt:lpstr>
      <vt:lpstr> Questions and Discussion </vt:lpstr>
      <vt:lpstr>Accountability Implications</vt:lpstr>
      <vt:lpstr>Why should districts participate in the SBD review?</vt:lpstr>
      <vt:lpstr>Major Impacts on Accountability</vt:lpstr>
      <vt:lpstr>Lessons Learned</vt:lpstr>
      <vt:lpstr>Resources </vt:lpstr>
      <vt:lpstr>Questions and Discussion</vt:lpstr>
      <vt:lpstr>Contact Information and Resources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Rhodes, Tara</cp:lastModifiedBy>
  <cp:revision>231</cp:revision>
  <dcterms:created xsi:type="dcterms:W3CDTF">2019-06-25T17:30:52Z</dcterms:created>
  <dcterms:modified xsi:type="dcterms:W3CDTF">2024-05-02T21:06:52Z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0x01010062AA584270DE6043A37CBFDFBD606C7E</vt:lpwstr>
  </property>
</Properties>
</file>