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66.jpg" ContentType="image/jpg"/>
  <Override PartName="/ppt/media/image68.jpg" ContentType="image/jpg"/>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58"/>
  </p:notesMasterIdLst>
  <p:sldIdLst>
    <p:sldId id="3508" r:id="rId2"/>
    <p:sldId id="270" r:id="rId3"/>
    <p:sldId id="272" r:id="rId4"/>
    <p:sldId id="273" r:id="rId5"/>
    <p:sldId id="5048" r:id="rId6"/>
    <p:sldId id="274" r:id="rId7"/>
    <p:sldId id="276" r:id="rId8"/>
    <p:sldId id="5051" r:id="rId9"/>
    <p:sldId id="277" r:id="rId10"/>
    <p:sldId id="278" r:id="rId11"/>
    <p:sldId id="279" r:id="rId12"/>
    <p:sldId id="5053" r:id="rId13"/>
    <p:sldId id="5047" r:id="rId14"/>
    <p:sldId id="281" r:id="rId15"/>
    <p:sldId id="331" r:id="rId16"/>
    <p:sldId id="283" r:id="rId17"/>
    <p:sldId id="285" r:id="rId18"/>
    <p:sldId id="332" r:id="rId19"/>
    <p:sldId id="335" r:id="rId20"/>
    <p:sldId id="288" r:id="rId21"/>
    <p:sldId id="289" r:id="rId22"/>
    <p:sldId id="287" r:id="rId23"/>
    <p:sldId id="290" r:id="rId24"/>
    <p:sldId id="337" r:id="rId25"/>
    <p:sldId id="336" r:id="rId26"/>
    <p:sldId id="291" r:id="rId27"/>
    <p:sldId id="292" r:id="rId28"/>
    <p:sldId id="286" r:id="rId29"/>
    <p:sldId id="293" r:id="rId30"/>
    <p:sldId id="3510" r:id="rId31"/>
    <p:sldId id="294" r:id="rId32"/>
    <p:sldId id="297" r:id="rId33"/>
    <p:sldId id="300" r:id="rId34"/>
    <p:sldId id="307" r:id="rId35"/>
    <p:sldId id="308" r:id="rId36"/>
    <p:sldId id="309" r:id="rId37"/>
    <p:sldId id="311" r:id="rId38"/>
    <p:sldId id="312" r:id="rId39"/>
    <p:sldId id="313" r:id="rId40"/>
    <p:sldId id="315" r:id="rId41"/>
    <p:sldId id="317" r:id="rId42"/>
    <p:sldId id="319" r:id="rId43"/>
    <p:sldId id="320" r:id="rId44"/>
    <p:sldId id="318" r:id="rId45"/>
    <p:sldId id="321" r:id="rId46"/>
    <p:sldId id="2230" r:id="rId47"/>
    <p:sldId id="2265" r:id="rId48"/>
    <p:sldId id="323" r:id="rId49"/>
    <p:sldId id="2233" r:id="rId50"/>
    <p:sldId id="263" r:id="rId51"/>
    <p:sldId id="2266" r:id="rId52"/>
    <p:sldId id="266" r:id="rId53"/>
    <p:sldId id="2267" r:id="rId54"/>
    <p:sldId id="334" r:id="rId55"/>
    <p:sldId id="333" r:id="rId56"/>
    <p:sldId id="32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85D8A2-1985-B87F-815B-0E4A01EF4F1E}" name="Heitman, Lindsey" initials="LH" userId="S::Heitman_L@cde.state.co.us::a9773a47-99d2-4599-9377-6d37e9ec0bd3" providerId="AD"/>
  <p188:author id="{C5862BD4-9E43-1382-382D-0BF9733EC1FE}" name="Ohleyer, Alyssa" initials="OA" userId="S::Ohleyer_A@cde.state.co.us::9f515119-a6af-44c8-9bec-87839faa4e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hleyer, Alyssa" initials="OA" lastIdx="8" clrIdx="0">
    <p:extLst>
      <p:ext uri="{19B8F6BF-5375-455C-9EA6-DF929625EA0E}">
        <p15:presenceInfo xmlns:p15="http://schemas.microsoft.com/office/powerpoint/2012/main" userId="S::Ohleyer_A@cde.state.co.us::9f515119-a6af-44c8-9bec-87839faa4e8a" providerId="AD"/>
      </p:ext>
    </p:extLst>
  </p:cmAuthor>
  <p:cmAuthor id="2" name="Heitman, Lindsey" initials="HL" lastIdx="5" clrIdx="1">
    <p:extLst>
      <p:ext uri="{19B8F6BF-5375-455C-9EA6-DF929625EA0E}">
        <p15:presenceInfo xmlns:p15="http://schemas.microsoft.com/office/powerpoint/2012/main" userId="S::heitman_l@cde.state.co.us::a9773a47-99d2-4599-9377-6d37e9ec0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541"/>
    <a:srgbClr val="3AA490"/>
    <a:srgbClr val="DCE0F0"/>
    <a:srgbClr val="3B93AF"/>
    <a:srgbClr val="3CA265"/>
    <a:srgbClr val="3CAA95"/>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77CA7-4F90-4B8B-B4A5-6335142D4B1C}" v="3" dt="2023-08-18T16:49:42.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AE0A69-923E-4640-8CE8-49D277E470FE}" type="doc">
      <dgm:prSet loTypeId="urn:microsoft.com/office/officeart/2005/8/layout/hProcess9" loCatId="process" qsTypeId="urn:microsoft.com/office/officeart/2005/8/quickstyle/simple1" qsCatId="simple" csTypeId="urn:microsoft.com/office/officeart/2005/8/colors/colorful3" csCatId="colorful" phldr="1"/>
      <dgm:spPr/>
    </dgm:pt>
    <dgm:pt modelId="{C574705F-B278-44BE-981D-99CE82AA1746}">
      <dgm:prSet phldrT="[Text]" custT="1"/>
      <dgm:spPr>
        <a:solidFill>
          <a:schemeClr val="accent3">
            <a:lumMod val="75000"/>
          </a:schemeClr>
        </a:solidFill>
      </dgm:spPr>
      <dgm:t>
        <a:bodyPr/>
        <a:lstStyle/>
        <a:p>
          <a:r>
            <a:rPr lang="en-US" sz="2400" dirty="0"/>
            <a:t> </a:t>
          </a:r>
          <a:r>
            <a:rPr lang="en-US" sz="1800" b="1" dirty="0"/>
            <a:t>All Errors Resolved</a:t>
          </a:r>
        </a:p>
        <a:p>
          <a:r>
            <a:rPr lang="en-US" sz="1800" b="1" dirty="0"/>
            <a:t>9/7/2023</a:t>
          </a:r>
        </a:p>
      </dgm:t>
      <dgm:extLst>
        <a:ext uri="{E40237B7-FDA0-4F09-8148-C483321AD2D9}">
          <dgm14:cNvPr xmlns:dgm14="http://schemas.microsoft.com/office/drawing/2010/diagram" id="0" name="" descr="Resolve Snapshot Errors&#10;9/8/2022&#10;Report Review &#10;Week&#10;9/8-9/16&#10;CDE runs duplicate and data validity check Reports&#10;9/19-9/26&#10;Final Report Review Week&#10;9/26-9/30&#10;Reports signed and Uploaded to the DMS&#10;9/30/2022&#10;"/>
        </a:ext>
      </dgm:extLst>
    </dgm:pt>
    <dgm:pt modelId="{0EED4123-BB4E-4451-8678-9FB89E173F77}" type="parTrans" cxnId="{B465FFD7-7149-4D4D-953B-00FD99E9C351}">
      <dgm:prSet/>
      <dgm:spPr/>
      <dgm:t>
        <a:bodyPr/>
        <a:lstStyle/>
        <a:p>
          <a:endParaRPr lang="en-US"/>
        </a:p>
      </dgm:t>
    </dgm:pt>
    <dgm:pt modelId="{34397DBC-C9E3-425E-ADD4-BABB0A288B8F}" type="sibTrans" cxnId="{B465FFD7-7149-4D4D-953B-00FD99E9C351}">
      <dgm:prSet/>
      <dgm:spPr/>
      <dgm:t>
        <a:bodyPr/>
        <a:lstStyle/>
        <a:p>
          <a:endParaRPr lang="en-US"/>
        </a:p>
      </dgm:t>
    </dgm:pt>
    <dgm:pt modelId="{A835056E-4DFE-4E3D-94C6-34439AB719D2}">
      <dgm:prSet phldrT="[Text]" custT="1"/>
      <dgm:spPr/>
      <dgm:t>
        <a:bodyPr/>
        <a:lstStyle/>
        <a:p>
          <a:r>
            <a:rPr lang="en-US" sz="1800" b="1" dirty="0">
              <a:solidFill>
                <a:schemeClr val="tx1">
                  <a:lumMod val="50000"/>
                </a:schemeClr>
              </a:solidFill>
            </a:rPr>
            <a:t>Initial Report Review </a:t>
          </a:r>
          <a:br>
            <a:rPr lang="en-US" sz="1800" b="1" dirty="0">
              <a:solidFill>
                <a:schemeClr val="tx1">
                  <a:lumMod val="50000"/>
                </a:schemeClr>
              </a:solidFill>
            </a:rPr>
          </a:br>
          <a:r>
            <a:rPr lang="en-US" sz="1800" b="1" dirty="0">
              <a:solidFill>
                <a:schemeClr val="tx1">
                  <a:lumMod val="50000"/>
                </a:schemeClr>
              </a:solidFill>
            </a:rPr>
            <a:t>Week</a:t>
          </a:r>
        </a:p>
        <a:p>
          <a:r>
            <a:rPr lang="en-US" sz="1800" b="1" dirty="0">
              <a:solidFill>
                <a:schemeClr val="tx1">
                  <a:lumMod val="50000"/>
                </a:schemeClr>
              </a:solidFill>
            </a:rPr>
            <a:t>9/8-9/15</a:t>
          </a:r>
        </a:p>
      </dgm:t>
      <dgm:extLst>
        <a:ext uri="{E40237B7-FDA0-4F09-8148-C483321AD2D9}">
          <dgm14:cNvPr xmlns:dgm14="http://schemas.microsoft.com/office/drawing/2010/diagram" id="0" name="" descr="Resolve Snapshot Errors&#10;9/8/2022&#10;Report Review &#10;Week&#10;9/8-9/16&#10;CDE runs duplicate and data validity check Reports&#10;9/19-9/26&#10;Final Report Review Week&#10;9/26-9/30&#10;Reports signed and Uploaded to the DMS&#10;9/30/2022&#10;10/6/2016&#10;"/>
        </a:ext>
      </dgm:extLst>
    </dgm:pt>
    <dgm:pt modelId="{625C7F9D-7736-4077-B87D-EA51E295E94E}" type="parTrans" cxnId="{52790A8D-0076-442B-9392-1B5858C7EA80}">
      <dgm:prSet/>
      <dgm:spPr/>
      <dgm:t>
        <a:bodyPr/>
        <a:lstStyle/>
        <a:p>
          <a:endParaRPr lang="en-US"/>
        </a:p>
      </dgm:t>
    </dgm:pt>
    <dgm:pt modelId="{6B79BC7F-22D9-42BB-B9A2-8B82F53E4831}" type="sibTrans" cxnId="{52790A8D-0076-442B-9392-1B5858C7EA80}">
      <dgm:prSet/>
      <dgm:spPr/>
      <dgm:t>
        <a:bodyPr/>
        <a:lstStyle/>
        <a:p>
          <a:endParaRPr lang="en-US"/>
        </a:p>
      </dgm:t>
    </dgm:pt>
    <dgm:pt modelId="{2DC55158-623D-45D6-948F-0661A55AC873}">
      <dgm:prSet phldrT="[Text]" custT="1"/>
      <dgm:spPr>
        <a:solidFill>
          <a:schemeClr val="accent4">
            <a:lumMod val="75000"/>
          </a:schemeClr>
        </a:solidFill>
      </dgm:spPr>
      <dgm:t>
        <a:bodyPr/>
        <a:lstStyle/>
        <a:p>
          <a:r>
            <a:rPr lang="en-US" sz="1800" b="1" dirty="0"/>
            <a:t>Signed Reports Uploaded to the DMS/Approve Snapshot in Data Pipeline</a:t>
          </a:r>
        </a:p>
        <a:p>
          <a:r>
            <a:rPr lang="en-US" sz="1800" b="1" dirty="0"/>
            <a:t>9/29/2023</a:t>
          </a:r>
        </a:p>
      </dgm:t>
      <dgm:extLst>
        <a:ext uri="{E40237B7-FDA0-4F09-8148-C483321AD2D9}">
          <dgm14:cNvPr xmlns:dgm14="http://schemas.microsoft.com/office/drawing/2010/diagram" id="0" name="" descr="Resolve Snapshot Errors&#10;9/8/2022&#10;Report Review &#10;Week&#10;9/8-9/16&#10;CDE runs duplicate and data validity check Reports&#10;9/19-9/26&#10;Final Report Review Week&#10;9/26-9/30&#10;Reports signed and Uploaded to the DMS&#10;9/30/2022&#10;"/>
        </a:ext>
      </dgm:extLst>
    </dgm:pt>
    <dgm:pt modelId="{77B42623-7B0D-4D57-BF6B-A80A3D89B2C9}" type="parTrans" cxnId="{6227EB45-B2CC-43D4-9F2D-15F0A6CE4994}">
      <dgm:prSet/>
      <dgm:spPr/>
      <dgm:t>
        <a:bodyPr/>
        <a:lstStyle/>
        <a:p>
          <a:endParaRPr lang="en-US"/>
        </a:p>
      </dgm:t>
    </dgm:pt>
    <dgm:pt modelId="{F97B2468-7097-43AB-945E-8EF7C438E8E3}" type="sibTrans" cxnId="{6227EB45-B2CC-43D4-9F2D-15F0A6CE4994}">
      <dgm:prSet/>
      <dgm:spPr/>
      <dgm:t>
        <a:bodyPr/>
        <a:lstStyle/>
        <a:p>
          <a:endParaRPr lang="en-US"/>
        </a:p>
      </dgm:t>
    </dgm:pt>
    <dgm:pt modelId="{449A082D-A4E9-470F-ADC2-8F5750885A71}">
      <dgm:prSet phldrT="[Text]" custT="1"/>
      <dgm:spPr>
        <a:solidFill>
          <a:schemeClr val="accent1">
            <a:lumMod val="75000"/>
          </a:schemeClr>
        </a:solidFill>
      </dgm:spPr>
      <dgm:t>
        <a:bodyPr/>
        <a:lstStyle/>
        <a:p>
          <a:r>
            <a:rPr lang="en-US" sz="1800" b="1" dirty="0"/>
            <a:t>Final Report Review Week</a:t>
          </a:r>
        </a:p>
        <a:p>
          <a:r>
            <a:rPr lang="en-US" sz="1800" b="1" dirty="0"/>
            <a:t>9/25-9/29</a:t>
          </a:r>
        </a:p>
      </dgm:t>
      <dgm:extLst>
        <a:ext uri="{E40237B7-FDA0-4F09-8148-C483321AD2D9}">
          <dgm14:cNvPr xmlns:dgm14="http://schemas.microsoft.com/office/drawing/2010/diagram" id="0" name="" descr="Resolve Snapshot Errors&#10;9/8/2022&#10;Report Review &#10;Week&#10;9/8-9/16&#10;CDE runs duplicate and data validity check Reports&#10;9/19-9/26&#10;Final Report Review Week&#10;9/26-9/30&#10;Reports signed and Uploaded to the DMS&#10;9/30/2022&#10;"/>
        </a:ext>
      </dgm:extLst>
    </dgm:pt>
    <dgm:pt modelId="{93614D4A-209E-4ABB-A20F-E704075CE072}" type="parTrans" cxnId="{5190459E-0F80-46A3-AF39-71253B92FE7E}">
      <dgm:prSet/>
      <dgm:spPr/>
      <dgm:t>
        <a:bodyPr/>
        <a:lstStyle/>
        <a:p>
          <a:endParaRPr lang="en-US"/>
        </a:p>
      </dgm:t>
    </dgm:pt>
    <dgm:pt modelId="{1405519A-827B-4147-8929-65833653CCF2}" type="sibTrans" cxnId="{5190459E-0F80-46A3-AF39-71253B92FE7E}">
      <dgm:prSet/>
      <dgm:spPr/>
      <dgm:t>
        <a:bodyPr/>
        <a:lstStyle/>
        <a:p>
          <a:endParaRPr lang="en-US"/>
        </a:p>
      </dgm:t>
    </dgm:pt>
    <dgm:pt modelId="{67D5C33C-EAD1-45A2-B697-EE7B695A1A95}">
      <dgm:prSet phldrT="[Text]" custT="1"/>
      <dgm:spPr>
        <a:solidFill>
          <a:schemeClr val="accent1">
            <a:lumMod val="60000"/>
            <a:lumOff val="40000"/>
          </a:schemeClr>
        </a:solidFill>
      </dgm:spPr>
      <dgm:t>
        <a:bodyPr/>
        <a:lstStyle/>
        <a:p>
          <a:r>
            <a:rPr lang="en-US" sz="1800" b="1" dirty="0">
              <a:solidFill>
                <a:schemeClr val="tx1">
                  <a:lumMod val="50000"/>
                </a:schemeClr>
              </a:solidFill>
            </a:rPr>
            <a:t>Duplicates Resolved, CDE runs data validity checks 9/18-9/22</a:t>
          </a:r>
        </a:p>
      </dgm:t>
      <dgm:extLst>
        <a:ext uri="{E40237B7-FDA0-4F09-8148-C483321AD2D9}">
          <dgm14:cNvPr xmlns:dgm14="http://schemas.microsoft.com/office/drawing/2010/diagram" id="0" name="" descr="Resolve Snapshot Errors&#10;9/8/2022&#10;Report Review &#10;Week&#10;9/8-9/16&#10;CDE runs duplicate and data validity check Reports&#10;9/19-9/26&#10;Final Report Review Week&#10;9/26-9/30&#10;Reports signed and Uploaded to the DMS&#10;9/30/2022&#10;"/>
        </a:ext>
      </dgm:extLst>
    </dgm:pt>
    <dgm:pt modelId="{B1D931EA-AA27-4CFD-9390-C516D49C959B}" type="parTrans" cxnId="{473D371E-5D09-440C-B1A8-C8814E97CF15}">
      <dgm:prSet/>
      <dgm:spPr/>
      <dgm:t>
        <a:bodyPr/>
        <a:lstStyle/>
        <a:p>
          <a:endParaRPr lang="en-US"/>
        </a:p>
      </dgm:t>
    </dgm:pt>
    <dgm:pt modelId="{2F18A409-5719-4F48-9431-82EABBABB0F4}" type="sibTrans" cxnId="{473D371E-5D09-440C-B1A8-C8814E97CF15}">
      <dgm:prSet/>
      <dgm:spPr/>
      <dgm:t>
        <a:bodyPr/>
        <a:lstStyle/>
        <a:p>
          <a:endParaRPr lang="en-US"/>
        </a:p>
      </dgm:t>
    </dgm:pt>
    <dgm:pt modelId="{3B35862F-2295-4C65-BF04-8923E0D12CD9}">
      <dgm:prSet phldrT="[Text]" custT="1"/>
      <dgm:spPr>
        <a:solidFill>
          <a:schemeClr val="accent4"/>
        </a:solidFill>
      </dgm:spPr>
      <dgm:t>
        <a:bodyPr/>
        <a:lstStyle/>
        <a:p>
          <a:r>
            <a:rPr lang="en-US" sz="1800" b="1" dirty="0"/>
            <a:t>All File Changes Due 9/29</a:t>
          </a:r>
        </a:p>
      </dgm:t>
      <dgm:extLst>
        <a:ext uri="{E40237B7-FDA0-4F09-8148-C483321AD2D9}">
          <dgm14:cNvPr xmlns:dgm14="http://schemas.microsoft.com/office/drawing/2010/diagram" id="0" name="" descr="Resolve Snapshot Errors&#10;9/8/2022&#10;Report Review &#10;Week&#10;9/8-9/16&#10;CDE runs duplicate and data validity check Reports&#10;9/19-9/26&#10;Final Report Review Week&#10;9/26-9/30&#10;Reports signed and Uploaded to the DMS&#10;9/30/2022&#10;"/>
        </a:ext>
      </dgm:extLst>
    </dgm:pt>
    <dgm:pt modelId="{98C91C7F-52C2-41A1-BA1E-212B599EA453}" type="parTrans" cxnId="{9EAD1D86-C5E5-43EE-8D71-0B8074F3D9CB}">
      <dgm:prSet/>
      <dgm:spPr/>
      <dgm:t>
        <a:bodyPr/>
        <a:lstStyle/>
        <a:p>
          <a:endParaRPr lang="en-US"/>
        </a:p>
      </dgm:t>
    </dgm:pt>
    <dgm:pt modelId="{E7ABA3DC-BA00-48D4-9885-D3F76AE6B282}" type="sibTrans" cxnId="{9EAD1D86-C5E5-43EE-8D71-0B8074F3D9CB}">
      <dgm:prSet/>
      <dgm:spPr/>
      <dgm:t>
        <a:bodyPr/>
        <a:lstStyle/>
        <a:p>
          <a:endParaRPr lang="en-US"/>
        </a:p>
      </dgm:t>
    </dgm:pt>
    <dgm:pt modelId="{50CBCF31-3BF9-4690-885F-3606206968D8}" type="pres">
      <dgm:prSet presAssocID="{3AAE0A69-923E-4640-8CE8-49D277E470FE}" presName="CompostProcess" presStyleCnt="0">
        <dgm:presLayoutVars>
          <dgm:dir/>
          <dgm:resizeHandles val="exact"/>
        </dgm:presLayoutVars>
      </dgm:prSet>
      <dgm:spPr/>
    </dgm:pt>
    <dgm:pt modelId="{547BFF4A-4FDA-4013-8E53-47F589508713}" type="pres">
      <dgm:prSet presAssocID="{3AAE0A69-923E-4640-8CE8-49D277E470FE}" presName="arrow" presStyleLbl="bgShp" presStyleIdx="0" presStyleCnt="1"/>
      <dgm:spPr/>
    </dgm:pt>
    <dgm:pt modelId="{E42CA8E8-9361-4EB7-8210-9537B900832E}" type="pres">
      <dgm:prSet presAssocID="{3AAE0A69-923E-4640-8CE8-49D277E470FE}" presName="linearProcess" presStyleCnt="0"/>
      <dgm:spPr/>
    </dgm:pt>
    <dgm:pt modelId="{356025D3-F817-4DDF-BE10-A0DFCAB670DD}" type="pres">
      <dgm:prSet presAssocID="{C574705F-B278-44BE-981D-99CE82AA1746}" presName="textNode" presStyleLbl="node1" presStyleIdx="0" presStyleCnt="6">
        <dgm:presLayoutVars>
          <dgm:bulletEnabled val="1"/>
        </dgm:presLayoutVars>
      </dgm:prSet>
      <dgm:spPr/>
    </dgm:pt>
    <dgm:pt modelId="{64A73E45-E240-45F0-A253-A25C17ED932C}" type="pres">
      <dgm:prSet presAssocID="{34397DBC-C9E3-425E-ADD4-BABB0A288B8F}" presName="sibTrans" presStyleCnt="0"/>
      <dgm:spPr/>
    </dgm:pt>
    <dgm:pt modelId="{46F4D1F5-C7B3-475B-BC24-2C94D1C3AC42}" type="pres">
      <dgm:prSet presAssocID="{A835056E-4DFE-4E3D-94C6-34439AB719D2}" presName="textNode" presStyleLbl="node1" presStyleIdx="1" presStyleCnt="6">
        <dgm:presLayoutVars>
          <dgm:bulletEnabled val="1"/>
        </dgm:presLayoutVars>
      </dgm:prSet>
      <dgm:spPr/>
    </dgm:pt>
    <dgm:pt modelId="{29984CFC-605A-433A-9AFD-E8BBD8416897}" type="pres">
      <dgm:prSet presAssocID="{6B79BC7F-22D9-42BB-B9A2-8B82F53E4831}" presName="sibTrans" presStyleCnt="0"/>
      <dgm:spPr/>
    </dgm:pt>
    <dgm:pt modelId="{CD9ECB43-843C-4778-99CC-9C8F6DF504A7}" type="pres">
      <dgm:prSet presAssocID="{67D5C33C-EAD1-45A2-B697-EE7B695A1A95}" presName="textNode" presStyleLbl="node1" presStyleIdx="2" presStyleCnt="6" custScaleX="111590">
        <dgm:presLayoutVars>
          <dgm:bulletEnabled val="1"/>
        </dgm:presLayoutVars>
      </dgm:prSet>
      <dgm:spPr/>
    </dgm:pt>
    <dgm:pt modelId="{BA179929-C41B-4A07-BA27-4BCBD8C512C5}" type="pres">
      <dgm:prSet presAssocID="{2F18A409-5719-4F48-9431-82EABBABB0F4}" presName="sibTrans" presStyleCnt="0"/>
      <dgm:spPr/>
    </dgm:pt>
    <dgm:pt modelId="{6A5C06D0-B3B0-4789-8F88-4EE07382A6C3}" type="pres">
      <dgm:prSet presAssocID="{449A082D-A4E9-470F-ADC2-8F5750885A71}" presName="textNode" presStyleLbl="node1" presStyleIdx="3" presStyleCnt="6">
        <dgm:presLayoutVars>
          <dgm:bulletEnabled val="1"/>
        </dgm:presLayoutVars>
      </dgm:prSet>
      <dgm:spPr/>
    </dgm:pt>
    <dgm:pt modelId="{0C8055A7-6680-424B-B8FD-1383D23605BA}" type="pres">
      <dgm:prSet presAssocID="{1405519A-827B-4147-8929-65833653CCF2}" presName="sibTrans" presStyleCnt="0"/>
      <dgm:spPr/>
    </dgm:pt>
    <dgm:pt modelId="{E6EC5940-86DE-4121-B09B-FB57A9503D54}" type="pres">
      <dgm:prSet presAssocID="{3B35862F-2295-4C65-BF04-8923E0D12CD9}" presName="textNode" presStyleLbl="node1" presStyleIdx="4" presStyleCnt="6">
        <dgm:presLayoutVars>
          <dgm:bulletEnabled val="1"/>
        </dgm:presLayoutVars>
      </dgm:prSet>
      <dgm:spPr/>
    </dgm:pt>
    <dgm:pt modelId="{06AA970A-5720-458A-807A-C4D37A5898E1}" type="pres">
      <dgm:prSet presAssocID="{E7ABA3DC-BA00-48D4-9885-D3F76AE6B282}" presName="sibTrans" presStyleCnt="0"/>
      <dgm:spPr/>
    </dgm:pt>
    <dgm:pt modelId="{A1D057B7-691A-47A3-94D4-2B479EE9D6AC}" type="pres">
      <dgm:prSet presAssocID="{2DC55158-623D-45D6-948F-0661A55AC873}" presName="textNode" presStyleLbl="node1" presStyleIdx="5" presStyleCnt="6" custScaleX="117472" custScaleY="131414">
        <dgm:presLayoutVars>
          <dgm:bulletEnabled val="1"/>
        </dgm:presLayoutVars>
      </dgm:prSet>
      <dgm:spPr/>
    </dgm:pt>
  </dgm:ptLst>
  <dgm:cxnLst>
    <dgm:cxn modelId="{E8B9D503-BDB0-4CCA-87FC-9B84BCCB03FA}" type="presOf" srcId="{C574705F-B278-44BE-981D-99CE82AA1746}" destId="{356025D3-F817-4DDF-BE10-A0DFCAB670DD}" srcOrd="0" destOrd="0" presId="urn:microsoft.com/office/officeart/2005/8/layout/hProcess9"/>
    <dgm:cxn modelId="{87845217-390C-4F71-8742-70287DA7A8C0}" type="presOf" srcId="{3AAE0A69-923E-4640-8CE8-49D277E470FE}" destId="{50CBCF31-3BF9-4690-885F-3606206968D8}" srcOrd="0" destOrd="0" presId="urn:microsoft.com/office/officeart/2005/8/layout/hProcess9"/>
    <dgm:cxn modelId="{473D371E-5D09-440C-B1A8-C8814E97CF15}" srcId="{3AAE0A69-923E-4640-8CE8-49D277E470FE}" destId="{67D5C33C-EAD1-45A2-B697-EE7B695A1A95}" srcOrd="2" destOrd="0" parTransId="{B1D931EA-AA27-4CFD-9390-C516D49C959B}" sibTransId="{2F18A409-5719-4F48-9431-82EABBABB0F4}"/>
    <dgm:cxn modelId="{1CC46665-2FA0-47CF-A7EF-8EB007D538D1}" type="presOf" srcId="{449A082D-A4E9-470F-ADC2-8F5750885A71}" destId="{6A5C06D0-B3B0-4789-8F88-4EE07382A6C3}" srcOrd="0" destOrd="0" presId="urn:microsoft.com/office/officeart/2005/8/layout/hProcess9"/>
    <dgm:cxn modelId="{6227EB45-B2CC-43D4-9F2D-15F0A6CE4994}" srcId="{3AAE0A69-923E-4640-8CE8-49D277E470FE}" destId="{2DC55158-623D-45D6-948F-0661A55AC873}" srcOrd="5" destOrd="0" parTransId="{77B42623-7B0D-4D57-BF6B-A80A3D89B2C9}" sibTransId="{F97B2468-7097-43AB-945E-8EF7C438E8E3}"/>
    <dgm:cxn modelId="{039F4968-716B-4122-9025-D6759DFEB5C3}" type="presOf" srcId="{67D5C33C-EAD1-45A2-B697-EE7B695A1A95}" destId="{CD9ECB43-843C-4778-99CC-9C8F6DF504A7}" srcOrd="0" destOrd="0" presId="urn:microsoft.com/office/officeart/2005/8/layout/hProcess9"/>
    <dgm:cxn modelId="{804D5783-B130-4C20-9036-069C38E4EF18}" type="presOf" srcId="{A835056E-4DFE-4E3D-94C6-34439AB719D2}" destId="{46F4D1F5-C7B3-475B-BC24-2C94D1C3AC42}" srcOrd="0" destOrd="0" presId="urn:microsoft.com/office/officeart/2005/8/layout/hProcess9"/>
    <dgm:cxn modelId="{9EAD1D86-C5E5-43EE-8D71-0B8074F3D9CB}" srcId="{3AAE0A69-923E-4640-8CE8-49D277E470FE}" destId="{3B35862F-2295-4C65-BF04-8923E0D12CD9}" srcOrd="4" destOrd="0" parTransId="{98C91C7F-52C2-41A1-BA1E-212B599EA453}" sibTransId="{E7ABA3DC-BA00-48D4-9885-D3F76AE6B282}"/>
    <dgm:cxn modelId="{52790A8D-0076-442B-9392-1B5858C7EA80}" srcId="{3AAE0A69-923E-4640-8CE8-49D277E470FE}" destId="{A835056E-4DFE-4E3D-94C6-34439AB719D2}" srcOrd="1" destOrd="0" parTransId="{625C7F9D-7736-4077-B87D-EA51E295E94E}" sibTransId="{6B79BC7F-22D9-42BB-B9A2-8B82F53E4831}"/>
    <dgm:cxn modelId="{5190459E-0F80-46A3-AF39-71253B92FE7E}" srcId="{3AAE0A69-923E-4640-8CE8-49D277E470FE}" destId="{449A082D-A4E9-470F-ADC2-8F5750885A71}" srcOrd="3" destOrd="0" parTransId="{93614D4A-209E-4ABB-A20F-E704075CE072}" sibTransId="{1405519A-827B-4147-8929-65833653CCF2}"/>
    <dgm:cxn modelId="{B465FFD7-7149-4D4D-953B-00FD99E9C351}" srcId="{3AAE0A69-923E-4640-8CE8-49D277E470FE}" destId="{C574705F-B278-44BE-981D-99CE82AA1746}" srcOrd="0" destOrd="0" parTransId="{0EED4123-BB4E-4451-8678-9FB89E173F77}" sibTransId="{34397DBC-C9E3-425E-ADD4-BABB0A288B8F}"/>
    <dgm:cxn modelId="{C6AD4AE6-A38D-4AB2-8ADB-EFE3D5429BC9}" type="presOf" srcId="{2DC55158-623D-45D6-948F-0661A55AC873}" destId="{A1D057B7-691A-47A3-94D4-2B479EE9D6AC}" srcOrd="0" destOrd="0" presId="urn:microsoft.com/office/officeart/2005/8/layout/hProcess9"/>
    <dgm:cxn modelId="{53C4F6F9-F92B-4EA0-B302-8902F3107ACF}" type="presOf" srcId="{3B35862F-2295-4C65-BF04-8923E0D12CD9}" destId="{E6EC5940-86DE-4121-B09B-FB57A9503D54}" srcOrd="0" destOrd="0" presId="urn:microsoft.com/office/officeart/2005/8/layout/hProcess9"/>
    <dgm:cxn modelId="{9527200E-B166-48DB-BDE7-3FF908952B6F}" type="presParOf" srcId="{50CBCF31-3BF9-4690-885F-3606206968D8}" destId="{547BFF4A-4FDA-4013-8E53-47F589508713}" srcOrd="0" destOrd="0" presId="urn:microsoft.com/office/officeart/2005/8/layout/hProcess9"/>
    <dgm:cxn modelId="{72BB6A87-CA90-4C0A-A7B8-36FFB5BB0B0F}" type="presParOf" srcId="{50CBCF31-3BF9-4690-885F-3606206968D8}" destId="{E42CA8E8-9361-4EB7-8210-9537B900832E}" srcOrd="1" destOrd="0" presId="urn:microsoft.com/office/officeart/2005/8/layout/hProcess9"/>
    <dgm:cxn modelId="{0B01618D-7C24-44EA-B153-B60DAE087EBB}" type="presParOf" srcId="{E42CA8E8-9361-4EB7-8210-9537B900832E}" destId="{356025D3-F817-4DDF-BE10-A0DFCAB670DD}" srcOrd="0" destOrd="0" presId="urn:microsoft.com/office/officeart/2005/8/layout/hProcess9"/>
    <dgm:cxn modelId="{6F7C9137-ABFD-48E1-AF69-F3C1B4E8FB25}" type="presParOf" srcId="{E42CA8E8-9361-4EB7-8210-9537B900832E}" destId="{64A73E45-E240-45F0-A253-A25C17ED932C}" srcOrd="1" destOrd="0" presId="urn:microsoft.com/office/officeart/2005/8/layout/hProcess9"/>
    <dgm:cxn modelId="{AED91ACE-E3EE-4AEA-92F0-1417DA59B159}" type="presParOf" srcId="{E42CA8E8-9361-4EB7-8210-9537B900832E}" destId="{46F4D1F5-C7B3-475B-BC24-2C94D1C3AC42}" srcOrd="2" destOrd="0" presId="urn:microsoft.com/office/officeart/2005/8/layout/hProcess9"/>
    <dgm:cxn modelId="{472B3773-BE1C-49C6-B3E4-FD6E65C131DB}" type="presParOf" srcId="{E42CA8E8-9361-4EB7-8210-9537B900832E}" destId="{29984CFC-605A-433A-9AFD-E8BBD8416897}" srcOrd="3" destOrd="0" presId="urn:microsoft.com/office/officeart/2005/8/layout/hProcess9"/>
    <dgm:cxn modelId="{7AE33D3C-82A5-459A-A208-2E6A19DDAF7C}" type="presParOf" srcId="{E42CA8E8-9361-4EB7-8210-9537B900832E}" destId="{CD9ECB43-843C-4778-99CC-9C8F6DF504A7}" srcOrd="4" destOrd="0" presId="urn:microsoft.com/office/officeart/2005/8/layout/hProcess9"/>
    <dgm:cxn modelId="{7E95173A-303D-4B8F-A81E-EB55A84F705F}" type="presParOf" srcId="{E42CA8E8-9361-4EB7-8210-9537B900832E}" destId="{BA179929-C41B-4A07-BA27-4BCBD8C512C5}" srcOrd="5" destOrd="0" presId="urn:microsoft.com/office/officeart/2005/8/layout/hProcess9"/>
    <dgm:cxn modelId="{7A273E11-C42E-41C8-BBAD-37C26241F9F8}" type="presParOf" srcId="{E42CA8E8-9361-4EB7-8210-9537B900832E}" destId="{6A5C06D0-B3B0-4789-8F88-4EE07382A6C3}" srcOrd="6" destOrd="0" presId="urn:microsoft.com/office/officeart/2005/8/layout/hProcess9"/>
    <dgm:cxn modelId="{D6B391F4-3B8E-4576-9BE4-D568E1807FAE}" type="presParOf" srcId="{E42CA8E8-9361-4EB7-8210-9537B900832E}" destId="{0C8055A7-6680-424B-B8FD-1383D23605BA}" srcOrd="7" destOrd="0" presId="urn:microsoft.com/office/officeart/2005/8/layout/hProcess9"/>
    <dgm:cxn modelId="{D4AA4463-2B8B-4B67-A81D-D3AE28BEF164}" type="presParOf" srcId="{E42CA8E8-9361-4EB7-8210-9537B900832E}" destId="{E6EC5940-86DE-4121-B09B-FB57A9503D54}" srcOrd="8" destOrd="0" presId="urn:microsoft.com/office/officeart/2005/8/layout/hProcess9"/>
    <dgm:cxn modelId="{6518DCA1-3078-446F-B370-967D3AD1DBDA}" type="presParOf" srcId="{E42CA8E8-9361-4EB7-8210-9537B900832E}" destId="{06AA970A-5720-458A-807A-C4D37A5898E1}" srcOrd="9" destOrd="0" presId="urn:microsoft.com/office/officeart/2005/8/layout/hProcess9"/>
    <dgm:cxn modelId="{C6CCD7D7-DD95-4AD6-89D8-C24E55A2D0F8}" type="presParOf" srcId="{E42CA8E8-9361-4EB7-8210-9537B900832E}" destId="{A1D057B7-691A-47A3-94D4-2B479EE9D6A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BFF4A-4FDA-4013-8E53-47F589508713}">
      <dsp:nvSpPr>
        <dsp:cNvPr id="0" name=""/>
        <dsp:cNvSpPr/>
      </dsp:nvSpPr>
      <dsp:spPr>
        <a:xfrm>
          <a:off x="788669" y="0"/>
          <a:ext cx="8938260" cy="435133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025D3-F817-4DDF-BE10-A0DFCAB670DD}">
      <dsp:nvSpPr>
        <dsp:cNvPr id="0" name=""/>
        <dsp:cNvSpPr/>
      </dsp:nvSpPr>
      <dsp:spPr>
        <a:xfrm>
          <a:off x="1478" y="1305401"/>
          <a:ext cx="1475675" cy="1740534"/>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 </a:t>
          </a:r>
          <a:r>
            <a:rPr lang="en-US" sz="1800" b="1" kern="1200" dirty="0"/>
            <a:t>All Errors Resolved</a:t>
          </a:r>
        </a:p>
        <a:p>
          <a:pPr marL="0" lvl="0" indent="0" algn="ctr" defTabSz="1066800">
            <a:lnSpc>
              <a:spcPct val="90000"/>
            </a:lnSpc>
            <a:spcBef>
              <a:spcPct val="0"/>
            </a:spcBef>
            <a:spcAft>
              <a:spcPct val="35000"/>
            </a:spcAft>
            <a:buNone/>
          </a:pPr>
          <a:r>
            <a:rPr lang="en-US" sz="1800" b="1" kern="1200" dirty="0"/>
            <a:t>9/7/2023</a:t>
          </a:r>
        </a:p>
      </dsp:txBody>
      <dsp:txXfrm>
        <a:off x="73515" y="1377438"/>
        <a:ext cx="1331601" cy="1596460"/>
      </dsp:txXfrm>
    </dsp:sp>
    <dsp:sp modelId="{46F4D1F5-C7B3-475B-BC24-2C94D1C3AC42}">
      <dsp:nvSpPr>
        <dsp:cNvPr id="0" name=""/>
        <dsp:cNvSpPr/>
      </dsp:nvSpPr>
      <dsp:spPr>
        <a:xfrm>
          <a:off x="1723099" y="1305401"/>
          <a:ext cx="1475675" cy="1740534"/>
        </a:xfrm>
        <a:prstGeom prst="roundRect">
          <a:avLst/>
        </a:prstGeom>
        <a:solidFill>
          <a:schemeClr val="accent3">
            <a:hueOff val="1831339"/>
            <a:satOff val="-12497"/>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50000"/>
                </a:schemeClr>
              </a:solidFill>
            </a:rPr>
            <a:t>Initial Report Review </a:t>
          </a:r>
          <a:br>
            <a:rPr lang="en-US" sz="1800" b="1" kern="1200" dirty="0">
              <a:solidFill>
                <a:schemeClr val="tx1">
                  <a:lumMod val="50000"/>
                </a:schemeClr>
              </a:solidFill>
            </a:rPr>
          </a:br>
          <a:r>
            <a:rPr lang="en-US" sz="1800" b="1" kern="1200" dirty="0">
              <a:solidFill>
                <a:schemeClr val="tx1">
                  <a:lumMod val="50000"/>
                </a:schemeClr>
              </a:solidFill>
            </a:rPr>
            <a:t>Week</a:t>
          </a:r>
        </a:p>
        <a:p>
          <a:pPr marL="0" lvl="0" indent="0" algn="ctr" defTabSz="800100">
            <a:lnSpc>
              <a:spcPct val="90000"/>
            </a:lnSpc>
            <a:spcBef>
              <a:spcPct val="0"/>
            </a:spcBef>
            <a:spcAft>
              <a:spcPct val="35000"/>
            </a:spcAft>
            <a:buNone/>
          </a:pPr>
          <a:r>
            <a:rPr lang="en-US" sz="1800" b="1" kern="1200" dirty="0">
              <a:solidFill>
                <a:schemeClr val="tx1">
                  <a:lumMod val="50000"/>
                </a:schemeClr>
              </a:solidFill>
            </a:rPr>
            <a:t>9/8-9/15</a:t>
          </a:r>
        </a:p>
      </dsp:txBody>
      <dsp:txXfrm>
        <a:off x="1795136" y="1377438"/>
        <a:ext cx="1331601" cy="1596460"/>
      </dsp:txXfrm>
    </dsp:sp>
    <dsp:sp modelId="{CD9ECB43-843C-4778-99CC-9C8F6DF504A7}">
      <dsp:nvSpPr>
        <dsp:cNvPr id="0" name=""/>
        <dsp:cNvSpPr/>
      </dsp:nvSpPr>
      <dsp:spPr>
        <a:xfrm>
          <a:off x="3444721" y="1305401"/>
          <a:ext cx="1646706" cy="1740534"/>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50000"/>
                </a:schemeClr>
              </a:solidFill>
            </a:rPr>
            <a:t>Duplicates Resolved, CDE runs data validity checks 9/18-9/22</a:t>
          </a:r>
        </a:p>
      </dsp:txBody>
      <dsp:txXfrm>
        <a:off x="3525107" y="1385787"/>
        <a:ext cx="1485934" cy="1579762"/>
      </dsp:txXfrm>
    </dsp:sp>
    <dsp:sp modelId="{6A5C06D0-B3B0-4789-8F88-4EE07382A6C3}">
      <dsp:nvSpPr>
        <dsp:cNvPr id="0" name=""/>
        <dsp:cNvSpPr/>
      </dsp:nvSpPr>
      <dsp:spPr>
        <a:xfrm>
          <a:off x="5337373" y="1305401"/>
          <a:ext cx="1475675" cy="174053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Final Report Review Week</a:t>
          </a:r>
        </a:p>
        <a:p>
          <a:pPr marL="0" lvl="0" indent="0" algn="ctr" defTabSz="800100">
            <a:lnSpc>
              <a:spcPct val="90000"/>
            </a:lnSpc>
            <a:spcBef>
              <a:spcPct val="0"/>
            </a:spcBef>
            <a:spcAft>
              <a:spcPct val="35000"/>
            </a:spcAft>
            <a:buNone/>
          </a:pPr>
          <a:r>
            <a:rPr lang="en-US" sz="1800" b="1" kern="1200" dirty="0"/>
            <a:t>9/25-9/29</a:t>
          </a:r>
        </a:p>
      </dsp:txBody>
      <dsp:txXfrm>
        <a:off x="5409410" y="1377438"/>
        <a:ext cx="1331601" cy="1596460"/>
      </dsp:txXfrm>
    </dsp:sp>
    <dsp:sp modelId="{E6EC5940-86DE-4121-B09B-FB57A9503D54}">
      <dsp:nvSpPr>
        <dsp:cNvPr id="0" name=""/>
        <dsp:cNvSpPr/>
      </dsp:nvSpPr>
      <dsp:spPr>
        <a:xfrm>
          <a:off x="7058994" y="1305401"/>
          <a:ext cx="1475675" cy="1740534"/>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All File Changes Due 9/29</a:t>
          </a:r>
        </a:p>
      </dsp:txBody>
      <dsp:txXfrm>
        <a:off x="7131031" y="1377438"/>
        <a:ext cx="1331601" cy="1596460"/>
      </dsp:txXfrm>
    </dsp:sp>
    <dsp:sp modelId="{A1D057B7-691A-47A3-94D4-2B479EE9D6AC}">
      <dsp:nvSpPr>
        <dsp:cNvPr id="0" name=""/>
        <dsp:cNvSpPr/>
      </dsp:nvSpPr>
      <dsp:spPr>
        <a:xfrm>
          <a:off x="8780616" y="1032015"/>
          <a:ext cx="1733505" cy="2287306"/>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Signed Reports Uploaded to the DMS/Approve Snapshot in Data Pipeline</a:t>
          </a:r>
        </a:p>
        <a:p>
          <a:pPr marL="0" lvl="0" indent="0" algn="ctr" defTabSz="800100">
            <a:lnSpc>
              <a:spcPct val="90000"/>
            </a:lnSpc>
            <a:spcBef>
              <a:spcPct val="0"/>
            </a:spcBef>
            <a:spcAft>
              <a:spcPct val="35000"/>
            </a:spcAft>
            <a:buNone/>
          </a:pPr>
          <a:r>
            <a:rPr lang="en-US" sz="1800" b="1" kern="1200" dirty="0"/>
            <a:t>9/29/2023</a:t>
          </a:r>
        </a:p>
      </dsp:txBody>
      <dsp:txXfrm>
        <a:off x="8865239" y="1116638"/>
        <a:ext cx="1564259" cy="21180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9/7/2023</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7460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22</a:t>
            </a:fld>
            <a:endParaRPr lang="en-US" dirty="0"/>
          </a:p>
        </p:txBody>
      </p:sp>
    </p:spTree>
    <p:extLst>
      <p:ext uri="{BB962C8B-B14F-4D97-AF65-F5344CB8AC3E}">
        <p14:creationId xmlns:p14="http://schemas.microsoft.com/office/powerpoint/2010/main" val="388226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23</a:t>
            </a:fld>
            <a:endParaRPr lang="en-US" dirty="0"/>
          </a:p>
        </p:txBody>
      </p:sp>
    </p:spTree>
    <p:extLst>
      <p:ext uri="{BB962C8B-B14F-4D97-AF65-F5344CB8AC3E}">
        <p14:creationId xmlns:p14="http://schemas.microsoft.com/office/powerpoint/2010/main" val="221782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including a quick look at this detail report here because we receive questions each year about how the average percent of time in Special Education is calculated.  The next slide explains this calculation. </a:t>
            </a:r>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dirty="0"/>
          </a:p>
        </p:txBody>
      </p:sp>
    </p:spTree>
    <p:extLst>
      <p:ext uri="{BB962C8B-B14F-4D97-AF65-F5344CB8AC3E}">
        <p14:creationId xmlns:p14="http://schemas.microsoft.com/office/powerpoint/2010/main" val="159419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xfrm>
            <a:off x="406400" y="696913"/>
            <a:ext cx="6197600" cy="3486150"/>
          </a:xfrm>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75" eaLnBrk="0" hangingPunct="0">
              <a:defRPr sz="1800">
                <a:solidFill>
                  <a:schemeClr val="tx1"/>
                </a:solidFill>
                <a:latin typeface="Arial" charset="0"/>
              </a:defRPr>
            </a:lvl1pPr>
            <a:lvl2pPr marL="716130" indent="-275434" defTabSz="921175" eaLnBrk="0" hangingPunct="0">
              <a:defRPr sz="1800">
                <a:solidFill>
                  <a:schemeClr val="tx1"/>
                </a:solidFill>
                <a:latin typeface="Arial" charset="0"/>
              </a:defRPr>
            </a:lvl2pPr>
            <a:lvl3pPr marL="1101738" indent="-220348" defTabSz="921175" eaLnBrk="0" hangingPunct="0">
              <a:defRPr sz="1800">
                <a:solidFill>
                  <a:schemeClr val="tx1"/>
                </a:solidFill>
                <a:latin typeface="Arial" charset="0"/>
              </a:defRPr>
            </a:lvl3pPr>
            <a:lvl4pPr marL="1542433" indent="-220348" defTabSz="921175" eaLnBrk="0" hangingPunct="0">
              <a:defRPr sz="1800">
                <a:solidFill>
                  <a:schemeClr val="tx1"/>
                </a:solidFill>
                <a:latin typeface="Arial" charset="0"/>
              </a:defRPr>
            </a:lvl4pPr>
            <a:lvl5pPr marL="1983128" indent="-220348" defTabSz="921175" eaLnBrk="0" hangingPunct="0">
              <a:defRPr sz="1800">
                <a:solidFill>
                  <a:schemeClr val="tx1"/>
                </a:solidFill>
                <a:latin typeface="Arial" charset="0"/>
              </a:defRPr>
            </a:lvl5pPr>
            <a:lvl6pPr marL="2423823" indent="-220348" defTabSz="921175" eaLnBrk="0" fontAlgn="base" hangingPunct="0">
              <a:spcBef>
                <a:spcPct val="0"/>
              </a:spcBef>
              <a:spcAft>
                <a:spcPct val="0"/>
              </a:spcAft>
              <a:defRPr sz="1800">
                <a:solidFill>
                  <a:schemeClr val="tx1"/>
                </a:solidFill>
                <a:latin typeface="Arial" charset="0"/>
              </a:defRPr>
            </a:lvl6pPr>
            <a:lvl7pPr marL="2864518" indent="-220348" defTabSz="921175" eaLnBrk="0" fontAlgn="base" hangingPunct="0">
              <a:spcBef>
                <a:spcPct val="0"/>
              </a:spcBef>
              <a:spcAft>
                <a:spcPct val="0"/>
              </a:spcAft>
              <a:defRPr sz="1800">
                <a:solidFill>
                  <a:schemeClr val="tx1"/>
                </a:solidFill>
                <a:latin typeface="Arial" charset="0"/>
              </a:defRPr>
            </a:lvl7pPr>
            <a:lvl8pPr marL="3305213" indent="-220348" defTabSz="921175" eaLnBrk="0" fontAlgn="base" hangingPunct="0">
              <a:spcBef>
                <a:spcPct val="0"/>
              </a:spcBef>
              <a:spcAft>
                <a:spcPct val="0"/>
              </a:spcAft>
              <a:defRPr sz="1800">
                <a:solidFill>
                  <a:schemeClr val="tx1"/>
                </a:solidFill>
                <a:latin typeface="Arial" charset="0"/>
              </a:defRPr>
            </a:lvl8pPr>
            <a:lvl9pPr marL="3745908" indent="-220348" defTabSz="921175" eaLnBrk="0" fontAlgn="base" hangingPunct="0">
              <a:spcBef>
                <a:spcPct val="0"/>
              </a:spcBef>
              <a:spcAft>
                <a:spcPct val="0"/>
              </a:spcAft>
              <a:defRPr sz="1800">
                <a:solidFill>
                  <a:schemeClr val="tx1"/>
                </a:solidFill>
                <a:latin typeface="Arial" charset="0"/>
              </a:defRPr>
            </a:lvl9pPr>
          </a:lstStyle>
          <a:p>
            <a:fld id="{5F556151-470A-4CCC-AB11-3BE2B057D5B0}" type="slidenum">
              <a:rPr lang="en-US" altLang="en-US" sz="1300"/>
              <a:pPr/>
              <a:t>26</a:t>
            </a:fld>
            <a:endParaRPr lang="en-US" altLang="en-US" sz="1300" dirty="0"/>
          </a:p>
        </p:txBody>
      </p:sp>
    </p:spTree>
    <p:extLst>
      <p:ext uri="{BB962C8B-B14F-4D97-AF65-F5344CB8AC3E}">
        <p14:creationId xmlns:p14="http://schemas.microsoft.com/office/powerpoint/2010/main" val="1352788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27</a:t>
            </a:fld>
            <a:endParaRPr lang="en-US" dirty="0"/>
          </a:p>
        </p:txBody>
      </p:sp>
    </p:spTree>
    <p:extLst>
      <p:ext uri="{BB962C8B-B14F-4D97-AF65-F5344CB8AC3E}">
        <p14:creationId xmlns:p14="http://schemas.microsoft.com/office/powerpoint/2010/main" val="175639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406400" y="696913"/>
            <a:ext cx="6197600" cy="3486150"/>
          </a:xfrm>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1881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31</a:t>
            </a:fld>
            <a:endParaRPr lang="en-US" dirty="0"/>
          </a:p>
        </p:txBody>
      </p:sp>
    </p:spTree>
    <p:extLst>
      <p:ext uri="{BB962C8B-B14F-4D97-AF65-F5344CB8AC3E}">
        <p14:creationId xmlns:p14="http://schemas.microsoft.com/office/powerpoint/2010/main" val="489330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xfrm>
            <a:off x="406400" y="696913"/>
            <a:ext cx="6197600" cy="3486150"/>
          </a:xfrm>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06" eaLnBrk="0" hangingPunct="0">
              <a:defRPr sz="1800">
                <a:solidFill>
                  <a:schemeClr val="tx1"/>
                </a:solidFill>
                <a:latin typeface="Arial" charset="0"/>
              </a:defRPr>
            </a:lvl1pPr>
            <a:lvl2pPr marL="716130" indent="-275434" defTabSz="922706" eaLnBrk="0" hangingPunct="0">
              <a:defRPr sz="1800">
                <a:solidFill>
                  <a:schemeClr val="tx1"/>
                </a:solidFill>
                <a:latin typeface="Arial" charset="0"/>
              </a:defRPr>
            </a:lvl2pPr>
            <a:lvl3pPr marL="1101738" indent="-220348" defTabSz="922706" eaLnBrk="0" hangingPunct="0">
              <a:defRPr sz="1800">
                <a:solidFill>
                  <a:schemeClr val="tx1"/>
                </a:solidFill>
                <a:latin typeface="Arial" charset="0"/>
              </a:defRPr>
            </a:lvl3pPr>
            <a:lvl4pPr marL="1542433" indent="-220348" defTabSz="922706" eaLnBrk="0" hangingPunct="0">
              <a:defRPr sz="1800">
                <a:solidFill>
                  <a:schemeClr val="tx1"/>
                </a:solidFill>
                <a:latin typeface="Arial" charset="0"/>
              </a:defRPr>
            </a:lvl4pPr>
            <a:lvl5pPr marL="1983128" indent="-220348" defTabSz="922706" eaLnBrk="0" hangingPunct="0">
              <a:defRPr sz="1800">
                <a:solidFill>
                  <a:schemeClr val="tx1"/>
                </a:solidFill>
                <a:latin typeface="Arial" charset="0"/>
              </a:defRPr>
            </a:lvl5pPr>
            <a:lvl6pPr marL="2423823" indent="-220348" defTabSz="922706" eaLnBrk="0" fontAlgn="base" hangingPunct="0">
              <a:spcBef>
                <a:spcPct val="0"/>
              </a:spcBef>
              <a:spcAft>
                <a:spcPct val="0"/>
              </a:spcAft>
              <a:defRPr sz="1800">
                <a:solidFill>
                  <a:schemeClr val="tx1"/>
                </a:solidFill>
                <a:latin typeface="Arial" charset="0"/>
              </a:defRPr>
            </a:lvl6pPr>
            <a:lvl7pPr marL="2864518" indent="-220348" defTabSz="922706" eaLnBrk="0" fontAlgn="base" hangingPunct="0">
              <a:spcBef>
                <a:spcPct val="0"/>
              </a:spcBef>
              <a:spcAft>
                <a:spcPct val="0"/>
              </a:spcAft>
              <a:defRPr sz="1800">
                <a:solidFill>
                  <a:schemeClr val="tx1"/>
                </a:solidFill>
                <a:latin typeface="Arial" charset="0"/>
              </a:defRPr>
            </a:lvl7pPr>
            <a:lvl8pPr marL="3305213" indent="-220348" defTabSz="922706" eaLnBrk="0" fontAlgn="base" hangingPunct="0">
              <a:spcBef>
                <a:spcPct val="0"/>
              </a:spcBef>
              <a:spcAft>
                <a:spcPct val="0"/>
              </a:spcAft>
              <a:defRPr sz="1800">
                <a:solidFill>
                  <a:schemeClr val="tx1"/>
                </a:solidFill>
                <a:latin typeface="Arial" charset="0"/>
              </a:defRPr>
            </a:lvl8pPr>
            <a:lvl9pPr marL="3745908" indent="-220348" defTabSz="922706" eaLnBrk="0" fontAlgn="base" hangingPunct="0">
              <a:spcBef>
                <a:spcPct val="0"/>
              </a:spcBef>
              <a:spcAft>
                <a:spcPct val="0"/>
              </a:spcAft>
              <a:defRPr sz="1800">
                <a:solidFill>
                  <a:schemeClr val="tx1"/>
                </a:solidFill>
                <a:latin typeface="Arial" charset="0"/>
              </a:defRPr>
            </a:lvl9pPr>
          </a:lstStyle>
          <a:p>
            <a:fld id="{DA649534-C0A3-4AB8-A3FC-BA89959F9BAC}" type="slidenum">
              <a:rPr lang="en-US" altLang="en-US" sz="1300"/>
              <a:pPr/>
              <a:t>32</a:t>
            </a:fld>
            <a:endParaRPr lang="en-US" altLang="en-US" sz="1300" dirty="0"/>
          </a:p>
        </p:txBody>
      </p:sp>
    </p:spTree>
    <p:extLst>
      <p:ext uri="{BB962C8B-B14F-4D97-AF65-F5344CB8AC3E}">
        <p14:creationId xmlns:p14="http://schemas.microsoft.com/office/powerpoint/2010/main" val="3281783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33</a:t>
            </a:fld>
            <a:endParaRPr lang="en-US" dirty="0"/>
          </a:p>
        </p:txBody>
      </p:sp>
    </p:spTree>
    <p:extLst>
      <p:ext uri="{BB962C8B-B14F-4D97-AF65-F5344CB8AC3E}">
        <p14:creationId xmlns:p14="http://schemas.microsoft.com/office/powerpoint/2010/main" val="1030092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406400" y="696913"/>
            <a:ext cx="6197600" cy="3486150"/>
          </a:xfrm>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06" eaLnBrk="0" hangingPunct="0">
              <a:defRPr sz="1800">
                <a:solidFill>
                  <a:schemeClr val="tx1"/>
                </a:solidFill>
                <a:latin typeface="Arial" charset="0"/>
              </a:defRPr>
            </a:lvl1pPr>
            <a:lvl2pPr marL="716130" indent="-275434" defTabSz="922706" eaLnBrk="0" hangingPunct="0">
              <a:defRPr sz="1800">
                <a:solidFill>
                  <a:schemeClr val="tx1"/>
                </a:solidFill>
                <a:latin typeface="Arial" charset="0"/>
              </a:defRPr>
            </a:lvl2pPr>
            <a:lvl3pPr marL="1101738" indent="-220348" defTabSz="922706" eaLnBrk="0" hangingPunct="0">
              <a:defRPr sz="1800">
                <a:solidFill>
                  <a:schemeClr val="tx1"/>
                </a:solidFill>
                <a:latin typeface="Arial" charset="0"/>
              </a:defRPr>
            </a:lvl3pPr>
            <a:lvl4pPr marL="1542433" indent="-220348" defTabSz="922706" eaLnBrk="0" hangingPunct="0">
              <a:defRPr sz="1800">
                <a:solidFill>
                  <a:schemeClr val="tx1"/>
                </a:solidFill>
                <a:latin typeface="Arial" charset="0"/>
              </a:defRPr>
            </a:lvl4pPr>
            <a:lvl5pPr marL="1983128" indent="-220348" defTabSz="922706" eaLnBrk="0" hangingPunct="0">
              <a:defRPr sz="1800">
                <a:solidFill>
                  <a:schemeClr val="tx1"/>
                </a:solidFill>
                <a:latin typeface="Arial" charset="0"/>
              </a:defRPr>
            </a:lvl5pPr>
            <a:lvl6pPr marL="2423823" indent="-220348" defTabSz="922706" eaLnBrk="0" fontAlgn="base" hangingPunct="0">
              <a:spcBef>
                <a:spcPct val="0"/>
              </a:spcBef>
              <a:spcAft>
                <a:spcPct val="0"/>
              </a:spcAft>
              <a:defRPr sz="1800">
                <a:solidFill>
                  <a:schemeClr val="tx1"/>
                </a:solidFill>
                <a:latin typeface="Arial" charset="0"/>
              </a:defRPr>
            </a:lvl6pPr>
            <a:lvl7pPr marL="2864518" indent="-220348" defTabSz="922706" eaLnBrk="0" fontAlgn="base" hangingPunct="0">
              <a:spcBef>
                <a:spcPct val="0"/>
              </a:spcBef>
              <a:spcAft>
                <a:spcPct val="0"/>
              </a:spcAft>
              <a:defRPr sz="1800">
                <a:solidFill>
                  <a:schemeClr val="tx1"/>
                </a:solidFill>
                <a:latin typeface="Arial" charset="0"/>
              </a:defRPr>
            </a:lvl7pPr>
            <a:lvl8pPr marL="3305213" indent="-220348" defTabSz="922706" eaLnBrk="0" fontAlgn="base" hangingPunct="0">
              <a:spcBef>
                <a:spcPct val="0"/>
              </a:spcBef>
              <a:spcAft>
                <a:spcPct val="0"/>
              </a:spcAft>
              <a:defRPr sz="1800">
                <a:solidFill>
                  <a:schemeClr val="tx1"/>
                </a:solidFill>
                <a:latin typeface="Arial" charset="0"/>
              </a:defRPr>
            </a:lvl8pPr>
            <a:lvl9pPr marL="3745908" indent="-220348" defTabSz="922706" eaLnBrk="0" fontAlgn="base" hangingPunct="0">
              <a:spcBef>
                <a:spcPct val="0"/>
              </a:spcBef>
              <a:spcAft>
                <a:spcPct val="0"/>
              </a:spcAft>
              <a:defRPr sz="1800">
                <a:solidFill>
                  <a:schemeClr val="tx1"/>
                </a:solidFill>
                <a:latin typeface="Arial" charset="0"/>
              </a:defRPr>
            </a:lvl9pPr>
          </a:lstStyle>
          <a:p>
            <a:fld id="{0EF41E33-A492-437E-804B-8E1DBCE71FEA}" type="slidenum">
              <a:rPr lang="en-US" altLang="en-US" sz="1300"/>
              <a:pPr/>
              <a:t>34</a:t>
            </a:fld>
            <a:endParaRPr lang="en-US" altLang="en-US" sz="1300" dirty="0"/>
          </a:p>
        </p:txBody>
      </p:sp>
    </p:spTree>
    <p:extLst>
      <p:ext uri="{BB962C8B-B14F-4D97-AF65-F5344CB8AC3E}">
        <p14:creationId xmlns:p14="http://schemas.microsoft.com/office/powerpoint/2010/main" val="237284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a:t>
            </a:fld>
            <a:endParaRPr lang="en-US" dirty="0"/>
          </a:p>
        </p:txBody>
      </p:sp>
    </p:spTree>
    <p:extLst>
      <p:ext uri="{BB962C8B-B14F-4D97-AF65-F5344CB8AC3E}">
        <p14:creationId xmlns:p14="http://schemas.microsoft.com/office/powerpoint/2010/main" val="222701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35</a:t>
            </a:fld>
            <a:endParaRPr lang="en-US" dirty="0"/>
          </a:p>
        </p:txBody>
      </p:sp>
    </p:spTree>
    <p:extLst>
      <p:ext uri="{BB962C8B-B14F-4D97-AF65-F5344CB8AC3E}">
        <p14:creationId xmlns:p14="http://schemas.microsoft.com/office/powerpoint/2010/main" val="1809208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C9431-1DE3-487E-82CA-69F617EA9A76}" type="slidenum">
              <a:rPr lang="en-US" smtClean="0"/>
              <a:t>36</a:t>
            </a:fld>
            <a:endParaRPr lang="en-US" dirty="0"/>
          </a:p>
        </p:txBody>
      </p:sp>
    </p:spTree>
    <p:extLst>
      <p:ext uri="{BB962C8B-B14F-4D97-AF65-F5344CB8AC3E}">
        <p14:creationId xmlns:p14="http://schemas.microsoft.com/office/powerpoint/2010/main" val="3267663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37</a:t>
            </a:fld>
            <a:endParaRPr lang="en-US" dirty="0"/>
          </a:p>
        </p:txBody>
      </p:sp>
    </p:spTree>
    <p:extLst>
      <p:ext uri="{BB962C8B-B14F-4D97-AF65-F5344CB8AC3E}">
        <p14:creationId xmlns:p14="http://schemas.microsoft.com/office/powerpoint/2010/main" val="1098874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406400" y="696913"/>
            <a:ext cx="6197600" cy="3486150"/>
          </a:xfrm>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75" eaLnBrk="0" hangingPunct="0">
              <a:defRPr sz="1800">
                <a:solidFill>
                  <a:schemeClr val="tx1"/>
                </a:solidFill>
                <a:latin typeface="Arial" charset="0"/>
              </a:defRPr>
            </a:lvl1pPr>
            <a:lvl2pPr marL="716130" indent="-275434" defTabSz="921175" eaLnBrk="0" hangingPunct="0">
              <a:defRPr sz="1800">
                <a:solidFill>
                  <a:schemeClr val="tx1"/>
                </a:solidFill>
                <a:latin typeface="Arial" charset="0"/>
              </a:defRPr>
            </a:lvl2pPr>
            <a:lvl3pPr marL="1101738" indent="-220348" defTabSz="921175" eaLnBrk="0" hangingPunct="0">
              <a:defRPr sz="1800">
                <a:solidFill>
                  <a:schemeClr val="tx1"/>
                </a:solidFill>
                <a:latin typeface="Arial" charset="0"/>
              </a:defRPr>
            </a:lvl3pPr>
            <a:lvl4pPr marL="1542433" indent="-220348" defTabSz="921175" eaLnBrk="0" hangingPunct="0">
              <a:defRPr sz="1800">
                <a:solidFill>
                  <a:schemeClr val="tx1"/>
                </a:solidFill>
                <a:latin typeface="Arial" charset="0"/>
              </a:defRPr>
            </a:lvl4pPr>
            <a:lvl5pPr marL="1983128" indent="-220348" defTabSz="921175" eaLnBrk="0" hangingPunct="0">
              <a:defRPr sz="1800">
                <a:solidFill>
                  <a:schemeClr val="tx1"/>
                </a:solidFill>
                <a:latin typeface="Arial" charset="0"/>
              </a:defRPr>
            </a:lvl5pPr>
            <a:lvl6pPr marL="2423823" indent="-220348" defTabSz="921175" eaLnBrk="0" fontAlgn="base" hangingPunct="0">
              <a:spcBef>
                <a:spcPct val="0"/>
              </a:spcBef>
              <a:spcAft>
                <a:spcPct val="0"/>
              </a:spcAft>
              <a:defRPr sz="1800">
                <a:solidFill>
                  <a:schemeClr val="tx1"/>
                </a:solidFill>
                <a:latin typeface="Arial" charset="0"/>
              </a:defRPr>
            </a:lvl6pPr>
            <a:lvl7pPr marL="2864518" indent="-220348" defTabSz="921175" eaLnBrk="0" fontAlgn="base" hangingPunct="0">
              <a:spcBef>
                <a:spcPct val="0"/>
              </a:spcBef>
              <a:spcAft>
                <a:spcPct val="0"/>
              </a:spcAft>
              <a:defRPr sz="1800">
                <a:solidFill>
                  <a:schemeClr val="tx1"/>
                </a:solidFill>
                <a:latin typeface="Arial" charset="0"/>
              </a:defRPr>
            </a:lvl7pPr>
            <a:lvl8pPr marL="3305213" indent="-220348" defTabSz="921175" eaLnBrk="0" fontAlgn="base" hangingPunct="0">
              <a:spcBef>
                <a:spcPct val="0"/>
              </a:spcBef>
              <a:spcAft>
                <a:spcPct val="0"/>
              </a:spcAft>
              <a:defRPr sz="1800">
                <a:solidFill>
                  <a:schemeClr val="tx1"/>
                </a:solidFill>
                <a:latin typeface="Arial" charset="0"/>
              </a:defRPr>
            </a:lvl8pPr>
            <a:lvl9pPr marL="3745908" indent="-220348" defTabSz="921175" eaLnBrk="0" fontAlgn="base" hangingPunct="0">
              <a:spcBef>
                <a:spcPct val="0"/>
              </a:spcBef>
              <a:spcAft>
                <a:spcPct val="0"/>
              </a:spcAft>
              <a:defRPr sz="1800">
                <a:solidFill>
                  <a:schemeClr val="tx1"/>
                </a:solidFill>
                <a:latin typeface="Arial" charset="0"/>
              </a:defRPr>
            </a:lvl9pPr>
          </a:lstStyle>
          <a:p>
            <a:fld id="{382CE392-19E0-422B-834E-A4314A5226F5}" type="slidenum">
              <a:rPr lang="en-US" altLang="en-US" sz="1300"/>
              <a:pPr/>
              <a:t>38</a:t>
            </a:fld>
            <a:endParaRPr lang="en-US" altLang="en-US" sz="1300" dirty="0"/>
          </a:p>
        </p:txBody>
      </p:sp>
    </p:spTree>
    <p:extLst>
      <p:ext uri="{BB962C8B-B14F-4D97-AF65-F5344CB8AC3E}">
        <p14:creationId xmlns:p14="http://schemas.microsoft.com/office/powerpoint/2010/main" val="1119890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06" eaLnBrk="0" hangingPunct="0">
              <a:defRPr sz="1800">
                <a:solidFill>
                  <a:schemeClr val="tx1"/>
                </a:solidFill>
                <a:latin typeface="Arial" charset="0"/>
              </a:defRPr>
            </a:lvl1pPr>
            <a:lvl2pPr marL="716130" indent="-275434" defTabSz="922706" eaLnBrk="0" hangingPunct="0">
              <a:defRPr sz="1800">
                <a:solidFill>
                  <a:schemeClr val="tx1"/>
                </a:solidFill>
                <a:latin typeface="Arial" charset="0"/>
              </a:defRPr>
            </a:lvl2pPr>
            <a:lvl3pPr marL="1101738" indent="-220348" defTabSz="922706" eaLnBrk="0" hangingPunct="0">
              <a:defRPr sz="1800">
                <a:solidFill>
                  <a:schemeClr val="tx1"/>
                </a:solidFill>
                <a:latin typeface="Arial" charset="0"/>
              </a:defRPr>
            </a:lvl3pPr>
            <a:lvl4pPr marL="1542433" indent="-220348" defTabSz="922706" eaLnBrk="0" hangingPunct="0">
              <a:defRPr sz="1800">
                <a:solidFill>
                  <a:schemeClr val="tx1"/>
                </a:solidFill>
                <a:latin typeface="Arial" charset="0"/>
              </a:defRPr>
            </a:lvl4pPr>
            <a:lvl5pPr marL="1983128" indent="-220348" defTabSz="922706" eaLnBrk="0" hangingPunct="0">
              <a:defRPr sz="1800">
                <a:solidFill>
                  <a:schemeClr val="tx1"/>
                </a:solidFill>
                <a:latin typeface="Arial" charset="0"/>
              </a:defRPr>
            </a:lvl5pPr>
            <a:lvl6pPr marL="2423823" indent="-220348" defTabSz="922706" eaLnBrk="0" fontAlgn="base" hangingPunct="0">
              <a:spcBef>
                <a:spcPct val="0"/>
              </a:spcBef>
              <a:spcAft>
                <a:spcPct val="0"/>
              </a:spcAft>
              <a:defRPr sz="1800">
                <a:solidFill>
                  <a:schemeClr val="tx1"/>
                </a:solidFill>
                <a:latin typeface="Arial" charset="0"/>
              </a:defRPr>
            </a:lvl6pPr>
            <a:lvl7pPr marL="2864518" indent="-220348" defTabSz="922706" eaLnBrk="0" fontAlgn="base" hangingPunct="0">
              <a:spcBef>
                <a:spcPct val="0"/>
              </a:spcBef>
              <a:spcAft>
                <a:spcPct val="0"/>
              </a:spcAft>
              <a:defRPr sz="1800">
                <a:solidFill>
                  <a:schemeClr val="tx1"/>
                </a:solidFill>
                <a:latin typeface="Arial" charset="0"/>
              </a:defRPr>
            </a:lvl7pPr>
            <a:lvl8pPr marL="3305213" indent="-220348" defTabSz="922706" eaLnBrk="0" fontAlgn="base" hangingPunct="0">
              <a:spcBef>
                <a:spcPct val="0"/>
              </a:spcBef>
              <a:spcAft>
                <a:spcPct val="0"/>
              </a:spcAft>
              <a:defRPr sz="1800">
                <a:solidFill>
                  <a:schemeClr val="tx1"/>
                </a:solidFill>
                <a:latin typeface="Arial" charset="0"/>
              </a:defRPr>
            </a:lvl8pPr>
            <a:lvl9pPr marL="3745908" indent="-220348" defTabSz="922706" eaLnBrk="0" fontAlgn="base" hangingPunct="0">
              <a:spcBef>
                <a:spcPct val="0"/>
              </a:spcBef>
              <a:spcAft>
                <a:spcPct val="0"/>
              </a:spcAft>
              <a:defRPr sz="1800">
                <a:solidFill>
                  <a:schemeClr val="tx1"/>
                </a:solidFill>
                <a:latin typeface="Arial" charset="0"/>
              </a:defRPr>
            </a:lvl9pPr>
          </a:lstStyle>
          <a:p>
            <a:fld id="{2FC74D56-AB6F-447A-BDBA-72A3A0C139CA}" type="slidenum">
              <a:rPr lang="en-US" altLang="en-US" sz="1300"/>
              <a:pPr/>
              <a:t>39</a:t>
            </a:fld>
            <a:endParaRPr lang="en-US" altLang="en-US" sz="1300" dirty="0"/>
          </a:p>
        </p:txBody>
      </p:sp>
    </p:spTree>
    <p:extLst>
      <p:ext uri="{BB962C8B-B14F-4D97-AF65-F5344CB8AC3E}">
        <p14:creationId xmlns:p14="http://schemas.microsoft.com/office/powerpoint/2010/main" val="3955896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40</a:t>
            </a:fld>
            <a:endParaRPr lang="en-US" dirty="0"/>
          </a:p>
        </p:txBody>
      </p:sp>
    </p:spTree>
    <p:extLst>
      <p:ext uri="{BB962C8B-B14F-4D97-AF65-F5344CB8AC3E}">
        <p14:creationId xmlns:p14="http://schemas.microsoft.com/office/powerpoint/2010/main" val="235127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41</a:t>
            </a:fld>
            <a:endParaRPr lang="en-US" dirty="0"/>
          </a:p>
        </p:txBody>
      </p:sp>
    </p:spTree>
    <p:extLst>
      <p:ext uri="{BB962C8B-B14F-4D97-AF65-F5344CB8AC3E}">
        <p14:creationId xmlns:p14="http://schemas.microsoft.com/office/powerpoint/2010/main" val="1164681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42</a:t>
            </a:fld>
            <a:endParaRPr lang="en-US" dirty="0"/>
          </a:p>
        </p:txBody>
      </p:sp>
    </p:spTree>
    <p:extLst>
      <p:ext uri="{BB962C8B-B14F-4D97-AF65-F5344CB8AC3E}">
        <p14:creationId xmlns:p14="http://schemas.microsoft.com/office/powerpoint/2010/main" val="3408087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43</a:t>
            </a:fld>
            <a:endParaRPr lang="en-US" dirty="0"/>
          </a:p>
        </p:txBody>
      </p:sp>
    </p:spTree>
    <p:extLst>
      <p:ext uri="{BB962C8B-B14F-4D97-AF65-F5344CB8AC3E}">
        <p14:creationId xmlns:p14="http://schemas.microsoft.com/office/powerpoint/2010/main" val="3646462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44</a:t>
            </a:fld>
            <a:endParaRPr lang="en-US" dirty="0"/>
          </a:p>
        </p:txBody>
      </p:sp>
    </p:spTree>
    <p:extLst>
      <p:ext uri="{BB962C8B-B14F-4D97-AF65-F5344CB8AC3E}">
        <p14:creationId xmlns:p14="http://schemas.microsoft.com/office/powerpoint/2010/main" val="325753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a:t>
            </a:fld>
            <a:endParaRPr lang="en-US" dirty="0"/>
          </a:p>
        </p:txBody>
      </p:sp>
    </p:spTree>
    <p:extLst>
      <p:ext uri="{BB962C8B-B14F-4D97-AF65-F5344CB8AC3E}">
        <p14:creationId xmlns:p14="http://schemas.microsoft.com/office/powerpoint/2010/main" val="3798728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45</a:t>
            </a:fld>
            <a:endParaRPr lang="en-US" dirty="0"/>
          </a:p>
        </p:txBody>
      </p:sp>
    </p:spTree>
    <p:extLst>
      <p:ext uri="{BB962C8B-B14F-4D97-AF65-F5344CB8AC3E}">
        <p14:creationId xmlns:p14="http://schemas.microsoft.com/office/powerpoint/2010/main" val="3393680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46</a:t>
            </a:fld>
            <a:endParaRPr lang="en-US" dirty="0"/>
          </a:p>
        </p:txBody>
      </p:sp>
    </p:spTree>
    <p:extLst>
      <p:ext uri="{BB962C8B-B14F-4D97-AF65-F5344CB8AC3E}">
        <p14:creationId xmlns:p14="http://schemas.microsoft.com/office/powerpoint/2010/main" val="431864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48</a:t>
            </a:fld>
            <a:endParaRPr lang="en-US" dirty="0"/>
          </a:p>
        </p:txBody>
      </p:sp>
    </p:spTree>
    <p:extLst>
      <p:ext uri="{BB962C8B-B14F-4D97-AF65-F5344CB8AC3E}">
        <p14:creationId xmlns:p14="http://schemas.microsoft.com/office/powerpoint/2010/main" val="2233255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49</a:t>
            </a:fld>
            <a:endParaRPr lang="en-US" dirty="0"/>
          </a:p>
        </p:txBody>
      </p:sp>
    </p:spTree>
    <p:extLst>
      <p:ext uri="{BB962C8B-B14F-4D97-AF65-F5344CB8AC3E}">
        <p14:creationId xmlns:p14="http://schemas.microsoft.com/office/powerpoint/2010/main" val="2053570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54</a:t>
            </a:fld>
            <a:endParaRPr lang="en-US" dirty="0"/>
          </a:p>
        </p:txBody>
      </p:sp>
    </p:spTree>
    <p:extLst>
      <p:ext uri="{BB962C8B-B14F-4D97-AF65-F5344CB8AC3E}">
        <p14:creationId xmlns:p14="http://schemas.microsoft.com/office/powerpoint/2010/main" val="1788005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55</a:t>
            </a:fld>
            <a:endParaRPr lang="en-US" dirty="0"/>
          </a:p>
        </p:txBody>
      </p:sp>
    </p:spTree>
    <p:extLst>
      <p:ext uri="{BB962C8B-B14F-4D97-AF65-F5344CB8AC3E}">
        <p14:creationId xmlns:p14="http://schemas.microsoft.com/office/powerpoint/2010/main" val="818284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C9431-1DE3-487E-82CA-69F617EA9A76}" type="slidenum">
              <a:rPr lang="en-US" smtClean="0"/>
              <a:t>56</a:t>
            </a:fld>
            <a:endParaRPr lang="en-US" dirty="0"/>
          </a:p>
        </p:txBody>
      </p:sp>
    </p:spTree>
    <p:extLst>
      <p:ext uri="{BB962C8B-B14F-4D97-AF65-F5344CB8AC3E}">
        <p14:creationId xmlns:p14="http://schemas.microsoft.com/office/powerpoint/2010/main" val="196028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5</a:t>
            </a:fld>
            <a:endParaRPr lang="en-US"/>
          </a:p>
        </p:txBody>
      </p:sp>
    </p:spTree>
    <p:extLst>
      <p:ext uri="{BB962C8B-B14F-4D97-AF65-F5344CB8AC3E}">
        <p14:creationId xmlns:p14="http://schemas.microsoft.com/office/powerpoint/2010/main" val="418609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C9431-1DE3-487E-82CA-69F617EA9A76}" type="slidenum">
              <a:rPr lang="en-US" smtClean="0"/>
              <a:t>6</a:t>
            </a:fld>
            <a:endParaRPr lang="en-US" dirty="0"/>
          </a:p>
        </p:txBody>
      </p:sp>
    </p:spTree>
    <p:extLst>
      <p:ext uri="{BB962C8B-B14F-4D97-AF65-F5344CB8AC3E}">
        <p14:creationId xmlns:p14="http://schemas.microsoft.com/office/powerpoint/2010/main" val="178896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7</a:t>
            </a:fld>
            <a:endParaRPr lang="en-US" dirty="0"/>
          </a:p>
        </p:txBody>
      </p:sp>
    </p:spTree>
    <p:extLst>
      <p:ext uri="{BB962C8B-B14F-4D97-AF65-F5344CB8AC3E}">
        <p14:creationId xmlns:p14="http://schemas.microsoft.com/office/powerpoint/2010/main" val="3933510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9</a:t>
            </a:fld>
            <a:endParaRPr lang="en-US" dirty="0"/>
          </a:p>
        </p:txBody>
      </p:sp>
    </p:spTree>
    <p:extLst>
      <p:ext uri="{BB962C8B-B14F-4D97-AF65-F5344CB8AC3E}">
        <p14:creationId xmlns:p14="http://schemas.microsoft.com/office/powerpoint/2010/main" val="93190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10</a:t>
            </a:fld>
            <a:endParaRPr lang="en-US" dirty="0"/>
          </a:p>
        </p:txBody>
      </p:sp>
    </p:spTree>
    <p:extLst>
      <p:ext uri="{BB962C8B-B14F-4D97-AF65-F5344CB8AC3E}">
        <p14:creationId xmlns:p14="http://schemas.microsoft.com/office/powerpoint/2010/main" val="213585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9/7/2023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17</a:t>
            </a:fld>
            <a:endParaRPr lang="en-US" dirty="0"/>
          </a:p>
        </p:txBody>
      </p:sp>
    </p:spTree>
    <p:extLst>
      <p:ext uri="{BB962C8B-B14F-4D97-AF65-F5344CB8AC3E}">
        <p14:creationId xmlns:p14="http://schemas.microsoft.com/office/powerpoint/2010/main" val="3561142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2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2" name="Straight Connector 11"/>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1C67120-F126-5ADC-CC2A-9FB38FDD3B12}"/>
              </a:ext>
            </a:extLst>
          </p:cNvPr>
          <p:cNvSpPr/>
          <p:nvPr userDrawn="1"/>
        </p:nvSpPr>
        <p:spPr>
          <a:xfrm>
            <a:off x="0" y="4675239"/>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a:extLst>
              <a:ext uri="{FF2B5EF4-FFF2-40B4-BE49-F238E27FC236}">
                <a16:creationId xmlns:a16="http://schemas.microsoft.com/office/drawing/2014/main" id="{6BC79F09-7490-B83D-B841-9107E6F8319D}"/>
              </a:ext>
            </a:extLst>
          </p:cNvPr>
          <p:cNvCxnSpPr/>
          <p:nvPr userDrawn="1"/>
        </p:nvCxnSpPr>
        <p:spPr>
          <a:xfrm>
            <a:off x="914401"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06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16" name="Title 1"/>
          <p:cNvSpPr>
            <a:spLocks noGrp="1"/>
          </p:cNvSpPr>
          <p:nvPr>
            <p:ph type="title"/>
          </p:nvPr>
        </p:nvSpPr>
        <p:spPr>
          <a:xfrm>
            <a:off x="332873" y="136525"/>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5172918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ctr"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4425481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C4AD4E5E-AB33-73F0-F1CE-EB0EE81BC6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Tree>
    <p:extLst>
      <p:ext uri="{BB962C8B-B14F-4D97-AF65-F5344CB8AC3E}">
        <p14:creationId xmlns:p14="http://schemas.microsoft.com/office/powerpoint/2010/main" val="4011259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3B9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srcRect l="8043" t="1417" r="26277"/>
          <a:stretch/>
        </p:blipFill>
        <p:spPr>
          <a:xfrm rot="5400000">
            <a:off x="-2134266" y="2090566"/>
            <a:ext cx="6880198" cy="2689567"/>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dirty="0"/>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6FF0B5B-A8CF-6455-312C-0F52C64A34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71017683"/>
      </p:ext>
    </p:extLst>
  </p:cSld>
  <p:clrMapOvr>
    <a:overrideClrMapping bg1="lt1" tx1="dk1" bg2="lt2" tx2="dk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EF7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2215" t="1272" r="16690" b="5335"/>
          <a:stretch/>
        </p:blipFill>
        <p:spPr>
          <a:xfrm rot="5400000">
            <a:off x="-2082452" y="2082453"/>
            <a:ext cx="6875451" cy="2710545"/>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dirty="0"/>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548B1FCB-9B9E-E78A-4F71-1571ADECD0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4109973269"/>
      </p:ext>
    </p:extLst>
  </p:cSld>
  <p:clrMapOvr>
    <a:overrideClrMapping bg1="lt1" tx1="dk1" bg2="lt2" tx2="dk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FEC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1138" t="1003" r="5329" b="-1"/>
          <a:stretch/>
        </p:blipFill>
        <p:spPr>
          <a:xfrm rot="5400000">
            <a:off x="-2117271" y="2117271"/>
            <a:ext cx="6858000" cy="2623458"/>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dirty="0"/>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0D58A3F7-9E8B-E672-B72B-32002764F1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1555205630"/>
      </p:ext>
    </p:extLst>
  </p:cSld>
  <p:clrMapOvr>
    <a:overrideClrMapping bg1="lt1" tx1="dk1" bg2="lt2" tx2="dk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Green Block Lef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01" t="3470" r="5921" b="-1"/>
          <a:stretch/>
        </p:blipFill>
        <p:spPr>
          <a:xfrm rot="5400000">
            <a:off x="-2130900" y="2109126"/>
            <a:ext cx="6889851" cy="2628056"/>
          </a:xfrm>
          <a:prstGeom prst="rect">
            <a:avLst/>
          </a:prstGeom>
        </p:spPr>
      </p:pic>
      <p:sp>
        <p:nvSpPr>
          <p:cNvPr id="2" name="Rectangle 1"/>
          <p:cNvSpPr/>
          <p:nvPr/>
        </p:nvSpPr>
        <p:spPr>
          <a:xfrm>
            <a:off x="2628054" y="-7951"/>
            <a:ext cx="151802" cy="6883400"/>
          </a:xfrm>
          <a:prstGeom prst="rect">
            <a:avLst/>
          </a:prstGeom>
          <a:solidFill>
            <a:srgbClr val="4F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dirty="0"/>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A2DFD3C7-FBD2-6CF1-6C50-02665C569F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348000859"/>
      </p:ext>
    </p:extLst>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60184292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6996859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38846562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58401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dirty="0"/>
          </a:p>
        </p:txBody>
      </p:sp>
    </p:spTree>
    <p:extLst>
      <p:ext uri="{BB962C8B-B14F-4D97-AF65-F5344CB8AC3E}">
        <p14:creationId xmlns:p14="http://schemas.microsoft.com/office/powerpoint/2010/main" val="2840215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20078286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62190643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5" name="Picture 4">
            <a:extLst>
              <a:ext uri="{FF2B5EF4-FFF2-40B4-BE49-F238E27FC236}">
                <a16:creationId xmlns:a16="http://schemas.microsoft.com/office/drawing/2014/main" id="{BEDCE4BE-569F-8685-91EA-118E2FF1ED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pic>
        <p:nvPicPr>
          <p:cNvPr id="13" name="Picture 12">
            <a:extLst>
              <a:ext uri="{FF2B5EF4-FFF2-40B4-BE49-F238E27FC236}">
                <a16:creationId xmlns:a16="http://schemas.microsoft.com/office/drawing/2014/main" id="{3B166516-213E-C92F-4317-6BE6DB9437D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986079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5" name="Picture 4">
            <a:extLst>
              <a:ext uri="{FF2B5EF4-FFF2-40B4-BE49-F238E27FC236}">
                <a16:creationId xmlns:a16="http://schemas.microsoft.com/office/drawing/2014/main" id="{4A7C5B43-5039-ED72-ECAF-A14AE1668AA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pic>
        <p:nvPicPr>
          <p:cNvPr id="13" name="Picture 12">
            <a:extLst>
              <a:ext uri="{FF2B5EF4-FFF2-40B4-BE49-F238E27FC236}">
                <a16:creationId xmlns:a16="http://schemas.microsoft.com/office/drawing/2014/main" id="{B9C20F02-CD91-BFF1-7761-D673373A4A2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422096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5" name="Picture 4">
            <a:extLst>
              <a:ext uri="{FF2B5EF4-FFF2-40B4-BE49-F238E27FC236}">
                <a16:creationId xmlns:a16="http://schemas.microsoft.com/office/drawing/2014/main" id="{E9EE8375-CDE6-7729-66F1-E1B0B4E5D4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pic>
        <p:nvPicPr>
          <p:cNvPr id="13" name="Picture 12">
            <a:extLst>
              <a:ext uri="{FF2B5EF4-FFF2-40B4-BE49-F238E27FC236}">
                <a16:creationId xmlns:a16="http://schemas.microsoft.com/office/drawing/2014/main" id="{289D6000-30CD-A762-7453-B7E5E3B4DFE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761789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5" name="Picture 4">
            <a:extLst>
              <a:ext uri="{FF2B5EF4-FFF2-40B4-BE49-F238E27FC236}">
                <a16:creationId xmlns:a16="http://schemas.microsoft.com/office/drawing/2014/main" id="{8448E76D-E143-5FFC-C6D5-C88F8ED033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pic>
        <p:nvPicPr>
          <p:cNvPr id="13" name="Picture 12">
            <a:extLst>
              <a:ext uri="{FF2B5EF4-FFF2-40B4-BE49-F238E27FC236}">
                <a16:creationId xmlns:a16="http://schemas.microsoft.com/office/drawing/2014/main" id="{5264B0FE-12B4-FA91-6EF5-1E2C35C3140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646890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5" name="Picture 4">
            <a:extLst>
              <a:ext uri="{FF2B5EF4-FFF2-40B4-BE49-F238E27FC236}">
                <a16:creationId xmlns:a16="http://schemas.microsoft.com/office/drawing/2014/main" id="{739DA553-C645-3A7C-AADE-BE2263B2C4F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pic>
        <p:nvPicPr>
          <p:cNvPr id="13" name="Picture 12">
            <a:extLst>
              <a:ext uri="{FF2B5EF4-FFF2-40B4-BE49-F238E27FC236}">
                <a16:creationId xmlns:a16="http://schemas.microsoft.com/office/drawing/2014/main" id="{CAB6B8DA-8783-F332-2B1E-0456454397B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325789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pic>
        <p:nvPicPr>
          <p:cNvPr id="5" name="Picture 4">
            <a:extLst>
              <a:ext uri="{FF2B5EF4-FFF2-40B4-BE49-F238E27FC236}">
                <a16:creationId xmlns:a16="http://schemas.microsoft.com/office/drawing/2014/main" id="{9D123BB1-A843-D4F9-4D6D-74B7881E7B9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pic>
        <p:nvPicPr>
          <p:cNvPr id="13" name="Picture 12">
            <a:extLst>
              <a:ext uri="{FF2B5EF4-FFF2-40B4-BE49-F238E27FC236}">
                <a16:creationId xmlns:a16="http://schemas.microsoft.com/office/drawing/2014/main" id="{610CA5B0-651C-CEDD-3A3F-CF7CC413D70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21365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2" name="Picture 1">
            <a:extLst>
              <a:ext uri="{FF2B5EF4-FFF2-40B4-BE49-F238E27FC236}">
                <a16:creationId xmlns:a16="http://schemas.microsoft.com/office/drawing/2014/main" id="{8F9197B8-D2B1-6103-E97F-C149E5B9E1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Tree>
    <p:extLst>
      <p:ext uri="{BB962C8B-B14F-4D97-AF65-F5344CB8AC3E}">
        <p14:creationId xmlns:p14="http://schemas.microsoft.com/office/powerpoint/2010/main" val="304948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0" name="Rectangle 9"/>
          <p:cNvSpPr/>
          <p:nvPr/>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16601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27589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52428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56110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3929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Plum Block Left">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6426" y="6356350"/>
            <a:ext cx="2432065"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20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800" spc="0" baseline="0"/>
            </a:lvl1pPr>
          </a:lstStyle>
          <a:p>
            <a:r>
              <a:rPr lang="en-US"/>
              <a:t>Click to edit Master title style</a:t>
            </a:r>
            <a:endParaRPr lang="en-US" dirty="0"/>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8051972"/>
      </p:ext>
    </p:extLst>
  </p:cSld>
  <p:clrMapOvr>
    <a:overrideClrMapping bg1="lt1" tx1="dk1" bg2="lt2" tx2="dk2" accent1="accent1" accent2="accent2" accent3="accent3" accent4="accent4" accent5="accent5" accent6="accent6" hlink="hlink" folHlink="folHlink"/>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cSld name="Section Divider Blu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999" y="3412607"/>
            <a:ext cx="11122468"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507999" y="1740195"/>
            <a:ext cx="11122468" cy="1645920"/>
          </a:xfrm>
        </p:spPr>
        <p:txBody>
          <a:bodyPr/>
          <a:lstStyle>
            <a:lvl1pPr algn="ctr">
              <a:defRPr sz="4400" spc="150" baseline="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17626424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987" y="292382"/>
            <a:ext cx="11175013"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659220"/>
            <a:ext cx="11176000" cy="4235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22338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33966" y="180195"/>
            <a:ext cx="10515600" cy="1325563"/>
          </a:xfrm>
        </p:spPr>
        <p:txBody>
          <a:body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85924" y="1723804"/>
            <a:ext cx="5398347"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
          </p:nvPr>
        </p:nvSpPr>
        <p:spPr>
          <a:xfrm>
            <a:off x="6167022" y="1719071"/>
            <a:ext cx="5551501"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169449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5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lvl1pPr>
              <a:defRPr>
                <a:solidFill>
                  <a:schemeClr val="tx1"/>
                </a:solidFill>
              </a:defRPr>
            </a:lvl1p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789758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9735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17221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85924" y="1723804"/>
            <a:ext cx="5398347"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
          </p:nvPr>
        </p:nvSpPr>
        <p:spPr>
          <a:xfrm>
            <a:off x="6167022" y="1719071"/>
            <a:ext cx="5551501"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970366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7999" y="292382"/>
            <a:ext cx="11175013" cy="782073"/>
          </a:xfrm>
        </p:spPr>
        <p:txBody>
          <a:bodyPr/>
          <a:lstStyle>
            <a:lvl1pPr>
              <a:defRPr>
                <a:solidFill>
                  <a:schemeClr val="tx1"/>
                </a:solidFill>
              </a:defRPr>
            </a:lvl1p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828800"/>
            <a:ext cx="11176000"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59159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wo banne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8777172" y="3099178"/>
            <a:ext cx="6200275" cy="594804"/>
          </a:xfrm>
        </p:spPr>
        <p:txBody>
          <a:bodyPr/>
          <a:lstStyle>
            <a:lvl1pPr algn="ctr">
              <a:defRPr/>
            </a:lvl1pPr>
          </a:lstStyle>
          <a:p>
            <a:r>
              <a:rPr lang="en-US"/>
              <a:t>Click to edit Master title style</a:t>
            </a:r>
            <a:endParaRPr lang="en-US" dirty="0"/>
          </a:p>
        </p:txBody>
      </p:sp>
      <p:sp>
        <p:nvSpPr>
          <p:cNvPr id="7" name="Footer Placeholder 4"/>
          <p:cNvSpPr>
            <a:spLocks noGrp="1"/>
          </p:cNvSpPr>
          <p:nvPr>
            <p:ph type="ftr" sz="quarter" idx="3"/>
          </p:nvPr>
        </p:nvSpPr>
        <p:spPr>
          <a:xfrm>
            <a:off x="0" y="6540834"/>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443832" y="3449053"/>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43832" y="357272"/>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627110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Yellow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05077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27119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lue 3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70440" y="123781"/>
            <a:ext cx="10515600" cy="1009802"/>
          </a:xfrm>
        </p:spPr>
        <p:txBody>
          <a:body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07999" y="1445273"/>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idx="11"/>
          </p:nvPr>
        </p:nvSpPr>
        <p:spPr>
          <a:xfrm>
            <a:off x="8084921" y="1440219"/>
            <a:ext cx="3603458" cy="473114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2"/>
          </p:nvPr>
        </p:nvSpPr>
        <p:spPr>
          <a:xfrm>
            <a:off x="4293777" y="1440219"/>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Tree>
    <p:extLst>
      <p:ext uri="{BB962C8B-B14F-4D97-AF65-F5344CB8AC3E}">
        <p14:creationId xmlns:p14="http://schemas.microsoft.com/office/powerpoint/2010/main" val="18319229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9886" y="6172201"/>
            <a:ext cx="1147313"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00082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136525"/>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5868608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83975"/>
            <a:ext cx="12191987" cy="1219199"/>
          </a:xfrm>
          <a:prstGeom prst="rect">
            <a:avLst/>
          </a:prstGeom>
        </p:spPr>
      </p:pic>
      <p:sp>
        <p:nvSpPr>
          <p:cNvPr id="2" name="Title 1"/>
          <p:cNvSpPr>
            <a:spLocks noGrp="1"/>
          </p:cNvSpPr>
          <p:nvPr>
            <p:ph type="title"/>
          </p:nvPr>
        </p:nvSpPr>
        <p:spPr>
          <a:xfrm>
            <a:off x="332873" y="76362"/>
            <a:ext cx="8065168" cy="898524"/>
          </a:xfrm>
        </p:spPr>
        <p:txBody>
          <a:bodyPr lIns="0" tIns="0" rIns="0" bIns="0" anchor="ctr" anchorCtr="0">
            <a:normAutofit/>
          </a:bodyPr>
          <a:lstStyle>
            <a:lvl1pPr>
              <a:defRPr sz="28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3124579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52895" y="155337"/>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106833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62226" y="96679"/>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096987654"/>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D9A9D-8D96-4F61-8BE6-3E8248424252}" type="datetimeFigureOut">
              <a:rPr lang="en-US" smtClean="0"/>
              <a:t>9/7/2023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2235809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4" r:id="rId19"/>
    <p:sldLayoutId id="2147483795" r:id="rId20"/>
    <p:sldLayoutId id="2147483796" r:id="rId21"/>
    <p:sldLayoutId id="2147483797"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 id="2147483814" r:id="rId37"/>
    <p:sldLayoutId id="2147483815" r:id="rId38"/>
    <p:sldLayoutId id="2147483816" r:id="rId39"/>
    <p:sldLayoutId id="2147483817" r:id="rId40"/>
    <p:sldLayoutId id="2147483818" r:id="rId41"/>
    <p:sldLayoutId id="2147483819" r:id="rId42"/>
    <p:sldLayoutId id="2147483820" r:id="rId43"/>
    <p:sldLayoutId id="2147483821" r:id="rId44"/>
    <p:sldLayoutId id="2147483822" r:id="rId45"/>
    <p:sldLayoutId id="2147483664" r:id="rId46"/>
    <p:sldLayoutId id="2147483666" r:id="rId47"/>
    <p:sldLayoutId id="2147483667" r:id="rId4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cde.state.co.us/datapipeline/specialeducationeoyreportschecklist"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mailto:fails_j@cde.state.co.us" TargetMode="External"/><Relationship Id="rId4" Type="http://schemas.openxmlformats.org/officeDocument/2006/relationships/hyperlink" Target="mailto:Bolger_o@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cde.state.co.us/datapipeline/specialeducationeoycognosreportslogic"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cdesped/spp-ap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www.cde.state.co.us/datapipeline/snap_sped-eoy"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cdeapps.cde.state.co.us/logout2.html?orafed_slostatus=0"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idm/essu-data" TargetMode="External"/><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slideLayout" Target="../slideLayouts/slideLayout30.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0.xml"/><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3" Type="http://schemas.openxmlformats.org/officeDocument/2006/relationships/hyperlink" Target="https://www.cde.state.co.us/datapipeline/snap_sped-eoy"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75.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068678-F920-A958-B6A7-A0132EC1388B}"/>
              </a:ext>
            </a:extLst>
          </p:cNvPr>
          <p:cNvSpPr>
            <a:spLocks noGrp="1"/>
          </p:cNvSpPr>
          <p:nvPr>
            <p:ph type="ctrTitle"/>
          </p:nvPr>
        </p:nvSpPr>
        <p:spPr/>
        <p:txBody>
          <a:bodyPr>
            <a:normAutofit fontScale="90000"/>
          </a:bodyPr>
          <a:lstStyle/>
          <a:p>
            <a:r>
              <a:rPr lang="en-US" dirty="0"/>
              <a:t>Special Education End-of-Year</a:t>
            </a:r>
            <a:br>
              <a:rPr lang="en-US" dirty="0"/>
            </a:br>
            <a:r>
              <a:rPr lang="en-US" dirty="0"/>
              <a:t>2022-2023</a:t>
            </a:r>
          </a:p>
        </p:txBody>
      </p:sp>
      <p:sp>
        <p:nvSpPr>
          <p:cNvPr id="6" name="Subtitle 5">
            <a:extLst>
              <a:ext uri="{FF2B5EF4-FFF2-40B4-BE49-F238E27FC236}">
                <a16:creationId xmlns:a16="http://schemas.microsoft.com/office/drawing/2014/main" id="{A2388FEF-2AB9-DC51-F1A2-2A5EF04FC559}"/>
              </a:ext>
            </a:extLst>
          </p:cNvPr>
          <p:cNvSpPr>
            <a:spLocks noGrp="1"/>
          </p:cNvSpPr>
          <p:nvPr>
            <p:ph type="subTitle" idx="1"/>
          </p:nvPr>
        </p:nvSpPr>
        <p:spPr/>
        <p:txBody>
          <a:bodyPr/>
          <a:lstStyle/>
          <a:p>
            <a:r>
              <a:rPr lang="en-US" dirty="0"/>
              <a:t>Report Review and Final Steps Training</a:t>
            </a:r>
          </a:p>
          <a:p>
            <a:endParaRPr lang="en-US" dirty="0"/>
          </a:p>
        </p:txBody>
      </p:sp>
      <p:sp>
        <p:nvSpPr>
          <p:cNvPr id="4" name="Slide Number Placeholder 3">
            <a:extLst>
              <a:ext uri="{FF2B5EF4-FFF2-40B4-BE49-F238E27FC236}">
                <a16:creationId xmlns:a16="http://schemas.microsoft.com/office/drawing/2014/main" id="{6643115D-19E4-4A6E-3552-F6DB06BD21D1}"/>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420744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Reviewing and Downloading Error Reports </a:t>
            </a:r>
          </a:p>
        </p:txBody>
      </p:sp>
      <p:sp>
        <p:nvSpPr>
          <p:cNvPr id="2" name="Content Placeholder 1"/>
          <p:cNvSpPr>
            <a:spLocks noGrp="1"/>
          </p:cNvSpPr>
          <p:nvPr>
            <p:ph idx="1"/>
          </p:nvPr>
        </p:nvSpPr>
        <p:spPr>
          <a:xfrm>
            <a:off x="838200" y="1554480"/>
            <a:ext cx="7670533" cy="4351338"/>
          </a:xfrm>
          <a:solidFill>
            <a:schemeClr val="bg1"/>
          </a:solidFill>
        </p:spPr>
        <p:txBody>
          <a:bodyPr>
            <a:normAutofit/>
          </a:bodyPr>
          <a:lstStyle/>
          <a:p>
            <a:r>
              <a:rPr lang="en-US" dirty="0"/>
              <a:t>You can view the errors and the records receiving the error on-line in the browser or you can download the report as PDF, HTML, or Excel. </a:t>
            </a:r>
          </a:p>
          <a:p>
            <a:r>
              <a:rPr lang="en-US" dirty="0"/>
              <a:t>Be sure to choose the “Excel” Option if you prefer Excel.</a:t>
            </a:r>
          </a:p>
          <a:p>
            <a:r>
              <a:rPr lang="en-US" dirty="0"/>
              <a:t>Remember if you are reviewing the report in the browser, hit </a:t>
            </a:r>
            <a:r>
              <a:rPr lang="en-US" u="sng" dirty="0"/>
              <a:t>page down</a:t>
            </a:r>
            <a:r>
              <a:rPr lang="en-US" dirty="0"/>
              <a:t> to see the next set of records and their errors.  </a:t>
            </a:r>
          </a:p>
          <a:p>
            <a:pPr marL="45720" indent="0">
              <a:buNone/>
            </a:pPr>
            <a:r>
              <a:rPr lang="en-US" i="1" u="sng" dirty="0"/>
              <a:t>FIXING ERRORS</a:t>
            </a:r>
          </a:p>
          <a:p>
            <a:pPr marL="45720" indent="0">
              <a:buNone/>
            </a:pPr>
            <a:r>
              <a:rPr lang="en-US" dirty="0"/>
              <a:t>Once you know what records have which error: go to the source, make a correction, upload the new interchange file into the Data Pipeline and then create a snapshot. </a:t>
            </a:r>
          </a:p>
          <a:p>
            <a:endParaRPr lang="en-US" sz="2800" dirty="0"/>
          </a:p>
        </p:txBody>
      </p:sp>
      <p:grpSp>
        <p:nvGrpSpPr>
          <p:cNvPr id="10" name="Group 9" descr="Cognos Report Format Dropdown menu, indicating selecting &quot;Run Excel&quot; for Error reports.">
            <a:extLst>
              <a:ext uri="{FF2B5EF4-FFF2-40B4-BE49-F238E27FC236}">
                <a16:creationId xmlns:a16="http://schemas.microsoft.com/office/drawing/2014/main" id="{6353275E-332B-4260-922C-3F5BD5004DDB}"/>
              </a:ext>
            </a:extLst>
          </p:cNvPr>
          <p:cNvGrpSpPr>
            <a:grpSpLocks noChangeAspect="1"/>
          </p:cNvGrpSpPr>
          <p:nvPr/>
        </p:nvGrpSpPr>
        <p:grpSpPr>
          <a:xfrm>
            <a:off x="8671993" y="1362238"/>
            <a:ext cx="2404501" cy="4133523"/>
            <a:chOff x="6563532" y="1230054"/>
            <a:chExt cx="1882312" cy="3235840"/>
          </a:xfrm>
        </p:grpSpPr>
        <p:grpSp>
          <p:nvGrpSpPr>
            <p:cNvPr id="7" name="Group 6" descr="Cognos Report Format Dropdown menu, indicating selecting &quot;Run Excel&quot; for Error reports. ">
              <a:extLst>
                <a:ext uri="{FF2B5EF4-FFF2-40B4-BE49-F238E27FC236}">
                  <a16:creationId xmlns:a16="http://schemas.microsoft.com/office/drawing/2014/main" id="{927D3F73-4E0C-482F-887C-D764EE7AD64A}"/>
                </a:ext>
              </a:extLst>
            </p:cNvPr>
            <p:cNvGrpSpPr/>
            <p:nvPr/>
          </p:nvGrpSpPr>
          <p:grpSpPr>
            <a:xfrm>
              <a:off x="6563532" y="1230054"/>
              <a:ext cx="1882312" cy="3235840"/>
              <a:chOff x="6633038" y="1178829"/>
              <a:chExt cx="1882312" cy="3235840"/>
            </a:xfrm>
          </p:grpSpPr>
          <p:pic>
            <p:nvPicPr>
              <p:cNvPr id="5" name="Picture 4" descr="Cognos Report Format Dropdown menu, indicating selecting &quot;Run Excel&quot; for Error reports. ">
                <a:extLst>
                  <a:ext uri="{FF2B5EF4-FFF2-40B4-BE49-F238E27FC236}">
                    <a16:creationId xmlns:a16="http://schemas.microsoft.com/office/drawing/2014/main" id="{7DC838AE-E660-4324-ACF3-B3457C015425}"/>
                  </a:ext>
                </a:extLst>
              </p:cNvPr>
              <p:cNvPicPr>
                <a:picLocks noChangeAspect="1"/>
              </p:cNvPicPr>
              <p:nvPr/>
            </p:nvPicPr>
            <p:blipFill rotWithShape="1">
              <a:blip r:embed="rId3"/>
              <a:srcRect t="1669"/>
              <a:stretch/>
            </p:blipFill>
            <p:spPr>
              <a:xfrm>
                <a:off x="6633038" y="1603186"/>
                <a:ext cx="1882312" cy="2811483"/>
              </a:xfrm>
              <a:prstGeom prst="rect">
                <a:avLst/>
              </a:prstGeom>
            </p:spPr>
          </p:pic>
          <p:grpSp>
            <p:nvGrpSpPr>
              <p:cNvPr id="9" name="Group 8" descr="Indicating format selector in Pipeline ">
                <a:extLst>
                  <a:ext uri="{FF2B5EF4-FFF2-40B4-BE49-F238E27FC236}">
                    <a16:creationId xmlns:a16="http://schemas.microsoft.com/office/drawing/2014/main" id="{C85E9630-F6B2-4A9B-9BE4-A832A755D3A8}"/>
                  </a:ext>
                </a:extLst>
              </p:cNvPr>
              <p:cNvGrpSpPr/>
              <p:nvPr/>
            </p:nvGrpSpPr>
            <p:grpSpPr>
              <a:xfrm>
                <a:off x="7555345" y="1178829"/>
                <a:ext cx="452582" cy="806989"/>
                <a:chOff x="7555345" y="1178829"/>
                <a:chExt cx="452582" cy="806989"/>
              </a:xfrm>
            </p:grpSpPr>
            <p:sp>
              <p:nvSpPr>
                <p:cNvPr id="4" name="Oval 3">
                  <a:extLst>
                    <a:ext uri="{FF2B5EF4-FFF2-40B4-BE49-F238E27FC236}">
                      <a16:creationId xmlns:a16="http://schemas.microsoft.com/office/drawing/2014/main" id="{CDEC9807-249E-4BF9-B099-FD2B58509210}"/>
                    </a:ext>
                  </a:extLst>
                </p:cNvPr>
                <p:cNvSpPr/>
                <p:nvPr/>
              </p:nvSpPr>
              <p:spPr>
                <a:xfrm>
                  <a:off x="7555345" y="1524000"/>
                  <a:ext cx="452582" cy="461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Chevron 7" descr="Indicates to run the report in Excel from the Cognos format dropdown list. ">
                  <a:extLst>
                    <a:ext uri="{FF2B5EF4-FFF2-40B4-BE49-F238E27FC236}">
                      <a16:creationId xmlns:a16="http://schemas.microsoft.com/office/drawing/2014/main" id="{A9348E5F-54F7-4A44-B192-B9517FDE78D4}"/>
                    </a:ext>
                  </a:extLst>
                </p:cNvPr>
                <p:cNvSpPr/>
                <p:nvPr/>
              </p:nvSpPr>
              <p:spPr>
                <a:xfrm rot="16200000" flipH="1">
                  <a:off x="7634707" y="1162501"/>
                  <a:ext cx="289249" cy="321906"/>
                </a:xfrm>
                <a:prstGeom prst="chevron">
                  <a:avLst/>
                </a:prstGeom>
                <a:solidFill>
                  <a:srgbClr val="C0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grpSp>
        </p:grpSp>
        <p:sp>
          <p:nvSpPr>
            <p:cNvPr id="6" name="Arrow: Chevron 5" descr="Indicates to run the report in Excel from the Cognos format dropdown list. ">
              <a:extLst>
                <a:ext uri="{FF2B5EF4-FFF2-40B4-BE49-F238E27FC236}">
                  <a16:creationId xmlns:a16="http://schemas.microsoft.com/office/drawing/2014/main" id="{4CEBC282-F005-4D2D-8A26-0AE6CFD4A96C}"/>
                </a:ext>
              </a:extLst>
            </p:cNvPr>
            <p:cNvSpPr/>
            <p:nvPr/>
          </p:nvSpPr>
          <p:spPr>
            <a:xfrm flipH="1">
              <a:off x="7936772" y="2687021"/>
              <a:ext cx="289249" cy="321906"/>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grpSp>
      <p:sp>
        <p:nvSpPr>
          <p:cNvPr id="11" name="Slide Number Placeholder 3">
            <a:extLst>
              <a:ext uri="{FF2B5EF4-FFF2-40B4-BE49-F238E27FC236}">
                <a16:creationId xmlns:a16="http://schemas.microsoft.com/office/drawing/2014/main" id="{91F6FA81-BCD2-AD40-A170-AD35293F3F4C}"/>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0763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algn="l"/>
            <a:r>
              <a:rPr lang="en-US" sz="2800" dirty="0"/>
              <a:t>Key Warnings – Please Check </a:t>
            </a:r>
          </a:p>
        </p:txBody>
      </p:sp>
      <p:sp>
        <p:nvSpPr>
          <p:cNvPr id="5" name="Content Placeholder 4"/>
          <p:cNvSpPr>
            <a:spLocks noGrp="1"/>
          </p:cNvSpPr>
          <p:nvPr>
            <p:ph idx="1"/>
          </p:nvPr>
        </p:nvSpPr>
        <p:spPr/>
        <p:txBody>
          <a:bodyPr vert="horz" lIns="0" tIns="0" rIns="0" bIns="45720" rtlCol="0" anchor="t">
            <a:normAutofit/>
          </a:bodyPr>
          <a:lstStyle/>
          <a:p>
            <a:r>
              <a:rPr lang="en-US" sz="2400" b="1" dirty="0">
                <a:latin typeface="Calibri"/>
                <a:ea typeface="Calibri" panose="020F0502020204030204" pitchFamily="34" charset="0"/>
                <a:cs typeface="Calibri"/>
              </a:rPr>
              <a:t>SY263 - </a:t>
            </a:r>
            <a:r>
              <a:rPr lang="en-US" sz="2400" dirty="0">
                <a:ea typeface="+mn-lt"/>
                <a:cs typeface="+mn-lt"/>
              </a:rPr>
              <a:t>This Path 3 student was reported in your AU last year as a Path 3 student, please verify whether your current reporting is correct.</a:t>
            </a:r>
          </a:p>
          <a:p>
            <a:r>
              <a:rPr lang="en-US" sz="2400" b="1" dirty="0">
                <a:latin typeface="Calibri" panose="020F0502020204030204" pitchFamily="34" charset="0"/>
                <a:ea typeface="Calibri" panose="020F0502020204030204" pitchFamily="34" charset="0"/>
                <a:cs typeface="Calibri"/>
              </a:rPr>
              <a:t>SY295 - </a:t>
            </a:r>
            <a:r>
              <a:rPr lang="en-US" sz="2400" dirty="0"/>
              <a:t>Student is being reported as exiting with an exit type of 70, 90, 92, 93, or 94 in the regular EOY collection- please double check the student's exit records to ensure you're reporting applicable exits from Special Education. </a:t>
            </a:r>
            <a:r>
              <a:rPr lang="en-US" sz="2400" b="1" dirty="0"/>
              <a:t>Ignore the warning on transition students that met graduation requirements in regular EOY, this is a valid difference.</a:t>
            </a:r>
            <a:endParaRPr lang="en-US" sz="2400" b="1" dirty="0">
              <a:latin typeface="Calibri" panose="020F0502020204030204" pitchFamily="34" charset="0"/>
              <a:ea typeface="Calibri" panose="020F0502020204030204" pitchFamily="34" charset="0"/>
              <a:cs typeface="Calibri"/>
            </a:endParaRPr>
          </a:p>
          <a:p>
            <a:r>
              <a:rPr lang="en-US" b="1" dirty="0"/>
              <a:t>SY297</a:t>
            </a:r>
            <a:r>
              <a:rPr lang="en-US" dirty="0"/>
              <a:t> - No graduates (Exit Type code= 90) are reported by your AU this year. Please double check your records.</a:t>
            </a:r>
          </a:p>
          <a:p>
            <a:r>
              <a:rPr lang="en-US" sz="2400" b="1" dirty="0"/>
              <a:t>SY501-SY507</a:t>
            </a:r>
            <a:r>
              <a:rPr lang="en-US" sz="2400" dirty="0"/>
              <a:t> – records missing from snapshot due to criteria issues. You will find details under Pipeline Reports/Records Not in Snapshot. </a:t>
            </a:r>
          </a:p>
        </p:txBody>
      </p:sp>
      <p:sp>
        <p:nvSpPr>
          <p:cNvPr id="2" name="Slide Number Placeholder 3">
            <a:extLst>
              <a:ext uri="{FF2B5EF4-FFF2-40B4-BE49-F238E27FC236}">
                <a16:creationId xmlns:a16="http://schemas.microsoft.com/office/drawing/2014/main" id="{4242FAC5-4554-DEC1-27FB-1655011CB134}"/>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07554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D3D4-5F2A-843A-DD5D-6600E2C331EF}"/>
              </a:ext>
            </a:extLst>
          </p:cNvPr>
          <p:cNvSpPr>
            <a:spLocks noGrp="1"/>
          </p:cNvSpPr>
          <p:nvPr>
            <p:ph type="title"/>
          </p:nvPr>
        </p:nvSpPr>
        <p:spPr/>
        <p:txBody>
          <a:bodyPr/>
          <a:lstStyle/>
          <a:p>
            <a:r>
              <a:rPr lang="en-US"/>
              <a:t>Special Education EOY</a:t>
            </a:r>
            <a:br>
              <a:rPr lang="en-US"/>
            </a:br>
            <a:r>
              <a:rPr lang="en-US"/>
              <a:t>New Warnings</a:t>
            </a:r>
          </a:p>
        </p:txBody>
      </p:sp>
      <p:sp>
        <p:nvSpPr>
          <p:cNvPr id="3" name="Content Placeholder 2">
            <a:extLst>
              <a:ext uri="{FF2B5EF4-FFF2-40B4-BE49-F238E27FC236}">
                <a16:creationId xmlns:a16="http://schemas.microsoft.com/office/drawing/2014/main" id="{2DADE03D-04B8-C39C-FCBB-0D707BEE16AD}"/>
              </a:ext>
            </a:extLst>
          </p:cNvPr>
          <p:cNvSpPr>
            <a:spLocks noGrp="1"/>
          </p:cNvSpPr>
          <p:nvPr>
            <p:ph idx="1"/>
          </p:nvPr>
        </p:nvSpPr>
        <p:spPr>
          <a:xfrm>
            <a:off x="117672" y="1212691"/>
            <a:ext cx="4988554" cy="5927411"/>
          </a:xfrm>
        </p:spPr>
        <p:txBody>
          <a:bodyPr>
            <a:normAutofit fontScale="47500" lnSpcReduction="20000"/>
          </a:bodyPr>
          <a:lstStyle/>
          <a:p>
            <a:pPr marL="0" indent="0">
              <a:buNone/>
            </a:pPr>
            <a:r>
              <a:rPr lang="en-US" sz="3400" b="1" u="sng" dirty="0"/>
              <a:t>New Warnings- Please Check</a:t>
            </a:r>
          </a:p>
          <a:p>
            <a:pPr>
              <a:buFont typeface="Wingdings" panose="05000000000000000000" pitchFamily="2" charset="2"/>
              <a:buChar char="Ø"/>
            </a:pPr>
            <a:r>
              <a:rPr lang="en-US" sz="2900" dirty="0"/>
              <a:t>Sped Transition Program Students –new warning for these type of records</a:t>
            </a:r>
          </a:p>
          <a:p>
            <a:pPr lvl="1"/>
            <a:r>
              <a:rPr lang="en-US" sz="2900" b="1" dirty="0"/>
              <a:t>SY309</a:t>
            </a:r>
            <a:r>
              <a:rPr lang="en-US" sz="2900" dirty="0"/>
              <a:t>: If student is currently in or will begin a Sped transition program next year, the Sped EOY Basis of Exit should be zero-filled.</a:t>
            </a:r>
          </a:p>
          <a:p>
            <a:pPr lvl="2"/>
            <a:r>
              <a:rPr lang="en-US" sz="2900" dirty="0"/>
              <a:t>Check to be sure you are </a:t>
            </a:r>
            <a:r>
              <a:rPr lang="en-US" sz="2900" u="sng" dirty="0"/>
              <a:t>not</a:t>
            </a:r>
            <a:r>
              <a:rPr lang="en-US" sz="2900" dirty="0"/>
              <a:t> exiting your students moving to a transition program. </a:t>
            </a:r>
          </a:p>
          <a:p>
            <a:pPr lvl="2"/>
            <a:r>
              <a:rPr lang="en-US" sz="2900" dirty="0"/>
              <a:t>They may be reported with exit code 90 in Student EOY snapshot if they met grad requirements, but should not be exited in Sped EOY until they exit the program or age out</a:t>
            </a:r>
          </a:p>
          <a:p>
            <a:pPr lvl="2"/>
            <a:r>
              <a:rPr lang="en-US" sz="2900" dirty="0"/>
              <a:t>Reference SPED transition Cognos report to see transition students based on district reporting</a:t>
            </a:r>
          </a:p>
          <a:p>
            <a:pPr>
              <a:buFont typeface="Wingdings" panose="05000000000000000000" pitchFamily="2" charset="2"/>
              <a:buChar char="Ø"/>
            </a:pPr>
            <a:endParaRPr lang="en-US" sz="2900" dirty="0"/>
          </a:p>
          <a:p>
            <a:pPr>
              <a:buFont typeface="Wingdings" panose="05000000000000000000" pitchFamily="2" charset="2"/>
              <a:buChar char="Ø"/>
            </a:pPr>
            <a:r>
              <a:rPr lang="en-US" sz="2900" dirty="0"/>
              <a:t>Reporting accurate Start and End Dates of Sped</a:t>
            </a:r>
          </a:p>
          <a:p>
            <a:pPr lvl="1"/>
            <a:r>
              <a:rPr lang="en-US" sz="2900" b="1" dirty="0"/>
              <a:t>SY307</a:t>
            </a:r>
            <a:r>
              <a:rPr lang="en-US" sz="2900" dirty="0"/>
              <a:t>: This record has overlapping attendance dates with another AU. Please verify the dates of attendance in your AU and adjust if necessary.</a:t>
            </a:r>
          </a:p>
          <a:p>
            <a:pPr lvl="2"/>
            <a:r>
              <a:rPr lang="en-US" sz="2900" dirty="0"/>
              <a:t>Other AU and their start and end dates listed in the error report  </a:t>
            </a:r>
          </a:p>
          <a:p>
            <a:pPr lvl="2"/>
            <a:r>
              <a:rPr lang="en-US" sz="2900" dirty="0"/>
              <a:t>AU respondent contact list found in Sped EOY Cognos folder</a:t>
            </a:r>
          </a:p>
          <a:p>
            <a:pPr marL="342900" lvl="1" indent="0">
              <a:buNone/>
            </a:pPr>
            <a:endParaRPr lang="en-US" sz="2900" dirty="0"/>
          </a:p>
          <a:p>
            <a:pPr>
              <a:buFont typeface="Wingdings" panose="05000000000000000000" pitchFamily="2" charset="2"/>
              <a:buChar char="Ø"/>
            </a:pPr>
            <a:r>
              <a:rPr lang="en-US" sz="2900" dirty="0"/>
              <a:t>Not Reporting students found Not Eligible for Sped</a:t>
            </a:r>
          </a:p>
          <a:p>
            <a:pPr lvl="1"/>
            <a:r>
              <a:rPr lang="en-US" sz="2900" b="1" dirty="0"/>
              <a:t>SY308:</a:t>
            </a:r>
            <a:r>
              <a:rPr lang="en-US" sz="2900" dirty="0"/>
              <a:t> Your AU has not reported any records as not eligible (04), all initial evaluations should be reported regardless of the eligibility outcome </a:t>
            </a:r>
          </a:p>
          <a:p>
            <a:pPr marL="457200" lvl="1" indent="0">
              <a:buNone/>
            </a:pPr>
            <a:endParaRPr lang="en-US" sz="1400" dirty="0"/>
          </a:p>
        </p:txBody>
      </p:sp>
      <p:sp>
        <p:nvSpPr>
          <p:cNvPr id="4" name="Slide Number Placeholder 3">
            <a:extLst>
              <a:ext uri="{FF2B5EF4-FFF2-40B4-BE49-F238E27FC236}">
                <a16:creationId xmlns:a16="http://schemas.microsoft.com/office/drawing/2014/main" id="{F038BB2F-4468-9931-3DFD-C610CBFA804C}"/>
              </a:ext>
            </a:extLst>
          </p:cNvPr>
          <p:cNvSpPr>
            <a:spLocks noGrp="1"/>
          </p:cNvSpPr>
          <p:nvPr>
            <p:ph type="sldNum" sz="quarter" idx="12"/>
          </p:nvPr>
        </p:nvSpPr>
        <p:spPr>
          <a:xfrm>
            <a:off x="0" y="6492875"/>
            <a:ext cx="2743200" cy="365125"/>
          </a:xfrm>
        </p:spPr>
        <p:txBody>
          <a:bodyPr/>
          <a:lstStyle/>
          <a:p>
            <a:fld id="{C479D5F6-EDCB-402A-AC08-4943A1820E8F}" type="slidenum">
              <a:rPr lang="en-US" smtClean="0"/>
              <a:pPr/>
              <a:t>12</a:t>
            </a:fld>
            <a:endParaRPr lang="en-US" dirty="0"/>
          </a:p>
        </p:txBody>
      </p:sp>
      <p:pic>
        <p:nvPicPr>
          <p:cNvPr id="8" name="Picture 7" descr="Pipeline Cognos Reports screenshots">
            <a:extLst>
              <a:ext uri="{FF2B5EF4-FFF2-40B4-BE49-F238E27FC236}">
                <a16:creationId xmlns:a16="http://schemas.microsoft.com/office/drawing/2014/main" id="{0C237D12-D166-F149-9F2F-860FE7D1395D}"/>
              </a:ext>
            </a:extLst>
          </p:cNvPr>
          <p:cNvPicPr>
            <a:picLocks noChangeAspect="1"/>
          </p:cNvPicPr>
          <p:nvPr/>
        </p:nvPicPr>
        <p:blipFill>
          <a:blip r:embed="rId2"/>
          <a:stretch>
            <a:fillRect/>
          </a:stretch>
        </p:blipFill>
        <p:spPr>
          <a:xfrm>
            <a:off x="5208346" y="1246238"/>
            <a:ext cx="2237935" cy="3181913"/>
          </a:xfrm>
          <a:prstGeom prst="rect">
            <a:avLst/>
          </a:prstGeom>
        </p:spPr>
      </p:pic>
      <p:pic>
        <p:nvPicPr>
          <p:cNvPr id="1026" name="Picture 2" descr="Pipeline Cognos Reports screenshot">
            <a:extLst>
              <a:ext uri="{FF2B5EF4-FFF2-40B4-BE49-F238E27FC236}">
                <a16:creationId xmlns:a16="http://schemas.microsoft.com/office/drawing/2014/main" id="{AB56F267-B334-2687-2C78-4CB9FD25A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775" y="1246238"/>
            <a:ext cx="4988553" cy="353114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AB89B4E0-E1E6-88AB-B536-21EC0A404915}"/>
              </a:ext>
              <a:ext uri="{C183D7F6-B498-43B3-948B-1728B52AA6E4}">
                <adec:decorative xmlns:adec="http://schemas.microsoft.com/office/drawing/2017/decorative" val="1"/>
              </a:ext>
            </a:extLst>
          </p:cNvPr>
          <p:cNvCxnSpPr>
            <a:cxnSpLocks/>
          </p:cNvCxnSpPr>
          <p:nvPr/>
        </p:nvCxnSpPr>
        <p:spPr>
          <a:xfrm>
            <a:off x="4765909" y="3542310"/>
            <a:ext cx="12534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A688E2-1315-A4AA-E4D0-14BC382F3D59}"/>
              </a:ext>
            </a:extLst>
          </p:cNvPr>
          <p:cNvSpPr txBox="1"/>
          <p:nvPr/>
        </p:nvSpPr>
        <p:spPr>
          <a:xfrm rot="10800000" flipV="1">
            <a:off x="9766147" y="1744764"/>
            <a:ext cx="1697719" cy="738664"/>
          </a:xfrm>
          <a:prstGeom prst="rect">
            <a:avLst/>
          </a:prstGeom>
          <a:noFill/>
        </p:spPr>
        <p:txBody>
          <a:bodyPr wrap="square">
            <a:spAutoFit/>
          </a:bodyPr>
          <a:lstStyle/>
          <a:p>
            <a:r>
              <a:rPr lang="en-US" sz="1400"/>
              <a:t>Must have ‘SPE User’ role to access these reports</a:t>
            </a:r>
          </a:p>
        </p:txBody>
      </p:sp>
    </p:spTree>
    <p:extLst>
      <p:ext uri="{BB962C8B-B14F-4D97-AF65-F5344CB8AC3E}">
        <p14:creationId xmlns:p14="http://schemas.microsoft.com/office/powerpoint/2010/main" val="28528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t>Special Education End of Year </a:t>
            </a:r>
            <a:br>
              <a:rPr lang="en-US" sz="1800"/>
            </a:br>
            <a:r>
              <a:rPr lang="en-US"/>
              <a:t>– Missing Snapshot Records</a:t>
            </a:r>
            <a:endParaRPr lang="en-US" sz="1800"/>
          </a:p>
        </p:txBody>
      </p:sp>
      <p:sp>
        <p:nvSpPr>
          <p:cNvPr id="4" name="Content Placeholder 3"/>
          <p:cNvSpPr>
            <a:spLocks noGrp="1"/>
          </p:cNvSpPr>
          <p:nvPr>
            <p:ph idx="1"/>
          </p:nvPr>
        </p:nvSpPr>
        <p:spPr/>
        <p:txBody>
          <a:bodyPr>
            <a:normAutofit/>
          </a:bodyPr>
          <a:lstStyle/>
          <a:p>
            <a:pPr marL="0" indent="0">
              <a:buNone/>
            </a:pPr>
            <a:r>
              <a:rPr lang="en-US"/>
              <a:t>Missing Snapshot Records Report- Must Check!  </a:t>
            </a:r>
          </a:p>
          <a:p>
            <a:r>
              <a:rPr lang="en-US"/>
              <a:t>Identify records missing from snapshot due to:</a:t>
            </a:r>
          </a:p>
          <a:p>
            <a:pPr lvl="1"/>
            <a:r>
              <a:rPr lang="en-US" sz="1200"/>
              <a:t>Interchange errors</a:t>
            </a:r>
          </a:p>
          <a:p>
            <a:pPr lvl="1"/>
            <a:r>
              <a:rPr lang="en-US" sz="1200"/>
              <a:t>Criteria issues such as excluded PAI (Pupil Attendance Information) codes or mismatched SASIDs (State Assigned Student Identifier) or LASIDs (Locally Assigned Student Identifier)</a:t>
            </a:r>
          </a:p>
          <a:p>
            <a:pPr lvl="1"/>
            <a:r>
              <a:rPr lang="en-US" sz="1200"/>
              <a:t>Records missing from either Child or Participation file</a:t>
            </a:r>
          </a:p>
          <a:p>
            <a:pPr lvl="1"/>
            <a:r>
              <a:rPr lang="en-US" sz="1200"/>
              <a:t>Snapshot error SY108 will trigger on any missing records from prior year</a:t>
            </a:r>
          </a:p>
        </p:txBody>
      </p:sp>
      <p:sp>
        <p:nvSpPr>
          <p:cNvPr id="2" name="Slide Number Placeholder 3">
            <a:extLst>
              <a:ext uri="{FF2B5EF4-FFF2-40B4-BE49-F238E27FC236}">
                <a16:creationId xmlns:a16="http://schemas.microsoft.com/office/drawing/2014/main" id="{EEA19C59-693C-CC8D-308C-8E888D40AC5A}"/>
              </a:ext>
            </a:extLst>
          </p:cNvPr>
          <p:cNvSpPr>
            <a:spLocks noGrp="1"/>
          </p:cNvSpPr>
          <p:nvPr>
            <p:ph type="sldNum" sz="quarter" idx="12"/>
          </p:nvPr>
        </p:nvSpPr>
        <p:spPr/>
        <p:txBody>
          <a:bodyPr/>
          <a:lstStyle/>
          <a:p>
            <a:fld id="{C479D5F6-EDCB-402A-AC08-4943A1820E8F}" type="slidenum">
              <a:rPr lang="en-US" smtClean="0"/>
              <a:pPr/>
              <a:t>13</a:t>
            </a:fld>
            <a:endParaRPr lang="en-US"/>
          </a:p>
        </p:txBody>
      </p:sp>
      <p:pic>
        <p:nvPicPr>
          <p:cNvPr id="1027" name="Picture 3" descr="Important ">
            <a:extLs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805" y="1316430"/>
            <a:ext cx="1143000" cy="809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ata Pipeline menu. Select Pipeline Reports, then &quot;Records Not in Snapshot. ">
            <a:extLst>
              <a:ext uri="{FF2B5EF4-FFF2-40B4-BE49-F238E27FC236}">
                <a16:creationId xmlns:a16="http://schemas.microsoft.com/office/drawing/2014/main" id="{480FB73D-8F2F-635D-46F2-5ABC0060E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258" y="3666144"/>
            <a:ext cx="5580047" cy="2322043"/>
          </a:xfrm>
          <a:prstGeom prst="rect">
            <a:avLst/>
          </a:prstGeom>
        </p:spPr>
      </p:pic>
      <p:sp>
        <p:nvSpPr>
          <p:cNvPr id="7" name="TextBox 6">
            <a:extLst>
              <a:ext uri="{FF2B5EF4-FFF2-40B4-BE49-F238E27FC236}">
                <a16:creationId xmlns:a16="http://schemas.microsoft.com/office/drawing/2014/main" id="{5401F00E-842C-5433-A109-4726702793C3}"/>
              </a:ext>
            </a:extLst>
          </p:cNvPr>
          <p:cNvSpPr txBox="1"/>
          <p:nvPr/>
        </p:nvSpPr>
        <p:spPr>
          <a:xfrm>
            <a:off x="5223934" y="5371499"/>
            <a:ext cx="2690695"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00" b="1" dirty="0">
                <a:cs typeface="Calibri"/>
              </a:rPr>
              <a:t>*These missing records will also show up as 500 level snapshot warnings</a:t>
            </a:r>
          </a:p>
        </p:txBody>
      </p:sp>
    </p:spTree>
    <p:extLst>
      <p:ext uri="{BB962C8B-B14F-4D97-AF65-F5344CB8AC3E}">
        <p14:creationId xmlns:p14="http://schemas.microsoft.com/office/powerpoint/2010/main" val="412712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l"/>
            <a:r>
              <a:rPr lang="en-US" sz="2800" dirty="0"/>
              <a:t>Records Missing from Snapshot (Cont’d)</a:t>
            </a:r>
          </a:p>
        </p:txBody>
      </p:sp>
      <p:sp>
        <p:nvSpPr>
          <p:cNvPr id="3" name="Content Placeholder 2"/>
          <p:cNvSpPr>
            <a:spLocks noGrp="1"/>
          </p:cNvSpPr>
          <p:nvPr>
            <p:ph idx="1"/>
          </p:nvPr>
        </p:nvSpPr>
        <p:spPr/>
        <p:txBody>
          <a:bodyPr/>
          <a:lstStyle/>
          <a:p>
            <a:pPr marL="45720" indent="0">
              <a:buNone/>
            </a:pPr>
            <a:r>
              <a:rPr lang="en-US" dirty="0"/>
              <a:t>Warning messages for missing snapshot records:</a:t>
            </a:r>
          </a:p>
          <a:p>
            <a:pPr marL="45720" indent="0">
              <a:buNone/>
            </a:pPr>
            <a:r>
              <a:rPr lang="en-US" dirty="0"/>
              <a:t> </a:t>
            </a:r>
          </a:p>
          <a:p>
            <a:pPr marL="45720" indent="0">
              <a:buNone/>
            </a:pPr>
            <a:endParaRPr lang="en-US" dirty="0"/>
          </a:p>
        </p:txBody>
      </p:sp>
      <p:graphicFrame>
        <p:nvGraphicFramePr>
          <p:cNvPr id="7" name="Table 6" descr="Table of End of Year Snapshot Warning Messages. "/>
          <p:cNvGraphicFramePr>
            <a:graphicFrameLocks noGrp="1"/>
          </p:cNvGraphicFramePr>
          <p:nvPr>
            <p:extLst>
              <p:ext uri="{D42A27DB-BD31-4B8C-83A1-F6EECF244321}">
                <p14:modId xmlns:p14="http://schemas.microsoft.com/office/powerpoint/2010/main" val="3243002976"/>
              </p:ext>
            </p:extLst>
          </p:nvPr>
        </p:nvGraphicFramePr>
        <p:xfrm>
          <a:off x="1979629" y="2006759"/>
          <a:ext cx="6286984" cy="4559392"/>
        </p:xfrm>
        <a:graphic>
          <a:graphicData uri="http://schemas.openxmlformats.org/drawingml/2006/table">
            <a:tbl>
              <a:tblPr firstRow="1" bandRow="1">
                <a:tableStyleId>{5A111915-BE36-4E01-A7E5-04B1672EAD32}</a:tableStyleId>
              </a:tblPr>
              <a:tblGrid>
                <a:gridCol w="1287177">
                  <a:extLst>
                    <a:ext uri="{9D8B030D-6E8A-4147-A177-3AD203B41FA5}">
                      <a16:colId xmlns:a16="http://schemas.microsoft.com/office/drawing/2014/main" val="20000"/>
                    </a:ext>
                  </a:extLst>
                </a:gridCol>
                <a:gridCol w="4999807">
                  <a:extLst>
                    <a:ext uri="{9D8B030D-6E8A-4147-A177-3AD203B41FA5}">
                      <a16:colId xmlns:a16="http://schemas.microsoft.com/office/drawing/2014/main" val="20001"/>
                    </a:ext>
                  </a:extLst>
                </a:gridCol>
              </a:tblGrid>
              <a:tr h="484793">
                <a:tc>
                  <a:txBody>
                    <a:bodyPr/>
                    <a:lstStyle/>
                    <a:p>
                      <a:r>
                        <a:rPr lang="en-US" sz="1400" dirty="0"/>
                        <a:t>WARNING CODE</a:t>
                      </a:r>
                      <a:endParaRPr lang="en-US" sz="1400" dirty="0">
                        <a:latin typeface="Calibri Light" panose="020F0302020204030204" pitchFamily="34" charset="0"/>
                      </a:endParaRPr>
                    </a:p>
                  </a:txBody>
                  <a:tcPr/>
                </a:tc>
                <a:tc>
                  <a:txBody>
                    <a:bodyPr/>
                    <a:lstStyle/>
                    <a:p>
                      <a:r>
                        <a:rPr lang="en-US" sz="1400" dirty="0"/>
                        <a:t>Description</a:t>
                      </a:r>
                      <a:endParaRPr lang="en-US" sz="1400" dirty="0">
                        <a:latin typeface="Calibri Light" panose="020F0302020204030204" pitchFamily="34" charset="0"/>
                      </a:endParaRPr>
                    </a:p>
                  </a:txBody>
                  <a:tcPr/>
                </a:tc>
                <a:extLst>
                  <a:ext uri="{0D108BD9-81ED-4DB2-BD59-A6C34878D82A}">
                    <a16:rowId xmlns:a16="http://schemas.microsoft.com/office/drawing/2014/main" val="10000"/>
                  </a:ext>
                </a:extLst>
              </a:tr>
              <a:tr h="684414">
                <a:tc>
                  <a:txBody>
                    <a:bodyPr/>
                    <a:lstStyle/>
                    <a:p>
                      <a:r>
                        <a:rPr lang="en-US" sz="1400" dirty="0"/>
                        <a:t>SY501</a:t>
                      </a:r>
                      <a:endParaRPr lang="en-US" sz="1400" dirty="0">
                        <a:latin typeface="Calibri Light" panose="020F0302020204030204" pitchFamily="34" charset="0"/>
                      </a:endParaRPr>
                    </a:p>
                  </a:txBody>
                  <a:tcPr/>
                </a:tc>
                <a:tc>
                  <a:txBody>
                    <a:bodyPr/>
                    <a:lstStyle/>
                    <a:p>
                      <a:r>
                        <a:rPr lang="en-US" sz="1400" dirty="0"/>
                        <a:t>Participation Record missing from EOY snapshot due to PAI code (Note: Records with PAI Code 23, 24, 31, 32 are not pulled into snapshot).</a:t>
                      </a:r>
                      <a:endParaRPr lang="en-US" sz="1400" dirty="0">
                        <a:latin typeface="Calibri Light" panose="020F0302020204030204" pitchFamily="34" charset="0"/>
                      </a:endParaRPr>
                    </a:p>
                  </a:txBody>
                  <a:tcPr/>
                </a:tc>
                <a:extLst>
                  <a:ext uri="{0D108BD9-81ED-4DB2-BD59-A6C34878D82A}">
                    <a16:rowId xmlns:a16="http://schemas.microsoft.com/office/drawing/2014/main" val="10001"/>
                  </a:ext>
                </a:extLst>
              </a:tr>
              <a:tr h="484793">
                <a:tc>
                  <a:txBody>
                    <a:bodyPr/>
                    <a:lstStyle/>
                    <a:p>
                      <a:r>
                        <a:rPr lang="en-US" sz="1400" dirty="0"/>
                        <a:t>SY502</a:t>
                      </a:r>
                      <a:endParaRPr lang="en-US" sz="1400" dirty="0">
                        <a:latin typeface="Calibri Light" panose="020F0302020204030204" pitchFamily="34" charset="0"/>
                      </a:endParaRPr>
                    </a:p>
                  </a:txBody>
                  <a:tcPr/>
                </a:tc>
                <a:tc>
                  <a:txBody>
                    <a:bodyPr/>
                    <a:lstStyle/>
                    <a:p>
                      <a:r>
                        <a:rPr lang="en-US" sz="1400" dirty="0"/>
                        <a:t>Participation record missing from EOY snapshot due to interchange error.</a:t>
                      </a:r>
                      <a:endParaRPr lang="en-US" sz="1400" dirty="0">
                        <a:latin typeface="Calibri Light" panose="020F0302020204030204" pitchFamily="34" charset="0"/>
                      </a:endParaRPr>
                    </a:p>
                  </a:txBody>
                  <a:tcPr/>
                </a:tc>
                <a:extLst>
                  <a:ext uri="{0D108BD9-81ED-4DB2-BD59-A6C34878D82A}">
                    <a16:rowId xmlns:a16="http://schemas.microsoft.com/office/drawing/2014/main" val="10002"/>
                  </a:ext>
                </a:extLst>
              </a:tr>
              <a:tr h="332128">
                <a:tc>
                  <a:txBody>
                    <a:bodyPr/>
                    <a:lstStyle/>
                    <a:p>
                      <a:r>
                        <a:rPr lang="en-US" sz="1400" dirty="0"/>
                        <a:t>SY503</a:t>
                      </a:r>
                      <a:endParaRPr lang="en-US" sz="1400" dirty="0">
                        <a:latin typeface="Calibri Light" panose="020F0302020204030204" pitchFamily="34" charset="0"/>
                      </a:endParaRPr>
                    </a:p>
                  </a:txBody>
                  <a:tcPr/>
                </a:tc>
                <a:tc>
                  <a:txBody>
                    <a:bodyPr/>
                    <a:lstStyle/>
                    <a:p>
                      <a:r>
                        <a:rPr lang="en-US" sz="1400" dirty="0"/>
                        <a:t>Child Record missing from EOY snapshot due to Interchange error.</a:t>
                      </a:r>
                      <a:endParaRPr lang="en-US" sz="1400" dirty="0">
                        <a:latin typeface="Calibri Light" panose="020F0302020204030204" pitchFamily="34" charset="0"/>
                      </a:endParaRPr>
                    </a:p>
                  </a:txBody>
                  <a:tcPr/>
                </a:tc>
                <a:extLst>
                  <a:ext uri="{0D108BD9-81ED-4DB2-BD59-A6C34878D82A}">
                    <a16:rowId xmlns:a16="http://schemas.microsoft.com/office/drawing/2014/main" val="10003"/>
                  </a:ext>
                </a:extLst>
              </a:tr>
              <a:tr h="484793">
                <a:tc>
                  <a:txBody>
                    <a:bodyPr/>
                    <a:lstStyle/>
                    <a:p>
                      <a:r>
                        <a:rPr lang="en-US" sz="1400" dirty="0"/>
                        <a:t>SY504</a:t>
                      </a:r>
                      <a:endParaRPr lang="en-US" sz="1400" dirty="0">
                        <a:latin typeface="Calibri Light" panose="020F0302020204030204" pitchFamily="34" charset="0"/>
                      </a:endParaRPr>
                    </a:p>
                  </a:txBody>
                  <a:tcPr/>
                </a:tc>
                <a:tc>
                  <a:txBody>
                    <a:bodyPr/>
                    <a:lstStyle/>
                    <a:p>
                      <a:r>
                        <a:rPr lang="en-US" sz="1400" dirty="0"/>
                        <a:t>Child Record missing from EOY snapshot not in error (there should be another message for this record with details).</a:t>
                      </a:r>
                      <a:endParaRPr lang="en-US" sz="1400" dirty="0">
                        <a:latin typeface="Calibri Light" panose="020F0302020204030204" pitchFamily="34" charset="0"/>
                      </a:endParaRPr>
                    </a:p>
                  </a:txBody>
                  <a:tcPr/>
                </a:tc>
                <a:extLst>
                  <a:ext uri="{0D108BD9-81ED-4DB2-BD59-A6C34878D82A}">
                    <a16:rowId xmlns:a16="http://schemas.microsoft.com/office/drawing/2014/main" val="10004"/>
                  </a:ext>
                </a:extLst>
              </a:tr>
              <a:tr h="332128">
                <a:tc>
                  <a:txBody>
                    <a:bodyPr/>
                    <a:lstStyle/>
                    <a:p>
                      <a:r>
                        <a:rPr lang="en-US" sz="1400" dirty="0"/>
                        <a:t>SY505</a:t>
                      </a:r>
                      <a:endParaRPr lang="en-US" sz="1400" dirty="0">
                        <a:latin typeface="Calibri Light" panose="020F0302020204030204" pitchFamily="34" charset="0"/>
                      </a:endParaRPr>
                    </a:p>
                  </a:txBody>
                  <a:tcPr/>
                </a:tc>
                <a:tc>
                  <a:txBody>
                    <a:bodyPr/>
                    <a:lstStyle/>
                    <a:p>
                      <a:r>
                        <a:rPr lang="en-US" sz="1400" dirty="0"/>
                        <a:t>Participation record does not have a corresponding child record.</a:t>
                      </a:r>
                      <a:endParaRPr lang="en-US" sz="1400" dirty="0">
                        <a:latin typeface="Calibri Light" panose="020F0302020204030204" pitchFamily="34" charset="0"/>
                      </a:endParaRPr>
                    </a:p>
                  </a:txBody>
                  <a:tcPr/>
                </a:tc>
                <a:extLst>
                  <a:ext uri="{0D108BD9-81ED-4DB2-BD59-A6C34878D82A}">
                    <a16:rowId xmlns:a16="http://schemas.microsoft.com/office/drawing/2014/main" val="10005"/>
                  </a:ext>
                </a:extLst>
              </a:tr>
              <a:tr h="332128">
                <a:tc>
                  <a:txBody>
                    <a:bodyPr/>
                    <a:lstStyle/>
                    <a:p>
                      <a:r>
                        <a:rPr lang="en-US" sz="1400" dirty="0"/>
                        <a:t>SY506</a:t>
                      </a:r>
                      <a:endParaRPr lang="en-US" sz="1400" dirty="0">
                        <a:latin typeface="Calibri Light" panose="020F0302020204030204" pitchFamily="34" charset="0"/>
                      </a:endParaRPr>
                    </a:p>
                  </a:txBody>
                  <a:tcPr/>
                </a:tc>
                <a:tc>
                  <a:txBody>
                    <a:bodyPr/>
                    <a:lstStyle/>
                    <a:p>
                      <a:r>
                        <a:rPr lang="en-US" sz="1400" dirty="0"/>
                        <a:t>Participation record and child record have different LASIDS.</a:t>
                      </a:r>
                      <a:endParaRPr lang="en-US" sz="1400" dirty="0">
                        <a:latin typeface="Calibri Light" panose="020F0302020204030204" pitchFamily="34" charset="0"/>
                      </a:endParaRPr>
                    </a:p>
                  </a:txBody>
                  <a:tcPr/>
                </a:tc>
                <a:extLst>
                  <a:ext uri="{0D108BD9-81ED-4DB2-BD59-A6C34878D82A}">
                    <a16:rowId xmlns:a16="http://schemas.microsoft.com/office/drawing/2014/main" val="10006"/>
                  </a:ext>
                </a:extLst>
              </a:tr>
              <a:tr h="332128">
                <a:tc>
                  <a:txBody>
                    <a:bodyPr/>
                    <a:lstStyle/>
                    <a:p>
                      <a:r>
                        <a:rPr lang="en-US" sz="1400" dirty="0"/>
                        <a:t>SY507</a:t>
                      </a:r>
                      <a:endParaRPr lang="en-US" sz="1400" dirty="0">
                        <a:latin typeface="Calibri Light" panose="020F0302020204030204" pitchFamily="34" charset="0"/>
                      </a:endParaRPr>
                    </a:p>
                  </a:txBody>
                  <a:tcPr/>
                </a:tc>
                <a:tc>
                  <a:txBody>
                    <a:bodyPr/>
                    <a:lstStyle/>
                    <a:p>
                      <a:r>
                        <a:rPr lang="en-US" sz="1400" dirty="0"/>
                        <a:t>Child record does not have a corresponding participation record.</a:t>
                      </a:r>
                      <a:endParaRPr lang="en-US" sz="1400" dirty="0">
                        <a:latin typeface="Calibri Light" panose="020F0302020204030204" pitchFamily="34" charset="0"/>
                      </a:endParaRPr>
                    </a:p>
                  </a:txBody>
                  <a:tcPr/>
                </a:tc>
                <a:extLst>
                  <a:ext uri="{0D108BD9-81ED-4DB2-BD59-A6C34878D82A}">
                    <a16:rowId xmlns:a16="http://schemas.microsoft.com/office/drawing/2014/main" val="10007"/>
                  </a:ext>
                </a:extLst>
              </a:tr>
              <a:tr h="884034">
                <a:tc>
                  <a:txBody>
                    <a:bodyPr/>
                    <a:lstStyle/>
                    <a:p>
                      <a:r>
                        <a:rPr lang="en-US" sz="1400" dirty="0"/>
                        <a:t>SY508</a:t>
                      </a:r>
                      <a:endParaRPr lang="en-US" sz="1400" dirty="0">
                        <a:latin typeface="Calibri Light" panose="020F0302020204030204" pitchFamily="34" charset="0"/>
                      </a:endParaRPr>
                    </a:p>
                  </a:txBody>
                  <a:tcPr/>
                </a:tc>
                <a:tc>
                  <a:txBody>
                    <a:bodyPr/>
                    <a:lstStyle/>
                    <a:p>
                      <a:r>
                        <a:rPr lang="en-US" sz="1400" dirty="0"/>
                        <a:t>Participation Record missing from EOY Snapshot due to a Special Education or Part C Referral code of 00 (Note: records with a Special Education or Part C Referral Code of 00 are not pulled into the EOY snapshot). </a:t>
                      </a:r>
                      <a:endParaRPr lang="en-US" sz="1400" dirty="0">
                        <a:latin typeface="Calibri Light" panose="020F0302020204030204" pitchFamily="34" charset="0"/>
                      </a:endParaRPr>
                    </a:p>
                  </a:txBody>
                  <a:tcPr/>
                </a:tc>
                <a:extLst>
                  <a:ext uri="{0D108BD9-81ED-4DB2-BD59-A6C34878D82A}">
                    <a16:rowId xmlns:a16="http://schemas.microsoft.com/office/drawing/2014/main" val="10008"/>
                  </a:ext>
                </a:extLst>
              </a:tr>
            </a:tbl>
          </a:graphicData>
        </a:graphic>
      </p:graphicFrame>
      <p:sp>
        <p:nvSpPr>
          <p:cNvPr id="4" name="TextBox 3"/>
          <p:cNvSpPr txBox="1"/>
          <p:nvPr/>
        </p:nvSpPr>
        <p:spPr>
          <a:xfrm>
            <a:off x="8728105" y="1623701"/>
            <a:ext cx="1820254" cy="1754326"/>
          </a:xfrm>
          <a:prstGeom prst="rect">
            <a:avLst/>
          </a:prstGeom>
          <a:noFill/>
        </p:spPr>
        <p:txBody>
          <a:bodyPr wrap="square" rtlCol="0">
            <a:spAutoFit/>
          </a:bodyPr>
          <a:lstStyle/>
          <a:p>
            <a:r>
              <a:rPr lang="en-US" dirty="0"/>
              <a:t>*These are the same warnings you will see in the Pipeline Report: </a:t>
            </a:r>
            <a:r>
              <a:rPr lang="en-US" i="1" dirty="0"/>
              <a:t>Records Not in Snapshot</a:t>
            </a:r>
          </a:p>
        </p:txBody>
      </p:sp>
      <p:sp>
        <p:nvSpPr>
          <p:cNvPr id="5" name="Slide Number Placeholder 3">
            <a:extLst>
              <a:ext uri="{FF2B5EF4-FFF2-40B4-BE49-F238E27FC236}">
                <a16:creationId xmlns:a16="http://schemas.microsoft.com/office/drawing/2014/main" id="{4C1F58C0-BF16-2CDD-177C-A2E12BDD24E9}"/>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5747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2800" dirty="0"/>
              <a:t>Special Education EOY- Data Checks</a:t>
            </a:r>
          </a:p>
        </p:txBody>
      </p:sp>
      <p:sp>
        <p:nvSpPr>
          <p:cNvPr id="2" name="Content Placeholder 1"/>
          <p:cNvSpPr>
            <a:spLocks noGrp="1"/>
          </p:cNvSpPr>
          <p:nvPr>
            <p:ph idx="1"/>
          </p:nvPr>
        </p:nvSpPr>
        <p:spPr/>
        <p:txBody>
          <a:bodyPr>
            <a:normAutofit/>
          </a:bodyPr>
          <a:lstStyle/>
          <a:p>
            <a:r>
              <a:rPr lang="en-US" dirty="0"/>
              <a:t>Do you have any duplicate records with another AU? </a:t>
            </a:r>
          </a:p>
          <a:p>
            <a:pPr lvl="1"/>
            <a:r>
              <a:rPr lang="en-US" sz="2000" dirty="0"/>
              <a:t>The </a:t>
            </a:r>
            <a:r>
              <a:rPr lang="en-US" sz="2000" dirty="0">
                <a:solidFill>
                  <a:srgbClr val="FF0000"/>
                </a:solidFill>
              </a:rPr>
              <a:t>SY260 </a:t>
            </a:r>
            <a:r>
              <a:rPr lang="en-US" dirty="0">
                <a:solidFill>
                  <a:srgbClr val="FF0000"/>
                </a:solidFill>
              </a:rPr>
              <a:t>Error</a:t>
            </a:r>
            <a:r>
              <a:rPr lang="en-US" sz="2000" dirty="0">
                <a:solidFill>
                  <a:srgbClr val="FF0000"/>
                </a:solidFill>
              </a:rPr>
              <a:t> </a:t>
            </a:r>
            <a:r>
              <a:rPr lang="en-US" sz="2000" dirty="0"/>
              <a:t>identifies these records </a:t>
            </a:r>
            <a:r>
              <a:rPr lang="en-US" sz="2000" dirty="0">
                <a:solidFill>
                  <a:srgbClr val="FF0000"/>
                </a:solidFill>
              </a:rPr>
              <a:t>and </a:t>
            </a:r>
            <a:r>
              <a:rPr lang="en-US" dirty="0">
                <a:solidFill>
                  <a:srgbClr val="FF0000"/>
                </a:solidFill>
              </a:rPr>
              <a:t>your </a:t>
            </a:r>
            <a:r>
              <a:rPr lang="en-US" sz="2000" dirty="0">
                <a:solidFill>
                  <a:srgbClr val="FF0000"/>
                </a:solidFill>
              </a:rPr>
              <a:t>Cognos - Duplicate Students Without Exit Date or Exit Code - report shows the reporting details</a:t>
            </a:r>
          </a:p>
          <a:p>
            <a:pPr lvl="1"/>
            <a:r>
              <a:rPr lang="en-US" dirty="0"/>
              <a:t>Student can’t be in two places at once. The Dates of Entry and Exit to Special Education must align </a:t>
            </a:r>
            <a:r>
              <a:rPr lang="en-US" dirty="0">
                <a:solidFill>
                  <a:srgbClr val="FF0000"/>
                </a:solidFill>
              </a:rPr>
              <a:t>(check warning SY307 for this as well)</a:t>
            </a:r>
          </a:p>
          <a:p>
            <a:pPr lvl="1"/>
            <a:r>
              <a:rPr lang="en-US" sz="2000" dirty="0"/>
              <a:t>Contact lists found under Cognos Reports/Special Education EOY</a:t>
            </a:r>
          </a:p>
          <a:p>
            <a:pPr lvl="2"/>
            <a:r>
              <a:rPr lang="en-US" sz="1800" i="1" dirty="0"/>
              <a:t>Special Education EOY Contact List</a:t>
            </a:r>
          </a:p>
          <a:p>
            <a:r>
              <a:rPr lang="en-US" dirty="0"/>
              <a:t>Do you have all exits from Special Education in your AU reported?</a:t>
            </a:r>
          </a:p>
          <a:p>
            <a:pPr lvl="2"/>
            <a:r>
              <a:rPr lang="en-US" sz="1800" dirty="0"/>
              <a:t>Review reports </a:t>
            </a:r>
            <a:r>
              <a:rPr lang="en-US" dirty="0"/>
              <a:t>to verify all exits are making it into your Pipeline file</a:t>
            </a:r>
            <a:r>
              <a:rPr lang="en-US" sz="1800" dirty="0"/>
              <a:t>:</a:t>
            </a:r>
          </a:p>
          <a:p>
            <a:pPr lvl="3"/>
            <a:r>
              <a:rPr lang="en-US" dirty="0">
                <a:solidFill>
                  <a:srgbClr val="FF0000"/>
                </a:solidFill>
              </a:rPr>
              <a:t> #5 Number of Students Exited by Disability and Discrete Age</a:t>
            </a:r>
          </a:p>
          <a:p>
            <a:pPr lvl="3"/>
            <a:r>
              <a:rPr lang="en-US" dirty="0">
                <a:solidFill>
                  <a:srgbClr val="FF0000"/>
                </a:solidFill>
              </a:rPr>
              <a:t> #9 Year to Year Comparison Report of Number of Students Exited</a:t>
            </a:r>
          </a:p>
          <a:p>
            <a:pPr lvl="2"/>
            <a:r>
              <a:rPr lang="en-US" sz="1800" dirty="0"/>
              <a:t>TIP:  Compare exit data with your district data respondent</a:t>
            </a:r>
            <a:r>
              <a:rPr lang="en-US" dirty="0"/>
              <a:t> </a:t>
            </a:r>
          </a:p>
        </p:txBody>
      </p:sp>
      <p:sp>
        <p:nvSpPr>
          <p:cNvPr id="5" name="Slide Number Placeholder 3">
            <a:extLst>
              <a:ext uri="{FF2B5EF4-FFF2-40B4-BE49-F238E27FC236}">
                <a16:creationId xmlns:a16="http://schemas.microsoft.com/office/drawing/2014/main" id="{05C7C585-90B9-E985-3A0F-E3EBEAC2C8C5}"/>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92423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Special Education EOY – Cross AU (LEA) Validation – Resolving Duplicates</a:t>
            </a:r>
          </a:p>
        </p:txBody>
      </p:sp>
      <p:sp>
        <p:nvSpPr>
          <p:cNvPr id="2" name="Content Placeholder 1"/>
          <p:cNvSpPr>
            <a:spLocks noGrp="1"/>
          </p:cNvSpPr>
          <p:nvPr>
            <p:ph idx="1"/>
          </p:nvPr>
        </p:nvSpPr>
        <p:spPr/>
        <p:txBody>
          <a:bodyPr>
            <a:normAutofit/>
          </a:bodyPr>
          <a:lstStyle/>
          <a:p>
            <a:pPr>
              <a:buFont typeface="Wingdings" panose="05000000000000000000" pitchFamily="2" charset="2"/>
              <a:buChar char="Ø"/>
            </a:pPr>
            <a:r>
              <a:rPr lang="en-US" b="1" dirty="0"/>
              <a:t>Monday, September 18 </a:t>
            </a:r>
          </a:p>
          <a:p>
            <a:pPr marL="502920" indent="-457200">
              <a:buAutoNum type="arabicPeriod"/>
            </a:pPr>
            <a:r>
              <a:rPr lang="en-US" dirty="0"/>
              <a:t>Every AU will need to create a new snapshot</a:t>
            </a:r>
          </a:p>
          <a:p>
            <a:pPr marL="502920" indent="-457200">
              <a:buAutoNum type="arabicPeriod"/>
            </a:pPr>
            <a:r>
              <a:rPr lang="en-US" dirty="0"/>
              <a:t>Once a new snapshot has been created check Cognos Duplicate Reports that list records also being reported by another AU (on the same dates)  </a:t>
            </a:r>
          </a:p>
          <a:p>
            <a:pPr lvl="2"/>
            <a:r>
              <a:rPr lang="en-US" sz="2400" dirty="0">
                <a:solidFill>
                  <a:schemeClr val="accent2">
                    <a:lumMod val="50000"/>
                  </a:schemeClr>
                </a:solidFill>
              </a:rPr>
              <a:t>Duplicate Students Without Exit Date or Exit Code </a:t>
            </a:r>
          </a:p>
          <a:p>
            <a:pPr lvl="2"/>
            <a:r>
              <a:rPr lang="en-US" sz="2400" dirty="0">
                <a:solidFill>
                  <a:schemeClr val="accent2">
                    <a:lumMod val="50000"/>
                  </a:schemeClr>
                </a:solidFill>
              </a:rPr>
              <a:t>Duplicate Students – Basis of Exit</a:t>
            </a:r>
          </a:p>
          <a:p>
            <a:pPr lvl="1"/>
            <a:r>
              <a:rPr lang="en-US" sz="2400" dirty="0"/>
              <a:t>Found under Cognos Reports/Special Education EOY</a:t>
            </a:r>
          </a:p>
          <a:p>
            <a:pPr lvl="1"/>
            <a:r>
              <a:rPr lang="en-US" sz="2400" dirty="0"/>
              <a:t>Special Education EOY contact list in your Syncplicity folder</a:t>
            </a:r>
          </a:p>
          <a:p>
            <a:pPr marL="0" indent="0">
              <a:buNone/>
            </a:pPr>
            <a:r>
              <a:rPr lang="en-US" dirty="0"/>
              <a:t>3.    Work with other AU to resolve the reporting overlap</a:t>
            </a:r>
          </a:p>
        </p:txBody>
      </p:sp>
      <p:sp>
        <p:nvSpPr>
          <p:cNvPr id="4" name="Slide Number Placeholder 3">
            <a:extLst>
              <a:ext uri="{FF2B5EF4-FFF2-40B4-BE49-F238E27FC236}">
                <a16:creationId xmlns:a16="http://schemas.microsoft.com/office/drawing/2014/main" id="{2DD66E34-E170-0768-47E3-B5F134BC7A90}"/>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14599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dirty="0"/>
              <a:t>Two Report Review Weeks</a:t>
            </a:r>
          </a:p>
        </p:txBody>
      </p:sp>
      <p:sp>
        <p:nvSpPr>
          <p:cNvPr id="2" name="Content Placeholder 1"/>
          <p:cNvSpPr>
            <a:spLocks noGrp="1"/>
          </p:cNvSpPr>
          <p:nvPr>
            <p:ph idx="1"/>
          </p:nvPr>
        </p:nvSpPr>
        <p:spPr>
          <a:xfrm>
            <a:off x="838200" y="1554479"/>
            <a:ext cx="10515600" cy="4865175"/>
          </a:xfrm>
          <a:noFill/>
        </p:spPr>
        <p:txBody>
          <a:bodyPr>
            <a:normAutofit fontScale="85000" lnSpcReduction="10000"/>
          </a:bodyPr>
          <a:lstStyle/>
          <a:p>
            <a:pPr marL="560070" indent="-514350">
              <a:lnSpc>
                <a:spcPct val="120000"/>
              </a:lnSpc>
              <a:spcBef>
                <a:spcPts val="600"/>
              </a:spcBef>
              <a:buFont typeface="+mj-lt"/>
              <a:buAutoNum type="arabicPeriod"/>
            </a:pPr>
            <a:r>
              <a:rPr lang="en-US" sz="3200" b="1" u="sng" dirty="0"/>
              <a:t>Initial Report Review</a:t>
            </a:r>
            <a:r>
              <a:rPr lang="en-US" sz="3200" dirty="0"/>
              <a:t>: Friday, September 8 to Friday, September 15 </a:t>
            </a:r>
            <a:br>
              <a:rPr lang="en-US" sz="3200" dirty="0"/>
            </a:br>
            <a:r>
              <a:rPr lang="en-US" sz="3200" dirty="0"/>
              <a:t>(you do not have to print reports, do not sign reports until the final review week)</a:t>
            </a:r>
          </a:p>
          <a:p>
            <a:pPr marL="560070" indent="-514350">
              <a:lnSpc>
                <a:spcPct val="120000"/>
              </a:lnSpc>
              <a:spcBef>
                <a:spcPts val="600"/>
              </a:spcBef>
              <a:buFont typeface="+mj-lt"/>
              <a:buAutoNum type="arabicPeriod"/>
            </a:pPr>
            <a:r>
              <a:rPr lang="en-US" sz="3200" b="1" u="sng" dirty="0"/>
              <a:t>Final Report Review</a:t>
            </a:r>
            <a:r>
              <a:rPr lang="en-US" sz="3200" dirty="0"/>
              <a:t>: Monday, September 25 to Friday, September 29</a:t>
            </a:r>
          </a:p>
          <a:p>
            <a:pPr lvl="1">
              <a:lnSpc>
                <a:spcPct val="120000"/>
              </a:lnSpc>
              <a:spcBef>
                <a:spcPts val="600"/>
              </a:spcBef>
            </a:pPr>
            <a:r>
              <a:rPr lang="en-US" sz="2800" dirty="0"/>
              <a:t>Must have an EOY – USER or APPROVER role in order to download/view the Special Education EOY reports in the Data Pipeline</a:t>
            </a:r>
          </a:p>
          <a:p>
            <a:pPr lvl="1">
              <a:lnSpc>
                <a:spcPct val="120000"/>
              </a:lnSpc>
              <a:spcBef>
                <a:spcPts val="600"/>
              </a:spcBef>
            </a:pPr>
            <a:r>
              <a:rPr lang="en-US" sz="2800" dirty="0"/>
              <a:t>Directors should review the signature reports and the detail reports that support them </a:t>
            </a:r>
          </a:p>
          <a:p>
            <a:pPr marL="45720" indent="0">
              <a:lnSpc>
                <a:spcPct val="120000"/>
              </a:lnSpc>
              <a:spcBef>
                <a:spcPts val="600"/>
              </a:spcBef>
              <a:buNone/>
            </a:pPr>
            <a:r>
              <a:rPr lang="en-US" sz="4400" dirty="0"/>
              <a:t> </a:t>
            </a:r>
          </a:p>
        </p:txBody>
      </p:sp>
      <p:sp>
        <p:nvSpPr>
          <p:cNvPr id="4" name="Slide Number Placeholder 3">
            <a:extLst>
              <a:ext uri="{FF2B5EF4-FFF2-40B4-BE49-F238E27FC236}">
                <a16:creationId xmlns:a16="http://schemas.microsoft.com/office/drawing/2014/main" id="{8D41C684-A9EF-DB98-F06D-62A7A67CED1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94942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t>Special Education EOY Reports Checklist</a:t>
            </a:r>
          </a:p>
        </p:txBody>
      </p:sp>
      <p:sp>
        <p:nvSpPr>
          <p:cNvPr id="3" name="Content Placeholder 2"/>
          <p:cNvSpPr>
            <a:spLocks noGrp="1"/>
          </p:cNvSpPr>
          <p:nvPr>
            <p:ph idx="1"/>
          </p:nvPr>
        </p:nvSpPr>
        <p:spPr/>
        <p:txBody>
          <a:bodyPr>
            <a:normAutofit/>
          </a:bodyPr>
          <a:lstStyle/>
          <a:p>
            <a:endParaRPr lang="en-US" sz="3200" dirty="0"/>
          </a:p>
          <a:p>
            <a:endParaRPr lang="en-US" sz="3200" dirty="0"/>
          </a:p>
          <a:p>
            <a:pPr marL="342900" indent="-342900"/>
            <a:r>
              <a:rPr lang="en-US" sz="2800" dirty="0"/>
              <a:t>Helpful guide to use while reviewing reports</a:t>
            </a:r>
          </a:p>
          <a:p>
            <a:pPr marL="342900" indent="-342900"/>
            <a:r>
              <a:rPr lang="en-US" sz="2800" dirty="0"/>
              <a:t>Can be found under Snapshots/Special Education EOY- posted under the Reports section</a:t>
            </a:r>
          </a:p>
          <a:p>
            <a:pPr marL="342900" indent="-342900"/>
            <a:r>
              <a:rPr lang="en-US" sz="2800" dirty="0"/>
              <a:t>Link to reports checklist: </a:t>
            </a:r>
            <a:r>
              <a:rPr lang="en-US" sz="2800" dirty="0">
                <a:hlinkClick r:id="rId2"/>
              </a:rPr>
              <a:t>http://www.cde.state.co.us/datapipeline/specialeducationeoyreportschecklist</a:t>
            </a:r>
            <a:r>
              <a:rPr lang="en-US" sz="2800" dirty="0"/>
              <a:t> </a:t>
            </a:r>
          </a:p>
        </p:txBody>
      </p:sp>
      <p:pic>
        <p:nvPicPr>
          <p:cNvPr id="1028" name="Picture 4" descr="Check it Out"/>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7900" y="1497330"/>
            <a:ext cx="1569720" cy="7239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135E2B4-E1DD-0466-65F1-DBED902A2FF7}"/>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68009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List of Special Education End of Year Detail Reports. ">
            <a:extLst>
              <a:ext uri="{FF2B5EF4-FFF2-40B4-BE49-F238E27FC236}">
                <a16:creationId xmlns:a16="http://schemas.microsoft.com/office/drawing/2014/main" id="{877CC70F-32A8-411C-B317-EFF30A8CA5C1}"/>
              </a:ext>
            </a:extLst>
          </p:cNvPr>
          <p:cNvPicPr>
            <a:picLocks noGrp="1" noChangeAspect="1"/>
          </p:cNvPicPr>
          <p:nvPr>
            <p:ph idx="1"/>
          </p:nvPr>
        </p:nvPicPr>
        <p:blipFill>
          <a:blip r:embed="rId2"/>
          <a:stretch>
            <a:fillRect/>
          </a:stretch>
        </p:blipFill>
        <p:spPr>
          <a:xfrm>
            <a:off x="828397" y="1040280"/>
            <a:ext cx="8064426" cy="5298140"/>
          </a:xfrm>
          <a:prstGeom prst="rect">
            <a:avLst/>
          </a:prstGeom>
        </p:spPr>
      </p:pic>
      <p:sp>
        <p:nvSpPr>
          <p:cNvPr id="2" name="Title 1">
            <a:extLst>
              <a:ext uri="{FF2B5EF4-FFF2-40B4-BE49-F238E27FC236}">
                <a16:creationId xmlns:a16="http://schemas.microsoft.com/office/drawing/2014/main" id="{EA213128-338E-44DC-ADFF-2B8F6EED6538}"/>
              </a:ext>
            </a:extLst>
          </p:cNvPr>
          <p:cNvSpPr>
            <a:spLocks noGrp="1"/>
          </p:cNvSpPr>
          <p:nvPr>
            <p:ph type="title"/>
          </p:nvPr>
        </p:nvSpPr>
        <p:spPr/>
        <p:txBody>
          <a:bodyPr/>
          <a:lstStyle/>
          <a:p>
            <a:r>
              <a:rPr lang="en-US" dirty="0"/>
              <a:t>Detail Reports in Cognos</a:t>
            </a:r>
          </a:p>
        </p:txBody>
      </p:sp>
      <p:pic>
        <p:nvPicPr>
          <p:cNvPr id="7" name="Picture 6" descr="First page of the detail reports in the checklist.">
            <a:extLst>
              <a:ext uri="{FF2B5EF4-FFF2-40B4-BE49-F238E27FC236}">
                <a16:creationId xmlns:a16="http://schemas.microsoft.com/office/drawing/2014/main" id="{A2AFB341-003F-8879-F0D5-E228B6EB1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312" y="12794"/>
            <a:ext cx="4429743" cy="1143160"/>
          </a:xfrm>
          <a:prstGeom prst="rect">
            <a:avLst/>
          </a:prstGeom>
        </p:spPr>
      </p:pic>
      <p:sp>
        <p:nvSpPr>
          <p:cNvPr id="6" name="Speech Bubble: Rectangle with Corners Rounded 5" descr="Detail Reports start on page 3 of the Checklist&#10;">
            <a:extLst>
              <a:ext uri="{FF2B5EF4-FFF2-40B4-BE49-F238E27FC236}">
                <a16:creationId xmlns:a16="http://schemas.microsoft.com/office/drawing/2014/main" id="{0594D9CF-64EC-1CC8-6B7B-2978A201562F}"/>
              </a:ext>
            </a:extLst>
          </p:cNvPr>
          <p:cNvSpPr/>
          <p:nvPr/>
        </p:nvSpPr>
        <p:spPr>
          <a:xfrm>
            <a:off x="5284631" y="-23968"/>
            <a:ext cx="2017246" cy="1142902"/>
          </a:xfrm>
          <a:prstGeom prst="wedgeRoundRectCallout">
            <a:avLst>
              <a:gd name="adj1" fmla="val 96583"/>
              <a:gd name="adj2" fmla="val -13255"/>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Detail Reports start on page 3 of the Checklist</a:t>
            </a:r>
          </a:p>
        </p:txBody>
      </p:sp>
      <p:sp>
        <p:nvSpPr>
          <p:cNvPr id="4" name="Slide Number Placeholder 3">
            <a:extLst>
              <a:ext uri="{FF2B5EF4-FFF2-40B4-BE49-F238E27FC236}">
                <a16:creationId xmlns:a16="http://schemas.microsoft.com/office/drawing/2014/main" id="{989ADCF0-B502-4C3C-A8B5-90B310F47245}"/>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
        <p:nvSpPr>
          <p:cNvPr id="14" name="Rectangle 13" descr="Indicates the 4 Indicator 11 Detail reports">
            <a:extLst>
              <a:ext uri="{FF2B5EF4-FFF2-40B4-BE49-F238E27FC236}">
                <a16:creationId xmlns:a16="http://schemas.microsoft.com/office/drawing/2014/main" id="{BE756A96-CDC2-4E28-A1C3-3AA3827A3220}"/>
              </a:ext>
            </a:extLst>
          </p:cNvPr>
          <p:cNvSpPr/>
          <p:nvPr/>
        </p:nvSpPr>
        <p:spPr>
          <a:xfrm>
            <a:off x="821126" y="1470585"/>
            <a:ext cx="7985648" cy="162261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Indicates 3 newer Detail reports.">
            <a:extLst>
              <a:ext uri="{FF2B5EF4-FFF2-40B4-BE49-F238E27FC236}">
                <a16:creationId xmlns:a16="http://schemas.microsoft.com/office/drawing/2014/main" id="{D4FEB9FE-DEC0-42BA-8A50-CD22FB21A924}"/>
              </a:ext>
            </a:extLst>
          </p:cNvPr>
          <p:cNvSpPr/>
          <p:nvPr/>
        </p:nvSpPr>
        <p:spPr>
          <a:xfrm>
            <a:off x="821126" y="5101293"/>
            <a:ext cx="7985648" cy="12550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Indicates the 3Indicator 11 Detail reports">
            <a:extLst>
              <a:ext uri="{FF2B5EF4-FFF2-40B4-BE49-F238E27FC236}">
                <a16:creationId xmlns:a16="http://schemas.microsoft.com/office/drawing/2014/main" id="{8352C13E-C556-316C-DB43-E03E1A3E6CED}"/>
              </a:ext>
            </a:extLst>
          </p:cNvPr>
          <p:cNvSpPr/>
          <p:nvPr/>
        </p:nvSpPr>
        <p:spPr>
          <a:xfrm>
            <a:off x="821126" y="3127030"/>
            <a:ext cx="7985648" cy="114437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79AC898-56C5-0E89-8253-9E70258A6DB7}"/>
              </a:ext>
            </a:extLst>
          </p:cNvPr>
          <p:cNvSpPr txBox="1"/>
          <p:nvPr/>
        </p:nvSpPr>
        <p:spPr>
          <a:xfrm>
            <a:off x="9429750" y="2667000"/>
            <a:ext cx="2095500" cy="1754326"/>
          </a:xfrm>
          <a:prstGeom prst="rect">
            <a:avLst/>
          </a:prstGeom>
          <a:noFill/>
          <a:ln>
            <a:solidFill>
              <a:schemeClr val="accent5">
                <a:lumMod val="75000"/>
              </a:schemeClr>
            </a:solidFill>
          </a:ln>
        </p:spPr>
        <p:txBody>
          <a:bodyPr wrap="square" rtlCol="0">
            <a:spAutoFit/>
          </a:bodyPr>
          <a:lstStyle/>
          <a:p>
            <a:r>
              <a:rPr lang="en-US" dirty="0"/>
              <a:t>Detail Reports are for your information, they will not be submitted to the CDE. </a:t>
            </a:r>
          </a:p>
        </p:txBody>
      </p:sp>
    </p:spTree>
    <p:extLst>
      <p:ext uri="{BB962C8B-B14F-4D97-AF65-F5344CB8AC3E}">
        <p14:creationId xmlns:p14="http://schemas.microsoft.com/office/powerpoint/2010/main" val="195629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2800" dirty="0">
                <a:latin typeface="Museo Slab 500"/>
              </a:rPr>
              <a:t>Special Education End of Year (EOY) Reports </a:t>
            </a:r>
            <a:r>
              <a:rPr lang="en-US" dirty="0">
                <a:latin typeface="Museo Slab 500"/>
              </a:rPr>
              <a:t>Training</a:t>
            </a:r>
            <a:r>
              <a:rPr lang="en-US" sz="2800" dirty="0">
                <a:latin typeface="Museo Slab 500"/>
              </a:rPr>
              <a:t> </a:t>
            </a:r>
          </a:p>
        </p:txBody>
      </p:sp>
      <p:sp>
        <p:nvSpPr>
          <p:cNvPr id="8194" name="Content Placeholder 1"/>
          <p:cNvSpPr>
            <a:spLocks noGrp="1"/>
          </p:cNvSpPr>
          <p:nvPr>
            <p:ph idx="1"/>
          </p:nvPr>
        </p:nvSpPr>
        <p:spPr bwMode="auto"/>
        <p:txBody>
          <a:bodyPr wrap="square" numCol="1" anchor="t" anchorCtr="0" compatLnSpc="1">
            <a:prstTxWarp prst="textNoShape">
              <a:avLst/>
            </a:prstTxWarp>
            <a:normAutofit/>
          </a:bodyPr>
          <a:lstStyle/>
          <a:p>
            <a:pPr marL="0" lvl="1" indent="0">
              <a:spcBef>
                <a:spcPts val="0"/>
              </a:spcBef>
              <a:buNone/>
              <a:defRPr/>
            </a:pPr>
            <a:r>
              <a:rPr lang="en-US" sz="2600" dirty="0"/>
              <a:t>Welcome to the Special Education EOY Reports Training</a:t>
            </a:r>
          </a:p>
          <a:p>
            <a:pPr marL="0" lvl="1" indent="0">
              <a:spcBef>
                <a:spcPts val="0"/>
              </a:spcBef>
              <a:buNone/>
              <a:defRPr/>
            </a:pPr>
            <a:endParaRPr lang="en-US" sz="2600" b="1" dirty="0"/>
          </a:p>
          <a:p>
            <a:r>
              <a:rPr lang="en-US" dirty="0"/>
              <a:t>Data Pipeline Submission</a:t>
            </a:r>
          </a:p>
          <a:p>
            <a:pPr marL="800100" lvl="2" indent="-342900"/>
            <a:r>
              <a:rPr lang="en-US" sz="2400" dirty="0"/>
              <a:t>Lindsey Heitman  </a:t>
            </a:r>
            <a:r>
              <a:rPr lang="en-US" sz="2400" dirty="0">
                <a:hlinkClick r:id="rId3"/>
              </a:rPr>
              <a:t>SpedEndofYear@cde.state.co.us</a:t>
            </a:r>
            <a:r>
              <a:rPr lang="en-US" sz="2400" dirty="0"/>
              <a:t> (303) 866-5759 </a:t>
            </a:r>
          </a:p>
          <a:p>
            <a:r>
              <a:rPr lang="en-US" dirty="0"/>
              <a:t>Special Education Content</a:t>
            </a:r>
          </a:p>
          <a:p>
            <a:pPr marL="800100" lvl="3" indent="-342900"/>
            <a:r>
              <a:rPr lang="en-US" sz="2400" dirty="0"/>
              <a:t>Orla Bolger </a:t>
            </a:r>
            <a:r>
              <a:rPr lang="en-US" sz="2400" dirty="0">
                <a:hlinkClick r:id="rId4"/>
              </a:rPr>
              <a:t>bolger_o@cde.state.co.us</a:t>
            </a:r>
            <a:r>
              <a:rPr lang="en-US" sz="2400" dirty="0"/>
              <a:t>  </a:t>
            </a:r>
          </a:p>
          <a:p>
            <a:r>
              <a:rPr lang="en-US" dirty="0"/>
              <a:t>Data Management System</a:t>
            </a:r>
          </a:p>
          <a:p>
            <a:pPr marL="800100" lvl="3" indent="-342900"/>
            <a:r>
              <a:rPr lang="en-US" sz="2400" dirty="0"/>
              <a:t>Josh Fails </a:t>
            </a:r>
            <a:r>
              <a:rPr lang="en-US" sz="2400" dirty="0">
                <a:hlinkClick r:id="rId5"/>
              </a:rPr>
              <a:t>fails_j@cde.state.co.us</a:t>
            </a:r>
            <a:r>
              <a:rPr lang="en-US" sz="2400" dirty="0"/>
              <a:t> </a:t>
            </a:r>
          </a:p>
          <a:p>
            <a:pPr marL="547688" lvl="1" indent="-182563">
              <a:buNone/>
              <a:defRPr/>
            </a:pPr>
            <a:endParaRPr lang="en-US" sz="3200" dirty="0"/>
          </a:p>
        </p:txBody>
      </p:sp>
      <p:sp>
        <p:nvSpPr>
          <p:cNvPr id="2" name="Slide Number Placeholder 3">
            <a:extLst>
              <a:ext uri="{FF2B5EF4-FFF2-40B4-BE49-F238E27FC236}">
                <a16:creationId xmlns:a16="http://schemas.microsoft.com/office/drawing/2014/main" id="{008E896B-AA6E-5CD9-C212-820051423378}"/>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22098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Detail Reports – Indicator 11 </a:t>
            </a:r>
          </a:p>
        </p:txBody>
      </p:sp>
      <p:sp>
        <p:nvSpPr>
          <p:cNvPr id="3" name="Content Placeholder 2"/>
          <p:cNvSpPr>
            <a:spLocks noGrp="1"/>
          </p:cNvSpPr>
          <p:nvPr>
            <p:ph idx="1"/>
          </p:nvPr>
        </p:nvSpPr>
        <p:spPr>
          <a:xfrm>
            <a:off x="838200" y="1289304"/>
            <a:ext cx="10515600" cy="5202936"/>
          </a:xfrm>
        </p:spPr>
        <p:txBody>
          <a:bodyPr>
            <a:normAutofit/>
          </a:bodyPr>
          <a:lstStyle/>
          <a:p>
            <a:r>
              <a:rPr lang="en-US" sz="2400" dirty="0">
                <a:solidFill>
                  <a:schemeClr val="accent5">
                    <a:lumMod val="75000"/>
                  </a:schemeClr>
                </a:solidFill>
              </a:rPr>
              <a:t>Detail Report: Indicator 11 </a:t>
            </a:r>
            <a:r>
              <a:rPr lang="en-US" dirty="0">
                <a:solidFill>
                  <a:schemeClr val="accent5">
                    <a:lumMod val="75000"/>
                  </a:schemeClr>
                </a:solidFill>
              </a:rPr>
              <a:t>of Path 2 Children and Path 3 Students </a:t>
            </a:r>
            <a:r>
              <a:rPr lang="en-US" sz="2400" dirty="0">
                <a:solidFill>
                  <a:schemeClr val="accent5">
                    <a:lumMod val="75000"/>
                  </a:schemeClr>
                </a:solidFill>
              </a:rPr>
              <a:t>who did not have their evaluation completed within 60 days </a:t>
            </a:r>
            <a:r>
              <a:rPr lang="en-US" sz="2400" dirty="0"/>
              <a:t>- This report lists all students whose evaluation was not completed within 60 days regardless of the reason or if it was an allowable reason. </a:t>
            </a:r>
          </a:p>
          <a:p>
            <a:r>
              <a:rPr lang="en-US" dirty="0">
                <a:solidFill>
                  <a:schemeClr val="accent5">
                    <a:lumMod val="75000"/>
                  </a:schemeClr>
                </a:solidFill>
              </a:rPr>
              <a:t>Detail Report: Indicator 11 Listing of Path 2 Children and Path 3 Students who did not meet the timeline </a:t>
            </a:r>
            <a:r>
              <a:rPr lang="en-US" dirty="0"/>
              <a:t>– This report lists the students who account for your percentage being less than 100%, because of the “Not Valid” delay codes – 58, 59, 60.</a:t>
            </a:r>
            <a:endParaRPr lang="en-US" sz="2400" dirty="0"/>
          </a:p>
          <a:p>
            <a:r>
              <a:rPr lang="en-US" dirty="0">
                <a:solidFill>
                  <a:schemeClr val="accent5">
                    <a:lumMod val="75000"/>
                  </a:schemeClr>
                </a:solidFill>
              </a:rPr>
              <a:t>Detail Report: Indicator 11 Listing of Path 3 Students whose evaluation was completed within 5 days of parental consent </a:t>
            </a:r>
            <a:r>
              <a:rPr lang="en-US" dirty="0"/>
              <a:t>– This report is a good tool to use in reviewing your data to be sure the right dates are reported in your data. </a:t>
            </a:r>
          </a:p>
          <a:p>
            <a:r>
              <a:rPr lang="en-US" sz="2400" dirty="0">
                <a:solidFill>
                  <a:schemeClr val="accent5">
                    <a:lumMod val="75000"/>
                  </a:schemeClr>
                </a:solidFill>
              </a:rPr>
              <a:t>Detail Report: Indicator 11 Listing of Path 3 Students whose IEP was not finalized within 90 days </a:t>
            </a:r>
            <a:r>
              <a:rPr lang="en-US" sz="2400" dirty="0"/>
              <a:t>– This report lists all students whose IEP was not finalized within 90 days regardless of the reason. </a:t>
            </a:r>
            <a:endParaRPr lang="en-US" b="0" dirty="0"/>
          </a:p>
        </p:txBody>
      </p:sp>
      <p:sp>
        <p:nvSpPr>
          <p:cNvPr id="4" name="Slide Number Placeholder 3">
            <a:extLst>
              <a:ext uri="{FF2B5EF4-FFF2-40B4-BE49-F238E27FC236}">
                <a16:creationId xmlns:a16="http://schemas.microsoft.com/office/drawing/2014/main" id="{990DF16A-2FC1-761D-9757-8B5D7348789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4034825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Detail Reports – Indicator 12</a:t>
            </a:r>
            <a:endParaRPr lang="en-US" dirty="0">
              <a:solidFill>
                <a:schemeClr val="accent5"/>
              </a:solidFill>
            </a:endParaRPr>
          </a:p>
        </p:txBody>
      </p:sp>
      <p:sp>
        <p:nvSpPr>
          <p:cNvPr id="3" name="Content Placeholder 2"/>
          <p:cNvSpPr>
            <a:spLocks noGrp="1"/>
          </p:cNvSpPr>
          <p:nvPr>
            <p:ph idx="1"/>
          </p:nvPr>
        </p:nvSpPr>
        <p:spPr>
          <a:xfrm>
            <a:off x="838200" y="1554480"/>
            <a:ext cx="10515600" cy="4801870"/>
          </a:xfrm>
        </p:spPr>
        <p:txBody>
          <a:bodyPr>
            <a:normAutofit/>
          </a:bodyPr>
          <a:lstStyle/>
          <a:p>
            <a:r>
              <a:rPr lang="en-US" dirty="0">
                <a:solidFill>
                  <a:schemeClr val="accent5"/>
                </a:solidFill>
              </a:rPr>
              <a:t>Detail Report:  Indicator 12 Listing of Path 2 Children who did not meet the timeline </a:t>
            </a:r>
            <a:r>
              <a:rPr lang="en-US" dirty="0"/>
              <a:t>- Includes students that did not meet the evaluation and/or implementation timeline because the Not Valid reason for delay codes of “58, 59, 60”.</a:t>
            </a:r>
          </a:p>
          <a:p>
            <a:pPr lvl="1"/>
            <a:r>
              <a:rPr lang="en-US" sz="2400" i="1" dirty="0"/>
              <a:t>Note: students who were referred to Part C in the 90 days before their 3</a:t>
            </a:r>
            <a:r>
              <a:rPr lang="en-US" sz="2400" i="1" baseline="30000" dirty="0"/>
              <a:t>rd</a:t>
            </a:r>
            <a:r>
              <a:rPr lang="en-US" sz="2400" i="1" dirty="0"/>
              <a:t> birthday will not appear on this report because ALL delay reasons are accepted for this situation. In other words, these students do not count against your final Indicator 12 finding, even if there was a 'not valid reason' for the delay.</a:t>
            </a:r>
            <a:endParaRPr lang="en-US" sz="2800" dirty="0"/>
          </a:p>
          <a:p>
            <a:r>
              <a:rPr lang="en-US" dirty="0">
                <a:solidFill>
                  <a:schemeClr val="accent5"/>
                </a:solidFill>
              </a:rPr>
              <a:t>Detail Report: Indicator 12 Listing of Path 2 Students whose Part B IEP was not implemented by their 3</a:t>
            </a:r>
            <a:r>
              <a:rPr lang="en-US" baseline="30000" dirty="0">
                <a:solidFill>
                  <a:schemeClr val="accent5"/>
                </a:solidFill>
              </a:rPr>
              <a:t>rd</a:t>
            </a:r>
            <a:r>
              <a:rPr lang="en-US" dirty="0">
                <a:solidFill>
                  <a:schemeClr val="accent5"/>
                </a:solidFill>
              </a:rPr>
              <a:t> birthday </a:t>
            </a:r>
            <a:r>
              <a:rPr lang="en-US" dirty="0"/>
              <a:t>- Provides the record of every student who had a delay of the Initial Eligibility Meeting or IEP Implementation.</a:t>
            </a:r>
            <a:endParaRPr lang="en-US" sz="3600" dirty="0"/>
          </a:p>
        </p:txBody>
      </p:sp>
      <p:sp>
        <p:nvSpPr>
          <p:cNvPr id="4" name="Slide Number Placeholder 3">
            <a:extLst>
              <a:ext uri="{FF2B5EF4-FFF2-40B4-BE49-F238E27FC236}">
                <a16:creationId xmlns:a16="http://schemas.microsoft.com/office/drawing/2014/main" id="{E64CE620-9F25-8425-EEFB-49F82D3C5B5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976484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Detail Report - Students to Re-evaluate by 12/01 </a:t>
            </a:r>
          </a:p>
        </p:txBody>
      </p:sp>
      <p:sp>
        <p:nvSpPr>
          <p:cNvPr id="2" name="Content Placeholder 1"/>
          <p:cNvSpPr>
            <a:spLocks noGrp="1"/>
          </p:cNvSpPr>
          <p:nvPr>
            <p:ph idx="1"/>
          </p:nvPr>
        </p:nvSpPr>
        <p:spPr/>
        <p:txBody>
          <a:bodyPr>
            <a:normAutofit/>
          </a:bodyPr>
          <a:lstStyle/>
          <a:p>
            <a:r>
              <a:rPr lang="en-US" sz="2800" dirty="0">
                <a:solidFill>
                  <a:schemeClr val="accent5"/>
                </a:solidFill>
              </a:rPr>
              <a:t>Detail Report: Listing of Children whose disability needs to be reevaluated by the next December 1 Count </a:t>
            </a:r>
            <a:r>
              <a:rPr lang="en-US" sz="2800" dirty="0"/>
              <a:t>– Listing of students who will be three-years old or older by the next December 1 and who still have “12 – Infant/Toddler with a Disability” </a:t>
            </a:r>
            <a:r>
              <a:rPr lang="en-US" sz="2800" u="sng" dirty="0"/>
              <a:t>or</a:t>
            </a:r>
            <a:r>
              <a:rPr lang="en-US" sz="2800" dirty="0"/>
              <a:t> will be 9 years old or older and who still have “11 – Developmental Delay” as their primary disability.</a:t>
            </a:r>
          </a:p>
          <a:p>
            <a:pPr lvl="1"/>
            <a:r>
              <a:rPr lang="en-US" sz="2400" dirty="0">
                <a:solidFill>
                  <a:srgbClr val="FF0000"/>
                </a:solidFill>
              </a:rPr>
              <a:t>Students who are 9 or older </a:t>
            </a:r>
            <a:r>
              <a:rPr lang="en-US" sz="2400" u="sng" dirty="0">
                <a:solidFill>
                  <a:srgbClr val="FF0000"/>
                </a:solidFill>
              </a:rPr>
              <a:t>cannot</a:t>
            </a:r>
            <a:r>
              <a:rPr lang="en-US" sz="2400" dirty="0">
                <a:solidFill>
                  <a:srgbClr val="FF0000"/>
                </a:solidFill>
              </a:rPr>
              <a:t> be reported in the December Count with disability 11. They will miss out on funding if the re-evaluation is not completed by their 9</a:t>
            </a:r>
            <a:r>
              <a:rPr lang="en-US" sz="2400" baseline="30000" dirty="0">
                <a:solidFill>
                  <a:srgbClr val="FF0000"/>
                </a:solidFill>
              </a:rPr>
              <a:t>th</a:t>
            </a:r>
            <a:r>
              <a:rPr lang="en-US" sz="2400" dirty="0">
                <a:solidFill>
                  <a:srgbClr val="FF0000"/>
                </a:solidFill>
              </a:rPr>
              <a:t> birthday.  </a:t>
            </a:r>
          </a:p>
          <a:p>
            <a:pPr lvl="1"/>
            <a:endParaRPr lang="en-US" sz="2800" dirty="0"/>
          </a:p>
        </p:txBody>
      </p:sp>
      <p:sp>
        <p:nvSpPr>
          <p:cNvPr id="4" name="Slide Number Placeholder 3">
            <a:extLst>
              <a:ext uri="{FF2B5EF4-FFF2-40B4-BE49-F238E27FC236}">
                <a16:creationId xmlns:a16="http://schemas.microsoft.com/office/drawing/2014/main" id="{04D635F9-C819-0F1D-900C-BAC366B09FF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83391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t>Detail Reports – Graduates and Other Exits from SPED</a:t>
            </a:r>
            <a:endParaRPr lang="en-US" dirty="0">
              <a:solidFill>
                <a:schemeClr val="accent5"/>
              </a:solidFill>
            </a:endParaRPr>
          </a:p>
        </p:txBody>
      </p:sp>
      <p:sp>
        <p:nvSpPr>
          <p:cNvPr id="2" name="Content Placeholder 1"/>
          <p:cNvSpPr>
            <a:spLocks noGrp="1"/>
          </p:cNvSpPr>
          <p:nvPr>
            <p:ph idx="1"/>
          </p:nvPr>
        </p:nvSpPr>
        <p:spPr/>
        <p:txBody>
          <a:bodyPr>
            <a:normAutofit/>
          </a:bodyPr>
          <a:lstStyle/>
          <a:p>
            <a:r>
              <a:rPr lang="en-US" sz="2800" dirty="0">
                <a:solidFill>
                  <a:schemeClr val="accent5"/>
                </a:solidFill>
              </a:rPr>
              <a:t>Detail Report: Listing of Students Considered to be Graduates </a:t>
            </a:r>
            <a:r>
              <a:rPr lang="en-US" sz="2800" dirty="0"/>
              <a:t>– All students with Exit Code 90. </a:t>
            </a:r>
          </a:p>
          <a:p>
            <a:r>
              <a:rPr lang="en-US" sz="2800" dirty="0">
                <a:solidFill>
                  <a:schemeClr val="accent5"/>
                </a:solidFill>
              </a:rPr>
              <a:t>Detail Report: Listing of Students that will be in the Indicator 14 Post School Outcomes sample next school year</a:t>
            </a:r>
            <a:r>
              <a:rPr lang="en-US" sz="2800" dirty="0"/>
              <a:t>  - Check that this list is complete.  Is it missing a group such as graduates or is there an entire school unrepresented? This should be a list of all students who have exited by aging out, dropping out, graduating or getting a certificate. </a:t>
            </a:r>
          </a:p>
          <a:p>
            <a:endParaRPr lang="en-US" sz="2800" dirty="0"/>
          </a:p>
          <a:p>
            <a:pPr lvl="1"/>
            <a:endParaRPr lang="en-US" sz="2800" dirty="0"/>
          </a:p>
        </p:txBody>
      </p:sp>
      <p:sp>
        <p:nvSpPr>
          <p:cNvPr id="4" name="Slide Number Placeholder 3">
            <a:extLst>
              <a:ext uri="{FF2B5EF4-FFF2-40B4-BE49-F238E27FC236}">
                <a16:creationId xmlns:a16="http://schemas.microsoft.com/office/drawing/2014/main" id="{2BF5BD1A-961F-F621-5B16-8464833E20A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1805250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1B77-0D62-4532-8820-1ACBDE797F5F}"/>
              </a:ext>
            </a:extLst>
          </p:cNvPr>
          <p:cNvSpPr>
            <a:spLocks noGrp="1"/>
          </p:cNvSpPr>
          <p:nvPr>
            <p:ph type="title"/>
          </p:nvPr>
        </p:nvSpPr>
        <p:spPr/>
        <p:txBody>
          <a:bodyPr anchor="ctr"/>
          <a:lstStyle/>
          <a:p>
            <a:r>
              <a:rPr lang="en-US" dirty="0"/>
              <a:t>Detail Reports by Demographics</a:t>
            </a:r>
          </a:p>
        </p:txBody>
      </p:sp>
      <p:sp>
        <p:nvSpPr>
          <p:cNvPr id="3" name="Content Placeholder 2">
            <a:extLst>
              <a:ext uri="{FF2B5EF4-FFF2-40B4-BE49-F238E27FC236}">
                <a16:creationId xmlns:a16="http://schemas.microsoft.com/office/drawing/2014/main" id="{27E92A9B-C8F4-4D5D-B541-835EB6CA3754}"/>
              </a:ext>
            </a:extLst>
          </p:cNvPr>
          <p:cNvSpPr>
            <a:spLocks noGrp="1"/>
          </p:cNvSpPr>
          <p:nvPr>
            <p:ph idx="1"/>
          </p:nvPr>
        </p:nvSpPr>
        <p:spPr/>
        <p:txBody>
          <a:bodyPr>
            <a:normAutofit/>
          </a:bodyPr>
          <a:lstStyle/>
          <a:p>
            <a:r>
              <a:rPr lang="en-US" sz="2800" dirty="0">
                <a:solidFill>
                  <a:schemeClr val="accent5"/>
                </a:solidFill>
              </a:rPr>
              <a:t>Detail Report: Number of Students Reported by Age Group and Type of Referral </a:t>
            </a:r>
            <a:r>
              <a:rPr lang="en-US" sz="2800" dirty="0"/>
              <a:t>– This report gives a cross-tabulation of students by age group and their type of referral. </a:t>
            </a:r>
          </a:p>
          <a:p>
            <a:r>
              <a:rPr lang="en-US" sz="2800" dirty="0">
                <a:solidFill>
                  <a:schemeClr val="accent5"/>
                </a:solidFill>
              </a:rPr>
              <a:t>Detail Report: Number of Students Reported by Age Group, Type of Service, and Disability </a:t>
            </a:r>
            <a:r>
              <a:rPr lang="en-US" sz="2800" dirty="0"/>
              <a:t>– This report gives a cross-tabulation of students by age group broken out by Evaluation status including students not evaluated, evaluated and found not eligible, students who received early intervening services only and students who received Special Education Services by disability group. </a:t>
            </a:r>
          </a:p>
        </p:txBody>
      </p:sp>
      <p:sp>
        <p:nvSpPr>
          <p:cNvPr id="4" name="Slide Number Placeholder 3">
            <a:extLst>
              <a:ext uri="{FF2B5EF4-FFF2-40B4-BE49-F238E27FC236}">
                <a16:creationId xmlns:a16="http://schemas.microsoft.com/office/drawing/2014/main" id="{30634EDF-FA7B-49D2-94AF-47D5A585747C}"/>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811673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CEDB-510F-45F8-94E8-C8370DD5C0D6}"/>
              </a:ext>
            </a:extLst>
          </p:cNvPr>
          <p:cNvSpPr>
            <a:spLocks noGrp="1"/>
          </p:cNvSpPr>
          <p:nvPr>
            <p:ph type="title"/>
          </p:nvPr>
        </p:nvSpPr>
        <p:spPr>
          <a:xfrm>
            <a:off x="452895" y="155337"/>
            <a:ext cx="9961640" cy="898524"/>
          </a:xfrm>
        </p:spPr>
        <p:txBody>
          <a:bodyPr anchor="ctr">
            <a:noAutofit/>
          </a:bodyPr>
          <a:lstStyle/>
          <a:p>
            <a:r>
              <a:rPr lang="en-US" dirty="0"/>
              <a:t>Detail Report: Average Percent of Time in Special Education by Age Group and Disability </a:t>
            </a:r>
          </a:p>
        </p:txBody>
      </p:sp>
      <p:pic>
        <p:nvPicPr>
          <p:cNvPr id="6" name="Content Placeholder 5" descr="Detail Report: Average Percent of Time in Special Education by Age Group and Disability">
            <a:extLst>
              <a:ext uri="{FF2B5EF4-FFF2-40B4-BE49-F238E27FC236}">
                <a16:creationId xmlns:a16="http://schemas.microsoft.com/office/drawing/2014/main" id="{BE747932-B45C-40AC-BA93-5A0FD3307B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8357" y="1525882"/>
            <a:ext cx="8815286" cy="4980945"/>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0662C82C-A167-49F1-AC2B-33DFF7F0AFBC}"/>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3034284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2895" y="155337"/>
            <a:ext cx="9036338" cy="898524"/>
          </a:xfrm>
        </p:spPr>
        <p:txBody>
          <a:bodyPr anchor="ctr">
            <a:noAutofit/>
          </a:bodyPr>
          <a:lstStyle/>
          <a:p>
            <a:r>
              <a:rPr lang="en-US" altLang="en-US" dirty="0">
                <a:latin typeface="Museo Slab 500" pitchFamily="50" charset="0"/>
              </a:rPr>
              <a:t>Detail Report: Average Percent of Time in Special Education by Age Group and Disability (focus)</a:t>
            </a:r>
            <a:endParaRPr lang="en-US" dirty="0"/>
          </a:p>
        </p:txBody>
      </p:sp>
      <p:sp>
        <p:nvSpPr>
          <p:cNvPr id="5" name="Content Placeholder 4"/>
          <p:cNvSpPr>
            <a:spLocks noGrp="1"/>
          </p:cNvSpPr>
          <p:nvPr>
            <p:ph idx="1"/>
          </p:nvPr>
        </p:nvSpPr>
        <p:spPr>
          <a:xfrm>
            <a:off x="838200" y="1554480"/>
            <a:ext cx="4789602" cy="4351338"/>
          </a:xfrm>
          <a:solidFill>
            <a:schemeClr val="bg1"/>
          </a:solidFill>
        </p:spPr>
        <p:txBody>
          <a:bodyPr>
            <a:normAutofit lnSpcReduction="10000"/>
          </a:bodyPr>
          <a:lstStyle/>
          <a:p>
            <a:pPr>
              <a:spcBef>
                <a:spcPct val="0"/>
              </a:spcBef>
              <a:defRPr/>
            </a:pPr>
            <a:r>
              <a:rPr lang="en-US" sz="2800" dirty="0"/>
              <a:t>The Average Percent of Time in Special Education is calculated by:</a:t>
            </a:r>
          </a:p>
          <a:p>
            <a:pPr lvl="1">
              <a:spcBef>
                <a:spcPct val="0"/>
              </a:spcBef>
              <a:spcAft>
                <a:spcPts val="600"/>
              </a:spcAft>
              <a:defRPr/>
            </a:pPr>
            <a:r>
              <a:rPr lang="en-US" sz="2400" dirty="0"/>
              <a:t>Totaling the SPED hours for a  group of students and dividing by the totaled school hours for that same group of students.</a:t>
            </a:r>
          </a:p>
          <a:p>
            <a:pPr lvl="1">
              <a:spcBef>
                <a:spcPct val="0"/>
              </a:spcBef>
              <a:defRPr/>
            </a:pPr>
            <a:r>
              <a:rPr lang="en-US" sz="2400" dirty="0"/>
              <a:t>The “All Students” column is not a sum of the individual age columns; it is a calculation for all students with a particular disability: SPED hours totaled divided by total school hours totaled</a:t>
            </a:r>
            <a:r>
              <a:rPr lang="en-US" sz="2400" b="1" dirty="0"/>
              <a:t>.</a:t>
            </a:r>
          </a:p>
        </p:txBody>
      </p:sp>
      <p:graphicFrame>
        <p:nvGraphicFramePr>
          <p:cNvPr id="4" name="Table 3" descr="Report Sums the total hours of Services per Week for all students, then divides that by the total hours per week spent in school.  5 students total 6000 (600.0 hours) service hours divided by 20000 (2,000 hours) total school hours.  The extra zero on the numbers is the place holder for .5 hours - the database system does not  deal in decimals, hence the decimal has been moved one position to the right. " title="Illistration of calculation"/>
          <p:cNvGraphicFramePr>
            <a:graphicFrameLocks noGrp="1"/>
          </p:cNvGraphicFramePr>
          <p:nvPr>
            <p:extLst>
              <p:ext uri="{D42A27DB-BD31-4B8C-83A1-F6EECF244321}">
                <p14:modId xmlns:p14="http://schemas.microsoft.com/office/powerpoint/2010/main" val="3429114611"/>
              </p:ext>
            </p:extLst>
          </p:nvPr>
        </p:nvGraphicFramePr>
        <p:xfrm>
          <a:off x="7014661" y="1554480"/>
          <a:ext cx="4326570" cy="4104166"/>
        </p:xfrm>
        <a:graphic>
          <a:graphicData uri="http://schemas.openxmlformats.org/drawingml/2006/table">
            <a:tbl>
              <a:tblPr firstRow="1">
                <a:tableStyleId>{1E171933-4619-4E11-9A3F-F7608DF75F80}</a:tableStyleId>
              </a:tblPr>
              <a:tblGrid>
                <a:gridCol w="1466633">
                  <a:extLst>
                    <a:ext uri="{9D8B030D-6E8A-4147-A177-3AD203B41FA5}">
                      <a16:colId xmlns:a16="http://schemas.microsoft.com/office/drawing/2014/main" val="20000"/>
                    </a:ext>
                  </a:extLst>
                </a:gridCol>
                <a:gridCol w="1759961">
                  <a:extLst>
                    <a:ext uri="{9D8B030D-6E8A-4147-A177-3AD203B41FA5}">
                      <a16:colId xmlns:a16="http://schemas.microsoft.com/office/drawing/2014/main" val="20001"/>
                    </a:ext>
                  </a:extLst>
                </a:gridCol>
                <a:gridCol w="1099976">
                  <a:extLst>
                    <a:ext uri="{9D8B030D-6E8A-4147-A177-3AD203B41FA5}">
                      <a16:colId xmlns:a16="http://schemas.microsoft.com/office/drawing/2014/main" val="20002"/>
                    </a:ext>
                  </a:extLst>
                </a:gridCol>
              </a:tblGrid>
              <a:tr h="820832">
                <a:tc>
                  <a:txBody>
                    <a:bodyPr/>
                    <a:lstStyle/>
                    <a:p>
                      <a:pPr algn="ctr" fontAlgn="b"/>
                      <a:r>
                        <a:rPr lang="en-US" sz="1600" u="none" strike="noStrike" dirty="0"/>
                        <a:t>Student</a:t>
                      </a:r>
                      <a:endParaRPr lang="en-US" sz="1600" b="0" i="1" u="none" strike="noStrike" dirty="0">
                        <a:solidFill>
                          <a:srgbClr val="339966"/>
                        </a:solidFill>
                        <a:latin typeface="Arial"/>
                      </a:endParaRPr>
                    </a:p>
                  </a:txBody>
                  <a:tcPr marL="0" marR="0" marT="0" marB="0" anchor="ctr"/>
                </a:tc>
                <a:tc>
                  <a:txBody>
                    <a:bodyPr/>
                    <a:lstStyle/>
                    <a:p>
                      <a:pPr algn="ctr" fontAlgn="b"/>
                      <a:r>
                        <a:rPr lang="en-US" sz="1600" u="none" strike="noStrike" dirty="0"/>
                        <a:t>Hours of Sped Services Per Week</a:t>
                      </a:r>
                      <a:endParaRPr lang="en-US" sz="1600" b="0" i="1" u="none" strike="noStrike" dirty="0">
                        <a:solidFill>
                          <a:srgbClr val="339966"/>
                        </a:solidFill>
                        <a:latin typeface="Arial"/>
                      </a:endParaRPr>
                    </a:p>
                  </a:txBody>
                  <a:tcPr marL="0" marR="0" marT="0" marB="0" anchor="ctr"/>
                </a:tc>
                <a:tc>
                  <a:txBody>
                    <a:bodyPr/>
                    <a:lstStyle/>
                    <a:p>
                      <a:pPr algn="ctr" fontAlgn="b"/>
                      <a:r>
                        <a:rPr lang="en-US" sz="1600" u="none" strike="noStrike" dirty="0"/>
                        <a:t>Total School Hours</a:t>
                      </a:r>
                      <a:endParaRPr lang="en-US" sz="1600" b="0" i="1" u="none" strike="noStrike" dirty="0">
                        <a:solidFill>
                          <a:srgbClr val="339966"/>
                        </a:solidFill>
                        <a:latin typeface="Arial"/>
                      </a:endParaRPr>
                    </a:p>
                  </a:txBody>
                  <a:tcPr marL="0" marR="0" marT="0" marB="0" anchor="ctr"/>
                </a:tc>
                <a:extLst>
                  <a:ext uri="{0D108BD9-81ED-4DB2-BD59-A6C34878D82A}">
                    <a16:rowId xmlns:a16="http://schemas.microsoft.com/office/drawing/2014/main" val="10000"/>
                  </a:ext>
                </a:extLst>
              </a:tr>
              <a:tr h="410417">
                <a:tc>
                  <a:txBody>
                    <a:bodyPr/>
                    <a:lstStyle/>
                    <a:p>
                      <a:pPr algn="ctr" fontAlgn="b"/>
                      <a:r>
                        <a:rPr lang="en-US" sz="1600" u="none" strike="noStrike" dirty="0"/>
                        <a:t>1</a:t>
                      </a:r>
                      <a:endParaRPr lang="en-US" sz="1600" b="0" i="1" u="none" strike="noStrike" dirty="0">
                        <a:solidFill>
                          <a:srgbClr val="339966"/>
                        </a:solidFill>
                        <a:latin typeface="Arial"/>
                      </a:endParaRPr>
                    </a:p>
                  </a:txBody>
                  <a:tcPr marL="0" marR="0" marT="0" marB="0" anchor="b"/>
                </a:tc>
                <a:tc>
                  <a:txBody>
                    <a:bodyPr/>
                    <a:lstStyle/>
                    <a:p>
                      <a:pPr algn="r" fontAlgn="b"/>
                      <a:r>
                        <a:rPr lang="en-US" sz="1600" u="none" strike="noStrike" dirty="0"/>
                        <a:t>0500</a:t>
                      </a:r>
                      <a:endParaRPr lang="en-US" sz="1600" b="0" i="1" u="none" strike="noStrike" dirty="0">
                        <a:solidFill>
                          <a:srgbClr val="339966"/>
                        </a:solidFill>
                        <a:latin typeface="Arial"/>
                      </a:endParaRPr>
                    </a:p>
                  </a:txBody>
                  <a:tcPr marL="0" marR="0" marT="0" marB="0" anchor="b"/>
                </a:tc>
                <a:tc>
                  <a:txBody>
                    <a:bodyPr/>
                    <a:lstStyle/>
                    <a:p>
                      <a:pPr algn="r" fontAlgn="b"/>
                      <a:r>
                        <a:rPr lang="en-US" sz="1600" u="none" strike="noStrike" dirty="0"/>
                        <a:t>4000</a:t>
                      </a:r>
                      <a:endParaRPr lang="en-US" sz="1600" b="0" i="1" u="none" strike="noStrike" dirty="0">
                        <a:solidFill>
                          <a:srgbClr val="339966"/>
                        </a:solidFill>
                        <a:latin typeface="Arial"/>
                      </a:endParaRPr>
                    </a:p>
                  </a:txBody>
                  <a:tcPr marL="0" marR="0" marT="0" marB="0" anchor="b"/>
                </a:tc>
                <a:extLst>
                  <a:ext uri="{0D108BD9-81ED-4DB2-BD59-A6C34878D82A}">
                    <a16:rowId xmlns:a16="http://schemas.microsoft.com/office/drawing/2014/main" val="10001"/>
                  </a:ext>
                </a:extLst>
              </a:tr>
              <a:tr h="410417">
                <a:tc>
                  <a:txBody>
                    <a:bodyPr/>
                    <a:lstStyle/>
                    <a:p>
                      <a:pPr algn="ctr" fontAlgn="b"/>
                      <a:r>
                        <a:rPr lang="en-US" sz="1600" u="none" strike="noStrike" dirty="0"/>
                        <a:t>2</a:t>
                      </a:r>
                      <a:endParaRPr lang="en-US" sz="1600" b="0" i="1" u="none" strike="noStrike" dirty="0">
                        <a:solidFill>
                          <a:srgbClr val="339966"/>
                        </a:solidFill>
                        <a:latin typeface="Arial"/>
                      </a:endParaRPr>
                    </a:p>
                  </a:txBody>
                  <a:tcPr marL="0" marR="0" marT="0" marB="0" anchor="b"/>
                </a:tc>
                <a:tc>
                  <a:txBody>
                    <a:bodyPr/>
                    <a:lstStyle/>
                    <a:p>
                      <a:pPr algn="r" fontAlgn="b"/>
                      <a:r>
                        <a:rPr lang="en-US" sz="1600" u="none" strike="noStrike" dirty="0"/>
                        <a:t>2000</a:t>
                      </a:r>
                      <a:endParaRPr lang="en-US" sz="1600" b="0" i="1" u="none" strike="noStrike" dirty="0">
                        <a:solidFill>
                          <a:srgbClr val="339966"/>
                        </a:solidFill>
                        <a:latin typeface="Arial"/>
                      </a:endParaRPr>
                    </a:p>
                  </a:txBody>
                  <a:tcPr marL="0" marR="0" marT="0" marB="0" anchor="b"/>
                </a:tc>
                <a:tc>
                  <a:txBody>
                    <a:bodyPr/>
                    <a:lstStyle/>
                    <a:p>
                      <a:pPr algn="r" fontAlgn="b"/>
                      <a:r>
                        <a:rPr lang="en-US" sz="1600" u="none" strike="noStrike" dirty="0"/>
                        <a:t>4000</a:t>
                      </a:r>
                      <a:endParaRPr lang="en-US" sz="1600" b="0" i="1" u="none" strike="noStrike" dirty="0">
                        <a:solidFill>
                          <a:srgbClr val="339966"/>
                        </a:solidFill>
                        <a:latin typeface="Arial"/>
                      </a:endParaRPr>
                    </a:p>
                  </a:txBody>
                  <a:tcPr marL="0" marR="0" marT="0" marB="0" anchor="b"/>
                </a:tc>
                <a:extLst>
                  <a:ext uri="{0D108BD9-81ED-4DB2-BD59-A6C34878D82A}">
                    <a16:rowId xmlns:a16="http://schemas.microsoft.com/office/drawing/2014/main" val="10002"/>
                  </a:ext>
                </a:extLst>
              </a:tr>
              <a:tr h="410417">
                <a:tc>
                  <a:txBody>
                    <a:bodyPr/>
                    <a:lstStyle/>
                    <a:p>
                      <a:pPr algn="ctr" fontAlgn="b"/>
                      <a:r>
                        <a:rPr lang="en-US" sz="1600" u="none" strike="noStrike" dirty="0"/>
                        <a:t>3</a:t>
                      </a:r>
                      <a:endParaRPr lang="en-US" sz="1600" b="0" i="1" u="none" strike="noStrike" dirty="0">
                        <a:solidFill>
                          <a:srgbClr val="339966"/>
                        </a:solidFill>
                        <a:latin typeface="Arial"/>
                      </a:endParaRPr>
                    </a:p>
                  </a:txBody>
                  <a:tcPr marL="0" marR="0" marT="0" marB="0" anchor="b"/>
                </a:tc>
                <a:tc>
                  <a:txBody>
                    <a:bodyPr/>
                    <a:lstStyle/>
                    <a:p>
                      <a:pPr algn="r" fontAlgn="b"/>
                      <a:r>
                        <a:rPr lang="en-US" sz="1600" u="none" strike="noStrike" dirty="0"/>
                        <a:t>1000</a:t>
                      </a:r>
                      <a:endParaRPr lang="en-US" sz="1600" b="0" i="1" u="none" strike="noStrike" dirty="0">
                        <a:solidFill>
                          <a:srgbClr val="339966"/>
                        </a:solidFill>
                        <a:latin typeface="Arial"/>
                      </a:endParaRPr>
                    </a:p>
                  </a:txBody>
                  <a:tcPr marL="0" marR="0" marT="0" marB="0" anchor="b"/>
                </a:tc>
                <a:tc>
                  <a:txBody>
                    <a:bodyPr/>
                    <a:lstStyle/>
                    <a:p>
                      <a:pPr algn="r" fontAlgn="b"/>
                      <a:r>
                        <a:rPr lang="en-US" sz="1600" u="none" strike="noStrike" dirty="0"/>
                        <a:t>4000</a:t>
                      </a:r>
                      <a:endParaRPr lang="en-US" sz="1600" b="0" i="1" u="none" strike="noStrike" dirty="0">
                        <a:solidFill>
                          <a:srgbClr val="339966"/>
                        </a:solidFill>
                        <a:latin typeface="Arial"/>
                      </a:endParaRPr>
                    </a:p>
                  </a:txBody>
                  <a:tcPr marL="0" marR="0" marT="0" marB="0" anchor="b"/>
                </a:tc>
                <a:extLst>
                  <a:ext uri="{0D108BD9-81ED-4DB2-BD59-A6C34878D82A}">
                    <a16:rowId xmlns:a16="http://schemas.microsoft.com/office/drawing/2014/main" val="10003"/>
                  </a:ext>
                </a:extLst>
              </a:tr>
              <a:tr h="410417">
                <a:tc>
                  <a:txBody>
                    <a:bodyPr/>
                    <a:lstStyle/>
                    <a:p>
                      <a:pPr algn="ctr" fontAlgn="b"/>
                      <a:r>
                        <a:rPr lang="en-US" sz="1600" u="none" strike="noStrike" dirty="0"/>
                        <a:t>4</a:t>
                      </a:r>
                      <a:endParaRPr lang="en-US" sz="1600" b="0" i="1" u="none" strike="noStrike" dirty="0">
                        <a:solidFill>
                          <a:srgbClr val="339966"/>
                        </a:solidFill>
                        <a:latin typeface="Arial"/>
                      </a:endParaRPr>
                    </a:p>
                  </a:txBody>
                  <a:tcPr marL="0" marR="0" marT="0" marB="0" anchor="b"/>
                </a:tc>
                <a:tc>
                  <a:txBody>
                    <a:bodyPr/>
                    <a:lstStyle/>
                    <a:p>
                      <a:pPr algn="r" fontAlgn="b"/>
                      <a:r>
                        <a:rPr lang="en-US" sz="1600" u="none" strike="noStrike" dirty="0"/>
                        <a:t>1500</a:t>
                      </a:r>
                      <a:endParaRPr lang="en-US" sz="1600" b="0" i="1" u="none" strike="noStrike" dirty="0">
                        <a:solidFill>
                          <a:srgbClr val="339966"/>
                        </a:solidFill>
                        <a:latin typeface="Arial"/>
                      </a:endParaRPr>
                    </a:p>
                  </a:txBody>
                  <a:tcPr marL="0" marR="0" marT="0" marB="0" anchor="b"/>
                </a:tc>
                <a:tc>
                  <a:txBody>
                    <a:bodyPr/>
                    <a:lstStyle/>
                    <a:p>
                      <a:pPr algn="r" fontAlgn="b"/>
                      <a:r>
                        <a:rPr lang="en-US" sz="1600" u="none" strike="noStrike" dirty="0"/>
                        <a:t>4000</a:t>
                      </a:r>
                      <a:endParaRPr lang="en-US" sz="1600" b="0" i="1" u="none" strike="noStrike" dirty="0">
                        <a:solidFill>
                          <a:srgbClr val="339966"/>
                        </a:solidFill>
                        <a:latin typeface="Arial"/>
                      </a:endParaRPr>
                    </a:p>
                  </a:txBody>
                  <a:tcPr marL="0" marR="0" marT="0" marB="0" anchor="b"/>
                </a:tc>
                <a:extLst>
                  <a:ext uri="{0D108BD9-81ED-4DB2-BD59-A6C34878D82A}">
                    <a16:rowId xmlns:a16="http://schemas.microsoft.com/office/drawing/2014/main" val="10004"/>
                  </a:ext>
                </a:extLst>
              </a:tr>
              <a:tr h="410417">
                <a:tc>
                  <a:txBody>
                    <a:bodyPr/>
                    <a:lstStyle/>
                    <a:p>
                      <a:pPr algn="ctr" fontAlgn="b"/>
                      <a:r>
                        <a:rPr lang="en-US" sz="1600" u="none" strike="noStrike" dirty="0"/>
                        <a:t>5</a:t>
                      </a:r>
                      <a:endParaRPr lang="en-US" sz="1600" b="0" i="1" u="none" strike="noStrike" dirty="0">
                        <a:solidFill>
                          <a:srgbClr val="339966"/>
                        </a:solidFill>
                        <a:latin typeface="Arial"/>
                      </a:endParaRPr>
                    </a:p>
                  </a:txBody>
                  <a:tcPr marL="0" marR="0" marT="0" marB="0" anchor="b"/>
                </a:tc>
                <a:tc>
                  <a:txBody>
                    <a:bodyPr/>
                    <a:lstStyle/>
                    <a:p>
                      <a:pPr algn="r" fontAlgn="b"/>
                      <a:r>
                        <a:rPr lang="en-US" sz="1600" u="none" strike="noStrike" dirty="0"/>
                        <a:t>1000</a:t>
                      </a:r>
                      <a:endParaRPr lang="en-US" sz="1600" b="0" i="1" u="none" strike="noStrike" dirty="0">
                        <a:solidFill>
                          <a:srgbClr val="339966"/>
                        </a:solidFill>
                        <a:latin typeface="Arial"/>
                      </a:endParaRPr>
                    </a:p>
                  </a:txBody>
                  <a:tcPr marL="0" marR="0" marT="0" marB="0" anchor="b"/>
                </a:tc>
                <a:tc>
                  <a:txBody>
                    <a:bodyPr/>
                    <a:lstStyle/>
                    <a:p>
                      <a:pPr algn="r" fontAlgn="b"/>
                      <a:r>
                        <a:rPr lang="en-US" sz="1600" u="none" strike="noStrike" dirty="0"/>
                        <a:t>4000</a:t>
                      </a:r>
                      <a:endParaRPr lang="en-US" sz="1600" b="0" i="1" u="none" strike="noStrike" dirty="0">
                        <a:solidFill>
                          <a:srgbClr val="339966"/>
                        </a:solidFill>
                        <a:latin typeface="Arial"/>
                      </a:endParaRPr>
                    </a:p>
                  </a:txBody>
                  <a:tcPr marL="0" marR="0" marT="0" marB="0" anchor="b"/>
                </a:tc>
                <a:extLst>
                  <a:ext uri="{0D108BD9-81ED-4DB2-BD59-A6C34878D82A}">
                    <a16:rowId xmlns:a16="http://schemas.microsoft.com/office/drawing/2014/main" val="10005"/>
                  </a:ext>
                </a:extLst>
              </a:tr>
              <a:tr h="410417">
                <a:tc>
                  <a:txBody>
                    <a:bodyPr/>
                    <a:lstStyle/>
                    <a:p>
                      <a:pPr algn="ctr" fontAlgn="b"/>
                      <a:r>
                        <a:rPr lang="en-US" sz="1600" u="none" strike="noStrike" dirty="0"/>
                        <a:t>Sum Total</a:t>
                      </a:r>
                      <a:endParaRPr lang="en-US" sz="1600" b="0" i="1" u="none" strike="noStrike" dirty="0">
                        <a:solidFill>
                          <a:srgbClr val="339966"/>
                        </a:solidFill>
                        <a:latin typeface="Arial"/>
                      </a:endParaRPr>
                    </a:p>
                  </a:txBody>
                  <a:tcPr marL="0" marR="0" marT="0" marB="0" anchor="b"/>
                </a:tc>
                <a:tc>
                  <a:txBody>
                    <a:bodyPr/>
                    <a:lstStyle/>
                    <a:p>
                      <a:pPr algn="r" fontAlgn="b"/>
                      <a:r>
                        <a:rPr lang="en-US" sz="1600" u="none" strike="noStrike" dirty="0"/>
                        <a:t>6000</a:t>
                      </a:r>
                      <a:endParaRPr lang="en-US" sz="1600" b="0" i="1" u="none" strike="noStrike" dirty="0">
                        <a:solidFill>
                          <a:srgbClr val="339966"/>
                        </a:solidFill>
                        <a:latin typeface="Arial"/>
                      </a:endParaRPr>
                    </a:p>
                  </a:txBody>
                  <a:tcPr marL="0" marR="0" marT="0" marB="0" anchor="b"/>
                </a:tc>
                <a:tc>
                  <a:txBody>
                    <a:bodyPr/>
                    <a:lstStyle/>
                    <a:p>
                      <a:pPr algn="r" fontAlgn="b"/>
                      <a:r>
                        <a:rPr lang="en-US" sz="1600" u="none" strike="noStrike" dirty="0"/>
                        <a:t>20000</a:t>
                      </a:r>
                      <a:endParaRPr lang="en-US" sz="1600" b="0" i="1" u="none" strike="noStrike" dirty="0">
                        <a:solidFill>
                          <a:srgbClr val="339966"/>
                        </a:solidFill>
                        <a:latin typeface="Arial"/>
                      </a:endParaRPr>
                    </a:p>
                  </a:txBody>
                  <a:tcPr marL="0" marR="0" marT="0" marB="0" anchor="b"/>
                </a:tc>
                <a:extLst>
                  <a:ext uri="{0D108BD9-81ED-4DB2-BD59-A6C34878D82A}">
                    <a16:rowId xmlns:a16="http://schemas.microsoft.com/office/drawing/2014/main" val="10006"/>
                  </a:ext>
                </a:extLst>
              </a:tr>
              <a:tr h="820832">
                <a:tc>
                  <a:txBody>
                    <a:bodyPr/>
                    <a:lstStyle/>
                    <a:p>
                      <a:pPr algn="l" fontAlgn="b"/>
                      <a:r>
                        <a:rPr lang="en-US" sz="1600" u="none" strike="noStrike" dirty="0"/>
                        <a:t>Percent of Time in Sped</a:t>
                      </a:r>
                      <a:endParaRPr lang="en-US" sz="1600" b="0" i="1" u="none" strike="noStrike" dirty="0">
                        <a:solidFill>
                          <a:srgbClr val="339966"/>
                        </a:solidFill>
                        <a:latin typeface="Arial"/>
                      </a:endParaRPr>
                    </a:p>
                  </a:txBody>
                  <a:tcPr marL="0" marR="0" marT="0" marB="0" anchor="b"/>
                </a:tc>
                <a:tc>
                  <a:txBody>
                    <a:bodyPr/>
                    <a:lstStyle/>
                    <a:p>
                      <a:pPr algn="l" fontAlgn="b"/>
                      <a:r>
                        <a:rPr lang="en-US" sz="1600" u="none" strike="noStrike" dirty="0"/>
                        <a:t>6000/20000 = 30.00%</a:t>
                      </a:r>
                      <a:endParaRPr lang="en-US" sz="1600" b="0" i="1" u="none" strike="noStrike" dirty="0">
                        <a:solidFill>
                          <a:srgbClr val="339966"/>
                        </a:solidFill>
                        <a:latin typeface="Arial"/>
                      </a:endParaRPr>
                    </a:p>
                  </a:txBody>
                  <a:tcPr marL="0" marR="0" marT="0" marB="0" anchor="b"/>
                </a:tc>
                <a:tc>
                  <a:txBody>
                    <a:bodyPr/>
                    <a:lstStyle/>
                    <a:p>
                      <a:pPr algn="l" fontAlgn="b"/>
                      <a:endParaRPr lang="en-US" sz="1600" b="0" i="0" u="none" strike="noStrike" dirty="0">
                        <a:solidFill>
                          <a:srgbClr val="339966"/>
                        </a:solidFill>
                        <a:latin typeface="Arial"/>
                      </a:endParaRPr>
                    </a:p>
                  </a:txBody>
                  <a:tcPr marL="0" marR="0" marT="0" marB="0" anchor="b"/>
                </a:tc>
                <a:extLst>
                  <a:ext uri="{0D108BD9-81ED-4DB2-BD59-A6C34878D82A}">
                    <a16:rowId xmlns:a16="http://schemas.microsoft.com/office/drawing/2014/main" val="10007"/>
                  </a:ext>
                </a:extLst>
              </a:tr>
            </a:tbl>
          </a:graphicData>
        </a:graphic>
      </p:graphicFrame>
      <p:sp>
        <p:nvSpPr>
          <p:cNvPr id="2" name="Slide Number Placeholder 3">
            <a:extLst>
              <a:ext uri="{FF2B5EF4-FFF2-40B4-BE49-F238E27FC236}">
                <a16:creationId xmlns:a16="http://schemas.microsoft.com/office/drawing/2014/main" id="{38C89E75-200E-1A87-D11D-19D2A8566D8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026029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2163" y="160584"/>
            <a:ext cx="8065168" cy="898524"/>
          </a:xfrm>
        </p:spPr>
        <p:txBody>
          <a:bodyPr anchor="ctr"/>
          <a:lstStyle/>
          <a:p>
            <a:r>
              <a:rPr lang="en-US" dirty="0"/>
              <a:t>Signature Reports in Cognos</a:t>
            </a:r>
          </a:p>
        </p:txBody>
      </p:sp>
      <p:pic>
        <p:nvPicPr>
          <p:cNvPr id="9" name="Picture 8" descr="Checklist - first page of signature reports">
            <a:extLst>
              <a:ext uri="{FF2B5EF4-FFF2-40B4-BE49-F238E27FC236}">
                <a16:creationId xmlns:a16="http://schemas.microsoft.com/office/drawing/2014/main" id="{F4A1AEE8-3110-A7EA-32C3-4C81F886F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371" y="0"/>
            <a:ext cx="5050291" cy="1219693"/>
          </a:xfrm>
          <a:prstGeom prst="rect">
            <a:avLst/>
          </a:prstGeom>
          <a:ln>
            <a:noFill/>
          </a:ln>
          <a:effectLst>
            <a:outerShdw blurRad="292100" dist="139700" dir="2700000" algn="tl" rotWithShape="0">
              <a:srgbClr val="333333">
                <a:alpha val="65000"/>
              </a:srgbClr>
            </a:outerShdw>
          </a:effectLst>
        </p:spPr>
      </p:pic>
      <p:sp>
        <p:nvSpPr>
          <p:cNvPr id="4" name="Speech Bubble: Rectangle with Corners Rounded 3">
            <a:extLst>
              <a:ext uri="{FF2B5EF4-FFF2-40B4-BE49-F238E27FC236}">
                <a16:creationId xmlns:a16="http://schemas.microsoft.com/office/drawing/2014/main" id="{338D51D3-639B-E038-C507-E12384A5B8B8}"/>
              </a:ext>
            </a:extLst>
          </p:cNvPr>
          <p:cNvSpPr/>
          <p:nvPr/>
        </p:nvSpPr>
        <p:spPr>
          <a:xfrm>
            <a:off x="5199499" y="143368"/>
            <a:ext cx="1793001" cy="1332207"/>
          </a:xfrm>
          <a:prstGeom prst="wedgeRoundRectCallout">
            <a:avLst>
              <a:gd name="adj1" fmla="val 89280"/>
              <a:gd name="adj2" fmla="val -3964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Signature Reports start on page 6 of the Checklist</a:t>
            </a:r>
          </a:p>
        </p:txBody>
      </p:sp>
      <p:sp>
        <p:nvSpPr>
          <p:cNvPr id="2" name="Slide Number Placeholder 3">
            <a:extLst>
              <a:ext uri="{FF2B5EF4-FFF2-40B4-BE49-F238E27FC236}">
                <a16:creationId xmlns:a16="http://schemas.microsoft.com/office/drawing/2014/main" id="{397CB469-99C4-1D8A-C35B-20313CCDF116}"/>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27</a:t>
            </a:fld>
            <a:endParaRPr lang="en-US" dirty="0"/>
          </a:p>
        </p:txBody>
      </p:sp>
      <p:pic>
        <p:nvPicPr>
          <p:cNvPr id="18" name="Content Placeholder 17" descr="Cognos list of signature reports ">
            <a:extLst>
              <a:ext uri="{FF2B5EF4-FFF2-40B4-BE49-F238E27FC236}">
                <a16:creationId xmlns:a16="http://schemas.microsoft.com/office/drawing/2014/main" id="{A7EEDF26-2271-05E2-26E7-3F0F7A7FEE9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0261" y="1361916"/>
            <a:ext cx="10387675" cy="5101091"/>
          </a:xfrm>
        </p:spPr>
      </p:pic>
      <p:sp>
        <p:nvSpPr>
          <p:cNvPr id="3" name="Rectangle 2">
            <a:extLst>
              <a:ext uri="{FF2B5EF4-FFF2-40B4-BE49-F238E27FC236}">
                <a16:creationId xmlns:a16="http://schemas.microsoft.com/office/drawing/2014/main" id="{446BA645-6CED-4384-AD64-85F897BA8F38}"/>
              </a:ext>
            </a:extLst>
          </p:cNvPr>
          <p:cNvSpPr/>
          <p:nvPr/>
        </p:nvSpPr>
        <p:spPr>
          <a:xfrm>
            <a:off x="8161867" y="270933"/>
            <a:ext cx="135466" cy="124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a:t>
            </a:r>
          </a:p>
        </p:txBody>
      </p:sp>
    </p:spTree>
    <p:extLst>
      <p:ext uri="{BB962C8B-B14F-4D97-AF65-F5344CB8AC3E}">
        <p14:creationId xmlns:p14="http://schemas.microsoft.com/office/powerpoint/2010/main" val="2579328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t>Selecting the right format for your report</a:t>
            </a:r>
          </a:p>
        </p:txBody>
      </p:sp>
      <p:sp>
        <p:nvSpPr>
          <p:cNvPr id="5" name="Content Placeholder 4"/>
          <p:cNvSpPr>
            <a:spLocks noGrp="1"/>
          </p:cNvSpPr>
          <p:nvPr>
            <p:ph idx="1"/>
          </p:nvPr>
        </p:nvSpPr>
        <p:spPr/>
        <p:txBody>
          <a:bodyPr>
            <a:normAutofit/>
          </a:bodyPr>
          <a:lstStyle/>
          <a:p>
            <a:pPr marL="45720" indent="0">
              <a:buNone/>
            </a:pPr>
            <a:r>
              <a:rPr lang="en-US" dirty="0"/>
              <a:t>ALWAYS export the Signature Reports (the numbered reports) in PDF Format.</a:t>
            </a:r>
          </a:p>
          <a:p>
            <a:pPr marL="45720" indent="0">
              <a:buNone/>
            </a:pPr>
            <a:r>
              <a:rPr lang="en-US" dirty="0"/>
              <a:t>This will ensure:</a:t>
            </a:r>
          </a:p>
          <a:p>
            <a:pPr marL="285750" indent="-285750"/>
            <a:r>
              <a:rPr lang="en-US" sz="2000" dirty="0"/>
              <a:t>The best layout of the report for a printed page (no columns will be cut off).</a:t>
            </a:r>
          </a:p>
          <a:p>
            <a:pPr marL="285750" indent="-285750"/>
            <a:r>
              <a:rPr lang="en-US" sz="2000" dirty="0"/>
              <a:t>Informative headers and footers will appear on every page, including the time and date the report was generated. </a:t>
            </a:r>
          </a:p>
          <a:p>
            <a:pPr marL="285750" indent="-285750"/>
            <a:r>
              <a:rPr lang="en-US" sz="2000" dirty="0"/>
              <a:t>Pages will be </a:t>
            </a:r>
            <a:br>
              <a:rPr lang="en-US" sz="2000" dirty="0"/>
            </a:br>
            <a:r>
              <a:rPr lang="en-US" sz="2000" dirty="0"/>
              <a:t>automatically numbered.</a:t>
            </a:r>
          </a:p>
          <a:p>
            <a:pPr marL="285750" indent="-285750"/>
            <a:r>
              <a:rPr lang="en-US" sz="2000" dirty="0"/>
              <a:t>You will see ALL the pages</a:t>
            </a:r>
            <a:br>
              <a:rPr lang="en-US" sz="2000" dirty="0"/>
            </a:br>
            <a:r>
              <a:rPr lang="en-US" sz="2000" dirty="0"/>
              <a:t>including the </a:t>
            </a:r>
            <a:br>
              <a:rPr lang="en-US" sz="2000" dirty="0"/>
            </a:br>
            <a:r>
              <a:rPr lang="en-US" sz="2000" i="1" dirty="0"/>
              <a:t>Signature Page</a:t>
            </a:r>
            <a:r>
              <a:rPr lang="en-US" sz="2000" dirty="0"/>
              <a:t>. </a:t>
            </a:r>
          </a:p>
          <a:p>
            <a:endParaRPr lang="en-US" dirty="0"/>
          </a:p>
        </p:txBody>
      </p:sp>
      <p:grpSp>
        <p:nvGrpSpPr>
          <p:cNvPr id="4" name="Group 3" descr="Dropdown menu in Cognos Reports indicating the Run PDF option. ">
            <a:extLst>
              <a:ext uri="{FF2B5EF4-FFF2-40B4-BE49-F238E27FC236}">
                <a16:creationId xmlns:a16="http://schemas.microsoft.com/office/drawing/2014/main" id="{F7884A69-7C3B-4D89-97A8-E4C26F3A9AF4}"/>
              </a:ext>
            </a:extLst>
          </p:cNvPr>
          <p:cNvGrpSpPr>
            <a:grpSpLocks noChangeAspect="1"/>
          </p:cNvGrpSpPr>
          <p:nvPr/>
        </p:nvGrpSpPr>
        <p:grpSpPr>
          <a:xfrm>
            <a:off x="6542202" y="3267832"/>
            <a:ext cx="2272549" cy="3394356"/>
            <a:chOff x="5363365" y="3783377"/>
            <a:chExt cx="1927386" cy="2878809"/>
          </a:xfrm>
        </p:grpSpPr>
        <p:pic>
          <p:nvPicPr>
            <p:cNvPr id="7" name="Picture 6">
              <a:extLst>
                <a:ext uri="{FF2B5EF4-FFF2-40B4-BE49-F238E27FC236}">
                  <a16:creationId xmlns:a16="http://schemas.microsoft.com/office/drawing/2014/main" id="{C81B8BE0-D86B-4B50-88FF-E33404A91B1D}"/>
                </a:ext>
              </a:extLst>
            </p:cNvPr>
            <p:cNvPicPr>
              <a:picLocks noChangeAspect="1"/>
            </p:cNvPicPr>
            <p:nvPr/>
          </p:nvPicPr>
          <p:blipFill rotWithShape="1">
            <a:blip r:embed="rId2"/>
            <a:srcRect t="1669"/>
            <a:stretch/>
          </p:blipFill>
          <p:spPr>
            <a:xfrm>
              <a:off x="5363365" y="3783377"/>
              <a:ext cx="1927386" cy="2878809"/>
            </a:xfrm>
            <a:prstGeom prst="rect">
              <a:avLst/>
            </a:prstGeom>
            <a:ln>
              <a:noFill/>
            </a:ln>
            <a:effectLst>
              <a:outerShdw blurRad="292100" dist="139700" dir="2700000" algn="tl" rotWithShape="0">
                <a:srgbClr val="333333">
                  <a:alpha val="65000"/>
                </a:srgbClr>
              </a:outerShdw>
            </a:effectLst>
          </p:spPr>
        </p:pic>
        <p:sp>
          <p:nvSpPr>
            <p:cNvPr id="3" name="Arrow: Chevron 2">
              <a:extLst>
                <a:ext uri="{FF2B5EF4-FFF2-40B4-BE49-F238E27FC236}">
                  <a16:creationId xmlns:a16="http://schemas.microsoft.com/office/drawing/2014/main" id="{44B18E0D-6D8E-4162-8CC0-45917504FB05}"/>
                </a:ext>
              </a:extLst>
            </p:cNvPr>
            <p:cNvSpPr/>
            <p:nvPr/>
          </p:nvSpPr>
          <p:spPr>
            <a:xfrm flipH="1">
              <a:off x="6559420" y="4534678"/>
              <a:ext cx="261258" cy="270587"/>
            </a:xfrm>
            <a:prstGeom prst="chevron">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sp>
        <p:nvSpPr>
          <p:cNvPr id="6" name="Slide Number Placeholder 3">
            <a:extLst>
              <a:ext uri="{FF2B5EF4-FFF2-40B4-BE49-F238E27FC236}">
                <a16:creationId xmlns:a16="http://schemas.microsoft.com/office/drawing/2014/main" id="{7F15EC8F-85FE-34FA-52E8-41D4CABDDD6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207302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 Reports +1 Due September 29 With Final Snapshot Submission</a:t>
            </a:r>
          </a:p>
        </p:txBody>
      </p:sp>
      <p:sp>
        <p:nvSpPr>
          <p:cNvPr id="50178" name="Content Placeholder 2"/>
          <p:cNvSpPr>
            <a:spLocks noGrp="1"/>
          </p:cNvSpPr>
          <p:nvPr>
            <p:ph idx="1"/>
          </p:nvPr>
        </p:nvSpPr>
        <p:spPr bwMode="auto">
          <a:prstGeom prst="rect">
            <a:avLst/>
          </a:prstGeom>
          <a:ln>
            <a:miter lim="800000"/>
            <a:headEnd/>
            <a:tailEnd/>
          </a:ln>
        </p:spPr>
        <p:txBody>
          <a:bodyPr vert="horz" lIns="91432" tIns="45716" rIns="91432" bIns="45716" rtlCol="0" anchor="t">
            <a:normAutofit lnSpcReduction="10000"/>
          </a:bodyPr>
          <a:lstStyle/>
          <a:p>
            <a:pPr marL="116840" indent="0">
              <a:buNone/>
              <a:defRPr/>
            </a:pPr>
            <a:r>
              <a:rPr lang="en-US" sz="2000" dirty="0">
                <a:latin typeface="Verdana"/>
                <a:ea typeface="Verdana"/>
              </a:rPr>
              <a:t>8 Reports require a signature from your Director (No report 2 or 7): </a:t>
            </a:r>
            <a:endParaRPr lang="en-US" sz="3200" dirty="0"/>
          </a:p>
          <a:p>
            <a:pPr lvl="1">
              <a:lnSpc>
                <a:spcPct val="90000"/>
              </a:lnSpc>
              <a:buFont typeface="Arial" charset="0"/>
              <a:buChar char="•"/>
              <a:defRPr/>
            </a:pPr>
            <a:r>
              <a:rPr lang="en-US" sz="2400" dirty="0">
                <a:solidFill>
                  <a:srgbClr val="0070C0"/>
                </a:solidFill>
              </a:rPr>
              <a:t>1 Special Education EOY Data Validity Certification</a:t>
            </a:r>
            <a:endParaRPr lang="en-US" sz="2400" dirty="0">
              <a:solidFill>
                <a:srgbClr val="0070C0"/>
              </a:solidFill>
              <a:cs typeface="Calibri"/>
            </a:endParaRPr>
          </a:p>
          <a:p>
            <a:pPr lvl="1">
              <a:lnSpc>
                <a:spcPct val="90000"/>
              </a:lnSpc>
              <a:buFont typeface="Arial" charset="0"/>
              <a:buChar char="•"/>
              <a:defRPr/>
            </a:pPr>
            <a:r>
              <a:rPr lang="en-US" sz="2400" dirty="0">
                <a:solidFill>
                  <a:srgbClr val="0070C0"/>
                </a:solidFill>
              </a:rPr>
              <a:t>3 Indicator 11 Number of Students with Initial Part B Evaluations</a:t>
            </a:r>
            <a:endParaRPr lang="en-US" sz="2400" dirty="0">
              <a:solidFill>
                <a:srgbClr val="0070C0"/>
              </a:solidFill>
              <a:cs typeface="Calibri"/>
            </a:endParaRPr>
          </a:p>
          <a:p>
            <a:pPr lvl="1">
              <a:lnSpc>
                <a:spcPct val="90000"/>
              </a:lnSpc>
              <a:buFont typeface="Arial" charset="0"/>
              <a:buChar char="•"/>
              <a:defRPr/>
            </a:pPr>
            <a:r>
              <a:rPr lang="en-US" sz="2400" dirty="0">
                <a:solidFill>
                  <a:srgbClr val="0070C0"/>
                </a:solidFill>
              </a:rPr>
              <a:t>4 Indicator 12 Number of Children Referred from Part C to Part B</a:t>
            </a:r>
            <a:endParaRPr lang="en-US" sz="2400" dirty="0">
              <a:solidFill>
                <a:srgbClr val="0070C0"/>
              </a:solidFill>
              <a:cs typeface="Calibri"/>
            </a:endParaRPr>
          </a:p>
          <a:p>
            <a:pPr lvl="1">
              <a:lnSpc>
                <a:spcPct val="90000"/>
              </a:lnSpc>
              <a:buFont typeface="Arial" charset="0"/>
              <a:buChar char="•"/>
              <a:defRPr/>
            </a:pPr>
            <a:r>
              <a:rPr lang="en-US" sz="2400" dirty="0">
                <a:solidFill>
                  <a:srgbClr val="0070C0"/>
                </a:solidFill>
              </a:rPr>
              <a:t>5 Number of Students Exited by Disability and Discrete Age</a:t>
            </a:r>
            <a:endParaRPr lang="en-US" sz="2400" dirty="0">
              <a:solidFill>
                <a:srgbClr val="0070C0"/>
              </a:solidFill>
              <a:cs typeface="Calibri"/>
            </a:endParaRPr>
          </a:p>
          <a:p>
            <a:pPr lvl="1">
              <a:lnSpc>
                <a:spcPct val="90000"/>
              </a:lnSpc>
              <a:buFont typeface="Arial" charset="0"/>
              <a:buChar char="•"/>
              <a:defRPr/>
            </a:pPr>
            <a:r>
              <a:rPr lang="en-US" sz="2400" dirty="0">
                <a:solidFill>
                  <a:srgbClr val="0070C0"/>
                </a:solidFill>
              </a:rPr>
              <a:t>6 Indicator 2 Dropout by Disability </a:t>
            </a:r>
            <a:endParaRPr lang="en-US" sz="2400" dirty="0">
              <a:solidFill>
                <a:schemeClr val="accent2"/>
              </a:solidFill>
              <a:cs typeface="Calibri"/>
            </a:endParaRPr>
          </a:p>
          <a:p>
            <a:pPr lvl="1">
              <a:lnSpc>
                <a:spcPct val="90000"/>
              </a:lnSpc>
              <a:buFont typeface="Arial" charset="0"/>
              <a:buChar char="•"/>
              <a:defRPr/>
            </a:pPr>
            <a:r>
              <a:rPr lang="en-US" sz="2400" dirty="0">
                <a:solidFill>
                  <a:srgbClr val="0070C0"/>
                </a:solidFill>
              </a:rPr>
              <a:t>8 Year to Year Comparison of Number of Students Exited</a:t>
            </a:r>
            <a:endParaRPr lang="en-US" sz="2400" dirty="0">
              <a:solidFill>
                <a:srgbClr val="0070C0"/>
              </a:solidFill>
              <a:cs typeface="Calibri"/>
            </a:endParaRPr>
          </a:p>
          <a:p>
            <a:pPr lvl="1">
              <a:lnSpc>
                <a:spcPct val="90000"/>
              </a:lnSpc>
              <a:buFont typeface="Arial" charset="0"/>
              <a:buChar char="•"/>
              <a:defRPr/>
            </a:pPr>
            <a:r>
              <a:rPr lang="en-US" sz="2400" dirty="0">
                <a:solidFill>
                  <a:srgbClr val="0070C0"/>
                </a:solidFill>
              </a:rPr>
              <a:t>9 Year to Year Comparison of Number of Students Reported by Type of Referral</a:t>
            </a:r>
            <a:endParaRPr lang="en-US" sz="2400" dirty="0">
              <a:solidFill>
                <a:srgbClr val="0070C0"/>
              </a:solidFill>
              <a:cs typeface="Calibri"/>
            </a:endParaRPr>
          </a:p>
          <a:p>
            <a:pPr lvl="1">
              <a:lnSpc>
                <a:spcPct val="90000"/>
              </a:lnSpc>
              <a:buFont typeface="Arial" charset="0"/>
              <a:buChar char="•"/>
              <a:defRPr/>
            </a:pPr>
            <a:r>
              <a:rPr lang="en-US" sz="2400" dirty="0">
                <a:solidFill>
                  <a:srgbClr val="0070C0"/>
                </a:solidFill>
              </a:rPr>
              <a:t>10 Listing of Students Reported in Error on the Previous December Count</a:t>
            </a:r>
            <a:endParaRPr lang="en-US" sz="2400" dirty="0">
              <a:solidFill>
                <a:srgbClr val="0070C0"/>
              </a:solidFill>
              <a:cs typeface="Calibri"/>
            </a:endParaRPr>
          </a:p>
          <a:p>
            <a:pPr marL="365760" lvl="1" indent="0">
              <a:buNone/>
              <a:defRPr/>
            </a:pPr>
            <a:r>
              <a:rPr lang="en-US" sz="2400" dirty="0"/>
              <a:t>*Please upload each signed report in </a:t>
            </a:r>
            <a:r>
              <a:rPr lang="en-US" sz="2400" b="1" dirty="0"/>
              <a:t>full</a:t>
            </a:r>
            <a:r>
              <a:rPr lang="en-US" sz="2400" dirty="0"/>
              <a:t> to the Data Management System by Friday, September 29, 2023</a:t>
            </a:r>
            <a:endParaRPr lang="en-US" dirty="0">
              <a:latin typeface="Verdana" pitchFamily="34" charset="0"/>
            </a:endParaRPr>
          </a:p>
        </p:txBody>
      </p:sp>
      <p:sp>
        <p:nvSpPr>
          <p:cNvPr id="5" name="TextBox 4">
            <a:extLst>
              <a:ext uri="{FF2B5EF4-FFF2-40B4-BE49-F238E27FC236}">
                <a16:creationId xmlns:a16="http://schemas.microsoft.com/office/drawing/2014/main" id="{475AEACC-CA3B-4610-9461-99F6FF6F5FED}"/>
              </a:ext>
            </a:extLst>
          </p:cNvPr>
          <p:cNvSpPr txBox="1"/>
          <p:nvPr/>
        </p:nvSpPr>
        <p:spPr>
          <a:xfrm>
            <a:off x="1410606" y="5831115"/>
            <a:ext cx="8182947" cy="867930"/>
          </a:xfrm>
          <a:prstGeom prst="rect">
            <a:avLst/>
          </a:prstGeom>
          <a:noFill/>
        </p:spPr>
        <p:txBody>
          <a:bodyPr wrap="square">
            <a:spAutoFit/>
          </a:bodyPr>
          <a:lstStyle/>
          <a:p>
            <a:pPr marL="365760" lvl="1">
              <a:lnSpc>
                <a:spcPct val="90000"/>
              </a:lnSpc>
              <a:defRPr/>
            </a:pPr>
            <a:r>
              <a:rPr lang="en-US" sz="2000" b="1" dirty="0">
                <a:solidFill>
                  <a:schemeClr val="accent5">
                    <a:lumMod val="50000"/>
                  </a:schemeClr>
                </a:solidFill>
              </a:rPr>
              <a:t>+</a:t>
            </a:r>
            <a:r>
              <a:rPr lang="en-US" b="1" dirty="0">
                <a:solidFill>
                  <a:srgbClr val="0070C0"/>
                </a:solidFill>
              </a:rPr>
              <a:t> Flag Explanations (if applicable) for significant changes in Year-to-Year counts (this report does not require a signature and is uploaded separately as a Word document)</a:t>
            </a:r>
          </a:p>
        </p:txBody>
      </p:sp>
      <p:sp>
        <p:nvSpPr>
          <p:cNvPr id="3" name="Slide Number Placeholder 3">
            <a:extLst>
              <a:ext uri="{FF2B5EF4-FFF2-40B4-BE49-F238E27FC236}">
                <a16:creationId xmlns:a16="http://schemas.microsoft.com/office/drawing/2014/main" id="{EF6856B2-6D9C-4133-76EB-E1383ED1468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169912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2800" dirty="0">
                <a:latin typeface="Museo Slab 500" panose="02000000000000000000"/>
              </a:rPr>
              <a:t>Agenda</a:t>
            </a:r>
          </a:p>
        </p:txBody>
      </p:sp>
      <p:sp>
        <p:nvSpPr>
          <p:cNvPr id="2" name="Content Placeholder 1"/>
          <p:cNvSpPr>
            <a:spLocks noGrp="1"/>
          </p:cNvSpPr>
          <p:nvPr>
            <p:ph idx="1"/>
          </p:nvPr>
        </p:nvSpPr>
        <p:spPr/>
        <p:txBody>
          <a:bodyPr/>
          <a:lstStyle/>
          <a:p>
            <a:pPr marL="45720" indent="0">
              <a:buNone/>
            </a:pPr>
            <a:r>
              <a:rPr lang="en-US" sz="3200" dirty="0"/>
              <a:t>Special Education End-of-Year</a:t>
            </a:r>
          </a:p>
          <a:p>
            <a:pPr lvl="0"/>
            <a:r>
              <a:rPr lang="en-US" sz="3200" dirty="0"/>
              <a:t>Purpose/Timeline</a:t>
            </a:r>
          </a:p>
          <a:p>
            <a:pPr lvl="0"/>
            <a:r>
              <a:rPr lang="en-US" sz="3200" dirty="0"/>
              <a:t>Error Reports</a:t>
            </a:r>
          </a:p>
          <a:p>
            <a:pPr lvl="0"/>
            <a:r>
              <a:rPr lang="en-US" sz="3200" dirty="0"/>
              <a:t>Detail Reports</a:t>
            </a:r>
          </a:p>
          <a:p>
            <a:pPr lvl="0"/>
            <a:r>
              <a:rPr lang="en-US" sz="3200" dirty="0"/>
              <a:t>Signature Reports</a:t>
            </a:r>
          </a:p>
          <a:p>
            <a:r>
              <a:rPr lang="en-US" sz="3200" dirty="0"/>
              <a:t>Year-to-Year Flag Explanations</a:t>
            </a:r>
          </a:p>
          <a:p>
            <a:r>
              <a:rPr lang="en-US" sz="3200" dirty="0"/>
              <a:t>Uploading Reports to the Data Management System (DMS)</a:t>
            </a:r>
          </a:p>
        </p:txBody>
      </p:sp>
      <p:sp>
        <p:nvSpPr>
          <p:cNvPr id="4" name="Slide Number Placeholder 3">
            <a:extLst>
              <a:ext uri="{FF2B5EF4-FFF2-40B4-BE49-F238E27FC236}">
                <a16:creationId xmlns:a16="http://schemas.microsoft.com/office/drawing/2014/main" id="{AB0585A6-1707-FA2C-08F7-76F49F32707E}"/>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11820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F26E-96E5-5AA6-59D5-789A058C8A0A}"/>
              </a:ext>
            </a:extLst>
          </p:cNvPr>
          <p:cNvSpPr>
            <a:spLocks noGrp="1"/>
          </p:cNvSpPr>
          <p:nvPr>
            <p:ph type="title"/>
          </p:nvPr>
        </p:nvSpPr>
        <p:spPr/>
        <p:txBody>
          <a:bodyPr/>
          <a:lstStyle/>
          <a:p>
            <a:r>
              <a:rPr lang="en-US" dirty="0"/>
              <a:t>Signature Report Criteria Details</a:t>
            </a:r>
          </a:p>
        </p:txBody>
      </p:sp>
      <p:sp>
        <p:nvSpPr>
          <p:cNvPr id="3" name="Content Placeholder 2">
            <a:extLst>
              <a:ext uri="{FF2B5EF4-FFF2-40B4-BE49-F238E27FC236}">
                <a16:creationId xmlns:a16="http://schemas.microsoft.com/office/drawing/2014/main" id="{3D468E62-CC72-7844-2CD1-378F29CCD848}"/>
              </a:ext>
            </a:extLst>
          </p:cNvPr>
          <p:cNvSpPr>
            <a:spLocks noGrp="1"/>
          </p:cNvSpPr>
          <p:nvPr>
            <p:ph idx="1"/>
          </p:nvPr>
        </p:nvSpPr>
        <p:spPr>
          <a:xfrm>
            <a:off x="838200" y="1463040"/>
            <a:ext cx="10515600" cy="3756978"/>
          </a:xfrm>
        </p:spPr>
        <p:txBody>
          <a:bodyPr/>
          <a:lstStyle/>
          <a:p>
            <a:pPr marL="0" indent="0">
              <a:buNone/>
            </a:pPr>
            <a:r>
              <a:rPr lang="en-US" dirty="0"/>
              <a:t>Special Education EOY Data Reports from the Cognos system have very specific parameters for the data they pull into the report. The data for each report can be found in the “Special Education EOY Cognos Reports Logic”</a:t>
            </a:r>
          </a:p>
          <a:p>
            <a:pPr marL="0" indent="0">
              <a:buNone/>
            </a:pPr>
            <a:r>
              <a:rPr lang="en-US" dirty="0">
                <a:hlinkClick r:id="rId2"/>
              </a:rPr>
              <a:t>Link to Special Education EOY Cognos Reports Logic, will open a linked PDF</a:t>
            </a:r>
            <a:endParaRPr lang="en-US" dirty="0"/>
          </a:p>
        </p:txBody>
      </p:sp>
      <p:sp>
        <p:nvSpPr>
          <p:cNvPr id="4" name="Slide Number Placeholder 3">
            <a:extLst>
              <a:ext uri="{FF2B5EF4-FFF2-40B4-BE49-F238E27FC236}">
                <a16:creationId xmlns:a16="http://schemas.microsoft.com/office/drawing/2014/main" id="{7E00C80A-D7FA-10EC-9AD7-13A98DF302FC}"/>
              </a:ext>
            </a:extLst>
          </p:cNvPr>
          <p:cNvSpPr>
            <a:spLocks noGrp="1"/>
          </p:cNvSpPr>
          <p:nvPr>
            <p:ph type="sldNum" sz="quarter" idx="12"/>
          </p:nvPr>
        </p:nvSpPr>
        <p:spPr/>
        <p:txBody>
          <a:bodyPr/>
          <a:lstStyle/>
          <a:p>
            <a:fld id="{C479D5F6-EDCB-402A-AC08-4943A1820E8F}" type="slidenum">
              <a:rPr lang="en-US" smtClean="0"/>
              <a:pPr/>
              <a:t>30</a:t>
            </a:fld>
            <a:endParaRPr lang="en-US" dirty="0"/>
          </a:p>
        </p:txBody>
      </p:sp>
      <p:pic>
        <p:nvPicPr>
          <p:cNvPr id="6" name="Picture 5" descr="Screenshot of the top of the first page of the reports logic PDF. Repot logic is in a table. ">
            <a:extLst>
              <a:ext uri="{FF2B5EF4-FFF2-40B4-BE49-F238E27FC236}">
                <a16:creationId xmlns:a16="http://schemas.microsoft.com/office/drawing/2014/main" id="{C150CCBD-FBE6-B3A0-4453-4C412B935421}"/>
              </a:ext>
            </a:extLst>
          </p:cNvPr>
          <p:cNvPicPr>
            <a:picLocks noChangeAspect="1"/>
          </p:cNvPicPr>
          <p:nvPr/>
        </p:nvPicPr>
        <p:blipFill>
          <a:blip r:embed="rId3"/>
          <a:stretch>
            <a:fillRect/>
          </a:stretch>
        </p:blipFill>
        <p:spPr>
          <a:xfrm>
            <a:off x="1366437" y="3131467"/>
            <a:ext cx="9459125" cy="3464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7248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r>
              <a:rPr lang="en-US" dirty="0"/>
              <a:t>1 Special Education EOY Data Validity Certification Report  </a:t>
            </a:r>
          </a:p>
        </p:txBody>
      </p:sp>
      <p:sp>
        <p:nvSpPr>
          <p:cNvPr id="11" name="Slide Number Placeholder 3">
            <a:extLst>
              <a:ext uri="{FF2B5EF4-FFF2-40B4-BE49-F238E27FC236}">
                <a16:creationId xmlns:a16="http://schemas.microsoft.com/office/drawing/2014/main" id="{2AF4BB71-4833-4FC5-A54A-EADC62991821}"/>
              </a:ext>
            </a:extLst>
          </p:cNvPr>
          <p:cNvSpPr>
            <a:spLocks noGrp="1"/>
          </p:cNvSpPr>
          <p:nvPr>
            <p:ph type="sldNum" sz="quarter" idx="12"/>
          </p:nvPr>
        </p:nvSpPr>
        <p:spPr/>
        <p:txBody>
          <a:bodyPr/>
          <a:lstStyle/>
          <a:p>
            <a:pPr>
              <a:spcAft>
                <a:spcPts val="600"/>
              </a:spcAft>
            </a:pPr>
            <a:fld id="{C479D5F6-EDCB-402A-AC08-4943A1820E8F}" type="slidenum">
              <a:rPr lang="en-US" smtClean="0"/>
              <a:pPr>
                <a:spcAft>
                  <a:spcPts val="600"/>
                </a:spcAft>
              </a:pPr>
              <a:t>31</a:t>
            </a:fld>
            <a:endParaRPr lang="en-US" dirty="0"/>
          </a:p>
        </p:txBody>
      </p:sp>
      <p:pic>
        <p:nvPicPr>
          <p:cNvPr id="6" name="Content Placeholder 5" descr="Example of Report #1 Special Education EOY Data Validity Certification Report">
            <a:extLst>
              <a:ext uri="{FF2B5EF4-FFF2-40B4-BE49-F238E27FC236}">
                <a16:creationId xmlns:a16="http://schemas.microsoft.com/office/drawing/2014/main" id="{87DAC206-F33E-090C-7231-7840FBB3A4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6036" y="1253331"/>
            <a:ext cx="7263452" cy="5400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9590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8065168" cy="898524"/>
          </a:xfrm>
        </p:spPr>
        <p:txBody>
          <a:bodyPr vert="horz" lIns="0" tIns="0" rIns="0" bIns="0" rtlCol="0" anchor="ctr" anchorCtr="0">
            <a:noAutofit/>
          </a:bodyPr>
          <a:lstStyle/>
          <a:p>
            <a:r>
              <a:rPr lang="en-US" kern="1200" dirty="0">
                <a:latin typeface="Museo Slab 500" panose="02000000000000000000" pitchFamily="50" charset="0"/>
                <a:ea typeface="+mj-ea"/>
                <a:cs typeface="+mj-cs"/>
              </a:rPr>
              <a:t>3 Indicator 11 Number of Students with Initial Part B Evaluations</a:t>
            </a:r>
          </a:p>
        </p:txBody>
      </p:sp>
      <p:pic>
        <p:nvPicPr>
          <p:cNvPr id="9" name="Content Placeholder 8" descr="3 Indicator 11 Number of Students with Initial Part B Evaluations">
            <a:extLst>
              <a:ext uri="{FF2B5EF4-FFF2-40B4-BE49-F238E27FC236}">
                <a16:creationId xmlns:a16="http://schemas.microsoft.com/office/drawing/2014/main" id="{5E5F4063-7DA8-414C-9E96-1D3A4A9865E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5814" y="1554356"/>
            <a:ext cx="5880186" cy="4351338"/>
          </a:xfrm>
          <a:prstGeom prst="rect">
            <a:avLst/>
          </a:prstGeom>
          <a:noFill/>
          <a:ln>
            <a:noFill/>
          </a:ln>
          <a:effectLst>
            <a:outerShdw blurRad="292100" dist="139700" dir="2700000" algn="tl" rotWithShape="0">
              <a:srgbClr val="333333">
                <a:alpha val="65000"/>
              </a:srgbClr>
            </a:outerShdw>
          </a:effectLst>
        </p:spPr>
      </p:pic>
      <p:sp>
        <p:nvSpPr>
          <p:cNvPr id="3" name="TextBox 2" descr="Related Detail Reports:&#10;Indicator 11 Listing of Students Who Did Not Meet the SPP Indicator 11 Timeline&#10;Indicator 11 Listing of Students Who Did Not Have Their Evaluation Completed Within 60 Days&#10;Indicator 11 Listing of School Age Students Whose Evaluation Was Completed Within 5 Days of Parental Consent to Evaluate&#10;Indicator 11 Listing of Students in Path 3 Whose IEP Was Not Finalized Within 90 Days&#10;" title="text box"/>
          <p:cNvSpPr txBox="1"/>
          <p:nvPr/>
        </p:nvSpPr>
        <p:spPr>
          <a:xfrm>
            <a:off x="6566836" y="1554480"/>
            <a:ext cx="5181600" cy="435133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altLang="en-US" sz="2200" dirty="0">
                <a:solidFill>
                  <a:schemeClr val="tx1"/>
                </a:solidFill>
              </a:rPr>
              <a:t>Related Detail Reports:</a:t>
            </a:r>
          </a:p>
          <a:p>
            <a:pPr marL="342900" indent="-228600">
              <a:lnSpc>
                <a:spcPct val="90000"/>
              </a:lnSpc>
              <a:spcAft>
                <a:spcPts val="600"/>
              </a:spcAft>
              <a:buFont typeface="Arial" panose="020B0604020202020204" pitchFamily="34" charset="0"/>
              <a:buChar char="•"/>
            </a:pPr>
            <a:r>
              <a:rPr lang="en-US" altLang="en-US" sz="2200" dirty="0">
                <a:solidFill>
                  <a:schemeClr val="tx1"/>
                </a:solidFill>
              </a:rPr>
              <a:t>Indicator 11 Listing of Path 2 Children and Path 3 Students who did not have their evaluation completed within 60 days</a:t>
            </a:r>
          </a:p>
          <a:p>
            <a:pPr marL="342900" indent="-228600">
              <a:lnSpc>
                <a:spcPct val="90000"/>
              </a:lnSpc>
              <a:spcAft>
                <a:spcPts val="600"/>
              </a:spcAft>
              <a:buFont typeface="Arial" panose="020B0604020202020204" pitchFamily="34" charset="0"/>
              <a:buChar char="•"/>
            </a:pPr>
            <a:r>
              <a:rPr lang="en-US" altLang="en-US" sz="2200" dirty="0">
                <a:solidFill>
                  <a:schemeClr val="tx1"/>
                </a:solidFill>
              </a:rPr>
              <a:t>Indicator 11 Listing of Path 2 Children and Path 3 Students who did not Meet the Timeline </a:t>
            </a:r>
          </a:p>
          <a:p>
            <a:pPr marL="342900" indent="-228600">
              <a:lnSpc>
                <a:spcPct val="90000"/>
              </a:lnSpc>
              <a:spcAft>
                <a:spcPts val="600"/>
              </a:spcAft>
              <a:buFont typeface="Arial" panose="020B0604020202020204" pitchFamily="34" charset="0"/>
              <a:buChar char="•"/>
            </a:pPr>
            <a:r>
              <a:rPr lang="en-US" altLang="en-US" sz="2200" dirty="0">
                <a:solidFill>
                  <a:schemeClr val="tx1"/>
                </a:solidFill>
              </a:rPr>
              <a:t>Indicator 11 Listing of Path 3 School Age Students whose Evaluation Was Completed within 5 Days of Parental Consent</a:t>
            </a:r>
          </a:p>
          <a:p>
            <a:pPr marL="342900" indent="-228600">
              <a:lnSpc>
                <a:spcPct val="90000"/>
              </a:lnSpc>
              <a:spcAft>
                <a:spcPts val="600"/>
              </a:spcAft>
              <a:buFont typeface="Arial" panose="020B0604020202020204" pitchFamily="34" charset="0"/>
              <a:buChar char="•"/>
            </a:pPr>
            <a:r>
              <a:rPr lang="en-US" altLang="en-US" sz="2200" dirty="0">
                <a:solidFill>
                  <a:schemeClr val="tx1"/>
                </a:solidFill>
              </a:rPr>
              <a:t>Indicator 11 Listing of Path 3 Students whose IEP was not Finalized within 90 Calendar Days</a:t>
            </a:r>
          </a:p>
        </p:txBody>
      </p:sp>
      <p:sp>
        <p:nvSpPr>
          <p:cNvPr id="14" name="Slide Number Placeholder 3">
            <a:extLst>
              <a:ext uri="{FF2B5EF4-FFF2-40B4-BE49-F238E27FC236}">
                <a16:creationId xmlns:a16="http://schemas.microsoft.com/office/drawing/2014/main" id="{76D392A6-E72E-C590-2A86-8D7D10A29ECC}"/>
              </a:ext>
            </a:extLst>
          </p:cNvPr>
          <p:cNvSpPr>
            <a:spLocks noGrp="1"/>
          </p:cNvSpPr>
          <p:nvPr>
            <p:ph type="sldNum" sz="quarter" idx="12"/>
          </p:nvPr>
        </p:nvSpPr>
        <p:spPr>
          <a:xfrm>
            <a:off x="332873" y="6356350"/>
            <a:ext cx="2743200" cy="365125"/>
          </a:xfrm>
        </p:spPr>
        <p:txBody>
          <a:bodyPr/>
          <a:lstStyle/>
          <a:p>
            <a:pPr>
              <a:spcAft>
                <a:spcPts val="600"/>
              </a:spcAft>
            </a:pPr>
            <a:fld id="{C479D5F6-EDCB-402A-AC08-4943A1820E8F}" type="slidenum">
              <a:rPr lang="en-US" smtClean="0"/>
              <a:pPr>
                <a:spcAft>
                  <a:spcPts val="600"/>
                </a:spcAft>
              </a:pPr>
              <a:t>32</a:t>
            </a:fld>
            <a:endParaRPr lang="en-US" dirty="0"/>
          </a:p>
        </p:txBody>
      </p:sp>
    </p:spTree>
    <p:extLst>
      <p:ext uri="{BB962C8B-B14F-4D97-AF65-F5344CB8AC3E}">
        <p14:creationId xmlns:p14="http://schemas.microsoft.com/office/powerpoint/2010/main" val="1098756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4 Indicator 12 Number of Children Referred from Part C to Part B</a:t>
            </a:r>
          </a:p>
        </p:txBody>
      </p:sp>
      <p:sp>
        <p:nvSpPr>
          <p:cNvPr id="4" name="TextBox 3" descr="Related Detail Reports:&#10;Listing of Students Who Did Not Meet the SPP Indicator 12 Timeline&#10;Listing of Children Referred from Part C to B Whose Part B IEP Was Not Implemented by Their 3rd Birthday &#10;&#10;" title="Text box"/>
          <p:cNvSpPr txBox="1"/>
          <p:nvPr/>
        </p:nvSpPr>
        <p:spPr>
          <a:xfrm>
            <a:off x="7387848" y="2015847"/>
            <a:ext cx="4125433" cy="2826306"/>
          </a:xfrm>
          <a:prstGeom prst="round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000" dirty="0"/>
              <a:t>Related Detail Reports:</a:t>
            </a:r>
          </a:p>
          <a:p>
            <a:pPr marL="285750" indent="-285750">
              <a:buFont typeface="Arial" panose="020B0604020202020204" pitchFamily="34" charset="0"/>
              <a:buChar char="•"/>
            </a:pPr>
            <a:r>
              <a:rPr lang="en-US" altLang="en-US" sz="2000" dirty="0"/>
              <a:t>Indicator 12 Listing of Path 2 Children who did not Meet the Timeline</a:t>
            </a:r>
          </a:p>
          <a:p>
            <a:pPr marL="285750" indent="-285750">
              <a:buFont typeface="Arial" panose="020B0604020202020204" pitchFamily="34" charset="0"/>
              <a:buChar char="•"/>
            </a:pPr>
            <a:r>
              <a:rPr lang="en-US" altLang="en-US" sz="2000" dirty="0"/>
              <a:t>Indicator 12 Listing of Path 2 Children whose Part B IEP was Not Implemented by their 3rd Birthday</a:t>
            </a:r>
            <a:endParaRPr lang="en-US" sz="2000" dirty="0"/>
          </a:p>
        </p:txBody>
      </p:sp>
      <p:sp>
        <p:nvSpPr>
          <p:cNvPr id="3" name="Slide Number Placeholder 3">
            <a:extLst>
              <a:ext uri="{FF2B5EF4-FFF2-40B4-BE49-F238E27FC236}">
                <a16:creationId xmlns:a16="http://schemas.microsoft.com/office/drawing/2014/main" id="{9CB72133-82DF-AB35-7DEF-19D8D4F56BDC}"/>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33</a:t>
            </a:fld>
            <a:endParaRPr lang="en-US" dirty="0"/>
          </a:p>
        </p:txBody>
      </p:sp>
      <p:pic>
        <p:nvPicPr>
          <p:cNvPr id="9" name="Content Placeholder 8" descr="4 Indicator 12 Number of Children Referred from Part C to Part B">
            <a:extLst>
              <a:ext uri="{FF2B5EF4-FFF2-40B4-BE49-F238E27FC236}">
                <a16:creationId xmlns:a16="http://schemas.microsoft.com/office/drawing/2014/main" id="{E8970CB6-C2A9-9156-0104-B9C4CDBA85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565" y="1426147"/>
            <a:ext cx="6115392" cy="43513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0901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5 Number of Students Exited by Disability and Discrete Age</a:t>
            </a:r>
            <a:endParaRPr lang="en-US" dirty="0"/>
          </a:p>
        </p:txBody>
      </p:sp>
      <p:pic>
        <p:nvPicPr>
          <p:cNvPr id="7" name="Content Placeholder 6" descr="Example of report #5 - Number of Students Exited By Disability and Discrete Age">
            <a:extLst>
              <a:ext uri="{FF2B5EF4-FFF2-40B4-BE49-F238E27FC236}">
                <a16:creationId xmlns:a16="http://schemas.microsoft.com/office/drawing/2014/main" id="{EF4A92FF-F707-4244-9759-2CB4BD0176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6039" y="1103700"/>
            <a:ext cx="7608402" cy="5361487"/>
          </a:xfrm>
          <a:prstGeom prst="rect">
            <a:avLst/>
          </a:prstGeom>
          <a:ln>
            <a:noFill/>
          </a:ln>
          <a:effectLst>
            <a:outerShdw blurRad="292100" dist="139700" dir="2700000" algn="tl" rotWithShape="0">
              <a:srgbClr val="333333">
                <a:alpha val="65000"/>
              </a:srgbClr>
            </a:outerShdw>
          </a:effectLst>
        </p:spPr>
      </p:pic>
      <p:sp>
        <p:nvSpPr>
          <p:cNvPr id="2" name="TextBox 1" descr="Related Detail Report: Listing of Students Considered to be Graduates&#10;" title="Text box"/>
          <p:cNvSpPr txBox="1"/>
          <p:nvPr/>
        </p:nvSpPr>
        <p:spPr>
          <a:xfrm>
            <a:off x="6439280" y="3893686"/>
            <a:ext cx="3732028" cy="2247424"/>
          </a:xfrm>
          <a:prstGeom prst="round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a:t>Related Detail Reports: </a:t>
            </a:r>
          </a:p>
          <a:p>
            <a:pPr marL="285750" indent="-285750">
              <a:buFont typeface="Arial" panose="020B0604020202020204" pitchFamily="34" charset="0"/>
              <a:buChar char="•"/>
            </a:pPr>
            <a:r>
              <a:rPr lang="en-US" dirty="0"/>
              <a:t>Listing of Students Considered to be Graduates </a:t>
            </a:r>
          </a:p>
          <a:p>
            <a:pPr marL="285750" indent="-285750">
              <a:buFont typeface="Arial" panose="020B0604020202020204" pitchFamily="34" charset="0"/>
              <a:buChar char="•"/>
            </a:pPr>
            <a:r>
              <a:rPr lang="en-US" dirty="0"/>
              <a:t>Listing of Students that will be in the Indicator 14 Post School Outcomes Sample Next School Year</a:t>
            </a:r>
          </a:p>
        </p:txBody>
      </p:sp>
      <p:sp>
        <p:nvSpPr>
          <p:cNvPr id="4" name="Slide Number Placeholder 3">
            <a:extLst>
              <a:ext uri="{FF2B5EF4-FFF2-40B4-BE49-F238E27FC236}">
                <a16:creationId xmlns:a16="http://schemas.microsoft.com/office/drawing/2014/main" id="{5336B4C8-0CC3-C2D2-DA35-DB5FBAC9F786}"/>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2480539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Age Calculation</a:t>
            </a:r>
          </a:p>
        </p:txBody>
      </p:sp>
      <p:sp>
        <p:nvSpPr>
          <p:cNvPr id="5" name="Content Placeholder 4"/>
          <p:cNvSpPr>
            <a:spLocks noGrp="1"/>
          </p:cNvSpPr>
          <p:nvPr>
            <p:ph idx="1"/>
          </p:nvPr>
        </p:nvSpPr>
        <p:spPr/>
        <p:txBody>
          <a:bodyPr>
            <a:normAutofit/>
          </a:bodyPr>
          <a:lstStyle/>
          <a:p>
            <a:pPr marL="45720" indent="0">
              <a:buNone/>
            </a:pPr>
            <a:r>
              <a:rPr lang="en-US" sz="3200" dirty="0"/>
              <a:t>Federal Reporting rules state we must calculate a student’s age on the most recent December Count prior to their exit. </a:t>
            </a:r>
          </a:p>
          <a:p>
            <a:r>
              <a:rPr lang="en-US" sz="3200" dirty="0"/>
              <a:t>Anyone who exited after the December 1 Count date would have their age calculated on 12/1/2022. </a:t>
            </a:r>
          </a:p>
          <a:p>
            <a:r>
              <a:rPr lang="en-US" sz="3200" dirty="0"/>
              <a:t>Those who exited before the December 1 Count date would have their age calculated on the previous count date 12/1/2021.</a:t>
            </a:r>
          </a:p>
        </p:txBody>
      </p:sp>
      <p:sp>
        <p:nvSpPr>
          <p:cNvPr id="2" name="Slide Number Placeholder 3">
            <a:extLst>
              <a:ext uri="{FF2B5EF4-FFF2-40B4-BE49-F238E27FC236}">
                <a16:creationId xmlns:a16="http://schemas.microsoft.com/office/drawing/2014/main" id="{FC16AF91-F39B-E54B-6363-A7207DEECD8D}"/>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3336399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dirty="0"/>
              <a:t>6 Indicator 2 Dropout by Disability</a:t>
            </a:r>
          </a:p>
        </p:txBody>
      </p:sp>
      <p:pic>
        <p:nvPicPr>
          <p:cNvPr id="10" name="Content Placeholder 9" descr="Example of page 2 of report #6 Indicator 2 Dropout by Disability with  Serious Emotional Disability with a Dropout % example of 45% and Autism Spectrum Example of 9.1%">
            <a:extLst>
              <a:ext uri="{FF2B5EF4-FFF2-40B4-BE49-F238E27FC236}">
                <a16:creationId xmlns:a16="http://schemas.microsoft.com/office/drawing/2014/main" id="{C8A68F98-66FF-4364-9FA5-3E6470DC0E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0182" y="1079869"/>
            <a:ext cx="7531635" cy="5519659"/>
          </a:xfrm>
          <a:prstGeom prst="rect">
            <a:avLst/>
          </a:prstGeom>
          <a:ln>
            <a:noFill/>
          </a:ln>
          <a:effectLst>
            <a:outerShdw blurRad="292100" dist="139700" dir="2700000" algn="tl" rotWithShape="0">
              <a:srgbClr val="333333">
                <a:alpha val="65000"/>
              </a:srgbClr>
            </a:outerShdw>
          </a:effectLst>
        </p:spPr>
      </p:pic>
      <p:sp>
        <p:nvSpPr>
          <p:cNvPr id="2" name="Slide Number Placeholder 3">
            <a:extLst>
              <a:ext uri="{FF2B5EF4-FFF2-40B4-BE49-F238E27FC236}">
                <a16:creationId xmlns:a16="http://schemas.microsoft.com/office/drawing/2014/main" id="{E8949A0C-48AA-7B84-7C26-1E88C47CD8B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3958794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8 Year to Year Comparison Report of Number of Students Exited</a:t>
            </a:r>
          </a:p>
        </p:txBody>
      </p:sp>
      <p:pic>
        <p:nvPicPr>
          <p:cNvPr id="6" name="Content Placeholder 5" descr="8 Year to Year Comparison Report of Number of Students Exited">
            <a:extLst>
              <a:ext uri="{FF2B5EF4-FFF2-40B4-BE49-F238E27FC236}">
                <a16:creationId xmlns:a16="http://schemas.microsoft.com/office/drawing/2014/main" id="{8DC4C818-0975-455D-B8F6-493480C3D0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4048" y="1064821"/>
            <a:ext cx="6972103" cy="4840679"/>
          </a:xfrm>
          <a:prstGeom prst="rect">
            <a:avLst/>
          </a:prstGeom>
          <a:ln>
            <a:noFill/>
          </a:ln>
          <a:effectLst>
            <a:outerShdw blurRad="292100" dist="139700" dir="2700000" algn="tl" rotWithShape="0">
              <a:srgbClr val="333333">
                <a:alpha val="65000"/>
              </a:srgbClr>
            </a:outerShdw>
          </a:effectLst>
        </p:spPr>
      </p:pic>
      <p:sp>
        <p:nvSpPr>
          <p:cNvPr id="10" name="TextBox 9" descr="Provide explanations for any rows that are flagged with an A.  An A flag indicates a Number Count AND Percentage Change of 20 or more from prior year.&#10;" title="Text box call out of &quot;A&quot; flag"/>
          <p:cNvSpPr txBox="1"/>
          <p:nvPr/>
        </p:nvSpPr>
        <p:spPr>
          <a:xfrm>
            <a:off x="1657147" y="2527554"/>
            <a:ext cx="4263656" cy="1328023"/>
          </a:xfrm>
          <a:prstGeom prst="wedgeRoundRectCallout">
            <a:avLst>
              <a:gd name="adj1" fmla="val 112416"/>
              <a:gd name="adj2" fmla="val -19633"/>
              <a:gd name="adj3" fmla="val 16667"/>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t>Provide explanations for any rows that are flagged with an A.  An “A” flag indicates a number count </a:t>
            </a:r>
            <a:r>
              <a:rPr lang="en-US" b="1" u="sng" dirty="0"/>
              <a:t>and</a:t>
            </a:r>
            <a:r>
              <a:rPr lang="en-US" dirty="0"/>
              <a:t> percentage change of 20 or more from prior year.</a:t>
            </a:r>
          </a:p>
        </p:txBody>
      </p:sp>
      <p:sp>
        <p:nvSpPr>
          <p:cNvPr id="2" name="Slide Number Placeholder 3">
            <a:extLst>
              <a:ext uri="{FF2B5EF4-FFF2-40B4-BE49-F238E27FC236}">
                <a16:creationId xmlns:a16="http://schemas.microsoft.com/office/drawing/2014/main" id="{8E75C7B4-FEB1-7FB2-A577-F79995C38C2E}"/>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37</a:t>
            </a:fld>
            <a:endParaRPr lang="en-US" dirty="0"/>
          </a:p>
        </p:txBody>
      </p:sp>
      <p:pic>
        <p:nvPicPr>
          <p:cNvPr id="5" name="Picture 4">
            <a:extLst>
              <a:ext uri="{FF2B5EF4-FFF2-40B4-BE49-F238E27FC236}">
                <a16:creationId xmlns:a16="http://schemas.microsoft.com/office/drawing/2014/main" id="{0D2533BC-EB65-0C6C-7252-29031EDA8AFD}"/>
              </a:ext>
            </a:extLst>
          </p:cNvPr>
          <p:cNvPicPr>
            <a:picLocks noChangeAspect="1"/>
          </p:cNvPicPr>
          <p:nvPr/>
        </p:nvPicPr>
        <p:blipFill>
          <a:blip r:embed="rId4"/>
          <a:stretch>
            <a:fillRect/>
          </a:stretch>
        </p:blipFill>
        <p:spPr>
          <a:xfrm>
            <a:off x="1247774" y="4898160"/>
            <a:ext cx="6296541" cy="27669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1203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9 Year to Year Comparison of Number of Students Reported by Type of Referral"/>
          <p:cNvSpPr>
            <a:spLocks noGrp="1"/>
          </p:cNvSpPr>
          <p:nvPr>
            <p:ph type="title"/>
          </p:nvPr>
        </p:nvSpPr>
        <p:spPr/>
        <p:txBody>
          <a:bodyPr>
            <a:noAutofit/>
          </a:bodyPr>
          <a:lstStyle/>
          <a:p>
            <a:r>
              <a:rPr lang="en-US" dirty="0"/>
              <a:t>9 Year to Year Comparison of Number of Students Reported by Type of Referral</a:t>
            </a:r>
            <a:br>
              <a:rPr lang="en-US" dirty="0"/>
            </a:br>
            <a:r>
              <a:rPr lang="en-US" dirty="0"/>
              <a:t> </a:t>
            </a:r>
          </a:p>
        </p:txBody>
      </p:sp>
      <p:pic>
        <p:nvPicPr>
          <p:cNvPr id="5" name="Content Placeholder 4" descr="9 Year to Year Comparison of Number of Students Reported by Type of Referral">
            <a:extLst>
              <a:ext uri="{FF2B5EF4-FFF2-40B4-BE49-F238E27FC236}">
                <a16:creationId xmlns:a16="http://schemas.microsoft.com/office/drawing/2014/main" id="{C5DCD06A-338C-4E77-BE08-BF87FA9375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4067" y="1017013"/>
            <a:ext cx="6939815" cy="5183592"/>
          </a:xfrm>
          <a:prstGeom prst="rect">
            <a:avLst/>
          </a:prstGeom>
          <a:ln>
            <a:noFill/>
          </a:ln>
          <a:effectLst>
            <a:outerShdw blurRad="292100" dist="139700" dir="2700000" algn="tl" rotWithShape="0">
              <a:srgbClr val="333333">
                <a:alpha val="65000"/>
              </a:srgbClr>
            </a:outerShdw>
          </a:effectLst>
        </p:spPr>
      </p:pic>
      <p:sp>
        <p:nvSpPr>
          <p:cNvPr id="3" name="Slide Number Placeholder 3">
            <a:extLst>
              <a:ext uri="{FF2B5EF4-FFF2-40B4-BE49-F238E27FC236}">
                <a16:creationId xmlns:a16="http://schemas.microsoft.com/office/drawing/2014/main" id="{2B120C91-2847-BFB1-170F-48D281E9C6D6}"/>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38</a:t>
            </a:fld>
            <a:endParaRPr lang="en-US" dirty="0"/>
          </a:p>
        </p:txBody>
      </p:sp>
      <p:pic>
        <p:nvPicPr>
          <p:cNvPr id="6" name="Picture 5">
            <a:extLst>
              <a:ext uri="{FF2B5EF4-FFF2-40B4-BE49-F238E27FC236}">
                <a16:creationId xmlns:a16="http://schemas.microsoft.com/office/drawing/2014/main" id="{B86A478D-F2E3-1432-9841-929612A89F19}"/>
              </a:ext>
            </a:extLst>
          </p:cNvPr>
          <p:cNvPicPr>
            <a:picLocks noChangeAspect="1"/>
          </p:cNvPicPr>
          <p:nvPr/>
        </p:nvPicPr>
        <p:blipFill>
          <a:blip r:embed="rId4"/>
          <a:stretch>
            <a:fillRect/>
          </a:stretch>
        </p:blipFill>
        <p:spPr>
          <a:xfrm>
            <a:off x="986129" y="3978081"/>
            <a:ext cx="6553716" cy="2879919"/>
          </a:xfrm>
          <a:prstGeom prst="rect">
            <a:avLst/>
          </a:prstGeom>
          <a:ln>
            <a:noFill/>
          </a:ln>
          <a:effectLst>
            <a:outerShdw blurRad="292100" dist="139700" dir="2700000" algn="tl" rotWithShape="0">
              <a:srgbClr val="333333">
                <a:alpha val="65000"/>
              </a:srgbClr>
            </a:outerShdw>
          </a:effectLst>
        </p:spPr>
      </p:pic>
      <p:sp>
        <p:nvSpPr>
          <p:cNvPr id="10" name="TextBox 9" descr="Provide explanations for any rows that are flagged with an A.  An A flag indicates a Number Count AND Percentage Change of 20 or more from prior year.&#10;" title="Text box call out of &quot;A&quot; flag"/>
          <p:cNvSpPr txBox="1"/>
          <p:nvPr/>
        </p:nvSpPr>
        <p:spPr>
          <a:xfrm>
            <a:off x="7684944" y="2843012"/>
            <a:ext cx="4507056" cy="1328023"/>
          </a:xfrm>
          <a:prstGeom prst="wedgeRoundRectCallout">
            <a:avLst>
              <a:gd name="adj1" fmla="val -22289"/>
              <a:gd name="adj2" fmla="val -57388"/>
              <a:gd name="adj3" fmla="val 16667"/>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Provide explanations for any rows that are flagged with an A.  An “A” flag indicates a number count </a:t>
            </a:r>
            <a:r>
              <a:rPr lang="en-US" b="1" u="sng" dirty="0"/>
              <a:t>and</a:t>
            </a:r>
            <a:r>
              <a:rPr lang="en-US" dirty="0"/>
              <a:t> percentage change of 20 or more from prior year.</a:t>
            </a:r>
          </a:p>
        </p:txBody>
      </p:sp>
      <p:sp>
        <p:nvSpPr>
          <p:cNvPr id="4" name="TextBox 3" descr="Provide explanations for any rows that are flagged with an A.  An A flag indicates a Number Count AND Percentage Change of 20 or more from prior year.&#10;" title="Text box call out of &quot;A&quot; flag">
            <a:extLst>
              <a:ext uri="{FF2B5EF4-FFF2-40B4-BE49-F238E27FC236}">
                <a16:creationId xmlns:a16="http://schemas.microsoft.com/office/drawing/2014/main" id="{AD0A2FCA-C3AB-567A-115B-28F503424E15}"/>
              </a:ext>
            </a:extLst>
          </p:cNvPr>
          <p:cNvSpPr txBox="1"/>
          <p:nvPr/>
        </p:nvSpPr>
        <p:spPr>
          <a:xfrm>
            <a:off x="6096000" y="4206497"/>
            <a:ext cx="4507056" cy="1634490"/>
          </a:xfrm>
          <a:prstGeom prst="wedgeRoundRectCallout">
            <a:avLst>
              <a:gd name="adj1" fmla="val -69357"/>
              <a:gd name="adj2" fmla="val -172523"/>
              <a:gd name="adj3" fmla="val 16667"/>
            </a:avLst>
          </a:prstGeom>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t>Exception for 2022-23: You do </a:t>
            </a:r>
            <a:r>
              <a:rPr lang="en-US" b="1" i="1" dirty="0"/>
              <a:t>not</a:t>
            </a:r>
            <a:r>
              <a:rPr lang="en-US" dirty="0"/>
              <a:t> need to provide a flag Explanation for “01 Part C Evaluations (Path 1 Only).” All AUs are dropping to zero this year due to Part C evaluation moving to Human Services. </a:t>
            </a:r>
          </a:p>
        </p:txBody>
      </p:sp>
    </p:spTree>
    <p:extLst>
      <p:ext uri="{BB962C8B-B14F-4D97-AF65-F5344CB8AC3E}">
        <p14:creationId xmlns:p14="http://schemas.microsoft.com/office/powerpoint/2010/main" val="2751508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10 Listing of Students Reported in Error on the Previous December Count</a:t>
            </a:r>
            <a:br>
              <a:rPr lang="en-US" dirty="0"/>
            </a:br>
            <a:endParaRPr lang="en-US" dirty="0"/>
          </a:p>
        </p:txBody>
      </p:sp>
      <p:pic>
        <p:nvPicPr>
          <p:cNvPr id="9" name="Content Placeholder 8" descr="10 Listing of Students Reported in Error on the Previous December Count">
            <a:extLst>
              <a:ext uri="{FF2B5EF4-FFF2-40B4-BE49-F238E27FC236}">
                <a16:creationId xmlns:a16="http://schemas.microsoft.com/office/drawing/2014/main" id="{78832137-B344-4F48-A68A-E806A75F9E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2120" y="1932469"/>
            <a:ext cx="8747760" cy="345186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989360" y="1403736"/>
            <a:ext cx="1931350" cy="1200329"/>
          </a:xfrm>
          <a:prstGeom prst="rect">
            <a:avLst/>
          </a:prstGeom>
          <a:noFill/>
        </p:spPr>
        <p:txBody>
          <a:bodyPr wrap="square" rtlCol="0">
            <a:spAutoFit/>
          </a:bodyPr>
          <a:lstStyle/>
          <a:p>
            <a:endParaRPr lang="en-US" dirty="0"/>
          </a:p>
          <a:p>
            <a:endParaRPr lang="en-US" dirty="0"/>
          </a:p>
          <a:p>
            <a:r>
              <a:rPr lang="en-US" dirty="0">
                <a:solidFill>
                  <a:srgbClr val="FF0000"/>
                </a:solidFill>
              </a:rPr>
              <a:t>*No exception required for these</a:t>
            </a:r>
          </a:p>
        </p:txBody>
      </p:sp>
      <p:sp>
        <p:nvSpPr>
          <p:cNvPr id="4" name="TextBox 3" descr="These are students that you reported on December Count and whoops, that student really exited in October (or exited anytime between 7/1 and 11/30 before December Count date) and thus should not have been reported on December Count. &#10;" title="Text box"/>
          <p:cNvSpPr txBox="1"/>
          <p:nvPr/>
        </p:nvSpPr>
        <p:spPr>
          <a:xfrm>
            <a:off x="2150533" y="4740164"/>
            <a:ext cx="7770177" cy="1736646"/>
          </a:xfrm>
          <a:prstGeom prst="wedgeRoundRectCallout">
            <a:avLst>
              <a:gd name="adj1" fmla="val 39746"/>
              <a:gd name="adj2" fmla="val -66677"/>
              <a:gd name="adj3" fmla="val 16667"/>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a:solidFill>
                  <a:schemeClr val="bg1"/>
                </a:solidFill>
              </a:rPr>
              <a:t>These are students that you reported in error on December Count. These students exited at some point between 7/1 and 11/30 (after last EOY and before the December Count date) and they should not have been reported. </a:t>
            </a:r>
          </a:p>
        </p:txBody>
      </p:sp>
      <p:sp>
        <p:nvSpPr>
          <p:cNvPr id="5" name="Slide Number Placeholder 3">
            <a:extLst>
              <a:ext uri="{FF2B5EF4-FFF2-40B4-BE49-F238E27FC236}">
                <a16:creationId xmlns:a16="http://schemas.microsoft.com/office/drawing/2014/main" id="{E0318CCE-110B-B90F-6661-03EB3A978B5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98076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sz="2800" dirty="0"/>
              <a:t>Purpose and Content</a:t>
            </a:r>
          </a:p>
        </p:txBody>
      </p:sp>
      <p:sp>
        <p:nvSpPr>
          <p:cNvPr id="2" name="Content Placeholder 1"/>
          <p:cNvSpPr>
            <a:spLocks noGrp="1"/>
          </p:cNvSpPr>
          <p:nvPr>
            <p:ph idx="1"/>
          </p:nvPr>
        </p:nvSpPr>
        <p:spPr>
          <a:xfrm>
            <a:off x="533400" y="1400175"/>
            <a:ext cx="11068050" cy="4956175"/>
          </a:xfrm>
          <a:solidFill>
            <a:schemeClr val="bg1"/>
          </a:solidFill>
        </p:spPr>
        <p:txBody>
          <a:bodyPr>
            <a:normAutofit/>
          </a:bodyPr>
          <a:lstStyle/>
          <a:p>
            <a:pPr lvl="0"/>
            <a:r>
              <a:rPr lang="en-US" sz="2200" dirty="0"/>
              <a:t>State Performance Plan/Annual Performance Report (SPP/APR) Indicators 1, 2, 11, and 12</a:t>
            </a:r>
          </a:p>
          <a:p>
            <a:pPr lvl="1"/>
            <a:r>
              <a:rPr lang="en-US" sz="2200" dirty="0"/>
              <a:t>Indicator 1: Graduation – Percent of youth with Individualized Education Programs (IEPs) exiting special education due to graduating with a regular high school diploma.</a:t>
            </a:r>
          </a:p>
          <a:p>
            <a:pPr lvl="1"/>
            <a:r>
              <a:rPr lang="en-US" sz="2200" dirty="0"/>
              <a:t>Indicator 2:  Dropout – Percent of youth with IEPs who exited special education due to dropping out.</a:t>
            </a:r>
          </a:p>
          <a:p>
            <a:pPr lvl="1"/>
            <a:r>
              <a:rPr lang="en-US" sz="2200" dirty="0"/>
              <a:t>Indicator 11: Percent of children who were evaluated within 60 days of receiving parental consent for initial evaluation.</a:t>
            </a:r>
          </a:p>
          <a:p>
            <a:pPr lvl="1"/>
            <a:r>
              <a:rPr lang="en-US" sz="2200" dirty="0"/>
              <a:t>Indicator 12:  Part C to B Transition - Percent of children referred by Part C prior to age 3, who are found eligible for Part B, and who have an IEP developed and implemented by their third birthday.</a:t>
            </a:r>
          </a:p>
          <a:p>
            <a:pPr lvl="0"/>
            <a:r>
              <a:rPr lang="en-US" sz="2200" dirty="0"/>
              <a:t>Special Education Fiscal Advisory Committee (SEFAC) CRS 22-20-114</a:t>
            </a:r>
          </a:p>
          <a:p>
            <a:pPr marL="45720" indent="0">
              <a:buNone/>
            </a:pPr>
            <a:r>
              <a:rPr lang="en-US" sz="2200" b="1" dirty="0"/>
              <a:t>Reporting Period:  July 1, 2022 – June 30, 2023</a:t>
            </a:r>
          </a:p>
          <a:p>
            <a:pPr marL="45720" indent="0">
              <a:buNone/>
            </a:pPr>
            <a:r>
              <a:rPr lang="en-US" sz="2000" dirty="0"/>
              <a:t>Link to CDE webpage- </a:t>
            </a:r>
            <a:r>
              <a:rPr lang="en-US" sz="2000" dirty="0">
                <a:hlinkClick r:id="rId3"/>
              </a:rPr>
              <a:t>State Performance Plan/Annual Performance Reports</a:t>
            </a:r>
            <a:r>
              <a:rPr lang="en-US" sz="2000" dirty="0"/>
              <a:t> – Please read! </a:t>
            </a:r>
          </a:p>
        </p:txBody>
      </p:sp>
      <p:sp>
        <p:nvSpPr>
          <p:cNvPr id="4" name="Slide Number Placeholder 3">
            <a:extLst>
              <a:ext uri="{FF2B5EF4-FFF2-40B4-BE49-F238E27FC236}">
                <a16:creationId xmlns:a16="http://schemas.microsoft.com/office/drawing/2014/main" id="{B2336E62-05F4-934E-90BC-1C3A7298CD5B}"/>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921952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t>Example of an EOY Report Flag</a:t>
            </a:r>
          </a:p>
        </p:txBody>
      </p:sp>
      <p:pic>
        <p:nvPicPr>
          <p:cNvPr id="12" name="Content Placeholder 5" descr="8 Year to Year Comparison Report of Number of Students Exited">
            <a:extLst>
              <a:ext uri="{FF2B5EF4-FFF2-40B4-BE49-F238E27FC236}">
                <a16:creationId xmlns:a16="http://schemas.microsoft.com/office/drawing/2014/main" id="{E6FD8B1A-1342-42D1-A696-D6C9F5EAD5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9567" y="1003455"/>
            <a:ext cx="8210745" cy="5826264"/>
          </a:xfrm>
          <a:prstGeom prst="rect">
            <a:avLst/>
          </a:prstGeom>
          <a:ln>
            <a:noFill/>
          </a:ln>
          <a:effectLst>
            <a:outerShdw blurRad="292100" dist="139700" dir="2700000" algn="tl" rotWithShape="0">
              <a:srgbClr val="333333">
                <a:alpha val="65000"/>
              </a:srgbClr>
            </a:outerShdw>
          </a:effectLst>
        </p:spPr>
      </p:pic>
      <p:grpSp>
        <p:nvGrpSpPr>
          <p:cNvPr id="16" name="Group 15" descr="Screenshot of the report showing a table with referal types by row and 5 columns: Prior Year Count, Current Year Count, Number Difference and Percentage Difference, and Flag.  There is an &quot;A&quot; in the flag column to show how a flaged catagory would, no other data appears. " title="Year to Year Comparison Report for Referral Type"/>
          <p:cNvGrpSpPr/>
          <p:nvPr/>
        </p:nvGrpSpPr>
        <p:grpSpPr>
          <a:xfrm>
            <a:off x="4822371" y="3111863"/>
            <a:ext cx="5528388" cy="2330218"/>
            <a:chOff x="3162300" y="3270482"/>
            <a:chExt cx="5528388" cy="2330218"/>
          </a:xfrm>
        </p:grpSpPr>
        <p:sp>
          <p:nvSpPr>
            <p:cNvPr id="5" name="Oval 4" descr="calling attention to an &quot;A&quot; Flag" title="Circle"/>
            <p:cNvSpPr/>
            <p:nvPr/>
          </p:nvSpPr>
          <p:spPr>
            <a:xfrm>
              <a:off x="8119188" y="3270482"/>
              <a:ext cx="571500" cy="333725"/>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The count has changed by at least 20&#10;" title="Text box pointing to &quot;Number Difference&quot; Column"/>
            <p:cNvSpPr/>
            <p:nvPr/>
          </p:nvSpPr>
          <p:spPr>
            <a:xfrm>
              <a:off x="3162300" y="4572000"/>
              <a:ext cx="2286000" cy="1028700"/>
            </a:xfrm>
            <a:prstGeom prst="rect">
              <a:avLst/>
            </a:prstGeom>
            <a:solidFill>
              <a:schemeClr val="accent5">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dirty="0"/>
                <a:t>The count has changed by at least 20</a:t>
              </a:r>
            </a:p>
          </p:txBody>
        </p:sp>
        <p:cxnSp>
          <p:nvCxnSpPr>
            <p:cNvPr id="8" name="Straight Arrow Connector 7"/>
            <p:cNvCxnSpPr>
              <a:cxnSpLocks/>
            </p:cNvCxnSpPr>
            <p:nvPr/>
          </p:nvCxnSpPr>
          <p:spPr>
            <a:xfrm flipV="1">
              <a:off x="5005105" y="3454400"/>
              <a:ext cx="1929534" cy="111760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7" name="Rectangle 6" descr="The % has changed by at least 20&#10;" title="Text box pointing to &quot;Percentage Difference&quot; column"/>
            <p:cNvSpPr/>
            <p:nvPr/>
          </p:nvSpPr>
          <p:spPr>
            <a:xfrm>
              <a:off x="5607377" y="4586451"/>
              <a:ext cx="2286000" cy="1014249"/>
            </a:xfrm>
            <a:prstGeom prst="rect">
              <a:avLst/>
            </a:prstGeom>
            <a:solidFill>
              <a:schemeClr val="accent5">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dirty="0"/>
                <a:t>The % has changed by at least 20</a:t>
              </a:r>
            </a:p>
          </p:txBody>
        </p:sp>
        <p:cxnSp>
          <p:nvCxnSpPr>
            <p:cNvPr id="10" name="Straight Arrow Connector 9"/>
            <p:cNvCxnSpPr>
              <a:cxnSpLocks/>
            </p:cNvCxnSpPr>
            <p:nvPr/>
          </p:nvCxnSpPr>
          <p:spPr>
            <a:xfrm flipV="1">
              <a:off x="7024008" y="3454400"/>
              <a:ext cx="831850" cy="113205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sp>
        <p:nvSpPr>
          <p:cNvPr id="2" name="Slide Number Placeholder 3">
            <a:extLst>
              <a:ext uri="{FF2B5EF4-FFF2-40B4-BE49-F238E27FC236}">
                <a16:creationId xmlns:a16="http://schemas.microsoft.com/office/drawing/2014/main" id="{45D8873C-CFDA-C2AE-FF52-580507FEC6D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2033280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of the Data Pipeline Snapshots - Special Education End of Year webpage.  same link as on this slide">
            <a:extLst>
              <a:ext uri="{FF2B5EF4-FFF2-40B4-BE49-F238E27FC236}">
                <a16:creationId xmlns:a16="http://schemas.microsoft.com/office/drawing/2014/main" id="{EF777052-CA13-A785-5562-C93F84544F4A}"/>
              </a:ext>
            </a:extLst>
          </p:cNvPr>
          <p:cNvPicPr>
            <a:picLocks noChangeAspect="1"/>
          </p:cNvPicPr>
          <p:nvPr/>
        </p:nvPicPr>
        <p:blipFill>
          <a:blip r:embed="rId3"/>
          <a:stretch>
            <a:fillRect/>
          </a:stretch>
        </p:blipFill>
        <p:spPr>
          <a:xfrm>
            <a:off x="6866795" y="0"/>
            <a:ext cx="5325205" cy="6858000"/>
          </a:xfrm>
          <a:prstGeom prst="rect">
            <a:avLst/>
          </a:prstGeom>
        </p:spPr>
      </p:pic>
      <p:sp>
        <p:nvSpPr>
          <p:cNvPr id="3" name="Title 2"/>
          <p:cNvSpPr>
            <a:spLocks noGrp="1"/>
          </p:cNvSpPr>
          <p:nvPr>
            <p:ph type="title"/>
          </p:nvPr>
        </p:nvSpPr>
        <p:spPr>
          <a:noFill/>
        </p:spPr>
        <p:txBody>
          <a:bodyPr anchor="ctr"/>
          <a:lstStyle/>
          <a:p>
            <a:pPr algn="l"/>
            <a:r>
              <a:rPr lang="en-US" dirty="0"/>
              <a:t>Flag Explanations</a:t>
            </a:r>
          </a:p>
        </p:txBody>
      </p:sp>
      <p:sp>
        <p:nvSpPr>
          <p:cNvPr id="2" name="Content Placeholder 1"/>
          <p:cNvSpPr>
            <a:spLocks noGrp="1"/>
          </p:cNvSpPr>
          <p:nvPr>
            <p:ph sz="half" idx="1"/>
          </p:nvPr>
        </p:nvSpPr>
        <p:spPr>
          <a:solidFill>
            <a:schemeClr val="bg1"/>
          </a:solidFill>
        </p:spPr>
        <p:txBody>
          <a:bodyPr>
            <a:normAutofit/>
          </a:bodyPr>
          <a:lstStyle/>
          <a:p>
            <a:r>
              <a:rPr lang="en-US" dirty="0"/>
              <a:t>AUs are required to submit an explanation for each A flag </a:t>
            </a:r>
          </a:p>
          <a:p>
            <a:pPr lvl="1"/>
            <a:r>
              <a:rPr lang="en-US" sz="1800" dirty="0">
                <a:effectLst/>
                <a:latin typeface="Segoe UI" panose="020B0502040204020203" pitchFamily="34" charset="0"/>
              </a:rPr>
              <a:t>2022-23 Exception - flags associated with Part C counts dropping to 0. </a:t>
            </a:r>
            <a:endParaRPr lang="en-US" sz="1800" dirty="0">
              <a:effectLst/>
              <a:latin typeface="Arial" panose="020B0604020202020204" pitchFamily="34" charset="0"/>
            </a:endParaRPr>
          </a:p>
          <a:p>
            <a:pPr lvl="1"/>
            <a:endParaRPr lang="en-US" dirty="0"/>
          </a:p>
          <a:p>
            <a:r>
              <a:rPr lang="en-US" dirty="0"/>
              <a:t>Use the flag explanation templates in the technical assistance document  found here under the Reports section:</a:t>
            </a:r>
            <a:r>
              <a:rPr lang="en-US" sz="2000" dirty="0">
                <a:solidFill>
                  <a:srgbClr val="FF0000"/>
                </a:solidFill>
              </a:rPr>
              <a:t> </a:t>
            </a:r>
            <a:r>
              <a:rPr lang="en-US" sz="2000" dirty="0">
                <a:solidFill>
                  <a:srgbClr val="FF0000"/>
                </a:solidFill>
                <a:hlinkClick r:id="rId4"/>
              </a:rPr>
              <a:t>http://www.cde.state.co.us/datapipeline/snap_sped-eoy</a:t>
            </a:r>
            <a:r>
              <a:rPr lang="en-US" sz="2000" dirty="0">
                <a:solidFill>
                  <a:srgbClr val="FF0000"/>
                </a:solidFill>
              </a:rPr>
              <a:t> </a:t>
            </a:r>
            <a:endParaRPr lang="en-US" sz="2000" dirty="0"/>
          </a:p>
        </p:txBody>
      </p:sp>
      <p:sp>
        <p:nvSpPr>
          <p:cNvPr id="6" name="Right Arrow 5" descr="Arrow indicating that the file &quot;Special Education Flag Explanations Document&quot; is located on the webpage in the bullet points under the heading &quot;Additional Resources&quot;.  It is the second link from the top. " title="arrow"/>
          <p:cNvSpPr/>
          <p:nvPr/>
        </p:nvSpPr>
        <p:spPr>
          <a:xfrm rot="9366953">
            <a:off x="9352954" y="5616501"/>
            <a:ext cx="1534097" cy="49784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7" name="Oval 6" descr="Cicle indicating that the file &quot;Special Education Flag Explanations Document&quot; is located on the webpage in the bullet points under the heading &quot;Additional Resources&quot;.  It is the second link from the top. " title="Circle"/>
          <p:cNvSpPr/>
          <p:nvPr/>
        </p:nvSpPr>
        <p:spPr>
          <a:xfrm>
            <a:off x="6752218" y="6231495"/>
            <a:ext cx="3982837" cy="614834"/>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a:extLst>
              <a:ext uri="{FF2B5EF4-FFF2-40B4-BE49-F238E27FC236}">
                <a16:creationId xmlns:a16="http://schemas.microsoft.com/office/drawing/2014/main" id="{DA010DB4-DAE6-169C-5719-50FAE3BCE8F9}"/>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294187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Flag Explanations – The Why</a:t>
            </a:r>
          </a:p>
        </p:txBody>
      </p:sp>
      <p:sp>
        <p:nvSpPr>
          <p:cNvPr id="2" name="Content Placeholder 1"/>
          <p:cNvSpPr>
            <a:spLocks noGrp="1"/>
          </p:cNvSpPr>
          <p:nvPr>
            <p:ph idx="1"/>
          </p:nvPr>
        </p:nvSpPr>
        <p:spPr/>
        <p:txBody>
          <a:bodyPr/>
          <a:lstStyle/>
          <a:p>
            <a:r>
              <a:rPr lang="en-US" sz="2000" dirty="0"/>
              <a:t>We use AUs’ explanations to:</a:t>
            </a:r>
          </a:p>
          <a:p>
            <a:pPr lvl="1"/>
            <a:r>
              <a:rPr lang="en-US" dirty="0"/>
              <a:t>Inform CDE's response to any state-level and LEA-level year-to-year differences to OSEP</a:t>
            </a:r>
          </a:p>
          <a:p>
            <a:pPr lvl="1"/>
            <a:r>
              <a:rPr lang="en-US" sz="2000" dirty="0"/>
              <a:t>Identify the best practices and support needs in the field</a:t>
            </a:r>
          </a:p>
          <a:p>
            <a:r>
              <a:rPr lang="en-US" sz="2000" dirty="0"/>
              <a:t>We appreciate explanations with:</a:t>
            </a:r>
          </a:p>
          <a:p>
            <a:pPr lvl="1"/>
            <a:r>
              <a:rPr lang="en-US" sz="2000" dirty="0"/>
              <a:t>Great details</a:t>
            </a:r>
          </a:p>
          <a:p>
            <a:pPr lvl="1"/>
            <a:r>
              <a:rPr lang="en-US" sz="2000" dirty="0"/>
              <a:t>Cause and effect (e.g., program implementation, unusual mobility)</a:t>
            </a:r>
          </a:p>
        </p:txBody>
      </p:sp>
      <p:graphicFrame>
        <p:nvGraphicFramePr>
          <p:cNvPr id="3" name="Table 2" descr="Examples of explanations for the Flag Report. ">
            <a:extLst>
              <a:ext uri="{FF2B5EF4-FFF2-40B4-BE49-F238E27FC236}">
                <a16:creationId xmlns:a16="http://schemas.microsoft.com/office/drawing/2014/main" id="{085F8EA8-EDA2-4368-BFF8-6797B18A23D1}"/>
              </a:ext>
            </a:extLst>
          </p:cNvPr>
          <p:cNvGraphicFramePr>
            <a:graphicFrameLocks noGrp="1"/>
          </p:cNvGraphicFramePr>
          <p:nvPr>
            <p:extLst>
              <p:ext uri="{D42A27DB-BD31-4B8C-83A1-F6EECF244321}">
                <p14:modId xmlns:p14="http://schemas.microsoft.com/office/powerpoint/2010/main" val="3929892513"/>
              </p:ext>
            </p:extLst>
          </p:nvPr>
        </p:nvGraphicFramePr>
        <p:xfrm>
          <a:off x="2270449" y="3873476"/>
          <a:ext cx="7651102" cy="2334146"/>
        </p:xfrm>
        <a:graphic>
          <a:graphicData uri="http://schemas.openxmlformats.org/drawingml/2006/table">
            <a:tbl>
              <a:tblPr firstRow="1" firstCol="1" bandRow="1">
                <a:tableStyleId>{69012ECD-51FC-41F1-AA8D-1B2483CD663E}</a:tableStyleId>
              </a:tblPr>
              <a:tblGrid>
                <a:gridCol w="1159388">
                  <a:extLst>
                    <a:ext uri="{9D8B030D-6E8A-4147-A177-3AD203B41FA5}">
                      <a16:colId xmlns:a16="http://schemas.microsoft.com/office/drawing/2014/main" val="3859199749"/>
                    </a:ext>
                  </a:extLst>
                </a:gridCol>
                <a:gridCol w="1150151">
                  <a:extLst>
                    <a:ext uri="{9D8B030D-6E8A-4147-A177-3AD203B41FA5}">
                      <a16:colId xmlns:a16="http://schemas.microsoft.com/office/drawing/2014/main" val="507992137"/>
                    </a:ext>
                  </a:extLst>
                </a:gridCol>
                <a:gridCol w="5341563">
                  <a:extLst>
                    <a:ext uri="{9D8B030D-6E8A-4147-A177-3AD203B41FA5}">
                      <a16:colId xmlns:a16="http://schemas.microsoft.com/office/drawing/2014/main" val="529670064"/>
                    </a:ext>
                  </a:extLst>
                </a:gridCol>
              </a:tblGrid>
              <a:tr h="359099">
                <a:tc>
                  <a:txBody>
                    <a:bodyPr/>
                    <a:lstStyle/>
                    <a:p>
                      <a:pPr marL="0" marR="0">
                        <a:spcBef>
                          <a:spcPts val="0"/>
                        </a:spcBef>
                        <a:spcAft>
                          <a:spcPts val="0"/>
                        </a:spcAft>
                        <a:tabLst>
                          <a:tab pos="2743200" algn="ctr"/>
                          <a:tab pos="5486400" algn="r"/>
                          <a:tab pos="158750" algn="l"/>
                          <a:tab pos="2743200" algn="ctr"/>
                          <a:tab pos="5486400" algn="r"/>
                          <a:tab pos="6858000" algn="r"/>
                        </a:tabLst>
                      </a:pPr>
                      <a:r>
                        <a:rPr lang="en-US" sz="1100" dirty="0">
                          <a:solidFill>
                            <a:schemeClr val="bg2">
                              <a:lumMod val="10000"/>
                            </a:schemeClr>
                          </a:solidFill>
                          <a:effectLst/>
                        </a:rPr>
                        <a:t>Category Flagged</a:t>
                      </a:r>
                      <a:endParaRPr lang="en-US" sz="11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spcBef>
                          <a:spcPts val="0"/>
                        </a:spcBef>
                        <a:spcAft>
                          <a:spcPts val="0"/>
                        </a:spcAft>
                        <a:tabLst>
                          <a:tab pos="2743200" algn="ctr"/>
                          <a:tab pos="5486400" algn="r"/>
                          <a:tab pos="158750" algn="l"/>
                          <a:tab pos="2743200" algn="ctr"/>
                          <a:tab pos="5486400" algn="r"/>
                          <a:tab pos="6858000" algn="r"/>
                        </a:tabLst>
                      </a:pPr>
                      <a:r>
                        <a:rPr lang="en-US" sz="1100" dirty="0">
                          <a:solidFill>
                            <a:schemeClr val="bg2">
                              <a:lumMod val="10000"/>
                            </a:schemeClr>
                          </a:solidFill>
                          <a:effectLst/>
                        </a:rPr>
                        <a:t>Inadequate Explanation</a:t>
                      </a:r>
                      <a:endParaRPr lang="en-US" sz="11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spcBef>
                          <a:spcPts val="0"/>
                        </a:spcBef>
                        <a:spcAft>
                          <a:spcPts val="0"/>
                        </a:spcAft>
                        <a:tabLst>
                          <a:tab pos="2743200" algn="ctr"/>
                          <a:tab pos="5486400" algn="r"/>
                          <a:tab pos="158750" algn="l"/>
                          <a:tab pos="2743200" algn="ctr"/>
                          <a:tab pos="5486400" algn="r"/>
                          <a:tab pos="6858000" algn="r"/>
                        </a:tabLst>
                      </a:pPr>
                      <a:r>
                        <a:rPr lang="en-US" sz="1100" dirty="0">
                          <a:solidFill>
                            <a:schemeClr val="bg2">
                              <a:lumMod val="10000"/>
                            </a:schemeClr>
                          </a:solidFill>
                          <a:effectLst/>
                        </a:rPr>
                        <a:t>Informative Explanation</a:t>
                      </a:r>
                      <a:endParaRPr lang="en-US" sz="11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extLst>
                  <a:ext uri="{0D108BD9-81ED-4DB2-BD59-A6C34878D82A}">
                    <a16:rowId xmlns:a16="http://schemas.microsoft.com/office/drawing/2014/main" val="689886769"/>
                  </a:ext>
                </a:extLst>
              </a:tr>
              <a:tr h="1077298">
                <a:tc>
                  <a:txBody>
                    <a:bodyPr/>
                    <a:lstStyle/>
                    <a:p>
                      <a:r>
                        <a:rPr lang="en-US" sz="1100" dirty="0">
                          <a:solidFill>
                            <a:schemeClr val="bg2">
                              <a:lumMod val="10000"/>
                            </a:schemeClr>
                          </a:solidFill>
                          <a:effectLst/>
                        </a:rPr>
                        <a:t>Transferred to Regular Education (increase)</a:t>
                      </a:r>
                      <a:endParaRPr lang="en-US" sz="1100" dirty="0">
                        <a:solidFill>
                          <a:schemeClr val="bg2">
                            <a:lumMod val="10000"/>
                          </a:schemeClr>
                        </a:solidFill>
                        <a:effectLst/>
                        <a:latin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solidFill>
                            <a:schemeClr val="bg2">
                              <a:lumMod val="10000"/>
                            </a:schemeClr>
                          </a:solidFill>
                          <a:effectLst/>
                        </a:rPr>
                        <a:t>Better re-evaluation process.</a:t>
                      </a:r>
                      <a:endParaRPr lang="en-US" sz="11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solidFill>
                            <a:schemeClr val="bg2">
                              <a:lumMod val="10000"/>
                            </a:schemeClr>
                          </a:solidFill>
                          <a:effectLst/>
                        </a:rPr>
                        <a:t>We reported more students who transferred to regular education than the year before due to Professional Development classes that helped providers better understand and identify disability. This professional development helped us strengthen our re-evaluation processes. Consequently, we had more students who exited special education and entered general education across grade levels this year. </a:t>
                      </a:r>
                      <a:endParaRPr lang="en-US" sz="11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extLst>
                  <a:ext uri="{0D108BD9-81ED-4DB2-BD59-A6C34878D82A}">
                    <a16:rowId xmlns:a16="http://schemas.microsoft.com/office/drawing/2014/main" val="3901975933"/>
                  </a:ext>
                </a:extLst>
              </a:tr>
              <a:tr h="897749">
                <a:tc>
                  <a:txBody>
                    <a:bodyPr/>
                    <a:lstStyle/>
                    <a:p>
                      <a:r>
                        <a:rPr lang="en-US" sz="1100" dirty="0">
                          <a:solidFill>
                            <a:schemeClr val="bg2">
                              <a:lumMod val="10000"/>
                            </a:schemeClr>
                          </a:solidFill>
                          <a:effectLst/>
                        </a:rPr>
                        <a:t>Transfer to Public School in a Different State/Country (increase)</a:t>
                      </a:r>
                      <a:endParaRPr lang="en-US" sz="1100" dirty="0">
                        <a:solidFill>
                          <a:schemeClr val="bg2">
                            <a:lumMod val="10000"/>
                          </a:schemeClr>
                        </a:solidFill>
                        <a:effectLst/>
                        <a:latin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solidFill>
                            <a:schemeClr val="bg2">
                              <a:lumMod val="10000"/>
                            </a:schemeClr>
                          </a:solidFill>
                          <a:effectLst/>
                        </a:rPr>
                        <a:t>Increased mobility</a:t>
                      </a:r>
                    </a:p>
                    <a:p>
                      <a:pPr marL="0" marR="0" algn="just">
                        <a:spcBef>
                          <a:spcPts val="0"/>
                        </a:spcBef>
                        <a:spcAft>
                          <a:spcPts val="0"/>
                        </a:spcAft>
                      </a:pPr>
                      <a:r>
                        <a:rPr lang="en-US" sz="1100" dirty="0">
                          <a:solidFill>
                            <a:schemeClr val="bg2">
                              <a:lumMod val="10000"/>
                            </a:schemeClr>
                          </a:solidFill>
                          <a:effectLst/>
                        </a:rPr>
                        <a:t> </a:t>
                      </a:r>
                      <a:endParaRPr lang="en-US" sz="11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solidFill>
                            <a:schemeClr val="bg2">
                              <a:lumMod val="10000"/>
                            </a:schemeClr>
                          </a:solidFill>
                          <a:effectLst/>
                        </a:rPr>
                        <a:t>Historically, our AU has seen big swings in the student population as a reflection of the local economy. This year, families working in the energy industry (a large part of our students’ families’ employments) moved to North Dakota due to the increased job availability there. The families of students with IEPs were also included in this movement.</a:t>
                      </a:r>
                      <a:endParaRPr lang="en-US" sz="1100" dirty="0">
                        <a:solidFill>
                          <a:schemeClr val="bg2">
                            <a:lumMod val="10000"/>
                          </a:schemeClr>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extLst>
                  <a:ext uri="{0D108BD9-81ED-4DB2-BD59-A6C34878D82A}">
                    <a16:rowId xmlns:a16="http://schemas.microsoft.com/office/drawing/2014/main" val="210502808"/>
                  </a:ext>
                </a:extLst>
              </a:tr>
            </a:tbl>
          </a:graphicData>
        </a:graphic>
      </p:graphicFrame>
      <p:sp>
        <p:nvSpPr>
          <p:cNvPr id="5" name="Slide Number Placeholder 3">
            <a:extLst>
              <a:ext uri="{FF2B5EF4-FFF2-40B4-BE49-F238E27FC236}">
                <a16:creationId xmlns:a16="http://schemas.microsoft.com/office/drawing/2014/main" id="{168D9778-B67A-CF15-6C95-EF0DBF7BC06C}"/>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10237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t>Flag Explanations-The How</a:t>
            </a:r>
          </a:p>
        </p:txBody>
      </p:sp>
      <p:sp>
        <p:nvSpPr>
          <p:cNvPr id="2" name="Content Placeholder 1"/>
          <p:cNvSpPr>
            <a:spLocks noGrp="1"/>
          </p:cNvSpPr>
          <p:nvPr>
            <p:ph idx="1"/>
          </p:nvPr>
        </p:nvSpPr>
        <p:spPr>
          <a:xfrm>
            <a:off x="838200" y="1883664"/>
            <a:ext cx="10515600" cy="4022154"/>
          </a:xfrm>
          <a:solidFill>
            <a:schemeClr val="bg1"/>
          </a:solidFill>
        </p:spPr>
        <p:txBody>
          <a:bodyPr/>
          <a:lstStyle/>
          <a:p>
            <a:r>
              <a:rPr lang="en-US" dirty="0"/>
              <a:t>Categories can be grouped (more than one category can be listed in the box) if they are closely related to the same explanation. </a:t>
            </a:r>
          </a:p>
          <a:p>
            <a:r>
              <a:rPr lang="en-US" dirty="0"/>
              <a:t>This is to avoid copy and pasting the same explanation in multiple places. </a:t>
            </a:r>
          </a:p>
        </p:txBody>
      </p:sp>
      <p:pic>
        <p:nvPicPr>
          <p:cNvPr id="4" name="Picture 3" descr="Example of grouping from Flag Explanation Document. ">
            <a:extLst>
              <a:ext uri="{FF2B5EF4-FFF2-40B4-BE49-F238E27FC236}">
                <a16:creationId xmlns:a16="http://schemas.microsoft.com/office/drawing/2014/main" id="{C37A2B31-16BF-402A-ADFE-F111F8CB4761}"/>
              </a:ext>
            </a:extLst>
          </p:cNvPr>
          <p:cNvPicPr>
            <a:picLocks noChangeAspect="1"/>
          </p:cNvPicPr>
          <p:nvPr/>
        </p:nvPicPr>
        <p:blipFill>
          <a:blip r:embed="rId3"/>
          <a:stretch>
            <a:fillRect/>
          </a:stretch>
        </p:blipFill>
        <p:spPr>
          <a:xfrm>
            <a:off x="1947280" y="3664975"/>
            <a:ext cx="8297441" cy="2145890"/>
          </a:xfrm>
          <a:prstGeom prst="rect">
            <a:avLst/>
          </a:prstGeom>
        </p:spPr>
      </p:pic>
      <p:sp>
        <p:nvSpPr>
          <p:cNvPr id="5" name="Slide Number Placeholder 3">
            <a:extLst>
              <a:ext uri="{FF2B5EF4-FFF2-40B4-BE49-F238E27FC236}">
                <a16:creationId xmlns:a16="http://schemas.microsoft.com/office/drawing/2014/main" id="{2E3849CD-714B-C7D5-E54D-FA70400D0BB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3333127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251" y="81870"/>
            <a:ext cx="8065168" cy="898524"/>
          </a:xfrm>
        </p:spPr>
        <p:txBody>
          <a:bodyPr anchor="ctr"/>
          <a:lstStyle/>
          <a:p>
            <a:pPr algn="l"/>
            <a:r>
              <a:rPr lang="en-US" dirty="0"/>
              <a:t>Flag Explanations Template Visual</a:t>
            </a:r>
          </a:p>
        </p:txBody>
      </p:sp>
      <p:pic>
        <p:nvPicPr>
          <p:cNvPr id="8" name="Content Placeholder 7" descr="visual of the flag explanations template">
            <a:extLst>
              <a:ext uri="{FF2B5EF4-FFF2-40B4-BE49-F238E27FC236}">
                <a16:creationId xmlns:a16="http://schemas.microsoft.com/office/drawing/2014/main" id="{12348DCA-A2A2-113C-FFF8-88759C5AF828}"/>
              </a:ext>
            </a:extLst>
          </p:cNvPr>
          <p:cNvPicPr>
            <a:picLocks noGrp="1" noChangeAspect="1"/>
          </p:cNvPicPr>
          <p:nvPr>
            <p:ph idx="1"/>
          </p:nvPr>
        </p:nvPicPr>
        <p:blipFill rotWithShape="1">
          <a:blip r:embed="rId3"/>
          <a:srcRect l="22132" t="26360" r="22232" b="8663"/>
          <a:stretch/>
        </p:blipFill>
        <p:spPr>
          <a:xfrm>
            <a:off x="1495718" y="850455"/>
            <a:ext cx="8832496" cy="5802369"/>
          </a:xfrm>
        </p:spPr>
      </p:pic>
      <p:sp>
        <p:nvSpPr>
          <p:cNvPr id="5" name="Rectangle 4"/>
          <p:cNvSpPr/>
          <p:nvPr/>
        </p:nvSpPr>
        <p:spPr>
          <a:xfrm>
            <a:off x="8655815" y="425303"/>
            <a:ext cx="2040467" cy="105439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Flag Explanation Template</a:t>
            </a:r>
          </a:p>
        </p:txBody>
      </p:sp>
      <p:sp>
        <p:nvSpPr>
          <p:cNvPr id="2" name="Slide Number Placeholder 3">
            <a:extLst>
              <a:ext uri="{FF2B5EF4-FFF2-40B4-BE49-F238E27FC236}">
                <a16:creationId xmlns:a16="http://schemas.microsoft.com/office/drawing/2014/main" id="{A05C7716-0F93-0467-1599-0E0133C725F5}"/>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1326421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dirty="0"/>
              <a:t>Completing Flag Explanations</a:t>
            </a:r>
          </a:p>
        </p:txBody>
      </p:sp>
      <p:sp>
        <p:nvSpPr>
          <p:cNvPr id="2" name="Content Placeholder 1"/>
          <p:cNvSpPr>
            <a:spLocks noGrp="1"/>
          </p:cNvSpPr>
          <p:nvPr>
            <p:ph idx="1"/>
          </p:nvPr>
        </p:nvSpPr>
        <p:spPr>
          <a:xfrm>
            <a:off x="838200" y="1554480"/>
            <a:ext cx="6882353" cy="4351338"/>
          </a:xfrm>
        </p:spPr>
        <p:txBody>
          <a:bodyPr>
            <a:normAutofit/>
          </a:bodyPr>
          <a:lstStyle/>
          <a:p>
            <a:r>
              <a:rPr lang="en-US" sz="2800" dirty="0"/>
              <a:t>Use the second page of the technical assistance document to give us explanations for each flag.</a:t>
            </a:r>
          </a:p>
          <a:p>
            <a:r>
              <a:rPr lang="en-US" sz="2800" dirty="0"/>
              <a:t>Copy and paste the template on a new sheet as needed.</a:t>
            </a:r>
          </a:p>
          <a:p>
            <a:r>
              <a:rPr lang="en-US" sz="2800" dirty="0"/>
              <a:t>Upload this page to the Data Management System along with other signed reports. 	</a:t>
            </a:r>
          </a:p>
          <a:p>
            <a:endParaRPr lang="en-US" sz="2800" dirty="0"/>
          </a:p>
        </p:txBody>
      </p:sp>
      <p:sp>
        <p:nvSpPr>
          <p:cNvPr id="11" name="Slide Number Placeholder 4">
            <a:extLst>
              <a:ext uri="{FF2B5EF4-FFF2-40B4-BE49-F238E27FC236}">
                <a16:creationId xmlns:a16="http://schemas.microsoft.com/office/drawing/2014/main" id="{CBE3C847-4765-4613-998C-2D685066F0F4}"/>
              </a:ext>
            </a:extLst>
          </p:cNvPr>
          <p:cNvSpPr>
            <a:spLocks noGrp="1"/>
          </p:cNvSpPr>
          <p:nvPr>
            <p:ph type="sldNum" sz="quarter" idx="12"/>
          </p:nvPr>
        </p:nvSpPr>
        <p:spPr/>
        <p:txBody>
          <a:bodyPr/>
          <a:lstStyle/>
          <a:p>
            <a:pPr>
              <a:spcAft>
                <a:spcPts val="600"/>
              </a:spcAft>
            </a:pPr>
            <a:fld id="{C479D5F6-EDCB-402A-AC08-4943A1820E8F}" type="slidenum">
              <a:rPr lang="en-US" smtClean="0"/>
              <a:pPr>
                <a:spcAft>
                  <a:spcPts val="600"/>
                </a:spcAft>
              </a:pPr>
              <a:t>45</a:t>
            </a:fld>
            <a:endParaRPr lang="en-US" dirty="0"/>
          </a:p>
        </p:txBody>
      </p:sp>
      <p:pic>
        <p:nvPicPr>
          <p:cNvPr id="8" name="Content Placeholder 7" descr="screen shot of the second page of the flag explanations document ">
            <a:extLst>
              <a:ext uri="{FF2B5EF4-FFF2-40B4-BE49-F238E27FC236}">
                <a16:creationId xmlns:a16="http://schemas.microsoft.com/office/drawing/2014/main" id="{ED2BF8F0-3BC0-F14B-F0FB-3DB37F0F0414}"/>
              </a:ext>
            </a:extLst>
          </p:cNvPr>
          <p:cNvPicPr>
            <a:picLocks noGrp="1" noChangeAspect="1"/>
          </p:cNvPicPr>
          <p:nvPr>
            <p:ph sz="half" idx="4294967295"/>
          </p:nvPr>
        </p:nvPicPr>
        <p:blipFill rotWithShape="1">
          <a:blip r:embed="rId3"/>
          <a:srcRect l="49844" t="3703" r="12860" b="10856"/>
          <a:stretch/>
        </p:blipFill>
        <p:spPr>
          <a:xfrm>
            <a:off x="7894638" y="509588"/>
            <a:ext cx="4297362" cy="5537200"/>
          </a:xfrm>
        </p:spPr>
      </p:pic>
    </p:spTree>
    <p:extLst>
      <p:ext uri="{BB962C8B-B14F-4D97-AF65-F5344CB8AC3E}">
        <p14:creationId xmlns:p14="http://schemas.microsoft.com/office/powerpoint/2010/main" val="2434602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Uploading to the Ascend Data Management System</a:t>
            </a:r>
          </a:p>
        </p:txBody>
      </p:sp>
      <p:sp>
        <p:nvSpPr>
          <p:cNvPr id="2" name="Content Placeholder 1"/>
          <p:cNvSpPr>
            <a:spLocks noGrp="1"/>
          </p:cNvSpPr>
          <p:nvPr>
            <p:ph idx="1"/>
          </p:nvPr>
        </p:nvSpPr>
        <p:spPr>
          <a:xfrm>
            <a:off x="838200" y="1554480"/>
            <a:ext cx="3413289" cy="4351338"/>
          </a:xfrm>
        </p:spPr>
        <p:txBody>
          <a:bodyPr/>
          <a:lstStyle/>
          <a:p>
            <a:r>
              <a:rPr lang="en-US" sz="2400" dirty="0"/>
              <a:t>Log into the Ascend Data Management System</a:t>
            </a:r>
          </a:p>
          <a:p>
            <a:r>
              <a:rPr lang="en-US" sz="2400" dirty="0"/>
              <a:t>Click “ESSU Data Management System” </a:t>
            </a:r>
            <a:r>
              <a:rPr lang="en-US" sz="2400" dirty="0">
                <a:hlinkClick r:id="rId3"/>
              </a:rPr>
              <a:t>Link to Data Pipeline Single Sign-on Page (opens in browser)</a:t>
            </a:r>
            <a:endParaRPr lang="en-US" sz="2400" dirty="0"/>
          </a:p>
        </p:txBody>
      </p:sp>
      <p:pic>
        <p:nvPicPr>
          <p:cNvPr id="7" name="Picture 6" descr="Screenshot of the Identify Management page provide in the link. ">
            <a:extLst>
              <a:ext uri="{FF2B5EF4-FFF2-40B4-BE49-F238E27FC236}">
                <a16:creationId xmlns:a16="http://schemas.microsoft.com/office/drawing/2014/main" id="{7604ADA6-C32E-4545-8156-5DFE0FBD4949}"/>
              </a:ext>
            </a:extLst>
          </p:cNvPr>
          <p:cNvPicPr>
            <a:picLocks noChangeAspect="1"/>
          </p:cNvPicPr>
          <p:nvPr/>
        </p:nvPicPr>
        <p:blipFill>
          <a:blip r:embed="rId4"/>
          <a:stretch>
            <a:fillRect/>
          </a:stretch>
        </p:blipFill>
        <p:spPr>
          <a:xfrm>
            <a:off x="5009110" y="1458317"/>
            <a:ext cx="5395294" cy="4116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ight Arrow 3" descr="Arrow indicating the link to the &quot;ESSU Data Management System&quot; on the Data Pipeline Singe Sign-on Page. " title="arrow"/>
          <p:cNvSpPr/>
          <p:nvPr/>
        </p:nvSpPr>
        <p:spPr>
          <a:xfrm rot="20100460">
            <a:off x="3092326" y="4798592"/>
            <a:ext cx="2163311" cy="474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descr="Circle indicating the link to the &quot;ESSU Data Management System&quot; on the Data Pipeline Singe Sign-on Page. " title="Circle"/>
          <p:cNvSpPr/>
          <p:nvPr/>
        </p:nvSpPr>
        <p:spPr>
          <a:xfrm>
            <a:off x="5224953" y="4114798"/>
            <a:ext cx="1766793" cy="452319"/>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3">
            <a:extLst>
              <a:ext uri="{FF2B5EF4-FFF2-40B4-BE49-F238E27FC236}">
                <a16:creationId xmlns:a16="http://schemas.microsoft.com/office/drawing/2014/main" id="{6987CF1E-9EA9-F2C6-B71C-C30311EA29D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1483936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D743-8B3F-EB82-5DBE-5AA130A64324}"/>
              </a:ext>
            </a:extLst>
          </p:cNvPr>
          <p:cNvSpPr>
            <a:spLocks noGrp="1"/>
          </p:cNvSpPr>
          <p:nvPr>
            <p:ph type="title"/>
          </p:nvPr>
        </p:nvSpPr>
        <p:spPr/>
        <p:txBody>
          <a:bodyPr anchor="ctr"/>
          <a:lstStyle/>
          <a:p>
            <a:r>
              <a:rPr lang="en-US" dirty="0"/>
              <a:t>Logging into the Data Management System</a:t>
            </a:r>
          </a:p>
        </p:txBody>
      </p:sp>
      <p:pic>
        <p:nvPicPr>
          <p:cNvPr id="1026" name="Picture 51" descr="Data Management System Log-in page">
            <a:extLst>
              <a:ext uri="{FF2B5EF4-FFF2-40B4-BE49-F238E27FC236}">
                <a16:creationId xmlns:a16="http://schemas.microsoft.com/office/drawing/2014/main" id="{0CFE3DA7-AEDA-FAE0-F389-888BC34FC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 t="30341"/>
          <a:stretch/>
        </p:blipFill>
        <p:spPr bwMode="auto">
          <a:xfrm>
            <a:off x="665339" y="1578590"/>
            <a:ext cx="11293540" cy="467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65C256A-AA59-C1A1-EC63-EDCBE1011040}"/>
              </a:ext>
            </a:extLst>
          </p:cNvPr>
          <p:cNvSpPr txBox="1"/>
          <p:nvPr/>
        </p:nvSpPr>
        <p:spPr>
          <a:xfrm>
            <a:off x="1182655" y="6250741"/>
            <a:ext cx="6097554" cy="369332"/>
          </a:xfrm>
          <a:prstGeom prst="rect">
            <a:avLst/>
          </a:prstGeom>
          <a:noFill/>
        </p:spPr>
        <p:txBody>
          <a:bodyPr wrap="square">
            <a:spAutoFit/>
          </a:bodyPr>
          <a:lstStyle/>
          <a:p>
            <a:r>
              <a:rPr lang="en-US" dirty="0">
                <a:hlinkClick r:id="rId3"/>
              </a:rPr>
              <a:t>Link to Data Management System log-in page</a:t>
            </a:r>
            <a:r>
              <a:rPr lang="en-US" dirty="0"/>
              <a:t> </a:t>
            </a:r>
          </a:p>
        </p:txBody>
      </p:sp>
      <p:sp>
        <p:nvSpPr>
          <p:cNvPr id="3" name="Slide Number Placeholder 3">
            <a:extLst>
              <a:ext uri="{FF2B5EF4-FFF2-40B4-BE49-F238E27FC236}">
                <a16:creationId xmlns:a16="http://schemas.microsoft.com/office/drawing/2014/main" id="{79B8F276-59D3-CF6B-8DCE-9D96AC27E12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605238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to Ascend DMS</a:t>
            </a:r>
            <a:br>
              <a:rPr lang="en-US" dirty="0"/>
            </a:br>
            <a:r>
              <a:rPr lang="en-US" dirty="0"/>
              <a:t>Please Note:</a:t>
            </a:r>
          </a:p>
        </p:txBody>
      </p:sp>
      <p:sp>
        <p:nvSpPr>
          <p:cNvPr id="3" name="Content Placeholder 2"/>
          <p:cNvSpPr>
            <a:spLocks noGrp="1"/>
          </p:cNvSpPr>
          <p:nvPr>
            <p:ph idx="1"/>
          </p:nvPr>
        </p:nvSpPr>
        <p:spPr/>
        <p:txBody>
          <a:bodyPr>
            <a:normAutofit/>
          </a:bodyPr>
          <a:lstStyle/>
          <a:p>
            <a:r>
              <a:rPr lang="en-US" sz="3200" dirty="0"/>
              <a:t>In order to upload files to the “Documents,” you must be able to log into the Ascend DMS.</a:t>
            </a:r>
          </a:p>
          <a:p>
            <a:r>
              <a:rPr lang="en-US" sz="3200" dirty="0"/>
              <a:t>Please check that you can do this before the upload deadline. </a:t>
            </a:r>
          </a:p>
          <a:p>
            <a:r>
              <a:rPr lang="en-US" sz="3200" dirty="0"/>
              <a:t>Your Local Access Manager (LAM) can assign you an appropriate role that will allow you to log in. </a:t>
            </a:r>
            <a:endParaRPr lang="en-US" sz="2800" dirty="0"/>
          </a:p>
          <a:p>
            <a:pPr marL="365760" lvl="1" indent="0">
              <a:buNone/>
            </a:pPr>
            <a:r>
              <a:rPr lang="en-US" sz="2800" dirty="0"/>
              <a:t>If you encounter any trouble with the Ascend DMS, please email Josh Fails (</a:t>
            </a:r>
            <a:r>
              <a:rPr lang="en-US" sz="2800" dirty="0">
                <a:hlinkClick r:id="rId3"/>
              </a:rPr>
              <a:t>fails_j@cde.state.co.us</a:t>
            </a:r>
            <a:r>
              <a:rPr lang="en-US" sz="2800" dirty="0"/>
              <a:t>).</a:t>
            </a:r>
          </a:p>
          <a:p>
            <a:endParaRPr lang="en-US" sz="2800" dirty="0"/>
          </a:p>
        </p:txBody>
      </p:sp>
      <p:sp>
        <p:nvSpPr>
          <p:cNvPr id="4" name="Slide Number Placeholder 3">
            <a:extLst>
              <a:ext uri="{FF2B5EF4-FFF2-40B4-BE49-F238E27FC236}">
                <a16:creationId xmlns:a16="http://schemas.microsoft.com/office/drawing/2014/main" id="{6683ADA8-5CB6-1F60-5328-9636D2864BE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3008065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Quick Navigation in the Data Management System – Overview </a:t>
            </a:r>
          </a:p>
        </p:txBody>
      </p:sp>
      <p:sp>
        <p:nvSpPr>
          <p:cNvPr id="15" name="object 2">
            <a:extLst>
              <a:ext uri="{FF2B5EF4-FFF2-40B4-BE49-F238E27FC236}">
                <a16:creationId xmlns:a16="http://schemas.microsoft.com/office/drawing/2014/main" id="{8E4B83B8-B3CD-8F08-98B3-55F9763B1294}"/>
              </a:ext>
            </a:extLst>
          </p:cNvPr>
          <p:cNvSpPr txBox="1">
            <a:spLocks/>
          </p:cNvSpPr>
          <p:nvPr/>
        </p:nvSpPr>
        <p:spPr>
          <a:xfrm>
            <a:off x="1053811" y="2222724"/>
            <a:ext cx="4528499" cy="381000"/>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marL="12700">
              <a:lnSpc>
                <a:spcPct val="100000"/>
              </a:lnSpc>
            </a:pPr>
            <a:r>
              <a:rPr lang="en-US" sz="2500" spc="10" dirty="0">
                <a:solidFill>
                  <a:schemeClr val="tx1"/>
                </a:solidFill>
              </a:rPr>
              <a:t>Ascend DMS</a:t>
            </a:r>
            <a:r>
              <a:rPr lang="en-US" sz="2500" spc="-95" dirty="0">
                <a:solidFill>
                  <a:schemeClr val="tx1"/>
                </a:solidFill>
              </a:rPr>
              <a:t> </a:t>
            </a:r>
            <a:r>
              <a:rPr lang="en-US" sz="2500" spc="10" dirty="0">
                <a:solidFill>
                  <a:schemeClr val="tx1"/>
                </a:solidFill>
              </a:rPr>
              <a:t>Dashboard</a:t>
            </a:r>
            <a:endParaRPr lang="en-US" sz="2500" dirty="0">
              <a:solidFill>
                <a:schemeClr val="tx1"/>
              </a:solidFill>
            </a:endParaRPr>
          </a:p>
        </p:txBody>
      </p:sp>
      <p:sp>
        <p:nvSpPr>
          <p:cNvPr id="12" name="object 3">
            <a:extLst>
              <a:ext uri="{FF2B5EF4-FFF2-40B4-BE49-F238E27FC236}">
                <a16:creationId xmlns:a16="http://schemas.microsoft.com/office/drawing/2014/main" id="{40BFB29E-32EB-D065-7DF7-AB6BC8124E2A}"/>
              </a:ext>
            </a:extLst>
          </p:cNvPr>
          <p:cNvSpPr txBox="1">
            <a:spLocks noGrp="1"/>
          </p:cNvSpPr>
          <p:nvPr>
            <p:ph idx="1"/>
          </p:nvPr>
        </p:nvSpPr>
        <p:spPr>
          <a:xfrm>
            <a:off x="1108749" y="2862139"/>
            <a:ext cx="3606349" cy="2067746"/>
          </a:xfrm>
          <a:prstGeom prst="rect">
            <a:avLst/>
          </a:prstGeom>
        </p:spPr>
        <p:txBody>
          <a:bodyPr vert="horz" wrap="square" lIns="0" tIns="0" rIns="0" bIns="0" rtlCol="0">
            <a:spAutoFit/>
          </a:bodyPr>
          <a:lstStyle/>
          <a:p>
            <a:pPr marL="282575" marR="38735" indent="-282575">
              <a:lnSpc>
                <a:spcPct val="105000"/>
              </a:lnSpc>
            </a:pPr>
            <a:r>
              <a:rPr sz="1600" spc="-5" dirty="0">
                <a:latin typeface="Arial"/>
                <a:cs typeface="Arial"/>
              </a:rPr>
              <a:t>Upon logging into Ascend DMS,</a:t>
            </a:r>
            <a:r>
              <a:rPr sz="1600" spc="-60" dirty="0">
                <a:latin typeface="Arial"/>
                <a:cs typeface="Arial"/>
              </a:rPr>
              <a:t> </a:t>
            </a:r>
            <a:r>
              <a:rPr sz="1600" spc="-5" dirty="0">
                <a:latin typeface="Arial"/>
                <a:cs typeface="Arial"/>
              </a:rPr>
              <a:t>you  will land on the </a:t>
            </a:r>
            <a:r>
              <a:rPr sz="1600" dirty="0">
                <a:latin typeface="Arial"/>
                <a:cs typeface="Arial"/>
              </a:rPr>
              <a:t>“</a:t>
            </a:r>
            <a:r>
              <a:rPr sz="1600" b="1" dirty="0">
                <a:latin typeface="Arial"/>
                <a:cs typeface="Arial"/>
              </a:rPr>
              <a:t>My </a:t>
            </a:r>
            <a:r>
              <a:rPr sz="1600" b="1" spc="-5" dirty="0">
                <a:latin typeface="Arial"/>
                <a:cs typeface="Arial"/>
              </a:rPr>
              <a:t>Dashboard</a:t>
            </a:r>
            <a:r>
              <a:rPr sz="1600" spc="-5" dirty="0">
                <a:latin typeface="Arial"/>
                <a:cs typeface="Arial"/>
              </a:rPr>
              <a:t>”  page. </a:t>
            </a:r>
            <a:endParaRPr lang="en-US" sz="1600" spc="-5" dirty="0">
              <a:latin typeface="Arial"/>
              <a:cs typeface="Arial"/>
            </a:endParaRPr>
          </a:p>
          <a:p>
            <a:pPr marL="282575" marR="38735" indent="-282575">
              <a:lnSpc>
                <a:spcPct val="105000"/>
              </a:lnSpc>
            </a:pPr>
            <a:r>
              <a:rPr lang="en-US" sz="1600" spc="-5" dirty="0">
                <a:latin typeface="Arial"/>
                <a:cs typeface="Arial"/>
              </a:rPr>
              <a:t>Note that when uploading documents, the year in the top dropdown is not important. </a:t>
            </a:r>
          </a:p>
          <a:p>
            <a:pPr marL="57150">
              <a:spcBef>
                <a:spcPts val="1290"/>
              </a:spcBef>
            </a:pPr>
            <a:endParaRPr sz="1600" dirty="0">
              <a:latin typeface="Arial"/>
              <a:cs typeface="Arial"/>
            </a:endParaRPr>
          </a:p>
        </p:txBody>
      </p:sp>
      <p:sp>
        <p:nvSpPr>
          <p:cNvPr id="2" name="Slide Number Placeholder 3">
            <a:extLst>
              <a:ext uri="{FF2B5EF4-FFF2-40B4-BE49-F238E27FC236}">
                <a16:creationId xmlns:a16="http://schemas.microsoft.com/office/drawing/2014/main" id="{B5A8D40B-A61C-A43B-97CA-FDCE4F089F4E}"/>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49</a:t>
            </a:fld>
            <a:endParaRPr lang="en-US" dirty="0"/>
          </a:p>
        </p:txBody>
      </p:sp>
      <p:pic>
        <p:nvPicPr>
          <p:cNvPr id="8" name="Picture 7" descr="Screen shot of the dashboard in the Ascend DMS, highlighting the carets or arrows where you can expand menus">
            <a:extLst>
              <a:ext uri="{FF2B5EF4-FFF2-40B4-BE49-F238E27FC236}">
                <a16:creationId xmlns:a16="http://schemas.microsoft.com/office/drawing/2014/main" id="{BD2B7F1F-6E65-CD8A-FD3B-7FB44071D885}"/>
              </a:ext>
            </a:extLst>
          </p:cNvPr>
          <p:cNvPicPr>
            <a:picLocks noChangeAspect="1"/>
          </p:cNvPicPr>
          <p:nvPr/>
        </p:nvPicPr>
        <p:blipFill>
          <a:blip r:embed="rId3"/>
          <a:stretch>
            <a:fillRect/>
          </a:stretch>
        </p:blipFill>
        <p:spPr>
          <a:xfrm>
            <a:off x="4827631" y="2640964"/>
            <a:ext cx="6376161" cy="2470532"/>
          </a:xfrm>
          <a:prstGeom prst="rect">
            <a:avLst/>
          </a:prstGeom>
        </p:spPr>
      </p:pic>
    </p:spTree>
    <p:extLst>
      <p:ext uri="{BB962C8B-B14F-4D97-AF65-F5344CB8AC3E}">
        <p14:creationId xmlns:p14="http://schemas.microsoft.com/office/powerpoint/2010/main" val="353444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a:t>Special Education EOY – Deadline Today!</a:t>
            </a:r>
          </a:p>
        </p:txBody>
      </p:sp>
      <p:sp>
        <p:nvSpPr>
          <p:cNvPr id="2" name="Content Placeholder 1"/>
          <p:cNvSpPr>
            <a:spLocks noGrp="1"/>
          </p:cNvSpPr>
          <p:nvPr>
            <p:ph idx="1"/>
          </p:nvPr>
        </p:nvSpPr>
        <p:spPr>
          <a:solidFill>
            <a:schemeClr val="bg1"/>
          </a:solidFill>
        </p:spPr>
        <p:txBody>
          <a:bodyPr>
            <a:normAutofit/>
          </a:bodyPr>
          <a:lstStyle/>
          <a:p>
            <a:pPr marL="34290" indent="0">
              <a:buNone/>
            </a:pPr>
            <a:r>
              <a:rPr lang="en-US" sz="1800" b="1">
                <a:highlight>
                  <a:srgbClr val="FFFF00"/>
                </a:highlight>
              </a:rPr>
              <a:t>Thursday, September 7: Complete Snapshot – all errors resolved (except SY260)</a:t>
            </a:r>
          </a:p>
        </p:txBody>
      </p:sp>
      <p:sp>
        <p:nvSpPr>
          <p:cNvPr id="5" name="Slide Number Placeholder 3">
            <a:extLst>
              <a:ext uri="{FF2B5EF4-FFF2-40B4-BE49-F238E27FC236}">
                <a16:creationId xmlns:a16="http://schemas.microsoft.com/office/drawing/2014/main" id="{FEEDA368-839A-5077-D65F-4383521589C4}"/>
              </a:ext>
            </a:extLst>
          </p:cNvPr>
          <p:cNvSpPr>
            <a:spLocks noGrp="1"/>
          </p:cNvSpPr>
          <p:nvPr>
            <p:ph type="sldNum" sz="quarter" idx="12"/>
          </p:nvPr>
        </p:nvSpPr>
        <p:spPr/>
        <p:txBody>
          <a:bodyPr/>
          <a:lstStyle/>
          <a:p>
            <a:r>
              <a:rPr lang="en-US"/>
              <a:t>53</a:t>
            </a:r>
          </a:p>
        </p:txBody>
      </p:sp>
      <p:graphicFrame>
        <p:nvGraphicFramePr>
          <p:cNvPr id="6" name="Table 6" descr="Table of key dates">
            <a:extLst>
              <a:ext uri="{FF2B5EF4-FFF2-40B4-BE49-F238E27FC236}">
                <a16:creationId xmlns:a16="http://schemas.microsoft.com/office/drawing/2014/main" id="{FBFC872A-BC96-4199-8557-105946AA4AF6}"/>
              </a:ext>
            </a:extLst>
          </p:cNvPr>
          <p:cNvGraphicFramePr>
            <a:graphicFrameLocks noGrp="1"/>
          </p:cNvGraphicFramePr>
          <p:nvPr/>
        </p:nvGraphicFramePr>
        <p:xfrm>
          <a:off x="1674395" y="2164265"/>
          <a:ext cx="8413750" cy="3375660"/>
        </p:xfrm>
        <a:graphic>
          <a:graphicData uri="http://schemas.openxmlformats.org/drawingml/2006/table">
            <a:tbl>
              <a:tblPr firstRow="1" bandRow="1">
                <a:tableStyleId>{C083E6E3-FA7D-4D7B-A595-EF9225AFEA82}</a:tableStyleId>
              </a:tblPr>
              <a:tblGrid>
                <a:gridCol w="1544733">
                  <a:extLst>
                    <a:ext uri="{9D8B030D-6E8A-4147-A177-3AD203B41FA5}">
                      <a16:colId xmlns:a16="http://schemas.microsoft.com/office/drawing/2014/main" val="3894976299"/>
                    </a:ext>
                  </a:extLst>
                </a:gridCol>
                <a:gridCol w="6869017">
                  <a:extLst>
                    <a:ext uri="{9D8B030D-6E8A-4147-A177-3AD203B41FA5}">
                      <a16:colId xmlns:a16="http://schemas.microsoft.com/office/drawing/2014/main" val="3487688235"/>
                    </a:ext>
                  </a:extLst>
                </a:gridCol>
              </a:tblGrid>
              <a:tr h="278130">
                <a:tc>
                  <a:txBody>
                    <a:bodyPr/>
                    <a:lstStyle/>
                    <a:p>
                      <a:r>
                        <a:rPr lang="en-US" sz="1400"/>
                        <a:t>Date</a:t>
                      </a:r>
                    </a:p>
                  </a:txBody>
                  <a:tcPr marL="68580" marR="68580" marT="34290" marB="34290"/>
                </a:tc>
                <a:tc>
                  <a:txBody>
                    <a:bodyPr/>
                    <a:lstStyle/>
                    <a:p>
                      <a:r>
                        <a:rPr lang="en-US" sz="1400"/>
                        <a:t>Task</a:t>
                      </a:r>
                    </a:p>
                  </a:txBody>
                  <a:tcPr marL="68580" marR="68580" marT="34290" marB="34290"/>
                </a:tc>
                <a:extLst>
                  <a:ext uri="{0D108BD9-81ED-4DB2-BD59-A6C34878D82A}">
                    <a16:rowId xmlns:a16="http://schemas.microsoft.com/office/drawing/2014/main" val="2619757644"/>
                  </a:ext>
                </a:extLst>
              </a:tr>
              <a:tr h="937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a:t>9/8 -9/15</a:t>
                      </a:r>
                    </a:p>
                  </a:txBody>
                  <a:tcPr marL="68580" marR="68580" marT="34290" marB="34290"/>
                </a:tc>
                <a:tc>
                  <a:txBody>
                    <a:bodyPr/>
                    <a:lstStyle/>
                    <a:p>
                      <a:r>
                        <a:rPr lang="en-US" sz="1500" b="1" u="sng"/>
                        <a:t>Initial Report and Warning Review</a:t>
                      </a:r>
                      <a:r>
                        <a:rPr lang="en-US" sz="1500" b="0" u="none"/>
                        <a:t>: </a:t>
                      </a:r>
                      <a:r>
                        <a:rPr lang="en-US" sz="1500"/>
                        <a:t>Director/Data Respondent review signature and detail reports</a:t>
                      </a:r>
                    </a:p>
                    <a:p>
                      <a:pPr marL="365760" lvl="1" indent="0">
                        <a:buNone/>
                      </a:pPr>
                      <a:r>
                        <a:rPr lang="en-US" sz="1400"/>
                        <a:t>*signatures and submission to CDE are </a:t>
                      </a:r>
                      <a:r>
                        <a:rPr lang="en-US" sz="1400" u="sng"/>
                        <a:t>not</a:t>
                      </a:r>
                      <a:r>
                        <a:rPr lang="en-US" sz="1400"/>
                        <a:t> needed until the final report review (after duplicates are resolved)</a:t>
                      </a:r>
                    </a:p>
                  </a:txBody>
                  <a:tcPr marL="68580" marR="68580" marT="34290" marB="34290"/>
                </a:tc>
                <a:extLst>
                  <a:ext uri="{0D108BD9-81ED-4DB2-BD59-A6C34878D82A}">
                    <a16:rowId xmlns:a16="http://schemas.microsoft.com/office/drawing/2014/main" val="4086788294"/>
                  </a:ext>
                </a:extLst>
              </a:tr>
              <a:tr h="662940">
                <a:tc>
                  <a:txBody>
                    <a:bodyPr/>
                    <a:lstStyle/>
                    <a:p>
                      <a:r>
                        <a:rPr lang="en-US" sz="1400" b="1" u="sng"/>
                        <a:t>9/18 – 9/22</a:t>
                      </a:r>
                      <a:endParaRPr lang="en-US" sz="1400"/>
                    </a:p>
                  </a:txBody>
                  <a:tcPr marL="68580" marR="68580" marT="34290" marB="34290"/>
                </a:tc>
                <a:tc>
                  <a:txBody>
                    <a:bodyPr/>
                    <a:lstStyle/>
                    <a:p>
                      <a:pPr marL="388620" indent="-342900"/>
                      <a:r>
                        <a:rPr lang="en-US" sz="1400" b="1" u="sng"/>
                        <a:t>Resolving Duplicates (Error SY260/Duplicates Cognos Reports) and Date Validity Issues</a:t>
                      </a:r>
                      <a:r>
                        <a:rPr lang="en-US" sz="1400" b="0" u="none"/>
                        <a:t>: R</a:t>
                      </a:r>
                      <a:r>
                        <a:rPr lang="en-US" sz="1400"/>
                        <a:t>esolve records that are being reported by your AU and another AU on the same date</a:t>
                      </a:r>
                    </a:p>
                    <a:p>
                      <a:pPr marL="45720" indent="0">
                        <a:buNone/>
                      </a:pPr>
                      <a:r>
                        <a:rPr lang="en-US" sz="1200"/>
                        <a:t>	*All changes made, and errors cleared by Monday 9/25</a:t>
                      </a:r>
                      <a:endParaRPr lang="en-US" sz="1400"/>
                    </a:p>
                  </a:txBody>
                  <a:tcPr marL="68580" marR="68580" marT="34290" marB="34290"/>
                </a:tc>
                <a:extLst>
                  <a:ext uri="{0D108BD9-81ED-4DB2-BD59-A6C34878D82A}">
                    <a16:rowId xmlns:a16="http://schemas.microsoft.com/office/drawing/2014/main" val="135342432"/>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a:t>9/25-9/29</a:t>
                      </a:r>
                      <a:endParaRPr lang="en-US"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a:t>Final Report Review Week</a:t>
                      </a:r>
                      <a:r>
                        <a:rPr lang="en-US" sz="1400" b="0" u="none"/>
                        <a:t>: </a:t>
                      </a:r>
                      <a:r>
                        <a:rPr lang="en-US" sz="1400"/>
                        <a:t>Print new reports following your final EOY Snapshot to ensure the reports reflect the current data</a:t>
                      </a:r>
                    </a:p>
                  </a:txBody>
                  <a:tcPr marL="68580" marR="68580" marT="34290" marB="34290"/>
                </a:tc>
                <a:extLst>
                  <a:ext uri="{0D108BD9-81ED-4DB2-BD59-A6C34878D82A}">
                    <a16:rowId xmlns:a16="http://schemas.microsoft.com/office/drawing/2014/main" val="242298508"/>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a:t>9/29</a:t>
                      </a:r>
                      <a:endParaRPr lang="en-US" sz="1400"/>
                    </a:p>
                  </a:txBody>
                  <a:tcPr marL="68580" marR="68580" marT="34290" marB="34290"/>
                </a:tc>
                <a:tc>
                  <a:txBody>
                    <a:bodyPr/>
                    <a:lstStyle/>
                    <a:p>
                      <a:r>
                        <a:rPr lang="en-US" sz="1400" b="1" u="sng"/>
                        <a:t>Final EOY Snapshot Complete</a:t>
                      </a:r>
                      <a:endParaRPr lang="en-US" sz="1400"/>
                    </a:p>
                  </a:txBody>
                  <a:tcPr marL="68580" marR="68580" marT="34290" marB="34290"/>
                </a:tc>
                <a:extLst>
                  <a:ext uri="{0D108BD9-81ED-4DB2-BD59-A6C34878D82A}">
                    <a16:rowId xmlns:a16="http://schemas.microsoft.com/office/drawing/2014/main" val="3201606030"/>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a:t>9/29</a:t>
                      </a:r>
                      <a:endParaRPr lang="en-US" sz="1400"/>
                    </a:p>
                  </a:txBody>
                  <a:tcPr marL="68580" marR="68580" marT="34290" marB="34290">
                    <a:solidFill>
                      <a:schemeClr val="accent2">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a:t>Final Data File Approval and Reports Due</a:t>
                      </a:r>
                      <a:r>
                        <a:rPr lang="en-US" sz="1400" b="0" u="none"/>
                        <a:t>: </a:t>
                      </a:r>
                      <a:r>
                        <a:rPr lang="en-US" sz="1400"/>
                        <a:t>EOY Snapshot due through electronic submission to the Data Pipeline and Signed reports uploaded to the Data Management System</a:t>
                      </a:r>
                    </a:p>
                  </a:txBody>
                  <a:tcPr marL="68580" marR="68580" marT="34290" marB="34290">
                    <a:solidFill>
                      <a:schemeClr val="accent2">
                        <a:alpha val="20000"/>
                      </a:schemeClr>
                    </a:solidFill>
                  </a:tcPr>
                </a:tc>
                <a:extLst>
                  <a:ext uri="{0D108BD9-81ED-4DB2-BD59-A6C34878D82A}">
                    <a16:rowId xmlns:a16="http://schemas.microsoft.com/office/drawing/2014/main" val="1090730379"/>
                  </a:ext>
                </a:extLst>
              </a:tr>
            </a:tbl>
          </a:graphicData>
        </a:graphic>
      </p:graphicFrame>
      <p:sp>
        <p:nvSpPr>
          <p:cNvPr id="4" name="TextBox 3">
            <a:extLst>
              <a:ext uri="{FF2B5EF4-FFF2-40B4-BE49-F238E27FC236}">
                <a16:creationId xmlns:a16="http://schemas.microsoft.com/office/drawing/2014/main" id="{2DB3B817-A1FE-0042-75B8-A14CE3006974}"/>
              </a:ext>
            </a:extLst>
          </p:cNvPr>
          <p:cNvSpPr txBox="1"/>
          <p:nvPr/>
        </p:nvSpPr>
        <p:spPr>
          <a:xfrm>
            <a:off x="2004595" y="1868976"/>
            <a:ext cx="3166533" cy="369332"/>
          </a:xfrm>
          <a:prstGeom prst="rect">
            <a:avLst/>
          </a:prstGeom>
          <a:noFill/>
        </p:spPr>
        <p:txBody>
          <a:bodyPr wrap="square" rtlCol="0">
            <a:spAutoFit/>
          </a:bodyPr>
          <a:lstStyle/>
          <a:p>
            <a:r>
              <a:rPr lang="en-US"/>
              <a:t>Remaining Timeline:</a:t>
            </a:r>
          </a:p>
        </p:txBody>
      </p:sp>
      <p:sp>
        <p:nvSpPr>
          <p:cNvPr id="7" name="TextBox 6">
            <a:extLst>
              <a:ext uri="{FF2B5EF4-FFF2-40B4-BE49-F238E27FC236}">
                <a16:creationId xmlns:a16="http://schemas.microsoft.com/office/drawing/2014/main" id="{01DD7A2A-6BCE-E678-AEC5-39250CCABEFE}"/>
              </a:ext>
            </a:extLst>
          </p:cNvPr>
          <p:cNvSpPr txBox="1"/>
          <p:nvPr/>
        </p:nvSpPr>
        <p:spPr>
          <a:xfrm>
            <a:off x="1270000" y="6172200"/>
            <a:ext cx="7890933" cy="369332"/>
          </a:xfrm>
          <a:prstGeom prst="rect">
            <a:avLst/>
          </a:prstGeom>
          <a:noFill/>
        </p:spPr>
        <p:txBody>
          <a:bodyPr wrap="square" rtlCol="0">
            <a:spAutoFit/>
          </a:bodyPr>
          <a:lstStyle/>
          <a:p>
            <a:r>
              <a:rPr lang="en-US" dirty="0"/>
              <a:t>Note: 23-24 Special Education IEP Interchange will not open until October 1</a:t>
            </a:r>
            <a:r>
              <a:rPr lang="en-US" baseline="30000" dirty="0"/>
              <a:t>st </a:t>
            </a:r>
            <a:endParaRPr lang="en-US" dirty="0"/>
          </a:p>
        </p:txBody>
      </p:sp>
    </p:spTree>
    <p:extLst>
      <p:ext uri="{BB962C8B-B14F-4D97-AF65-F5344CB8AC3E}">
        <p14:creationId xmlns:p14="http://schemas.microsoft.com/office/powerpoint/2010/main" val="372207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489" y="280167"/>
            <a:ext cx="8065168" cy="419795"/>
          </a:xfrm>
          <a:prstGeom prst="rect">
            <a:avLst/>
          </a:prstGeom>
        </p:spPr>
        <p:txBody>
          <a:bodyPr vert="horz" wrap="square" lIns="0" tIns="0" rIns="0" bIns="0" rtlCol="0" anchor="t" anchorCtr="0">
            <a:spAutoFit/>
          </a:bodyPr>
          <a:lstStyle/>
          <a:p>
            <a:pPr marL="12700" marR="5080">
              <a:lnSpc>
                <a:spcPct val="100800"/>
              </a:lnSpc>
            </a:pPr>
            <a:r>
              <a:rPr spc="10" dirty="0"/>
              <a:t>Ascend DMS</a:t>
            </a:r>
            <a:r>
              <a:rPr spc="-90" dirty="0"/>
              <a:t> </a:t>
            </a:r>
            <a:r>
              <a:rPr spc="5" dirty="0"/>
              <a:t>Left Navigation</a:t>
            </a:r>
            <a:r>
              <a:rPr spc="-60" dirty="0"/>
              <a:t> </a:t>
            </a:r>
            <a:r>
              <a:rPr spc="10" dirty="0"/>
              <a:t>Pane</a:t>
            </a:r>
            <a:endParaRPr dirty="0"/>
          </a:p>
        </p:txBody>
      </p:sp>
      <p:sp>
        <p:nvSpPr>
          <p:cNvPr id="3" name="object 3"/>
          <p:cNvSpPr txBox="1"/>
          <p:nvPr/>
        </p:nvSpPr>
        <p:spPr>
          <a:xfrm>
            <a:off x="955886" y="1005580"/>
            <a:ext cx="3418151" cy="2795637"/>
          </a:xfrm>
          <a:prstGeom prst="rect">
            <a:avLst/>
          </a:prstGeom>
        </p:spPr>
        <p:txBody>
          <a:bodyPr vert="horz" wrap="square" lIns="0" tIns="0" rIns="0" bIns="0" rtlCol="0">
            <a:spAutoFit/>
          </a:bodyPr>
          <a:lstStyle/>
          <a:p>
            <a:pPr marL="78105" marR="167640">
              <a:lnSpc>
                <a:spcPts val="1820"/>
              </a:lnSpc>
            </a:pPr>
            <a:r>
              <a:rPr sz="1600" spc="-5" dirty="0">
                <a:latin typeface="Arial"/>
                <a:cs typeface="Arial"/>
              </a:rPr>
              <a:t>Ascend </a:t>
            </a:r>
            <a:r>
              <a:rPr sz="1600" dirty="0">
                <a:latin typeface="Arial"/>
                <a:cs typeface="Arial"/>
              </a:rPr>
              <a:t>may </a:t>
            </a:r>
            <a:r>
              <a:rPr sz="1600" spc="-5" dirty="0">
                <a:latin typeface="Arial"/>
                <a:cs typeface="Arial"/>
              </a:rPr>
              <a:t>open with the left navigation pane closed. The left navigation pane  contains the links to the various module pages such  as </a:t>
            </a:r>
            <a:r>
              <a:rPr sz="1600" b="1" spc="-5" dirty="0">
                <a:latin typeface="Arial"/>
                <a:cs typeface="Arial"/>
              </a:rPr>
              <a:t>AU</a:t>
            </a:r>
            <a:r>
              <a:rPr lang="en-US" sz="1600" b="1" spc="-5" dirty="0">
                <a:latin typeface="Arial"/>
                <a:cs typeface="Arial"/>
              </a:rPr>
              <a:t> </a:t>
            </a:r>
            <a:r>
              <a:rPr sz="1600" b="1" spc="-25" dirty="0">
                <a:latin typeface="Arial"/>
                <a:cs typeface="Arial"/>
              </a:rPr>
              <a:t>Tasks</a:t>
            </a:r>
            <a:r>
              <a:rPr sz="1600" spc="-25" dirty="0">
                <a:latin typeface="Arial"/>
                <a:cs typeface="Arial"/>
              </a:rPr>
              <a:t>, </a:t>
            </a:r>
            <a:r>
              <a:rPr sz="1600" b="1" spc="-5" dirty="0">
                <a:latin typeface="Arial"/>
                <a:cs typeface="Arial"/>
              </a:rPr>
              <a:t>Corrections</a:t>
            </a:r>
            <a:r>
              <a:rPr sz="1600" spc="-5" dirty="0">
                <a:latin typeface="Arial"/>
                <a:cs typeface="Arial"/>
              </a:rPr>
              <a:t>,  </a:t>
            </a:r>
            <a:r>
              <a:rPr sz="1600" b="1" spc="-5" dirty="0">
                <a:latin typeface="Arial"/>
                <a:cs typeface="Arial"/>
              </a:rPr>
              <a:t>Documents</a:t>
            </a:r>
            <a:r>
              <a:rPr sz="1600" spc="-5" dirty="0">
                <a:latin typeface="Arial"/>
                <a:cs typeface="Arial"/>
              </a:rPr>
              <a:t>, and</a:t>
            </a:r>
            <a:r>
              <a:rPr sz="1600" spc="-25" dirty="0">
                <a:latin typeface="Arial"/>
                <a:cs typeface="Arial"/>
              </a:rPr>
              <a:t> </a:t>
            </a:r>
            <a:r>
              <a:rPr sz="1600" b="1" spc="-5" dirty="0">
                <a:latin typeface="Arial"/>
                <a:cs typeface="Arial"/>
              </a:rPr>
              <a:t>Help</a:t>
            </a:r>
            <a:r>
              <a:rPr sz="1600" spc="-5" dirty="0">
                <a:latin typeface="Arial"/>
                <a:cs typeface="Arial"/>
              </a:rPr>
              <a:t>.</a:t>
            </a:r>
            <a:endParaRPr sz="1600" dirty="0">
              <a:latin typeface="Arial"/>
              <a:cs typeface="Arial"/>
            </a:endParaRPr>
          </a:p>
          <a:p>
            <a:pPr marL="78105" marR="287655">
              <a:lnSpc>
                <a:spcPts val="1820"/>
              </a:lnSpc>
              <a:spcBef>
                <a:spcPts val="600"/>
              </a:spcBef>
            </a:pPr>
            <a:r>
              <a:rPr sz="1600" spc="-95" dirty="0">
                <a:latin typeface="Arial"/>
                <a:cs typeface="Arial"/>
              </a:rPr>
              <a:t>To </a:t>
            </a:r>
            <a:r>
              <a:rPr sz="1600" spc="-5" dirty="0">
                <a:latin typeface="Arial"/>
                <a:cs typeface="Arial"/>
              </a:rPr>
              <a:t>open the left navigation pane:</a:t>
            </a:r>
            <a:endParaRPr sz="1600" dirty="0">
              <a:latin typeface="Arial"/>
              <a:cs typeface="Arial"/>
            </a:endParaRPr>
          </a:p>
          <a:p>
            <a:pPr marL="192405" marR="5080" indent="-179705">
              <a:lnSpc>
                <a:spcPts val="1630"/>
              </a:lnSpc>
              <a:spcBef>
                <a:spcPts val="595"/>
              </a:spcBef>
              <a:buChar char="●"/>
              <a:tabLst>
                <a:tab pos="193040" algn="l"/>
              </a:tabLst>
            </a:pPr>
            <a:r>
              <a:rPr sz="1600" spc="-5" dirty="0">
                <a:latin typeface="Arial"/>
                <a:cs typeface="Arial"/>
              </a:rPr>
              <a:t>Click on the </a:t>
            </a:r>
            <a:r>
              <a:rPr sz="1600" b="1" spc="-5" dirty="0">
                <a:latin typeface="Arial"/>
                <a:cs typeface="Arial"/>
              </a:rPr>
              <a:t>Quick Access </a:t>
            </a:r>
            <a:r>
              <a:rPr sz="1600" spc="-5" dirty="0">
                <a:latin typeface="Arial"/>
                <a:cs typeface="Arial"/>
              </a:rPr>
              <a:t>menu (3 horizontal lines icon) located to the right of the ASCEND logo located</a:t>
            </a:r>
            <a:r>
              <a:rPr sz="1600" spc="-95" dirty="0">
                <a:latin typeface="Arial"/>
                <a:cs typeface="Arial"/>
              </a:rPr>
              <a:t> </a:t>
            </a:r>
            <a:r>
              <a:rPr sz="1600" spc="-5" dirty="0">
                <a:latin typeface="Arial"/>
                <a:cs typeface="Arial"/>
              </a:rPr>
              <a:t>in the upper left corner of the  screen.</a:t>
            </a:r>
            <a:endParaRPr sz="1600" dirty="0">
              <a:latin typeface="Arial"/>
              <a:cs typeface="Arial"/>
            </a:endParaRPr>
          </a:p>
        </p:txBody>
      </p:sp>
      <p:sp>
        <p:nvSpPr>
          <p:cNvPr id="11" name="TextBox 10">
            <a:extLst>
              <a:ext uri="{FF2B5EF4-FFF2-40B4-BE49-F238E27FC236}">
                <a16:creationId xmlns:a16="http://schemas.microsoft.com/office/drawing/2014/main" id="{87810C4B-D23D-7263-9B04-74F2FDEF870E}"/>
              </a:ext>
            </a:extLst>
          </p:cNvPr>
          <p:cNvSpPr txBox="1"/>
          <p:nvPr/>
        </p:nvSpPr>
        <p:spPr>
          <a:xfrm>
            <a:off x="1373268" y="4807350"/>
            <a:ext cx="2185852" cy="1328023"/>
          </a:xfrm>
          <a:prstGeom prst="wedgeRoundRectCallout">
            <a:avLst>
              <a:gd name="adj1" fmla="val 81048"/>
              <a:gd name="adj2" fmla="val 37412"/>
              <a:gd name="adj3" fmla="val 16667"/>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To upload your EOY Reports, select </a:t>
            </a:r>
            <a:r>
              <a:rPr lang="en-US" u="sng" dirty="0"/>
              <a:t>Documents</a:t>
            </a:r>
            <a:r>
              <a:rPr lang="en-US" dirty="0"/>
              <a:t> from the menu</a:t>
            </a:r>
          </a:p>
        </p:txBody>
      </p:sp>
      <p:sp>
        <p:nvSpPr>
          <p:cNvPr id="10" name="object 10"/>
          <p:cNvSpPr txBox="1">
            <a:spLocks noGrp="1"/>
          </p:cNvSpPr>
          <p:nvPr>
            <p:ph type="sldNum" sz="quarter" idx="12"/>
          </p:nvPr>
        </p:nvSpPr>
        <p:spPr>
          <a:xfrm>
            <a:off x="1856873" y="6461970"/>
            <a:ext cx="2743200" cy="153888"/>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0" i="0" kern="1200">
                <a:solidFill>
                  <a:srgbClr val="59595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5"/>
              </a:spcBef>
            </a:pPr>
            <a:fld id="{81D60167-4931-47E6-BA6A-407CBD079E47}" type="slidenum">
              <a:rPr lang="en-US" spc="-5"/>
              <a:pPr marL="95885">
                <a:spcBef>
                  <a:spcPts val="5"/>
                </a:spcBef>
              </a:pPr>
              <a:t>50</a:t>
            </a:fld>
            <a:endParaRPr spc="-5" dirty="0"/>
          </a:p>
        </p:txBody>
      </p:sp>
      <p:sp>
        <p:nvSpPr>
          <p:cNvPr id="5" name="Slide Number Placeholder 3">
            <a:extLst>
              <a:ext uri="{FF2B5EF4-FFF2-40B4-BE49-F238E27FC236}">
                <a16:creationId xmlns:a16="http://schemas.microsoft.com/office/drawing/2014/main" id="{3DA6AD7A-023F-4BFD-7169-7A6054EEC4A0}"/>
              </a:ext>
            </a:extLst>
          </p:cNvPr>
          <p:cNvSpPr txBox="1">
            <a:spLocks/>
          </p:cNvSpPr>
          <p:nvPr/>
        </p:nvSpPr>
        <p:spPr>
          <a:xfrm>
            <a:off x="33287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50</a:t>
            </a:fld>
            <a:endParaRPr lang="en-US" dirty="0"/>
          </a:p>
        </p:txBody>
      </p:sp>
      <p:grpSp>
        <p:nvGrpSpPr>
          <p:cNvPr id="9" name="Group 8">
            <a:extLst>
              <a:ext uri="{FF2B5EF4-FFF2-40B4-BE49-F238E27FC236}">
                <a16:creationId xmlns:a16="http://schemas.microsoft.com/office/drawing/2014/main" id="{D18AC381-3FBD-FCCE-41D1-ACFA3346FB53}"/>
              </a:ext>
            </a:extLst>
          </p:cNvPr>
          <p:cNvGrpSpPr/>
          <p:nvPr/>
        </p:nvGrpSpPr>
        <p:grpSpPr>
          <a:xfrm>
            <a:off x="4991877" y="989350"/>
            <a:ext cx="5676121" cy="2164398"/>
            <a:chOff x="4991877" y="989350"/>
            <a:chExt cx="5676121" cy="2164398"/>
          </a:xfrm>
        </p:grpSpPr>
        <p:sp>
          <p:nvSpPr>
            <p:cNvPr id="4" name="object 4" descr="screen shots of the Ascend DMS system, highlighting the three line menu button where you can expand a menu"/>
            <p:cNvSpPr/>
            <p:nvPr/>
          </p:nvSpPr>
          <p:spPr>
            <a:xfrm>
              <a:off x="4991877" y="989350"/>
              <a:ext cx="5676121" cy="2164398"/>
            </a:xfrm>
            <a:prstGeom prst="rect">
              <a:avLst/>
            </a:prstGeom>
            <a:blipFill>
              <a:blip r:embed="rId2" cstate="print"/>
              <a:stretch>
                <a:fillRect l="-1224" t="1" b="-4614"/>
              </a:stretch>
            </a:blipFill>
            <a:ln>
              <a:solidFill>
                <a:schemeClr val="tx1"/>
              </a:solidFill>
            </a:ln>
          </p:spPr>
          <p:txBody>
            <a:bodyPr wrap="square" lIns="0" tIns="0" rIns="0" bIns="0" rtlCol="0"/>
            <a:lstStyle/>
            <a:p>
              <a:endParaRPr dirty="0"/>
            </a:p>
          </p:txBody>
        </p:sp>
        <p:pic>
          <p:nvPicPr>
            <p:cNvPr id="8" name="Picture 7">
              <a:extLst>
                <a:ext uri="{FF2B5EF4-FFF2-40B4-BE49-F238E27FC236}">
                  <a16:creationId xmlns:a16="http://schemas.microsoft.com/office/drawing/2014/main" id="{52C17D76-BF98-712F-4698-EBB71104C099}"/>
                </a:ext>
              </a:extLst>
            </p:cNvPr>
            <p:cNvPicPr>
              <a:picLocks noChangeAspect="1"/>
            </p:cNvPicPr>
            <p:nvPr/>
          </p:nvPicPr>
          <p:blipFill>
            <a:blip r:embed="rId3"/>
            <a:stretch>
              <a:fillRect/>
            </a:stretch>
          </p:blipFill>
          <p:spPr>
            <a:xfrm>
              <a:off x="6841857" y="1164831"/>
              <a:ext cx="619647" cy="134257"/>
            </a:xfrm>
            <a:prstGeom prst="rect">
              <a:avLst/>
            </a:prstGeom>
          </p:spPr>
        </p:pic>
      </p:grpSp>
      <p:grpSp>
        <p:nvGrpSpPr>
          <p:cNvPr id="13" name="Group 12">
            <a:extLst>
              <a:ext uri="{FF2B5EF4-FFF2-40B4-BE49-F238E27FC236}">
                <a16:creationId xmlns:a16="http://schemas.microsoft.com/office/drawing/2014/main" id="{C210897F-058E-66C7-7658-E96CF40E7BB8}"/>
              </a:ext>
            </a:extLst>
          </p:cNvPr>
          <p:cNvGrpSpPr/>
          <p:nvPr/>
        </p:nvGrpSpPr>
        <p:grpSpPr>
          <a:xfrm>
            <a:off x="4245847" y="4339238"/>
            <a:ext cx="6422153" cy="2264249"/>
            <a:chOff x="4245847" y="4339238"/>
            <a:chExt cx="6422153" cy="2264249"/>
          </a:xfrm>
        </p:grpSpPr>
        <p:sp>
          <p:nvSpPr>
            <p:cNvPr id="7" name="object 7" descr="screenshot of the menu expanded to show the &quot;Documents&quot; section"/>
            <p:cNvSpPr/>
            <p:nvPr/>
          </p:nvSpPr>
          <p:spPr>
            <a:xfrm>
              <a:off x="4245847" y="4339238"/>
              <a:ext cx="6422153" cy="2264249"/>
            </a:xfrm>
            <a:prstGeom prst="rect">
              <a:avLst/>
            </a:prstGeom>
            <a:blipFill>
              <a:blip r:embed="rId4" cstate="print"/>
              <a:stretch>
                <a:fillRect/>
              </a:stretch>
            </a:blipFill>
          </p:spPr>
          <p:txBody>
            <a:bodyPr wrap="square" lIns="0" tIns="0" rIns="0" bIns="0" rtlCol="0"/>
            <a:lstStyle/>
            <a:p>
              <a:endParaRPr dirty="0"/>
            </a:p>
          </p:txBody>
        </p:sp>
        <p:pic>
          <p:nvPicPr>
            <p:cNvPr id="12" name="Picture 11">
              <a:extLst>
                <a:ext uri="{FF2B5EF4-FFF2-40B4-BE49-F238E27FC236}">
                  <a16:creationId xmlns:a16="http://schemas.microsoft.com/office/drawing/2014/main" id="{7EC83D4B-D794-6BEC-9757-3B696567E023}"/>
                </a:ext>
              </a:extLst>
            </p:cNvPr>
            <p:cNvPicPr>
              <a:picLocks noChangeAspect="1"/>
            </p:cNvPicPr>
            <p:nvPr/>
          </p:nvPicPr>
          <p:blipFill>
            <a:blip r:embed="rId3"/>
            <a:stretch>
              <a:fillRect/>
            </a:stretch>
          </p:blipFill>
          <p:spPr>
            <a:xfrm>
              <a:off x="6782412" y="4526775"/>
              <a:ext cx="619647" cy="134257"/>
            </a:xfrm>
            <a:prstGeom prst="rect">
              <a:avLst/>
            </a:prstGeom>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0715-91C6-4D48-8240-DA4A6E5AE831}"/>
              </a:ext>
            </a:extLst>
          </p:cNvPr>
          <p:cNvSpPr>
            <a:spLocks noGrp="1"/>
          </p:cNvSpPr>
          <p:nvPr>
            <p:ph type="title"/>
          </p:nvPr>
        </p:nvSpPr>
        <p:spPr/>
        <p:txBody>
          <a:bodyPr anchor="ctr"/>
          <a:lstStyle/>
          <a:p>
            <a:r>
              <a:rPr lang="en-US" dirty="0"/>
              <a:t>To Upload Documents</a:t>
            </a:r>
          </a:p>
        </p:txBody>
      </p:sp>
      <p:pic>
        <p:nvPicPr>
          <p:cNvPr id="6" name="Picture 5" descr="Screenshot of the Documents dashboard where you can search for and upload documents">
            <a:extLst>
              <a:ext uri="{FF2B5EF4-FFF2-40B4-BE49-F238E27FC236}">
                <a16:creationId xmlns:a16="http://schemas.microsoft.com/office/drawing/2014/main" id="{04EB1EA1-095F-C7E6-1E29-19798ECC9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52655"/>
            <a:ext cx="9144000" cy="4152690"/>
          </a:xfrm>
          <a:prstGeom prst="rect">
            <a:avLst/>
          </a:prstGeom>
        </p:spPr>
      </p:pic>
      <p:sp>
        <p:nvSpPr>
          <p:cNvPr id="8" name="Arrow: Notched Right 7" descr="Seclect &quot;Documents&quot; from the menu">
            <a:extLst>
              <a:ext uri="{FF2B5EF4-FFF2-40B4-BE49-F238E27FC236}">
                <a16:creationId xmlns:a16="http://schemas.microsoft.com/office/drawing/2014/main" id="{1CBB13AA-5E14-9EB0-13FB-AC43C6540101}"/>
              </a:ext>
            </a:extLst>
          </p:cNvPr>
          <p:cNvSpPr/>
          <p:nvPr/>
        </p:nvSpPr>
        <p:spPr>
          <a:xfrm flipH="1">
            <a:off x="2351314" y="3267891"/>
            <a:ext cx="357051" cy="304800"/>
          </a:xfrm>
          <a:prstGeom prst="notch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7" name="Speech Bubble: Rectangle with Corners Rounded 6">
            <a:extLst>
              <a:ext uri="{FF2B5EF4-FFF2-40B4-BE49-F238E27FC236}">
                <a16:creationId xmlns:a16="http://schemas.microsoft.com/office/drawing/2014/main" id="{61837094-5436-DFAB-0D9B-056A02BA7273}"/>
              </a:ext>
            </a:extLst>
          </p:cNvPr>
          <p:cNvSpPr/>
          <p:nvPr/>
        </p:nvSpPr>
        <p:spPr>
          <a:xfrm>
            <a:off x="6000207" y="4545874"/>
            <a:ext cx="3108960" cy="1088572"/>
          </a:xfrm>
          <a:prstGeom prst="wedgeRoundRectCallout">
            <a:avLst>
              <a:gd name="adj1" fmla="val 70439"/>
              <a:gd name="adj2" fmla="val 21700"/>
              <a:gd name="adj3" fmla="val 16667"/>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Click the “Upload File” button on this Documents Dashboard</a:t>
            </a:r>
          </a:p>
        </p:txBody>
      </p:sp>
      <p:sp>
        <p:nvSpPr>
          <p:cNvPr id="3" name="Slide Number Placeholder 3">
            <a:extLst>
              <a:ext uri="{FF2B5EF4-FFF2-40B4-BE49-F238E27FC236}">
                <a16:creationId xmlns:a16="http://schemas.microsoft.com/office/drawing/2014/main" id="{CEFC8499-831F-124C-CD14-2AF197AEDA87}"/>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3787637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9709" y="228210"/>
            <a:ext cx="7514477" cy="430887"/>
          </a:xfrm>
          <a:prstGeom prst="rect">
            <a:avLst/>
          </a:prstGeom>
        </p:spPr>
        <p:txBody>
          <a:bodyPr vert="horz" wrap="square" lIns="0" tIns="0" rIns="0" bIns="0" rtlCol="0" anchor="t" anchorCtr="0">
            <a:spAutoFit/>
          </a:bodyPr>
          <a:lstStyle/>
          <a:p>
            <a:pPr marL="12700">
              <a:lnSpc>
                <a:spcPct val="100000"/>
              </a:lnSpc>
            </a:pPr>
            <a:r>
              <a:rPr spc="5" dirty="0"/>
              <a:t>Uploading</a:t>
            </a:r>
            <a:r>
              <a:rPr lang="en-US" spc="5" dirty="0"/>
              <a:t> Sped EOY Report</a:t>
            </a:r>
            <a:r>
              <a:rPr spc="-55" dirty="0"/>
              <a:t> </a:t>
            </a:r>
            <a:r>
              <a:rPr spc="10" dirty="0"/>
              <a:t>Documents</a:t>
            </a:r>
            <a:endParaRPr dirty="0"/>
          </a:p>
        </p:txBody>
      </p:sp>
      <p:sp>
        <p:nvSpPr>
          <p:cNvPr id="3" name="object 3"/>
          <p:cNvSpPr txBox="1"/>
          <p:nvPr/>
        </p:nvSpPr>
        <p:spPr>
          <a:xfrm>
            <a:off x="1568025" y="977047"/>
            <a:ext cx="3282498" cy="2451953"/>
          </a:xfrm>
          <a:prstGeom prst="rect">
            <a:avLst/>
          </a:prstGeom>
        </p:spPr>
        <p:txBody>
          <a:bodyPr vert="horz" wrap="square" lIns="0" tIns="0" rIns="0" bIns="0" rtlCol="0">
            <a:spAutoFit/>
          </a:bodyPr>
          <a:lstStyle/>
          <a:p>
            <a:pPr marL="62865" marR="5080">
              <a:lnSpc>
                <a:spcPts val="1600"/>
              </a:lnSpc>
            </a:pPr>
            <a:r>
              <a:rPr spc="-80" dirty="0">
                <a:solidFill>
                  <a:srgbClr val="595959"/>
                </a:solidFill>
                <a:latin typeface="Arial"/>
                <a:cs typeface="Arial"/>
              </a:rPr>
              <a:t>To </a:t>
            </a:r>
            <a:r>
              <a:rPr spc="-5" dirty="0">
                <a:solidFill>
                  <a:srgbClr val="595959"/>
                </a:solidFill>
                <a:latin typeface="Arial"/>
                <a:cs typeface="Arial"/>
              </a:rPr>
              <a:t>upload  documents:</a:t>
            </a:r>
            <a:endParaRPr lang="en-US" spc="-5" dirty="0">
              <a:solidFill>
                <a:srgbClr val="595959"/>
              </a:solidFill>
              <a:latin typeface="Arial"/>
              <a:cs typeface="Arial"/>
            </a:endParaRPr>
          </a:p>
          <a:p>
            <a:pPr marL="62865" marR="5080">
              <a:lnSpc>
                <a:spcPts val="1600"/>
              </a:lnSpc>
            </a:pPr>
            <a:endParaRPr dirty="0">
              <a:latin typeface="Arial"/>
              <a:cs typeface="Arial"/>
            </a:endParaRPr>
          </a:p>
          <a:p>
            <a:pPr marL="177165" indent="-164465">
              <a:spcBef>
                <a:spcPts val="215"/>
              </a:spcBef>
              <a:buChar char="●"/>
              <a:tabLst>
                <a:tab pos="177800" algn="l"/>
              </a:tabLst>
            </a:pPr>
            <a:r>
              <a:rPr spc="-5" dirty="0">
                <a:solidFill>
                  <a:srgbClr val="595959"/>
                </a:solidFill>
                <a:latin typeface="Arial"/>
                <a:cs typeface="Arial"/>
              </a:rPr>
              <a:t>Choose the file(s) from your</a:t>
            </a:r>
            <a:r>
              <a:rPr spc="45" dirty="0">
                <a:solidFill>
                  <a:srgbClr val="595959"/>
                </a:solidFill>
                <a:latin typeface="Arial"/>
                <a:cs typeface="Arial"/>
              </a:rPr>
              <a:t> </a:t>
            </a:r>
            <a:r>
              <a:rPr spc="-5" dirty="0">
                <a:solidFill>
                  <a:srgbClr val="595959"/>
                </a:solidFill>
                <a:latin typeface="Arial"/>
                <a:cs typeface="Arial"/>
              </a:rPr>
              <a:t>computer</a:t>
            </a:r>
            <a:endParaRPr lang="en-US" spc="-5" dirty="0">
              <a:solidFill>
                <a:srgbClr val="595959"/>
              </a:solidFill>
              <a:latin typeface="Arial"/>
              <a:cs typeface="Arial"/>
            </a:endParaRPr>
          </a:p>
          <a:p>
            <a:pPr marL="177165" indent="-164465">
              <a:spcBef>
                <a:spcPts val="215"/>
              </a:spcBef>
              <a:buChar char="●"/>
              <a:tabLst>
                <a:tab pos="177800" algn="l"/>
              </a:tabLst>
            </a:pPr>
            <a:endParaRPr dirty="0">
              <a:latin typeface="Arial"/>
              <a:cs typeface="Arial"/>
            </a:endParaRPr>
          </a:p>
          <a:p>
            <a:pPr marL="177165" indent="-164465">
              <a:spcBef>
                <a:spcPts val="215"/>
              </a:spcBef>
              <a:buChar char="●"/>
              <a:tabLst>
                <a:tab pos="177800" algn="l"/>
              </a:tabLst>
            </a:pPr>
            <a:r>
              <a:rPr lang="en-US" spc="-5" dirty="0">
                <a:solidFill>
                  <a:srgbClr val="595959"/>
                </a:solidFill>
                <a:latin typeface="Arial"/>
                <a:cs typeface="Arial"/>
              </a:rPr>
              <a:t>Type in the Document Title using the exact examples below.</a:t>
            </a:r>
          </a:p>
          <a:p>
            <a:pPr marL="12700">
              <a:spcBef>
                <a:spcPts val="215"/>
              </a:spcBef>
              <a:tabLst>
                <a:tab pos="177800" algn="l"/>
              </a:tabLst>
            </a:pPr>
            <a:endParaRPr lang="en-US" b="1" spc="-10" dirty="0">
              <a:solidFill>
                <a:srgbClr val="595959"/>
              </a:solidFill>
              <a:latin typeface="Arial"/>
              <a:cs typeface="Arial"/>
            </a:endParaRPr>
          </a:p>
        </p:txBody>
      </p:sp>
      <p:sp>
        <p:nvSpPr>
          <p:cNvPr id="8" name="object 8" descr="To upload a file to the Ascend DMS click on the Choose File and give the file a Title"/>
          <p:cNvSpPr/>
          <p:nvPr/>
        </p:nvSpPr>
        <p:spPr>
          <a:xfrm>
            <a:off x="5928426" y="852106"/>
            <a:ext cx="3376025" cy="1528174"/>
          </a:xfrm>
          <a:prstGeom prst="rect">
            <a:avLst/>
          </a:prstGeom>
          <a:blipFill>
            <a:blip r:embed="rId2" cstate="print"/>
            <a:stretch>
              <a:fillRect/>
            </a:stretch>
          </a:blipFill>
        </p:spPr>
        <p:txBody>
          <a:bodyPr wrap="square" lIns="0" tIns="0" rIns="0" bIns="0" rtlCol="0"/>
          <a:lstStyle/>
          <a:p>
            <a:endParaRPr dirty="0"/>
          </a:p>
        </p:txBody>
      </p:sp>
      <p:sp>
        <p:nvSpPr>
          <p:cNvPr id="10" name="TextBox 9">
            <a:extLst>
              <a:ext uri="{FF2B5EF4-FFF2-40B4-BE49-F238E27FC236}">
                <a16:creationId xmlns:a16="http://schemas.microsoft.com/office/drawing/2014/main" id="{7DD06815-2D78-2F21-B69C-90794579A230}"/>
              </a:ext>
            </a:extLst>
          </p:cNvPr>
          <p:cNvSpPr txBox="1"/>
          <p:nvPr/>
        </p:nvSpPr>
        <p:spPr>
          <a:xfrm>
            <a:off x="1568025" y="3835237"/>
            <a:ext cx="3282498" cy="2304177"/>
          </a:xfrm>
          <a:prstGeom prst="wedgeRoundRectCallout">
            <a:avLst>
              <a:gd name="adj1" fmla="val 60118"/>
              <a:gd name="adj2" fmla="val 21459"/>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2700">
              <a:spcBef>
                <a:spcPts val="215"/>
              </a:spcBef>
              <a:tabLst>
                <a:tab pos="177800" algn="l"/>
              </a:tabLst>
            </a:pPr>
            <a:r>
              <a:rPr lang="en-US" b="1" spc="-10" dirty="0">
                <a:solidFill>
                  <a:srgbClr val="595959"/>
                </a:solidFill>
                <a:latin typeface="Arial"/>
                <a:cs typeface="Arial"/>
              </a:rPr>
              <a:t>“2022-23 Sped EOY Signature Reports” for the PDFs</a:t>
            </a:r>
          </a:p>
          <a:p>
            <a:pPr marL="12700">
              <a:spcBef>
                <a:spcPts val="215"/>
              </a:spcBef>
              <a:tabLst>
                <a:tab pos="177800" algn="l"/>
              </a:tabLst>
            </a:pPr>
            <a:endParaRPr lang="en-US" b="1" spc="-10" dirty="0">
              <a:solidFill>
                <a:srgbClr val="595959"/>
              </a:solidFill>
              <a:latin typeface="Arial"/>
              <a:cs typeface="Arial"/>
            </a:endParaRPr>
          </a:p>
          <a:p>
            <a:pPr marL="12700">
              <a:spcBef>
                <a:spcPts val="215"/>
              </a:spcBef>
              <a:tabLst>
                <a:tab pos="177800" algn="l"/>
              </a:tabLst>
            </a:pPr>
            <a:r>
              <a:rPr lang="en-US" b="1" spc="-10" dirty="0">
                <a:solidFill>
                  <a:srgbClr val="595959"/>
                </a:solidFill>
                <a:latin typeface="Arial"/>
                <a:cs typeface="Arial"/>
              </a:rPr>
              <a:t>“2022-23 Sped EOY Flag Explanations” for the Flag Explanations Word file</a:t>
            </a:r>
          </a:p>
        </p:txBody>
      </p:sp>
      <p:pic>
        <p:nvPicPr>
          <p:cNvPr id="15" name="Picture 14" descr="Upload Document interface">
            <a:extLst>
              <a:ext uri="{FF2B5EF4-FFF2-40B4-BE49-F238E27FC236}">
                <a16:creationId xmlns:a16="http://schemas.microsoft.com/office/drawing/2014/main" id="{9DD7B1B0-1FE7-6D84-0C35-D58FAE11FA04}"/>
              </a:ext>
            </a:extLst>
          </p:cNvPr>
          <p:cNvPicPr>
            <a:picLocks noChangeAspect="1"/>
          </p:cNvPicPr>
          <p:nvPr/>
        </p:nvPicPr>
        <p:blipFill>
          <a:blip r:embed="rId3"/>
          <a:stretch>
            <a:fillRect/>
          </a:stretch>
        </p:blipFill>
        <p:spPr>
          <a:xfrm>
            <a:off x="5238820" y="3042168"/>
            <a:ext cx="5056170" cy="325570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8CFFF346-CAE7-CFE2-4975-08B8BA58EFDC}"/>
              </a:ext>
            </a:extLst>
          </p:cNvPr>
          <p:cNvSpPr txBox="1"/>
          <p:nvPr/>
        </p:nvSpPr>
        <p:spPr>
          <a:xfrm>
            <a:off x="5400706" y="5358987"/>
            <a:ext cx="4651731" cy="276999"/>
          </a:xfrm>
          <a:prstGeom prst="rect">
            <a:avLst/>
          </a:prstGeom>
          <a:solidFill>
            <a:schemeClr val="bg1"/>
          </a:solidFill>
        </p:spPr>
        <p:txBody>
          <a:bodyPr wrap="square" rtlCol="0">
            <a:spAutoFit/>
          </a:bodyPr>
          <a:lstStyle/>
          <a:p>
            <a:r>
              <a:rPr lang="en-US" sz="1200" dirty="0"/>
              <a:t>2022-23 Sped EOY Signature Reports</a:t>
            </a:r>
          </a:p>
        </p:txBody>
      </p:sp>
      <p:sp>
        <p:nvSpPr>
          <p:cNvPr id="5" name="Slide Number Placeholder 3">
            <a:extLst>
              <a:ext uri="{FF2B5EF4-FFF2-40B4-BE49-F238E27FC236}">
                <a16:creationId xmlns:a16="http://schemas.microsoft.com/office/drawing/2014/main" id="{60AA3629-AD8D-C4E0-6369-560F70D30BC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0E6C-714E-B492-8237-12D1BF732E1B}"/>
              </a:ext>
            </a:extLst>
          </p:cNvPr>
          <p:cNvSpPr>
            <a:spLocks noGrp="1"/>
          </p:cNvSpPr>
          <p:nvPr>
            <p:ph type="title"/>
          </p:nvPr>
        </p:nvSpPr>
        <p:spPr/>
        <p:txBody>
          <a:bodyPr>
            <a:normAutofit/>
          </a:bodyPr>
          <a:lstStyle/>
          <a:p>
            <a:r>
              <a:rPr lang="en-US" sz="2800" dirty="0"/>
              <a:t>Tagging your Document</a:t>
            </a:r>
          </a:p>
        </p:txBody>
      </p:sp>
      <p:pic>
        <p:nvPicPr>
          <p:cNvPr id="11" name="Picture 10" descr="Use the carets on the right side of the Upload Documentation box to open Tag  selection field for Data Collections&#10;Select Sped EOY&#10;Scroll down&#10;">
            <a:extLst>
              <a:ext uri="{FF2B5EF4-FFF2-40B4-BE49-F238E27FC236}">
                <a16:creationId xmlns:a16="http://schemas.microsoft.com/office/drawing/2014/main" id="{8C8B6CBC-4FDB-77AC-CA1D-35FD77B1D16C}"/>
              </a:ext>
            </a:extLst>
          </p:cNvPr>
          <p:cNvPicPr>
            <a:picLocks noChangeAspect="1"/>
          </p:cNvPicPr>
          <p:nvPr/>
        </p:nvPicPr>
        <p:blipFill>
          <a:blip r:embed="rId2"/>
          <a:stretch>
            <a:fillRect/>
          </a:stretch>
        </p:blipFill>
        <p:spPr>
          <a:xfrm>
            <a:off x="1511873" y="815700"/>
            <a:ext cx="4867275" cy="4038600"/>
          </a:xfrm>
          <a:prstGeom prst="rect">
            <a:avLst/>
          </a:prstGeom>
        </p:spPr>
      </p:pic>
      <p:sp>
        <p:nvSpPr>
          <p:cNvPr id="24" name="TextBox 23">
            <a:extLst>
              <a:ext uri="{FF2B5EF4-FFF2-40B4-BE49-F238E27FC236}">
                <a16:creationId xmlns:a16="http://schemas.microsoft.com/office/drawing/2014/main" id="{A3E89CDE-E0B4-61E0-CF04-068E1F4A4150}"/>
              </a:ext>
            </a:extLst>
          </p:cNvPr>
          <p:cNvSpPr txBox="1"/>
          <p:nvPr/>
        </p:nvSpPr>
        <p:spPr>
          <a:xfrm>
            <a:off x="6379148" y="1141382"/>
            <a:ext cx="4687920" cy="1477328"/>
          </a:xfrm>
          <a:prstGeom prst="rect">
            <a:avLst/>
          </a:prstGeom>
          <a:noFill/>
        </p:spPr>
        <p:txBody>
          <a:bodyPr wrap="square">
            <a:spAutoFit/>
          </a:bodyPr>
          <a:lstStyle/>
          <a:p>
            <a:pPr marL="298450" marR="5080" indent="-285750">
              <a:buFont typeface="Courier New" panose="02070309020205020404" pitchFamily="49" charset="0"/>
              <a:buChar char="o"/>
              <a:tabLst>
                <a:tab pos="234950" algn="l"/>
              </a:tabLst>
            </a:pPr>
            <a:r>
              <a:rPr lang="en-US" spc="-5" dirty="0">
                <a:solidFill>
                  <a:srgbClr val="595959"/>
                </a:solidFill>
                <a:latin typeface="Arial"/>
                <a:cs typeface="Arial"/>
              </a:rPr>
              <a:t>Use the carets on the right side of the Upload Documentation box to open </a:t>
            </a:r>
            <a:r>
              <a:rPr lang="en-US" spc="-55" dirty="0">
                <a:solidFill>
                  <a:srgbClr val="595959"/>
                </a:solidFill>
                <a:latin typeface="Arial"/>
                <a:cs typeface="Arial"/>
              </a:rPr>
              <a:t>Tag  </a:t>
            </a:r>
            <a:r>
              <a:rPr lang="en-US" spc="-5" dirty="0">
                <a:solidFill>
                  <a:srgbClr val="595959"/>
                </a:solidFill>
                <a:latin typeface="Arial"/>
                <a:cs typeface="Arial"/>
              </a:rPr>
              <a:t>selection</a:t>
            </a:r>
            <a:r>
              <a:rPr lang="en-US" spc="-35" dirty="0">
                <a:solidFill>
                  <a:srgbClr val="595959"/>
                </a:solidFill>
                <a:latin typeface="Arial"/>
                <a:cs typeface="Arial"/>
              </a:rPr>
              <a:t> </a:t>
            </a:r>
            <a:r>
              <a:rPr lang="en-US" spc="-5" dirty="0">
                <a:solidFill>
                  <a:srgbClr val="595959"/>
                </a:solidFill>
                <a:latin typeface="Arial"/>
                <a:cs typeface="Arial"/>
              </a:rPr>
              <a:t>field for </a:t>
            </a:r>
            <a:r>
              <a:rPr lang="en-US" b="1" spc="-5" dirty="0">
                <a:solidFill>
                  <a:srgbClr val="595959"/>
                </a:solidFill>
                <a:latin typeface="Arial"/>
                <a:cs typeface="Arial"/>
              </a:rPr>
              <a:t>Data Collections</a:t>
            </a:r>
          </a:p>
          <a:p>
            <a:pPr marL="298450" marR="5080" indent="-285750">
              <a:buFont typeface="Courier New" panose="02070309020205020404" pitchFamily="49" charset="0"/>
              <a:buChar char="o"/>
              <a:tabLst>
                <a:tab pos="234950" algn="l"/>
              </a:tabLst>
            </a:pPr>
            <a:r>
              <a:rPr lang="en-US" spc="-5" dirty="0">
                <a:solidFill>
                  <a:srgbClr val="595959"/>
                </a:solidFill>
                <a:latin typeface="Arial"/>
                <a:cs typeface="Arial"/>
              </a:rPr>
              <a:t>Select </a:t>
            </a:r>
            <a:r>
              <a:rPr lang="en-US" b="1" spc="-5" dirty="0">
                <a:solidFill>
                  <a:srgbClr val="595959"/>
                </a:solidFill>
                <a:latin typeface="Arial"/>
                <a:cs typeface="Arial"/>
              </a:rPr>
              <a:t>Sped EOY</a:t>
            </a:r>
          </a:p>
          <a:p>
            <a:pPr marL="298450" marR="5080" indent="-285750">
              <a:buFont typeface="Courier New" panose="02070309020205020404" pitchFamily="49" charset="0"/>
              <a:buChar char="o"/>
              <a:tabLst>
                <a:tab pos="234950" algn="l"/>
              </a:tabLst>
            </a:pPr>
            <a:r>
              <a:rPr lang="en-US" spc="-5" dirty="0">
                <a:solidFill>
                  <a:srgbClr val="595959"/>
                </a:solidFill>
                <a:latin typeface="Arial"/>
                <a:cs typeface="Arial"/>
              </a:rPr>
              <a:t>Scroll down</a:t>
            </a:r>
            <a:endParaRPr lang="en-US" dirty="0">
              <a:latin typeface="Arial"/>
              <a:cs typeface="Arial"/>
            </a:endParaRPr>
          </a:p>
        </p:txBody>
      </p:sp>
      <p:sp>
        <p:nvSpPr>
          <p:cNvPr id="18" name="TextBox 17">
            <a:extLst>
              <a:ext uri="{FF2B5EF4-FFF2-40B4-BE49-F238E27FC236}">
                <a16:creationId xmlns:a16="http://schemas.microsoft.com/office/drawing/2014/main" id="{5869CF87-97F5-5F79-D2F7-F74CE6D1BC38}"/>
              </a:ext>
            </a:extLst>
          </p:cNvPr>
          <p:cNvSpPr txBox="1"/>
          <p:nvPr/>
        </p:nvSpPr>
        <p:spPr>
          <a:xfrm>
            <a:off x="1169315" y="4811971"/>
            <a:ext cx="3968293" cy="1792798"/>
          </a:xfrm>
          <a:prstGeom prst="rect">
            <a:avLst/>
          </a:prstGeom>
          <a:noFill/>
        </p:spPr>
        <p:txBody>
          <a:bodyPr wrap="square">
            <a:spAutoFit/>
          </a:bodyPr>
          <a:lstStyle/>
          <a:p>
            <a:pPr marL="298450" indent="-285750">
              <a:spcBef>
                <a:spcPts val="275"/>
              </a:spcBef>
              <a:buFont typeface="Courier New" panose="02070309020205020404" pitchFamily="49" charset="0"/>
              <a:buChar char="o"/>
              <a:tabLst>
                <a:tab pos="234950" algn="l"/>
              </a:tabLst>
            </a:pPr>
            <a:r>
              <a:rPr lang="en-US" spc="-5" dirty="0">
                <a:solidFill>
                  <a:srgbClr val="595959"/>
                </a:solidFill>
                <a:latin typeface="Arial"/>
                <a:cs typeface="Arial"/>
              </a:rPr>
              <a:t>Select </a:t>
            </a:r>
            <a:r>
              <a:rPr lang="en-US" b="1" spc="-5" dirty="0">
                <a:solidFill>
                  <a:srgbClr val="595959"/>
                </a:solidFill>
                <a:latin typeface="Arial"/>
                <a:cs typeface="Arial"/>
              </a:rPr>
              <a:t>2022-23</a:t>
            </a:r>
            <a:r>
              <a:rPr lang="en-US" spc="-5" dirty="0">
                <a:solidFill>
                  <a:srgbClr val="595959"/>
                </a:solidFill>
                <a:latin typeface="Arial"/>
                <a:cs typeface="Arial"/>
              </a:rPr>
              <a:t> for the </a:t>
            </a:r>
            <a:r>
              <a:rPr lang="en-US" b="1" spc="-5" dirty="0">
                <a:solidFill>
                  <a:srgbClr val="595959"/>
                </a:solidFill>
                <a:latin typeface="Arial"/>
                <a:cs typeface="Arial"/>
              </a:rPr>
              <a:t>School</a:t>
            </a:r>
            <a:r>
              <a:rPr lang="en-US" b="1" spc="-25" dirty="0">
                <a:solidFill>
                  <a:srgbClr val="595959"/>
                </a:solidFill>
                <a:latin typeface="Arial"/>
                <a:cs typeface="Arial"/>
              </a:rPr>
              <a:t> Year</a:t>
            </a:r>
            <a:endParaRPr lang="en-US" dirty="0">
              <a:latin typeface="Arial"/>
              <a:cs typeface="Arial"/>
            </a:endParaRPr>
          </a:p>
          <a:p>
            <a:pPr marL="298450" indent="-285750">
              <a:spcBef>
                <a:spcPts val="315"/>
              </a:spcBef>
              <a:buFont typeface="Courier New" panose="02070309020205020404" pitchFamily="49" charset="0"/>
              <a:buChar char="o"/>
              <a:tabLst>
                <a:tab pos="234950" algn="l"/>
              </a:tabLst>
            </a:pPr>
            <a:r>
              <a:rPr lang="en-US" spc="-5" dirty="0">
                <a:solidFill>
                  <a:srgbClr val="595959"/>
                </a:solidFill>
                <a:latin typeface="Arial"/>
                <a:cs typeface="Arial"/>
              </a:rPr>
              <a:t>Click the “</a:t>
            </a:r>
            <a:r>
              <a:rPr lang="en-US" b="1" spc="-5" dirty="0">
                <a:solidFill>
                  <a:srgbClr val="595959"/>
                </a:solidFill>
                <a:latin typeface="Arial"/>
                <a:cs typeface="Arial"/>
              </a:rPr>
              <a:t>Done</a:t>
            </a:r>
            <a:r>
              <a:rPr lang="en-US" spc="-5" dirty="0">
                <a:solidFill>
                  <a:srgbClr val="595959"/>
                </a:solidFill>
                <a:latin typeface="Arial"/>
                <a:cs typeface="Arial"/>
              </a:rPr>
              <a:t>”</a:t>
            </a:r>
            <a:r>
              <a:rPr lang="en-US" spc="-15" dirty="0">
                <a:solidFill>
                  <a:srgbClr val="595959"/>
                </a:solidFill>
                <a:latin typeface="Arial"/>
                <a:cs typeface="Arial"/>
              </a:rPr>
              <a:t> </a:t>
            </a:r>
            <a:r>
              <a:rPr lang="en-US" spc="-5" dirty="0">
                <a:solidFill>
                  <a:srgbClr val="595959"/>
                </a:solidFill>
                <a:latin typeface="Arial"/>
                <a:cs typeface="Arial"/>
              </a:rPr>
              <a:t>button when it turns green (if it has not turned green, you have missed required info)</a:t>
            </a:r>
            <a:endParaRPr lang="en-US" dirty="0">
              <a:latin typeface="Arial"/>
              <a:cs typeface="Arial"/>
            </a:endParaRPr>
          </a:p>
        </p:txBody>
      </p:sp>
      <p:pic>
        <p:nvPicPr>
          <p:cNvPr id="4" name="Picture 3" descr="Select indicated school year.&#10;Click the “Done” button when it turns green (if it has not turned green, you have missed required info)">
            <a:extLst>
              <a:ext uri="{FF2B5EF4-FFF2-40B4-BE49-F238E27FC236}">
                <a16:creationId xmlns:a16="http://schemas.microsoft.com/office/drawing/2014/main" id="{9551BFF1-F260-BEAD-2ECE-248FF2FFE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673" y="3107334"/>
            <a:ext cx="4210638" cy="2924583"/>
          </a:xfrm>
          <a:prstGeom prst="rect">
            <a:avLst/>
          </a:prstGeom>
        </p:spPr>
      </p:pic>
      <p:sp>
        <p:nvSpPr>
          <p:cNvPr id="15" name="Arrow: Notched Right 14">
            <a:extLst>
              <a:ext uri="{FF2B5EF4-FFF2-40B4-BE49-F238E27FC236}">
                <a16:creationId xmlns:a16="http://schemas.microsoft.com/office/drawing/2014/main" id="{8F4F02B1-2E64-34C3-3081-BC2EA011EF3F}"/>
              </a:ext>
              <a:ext uri="{C183D7F6-B498-43B3-948B-1728B52AA6E4}">
                <adec:decorative xmlns:adec="http://schemas.microsoft.com/office/drawing/2017/decorative" val="1"/>
              </a:ext>
            </a:extLst>
          </p:cNvPr>
          <p:cNvSpPr/>
          <p:nvPr/>
        </p:nvSpPr>
        <p:spPr>
          <a:xfrm rot="5400000">
            <a:off x="6860075" y="4946618"/>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When all fields are complete the &quot;Done&quot; button will turn green.">
            <a:extLst>
              <a:ext uri="{FF2B5EF4-FFF2-40B4-BE49-F238E27FC236}">
                <a16:creationId xmlns:a16="http://schemas.microsoft.com/office/drawing/2014/main" id="{C2733FC5-710F-FEAC-F5EC-30E379ACD73B}"/>
              </a:ext>
            </a:extLst>
          </p:cNvPr>
          <p:cNvPicPr>
            <a:picLocks noChangeAspect="1"/>
          </p:cNvPicPr>
          <p:nvPr/>
        </p:nvPicPr>
        <p:blipFill>
          <a:blip r:embed="rId4"/>
          <a:stretch>
            <a:fillRect/>
          </a:stretch>
        </p:blipFill>
        <p:spPr>
          <a:xfrm>
            <a:off x="5025439" y="6084636"/>
            <a:ext cx="2010056" cy="571580"/>
          </a:xfrm>
          <a:prstGeom prst="rect">
            <a:avLst/>
          </a:prstGeom>
          <a:ln>
            <a:noFill/>
          </a:ln>
          <a:effectLst>
            <a:outerShdw blurRad="292100" dist="139700" dir="2700000" algn="tl" rotWithShape="0">
              <a:srgbClr val="333333">
                <a:alpha val="65000"/>
              </a:srgbClr>
            </a:outerShdw>
          </a:effectLst>
        </p:spPr>
      </p:pic>
      <p:sp>
        <p:nvSpPr>
          <p:cNvPr id="3" name="Slide Number Placeholder 3">
            <a:extLst>
              <a:ext uri="{FF2B5EF4-FFF2-40B4-BE49-F238E27FC236}">
                <a16:creationId xmlns:a16="http://schemas.microsoft.com/office/drawing/2014/main" id="{B88FE4DA-23B6-17AE-8E71-3EDEC045A139}"/>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2369607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t>Flow of Reports’ Submission</a:t>
            </a:r>
          </a:p>
        </p:txBody>
      </p:sp>
      <p:sp>
        <p:nvSpPr>
          <p:cNvPr id="2" name="Content Placeholder 1"/>
          <p:cNvSpPr>
            <a:spLocks noGrp="1"/>
          </p:cNvSpPr>
          <p:nvPr>
            <p:ph idx="1"/>
          </p:nvPr>
        </p:nvSpPr>
        <p:spPr>
          <a:solidFill>
            <a:schemeClr val="bg1"/>
          </a:solidFill>
        </p:spPr>
        <p:txBody>
          <a:bodyPr>
            <a:normAutofit/>
          </a:bodyPr>
          <a:lstStyle/>
          <a:p>
            <a:pPr marL="502920" indent="-457200">
              <a:buFont typeface="+mj-lt"/>
              <a:buAutoNum type="arabicPeriod"/>
            </a:pPr>
            <a:r>
              <a:rPr lang="en-US" sz="2400" dirty="0"/>
              <a:t>Download the 8 numbered reports from Pipeline (export to PDF) and make sure all the reported numbers are accurate.</a:t>
            </a:r>
          </a:p>
          <a:p>
            <a:pPr marL="502920" indent="-457200">
              <a:buFont typeface="+mj-lt"/>
              <a:buAutoNum type="arabicPeriod"/>
            </a:pPr>
            <a:r>
              <a:rPr lang="en-US" sz="2400" dirty="0"/>
              <a:t>Directors sign the reports, then scan them into </a:t>
            </a:r>
            <a:r>
              <a:rPr lang="en-US" sz="2400" b="1" dirty="0"/>
              <a:t>one</a:t>
            </a:r>
            <a:r>
              <a:rPr lang="en-US" sz="2400" dirty="0"/>
              <a:t> PDF. </a:t>
            </a:r>
          </a:p>
          <a:p>
            <a:pPr marL="502920" indent="-457200">
              <a:buFont typeface="+mj-lt"/>
              <a:buAutoNum type="arabicPeriod"/>
            </a:pPr>
            <a:r>
              <a:rPr lang="en-US" sz="2400" dirty="0"/>
              <a:t>Download the “Year-to-Year Flag Explanation Document” found under </a:t>
            </a:r>
            <a:r>
              <a:rPr lang="en-US" dirty="0"/>
              <a:t>the Reports section: </a:t>
            </a:r>
            <a:r>
              <a:rPr lang="en-US" dirty="0">
                <a:hlinkClick r:id="rId3"/>
              </a:rPr>
              <a:t>https://www.cde.state.co.us/datapipeline/snap_sped-eoy</a:t>
            </a:r>
            <a:r>
              <a:rPr lang="en-US" dirty="0"/>
              <a:t>. </a:t>
            </a:r>
            <a:endParaRPr lang="en-US" sz="2400" dirty="0"/>
          </a:p>
          <a:p>
            <a:pPr marL="502920" indent="-457200">
              <a:buFont typeface="+mj-lt"/>
              <a:buAutoNum type="arabicPeriod"/>
            </a:pPr>
            <a:r>
              <a:rPr lang="en-US" sz="2400" dirty="0"/>
              <a:t>Explain the ‘A’ flagged count differences using the template in the flag document (2</a:t>
            </a:r>
            <a:r>
              <a:rPr lang="en-US" sz="2400" baseline="30000" dirty="0"/>
              <a:t>nd</a:t>
            </a:r>
            <a:r>
              <a:rPr lang="en-US" sz="2400" dirty="0"/>
              <a:t> page).</a:t>
            </a:r>
          </a:p>
          <a:p>
            <a:pPr marL="502920" indent="-457200">
              <a:buFont typeface="+mj-lt"/>
              <a:buAutoNum type="arabicPeriod"/>
            </a:pPr>
            <a:r>
              <a:rPr lang="en-US" sz="2400" dirty="0"/>
              <a:t>Upload the following to the profile tab of the Data Management System:</a:t>
            </a:r>
          </a:p>
          <a:p>
            <a:pPr marL="777240" lvl="1" indent="-457200"/>
            <a:r>
              <a:rPr lang="en-US" sz="2400" dirty="0"/>
              <a:t>Signed and scanned reports (in one single pdf).</a:t>
            </a:r>
          </a:p>
          <a:p>
            <a:pPr marL="777240" lvl="1" indent="-457200"/>
            <a:r>
              <a:rPr lang="en-US" sz="2400" dirty="0"/>
              <a:t>Completed year to year explanation template (separate Word document).</a:t>
            </a:r>
          </a:p>
        </p:txBody>
      </p:sp>
      <p:sp>
        <p:nvSpPr>
          <p:cNvPr id="4" name="Slide Number Placeholder 3">
            <a:extLst>
              <a:ext uri="{FF2B5EF4-FFF2-40B4-BE49-F238E27FC236}">
                <a16:creationId xmlns:a16="http://schemas.microsoft.com/office/drawing/2014/main" id="{66D4136D-58E1-1D1C-91E9-BDE010BF937B}"/>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3230641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712" y="139188"/>
            <a:ext cx="8065168" cy="898524"/>
          </a:xfrm>
        </p:spPr>
        <p:txBody>
          <a:bodyPr>
            <a:normAutofit fontScale="90000"/>
          </a:bodyPr>
          <a:lstStyle/>
          <a:p>
            <a:r>
              <a:rPr lang="en-US" dirty="0">
                <a:latin typeface="Museo Slab 500"/>
              </a:rPr>
              <a:t>Last Step: By September 29</a:t>
            </a:r>
            <a:r>
              <a:rPr lang="en-US" baseline="30000" dirty="0">
                <a:latin typeface="Museo Slab 500"/>
              </a:rPr>
              <a:t>th</a:t>
            </a:r>
            <a:r>
              <a:rPr lang="en-US" dirty="0">
                <a:latin typeface="Museo Slab 500"/>
              </a:rPr>
              <a:t>, Approve your final Snapshot in the Data Pipeline by clicking ‘Submit to CDE’ button. </a:t>
            </a:r>
            <a:endParaRPr lang="en-US" sz="1800" dirty="0"/>
          </a:p>
        </p:txBody>
      </p:sp>
      <p:sp>
        <p:nvSpPr>
          <p:cNvPr id="2" name="Content Placeholder 1"/>
          <p:cNvSpPr>
            <a:spLocks noGrp="1"/>
          </p:cNvSpPr>
          <p:nvPr>
            <p:ph idx="1"/>
          </p:nvPr>
        </p:nvSpPr>
        <p:spPr>
          <a:solidFill>
            <a:schemeClr val="bg1"/>
          </a:solidFill>
        </p:spPr>
        <p:txBody>
          <a:bodyPr>
            <a:normAutofit fontScale="85000" lnSpcReduction="10000"/>
          </a:bodyPr>
          <a:lstStyle/>
          <a:p>
            <a:pPr marL="45720" indent="0">
              <a:buNone/>
            </a:pPr>
            <a:r>
              <a:rPr lang="en-US" u="sng" dirty="0">
                <a:solidFill>
                  <a:srgbClr val="000000"/>
                </a:solidFill>
              </a:rPr>
              <a:t>Within Data Pipeline</a:t>
            </a:r>
          </a:p>
          <a:p>
            <a:pPr marL="45720" indent="0">
              <a:buNone/>
            </a:pPr>
            <a:r>
              <a:rPr lang="en-US" dirty="0">
                <a:solidFill>
                  <a:srgbClr val="000000"/>
                </a:solidFill>
              </a:rPr>
              <a:t>1. Click </a:t>
            </a:r>
            <a:r>
              <a:rPr lang="en-US" dirty="0">
                <a:solidFill>
                  <a:srgbClr val="C00000"/>
                </a:solidFill>
              </a:rPr>
              <a:t>Special Education </a:t>
            </a:r>
            <a:r>
              <a:rPr lang="en-US" dirty="0">
                <a:solidFill>
                  <a:srgbClr val="000000"/>
                </a:solidFill>
              </a:rPr>
              <a:t>on the left menu</a:t>
            </a:r>
          </a:p>
          <a:p>
            <a:pPr marL="45720" indent="0">
              <a:buNone/>
            </a:pPr>
            <a:r>
              <a:rPr lang="en-US" dirty="0">
                <a:solidFill>
                  <a:srgbClr val="000000"/>
                </a:solidFill>
              </a:rPr>
              <a:t>2. Click </a:t>
            </a:r>
            <a:r>
              <a:rPr lang="en-US" dirty="0">
                <a:solidFill>
                  <a:srgbClr val="C00000"/>
                </a:solidFill>
              </a:rPr>
              <a:t>Status Dashboard</a:t>
            </a:r>
          </a:p>
          <a:p>
            <a:pPr marL="45720" indent="0">
              <a:buNone/>
            </a:pPr>
            <a:r>
              <a:rPr lang="en-US" dirty="0">
                <a:solidFill>
                  <a:srgbClr val="000000"/>
                </a:solidFill>
              </a:rPr>
              <a:t>3. Use the drop downs to select the appropriate values</a:t>
            </a:r>
          </a:p>
          <a:p>
            <a:pPr lvl="1"/>
            <a:r>
              <a:rPr lang="en-US" sz="1800" b="1" dirty="0">
                <a:solidFill>
                  <a:srgbClr val="000000"/>
                </a:solidFill>
              </a:rPr>
              <a:t>File Type: </a:t>
            </a:r>
            <a:r>
              <a:rPr lang="en-US" sz="1800" dirty="0">
                <a:solidFill>
                  <a:srgbClr val="C00000"/>
                </a:solidFill>
              </a:rPr>
              <a:t>End of Year Snapshot</a:t>
            </a:r>
          </a:p>
          <a:p>
            <a:pPr lvl="1"/>
            <a:r>
              <a:rPr lang="en-US" sz="1800" b="1" dirty="0">
                <a:solidFill>
                  <a:srgbClr val="000000"/>
                </a:solidFill>
              </a:rPr>
              <a:t>School Year: </a:t>
            </a:r>
            <a:r>
              <a:rPr lang="en-US" sz="1800" dirty="0">
                <a:solidFill>
                  <a:srgbClr val="C00000"/>
                </a:solidFill>
              </a:rPr>
              <a:t>2022-23</a:t>
            </a:r>
          </a:p>
          <a:p>
            <a:pPr lvl="1"/>
            <a:r>
              <a:rPr lang="en-US" sz="1800" b="1" dirty="0">
                <a:solidFill>
                  <a:srgbClr val="000000"/>
                </a:solidFill>
              </a:rPr>
              <a:t>Organization/LEA:</a:t>
            </a:r>
            <a:r>
              <a:rPr lang="en-US" sz="1800" dirty="0">
                <a:solidFill>
                  <a:srgbClr val="000000"/>
                </a:solidFill>
              </a:rPr>
              <a:t> </a:t>
            </a:r>
            <a:r>
              <a:rPr lang="en-US" sz="1800" dirty="0">
                <a:solidFill>
                  <a:srgbClr val="C00000"/>
                </a:solidFill>
              </a:rPr>
              <a:t>defaults to your AU</a:t>
            </a:r>
          </a:p>
          <a:p>
            <a:r>
              <a:rPr lang="en-US" dirty="0">
                <a:solidFill>
                  <a:srgbClr val="000000"/>
                </a:solidFill>
              </a:rPr>
              <a:t>Notice the Data Locked value on this screen is set to N </a:t>
            </a:r>
          </a:p>
          <a:p>
            <a:r>
              <a:rPr lang="en-US" dirty="0">
                <a:solidFill>
                  <a:srgbClr val="000000"/>
                </a:solidFill>
              </a:rPr>
              <a:t>Notice the Overall Status is set to P (pending) indicating the data has not been submitted to CDE.</a:t>
            </a:r>
          </a:p>
          <a:p>
            <a:pPr marL="287338" indent="-242888">
              <a:buNone/>
            </a:pPr>
            <a:r>
              <a:rPr lang="en-US" dirty="0">
                <a:solidFill>
                  <a:srgbClr val="000000"/>
                </a:solidFill>
              </a:rPr>
              <a:t>4. Click the </a:t>
            </a:r>
            <a:r>
              <a:rPr lang="en-US" dirty="0">
                <a:solidFill>
                  <a:srgbClr val="C00000"/>
                </a:solidFill>
              </a:rPr>
              <a:t>Submit to CDE </a:t>
            </a:r>
            <a:r>
              <a:rPr lang="en-US" dirty="0">
                <a:solidFill>
                  <a:srgbClr val="000000"/>
                </a:solidFill>
              </a:rPr>
              <a:t>button  (Only EOY-APPROVERS will have this ability) (</a:t>
            </a:r>
            <a:r>
              <a:rPr lang="en-US" dirty="0">
                <a:solidFill>
                  <a:srgbClr val="C00000"/>
                </a:solidFill>
              </a:rPr>
              <a:t>must have 0 errors</a:t>
            </a:r>
            <a:r>
              <a:rPr lang="en-US" dirty="0">
                <a:solidFill>
                  <a:srgbClr val="000000"/>
                </a:solidFill>
              </a:rPr>
              <a:t>)</a:t>
            </a:r>
          </a:p>
          <a:p>
            <a:pPr marL="45720" indent="0">
              <a:buNone/>
            </a:pPr>
            <a:r>
              <a:rPr lang="en-US" dirty="0">
                <a:solidFill>
                  <a:srgbClr val="000000"/>
                </a:solidFill>
              </a:rPr>
              <a:t>5. Click </a:t>
            </a:r>
            <a:r>
              <a:rPr lang="en-US" dirty="0">
                <a:solidFill>
                  <a:srgbClr val="C00000"/>
                </a:solidFill>
              </a:rPr>
              <a:t>OK</a:t>
            </a:r>
          </a:p>
          <a:p>
            <a:pPr lvl="1"/>
            <a:r>
              <a:rPr lang="en-US" sz="1800" dirty="0">
                <a:solidFill>
                  <a:srgbClr val="000000"/>
                </a:solidFill>
              </a:rPr>
              <a:t>A green message should display above the File Type box indicating the data was submitted</a:t>
            </a:r>
          </a:p>
          <a:p>
            <a:pPr lvl="1"/>
            <a:r>
              <a:rPr lang="en-US" sz="1800" dirty="0">
                <a:solidFill>
                  <a:srgbClr val="000000"/>
                </a:solidFill>
              </a:rPr>
              <a:t>The Data Locked value should change to </a:t>
            </a:r>
            <a:r>
              <a:rPr lang="en-US" sz="1800" dirty="0">
                <a:solidFill>
                  <a:srgbClr val="C00000"/>
                </a:solidFill>
              </a:rPr>
              <a:t>Y</a:t>
            </a:r>
          </a:p>
          <a:p>
            <a:pPr lvl="1"/>
            <a:r>
              <a:rPr lang="en-US" sz="1800" dirty="0">
                <a:solidFill>
                  <a:srgbClr val="000000"/>
                </a:solidFill>
              </a:rPr>
              <a:t>The Overall Status should change to </a:t>
            </a:r>
            <a:r>
              <a:rPr lang="en-US" sz="1800" dirty="0">
                <a:solidFill>
                  <a:srgbClr val="C00000"/>
                </a:solidFill>
              </a:rPr>
              <a:t>S</a:t>
            </a:r>
          </a:p>
        </p:txBody>
      </p:sp>
      <p:sp>
        <p:nvSpPr>
          <p:cNvPr id="4" name="Slide Number Placeholder 3">
            <a:extLst>
              <a:ext uri="{FF2B5EF4-FFF2-40B4-BE49-F238E27FC236}">
                <a16:creationId xmlns:a16="http://schemas.microsoft.com/office/drawing/2014/main" id="{2A96E4F3-A67F-F5DE-5F5E-19376085634D}"/>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55</a:t>
            </a:fld>
            <a:endParaRPr lang="en-US" dirty="0"/>
          </a:p>
        </p:txBody>
      </p:sp>
    </p:spTree>
    <p:extLst>
      <p:ext uri="{BB962C8B-B14F-4D97-AF65-F5344CB8AC3E}">
        <p14:creationId xmlns:p14="http://schemas.microsoft.com/office/powerpoint/2010/main" val="2439528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pPr>
              <a:defRPr/>
            </a:pPr>
            <a:r>
              <a:rPr lang="en-US" dirty="0"/>
              <a:t>Special Education EOY Contact Information</a:t>
            </a:r>
          </a:p>
        </p:txBody>
      </p:sp>
      <p:sp>
        <p:nvSpPr>
          <p:cNvPr id="50178" name="Content Placeholder 1"/>
          <p:cNvSpPr>
            <a:spLocks noGrp="1"/>
          </p:cNvSpPr>
          <p:nvPr>
            <p:ph idx="1"/>
          </p:nvPr>
        </p:nvSpPr>
        <p:spPr bwMode="auto"/>
        <p:txBody>
          <a:bodyPr wrap="square" numCol="1" anchor="t" anchorCtr="0" compatLnSpc="1">
            <a:prstTxWarp prst="textNoShape">
              <a:avLst/>
            </a:prstTxWarp>
            <a:normAutofit/>
          </a:bodyPr>
          <a:lstStyle/>
          <a:p>
            <a:pPr marL="44450" indent="0">
              <a:buNone/>
            </a:pPr>
            <a:r>
              <a:rPr lang="en-US" altLang="en-US" u="sng" dirty="0">
                <a:hlinkClick r:id="rId3"/>
              </a:rPr>
              <a:t>SpedEndofYear@cde.state.co.us</a:t>
            </a:r>
            <a:r>
              <a:rPr lang="en-US" altLang="en-US" u="sng" dirty="0"/>
              <a:t> </a:t>
            </a:r>
          </a:p>
          <a:p>
            <a:pPr marL="44450" indent="0">
              <a:buNone/>
            </a:pPr>
            <a:r>
              <a:rPr lang="en-US" altLang="en-US" dirty="0"/>
              <a:t>(303) 866-5759</a:t>
            </a:r>
          </a:p>
          <a:p>
            <a:pPr marL="44450" indent="0">
              <a:buNone/>
            </a:pPr>
            <a:r>
              <a:rPr lang="en-US" altLang="en-US" dirty="0"/>
              <a:t> </a:t>
            </a:r>
          </a:p>
          <a:p>
            <a:pPr marL="44450" indent="0">
              <a:buNone/>
            </a:pPr>
            <a:r>
              <a:rPr lang="en-US" altLang="en-US" sz="2000" b="1" dirty="0"/>
              <a:t>*Please include your AU # and/or Error code or report # (if applicable) in emails</a:t>
            </a:r>
            <a:endParaRPr lang="en-US" altLang="en-US" b="1" dirty="0"/>
          </a:p>
          <a:p>
            <a:pPr marL="44450" indent="0">
              <a:buNone/>
            </a:pPr>
            <a:endParaRPr lang="en-US" altLang="en-US" b="1" dirty="0"/>
          </a:p>
          <a:p>
            <a:pPr marL="44450" indent="0">
              <a:buNone/>
            </a:pPr>
            <a:endParaRPr lang="en-US" altLang="en-US" b="1" dirty="0"/>
          </a:p>
          <a:p>
            <a:pPr marL="44450" indent="0">
              <a:buNone/>
            </a:pPr>
            <a:endParaRPr lang="en-US" altLang="en-US" b="1" dirty="0"/>
          </a:p>
        </p:txBody>
      </p:sp>
      <p:sp>
        <p:nvSpPr>
          <p:cNvPr id="2" name="Slide Number Placeholder 3">
            <a:extLst>
              <a:ext uri="{FF2B5EF4-FFF2-40B4-BE49-F238E27FC236}">
                <a16:creationId xmlns:a16="http://schemas.microsoft.com/office/drawing/2014/main" id="{D5299B07-920B-302E-00EC-606C2D203664}"/>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56</a:t>
            </a:fld>
            <a:endParaRPr lang="en-US" dirty="0"/>
          </a:p>
        </p:txBody>
      </p:sp>
      <p:pic>
        <p:nvPicPr>
          <p:cNvPr id="1026" name="Picture 2" descr="hands holding up colorful wooden letters shaping the word thank you isolated on white background">
            <a:extLst>
              <a:ext uri="{FF2B5EF4-FFF2-40B4-BE49-F238E27FC236}">
                <a16:creationId xmlns:a16="http://schemas.microsoft.com/office/drawing/2014/main" id="{45859B90-4E36-71B7-5768-3248729EE6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7" t="-8446" r="507" b="8446"/>
          <a:stretch/>
        </p:blipFill>
        <p:spPr bwMode="auto">
          <a:xfrm>
            <a:off x="1110574" y="3464084"/>
            <a:ext cx="96012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3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EOY Last Steps</a:t>
            </a:r>
          </a:p>
        </p:txBody>
      </p:sp>
      <p:graphicFrame>
        <p:nvGraphicFramePr>
          <p:cNvPr id="6" name="Content Placeholder 5" descr="Resolve Snapshot Errors by 9/12/2016&#10;Report Review Week 9/12-9/16&#10;CDE runs duplicate and data validity check Reports 9/19-9/21&#10;Final Report Review Week 9/28-10/5&#10;Reports signed and Uploaded to the DMS 10/6/2016&#10;" title="SPED End of Year Reporting timeline graphic"/>
          <p:cNvGraphicFramePr>
            <a:graphicFrameLocks noGrp="1"/>
          </p:cNvGraphicFramePr>
          <p:nvPr>
            <p:ph idx="1"/>
            <p:extLst>
              <p:ext uri="{D42A27DB-BD31-4B8C-83A1-F6EECF244321}">
                <p14:modId xmlns:p14="http://schemas.microsoft.com/office/powerpoint/2010/main" val="1150092048"/>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739F9AC3-0F37-4731-9B1F-11911D35114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14729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t>Where to Find SPED EOY Reports</a:t>
            </a:r>
          </a:p>
        </p:txBody>
      </p:sp>
      <p:sp>
        <p:nvSpPr>
          <p:cNvPr id="2" name="Content Placeholder 1"/>
          <p:cNvSpPr>
            <a:spLocks noGrp="1"/>
          </p:cNvSpPr>
          <p:nvPr>
            <p:ph idx="1"/>
          </p:nvPr>
        </p:nvSpPr>
        <p:spPr>
          <a:solidFill>
            <a:schemeClr val="bg1"/>
          </a:solidFill>
        </p:spPr>
        <p:txBody>
          <a:bodyPr/>
          <a:lstStyle/>
          <a:p>
            <a:r>
              <a:rPr lang="en-US" dirty="0"/>
              <a:t>From Single Sign On → select Data Pipeline → Click Cognos Report → Special Education EOY:</a:t>
            </a:r>
          </a:p>
        </p:txBody>
      </p:sp>
      <p:pic>
        <p:nvPicPr>
          <p:cNvPr id="6" name="Picture 2" descr="Select &quot;Cognos Report&quot;" title="Screenshot of Data Pipeline Menu"/>
          <p:cNvPicPr>
            <a:picLocks noChangeAspect="1" noChangeArrowheads="1"/>
          </p:cNvPicPr>
          <p:nvPr/>
        </p:nvPicPr>
        <p:blipFill rotWithShape="1">
          <a:blip r:embed="rId3">
            <a:extLst>
              <a:ext uri="{28A0092B-C50C-407E-A947-70E740481C1C}">
                <a14:useLocalDpi xmlns:a14="http://schemas.microsoft.com/office/drawing/2010/main" val="0"/>
              </a:ext>
            </a:extLst>
          </a:blip>
          <a:srcRect l="545" t="26732" r="88620" b="45360"/>
          <a:stretch/>
        </p:blipFill>
        <p:spPr bwMode="auto">
          <a:xfrm>
            <a:off x="2383930" y="2763221"/>
            <a:ext cx="1651167" cy="239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Screenshot of Cognos Report Menu">
            <a:extLst>
              <a:ext uri="{FF2B5EF4-FFF2-40B4-BE49-F238E27FC236}">
                <a16:creationId xmlns:a16="http://schemas.microsoft.com/office/drawing/2014/main" id="{0F47B874-61AD-4724-8D3A-EFCF23E5FCC1}"/>
              </a:ext>
            </a:extLst>
          </p:cNvPr>
          <p:cNvPicPr>
            <a:picLocks noChangeAspect="1"/>
          </p:cNvPicPr>
          <p:nvPr/>
        </p:nvPicPr>
        <p:blipFill>
          <a:blip r:embed="rId4"/>
          <a:stretch>
            <a:fillRect/>
          </a:stretch>
        </p:blipFill>
        <p:spPr>
          <a:xfrm>
            <a:off x="4035096" y="2258714"/>
            <a:ext cx="4290326" cy="4183866"/>
          </a:xfrm>
          <a:prstGeom prst="rect">
            <a:avLst/>
          </a:prstGeom>
        </p:spPr>
      </p:pic>
      <p:sp>
        <p:nvSpPr>
          <p:cNvPr id="5" name="Down Arrow 4" descr="Select &quot;Special Education EOY&quot;" title="arrow"/>
          <p:cNvSpPr/>
          <p:nvPr/>
        </p:nvSpPr>
        <p:spPr>
          <a:xfrm rot="5400000">
            <a:off x="7168461" y="4172766"/>
            <a:ext cx="320635" cy="676398"/>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7AC1C7B-8EB4-F938-43E8-1740B11A1935}"/>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1087578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Special Education EOY:</a:t>
            </a:r>
            <a:br>
              <a:rPr lang="en-US"/>
            </a:br>
            <a:r>
              <a:rPr lang="en-US"/>
              <a:t>Cognos Reports CAUTION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a:p>
        </p:txBody>
      </p:sp>
      <p:pic>
        <p:nvPicPr>
          <p:cNvPr id="1026" name="Picture 2" descr="screenshot of cognos report list"/>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25" t="14353" b="4782"/>
          <a:stretch/>
        </p:blipFill>
        <p:spPr bwMode="auto">
          <a:xfrm>
            <a:off x="2993878" y="2382675"/>
            <a:ext cx="6531123" cy="296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C183D7F6-B498-43B3-948B-1728B52AA6E4}">
                <adec:decorative xmlns:adec="http://schemas.microsoft.com/office/drawing/2017/decorative" val="1"/>
              </a:ext>
            </a:extLst>
          </p:cNvPr>
          <p:cNvSpPr/>
          <p:nvPr/>
        </p:nvSpPr>
        <p:spPr>
          <a:xfrm>
            <a:off x="2923374" y="2953108"/>
            <a:ext cx="999858" cy="2315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C183D7F6-B498-43B3-948B-1728B52AA6E4}">
                <adec:decorative xmlns:adec="http://schemas.microsoft.com/office/drawing/2017/decorative" val="1"/>
              </a:ext>
            </a:extLst>
          </p:cNvPr>
          <p:cNvSpPr/>
          <p:nvPr/>
        </p:nvSpPr>
        <p:spPr>
          <a:xfrm>
            <a:off x="3923232" y="4369572"/>
            <a:ext cx="889830" cy="2691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srcRect r="8405" b="43552"/>
          <a:stretch/>
        </p:blipFill>
        <p:spPr>
          <a:xfrm>
            <a:off x="2923375" y="1755729"/>
            <a:ext cx="2179178" cy="594901"/>
          </a:xfrm>
          <a:prstGeom prst="rect">
            <a:avLst/>
          </a:prstGeom>
        </p:spPr>
      </p:pic>
      <p:sp>
        <p:nvSpPr>
          <p:cNvPr id="9" name="TextBox 8"/>
          <p:cNvSpPr txBox="1"/>
          <p:nvPr/>
        </p:nvSpPr>
        <p:spPr>
          <a:xfrm>
            <a:off x="2667002" y="2953106"/>
            <a:ext cx="339695" cy="300082"/>
          </a:xfrm>
          <a:prstGeom prst="rect">
            <a:avLst/>
          </a:prstGeom>
          <a:noFill/>
        </p:spPr>
        <p:txBody>
          <a:bodyPr wrap="square" rtlCol="0">
            <a:spAutoFit/>
          </a:bodyPr>
          <a:lstStyle/>
          <a:p>
            <a:r>
              <a:rPr lang="en-US" sz="1350">
                <a:solidFill>
                  <a:srgbClr val="FF0000"/>
                </a:solidFill>
              </a:rPr>
              <a:t>1.</a:t>
            </a:r>
          </a:p>
        </p:txBody>
      </p:sp>
      <p:sp>
        <p:nvSpPr>
          <p:cNvPr id="10" name="TextBox 9"/>
          <p:cNvSpPr txBox="1"/>
          <p:nvPr/>
        </p:nvSpPr>
        <p:spPr>
          <a:xfrm>
            <a:off x="3647631" y="4369572"/>
            <a:ext cx="275602" cy="507831"/>
          </a:xfrm>
          <a:prstGeom prst="rect">
            <a:avLst/>
          </a:prstGeom>
          <a:noFill/>
        </p:spPr>
        <p:txBody>
          <a:bodyPr wrap="square" rtlCol="0">
            <a:spAutoFit/>
          </a:bodyPr>
          <a:lstStyle/>
          <a:p>
            <a:r>
              <a:rPr lang="en-US" sz="1350">
                <a:solidFill>
                  <a:srgbClr val="FF0000"/>
                </a:solidFill>
              </a:rPr>
              <a:t>2.</a:t>
            </a:r>
          </a:p>
        </p:txBody>
      </p:sp>
      <p:pic>
        <p:nvPicPr>
          <p:cNvPr id="12" name="Picture 11" descr="screenshot of Sped EOY Cognos report options">
            <a:extLst>
              <a:ext uri="{FF2B5EF4-FFF2-40B4-BE49-F238E27FC236}">
                <a16:creationId xmlns:a16="http://schemas.microsoft.com/office/drawing/2014/main" id="{BB237A2C-FEB0-DE84-8175-6FE6628134A4}"/>
              </a:ext>
            </a:extLst>
          </p:cNvPr>
          <p:cNvPicPr>
            <a:picLocks noChangeAspect="1"/>
          </p:cNvPicPr>
          <p:nvPr/>
        </p:nvPicPr>
        <p:blipFill>
          <a:blip r:embed="rId4"/>
          <a:stretch>
            <a:fillRect/>
          </a:stretch>
        </p:blipFill>
        <p:spPr>
          <a:xfrm>
            <a:off x="5552242" y="2391170"/>
            <a:ext cx="3716384" cy="2961119"/>
          </a:xfrm>
          <a:prstGeom prst="rect">
            <a:avLst/>
          </a:prstGeom>
        </p:spPr>
      </p:pic>
      <p:sp>
        <p:nvSpPr>
          <p:cNvPr id="13" name="TextBox 12">
            <a:extLst>
              <a:ext uri="{FF2B5EF4-FFF2-40B4-BE49-F238E27FC236}">
                <a16:creationId xmlns:a16="http://schemas.microsoft.com/office/drawing/2014/main" id="{63DDD68A-C088-1CE8-11F0-C2E10CAD7A7A}"/>
              </a:ext>
            </a:extLst>
          </p:cNvPr>
          <p:cNvSpPr txBox="1"/>
          <p:nvPr/>
        </p:nvSpPr>
        <p:spPr>
          <a:xfrm>
            <a:off x="3717894" y="5368867"/>
            <a:ext cx="3155951" cy="577081"/>
          </a:xfrm>
          <a:prstGeom prst="rect">
            <a:avLst/>
          </a:prstGeom>
          <a:noFill/>
        </p:spPr>
        <p:txBody>
          <a:bodyPr wrap="square" rtlCol="0">
            <a:spAutoFit/>
          </a:bodyPr>
          <a:lstStyle/>
          <a:p>
            <a:r>
              <a:rPr lang="en-US" sz="1050">
                <a:solidFill>
                  <a:srgbClr val="FF0000"/>
                </a:solidFill>
              </a:rPr>
              <a:t>*Be sure to </a:t>
            </a:r>
            <a:r>
              <a:rPr lang="en-US" sz="1050" u="sng">
                <a:solidFill>
                  <a:srgbClr val="FF0000"/>
                </a:solidFill>
              </a:rPr>
              <a:t>always</a:t>
            </a:r>
            <a:r>
              <a:rPr lang="en-US" sz="1050">
                <a:solidFill>
                  <a:srgbClr val="FF0000"/>
                </a:solidFill>
              </a:rPr>
              <a:t> download Cognos Reports from the actual folder. Follow these steps and double click on the name of the report to download it</a:t>
            </a:r>
          </a:p>
        </p:txBody>
      </p:sp>
      <p:sp>
        <p:nvSpPr>
          <p:cNvPr id="14" name="TextBox 13">
            <a:extLst>
              <a:ext uri="{FF2B5EF4-FFF2-40B4-BE49-F238E27FC236}">
                <a16:creationId xmlns:a16="http://schemas.microsoft.com/office/drawing/2014/main" id="{C699BA99-DC6D-8752-818F-8B1F014185CF}"/>
              </a:ext>
            </a:extLst>
          </p:cNvPr>
          <p:cNvSpPr txBox="1"/>
          <p:nvPr/>
        </p:nvSpPr>
        <p:spPr>
          <a:xfrm>
            <a:off x="6096001" y="4461440"/>
            <a:ext cx="275602" cy="507831"/>
          </a:xfrm>
          <a:prstGeom prst="rect">
            <a:avLst/>
          </a:prstGeom>
          <a:noFill/>
        </p:spPr>
        <p:txBody>
          <a:bodyPr wrap="square" rtlCol="0">
            <a:spAutoFit/>
          </a:bodyPr>
          <a:lstStyle/>
          <a:p>
            <a:r>
              <a:rPr lang="en-US" sz="1350">
                <a:solidFill>
                  <a:srgbClr val="FF0000"/>
                </a:solidFill>
              </a:rPr>
              <a:t>3. </a:t>
            </a:r>
          </a:p>
        </p:txBody>
      </p:sp>
      <p:sp>
        <p:nvSpPr>
          <p:cNvPr id="15" name="TextBox 14">
            <a:extLst>
              <a:ext uri="{FF2B5EF4-FFF2-40B4-BE49-F238E27FC236}">
                <a16:creationId xmlns:a16="http://schemas.microsoft.com/office/drawing/2014/main" id="{237C341D-7178-DE26-0778-849BDE13B86E}"/>
              </a:ext>
            </a:extLst>
          </p:cNvPr>
          <p:cNvSpPr txBox="1"/>
          <p:nvPr/>
        </p:nvSpPr>
        <p:spPr>
          <a:xfrm>
            <a:off x="4876800" y="1785817"/>
            <a:ext cx="4648200" cy="577081"/>
          </a:xfrm>
          <a:prstGeom prst="rect">
            <a:avLst/>
          </a:prstGeom>
          <a:noFill/>
        </p:spPr>
        <p:txBody>
          <a:bodyPr wrap="square" rtlCol="0">
            <a:spAutoFit/>
          </a:bodyPr>
          <a:lstStyle/>
          <a:p>
            <a:r>
              <a:rPr lang="en-US" sz="1050">
                <a:solidFill>
                  <a:srgbClr val="FF0000"/>
                </a:solidFill>
              </a:rPr>
              <a:t>Do not use Search feature to pull up reports!</a:t>
            </a:r>
          </a:p>
          <a:p>
            <a:r>
              <a:rPr lang="en-US" sz="1050">
                <a:solidFill>
                  <a:srgbClr val="FF0000"/>
                </a:solidFill>
              </a:rPr>
              <a:t>Do not click a report listed in the white screen under ‘Recent’ and not in the actual folder. You must download new reports </a:t>
            </a:r>
            <a:r>
              <a:rPr lang="en-US" sz="1050" i="1">
                <a:solidFill>
                  <a:srgbClr val="FF0000"/>
                </a:solidFill>
              </a:rPr>
              <a:t>every time </a:t>
            </a:r>
            <a:r>
              <a:rPr lang="en-US" sz="1050">
                <a:solidFill>
                  <a:srgbClr val="FF0000"/>
                </a:solidFill>
              </a:rPr>
              <a:t>for the most up to date data. </a:t>
            </a:r>
          </a:p>
        </p:txBody>
      </p:sp>
      <p:cxnSp>
        <p:nvCxnSpPr>
          <p:cNvPr id="17" name="Straight Arrow Connector 16">
            <a:extLst>
              <a:ext uri="{FF2B5EF4-FFF2-40B4-BE49-F238E27FC236}">
                <a16:creationId xmlns:a16="http://schemas.microsoft.com/office/drawing/2014/main" id="{A87F1884-B69E-09E3-15C8-29E72B7AE0D8}"/>
              </a:ext>
              <a:ext uri="{C183D7F6-B498-43B3-948B-1728B52AA6E4}">
                <adec:decorative xmlns:adec="http://schemas.microsoft.com/office/drawing/2017/decorative" val="1"/>
              </a:ext>
            </a:extLst>
          </p:cNvPr>
          <p:cNvCxnSpPr>
            <a:cxnSpLocks/>
          </p:cNvCxnSpPr>
          <p:nvPr/>
        </p:nvCxnSpPr>
        <p:spPr>
          <a:xfrm flipH="1">
            <a:off x="3423304" y="1910010"/>
            <a:ext cx="1472547" cy="9187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62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dirty="0"/>
              <a:t>Available Error Reports</a:t>
            </a:r>
          </a:p>
        </p:txBody>
      </p:sp>
      <p:pic>
        <p:nvPicPr>
          <p:cNvPr id="8" name="Picture 7" descr="EOY checklist. Error Reports page. ">
            <a:extLst>
              <a:ext uri="{FF2B5EF4-FFF2-40B4-BE49-F238E27FC236}">
                <a16:creationId xmlns:a16="http://schemas.microsoft.com/office/drawing/2014/main" id="{007AF7DD-C3C7-E840-7367-E2AFDD4D4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975" y="145219"/>
            <a:ext cx="5564849" cy="1324510"/>
          </a:xfrm>
          <a:prstGeom prst="rect">
            <a:avLst/>
          </a:prstGeom>
        </p:spPr>
      </p:pic>
      <p:sp>
        <p:nvSpPr>
          <p:cNvPr id="7" name="Speech Bubble: Rectangle with Corners Rounded 6">
            <a:extLst>
              <a:ext uri="{FF2B5EF4-FFF2-40B4-BE49-F238E27FC236}">
                <a16:creationId xmlns:a16="http://schemas.microsoft.com/office/drawing/2014/main" id="{41FCB0C2-6234-49BE-1DDF-5623FFFABB30}"/>
              </a:ext>
            </a:extLst>
          </p:cNvPr>
          <p:cNvSpPr/>
          <p:nvPr/>
        </p:nvSpPr>
        <p:spPr>
          <a:xfrm>
            <a:off x="4666269" y="329176"/>
            <a:ext cx="1677972" cy="1142902"/>
          </a:xfrm>
          <a:prstGeom prst="wedgeRoundRectCallout">
            <a:avLst>
              <a:gd name="adj1" fmla="val 96583"/>
              <a:gd name="adj2" fmla="val -1325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Note that slides are color coded to the checklist</a:t>
            </a:r>
          </a:p>
        </p:txBody>
      </p:sp>
      <p:sp>
        <p:nvSpPr>
          <p:cNvPr id="2" name="Content Placeholder 1"/>
          <p:cNvSpPr>
            <a:spLocks noGrp="1"/>
          </p:cNvSpPr>
          <p:nvPr>
            <p:ph idx="1"/>
          </p:nvPr>
        </p:nvSpPr>
        <p:spPr/>
        <p:txBody>
          <a:bodyPr>
            <a:normAutofit/>
          </a:bodyPr>
          <a:lstStyle/>
          <a:p>
            <a:r>
              <a:rPr lang="en-US" sz="2800" dirty="0">
                <a:solidFill>
                  <a:schemeClr val="accent5">
                    <a:lumMod val="75000"/>
                  </a:schemeClr>
                </a:solidFill>
              </a:rPr>
              <a:t>Error Reports (3) </a:t>
            </a:r>
            <a:r>
              <a:rPr lang="en-US" sz="2800" dirty="0"/>
              <a:t>- view errors in detail.</a:t>
            </a:r>
          </a:p>
          <a:p>
            <a:pPr lvl="1"/>
            <a:r>
              <a:rPr lang="en-US" sz="2800" dirty="0">
                <a:solidFill>
                  <a:schemeClr val="accent5">
                    <a:lumMod val="75000"/>
                  </a:schemeClr>
                </a:solidFill>
              </a:rPr>
              <a:t>Errors: Snapshot Records Excluded Due to Profile Errors</a:t>
            </a:r>
            <a:r>
              <a:rPr lang="en-US" sz="2800" dirty="0">
                <a:solidFill>
                  <a:schemeClr val="accent5"/>
                </a:solidFill>
              </a:rPr>
              <a:t>  </a:t>
            </a:r>
            <a:r>
              <a:rPr lang="en-US" sz="2800" dirty="0"/>
              <a:t>- </a:t>
            </a:r>
            <a:br>
              <a:rPr lang="en-US" sz="2800" dirty="0"/>
            </a:br>
            <a:r>
              <a:rPr lang="en-US" sz="2800" dirty="0"/>
              <a:t>records that did NOT make it to the snapshot that have </a:t>
            </a:r>
            <a:r>
              <a:rPr lang="en-US" sz="2800" b="1" dirty="0"/>
              <a:t>errors at the INTERCHANGE level. </a:t>
            </a:r>
          </a:p>
          <a:p>
            <a:pPr lvl="1"/>
            <a:r>
              <a:rPr lang="en-US" sz="2800" dirty="0">
                <a:solidFill>
                  <a:schemeClr val="accent5">
                    <a:lumMod val="75000"/>
                  </a:schemeClr>
                </a:solidFill>
              </a:rPr>
              <a:t>Errors: Special Education EOY Error Detail Report </a:t>
            </a:r>
            <a:r>
              <a:rPr lang="en-US" sz="2800" dirty="0"/>
              <a:t>– </a:t>
            </a:r>
            <a:br>
              <a:rPr lang="en-US" sz="2800" dirty="0"/>
            </a:br>
            <a:r>
              <a:rPr lang="en-US" sz="2800" dirty="0"/>
              <a:t>records with an error or warning at the </a:t>
            </a:r>
            <a:r>
              <a:rPr lang="en-US" sz="2800" b="1" dirty="0"/>
              <a:t>SNAPSHOT level</a:t>
            </a:r>
            <a:r>
              <a:rPr lang="en-US" sz="2800" dirty="0"/>
              <a:t>.</a:t>
            </a:r>
          </a:p>
          <a:p>
            <a:pPr lvl="1"/>
            <a:r>
              <a:rPr lang="en-US" sz="2800" dirty="0">
                <a:solidFill>
                  <a:schemeClr val="accent5">
                    <a:lumMod val="75000"/>
                  </a:schemeClr>
                </a:solidFill>
              </a:rPr>
              <a:t>Errors: Special Education EOY Summary Report </a:t>
            </a:r>
            <a:r>
              <a:rPr lang="en-US" sz="2800" dirty="0"/>
              <a:t>– </a:t>
            </a:r>
            <a:br>
              <a:rPr lang="en-US" sz="2800" dirty="0"/>
            </a:br>
            <a:r>
              <a:rPr lang="en-US" sz="2800" dirty="0"/>
              <a:t>count of errors and warnings by code and description at  the </a:t>
            </a:r>
            <a:r>
              <a:rPr lang="en-US" sz="2800" b="1" dirty="0"/>
              <a:t>SNAPSHOT level</a:t>
            </a:r>
            <a:r>
              <a:rPr lang="en-US" sz="2800" dirty="0"/>
              <a:t>. </a:t>
            </a:r>
            <a:r>
              <a:rPr lang="en-US" sz="2800" i="1" dirty="0"/>
              <a:t>Directors may want to start with this  report.</a:t>
            </a:r>
            <a:endParaRPr lang="en-US" sz="2800" dirty="0"/>
          </a:p>
          <a:p>
            <a:pPr lvl="1"/>
            <a:endParaRPr lang="en-US" sz="2400" dirty="0"/>
          </a:p>
        </p:txBody>
      </p:sp>
      <p:pic>
        <p:nvPicPr>
          <p:cNvPr id="4" name="Picture 3" descr="Screenshot of the three Error reports in the SPED EOY list:&#10;Snapshot records excluded due to profile errors&#10;Sped EOY error detail report&#10;Sped EOY error summary report">
            <a:extLst>
              <a:ext uri="{FF2B5EF4-FFF2-40B4-BE49-F238E27FC236}">
                <a16:creationId xmlns:a16="http://schemas.microsoft.com/office/drawing/2014/main" id="{CF34FCFA-F67B-4F53-954D-7E5B2A5961E7}"/>
              </a:ext>
            </a:extLst>
          </p:cNvPr>
          <p:cNvPicPr>
            <a:picLocks noChangeAspect="1"/>
          </p:cNvPicPr>
          <p:nvPr/>
        </p:nvPicPr>
        <p:blipFill rotWithShape="1">
          <a:blip r:embed="rId4"/>
          <a:srcRect t="3391"/>
          <a:stretch/>
        </p:blipFill>
        <p:spPr>
          <a:xfrm>
            <a:off x="3716923" y="5283329"/>
            <a:ext cx="4610371" cy="1369495"/>
          </a:xfrm>
          <a:prstGeom prst="rect">
            <a:avLst/>
          </a:prstGeom>
          <a:ln>
            <a:noFill/>
          </a:ln>
          <a:effectLst>
            <a:outerShdw blurRad="292100" dist="139700" dir="2700000" algn="tl" rotWithShape="0">
              <a:srgbClr val="333333">
                <a:alpha val="65000"/>
              </a:srgbClr>
            </a:outerShdw>
          </a:effectLst>
        </p:spPr>
      </p:pic>
      <p:sp>
        <p:nvSpPr>
          <p:cNvPr id="5" name="Slide Number Placeholder 3">
            <a:extLst>
              <a:ext uri="{FF2B5EF4-FFF2-40B4-BE49-F238E27FC236}">
                <a16:creationId xmlns:a16="http://schemas.microsoft.com/office/drawing/2014/main" id="{E980F54C-04C3-7C62-609D-B4999BB3A137}"/>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4288360119"/>
      </p:ext>
    </p:extLst>
  </p:cSld>
  <p:clrMapOvr>
    <a:masterClrMapping/>
  </p:clrMapOvr>
</p:sld>
</file>

<file path=ppt/theme/theme1.xml><?xml version="1.0" encoding="utf-8"?>
<a:theme xmlns:a="http://schemas.openxmlformats.org/drawingml/2006/main" name="CDE Wide">
  <a:themeElements>
    <a:clrScheme name="Custom 9">
      <a:dk1>
        <a:srgbClr val="33393E"/>
      </a:dk1>
      <a:lt1>
        <a:sysClr val="window" lastClr="FFFFFF"/>
      </a:lt1>
      <a:dk2>
        <a:srgbClr val="6D3A5D"/>
      </a:dk2>
      <a:lt2>
        <a:srgbClr val="D3CCBC"/>
      </a:lt2>
      <a:accent1>
        <a:srgbClr val="67B046"/>
      </a:accent1>
      <a:accent2>
        <a:srgbClr val="FFC846"/>
      </a:accent2>
      <a:accent3>
        <a:srgbClr val="F38725"/>
      </a:accent3>
      <a:accent4>
        <a:srgbClr val="46797A"/>
      </a:accent4>
      <a:accent5>
        <a:srgbClr val="519AD2"/>
      </a:accent5>
      <a:accent6>
        <a:srgbClr val="FF0000"/>
      </a:accent6>
      <a:hlink>
        <a:srgbClr val="101E8E"/>
      </a:hlink>
      <a:folHlink>
        <a:srgbClr val="1837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 Wide" id="{95A25C9B-471E-4AC7-9DE5-5AB57D358941}" vid="{3C9A1B5A-937D-4DA3-8885-E58978438A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 Wide</Template>
  <TotalTime>2039</TotalTime>
  <Words>4666</Words>
  <Application>Microsoft Office PowerPoint</Application>
  <PresentationFormat>Widescreen</PresentationFormat>
  <Paragraphs>477</Paragraphs>
  <Slides>56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Courier New</vt:lpstr>
      <vt:lpstr>Museo Slab 500</vt:lpstr>
      <vt:lpstr>Segoe UI</vt:lpstr>
      <vt:lpstr>Verdana</vt:lpstr>
      <vt:lpstr>Wingdings</vt:lpstr>
      <vt:lpstr>CDE Wide</vt:lpstr>
      <vt:lpstr>Special Education End-of-Year 2022-2023</vt:lpstr>
      <vt:lpstr>Special Education End of Year (EOY) Reports Training </vt:lpstr>
      <vt:lpstr>Agenda</vt:lpstr>
      <vt:lpstr>Purpose and Content</vt:lpstr>
      <vt:lpstr>Special Education EOY – Deadline Today!</vt:lpstr>
      <vt:lpstr>EOY Last Steps</vt:lpstr>
      <vt:lpstr>Where to Find SPED EOY Reports</vt:lpstr>
      <vt:lpstr>Special Education EOY: Cognos Reports CAUTION</vt:lpstr>
      <vt:lpstr>Available Error Reports</vt:lpstr>
      <vt:lpstr>Reviewing and Downloading Error Reports </vt:lpstr>
      <vt:lpstr>Key Warnings – Please Check </vt:lpstr>
      <vt:lpstr>Special Education EOY New Warnings</vt:lpstr>
      <vt:lpstr>Special Education End of Year  – Missing Snapshot Records</vt:lpstr>
      <vt:lpstr>Records Missing from Snapshot (Cont’d)</vt:lpstr>
      <vt:lpstr>Special Education EOY- Data Checks</vt:lpstr>
      <vt:lpstr>Special Education EOY – Cross AU (LEA) Validation – Resolving Duplicates</vt:lpstr>
      <vt:lpstr>Two Report Review Weeks</vt:lpstr>
      <vt:lpstr>Special Education EOY Reports Checklist</vt:lpstr>
      <vt:lpstr>Detail Reports in Cognos</vt:lpstr>
      <vt:lpstr>Detail Reports – Indicator 11 </vt:lpstr>
      <vt:lpstr>Detail Reports – Indicator 12</vt:lpstr>
      <vt:lpstr>Detail Report - Students to Re-evaluate by 12/01 </vt:lpstr>
      <vt:lpstr>Detail Reports – Graduates and Other Exits from SPED</vt:lpstr>
      <vt:lpstr>Detail Reports by Demographics</vt:lpstr>
      <vt:lpstr>Detail Report: Average Percent of Time in Special Education by Age Group and Disability </vt:lpstr>
      <vt:lpstr>Detail Report: Average Percent of Time in Special Education by Age Group and Disability (focus)</vt:lpstr>
      <vt:lpstr>Signature Reports in Cognos</vt:lpstr>
      <vt:lpstr>Selecting the right format for your report</vt:lpstr>
      <vt:lpstr>8 Reports +1 Due September 29 With Final Snapshot Submission</vt:lpstr>
      <vt:lpstr>Signature Report Criteria Details</vt:lpstr>
      <vt:lpstr>1 Special Education EOY Data Validity Certification Report  </vt:lpstr>
      <vt:lpstr>3 Indicator 11 Number of Students with Initial Part B Evaluations</vt:lpstr>
      <vt:lpstr>4 Indicator 12 Number of Children Referred from Part C to Part B</vt:lpstr>
      <vt:lpstr>5 Number of Students Exited by Disability and Discrete Age</vt:lpstr>
      <vt:lpstr>Age Calculation</vt:lpstr>
      <vt:lpstr>6 Indicator 2 Dropout by Disability</vt:lpstr>
      <vt:lpstr>8 Year to Year Comparison Report of Number of Students Exited</vt:lpstr>
      <vt:lpstr>9 Year to Year Comparison of Number of Students Reported by Type of Referral  </vt:lpstr>
      <vt:lpstr>10 Listing of Students Reported in Error on the Previous December Count </vt:lpstr>
      <vt:lpstr>Example of an EOY Report Flag</vt:lpstr>
      <vt:lpstr>Flag Explanations</vt:lpstr>
      <vt:lpstr>Flag Explanations – The Why</vt:lpstr>
      <vt:lpstr>Flag Explanations-The How</vt:lpstr>
      <vt:lpstr>Flag Explanations Template Visual</vt:lpstr>
      <vt:lpstr>Completing Flag Explanations</vt:lpstr>
      <vt:lpstr>Uploading to the Ascend Data Management System</vt:lpstr>
      <vt:lpstr>Logging into the Data Management System</vt:lpstr>
      <vt:lpstr>Uploading to Ascend DMS Please Note:</vt:lpstr>
      <vt:lpstr>Quick Navigation in the Data Management System – Overview </vt:lpstr>
      <vt:lpstr>Ascend DMS Left Navigation Pane</vt:lpstr>
      <vt:lpstr>To Upload Documents</vt:lpstr>
      <vt:lpstr>Uploading Sped EOY Report Documents</vt:lpstr>
      <vt:lpstr>Tagging your Document</vt:lpstr>
      <vt:lpstr>Flow of Reports’ Submission</vt:lpstr>
      <vt:lpstr>Last Step: By September 29th, Approve your final Snapshot in the Data Pipeline by clicking ‘Submit to CDE’ button. </vt:lpstr>
      <vt:lpstr>Special Education EOY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End-of-Year 2019-2020</dc:title>
  <dc:creator>Ohleyer, Alyssa</dc:creator>
  <cp:lastModifiedBy>Heitman, Lindsey</cp:lastModifiedBy>
  <cp:revision>20</cp:revision>
  <dcterms:created xsi:type="dcterms:W3CDTF">2020-07-16T19:18:58Z</dcterms:created>
  <dcterms:modified xsi:type="dcterms:W3CDTF">2023-09-07T18:04:58Z</dcterms:modified>
</cp:coreProperties>
</file>