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7" r:id="rId8"/>
    <p:sldId id="261" r:id="rId9"/>
    <p:sldId id="268" r:id="rId10"/>
    <p:sldId id="270" r:id="rId11"/>
    <p:sldId id="262" r:id="rId12"/>
    <p:sldId id="271" r:id="rId13"/>
    <p:sldId id="274" r:id="rId14"/>
    <p:sldId id="263" r:id="rId15"/>
    <p:sldId id="269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1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267E-44C3-4D55-91BB-DBC4BA010B6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C5EC-EFAF-4E94-BF67-454AE3013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standardsandinstruction/curriculumoverviews/socialstudi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de.state.co.us/standardsandinstruction/instructionalunits-socialstudi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standardsandinstruction/curriculumoverview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e.state.co.us/standardsandinstruction/instructionalunitsampl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3784" y="1295400"/>
            <a:ext cx="60198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Conceptual and Factual Questions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ekton Pro Ext" pitchFamily="34" charset="0"/>
              </a:rPr>
              <a:t>What are they and how can you use them in planning and instruction?</a:t>
            </a:r>
            <a:endParaRPr lang="en-US" sz="2800" dirty="0">
              <a:solidFill>
                <a:schemeClr val="bg1"/>
              </a:solidFill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80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Examples of Guiding Questions</a:t>
            </a:r>
            <a:endParaRPr lang="en-US" sz="36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892" y="1524000"/>
            <a:ext cx="823128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Ok, let’s take a look back at an example of conceptual and factual questions and how/why those questions may change from the sample unit overview to the sample instructional unit.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Social Studies Unit </a:t>
            </a:r>
            <a:r>
              <a:rPr lang="en-US" sz="1600" dirty="0">
                <a:solidFill>
                  <a:schemeClr val="bg1"/>
                </a:solidFill>
              </a:rPr>
              <a:t>Overviews: 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www.cde.state.co.us/standardsandinstruction/curriculumoverviews/socialstudies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Social Studies Instructional Units: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www.cde.state.co.us/standardsandinstruction/instructionalunits-socialstudies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57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Back to the Sample Curriculum</a:t>
            </a:r>
            <a:endParaRPr lang="en-US" sz="36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447800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 may notice that some factual </a:t>
            </a:r>
            <a:r>
              <a:rPr lang="en-US" sz="2400" dirty="0" smtClean="0">
                <a:solidFill>
                  <a:schemeClr val="bg1"/>
                </a:solidFill>
              </a:rPr>
              <a:t>and/or </a:t>
            </a:r>
            <a:r>
              <a:rPr lang="en-US" sz="2400" dirty="0">
                <a:solidFill>
                  <a:schemeClr val="bg1"/>
                </a:solidFill>
              </a:rPr>
              <a:t>conceptual questions </a:t>
            </a:r>
            <a:r>
              <a:rPr lang="en-US" sz="2400" dirty="0" smtClean="0">
                <a:solidFill>
                  <a:schemeClr val="bg1"/>
                </a:solidFill>
              </a:rPr>
              <a:t>from some </a:t>
            </a:r>
            <a:r>
              <a:rPr lang="en-US" sz="2400" dirty="0">
                <a:solidFill>
                  <a:schemeClr val="bg1"/>
                </a:solidFill>
              </a:rPr>
              <a:t>original unit </a:t>
            </a:r>
            <a:r>
              <a:rPr lang="en-US" sz="2400" dirty="0" smtClean="0">
                <a:solidFill>
                  <a:schemeClr val="bg1"/>
                </a:solidFill>
              </a:rPr>
              <a:t>overviews changed as teams built the sample instructional </a:t>
            </a:r>
            <a:r>
              <a:rPr lang="en-US" sz="2400" dirty="0">
                <a:solidFill>
                  <a:schemeClr val="bg1"/>
                </a:solidFill>
              </a:rPr>
              <a:t>units </a:t>
            </a:r>
            <a:r>
              <a:rPr lang="en-US" sz="2400" dirty="0" smtClean="0">
                <a:solidFill>
                  <a:schemeClr val="bg1"/>
                </a:solidFill>
              </a:rPr>
              <a:t>(see, for example,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7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grade instructional unit sample, “</a:t>
            </a:r>
            <a:r>
              <a:rPr lang="en-US" sz="2400" dirty="0" err="1" smtClean="0">
                <a:solidFill>
                  <a:schemeClr val="bg1"/>
                </a:solidFill>
              </a:rPr>
              <a:t>Ch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 err="1" smtClean="0">
                <a:solidFill>
                  <a:schemeClr val="bg1"/>
                </a:solidFill>
              </a:rPr>
              <a:t>Ch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 err="1" smtClean="0">
                <a:solidFill>
                  <a:schemeClr val="bg1"/>
                </a:solidFill>
              </a:rPr>
              <a:t>Ch</a:t>
            </a:r>
            <a:r>
              <a:rPr lang="en-US" sz="2400" dirty="0" smtClean="0">
                <a:solidFill>
                  <a:schemeClr val="bg1"/>
                </a:solidFill>
              </a:rPr>
              <a:t>…Changes").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These changes </a:t>
            </a:r>
            <a:r>
              <a:rPr lang="en-US" sz="2400" dirty="0" smtClean="0">
                <a:solidFill>
                  <a:schemeClr val="bg1"/>
                </a:solidFill>
              </a:rPr>
              <a:t>occurred as </a:t>
            </a:r>
            <a:r>
              <a:rPr lang="en-US" sz="2400" dirty="0">
                <a:solidFill>
                  <a:schemeClr val="bg1"/>
                </a:solidFill>
              </a:rPr>
              <a:t>teachers built out the instructional </a:t>
            </a:r>
            <a:r>
              <a:rPr lang="en-US" sz="2400" dirty="0" smtClean="0">
                <a:solidFill>
                  <a:schemeClr val="bg1"/>
                </a:solidFill>
              </a:rPr>
              <a:t>units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and made decisions around the content of the unit that required different factual questions and/or conceptual questions.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447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00" y="4191000"/>
            <a:ext cx="2743200" cy="19812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543054">
            <a:off x="6013358" y="3225565"/>
            <a:ext cx="611177" cy="112217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5080" y="2362200"/>
            <a:ext cx="2819400" cy="92333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Here are the original factual questions from the unit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447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6540" y="1066800"/>
            <a:ext cx="3199660" cy="175432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Notice that the factual questions now more accurately reflect the focus of this instructional unit which is Africa; however, they still support the generalization(s)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84415" y="2362200"/>
            <a:ext cx="2819400" cy="92333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Here are the </a:t>
            </a:r>
            <a:r>
              <a:rPr lang="en-US" b="1" dirty="0" smtClean="0"/>
              <a:t>new</a:t>
            </a:r>
            <a:r>
              <a:rPr lang="en-US" dirty="0" smtClean="0"/>
              <a:t> factual questions from the instructional unit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18895" y="3886200"/>
            <a:ext cx="2743200" cy="1905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543054">
            <a:off x="6013358" y="3225565"/>
            <a:ext cx="611177" cy="112217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304800"/>
            <a:ext cx="29718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Instructional Unit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2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Important to Note: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47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guiding questions in the </a:t>
            </a:r>
            <a:r>
              <a:rPr lang="en-US" sz="3200" dirty="0" smtClean="0">
                <a:solidFill>
                  <a:schemeClr val="bg1"/>
                </a:solidFill>
              </a:rPr>
              <a:t>sample curriculum unit </a:t>
            </a:r>
            <a:r>
              <a:rPr lang="en-US" sz="3200" dirty="0">
                <a:solidFill>
                  <a:schemeClr val="bg1"/>
                </a:solidFill>
              </a:rPr>
              <a:t>overviews </a:t>
            </a:r>
            <a:r>
              <a:rPr lang="en-US" sz="3200" dirty="0" smtClean="0">
                <a:solidFill>
                  <a:schemeClr val="bg1"/>
                </a:solidFill>
              </a:rPr>
              <a:t>are </a:t>
            </a:r>
            <a:r>
              <a:rPr lang="en-US" sz="3200" dirty="0">
                <a:solidFill>
                  <a:schemeClr val="bg1"/>
                </a:solidFill>
              </a:rPr>
              <a:t>intended to be just a </a:t>
            </a:r>
            <a:r>
              <a:rPr lang="en-US" sz="3200" u="sng" dirty="0">
                <a:solidFill>
                  <a:schemeClr val="bg1"/>
                </a:solidFill>
              </a:rPr>
              <a:t>sampling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u="sng" dirty="0">
                <a:solidFill>
                  <a:schemeClr val="bg1"/>
                </a:solidFill>
              </a:rPr>
              <a:t>not comprehensive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dirty="0" smtClean="0">
                <a:solidFill>
                  <a:schemeClr val="bg1"/>
                </a:solidFill>
              </a:rPr>
              <a:t>therefore, when utilizing or developing instructional units, it may be necessary to revise or create additional questions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371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Select a lesson or unit that you teach…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changes could be made to a lesson or the unit so that it focuses more on conceptual learning and uses conceptual and factual questions to guide that learning?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Consider: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For More Information: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336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Stephanie Hartman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Social Studies Content Specialist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Colorado Department of Education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hartman_s@cde.state.co.us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884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Purpose of this Presentation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887" y="1447800"/>
            <a:ext cx="7907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presentation is intended to provide the viewer with: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clearer understanding of the role of guiding questions in the District Sample Curriculum unit overviews and instructional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definitions and examples of conceptual and factual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considerations for the use of guiding questions in the classroom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75488"/>
            <a:ext cx="8373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The District Sample Curriculum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892" y="1798927"/>
            <a:ext cx="823128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the past 2 years, teachers </a:t>
            </a:r>
            <a:r>
              <a:rPr lang="en-US" sz="2800" dirty="0" smtClean="0">
                <a:solidFill>
                  <a:schemeClr val="bg1"/>
                </a:solidFill>
              </a:rPr>
              <a:t>from across </a:t>
            </a:r>
            <a:r>
              <a:rPr lang="en-US" sz="2800" dirty="0">
                <a:solidFill>
                  <a:schemeClr val="bg1"/>
                </a:solidFill>
              </a:rPr>
              <a:t>Colorado have been working to develop sample curriculum based on the Colorado Academic Standards (CAS).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two main products completed as a result of this work are: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Unit Overviews (more information may be found at: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www.cde.state.co.us/standardsandinstruction/curriculumoverviews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Instructional Units (more information may be found at: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www.cde.state.co.us/standardsandinstruction/instructionalunitsamples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The Role of 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Guiding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4478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Each sample </a:t>
            </a:r>
            <a:r>
              <a:rPr lang="en-US" sz="2800" dirty="0">
                <a:solidFill>
                  <a:schemeClr val="bg1"/>
                </a:solidFill>
              </a:rPr>
              <a:t>unit overview includes </a:t>
            </a:r>
            <a:r>
              <a:rPr lang="en-US" sz="2800" dirty="0" smtClean="0">
                <a:solidFill>
                  <a:schemeClr val="bg1"/>
                </a:solidFill>
              </a:rPr>
              <a:t>examples of </a:t>
            </a:r>
            <a:r>
              <a:rPr lang="en-US" sz="2800" dirty="0">
                <a:solidFill>
                  <a:schemeClr val="bg1"/>
                </a:solidFill>
              </a:rPr>
              <a:t>guiding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guiding questions are directly connected to the generalizations ~ the premise is that if students are able to answer the guiding questions, then they should arrive at the generalization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Notice that the </a:t>
            </a:r>
            <a:r>
              <a:rPr lang="en-US" sz="2800" dirty="0">
                <a:solidFill>
                  <a:schemeClr val="bg1"/>
                </a:solidFill>
              </a:rPr>
              <a:t>guiding questions are broken down into </a:t>
            </a:r>
            <a:r>
              <a:rPr lang="en-US" sz="2800" dirty="0" smtClean="0">
                <a:solidFill>
                  <a:srgbClr val="FFFF00"/>
                </a:solidFill>
              </a:rPr>
              <a:t>conceptual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factual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questions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For Discussion: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00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How do you think an instructional shift to using conceptual and factual questions benefits students’ understanding of the generalizations?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737">
            <a:off x="1283679" y="4344510"/>
            <a:ext cx="221790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683">
            <a:off x="4413935" y="402292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Conceptual Questions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47800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Conceptual questions are broader and may be answered across time and contexts, 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"In what ways does the uneven distribution of resources limit economic and political opportunities?"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"Why might a country restrict the migration of its people both within and outside of the country?"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NOTE:  These questions could be asked and answered whether students are studying African Kingdoms or present day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6888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Brainstorm: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47800"/>
            <a:ext cx="7924800" cy="45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What are some examples of factual questions that could be asked to support these conceptual questions?: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"In what ways does the uneven distribution of resources limit economic and political opportunities?"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"Why might a country restrict the migration of its people both within and outside of the country</a:t>
            </a:r>
            <a:r>
              <a:rPr lang="en-US" sz="2400" dirty="0" smtClean="0">
                <a:solidFill>
                  <a:schemeClr val="bg1"/>
                </a:solidFill>
              </a:rPr>
              <a:t>?"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Factual Questions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478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Factual questions are content specific, </a:t>
            </a:r>
            <a:r>
              <a:rPr lang="en-US" sz="2800" dirty="0" smtClean="0">
                <a:solidFill>
                  <a:schemeClr val="bg1"/>
                </a:solidFill>
              </a:rPr>
              <a:t>and generally, are answered </a:t>
            </a:r>
            <a:r>
              <a:rPr lang="en-US" sz="2800" dirty="0">
                <a:solidFill>
                  <a:schemeClr val="bg1"/>
                </a:solidFill>
              </a:rPr>
              <a:t>either right or wrong; for example: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"What are some of the push factors for the migrations of the Bantu peoples between the 13th and 15th centuries?"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"How does the construction of hydroelectric plants (dams) differentially impact populations in China and Egypt?"</a:t>
            </a:r>
          </a:p>
        </p:txBody>
      </p:sp>
    </p:spTree>
    <p:extLst>
      <p:ext uri="{BB962C8B-B14F-4D97-AF65-F5344CB8AC3E}">
        <p14:creationId xmlns:p14="http://schemas.microsoft.com/office/powerpoint/2010/main" val="16888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84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For Discussion: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How might you plan for the intentional use of conceptual and factual questions?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19" y="3886200"/>
            <a:ext cx="272209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701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</dc:title>
  <dc:creator>Stephanie</dc:creator>
  <cp:lastModifiedBy>Huffman, Anna</cp:lastModifiedBy>
  <cp:revision>59</cp:revision>
  <dcterms:created xsi:type="dcterms:W3CDTF">2014-07-22T20:17:36Z</dcterms:created>
  <dcterms:modified xsi:type="dcterms:W3CDTF">2014-08-04T21:26:37Z</dcterms:modified>
</cp:coreProperties>
</file>