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7"/>
  </p:notesMasterIdLst>
  <p:handoutMasterIdLst>
    <p:handoutMasterId r:id="rId48"/>
  </p:handoutMasterIdLst>
  <p:sldIdLst>
    <p:sldId id="4436" r:id="rId5"/>
    <p:sldId id="4710" r:id="rId6"/>
    <p:sldId id="4542" r:id="rId7"/>
    <p:sldId id="4568" r:id="rId8"/>
    <p:sldId id="4692" r:id="rId9"/>
    <p:sldId id="4691" r:id="rId10"/>
    <p:sldId id="4700" r:id="rId11"/>
    <p:sldId id="4701" r:id="rId12"/>
    <p:sldId id="4546" r:id="rId13"/>
    <p:sldId id="4693" r:id="rId14"/>
    <p:sldId id="4694" r:id="rId15"/>
    <p:sldId id="4695" r:id="rId16"/>
    <p:sldId id="4702" r:id="rId17"/>
    <p:sldId id="4545" r:id="rId18"/>
    <p:sldId id="4696" r:id="rId19"/>
    <p:sldId id="4697" r:id="rId20"/>
    <p:sldId id="4699" r:id="rId21"/>
    <p:sldId id="4665" r:id="rId22"/>
    <p:sldId id="4584" r:id="rId23"/>
    <p:sldId id="4551" r:id="rId24"/>
    <p:sldId id="4560" r:id="rId25"/>
    <p:sldId id="4666" r:id="rId26"/>
    <p:sldId id="4667" r:id="rId27"/>
    <p:sldId id="4677" r:id="rId28"/>
    <p:sldId id="4577" r:id="rId29"/>
    <p:sldId id="4548" r:id="rId30"/>
    <p:sldId id="4681" r:id="rId31"/>
    <p:sldId id="4703" r:id="rId32"/>
    <p:sldId id="4682" r:id="rId33"/>
    <p:sldId id="4683" r:id="rId34"/>
    <p:sldId id="4685" r:id="rId35"/>
    <p:sldId id="4711" r:id="rId36"/>
    <p:sldId id="4549" r:id="rId37"/>
    <p:sldId id="4689" r:id="rId38"/>
    <p:sldId id="4561" r:id="rId39"/>
    <p:sldId id="4562" r:id="rId40"/>
    <p:sldId id="4550" r:id="rId41"/>
    <p:sldId id="4676" r:id="rId42"/>
    <p:sldId id="325" r:id="rId43"/>
    <p:sldId id="4543" r:id="rId44"/>
    <p:sldId id="4704" r:id="rId45"/>
    <p:sldId id="47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5474"/>
    <a:srgbClr val="4C7776"/>
    <a:srgbClr val="AAA5D2"/>
    <a:srgbClr val="3CC1CC"/>
    <a:srgbClr val="F8B333"/>
    <a:srgbClr val="7C98AC"/>
    <a:srgbClr val="EC6752"/>
    <a:srgbClr val="07768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EEE5E8-08FB-48EA-846D-EF838C49C329}" v="6" dt="2024-02-13T17:10:14.027"/>
    <p1510:client id="{E31EAEB1-229F-4AD9-819F-3473655D8806}" v="8" dt="2024-02-13T17:09:17.7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106" autoAdjust="0"/>
  </p:normalViewPr>
  <p:slideViewPr>
    <p:cSldViewPr snapToGrid="0">
      <p:cViewPr varScale="1">
        <p:scale>
          <a:sx n="49" d="100"/>
          <a:sy n="49" d="100"/>
        </p:scale>
        <p:origin x="66" y="20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a:t>Understand the foundational knowledge for high-impact vocabulary instruction</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a:t>Incorporate a vocabulary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Engaging</a:t>
          </a:r>
          <a:r>
            <a:rPr lang="en-US"/>
            <a:t> – motivating, multisensory, and snappy pace to keep interest</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Elicit Word Use- </a:t>
          </a:r>
          <a:r>
            <a:rPr lang="en-US" b="0"/>
            <a:t>Ensure students have many opportunities to think, speak and engage with the word</a:t>
          </a:r>
          <a:endParaRPr lang="en-US" b="1"/>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Repetition</a:t>
          </a:r>
          <a:r>
            <a:rPr lang="en-US"/>
            <a:t> – Multiple exposures and opportunities to use the word in meaningful contexts</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dgm:spPr/>
      <dgm:t>
        <a:bodyPr/>
        <a:lstStyle/>
        <a:p>
          <a:pPr>
            <a:lnSpc>
              <a:spcPct val="100000"/>
            </a:lnSpc>
          </a:pPr>
          <a:r>
            <a:rPr lang="en-US"/>
            <a:t>1. Introduce the word</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a:t>2. Present a student-friendly explanation</a:t>
          </a: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a:t>3. Clarify the word’s meaning</a:t>
          </a: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a:lnSpc>
              <a:spcPct val="100000"/>
            </a:lnSpc>
          </a:pPr>
          <a:r>
            <a:rPr lang="en-US"/>
            <a:t>4. Actively engage students in using the word</a:t>
          </a: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AA41A669-A46D-4E86-8F71-5B02F4ACF0D6}">
      <dgm:prSet/>
      <dgm:spPr/>
      <dgm:t>
        <a:bodyPr/>
        <a:lstStyle/>
        <a:p>
          <a:pPr>
            <a:lnSpc>
              <a:spcPct val="100000"/>
            </a:lnSpc>
          </a:pPr>
          <a:r>
            <a:rPr lang="en-US"/>
            <a:t>6. Expand students’ understanding and use of the word</a:t>
          </a:r>
        </a:p>
      </dgm:t>
    </dgm:pt>
    <dgm:pt modelId="{363B282E-D917-49EC-9CC1-D9756EF5A749}" type="parTrans" cxnId="{5F5ADA9F-58FB-41A7-BB98-C00A220C949A}">
      <dgm:prSet/>
      <dgm:spPr/>
      <dgm:t>
        <a:bodyPr/>
        <a:lstStyle/>
        <a:p>
          <a:endParaRPr lang="en-US"/>
        </a:p>
      </dgm:t>
    </dgm:pt>
    <dgm:pt modelId="{63DC559A-51A0-4955-9504-68398E75BC4B}" type="sibTrans" cxnId="{5F5ADA9F-58FB-41A7-BB98-C00A220C949A}">
      <dgm:prSet/>
      <dgm:spPr/>
      <dgm:t>
        <a:bodyPr/>
        <a:lstStyle/>
        <a:p>
          <a:endParaRPr lang="en-US"/>
        </a:p>
      </dgm:t>
    </dgm:pt>
    <dgm:pt modelId="{2A66708B-FC39-41DF-BB65-2F355D8DB623}">
      <dgm:prSet/>
      <dgm:spPr/>
      <dgm:t>
        <a:bodyPr/>
        <a:lstStyle/>
        <a:p>
          <a:pPr>
            <a:lnSpc>
              <a:spcPct val="100000"/>
            </a:lnSpc>
          </a:pPr>
          <a:r>
            <a:rPr lang="en-US"/>
            <a:t>5. Check for students’ understanding of the word</a:t>
          </a:r>
        </a:p>
      </dgm:t>
    </dgm:pt>
    <dgm:pt modelId="{C9D98872-CA2B-4AF8-9AA2-362B6377000B}" type="parTrans" cxnId="{C72D8D95-E60C-4CF5-AB3C-15B0AFD36BCE}">
      <dgm:prSet/>
      <dgm:spPr/>
    </dgm:pt>
    <dgm:pt modelId="{0C433CB0-3B03-4C4E-90B3-9676E64E36B8}" type="sibTrans" cxnId="{C72D8D95-E60C-4CF5-AB3C-15B0AFD36BCE}">
      <dgm:prSet/>
      <dgm:spPr/>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6"/>
      <dgm:spPr/>
    </dgm:pt>
    <dgm:pt modelId="{8C896C24-B356-43E0-A3F4-C1F6027FA42B}" type="pres">
      <dgm:prSet presAssocID="{3FB7E3EE-A986-4502-AD01-CD3C38BFFBC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6">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6"/>
      <dgm:spPr/>
    </dgm:pt>
    <dgm:pt modelId="{944962D0-86D5-4536-8D19-B44B3BDE23E1}" type="pres">
      <dgm:prSet presAssocID="{ABCE7D98-B4B4-4329-9934-8831037156C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6">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6" custLinFactNeighborX="1545" custLinFactNeighborY="-9505"/>
      <dgm:spPr/>
    </dgm:pt>
    <dgm:pt modelId="{808574FD-D3F5-469E-AF43-38867EA84101}" type="pres">
      <dgm:prSet presAssocID="{F91622EF-2B2B-4775-9561-A82235E1D1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6">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6"/>
      <dgm:spPr/>
    </dgm:pt>
    <dgm:pt modelId="{E4E08726-0BE7-4AA2-AEBE-69E07EFA76DA}" type="pres">
      <dgm:prSet presAssocID="{455F6358-CEAE-43C5-B0F7-EFC07FBD0BE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6">
        <dgm:presLayoutVars>
          <dgm:chMax val="0"/>
          <dgm:chPref val="0"/>
        </dgm:presLayoutVars>
      </dgm:prSet>
      <dgm:spPr/>
    </dgm:pt>
    <dgm:pt modelId="{5775ACDA-FE22-4039-AD7C-96E182D4F9F5}" type="pres">
      <dgm:prSet presAssocID="{733695CC-F154-4CBE-9B6B-646B8F3C7762}" presName="sibTrans" presStyleCnt="0"/>
      <dgm:spPr/>
    </dgm:pt>
    <dgm:pt modelId="{4B95A5C3-14C4-4437-811A-96DE9A97C4C3}" type="pres">
      <dgm:prSet presAssocID="{2A66708B-FC39-41DF-BB65-2F355D8DB623}" presName="compNode" presStyleCnt="0"/>
      <dgm:spPr/>
    </dgm:pt>
    <dgm:pt modelId="{2AC0884E-6DC6-425E-A5ED-A0980A61E30F}" type="pres">
      <dgm:prSet presAssocID="{2A66708B-FC39-41DF-BB65-2F355D8DB623}" presName="bgRect" presStyleLbl="bgShp" presStyleIdx="4" presStyleCnt="6"/>
      <dgm:spPr/>
    </dgm:pt>
    <dgm:pt modelId="{20D1B37D-8D8A-48EC-9659-400269D4BFD4}" type="pres">
      <dgm:prSet presAssocID="{2A66708B-FC39-41DF-BB65-2F355D8DB62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ckbox Checked with solid fill"/>
        </a:ext>
      </dgm:extLst>
    </dgm:pt>
    <dgm:pt modelId="{2639E13F-EC23-4EF3-BFAC-E922C4BEF76F}" type="pres">
      <dgm:prSet presAssocID="{2A66708B-FC39-41DF-BB65-2F355D8DB623}" presName="spaceRect" presStyleCnt="0"/>
      <dgm:spPr/>
    </dgm:pt>
    <dgm:pt modelId="{F14318E6-AB7E-4CC6-A50F-CBEFDBD1218B}" type="pres">
      <dgm:prSet presAssocID="{2A66708B-FC39-41DF-BB65-2F355D8DB623}" presName="parTx" presStyleLbl="revTx" presStyleIdx="4" presStyleCnt="6">
        <dgm:presLayoutVars>
          <dgm:chMax val="0"/>
          <dgm:chPref val="0"/>
        </dgm:presLayoutVars>
      </dgm:prSet>
      <dgm:spPr/>
    </dgm:pt>
    <dgm:pt modelId="{EDFF5EED-EA8B-42CF-A597-717EB3C391EC}" type="pres">
      <dgm:prSet presAssocID="{0C433CB0-3B03-4C4E-90B3-9676E64E36B8}" presName="sibTrans" presStyleCnt="0"/>
      <dgm:spPr/>
    </dgm:pt>
    <dgm:pt modelId="{914DACFC-9D4B-41BE-85CF-C58161A4560E}" type="pres">
      <dgm:prSet presAssocID="{AA41A669-A46D-4E86-8F71-5B02F4ACF0D6}" presName="compNode" presStyleCnt="0"/>
      <dgm:spPr/>
    </dgm:pt>
    <dgm:pt modelId="{79846057-D2BD-472C-A45E-C9A99C9C927A}" type="pres">
      <dgm:prSet presAssocID="{AA41A669-A46D-4E86-8F71-5B02F4ACF0D6}" presName="bgRect" presStyleLbl="bgShp" presStyleIdx="5" presStyleCnt="6"/>
      <dgm:spPr/>
    </dgm:pt>
    <dgm:pt modelId="{77F7F75D-5114-4192-8C9A-D7FE376F1BC2}" type="pres">
      <dgm:prSet presAssocID="{AA41A669-A46D-4E86-8F71-5B02F4ACF0D6}" presName="iconRect" presStyleLbl="node1" presStyleIdx="5" presStyleCnt="6" custLinFactNeighborX="15283" custLinFactNeighborY="1295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Earth globe: Americas with solid fill"/>
        </a:ext>
      </dgm:extLst>
    </dgm:pt>
    <dgm:pt modelId="{A814559B-856C-4C29-B284-F7C34E7BE7F6}" type="pres">
      <dgm:prSet presAssocID="{AA41A669-A46D-4E86-8F71-5B02F4ACF0D6}" presName="spaceRect" presStyleCnt="0"/>
      <dgm:spPr/>
    </dgm:pt>
    <dgm:pt modelId="{399BD027-68CD-4B77-BF48-068099AD4AF8}" type="pres">
      <dgm:prSet presAssocID="{AA41A669-A46D-4E86-8F71-5B02F4ACF0D6}" presName="parTx" presStyleLbl="revTx" presStyleIdx="5" presStyleCnt="6">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B4C2E21A-D1CA-4FEB-930A-5B852F60D6AC}" type="presOf" srcId="{AA41A669-A46D-4E86-8F71-5B02F4ACF0D6}" destId="{399BD027-68CD-4B77-BF48-068099AD4AF8}" srcOrd="0" destOrd="0" presId="urn:microsoft.com/office/officeart/2018/2/layout/IconVerticalSolidList"/>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C72D8D95-E60C-4CF5-AB3C-15B0AFD36BCE}" srcId="{F5A9CEFE-CE08-4BF2-BE31-CF8C31C27882}" destId="{2A66708B-FC39-41DF-BB65-2F355D8DB623}" srcOrd="4" destOrd="0" parTransId="{C9D98872-CA2B-4AF8-9AA2-362B6377000B}" sibTransId="{0C433CB0-3B03-4C4E-90B3-9676E64E36B8}"/>
    <dgm:cxn modelId="{5F5ADA9F-58FB-41A7-BB98-C00A220C949A}" srcId="{F5A9CEFE-CE08-4BF2-BE31-CF8C31C27882}" destId="{AA41A669-A46D-4E86-8F71-5B02F4ACF0D6}" srcOrd="5" destOrd="0" parTransId="{363B282E-D917-49EC-9CC1-D9756EF5A749}" sibTransId="{63DC559A-51A0-4955-9504-68398E75BC4B}"/>
    <dgm:cxn modelId="{4D5FD4AE-2C23-4BF1-9019-9D66C09012C2}" srcId="{F5A9CEFE-CE08-4BF2-BE31-CF8C31C27882}" destId="{F91622EF-2B2B-4775-9561-A82235E1D1D7}" srcOrd="2" destOrd="0" parTransId="{36746188-5C2E-488D-B328-83C0DA6DCD8A}" sibTransId="{416762F1-BC1B-453C-BED6-80D66F239ADC}"/>
    <dgm:cxn modelId="{3C160DE5-7FB0-4F1F-926A-C758A59F6468}" type="presOf" srcId="{2A66708B-FC39-41DF-BB65-2F355D8DB623}" destId="{F14318E6-AB7E-4CC6-A50F-CBEFDBD1218B}" srcOrd="0" destOrd="0" presId="urn:microsoft.com/office/officeart/2018/2/layout/IconVerticalSolidList"/>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 modelId="{58E87676-70C9-4DF9-A886-5009C33BFD2B}" type="presParOf" srcId="{B4A0B695-9451-4024-A6C3-B0DA523E135A}" destId="{5775ACDA-FE22-4039-AD7C-96E182D4F9F5}" srcOrd="7" destOrd="0" presId="urn:microsoft.com/office/officeart/2018/2/layout/IconVerticalSolidList"/>
    <dgm:cxn modelId="{E2CD83B4-6B01-4FE1-9DA0-08DEF9B2939B}" type="presParOf" srcId="{B4A0B695-9451-4024-A6C3-B0DA523E135A}" destId="{4B95A5C3-14C4-4437-811A-96DE9A97C4C3}" srcOrd="8" destOrd="0" presId="urn:microsoft.com/office/officeart/2018/2/layout/IconVerticalSolidList"/>
    <dgm:cxn modelId="{8732D410-1F7A-473A-925B-22EF6CF30465}" type="presParOf" srcId="{4B95A5C3-14C4-4437-811A-96DE9A97C4C3}" destId="{2AC0884E-6DC6-425E-A5ED-A0980A61E30F}" srcOrd="0" destOrd="0" presId="urn:microsoft.com/office/officeart/2018/2/layout/IconVerticalSolidList"/>
    <dgm:cxn modelId="{5EC503AD-358B-4E44-A696-99A8F13FC5D1}" type="presParOf" srcId="{4B95A5C3-14C4-4437-811A-96DE9A97C4C3}" destId="{20D1B37D-8D8A-48EC-9659-400269D4BFD4}" srcOrd="1" destOrd="0" presId="urn:microsoft.com/office/officeart/2018/2/layout/IconVerticalSolidList"/>
    <dgm:cxn modelId="{02983E3D-DF39-45B8-BBA8-AFC23C1D0C2C}" type="presParOf" srcId="{4B95A5C3-14C4-4437-811A-96DE9A97C4C3}" destId="{2639E13F-EC23-4EF3-BFAC-E922C4BEF76F}" srcOrd="2" destOrd="0" presId="urn:microsoft.com/office/officeart/2018/2/layout/IconVerticalSolidList"/>
    <dgm:cxn modelId="{291931DD-B7D5-4EF4-B495-DDCAD08163B6}" type="presParOf" srcId="{4B95A5C3-14C4-4437-811A-96DE9A97C4C3}" destId="{F14318E6-AB7E-4CC6-A50F-CBEFDBD1218B}" srcOrd="3" destOrd="0" presId="urn:microsoft.com/office/officeart/2018/2/layout/IconVerticalSolidList"/>
    <dgm:cxn modelId="{C9DDE395-88D1-4D53-8D30-E15C4713F780}" type="presParOf" srcId="{B4A0B695-9451-4024-A6C3-B0DA523E135A}" destId="{EDFF5EED-EA8B-42CF-A597-717EB3C391EC}" srcOrd="9" destOrd="0" presId="urn:microsoft.com/office/officeart/2018/2/layout/IconVerticalSolidList"/>
    <dgm:cxn modelId="{C540FFE5-A596-47E3-AB7B-B0AEBAE08BE0}" type="presParOf" srcId="{B4A0B695-9451-4024-A6C3-B0DA523E135A}" destId="{914DACFC-9D4B-41BE-85CF-C58161A4560E}" srcOrd="10" destOrd="0" presId="urn:microsoft.com/office/officeart/2018/2/layout/IconVerticalSolidList"/>
    <dgm:cxn modelId="{6AEB64CE-4B3C-4011-969A-AE7D29B27170}" type="presParOf" srcId="{914DACFC-9D4B-41BE-85CF-C58161A4560E}" destId="{79846057-D2BD-472C-A45E-C9A99C9C927A}" srcOrd="0" destOrd="0" presId="urn:microsoft.com/office/officeart/2018/2/layout/IconVerticalSolidList"/>
    <dgm:cxn modelId="{D5737638-948C-4B9C-968A-1AA5F29B454A}" type="presParOf" srcId="{914DACFC-9D4B-41BE-85CF-C58161A4560E}" destId="{77F7F75D-5114-4192-8C9A-D7FE376F1BC2}" srcOrd="1" destOrd="0" presId="urn:microsoft.com/office/officeart/2018/2/layout/IconVerticalSolidList"/>
    <dgm:cxn modelId="{550430AB-70B2-4991-8313-49F3374F1524}" type="presParOf" srcId="{914DACFC-9D4B-41BE-85CF-C58161A4560E}" destId="{A814559B-856C-4C29-B284-F7C34E7BE7F6}" srcOrd="2" destOrd="0" presId="urn:microsoft.com/office/officeart/2018/2/layout/IconVerticalSolidList"/>
    <dgm:cxn modelId="{DC848402-4F7B-4C0C-8D34-E4D8BA408602}" type="presParOf" srcId="{914DACFC-9D4B-41BE-85CF-C58161A4560E}" destId="{399BD027-68CD-4B77-BF48-068099AD4AF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A58FF2-D7A5-49DB-80BB-605DB2F9B3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5F89697-BF24-431D-91E9-409E832CE9C5}">
      <dgm:prSet custT="1"/>
      <dgm:spPr/>
      <dgm:t>
        <a:bodyPr/>
        <a:lstStyle/>
        <a:p>
          <a:r>
            <a:rPr lang="en-US" sz="3900" b="1"/>
            <a:t>Phonological</a:t>
          </a:r>
          <a:endParaRPr lang="en-US" sz="3900"/>
        </a:p>
      </dgm:t>
    </dgm:pt>
    <dgm:pt modelId="{9FCFA7E8-1A3C-41D7-A44D-0C26087AC84A}" type="parTrans" cxnId="{A17E447B-CAAB-4E30-93E1-0A429DFF5979}">
      <dgm:prSet/>
      <dgm:spPr/>
      <dgm:t>
        <a:bodyPr/>
        <a:lstStyle/>
        <a:p>
          <a:endParaRPr lang="en-US"/>
        </a:p>
      </dgm:t>
    </dgm:pt>
    <dgm:pt modelId="{0E5D3762-298B-4BA7-BA66-5CF93778C5F2}" type="sibTrans" cxnId="{A17E447B-CAAB-4E30-93E1-0A429DFF5979}">
      <dgm:prSet/>
      <dgm:spPr/>
      <dgm:t>
        <a:bodyPr/>
        <a:lstStyle/>
        <a:p>
          <a:endParaRPr lang="en-US"/>
        </a:p>
      </dgm:t>
    </dgm:pt>
    <dgm:pt modelId="{7553960A-BB7B-4924-AE82-94DBBAA383FC}">
      <dgm:prSet custT="1"/>
      <dgm:spPr/>
      <dgm:t>
        <a:bodyPr/>
        <a:lstStyle/>
        <a:p>
          <a:r>
            <a:rPr lang="en-US" sz="2900" b="0"/>
            <a:t>Say the word</a:t>
          </a:r>
        </a:p>
      </dgm:t>
    </dgm:pt>
    <dgm:pt modelId="{6A048946-97F1-41A5-AB06-2C0EC5B2CFE9}" type="parTrans" cxnId="{B706BA91-F161-4E71-8386-3725D6960B73}">
      <dgm:prSet/>
      <dgm:spPr/>
      <dgm:t>
        <a:bodyPr/>
        <a:lstStyle/>
        <a:p>
          <a:endParaRPr lang="en-US"/>
        </a:p>
      </dgm:t>
    </dgm:pt>
    <dgm:pt modelId="{BD86FD98-C5E5-49FC-8F16-8CFAF2AD8D31}" type="sibTrans" cxnId="{B706BA91-F161-4E71-8386-3725D6960B73}">
      <dgm:prSet/>
      <dgm:spPr/>
      <dgm:t>
        <a:bodyPr/>
        <a:lstStyle/>
        <a:p>
          <a:endParaRPr lang="en-US"/>
        </a:p>
      </dgm:t>
    </dgm:pt>
    <dgm:pt modelId="{1CEF06D9-1B07-41E5-886E-50307FFB928C}">
      <dgm:prSet custT="1"/>
      <dgm:spPr/>
      <dgm:t>
        <a:bodyPr/>
        <a:lstStyle/>
        <a:p>
          <a:r>
            <a:rPr lang="en-US" sz="2900" b="0"/>
            <a:t>Prompt students to repeat the word</a:t>
          </a:r>
        </a:p>
      </dgm:t>
    </dgm:pt>
    <dgm:pt modelId="{F964D79C-ED45-4137-9DF0-6C7AD427D86B}" type="parTrans" cxnId="{613CD843-D8D1-4EE7-9B7C-315F8FF5ADF4}">
      <dgm:prSet/>
      <dgm:spPr/>
      <dgm:t>
        <a:bodyPr/>
        <a:lstStyle/>
        <a:p>
          <a:endParaRPr lang="en-US"/>
        </a:p>
      </dgm:t>
    </dgm:pt>
    <dgm:pt modelId="{9D2E8E28-0B9C-4C57-853A-5252BCE04FB5}" type="sibTrans" cxnId="{613CD843-D8D1-4EE7-9B7C-315F8FF5ADF4}">
      <dgm:prSet/>
      <dgm:spPr/>
      <dgm:t>
        <a:bodyPr/>
        <a:lstStyle/>
        <a:p>
          <a:endParaRPr lang="en-US"/>
        </a:p>
      </dgm:t>
    </dgm:pt>
    <dgm:pt modelId="{8B5A8C82-9242-481F-A350-ED498C0757CC}">
      <dgm:prSet custT="1"/>
      <dgm:spPr/>
      <dgm:t>
        <a:bodyPr/>
        <a:lstStyle/>
        <a:p>
          <a:r>
            <a:rPr lang="en-US" sz="2900" b="0"/>
            <a:t>Break into syllables</a:t>
          </a:r>
        </a:p>
      </dgm:t>
    </dgm:pt>
    <dgm:pt modelId="{5E823B70-723B-460B-A4E6-2FB02FFCB16B}" type="parTrans" cxnId="{A6B7BA76-E1B3-49CB-B98A-4E014079BA2C}">
      <dgm:prSet/>
      <dgm:spPr/>
      <dgm:t>
        <a:bodyPr/>
        <a:lstStyle/>
        <a:p>
          <a:endParaRPr lang="en-US"/>
        </a:p>
      </dgm:t>
    </dgm:pt>
    <dgm:pt modelId="{E22BEAD4-5796-4502-A955-F3ADDB2D53BA}" type="sibTrans" cxnId="{A6B7BA76-E1B3-49CB-B98A-4E014079BA2C}">
      <dgm:prSet/>
      <dgm:spPr/>
      <dgm:t>
        <a:bodyPr/>
        <a:lstStyle/>
        <a:p>
          <a:endParaRPr lang="en-US"/>
        </a:p>
      </dgm:t>
    </dgm:pt>
    <dgm:pt modelId="{E4EAD487-2B9A-4D51-A942-9E438253E14C}">
      <dgm:prSet custT="1"/>
      <dgm:spPr/>
      <dgm:t>
        <a:bodyPr/>
        <a:lstStyle/>
        <a:p>
          <a:r>
            <a:rPr lang="en-US" sz="2900" b="0"/>
            <a:t>Watch for proper pronunciation </a:t>
          </a:r>
        </a:p>
      </dgm:t>
    </dgm:pt>
    <dgm:pt modelId="{80627AEC-36B5-4BF7-B1B0-3527E559608D}" type="parTrans" cxnId="{713E2C7A-F72A-45AE-8450-20940D1CBAE2}">
      <dgm:prSet/>
      <dgm:spPr/>
      <dgm:t>
        <a:bodyPr/>
        <a:lstStyle/>
        <a:p>
          <a:endParaRPr lang="en-US"/>
        </a:p>
      </dgm:t>
    </dgm:pt>
    <dgm:pt modelId="{E4BEB412-FDEE-4381-AE8F-B85F6B808756}" type="sibTrans" cxnId="{713E2C7A-F72A-45AE-8450-20940D1CBAE2}">
      <dgm:prSet/>
      <dgm:spPr/>
      <dgm:t>
        <a:bodyPr/>
        <a:lstStyle/>
        <a:p>
          <a:endParaRPr lang="en-US"/>
        </a:p>
      </dgm:t>
    </dgm:pt>
    <dgm:pt modelId="{C663331D-6038-4578-9B23-729469DFB8F4}" type="pres">
      <dgm:prSet presAssocID="{6DA58FF2-D7A5-49DB-80BB-605DB2F9B3A4}" presName="linear" presStyleCnt="0">
        <dgm:presLayoutVars>
          <dgm:animLvl val="lvl"/>
          <dgm:resizeHandles val="exact"/>
        </dgm:presLayoutVars>
      </dgm:prSet>
      <dgm:spPr/>
    </dgm:pt>
    <dgm:pt modelId="{35EF9844-E745-4FA8-B000-C58FE78F32D6}" type="pres">
      <dgm:prSet presAssocID="{B5F89697-BF24-431D-91E9-409E832CE9C5}" presName="parentText" presStyleLbl="node1" presStyleIdx="0" presStyleCnt="1" custScaleY="71294" custLinFactNeighborX="-1092" custLinFactNeighborY="-881">
        <dgm:presLayoutVars>
          <dgm:chMax val="0"/>
          <dgm:bulletEnabled val="1"/>
        </dgm:presLayoutVars>
      </dgm:prSet>
      <dgm:spPr/>
    </dgm:pt>
    <dgm:pt modelId="{12619A99-E0FD-4C49-9538-A6742A1F5C0B}" type="pres">
      <dgm:prSet presAssocID="{B5F89697-BF24-431D-91E9-409E832CE9C5}" presName="childText" presStyleLbl="revTx" presStyleIdx="0" presStyleCnt="1">
        <dgm:presLayoutVars>
          <dgm:bulletEnabled val="1"/>
        </dgm:presLayoutVars>
      </dgm:prSet>
      <dgm:spPr/>
    </dgm:pt>
  </dgm:ptLst>
  <dgm:cxnLst>
    <dgm:cxn modelId="{38C9D301-FBAB-4A3A-9015-21C597CCB340}" type="presOf" srcId="{7553960A-BB7B-4924-AE82-94DBBAA383FC}" destId="{12619A99-E0FD-4C49-9538-A6742A1F5C0B}" srcOrd="0" destOrd="0" presId="urn:microsoft.com/office/officeart/2005/8/layout/vList2"/>
    <dgm:cxn modelId="{87207C27-34DC-4A21-813F-771ED53AF034}" type="presOf" srcId="{8B5A8C82-9242-481F-A350-ED498C0757CC}" destId="{12619A99-E0FD-4C49-9538-A6742A1F5C0B}" srcOrd="0" destOrd="2" presId="urn:microsoft.com/office/officeart/2005/8/layout/vList2"/>
    <dgm:cxn modelId="{49509034-5A10-4340-B904-BF428121A434}" type="presOf" srcId="{E4EAD487-2B9A-4D51-A942-9E438253E14C}" destId="{12619A99-E0FD-4C49-9538-A6742A1F5C0B}" srcOrd="0" destOrd="3" presId="urn:microsoft.com/office/officeart/2005/8/layout/vList2"/>
    <dgm:cxn modelId="{613CD843-D8D1-4EE7-9B7C-315F8FF5ADF4}" srcId="{B5F89697-BF24-431D-91E9-409E832CE9C5}" destId="{1CEF06D9-1B07-41E5-886E-50307FFB928C}" srcOrd="1" destOrd="0" parTransId="{F964D79C-ED45-4137-9DF0-6C7AD427D86B}" sibTransId="{9D2E8E28-0B9C-4C57-853A-5252BCE04FB5}"/>
    <dgm:cxn modelId="{A6B7BA76-E1B3-49CB-B98A-4E014079BA2C}" srcId="{B5F89697-BF24-431D-91E9-409E832CE9C5}" destId="{8B5A8C82-9242-481F-A350-ED498C0757CC}" srcOrd="2" destOrd="0" parTransId="{5E823B70-723B-460B-A4E6-2FB02FFCB16B}" sibTransId="{E22BEAD4-5796-4502-A955-F3ADDB2D53BA}"/>
    <dgm:cxn modelId="{713E2C7A-F72A-45AE-8450-20940D1CBAE2}" srcId="{B5F89697-BF24-431D-91E9-409E832CE9C5}" destId="{E4EAD487-2B9A-4D51-A942-9E438253E14C}" srcOrd="3" destOrd="0" parTransId="{80627AEC-36B5-4BF7-B1B0-3527E559608D}" sibTransId="{E4BEB412-FDEE-4381-AE8F-B85F6B808756}"/>
    <dgm:cxn modelId="{A17E447B-CAAB-4E30-93E1-0A429DFF5979}" srcId="{6DA58FF2-D7A5-49DB-80BB-605DB2F9B3A4}" destId="{B5F89697-BF24-431D-91E9-409E832CE9C5}" srcOrd="0" destOrd="0" parTransId="{9FCFA7E8-1A3C-41D7-A44D-0C26087AC84A}" sibTransId="{0E5D3762-298B-4BA7-BA66-5CF93778C5F2}"/>
    <dgm:cxn modelId="{B9FDD48E-25A1-47A9-848C-CB9C1D4AAF22}" type="presOf" srcId="{B5F89697-BF24-431D-91E9-409E832CE9C5}" destId="{35EF9844-E745-4FA8-B000-C58FE78F32D6}" srcOrd="0" destOrd="0" presId="urn:microsoft.com/office/officeart/2005/8/layout/vList2"/>
    <dgm:cxn modelId="{B706BA91-F161-4E71-8386-3725D6960B73}" srcId="{B5F89697-BF24-431D-91E9-409E832CE9C5}" destId="{7553960A-BB7B-4924-AE82-94DBBAA383FC}" srcOrd="0" destOrd="0" parTransId="{6A048946-97F1-41A5-AB06-2C0EC5B2CFE9}" sibTransId="{BD86FD98-C5E5-49FC-8F16-8CFAF2AD8D31}"/>
    <dgm:cxn modelId="{3537CEA8-D923-4AA8-84E1-E13E355CAE5D}" type="presOf" srcId="{6DA58FF2-D7A5-49DB-80BB-605DB2F9B3A4}" destId="{C663331D-6038-4578-9B23-729469DFB8F4}" srcOrd="0" destOrd="0" presId="urn:microsoft.com/office/officeart/2005/8/layout/vList2"/>
    <dgm:cxn modelId="{E8B575F3-179A-4158-AA4B-E0A8A4F6B0EC}" type="presOf" srcId="{1CEF06D9-1B07-41E5-886E-50307FFB928C}" destId="{12619A99-E0FD-4C49-9538-A6742A1F5C0B}" srcOrd="0" destOrd="1" presId="urn:microsoft.com/office/officeart/2005/8/layout/vList2"/>
    <dgm:cxn modelId="{E7FBCB96-103C-4826-8668-57B5BD6C564D}" type="presParOf" srcId="{C663331D-6038-4578-9B23-729469DFB8F4}" destId="{35EF9844-E745-4FA8-B000-C58FE78F32D6}" srcOrd="0" destOrd="0" presId="urn:microsoft.com/office/officeart/2005/8/layout/vList2"/>
    <dgm:cxn modelId="{F50400D5-08AD-4890-8801-C65D7C7F88C2}" type="presParOf" srcId="{C663331D-6038-4578-9B23-729469DFB8F4}" destId="{12619A99-E0FD-4C49-9538-A6742A1F5C0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285533-116E-46A9-9562-622C257671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4C7324-CD0B-4446-8CE2-5660B7853F16}">
      <dgm:prSet custT="1"/>
      <dgm:spPr/>
      <dgm:t>
        <a:bodyPr/>
        <a:lstStyle/>
        <a:p>
          <a:r>
            <a:rPr lang="en-US" sz="3900" b="1"/>
            <a:t>Orthographic</a:t>
          </a:r>
          <a:endParaRPr lang="en-US" sz="3900"/>
        </a:p>
      </dgm:t>
    </dgm:pt>
    <dgm:pt modelId="{53F574C2-238D-4040-8673-BA8AD58B1E5D}" type="parTrans" cxnId="{9F6260B5-2606-4E6B-BA10-A96EDFDFBD90}">
      <dgm:prSet/>
      <dgm:spPr/>
      <dgm:t>
        <a:bodyPr/>
        <a:lstStyle/>
        <a:p>
          <a:endParaRPr lang="en-US"/>
        </a:p>
      </dgm:t>
    </dgm:pt>
    <dgm:pt modelId="{A8B94AA0-FF6D-4758-8302-E6207D47B074}" type="sibTrans" cxnId="{9F6260B5-2606-4E6B-BA10-A96EDFDFBD90}">
      <dgm:prSet/>
      <dgm:spPr/>
      <dgm:t>
        <a:bodyPr/>
        <a:lstStyle/>
        <a:p>
          <a:endParaRPr lang="en-US"/>
        </a:p>
      </dgm:t>
    </dgm:pt>
    <dgm:pt modelId="{CCF362B3-F745-4DFF-B3B8-51055CA8E95A}">
      <dgm:prSet/>
      <dgm:spPr/>
      <dgm:t>
        <a:bodyPr/>
        <a:lstStyle/>
        <a:p>
          <a:r>
            <a:rPr lang="en-US" b="0"/>
            <a:t>Show the word</a:t>
          </a:r>
        </a:p>
      </dgm:t>
    </dgm:pt>
    <dgm:pt modelId="{2A8E6D5B-59E1-4BAF-B7B7-911DE027A8E0}" type="parTrans" cxnId="{572A90E0-7637-4043-A94B-923FE75C7A4A}">
      <dgm:prSet/>
      <dgm:spPr/>
      <dgm:t>
        <a:bodyPr/>
        <a:lstStyle/>
        <a:p>
          <a:endParaRPr lang="en-US"/>
        </a:p>
      </dgm:t>
    </dgm:pt>
    <dgm:pt modelId="{BB990ED0-C5AB-4377-950D-E91D7D6E3AA0}" type="sibTrans" cxnId="{572A90E0-7637-4043-A94B-923FE75C7A4A}">
      <dgm:prSet/>
      <dgm:spPr/>
      <dgm:t>
        <a:bodyPr/>
        <a:lstStyle/>
        <a:p>
          <a:endParaRPr lang="en-US"/>
        </a:p>
      </dgm:t>
    </dgm:pt>
    <dgm:pt modelId="{795991C9-F901-4007-A283-F47708685379}">
      <dgm:prSet/>
      <dgm:spPr/>
      <dgm:t>
        <a:bodyPr/>
        <a:lstStyle/>
        <a:p>
          <a:r>
            <a:rPr lang="en-US" b="0"/>
            <a:t>‘Scoop’ the syllables</a:t>
          </a:r>
        </a:p>
      </dgm:t>
    </dgm:pt>
    <dgm:pt modelId="{EA4F9695-DA91-4F93-BE43-634919D1CF46}" type="parTrans" cxnId="{CEF48113-2B9E-4234-A35E-8A673689584C}">
      <dgm:prSet/>
      <dgm:spPr/>
      <dgm:t>
        <a:bodyPr/>
        <a:lstStyle/>
        <a:p>
          <a:endParaRPr lang="en-US"/>
        </a:p>
      </dgm:t>
    </dgm:pt>
    <dgm:pt modelId="{4E212713-4FA7-46DA-900E-C21AB2A62182}" type="sibTrans" cxnId="{CEF48113-2B9E-4234-A35E-8A673689584C}">
      <dgm:prSet/>
      <dgm:spPr/>
      <dgm:t>
        <a:bodyPr/>
        <a:lstStyle/>
        <a:p>
          <a:endParaRPr lang="en-US"/>
        </a:p>
      </dgm:t>
    </dgm:pt>
    <dgm:pt modelId="{5E61B3CB-EB94-4B9E-BBEB-D162F9EB3295}">
      <dgm:prSet/>
      <dgm:spPr/>
      <dgm:t>
        <a:bodyPr/>
        <a:lstStyle/>
        <a:p>
          <a:r>
            <a:rPr lang="en-US" b="0"/>
            <a:t>With older children, highlight meaningful word parts</a:t>
          </a:r>
        </a:p>
      </dgm:t>
    </dgm:pt>
    <dgm:pt modelId="{CB299433-2F3B-45D9-A258-B6A2459D2279}" type="parTrans" cxnId="{509DE466-4839-4DE2-ACC3-93D33D3C5B87}">
      <dgm:prSet/>
      <dgm:spPr/>
      <dgm:t>
        <a:bodyPr/>
        <a:lstStyle/>
        <a:p>
          <a:endParaRPr lang="en-US"/>
        </a:p>
      </dgm:t>
    </dgm:pt>
    <dgm:pt modelId="{B0849F1A-036B-4CDC-B37A-90CFD01B01A6}" type="sibTrans" cxnId="{509DE466-4839-4DE2-ACC3-93D33D3C5B87}">
      <dgm:prSet/>
      <dgm:spPr/>
      <dgm:t>
        <a:bodyPr/>
        <a:lstStyle/>
        <a:p>
          <a:endParaRPr lang="en-US"/>
        </a:p>
      </dgm:t>
    </dgm:pt>
    <dgm:pt modelId="{889189EA-7995-45BE-A8FE-B3C1582CBF93}" type="pres">
      <dgm:prSet presAssocID="{3E285533-116E-46A9-9562-622C2576716A}" presName="linear" presStyleCnt="0">
        <dgm:presLayoutVars>
          <dgm:animLvl val="lvl"/>
          <dgm:resizeHandles val="exact"/>
        </dgm:presLayoutVars>
      </dgm:prSet>
      <dgm:spPr/>
    </dgm:pt>
    <dgm:pt modelId="{2F98BB81-88DF-4B80-ACD9-C873DA7BAD8B}" type="pres">
      <dgm:prSet presAssocID="{6C4C7324-CD0B-4446-8CE2-5660B7853F16}" presName="parentText" presStyleLbl="node1" presStyleIdx="0" presStyleCnt="1" custScaleY="92237" custLinFactNeighborX="1113" custLinFactNeighborY="-7040">
        <dgm:presLayoutVars>
          <dgm:chMax val="0"/>
          <dgm:bulletEnabled val="1"/>
        </dgm:presLayoutVars>
      </dgm:prSet>
      <dgm:spPr/>
    </dgm:pt>
    <dgm:pt modelId="{7F06E2CE-8623-4118-BDB3-CF7F7C77F127}" type="pres">
      <dgm:prSet presAssocID="{6C4C7324-CD0B-4446-8CE2-5660B7853F16}" presName="childText" presStyleLbl="revTx" presStyleIdx="0" presStyleCnt="1">
        <dgm:presLayoutVars>
          <dgm:bulletEnabled val="1"/>
        </dgm:presLayoutVars>
      </dgm:prSet>
      <dgm:spPr/>
    </dgm:pt>
  </dgm:ptLst>
  <dgm:cxnLst>
    <dgm:cxn modelId="{CEF48113-2B9E-4234-A35E-8A673689584C}" srcId="{6C4C7324-CD0B-4446-8CE2-5660B7853F16}" destId="{795991C9-F901-4007-A283-F47708685379}" srcOrd="1" destOrd="0" parTransId="{EA4F9695-DA91-4F93-BE43-634919D1CF46}" sibTransId="{4E212713-4FA7-46DA-900E-C21AB2A62182}"/>
    <dgm:cxn modelId="{7299C01B-510D-427A-8638-A3A44F4BDB7E}" type="presOf" srcId="{5E61B3CB-EB94-4B9E-BBEB-D162F9EB3295}" destId="{7F06E2CE-8623-4118-BDB3-CF7F7C77F127}" srcOrd="0" destOrd="2" presId="urn:microsoft.com/office/officeart/2005/8/layout/vList2"/>
    <dgm:cxn modelId="{8DE01841-24C6-45E9-8FDC-9EE6B9546461}" type="presOf" srcId="{3E285533-116E-46A9-9562-622C2576716A}" destId="{889189EA-7995-45BE-A8FE-B3C1582CBF93}" srcOrd="0" destOrd="0" presId="urn:microsoft.com/office/officeart/2005/8/layout/vList2"/>
    <dgm:cxn modelId="{509DE466-4839-4DE2-ACC3-93D33D3C5B87}" srcId="{6C4C7324-CD0B-4446-8CE2-5660B7853F16}" destId="{5E61B3CB-EB94-4B9E-BBEB-D162F9EB3295}" srcOrd="2" destOrd="0" parTransId="{CB299433-2F3B-45D9-A258-B6A2459D2279}" sibTransId="{B0849F1A-036B-4CDC-B37A-90CFD01B01A6}"/>
    <dgm:cxn modelId="{EDB4D177-D1C1-463C-93E1-8C1EB75F4CA0}" type="presOf" srcId="{6C4C7324-CD0B-4446-8CE2-5660B7853F16}" destId="{2F98BB81-88DF-4B80-ACD9-C873DA7BAD8B}" srcOrd="0" destOrd="0" presId="urn:microsoft.com/office/officeart/2005/8/layout/vList2"/>
    <dgm:cxn modelId="{B55B627B-2212-4C0D-8C59-28B7E28189C4}" type="presOf" srcId="{795991C9-F901-4007-A283-F47708685379}" destId="{7F06E2CE-8623-4118-BDB3-CF7F7C77F127}" srcOrd="0" destOrd="1" presId="urn:microsoft.com/office/officeart/2005/8/layout/vList2"/>
    <dgm:cxn modelId="{9F6260B5-2606-4E6B-BA10-A96EDFDFBD90}" srcId="{3E285533-116E-46A9-9562-622C2576716A}" destId="{6C4C7324-CD0B-4446-8CE2-5660B7853F16}" srcOrd="0" destOrd="0" parTransId="{53F574C2-238D-4040-8673-BA8AD58B1E5D}" sibTransId="{A8B94AA0-FF6D-4758-8302-E6207D47B074}"/>
    <dgm:cxn modelId="{803EF6C6-3AA3-4D91-88EE-778733ED3671}" type="presOf" srcId="{CCF362B3-F745-4DFF-B3B8-51055CA8E95A}" destId="{7F06E2CE-8623-4118-BDB3-CF7F7C77F127}" srcOrd="0" destOrd="0" presId="urn:microsoft.com/office/officeart/2005/8/layout/vList2"/>
    <dgm:cxn modelId="{572A90E0-7637-4043-A94B-923FE75C7A4A}" srcId="{6C4C7324-CD0B-4446-8CE2-5660B7853F16}" destId="{CCF362B3-F745-4DFF-B3B8-51055CA8E95A}" srcOrd="0" destOrd="0" parTransId="{2A8E6D5B-59E1-4BAF-B7B7-911DE027A8E0}" sibTransId="{BB990ED0-C5AB-4377-950D-E91D7D6E3AA0}"/>
    <dgm:cxn modelId="{C413C92F-06B1-4977-B8D9-2AB5138E4BDE}" type="presParOf" srcId="{889189EA-7995-45BE-A8FE-B3C1582CBF93}" destId="{2F98BB81-88DF-4B80-ACD9-C873DA7BAD8B}" srcOrd="0" destOrd="0" presId="urn:microsoft.com/office/officeart/2005/8/layout/vList2"/>
    <dgm:cxn modelId="{F425B494-3D6C-4AAD-B9C4-835BA58B5EF6}" type="presParOf" srcId="{889189EA-7995-45BE-A8FE-B3C1582CBF93}" destId="{7F06E2CE-8623-4118-BDB3-CF7F7C77F127}"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7DDBDE-2302-4ADB-B4F3-86EC6CC4F3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7A532D8-D67D-4C48-B56C-576387E2C444}">
      <dgm:prSet custT="1"/>
      <dgm:spPr/>
      <dgm:t>
        <a:bodyPr/>
        <a:lstStyle/>
        <a:p>
          <a:pPr algn="l"/>
          <a:r>
            <a:rPr lang="en-US" sz="1600" b="0" i="0" u="none"/>
            <a:t>The teacher introduces the word (orally and written) and has students say the word. </a:t>
          </a:r>
          <a:endParaRPr lang="en-US" sz="1600"/>
        </a:p>
      </dgm:t>
    </dgm:pt>
    <dgm:pt modelId="{DBCA9712-9F1F-4C67-AEDF-1FFDE9286422}" type="parTrans" cxnId="{3CBEB0DB-532C-4FD4-B9EF-1BC9B0375664}">
      <dgm:prSet/>
      <dgm:spPr/>
      <dgm:t>
        <a:bodyPr/>
        <a:lstStyle/>
        <a:p>
          <a:endParaRPr lang="en-US"/>
        </a:p>
      </dgm:t>
    </dgm:pt>
    <dgm:pt modelId="{8D7AAB7F-AD7C-4175-A71B-BCE92242D467}" type="sibTrans" cxnId="{3CBEB0DB-532C-4FD4-B9EF-1BC9B0375664}">
      <dgm:prSet/>
      <dgm:spPr/>
      <dgm:t>
        <a:bodyPr/>
        <a:lstStyle/>
        <a:p>
          <a:endParaRPr lang="en-US"/>
        </a:p>
      </dgm:t>
    </dgm:pt>
    <dgm:pt modelId="{2344D427-A124-4AF2-95AC-DA6F446B22AC}">
      <dgm:prSet custT="1"/>
      <dgm:spPr/>
      <dgm:t>
        <a:bodyPr/>
        <a:lstStyle/>
        <a:p>
          <a:r>
            <a:rPr lang="en-US" sz="1600" b="0" i="0" u="none">
              <a:latin typeface="Calibri"/>
              <a:ea typeface="Calibri"/>
              <a:cs typeface="Calibri"/>
            </a:rPr>
            <a:t>The teacher expands students’ understanding and use of the word.</a:t>
          </a:r>
          <a:endParaRPr lang="en-US" sz="1600">
            <a:latin typeface="Calibri"/>
            <a:ea typeface="Calibri"/>
            <a:cs typeface="Calibri"/>
          </a:endParaRPr>
        </a:p>
      </dgm:t>
    </dgm:pt>
    <dgm:pt modelId="{A3DB0BC1-7CDA-4DE1-BE71-7E08414EA4B9}" type="parTrans" cxnId="{CE7837FA-EA4A-4468-BE36-14E7FB4FF47E}">
      <dgm:prSet/>
      <dgm:spPr/>
      <dgm:t>
        <a:bodyPr/>
        <a:lstStyle/>
        <a:p>
          <a:endParaRPr lang="en-US"/>
        </a:p>
      </dgm:t>
    </dgm:pt>
    <dgm:pt modelId="{D1E63644-DE78-44DE-8D85-31B2570557D5}" type="sibTrans" cxnId="{CE7837FA-EA4A-4468-BE36-14E7FB4FF47E}">
      <dgm:prSet/>
      <dgm:spPr/>
      <dgm:t>
        <a:bodyPr/>
        <a:lstStyle/>
        <a:p>
          <a:endParaRPr lang="en-US"/>
        </a:p>
      </dgm:t>
    </dgm:pt>
    <dgm:pt modelId="{38766CEE-6ACB-401D-B578-FF4160EA33B5}">
      <dgm:prSet custT="1"/>
      <dgm:spPr/>
      <dgm:t>
        <a:bodyPr/>
        <a:lstStyle/>
        <a:p>
          <a:pPr algn="l">
            <a:buFont typeface="Arial" panose="020B0604020202020204" pitchFamily="34" charset="0"/>
            <a:buChar char="•"/>
          </a:pPr>
          <a:r>
            <a:rPr lang="en-US" sz="1600" b="0" i="0" u="none"/>
            <a:t>The teacher presents a student friendly explanation.</a:t>
          </a:r>
          <a:endParaRPr lang="en-US" sz="1600"/>
        </a:p>
      </dgm:t>
    </dgm:pt>
    <dgm:pt modelId="{75683BDC-ED32-4CBD-A1D2-ACA9EC0D3EB1}" type="parTrans" cxnId="{037FAF90-C91F-44B6-9A8A-B021ECE7712D}">
      <dgm:prSet/>
      <dgm:spPr/>
      <dgm:t>
        <a:bodyPr/>
        <a:lstStyle/>
        <a:p>
          <a:endParaRPr lang="en-US"/>
        </a:p>
      </dgm:t>
    </dgm:pt>
    <dgm:pt modelId="{F2A72EFB-CAC5-41FA-B67D-CD9AA1BF1A5D}" type="sibTrans" cxnId="{037FAF90-C91F-44B6-9A8A-B021ECE7712D}">
      <dgm:prSet/>
      <dgm:spPr/>
      <dgm:t>
        <a:bodyPr/>
        <a:lstStyle/>
        <a:p>
          <a:endParaRPr lang="en-US"/>
        </a:p>
      </dgm:t>
    </dgm:pt>
    <dgm:pt modelId="{6A3FF39E-F1DD-4CE2-82EF-ECB611838F61}">
      <dgm:prSet custT="1"/>
      <dgm:spPr/>
      <dgm:t>
        <a:bodyPr/>
        <a:lstStyle/>
        <a:p>
          <a:pPr algn="l">
            <a:buFont typeface="Arial" panose="020B0604020202020204" pitchFamily="34" charset="0"/>
            <a:buChar char="•"/>
          </a:pPr>
          <a:r>
            <a:rPr lang="en-US" sz="1600" b="0" i="0" u="none"/>
            <a:t>The teacher clarifies the word’s meaning.</a:t>
          </a:r>
          <a:endParaRPr lang="en-US" sz="1600"/>
        </a:p>
      </dgm:t>
    </dgm:pt>
    <dgm:pt modelId="{04C40651-CBD2-450F-B212-79B6AF967E32}" type="parTrans" cxnId="{299BD45D-8B37-4DFE-BF6A-CE6F57DCEDFB}">
      <dgm:prSet/>
      <dgm:spPr/>
      <dgm:t>
        <a:bodyPr/>
        <a:lstStyle/>
        <a:p>
          <a:endParaRPr lang="en-US"/>
        </a:p>
      </dgm:t>
    </dgm:pt>
    <dgm:pt modelId="{B2215A8F-7934-49EA-B8D4-2BB125B94C59}" type="sibTrans" cxnId="{299BD45D-8B37-4DFE-BF6A-CE6F57DCEDFB}">
      <dgm:prSet/>
      <dgm:spPr/>
      <dgm:t>
        <a:bodyPr/>
        <a:lstStyle/>
        <a:p>
          <a:endParaRPr lang="en-US"/>
        </a:p>
      </dgm:t>
    </dgm:pt>
    <dgm:pt modelId="{07FD2E19-E025-4984-853E-4F017278244F}">
      <dgm:prSet custT="1"/>
      <dgm:spPr/>
      <dgm:t>
        <a:bodyPr/>
        <a:lstStyle/>
        <a:p>
          <a:pPr algn="l">
            <a:buFont typeface="Arial" panose="020B0604020202020204" pitchFamily="34" charset="0"/>
            <a:buChar char="•"/>
          </a:pPr>
          <a:r>
            <a:rPr lang="en-US" sz="1600" b="0" i="0" u="none"/>
            <a:t>Teacher actively engages students in using the word.</a:t>
          </a:r>
          <a:endParaRPr lang="en-US" sz="1600"/>
        </a:p>
      </dgm:t>
    </dgm:pt>
    <dgm:pt modelId="{372547ED-8F5B-4654-8D24-BFD4158558E9}" type="parTrans" cxnId="{D32B12E6-D3DE-4552-AA32-635BB77360D8}">
      <dgm:prSet/>
      <dgm:spPr/>
      <dgm:t>
        <a:bodyPr/>
        <a:lstStyle/>
        <a:p>
          <a:endParaRPr lang="en-US"/>
        </a:p>
      </dgm:t>
    </dgm:pt>
    <dgm:pt modelId="{F3C4BD0E-C397-4C5D-8D1E-8294563621F1}" type="sibTrans" cxnId="{D32B12E6-D3DE-4552-AA32-635BB77360D8}">
      <dgm:prSet/>
      <dgm:spPr/>
      <dgm:t>
        <a:bodyPr/>
        <a:lstStyle/>
        <a:p>
          <a:endParaRPr lang="en-US"/>
        </a:p>
      </dgm:t>
    </dgm:pt>
    <dgm:pt modelId="{188FB576-F642-4F9A-9DF6-E54F1E200E4D}">
      <dgm:prSet custT="1"/>
      <dgm:spPr/>
      <dgm:t>
        <a:bodyPr/>
        <a:lstStyle/>
        <a:p>
          <a:pPr algn="l">
            <a:buFont typeface="Arial" panose="020B0604020202020204" pitchFamily="34" charset="0"/>
            <a:buChar char="•"/>
          </a:pPr>
          <a:r>
            <a:rPr lang="en-US" sz="1600" b="0" i="0" u="none"/>
            <a:t>Teacher checks students’ understanding of the word.</a:t>
          </a:r>
          <a:endParaRPr lang="en-US" sz="1600"/>
        </a:p>
      </dgm:t>
    </dgm:pt>
    <dgm:pt modelId="{BC1A712E-8BF3-40A4-9160-7AD1C7AA90E0}" type="parTrans" cxnId="{BEBA2C2A-AB7F-4E6C-9544-23B6B2E19EB8}">
      <dgm:prSet/>
      <dgm:spPr/>
      <dgm:t>
        <a:bodyPr/>
        <a:lstStyle/>
        <a:p>
          <a:endParaRPr lang="en-US"/>
        </a:p>
      </dgm:t>
    </dgm:pt>
    <dgm:pt modelId="{2FB518BB-9595-4317-AB92-404B032C3A70}" type="sibTrans" cxnId="{BEBA2C2A-AB7F-4E6C-9544-23B6B2E19EB8}">
      <dgm:prSet/>
      <dgm:spPr/>
      <dgm:t>
        <a:bodyPr/>
        <a:lstStyle/>
        <a:p>
          <a:endParaRPr lang="en-US"/>
        </a:p>
      </dgm:t>
    </dgm:pt>
    <dgm:pt modelId="{F3717F81-A62E-49D3-A3B8-36042BFBA5CE}">
      <dgm:prSet custT="1"/>
      <dgm:spPr/>
      <dgm:t>
        <a:bodyPr/>
        <a:lstStyle/>
        <a:p>
          <a:pPr algn="l">
            <a:buFont typeface="Arial" panose="020B0604020202020204" pitchFamily="34" charset="0"/>
            <a:buChar char="•"/>
          </a:pPr>
          <a:r>
            <a:rPr lang="en-US" sz="1600" b="0" i="0" u="none"/>
            <a:t>After teaching a word, the teacher poses a set of questions that contain examples and non-examples of the word. Ask students, “Is ___ an example of ____?”</a:t>
          </a:r>
          <a:endParaRPr lang="en-US" sz="1600"/>
        </a:p>
      </dgm:t>
    </dgm:pt>
    <dgm:pt modelId="{7E388A62-24FA-4B2B-AAAC-BCE959E7D4F6}" type="parTrans" cxnId="{BC14165A-C971-4ECB-885C-D5388D31C96B}">
      <dgm:prSet/>
      <dgm:spPr/>
      <dgm:t>
        <a:bodyPr/>
        <a:lstStyle/>
        <a:p>
          <a:endParaRPr lang="en-US"/>
        </a:p>
      </dgm:t>
    </dgm:pt>
    <dgm:pt modelId="{91EDC4E6-8C69-4DDD-B215-174FCFDD8B4E}" type="sibTrans" cxnId="{BC14165A-C971-4ECB-885C-D5388D31C96B}">
      <dgm:prSet/>
      <dgm:spPr/>
      <dgm:t>
        <a:bodyPr/>
        <a:lstStyle/>
        <a:p>
          <a:endParaRPr lang="en-US"/>
        </a:p>
      </dgm:t>
    </dgm:pt>
    <dgm:pt modelId="{4AB29FC1-71DC-4C07-9BC2-2A60198BEC51}">
      <dgm:prSet custT="1"/>
      <dgm:spPr/>
      <dgm:t>
        <a:bodyPr/>
        <a:lstStyle/>
        <a:p>
          <a:pPr algn="l">
            <a:buFont typeface="Arial" panose="020B0604020202020204" pitchFamily="34" charset="0"/>
            <a:buChar char="•"/>
          </a:pPr>
          <a:r>
            <a:rPr lang="en-US" sz="1600" b="0" i="0" u="none"/>
            <a:t>The teacher prepares sentence stems that require students to complete the sentence using vocabulary words that relate to the meaning in the context provided.</a:t>
          </a:r>
          <a:endParaRPr lang="en-US" sz="1600"/>
        </a:p>
      </dgm:t>
    </dgm:pt>
    <dgm:pt modelId="{8A7DB22A-278B-44EF-A8C2-5B4559AA2C99}" type="parTrans" cxnId="{1B097458-5269-4D57-8B46-9C8B62622D8C}">
      <dgm:prSet/>
      <dgm:spPr/>
      <dgm:t>
        <a:bodyPr/>
        <a:lstStyle/>
        <a:p>
          <a:endParaRPr lang="en-US"/>
        </a:p>
      </dgm:t>
    </dgm:pt>
    <dgm:pt modelId="{5FDF5B6B-297F-4915-8778-56296AB783E1}" type="sibTrans" cxnId="{1B097458-5269-4D57-8B46-9C8B62622D8C}">
      <dgm:prSet/>
      <dgm:spPr/>
      <dgm:t>
        <a:bodyPr/>
        <a:lstStyle/>
        <a:p>
          <a:endParaRPr lang="en-US"/>
        </a:p>
      </dgm:t>
    </dgm:pt>
    <dgm:pt modelId="{DCFB7F7A-E9B5-4950-BE81-5FBF7C8C97EA}">
      <dgm:prSet phldr="0"/>
      <dgm:spPr/>
      <dgm:t>
        <a:bodyPr/>
        <a:lstStyle/>
        <a:p>
          <a:pPr algn="l"/>
          <a:r>
            <a:rPr lang="en-US" b="0" i="0" u="none"/>
            <a:t>Words selected for direct instruction are high-utility, Tier 2 vocabulary applicable across content areas. </a:t>
          </a:r>
          <a:endParaRPr lang="en-US"/>
        </a:p>
      </dgm:t>
    </dgm:pt>
    <dgm:pt modelId="{B5C5279D-8AA7-47AE-9532-50EC02A11A14}" type="parTrans" cxnId="{F99D3F25-0C63-4222-9C49-8CB4BE0EE5EE}">
      <dgm:prSet/>
      <dgm:spPr/>
      <dgm:t>
        <a:bodyPr/>
        <a:lstStyle/>
        <a:p>
          <a:endParaRPr lang="en-US"/>
        </a:p>
      </dgm:t>
    </dgm:pt>
    <dgm:pt modelId="{E4B86469-7EED-446D-AE2D-BB4C42FBDE35}" type="sibTrans" cxnId="{F99D3F25-0C63-4222-9C49-8CB4BE0EE5EE}">
      <dgm:prSet/>
      <dgm:spPr/>
      <dgm:t>
        <a:bodyPr/>
        <a:lstStyle/>
        <a:p>
          <a:endParaRPr lang="en-US"/>
        </a:p>
      </dgm:t>
    </dgm:pt>
    <dgm:pt modelId="{B1BABD84-3FAB-4BEC-9E3B-A4E0937DB941}">
      <dgm:prSet phldr="0"/>
      <dgm:spPr/>
      <dgm:t>
        <a:bodyPr/>
        <a:lstStyle/>
        <a:p>
          <a:pPr algn="l"/>
          <a:r>
            <a:rPr lang="en-US" b="0" i="0" u="none"/>
            <a:t>When appropriate, the teacher provides a visual and/or gesture to support word learning.</a:t>
          </a:r>
          <a:endParaRPr lang="en-US"/>
        </a:p>
      </dgm:t>
    </dgm:pt>
    <dgm:pt modelId="{E39CC80F-D9DD-4E67-ACF3-7018B34F7F83}" type="parTrans" cxnId="{04381DA3-C7A4-426C-9E63-4FABAA109F6C}">
      <dgm:prSet/>
      <dgm:spPr/>
      <dgm:t>
        <a:bodyPr/>
        <a:lstStyle/>
        <a:p>
          <a:endParaRPr lang="en-US"/>
        </a:p>
      </dgm:t>
    </dgm:pt>
    <dgm:pt modelId="{6B4C722C-3060-4152-B220-D694E955B6A2}" type="sibTrans" cxnId="{04381DA3-C7A4-426C-9E63-4FABAA109F6C}">
      <dgm:prSet/>
      <dgm:spPr/>
      <dgm:t>
        <a:bodyPr/>
        <a:lstStyle/>
        <a:p>
          <a:endParaRPr lang="en-US"/>
        </a:p>
      </dgm:t>
    </dgm:pt>
    <dgm:pt modelId="{E1FB8B56-0DFA-4AE9-A39D-DA483BB2CFC9}" type="pres">
      <dgm:prSet presAssocID="{727DDBDE-2302-4ADB-B4F3-86EC6CC4F382}" presName="vert0" presStyleCnt="0">
        <dgm:presLayoutVars>
          <dgm:dir/>
          <dgm:animOne val="branch"/>
          <dgm:animLvl val="lvl"/>
        </dgm:presLayoutVars>
      </dgm:prSet>
      <dgm:spPr/>
    </dgm:pt>
    <dgm:pt modelId="{BBA36431-E820-417D-B79B-379485C094BC}" type="pres">
      <dgm:prSet presAssocID="{DCFB7F7A-E9B5-4950-BE81-5FBF7C8C97EA}" presName="thickLine" presStyleLbl="alignNode1" presStyleIdx="0" presStyleCnt="10"/>
      <dgm:spPr/>
    </dgm:pt>
    <dgm:pt modelId="{8D6A8916-FC5F-43BE-8F97-9AD7BBF5C690}" type="pres">
      <dgm:prSet presAssocID="{DCFB7F7A-E9B5-4950-BE81-5FBF7C8C97EA}" presName="horz1" presStyleCnt="0"/>
      <dgm:spPr/>
    </dgm:pt>
    <dgm:pt modelId="{7DD02F19-B94A-4714-955F-0DE7F88DB207}" type="pres">
      <dgm:prSet presAssocID="{DCFB7F7A-E9B5-4950-BE81-5FBF7C8C97EA}" presName="tx1" presStyleLbl="revTx" presStyleIdx="0" presStyleCnt="10"/>
      <dgm:spPr/>
    </dgm:pt>
    <dgm:pt modelId="{370A1AD9-F113-4E42-94E4-CD47C870E79B}" type="pres">
      <dgm:prSet presAssocID="{DCFB7F7A-E9B5-4950-BE81-5FBF7C8C97EA}" presName="vert1" presStyleCnt="0"/>
      <dgm:spPr/>
    </dgm:pt>
    <dgm:pt modelId="{F9B70F79-2281-4A67-9306-3A88C01A0447}" type="pres">
      <dgm:prSet presAssocID="{57A532D8-D67D-4C48-B56C-576387E2C444}" presName="thickLine" presStyleLbl="alignNode1" presStyleIdx="1" presStyleCnt="10"/>
      <dgm:spPr/>
    </dgm:pt>
    <dgm:pt modelId="{F755EB6D-0B37-4A20-BF18-5492AB3B5FA2}" type="pres">
      <dgm:prSet presAssocID="{57A532D8-D67D-4C48-B56C-576387E2C444}" presName="horz1" presStyleCnt="0"/>
      <dgm:spPr/>
    </dgm:pt>
    <dgm:pt modelId="{94FC6DF5-E1A0-4D8A-B5A7-C111B8D158DE}" type="pres">
      <dgm:prSet presAssocID="{57A532D8-D67D-4C48-B56C-576387E2C444}" presName="tx1" presStyleLbl="revTx" presStyleIdx="1" presStyleCnt="10"/>
      <dgm:spPr/>
    </dgm:pt>
    <dgm:pt modelId="{ADD6B008-726E-488F-B34A-A68A9790B9F7}" type="pres">
      <dgm:prSet presAssocID="{57A532D8-D67D-4C48-B56C-576387E2C444}" presName="vert1" presStyleCnt="0"/>
      <dgm:spPr/>
    </dgm:pt>
    <dgm:pt modelId="{21D2380F-A87A-470A-9989-C79B08A985B8}" type="pres">
      <dgm:prSet presAssocID="{B1BABD84-3FAB-4BEC-9E3B-A4E0937DB941}" presName="thickLine" presStyleLbl="alignNode1" presStyleIdx="2" presStyleCnt="10"/>
      <dgm:spPr/>
    </dgm:pt>
    <dgm:pt modelId="{85CFB26D-F9A7-46AC-99FD-B2D51F1B0749}" type="pres">
      <dgm:prSet presAssocID="{B1BABD84-3FAB-4BEC-9E3B-A4E0937DB941}" presName="horz1" presStyleCnt="0"/>
      <dgm:spPr/>
    </dgm:pt>
    <dgm:pt modelId="{E794836C-204A-439B-8C31-AA2FD3B3A38F}" type="pres">
      <dgm:prSet presAssocID="{B1BABD84-3FAB-4BEC-9E3B-A4E0937DB941}" presName="tx1" presStyleLbl="revTx" presStyleIdx="2" presStyleCnt="10"/>
      <dgm:spPr/>
    </dgm:pt>
    <dgm:pt modelId="{2F655B6F-A7C9-4C9A-BD22-DC08DE9D5DF6}" type="pres">
      <dgm:prSet presAssocID="{B1BABD84-3FAB-4BEC-9E3B-A4E0937DB941}" presName="vert1" presStyleCnt="0"/>
      <dgm:spPr/>
    </dgm:pt>
    <dgm:pt modelId="{B73D3CC9-F75A-4417-99AA-77870182F468}" type="pres">
      <dgm:prSet presAssocID="{38766CEE-6ACB-401D-B578-FF4160EA33B5}" presName="thickLine" presStyleLbl="alignNode1" presStyleIdx="3" presStyleCnt="10"/>
      <dgm:spPr/>
    </dgm:pt>
    <dgm:pt modelId="{13E46DDC-CCD0-489B-8CBC-750D7D0C7B8D}" type="pres">
      <dgm:prSet presAssocID="{38766CEE-6ACB-401D-B578-FF4160EA33B5}" presName="horz1" presStyleCnt="0"/>
      <dgm:spPr/>
    </dgm:pt>
    <dgm:pt modelId="{1719C372-9BF1-45AA-9C2B-CC9902F2D937}" type="pres">
      <dgm:prSet presAssocID="{38766CEE-6ACB-401D-B578-FF4160EA33B5}" presName="tx1" presStyleLbl="revTx" presStyleIdx="3" presStyleCnt="10"/>
      <dgm:spPr/>
    </dgm:pt>
    <dgm:pt modelId="{EA01798A-F8B1-440F-B6E6-5073D3C0AA9E}" type="pres">
      <dgm:prSet presAssocID="{38766CEE-6ACB-401D-B578-FF4160EA33B5}" presName="vert1" presStyleCnt="0"/>
      <dgm:spPr/>
    </dgm:pt>
    <dgm:pt modelId="{C995717D-95B6-4782-AB14-39F290E9A514}" type="pres">
      <dgm:prSet presAssocID="{6A3FF39E-F1DD-4CE2-82EF-ECB611838F61}" presName="thickLine" presStyleLbl="alignNode1" presStyleIdx="4" presStyleCnt="10"/>
      <dgm:spPr/>
    </dgm:pt>
    <dgm:pt modelId="{05AC3472-5925-4590-9417-E47ED1FA833C}" type="pres">
      <dgm:prSet presAssocID="{6A3FF39E-F1DD-4CE2-82EF-ECB611838F61}" presName="horz1" presStyleCnt="0"/>
      <dgm:spPr/>
    </dgm:pt>
    <dgm:pt modelId="{B4C7F1C1-C078-40F7-9EE0-45EDFF198957}" type="pres">
      <dgm:prSet presAssocID="{6A3FF39E-F1DD-4CE2-82EF-ECB611838F61}" presName="tx1" presStyleLbl="revTx" presStyleIdx="4" presStyleCnt="10"/>
      <dgm:spPr/>
    </dgm:pt>
    <dgm:pt modelId="{0DC8C0AD-0B63-4E17-92A0-01A85927741A}" type="pres">
      <dgm:prSet presAssocID="{6A3FF39E-F1DD-4CE2-82EF-ECB611838F61}" presName="vert1" presStyleCnt="0"/>
      <dgm:spPr/>
    </dgm:pt>
    <dgm:pt modelId="{6F73F8FA-C25D-4C41-AC93-EA00C056D2F1}" type="pres">
      <dgm:prSet presAssocID="{07FD2E19-E025-4984-853E-4F017278244F}" presName="thickLine" presStyleLbl="alignNode1" presStyleIdx="5" presStyleCnt="10"/>
      <dgm:spPr/>
    </dgm:pt>
    <dgm:pt modelId="{81CF377E-5D82-46FB-9BE1-E734B26F5CC5}" type="pres">
      <dgm:prSet presAssocID="{07FD2E19-E025-4984-853E-4F017278244F}" presName="horz1" presStyleCnt="0"/>
      <dgm:spPr/>
    </dgm:pt>
    <dgm:pt modelId="{854C660A-0D1C-46C1-BD4D-328C362AD06A}" type="pres">
      <dgm:prSet presAssocID="{07FD2E19-E025-4984-853E-4F017278244F}" presName="tx1" presStyleLbl="revTx" presStyleIdx="5" presStyleCnt="10"/>
      <dgm:spPr/>
    </dgm:pt>
    <dgm:pt modelId="{834A7F65-64BA-4D41-88A8-0354510C3B16}" type="pres">
      <dgm:prSet presAssocID="{07FD2E19-E025-4984-853E-4F017278244F}" presName="vert1" presStyleCnt="0"/>
      <dgm:spPr/>
    </dgm:pt>
    <dgm:pt modelId="{69AFA9EA-DA2E-4FC9-82CA-29234016EEC5}" type="pres">
      <dgm:prSet presAssocID="{188FB576-F642-4F9A-9DF6-E54F1E200E4D}" presName="thickLine" presStyleLbl="alignNode1" presStyleIdx="6" presStyleCnt="10"/>
      <dgm:spPr/>
    </dgm:pt>
    <dgm:pt modelId="{5CBAC3E8-E324-42F9-A0B4-DAE2D7220258}" type="pres">
      <dgm:prSet presAssocID="{188FB576-F642-4F9A-9DF6-E54F1E200E4D}" presName="horz1" presStyleCnt="0"/>
      <dgm:spPr/>
    </dgm:pt>
    <dgm:pt modelId="{A723EB01-1B32-4D4F-BC40-2C922486B9DD}" type="pres">
      <dgm:prSet presAssocID="{188FB576-F642-4F9A-9DF6-E54F1E200E4D}" presName="tx1" presStyleLbl="revTx" presStyleIdx="6" presStyleCnt="10"/>
      <dgm:spPr/>
    </dgm:pt>
    <dgm:pt modelId="{A55CFF03-B8CE-45A9-9CE4-F8A02C4EEB23}" type="pres">
      <dgm:prSet presAssocID="{188FB576-F642-4F9A-9DF6-E54F1E200E4D}" presName="vert1" presStyleCnt="0"/>
      <dgm:spPr/>
    </dgm:pt>
    <dgm:pt modelId="{58AD93F7-71E5-4E58-A092-EC65B5F70234}" type="pres">
      <dgm:prSet presAssocID="{F3717F81-A62E-49D3-A3B8-36042BFBA5CE}" presName="thickLine" presStyleLbl="alignNode1" presStyleIdx="7" presStyleCnt="10"/>
      <dgm:spPr/>
    </dgm:pt>
    <dgm:pt modelId="{7177AEC3-1026-4619-887F-64A005C22BD4}" type="pres">
      <dgm:prSet presAssocID="{F3717F81-A62E-49D3-A3B8-36042BFBA5CE}" presName="horz1" presStyleCnt="0"/>
      <dgm:spPr/>
    </dgm:pt>
    <dgm:pt modelId="{A96A6974-2C4D-4874-BEAF-AAA17E2BE60A}" type="pres">
      <dgm:prSet presAssocID="{F3717F81-A62E-49D3-A3B8-36042BFBA5CE}" presName="tx1" presStyleLbl="revTx" presStyleIdx="7" presStyleCnt="10"/>
      <dgm:spPr/>
    </dgm:pt>
    <dgm:pt modelId="{565DCBBD-B6F4-47FF-AE77-00F88870A473}" type="pres">
      <dgm:prSet presAssocID="{F3717F81-A62E-49D3-A3B8-36042BFBA5CE}" presName="vert1" presStyleCnt="0"/>
      <dgm:spPr/>
    </dgm:pt>
    <dgm:pt modelId="{CE926748-75CF-4373-9CB3-855351A2FA74}" type="pres">
      <dgm:prSet presAssocID="{4AB29FC1-71DC-4C07-9BC2-2A60198BEC51}" presName="thickLine" presStyleLbl="alignNode1" presStyleIdx="8" presStyleCnt="10"/>
      <dgm:spPr/>
    </dgm:pt>
    <dgm:pt modelId="{8081F8BC-3D14-460E-AD57-5DB48D4A6C6E}" type="pres">
      <dgm:prSet presAssocID="{4AB29FC1-71DC-4C07-9BC2-2A60198BEC51}" presName="horz1" presStyleCnt="0"/>
      <dgm:spPr/>
    </dgm:pt>
    <dgm:pt modelId="{6F3E7119-BA9F-447A-8FD3-17FD43A42FFE}" type="pres">
      <dgm:prSet presAssocID="{4AB29FC1-71DC-4C07-9BC2-2A60198BEC51}" presName="tx1" presStyleLbl="revTx" presStyleIdx="8" presStyleCnt="10"/>
      <dgm:spPr/>
    </dgm:pt>
    <dgm:pt modelId="{2AF0E7D7-5B12-49EB-AB72-6335ABEC0682}" type="pres">
      <dgm:prSet presAssocID="{4AB29FC1-71DC-4C07-9BC2-2A60198BEC51}" presName="vert1" presStyleCnt="0"/>
      <dgm:spPr/>
    </dgm:pt>
    <dgm:pt modelId="{D9D87652-CB44-4FA6-BDF1-F10EFED14C5D}" type="pres">
      <dgm:prSet presAssocID="{2344D427-A124-4AF2-95AC-DA6F446B22AC}" presName="thickLine" presStyleLbl="alignNode1" presStyleIdx="9" presStyleCnt="10"/>
      <dgm:spPr/>
    </dgm:pt>
    <dgm:pt modelId="{F84934F7-2623-4A4C-98BB-CD1BB6448E7B}" type="pres">
      <dgm:prSet presAssocID="{2344D427-A124-4AF2-95AC-DA6F446B22AC}" presName="horz1" presStyleCnt="0"/>
      <dgm:spPr/>
    </dgm:pt>
    <dgm:pt modelId="{F485C2D3-1D1D-4A6D-AA58-7C964230BF41}" type="pres">
      <dgm:prSet presAssocID="{2344D427-A124-4AF2-95AC-DA6F446B22AC}" presName="tx1" presStyleLbl="revTx" presStyleIdx="9" presStyleCnt="10"/>
      <dgm:spPr/>
    </dgm:pt>
    <dgm:pt modelId="{6F42DCE6-5A89-432A-92F9-BA870D0A7948}" type="pres">
      <dgm:prSet presAssocID="{2344D427-A124-4AF2-95AC-DA6F446B22AC}" presName="vert1" presStyleCnt="0"/>
      <dgm:spPr/>
    </dgm:pt>
  </dgm:ptLst>
  <dgm:cxnLst>
    <dgm:cxn modelId="{0F9EC90D-7827-4EF2-B6AD-7063B7BE273F}" type="presOf" srcId="{07FD2E19-E025-4984-853E-4F017278244F}" destId="{854C660A-0D1C-46C1-BD4D-328C362AD06A}" srcOrd="0" destOrd="0" presId="urn:microsoft.com/office/officeart/2008/layout/LinedList"/>
    <dgm:cxn modelId="{8215151F-5EE2-4AD1-BFEE-55C2B0056D16}" type="presOf" srcId="{B1BABD84-3FAB-4BEC-9E3B-A4E0937DB941}" destId="{E794836C-204A-439B-8C31-AA2FD3B3A38F}" srcOrd="0" destOrd="0" presId="urn:microsoft.com/office/officeart/2008/layout/LinedList"/>
    <dgm:cxn modelId="{F99D3F25-0C63-4222-9C49-8CB4BE0EE5EE}" srcId="{727DDBDE-2302-4ADB-B4F3-86EC6CC4F382}" destId="{DCFB7F7A-E9B5-4950-BE81-5FBF7C8C97EA}" srcOrd="0" destOrd="0" parTransId="{B5C5279D-8AA7-47AE-9532-50EC02A11A14}" sibTransId="{E4B86469-7EED-446D-AE2D-BB4C42FBDE35}"/>
    <dgm:cxn modelId="{BEBA2C2A-AB7F-4E6C-9544-23B6B2E19EB8}" srcId="{727DDBDE-2302-4ADB-B4F3-86EC6CC4F382}" destId="{188FB576-F642-4F9A-9DF6-E54F1E200E4D}" srcOrd="6" destOrd="0" parTransId="{BC1A712E-8BF3-40A4-9160-7AD1C7AA90E0}" sibTransId="{2FB518BB-9595-4317-AB92-404B032C3A70}"/>
    <dgm:cxn modelId="{EFD30D30-CB39-4F7D-9B7E-906D3BF4102C}" type="presOf" srcId="{188FB576-F642-4F9A-9DF6-E54F1E200E4D}" destId="{A723EB01-1B32-4D4F-BC40-2C922486B9DD}" srcOrd="0" destOrd="0" presId="urn:microsoft.com/office/officeart/2008/layout/LinedList"/>
    <dgm:cxn modelId="{FFDC4A3B-CEDD-4D95-AB8C-15C83D93708E}" type="presOf" srcId="{F3717F81-A62E-49D3-A3B8-36042BFBA5CE}" destId="{A96A6974-2C4D-4874-BEAF-AAA17E2BE60A}" srcOrd="0" destOrd="0" presId="urn:microsoft.com/office/officeart/2008/layout/LinedList"/>
    <dgm:cxn modelId="{F5CAA45D-019B-4374-87D4-931D4F905CD3}" type="presOf" srcId="{DCFB7F7A-E9B5-4950-BE81-5FBF7C8C97EA}" destId="{7DD02F19-B94A-4714-955F-0DE7F88DB207}" srcOrd="0" destOrd="0" presId="urn:microsoft.com/office/officeart/2008/layout/LinedList"/>
    <dgm:cxn modelId="{299BD45D-8B37-4DFE-BF6A-CE6F57DCEDFB}" srcId="{727DDBDE-2302-4ADB-B4F3-86EC6CC4F382}" destId="{6A3FF39E-F1DD-4CE2-82EF-ECB611838F61}" srcOrd="4" destOrd="0" parTransId="{04C40651-CBD2-450F-B212-79B6AF967E32}" sibTransId="{B2215A8F-7934-49EA-B8D4-2BB125B94C59}"/>
    <dgm:cxn modelId="{424C3063-24D6-439C-8D37-F08372967D9C}" type="presOf" srcId="{727DDBDE-2302-4ADB-B4F3-86EC6CC4F382}" destId="{E1FB8B56-0DFA-4AE9-A39D-DA483BB2CFC9}" srcOrd="0" destOrd="0" presId="urn:microsoft.com/office/officeart/2008/layout/LinedList"/>
    <dgm:cxn modelId="{1B097458-5269-4D57-8B46-9C8B62622D8C}" srcId="{727DDBDE-2302-4ADB-B4F3-86EC6CC4F382}" destId="{4AB29FC1-71DC-4C07-9BC2-2A60198BEC51}" srcOrd="8" destOrd="0" parTransId="{8A7DB22A-278B-44EF-A8C2-5B4559AA2C99}" sibTransId="{5FDF5B6B-297F-4915-8778-56296AB783E1}"/>
    <dgm:cxn modelId="{BC14165A-C971-4ECB-885C-D5388D31C96B}" srcId="{727DDBDE-2302-4ADB-B4F3-86EC6CC4F382}" destId="{F3717F81-A62E-49D3-A3B8-36042BFBA5CE}" srcOrd="7" destOrd="0" parTransId="{7E388A62-24FA-4B2B-AAAC-BCE959E7D4F6}" sibTransId="{91EDC4E6-8C69-4DDD-B215-174FCFDD8B4E}"/>
    <dgm:cxn modelId="{037FAF90-C91F-44B6-9A8A-B021ECE7712D}" srcId="{727DDBDE-2302-4ADB-B4F3-86EC6CC4F382}" destId="{38766CEE-6ACB-401D-B578-FF4160EA33B5}" srcOrd="3" destOrd="0" parTransId="{75683BDC-ED32-4CBD-A1D2-ACA9EC0D3EB1}" sibTransId="{F2A72EFB-CAC5-41FA-B67D-CD9AA1BF1A5D}"/>
    <dgm:cxn modelId="{94D42992-BBA7-4D7F-94C6-40835C5BB887}" type="presOf" srcId="{4AB29FC1-71DC-4C07-9BC2-2A60198BEC51}" destId="{6F3E7119-BA9F-447A-8FD3-17FD43A42FFE}" srcOrd="0" destOrd="0" presId="urn:microsoft.com/office/officeart/2008/layout/LinedList"/>
    <dgm:cxn modelId="{04381DA3-C7A4-426C-9E63-4FABAA109F6C}" srcId="{727DDBDE-2302-4ADB-B4F3-86EC6CC4F382}" destId="{B1BABD84-3FAB-4BEC-9E3B-A4E0937DB941}" srcOrd="2" destOrd="0" parTransId="{E39CC80F-D9DD-4E67-ACF3-7018B34F7F83}" sibTransId="{6B4C722C-3060-4152-B220-D694E955B6A2}"/>
    <dgm:cxn modelId="{AC4D59C7-E3BE-4E3F-BD02-1029BC936E88}" type="presOf" srcId="{2344D427-A124-4AF2-95AC-DA6F446B22AC}" destId="{F485C2D3-1D1D-4A6D-AA58-7C964230BF41}" srcOrd="0" destOrd="0" presId="urn:microsoft.com/office/officeart/2008/layout/LinedList"/>
    <dgm:cxn modelId="{9D464DC8-FF62-480A-A673-A22496E10536}" type="presOf" srcId="{38766CEE-6ACB-401D-B578-FF4160EA33B5}" destId="{1719C372-9BF1-45AA-9C2B-CC9902F2D937}" srcOrd="0" destOrd="0" presId="urn:microsoft.com/office/officeart/2008/layout/LinedList"/>
    <dgm:cxn modelId="{503BA3D4-9468-48A1-8B04-123EEB2CBC5D}" type="presOf" srcId="{57A532D8-D67D-4C48-B56C-576387E2C444}" destId="{94FC6DF5-E1A0-4D8A-B5A7-C111B8D158DE}" srcOrd="0" destOrd="0" presId="urn:microsoft.com/office/officeart/2008/layout/LinedList"/>
    <dgm:cxn modelId="{3CBEB0DB-532C-4FD4-B9EF-1BC9B0375664}" srcId="{727DDBDE-2302-4ADB-B4F3-86EC6CC4F382}" destId="{57A532D8-D67D-4C48-B56C-576387E2C444}" srcOrd="1" destOrd="0" parTransId="{DBCA9712-9F1F-4C67-AEDF-1FFDE9286422}" sibTransId="{8D7AAB7F-AD7C-4175-A71B-BCE92242D467}"/>
    <dgm:cxn modelId="{D32B12E6-D3DE-4552-AA32-635BB77360D8}" srcId="{727DDBDE-2302-4ADB-B4F3-86EC6CC4F382}" destId="{07FD2E19-E025-4984-853E-4F017278244F}" srcOrd="5" destOrd="0" parTransId="{372547ED-8F5B-4654-8D24-BFD4158558E9}" sibTransId="{F3C4BD0E-C397-4C5D-8D1E-8294563621F1}"/>
    <dgm:cxn modelId="{87CE4EEE-B604-4C05-B010-92639ECBC5B2}" type="presOf" srcId="{6A3FF39E-F1DD-4CE2-82EF-ECB611838F61}" destId="{B4C7F1C1-C078-40F7-9EE0-45EDFF198957}" srcOrd="0" destOrd="0" presId="urn:microsoft.com/office/officeart/2008/layout/LinedList"/>
    <dgm:cxn modelId="{CE7837FA-EA4A-4468-BE36-14E7FB4FF47E}" srcId="{727DDBDE-2302-4ADB-B4F3-86EC6CC4F382}" destId="{2344D427-A124-4AF2-95AC-DA6F446B22AC}" srcOrd="9" destOrd="0" parTransId="{A3DB0BC1-7CDA-4DE1-BE71-7E08414EA4B9}" sibTransId="{D1E63644-DE78-44DE-8D85-31B2570557D5}"/>
    <dgm:cxn modelId="{8A612A2C-2F98-46C2-85AD-515A9E8D6917}" type="presParOf" srcId="{E1FB8B56-0DFA-4AE9-A39D-DA483BB2CFC9}" destId="{BBA36431-E820-417D-B79B-379485C094BC}" srcOrd="0" destOrd="0" presId="urn:microsoft.com/office/officeart/2008/layout/LinedList"/>
    <dgm:cxn modelId="{C29A45F3-2079-432C-8BCF-55238BA79972}" type="presParOf" srcId="{E1FB8B56-0DFA-4AE9-A39D-DA483BB2CFC9}" destId="{8D6A8916-FC5F-43BE-8F97-9AD7BBF5C690}" srcOrd="1" destOrd="0" presId="urn:microsoft.com/office/officeart/2008/layout/LinedList"/>
    <dgm:cxn modelId="{4905FD47-F230-44AB-B934-8A0C61586033}" type="presParOf" srcId="{8D6A8916-FC5F-43BE-8F97-9AD7BBF5C690}" destId="{7DD02F19-B94A-4714-955F-0DE7F88DB207}" srcOrd="0" destOrd="0" presId="urn:microsoft.com/office/officeart/2008/layout/LinedList"/>
    <dgm:cxn modelId="{2D0A8B1F-1499-4D49-83E7-6737A6E35E2F}" type="presParOf" srcId="{8D6A8916-FC5F-43BE-8F97-9AD7BBF5C690}" destId="{370A1AD9-F113-4E42-94E4-CD47C870E79B}" srcOrd="1" destOrd="0" presId="urn:microsoft.com/office/officeart/2008/layout/LinedList"/>
    <dgm:cxn modelId="{A668C8D0-9F82-4E8F-8EB1-2DCE60F4F517}" type="presParOf" srcId="{E1FB8B56-0DFA-4AE9-A39D-DA483BB2CFC9}" destId="{F9B70F79-2281-4A67-9306-3A88C01A0447}" srcOrd="2" destOrd="0" presId="urn:microsoft.com/office/officeart/2008/layout/LinedList"/>
    <dgm:cxn modelId="{FC05DF87-8A71-4612-83B9-F863F344F588}" type="presParOf" srcId="{E1FB8B56-0DFA-4AE9-A39D-DA483BB2CFC9}" destId="{F755EB6D-0B37-4A20-BF18-5492AB3B5FA2}" srcOrd="3" destOrd="0" presId="urn:microsoft.com/office/officeart/2008/layout/LinedList"/>
    <dgm:cxn modelId="{C054150E-FAE6-4AA3-BC2D-9B592B6709AF}" type="presParOf" srcId="{F755EB6D-0B37-4A20-BF18-5492AB3B5FA2}" destId="{94FC6DF5-E1A0-4D8A-B5A7-C111B8D158DE}" srcOrd="0" destOrd="0" presId="urn:microsoft.com/office/officeart/2008/layout/LinedList"/>
    <dgm:cxn modelId="{A70DB86C-F731-4A31-8564-CB561E4F5E42}" type="presParOf" srcId="{F755EB6D-0B37-4A20-BF18-5492AB3B5FA2}" destId="{ADD6B008-726E-488F-B34A-A68A9790B9F7}" srcOrd="1" destOrd="0" presId="urn:microsoft.com/office/officeart/2008/layout/LinedList"/>
    <dgm:cxn modelId="{DC3CE71C-5BE9-4D73-84C2-FACCE9DAC131}" type="presParOf" srcId="{E1FB8B56-0DFA-4AE9-A39D-DA483BB2CFC9}" destId="{21D2380F-A87A-470A-9989-C79B08A985B8}" srcOrd="4" destOrd="0" presId="urn:microsoft.com/office/officeart/2008/layout/LinedList"/>
    <dgm:cxn modelId="{CCA56DA9-98C0-4BAA-8E9F-E30C8A07CEF1}" type="presParOf" srcId="{E1FB8B56-0DFA-4AE9-A39D-DA483BB2CFC9}" destId="{85CFB26D-F9A7-46AC-99FD-B2D51F1B0749}" srcOrd="5" destOrd="0" presId="urn:microsoft.com/office/officeart/2008/layout/LinedList"/>
    <dgm:cxn modelId="{DBCADE58-2A79-4C34-8CD5-27B86936CC09}" type="presParOf" srcId="{85CFB26D-F9A7-46AC-99FD-B2D51F1B0749}" destId="{E794836C-204A-439B-8C31-AA2FD3B3A38F}" srcOrd="0" destOrd="0" presId="urn:microsoft.com/office/officeart/2008/layout/LinedList"/>
    <dgm:cxn modelId="{E51224C1-7451-47B2-9AF2-B369EB7B53BE}" type="presParOf" srcId="{85CFB26D-F9A7-46AC-99FD-B2D51F1B0749}" destId="{2F655B6F-A7C9-4C9A-BD22-DC08DE9D5DF6}" srcOrd="1" destOrd="0" presId="urn:microsoft.com/office/officeart/2008/layout/LinedList"/>
    <dgm:cxn modelId="{C4782E8C-D9E2-4B8A-9B6A-75D0E4AB354C}" type="presParOf" srcId="{E1FB8B56-0DFA-4AE9-A39D-DA483BB2CFC9}" destId="{B73D3CC9-F75A-4417-99AA-77870182F468}" srcOrd="6" destOrd="0" presId="urn:microsoft.com/office/officeart/2008/layout/LinedList"/>
    <dgm:cxn modelId="{1695D66E-934D-4C15-A852-16C3130E48A1}" type="presParOf" srcId="{E1FB8B56-0DFA-4AE9-A39D-DA483BB2CFC9}" destId="{13E46DDC-CCD0-489B-8CBC-750D7D0C7B8D}" srcOrd="7" destOrd="0" presId="urn:microsoft.com/office/officeart/2008/layout/LinedList"/>
    <dgm:cxn modelId="{F87539A7-6763-4F7D-ABCD-4F3C3DD8B8DE}" type="presParOf" srcId="{13E46DDC-CCD0-489B-8CBC-750D7D0C7B8D}" destId="{1719C372-9BF1-45AA-9C2B-CC9902F2D937}" srcOrd="0" destOrd="0" presId="urn:microsoft.com/office/officeart/2008/layout/LinedList"/>
    <dgm:cxn modelId="{A9E28CB2-B805-4D2A-B889-64ED660781F0}" type="presParOf" srcId="{13E46DDC-CCD0-489B-8CBC-750D7D0C7B8D}" destId="{EA01798A-F8B1-440F-B6E6-5073D3C0AA9E}" srcOrd="1" destOrd="0" presId="urn:microsoft.com/office/officeart/2008/layout/LinedList"/>
    <dgm:cxn modelId="{7A1C2DBD-0017-4CFE-A3D7-5A0161F3274C}" type="presParOf" srcId="{E1FB8B56-0DFA-4AE9-A39D-DA483BB2CFC9}" destId="{C995717D-95B6-4782-AB14-39F290E9A514}" srcOrd="8" destOrd="0" presId="urn:microsoft.com/office/officeart/2008/layout/LinedList"/>
    <dgm:cxn modelId="{54331E14-9EE3-476B-82E6-F7D80C298B53}" type="presParOf" srcId="{E1FB8B56-0DFA-4AE9-A39D-DA483BB2CFC9}" destId="{05AC3472-5925-4590-9417-E47ED1FA833C}" srcOrd="9" destOrd="0" presId="urn:microsoft.com/office/officeart/2008/layout/LinedList"/>
    <dgm:cxn modelId="{62CDF838-9442-42CB-8279-B6D4EF62C13F}" type="presParOf" srcId="{05AC3472-5925-4590-9417-E47ED1FA833C}" destId="{B4C7F1C1-C078-40F7-9EE0-45EDFF198957}" srcOrd="0" destOrd="0" presId="urn:microsoft.com/office/officeart/2008/layout/LinedList"/>
    <dgm:cxn modelId="{EC17B36B-2D10-4F4E-8D33-9C1185D05916}" type="presParOf" srcId="{05AC3472-5925-4590-9417-E47ED1FA833C}" destId="{0DC8C0AD-0B63-4E17-92A0-01A85927741A}" srcOrd="1" destOrd="0" presId="urn:microsoft.com/office/officeart/2008/layout/LinedList"/>
    <dgm:cxn modelId="{24575994-BAB4-4DFC-94EC-40B4E5B97076}" type="presParOf" srcId="{E1FB8B56-0DFA-4AE9-A39D-DA483BB2CFC9}" destId="{6F73F8FA-C25D-4C41-AC93-EA00C056D2F1}" srcOrd="10" destOrd="0" presId="urn:microsoft.com/office/officeart/2008/layout/LinedList"/>
    <dgm:cxn modelId="{884A6FFF-7DFD-46D1-95D0-B85C4E3C9CCA}" type="presParOf" srcId="{E1FB8B56-0DFA-4AE9-A39D-DA483BB2CFC9}" destId="{81CF377E-5D82-46FB-9BE1-E734B26F5CC5}" srcOrd="11" destOrd="0" presId="urn:microsoft.com/office/officeart/2008/layout/LinedList"/>
    <dgm:cxn modelId="{DBEFC9C4-E1CC-4F0D-AA4E-CB2F265437A1}" type="presParOf" srcId="{81CF377E-5D82-46FB-9BE1-E734B26F5CC5}" destId="{854C660A-0D1C-46C1-BD4D-328C362AD06A}" srcOrd="0" destOrd="0" presId="urn:microsoft.com/office/officeart/2008/layout/LinedList"/>
    <dgm:cxn modelId="{556FA0D6-8FA7-49E7-926A-E12DC5F82668}" type="presParOf" srcId="{81CF377E-5D82-46FB-9BE1-E734B26F5CC5}" destId="{834A7F65-64BA-4D41-88A8-0354510C3B16}" srcOrd="1" destOrd="0" presId="urn:microsoft.com/office/officeart/2008/layout/LinedList"/>
    <dgm:cxn modelId="{9F086FD3-7275-4CE9-A929-65BDCF040487}" type="presParOf" srcId="{E1FB8B56-0DFA-4AE9-A39D-DA483BB2CFC9}" destId="{69AFA9EA-DA2E-4FC9-82CA-29234016EEC5}" srcOrd="12" destOrd="0" presId="urn:microsoft.com/office/officeart/2008/layout/LinedList"/>
    <dgm:cxn modelId="{38FDFF34-A818-4464-857F-278D3CAC9FC3}" type="presParOf" srcId="{E1FB8B56-0DFA-4AE9-A39D-DA483BB2CFC9}" destId="{5CBAC3E8-E324-42F9-A0B4-DAE2D7220258}" srcOrd="13" destOrd="0" presId="urn:microsoft.com/office/officeart/2008/layout/LinedList"/>
    <dgm:cxn modelId="{187CCA45-331E-4ACB-A76A-3EF43E04F0FD}" type="presParOf" srcId="{5CBAC3E8-E324-42F9-A0B4-DAE2D7220258}" destId="{A723EB01-1B32-4D4F-BC40-2C922486B9DD}" srcOrd="0" destOrd="0" presId="urn:microsoft.com/office/officeart/2008/layout/LinedList"/>
    <dgm:cxn modelId="{59B299DB-BB49-48E3-A592-39E807958172}" type="presParOf" srcId="{5CBAC3E8-E324-42F9-A0B4-DAE2D7220258}" destId="{A55CFF03-B8CE-45A9-9CE4-F8A02C4EEB23}" srcOrd="1" destOrd="0" presId="urn:microsoft.com/office/officeart/2008/layout/LinedList"/>
    <dgm:cxn modelId="{CA7EE5EE-091E-4FD1-B4B7-AE1CBEF7211F}" type="presParOf" srcId="{E1FB8B56-0DFA-4AE9-A39D-DA483BB2CFC9}" destId="{58AD93F7-71E5-4E58-A092-EC65B5F70234}" srcOrd="14" destOrd="0" presId="urn:microsoft.com/office/officeart/2008/layout/LinedList"/>
    <dgm:cxn modelId="{0738E918-D2D3-4E5A-9DAC-873642FA016F}" type="presParOf" srcId="{E1FB8B56-0DFA-4AE9-A39D-DA483BB2CFC9}" destId="{7177AEC3-1026-4619-887F-64A005C22BD4}" srcOrd="15" destOrd="0" presId="urn:microsoft.com/office/officeart/2008/layout/LinedList"/>
    <dgm:cxn modelId="{4150CDE9-0CFF-4851-9FEC-C144F0A2218E}" type="presParOf" srcId="{7177AEC3-1026-4619-887F-64A005C22BD4}" destId="{A96A6974-2C4D-4874-BEAF-AAA17E2BE60A}" srcOrd="0" destOrd="0" presId="urn:microsoft.com/office/officeart/2008/layout/LinedList"/>
    <dgm:cxn modelId="{8F62600D-21EB-4A7A-9998-B9295B7CD950}" type="presParOf" srcId="{7177AEC3-1026-4619-887F-64A005C22BD4}" destId="{565DCBBD-B6F4-47FF-AE77-00F88870A473}" srcOrd="1" destOrd="0" presId="urn:microsoft.com/office/officeart/2008/layout/LinedList"/>
    <dgm:cxn modelId="{3A82AE08-9CE8-4828-8568-16035D7AE442}" type="presParOf" srcId="{E1FB8B56-0DFA-4AE9-A39D-DA483BB2CFC9}" destId="{CE926748-75CF-4373-9CB3-855351A2FA74}" srcOrd="16" destOrd="0" presId="urn:microsoft.com/office/officeart/2008/layout/LinedList"/>
    <dgm:cxn modelId="{FE673A22-F33C-4ABB-B860-73EC751B9C2D}" type="presParOf" srcId="{E1FB8B56-0DFA-4AE9-A39D-DA483BB2CFC9}" destId="{8081F8BC-3D14-460E-AD57-5DB48D4A6C6E}" srcOrd="17" destOrd="0" presId="urn:microsoft.com/office/officeart/2008/layout/LinedList"/>
    <dgm:cxn modelId="{78E35BBB-F03C-4349-A15A-40F921B4284B}" type="presParOf" srcId="{8081F8BC-3D14-460E-AD57-5DB48D4A6C6E}" destId="{6F3E7119-BA9F-447A-8FD3-17FD43A42FFE}" srcOrd="0" destOrd="0" presId="urn:microsoft.com/office/officeart/2008/layout/LinedList"/>
    <dgm:cxn modelId="{90E40E3D-A231-4041-8A23-285E7607C769}" type="presParOf" srcId="{8081F8BC-3D14-460E-AD57-5DB48D4A6C6E}" destId="{2AF0E7D7-5B12-49EB-AB72-6335ABEC0682}" srcOrd="1" destOrd="0" presId="urn:microsoft.com/office/officeart/2008/layout/LinedList"/>
    <dgm:cxn modelId="{655904F6-31E1-4AC7-8404-6D243E7A07E7}" type="presParOf" srcId="{E1FB8B56-0DFA-4AE9-A39D-DA483BB2CFC9}" destId="{D9D87652-CB44-4FA6-BDF1-F10EFED14C5D}" srcOrd="18" destOrd="0" presId="urn:microsoft.com/office/officeart/2008/layout/LinedList"/>
    <dgm:cxn modelId="{6439CC4C-9B43-4320-8E39-0452E95C07AE}" type="presParOf" srcId="{E1FB8B56-0DFA-4AE9-A39D-DA483BB2CFC9}" destId="{F84934F7-2623-4A4C-98BB-CD1BB6448E7B}" srcOrd="19" destOrd="0" presId="urn:microsoft.com/office/officeart/2008/layout/LinedList"/>
    <dgm:cxn modelId="{7E95A950-79A3-42D2-BD41-39EED61524A2}" type="presParOf" srcId="{F84934F7-2623-4A4C-98BB-CD1BB6448E7B}" destId="{F485C2D3-1D1D-4A6D-AA58-7C964230BF41}" srcOrd="0" destOrd="0" presId="urn:microsoft.com/office/officeart/2008/layout/LinedList"/>
    <dgm:cxn modelId="{4B30FBA1-7A9F-4425-805A-EA3B8FB11552}" type="presParOf" srcId="{F84934F7-2623-4A4C-98BB-CD1BB6448E7B}" destId="{6F42DCE6-5A89-432A-92F9-BA870D0A794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C9D966-CDE6-4035-B2F1-BFA845DEFE54}"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1487BCC-0C7F-48DB-955A-57CE1B04AE4A}">
      <dgm:prSet/>
      <dgm:spPr/>
      <dgm:t>
        <a:bodyPr/>
        <a:lstStyle/>
        <a:p>
          <a:r>
            <a:rPr lang="en-US"/>
            <a:t>Plan with your grade level team or colleagues</a:t>
          </a:r>
        </a:p>
      </dgm:t>
    </dgm:pt>
    <dgm:pt modelId="{493005CC-DE2B-4F45-BB06-40E0FA3F7613}" type="parTrans" cxnId="{264EA8C7-F1DB-4BC9-BB99-014A9F037CE1}">
      <dgm:prSet/>
      <dgm:spPr/>
      <dgm:t>
        <a:bodyPr/>
        <a:lstStyle/>
        <a:p>
          <a:endParaRPr lang="en-US"/>
        </a:p>
      </dgm:t>
    </dgm:pt>
    <dgm:pt modelId="{40369841-C9A1-43FC-A003-EB0E99868AFA}" type="sibTrans" cxnId="{264EA8C7-F1DB-4BC9-BB99-014A9F037CE1}">
      <dgm:prSet/>
      <dgm:spPr/>
      <dgm:t>
        <a:bodyPr/>
        <a:lstStyle/>
        <a:p>
          <a:endParaRPr lang="en-US"/>
        </a:p>
      </dgm:t>
    </dgm:pt>
    <dgm:pt modelId="{59E4514D-AEAF-4B5C-9EA3-695721043600}">
      <dgm:prSet/>
      <dgm:spPr/>
      <dgm:t>
        <a:bodyPr/>
        <a:lstStyle/>
        <a:p>
          <a:r>
            <a:rPr lang="en-US"/>
            <a:t>Practice the vocabulary routine with adjustments for your classroom</a:t>
          </a:r>
        </a:p>
      </dgm:t>
    </dgm:pt>
    <dgm:pt modelId="{C8FBC1DD-D52F-4CA0-B55B-802750A7491F}" type="parTrans" cxnId="{2381FE75-ACDD-4B79-AE62-177BFA65A29D}">
      <dgm:prSet/>
      <dgm:spPr/>
      <dgm:t>
        <a:bodyPr/>
        <a:lstStyle/>
        <a:p>
          <a:endParaRPr lang="en-US"/>
        </a:p>
      </dgm:t>
    </dgm:pt>
    <dgm:pt modelId="{EA7DC76C-44BC-454F-BFFE-315986401FDF}" type="sibTrans" cxnId="{2381FE75-ACDD-4B79-AE62-177BFA65A29D}">
      <dgm:prSet/>
      <dgm:spPr/>
      <dgm:t>
        <a:bodyPr/>
        <a:lstStyle/>
        <a:p>
          <a:endParaRPr lang="en-US"/>
        </a:p>
      </dgm:t>
    </dgm:pt>
    <dgm:pt modelId="{DFC94520-31CE-420A-903A-5A3F76F43853}">
      <dgm:prSet/>
      <dgm:spPr/>
      <dgm:t>
        <a:bodyPr/>
        <a:lstStyle/>
        <a:p>
          <a:r>
            <a:rPr lang="en-US"/>
            <a:t>Select words to teach for an upcoming lesson </a:t>
          </a:r>
        </a:p>
      </dgm:t>
    </dgm:pt>
    <dgm:pt modelId="{D683A8B8-CCAF-43EE-9C12-A0F634BD85C0}" type="parTrans" cxnId="{D791E0FC-2F2C-4A1B-879B-783BB6E57064}">
      <dgm:prSet/>
      <dgm:spPr/>
      <dgm:t>
        <a:bodyPr/>
        <a:lstStyle/>
        <a:p>
          <a:endParaRPr lang="en-US"/>
        </a:p>
      </dgm:t>
    </dgm:pt>
    <dgm:pt modelId="{2E8F407A-8A86-41C4-BF95-8D4FA56C9EC6}" type="sibTrans" cxnId="{D791E0FC-2F2C-4A1B-879B-783BB6E57064}">
      <dgm:prSet/>
      <dgm:spPr/>
      <dgm:t>
        <a:bodyPr/>
        <a:lstStyle/>
        <a:p>
          <a:endParaRPr lang="en-US"/>
        </a:p>
      </dgm:t>
    </dgm:pt>
    <dgm:pt modelId="{A1032E20-9182-4834-83B9-5565EEE6F107}">
      <dgm:prSet/>
      <dgm:spPr/>
      <dgm:t>
        <a:bodyPr/>
        <a:lstStyle/>
        <a:p>
          <a:r>
            <a:rPr lang="en-US"/>
            <a:t>Identify student-friendly definitions, motions and/or visuals. </a:t>
          </a:r>
        </a:p>
      </dgm:t>
    </dgm:pt>
    <dgm:pt modelId="{6BDEED28-987E-4650-8487-53A781E64D12}" type="parTrans" cxnId="{62D02A7F-0968-4A6B-851B-1707F1307CEB}">
      <dgm:prSet/>
      <dgm:spPr/>
      <dgm:t>
        <a:bodyPr/>
        <a:lstStyle/>
        <a:p>
          <a:endParaRPr lang="en-US"/>
        </a:p>
      </dgm:t>
    </dgm:pt>
    <dgm:pt modelId="{F024902C-7EE5-49E5-A814-11195D224C54}" type="sibTrans" cxnId="{62D02A7F-0968-4A6B-851B-1707F1307CEB}">
      <dgm:prSet/>
      <dgm:spPr/>
      <dgm:t>
        <a:bodyPr/>
        <a:lstStyle/>
        <a:p>
          <a:endParaRPr lang="en-US"/>
        </a:p>
      </dgm:t>
    </dgm:pt>
    <dgm:pt modelId="{510B3894-ACF0-48DB-8886-1BE176769855}">
      <dgm:prSet/>
      <dgm:spPr/>
      <dgm:t>
        <a:bodyPr/>
        <a:lstStyle/>
        <a:p>
          <a:r>
            <a:rPr lang="en-US"/>
            <a:t>Plan examples/non-examples, and expansion activities </a:t>
          </a:r>
        </a:p>
      </dgm:t>
    </dgm:pt>
    <dgm:pt modelId="{8A225F00-BA52-4E92-B7EE-D820F70FF7E6}" type="parTrans" cxnId="{F88B7BA5-D83C-4352-AD42-F5F51E9E4E48}">
      <dgm:prSet/>
      <dgm:spPr/>
      <dgm:t>
        <a:bodyPr/>
        <a:lstStyle/>
        <a:p>
          <a:endParaRPr lang="en-US"/>
        </a:p>
      </dgm:t>
    </dgm:pt>
    <dgm:pt modelId="{3ECF2B14-072C-4006-8552-6220D7B73188}" type="sibTrans" cxnId="{F88B7BA5-D83C-4352-AD42-F5F51E9E4E48}">
      <dgm:prSet/>
      <dgm:spPr/>
      <dgm:t>
        <a:bodyPr/>
        <a:lstStyle/>
        <a:p>
          <a:endParaRPr lang="en-US"/>
        </a:p>
      </dgm:t>
    </dgm:pt>
    <dgm:pt modelId="{EA68B2A3-A38B-48E2-81EF-65CCA4CB2F6D}" type="pres">
      <dgm:prSet presAssocID="{3DC9D966-CDE6-4035-B2F1-BFA845DEFE54}" presName="Name0" presStyleCnt="0">
        <dgm:presLayoutVars>
          <dgm:dir/>
          <dgm:animLvl val="lvl"/>
          <dgm:resizeHandles val="exact"/>
        </dgm:presLayoutVars>
      </dgm:prSet>
      <dgm:spPr/>
    </dgm:pt>
    <dgm:pt modelId="{CE127C69-CBC8-495C-886A-90116996158E}" type="pres">
      <dgm:prSet presAssocID="{59E4514D-AEAF-4B5C-9EA3-695721043600}" presName="boxAndChildren" presStyleCnt="0"/>
      <dgm:spPr/>
    </dgm:pt>
    <dgm:pt modelId="{106FE23B-7387-41E7-B163-887C0995BBF7}" type="pres">
      <dgm:prSet presAssocID="{59E4514D-AEAF-4B5C-9EA3-695721043600}" presName="parentTextBox" presStyleLbl="node1" presStyleIdx="0" presStyleCnt="2"/>
      <dgm:spPr/>
    </dgm:pt>
    <dgm:pt modelId="{36E49291-7331-4997-8D7C-1A30DA493FB4}" type="pres">
      <dgm:prSet presAssocID="{40369841-C9A1-43FC-A003-EB0E99868AFA}" presName="sp" presStyleCnt="0"/>
      <dgm:spPr/>
    </dgm:pt>
    <dgm:pt modelId="{FC04B05A-9181-4A25-9B2B-ECF7B3E768E5}" type="pres">
      <dgm:prSet presAssocID="{21487BCC-0C7F-48DB-955A-57CE1B04AE4A}" presName="arrowAndChildren" presStyleCnt="0"/>
      <dgm:spPr/>
    </dgm:pt>
    <dgm:pt modelId="{7B82D947-83F0-47CB-BD24-7C1E35326324}" type="pres">
      <dgm:prSet presAssocID="{21487BCC-0C7F-48DB-955A-57CE1B04AE4A}" presName="parentTextArrow" presStyleLbl="node1" presStyleIdx="0" presStyleCnt="2" custScaleY="44573"/>
      <dgm:spPr/>
    </dgm:pt>
    <dgm:pt modelId="{6D025887-E209-42BC-9C48-2A6711E9760C}" type="pres">
      <dgm:prSet presAssocID="{21487BCC-0C7F-48DB-955A-57CE1B04AE4A}" presName="arrow" presStyleLbl="node1" presStyleIdx="1" presStyleCnt="2"/>
      <dgm:spPr/>
    </dgm:pt>
    <dgm:pt modelId="{4DDAEEA4-CE6B-4400-B26C-4F7CA0C5A8D1}" type="pres">
      <dgm:prSet presAssocID="{21487BCC-0C7F-48DB-955A-57CE1B04AE4A}" presName="descendantArrow" presStyleCnt="0"/>
      <dgm:spPr/>
    </dgm:pt>
    <dgm:pt modelId="{B9287747-73E1-488B-AE07-836D2C8AC054}" type="pres">
      <dgm:prSet presAssocID="{DFC94520-31CE-420A-903A-5A3F76F43853}" presName="childTextArrow" presStyleLbl="fgAccFollowNode1" presStyleIdx="0" presStyleCnt="3">
        <dgm:presLayoutVars>
          <dgm:bulletEnabled val="1"/>
        </dgm:presLayoutVars>
      </dgm:prSet>
      <dgm:spPr/>
    </dgm:pt>
    <dgm:pt modelId="{3A6BCABB-78B5-441A-830B-7DE71D45ADA9}" type="pres">
      <dgm:prSet presAssocID="{A1032E20-9182-4834-83B9-5565EEE6F107}" presName="childTextArrow" presStyleLbl="fgAccFollowNode1" presStyleIdx="1" presStyleCnt="3">
        <dgm:presLayoutVars>
          <dgm:bulletEnabled val="1"/>
        </dgm:presLayoutVars>
      </dgm:prSet>
      <dgm:spPr/>
    </dgm:pt>
    <dgm:pt modelId="{44229A17-FA56-432E-A018-ACF57E5169B5}" type="pres">
      <dgm:prSet presAssocID="{510B3894-ACF0-48DB-8886-1BE176769855}" presName="childTextArrow" presStyleLbl="fgAccFollowNode1" presStyleIdx="2" presStyleCnt="3">
        <dgm:presLayoutVars>
          <dgm:bulletEnabled val="1"/>
        </dgm:presLayoutVars>
      </dgm:prSet>
      <dgm:spPr/>
    </dgm:pt>
  </dgm:ptLst>
  <dgm:cxnLst>
    <dgm:cxn modelId="{50F3890A-5481-4094-B472-CFAD8C0CBDA7}" type="presOf" srcId="{59E4514D-AEAF-4B5C-9EA3-695721043600}" destId="{106FE23B-7387-41E7-B163-887C0995BBF7}" srcOrd="0" destOrd="0" presId="urn:microsoft.com/office/officeart/2005/8/layout/process4"/>
    <dgm:cxn modelId="{7028D612-9F43-4221-A882-7FB089912BD9}" type="presOf" srcId="{21487BCC-0C7F-48DB-955A-57CE1B04AE4A}" destId="{7B82D947-83F0-47CB-BD24-7C1E35326324}" srcOrd="0" destOrd="0" presId="urn:microsoft.com/office/officeart/2005/8/layout/process4"/>
    <dgm:cxn modelId="{E063E552-BE14-4BFF-848F-16A66531536E}" type="presOf" srcId="{510B3894-ACF0-48DB-8886-1BE176769855}" destId="{44229A17-FA56-432E-A018-ACF57E5169B5}" srcOrd="0" destOrd="0" presId="urn:microsoft.com/office/officeart/2005/8/layout/process4"/>
    <dgm:cxn modelId="{2381FE75-ACDD-4B79-AE62-177BFA65A29D}" srcId="{3DC9D966-CDE6-4035-B2F1-BFA845DEFE54}" destId="{59E4514D-AEAF-4B5C-9EA3-695721043600}" srcOrd="1" destOrd="0" parTransId="{C8FBC1DD-D52F-4CA0-B55B-802750A7491F}" sibTransId="{EA7DC76C-44BC-454F-BFFE-315986401FDF}"/>
    <dgm:cxn modelId="{62D02A7F-0968-4A6B-851B-1707F1307CEB}" srcId="{21487BCC-0C7F-48DB-955A-57CE1B04AE4A}" destId="{A1032E20-9182-4834-83B9-5565EEE6F107}" srcOrd="1" destOrd="0" parTransId="{6BDEED28-987E-4650-8487-53A781E64D12}" sibTransId="{F024902C-7EE5-49E5-A814-11195D224C54}"/>
    <dgm:cxn modelId="{F88B7BA5-D83C-4352-AD42-F5F51E9E4E48}" srcId="{21487BCC-0C7F-48DB-955A-57CE1B04AE4A}" destId="{510B3894-ACF0-48DB-8886-1BE176769855}" srcOrd="2" destOrd="0" parTransId="{8A225F00-BA52-4E92-B7EE-D820F70FF7E6}" sibTransId="{3ECF2B14-072C-4006-8552-6220D7B73188}"/>
    <dgm:cxn modelId="{FE3A93BA-BDDC-47FA-A28D-5F885A5AB76D}" type="presOf" srcId="{21487BCC-0C7F-48DB-955A-57CE1B04AE4A}" destId="{6D025887-E209-42BC-9C48-2A6711E9760C}" srcOrd="1" destOrd="0" presId="urn:microsoft.com/office/officeart/2005/8/layout/process4"/>
    <dgm:cxn modelId="{264EA8C7-F1DB-4BC9-BB99-014A9F037CE1}" srcId="{3DC9D966-CDE6-4035-B2F1-BFA845DEFE54}" destId="{21487BCC-0C7F-48DB-955A-57CE1B04AE4A}" srcOrd="0" destOrd="0" parTransId="{493005CC-DE2B-4F45-BB06-40E0FA3F7613}" sibTransId="{40369841-C9A1-43FC-A003-EB0E99868AFA}"/>
    <dgm:cxn modelId="{F823F3CA-1212-4238-969B-6C3ECF725E19}" type="presOf" srcId="{3DC9D966-CDE6-4035-B2F1-BFA845DEFE54}" destId="{EA68B2A3-A38B-48E2-81EF-65CCA4CB2F6D}" srcOrd="0" destOrd="0" presId="urn:microsoft.com/office/officeart/2005/8/layout/process4"/>
    <dgm:cxn modelId="{134191CB-937E-48F1-BBDC-0338740EFCA2}" type="presOf" srcId="{A1032E20-9182-4834-83B9-5565EEE6F107}" destId="{3A6BCABB-78B5-441A-830B-7DE71D45ADA9}" srcOrd="0" destOrd="0" presId="urn:microsoft.com/office/officeart/2005/8/layout/process4"/>
    <dgm:cxn modelId="{12540FEB-D8CE-4B2F-9A60-9C98966007FE}" type="presOf" srcId="{DFC94520-31CE-420A-903A-5A3F76F43853}" destId="{B9287747-73E1-488B-AE07-836D2C8AC054}" srcOrd="0" destOrd="0" presId="urn:microsoft.com/office/officeart/2005/8/layout/process4"/>
    <dgm:cxn modelId="{D791E0FC-2F2C-4A1B-879B-783BB6E57064}" srcId="{21487BCC-0C7F-48DB-955A-57CE1B04AE4A}" destId="{DFC94520-31CE-420A-903A-5A3F76F43853}" srcOrd="0" destOrd="0" parTransId="{D683A8B8-CCAF-43EE-9C12-A0F634BD85C0}" sibTransId="{2E8F407A-8A86-41C4-BF95-8D4FA56C9EC6}"/>
    <dgm:cxn modelId="{E4B68F22-CF6E-41D8-9485-F4EA11247C50}" type="presParOf" srcId="{EA68B2A3-A38B-48E2-81EF-65CCA4CB2F6D}" destId="{CE127C69-CBC8-495C-886A-90116996158E}" srcOrd="0" destOrd="0" presId="urn:microsoft.com/office/officeart/2005/8/layout/process4"/>
    <dgm:cxn modelId="{8C70912D-9ADE-43D4-9A99-53684B789219}" type="presParOf" srcId="{CE127C69-CBC8-495C-886A-90116996158E}" destId="{106FE23B-7387-41E7-B163-887C0995BBF7}" srcOrd="0" destOrd="0" presId="urn:microsoft.com/office/officeart/2005/8/layout/process4"/>
    <dgm:cxn modelId="{54F80DE6-6612-4CCB-9DFC-0FD06ED6F6F6}" type="presParOf" srcId="{EA68B2A3-A38B-48E2-81EF-65CCA4CB2F6D}" destId="{36E49291-7331-4997-8D7C-1A30DA493FB4}" srcOrd="1" destOrd="0" presId="urn:microsoft.com/office/officeart/2005/8/layout/process4"/>
    <dgm:cxn modelId="{66DD77D9-AA7F-4C3B-A088-336EFB4A8068}" type="presParOf" srcId="{EA68B2A3-A38B-48E2-81EF-65CCA4CB2F6D}" destId="{FC04B05A-9181-4A25-9B2B-ECF7B3E768E5}" srcOrd="2" destOrd="0" presId="urn:microsoft.com/office/officeart/2005/8/layout/process4"/>
    <dgm:cxn modelId="{EBE9707D-27E1-4D06-A5F9-363EB6D76226}" type="presParOf" srcId="{FC04B05A-9181-4A25-9B2B-ECF7B3E768E5}" destId="{7B82D947-83F0-47CB-BD24-7C1E35326324}" srcOrd="0" destOrd="0" presId="urn:microsoft.com/office/officeart/2005/8/layout/process4"/>
    <dgm:cxn modelId="{5CF3B12F-FFA7-4A30-9CF1-F51531327DF4}" type="presParOf" srcId="{FC04B05A-9181-4A25-9B2B-ECF7B3E768E5}" destId="{6D025887-E209-42BC-9C48-2A6711E9760C}" srcOrd="1" destOrd="0" presId="urn:microsoft.com/office/officeart/2005/8/layout/process4"/>
    <dgm:cxn modelId="{3FB812DC-BA32-4C6B-A11E-160567E91B92}" type="presParOf" srcId="{FC04B05A-9181-4A25-9B2B-ECF7B3E768E5}" destId="{4DDAEEA4-CE6B-4400-B26C-4F7CA0C5A8D1}" srcOrd="2" destOrd="0" presId="urn:microsoft.com/office/officeart/2005/8/layout/process4"/>
    <dgm:cxn modelId="{F0C7A801-5FE3-4A13-A0FB-E0E0337D3F10}" type="presParOf" srcId="{4DDAEEA4-CE6B-4400-B26C-4F7CA0C5A8D1}" destId="{B9287747-73E1-488B-AE07-836D2C8AC054}" srcOrd="0" destOrd="0" presId="urn:microsoft.com/office/officeart/2005/8/layout/process4"/>
    <dgm:cxn modelId="{933B337F-B23F-4D74-9572-057BAB4828FB}" type="presParOf" srcId="{4DDAEEA4-CE6B-4400-B26C-4F7CA0C5A8D1}" destId="{3A6BCABB-78B5-441A-830B-7DE71D45ADA9}" srcOrd="1" destOrd="0" presId="urn:microsoft.com/office/officeart/2005/8/layout/process4"/>
    <dgm:cxn modelId="{8E02296D-43E8-47C5-A6D3-CE034BF17821}" type="presParOf" srcId="{4DDAEEA4-CE6B-4400-B26C-4F7CA0C5A8D1}" destId="{44229A17-FA56-432E-A018-ACF57E5169B5}" srcOrd="2"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high-impact vocabulary instruction</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a vocabulary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1150143" y="3736195"/>
        <a:ext cx="4690650" cy="99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Explicit</a:t>
          </a:r>
          <a:r>
            <a:rPr lang="en-US" sz="23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Engaging</a:t>
          </a:r>
          <a:r>
            <a:rPr lang="en-US" sz="2300" kern="1200"/>
            <a:t> – motivating, multisensory, and snappy pace to keep interest</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Elicit Word Use- </a:t>
          </a:r>
          <a:r>
            <a:rPr lang="en-US" sz="2300" b="0" kern="1200"/>
            <a:t>Ensure students have many opportunities to think, speak and engage with the word</a:t>
          </a:r>
          <a:endParaRPr lang="en-US" sz="2300" b="1" kern="1200"/>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Repetition</a:t>
          </a:r>
          <a:r>
            <a:rPr lang="en-US" sz="2300" kern="1200"/>
            <a:t> – Multiple exposures and opportunities to use the word in meaningful contexts</a:t>
          </a:r>
        </a:p>
      </dsp:txBody>
      <dsp:txXfrm>
        <a:off x="0" y="3295486"/>
        <a:ext cx="6891188" cy="1098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1612"/>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207856" y="156216"/>
          <a:ext cx="377921" cy="377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793634" y="1612"/>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1. Introduce the word</a:t>
          </a:r>
        </a:p>
      </dsp:txBody>
      <dsp:txXfrm>
        <a:off x="793634" y="1612"/>
        <a:ext cx="5070087" cy="687129"/>
      </dsp:txXfrm>
    </dsp:sp>
    <dsp:sp modelId="{17EE1481-8023-4AB2-8E67-6F81099FE2E8}">
      <dsp:nvSpPr>
        <dsp:cNvPr id="0" name=""/>
        <dsp:cNvSpPr/>
      </dsp:nvSpPr>
      <dsp:spPr>
        <a:xfrm>
          <a:off x="0" y="860524"/>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207856" y="1015128"/>
          <a:ext cx="377921" cy="377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793634" y="860524"/>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2. Present a student-friendly explanation</a:t>
          </a:r>
        </a:p>
      </dsp:txBody>
      <dsp:txXfrm>
        <a:off x="793634" y="860524"/>
        <a:ext cx="5070087" cy="687129"/>
      </dsp:txXfrm>
    </dsp:sp>
    <dsp:sp modelId="{0121BF33-D3A0-4FD0-8DB2-F5C438CDC80A}">
      <dsp:nvSpPr>
        <dsp:cNvPr id="0" name=""/>
        <dsp:cNvSpPr/>
      </dsp:nvSpPr>
      <dsp:spPr>
        <a:xfrm>
          <a:off x="0" y="1654124"/>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207856" y="1874040"/>
          <a:ext cx="377921" cy="377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793634" y="1719436"/>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3. Clarify the word’s meaning</a:t>
          </a:r>
        </a:p>
      </dsp:txBody>
      <dsp:txXfrm>
        <a:off x="793634" y="1719436"/>
        <a:ext cx="5070087" cy="687129"/>
      </dsp:txXfrm>
    </dsp:sp>
    <dsp:sp modelId="{39F63E94-4A8B-4F38-8AE5-CEF328DCDCB8}">
      <dsp:nvSpPr>
        <dsp:cNvPr id="0" name=""/>
        <dsp:cNvSpPr/>
      </dsp:nvSpPr>
      <dsp:spPr>
        <a:xfrm>
          <a:off x="0" y="2578348"/>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207856" y="2732952"/>
          <a:ext cx="377921" cy="3779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793634" y="2578348"/>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4. Actively engage students in using the word</a:t>
          </a:r>
        </a:p>
      </dsp:txBody>
      <dsp:txXfrm>
        <a:off x="793634" y="2578348"/>
        <a:ext cx="5070087" cy="687129"/>
      </dsp:txXfrm>
    </dsp:sp>
    <dsp:sp modelId="{2AC0884E-6DC6-425E-A5ED-A0980A61E30F}">
      <dsp:nvSpPr>
        <dsp:cNvPr id="0" name=""/>
        <dsp:cNvSpPr/>
      </dsp:nvSpPr>
      <dsp:spPr>
        <a:xfrm>
          <a:off x="0" y="3437260"/>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1B37D-8D8A-48EC-9659-400269D4BFD4}">
      <dsp:nvSpPr>
        <dsp:cNvPr id="0" name=""/>
        <dsp:cNvSpPr/>
      </dsp:nvSpPr>
      <dsp:spPr>
        <a:xfrm>
          <a:off x="207856" y="3591864"/>
          <a:ext cx="377921" cy="3779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4318E6-AB7E-4CC6-A50F-CBEFDBD1218B}">
      <dsp:nvSpPr>
        <dsp:cNvPr id="0" name=""/>
        <dsp:cNvSpPr/>
      </dsp:nvSpPr>
      <dsp:spPr>
        <a:xfrm>
          <a:off x="793634" y="3437260"/>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5. Check for students’ understanding of the word</a:t>
          </a:r>
        </a:p>
      </dsp:txBody>
      <dsp:txXfrm>
        <a:off x="793634" y="3437260"/>
        <a:ext cx="5070087" cy="687129"/>
      </dsp:txXfrm>
    </dsp:sp>
    <dsp:sp modelId="{79846057-D2BD-472C-A45E-C9A99C9C927A}">
      <dsp:nvSpPr>
        <dsp:cNvPr id="0" name=""/>
        <dsp:cNvSpPr/>
      </dsp:nvSpPr>
      <dsp:spPr>
        <a:xfrm>
          <a:off x="0" y="4296171"/>
          <a:ext cx="5863722" cy="687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7F75D-5114-4192-8C9A-D7FE376F1BC2}">
      <dsp:nvSpPr>
        <dsp:cNvPr id="0" name=""/>
        <dsp:cNvSpPr/>
      </dsp:nvSpPr>
      <dsp:spPr>
        <a:xfrm>
          <a:off x="265614" y="4499739"/>
          <a:ext cx="377921" cy="377921"/>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BD027-68CD-4B77-BF48-068099AD4AF8}">
      <dsp:nvSpPr>
        <dsp:cNvPr id="0" name=""/>
        <dsp:cNvSpPr/>
      </dsp:nvSpPr>
      <dsp:spPr>
        <a:xfrm>
          <a:off x="793634" y="4296171"/>
          <a:ext cx="5070087" cy="68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21" tIns="72721" rIns="72721" bIns="72721" numCol="1" spcCol="1270" anchor="ctr" anchorCtr="0">
          <a:noAutofit/>
        </a:bodyPr>
        <a:lstStyle/>
        <a:p>
          <a:pPr marL="0" lvl="0" indent="0" algn="l" defTabSz="755650">
            <a:lnSpc>
              <a:spcPct val="100000"/>
            </a:lnSpc>
            <a:spcBef>
              <a:spcPct val="0"/>
            </a:spcBef>
            <a:spcAft>
              <a:spcPct val="35000"/>
            </a:spcAft>
            <a:buNone/>
          </a:pPr>
          <a:r>
            <a:rPr lang="en-US" sz="1700" kern="1200"/>
            <a:t>6. Expand students’ understanding and use of the word</a:t>
          </a:r>
        </a:p>
      </dsp:txBody>
      <dsp:txXfrm>
        <a:off x="793634" y="4296171"/>
        <a:ext cx="5070087" cy="687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F9844-E745-4FA8-B000-C58FE78F32D6}">
      <dsp:nvSpPr>
        <dsp:cNvPr id="0" name=""/>
        <dsp:cNvSpPr/>
      </dsp:nvSpPr>
      <dsp:spPr>
        <a:xfrm>
          <a:off x="0" y="59595"/>
          <a:ext cx="3912433" cy="8541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Phonological</a:t>
          </a:r>
          <a:endParaRPr lang="en-US" sz="3900" kern="1200"/>
        </a:p>
      </dsp:txBody>
      <dsp:txXfrm>
        <a:off x="41697" y="101292"/>
        <a:ext cx="3829039" cy="770765"/>
      </dsp:txXfrm>
    </dsp:sp>
    <dsp:sp modelId="{12619A99-E0FD-4C49-9538-A6742A1F5C0B}">
      <dsp:nvSpPr>
        <dsp:cNvPr id="0" name=""/>
        <dsp:cNvSpPr/>
      </dsp:nvSpPr>
      <dsp:spPr>
        <a:xfrm>
          <a:off x="0" y="938264"/>
          <a:ext cx="3912433" cy="278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20" tIns="36830" rIns="206248" bIns="36830" numCol="1" spcCol="1270" anchor="t" anchorCtr="0">
          <a:noAutofit/>
        </a:bodyPr>
        <a:lstStyle/>
        <a:p>
          <a:pPr marL="285750" lvl="1" indent="-285750" algn="l" defTabSz="1289050">
            <a:lnSpc>
              <a:spcPct val="90000"/>
            </a:lnSpc>
            <a:spcBef>
              <a:spcPct val="0"/>
            </a:spcBef>
            <a:spcAft>
              <a:spcPct val="20000"/>
            </a:spcAft>
            <a:buChar char="•"/>
          </a:pPr>
          <a:r>
            <a:rPr lang="en-US" sz="2900" b="0" kern="1200"/>
            <a:t>Say the word</a:t>
          </a:r>
        </a:p>
        <a:p>
          <a:pPr marL="285750" lvl="1" indent="-285750" algn="l" defTabSz="1289050">
            <a:lnSpc>
              <a:spcPct val="90000"/>
            </a:lnSpc>
            <a:spcBef>
              <a:spcPct val="0"/>
            </a:spcBef>
            <a:spcAft>
              <a:spcPct val="20000"/>
            </a:spcAft>
            <a:buChar char="•"/>
          </a:pPr>
          <a:r>
            <a:rPr lang="en-US" sz="2900" b="0" kern="1200"/>
            <a:t>Prompt students to repeat the word</a:t>
          </a:r>
        </a:p>
        <a:p>
          <a:pPr marL="285750" lvl="1" indent="-285750" algn="l" defTabSz="1289050">
            <a:lnSpc>
              <a:spcPct val="90000"/>
            </a:lnSpc>
            <a:spcBef>
              <a:spcPct val="0"/>
            </a:spcBef>
            <a:spcAft>
              <a:spcPct val="20000"/>
            </a:spcAft>
            <a:buChar char="•"/>
          </a:pPr>
          <a:r>
            <a:rPr lang="en-US" sz="2900" b="0" kern="1200"/>
            <a:t>Break into syllables</a:t>
          </a:r>
        </a:p>
        <a:p>
          <a:pPr marL="285750" lvl="1" indent="-285750" algn="l" defTabSz="1289050">
            <a:lnSpc>
              <a:spcPct val="90000"/>
            </a:lnSpc>
            <a:spcBef>
              <a:spcPct val="0"/>
            </a:spcBef>
            <a:spcAft>
              <a:spcPct val="20000"/>
            </a:spcAft>
            <a:buChar char="•"/>
          </a:pPr>
          <a:r>
            <a:rPr lang="en-US" sz="2900" b="0" kern="1200"/>
            <a:t>Watch for proper pronunciation </a:t>
          </a:r>
        </a:p>
      </dsp:txBody>
      <dsp:txXfrm>
        <a:off x="0" y="938264"/>
        <a:ext cx="3912433" cy="2782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8BB81-88DF-4B80-ACD9-C873DA7BAD8B}">
      <dsp:nvSpPr>
        <dsp:cNvPr id="0" name=""/>
        <dsp:cNvSpPr/>
      </dsp:nvSpPr>
      <dsp:spPr>
        <a:xfrm>
          <a:off x="0" y="21203"/>
          <a:ext cx="4034619" cy="8633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Orthographic</a:t>
          </a:r>
          <a:endParaRPr lang="en-US" sz="3900" kern="1200"/>
        </a:p>
      </dsp:txBody>
      <dsp:txXfrm>
        <a:off x="42145" y="63348"/>
        <a:ext cx="3950329" cy="779048"/>
      </dsp:txXfrm>
    </dsp:sp>
    <dsp:sp modelId="{7F06E2CE-8623-4118-BDB3-CF7F7C77F127}">
      <dsp:nvSpPr>
        <dsp:cNvPr id="0" name=""/>
        <dsp:cNvSpPr/>
      </dsp:nvSpPr>
      <dsp:spPr>
        <a:xfrm>
          <a:off x="0" y="1059415"/>
          <a:ext cx="4034619" cy="248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99"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b="0" kern="1200"/>
            <a:t>Show the word</a:t>
          </a:r>
        </a:p>
        <a:p>
          <a:pPr marL="285750" lvl="1" indent="-285750" algn="l" defTabSz="1377950">
            <a:lnSpc>
              <a:spcPct val="90000"/>
            </a:lnSpc>
            <a:spcBef>
              <a:spcPct val="0"/>
            </a:spcBef>
            <a:spcAft>
              <a:spcPct val="20000"/>
            </a:spcAft>
            <a:buChar char="•"/>
          </a:pPr>
          <a:r>
            <a:rPr lang="en-US" sz="3100" b="0" kern="1200"/>
            <a:t>‘Scoop’ the syllables</a:t>
          </a:r>
        </a:p>
        <a:p>
          <a:pPr marL="285750" lvl="1" indent="-285750" algn="l" defTabSz="1377950">
            <a:lnSpc>
              <a:spcPct val="90000"/>
            </a:lnSpc>
            <a:spcBef>
              <a:spcPct val="0"/>
            </a:spcBef>
            <a:spcAft>
              <a:spcPct val="20000"/>
            </a:spcAft>
            <a:buChar char="•"/>
          </a:pPr>
          <a:r>
            <a:rPr lang="en-US" sz="3100" b="0" kern="1200"/>
            <a:t>With older children, highlight meaningful word parts</a:t>
          </a:r>
        </a:p>
      </dsp:txBody>
      <dsp:txXfrm>
        <a:off x="0" y="1059415"/>
        <a:ext cx="4034619" cy="248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36431-E820-417D-B79B-379485C094BC}">
      <dsp:nvSpPr>
        <dsp:cNvPr id="0" name=""/>
        <dsp:cNvSpPr/>
      </dsp:nvSpPr>
      <dsp:spPr>
        <a:xfrm>
          <a:off x="0" y="61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02F19-B94A-4714-955F-0DE7F88DB207}">
      <dsp:nvSpPr>
        <dsp:cNvPr id="0" name=""/>
        <dsp:cNvSpPr/>
      </dsp:nvSpPr>
      <dsp:spPr>
        <a:xfrm>
          <a:off x="0" y="619"/>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t>Words selected for direct instruction are high-utility, Tier 2 vocabulary applicable across content areas. </a:t>
          </a:r>
          <a:endParaRPr lang="en-US" sz="1600" kern="1200"/>
        </a:p>
      </dsp:txBody>
      <dsp:txXfrm>
        <a:off x="0" y="619"/>
        <a:ext cx="8551069" cy="507707"/>
      </dsp:txXfrm>
    </dsp:sp>
    <dsp:sp modelId="{F9B70F79-2281-4A67-9306-3A88C01A0447}">
      <dsp:nvSpPr>
        <dsp:cNvPr id="0" name=""/>
        <dsp:cNvSpPr/>
      </dsp:nvSpPr>
      <dsp:spPr>
        <a:xfrm>
          <a:off x="0" y="508327"/>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C6DF5-E1A0-4D8A-B5A7-C111B8D158DE}">
      <dsp:nvSpPr>
        <dsp:cNvPr id="0" name=""/>
        <dsp:cNvSpPr/>
      </dsp:nvSpPr>
      <dsp:spPr>
        <a:xfrm>
          <a:off x="0" y="508327"/>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t>The teacher introduces the word (orally and written) and has students say the word. </a:t>
          </a:r>
          <a:endParaRPr lang="en-US" sz="1600" kern="1200"/>
        </a:p>
      </dsp:txBody>
      <dsp:txXfrm>
        <a:off x="0" y="508327"/>
        <a:ext cx="8551069" cy="507707"/>
      </dsp:txXfrm>
    </dsp:sp>
    <dsp:sp modelId="{21D2380F-A87A-470A-9989-C79B08A985B8}">
      <dsp:nvSpPr>
        <dsp:cNvPr id="0" name=""/>
        <dsp:cNvSpPr/>
      </dsp:nvSpPr>
      <dsp:spPr>
        <a:xfrm>
          <a:off x="0" y="1016034"/>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4836C-204A-439B-8C31-AA2FD3B3A38F}">
      <dsp:nvSpPr>
        <dsp:cNvPr id="0" name=""/>
        <dsp:cNvSpPr/>
      </dsp:nvSpPr>
      <dsp:spPr>
        <a:xfrm>
          <a:off x="0" y="1016034"/>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t>When appropriate, the teacher provides a visual and/or gesture to support word learning.</a:t>
          </a:r>
          <a:endParaRPr lang="en-US" sz="1600" kern="1200"/>
        </a:p>
      </dsp:txBody>
      <dsp:txXfrm>
        <a:off x="0" y="1016034"/>
        <a:ext cx="8551069" cy="507707"/>
      </dsp:txXfrm>
    </dsp:sp>
    <dsp:sp modelId="{B73D3CC9-F75A-4417-99AA-77870182F468}">
      <dsp:nvSpPr>
        <dsp:cNvPr id="0" name=""/>
        <dsp:cNvSpPr/>
      </dsp:nvSpPr>
      <dsp:spPr>
        <a:xfrm>
          <a:off x="0" y="1523741"/>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19C372-9BF1-45AA-9C2B-CC9902F2D937}">
      <dsp:nvSpPr>
        <dsp:cNvPr id="0" name=""/>
        <dsp:cNvSpPr/>
      </dsp:nvSpPr>
      <dsp:spPr>
        <a:xfrm>
          <a:off x="0" y="1523741"/>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The teacher presents a student friendly explanation.</a:t>
          </a:r>
          <a:endParaRPr lang="en-US" sz="1600" kern="1200"/>
        </a:p>
      </dsp:txBody>
      <dsp:txXfrm>
        <a:off x="0" y="1523741"/>
        <a:ext cx="8551069" cy="507707"/>
      </dsp:txXfrm>
    </dsp:sp>
    <dsp:sp modelId="{C995717D-95B6-4782-AB14-39F290E9A514}">
      <dsp:nvSpPr>
        <dsp:cNvPr id="0" name=""/>
        <dsp:cNvSpPr/>
      </dsp:nvSpPr>
      <dsp:spPr>
        <a:xfrm>
          <a:off x="0" y="203144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7F1C1-C078-40F7-9EE0-45EDFF198957}">
      <dsp:nvSpPr>
        <dsp:cNvPr id="0" name=""/>
        <dsp:cNvSpPr/>
      </dsp:nvSpPr>
      <dsp:spPr>
        <a:xfrm>
          <a:off x="0" y="2031449"/>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The teacher clarifies the word’s meaning.</a:t>
          </a:r>
          <a:endParaRPr lang="en-US" sz="1600" kern="1200"/>
        </a:p>
      </dsp:txBody>
      <dsp:txXfrm>
        <a:off x="0" y="2031449"/>
        <a:ext cx="8551069" cy="507707"/>
      </dsp:txXfrm>
    </dsp:sp>
    <dsp:sp modelId="{6F73F8FA-C25D-4C41-AC93-EA00C056D2F1}">
      <dsp:nvSpPr>
        <dsp:cNvPr id="0" name=""/>
        <dsp:cNvSpPr/>
      </dsp:nvSpPr>
      <dsp:spPr>
        <a:xfrm>
          <a:off x="0" y="2539156"/>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C660A-0D1C-46C1-BD4D-328C362AD06A}">
      <dsp:nvSpPr>
        <dsp:cNvPr id="0" name=""/>
        <dsp:cNvSpPr/>
      </dsp:nvSpPr>
      <dsp:spPr>
        <a:xfrm>
          <a:off x="0" y="2539156"/>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Teacher actively engages students in using the word.</a:t>
          </a:r>
          <a:endParaRPr lang="en-US" sz="1600" kern="1200"/>
        </a:p>
      </dsp:txBody>
      <dsp:txXfrm>
        <a:off x="0" y="2539156"/>
        <a:ext cx="8551069" cy="507707"/>
      </dsp:txXfrm>
    </dsp:sp>
    <dsp:sp modelId="{69AFA9EA-DA2E-4FC9-82CA-29234016EEC5}">
      <dsp:nvSpPr>
        <dsp:cNvPr id="0" name=""/>
        <dsp:cNvSpPr/>
      </dsp:nvSpPr>
      <dsp:spPr>
        <a:xfrm>
          <a:off x="0" y="3046863"/>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23EB01-1B32-4D4F-BC40-2C922486B9DD}">
      <dsp:nvSpPr>
        <dsp:cNvPr id="0" name=""/>
        <dsp:cNvSpPr/>
      </dsp:nvSpPr>
      <dsp:spPr>
        <a:xfrm>
          <a:off x="0" y="3046863"/>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Teacher checks students’ understanding of the word.</a:t>
          </a:r>
          <a:endParaRPr lang="en-US" sz="1600" kern="1200"/>
        </a:p>
      </dsp:txBody>
      <dsp:txXfrm>
        <a:off x="0" y="3046863"/>
        <a:ext cx="8551069" cy="507707"/>
      </dsp:txXfrm>
    </dsp:sp>
    <dsp:sp modelId="{58AD93F7-71E5-4E58-A092-EC65B5F70234}">
      <dsp:nvSpPr>
        <dsp:cNvPr id="0" name=""/>
        <dsp:cNvSpPr/>
      </dsp:nvSpPr>
      <dsp:spPr>
        <a:xfrm>
          <a:off x="0" y="3554571"/>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6A6974-2C4D-4874-BEAF-AAA17E2BE60A}">
      <dsp:nvSpPr>
        <dsp:cNvPr id="0" name=""/>
        <dsp:cNvSpPr/>
      </dsp:nvSpPr>
      <dsp:spPr>
        <a:xfrm>
          <a:off x="0" y="3554571"/>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After teaching a word, the teacher poses a set of questions that contain examples and non-examples of the word. Ask students, “Is ___ an example of ____?”</a:t>
          </a:r>
          <a:endParaRPr lang="en-US" sz="1600" kern="1200"/>
        </a:p>
      </dsp:txBody>
      <dsp:txXfrm>
        <a:off x="0" y="3554571"/>
        <a:ext cx="8551069" cy="507707"/>
      </dsp:txXfrm>
    </dsp:sp>
    <dsp:sp modelId="{CE926748-75CF-4373-9CB3-855351A2FA74}">
      <dsp:nvSpPr>
        <dsp:cNvPr id="0" name=""/>
        <dsp:cNvSpPr/>
      </dsp:nvSpPr>
      <dsp:spPr>
        <a:xfrm>
          <a:off x="0" y="4062278"/>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E7119-BA9F-447A-8FD3-17FD43A42FFE}">
      <dsp:nvSpPr>
        <dsp:cNvPr id="0" name=""/>
        <dsp:cNvSpPr/>
      </dsp:nvSpPr>
      <dsp:spPr>
        <a:xfrm>
          <a:off x="0" y="4062278"/>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The teacher prepares sentence stems that require students to complete the sentence using vocabulary words that relate to the meaning in the context provided.</a:t>
          </a:r>
          <a:endParaRPr lang="en-US" sz="1600" kern="1200"/>
        </a:p>
      </dsp:txBody>
      <dsp:txXfrm>
        <a:off x="0" y="4062278"/>
        <a:ext cx="8551069" cy="507707"/>
      </dsp:txXfrm>
    </dsp:sp>
    <dsp:sp modelId="{D9D87652-CB44-4FA6-BDF1-F10EFED14C5D}">
      <dsp:nvSpPr>
        <dsp:cNvPr id="0" name=""/>
        <dsp:cNvSpPr/>
      </dsp:nvSpPr>
      <dsp:spPr>
        <a:xfrm>
          <a:off x="0" y="4569985"/>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85C2D3-1D1D-4A6D-AA58-7C964230BF41}">
      <dsp:nvSpPr>
        <dsp:cNvPr id="0" name=""/>
        <dsp:cNvSpPr/>
      </dsp:nvSpPr>
      <dsp:spPr>
        <a:xfrm>
          <a:off x="0" y="4569985"/>
          <a:ext cx="8551069" cy="507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u="none" kern="1200">
              <a:latin typeface="Calibri"/>
              <a:ea typeface="Calibri"/>
              <a:cs typeface="Calibri"/>
            </a:rPr>
            <a:t>The teacher expands students’ understanding and use of the word.</a:t>
          </a:r>
          <a:endParaRPr lang="en-US" sz="1600" kern="1200">
            <a:latin typeface="Calibri"/>
            <a:ea typeface="Calibri"/>
            <a:cs typeface="Calibri"/>
          </a:endParaRPr>
        </a:p>
      </dsp:txBody>
      <dsp:txXfrm>
        <a:off x="0" y="4569985"/>
        <a:ext cx="8551069" cy="5077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FE23B-7387-41E7-B163-887C0995BBF7}">
      <dsp:nvSpPr>
        <dsp:cNvPr id="0" name=""/>
        <dsp:cNvSpPr/>
      </dsp:nvSpPr>
      <dsp:spPr>
        <a:xfrm>
          <a:off x="0" y="3065030"/>
          <a:ext cx="6525429" cy="20109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Practice the vocabulary routine with adjustments for your classroom</a:t>
          </a:r>
        </a:p>
      </dsp:txBody>
      <dsp:txXfrm>
        <a:off x="0" y="3065030"/>
        <a:ext cx="6525429" cy="2010992"/>
      </dsp:txXfrm>
    </dsp:sp>
    <dsp:sp modelId="{6D025887-E209-42BC-9C48-2A6711E9760C}">
      <dsp:nvSpPr>
        <dsp:cNvPr id="0" name=""/>
        <dsp:cNvSpPr/>
      </dsp:nvSpPr>
      <dsp:spPr>
        <a:xfrm rot="10800000">
          <a:off x="0" y="2289"/>
          <a:ext cx="6525429" cy="309290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Plan with your grade level team or colleagues</a:t>
          </a:r>
        </a:p>
      </dsp:txBody>
      <dsp:txXfrm rot="-10800000">
        <a:off x="0" y="2289"/>
        <a:ext cx="6525429" cy="1085609"/>
      </dsp:txXfrm>
    </dsp:sp>
    <dsp:sp modelId="{B9287747-73E1-488B-AE07-836D2C8AC054}">
      <dsp:nvSpPr>
        <dsp:cNvPr id="0" name=""/>
        <dsp:cNvSpPr/>
      </dsp:nvSpPr>
      <dsp:spPr>
        <a:xfrm>
          <a:off x="3186" y="1087899"/>
          <a:ext cx="2173018" cy="92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Select words to teach for an upcoming lesson </a:t>
          </a:r>
        </a:p>
      </dsp:txBody>
      <dsp:txXfrm>
        <a:off x="3186" y="1087899"/>
        <a:ext cx="2173018" cy="924778"/>
      </dsp:txXfrm>
    </dsp:sp>
    <dsp:sp modelId="{3A6BCABB-78B5-441A-830B-7DE71D45ADA9}">
      <dsp:nvSpPr>
        <dsp:cNvPr id="0" name=""/>
        <dsp:cNvSpPr/>
      </dsp:nvSpPr>
      <dsp:spPr>
        <a:xfrm>
          <a:off x="2176205" y="1087899"/>
          <a:ext cx="2173018" cy="92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Identify student-friendly definitions, motions and/or visuals. </a:t>
          </a:r>
        </a:p>
      </dsp:txBody>
      <dsp:txXfrm>
        <a:off x="2176205" y="1087899"/>
        <a:ext cx="2173018" cy="924778"/>
      </dsp:txXfrm>
    </dsp:sp>
    <dsp:sp modelId="{44229A17-FA56-432E-A018-ACF57E5169B5}">
      <dsp:nvSpPr>
        <dsp:cNvPr id="0" name=""/>
        <dsp:cNvSpPr/>
      </dsp:nvSpPr>
      <dsp:spPr>
        <a:xfrm>
          <a:off x="4349223" y="1087899"/>
          <a:ext cx="2173018" cy="92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Plan examples/non-examples, and expansion activities </a:t>
          </a:r>
        </a:p>
      </dsp:txBody>
      <dsp:txXfrm>
        <a:off x="4349223" y="1087899"/>
        <a:ext cx="2173018" cy="9247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2/13/2024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03T21:49:39.882"/>
    </inkml:context>
    <inkml:brush xml:id="br0">
      <inkml:brushProperty name="width" value="0.05" units="cm"/>
      <inkml:brushProperty name="height" value="0.0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Science of Reading professional development series brought to you by the Colorado Department of Education Elementary Literacy and School Readiness office. This lab session focused on building an explicit vocabulary routine.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c3248b56d_7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c3248b56d_7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endParaRPr lang="en" b="0"/>
          </a:p>
          <a:p>
            <a:pPr marL="0" lvl="0" indent="0" algn="l" rtl="0">
              <a:spcBef>
                <a:spcPts val="0"/>
              </a:spcBef>
              <a:spcAft>
                <a:spcPts val="0"/>
              </a:spcAft>
              <a:buNone/>
            </a:pPr>
            <a:endParaRPr lang="en" b="0"/>
          </a:p>
          <a:p>
            <a:pPr marL="0" lvl="0" indent="0" algn="l" rtl="0">
              <a:spcBef>
                <a:spcPts val="0"/>
              </a:spcBef>
              <a:spcAft>
                <a:spcPts val="0"/>
              </a:spcAft>
              <a:buNone/>
            </a:pPr>
            <a:r>
              <a:rPr lang="en" b="0"/>
              <a:t>When we think about all of the aspects of deep individual word knowledge, it helps to understand that word learning happens along a continuum (Beck, McKeown and Omanson, 1987). As the warm up activity may have demonstrated, at any given time, we are learning about different words at different places along the continuum. (Go over each component of the continuum).</a:t>
            </a:r>
          </a:p>
          <a:p>
            <a:pPr marL="0" lvl="0" indent="0" algn="l" rtl="0">
              <a:spcBef>
                <a:spcPts val="0"/>
              </a:spcBef>
              <a:spcAft>
                <a:spcPts val="0"/>
              </a:spcAft>
              <a:buNone/>
            </a:pPr>
            <a:endParaRPr lang="en" b="1"/>
          </a:p>
          <a:p>
            <a:pPr marL="0" lvl="0" indent="0" algn="l" rtl="0">
              <a:spcBef>
                <a:spcPts val="0"/>
              </a:spcBef>
              <a:spcAft>
                <a:spcPts val="0"/>
              </a:spcAft>
              <a:buNone/>
            </a:pPr>
            <a:r>
              <a:rPr lang="en" b="1"/>
              <a:t>Talking Points:</a:t>
            </a:r>
            <a:endParaRPr b="1"/>
          </a:p>
          <a:p>
            <a:pPr marL="457200" lvl="0" indent="-298450" algn="l" rtl="0">
              <a:spcBef>
                <a:spcPts val="0"/>
              </a:spcBef>
              <a:spcAft>
                <a:spcPts val="0"/>
              </a:spcAft>
              <a:buSzPts val="1100"/>
              <a:buChar char="●"/>
            </a:pPr>
            <a:r>
              <a:rPr lang="en"/>
              <a:t>There are many levels of “knowing” a word, from hearing it for the first time, all the way to knowing it deeply and being able to use it flexibly.</a:t>
            </a:r>
            <a:endParaRPr/>
          </a:p>
          <a:p>
            <a:pPr marL="457200" lvl="0" indent="-298450" algn="l" rtl="0">
              <a:spcBef>
                <a:spcPts val="0"/>
              </a:spcBef>
              <a:spcAft>
                <a:spcPts val="0"/>
              </a:spcAft>
              <a:buClr>
                <a:schemeClr val="dk1"/>
              </a:buClr>
              <a:buSzPts val="1100"/>
              <a:buChar char="●"/>
            </a:pPr>
            <a:r>
              <a:rPr lang="en">
                <a:solidFill>
                  <a:schemeClr val="dk1"/>
                </a:solidFill>
              </a:rPr>
              <a:t>Our level of knowledge about an individual word is personal and unique.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have greater knowledge about some words than others.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Word learning is not finite; we continue to build our knowledge throughout our life.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can grow our depth of word knowledge with exposure, instruction, and use.</a:t>
            </a:r>
            <a:endParaRPr lang="en-US">
              <a:solidFill>
                <a:schemeClr val="dk1"/>
              </a:solidFill>
            </a:endParaRPr>
          </a:p>
          <a:p>
            <a:pPr marL="457200" lvl="0" indent="-298450" algn="l" rtl="0">
              <a:spcBef>
                <a:spcPts val="0"/>
              </a:spcBef>
              <a:spcAft>
                <a:spcPts val="0"/>
              </a:spcAft>
              <a:buClr>
                <a:schemeClr val="dk1"/>
              </a:buClr>
              <a:buSzPts val="1100"/>
              <a:buChar char="●"/>
            </a:pPr>
            <a:endParaRPr lang="en-US">
              <a:solidFill>
                <a:schemeClr val="dk1"/>
              </a:solidFill>
            </a:endParaRPr>
          </a:p>
          <a:p>
            <a:pPr marL="158750">
              <a:buClr>
                <a:schemeClr val="dk1"/>
              </a:buClr>
              <a:buSzPts val="1100"/>
            </a:pPr>
            <a:r>
              <a:rPr lang="en-US">
                <a:solidFill>
                  <a:schemeClr val="dk1"/>
                </a:solidFill>
              </a:rPr>
              <a:t>The purpose of explicit vocabulary instruction is to ensure that students learn carefully selected words in depth that are critical to both comprehending the text or content being taught and to impact overall academic development.</a:t>
            </a:r>
            <a:endParaRPr>
              <a:solidFill>
                <a:schemeClr val="dk1"/>
              </a:solidFill>
              <a:ea typeface="Calibri"/>
              <a:cs typeface="Calibri"/>
            </a:endParaRPr>
          </a:p>
        </p:txBody>
      </p:sp>
    </p:spTree>
    <p:extLst>
      <p:ext uri="{BB962C8B-B14F-4D97-AF65-F5344CB8AC3E}">
        <p14:creationId xmlns:p14="http://schemas.microsoft.com/office/powerpoint/2010/main" val="3293005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c3248b56d_7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c3248b56d_7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US" b="1">
                <a:solidFill>
                  <a:schemeClr val="dk1"/>
                </a:solidFill>
                <a:latin typeface="Times"/>
                <a:ea typeface="ＭＳ Ｐゴシック"/>
                <a:cs typeface="Times"/>
              </a:rPr>
              <a:t>Speaker Notes:</a:t>
            </a:r>
            <a:r>
              <a:rPr lang="en-US">
                <a:solidFill>
                  <a:schemeClr val="dk1"/>
                </a:solidFill>
                <a:latin typeface="Times"/>
                <a:ea typeface="ＭＳ Ｐゴシック"/>
                <a:cs typeface="Times"/>
              </a:rPr>
              <a:t> </a:t>
            </a:r>
            <a:endParaRPr lang="en-US">
              <a:solidFill>
                <a:schemeClr val="dk1"/>
              </a:solidFill>
            </a:endParaRPr>
          </a:p>
          <a:p>
            <a:pPr marL="0" lvl="0" indent="0" algn="l" rtl="0">
              <a:spcBef>
                <a:spcPts val="0"/>
              </a:spcBef>
              <a:spcAft>
                <a:spcPts val="0"/>
              </a:spcAft>
              <a:buNone/>
            </a:pPr>
            <a:endParaRPr lang="en">
              <a:solidFill>
                <a:schemeClr val="dk1"/>
              </a:solidFill>
            </a:endParaRPr>
          </a:p>
          <a:p>
            <a:pPr marL="0" lvl="0" indent="0" algn="l" rtl="0">
              <a:spcBef>
                <a:spcPts val="0"/>
              </a:spcBef>
              <a:spcAft>
                <a:spcPts val="0"/>
              </a:spcAft>
              <a:buNone/>
            </a:pPr>
            <a:r>
              <a:rPr lang="en">
                <a:solidFill>
                  <a:schemeClr val="dk1"/>
                </a:solidFill>
              </a:rPr>
              <a:t>Remember that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Because word learning happens along a continuum and develops over time, it is important to expose students to words at both the phonological and semantic levels. Remember that our lexicon is a person’s individual vocabulary “bank.” All the words we are familiar with orally or auditorily are part of our </a:t>
            </a:r>
            <a:r>
              <a:rPr lang="en" i="1">
                <a:solidFill>
                  <a:schemeClr val="dk1"/>
                </a:solidFill>
              </a:rPr>
              <a:t>phonological lexicon</a:t>
            </a:r>
            <a:r>
              <a:rPr lang="en">
                <a:solidFill>
                  <a:schemeClr val="dk1"/>
                </a:solidFill>
              </a:rPr>
              <a:t>. This includes words we have heard but don’t know the meaning of, as well as familiar word parts.</a:t>
            </a:r>
          </a:p>
          <a:p>
            <a:pPr marL="457200" lvl="0" indent="-298450" algn="l" rtl="0">
              <a:spcBef>
                <a:spcPts val="0"/>
              </a:spcBef>
              <a:spcAft>
                <a:spcPts val="0"/>
              </a:spcAft>
              <a:buClr>
                <a:schemeClr val="dk1"/>
              </a:buClr>
              <a:buSzPts val="1100"/>
              <a:buChar char="●"/>
            </a:pPr>
            <a:r>
              <a:rPr lang="en">
                <a:solidFill>
                  <a:schemeClr val="dk1"/>
                </a:solidFill>
              </a:rPr>
              <a:t>Our semantic lexicon is part of our phonological lexicon, typically, but includes the words for which we have partial or full knowledge of the words’ meanings. This is also referred to as our “mental dictionary.”</a:t>
            </a:r>
          </a:p>
          <a:p>
            <a:pPr marL="914400" lvl="1" indent="-298450" algn="l" rtl="0">
              <a:spcBef>
                <a:spcPts val="0"/>
              </a:spcBef>
              <a:spcAft>
                <a:spcPts val="0"/>
              </a:spcAft>
              <a:buClr>
                <a:schemeClr val="dk1"/>
              </a:buClr>
              <a:buSzPts val="1100"/>
              <a:buChar char="○"/>
            </a:pPr>
            <a:r>
              <a:rPr lang="en">
                <a:solidFill>
                  <a:schemeClr val="dk1"/>
                </a:solidFill>
              </a:rPr>
              <a:t>Expanding word knowledge at both levels means improving teacher talk, expanding on student conversations, and providing opportinities for incidental word learning while also providing deeper instruction of words we want students to “own” in their semantic lexicon.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This is where breadth of word knowledge intersects with depth of word knowledge.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 If students have been exposed to more words at the phonological level, it will be easier for them later to recognize those words when they encounter them in text, and they will learn the word’s meaning more quickly.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Students may have many more words in their phonological lexicon than in their semantic lexicon, especially if they have been read to or encountered the language of text frequently.</a:t>
            </a:r>
            <a:endParaRPr lang="en-US">
              <a:solidFill>
                <a:schemeClr val="dk1"/>
              </a:solidFill>
            </a:endParaRPr>
          </a:p>
          <a:p>
            <a:pPr marL="457200" lvl="0" indent="-298450" algn="l">
              <a:spcBef>
                <a:spcPts val="0"/>
              </a:spcBef>
              <a:spcAft>
                <a:spcPts val="0"/>
              </a:spcAft>
              <a:buClr>
                <a:srgbClr val="000000"/>
              </a:buClr>
              <a:buSzPts val="1100"/>
              <a:buChar char="●"/>
            </a:pPr>
            <a:endParaRPr lang="en-US">
              <a:cs typeface="Times"/>
            </a:endParaRPr>
          </a:p>
          <a:p>
            <a:pPr>
              <a:spcBef>
                <a:spcPts val="0"/>
              </a:spcBef>
              <a:spcAft>
                <a:spcPts val="0"/>
              </a:spcAft>
            </a:pPr>
            <a:endParaRPr lang="en-US"/>
          </a:p>
          <a:p>
            <a:pPr>
              <a:spcBef>
                <a:spcPts val="0"/>
              </a:spcBef>
              <a:spcAft>
                <a:spcPts val="0"/>
              </a:spcAft>
            </a:pPr>
            <a:r>
              <a:rPr lang="en-US"/>
              <a:t>Kilpatrick, D.A. (2015). </a:t>
            </a:r>
            <a:r>
              <a:rPr lang="en-US" i="1"/>
              <a:t>Essentials of Assessing, Preventing, and Overcoming Reading Difficulties. </a:t>
            </a:r>
            <a:r>
              <a:rPr lang="en-US" i="0"/>
              <a:t>Wiley</a:t>
            </a:r>
            <a:r>
              <a:rPr lang="en-US" i="1"/>
              <a:t>.</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c3248b56d_7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ac3248b56d_7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Speaker Notes:</a:t>
            </a:r>
            <a:r>
              <a:rPr lang="en"/>
              <a:t> </a:t>
            </a:r>
          </a:p>
          <a:p>
            <a:pPr marL="0" lvl="0" indent="0" algn="l" rtl="0">
              <a:spcBef>
                <a:spcPts val="0"/>
              </a:spcBef>
              <a:spcAft>
                <a:spcPts val="0"/>
              </a:spcAft>
              <a:buNone/>
            </a:pPr>
            <a:endParaRPr lang="en" b="1"/>
          </a:p>
          <a:p>
            <a:r>
              <a:rPr lang="en"/>
              <a:t>Charles Perfetti and Lesley Hart developed the Lexical Quality Hypothesis, which explains that high quality knowledge of a word includes three variables:</a:t>
            </a:r>
            <a:endParaRPr/>
          </a:p>
          <a:p>
            <a:pPr marL="457200" indent="-298450">
              <a:buSzPts val="1100"/>
              <a:buChar char="●"/>
            </a:pPr>
            <a:r>
              <a:rPr lang="en" b="1"/>
              <a:t>Phonological Knowledge</a:t>
            </a:r>
            <a:r>
              <a:rPr lang="en"/>
              <a:t> - recognition of the way the word sounds or is pronounced (syllables, phonemes, intonation, pronunciation)</a:t>
            </a:r>
            <a:endParaRPr lang="en">
              <a:ea typeface="Calibri"/>
              <a:cs typeface="Calibri"/>
            </a:endParaRPr>
          </a:p>
          <a:p>
            <a:pPr marL="787400" lvl="1" indent="-171450">
              <a:buSzPts val="1100"/>
              <a:buFont typeface="Arial"/>
              <a:buChar char="•"/>
              <a:defRPr/>
            </a:pPr>
            <a:r>
              <a:rPr lang="en-US">
                <a:solidFill>
                  <a:schemeClr val="dk1"/>
                </a:solidFill>
              </a:rPr>
              <a:t>Exposure to a word at the phonological level supports storing of the correct pronunciation and makes it  easier for students to recognize those words when they encounter them in text, and they will learn and connect the word’s meaning more quickly. </a:t>
            </a:r>
            <a:endParaRPr>
              <a:ea typeface="Calibri" panose="020F0502020204030204"/>
              <a:cs typeface="Calibri" panose="020F0502020204030204"/>
            </a:endParaRPr>
          </a:p>
          <a:p>
            <a:pPr marL="457200" indent="-298450">
              <a:buSzPts val="1100"/>
              <a:buChar char="●"/>
            </a:pPr>
            <a:r>
              <a:rPr lang="en" b="1"/>
              <a:t>Orthographic Knowledge</a:t>
            </a:r>
            <a:r>
              <a:rPr lang="en"/>
              <a:t> - recognizing the spelling of the word and familiar word parts; visual recognition of the word once reading has begun)</a:t>
            </a:r>
            <a:endParaRPr lang="en">
              <a:ea typeface="Calibri"/>
              <a:cs typeface="Calibri"/>
            </a:endParaRPr>
          </a:p>
          <a:p>
            <a:pPr marL="787400" lvl="1" indent="-171450">
              <a:buSzPts val="1100"/>
              <a:buFont typeface="Arial"/>
              <a:buChar char="•"/>
            </a:pPr>
            <a:r>
              <a:rPr lang="en"/>
              <a:t>Introducing the spelling and features of a printed word in isolation, before students will encounter it in text, supports more fluent decoding, which enhances comprehension.</a:t>
            </a:r>
            <a:endParaRPr>
              <a:ea typeface="Calibri" panose="020F0502020204030204"/>
              <a:cs typeface="Calibri" panose="020F0502020204030204"/>
            </a:endParaRPr>
          </a:p>
          <a:p>
            <a:pPr marL="457200" indent="-298450">
              <a:buSzPts val="1100"/>
              <a:buChar char="●"/>
            </a:pPr>
            <a:r>
              <a:rPr lang="en" b="1"/>
              <a:t>Semantic/Syntactic Knowledge</a:t>
            </a:r>
            <a:r>
              <a:rPr lang="en"/>
              <a:t>- understanding the word’s meaning, or multiple meanings, its appropriate use within a sentence, antonyms/synonyms, and use in particular contexts.</a:t>
            </a:r>
            <a:endParaRPr lang="en">
              <a:ea typeface="Calibri"/>
              <a:cs typeface="Calibri"/>
            </a:endParaRPr>
          </a:p>
          <a:p>
            <a:pPr marL="787400" lvl="1" indent="-171450">
              <a:buSzPts val="1100"/>
              <a:buFont typeface="Arial"/>
              <a:buChar char="•"/>
            </a:pPr>
            <a:r>
              <a:rPr lang="en"/>
              <a:t>The more knowledge a student has about a word, the better flexibility the student has to monitor comprehension when the word is encountered in text.</a:t>
            </a:r>
            <a:endParaRPr lang="en">
              <a:ea typeface="Calibri" panose="020F0502020204030204"/>
              <a:cs typeface="Calibri" panose="020F0502020204030204"/>
            </a:endParaRPr>
          </a:p>
          <a:p>
            <a:pPr marL="457200" lvl="0" indent="-298450" algn="l" rtl="0">
              <a:spcBef>
                <a:spcPts val="0"/>
              </a:spcBef>
              <a:spcAft>
                <a:spcPts val="0"/>
              </a:spcAft>
              <a:buSzPts val="1100"/>
              <a:buChar char="●"/>
            </a:pPr>
            <a:endParaRPr lang="en"/>
          </a:p>
          <a:p>
            <a:pPr marL="158750" lvl="0" indent="0" algn="l" rtl="0">
              <a:spcBef>
                <a:spcPts val="0"/>
              </a:spcBef>
              <a:spcAft>
                <a:spcPts val="0"/>
              </a:spcAft>
              <a:buSzPts val="1100"/>
              <a:buNone/>
            </a:pPr>
            <a:r>
              <a:rPr lang="en"/>
              <a:t>When we are planning for explicit vocabulary instruction, our teaching must include all three variables to ensure that students develop a deep understanding of the words we choose for instruction.  </a:t>
            </a:r>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en-US">
                <a:solidFill>
                  <a:schemeClr val="dk1"/>
                </a:solidFill>
              </a:rPr>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Speaker Notes:</a:t>
            </a:r>
          </a:p>
          <a:p>
            <a:pPr marL="0" lvl="0" indent="0" algn="l" rtl="0">
              <a:spcBef>
                <a:spcPts val="0"/>
              </a:spcBef>
              <a:spcAft>
                <a:spcPts val="0"/>
              </a:spcAft>
              <a:buNone/>
            </a:pPr>
            <a:r>
              <a:rPr lang="en-US" b="0"/>
              <a:t>There are many layers of understanding that contribute to deep individual word knowledge. </a:t>
            </a:r>
          </a:p>
          <a:p>
            <a:pPr marL="0" lvl="0" indent="0" algn="l" rtl="0">
              <a:spcBef>
                <a:spcPts val="0"/>
              </a:spcBef>
              <a:spcAft>
                <a:spcPts val="0"/>
              </a:spcAft>
              <a:buNone/>
            </a:pPr>
            <a:r>
              <a:rPr lang="en-US"/>
              <a:t>To know a word deeply means that we have a clear understanding of the word’s structure, including how it is pronounced, and the individual phonemes, syllables, and morphemes that make up the word, as well as its spelling. We know how and when to use the word grammatically, and we can identify both synonyms and antonyms as well as the types of connotations that are associated with the word. A well-known word can be used flexibly in appropriate contexts, and we can explain or describe the word’s meaning and if it has multiple meanings. And finally, we can make connections between words to establish networks of word knowledge.</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When we hear or read a word we know well, all the layers of knowledge about the word are triggered.  Explicit vocabulary instruction builds these layers of understanding intentionally to support listening and text comprehension and contextual knowledge. </a:t>
            </a:r>
          </a:p>
          <a:p>
            <a:pPr marL="0" lvl="0" indent="0" algn="l" rtl="0">
              <a:spcBef>
                <a:spcPts val="0"/>
              </a:spcBef>
              <a:spcAft>
                <a:spcPts val="0"/>
              </a:spcAft>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pPr>
              <a:defRPr/>
            </a:pPr>
            <a:fld id="{D3C7399B-4816-2A4A-87EA-13EE54DBF67A}" type="slidenum">
              <a:rPr lang="en-US" smtClean="0"/>
              <a:pPr>
                <a:defRPr/>
              </a:pPr>
              <a:t>13</a:t>
            </a:fld>
            <a:endParaRPr lang="en-US"/>
          </a:p>
        </p:txBody>
      </p:sp>
      <p:sp>
        <p:nvSpPr>
          <p:cNvPr id="5" name="Footer Placeholder 4"/>
          <p:cNvSpPr>
            <a:spLocks noGrp="1"/>
          </p:cNvSpPr>
          <p:nvPr>
            <p:ph type="ftr" sz="quarter" idx="4"/>
          </p:nvPr>
        </p:nvSpPr>
        <p:spPr/>
        <p:txBody>
          <a:bodyPr/>
          <a:lstStyle/>
          <a:p>
            <a:pPr>
              <a:defRPr/>
            </a:pPr>
            <a:r>
              <a:rPr lang="en-US"/>
              <a:t>Module 6:Vocabulary</a:t>
            </a:r>
          </a:p>
        </p:txBody>
      </p:sp>
    </p:spTree>
    <p:extLst>
      <p:ext uri="{BB962C8B-B14F-4D97-AF65-F5344CB8AC3E}">
        <p14:creationId xmlns:p14="http://schemas.microsoft.com/office/powerpoint/2010/main" val="2924021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vocabulary routine and provide tips for preparation and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Note: This slide is animated.</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r>
              <a:rPr lang="en-US" b="1"/>
              <a:t>Speaker Notes: </a:t>
            </a:r>
          </a:p>
          <a:p>
            <a:endParaRPr lang="en-US"/>
          </a:p>
          <a:p>
            <a:r>
              <a:rPr lang="en-US"/>
              <a:t>Since there is limited time in a school day, and we know from research that students can typically learn about 10 words in-depth per week, careful selection of words to teach is especially important to ensure words that are high utility, used across content and critical to understanding of text are explicitly addressed. The Three Tier Model for word learning was developed by Beck, McKeown, and Kucan and is a helpful model for helping educators select words to teach in-depth. </a:t>
            </a:r>
          </a:p>
          <a:p>
            <a:endParaRPr lang="en-US"/>
          </a:p>
          <a:p>
            <a:r>
              <a:rPr lang="en-US" b="1" i="1"/>
              <a:t>(Click) </a:t>
            </a:r>
            <a:r>
              <a:rPr lang="en-US"/>
              <a:t>Tier 1 words are words that occur with high frequency in the language and are often used in typical, everyday conversations. These are words that native speakers of a language tend to be familiar with and do not typically have to be defined or explained. </a:t>
            </a:r>
          </a:p>
          <a:p>
            <a:endParaRPr lang="en-US"/>
          </a:p>
          <a:p>
            <a:r>
              <a:rPr lang="en-US" b="1" i="1"/>
              <a:t>(Click) </a:t>
            </a:r>
            <a:r>
              <a:rPr lang="en-US"/>
              <a:t>Some examples of tier 1 words are ball, sing, move, and idea. Oftentimes, these basic words come from the Anglo-Saxon layer of our language.  In general, these words are not selected to teach in depth.</a:t>
            </a:r>
          </a:p>
          <a:p>
            <a:r>
              <a:rPr lang="en-US" i="1"/>
              <a:t>It is important to note, however, that multilingual learners learning English may still need explicit support with Tier 1 words, especially words that have multiple meanings.</a:t>
            </a:r>
            <a:endParaRPr lang="en-US" i="1">
              <a:ea typeface="Calibri"/>
              <a:cs typeface="Calibri"/>
            </a:endParaRPr>
          </a:p>
          <a:p>
            <a:endParaRPr lang="en-US"/>
          </a:p>
          <a:p>
            <a:r>
              <a:rPr lang="en-US" b="1" i="1"/>
              <a:t>(Click) </a:t>
            </a:r>
            <a:r>
              <a:rPr lang="en-US"/>
              <a:t>Skipping to the top of the tiers, tier 3 words are content specific terms that are encountered infrequently. They typically pertain to specific content areas or domains, and while understanding these terms is important to comprehension, their specificity and importance mean that they are often clearly defined within the text, and often bolded to ensure attention is drawn to them. Because these words are frequently already highlighted, they do not typically need to be selected for additional instruction. However, you will still want to ensure students HEAR and READ these words, not just encounter them in text. </a:t>
            </a:r>
          </a:p>
          <a:p>
            <a:endParaRPr lang="en-US"/>
          </a:p>
          <a:p>
            <a:r>
              <a:rPr lang="en-US" b="1" i="1"/>
              <a:t>(Click) </a:t>
            </a:r>
            <a:r>
              <a:rPr lang="en-US"/>
              <a:t>Oftentimes, tier 3 words come from the Greek layer of our language, and include examples like chlorophyll, coefficient, and isotope.</a:t>
            </a:r>
          </a:p>
          <a:p>
            <a:endParaRPr lang="en-US"/>
          </a:p>
          <a:p>
            <a:r>
              <a:rPr lang="en-US" b="1" i="1"/>
              <a:t>(Click) </a:t>
            </a:r>
            <a:r>
              <a:rPr lang="en-US"/>
              <a:t>That brings us to Tier 2 words. These words are the academic vocabulary that we need to focus on for in-depth, explicit instruction. These words are high-utility and are often used across content domains and in a variety of academic contexts. They are not typically used in everyday conversation, so students are less likely to have encountered them outside of texts. However, these terms are often critical to understanding the text, but are infrequently defined for students.   </a:t>
            </a:r>
          </a:p>
          <a:p>
            <a:endParaRPr lang="en-US"/>
          </a:p>
          <a:p>
            <a:r>
              <a:rPr lang="en-US" b="1" i="1"/>
              <a:t>(Click) </a:t>
            </a:r>
            <a:r>
              <a:rPr lang="en-US"/>
              <a:t>Often stemming from the Latin layer of our language, examples include words like fortunate, hustle, predict, or determine.  Tier 2 words can sometimes be identified by their connection to Tier 1 words students already know (for example: fortunate is similar to lucky, determine is similar to decide, etc.) but explicit teaching to learn these terms is vital to expanding a student's academic lexicon. </a:t>
            </a:r>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71567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When selecting Tier 2 words for explicit instruction, teachers should analyze words through the following lenses:</a:t>
            </a:r>
          </a:p>
          <a:p>
            <a:endParaRPr lang="en-US"/>
          </a:p>
          <a:p>
            <a:r>
              <a:rPr lang="en-US"/>
              <a:t>(Read slide)</a:t>
            </a:r>
            <a:endParaRPr lang="en-US">
              <a:ea typeface="Calibri"/>
              <a:cs typeface="Calibri"/>
            </a:endParaRPr>
          </a:p>
          <a:p>
            <a:pPr fontAlgn="base">
              <a:buFont typeface="Arial" panose="020B0604020202020204" pitchFamily="34" charset="0"/>
              <a:buChar char="•"/>
            </a:pPr>
            <a:r>
              <a:rPr lang="en-US" b="1">
                <a:solidFill>
                  <a:srgbClr val="000000"/>
                </a:solidFill>
              </a:rPr>
              <a:t>Importance and Utility:</a:t>
            </a:r>
            <a:r>
              <a:rPr lang="en-US">
                <a:solidFill>
                  <a:srgbClr val="000000"/>
                </a:solidFill>
              </a:rPr>
              <a:t> Will</a:t>
            </a:r>
            <a:r>
              <a:rPr lang="en-US" sz="1200" b="0" i="0" u="none" strike="noStrike">
                <a:solidFill>
                  <a:srgbClr val="000000"/>
                </a:solidFill>
                <a:effectLst/>
              </a:rPr>
              <a:t> the word be used across multiple domains? Is the word useful in many contexts? Is the word important to understanding the text?</a:t>
            </a:r>
            <a:endParaRPr lang="en-US" sz="1200" b="0" i="0" u="none" strike="noStrike">
              <a:solidFill>
                <a:srgbClr val="000000"/>
              </a:solidFill>
              <a:effectLst/>
              <a:ea typeface="Calibri"/>
              <a:cs typeface="Calibri"/>
            </a:endParaRPr>
          </a:p>
          <a:p>
            <a:pPr fontAlgn="base">
              <a:buFont typeface="Arial" panose="020B0604020202020204" pitchFamily="34" charset="0"/>
              <a:buChar char="•"/>
            </a:pPr>
            <a:r>
              <a:rPr lang="en-US" b="1">
                <a:solidFill>
                  <a:srgbClr val="000000"/>
                </a:solidFill>
              </a:rPr>
              <a:t> Conceptual Understanding:</a:t>
            </a:r>
            <a:r>
              <a:rPr lang="en-US">
                <a:solidFill>
                  <a:srgbClr val="000000"/>
                </a:solidFill>
              </a:rPr>
              <a:t> Does</a:t>
            </a:r>
            <a:r>
              <a:rPr lang="en-US" sz="1200" b="0" i="0" u="none" strike="noStrike">
                <a:solidFill>
                  <a:srgbClr val="000000"/>
                </a:solidFill>
                <a:effectLst/>
              </a:rPr>
              <a:t> the word allow students to be more specific or precise in describing a known context?</a:t>
            </a:r>
            <a:endParaRPr lang="en-US" sz="1200" b="0" i="0" u="none" strike="noStrike">
              <a:solidFill>
                <a:srgbClr val="000000"/>
              </a:solidFill>
              <a:effectLst/>
              <a:ea typeface="Calibri"/>
              <a:cs typeface="Calibri"/>
            </a:endParaRPr>
          </a:p>
          <a:p>
            <a:pPr fontAlgn="base">
              <a:spcAft>
                <a:spcPts val="1600"/>
              </a:spcAft>
              <a:buFont typeface="Arial" panose="020B0604020202020204" pitchFamily="34" charset="0"/>
              <a:buChar char="•"/>
            </a:pPr>
            <a:r>
              <a:rPr lang="en-US" b="1">
                <a:solidFill>
                  <a:srgbClr val="000000"/>
                </a:solidFill>
              </a:rPr>
              <a:t> Instructional Potential</a:t>
            </a:r>
            <a:r>
              <a:rPr lang="en-US">
                <a:solidFill>
                  <a:srgbClr val="000000"/>
                </a:solidFill>
              </a:rPr>
              <a:t>: Does</a:t>
            </a:r>
            <a:r>
              <a:rPr lang="en-US" sz="1200" b="0" i="0" u="none" strike="noStrike">
                <a:solidFill>
                  <a:srgbClr val="000000"/>
                </a:solidFill>
                <a:effectLst/>
              </a:rPr>
              <a:t> the meaning of the word change based on context? Can multiple meanings be explored? Are there word parts that can help students connect to future words?</a:t>
            </a:r>
            <a:endParaRPr lang="en-US" sz="1200" b="0" i="0" u="none" strike="noStrike">
              <a:solidFill>
                <a:srgbClr val="000000"/>
              </a:solidFill>
              <a:effectLst/>
              <a:ea typeface="Calibri"/>
              <a:cs typeface="Calibri"/>
            </a:endParaRPr>
          </a:p>
          <a:p>
            <a:endParaRPr lang="en-US"/>
          </a:p>
          <a:p>
            <a:r>
              <a:rPr lang="en-US"/>
              <a:t>In addition, it is always important to look at vocabulary to teach explicitly through the lens of the students in front of you. Adjustments to the words we choose to teach should be made to meet the needs of our students, so word choice is always a flexible process!</a:t>
            </a:r>
            <a:endParaRPr lang="en-US">
              <a:ea typeface="Calibri"/>
              <a:cs typeface="Calibri"/>
            </a:endParaRPr>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2743260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As we discussed earlier, lexical quality depends on integrating three variables. An explicit vocabulary lesson should include:</a:t>
            </a:r>
          </a:p>
          <a:p>
            <a:pPr marL="171450" indent="-171450">
              <a:buFont typeface="Arial" panose="020B0604020202020204" pitchFamily="34" charset="0"/>
              <a:buChar char="•"/>
            </a:pPr>
            <a:r>
              <a:rPr lang="en-US"/>
              <a:t> a phonological component so that students can both hear the introduced term pronounced correctly, and opportunities to say the word aloud themselves, with corrective feedback if necessary.</a:t>
            </a:r>
          </a:p>
          <a:p>
            <a:pPr marL="171450" indent="-171450">
              <a:buFont typeface="Arial" panose="020B0604020202020204" pitchFamily="34" charset="0"/>
              <a:buChar char="•"/>
            </a:pPr>
            <a:r>
              <a:rPr lang="en-US"/>
              <a:t>the orthographic representation of the word, so that students can see how it is spelled and observe its features. </a:t>
            </a:r>
          </a:p>
          <a:p>
            <a:pPr marL="171450" indent="-171450">
              <a:buFont typeface="Arial" panose="020B0604020202020204" pitchFamily="34" charset="0"/>
              <a:buChar char="•"/>
            </a:pPr>
            <a:r>
              <a:rPr lang="en-US"/>
              <a:t>A clear, student-friendly definition of the word so students understand its meaning. This can also include a picture and a motion to help students understand and remember the word, and</a:t>
            </a:r>
            <a:endParaRPr lang="en-US">
              <a:ea typeface="Calibri"/>
              <a:cs typeface="Calibri"/>
            </a:endParaRPr>
          </a:p>
          <a:p>
            <a:pPr marL="171450" indent="-171450">
              <a:buFont typeface="Arial" panose="020B0604020202020204" pitchFamily="34" charset="0"/>
              <a:buChar char="•"/>
            </a:pPr>
            <a:r>
              <a:rPr lang="en-US"/>
              <a:t>The word should be embedded in several examples or used in multiple contexts, so students understand its role syntactically.</a:t>
            </a:r>
          </a:p>
        </p:txBody>
      </p:sp>
      <p:sp>
        <p:nvSpPr>
          <p:cNvPr id="4" name="Slide Number Placeholder 3"/>
          <p:cNvSpPr>
            <a:spLocks noGrp="1"/>
          </p:cNvSpPr>
          <p:nvPr>
            <p:ph type="sldNum" sz="quarter" idx="5"/>
          </p:nvPr>
        </p:nvSpPr>
        <p:spPr/>
        <p:txBody>
          <a:bodyPr/>
          <a:lstStyle/>
          <a:p>
            <a:fld id="{8BB1861C-16E8-4DC1-A9DC-F9D5DBFC0DC8}" type="slidenum">
              <a:rPr lang="en-US" smtClean="0"/>
              <a:t>17</a:t>
            </a:fld>
            <a:endParaRPr lang="en-US"/>
          </a:p>
        </p:txBody>
      </p:sp>
    </p:spTree>
    <p:extLst>
      <p:ext uri="{BB962C8B-B14F-4D97-AF65-F5344CB8AC3E}">
        <p14:creationId xmlns:p14="http://schemas.microsoft.com/office/powerpoint/2010/main" val="4078324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Effective vocabulary instruction is:</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Explicit, with clear </a:t>
            </a:r>
            <a:r>
              <a:rPr lang="en-US"/>
              <a:t>explanations, teacher modeling, and ample opportunities for student practice.</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a:t>Engaging, with a planned sequence that is motivation, multisensory and moves at a snappy pace.</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It ensures that we elicit word use, so that students have many opportunities to speak, think, and engage with the word. This includes positive corrective feedback during instruction. </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Effective vocabulary instruction also includes repetition, with multiple exposures to the word and opportunities to use the word in meaningful contexts</a:t>
            </a: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components of an effective explicit vocabulary lesson using the vocabulary instructional routine include six basic steps: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Introduce the word </a:t>
            </a:r>
          </a:p>
          <a:p>
            <a:pPr marL="0" lvl="0" indent="0" algn="l" rtl="0">
              <a:lnSpc>
                <a:spcPct val="100000"/>
              </a:lnSpc>
              <a:spcBef>
                <a:spcPts val="0"/>
              </a:spcBef>
              <a:spcAft>
                <a:spcPts val="0"/>
              </a:spcAft>
              <a:buSzPts val="1100"/>
              <a:buNone/>
            </a:pPr>
            <a:r>
              <a:rPr lang="en-US"/>
              <a:t>Step 2: Present a student-friendly explanation</a:t>
            </a:r>
          </a:p>
          <a:p>
            <a:pPr marL="0" lvl="0" indent="0" algn="l" rtl="0">
              <a:lnSpc>
                <a:spcPct val="100000"/>
              </a:lnSpc>
              <a:spcBef>
                <a:spcPts val="0"/>
              </a:spcBef>
              <a:spcAft>
                <a:spcPts val="0"/>
              </a:spcAft>
              <a:buSzPts val="1100"/>
              <a:buNone/>
            </a:pPr>
            <a:r>
              <a:rPr lang="en-US"/>
              <a:t>Step 3: Clarify the word’s meaning</a:t>
            </a:r>
          </a:p>
          <a:p>
            <a:pPr marL="0" lvl="0" indent="0" algn="l" rtl="0">
              <a:lnSpc>
                <a:spcPct val="100000"/>
              </a:lnSpc>
              <a:spcBef>
                <a:spcPts val="0"/>
              </a:spcBef>
              <a:spcAft>
                <a:spcPts val="0"/>
              </a:spcAft>
              <a:buSzPts val="1100"/>
              <a:buNone/>
            </a:pPr>
            <a:r>
              <a:rPr lang="en-US"/>
              <a:t>Step 4: Actively engage students in using the word</a:t>
            </a:r>
          </a:p>
          <a:p>
            <a:pPr marL="0" lvl="0" indent="0" algn="l" rtl="0">
              <a:lnSpc>
                <a:spcPct val="100000"/>
              </a:lnSpc>
              <a:spcBef>
                <a:spcPts val="0"/>
              </a:spcBef>
              <a:spcAft>
                <a:spcPts val="0"/>
              </a:spcAft>
              <a:buSzPts val="1100"/>
              <a:buNone/>
            </a:pPr>
            <a:r>
              <a:rPr lang="en-US"/>
              <a:t>Step 5: Check for students’ understanding</a:t>
            </a:r>
          </a:p>
          <a:p>
            <a:pPr marL="0" lvl="0" indent="0" algn="l" rtl="0">
              <a:lnSpc>
                <a:spcPct val="100000"/>
              </a:lnSpc>
              <a:spcBef>
                <a:spcPts val="0"/>
              </a:spcBef>
              <a:spcAft>
                <a:spcPts val="0"/>
              </a:spcAft>
              <a:buSzPts val="1100"/>
              <a:buNone/>
            </a:pPr>
            <a:r>
              <a:rPr lang="en-US"/>
              <a:t>Step 6: Expand students’ understanding and use of the word.</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66711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272063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After carefully selecting the words that you will teach explicitly, plan for how you will introduce the word. The introduction of the word should include both the phonological and the orthographic representations of the word.  This allows students to hear the word and to see it in print, and to say the word aloud and see a model of how it is decoded.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 introducing the word, we say and show the word, and prompt students to repeat it. </a:t>
            </a:r>
          </a:p>
          <a:p>
            <a:pPr marL="0" lvl="0" indent="0" algn="l" rtl="0">
              <a:lnSpc>
                <a:spcPct val="100000"/>
              </a:lnSpc>
              <a:spcBef>
                <a:spcPts val="0"/>
              </a:spcBef>
              <a:spcAft>
                <a:spcPts val="0"/>
              </a:spcAft>
              <a:buSzPts val="1100"/>
              <a:buNone/>
            </a:pPr>
            <a:r>
              <a:rPr lang="en-US"/>
              <a:t>Then, we break the word into syllables and model “scooping” the syllables with the printed word.</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Recognizable spelling patterns that help with decoding can be noted, as well as spelling patterns that are irregular or unfamiliar.</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introduction of the word is also an opportunity to look for meaningful word parts such as prefixes, suffixes or roots that students may be familiar with or that will expand their understanding and connect to other words they know.</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163499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i="1">
                <a:ea typeface="Calibri"/>
                <a:cs typeface="Calibri"/>
              </a:rPr>
              <a:t>Note: This slide is animated. </a:t>
            </a:r>
            <a:endParaRPr lang="en-US" i="1"/>
          </a:p>
          <a:p>
            <a:pPr>
              <a:buSzPts val="1100"/>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a:buSzPts val="1100"/>
            </a:pPr>
            <a:endParaRPr lang="en-US"/>
          </a:p>
          <a:p>
            <a:pPr marL="0" lvl="0" indent="0" algn="l">
              <a:lnSpc>
                <a:spcPct val="100000"/>
              </a:lnSpc>
              <a:spcBef>
                <a:spcPts val="0"/>
              </a:spcBef>
              <a:spcAft>
                <a:spcPts val="0"/>
              </a:spcAft>
              <a:buSzPts val="1100"/>
              <a:buNone/>
            </a:pPr>
            <a:r>
              <a:rPr lang="en-US"/>
              <a:t>The next step in planning is to thoughtfully craft student-friendly explanations for the words you’ve selected. These definitions should be short and easy to understand utilizing connections to words or concepts a child already knows and stating distinguishing attributes. Avoid dictionary definitions that are complex or confusing.</a:t>
            </a:r>
            <a:endParaRPr lang="en-US">
              <a:ea typeface="Calibri" panose="020F0502020204030204"/>
              <a:cs typeface="Calibri" panose="020F0502020204030204"/>
            </a:endParaRP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t>
            </a:r>
            <a:r>
              <a:rPr lang="en-US" b="1" i="1"/>
              <a:t>Click</a:t>
            </a:r>
            <a:r>
              <a:rPr lang="en-US"/>
              <a:t> to reveal examples) Read the example explanations in the purple box.</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Whenever possible, include in your planning a visual representation or a motion or gesture that represents the word.  </a:t>
            </a:r>
          </a:p>
          <a:p>
            <a:pPr marL="0" lvl="0" indent="0" algn="l" rtl="0">
              <a:lnSpc>
                <a:spcPct val="100000"/>
              </a:lnSpc>
              <a:spcBef>
                <a:spcPts val="0"/>
              </a:spcBef>
              <a:spcAft>
                <a:spcPts val="0"/>
              </a:spcAft>
              <a:buSzPts val="1100"/>
              <a:buNone/>
            </a:pPr>
            <a:r>
              <a:rPr lang="en-US" b="1" i="1"/>
              <a:t>(Click) </a:t>
            </a:r>
            <a:r>
              <a:rPr lang="en-US"/>
              <a:t>Here we have a picture of a woman showing what it might look like to be exasperated; this could also be a motion you teach to students to support their understanding of the word.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If you support Multilingual learners, take the time to investigate whether there are cognates (similar words with the same meaning) in their home language(s) for the terms you are teaching. A quick connection to concepts in their first language can significantly enhance English vocabulary knowledge. </a:t>
            </a:r>
          </a:p>
          <a:p>
            <a:pPr marL="0" lvl="0" indent="0" algn="l" rtl="0">
              <a:lnSpc>
                <a:spcPct val="100000"/>
              </a:lnSpc>
              <a:spcBef>
                <a:spcPts val="0"/>
              </a:spcBef>
              <a:spcAft>
                <a:spcPts val="0"/>
              </a:spcAft>
              <a:buSzPts val="1100"/>
              <a:buNone/>
            </a:pPr>
            <a:r>
              <a:rPr lang="en-US"/>
              <a:t> </a:t>
            </a:r>
          </a:p>
          <a:p>
            <a:pPr marL="0" lvl="0" indent="0" algn="l" rtl="0">
              <a:lnSpc>
                <a:spcPct val="100000"/>
              </a:lnSpc>
              <a:spcBef>
                <a:spcPts val="0"/>
              </a:spcBef>
              <a:spcAft>
                <a:spcPts val="0"/>
              </a:spcAft>
              <a:buSzPts val="1100"/>
              <a:buNone/>
            </a:pPr>
            <a:r>
              <a:rPr lang="en-US" b="1" i="1"/>
              <a:t>(Click) </a:t>
            </a:r>
            <a:r>
              <a:rPr lang="en-US"/>
              <a:t>For example: exasperated has a Spanish cognate: </a:t>
            </a:r>
            <a:r>
              <a:rPr lang="en-US" i="1" err="1"/>
              <a:t>exasperada</a:t>
            </a:r>
            <a:r>
              <a:rPr lang="en-US" i="1"/>
              <a:t>/</a:t>
            </a:r>
            <a:r>
              <a:rPr lang="en-US" i="1" err="1"/>
              <a:t>exasperado</a:t>
            </a: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335347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 The third step is to clarify the words meaning.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is when we provide thoughtful, relatable examples of the word in context. These can be concrete, visual, or verbal examples.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Examples provide an excellent opportunity for the students to repeat the word aloud, providing repetition and embedding the word’s pronunciation in their phonological lexicon.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example sentences in the purple box give several relatable examples of how the word is used in context. Once the first example is given, plan to pause and have the students say the word to fill in the examples you share.</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(READ the examples, modeling pausing for participants to say the word “exasperated” on the second and third example sentences).</a:t>
            </a:r>
          </a:p>
        </p:txBody>
      </p:sp>
    </p:spTree>
    <p:extLst>
      <p:ext uri="{BB962C8B-B14F-4D97-AF65-F5344CB8AC3E}">
        <p14:creationId xmlns:p14="http://schemas.microsoft.com/office/powerpoint/2010/main" val="421003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A part of monitoring students understanding is to elicit word use. Here is an example of how examples and non examples can be used to engage students in using new vocabulary while also thinking deeply about its meaning.</a:t>
            </a:r>
          </a:p>
          <a:p>
            <a:endParaRPr lang="en-US"/>
          </a:p>
          <a:p>
            <a:r>
              <a:rPr lang="en-US"/>
              <a:t>(go over examples, pointing out that the sentence stems provide oral language scaffolds and encourage students to use the new terms in complete sentences.)</a:t>
            </a:r>
          </a:p>
          <a:p>
            <a:r>
              <a:rPr lang="en-US"/>
              <a:t> </a:t>
            </a:r>
          </a:p>
          <a:p>
            <a:r>
              <a:rPr lang="en-US"/>
              <a:t>There are no right or wrong answers to these examples if the student can use the vocabulary term correctly, and having to provide a reason for their thinking supports a student’s oral language and critical thinking skills as well as a deeper understanding of the word.</a:t>
            </a:r>
          </a:p>
          <a:p>
            <a:endParaRPr lang="en-US"/>
          </a:p>
          <a:p>
            <a:r>
              <a:rPr lang="en-US"/>
              <a:t>Listening in as student’s share their thinking together provides excellent opportunities to give corrective feedback or extend oral language practice.</a:t>
            </a:r>
          </a:p>
        </p:txBody>
      </p:sp>
    </p:spTree>
    <p:extLst>
      <p:ext uri="{BB962C8B-B14F-4D97-AF65-F5344CB8AC3E}">
        <p14:creationId xmlns:p14="http://schemas.microsoft.com/office/powerpoint/2010/main" val="218932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6: Expand understanding and use of the word.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last step provides and opportunity for students to think more deeply about how the word is used and expand it to new contexts or situations. It also allows an opportunity to explore opposites (or antonyms), connotations of the word, word origin or etymology, or historical contexts that might interest students. It can also be a great way to connect to other vocabulary you have taught or connect to situations that may arise in your text, content area, or classroom context.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For example, once students have learned the word “exasperated”, they can be asked to apply that term to additional situations.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(CLICK) Students might identify that a younger sibling throwing a temper tantrum might make them feel exasperated, or making a mess that is difficult to clean up. A traffic jam could be an exasperating experience that students connect to if they have seen a parent lose their cool in that situation!</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(CLICK) Asking a questions like “if you are feeling exasperated, what could you do to calm down?” creates a deeper understanding of the word by connecting to its opposite.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(CLICK) Students may be able to identify that listening to soothing music, doing breathing exercises, or taking a run outside are all ways they could calm themselves if they were feeling exasperated.</a:t>
            </a:r>
          </a:p>
        </p:txBody>
      </p:sp>
    </p:spTree>
    <p:extLst>
      <p:ext uri="{BB962C8B-B14F-4D97-AF65-F5344CB8AC3E}">
        <p14:creationId xmlns:p14="http://schemas.microsoft.com/office/powerpoint/2010/main" val="3549983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a:p>
          <a:p>
            <a:r>
              <a:rPr lang="en-US"/>
              <a:t>Here is a checklist to keep in mind when providing or observing explicit vocabulary instruction. This list can be used to guide grade level meetings to track implementation progress. This list can also be used to support coaching conversations and corrective feedback after administrator walkthroughs. </a:t>
            </a:r>
            <a:br>
              <a:rPr lang="en-US"/>
            </a:br>
            <a:endParaRPr lang="en-US"/>
          </a:p>
          <a:p>
            <a:endParaRPr lang="en-US"/>
          </a:p>
        </p:txBody>
      </p:sp>
    </p:spTree>
    <p:extLst>
      <p:ext uri="{BB962C8B-B14F-4D97-AF65-F5344CB8AC3E}">
        <p14:creationId xmlns:p14="http://schemas.microsoft.com/office/powerpoint/2010/main" val="1726589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each component of the vocabulary routine.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Facilitator note:  </a:t>
            </a:r>
            <a:r>
              <a:rPr lang="en-US" i="1"/>
              <a:t>In order to model the vocabulary lesson effectively, it works best to have participants engage in the lesson as though they were students. This means participating in the lesson when asked to echo back, turn and talk to discuss the word or utilize a sentence stem,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If you have reluctant participants or you know that a group you are working with will be difficult to engage in this type of modeling, you may decide to pull a few willing participants to be the “students” to model for the group. Use your best judgement as a facilitator so the modeling task goes smoothly and provides a good example of appropriate pacing, engagement, and collaboration. Further, it is important to practice the modeling section until you are comfortable delivering the lesson at a snappy pace. A solid model is key to supporting the efforts of participants as they plan their own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26</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sz="1800" b="1" i="0" u="none" strike="noStrike">
                <a:solidFill>
                  <a:srgbClr val="000000"/>
                </a:solidFill>
                <a:effectLst/>
                <a:latin typeface="Arial" panose="020B0604020202020204" pitchFamily="34" charset="0"/>
              </a:rPr>
              <a:t>Speaker Notes:</a:t>
            </a:r>
            <a:r>
              <a:rPr lang="en-US" sz="1800" b="0" i="0" u="none" strike="noStrike">
                <a:solidFill>
                  <a:srgbClr val="000000"/>
                </a:solidFill>
                <a:effectLst/>
                <a:latin typeface="Arial" panose="020B0604020202020204" pitchFamily="34" charset="0"/>
              </a:rPr>
              <a:t>  Present as if teaching a lesson to a group of students.</a:t>
            </a:r>
            <a:endParaRPr lang="en-US" b="0">
              <a:effectLst/>
            </a:endParaRPr>
          </a:p>
          <a:p>
            <a:pPr rtl="0">
              <a:spcBef>
                <a:spcPts val="0"/>
              </a:spcBef>
              <a:spcAft>
                <a:spcPts val="0"/>
              </a:spcAft>
            </a:pPr>
            <a:br>
              <a:rPr lang="en-US" b="0">
                <a:effectLst/>
              </a:rPr>
            </a:b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“This word is descend.  What’s the word? (descend)</a:t>
            </a:r>
          </a:p>
          <a:p>
            <a:pPr rtl="0">
              <a:spcBef>
                <a:spcPts val="0"/>
              </a:spcBef>
              <a:spcAft>
                <a:spcPts val="0"/>
              </a:spcAft>
            </a:pP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“Clap it.” </a:t>
            </a:r>
            <a:r>
              <a:rPr lang="en-US" sz="1800" b="1" i="0" u="none" strike="noStrike">
                <a:solidFill>
                  <a:srgbClr val="000000"/>
                </a:solidFill>
                <a:effectLst/>
                <a:latin typeface="Arial" panose="020B0604020202020204" pitchFamily="34" charset="0"/>
              </a:rPr>
              <a:t>CLICK TWICE </a:t>
            </a:r>
            <a:r>
              <a:rPr lang="en-US" sz="1800" b="0" i="0" u="none" strike="noStrike">
                <a:solidFill>
                  <a:srgbClr val="000000"/>
                </a:solidFill>
                <a:effectLst/>
                <a:latin typeface="Arial" panose="020B0604020202020204" pitchFamily="34" charset="0"/>
              </a:rPr>
              <a:t>to see “scoops” in animation). “De--scend.  How many syllables?” (2)</a:t>
            </a:r>
          </a:p>
          <a:p>
            <a:pPr rtl="0">
              <a:spcBef>
                <a:spcPts val="0"/>
              </a:spcBef>
              <a:spcAft>
                <a:spcPts val="0"/>
              </a:spcAft>
            </a:pP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“The accent, or stress in this word is in the second syllable. de-SCEND. Say it with me!” (de-SCEND)</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“This word has the letters SC in the middle. Lots of times these two letters say /SK/, but in this word, they simply say the /s/ sound:  DESCEND. What’s the word? (DESCEND)”</a:t>
            </a:r>
            <a:endParaRPr lang="en-US" b="0">
              <a:effectLst/>
            </a:endParaRPr>
          </a:p>
          <a:p>
            <a:br>
              <a:rPr lang="en-US"/>
            </a:br>
            <a:endParaRPr lang="en-US"/>
          </a:p>
        </p:txBody>
      </p:sp>
    </p:spTree>
    <p:extLst>
      <p:ext uri="{BB962C8B-B14F-4D97-AF65-F5344CB8AC3E}">
        <p14:creationId xmlns:p14="http://schemas.microsoft.com/office/powerpoint/2010/main" val="391846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sz="1800" b="1" i="0" u="none" strike="noStrike">
                <a:solidFill>
                  <a:srgbClr val="000000"/>
                </a:solidFill>
                <a:effectLst/>
                <a:latin typeface="Arial" panose="020B0604020202020204" pitchFamily="34" charset="0"/>
              </a:rPr>
              <a:t>Speaker Notes:</a:t>
            </a:r>
            <a:r>
              <a:rPr lang="en-US" sz="1800" b="0" i="0" u="none" strike="noStrike">
                <a:solidFill>
                  <a:srgbClr val="000000"/>
                </a:solidFill>
                <a:effectLst/>
                <a:latin typeface="Arial" panose="020B0604020202020204" pitchFamily="34" charset="0"/>
              </a:rPr>
              <a:t>  Present as if teaching a lesson to a group of students.</a:t>
            </a:r>
            <a:endParaRPr lang="en-US" b="0">
              <a:effectLst/>
            </a:endParaRPr>
          </a:p>
          <a:p>
            <a:pPr rtl="0">
              <a:spcBef>
                <a:spcPts val="0"/>
              </a:spcBef>
              <a:spcAft>
                <a:spcPts val="0"/>
              </a:spcAft>
            </a:pPr>
            <a:endParaRPr lang="en-US"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(Select a motion to use when giving the definition, and have participants model the motion when they repeat the definition. For example, simply moving your hand to indicate a downward motion, or walking fingers down your arm to mimic walking down a set of stairs. )</a:t>
            </a:r>
            <a:endParaRPr lang="en-US" sz="1200" b="1" i="1" u="none" strike="noStrike">
              <a:solidFill>
                <a:srgbClr val="000000"/>
              </a:solidFill>
              <a:effectLst/>
              <a:latin typeface="Arial" panose="020B0604020202020204" pitchFamily="34" charset="0"/>
            </a:endParaRPr>
          </a:p>
          <a:p>
            <a:pPr rtl="0">
              <a:spcBef>
                <a:spcPts val="0"/>
              </a:spcBef>
              <a:spcAft>
                <a:spcPts val="0"/>
              </a:spcAft>
            </a:pPr>
            <a:br>
              <a:rPr lang="en-US" b="0">
                <a:effectLst/>
              </a:rPr>
            </a:br>
            <a:endParaRPr lang="en-US"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“Descend is an action that means to move downward.  What does descend mean?” (to move downward)</a:t>
            </a:r>
            <a:endParaRPr lang="en-US" b="0">
              <a:effectLst/>
            </a:endParaRPr>
          </a:p>
          <a:p>
            <a:br>
              <a:rPr lang="en-US"/>
            </a:br>
            <a:endParaRPr lang="en-US"/>
          </a:p>
        </p:txBody>
      </p:sp>
    </p:spTree>
    <p:extLst>
      <p:ext uri="{BB962C8B-B14F-4D97-AF65-F5344CB8AC3E}">
        <p14:creationId xmlns:p14="http://schemas.microsoft.com/office/powerpoint/2010/main" val="947461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800" b="1">
                <a:latin typeface="Arial"/>
                <a:cs typeface="Arial"/>
              </a:rPr>
              <a:t>Speaker Notes:</a:t>
            </a:r>
            <a:r>
              <a:rPr lang="en-US" sz="1800">
                <a:latin typeface="Arial"/>
                <a:cs typeface="Arial"/>
              </a:rPr>
              <a:t> </a:t>
            </a:r>
          </a:p>
          <a:p>
            <a:endParaRPr lang="en-US" sz="1800" b="0">
              <a:effectLst/>
              <a:latin typeface="Arial"/>
              <a:cs typeface="Arial"/>
            </a:endParaRPr>
          </a:p>
          <a:p>
            <a:pPr rtl="0">
              <a:spcBef>
                <a:spcPts val="0"/>
              </a:spcBef>
              <a:spcAft>
                <a:spcPts val="0"/>
              </a:spcAft>
            </a:pPr>
            <a:r>
              <a:rPr lang="en-US" sz="1800" b="0" i="0" u="none" strike="noStrike">
                <a:solidFill>
                  <a:srgbClr val="000000"/>
                </a:solidFill>
                <a:effectLst/>
                <a:latin typeface="Arial" panose="020B0604020202020204" pitchFamily="34" charset="0"/>
              </a:rPr>
              <a:t>“When we walk down a flight of stairs, we </a:t>
            </a:r>
            <a:r>
              <a:rPr lang="en-US" sz="1800" b="0" i="1" u="sng" strike="noStrike">
                <a:solidFill>
                  <a:srgbClr val="000000"/>
                </a:solidFill>
                <a:effectLst/>
                <a:latin typeface="Arial" panose="020B0604020202020204" pitchFamily="34" charset="0"/>
              </a:rPr>
              <a:t>descend </a:t>
            </a:r>
            <a:r>
              <a:rPr lang="en-US" sz="1800" b="0" i="0" u="none" strike="noStrike">
                <a:solidFill>
                  <a:srgbClr val="000000"/>
                </a:solidFill>
                <a:effectLst/>
                <a:latin typeface="Arial" panose="020B0604020202020204" pitchFamily="34" charset="0"/>
              </a:rPr>
              <a:t>the stairs.”  </a:t>
            </a:r>
          </a:p>
          <a:p>
            <a:r>
              <a:rPr lang="en-US" sz="1800" b="0" i="0" u="none" strike="noStrike">
                <a:solidFill>
                  <a:srgbClr val="000000"/>
                </a:solidFill>
                <a:effectLst/>
                <a:latin typeface="Arial"/>
                <a:cs typeface="Arial"/>
              </a:rPr>
              <a:t>(Pause at the vocabulary word for participants to </a:t>
            </a:r>
            <a:r>
              <a:rPr lang="en-US" sz="1800">
                <a:solidFill>
                  <a:srgbClr val="000000"/>
                </a:solidFill>
                <a:latin typeface="Arial"/>
                <a:cs typeface="Arial"/>
              </a:rPr>
              <a:t>fill in</a:t>
            </a:r>
            <a:r>
              <a:rPr lang="en-US" sz="1800" b="0" i="0" u="none" strike="noStrike">
                <a:solidFill>
                  <a:srgbClr val="000000"/>
                </a:solidFill>
                <a:effectLst/>
                <a:latin typeface="Arial"/>
                <a:cs typeface="Arial"/>
              </a:rPr>
              <a:t> the term in the two remaining examples):</a:t>
            </a:r>
            <a:endParaRPr lang="en-US" b="0">
              <a:effectLst/>
              <a:latin typeface="Arial"/>
              <a:cs typeface="Arial"/>
            </a:endParaRPr>
          </a:p>
          <a:p>
            <a:pPr rtl="0">
              <a:spcBef>
                <a:spcPts val="0"/>
              </a:spcBef>
              <a:spcAft>
                <a:spcPts val="0"/>
              </a:spcAft>
            </a:pPr>
            <a:r>
              <a:rPr lang="en-US" sz="1800" b="0" i="0" u="none" strike="noStrike">
                <a:solidFill>
                  <a:srgbClr val="000000"/>
                </a:solidFill>
                <a:effectLst/>
                <a:latin typeface="Arial" panose="020B0604020202020204" pitchFamily="34" charset="0"/>
              </a:rPr>
              <a:t>“A hang glider coming in for a landing will (</a:t>
            </a:r>
            <a:r>
              <a:rPr lang="en-US" sz="1800" b="0" i="1" u="none" strike="noStrike">
                <a:solidFill>
                  <a:srgbClr val="000000"/>
                </a:solidFill>
                <a:effectLst/>
                <a:latin typeface="Arial" panose="020B0604020202020204" pitchFamily="34" charset="0"/>
              </a:rPr>
              <a:t>descend)</a:t>
            </a:r>
            <a:r>
              <a:rPr lang="en-US" sz="1800" b="0" i="0" u="none" strike="noStrike">
                <a:solidFill>
                  <a:srgbClr val="000000"/>
                </a:solidFill>
                <a:effectLst/>
                <a:latin typeface="Arial" panose="020B0604020202020204" pitchFamily="34" charset="0"/>
              </a:rPr>
              <a:t> from the sky.”</a:t>
            </a:r>
            <a:endParaRPr lang="en-US" b="0">
              <a:effectLst/>
            </a:endParaRPr>
          </a:p>
          <a:p>
            <a:pPr rtl="0">
              <a:spcBef>
                <a:spcPts val="0"/>
              </a:spcBef>
              <a:spcAft>
                <a:spcPts val="0"/>
              </a:spcAft>
            </a:pPr>
            <a:r>
              <a:rPr lang="en-US" sz="1800" b="0" i="0" u="none" strike="noStrike">
                <a:solidFill>
                  <a:srgbClr val="000000"/>
                </a:solidFill>
                <a:effectLst/>
                <a:latin typeface="Arial"/>
                <a:cs typeface="Arial"/>
              </a:rPr>
              <a:t>“A squirrel </a:t>
            </a:r>
            <a:r>
              <a:rPr lang="en-US" sz="1800">
                <a:solidFill>
                  <a:srgbClr val="000000"/>
                </a:solidFill>
                <a:latin typeface="Arial"/>
                <a:cs typeface="Arial"/>
              </a:rPr>
              <a:t>in</a:t>
            </a:r>
            <a:r>
              <a:rPr lang="en-US" sz="1800" b="0" i="0" u="none" strike="noStrike">
                <a:solidFill>
                  <a:srgbClr val="000000"/>
                </a:solidFill>
                <a:effectLst/>
                <a:latin typeface="Arial"/>
                <a:cs typeface="Arial"/>
              </a:rPr>
              <a:t> a tree must </a:t>
            </a:r>
            <a:r>
              <a:rPr lang="en-US" sz="1800" b="0" i="1" u="none" strike="noStrike">
                <a:solidFill>
                  <a:srgbClr val="000000"/>
                </a:solidFill>
                <a:effectLst/>
                <a:latin typeface="Arial"/>
                <a:cs typeface="Arial"/>
              </a:rPr>
              <a:t>(descend) </a:t>
            </a:r>
            <a:r>
              <a:rPr lang="en-US" sz="1800" b="0" i="0" u="none" strike="noStrike">
                <a:solidFill>
                  <a:srgbClr val="000000"/>
                </a:solidFill>
                <a:effectLst/>
                <a:latin typeface="Arial"/>
                <a:cs typeface="Arial"/>
              </a:rPr>
              <a:t>to get back to the ground.”</a:t>
            </a:r>
            <a:endParaRPr lang="en-US" b="0">
              <a:effectLst/>
              <a:latin typeface="Arial"/>
              <a:cs typeface="Arial"/>
            </a:endParaRPr>
          </a:p>
          <a:p>
            <a:pPr rtl="0">
              <a:spcBef>
                <a:spcPts val="0"/>
              </a:spcBef>
              <a:spcAft>
                <a:spcPts val="0"/>
              </a:spcAft>
            </a:pPr>
            <a:br>
              <a:rPr lang="en-US" b="0">
                <a:effectLst/>
              </a:rPr>
            </a:br>
            <a:r>
              <a:rPr lang="en-US" sz="1800" b="0" i="0" u="none" strike="noStrike">
                <a:solidFill>
                  <a:srgbClr val="000000"/>
                </a:solidFill>
                <a:effectLst/>
                <a:latin typeface="Arial" panose="020B0604020202020204" pitchFamily="34" charset="0"/>
              </a:rPr>
              <a:t>Your turn!  </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Use the word in your own sentence. (This is an ideal situation to have students paired for “turn and talk”, to listen in and assess understanding.)</a:t>
            </a:r>
            <a:endParaRPr lang="en-US" b="0">
              <a:effectLst/>
            </a:endParaRPr>
          </a:p>
          <a:p>
            <a:br>
              <a:rPr lang="en-US"/>
            </a:br>
            <a:r>
              <a:rPr lang="en-US"/>
              <a:t>Optional sentence frame: “A ___________</a:t>
            </a:r>
            <a:r>
              <a:rPr lang="en-US" i="1"/>
              <a:t>descends</a:t>
            </a:r>
            <a:r>
              <a:rPr lang="en-US"/>
              <a:t> when _______________.”  OR  “I descend when I ________________.” </a:t>
            </a:r>
          </a:p>
        </p:txBody>
      </p:sp>
    </p:spTree>
    <p:extLst>
      <p:ext uri="{BB962C8B-B14F-4D97-AF65-F5344CB8AC3E}">
        <p14:creationId xmlns:p14="http://schemas.microsoft.com/office/powerpoint/2010/main" val="178089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lab session is designed to provide teachers and administrators with foundational knowledge in implementing an explicit vocabulary routine. This session is designed as a turnkey presentation that a teacher leader or administrator can present to staff and then follow up with the implementation progress in subsequent observations and meetings. </a:t>
            </a:r>
          </a:p>
          <a:p>
            <a:endParaRPr lang="en-US"/>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Use Turn and Talk with a partner to explain your thinking about the word descend.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t>
            </a:r>
            <a:r>
              <a:rPr lang="en-US" i="1"/>
              <a:t>e.g. “The first picture is an example of descend because the parachutes are floating down from the sky/the plane is flying downward, etc.</a:t>
            </a:r>
          </a:p>
          <a:p>
            <a:pPr marL="0" lvl="0" indent="0" algn="l" rtl="0">
              <a:lnSpc>
                <a:spcPct val="100000"/>
              </a:lnSpc>
              <a:spcBef>
                <a:spcPts val="0"/>
              </a:spcBef>
              <a:spcAft>
                <a:spcPts val="0"/>
              </a:spcAft>
              <a:buSzPts val="1100"/>
              <a:buNone/>
            </a:pPr>
            <a:r>
              <a:rPr lang="en-US" i="1"/>
              <a:t>       “The second picture is not an example of descend because the climbers are going up the mountain, not down.”</a:t>
            </a:r>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r>
              <a:rPr lang="en-US" b="0" i="1"/>
              <a:t>(This discussion with students would be a great time to introduce an antonym, for example “ascend”, with students. This can be mentioned during the modeling activity.)</a:t>
            </a:r>
            <a:endParaRPr lang="en-US" b="0"/>
          </a:p>
        </p:txBody>
      </p:sp>
    </p:spTree>
    <p:extLst>
      <p:ext uri="{BB962C8B-B14F-4D97-AF65-F5344CB8AC3E}">
        <p14:creationId xmlns:p14="http://schemas.microsoft.com/office/powerpoint/2010/main" val="2526210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b="1">
                <a:ea typeface="Calibri"/>
                <a:cs typeface="Calibri"/>
              </a:rPr>
              <a:t>Speaker Notes: </a:t>
            </a:r>
          </a:p>
          <a:p>
            <a:pPr>
              <a:buSzPts val="1100"/>
            </a:pPr>
            <a:endParaRPr lang="en-US">
              <a:ea typeface="Calibri"/>
              <a:cs typeface="Calibri"/>
            </a:endParaRPr>
          </a:p>
          <a:p>
            <a:pPr>
              <a:buSzPts val="1100"/>
            </a:pPr>
            <a:r>
              <a:rPr lang="en-US">
                <a:ea typeface="Calibri"/>
                <a:cs typeface="Calibri"/>
              </a:rPr>
              <a:t>"What would you need to safely descend this cliff?"</a:t>
            </a:r>
          </a:p>
          <a:p>
            <a:pPr>
              <a:buSzPts val="1100"/>
            </a:pPr>
            <a:endParaRPr lang="en-US">
              <a:ea typeface="Calibri"/>
              <a:cs typeface="Calibri"/>
            </a:endParaRPr>
          </a:p>
          <a:p>
            <a:r>
              <a:rPr lang="en-US" i="1"/>
              <a:t>Encourage participants to think like their students. There is no truly wrong answer if the creative mind can defend their response. “Suction cup shoes” would work if the student can explain how that would help them descend the cliff. </a:t>
            </a:r>
            <a:endParaRPr lang="en-US" i="1">
              <a:ea typeface="Calibri"/>
              <a:cs typeface="Calibri"/>
            </a:endParaRPr>
          </a:p>
        </p:txBody>
      </p:sp>
    </p:spTree>
    <p:extLst>
      <p:ext uri="{BB962C8B-B14F-4D97-AF65-F5344CB8AC3E}">
        <p14:creationId xmlns:p14="http://schemas.microsoft.com/office/powerpoint/2010/main" val="2384028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vocabulary routine contains a variety of scaffolds that naturally support all learners. When providing differentiation for your students, consider how the inclusion or exclusion of specific scaffolds may impact learners.</a:t>
            </a:r>
          </a:p>
          <a:p>
            <a:endParaRPr lang="en-US" dirty="0"/>
          </a:p>
          <a:p>
            <a:r>
              <a:rPr lang="en-US" dirty="0"/>
              <a:t>Scaffolding and differentiation can include:</a:t>
            </a:r>
          </a:p>
          <a:p>
            <a:endParaRPr lang="en-US" dirty="0"/>
          </a:p>
          <a:p>
            <a:pPr marL="171450" indent="-171450">
              <a:buFont typeface="Arial" panose="020B0604020202020204" pitchFamily="34" charset="0"/>
              <a:buChar char="•"/>
            </a:pPr>
            <a:r>
              <a:rPr lang="en-US" dirty="0"/>
              <a:t>Visual supports</a:t>
            </a:r>
          </a:p>
          <a:p>
            <a:pPr marL="171450" indent="-171450">
              <a:buFont typeface="Arial" panose="020B0604020202020204" pitchFamily="34" charset="0"/>
              <a:buChar char="•"/>
            </a:pPr>
            <a:r>
              <a:rPr lang="en-US" dirty="0"/>
              <a:t>Breaking the word into syllables or word parts (orally and visually)</a:t>
            </a:r>
          </a:p>
          <a:p>
            <a:pPr marL="171450" indent="-171450">
              <a:buFont typeface="Arial" panose="020B0604020202020204" pitchFamily="34" charset="0"/>
              <a:buChar char="•"/>
            </a:pPr>
            <a:r>
              <a:rPr lang="en-US" dirty="0"/>
              <a:t>Preparing in advance and providing sentence stems </a:t>
            </a:r>
          </a:p>
          <a:p>
            <a:pPr marL="171450" indent="-171450">
              <a:buFont typeface="Arial" panose="020B0604020202020204" pitchFamily="34" charset="0"/>
              <a:buChar char="•"/>
            </a:pPr>
            <a:r>
              <a:rPr lang="en-US" dirty="0"/>
              <a:t>Providing opportunities for discussion (e.g., Turn and Talk)</a:t>
            </a:r>
          </a:p>
          <a:p>
            <a:pPr marL="171450" indent="-171450">
              <a:buFont typeface="Arial" panose="020B0604020202020204" pitchFamily="34" charset="0"/>
              <a:buChar char="•"/>
            </a:pPr>
            <a:r>
              <a:rPr lang="en-US" dirty="0"/>
              <a:t>Identifying cognates in other languages</a:t>
            </a:r>
          </a:p>
          <a:p>
            <a:pPr marL="171450" indent="-171450">
              <a:buFont typeface="Arial" panose="020B0604020202020204" pitchFamily="34" charset="0"/>
              <a:buChar char="•"/>
            </a:pPr>
            <a:r>
              <a:rPr lang="en-US" dirty="0"/>
              <a:t>Careful consideration of words that may include Tier 1 word support, particularly for English Learners</a:t>
            </a:r>
          </a:p>
          <a:p>
            <a:pPr marL="171450" indent="-171450">
              <a:buFont typeface="Arial" panose="020B0604020202020204" pitchFamily="34" charset="0"/>
              <a:buChar char="•"/>
            </a:pPr>
            <a:r>
              <a:rPr lang="en-US" dirty="0"/>
              <a:t>Expanded word study for more advanced students, such as multiple meanings, morphological structures and etymology</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32</a:t>
            </a:fld>
            <a:endParaRPr lang="en-US"/>
          </a:p>
        </p:txBody>
      </p:sp>
    </p:spTree>
    <p:extLst>
      <p:ext uri="{BB962C8B-B14F-4D97-AF65-F5344CB8AC3E}">
        <p14:creationId xmlns:p14="http://schemas.microsoft.com/office/powerpoint/2010/main" val="351080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plan and practice the vocabulary routine.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33</a:t>
            </a:fld>
            <a:endParaRPr lang="en-US"/>
          </a:p>
        </p:txBody>
      </p:sp>
    </p:spTree>
    <p:extLst>
      <p:ext uri="{BB962C8B-B14F-4D97-AF65-F5344CB8AC3E}">
        <p14:creationId xmlns:p14="http://schemas.microsoft.com/office/powerpoint/2010/main" val="2501389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plan and practice so that lessons are explicit, well-paced and engaging.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934412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endParaRPr lang="en-US" sz="1200"/>
          </a:p>
          <a:p>
            <a:r>
              <a:rPr lang="en-US" sz="1200"/>
              <a:t>Let’s take a few minutes to discuss how you will implement these routines in your classroom.</a:t>
            </a:r>
          </a:p>
          <a:p>
            <a:endParaRPr lang="en-US" sz="1200"/>
          </a:p>
          <a:p>
            <a:r>
              <a:rPr lang="en-US" sz="1200"/>
              <a:t>Consider: </a:t>
            </a:r>
          </a:p>
          <a:p>
            <a:pPr marL="342900" indent="-342900">
              <a:buFont typeface="Arial" panose="020B0604020202020204" pitchFamily="34" charset="0"/>
              <a:buChar char="•"/>
            </a:pPr>
            <a:r>
              <a:rPr lang="en-US" sz="1200"/>
              <a:t>Stages of understanding</a:t>
            </a:r>
          </a:p>
          <a:p>
            <a:pPr marL="342900" indent="-342900">
              <a:buFont typeface="Arial" panose="020B0604020202020204" pitchFamily="34" charset="0"/>
              <a:buChar char="•"/>
            </a:pPr>
            <a:r>
              <a:rPr lang="en-US" sz="1200"/>
              <a:t>Existing vocabulary routines or lessons</a:t>
            </a:r>
          </a:p>
          <a:p>
            <a:pPr marL="342900" indent="-342900">
              <a:buFont typeface="Arial" panose="020B0604020202020204" pitchFamily="34" charset="0"/>
              <a:buChar char="•"/>
            </a:pPr>
            <a:r>
              <a:rPr lang="en-US" sz="1200"/>
              <a:t>Cross-curricular applications</a:t>
            </a:r>
          </a:p>
          <a:p>
            <a:pPr marL="342900" indent="-342900">
              <a:buFont typeface="Arial" panose="020B0604020202020204" pitchFamily="34" charset="0"/>
              <a:buChar char="•"/>
            </a:pPr>
            <a:r>
              <a:rPr lang="en-US" sz="1200"/>
              <a:t>Corrective feedback</a:t>
            </a:r>
          </a:p>
          <a:p>
            <a:pPr marL="342900" indent="-342900">
              <a:buFont typeface="Arial" panose="020B0604020202020204" pitchFamily="34" charset="0"/>
              <a:buChar char="•"/>
            </a:pPr>
            <a:r>
              <a:rPr lang="en-US" sz="1200"/>
              <a:t>Opportunities for review</a:t>
            </a:r>
          </a:p>
          <a:p>
            <a:pPr marL="342900" indent="-342900">
              <a:buFont typeface="Arial" panose="020B0604020202020204" pitchFamily="34" charset="0"/>
              <a:buChar char="•"/>
            </a:pPr>
            <a:r>
              <a:rPr lang="en-US" sz="1200"/>
              <a:t>Extensions and connection</a:t>
            </a:r>
            <a:endParaRPr lang="en-US" sz="1400"/>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a:buSzPts val="1100"/>
            </a:pPr>
            <a:r>
              <a:rPr lang="en-US" i="1"/>
              <a:t>This is the time to review expectations and discuss any roadblocks or plans for implementation. As a READ lead or administrator, you will want to tailor this discussion to include what is expected during walkthroughs and on lesson plans. </a:t>
            </a:r>
            <a:endParaRPr lang="en-US" i="1">
              <a:ea typeface="Calibri"/>
              <a:cs typeface="Calibri"/>
            </a:endParaRPr>
          </a:p>
        </p:txBody>
      </p:sp>
    </p:spTree>
    <p:extLst>
      <p:ext uri="{BB962C8B-B14F-4D97-AF65-F5344CB8AC3E}">
        <p14:creationId xmlns:p14="http://schemas.microsoft.com/office/powerpoint/2010/main" val="4131054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400" b="0" i="0" u="none" strike="noStrike">
                <a:solidFill>
                  <a:srgbClr val="000000"/>
                </a:solidFill>
                <a:effectLst/>
              </a:rPr>
              <a:t>How will you include this vocabulary routine in your daily lessons?  </a:t>
            </a:r>
          </a:p>
          <a:p>
            <a:pPr marL="742950" lvl="1" indent="-285750" rtl="0" fontAlgn="base">
              <a:spcBef>
                <a:spcPts val="1000"/>
              </a:spcBef>
              <a:spcAft>
                <a:spcPts val="1000"/>
              </a:spcAft>
              <a:buFont typeface="+mj-lt"/>
              <a:buAutoNum type="arabicPeriod"/>
            </a:pPr>
            <a:r>
              <a:rPr lang="en-US" sz="2400" b="0" i="0" u="none" strike="noStrike">
                <a:solidFill>
                  <a:srgbClr val="000000"/>
                </a:solidFill>
                <a:effectLst/>
              </a:rPr>
              <a:t>What will this look like when an administrator does a walkthrough? </a:t>
            </a: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0" lvl="0" indent="0" rtl="0" fontAlgn="base">
              <a:spcBef>
                <a:spcPts val="1000"/>
              </a:spcBef>
              <a:spcAft>
                <a:spcPts val="1000"/>
              </a:spcAft>
              <a:buFont typeface="+mj-lt"/>
              <a:buNone/>
            </a:pPr>
            <a:r>
              <a:rPr lang="en-US" sz="2000" b="0" i="0" u="none" strike="noStrike">
                <a:solidFill>
                  <a:srgbClr val="000000"/>
                </a:solidFill>
                <a:effectLst/>
              </a:rPr>
              <a:t>Facilitator Notes: You can follow up with this reflection later when meeting with teachers to guide PLCs, etc.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38</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vocabulary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vocabulary instruction? </a:t>
            </a:r>
          </a:p>
          <a:p>
            <a:pPr marL="0" indent="0"/>
            <a:r>
              <a:rPr lang="en-US"/>
              <a:t>What could be improved upon to ensure success?</a:t>
            </a:r>
          </a:p>
          <a:p>
            <a:pPr marL="0" indent="0"/>
            <a:endParaRPr lang="en-US"/>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39</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endParaRPr lang="en-US"/>
          </a:p>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high-impact vocabulary 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vocabulary routine through modeling and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40</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dirty="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292062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Speaker Notes: </a:t>
            </a:r>
          </a:p>
          <a:p>
            <a:pPr marL="0" lvl="0" indent="0" algn="l" rtl="0">
              <a:lnSpc>
                <a:spcPct val="100000"/>
              </a:lnSpc>
              <a:spcBef>
                <a:spcPts val="0"/>
              </a:spcBef>
              <a:spcAft>
                <a:spcPts val="0"/>
              </a:spcAft>
              <a:buSzPts val="1100"/>
              <a:buNone/>
            </a:pPr>
            <a:endParaRPr lang="en-US" b="1"/>
          </a:p>
          <a:p>
            <a:pPr marL="0" lvl="0" indent="0" algn="l" rtl="0">
              <a:lnSpc>
                <a:spcPct val="100000"/>
              </a:lnSpc>
              <a:spcBef>
                <a:spcPts val="0"/>
              </a:spcBef>
              <a:spcAft>
                <a:spcPts val="0"/>
              </a:spcAft>
              <a:buSzPts val="1100"/>
              <a:buNone/>
            </a:pPr>
            <a:r>
              <a:rPr lang="en-US"/>
              <a:t>There are five key terms that are important to review. If these terms still feel unfamiliar to you, take a moment to write them down for later reference.</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i="1"/>
              <a:t>(Click) </a:t>
            </a:r>
            <a:r>
              <a:rPr lang="en-US"/>
              <a:t>The first term we will review is the word “phonological.” When we use this term, it is referring to speech sounds. For example, if we use the phrase “phonological representation,” we mean the representation of the speech sounds in a word.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i="1"/>
              <a:t>(Click) </a:t>
            </a:r>
            <a:r>
              <a:rPr lang="en-US"/>
              <a:t>The next term to know is “Orthographic.” The term orthographic refers to written language. Orthographic representation, for example, is a word in its written form.</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i="1"/>
              <a:t>(Click) </a:t>
            </a:r>
            <a:r>
              <a:rPr lang="en-US"/>
              <a:t>The term semantic refers to meaning. Semantic knowledge means the understanding of a word’s meaning.</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i="1"/>
              <a:t>(Click) </a:t>
            </a:r>
            <a:r>
              <a:rPr lang="en-US"/>
              <a:t>Syntactic is a term referring to language structure or grammar. Using a word correctly in a sentence indicates we have syntactic knowledge about that word.</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i="1"/>
              <a:t>(Click) </a:t>
            </a:r>
            <a:r>
              <a:rPr lang="en-US"/>
              <a:t>Finally, the term lexicon refers to a person’s individual vocabulary. </a:t>
            </a:r>
          </a:p>
        </p:txBody>
      </p:sp>
    </p:spTree>
    <p:extLst>
      <p:ext uri="{BB962C8B-B14F-4D97-AF65-F5344CB8AC3E}">
        <p14:creationId xmlns:p14="http://schemas.microsoft.com/office/powerpoint/2010/main" val="162333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US" b="1" i="0">
                <a:solidFill>
                  <a:srgbClr val="333333"/>
                </a:solidFill>
                <a:effectLst/>
                <a:latin typeface="SourceSansProRegular"/>
              </a:rPr>
              <a:t>Speaker Notes: </a:t>
            </a: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r>
              <a:rPr lang="en-US" b="0" i="0">
                <a:solidFill>
                  <a:srgbClr val="333333"/>
                </a:solidFill>
                <a:effectLst/>
                <a:latin typeface="SourceSansProRegular"/>
              </a:rPr>
              <a:t>In what should now be a familiar model, Scarborough’s </a:t>
            </a:r>
            <a:r>
              <a:rPr lang="en-US" b="0" i="1">
                <a:solidFill>
                  <a:srgbClr val="333333"/>
                </a:solidFill>
                <a:effectLst/>
                <a:latin typeface="SourceSansProRegular"/>
              </a:rPr>
              <a:t>Reading Rope</a:t>
            </a:r>
            <a:r>
              <a:rPr lang="en-US" b="0" i="0">
                <a:solidFill>
                  <a:srgbClr val="333333"/>
                </a:solidFill>
                <a:effectLst/>
                <a:latin typeface="SourceSansProRegular"/>
              </a:rPr>
              <a:t> (2001) demonstrates how the subskills that comprise </a:t>
            </a:r>
            <a:r>
              <a:rPr lang="en-US" b="1" i="0">
                <a:solidFill>
                  <a:srgbClr val="333333"/>
                </a:solidFill>
                <a:effectLst/>
                <a:latin typeface="SourceSansProRegular"/>
              </a:rPr>
              <a:t>word recognition</a:t>
            </a:r>
            <a:r>
              <a:rPr lang="en-US" b="0" i="0">
                <a:solidFill>
                  <a:srgbClr val="333333"/>
                </a:solidFill>
                <a:effectLst/>
                <a:latin typeface="SourceSansProRegular"/>
              </a:rPr>
              <a:t> and </a:t>
            </a:r>
            <a:r>
              <a:rPr lang="en-US" b="1" i="0">
                <a:solidFill>
                  <a:srgbClr val="333333"/>
                </a:solidFill>
                <a:effectLst/>
                <a:latin typeface="SourceSansProRegular"/>
              </a:rPr>
              <a:t>language comprehension</a:t>
            </a:r>
            <a:r>
              <a:rPr lang="en-US" b="0" i="0">
                <a:solidFill>
                  <a:srgbClr val="333333"/>
                </a:solidFill>
                <a:effectLst/>
                <a:latin typeface="SourceSansProRegular"/>
              </a:rPr>
              <a:t> work in tandem and allow students to read fluently and coordinate automatic word recognition with text comprehension. </a:t>
            </a: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a:p>
            <a:pPr marL="457200" lvl="0" indent="0" algn="l" rtl="0">
              <a:lnSpc>
                <a:spcPct val="100000"/>
              </a:lnSpc>
              <a:spcBef>
                <a:spcPts val="0"/>
              </a:spcBef>
              <a:spcAft>
                <a:spcPts val="0"/>
              </a:spcAft>
              <a:buSzPts val="1100"/>
              <a:buNone/>
            </a:pPr>
            <a:r>
              <a:rPr lang="en-US" b="0" i="0">
                <a:solidFill>
                  <a:srgbClr val="333333"/>
                </a:solidFill>
                <a:effectLst/>
                <a:latin typeface="SourceSansProRegular"/>
              </a:rPr>
              <a:t>Notice that vocabulary knowledge is one of the five strands of language comprehension. Language comprehension skills begin to develop from the moment a child is born and continue to develop while a child acquires the skills needed for automatic word recognition. Both breadth and depth of vocabulary knowledge supports students reading development.</a:t>
            </a:r>
          </a:p>
          <a:p>
            <a:pPr marL="457200" lvl="0" indent="0" algn="l" rtl="0">
              <a:lnSpc>
                <a:spcPct val="100000"/>
              </a:lnSpc>
              <a:spcBef>
                <a:spcPts val="0"/>
              </a:spcBef>
              <a:spcAft>
                <a:spcPts val="0"/>
              </a:spcAft>
              <a:buSzPts val="1100"/>
              <a:buNone/>
            </a:pP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890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endParaRPr lang="en-US"/>
          </a:p>
          <a:p>
            <a:r>
              <a:rPr lang="en-US"/>
              <a:t>Ask participants to read the list of words and discuss with a partner (or team, small group, etc.) the following: </a:t>
            </a:r>
          </a:p>
          <a:p>
            <a:endParaRPr lang="en-US"/>
          </a:p>
          <a:p>
            <a:r>
              <a:rPr lang="en-US"/>
              <a:t>1.“Think about the phonology and orthography of each word. Which words have you heard before that exist in your phonological lexicon? Are there words that you can read but are not sure how to pronounce?”</a:t>
            </a:r>
          </a:p>
          <a:p>
            <a:r>
              <a:rPr lang="en-US"/>
              <a:t>(Give participants a few moments to discuss).</a:t>
            </a:r>
          </a:p>
          <a:p>
            <a:endParaRPr lang="en-US"/>
          </a:p>
          <a:p>
            <a:r>
              <a:rPr lang="en-US"/>
              <a:t>2.“Now that you have previewed these words, take a moment to listen to the terms read aloud” </a:t>
            </a:r>
          </a:p>
          <a:p>
            <a:r>
              <a:rPr lang="en-US" b="1"/>
              <a:t>(CLICK the on the first word in the list, “fudgel”, </a:t>
            </a:r>
            <a:r>
              <a:rPr lang="en-US"/>
              <a:t>to begin the audio of the list of words read aloud. Word list is read across rows).  </a:t>
            </a:r>
          </a:p>
          <a:p>
            <a:endParaRPr lang="en-US"/>
          </a:p>
          <a:p>
            <a:r>
              <a:rPr lang="en-US"/>
              <a:t>Ask: “Were any of the pronunciations a surprise?” </a:t>
            </a:r>
          </a:p>
          <a:p>
            <a:endParaRPr lang="en-US"/>
          </a:p>
          <a:p>
            <a:pPr marL="228600" indent="-228600">
              <a:buAutoNum type="arabicPeriod" startAt="3"/>
            </a:pPr>
            <a:r>
              <a:rPr lang="en-US"/>
              <a:t>“Which words are easily decodable through common English spelling rules?” (fudgel, groak, apricity, persnickety, malaprop, detritus) </a:t>
            </a:r>
          </a:p>
          <a:p>
            <a:r>
              <a:rPr lang="en-US"/>
              <a:t>      “Which words require more knowledge about morphology or etymology (word origin)?” (bourgeois, debris, petrichor, deipnosophist, amok, rendezvous)</a:t>
            </a:r>
            <a:endParaRPr lang="en-US">
              <a:ea typeface="Calibri"/>
              <a:cs typeface="Calibri"/>
            </a:endParaRPr>
          </a:p>
          <a:p>
            <a:endParaRPr lang="en-US"/>
          </a:p>
          <a:p>
            <a:r>
              <a:rPr lang="en-US"/>
              <a:t>4. “Think about semantics.  Which words are already part of your semantic lexicon (you know the meaning)? Which words are new to you?”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2613985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endParaRPr lang="en-US"/>
          </a:p>
          <a:p>
            <a:r>
              <a:rPr lang="en-US"/>
              <a:t>“Take a moment to read the definitions of the words that are new to you. </a:t>
            </a:r>
          </a:p>
          <a:p>
            <a:endParaRPr lang="en-US"/>
          </a:p>
          <a:p>
            <a:r>
              <a:rPr lang="en-US"/>
              <a:t>Does knowing the definition and part of speech help you understand how these words could be used in a sentence? </a:t>
            </a:r>
          </a:p>
          <a:p>
            <a:r>
              <a:rPr lang="en-US"/>
              <a:t>Are there words for which an example in context is needed?</a:t>
            </a:r>
          </a:p>
          <a:p>
            <a:r>
              <a:rPr lang="en-US"/>
              <a:t>Would it help your understanding to explore any of these words with examples and non-examples?</a:t>
            </a:r>
          </a:p>
          <a:p>
            <a:endParaRPr lang="en-US"/>
          </a:p>
          <a:p>
            <a:r>
              <a:rPr lang="en-US"/>
              <a:t>Take a moment to discuss with a partner (or grade level team, small group, etc.).”</a:t>
            </a:r>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251083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section, we will review the essential elements for providing quality explicit vocabulary instruction.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3482064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2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6"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6.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7.jpe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8" Type="http://schemas.openxmlformats.org/officeDocument/2006/relationships/hyperlink" Target="https://www.cde.state.co.us/readfacilitatorguide/effectiveinstruction-checklist" TargetMode="External"/><Relationship Id="rId3" Type="http://schemas.openxmlformats.org/officeDocument/2006/relationships/hyperlink" Target="https://www.cde.state.co.us/coloradoliteracy/sorliteracyseries" TargetMode="External"/><Relationship Id="rId7" Type="http://schemas.openxmlformats.org/officeDocument/2006/relationships/hyperlink" Target="https://www.cde.state.co.us/coloradoliteracy/leaderlookforsfluencyandvocabular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de.state.co.us/coloradoliteracy/vocabularyroutinehandout" TargetMode="External"/><Relationship Id="rId5"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4" Type="http://schemas.openxmlformats.org/officeDocument/2006/relationships/hyperlink" Target="http://www.cde.state.co.us/coloradoliteracy/phonicsoverview" TargetMode="Externa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7.jpeg"/><Relationship Id="rId7" Type="http://schemas.openxmlformats.org/officeDocument/2006/relationships/diagramColors" Target="../diagrams/colors7.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4.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CBA02708-E3F0-7442-AC74-F3BA16FA6A39}"/>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a:solidFill>
                  <a:schemeClr val="bg2"/>
                </a:solidFill>
                <a:latin typeface="+mj-lt"/>
              </a:rPr>
              <a:t>CDE Science of Reading Literacy Series </a:t>
            </a:r>
          </a:p>
        </p:txBody>
      </p:sp>
      <p:sp>
        <p:nvSpPr>
          <p:cNvPr id="7" name="TextBox 6">
            <a:extLst>
              <a:ext uri="{FF2B5EF4-FFF2-40B4-BE49-F238E27FC236}">
                <a16:creationId xmlns:a16="http://schemas.microsoft.com/office/drawing/2014/main" id="{10B2D7B1-7873-4A7B-83D8-940CAAE12BBB}"/>
              </a:ext>
            </a:extLst>
          </p:cNvPr>
          <p:cNvSpPr txBox="1"/>
          <p:nvPr/>
        </p:nvSpPr>
        <p:spPr>
          <a:xfrm>
            <a:off x="848749" y="3429000"/>
            <a:ext cx="10494499" cy="1323439"/>
          </a:xfrm>
          <a:prstGeom prst="rect">
            <a:avLst/>
          </a:prstGeom>
          <a:noFill/>
        </p:spPr>
        <p:txBody>
          <a:bodyPr wrap="square" lIns="91440" tIns="45720" rIns="91440" bIns="45720" rtlCol="0" anchor="t">
            <a:spAutoFit/>
          </a:bodyPr>
          <a:lstStyle/>
          <a:p>
            <a:pPr algn="ctr"/>
            <a:r>
              <a:rPr lang="en-US" sz="4800">
                <a:solidFill>
                  <a:schemeClr val="bg2"/>
                </a:solidFill>
                <a:latin typeface="+mj-lt"/>
              </a:rPr>
              <a:t>Vocabulary </a:t>
            </a:r>
            <a:endParaRPr lang="en-US" sz="3200">
              <a:solidFill>
                <a:schemeClr val="bg2"/>
              </a:solidFill>
              <a:latin typeface="+mj-lt"/>
            </a:endParaRPr>
          </a:p>
          <a:p>
            <a:pPr algn="ctr"/>
            <a:r>
              <a:rPr lang="en-US" sz="3200">
                <a:solidFill>
                  <a:schemeClr val="bg2"/>
                </a:solidFill>
                <a:latin typeface="+mj-lt"/>
              </a:rPr>
              <a:t>Explicit Vocabulary Routine</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297425" y="379725"/>
            <a:ext cx="8934400" cy="527100"/>
          </a:xfrm>
          <a:prstGeom prst="rect">
            <a:avLst/>
          </a:prstGeom>
        </p:spPr>
        <p:txBody>
          <a:bodyPr spcFirstLastPara="1" vert="horz" wrap="square" lIns="0" tIns="0" rIns="0" bIns="0" rtlCol="0" anchor="t" anchorCtr="0">
            <a:noAutofit/>
          </a:bodyPr>
          <a:lstStyle/>
          <a:p>
            <a:r>
              <a:rPr lang="en-US" sz="4000">
                <a:latin typeface="Museo"/>
              </a:rPr>
              <a:t>Word Learning Continuum</a:t>
            </a:r>
          </a:p>
        </p:txBody>
      </p:sp>
      <p:sp>
        <p:nvSpPr>
          <p:cNvPr id="295" name="Google Shape;295;p46"/>
          <p:cNvSpPr txBox="1"/>
          <p:nvPr/>
        </p:nvSpPr>
        <p:spPr>
          <a:xfrm>
            <a:off x="297425" y="6171425"/>
            <a:ext cx="3951689" cy="578700"/>
          </a:xfrm>
          <a:prstGeom prst="rect">
            <a:avLst/>
          </a:prstGeom>
          <a:noFill/>
          <a:ln>
            <a:noFill/>
          </a:ln>
        </p:spPr>
        <p:txBody>
          <a:bodyPr spcFirstLastPara="1" wrap="square" lIns="91425" tIns="91425" rIns="91425" bIns="91425" anchor="t" anchorCtr="0">
            <a:noAutofit/>
          </a:bodyPr>
          <a:lstStyle/>
          <a:p>
            <a:r>
              <a:rPr lang="en" sz="1600">
                <a:latin typeface="Calibri"/>
                <a:ea typeface="Calibri"/>
                <a:cs typeface="Calibri"/>
                <a:sym typeface="Calibri"/>
              </a:rPr>
              <a:t>(Beck, McKeown, and Omanson, 1987, as cited in Beck, McKeown, and Kucan, 2013)</a:t>
            </a:r>
            <a:endParaRPr sz="1600">
              <a:latin typeface="Calibri"/>
              <a:ea typeface="Calibri"/>
              <a:cs typeface="Calibri"/>
              <a:sym typeface="Calibri"/>
            </a:endParaRPr>
          </a:p>
        </p:txBody>
      </p:sp>
      <p:sp>
        <p:nvSpPr>
          <p:cNvPr id="4" name="Oval 3">
            <a:extLst>
              <a:ext uri="{FF2B5EF4-FFF2-40B4-BE49-F238E27FC236}">
                <a16:creationId xmlns:a16="http://schemas.microsoft.com/office/drawing/2014/main" id="{D46C9157-2D44-4DA4-ABA9-C8B088682245}"/>
              </a:ext>
            </a:extLst>
          </p:cNvPr>
          <p:cNvSpPr/>
          <p:nvPr/>
        </p:nvSpPr>
        <p:spPr>
          <a:xfrm>
            <a:off x="8592514" y="4548710"/>
            <a:ext cx="1920240" cy="1920240"/>
          </a:xfrm>
          <a:prstGeom prst="ellipse">
            <a:avLst/>
          </a:prstGeom>
          <a:solidFill>
            <a:schemeClr val="bg2">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5" name="Freeform: Shape 4">
            <a:extLst>
              <a:ext uri="{FF2B5EF4-FFF2-40B4-BE49-F238E27FC236}">
                <a16:creationId xmlns:a16="http://schemas.microsoft.com/office/drawing/2014/main" id="{0DDB5281-7FBD-44F4-83E2-D2945D7EA53C}"/>
              </a:ext>
            </a:extLst>
          </p:cNvPr>
          <p:cNvSpPr/>
          <p:nvPr/>
        </p:nvSpPr>
        <p:spPr>
          <a:xfrm>
            <a:off x="8692326" y="4640151"/>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3599" tIns="243251" rIns="242687" bIns="243251" numCol="1" spcCol="1270" anchor="ctr" anchorCtr="0">
            <a:noAutofit/>
          </a:bodyPr>
          <a:lstStyle/>
          <a:p>
            <a:pPr algn="ctr" defTabSz="533400">
              <a:lnSpc>
                <a:spcPct val="90000"/>
              </a:lnSpc>
              <a:spcBef>
                <a:spcPct val="0"/>
              </a:spcBef>
              <a:spcAft>
                <a:spcPct val="35000"/>
              </a:spcAft>
            </a:pPr>
            <a:r>
              <a:rPr lang="en-US" sz="1600">
                <a:latin typeface="Calibri"/>
                <a:ea typeface="Calibri"/>
                <a:cs typeface="Calibri"/>
                <a:sym typeface="Calibri"/>
              </a:rPr>
              <a:t>“Owns” the word. Uses word correctly and flexibly across multiple contexts</a:t>
            </a:r>
            <a:endParaRPr lang="en-US" sz="1600"/>
          </a:p>
        </p:txBody>
      </p:sp>
      <p:grpSp>
        <p:nvGrpSpPr>
          <p:cNvPr id="18" name="Group 17">
            <a:extLst>
              <a:ext uri="{FF2B5EF4-FFF2-40B4-BE49-F238E27FC236}">
                <a16:creationId xmlns:a16="http://schemas.microsoft.com/office/drawing/2014/main" id="{895F3C73-A6B3-4C93-8F74-B3D6094A64DB}"/>
              </a:ext>
            </a:extLst>
          </p:cNvPr>
          <p:cNvGrpSpPr/>
          <p:nvPr/>
        </p:nvGrpSpPr>
        <p:grpSpPr>
          <a:xfrm>
            <a:off x="6858776" y="3778808"/>
            <a:ext cx="1920240" cy="1920240"/>
            <a:chOff x="5268406" y="2949332"/>
            <a:chExt cx="1920240" cy="1920240"/>
          </a:xfrm>
        </p:grpSpPr>
        <p:sp>
          <p:nvSpPr>
            <p:cNvPr id="6" name="Teardrop 5">
              <a:extLst>
                <a:ext uri="{FF2B5EF4-FFF2-40B4-BE49-F238E27FC236}">
                  <a16:creationId xmlns:a16="http://schemas.microsoft.com/office/drawing/2014/main" id="{68E8EFE0-CC50-4720-8547-BBD8D8098999}"/>
                </a:ext>
              </a:extLst>
            </p:cNvPr>
            <p:cNvSpPr/>
            <p:nvPr/>
          </p:nvSpPr>
          <p:spPr>
            <a:xfrm rot="2700000">
              <a:off x="5268406" y="2949332"/>
              <a:ext cx="1920240" cy="1920240"/>
            </a:xfrm>
            <a:prstGeom prst="teardrop">
              <a:avLst>
                <a:gd name="adj" fmla="val 100000"/>
              </a:avLst>
            </a:prstGeom>
            <a:solidFill>
              <a:schemeClr val="bg2">
                <a:lumMod val="40000"/>
                <a:lumOff val="60000"/>
              </a:schemeClr>
            </a:solidFill>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D33AF246-AA99-4EF1-88A4-B9B0320E37A9}"/>
                </a:ext>
              </a:extLst>
            </p:cNvPr>
            <p:cNvSpPr/>
            <p:nvPr/>
          </p:nvSpPr>
          <p:spPr>
            <a:xfrm>
              <a:off x="5359846" y="3040772"/>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2598923"/>
                <a:satOff val="-11992"/>
                <a:lumOff val="4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5228" tIns="245791" rIns="246138" bIns="245791" numCol="1" spcCol="1270" anchor="ctr" anchorCtr="0">
              <a:noAutofit/>
            </a:bodyPr>
            <a:lstStyle/>
            <a:p>
              <a:pPr algn="ctr" defTabSz="622300">
                <a:lnSpc>
                  <a:spcPct val="90000"/>
                </a:lnSpc>
                <a:spcBef>
                  <a:spcPct val="0"/>
                </a:spcBef>
                <a:spcAft>
                  <a:spcPct val="35000"/>
                </a:spcAft>
              </a:pPr>
              <a:r>
                <a:rPr lang="en-US" sz="1600">
                  <a:latin typeface="Calibri"/>
                  <a:ea typeface="Calibri"/>
                  <a:cs typeface="Calibri"/>
                  <a:sym typeface="Calibri"/>
                </a:rPr>
                <a:t>Has knowledge but not able to recall &amp; use in appropriate situations</a:t>
              </a:r>
              <a:endParaRPr lang="en-US" sz="1600"/>
            </a:p>
          </p:txBody>
        </p:sp>
      </p:grpSp>
      <p:grpSp>
        <p:nvGrpSpPr>
          <p:cNvPr id="17" name="Group 16">
            <a:extLst>
              <a:ext uri="{FF2B5EF4-FFF2-40B4-BE49-F238E27FC236}">
                <a16:creationId xmlns:a16="http://schemas.microsoft.com/office/drawing/2014/main" id="{B543F7BB-0882-49F8-9461-CFB5DBAADF60}"/>
              </a:ext>
            </a:extLst>
          </p:cNvPr>
          <p:cNvGrpSpPr/>
          <p:nvPr/>
        </p:nvGrpSpPr>
        <p:grpSpPr>
          <a:xfrm>
            <a:off x="5125038" y="3008905"/>
            <a:ext cx="1920240" cy="1920240"/>
            <a:chOff x="3496325" y="2949183"/>
            <a:chExt cx="1920240" cy="1920240"/>
          </a:xfrm>
        </p:grpSpPr>
        <p:sp>
          <p:nvSpPr>
            <p:cNvPr id="8" name="Teardrop 7">
              <a:extLst>
                <a:ext uri="{FF2B5EF4-FFF2-40B4-BE49-F238E27FC236}">
                  <a16:creationId xmlns:a16="http://schemas.microsoft.com/office/drawing/2014/main" id="{45CCD359-7471-486C-AFF8-7BC33623A1F4}"/>
                </a:ext>
              </a:extLst>
            </p:cNvPr>
            <p:cNvSpPr/>
            <p:nvPr/>
          </p:nvSpPr>
          <p:spPr>
            <a:xfrm rot="2700000">
              <a:off x="3496325" y="2949183"/>
              <a:ext cx="1920240" cy="1920240"/>
            </a:xfrm>
            <a:prstGeom prst="teardrop">
              <a:avLst>
                <a:gd name="adj" fmla="val 100000"/>
              </a:avLst>
            </a:prstGeom>
            <a:solidFill>
              <a:schemeClr val="bg2">
                <a:lumMod val="60000"/>
                <a:lumOff val="40000"/>
              </a:schemeClr>
            </a:solidFill>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6F4AAD74-6DBB-44DE-AFD3-108B30106EF6}"/>
                </a:ext>
              </a:extLst>
            </p:cNvPr>
            <p:cNvSpPr/>
            <p:nvPr/>
          </p:nvSpPr>
          <p:spPr>
            <a:xfrm>
              <a:off x="3587765" y="3040623"/>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5228" tIns="245791" rIns="246138" bIns="245791" numCol="1" spcCol="1270" anchor="ctr" anchorCtr="0">
              <a:noAutofit/>
            </a:bodyPr>
            <a:lstStyle/>
            <a:p>
              <a:pPr algn="ctr" defTabSz="622300">
                <a:lnSpc>
                  <a:spcPct val="90000"/>
                </a:lnSpc>
                <a:spcBef>
                  <a:spcPct val="0"/>
                </a:spcBef>
                <a:spcAft>
                  <a:spcPct val="35000"/>
                </a:spcAft>
              </a:pPr>
              <a:r>
                <a:rPr lang="en-US" sz="1600">
                  <a:latin typeface="Calibri"/>
                  <a:ea typeface="Calibri"/>
                  <a:cs typeface="Calibri"/>
                  <a:sym typeface="Calibri"/>
                </a:rPr>
                <a:t>Knows the word in specific context</a:t>
              </a:r>
              <a:r>
                <a:rPr lang="en-US" sz="1200">
                  <a:latin typeface="Calibri"/>
                  <a:ea typeface="Calibri"/>
                  <a:cs typeface="Calibri"/>
                  <a:sym typeface="Calibri"/>
                </a:rPr>
                <a:t>	</a:t>
              </a:r>
              <a:endParaRPr lang="en-US" sz="1200"/>
            </a:p>
          </p:txBody>
        </p:sp>
      </p:grpSp>
      <p:grpSp>
        <p:nvGrpSpPr>
          <p:cNvPr id="16" name="Group 15">
            <a:extLst>
              <a:ext uri="{FF2B5EF4-FFF2-40B4-BE49-F238E27FC236}">
                <a16:creationId xmlns:a16="http://schemas.microsoft.com/office/drawing/2014/main" id="{51A23198-6643-4EBD-899F-614CE2435554}"/>
              </a:ext>
            </a:extLst>
          </p:cNvPr>
          <p:cNvGrpSpPr/>
          <p:nvPr/>
        </p:nvGrpSpPr>
        <p:grpSpPr>
          <a:xfrm>
            <a:off x="3391300" y="2239002"/>
            <a:ext cx="1920240" cy="1920240"/>
            <a:chOff x="1421273" y="2918352"/>
            <a:chExt cx="1920240" cy="1920240"/>
          </a:xfrm>
        </p:grpSpPr>
        <p:sp>
          <p:nvSpPr>
            <p:cNvPr id="10" name="Teardrop 9">
              <a:extLst>
                <a:ext uri="{FF2B5EF4-FFF2-40B4-BE49-F238E27FC236}">
                  <a16:creationId xmlns:a16="http://schemas.microsoft.com/office/drawing/2014/main" id="{AC65FBEC-EE0D-487F-B090-32F47A45864B}"/>
                </a:ext>
              </a:extLst>
            </p:cNvPr>
            <p:cNvSpPr/>
            <p:nvPr/>
          </p:nvSpPr>
          <p:spPr>
            <a:xfrm rot="2700000">
              <a:off x="1421273" y="2918352"/>
              <a:ext cx="1920240" cy="1920240"/>
            </a:xfrm>
            <a:prstGeom prst="teardrop">
              <a:avLst>
                <a:gd name="adj" fmla="val 100000"/>
              </a:avLst>
            </a:prstGeom>
            <a:solidFill>
              <a:schemeClr val="bg2">
                <a:lumMod val="75000"/>
              </a:schemeClr>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30A5F0CD-79B2-4232-850D-CED1EF66AC3E}"/>
                </a:ext>
              </a:extLst>
            </p:cNvPr>
            <p:cNvSpPr/>
            <p:nvPr/>
          </p:nvSpPr>
          <p:spPr>
            <a:xfrm>
              <a:off x="1512713" y="3009792"/>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7796769"/>
                <a:satOff val="-35976"/>
                <a:lumOff val="13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6138" tIns="245791" rIns="245228" bIns="245791" numCol="1" spcCol="1270" anchor="ctr" anchorCtr="0">
              <a:noAutofit/>
            </a:bodyPr>
            <a:lstStyle/>
            <a:p>
              <a:pPr algn="ctr" defTabSz="622300">
                <a:lnSpc>
                  <a:spcPct val="90000"/>
                </a:lnSpc>
                <a:spcBef>
                  <a:spcPct val="0"/>
                </a:spcBef>
                <a:spcAft>
                  <a:spcPct val="35000"/>
                </a:spcAft>
              </a:pPr>
              <a:r>
                <a:rPr lang="en-US" sz="1600">
                  <a:latin typeface="Calibri"/>
                  <a:ea typeface="Calibri"/>
                  <a:cs typeface="Calibri"/>
                  <a:sym typeface="Calibri"/>
                </a:rPr>
                <a:t>Heard the word; has some sense of its meaning</a:t>
              </a:r>
              <a:endParaRPr lang="en-US" sz="1600"/>
            </a:p>
          </p:txBody>
        </p:sp>
      </p:grpSp>
      <p:grpSp>
        <p:nvGrpSpPr>
          <p:cNvPr id="15" name="Group 14">
            <a:extLst>
              <a:ext uri="{FF2B5EF4-FFF2-40B4-BE49-F238E27FC236}">
                <a16:creationId xmlns:a16="http://schemas.microsoft.com/office/drawing/2014/main" id="{28269472-A1D6-4473-A5C2-1CC6A3E8B623}"/>
              </a:ext>
            </a:extLst>
          </p:cNvPr>
          <p:cNvGrpSpPr/>
          <p:nvPr/>
        </p:nvGrpSpPr>
        <p:grpSpPr>
          <a:xfrm>
            <a:off x="1657562" y="1469100"/>
            <a:ext cx="1920240" cy="1920240"/>
            <a:chOff x="173776" y="1761786"/>
            <a:chExt cx="1920240" cy="1920240"/>
          </a:xfrm>
        </p:grpSpPr>
        <p:sp>
          <p:nvSpPr>
            <p:cNvPr id="12" name="Teardrop 11">
              <a:extLst>
                <a:ext uri="{FF2B5EF4-FFF2-40B4-BE49-F238E27FC236}">
                  <a16:creationId xmlns:a16="http://schemas.microsoft.com/office/drawing/2014/main" id="{94267B81-DC03-402D-BC9A-7C43B3E3B663}"/>
                </a:ext>
              </a:extLst>
            </p:cNvPr>
            <p:cNvSpPr/>
            <p:nvPr/>
          </p:nvSpPr>
          <p:spPr>
            <a:xfrm rot="2700000">
              <a:off x="173776" y="1761786"/>
              <a:ext cx="1920240" cy="1920240"/>
            </a:xfrm>
            <a:prstGeom prst="teardrop">
              <a:avLst>
                <a:gd name="adj" fmla="val 100000"/>
              </a:avLst>
            </a:prstGeom>
            <a:solidFill>
              <a:schemeClr val="bg2">
                <a:lumMod val="50000"/>
              </a:schemeClr>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F855D9E9-2293-4F7C-81A2-86FE053ACC0E}"/>
                </a:ext>
              </a:extLst>
            </p:cNvPr>
            <p:cNvSpPr/>
            <p:nvPr/>
          </p:nvSpPr>
          <p:spPr>
            <a:xfrm>
              <a:off x="265216" y="1853226"/>
              <a:ext cx="1737360" cy="1737360"/>
            </a:xfrm>
            <a:custGeom>
              <a:avLst/>
              <a:gdLst>
                <a:gd name="connsiteX0" fmla="*/ 0 w 1595777"/>
                <a:gd name="connsiteY0" fmla="*/ 797888 h 1595776"/>
                <a:gd name="connsiteX1" fmla="*/ 797889 w 1595777"/>
                <a:gd name="connsiteY1" fmla="*/ 0 h 1595776"/>
                <a:gd name="connsiteX2" fmla="*/ 1595778 w 1595777"/>
                <a:gd name="connsiteY2" fmla="*/ 797888 h 1595776"/>
                <a:gd name="connsiteX3" fmla="*/ 797889 w 1595777"/>
                <a:gd name="connsiteY3" fmla="*/ 1595776 h 1595776"/>
                <a:gd name="connsiteX4" fmla="*/ 0 w 1595777"/>
                <a:gd name="connsiteY4" fmla="*/ 797888 h 159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77" h="1595776">
                  <a:moveTo>
                    <a:pt x="0" y="797888"/>
                  </a:moveTo>
                  <a:cubicBezTo>
                    <a:pt x="0" y="357227"/>
                    <a:pt x="357227" y="0"/>
                    <a:pt x="797889" y="0"/>
                  </a:cubicBezTo>
                  <a:cubicBezTo>
                    <a:pt x="1238551" y="0"/>
                    <a:pt x="1595778" y="357227"/>
                    <a:pt x="1595778" y="797888"/>
                  </a:cubicBezTo>
                  <a:cubicBezTo>
                    <a:pt x="1595778" y="1238549"/>
                    <a:pt x="1238551" y="1595776"/>
                    <a:pt x="797889" y="1595776"/>
                  </a:cubicBezTo>
                  <a:cubicBezTo>
                    <a:pt x="357227" y="1595776"/>
                    <a:pt x="0" y="1238549"/>
                    <a:pt x="0" y="797888"/>
                  </a:cubicBezTo>
                  <a:close/>
                </a:path>
              </a:pathLst>
            </a:custGeom>
            <a:ln>
              <a:solidFill>
                <a:schemeClr val="bg2"/>
              </a:solidFill>
            </a:ln>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6138" tIns="245791" rIns="245228" bIns="245791" numCol="1" spcCol="1270" anchor="ctr" anchorCtr="0">
              <a:noAutofit/>
            </a:bodyPr>
            <a:lstStyle/>
            <a:p>
              <a:pPr algn="ctr" defTabSz="622300">
                <a:lnSpc>
                  <a:spcPct val="90000"/>
                </a:lnSpc>
                <a:spcBef>
                  <a:spcPct val="0"/>
                </a:spcBef>
                <a:spcAft>
                  <a:spcPct val="35000"/>
                </a:spcAft>
              </a:pPr>
              <a:r>
                <a:rPr lang="en-US" sz="1600">
                  <a:latin typeface="Calibri"/>
                  <a:ea typeface="Calibri"/>
                  <a:cs typeface="Calibri"/>
                  <a:sym typeface="Calibri"/>
                </a:rPr>
                <a:t>Never heard the word</a:t>
              </a:r>
              <a:endParaRPr lang="en-US" sz="1200">
                <a:latin typeface="Calibri"/>
                <a:ea typeface="Calibri"/>
                <a:cs typeface="Calibri"/>
                <a:sym typeface="Calibri"/>
              </a:endParaRPr>
            </a:p>
          </p:txBody>
        </p:sp>
      </p:grpSp>
    </p:spTree>
    <p:extLst>
      <p:ext uri="{BB962C8B-B14F-4D97-AF65-F5344CB8AC3E}">
        <p14:creationId xmlns:p14="http://schemas.microsoft.com/office/powerpoint/2010/main" val="725834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a:off x="280491" y="429534"/>
            <a:ext cx="10354533" cy="527100"/>
          </a:xfrm>
          <a:prstGeom prst="rect">
            <a:avLst/>
          </a:prstGeom>
        </p:spPr>
        <p:txBody>
          <a:bodyPr spcFirstLastPara="1" vert="horz" wrap="square" lIns="0" tIns="0" rIns="0" bIns="0" rtlCol="0" anchor="t" anchorCtr="0">
            <a:noAutofit/>
          </a:bodyPr>
          <a:lstStyle/>
          <a:p>
            <a:r>
              <a:rPr lang="en-US" sz="4000">
                <a:latin typeface="Museo Slab 500" panose="02000000000000000000" charset="0"/>
              </a:rPr>
              <a:t>Semantic and Phonological Lexicons</a:t>
            </a:r>
          </a:p>
        </p:txBody>
      </p:sp>
      <p:sp>
        <p:nvSpPr>
          <p:cNvPr id="309" name="Google Shape;309;p48"/>
          <p:cNvSpPr txBox="1"/>
          <p:nvPr/>
        </p:nvSpPr>
        <p:spPr>
          <a:xfrm>
            <a:off x="1747069" y="1957585"/>
            <a:ext cx="8520600" cy="4315500"/>
          </a:xfrm>
          <a:prstGeom prst="rect">
            <a:avLst/>
          </a:prstGeom>
          <a:noFill/>
          <a:ln>
            <a:noFill/>
          </a:ln>
        </p:spPr>
        <p:txBody>
          <a:bodyPr spcFirstLastPara="1" wrap="square" lIns="91425" tIns="91425" rIns="91425" bIns="91425" anchor="t" anchorCtr="0">
            <a:noAutofit/>
          </a:bodyPr>
          <a:lstStyle/>
          <a:p>
            <a:endParaRPr>
              <a:solidFill>
                <a:srgbClr val="FFFFFF"/>
              </a:solidFill>
              <a:latin typeface="Lato"/>
              <a:ea typeface="Lato"/>
              <a:cs typeface="Lato"/>
              <a:sym typeface="Lato"/>
            </a:endParaRPr>
          </a:p>
          <a:p>
            <a:endParaRPr>
              <a:solidFill>
                <a:srgbClr val="FFFFFF"/>
              </a:solidFill>
              <a:latin typeface="Lato"/>
              <a:ea typeface="Lato"/>
              <a:cs typeface="Lato"/>
              <a:sym typeface="Lato"/>
            </a:endParaRPr>
          </a:p>
        </p:txBody>
      </p:sp>
      <p:sp>
        <p:nvSpPr>
          <p:cNvPr id="310" name="Google Shape;310;p48"/>
          <p:cNvSpPr txBox="1"/>
          <p:nvPr/>
        </p:nvSpPr>
        <p:spPr>
          <a:xfrm>
            <a:off x="6414675" y="5495286"/>
            <a:ext cx="4551000" cy="727200"/>
          </a:xfrm>
          <a:prstGeom prst="rect">
            <a:avLst/>
          </a:prstGeom>
          <a:noFill/>
          <a:ln>
            <a:noFill/>
          </a:ln>
        </p:spPr>
        <p:txBody>
          <a:bodyPr spcFirstLastPara="1" wrap="square" lIns="91425" tIns="91425" rIns="91425" bIns="91425" anchor="t" anchorCtr="0">
            <a:noAutofit/>
          </a:bodyPr>
          <a:lstStyle/>
          <a:p>
            <a:endParaRPr>
              <a:latin typeface="Lato"/>
              <a:ea typeface="Lato"/>
              <a:cs typeface="Lato"/>
              <a:sym typeface="Lato"/>
            </a:endParaRPr>
          </a:p>
        </p:txBody>
      </p:sp>
      <p:sp>
        <p:nvSpPr>
          <p:cNvPr id="311" name="Google Shape;311;p48"/>
          <p:cNvSpPr/>
          <p:nvPr/>
        </p:nvSpPr>
        <p:spPr>
          <a:xfrm>
            <a:off x="4220325" y="1918399"/>
            <a:ext cx="4388700" cy="3675300"/>
          </a:xfrm>
          <a:prstGeom prst="ellipse">
            <a:avLst/>
          </a:prstGeom>
          <a:solidFill>
            <a:schemeClr val="accent4">
              <a:lumMod val="75000"/>
            </a:schemeClr>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2" name="Google Shape;312;p48"/>
          <p:cNvSpPr/>
          <p:nvPr/>
        </p:nvSpPr>
        <p:spPr>
          <a:xfrm>
            <a:off x="4535675" y="3070022"/>
            <a:ext cx="3933000" cy="2944500"/>
          </a:xfrm>
          <a:prstGeom prst="ellipse">
            <a:avLst/>
          </a:prstGeom>
          <a:solidFill>
            <a:srgbClr val="F8B333"/>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r>
              <a:rPr lang="en"/>
              <a:t> </a:t>
            </a:r>
            <a:endParaRPr/>
          </a:p>
        </p:txBody>
      </p:sp>
      <p:sp>
        <p:nvSpPr>
          <p:cNvPr id="313" name="Google Shape;313;p48"/>
          <p:cNvSpPr/>
          <p:nvPr/>
        </p:nvSpPr>
        <p:spPr>
          <a:xfrm>
            <a:off x="5100425" y="4179263"/>
            <a:ext cx="2803500" cy="2076300"/>
          </a:xfrm>
          <a:prstGeom prst="flowChartConnector">
            <a:avLst/>
          </a:prstGeom>
          <a:solidFill>
            <a:srgbClr val="FFFF00"/>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pPr algn="ctr"/>
            <a:r>
              <a:rPr lang="en" b="1"/>
              <a:t>Semantic Lexicon</a:t>
            </a:r>
            <a:endParaRPr b="1"/>
          </a:p>
        </p:txBody>
      </p:sp>
      <p:sp>
        <p:nvSpPr>
          <p:cNvPr id="314" name="Google Shape;314;p48"/>
          <p:cNvSpPr txBox="1"/>
          <p:nvPr/>
        </p:nvSpPr>
        <p:spPr>
          <a:xfrm>
            <a:off x="4822925" y="2316512"/>
            <a:ext cx="3318900" cy="912600"/>
          </a:xfrm>
          <a:prstGeom prst="rect">
            <a:avLst/>
          </a:prstGeom>
          <a:noFill/>
          <a:ln>
            <a:noFill/>
          </a:ln>
        </p:spPr>
        <p:txBody>
          <a:bodyPr spcFirstLastPara="1" wrap="square" lIns="91425" tIns="91425" rIns="91425" bIns="91425" anchor="t" anchorCtr="0">
            <a:noAutofit/>
          </a:bodyPr>
          <a:lstStyle/>
          <a:p>
            <a:pPr algn="ctr"/>
            <a:r>
              <a:rPr lang="en">
                <a:latin typeface="Lato"/>
                <a:ea typeface="Lato"/>
                <a:cs typeface="Lato"/>
                <a:sym typeface="Lato"/>
              </a:rPr>
              <a:t>Words that are orally familiar but meanings are unknown</a:t>
            </a:r>
            <a:endParaRPr>
              <a:latin typeface="Lato"/>
              <a:ea typeface="Lato"/>
              <a:cs typeface="Lato"/>
              <a:sym typeface="Lato"/>
            </a:endParaRPr>
          </a:p>
          <a:p>
            <a:endParaRPr>
              <a:latin typeface="Lato"/>
              <a:ea typeface="Lato"/>
              <a:cs typeface="Lato"/>
              <a:sym typeface="Lato"/>
            </a:endParaRPr>
          </a:p>
        </p:txBody>
      </p:sp>
      <p:sp>
        <p:nvSpPr>
          <p:cNvPr id="315" name="Google Shape;315;p48"/>
          <p:cNvSpPr txBox="1"/>
          <p:nvPr/>
        </p:nvSpPr>
        <p:spPr>
          <a:xfrm>
            <a:off x="5328275" y="3510199"/>
            <a:ext cx="2268600" cy="727200"/>
          </a:xfrm>
          <a:prstGeom prst="rect">
            <a:avLst/>
          </a:prstGeom>
          <a:noFill/>
          <a:ln>
            <a:noFill/>
          </a:ln>
        </p:spPr>
        <p:txBody>
          <a:bodyPr spcFirstLastPara="1" wrap="square" lIns="91425" tIns="91425" rIns="91425" bIns="91425" anchor="t" anchorCtr="0">
            <a:noAutofit/>
          </a:bodyPr>
          <a:lstStyle/>
          <a:p>
            <a:pPr algn="ctr"/>
            <a:r>
              <a:rPr lang="en">
                <a:latin typeface="Lato"/>
                <a:ea typeface="Lato"/>
                <a:cs typeface="Lato"/>
                <a:sym typeface="Lato"/>
              </a:rPr>
              <a:t>Familiar Word Parts</a:t>
            </a:r>
            <a:endParaRPr>
              <a:latin typeface="Lato"/>
              <a:ea typeface="Lato"/>
              <a:cs typeface="Lato"/>
              <a:sym typeface="Lato"/>
            </a:endParaRPr>
          </a:p>
        </p:txBody>
      </p:sp>
      <p:sp>
        <p:nvSpPr>
          <p:cNvPr id="316" name="Google Shape;316;p48"/>
          <p:cNvSpPr txBox="1"/>
          <p:nvPr/>
        </p:nvSpPr>
        <p:spPr>
          <a:xfrm>
            <a:off x="1747075" y="5402575"/>
            <a:ext cx="3279300" cy="912600"/>
          </a:xfrm>
          <a:prstGeom prst="rect">
            <a:avLst/>
          </a:prstGeom>
          <a:noFill/>
          <a:ln>
            <a:noFill/>
          </a:ln>
        </p:spPr>
        <p:txBody>
          <a:bodyPr spcFirstLastPara="1" wrap="square" lIns="91425" tIns="91425" rIns="91425" bIns="91425" anchor="t" anchorCtr="0">
            <a:noAutofit/>
          </a:bodyPr>
          <a:lstStyle/>
          <a:p>
            <a:r>
              <a:rPr lang="en">
                <a:latin typeface="Lato"/>
                <a:ea typeface="Lato"/>
                <a:cs typeface="Lato"/>
                <a:sym typeface="Lato"/>
              </a:rPr>
              <a:t>Words for which an individual has partial or full knowledge of each words meaning.  “Mental Dictionary.”</a:t>
            </a:r>
            <a:endParaRPr>
              <a:latin typeface="Lato"/>
              <a:ea typeface="Lato"/>
              <a:cs typeface="Lato"/>
              <a:sym typeface="Lato"/>
            </a:endParaRPr>
          </a:p>
          <a:p>
            <a:r>
              <a:rPr lang="en">
                <a:latin typeface="Lato"/>
                <a:ea typeface="Lato"/>
                <a:cs typeface="Lato"/>
                <a:sym typeface="Lato"/>
              </a:rPr>
              <a:t>			</a:t>
            </a:r>
            <a:endParaRPr>
              <a:latin typeface="Lato"/>
              <a:ea typeface="Lato"/>
              <a:cs typeface="Lato"/>
              <a:sym typeface="Lato"/>
            </a:endParaRPr>
          </a:p>
        </p:txBody>
      </p:sp>
      <p:sp>
        <p:nvSpPr>
          <p:cNvPr id="317" name="Google Shape;317;p48"/>
          <p:cNvSpPr/>
          <p:nvPr/>
        </p:nvSpPr>
        <p:spPr>
          <a:xfrm>
            <a:off x="5017875" y="6360217"/>
            <a:ext cx="1396800" cy="259800"/>
          </a:xfrm>
          <a:prstGeom prst="bentUpArrow">
            <a:avLst>
              <a:gd name="adj1" fmla="val 25000"/>
              <a:gd name="adj2" fmla="val 25000"/>
              <a:gd name="adj3" fmla="val 25000"/>
            </a:avLst>
          </a:prstGeom>
          <a:solidFill>
            <a:schemeClr val="bg2"/>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8" name="Google Shape;318;p48"/>
          <p:cNvSpPr/>
          <p:nvPr/>
        </p:nvSpPr>
        <p:spPr>
          <a:xfrm>
            <a:off x="3653975" y="1391899"/>
            <a:ext cx="5617200" cy="1955400"/>
          </a:xfrm>
          <a:prstGeom prst="blockArc">
            <a:avLst>
              <a:gd name="adj1" fmla="val 10800000"/>
              <a:gd name="adj2" fmla="val 0"/>
              <a:gd name="adj3" fmla="val 25000"/>
            </a:avLst>
          </a:prstGeom>
          <a:solidFill>
            <a:schemeClr val="accent3">
              <a:lumMod val="75000"/>
            </a:schemeClr>
          </a:solidFill>
          <a:ln w="9525" cap="flat" cmpd="sng">
            <a:solidFill>
              <a:srgbClr val="1E2D3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9" name="Google Shape;319;p48"/>
          <p:cNvSpPr txBox="1"/>
          <p:nvPr/>
        </p:nvSpPr>
        <p:spPr>
          <a:xfrm>
            <a:off x="5199425" y="1391899"/>
            <a:ext cx="2556000" cy="526500"/>
          </a:xfrm>
          <a:prstGeom prst="rect">
            <a:avLst/>
          </a:prstGeom>
          <a:noFill/>
          <a:ln>
            <a:noFill/>
          </a:ln>
        </p:spPr>
        <p:txBody>
          <a:bodyPr spcFirstLastPara="1" wrap="square" lIns="91425" tIns="91425" rIns="91425" bIns="91425" anchor="t" anchorCtr="0">
            <a:noAutofit/>
          </a:bodyPr>
          <a:lstStyle/>
          <a:p>
            <a:pPr algn="ctr"/>
            <a:r>
              <a:rPr lang="en" b="1">
                <a:latin typeface="Lato"/>
                <a:ea typeface="Lato"/>
                <a:cs typeface="Lato"/>
                <a:sym typeface="Lato"/>
              </a:rPr>
              <a:t>Phonological Lexicon</a:t>
            </a:r>
            <a:endParaRPr b="1">
              <a:latin typeface="Lato"/>
              <a:ea typeface="Lato"/>
              <a:cs typeface="Lato"/>
              <a:sym typeface="Lato"/>
            </a:endParaRPr>
          </a:p>
        </p:txBody>
      </p:sp>
      <p:sp>
        <p:nvSpPr>
          <p:cNvPr id="320" name="Google Shape;320;p48"/>
          <p:cNvSpPr txBox="1"/>
          <p:nvPr/>
        </p:nvSpPr>
        <p:spPr>
          <a:xfrm>
            <a:off x="9990458" y="6247250"/>
            <a:ext cx="2475300" cy="461100"/>
          </a:xfrm>
          <a:prstGeom prst="rect">
            <a:avLst/>
          </a:prstGeom>
          <a:noFill/>
          <a:ln>
            <a:noFill/>
          </a:ln>
        </p:spPr>
        <p:txBody>
          <a:bodyPr spcFirstLastPara="1" wrap="square" lIns="91425" tIns="91425" rIns="91425" bIns="91425" anchor="t" anchorCtr="0">
            <a:noAutofit/>
          </a:bodyPr>
          <a:lstStyle/>
          <a:p>
            <a:r>
              <a:rPr lang="en" i="1">
                <a:latin typeface="Lato"/>
                <a:ea typeface="Lato"/>
                <a:cs typeface="Lato"/>
                <a:sym typeface="Lato"/>
              </a:rPr>
              <a:t> (Kilpatrick, 2015)</a:t>
            </a:r>
            <a:endParaRPr i="1">
              <a:latin typeface="Lato"/>
              <a:ea typeface="Lato"/>
              <a:cs typeface="Lato"/>
              <a:sym typeface="Lato"/>
            </a:endParaRPr>
          </a:p>
        </p:txBody>
      </p:sp>
    </p:spTree>
    <p:extLst>
      <p:ext uri="{BB962C8B-B14F-4D97-AF65-F5344CB8AC3E}">
        <p14:creationId xmlns:p14="http://schemas.microsoft.com/office/powerpoint/2010/main" val="49126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9"/>
          <p:cNvSpPr txBox="1">
            <a:spLocks noGrp="1"/>
          </p:cNvSpPr>
          <p:nvPr>
            <p:ph type="title"/>
          </p:nvPr>
        </p:nvSpPr>
        <p:spPr>
          <a:xfrm>
            <a:off x="297425" y="429848"/>
            <a:ext cx="8934400" cy="527100"/>
          </a:xfrm>
          <a:prstGeom prst="rect">
            <a:avLst/>
          </a:prstGeom>
        </p:spPr>
        <p:txBody>
          <a:bodyPr spcFirstLastPara="1" vert="horz" wrap="square" lIns="0" tIns="0" rIns="0" bIns="0" rtlCol="0" anchor="t" anchorCtr="0">
            <a:noAutofit/>
          </a:bodyPr>
          <a:lstStyle/>
          <a:p>
            <a:r>
              <a:rPr lang="en-US" sz="4000">
                <a:latin typeface="Museo Slab 500" panose="02000000000000000000" charset="0"/>
              </a:rPr>
              <a:t>Lexical Quality Hypothesis</a:t>
            </a:r>
          </a:p>
        </p:txBody>
      </p:sp>
      <p:sp>
        <p:nvSpPr>
          <p:cNvPr id="333" name="Google Shape;333;p49"/>
          <p:cNvSpPr txBox="1"/>
          <p:nvPr/>
        </p:nvSpPr>
        <p:spPr>
          <a:xfrm>
            <a:off x="5219417" y="2868125"/>
            <a:ext cx="1860591" cy="852900"/>
          </a:xfrm>
          <a:prstGeom prst="rect">
            <a:avLst/>
          </a:prstGeom>
          <a:noFill/>
          <a:ln>
            <a:noFill/>
          </a:ln>
        </p:spPr>
        <p:txBody>
          <a:bodyPr spcFirstLastPara="1" wrap="square" lIns="91425" tIns="91425" rIns="91425" bIns="91425" anchor="t" anchorCtr="0">
            <a:noAutofit/>
          </a:bodyPr>
          <a:lstStyle/>
          <a:p>
            <a:r>
              <a:rPr lang="en-US" sz="3600">
                <a:solidFill>
                  <a:srgbClr val="002060"/>
                </a:solidFill>
                <a:latin typeface="Calibri" panose="020F0502020204030204" pitchFamily="34" charset="0"/>
                <a:ea typeface="Lato"/>
                <a:cs typeface="Calibri" panose="020F0502020204030204" pitchFamily="34" charset="0"/>
                <a:sym typeface="Lato"/>
              </a:rPr>
              <a:t>PHORSE</a:t>
            </a:r>
          </a:p>
        </p:txBody>
      </p:sp>
      <p:sp>
        <p:nvSpPr>
          <p:cNvPr id="334" name="Google Shape;334;p49"/>
          <p:cNvSpPr txBox="1"/>
          <p:nvPr/>
        </p:nvSpPr>
        <p:spPr>
          <a:xfrm>
            <a:off x="8645472" y="6220100"/>
            <a:ext cx="2768199" cy="459669"/>
          </a:xfrm>
          <a:prstGeom prst="rect">
            <a:avLst/>
          </a:prstGeom>
          <a:noFill/>
          <a:ln>
            <a:noFill/>
          </a:ln>
        </p:spPr>
        <p:txBody>
          <a:bodyPr spcFirstLastPara="1" wrap="square" lIns="91425" tIns="91425" rIns="91425" bIns="91425" anchor="t" anchorCtr="0">
            <a:noAutofit/>
          </a:bodyPr>
          <a:lstStyle/>
          <a:p>
            <a:r>
              <a:rPr lang="en-US" i="1">
                <a:latin typeface="Calibri" panose="020F0502020204030204" pitchFamily="34" charset="0"/>
                <a:ea typeface="Lato"/>
                <a:cs typeface="Calibri" panose="020F0502020204030204" pitchFamily="34" charset="0"/>
                <a:sym typeface="Lato"/>
              </a:rPr>
              <a:t>(Perfetti &amp; Hart, 2002)</a:t>
            </a:r>
          </a:p>
        </p:txBody>
      </p:sp>
      <p:sp>
        <p:nvSpPr>
          <p:cNvPr id="335" name="Google Shape;335;p49"/>
          <p:cNvSpPr txBox="1"/>
          <p:nvPr/>
        </p:nvSpPr>
        <p:spPr>
          <a:xfrm>
            <a:off x="2045400" y="6147200"/>
            <a:ext cx="2412900" cy="438300"/>
          </a:xfrm>
          <a:prstGeom prst="rect">
            <a:avLst/>
          </a:prstGeom>
          <a:noFill/>
          <a:ln>
            <a:noFill/>
          </a:ln>
        </p:spPr>
        <p:txBody>
          <a:bodyPr spcFirstLastPara="1" wrap="square" lIns="91425" tIns="91425" rIns="91425" bIns="91425" anchor="t" anchorCtr="0">
            <a:noAutofit/>
          </a:bodyPr>
          <a:lstStyle/>
          <a:p>
            <a:pPr>
              <a:buClr>
                <a:schemeClr val="dk1"/>
              </a:buClr>
              <a:buSzPts val="1100"/>
            </a:pPr>
            <a:endParaRPr>
              <a:latin typeface="Calibri"/>
              <a:ea typeface="Calibri"/>
              <a:cs typeface="Calibri"/>
              <a:sym typeface="Calibri"/>
            </a:endParaRPr>
          </a:p>
        </p:txBody>
      </p:sp>
      <p:pic>
        <p:nvPicPr>
          <p:cNvPr id="2" name="Picture 1">
            <a:extLst>
              <a:ext uri="{FF2B5EF4-FFF2-40B4-BE49-F238E27FC236}">
                <a16:creationId xmlns:a16="http://schemas.microsoft.com/office/drawing/2014/main" id="{73CF8E19-46CD-4634-A3B2-AD1719B37A41}"/>
              </a:ext>
            </a:extLst>
          </p:cNvPr>
          <p:cNvPicPr>
            <a:picLocks noChangeAspect="1"/>
          </p:cNvPicPr>
          <p:nvPr/>
        </p:nvPicPr>
        <p:blipFill rotWithShape="1">
          <a:blip r:embed="rId3"/>
          <a:srcRect l="8859"/>
          <a:stretch/>
        </p:blipFill>
        <p:spPr>
          <a:xfrm>
            <a:off x="1901867" y="1402945"/>
            <a:ext cx="2999972" cy="2954944"/>
          </a:xfrm>
          <a:prstGeom prst="rect">
            <a:avLst/>
          </a:prstGeom>
        </p:spPr>
      </p:pic>
      <p:sp>
        <p:nvSpPr>
          <p:cNvPr id="330" name="Google Shape;330;p49"/>
          <p:cNvSpPr txBox="1"/>
          <p:nvPr/>
        </p:nvSpPr>
        <p:spPr>
          <a:xfrm>
            <a:off x="2697184" y="2527801"/>
            <a:ext cx="1558972" cy="1074289"/>
          </a:xfrm>
          <a:prstGeom prst="rect">
            <a:avLst/>
          </a:prstGeom>
          <a:noFill/>
          <a:ln>
            <a:noFill/>
          </a:ln>
        </p:spPr>
        <p:txBody>
          <a:bodyPr spcFirstLastPara="1" wrap="square" lIns="91425" tIns="91425" rIns="91425" bIns="91425" anchor="t" anchorCtr="0">
            <a:noAutofit/>
          </a:bodyPr>
          <a:lstStyle/>
          <a:p>
            <a:pPr algn="ctr"/>
            <a:r>
              <a:rPr lang="en-US" sz="2400">
                <a:latin typeface="Calibri" panose="020F0502020204030204" pitchFamily="34" charset="0"/>
                <a:cs typeface="Calibri" panose="020F0502020204030204" pitchFamily="34" charset="0"/>
              </a:rPr>
              <a:t>Phonology</a:t>
            </a:r>
            <a:r>
              <a:rPr lang="en-US" sz="2400">
                <a:latin typeface="Calibri" panose="020F0502020204030204" pitchFamily="34" charset="0"/>
                <a:ea typeface="Lato"/>
                <a:cs typeface="Calibri" panose="020F0502020204030204" pitchFamily="34" charset="0"/>
                <a:sym typeface="Lato"/>
              </a:rPr>
              <a:t>         </a:t>
            </a:r>
          </a:p>
          <a:p>
            <a:pPr algn="ctr"/>
            <a:r>
              <a:rPr lang="en-US" sz="2400">
                <a:latin typeface="Calibri" panose="020F0502020204030204" pitchFamily="34" charset="0"/>
                <a:ea typeface="Lato"/>
                <a:cs typeface="Calibri" panose="020F0502020204030204" pitchFamily="34" charset="0"/>
                <a:sym typeface="Lato"/>
              </a:rPr>
              <a:t>(PH)   </a:t>
            </a:r>
          </a:p>
        </p:txBody>
      </p:sp>
      <p:pic>
        <p:nvPicPr>
          <p:cNvPr id="3" name="Picture 2">
            <a:extLst>
              <a:ext uri="{FF2B5EF4-FFF2-40B4-BE49-F238E27FC236}">
                <a16:creationId xmlns:a16="http://schemas.microsoft.com/office/drawing/2014/main" id="{219F260C-B399-49AC-828E-3A12F9F44D21}"/>
              </a:ext>
            </a:extLst>
          </p:cNvPr>
          <p:cNvPicPr>
            <a:picLocks noChangeAspect="1"/>
          </p:cNvPicPr>
          <p:nvPr/>
        </p:nvPicPr>
        <p:blipFill rotWithShape="1">
          <a:blip r:embed="rId4"/>
          <a:srcRect l="8393" t="5563" b="2667"/>
          <a:stretch/>
        </p:blipFill>
        <p:spPr>
          <a:xfrm>
            <a:off x="7145486" y="1431056"/>
            <a:ext cx="2999972" cy="2926833"/>
          </a:xfrm>
          <a:prstGeom prst="rect">
            <a:avLst/>
          </a:prstGeom>
        </p:spPr>
      </p:pic>
      <p:sp>
        <p:nvSpPr>
          <p:cNvPr id="331" name="Google Shape;331;p49"/>
          <p:cNvSpPr txBox="1"/>
          <p:nvPr/>
        </p:nvSpPr>
        <p:spPr>
          <a:xfrm>
            <a:off x="7283534" y="2495999"/>
            <a:ext cx="2723875" cy="933001"/>
          </a:xfrm>
          <a:prstGeom prst="rect">
            <a:avLst/>
          </a:prstGeom>
          <a:noFill/>
          <a:ln>
            <a:noFill/>
          </a:ln>
        </p:spPr>
        <p:txBody>
          <a:bodyPr spcFirstLastPara="1" wrap="square" lIns="91425" tIns="91425" rIns="91425" bIns="91425" anchor="t" anchorCtr="0">
            <a:noAutofit/>
          </a:bodyPr>
          <a:lstStyle/>
          <a:p>
            <a:pPr algn="ctr"/>
            <a:r>
              <a:rPr lang="en-US" sz="2400">
                <a:latin typeface="Calibri" panose="020F0502020204030204" pitchFamily="34" charset="0"/>
                <a:cs typeface="Calibri" panose="020F0502020204030204" pitchFamily="34" charset="0"/>
              </a:rPr>
              <a:t>Orthography</a:t>
            </a:r>
            <a:endParaRPr lang="en-US">
              <a:latin typeface="Calibri" panose="020F0502020204030204" pitchFamily="34" charset="0"/>
              <a:ea typeface="Lato"/>
              <a:cs typeface="Calibri" panose="020F0502020204030204" pitchFamily="34" charset="0"/>
              <a:sym typeface="Lato"/>
            </a:endParaRPr>
          </a:p>
          <a:p>
            <a:pPr algn="ctr"/>
            <a:r>
              <a:rPr lang="en-US">
                <a:latin typeface="Calibri" panose="020F0502020204030204" pitchFamily="34" charset="0"/>
                <a:ea typeface="Lato"/>
                <a:cs typeface="Calibri" panose="020F0502020204030204" pitchFamily="34" charset="0"/>
                <a:sym typeface="Lato"/>
              </a:rPr>
              <a:t>(</a:t>
            </a:r>
            <a:r>
              <a:rPr lang="en-US" sz="2400">
                <a:latin typeface="Calibri" panose="020F0502020204030204" pitchFamily="34" charset="0"/>
                <a:ea typeface="Lato"/>
                <a:cs typeface="Calibri" panose="020F0502020204030204" pitchFamily="34" charset="0"/>
                <a:sym typeface="Lato"/>
              </a:rPr>
              <a:t>OR)</a:t>
            </a:r>
          </a:p>
        </p:txBody>
      </p:sp>
      <p:pic>
        <p:nvPicPr>
          <p:cNvPr id="4" name="Picture 3">
            <a:extLst>
              <a:ext uri="{FF2B5EF4-FFF2-40B4-BE49-F238E27FC236}">
                <a16:creationId xmlns:a16="http://schemas.microsoft.com/office/drawing/2014/main" id="{E5FCE20D-13C2-4803-9AE4-C3F29E00CF44}"/>
              </a:ext>
            </a:extLst>
          </p:cNvPr>
          <p:cNvPicPr>
            <a:picLocks noChangeAspect="1"/>
          </p:cNvPicPr>
          <p:nvPr/>
        </p:nvPicPr>
        <p:blipFill rotWithShape="1">
          <a:blip r:embed="rId5"/>
          <a:srcRect l="11201" t="1668" r="5134"/>
          <a:stretch/>
        </p:blipFill>
        <p:spPr>
          <a:xfrm>
            <a:off x="4596014" y="3865704"/>
            <a:ext cx="2999972" cy="3056562"/>
          </a:xfrm>
          <a:prstGeom prst="rect">
            <a:avLst/>
          </a:prstGeom>
        </p:spPr>
      </p:pic>
      <p:sp>
        <p:nvSpPr>
          <p:cNvPr id="332" name="Google Shape;332;p49"/>
          <p:cNvSpPr txBox="1"/>
          <p:nvPr/>
        </p:nvSpPr>
        <p:spPr>
          <a:xfrm>
            <a:off x="4134000" y="4929018"/>
            <a:ext cx="3924000" cy="992040"/>
          </a:xfrm>
          <a:prstGeom prst="rect">
            <a:avLst/>
          </a:prstGeom>
          <a:noFill/>
          <a:ln>
            <a:noFill/>
          </a:ln>
        </p:spPr>
        <p:txBody>
          <a:bodyPr spcFirstLastPara="1" wrap="square" lIns="91425" tIns="91425" rIns="91425" bIns="91425" anchor="t" anchorCtr="0">
            <a:noAutofit/>
          </a:bodyPr>
          <a:lstStyle/>
          <a:p>
            <a:pPr algn="ctr"/>
            <a:r>
              <a:rPr lang="en-US" sz="2400">
                <a:latin typeface="Calibri" panose="020F0502020204030204" pitchFamily="34" charset="0"/>
                <a:cs typeface="Calibri" panose="020F0502020204030204" pitchFamily="34" charset="0"/>
              </a:rPr>
              <a:t>Semantics/Syntax</a:t>
            </a:r>
          </a:p>
          <a:p>
            <a:pPr algn="ctr"/>
            <a:r>
              <a:rPr lang="en-US" sz="2400">
                <a:latin typeface="Calibri" panose="020F0502020204030204" pitchFamily="34" charset="0"/>
                <a:ea typeface="Lato"/>
                <a:cs typeface="Calibri" panose="020F0502020204030204" pitchFamily="34" charset="0"/>
                <a:sym typeface="Lato"/>
              </a:rPr>
              <a:t>(SE)</a:t>
            </a:r>
          </a:p>
        </p:txBody>
      </p:sp>
    </p:spTree>
    <p:extLst>
      <p:ext uri="{BB962C8B-B14F-4D97-AF65-F5344CB8AC3E}">
        <p14:creationId xmlns:p14="http://schemas.microsoft.com/office/powerpoint/2010/main" val="221758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2034-63A2-4F02-A640-9126DFA3C62C}"/>
              </a:ext>
            </a:extLst>
          </p:cNvPr>
          <p:cNvSpPr>
            <a:spLocks noGrp="1"/>
          </p:cNvSpPr>
          <p:nvPr>
            <p:ph type="title"/>
          </p:nvPr>
        </p:nvSpPr>
        <p:spPr>
          <a:xfrm>
            <a:off x="299683" y="398362"/>
            <a:ext cx="8934400" cy="527100"/>
          </a:xfrm>
        </p:spPr>
        <p:txBody>
          <a:bodyPr/>
          <a:lstStyle/>
          <a:p>
            <a:r>
              <a:rPr lang="en-US" sz="4000">
                <a:solidFill>
                  <a:srgbClr val="FFFFFF"/>
                </a:solidFill>
                <a:latin typeface="+mj-lt"/>
                <a:ea typeface="Roboto Slab"/>
                <a:cs typeface="Roboto Slab"/>
                <a:sym typeface="Roboto Slab"/>
              </a:rPr>
              <a:t>Plan for Deep Word Knowledge</a:t>
            </a:r>
            <a:br>
              <a:rPr lang="en-US">
                <a:latin typeface="Roboto Slab"/>
                <a:ea typeface="Roboto Slab"/>
                <a:cs typeface="Roboto Slab"/>
              </a:rPr>
            </a:br>
            <a:endParaRPr lang="en-US"/>
          </a:p>
        </p:txBody>
      </p:sp>
      <p:pic>
        <p:nvPicPr>
          <p:cNvPr id="4" name="Picture 2">
            <a:extLst>
              <a:ext uri="{FF2B5EF4-FFF2-40B4-BE49-F238E27FC236}">
                <a16:creationId xmlns:a16="http://schemas.microsoft.com/office/drawing/2014/main" id="{74C7720A-344D-4B56-AA88-E0B14A8A02E3}"/>
              </a:ext>
            </a:extLst>
          </p:cNvPr>
          <p:cNvPicPr>
            <a:picLocks noChangeAspect="1"/>
          </p:cNvPicPr>
          <p:nvPr/>
        </p:nvPicPr>
        <p:blipFill>
          <a:blip r:embed="rId3"/>
          <a:srcRect/>
          <a:stretch>
            <a:fillRect/>
          </a:stretch>
        </p:blipFill>
        <p:spPr>
          <a:xfrm>
            <a:off x="5373213" y="3380389"/>
            <a:ext cx="1445575" cy="1445575"/>
          </a:xfrm>
          <a:prstGeom prst="rect">
            <a:avLst/>
          </a:prstGeom>
        </p:spPr>
      </p:pic>
      <p:grpSp>
        <p:nvGrpSpPr>
          <p:cNvPr id="5" name="Group 3">
            <a:extLst>
              <a:ext uri="{FF2B5EF4-FFF2-40B4-BE49-F238E27FC236}">
                <a16:creationId xmlns:a16="http://schemas.microsoft.com/office/drawing/2014/main" id="{FC41CEE0-E783-48FE-AC95-10297321A8C4}"/>
              </a:ext>
            </a:extLst>
          </p:cNvPr>
          <p:cNvGrpSpPr/>
          <p:nvPr/>
        </p:nvGrpSpPr>
        <p:grpSpPr>
          <a:xfrm>
            <a:off x="2569664" y="1997594"/>
            <a:ext cx="2272721" cy="1382794"/>
            <a:chOff x="0" y="0"/>
            <a:chExt cx="1537594" cy="935520"/>
          </a:xfrm>
        </p:grpSpPr>
        <p:sp>
          <p:nvSpPr>
            <p:cNvPr id="6" name="Freeform 4">
              <a:extLst>
                <a:ext uri="{FF2B5EF4-FFF2-40B4-BE49-F238E27FC236}">
                  <a16:creationId xmlns:a16="http://schemas.microsoft.com/office/drawing/2014/main" id="{00BD47DB-4343-4301-9798-100E0570C01D}"/>
                </a:ext>
              </a:extLst>
            </p:cNvPr>
            <p:cNvSpPr/>
            <p:nvPr/>
          </p:nvSpPr>
          <p:spPr>
            <a:xfrm>
              <a:off x="0" y="0"/>
              <a:ext cx="1537594" cy="935520"/>
            </a:xfrm>
            <a:custGeom>
              <a:avLst/>
              <a:gdLst/>
              <a:ahLst/>
              <a:cxnLst/>
              <a:rect l="l" t="t" r="r" b="b"/>
              <a:pathLst>
                <a:path w="1537594" h="935520">
                  <a:moveTo>
                    <a:pt x="1413134" y="59690"/>
                  </a:moveTo>
                  <a:cubicBezTo>
                    <a:pt x="1448694" y="59690"/>
                    <a:pt x="1477904" y="88900"/>
                    <a:pt x="1477904" y="124460"/>
                  </a:cubicBezTo>
                  <a:lnTo>
                    <a:pt x="1477904" y="811060"/>
                  </a:lnTo>
                  <a:cubicBezTo>
                    <a:pt x="1477904" y="846620"/>
                    <a:pt x="1448694" y="875830"/>
                    <a:pt x="1413134" y="875830"/>
                  </a:cubicBezTo>
                  <a:lnTo>
                    <a:pt x="124460" y="875830"/>
                  </a:lnTo>
                  <a:cubicBezTo>
                    <a:pt x="88900" y="875830"/>
                    <a:pt x="59690" y="846620"/>
                    <a:pt x="59690" y="811060"/>
                  </a:cubicBezTo>
                  <a:lnTo>
                    <a:pt x="59690" y="124460"/>
                  </a:lnTo>
                  <a:cubicBezTo>
                    <a:pt x="59690" y="88900"/>
                    <a:pt x="88900" y="59690"/>
                    <a:pt x="124460" y="59690"/>
                  </a:cubicBezTo>
                  <a:lnTo>
                    <a:pt x="1413134" y="59690"/>
                  </a:lnTo>
                  <a:moveTo>
                    <a:pt x="1413134" y="0"/>
                  </a:moveTo>
                  <a:lnTo>
                    <a:pt x="124460" y="0"/>
                  </a:lnTo>
                  <a:cubicBezTo>
                    <a:pt x="55880" y="0"/>
                    <a:pt x="0" y="55880"/>
                    <a:pt x="0" y="124460"/>
                  </a:cubicBezTo>
                  <a:lnTo>
                    <a:pt x="0" y="811060"/>
                  </a:lnTo>
                  <a:cubicBezTo>
                    <a:pt x="0" y="879640"/>
                    <a:pt x="55880" y="935520"/>
                    <a:pt x="124460" y="935520"/>
                  </a:cubicBezTo>
                  <a:lnTo>
                    <a:pt x="1413134" y="935520"/>
                  </a:lnTo>
                  <a:cubicBezTo>
                    <a:pt x="1481714" y="935520"/>
                    <a:pt x="1537594" y="879640"/>
                    <a:pt x="1537594" y="811060"/>
                  </a:cubicBezTo>
                  <a:lnTo>
                    <a:pt x="1537594" y="124460"/>
                  </a:lnTo>
                  <a:cubicBezTo>
                    <a:pt x="1537594" y="55880"/>
                    <a:pt x="1481714" y="0"/>
                    <a:pt x="1413134" y="0"/>
                  </a:cubicBezTo>
                  <a:close/>
                </a:path>
              </a:pathLst>
            </a:custGeom>
            <a:solidFill>
              <a:srgbClr val="00C4CC"/>
            </a:solidFill>
          </p:spPr>
          <p:txBody>
            <a:bodyPr/>
            <a:lstStyle/>
            <a:p>
              <a:endParaRPr lang="en-US"/>
            </a:p>
          </p:txBody>
        </p:sp>
      </p:grpSp>
      <p:grpSp>
        <p:nvGrpSpPr>
          <p:cNvPr id="7" name="Group 5">
            <a:extLst>
              <a:ext uri="{FF2B5EF4-FFF2-40B4-BE49-F238E27FC236}">
                <a16:creationId xmlns:a16="http://schemas.microsoft.com/office/drawing/2014/main" id="{C12A70D2-E275-402C-8D37-ED001C52E167}"/>
              </a:ext>
            </a:extLst>
          </p:cNvPr>
          <p:cNvGrpSpPr/>
          <p:nvPr/>
        </p:nvGrpSpPr>
        <p:grpSpPr>
          <a:xfrm>
            <a:off x="5111067" y="1591461"/>
            <a:ext cx="2272721" cy="1382794"/>
            <a:chOff x="0" y="0"/>
            <a:chExt cx="1537594" cy="935520"/>
          </a:xfrm>
        </p:grpSpPr>
        <p:sp>
          <p:nvSpPr>
            <p:cNvPr id="8" name="Freeform 6">
              <a:extLst>
                <a:ext uri="{FF2B5EF4-FFF2-40B4-BE49-F238E27FC236}">
                  <a16:creationId xmlns:a16="http://schemas.microsoft.com/office/drawing/2014/main" id="{7D5B5548-910A-4637-AE9E-705B17867DE8}"/>
                </a:ext>
              </a:extLst>
            </p:cNvPr>
            <p:cNvSpPr/>
            <p:nvPr/>
          </p:nvSpPr>
          <p:spPr>
            <a:xfrm>
              <a:off x="0" y="0"/>
              <a:ext cx="1537594" cy="935520"/>
            </a:xfrm>
            <a:custGeom>
              <a:avLst/>
              <a:gdLst/>
              <a:ahLst/>
              <a:cxnLst/>
              <a:rect l="l" t="t" r="r" b="b"/>
              <a:pathLst>
                <a:path w="1537594" h="935520">
                  <a:moveTo>
                    <a:pt x="1413134" y="59690"/>
                  </a:moveTo>
                  <a:cubicBezTo>
                    <a:pt x="1448694" y="59690"/>
                    <a:pt x="1477904" y="88900"/>
                    <a:pt x="1477904" y="124460"/>
                  </a:cubicBezTo>
                  <a:lnTo>
                    <a:pt x="1477904" y="811060"/>
                  </a:lnTo>
                  <a:cubicBezTo>
                    <a:pt x="1477904" y="846620"/>
                    <a:pt x="1448694" y="875830"/>
                    <a:pt x="1413134" y="875830"/>
                  </a:cubicBezTo>
                  <a:lnTo>
                    <a:pt x="124460" y="875830"/>
                  </a:lnTo>
                  <a:cubicBezTo>
                    <a:pt x="88900" y="875830"/>
                    <a:pt x="59690" y="846620"/>
                    <a:pt x="59690" y="811060"/>
                  </a:cubicBezTo>
                  <a:lnTo>
                    <a:pt x="59690" y="124460"/>
                  </a:lnTo>
                  <a:cubicBezTo>
                    <a:pt x="59690" y="88900"/>
                    <a:pt x="88900" y="59690"/>
                    <a:pt x="124460" y="59690"/>
                  </a:cubicBezTo>
                  <a:lnTo>
                    <a:pt x="1413134" y="59690"/>
                  </a:lnTo>
                  <a:moveTo>
                    <a:pt x="1413134" y="0"/>
                  </a:moveTo>
                  <a:lnTo>
                    <a:pt x="124460" y="0"/>
                  </a:lnTo>
                  <a:cubicBezTo>
                    <a:pt x="55880" y="0"/>
                    <a:pt x="0" y="55880"/>
                    <a:pt x="0" y="124460"/>
                  </a:cubicBezTo>
                  <a:lnTo>
                    <a:pt x="0" y="811060"/>
                  </a:lnTo>
                  <a:cubicBezTo>
                    <a:pt x="0" y="879640"/>
                    <a:pt x="55880" y="935520"/>
                    <a:pt x="124460" y="935520"/>
                  </a:cubicBezTo>
                  <a:lnTo>
                    <a:pt x="1413134" y="935520"/>
                  </a:lnTo>
                  <a:cubicBezTo>
                    <a:pt x="1481714" y="935520"/>
                    <a:pt x="1537594" y="879640"/>
                    <a:pt x="1537594" y="811060"/>
                  </a:cubicBezTo>
                  <a:lnTo>
                    <a:pt x="1537594" y="124460"/>
                  </a:lnTo>
                  <a:cubicBezTo>
                    <a:pt x="1537594" y="55880"/>
                    <a:pt x="1481714" y="0"/>
                    <a:pt x="1413134" y="0"/>
                  </a:cubicBezTo>
                  <a:close/>
                </a:path>
              </a:pathLst>
            </a:custGeom>
            <a:solidFill>
              <a:srgbClr val="62C6EC"/>
            </a:solidFill>
          </p:spPr>
          <p:txBody>
            <a:bodyPr/>
            <a:lstStyle/>
            <a:p>
              <a:endParaRPr lang="en-US"/>
            </a:p>
          </p:txBody>
        </p:sp>
      </p:grpSp>
      <p:grpSp>
        <p:nvGrpSpPr>
          <p:cNvPr id="9" name="Group 7">
            <a:extLst>
              <a:ext uri="{FF2B5EF4-FFF2-40B4-BE49-F238E27FC236}">
                <a16:creationId xmlns:a16="http://schemas.microsoft.com/office/drawing/2014/main" id="{EB907FAF-68BC-4C6E-B57C-4CE3A128F944}"/>
              </a:ext>
            </a:extLst>
          </p:cNvPr>
          <p:cNvGrpSpPr/>
          <p:nvPr/>
        </p:nvGrpSpPr>
        <p:grpSpPr>
          <a:xfrm>
            <a:off x="7658448" y="2282857"/>
            <a:ext cx="2272721" cy="1382794"/>
            <a:chOff x="0" y="0"/>
            <a:chExt cx="1537594" cy="935520"/>
          </a:xfrm>
        </p:grpSpPr>
        <p:sp>
          <p:nvSpPr>
            <p:cNvPr id="10" name="Freeform 8">
              <a:extLst>
                <a:ext uri="{FF2B5EF4-FFF2-40B4-BE49-F238E27FC236}">
                  <a16:creationId xmlns:a16="http://schemas.microsoft.com/office/drawing/2014/main" id="{66719A39-1391-4346-B138-5FCC37605469}"/>
                </a:ext>
              </a:extLst>
            </p:cNvPr>
            <p:cNvSpPr/>
            <p:nvPr/>
          </p:nvSpPr>
          <p:spPr>
            <a:xfrm>
              <a:off x="0" y="0"/>
              <a:ext cx="1537594" cy="935520"/>
            </a:xfrm>
            <a:custGeom>
              <a:avLst/>
              <a:gdLst/>
              <a:ahLst/>
              <a:cxnLst/>
              <a:rect l="l" t="t" r="r" b="b"/>
              <a:pathLst>
                <a:path w="1537594" h="935520">
                  <a:moveTo>
                    <a:pt x="1413134" y="59690"/>
                  </a:moveTo>
                  <a:cubicBezTo>
                    <a:pt x="1448694" y="59690"/>
                    <a:pt x="1477904" y="88900"/>
                    <a:pt x="1477904" y="124460"/>
                  </a:cubicBezTo>
                  <a:lnTo>
                    <a:pt x="1477904" y="811060"/>
                  </a:lnTo>
                  <a:cubicBezTo>
                    <a:pt x="1477904" y="846620"/>
                    <a:pt x="1448694" y="875830"/>
                    <a:pt x="1413134" y="875830"/>
                  </a:cubicBezTo>
                  <a:lnTo>
                    <a:pt x="124460" y="875830"/>
                  </a:lnTo>
                  <a:cubicBezTo>
                    <a:pt x="88900" y="875830"/>
                    <a:pt x="59690" y="846620"/>
                    <a:pt x="59690" y="811060"/>
                  </a:cubicBezTo>
                  <a:lnTo>
                    <a:pt x="59690" y="124460"/>
                  </a:lnTo>
                  <a:cubicBezTo>
                    <a:pt x="59690" y="88900"/>
                    <a:pt x="88900" y="59690"/>
                    <a:pt x="124460" y="59690"/>
                  </a:cubicBezTo>
                  <a:lnTo>
                    <a:pt x="1413134" y="59690"/>
                  </a:lnTo>
                  <a:moveTo>
                    <a:pt x="1413134" y="0"/>
                  </a:moveTo>
                  <a:lnTo>
                    <a:pt x="124460" y="0"/>
                  </a:lnTo>
                  <a:cubicBezTo>
                    <a:pt x="55880" y="0"/>
                    <a:pt x="0" y="55880"/>
                    <a:pt x="0" y="124460"/>
                  </a:cubicBezTo>
                  <a:lnTo>
                    <a:pt x="0" y="811060"/>
                  </a:lnTo>
                  <a:cubicBezTo>
                    <a:pt x="0" y="879640"/>
                    <a:pt x="55880" y="935520"/>
                    <a:pt x="124460" y="935520"/>
                  </a:cubicBezTo>
                  <a:lnTo>
                    <a:pt x="1413134" y="935520"/>
                  </a:lnTo>
                  <a:cubicBezTo>
                    <a:pt x="1481714" y="935520"/>
                    <a:pt x="1537594" y="879640"/>
                    <a:pt x="1537594" y="811060"/>
                  </a:cubicBezTo>
                  <a:lnTo>
                    <a:pt x="1537594" y="124460"/>
                  </a:lnTo>
                  <a:cubicBezTo>
                    <a:pt x="1537594" y="55880"/>
                    <a:pt x="1481714" y="0"/>
                    <a:pt x="1413134" y="0"/>
                  </a:cubicBezTo>
                  <a:close/>
                </a:path>
              </a:pathLst>
            </a:custGeom>
            <a:solidFill>
              <a:srgbClr val="318BA2"/>
            </a:solidFill>
          </p:spPr>
          <p:txBody>
            <a:bodyPr/>
            <a:lstStyle/>
            <a:p>
              <a:endParaRPr lang="en-US"/>
            </a:p>
          </p:txBody>
        </p:sp>
      </p:grpSp>
      <p:grpSp>
        <p:nvGrpSpPr>
          <p:cNvPr id="11" name="Group 9">
            <a:extLst>
              <a:ext uri="{FF2B5EF4-FFF2-40B4-BE49-F238E27FC236}">
                <a16:creationId xmlns:a16="http://schemas.microsoft.com/office/drawing/2014/main" id="{217574DE-782E-4608-8FC5-E51A196AC7D0}"/>
              </a:ext>
            </a:extLst>
          </p:cNvPr>
          <p:cNvGrpSpPr/>
          <p:nvPr/>
        </p:nvGrpSpPr>
        <p:grpSpPr>
          <a:xfrm>
            <a:off x="8160075" y="3842663"/>
            <a:ext cx="2272721" cy="1382794"/>
            <a:chOff x="0" y="0"/>
            <a:chExt cx="1537594" cy="935520"/>
          </a:xfrm>
        </p:grpSpPr>
        <p:sp>
          <p:nvSpPr>
            <p:cNvPr id="12" name="Freeform 10">
              <a:extLst>
                <a:ext uri="{FF2B5EF4-FFF2-40B4-BE49-F238E27FC236}">
                  <a16:creationId xmlns:a16="http://schemas.microsoft.com/office/drawing/2014/main" id="{E0654CFD-0C0F-4B36-B8FF-FBF3DFC0A7ED}"/>
                </a:ext>
              </a:extLst>
            </p:cNvPr>
            <p:cNvSpPr/>
            <p:nvPr/>
          </p:nvSpPr>
          <p:spPr>
            <a:xfrm>
              <a:off x="0" y="0"/>
              <a:ext cx="1537594" cy="935520"/>
            </a:xfrm>
            <a:custGeom>
              <a:avLst/>
              <a:gdLst/>
              <a:ahLst/>
              <a:cxnLst/>
              <a:rect l="l" t="t" r="r" b="b"/>
              <a:pathLst>
                <a:path w="1537594" h="935520">
                  <a:moveTo>
                    <a:pt x="1413134" y="59690"/>
                  </a:moveTo>
                  <a:cubicBezTo>
                    <a:pt x="1448694" y="59690"/>
                    <a:pt x="1477904" y="88900"/>
                    <a:pt x="1477904" y="124460"/>
                  </a:cubicBezTo>
                  <a:lnTo>
                    <a:pt x="1477904" y="811060"/>
                  </a:lnTo>
                  <a:cubicBezTo>
                    <a:pt x="1477904" y="846620"/>
                    <a:pt x="1448694" y="875830"/>
                    <a:pt x="1413134" y="875830"/>
                  </a:cubicBezTo>
                  <a:lnTo>
                    <a:pt x="124460" y="875830"/>
                  </a:lnTo>
                  <a:cubicBezTo>
                    <a:pt x="88900" y="875830"/>
                    <a:pt x="59690" y="846620"/>
                    <a:pt x="59690" y="811060"/>
                  </a:cubicBezTo>
                  <a:lnTo>
                    <a:pt x="59690" y="124460"/>
                  </a:lnTo>
                  <a:cubicBezTo>
                    <a:pt x="59690" y="88900"/>
                    <a:pt x="88900" y="59690"/>
                    <a:pt x="124460" y="59690"/>
                  </a:cubicBezTo>
                  <a:lnTo>
                    <a:pt x="1413134" y="59690"/>
                  </a:lnTo>
                  <a:moveTo>
                    <a:pt x="1413134" y="0"/>
                  </a:moveTo>
                  <a:lnTo>
                    <a:pt x="124460" y="0"/>
                  </a:lnTo>
                  <a:cubicBezTo>
                    <a:pt x="55880" y="0"/>
                    <a:pt x="0" y="55880"/>
                    <a:pt x="0" y="124460"/>
                  </a:cubicBezTo>
                  <a:lnTo>
                    <a:pt x="0" y="811060"/>
                  </a:lnTo>
                  <a:cubicBezTo>
                    <a:pt x="0" y="879640"/>
                    <a:pt x="55880" y="935520"/>
                    <a:pt x="124460" y="935520"/>
                  </a:cubicBezTo>
                  <a:lnTo>
                    <a:pt x="1413134" y="935520"/>
                  </a:lnTo>
                  <a:cubicBezTo>
                    <a:pt x="1481714" y="935520"/>
                    <a:pt x="1537594" y="879640"/>
                    <a:pt x="1537594" y="811060"/>
                  </a:cubicBezTo>
                  <a:lnTo>
                    <a:pt x="1537594" y="124460"/>
                  </a:lnTo>
                  <a:cubicBezTo>
                    <a:pt x="1537594" y="55880"/>
                    <a:pt x="1481714" y="0"/>
                    <a:pt x="1413134" y="0"/>
                  </a:cubicBezTo>
                  <a:close/>
                </a:path>
              </a:pathLst>
            </a:custGeom>
            <a:solidFill>
              <a:srgbClr val="34B67F"/>
            </a:solidFill>
          </p:spPr>
          <p:txBody>
            <a:bodyPr/>
            <a:lstStyle/>
            <a:p>
              <a:endParaRPr lang="en-US"/>
            </a:p>
          </p:txBody>
        </p:sp>
      </p:grpSp>
      <p:grpSp>
        <p:nvGrpSpPr>
          <p:cNvPr id="13" name="Group 11">
            <a:extLst>
              <a:ext uri="{FF2B5EF4-FFF2-40B4-BE49-F238E27FC236}">
                <a16:creationId xmlns:a16="http://schemas.microsoft.com/office/drawing/2014/main" id="{559D6A49-7B8F-4247-BE4B-8816E14DDEB4}"/>
              </a:ext>
            </a:extLst>
          </p:cNvPr>
          <p:cNvGrpSpPr/>
          <p:nvPr/>
        </p:nvGrpSpPr>
        <p:grpSpPr>
          <a:xfrm>
            <a:off x="5924551" y="5196882"/>
            <a:ext cx="2272721" cy="1382794"/>
            <a:chOff x="0" y="0"/>
            <a:chExt cx="1537594" cy="935520"/>
          </a:xfrm>
        </p:grpSpPr>
        <p:sp>
          <p:nvSpPr>
            <p:cNvPr id="14" name="Freeform 12">
              <a:extLst>
                <a:ext uri="{FF2B5EF4-FFF2-40B4-BE49-F238E27FC236}">
                  <a16:creationId xmlns:a16="http://schemas.microsoft.com/office/drawing/2014/main" id="{9DB43DD5-D3F8-45AC-90A6-E6CE34E707E2}"/>
                </a:ext>
              </a:extLst>
            </p:cNvPr>
            <p:cNvSpPr/>
            <p:nvPr/>
          </p:nvSpPr>
          <p:spPr>
            <a:xfrm>
              <a:off x="0" y="0"/>
              <a:ext cx="1537594" cy="935520"/>
            </a:xfrm>
            <a:custGeom>
              <a:avLst/>
              <a:gdLst/>
              <a:ahLst/>
              <a:cxnLst/>
              <a:rect l="l" t="t" r="r" b="b"/>
              <a:pathLst>
                <a:path w="1537594" h="935520">
                  <a:moveTo>
                    <a:pt x="1413134" y="59690"/>
                  </a:moveTo>
                  <a:cubicBezTo>
                    <a:pt x="1448694" y="59690"/>
                    <a:pt x="1477904" y="88900"/>
                    <a:pt x="1477904" y="124460"/>
                  </a:cubicBezTo>
                  <a:lnTo>
                    <a:pt x="1477904" y="811060"/>
                  </a:lnTo>
                  <a:cubicBezTo>
                    <a:pt x="1477904" y="846620"/>
                    <a:pt x="1448694" y="875830"/>
                    <a:pt x="1413134" y="875830"/>
                  </a:cubicBezTo>
                  <a:lnTo>
                    <a:pt x="124460" y="875830"/>
                  </a:lnTo>
                  <a:cubicBezTo>
                    <a:pt x="88900" y="875830"/>
                    <a:pt x="59690" y="846620"/>
                    <a:pt x="59690" y="811060"/>
                  </a:cubicBezTo>
                  <a:lnTo>
                    <a:pt x="59690" y="124460"/>
                  </a:lnTo>
                  <a:cubicBezTo>
                    <a:pt x="59690" y="88900"/>
                    <a:pt x="88900" y="59690"/>
                    <a:pt x="124460" y="59690"/>
                  </a:cubicBezTo>
                  <a:lnTo>
                    <a:pt x="1413134" y="59690"/>
                  </a:lnTo>
                  <a:moveTo>
                    <a:pt x="1413134" y="0"/>
                  </a:moveTo>
                  <a:lnTo>
                    <a:pt x="124460" y="0"/>
                  </a:lnTo>
                  <a:cubicBezTo>
                    <a:pt x="55880" y="0"/>
                    <a:pt x="0" y="55880"/>
                    <a:pt x="0" y="124460"/>
                  </a:cubicBezTo>
                  <a:lnTo>
                    <a:pt x="0" y="811060"/>
                  </a:lnTo>
                  <a:cubicBezTo>
                    <a:pt x="0" y="879640"/>
                    <a:pt x="55880" y="935520"/>
                    <a:pt x="124460" y="935520"/>
                  </a:cubicBezTo>
                  <a:lnTo>
                    <a:pt x="1413134" y="935520"/>
                  </a:lnTo>
                  <a:cubicBezTo>
                    <a:pt x="1481714" y="935520"/>
                    <a:pt x="1537594" y="879640"/>
                    <a:pt x="1537594" y="811060"/>
                  </a:cubicBezTo>
                  <a:lnTo>
                    <a:pt x="1537594" y="124460"/>
                  </a:lnTo>
                  <a:cubicBezTo>
                    <a:pt x="1537594" y="55880"/>
                    <a:pt x="1481714" y="0"/>
                    <a:pt x="1413134" y="0"/>
                  </a:cubicBezTo>
                  <a:close/>
                </a:path>
              </a:pathLst>
            </a:custGeom>
            <a:solidFill>
              <a:srgbClr val="F9C316"/>
            </a:solidFill>
          </p:spPr>
          <p:txBody>
            <a:bodyPr/>
            <a:lstStyle/>
            <a:p>
              <a:endParaRPr lang="en-US"/>
            </a:p>
          </p:txBody>
        </p:sp>
      </p:grpSp>
      <p:grpSp>
        <p:nvGrpSpPr>
          <p:cNvPr id="15" name="Group 13">
            <a:extLst>
              <a:ext uri="{FF2B5EF4-FFF2-40B4-BE49-F238E27FC236}">
                <a16:creationId xmlns:a16="http://schemas.microsoft.com/office/drawing/2014/main" id="{938492A9-48A9-418E-AFDD-28456AF04A4D}"/>
              </a:ext>
            </a:extLst>
          </p:cNvPr>
          <p:cNvGrpSpPr/>
          <p:nvPr/>
        </p:nvGrpSpPr>
        <p:grpSpPr>
          <a:xfrm>
            <a:off x="3186218" y="5143695"/>
            <a:ext cx="2272721" cy="1382794"/>
            <a:chOff x="0" y="0"/>
            <a:chExt cx="1537594" cy="935520"/>
          </a:xfrm>
        </p:grpSpPr>
        <p:sp>
          <p:nvSpPr>
            <p:cNvPr id="16" name="Freeform 14">
              <a:extLst>
                <a:ext uri="{FF2B5EF4-FFF2-40B4-BE49-F238E27FC236}">
                  <a16:creationId xmlns:a16="http://schemas.microsoft.com/office/drawing/2014/main" id="{CB61181E-C9CF-43F5-BB5B-10863D8C9DB8}"/>
                </a:ext>
              </a:extLst>
            </p:cNvPr>
            <p:cNvSpPr/>
            <p:nvPr/>
          </p:nvSpPr>
          <p:spPr>
            <a:xfrm>
              <a:off x="0" y="0"/>
              <a:ext cx="1537594" cy="935520"/>
            </a:xfrm>
            <a:custGeom>
              <a:avLst/>
              <a:gdLst/>
              <a:ahLst/>
              <a:cxnLst/>
              <a:rect l="l" t="t" r="r" b="b"/>
              <a:pathLst>
                <a:path w="1537594" h="935520">
                  <a:moveTo>
                    <a:pt x="1413134" y="59690"/>
                  </a:moveTo>
                  <a:cubicBezTo>
                    <a:pt x="1448694" y="59690"/>
                    <a:pt x="1477904" y="88900"/>
                    <a:pt x="1477904" y="124460"/>
                  </a:cubicBezTo>
                  <a:lnTo>
                    <a:pt x="1477904" y="811060"/>
                  </a:lnTo>
                  <a:cubicBezTo>
                    <a:pt x="1477904" y="846620"/>
                    <a:pt x="1448694" y="875830"/>
                    <a:pt x="1413134" y="875830"/>
                  </a:cubicBezTo>
                  <a:lnTo>
                    <a:pt x="124460" y="875830"/>
                  </a:lnTo>
                  <a:cubicBezTo>
                    <a:pt x="88900" y="875830"/>
                    <a:pt x="59690" y="846620"/>
                    <a:pt x="59690" y="811060"/>
                  </a:cubicBezTo>
                  <a:lnTo>
                    <a:pt x="59690" y="124460"/>
                  </a:lnTo>
                  <a:cubicBezTo>
                    <a:pt x="59690" y="88900"/>
                    <a:pt x="88900" y="59690"/>
                    <a:pt x="124460" y="59690"/>
                  </a:cubicBezTo>
                  <a:lnTo>
                    <a:pt x="1413134" y="59690"/>
                  </a:lnTo>
                  <a:moveTo>
                    <a:pt x="1413134" y="0"/>
                  </a:moveTo>
                  <a:lnTo>
                    <a:pt x="124460" y="0"/>
                  </a:lnTo>
                  <a:cubicBezTo>
                    <a:pt x="55880" y="0"/>
                    <a:pt x="0" y="55880"/>
                    <a:pt x="0" y="124460"/>
                  </a:cubicBezTo>
                  <a:lnTo>
                    <a:pt x="0" y="811060"/>
                  </a:lnTo>
                  <a:cubicBezTo>
                    <a:pt x="0" y="879640"/>
                    <a:pt x="55880" y="935520"/>
                    <a:pt x="124460" y="935520"/>
                  </a:cubicBezTo>
                  <a:lnTo>
                    <a:pt x="1413134" y="935520"/>
                  </a:lnTo>
                  <a:cubicBezTo>
                    <a:pt x="1481714" y="935520"/>
                    <a:pt x="1537594" y="879640"/>
                    <a:pt x="1537594" y="811060"/>
                  </a:cubicBezTo>
                  <a:lnTo>
                    <a:pt x="1537594" y="124460"/>
                  </a:lnTo>
                  <a:cubicBezTo>
                    <a:pt x="1537594" y="55880"/>
                    <a:pt x="1481714" y="0"/>
                    <a:pt x="1413134" y="0"/>
                  </a:cubicBezTo>
                  <a:close/>
                </a:path>
              </a:pathLst>
            </a:custGeom>
            <a:solidFill>
              <a:srgbClr val="FFAC67"/>
            </a:solidFill>
          </p:spPr>
          <p:txBody>
            <a:bodyPr/>
            <a:lstStyle/>
            <a:p>
              <a:endParaRPr lang="en-US"/>
            </a:p>
          </p:txBody>
        </p:sp>
      </p:grpSp>
      <p:grpSp>
        <p:nvGrpSpPr>
          <p:cNvPr id="17" name="Group 15">
            <a:extLst>
              <a:ext uri="{FF2B5EF4-FFF2-40B4-BE49-F238E27FC236}">
                <a16:creationId xmlns:a16="http://schemas.microsoft.com/office/drawing/2014/main" id="{9DFAE931-C69F-461D-A8B4-23D16CF52075}"/>
              </a:ext>
            </a:extLst>
          </p:cNvPr>
          <p:cNvGrpSpPr/>
          <p:nvPr/>
        </p:nvGrpSpPr>
        <p:grpSpPr>
          <a:xfrm>
            <a:off x="2038351" y="3560876"/>
            <a:ext cx="2272721" cy="1382794"/>
            <a:chOff x="0" y="0"/>
            <a:chExt cx="1537594" cy="935520"/>
          </a:xfrm>
        </p:grpSpPr>
        <p:sp>
          <p:nvSpPr>
            <p:cNvPr id="18" name="Freeform 16">
              <a:extLst>
                <a:ext uri="{FF2B5EF4-FFF2-40B4-BE49-F238E27FC236}">
                  <a16:creationId xmlns:a16="http://schemas.microsoft.com/office/drawing/2014/main" id="{F4D85E70-1F0C-401A-960B-DE5718437612}"/>
                </a:ext>
              </a:extLst>
            </p:cNvPr>
            <p:cNvSpPr/>
            <p:nvPr/>
          </p:nvSpPr>
          <p:spPr>
            <a:xfrm>
              <a:off x="0" y="0"/>
              <a:ext cx="1537594" cy="935520"/>
            </a:xfrm>
            <a:custGeom>
              <a:avLst/>
              <a:gdLst/>
              <a:ahLst/>
              <a:cxnLst/>
              <a:rect l="l" t="t" r="r" b="b"/>
              <a:pathLst>
                <a:path w="1537594" h="935520">
                  <a:moveTo>
                    <a:pt x="1413134" y="59690"/>
                  </a:moveTo>
                  <a:cubicBezTo>
                    <a:pt x="1448694" y="59690"/>
                    <a:pt x="1477904" y="88900"/>
                    <a:pt x="1477904" y="124460"/>
                  </a:cubicBezTo>
                  <a:lnTo>
                    <a:pt x="1477904" y="811060"/>
                  </a:lnTo>
                  <a:cubicBezTo>
                    <a:pt x="1477904" y="846620"/>
                    <a:pt x="1448694" y="875830"/>
                    <a:pt x="1413134" y="875830"/>
                  </a:cubicBezTo>
                  <a:lnTo>
                    <a:pt x="124460" y="875830"/>
                  </a:lnTo>
                  <a:cubicBezTo>
                    <a:pt x="88900" y="875830"/>
                    <a:pt x="59690" y="846620"/>
                    <a:pt x="59690" y="811060"/>
                  </a:cubicBezTo>
                  <a:lnTo>
                    <a:pt x="59690" y="124460"/>
                  </a:lnTo>
                  <a:cubicBezTo>
                    <a:pt x="59690" y="88900"/>
                    <a:pt x="88900" y="59690"/>
                    <a:pt x="124460" y="59690"/>
                  </a:cubicBezTo>
                  <a:lnTo>
                    <a:pt x="1413134" y="59690"/>
                  </a:lnTo>
                  <a:moveTo>
                    <a:pt x="1413134" y="0"/>
                  </a:moveTo>
                  <a:lnTo>
                    <a:pt x="124460" y="0"/>
                  </a:lnTo>
                  <a:cubicBezTo>
                    <a:pt x="55880" y="0"/>
                    <a:pt x="0" y="55880"/>
                    <a:pt x="0" y="124460"/>
                  </a:cubicBezTo>
                  <a:lnTo>
                    <a:pt x="0" y="811060"/>
                  </a:lnTo>
                  <a:cubicBezTo>
                    <a:pt x="0" y="879640"/>
                    <a:pt x="55880" y="935520"/>
                    <a:pt x="124460" y="935520"/>
                  </a:cubicBezTo>
                  <a:lnTo>
                    <a:pt x="1413134" y="935520"/>
                  </a:lnTo>
                  <a:cubicBezTo>
                    <a:pt x="1481714" y="935520"/>
                    <a:pt x="1537594" y="879640"/>
                    <a:pt x="1537594" y="811060"/>
                  </a:cubicBezTo>
                  <a:lnTo>
                    <a:pt x="1537594" y="124460"/>
                  </a:lnTo>
                  <a:cubicBezTo>
                    <a:pt x="1537594" y="55880"/>
                    <a:pt x="1481714" y="0"/>
                    <a:pt x="1413134" y="0"/>
                  </a:cubicBezTo>
                  <a:close/>
                </a:path>
              </a:pathLst>
            </a:custGeom>
            <a:solidFill>
              <a:srgbClr val="7ED957"/>
            </a:solidFill>
          </p:spPr>
          <p:txBody>
            <a:bodyPr/>
            <a:lstStyle/>
            <a:p>
              <a:endParaRPr lang="en-US"/>
            </a:p>
          </p:txBody>
        </p:sp>
      </p:grpSp>
      <p:pic>
        <p:nvPicPr>
          <p:cNvPr id="19" name="Picture 17">
            <a:extLst>
              <a:ext uri="{FF2B5EF4-FFF2-40B4-BE49-F238E27FC236}">
                <a16:creationId xmlns:a16="http://schemas.microsoft.com/office/drawing/2014/main" id="{9FCD547A-598E-4BD4-9D36-B55BBC61EDDB}"/>
              </a:ext>
            </a:extLst>
          </p:cNvPr>
          <p:cNvPicPr>
            <a:picLocks noChangeAspect="1"/>
          </p:cNvPicPr>
          <p:nvPr/>
        </p:nvPicPr>
        <p:blipFill>
          <a:blip r:embed="rId4"/>
          <a:srcRect/>
          <a:stretch>
            <a:fillRect/>
          </a:stretch>
        </p:blipFill>
        <p:spPr>
          <a:xfrm rot="-2935732">
            <a:off x="4984959" y="4805258"/>
            <a:ext cx="776511" cy="234365"/>
          </a:xfrm>
          <a:prstGeom prst="rect">
            <a:avLst/>
          </a:prstGeom>
        </p:spPr>
      </p:pic>
      <p:pic>
        <p:nvPicPr>
          <p:cNvPr id="20" name="Picture 18">
            <a:extLst>
              <a:ext uri="{FF2B5EF4-FFF2-40B4-BE49-F238E27FC236}">
                <a16:creationId xmlns:a16="http://schemas.microsoft.com/office/drawing/2014/main" id="{3732B72B-D924-4177-AC56-3C753AB19664}"/>
              </a:ext>
            </a:extLst>
          </p:cNvPr>
          <p:cNvPicPr>
            <a:picLocks noChangeAspect="1"/>
          </p:cNvPicPr>
          <p:nvPr/>
        </p:nvPicPr>
        <p:blipFill>
          <a:blip r:embed="rId4"/>
          <a:srcRect/>
          <a:stretch>
            <a:fillRect/>
          </a:stretch>
        </p:blipFill>
        <p:spPr>
          <a:xfrm rot="-978166">
            <a:off x="4305888" y="4234949"/>
            <a:ext cx="961891" cy="290316"/>
          </a:xfrm>
          <a:prstGeom prst="rect">
            <a:avLst/>
          </a:prstGeom>
        </p:spPr>
      </p:pic>
      <p:pic>
        <p:nvPicPr>
          <p:cNvPr id="21" name="Picture 19">
            <a:extLst>
              <a:ext uri="{FF2B5EF4-FFF2-40B4-BE49-F238E27FC236}">
                <a16:creationId xmlns:a16="http://schemas.microsoft.com/office/drawing/2014/main" id="{9FA74E68-803D-4B66-BBA0-4EA9E5C811F2}"/>
              </a:ext>
            </a:extLst>
          </p:cNvPr>
          <p:cNvPicPr>
            <a:picLocks noChangeAspect="1"/>
          </p:cNvPicPr>
          <p:nvPr/>
        </p:nvPicPr>
        <p:blipFill>
          <a:blip r:embed="rId4"/>
          <a:srcRect/>
          <a:stretch>
            <a:fillRect/>
          </a:stretch>
        </p:blipFill>
        <p:spPr>
          <a:xfrm rot="1822747">
            <a:off x="4772837" y="3363576"/>
            <a:ext cx="776511" cy="234365"/>
          </a:xfrm>
          <a:prstGeom prst="rect">
            <a:avLst/>
          </a:prstGeom>
        </p:spPr>
      </p:pic>
      <p:pic>
        <p:nvPicPr>
          <p:cNvPr id="22" name="Picture 20">
            <a:extLst>
              <a:ext uri="{FF2B5EF4-FFF2-40B4-BE49-F238E27FC236}">
                <a16:creationId xmlns:a16="http://schemas.microsoft.com/office/drawing/2014/main" id="{7AF1724C-1D79-49A7-9DFE-C4B1EFC43933}"/>
              </a:ext>
            </a:extLst>
          </p:cNvPr>
          <p:cNvPicPr>
            <a:picLocks noChangeAspect="1"/>
          </p:cNvPicPr>
          <p:nvPr/>
        </p:nvPicPr>
        <p:blipFill>
          <a:blip r:embed="rId4"/>
          <a:srcRect/>
          <a:stretch>
            <a:fillRect/>
          </a:stretch>
        </p:blipFill>
        <p:spPr>
          <a:xfrm rot="5107614">
            <a:off x="5822114" y="3124424"/>
            <a:ext cx="538334" cy="162479"/>
          </a:xfrm>
          <a:prstGeom prst="rect">
            <a:avLst/>
          </a:prstGeom>
        </p:spPr>
      </p:pic>
      <p:pic>
        <p:nvPicPr>
          <p:cNvPr id="23" name="Picture 21">
            <a:extLst>
              <a:ext uri="{FF2B5EF4-FFF2-40B4-BE49-F238E27FC236}">
                <a16:creationId xmlns:a16="http://schemas.microsoft.com/office/drawing/2014/main" id="{E7BA60DA-6D6B-47B4-A2E2-EF8146B32867}"/>
              </a:ext>
            </a:extLst>
          </p:cNvPr>
          <p:cNvPicPr>
            <a:picLocks noChangeAspect="1"/>
          </p:cNvPicPr>
          <p:nvPr/>
        </p:nvPicPr>
        <p:blipFill>
          <a:blip r:embed="rId4"/>
          <a:srcRect/>
          <a:stretch>
            <a:fillRect/>
          </a:stretch>
        </p:blipFill>
        <p:spPr>
          <a:xfrm rot="-7669806">
            <a:off x="6419129" y="4858196"/>
            <a:ext cx="641029" cy="193474"/>
          </a:xfrm>
          <a:prstGeom prst="rect">
            <a:avLst/>
          </a:prstGeom>
        </p:spPr>
      </p:pic>
      <p:pic>
        <p:nvPicPr>
          <p:cNvPr id="24" name="Picture 22">
            <a:extLst>
              <a:ext uri="{FF2B5EF4-FFF2-40B4-BE49-F238E27FC236}">
                <a16:creationId xmlns:a16="http://schemas.microsoft.com/office/drawing/2014/main" id="{E562AE5F-659F-4A94-AEDD-E520F18D61F0}"/>
              </a:ext>
            </a:extLst>
          </p:cNvPr>
          <p:cNvPicPr>
            <a:picLocks noChangeAspect="1"/>
          </p:cNvPicPr>
          <p:nvPr/>
        </p:nvPicPr>
        <p:blipFill>
          <a:blip r:embed="rId4"/>
          <a:srcRect/>
          <a:stretch>
            <a:fillRect/>
          </a:stretch>
        </p:blipFill>
        <p:spPr>
          <a:xfrm rot="-10105752">
            <a:off x="7036388" y="4314446"/>
            <a:ext cx="1121382" cy="338454"/>
          </a:xfrm>
          <a:prstGeom prst="rect">
            <a:avLst/>
          </a:prstGeom>
        </p:spPr>
      </p:pic>
      <p:pic>
        <p:nvPicPr>
          <p:cNvPr id="25" name="Picture 23">
            <a:extLst>
              <a:ext uri="{FF2B5EF4-FFF2-40B4-BE49-F238E27FC236}">
                <a16:creationId xmlns:a16="http://schemas.microsoft.com/office/drawing/2014/main" id="{5653EDFF-B706-4EB8-96C5-83DC1CBD8DE9}"/>
              </a:ext>
            </a:extLst>
          </p:cNvPr>
          <p:cNvPicPr>
            <a:picLocks noChangeAspect="1"/>
          </p:cNvPicPr>
          <p:nvPr/>
        </p:nvPicPr>
        <p:blipFill>
          <a:blip r:embed="rId4"/>
          <a:srcRect/>
          <a:stretch>
            <a:fillRect/>
          </a:stretch>
        </p:blipFill>
        <p:spPr>
          <a:xfrm rot="8955870">
            <a:off x="6746092" y="3339580"/>
            <a:ext cx="935515" cy="282356"/>
          </a:xfrm>
          <a:prstGeom prst="rect">
            <a:avLst/>
          </a:prstGeom>
        </p:spPr>
      </p:pic>
      <p:sp>
        <p:nvSpPr>
          <p:cNvPr id="26" name="TextBox 25">
            <a:extLst>
              <a:ext uri="{FF2B5EF4-FFF2-40B4-BE49-F238E27FC236}">
                <a16:creationId xmlns:a16="http://schemas.microsoft.com/office/drawing/2014/main" id="{0E89B456-5779-4466-A8C0-511C8A982404}"/>
              </a:ext>
            </a:extLst>
          </p:cNvPr>
          <p:cNvSpPr txBox="1"/>
          <p:nvPr/>
        </p:nvSpPr>
        <p:spPr>
          <a:xfrm>
            <a:off x="5373213" y="3772765"/>
            <a:ext cx="1510747"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WORD</a:t>
            </a:r>
          </a:p>
        </p:txBody>
      </p:sp>
      <p:sp>
        <p:nvSpPr>
          <p:cNvPr id="28" name="TextBox 27">
            <a:extLst>
              <a:ext uri="{FF2B5EF4-FFF2-40B4-BE49-F238E27FC236}">
                <a16:creationId xmlns:a16="http://schemas.microsoft.com/office/drawing/2014/main" id="{605907A9-30A7-4697-B37A-3611E34E58CB}"/>
              </a:ext>
            </a:extLst>
          </p:cNvPr>
          <p:cNvSpPr txBox="1"/>
          <p:nvPr/>
        </p:nvSpPr>
        <p:spPr>
          <a:xfrm>
            <a:off x="5125414" y="2023340"/>
            <a:ext cx="2272721" cy="400110"/>
          </a:xfrm>
          <a:prstGeom prst="rect">
            <a:avLst/>
          </a:prstGeom>
          <a:noFill/>
        </p:spPr>
        <p:txBody>
          <a:bodyPr wrap="square">
            <a:spAutoFit/>
          </a:bodyPr>
          <a:lstStyle/>
          <a:p>
            <a:pPr algn="ctr" fontAlgn="base">
              <a:defRPr/>
            </a:pPr>
            <a:r>
              <a:rPr lang="en-US" sz="2000">
                <a:solidFill>
                  <a:srgbClr val="000000"/>
                </a:solidFill>
                <a:latin typeface="Calibri" panose="020F0502020204030204" pitchFamily="34" charset="0"/>
                <a:cs typeface="Calibri" panose="020F0502020204030204" pitchFamily="34" charset="0"/>
              </a:rPr>
              <a:t>Part of Speech</a:t>
            </a:r>
          </a:p>
        </p:txBody>
      </p:sp>
      <p:sp>
        <p:nvSpPr>
          <p:cNvPr id="29" name="TextBox 28">
            <a:extLst>
              <a:ext uri="{FF2B5EF4-FFF2-40B4-BE49-F238E27FC236}">
                <a16:creationId xmlns:a16="http://schemas.microsoft.com/office/drawing/2014/main" id="{2425336F-1FB9-4178-9D64-0F20486C608C}"/>
              </a:ext>
            </a:extLst>
          </p:cNvPr>
          <p:cNvSpPr txBox="1"/>
          <p:nvPr/>
        </p:nvSpPr>
        <p:spPr>
          <a:xfrm>
            <a:off x="2525700" y="2282858"/>
            <a:ext cx="2272721" cy="830997"/>
          </a:xfrm>
          <a:prstGeom prst="rect">
            <a:avLst/>
          </a:prstGeom>
          <a:noFill/>
        </p:spPr>
        <p:txBody>
          <a:bodyPr wrap="square">
            <a:spAutoFit/>
          </a:bodyPr>
          <a:lstStyle/>
          <a:p>
            <a:pPr algn="ctr" fontAlgn="base">
              <a:defRPr/>
            </a:pPr>
            <a:r>
              <a:rPr lang="en-US" sz="2000">
                <a:solidFill>
                  <a:srgbClr val="000000"/>
                </a:solidFill>
                <a:latin typeface="Calibri" panose="020F0502020204030204" pitchFamily="34" charset="0"/>
                <a:cs typeface="Calibri" panose="020F0502020204030204" pitchFamily="34" charset="0"/>
              </a:rPr>
              <a:t>Word Structure</a:t>
            </a:r>
          </a:p>
          <a:p>
            <a:pPr algn="ctr" fontAlgn="base">
              <a:defRPr/>
            </a:pPr>
            <a:r>
              <a:rPr lang="en-US" sz="1400">
                <a:solidFill>
                  <a:srgbClr val="000000"/>
                </a:solidFill>
                <a:latin typeface="Calibri" panose="020F0502020204030204" pitchFamily="34" charset="0"/>
                <a:cs typeface="Calibri" panose="020F0502020204030204" pitchFamily="34" charset="0"/>
              </a:rPr>
              <a:t>(phonemes, syllables, </a:t>
            </a:r>
          </a:p>
          <a:p>
            <a:pPr algn="ctr" fontAlgn="base">
              <a:defRPr/>
            </a:pPr>
            <a:r>
              <a:rPr lang="en-US" sz="1400">
                <a:solidFill>
                  <a:srgbClr val="000000"/>
                </a:solidFill>
                <a:latin typeface="Calibri" panose="020F0502020204030204" pitchFamily="34" charset="0"/>
                <a:cs typeface="Calibri" panose="020F0502020204030204" pitchFamily="34" charset="0"/>
              </a:rPr>
              <a:t>morphemes, orthography)</a:t>
            </a:r>
          </a:p>
        </p:txBody>
      </p:sp>
      <p:sp>
        <p:nvSpPr>
          <p:cNvPr id="30" name="TextBox 29">
            <a:extLst>
              <a:ext uri="{FF2B5EF4-FFF2-40B4-BE49-F238E27FC236}">
                <a16:creationId xmlns:a16="http://schemas.microsoft.com/office/drawing/2014/main" id="{C1EFE49A-8D2A-4BB5-822D-9956690AA214}"/>
              </a:ext>
            </a:extLst>
          </p:cNvPr>
          <p:cNvSpPr txBox="1"/>
          <p:nvPr/>
        </p:nvSpPr>
        <p:spPr>
          <a:xfrm>
            <a:off x="7563129" y="2787449"/>
            <a:ext cx="2463357" cy="369332"/>
          </a:xfrm>
          <a:prstGeom prst="rect">
            <a:avLst/>
          </a:prstGeom>
          <a:noFill/>
        </p:spPr>
        <p:txBody>
          <a:bodyPr wrap="square">
            <a:spAutoFit/>
          </a:bodyPr>
          <a:lstStyle/>
          <a:p>
            <a:pPr algn="ctr"/>
            <a:r>
              <a:rPr lang="en-US">
                <a:latin typeface="Calibri" panose="020F0502020204030204" pitchFamily="34" charset="0"/>
                <a:cs typeface="Calibri" panose="020F0502020204030204" pitchFamily="34" charset="0"/>
              </a:rPr>
              <a:t>Synonyms/Antonyms</a:t>
            </a:r>
          </a:p>
        </p:txBody>
      </p:sp>
      <p:sp>
        <p:nvSpPr>
          <p:cNvPr id="31" name="TextBox 30">
            <a:extLst>
              <a:ext uri="{FF2B5EF4-FFF2-40B4-BE49-F238E27FC236}">
                <a16:creationId xmlns:a16="http://schemas.microsoft.com/office/drawing/2014/main" id="{95149D8C-93B1-44F0-8737-5EEE2609F2F3}"/>
              </a:ext>
            </a:extLst>
          </p:cNvPr>
          <p:cNvSpPr txBox="1"/>
          <p:nvPr/>
        </p:nvSpPr>
        <p:spPr>
          <a:xfrm>
            <a:off x="8158864" y="4353935"/>
            <a:ext cx="2272721" cy="400110"/>
          </a:xfrm>
          <a:prstGeom prst="rect">
            <a:avLst/>
          </a:prstGeom>
          <a:noFill/>
        </p:spPr>
        <p:txBody>
          <a:bodyPr wrap="square">
            <a:spAutoFit/>
          </a:bodyPr>
          <a:lstStyle/>
          <a:p>
            <a:pPr algn="ctr" fontAlgn="base">
              <a:defRPr/>
            </a:pPr>
            <a:r>
              <a:rPr lang="en-US" sz="2000">
                <a:solidFill>
                  <a:srgbClr val="000000"/>
                </a:solidFill>
                <a:latin typeface="Calibri" panose="020F0502020204030204" pitchFamily="34" charset="0"/>
                <a:cs typeface="Calibri" panose="020F0502020204030204" pitchFamily="34" charset="0"/>
              </a:rPr>
              <a:t>Connotations</a:t>
            </a:r>
          </a:p>
        </p:txBody>
      </p:sp>
      <p:sp>
        <p:nvSpPr>
          <p:cNvPr id="32" name="TextBox 31">
            <a:extLst>
              <a:ext uri="{FF2B5EF4-FFF2-40B4-BE49-F238E27FC236}">
                <a16:creationId xmlns:a16="http://schemas.microsoft.com/office/drawing/2014/main" id="{A5ADC094-83E3-4073-A2D1-A0DD0D9251F6}"/>
              </a:ext>
            </a:extLst>
          </p:cNvPr>
          <p:cNvSpPr txBox="1"/>
          <p:nvPr/>
        </p:nvSpPr>
        <p:spPr>
          <a:xfrm>
            <a:off x="5876268" y="5709652"/>
            <a:ext cx="2272721" cy="400110"/>
          </a:xfrm>
          <a:prstGeom prst="rect">
            <a:avLst/>
          </a:prstGeom>
          <a:noFill/>
        </p:spPr>
        <p:txBody>
          <a:bodyPr wrap="square">
            <a:spAutoFit/>
          </a:bodyPr>
          <a:lstStyle/>
          <a:p>
            <a:pPr algn="ctr" fontAlgn="base">
              <a:defRPr/>
            </a:pPr>
            <a:r>
              <a:rPr lang="en-US" sz="2000">
                <a:solidFill>
                  <a:srgbClr val="000000"/>
                </a:solidFill>
                <a:latin typeface="Calibri" panose="020F0502020204030204" pitchFamily="34" charset="0"/>
                <a:cs typeface="Calibri" panose="020F0502020204030204" pitchFamily="34" charset="0"/>
              </a:rPr>
              <a:t>Contexts</a:t>
            </a:r>
          </a:p>
        </p:txBody>
      </p:sp>
      <p:sp>
        <p:nvSpPr>
          <p:cNvPr id="33" name="TextBox 32">
            <a:extLst>
              <a:ext uri="{FF2B5EF4-FFF2-40B4-BE49-F238E27FC236}">
                <a16:creationId xmlns:a16="http://schemas.microsoft.com/office/drawing/2014/main" id="{019B697B-88D0-4414-A7D5-935A933141DF}"/>
              </a:ext>
            </a:extLst>
          </p:cNvPr>
          <p:cNvSpPr txBox="1"/>
          <p:nvPr/>
        </p:nvSpPr>
        <p:spPr>
          <a:xfrm>
            <a:off x="3198759" y="5481149"/>
            <a:ext cx="2247636" cy="707886"/>
          </a:xfrm>
          <a:prstGeom prst="rect">
            <a:avLst/>
          </a:prstGeom>
          <a:noFill/>
        </p:spPr>
        <p:txBody>
          <a:bodyPr wrap="square">
            <a:spAutoFit/>
          </a:bodyPr>
          <a:lstStyle/>
          <a:p>
            <a:pPr algn="ctr" fontAlgn="base">
              <a:defRPr/>
            </a:pPr>
            <a:r>
              <a:rPr lang="en-US" sz="2000">
                <a:solidFill>
                  <a:srgbClr val="000000"/>
                </a:solidFill>
                <a:latin typeface="Calibri" panose="020F0502020204030204" pitchFamily="34" charset="0"/>
                <a:cs typeface="Calibri" panose="020F0502020204030204" pitchFamily="34" charset="0"/>
              </a:rPr>
              <a:t>Meaning and Multiple Meanings</a:t>
            </a:r>
          </a:p>
        </p:txBody>
      </p:sp>
      <p:sp>
        <p:nvSpPr>
          <p:cNvPr id="34" name="TextBox 33">
            <a:extLst>
              <a:ext uri="{FF2B5EF4-FFF2-40B4-BE49-F238E27FC236}">
                <a16:creationId xmlns:a16="http://schemas.microsoft.com/office/drawing/2014/main" id="{39D3A7F2-940B-44D5-911B-DDC22F9C49AF}"/>
              </a:ext>
            </a:extLst>
          </p:cNvPr>
          <p:cNvSpPr txBox="1"/>
          <p:nvPr/>
        </p:nvSpPr>
        <p:spPr>
          <a:xfrm>
            <a:off x="2014655" y="4005367"/>
            <a:ext cx="2247636" cy="400110"/>
          </a:xfrm>
          <a:prstGeom prst="rect">
            <a:avLst/>
          </a:prstGeom>
          <a:noFill/>
        </p:spPr>
        <p:txBody>
          <a:bodyPr wrap="square">
            <a:spAutoFit/>
          </a:bodyPr>
          <a:lstStyle/>
          <a:p>
            <a:pPr algn="ctr" fontAlgn="base">
              <a:defRPr/>
            </a:pPr>
            <a:r>
              <a:rPr lang="en-US" sz="2000">
                <a:solidFill>
                  <a:srgbClr val="000000"/>
                </a:solidFill>
                <a:latin typeface="Calibri" panose="020F0502020204030204" pitchFamily="34" charset="0"/>
                <a:cs typeface="Calibri" panose="020F0502020204030204" pitchFamily="34" charset="0"/>
              </a:rPr>
              <a:t>Connections</a:t>
            </a:r>
          </a:p>
        </p:txBody>
      </p:sp>
      <p:pic>
        <p:nvPicPr>
          <p:cNvPr id="36" name="Picture 35">
            <a:extLst>
              <a:ext uri="{FF2B5EF4-FFF2-40B4-BE49-F238E27FC236}">
                <a16:creationId xmlns:a16="http://schemas.microsoft.com/office/drawing/2014/main" id="{0AA10665-F907-470D-98A9-6F4AF90C8832}"/>
              </a:ext>
            </a:extLst>
          </p:cNvPr>
          <p:cNvPicPr>
            <a:picLocks noChangeAspect="1"/>
          </p:cNvPicPr>
          <p:nvPr/>
        </p:nvPicPr>
        <p:blipFill>
          <a:blip r:embed="rId5"/>
          <a:stretch>
            <a:fillRect/>
          </a:stretch>
        </p:blipFill>
        <p:spPr>
          <a:xfrm>
            <a:off x="8794807" y="5292132"/>
            <a:ext cx="1470297" cy="1407464"/>
          </a:xfrm>
          <a:prstGeom prst="rect">
            <a:avLst/>
          </a:prstGeom>
        </p:spPr>
      </p:pic>
    </p:spTree>
    <p:extLst>
      <p:ext uri="{BB962C8B-B14F-4D97-AF65-F5344CB8AC3E}">
        <p14:creationId xmlns:p14="http://schemas.microsoft.com/office/powerpoint/2010/main" val="346960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78093"/>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Preparing for Instruction</a:t>
            </a:r>
            <a:br>
              <a:rPr lang="en-US"/>
            </a:br>
            <a:endParaRPr lang="en-US"/>
          </a:p>
        </p:txBody>
      </p:sp>
    </p:spTree>
    <p:extLst>
      <p:ext uri="{BB962C8B-B14F-4D97-AF65-F5344CB8AC3E}">
        <p14:creationId xmlns:p14="http://schemas.microsoft.com/office/powerpoint/2010/main" val="290130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65844-DC09-9083-3180-9D05E96D566B}"/>
              </a:ext>
            </a:extLst>
          </p:cNvPr>
          <p:cNvSpPr>
            <a:spLocks noGrp="1"/>
          </p:cNvSpPr>
          <p:nvPr>
            <p:ph type="title"/>
          </p:nvPr>
        </p:nvSpPr>
        <p:spPr>
          <a:xfrm>
            <a:off x="458498" y="344672"/>
            <a:ext cx="11068937" cy="1297115"/>
          </a:xfrm>
        </p:spPr>
        <p:txBody>
          <a:bodyPr vert="horz" lIns="91440" tIns="45720" rIns="91440" bIns="45720" rtlCol="0" anchor="t">
            <a:normAutofit/>
          </a:bodyPr>
          <a:lstStyle/>
          <a:p>
            <a:pPr>
              <a:spcBef>
                <a:spcPct val="0"/>
              </a:spcBef>
            </a:pPr>
            <a:r>
              <a:rPr lang="en-US" sz="3200" kern="1200">
                <a:solidFill>
                  <a:srgbClr val="825474"/>
                </a:solidFill>
                <a:latin typeface="+mj-lt"/>
                <a:ea typeface="+mj-ea"/>
                <a:cs typeface="+mj-cs"/>
              </a:rPr>
              <a:t>Tiers of Word Learning – Select Words Carefully</a:t>
            </a:r>
          </a:p>
        </p:txBody>
      </p:sp>
      <p:pic>
        <p:nvPicPr>
          <p:cNvPr id="3" name="Picture 2">
            <a:extLst>
              <a:ext uri="{FF2B5EF4-FFF2-40B4-BE49-F238E27FC236}">
                <a16:creationId xmlns:a16="http://schemas.microsoft.com/office/drawing/2014/main" id="{07E9EF67-907F-7F87-E631-BD318289CA14}"/>
              </a:ext>
            </a:extLst>
          </p:cNvPr>
          <p:cNvPicPr>
            <a:picLocks noChangeAspect="1"/>
          </p:cNvPicPr>
          <p:nvPr/>
        </p:nvPicPr>
        <p:blipFill>
          <a:blip r:embed="rId3"/>
          <a:stretch>
            <a:fillRect/>
          </a:stretch>
        </p:blipFill>
        <p:spPr>
          <a:xfrm>
            <a:off x="423232" y="902747"/>
            <a:ext cx="4675709" cy="4771131"/>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2" name="Group 1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3" name="Freeform: Shape 1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B93A7E41-6E47-CB91-F6B7-844E230F4950}"/>
              </a:ext>
            </a:extLst>
          </p:cNvPr>
          <p:cNvPicPr>
            <a:picLocks noChangeAspect="1"/>
          </p:cNvPicPr>
          <p:nvPr/>
        </p:nvPicPr>
        <p:blipFill>
          <a:blip r:embed="rId4"/>
          <a:stretch>
            <a:fillRect/>
          </a:stretch>
        </p:blipFill>
        <p:spPr>
          <a:xfrm>
            <a:off x="4351871" y="4472165"/>
            <a:ext cx="2095500" cy="695325"/>
          </a:xfrm>
          <a:prstGeom prst="rect">
            <a:avLst/>
          </a:prstGeom>
        </p:spPr>
      </p:pic>
      <p:pic>
        <p:nvPicPr>
          <p:cNvPr id="7" name="Picture 6">
            <a:extLst>
              <a:ext uri="{FF2B5EF4-FFF2-40B4-BE49-F238E27FC236}">
                <a16:creationId xmlns:a16="http://schemas.microsoft.com/office/drawing/2014/main" id="{B65373B2-719E-7719-9738-76CC12749A27}"/>
              </a:ext>
            </a:extLst>
          </p:cNvPr>
          <p:cNvPicPr>
            <a:picLocks noChangeAspect="1"/>
          </p:cNvPicPr>
          <p:nvPr/>
        </p:nvPicPr>
        <p:blipFill>
          <a:blip r:embed="rId4"/>
          <a:stretch>
            <a:fillRect/>
          </a:stretch>
        </p:blipFill>
        <p:spPr>
          <a:xfrm>
            <a:off x="3573379" y="1438527"/>
            <a:ext cx="2095500" cy="695325"/>
          </a:xfrm>
          <a:prstGeom prst="rect">
            <a:avLst/>
          </a:prstGeom>
        </p:spPr>
      </p:pic>
      <p:sp>
        <p:nvSpPr>
          <p:cNvPr id="9" name="TextBox 8">
            <a:extLst>
              <a:ext uri="{FF2B5EF4-FFF2-40B4-BE49-F238E27FC236}">
                <a16:creationId xmlns:a16="http://schemas.microsoft.com/office/drawing/2014/main" id="{7EBEB964-7562-06C6-60F7-FA0D9F25217F}"/>
              </a:ext>
            </a:extLst>
          </p:cNvPr>
          <p:cNvSpPr txBox="1"/>
          <p:nvPr/>
        </p:nvSpPr>
        <p:spPr>
          <a:xfrm>
            <a:off x="6024444" y="1046674"/>
            <a:ext cx="3779774" cy="1231106"/>
          </a:xfrm>
          <a:prstGeom prst="rect">
            <a:avLst/>
          </a:prstGeom>
          <a:solidFill>
            <a:schemeClr val="bg2">
              <a:lumMod val="40000"/>
              <a:lumOff val="60000"/>
            </a:schemeClr>
          </a:solidFill>
          <a:effectLst>
            <a:softEdge rad="12700"/>
          </a:effectLst>
        </p:spPr>
        <p:txBody>
          <a:bodyPr wrap="square" rtlCol="0">
            <a:spAutoFit/>
          </a:bodyPr>
          <a:lstStyle/>
          <a:p>
            <a:r>
              <a:rPr lang="en-US" sz="2000" b="1"/>
              <a:t>Tier 3: Content Specific words</a:t>
            </a:r>
          </a:p>
          <a:p>
            <a:pPr marL="285750" indent="-285750">
              <a:buFont typeface="Arial" panose="020B0604020202020204" pitchFamily="34" charset="0"/>
              <a:buChar char="•"/>
            </a:pPr>
            <a:r>
              <a:rPr lang="en-US"/>
              <a:t>Low frequency</a:t>
            </a:r>
          </a:p>
          <a:p>
            <a:pPr marL="285750" indent="-285750">
              <a:buFont typeface="Arial" panose="020B0604020202020204" pitchFamily="34" charset="0"/>
              <a:buChar char="•"/>
            </a:pPr>
            <a:r>
              <a:rPr lang="en-US"/>
              <a:t>Pertain to specific area or domain</a:t>
            </a:r>
          </a:p>
          <a:p>
            <a:pPr marL="285750" indent="-285750">
              <a:buFont typeface="Arial" panose="020B0604020202020204" pitchFamily="34" charset="0"/>
              <a:buChar char="•"/>
            </a:pPr>
            <a:r>
              <a:rPr lang="en-US"/>
              <a:t>Often defined in textbooks</a:t>
            </a:r>
          </a:p>
        </p:txBody>
      </p:sp>
      <p:sp>
        <p:nvSpPr>
          <p:cNvPr id="11" name="TextBox 10">
            <a:extLst>
              <a:ext uri="{FF2B5EF4-FFF2-40B4-BE49-F238E27FC236}">
                <a16:creationId xmlns:a16="http://schemas.microsoft.com/office/drawing/2014/main" id="{630B64E6-205F-3EA1-63F4-A24C1801F730}"/>
              </a:ext>
            </a:extLst>
          </p:cNvPr>
          <p:cNvSpPr txBox="1"/>
          <p:nvPr/>
        </p:nvSpPr>
        <p:spPr>
          <a:xfrm>
            <a:off x="6596236" y="4472165"/>
            <a:ext cx="3779774" cy="954107"/>
          </a:xfrm>
          <a:prstGeom prst="rect">
            <a:avLst/>
          </a:prstGeom>
          <a:solidFill>
            <a:schemeClr val="bg2">
              <a:lumMod val="20000"/>
              <a:lumOff val="80000"/>
            </a:schemeClr>
          </a:solidFill>
          <a:effectLst>
            <a:softEdge rad="12700"/>
          </a:effectLst>
        </p:spPr>
        <p:txBody>
          <a:bodyPr wrap="square" rtlCol="0">
            <a:spAutoFit/>
          </a:bodyPr>
          <a:lstStyle/>
          <a:p>
            <a:r>
              <a:rPr lang="en-US" sz="2000" b="1"/>
              <a:t>Tier 1: Basic, “Everyday” Words</a:t>
            </a:r>
          </a:p>
          <a:p>
            <a:pPr marL="285750" indent="-285750">
              <a:buFont typeface="Arial" panose="020B0604020202020204" pitchFamily="34" charset="0"/>
              <a:buChar char="•"/>
            </a:pPr>
            <a:r>
              <a:rPr lang="en-US"/>
              <a:t>High frequency</a:t>
            </a:r>
          </a:p>
          <a:p>
            <a:pPr marL="285750" indent="-285750">
              <a:buFont typeface="Arial" panose="020B0604020202020204" pitchFamily="34" charset="0"/>
              <a:buChar char="•"/>
            </a:pPr>
            <a:r>
              <a:rPr lang="en-US"/>
              <a:t>Occur often in conversation</a:t>
            </a:r>
          </a:p>
        </p:txBody>
      </p:sp>
      <p:pic>
        <p:nvPicPr>
          <p:cNvPr id="17" name="Picture 16">
            <a:extLst>
              <a:ext uri="{FF2B5EF4-FFF2-40B4-BE49-F238E27FC236}">
                <a16:creationId xmlns:a16="http://schemas.microsoft.com/office/drawing/2014/main" id="{6C1E90DD-B55F-5755-46A9-37BA6D81AF26}"/>
              </a:ext>
            </a:extLst>
          </p:cNvPr>
          <p:cNvPicPr>
            <a:picLocks noChangeAspect="1"/>
          </p:cNvPicPr>
          <p:nvPr/>
        </p:nvPicPr>
        <p:blipFill>
          <a:blip r:embed="rId5"/>
          <a:stretch>
            <a:fillRect/>
          </a:stretch>
        </p:blipFill>
        <p:spPr>
          <a:xfrm>
            <a:off x="4138922" y="2857121"/>
            <a:ext cx="2095500" cy="609600"/>
          </a:xfrm>
          <a:prstGeom prst="rect">
            <a:avLst/>
          </a:prstGeom>
        </p:spPr>
      </p:pic>
      <p:sp>
        <p:nvSpPr>
          <p:cNvPr id="18" name="TextBox 17">
            <a:extLst>
              <a:ext uri="{FF2B5EF4-FFF2-40B4-BE49-F238E27FC236}">
                <a16:creationId xmlns:a16="http://schemas.microsoft.com/office/drawing/2014/main" id="{E014D13E-2A59-C0BF-3E13-B75317DF3B2C}"/>
              </a:ext>
            </a:extLst>
          </p:cNvPr>
          <p:cNvSpPr txBox="1"/>
          <p:nvPr/>
        </p:nvSpPr>
        <p:spPr>
          <a:xfrm>
            <a:off x="6293797" y="2506864"/>
            <a:ext cx="4537764" cy="1785104"/>
          </a:xfrm>
          <a:prstGeom prst="rect">
            <a:avLst/>
          </a:prstGeom>
          <a:solidFill>
            <a:schemeClr val="bg2">
              <a:lumMod val="60000"/>
              <a:lumOff val="40000"/>
            </a:schemeClr>
          </a:solidFill>
          <a:effectLst>
            <a:softEdge rad="12700"/>
          </a:effectLst>
        </p:spPr>
        <p:txBody>
          <a:bodyPr wrap="square" rtlCol="0">
            <a:spAutoFit/>
          </a:bodyPr>
          <a:lstStyle/>
          <a:p>
            <a:r>
              <a:rPr lang="en-US" sz="2000" b="1"/>
              <a:t>Tier 2: Academic Vocabulary</a:t>
            </a:r>
          </a:p>
          <a:p>
            <a:pPr marL="285750" indent="-285750">
              <a:buFont typeface="Arial" panose="020B0604020202020204" pitchFamily="34" charset="0"/>
              <a:buChar char="•"/>
            </a:pPr>
            <a:r>
              <a:rPr lang="en-US"/>
              <a:t>High utility</a:t>
            </a:r>
          </a:p>
          <a:p>
            <a:pPr marL="285750" indent="-285750">
              <a:buFont typeface="Arial" panose="020B0604020202020204" pitchFamily="34" charset="0"/>
              <a:buChar char="•"/>
            </a:pPr>
            <a:r>
              <a:rPr lang="en-US"/>
              <a:t>Used across content domains/contexts</a:t>
            </a:r>
          </a:p>
          <a:p>
            <a:pPr marL="285750" indent="-285750">
              <a:buFont typeface="Arial" panose="020B0604020202020204" pitchFamily="34" charset="0"/>
              <a:buChar char="•"/>
            </a:pPr>
            <a:r>
              <a:rPr lang="en-US"/>
              <a:t>Less commonly used in typical conversation</a:t>
            </a:r>
          </a:p>
          <a:p>
            <a:pPr marL="285750" indent="-285750">
              <a:buFont typeface="Arial" panose="020B0604020202020204" pitchFamily="34" charset="0"/>
              <a:buChar char="•"/>
            </a:pPr>
            <a:r>
              <a:rPr lang="en-US"/>
              <a:t>Critical to understanding the text</a:t>
            </a:r>
          </a:p>
          <a:p>
            <a:pPr marL="285750" indent="-285750">
              <a:buFont typeface="Arial" panose="020B0604020202020204" pitchFamily="34" charset="0"/>
              <a:buChar char="•"/>
            </a:pPr>
            <a:r>
              <a:rPr lang="en-US"/>
              <a:t>Infrequently defined in texts</a:t>
            </a:r>
          </a:p>
        </p:txBody>
      </p:sp>
      <p:sp>
        <p:nvSpPr>
          <p:cNvPr id="19" name="TextBox 18">
            <a:extLst>
              <a:ext uri="{FF2B5EF4-FFF2-40B4-BE49-F238E27FC236}">
                <a16:creationId xmlns:a16="http://schemas.microsoft.com/office/drawing/2014/main" id="{DF6D8DA2-8698-8F19-E595-46B7C8CD3C93}"/>
              </a:ext>
            </a:extLst>
          </p:cNvPr>
          <p:cNvSpPr txBox="1"/>
          <p:nvPr/>
        </p:nvSpPr>
        <p:spPr>
          <a:xfrm>
            <a:off x="8978354" y="6209298"/>
            <a:ext cx="3150147" cy="369332"/>
          </a:xfrm>
          <a:prstGeom prst="rect">
            <a:avLst/>
          </a:prstGeom>
          <a:noFill/>
        </p:spPr>
        <p:txBody>
          <a:bodyPr wrap="square" rtlCol="0">
            <a:spAutoFit/>
          </a:bodyPr>
          <a:lstStyle/>
          <a:p>
            <a:r>
              <a:rPr lang="en-US" i="1"/>
              <a:t>(Beck, McKeown, Kucan, 2002)</a:t>
            </a:r>
          </a:p>
        </p:txBody>
      </p:sp>
      <p:sp>
        <p:nvSpPr>
          <p:cNvPr id="20" name="TextBox 19">
            <a:extLst>
              <a:ext uri="{FF2B5EF4-FFF2-40B4-BE49-F238E27FC236}">
                <a16:creationId xmlns:a16="http://schemas.microsoft.com/office/drawing/2014/main" id="{D471B9E9-59DE-34F4-D767-D9FDB789268D}"/>
              </a:ext>
            </a:extLst>
          </p:cNvPr>
          <p:cNvSpPr txBox="1"/>
          <p:nvPr/>
        </p:nvSpPr>
        <p:spPr>
          <a:xfrm>
            <a:off x="10483702" y="4400605"/>
            <a:ext cx="1229308" cy="1323439"/>
          </a:xfrm>
          <a:prstGeom prst="rect">
            <a:avLst/>
          </a:prstGeom>
          <a:noFill/>
        </p:spPr>
        <p:txBody>
          <a:bodyPr wrap="square" rtlCol="0">
            <a:spAutoFit/>
          </a:bodyPr>
          <a:lstStyle/>
          <a:p>
            <a:r>
              <a:rPr lang="en-US" sz="2000">
                <a:solidFill>
                  <a:srgbClr val="C00000"/>
                </a:solidFill>
              </a:rPr>
              <a:t>ball</a:t>
            </a:r>
          </a:p>
          <a:p>
            <a:r>
              <a:rPr lang="en-US" sz="2000">
                <a:solidFill>
                  <a:srgbClr val="C00000"/>
                </a:solidFill>
              </a:rPr>
              <a:t>sing</a:t>
            </a:r>
          </a:p>
          <a:p>
            <a:r>
              <a:rPr lang="en-US" sz="2000">
                <a:solidFill>
                  <a:srgbClr val="C00000"/>
                </a:solidFill>
              </a:rPr>
              <a:t>move</a:t>
            </a:r>
          </a:p>
          <a:p>
            <a:r>
              <a:rPr lang="en-US" sz="2000">
                <a:solidFill>
                  <a:srgbClr val="C00000"/>
                </a:solidFill>
              </a:rPr>
              <a:t>idea</a:t>
            </a:r>
          </a:p>
        </p:txBody>
      </p:sp>
      <p:sp>
        <p:nvSpPr>
          <p:cNvPr id="21" name="TextBox 20">
            <a:extLst>
              <a:ext uri="{FF2B5EF4-FFF2-40B4-BE49-F238E27FC236}">
                <a16:creationId xmlns:a16="http://schemas.microsoft.com/office/drawing/2014/main" id="{5145FEAA-DF30-5392-AECE-1B39F4F88C33}"/>
              </a:ext>
            </a:extLst>
          </p:cNvPr>
          <p:cNvSpPr txBox="1"/>
          <p:nvPr/>
        </p:nvSpPr>
        <p:spPr>
          <a:xfrm>
            <a:off x="10804358" y="2597124"/>
            <a:ext cx="1324143" cy="1323439"/>
          </a:xfrm>
          <a:prstGeom prst="rect">
            <a:avLst/>
          </a:prstGeom>
          <a:noFill/>
        </p:spPr>
        <p:txBody>
          <a:bodyPr wrap="square" rtlCol="0">
            <a:spAutoFit/>
          </a:bodyPr>
          <a:lstStyle/>
          <a:p>
            <a:r>
              <a:rPr lang="en-US" sz="2000">
                <a:solidFill>
                  <a:srgbClr val="C00000"/>
                </a:solidFill>
              </a:rPr>
              <a:t>fortunate</a:t>
            </a:r>
          </a:p>
          <a:p>
            <a:r>
              <a:rPr lang="en-US" sz="2000">
                <a:solidFill>
                  <a:srgbClr val="C00000"/>
                </a:solidFill>
              </a:rPr>
              <a:t>hustle</a:t>
            </a:r>
          </a:p>
          <a:p>
            <a:r>
              <a:rPr lang="en-US" sz="2000">
                <a:solidFill>
                  <a:srgbClr val="C00000"/>
                </a:solidFill>
              </a:rPr>
              <a:t>predict</a:t>
            </a:r>
          </a:p>
          <a:p>
            <a:r>
              <a:rPr lang="en-US" sz="2000">
                <a:solidFill>
                  <a:srgbClr val="C00000"/>
                </a:solidFill>
              </a:rPr>
              <a:t>determine</a:t>
            </a:r>
          </a:p>
        </p:txBody>
      </p:sp>
      <p:sp>
        <p:nvSpPr>
          <p:cNvPr id="22" name="TextBox 21">
            <a:extLst>
              <a:ext uri="{FF2B5EF4-FFF2-40B4-BE49-F238E27FC236}">
                <a16:creationId xmlns:a16="http://schemas.microsoft.com/office/drawing/2014/main" id="{AFA2E89A-65E7-ACA5-4CCC-DF30016AD218}"/>
              </a:ext>
            </a:extLst>
          </p:cNvPr>
          <p:cNvSpPr txBox="1"/>
          <p:nvPr/>
        </p:nvSpPr>
        <p:spPr>
          <a:xfrm>
            <a:off x="9950112" y="1133956"/>
            <a:ext cx="1762898" cy="1015663"/>
          </a:xfrm>
          <a:prstGeom prst="rect">
            <a:avLst/>
          </a:prstGeom>
          <a:noFill/>
        </p:spPr>
        <p:txBody>
          <a:bodyPr wrap="square" rtlCol="0">
            <a:spAutoFit/>
          </a:bodyPr>
          <a:lstStyle/>
          <a:p>
            <a:r>
              <a:rPr lang="en-US" sz="2000">
                <a:solidFill>
                  <a:srgbClr val="C00000"/>
                </a:solidFill>
              </a:rPr>
              <a:t>chlorophyll</a:t>
            </a:r>
          </a:p>
          <a:p>
            <a:r>
              <a:rPr lang="en-US" sz="2000">
                <a:solidFill>
                  <a:srgbClr val="C00000"/>
                </a:solidFill>
              </a:rPr>
              <a:t>coefficient</a:t>
            </a:r>
          </a:p>
          <a:p>
            <a:r>
              <a:rPr lang="en-US" sz="2000">
                <a:solidFill>
                  <a:srgbClr val="C00000"/>
                </a:solidFill>
              </a:rPr>
              <a:t>isotope</a:t>
            </a:r>
          </a:p>
        </p:txBody>
      </p:sp>
      <p:pic>
        <p:nvPicPr>
          <p:cNvPr id="6" name="Picture 5" descr="Logo, company name&#10;&#10;Description automatically generated">
            <a:extLst>
              <a:ext uri="{FF2B5EF4-FFF2-40B4-BE49-F238E27FC236}">
                <a16:creationId xmlns:a16="http://schemas.microsoft.com/office/drawing/2014/main" id="{2AE6164F-C3BE-A4CC-7012-4A52EDD241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 y="5724044"/>
            <a:ext cx="1778307" cy="1133956"/>
          </a:xfrm>
          <a:prstGeom prst="rect">
            <a:avLst/>
          </a:prstGeom>
        </p:spPr>
      </p:pic>
    </p:spTree>
    <p:extLst>
      <p:ext uri="{BB962C8B-B14F-4D97-AF65-F5344CB8AC3E}">
        <p14:creationId xmlns:p14="http://schemas.microsoft.com/office/powerpoint/2010/main" val="66812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8" grpId="0" animBg="1"/>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95EF-B1A9-A508-81BD-A59907C4169D}"/>
              </a:ext>
            </a:extLst>
          </p:cNvPr>
          <p:cNvSpPr>
            <a:spLocks noGrp="1"/>
          </p:cNvSpPr>
          <p:nvPr>
            <p:ph type="title"/>
          </p:nvPr>
        </p:nvSpPr>
        <p:spPr>
          <a:xfrm>
            <a:off x="280490" y="338998"/>
            <a:ext cx="11365187" cy="527100"/>
          </a:xfrm>
        </p:spPr>
        <p:txBody>
          <a:bodyPr/>
          <a:lstStyle/>
          <a:p>
            <a:r>
              <a:rPr lang="en-US" sz="4000"/>
              <a:t>Selecting Tier II Words for Instruction</a:t>
            </a:r>
          </a:p>
        </p:txBody>
      </p:sp>
      <p:sp>
        <p:nvSpPr>
          <p:cNvPr id="3" name="TextBox 2">
            <a:extLst>
              <a:ext uri="{FF2B5EF4-FFF2-40B4-BE49-F238E27FC236}">
                <a16:creationId xmlns:a16="http://schemas.microsoft.com/office/drawing/2014/main" id="{DD8B1A71-015F-55E1-5A14-4760E402BBA6}"/>
              </a:ext>
            </a:extLst>
          </p:cNvPr>
          <p:cNvSpPr txBox="1"/>
          <p:nvPr/>
        </p:nvSpPr>
        <p:spPr>
          <a:xfrm>
            <a:off x="1345769" y="1502244"/>
            <a:ext cx="9500461" cy="5016758"/>
          </a:xfrm>
          <a:prstGeom prst="rect">
            <a:avLst/>
          </a:prstGeom>
          <a:noFill/>
        </p:spPr>
        <p:txBody>
          <a:bodyPr wrap="square" rtlCol="0">
            <a:spAutoFit/>
          </a:bodyPr>
          <a:lstStyle/>
          <a:p>
            <a:pPr rtl="0" fontAlgn="base">
              <a:spcBef>
                <a:spcPts val="0"/>
              </a:spcBef>
              <a:spcAft>
                <a:spcPts val="0"/>
              </a:spcAft>
            </a:pPr>
            <a:r>
              <a:rPr lang="en-US" sz="3200" b="1" i="0" u="none" strike="noStrike">
                <a:solidFill>
                  <a:schemeClr val="bg2">
                    <a:lumMod val="60000"/>
                    <a:lumOff val="40000"/>
                  </a:schemeClr>
                </a:solidFill>
                <a:effectLst/>
              </a:rPr>
              <a:t>Importance and Utility: </a:t>
            </a:r>
            <a:r>
              <a:rPr lang="en-US" sz="2800" b="0" i="0" u="none" strike="noStrike">
                <a:solidFill>
                  <a:srgbClr val="000000"/>
                </a:solidFill>
                <a:effectLst/>
              </a:rPr>
              <a:t>Will the word be used across multiple domains? Is the word useful in many contexts? Is the word important to understanding the text?</a:t>
            </a:r>
          </a:p>
          <a:p>
            <a:pPr rtl="0" fontAlgn="base">
              <a:spcBef>
                <a:spcPts val="0"/>
              </a:spcBef>
              <a:spcAft>
                <a:spcPts val="0"/>
              </a:spcAft>
            </a:pPr>
            <a:endParaRPr lang="en-US" sz="2800" b="0" i="0" u="none" strike="noStrike">
              <a:solidFill>
                <a:srgbClr val="000000"/>
              </a:solidFill>
              <a:effectLst/>
            </a:endParaRPr>
          </a:p>
          <a:p>
            <a:pPr rtl="0" fontAlgn="base">
              <a:spcBef>
                <a:spcPts val="0"/>
              </a:spcBef>
              <a:spcAft>
                <a:spcPts val="0"/>
              </a:spcAft>
            </a:pPr>
            <a:r>
              <a:rPr lang="en-US" sz="3200" b="1" i="0" u="none" strike="noStrike">
                <a:solidFill>
                  <a:schemeClr val="bg2">
                    <a:lumMod val="60000"/>
                    <a:lumOff val="40000"/>
                  </a:schemeClr>
                </a:solidFill>
                <a:effectLst/>
              </a:rPr>
              <a:t>Conceptual Understanding</a:t>
            </a:r>
            <a:r>
              <a:rPr lang="en-US" sz="2800" b="1" i="0" u="none" strike="noStrike">
                <a:solidFill>
                  <a:schemeClr val="bg2">
                    <a:lumMod val="60000"/>
                    <a:lumOff val="40000"/>
                  </a:schemeClr>
                </a:solidFill>
                <a:effectLst/>
              </a:rPr>
              <a:t>: </a:t>
            </a:r>
            <a:r>
              <a:rPr lang="en-US" sz="2800" b="0" i="0" u="none" strike="noStrike">
                <a:solidFill>
                  <a:srgbClr val="000000"/>
                </a:solidFill>
                <a:effectLst/>
              </a:rPr>
              <a:t>Does the word allow students to be more specific or precise in describing a known context?</a:t>
            </a:r>
          </a:p>
          <a:p>
            <a:pPr rtl="0" fontAlgn="base">
              <a:spcBef>
                <a:spcPts val="0"/>
              </a:spcBef>
              <a:spcAft>
                <a:spcPts val="0"/>
              </a:spcAft>
              <a:buFont typeface="Arial" panose="020B0604020202020204" pitchFamily="34" charset="0"/>
              <a:buChar char="•"/>
            </a:pPr>
            <a:endParaRPr lang="en-US" sz="2800" b="0" i="0" u="none" strike="noStrike">
              <a:solidFill>
                <a:srgbClr val="000000"/>
              </a:solidFill>
              <a:effectLst/>
            </a:endParaRPr>
          </a:p>
          <a:p>
            <a:pPr rtl="0" fontAlgn="base">
              <a:spcBef>
                <a:spcPts val="0"/>
              </a:spcBef>
              <a:spcAft>
                <a:spcPts val="1600"/>
              </a:spcAft>
            </a:pPr>
            <a:r>
              <a:rPr lang="en-US" sz="3200" b="1" i="0" u="none" strike="noStrike">
                <a:solidFill>
                  <a:schemeClr val="bg2">
                    <a:lumMod val="60000"/>
                    <a:lumOff val="40000"/>
                  </a:schemeClr>
                </a:solidFill>
                <a:effectLst/>
              </a:rPr>
              <a:t>Instructional potential:</a:t>
            </a:r>
            <a:r>
              <a:rPr lang="en-US" sz="3200" b="0" i="0" u="none" strike="noStrike">
                <a:solidFill>
                  <a:schemeClr val="bg2">
                    <a:lumMod val="60000"/>
                    <a:lumOff val="40000"/>
                  </a:schemeClr>
                </a:solidFill>
                <a:effectLst/>
              </a:rPr>
              <a:t>  </a:t>
            </a:r>
            <a:r>
              <a:rPr lang="en-US" sz="2800" b="0" i="0" u="none" strike="noStrike">
                <a:solidFill>
                  <a:srgbClr val="000000"/>
                </a:solidFill>
                <a:effectLst/>
              </a:rPr>
              <a:t>Does the meaning of the word change based on context? Can multiple meanings be explored? Are there word parts that can help students connect to future words?</a:t>
            </a:r>
          </a:p>
        </p:txBody>
      </p:sp>
      <p:sp>
        <p:nvSpPr>
          <p:cNvPr id="5" name="TextBox 4">
            <a:extLst>
              <a:ext uri="{FF2B5EF4-FFF2-40B4-BE49-F238E27FC236}">
                <a16:creationId xmlns:a16="http://schemas.microsoft.com/office/drawing/2014/main" id="{4CF345DE-AF78-8168-9671-D0BD2C956690}"/>
              </a:ext>
            </a:extLst>
          </p:cNvPr>
          <p:cNvSpPr txBox="1"/>
          <p:nvPr/>
        </p:nvSpPr>
        <p:spPr>
          <a:xfrm>
            <a:off x="8935997" y="6334336"/>
            <a:ext cx="4319752" cy="369332"/>
          </a:xfrm>
          <a:prstGeom prst="rect">
            <a:avLst/>
          </a:prstGeom>
          <a:noFill/>
        </p:spPr>
        <p:txBody>
          <a:bodyPr wrap="square" rtlCol="0">
            <a:spAutoFit/>
          </a:bodyPr>
          <a:lstStyle/>
          <a:p>
            <a:r>
              <a:rPr lang="en-US" i="1"/>
              <a:t>(Beck, McKeown, Kucan, 2013)</a:t>
            </a:r>
            <a:endParaRPr lang="en-US"/>
          </a:p>
        </p:txBody>
      </p:sp>
    </p:spTree>
    <p:extLst>
      <p:ext uri="{BB962C8B-B14F-4D97-AF65-F5344CB8AC3E}">
        <p14:creationId xmlns:p14="http://schemas.microsoft.com/office/powerpoint/2010/main" val="398017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8B01F-5883-F349-4BEF-5441460006F3}"/>
              </a:ext>
            </a:extLst>
          </p:cNvPr>
          <p:cNvSpPr>
            <a:spLocks noGrp="1"/>
          </p:cNvSpPr>
          <p:nvPr>
            <p:ph type="title"/>
          </p:nvPr>
        </p:nvSpPr>
        <p:spPr>
          <a:xfrm>
            <a:off x="349085" y="426204"/>
            <a:ext cx="10148433" cy="527100"/>
          </a:xfrm>
        </p:spPr>
        <p:txBody>
          <a:bodyPr/>
          <a:lstStyle/>
          <a:p>
            <a:r>
              <a:rPr lang="en-US" sz="4000"/>
              <a:t>Plan Explicitly</a:t>
            </a:r>
          </a:p>
        </p:txBody>
      </p:sp>
      <p:pic>
        <p:nvPicPr>
          <p:cNvPr id="4" name="Picture 3">
            <a:extLst>
              <a:ext uri="{FF2B5EF4-FFF2-40B4-BE49-F238E27FC236}">
                <a16:creationId xmlns:a16="http://schemas.microsoft.com/office/drawing/2014/main" id="{15879FA8-D164-A36D-4211-1B51765804A0}"/>
              </a:ext>
            </a:extLst>
          </p:cNvPr>
          <p:cNvPicPr>
            <a:picLocks noChangeAspect="1"/>
          </p:cNvPicPr>
          <p:nvPr/>
        </p:nvPicPr>
        <p:blipFill>
          <a:blip r:embed="rId3"/>
          <a:stretch>
            <a:fillRect/>
          </a:stretch>
        </p:blipFill>
        <p:spPr>
          <a:xfrm>
            <a:off x="1989644" y="1479451"/>
            <a:ext cx="8507874" cy="4952345"/>
          </a:xfrm>
          <a:prstGeom prst="rect">
            <a:avLst/>
          </a:prstGeom>
        </p:spPr>
      </p:pic>
    </p:spTree>
    <p:extLst>
      <p:ext uri="{BB962C8B-B14F-4D97-AF65-F5344CB8AC3E}">
        <p14:creationId xmlns:p14="http://schemas.microsoft.com/office/powerpoint/2010/main" val="559422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24" name="TextBox 3">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2194148285"/>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Explicit Vocabulary Routine</a:t>
            </a:r>
          </a:p>
        </p:txBody>
      </p:sp>
    </p:spTree>
    <p:extLst>
      <p:ext uri="{BB962C8B-B14F-4D97-AF65-F5344CB8AC3E}">
        <p14:creationId xmlns:p14="http://schemas.microsoft.com/office/powerpoint/2010/main" val="3660415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Vocabulary Instructional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442805495"/>
              </p:ext>
            </p:extLst>
          </p:nvPr>
        </p:nvGraphicFramePr>
        <p:xfrm>
          <a:off x="6005390" y="1648496"/>
          <a:ext cx="5863722" cy="4984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380238"/>
            <a:ext cx="8934450" cy="527050"/>
          </a:xfrm>
        </p:spPr>
        <p:txBody>
          <a:bodyPr/>
          <a:lstStyle/>
          <a:p>
            <a:r>
              <a:rPr lang="en-US" sz="400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573024" y="2109216"/>
            <a:ext cx="10631424" cy="3693319"/>
          </a:xfrm>
          <a:prstGeom prst="rect">
            <a:avLst/>
          </a:prstGeom>
          <a:noFill/>
        </p:spPr>
        <p:txBody>
          <a:bodyPr wrap="square" lIns="91440" tIns="45720" rIns="91440" bIns="45720" rtlCol="0" anchor="t">
            <a:spAutoFit/>
          </a:bodyPr>
          <a:lstStyle/>
          <a:p>
            <a:pPr rtl="0">
              <a:spcBef>
                <a:spcPts val="0"/>
              </a:spcBef>
              <a:spcAft>
                <a:spcPts val="0"/>
              </a:spcAft>
            </a:pPr>
            <a:r>
              <a:rPr lang="en-US"/>
              <a:t>Prior to this session, trainers and participants should view this brief video for an overview of key concepts and terminology:</a:t>
            </a:r>
          </a:p>
          <a:p>
            <a:pPr rtl="0">
              <a:spcBef>
                <a:spcPts val="0"/>
              </a:spcBef>
              <a:spcAft>
                <a:spcPts val="0"/>
              </a:spcAft>
            </a:pPr>
            <a:r>
              <a:rPr lang="en-US" sz="1800" b="0" i="0" u="sng" strike="noStrike">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Overview of Vocabulary</a:t>
            </a:r>
            <a:endParaRPr lang="en-US" sz="1800" b="0" i="0" u="sng" strike="noStrike">
              <a:solidFill>
                <a:srgbClr val="0070C0"/>
              </a:solidFill>
              <a:effectLst/>
              <a:latin typeface="Calibri"/>
              <a:cs typeface="Calibri"/>
              <a:hlinkClick r:id="rId4">
                <a:extLst>
                  <a:ext uri="{A12FA001-AC4F-418D-AE19-62706E023703}">
                    <ahyp:hlinkClr xmlns:ahyp="http://schemas.microsoft.com/office/drawing/2018/hyperlinkcolor" val="tx"/>
                  </a:ext>
                </a:extLst>
              </a:hlinkClick>
            </a:endParaRPr>
          </a:p>
          <a:p>
            <a:pPr rtl="0">
              <a:spcBef>
                <a:spcPts val="0"/>
              </a:spcBef>
              <a:spcAft>
                <a:spcPts val="0"/>
              </a:spcAft>
            </a:pPr>
            <a:endParaRPr lang="en-US" u="sng">
              <a:solidFill>
                <a:srgbClr val="0070C0"/>
              </a:solidFill>
              <a:latin typeface="Calibri" panose="020F0502020204030204" pitchFamily="34" charset="0"/>
              <a:hlinkClick r:id="rId5">
                <a:extLst>
                  <a:ext uri="{A12FA001-AC4F-418D-AE19-62706E023703}">
                    <ahyp:hlinkClr xmlns:ahyp="http://schemas.microsoft.com/office/drawing/2018/hyperlinkcolor" val="tx"/>
                  </a:ext>
                </a:extLst>
              </a:hlinkClick>
            </a:endParaRPr>
          </a:p>
          <a:p>
            <a:pPr rtl="0">
              <a:spcBef>
                <a:spcPts val="0"/>
              </a:spcBef>
              <a:spcAft>
                <a:spcPts val="0"/>
              </a:spcAft>
            </a:pPr>
            <a:r>
              <a:rPr lang="en-US" sz="1800" b="1" i="0" u="sng">
                <a:solidFill>
                  <a:srgbClr val="000000"/>
                </a:solidFill>
                <a:effectLst/>
                <a:latin typeface="Calibri"/>
                <a:cs typeface="Calibri"/>
              </a:rPr>
              <a:t>For this session, participants will need: </a:t>
            </a:r>
          </a:p>
          <a:p>
            <a:pPr rtl="0">
              <a:spcBef>
                <a:spcPts val="0"/>
              </a:spcBef>
              <a:spcAft>
                <a:spcPts val="0"/>
              </a:spcAft>
            </a:pPr>
            <a:r>
              <a:rPr lang="en-US" b="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Vocabulary Routine Handout </a:t>
            </a:r>
            <a:endParaRPr lang="en-US" b="0">
              <a:solidFill>
                <a:srgbClr val="0070C0"/>
              </a:solidFill>
              <a:effectLst/>
              <a:latin typeface="Calibri"/>
              <a:cs typeface="Calibri"/>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a:cs typeface="Calibri"/>
              </a:rPr>
              <a:t>Writing utensils </a:t>
            </a:r>
          </a:p>
          <a:p>
            <a:pPr rtl="0">
              <a:spcBef>
                <a:spcPts val="0"/>
              </a:spcBef>
              <a:spcAft>
                <a:spcPts val="0"/>
              </a:spcAft>
            </a:pPr>
            <a:br>
              <a:rPr lang="en-US" b="0">
                <a:effectLst/>
              </a:rPr>
            </a:br>
            <a:r>
              <a:rPr lang="en-US" sz="1800" b="1" i="0" u="sng">
                <a:solidFill>
                  <a:srgbClr val="000000"/>
                </a:solidFill>
                <a:effectLst/>
                <a:latin typeface="Calibri"/>
                <a:cs typeface="Calibri"/>
              </a:rPr>
              <a:t>Additional Support Materials (optional):</a:t>
            </a:r>
            <a:endParaRPr lang="en-US" b="0">
              <a:effectLst/>
              <a:latin typeface="Calibri"/>
              <a:cs typeface="Calibri"/>
            </a:endParaRPr>
          </a:p>
          <a:p>
            <a:r>
              <a:rPr lang="en-US" sz="1800" b="0" i="0" u="sng" strike="noStrike">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Leader Look-Fors</a:t>
            </a:r>
            <a:r>
              <a:rPr lang="en-US" u="sng">
                <a:solidFill>
                  <a:srgbClr val="0070C0"/>
                </a:solidFill>
                <a:latin typeface="Calibri"/>
                <a:cs typeface="Calibri"/>
                <a:hlinkClick r:id="rId7">
                  <a:extLst>
                    <a:ext uri="{A12FA001-AC4F-418D-AE19-62706E023703}">
                      <ahyp:hlinkClr xmlns:ahyp="http://schemas.microsoft.com/office/drawing/2018/hyperlinkcolor" val="tx"/>
                    </a:ext>
                  </a:extLst>
                </a:hlinkClick>
              </a:rPr>
              <a:t> </a:t>
            </a:r>
            <a:r>
              <a:rPr lang="en-US" sz="1800" b="0" i="0" u="sng" strike="noStrike">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 </a:t>
            </a:r>
            <a:endParaRPr lang="en-US" b="0">
              <a:solidFill>
                <a:srgbClr val="0070C0"/>
              </a:solidFill>
              <a:effectLst/>
              <a:latin typeface="Calibri"/>
              <a:cs typeface="Calibri"/>
            </a:endParaRPr>
          </a:p>
          <a:p>
            <a:r>
              <a:rPr lang="en-US" sz="1800" b="0" i="0" u="sng" strike="noStrike">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Features of Effective Instruction Checklist </a:t>
            </a:r>
            <a:r>
              <a:rPr lang="en-US" u="sng">
                <a:solidFill>
                  <a:srgbClr val="0070C0"/>
                </a:solidFill>
                <a:latin typeface="Calibri"/>
                <a:cs typeface="Calibri"/>
                <a:hlinkClick r:id="rId8">
                  <a:extLst>
                    <a:ext uri="{A12FA001-AC4F-418D-AE19-62706E023703}">
                      <ahyp:hlinkClr xmlns:ahyp="http://schemas.microsoft.com/office/drawing/2018/hyperlinkcolor" val="tx"/>
                    </a:ext>
                  </a:extLst>
                </a:hlinkClick>
              </a:rPr>
              <a:t> </a:t>
            </a:r>
            <a:endParaRPr lang="en-US" b="0">
              <a:solidFill>
                <a:srgbClr val="0070C0"/>
              </a:solidFill>
              <a:effectLst/>
            </a:endParaRPr>
          </a:p>
          <a:p>
            <a:br>
              <a:rPr lang="en-US"/>
            </a:br>
            <a:endParaRPr lang="en-US" sz="1800" b="0" i="0" u="sng" strike="noStrike">
              <a:solidFill>
                <a:srgbClr val="0070C0"/>
              </a:solidFill>
              <a:effectLst/>
              <a:latin typeface="Calibri" panose="020F0502020204030204"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55110"/>
            <a:ext cx="8934400" cy="527100"/>
          </a:xfrm>
        </p:spPr>
        <p:txBody>
          <a:bodyPr/>
          <a:lstStyle/>
          <a:p>
            <a:r>
              <a:rPr lang="en-US" sz="4000">
                <a:latin typeface="Museo Slab 500"/>
              </a:rPr>
              <a:t>Step 1: Introduce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graphicFrame>
        <p:nvGraphicFramePr>
          <p:cNvPr id="4" name="Diagram 3">
            <a:extLst>
              <a:ext uri="{FF2B5EF4-FFF2-40B4-BE49-F238E27FC236}">
                <a16:creationId xmlns:a16="http://schemas.microsoft.com/office/drawing/2014/main" id="{9E4AE87F-CCA9-3041-014F-A6991C53DB4E}"/>
              </a:ext>
            </a:extLst>
          </p:cNvPr>
          <p:cNvGraphicFramePr/>
          <p:nvPr>
            <p:extLst>
              <p:ext uri="{D42A27DB-BD31-4B8C-83A1-F6EECF244321}">
                <p14:modId xmlns:p14="http://schemas.microsoft.com/office/powerpoint/2010/main" val="318852615"/>
              </p:ext>
            </p:extLst>
          </p:nvPr>
        </p:nvGraphicFramePr>
        <p:xfrm>
          <a:off x="1366978" y="1919017"/>
          <a:ext cx="3912433" cy="380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FD36F557-5992-329D-F028-B5D61C1FCB01}"/>
              </a:ext>
            </a:extLst>
          </p:cNvPr>
          <p:cNvGraphicFramePr/>
          <p:nvPr>
            <p:extLst>
              <p:ext uri="{D42A27DB-BD31-4B8C-83A1-F6EECF244321}">
                <p14:modId xmlns:p14="http://schemas.microsoft.com/office/powerpoint/2010/main" val="1301348253"/>
              </p:ext>
            </p:extLst>
          </p:nvPr>
        </p:nvGraphicFramePr>
        <p:xfrm>
          <a:off x="6595861" y="1919017"/>
          <a:ext cx="4034619" cy="37394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68023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4" y="208805"/>
            <a:ext cx="10333055" cy="527100"/>
          </a:xfrm>
        </p:spPr>
        <p:txBody>
          <a:bodyPr/>
          <a:lstStyle/>
          <a:p>
            <a:r>
              <a:rPr lang="en-US" sz="4000">
                <a:latin typeface="Museo Slab 500"/>
              </a:rPr>
              <a:t>Step 2: Present a Student-Friendly Explanation</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9B0ED458-D4B2-79AD-EA48-C3521A9383B0}"/>
              </a:ext>
            </a:extLst>
          </p:cNvPr>
          <p:cNvSpPr txBox="1"/>
          <p:nvPr/>
        </p:nvSpPr>
        <p:spPr>
          <a:xfrm>
            <a:off x="340870" y="1744101"/>
            <a:ext cx="5205492" cy="2698175"/>
          </a:xfrm>
          <a:prstGeom prst="rect">
            <a:avLst/>
          </a:prstGeom>
          <a:noFill/>
        </p:spPr>
        <p:txBody>
          <a:bodyPr wrap="square" lIns="91440" tIns="45720" rIns="91440" bIns="45720" anchor="t">
            <a:spAutoFit/>
          </a:bodyPr>
          <a:lstStyle/>
          <a:p>
            <a:pPr rtl="0" fontAlgn="base">
              <a:spcBef>
                <a:spcPts val="0"/>
              </a:spcBef>
              <a:spcAft>
                <a:spcPts val="0"/>
              </a:spcAft>
              <a:buFont typeface="Arial" panose="020B0604020202020204" pitchFamily="34" charset="0"/>
              <a:buChar char="•"/>
            </a:pPr>
            <a:r>
              <a:rPr lang="en-US" sz="3000" b="0" i="0" u="none" strike="noStrike">
                <a:solidFill>
                  <a:srgbClr val="000000"/>
                </a:solidFill>
                <a:effectLst/>
                <a:latin typeface="Calibri"/>
                <a:ea typeface="Calibri"/>
                <a:cs typeface="Calibri"/>
              </a:rPr>
              <a:t>Short, easy to understand</a:t>
            </a:r>
          </a:p>
          <a:p>
            <a:pPr rtl="0" fontAlgn="base">
              <a:spcBef>
                <a:spcPts val="0"/>
              </a:spcBef>
              <a:spcAft>
                <a:spcPts val="0"/>
              </a:spcAft>
              <a:buFont typeface="Arial" panose="020B0604020202020204" pitchFamily="34" charset="0"/>
              <a:buChar char="•"/>
            </a:pPr>
            <a:r>
              <a:rPr lang="en-US" sz="3000" b="0" i="0" u="none" strike="noStrike">
                <a:solidFill>
                  <a:srgbClr val="000000"/>
                </a:solidFill>
                <a:effectLst/>
                <a:latin typeface="Calibri"/>
                <a:ea typeface="Calibri"/>
                <a:cs typeface="Calibri"/>
              </a:rPr>
              <a:t>Connect to words and concepts a child already knows</a:t>
            </a:r>
          </a:p>
          <a:p>
            <a:pPr rtl="0" fontAlgn="base">
              <a:spcBef>
                <a:spcPts val="0"/>
              </a:spcBef>
              <a:spcAft>
                <a:spcPts val="1600"/>
              </a:spcAft>
              <a:buFont typeface="Arial" panose="020B0604020202020204" pitchFamily="34" charset="0"/>
              <a:buChar char="•"/>
            </a:pPr>
            <a:r>
              <a:rPr lang="en-US" sz="3000" b="0" i="0" u="none" strike="noStrike">
                <a:solidFill>
                  <a:srgbClr val="000000"/>
                </a:solidFill>
                <a:effectLst/>
                <a:latin typeface="Calibri"/>
                <a:ea typeface="Calibri"/>
                <a:cs typeface="Calibri"/>
              </a:rPr>
              <a:t>States distinguishing attributes</a:t>
            </a:r>
          </a:p>
          <a:p>
            <a:br>
              <a:rPr lang="en-US" b="0">
                <a:effectLst/>
              </a:rPr>
            </a:br>
            <a:endParaRPr lang="en-US"/>
          </a:p>
        </p:txBody>
      </p:sp>
      <p:sp>
        <p:nvSpPr>
          <p:cNvPr id="4" name="TextBox 3">
            <a:extLst>
              <a:ext uri="{FF2B5EF4-FFF2-40B4-BE49-F238E27FC236}">
                <a16:creationId xmlns:a16="http://schemas.microsoft.com/office/drawing/2014/main" id="{CD7D39DB-4E72-03F3-4FA1-6D7FA631C75C}"/>
              </a:ext>
            </a:extLst>
          </p:cNvPr>
          <p:cNvSpPr txBox="1"/>
          <p:nvPr/>
        </p:nvSpPr>
        <p:spPr>
          <a:xfrm>
            <a:off x="6510541" y="1874064"/>
            <a:ext cx="4717143" cy="3970318"/>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a:t>Sprinkling </a:t>
            </a:r>
            <a:r>
              <a:rPr lang="en-US" sz="2800"/>
              <a:t>means </a:t>
            </a:r>
            <a:r>
              <a:rPr lang="en-US" sz="2800" i="1"/>
              <a:t>raining lightly.</a:t>
            </a:r>
          </a:p>
          <a:p>
            <a:endParaRPr lang="en-US" sz="2800" i="1"/>
          </a:p>
          <a:p>
            <a:r>
              <a:rPr lang="en-US" sz="2800" b="1"/>
              <a:t>Apparently</a:t>
            </a:r>
            <a:r>
              <a:rPr lang="en-US" sz="2800"/>
              <a:t> is an adverb used </a:t>
            </a:r>
            <a:r>
              <a:rPr lang="en-US" sz="2800" i="1"/>
              <a:t>when it appears something is true, but you are not certain.</a:t>
            </a:r>
          </a:p>
          <a:p>
            <a:endParaRPr lang="en-US" sz="2800" b="1"/>
          </a:p>
          <a:p>
            <a:r>
              <a:rPr lang="en-US" sz="2800" b="1"/>
              <a:t>Exasperated </a:t>
            </a:r>
            <a:r>
              <a:rPr lang="en-US" sz="2800"/>
              <a:t>describes feeling </a:t>
            </a:r>
            <a:r>
              <a:rPr lang="en-US" sz="2800" i="1"/>
              <a:t>frustrated or annoyed.</a:t>
            </a:r>
            <a:endParaRPr lang="en-US" sz="2800" b="1"/>
          </a:p>
        </p:txBody>
      </p:sp>
      <p:pic>
        <p:nvPicPr>
          <p:cNvPr id="8" name="Picture 7">
            <a:extLst>
              <a:ext uri="{FF2B5EF4-FFF2-40B4-BE49-F238E27FC236}">
                <a16:creationId xmlns:a16="http://schemas.microsoft.com/office/drawing/2014/main" id="{69332BCB-DF16-06F0-EE0C-EC7876B56E1D}"/>
              </a:ext>
            </a:extLst>
          </p:cNvPr>
          <p:cNvPicPr>
            <a:picLocks noChangeAspect="1"/>
          </p:cNvPicPr>
          <p:nvPr/>
        </p:nvPicPr>
        <p:blipFill>
          <a:blip r:embed="rId3"/>
          <a:stretch>
            <a:fillRect/>
          </a:stretch>
        </p:blipFill>
        <p:spPr>
          <a:xfrm>
            <a:off x="2223611" y="4497120"/>
            <a:ext cx="3584759" cy="2152075"/>
          </a:xfrm>
          <a:prstGeom prst="rect">
            <a:avLst/>
          </a:prstGeom>
        </p:spPr>
      </p:pic>
      <p:sp>
        <p:nvSpPr>
          <p:cNvPr id="9" name="Arrow: Left 8">
            <a:extLst>
              <a:ext uri="{FF2B5EF4-FFF2-40B4-BE49-F238E27FC236}">
                <a16:creationId xmlns:a16="http://schemas.microsoft.com/office/drawing/2014/main" id="{7D3A1FF6-8DE1-C913-8EA9-29E3B3C60164}"/>
              </a:ext>
            </a:extLst>
          </p:cNvPr>
          <p:cNvSpPr/>
          <p:nvPr/>
        </p:nvSpPr>
        <p:spPr>
          <a:xfrm flipV="1">
            <a:off x="5546362" y="5276537"/>
            <a:ext cx="764498" cy="1781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F76C4A3-C988-B305-6C8C-B32CFCBC033C}"/>
              </a:ext>
            </a:extLst>
          </p:cNvPr>
          <p:cNvSpPr txBox="1"/>
          <p:nvPr/>
        </p:nvSpPr>
        <p:spPr>
          <a:xfrm>
            <a:off x="6096000" y="6234090"/>
            <a:ext cx="5733143" cy="461665"/>
          </a:xfrm>
          <a:prstGeom prst="rect">
            <a:avLst/>
          </a:prstGeom>
          <a:solidFill>
            <a:srgbClr val="FFFF00"/>
          </a:solidFill>
        </p:spPr>
        <p:txBody>
          <a:bodyPr wrap="square" rtlCol="0">
            <a:spAutoFit/>
          </a:bodyPr>
          <a:lstStyle/>
          <a:p>
            <a:r>
              <a:rPr lang="en-US" sz="2400"/>
              <a:t>Spanish cognate: </a:t>
            </a:r>
            <a:r>
              <a:rPr lang="en-US" sz="2400" i="1"/>
              <a:t>exasperada/exasperado</a:t>
            </a:r>
            <a:endParaRPr lang="en-US" sz="2400"/>
          </a:p>
        </p:txBody>
      </p:sp>
    </p:spTree>
    <p:extLst>
      <p:ext uri="{BB962C8B-B14F-4D97-AF65-F5344CB8AC3E}">
        <p14:creationId xmlns:p14="http://schemas.microsoft.com/office/powerpoint/2010/main" val="7995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16188"/>
            <a:ext cx="8934400" cy="527100"/>
          </a:xfrm>
        </p:spPr>
        <p:txBody>
          <a:bodyPr/>
          <a:lstStyle/>
          <a:p>
            <a:r>
              <a:rPr lang="en-US" sz="4000">
                <a:latin typeface="Museo Slab 500"/>
              </a:rPr>
              <a:t>Step 3: Clarify the Word’s Meaning</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6" name="TextBox 5">
            <a:extLst>
              <a:ext uri="{FF2B5EF4-FFF2-40B4-BE49-F238E27FC236}">
                <a16:creationId xmlns:a16="http://schemas.microsoft.com/office/drawing/2014/main" id="{B2553C31-5610-174B-A457-44C8A7B467C2}"/>
              </a:ext>
            </a:extLst>
          </p:cNvPr>
          <p:cNvSpPr txBox="1"/>
          <p:nvPr/>
        </p:nvSpPr>
        <p:spPr>
          <a:xfrm>
            <a:off x="685800" y="2365695"/>
            <a:ext cx="4993105" cy="2862322"/>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3600" b="0" i="0" u="none" strike="noStrike">
                <a:solidFill>
                  <a:srgbClr val="000000"/>
                </a:solidFill>
                <a:effectLst/>
                <a:latin typeface="Calibri" panose="020F0502020204030204" pitchFamily="34" charset="0"/>
              </a:rPr>
              <a:t> Give examples/use in context (concrete, visual, or verbal)</a:t>
            </a:r>
          </a:p>
          <a:p>
            <a:pPr rtl="0" fontAlgn="base">
              <a:spcBef>
                <a:spcPts val="0"/>
              </a:spcBef>
              <a:spcAft>
                <a:spcPts val="1600"/>
              </a:spcAft>
              <a:buFont typeface="Arial" panose="020B0604020202020204" pitchFamily="34" charset="0"/>
              <a:buChar char="•"/>
            </a:pPr>
            <a:r>
              <a:rPr lang="en-US" sz="3600" b="0" i="0" u="none" strike="noStrike">
                <a:solidFill>
                  <a:srgbClr val="000000"/>
                </a:solidFill>
                <a:effectLst/>
                <a:latin typeface="Calibri" panose="020F0502020204030204" pitchFamily="34" charset="0"/>
              </a:rPr>
              <a:t> Elicit word use by students</a:t>
            </a:r>
          </a:p>
        </p:txBody>
      </p:sp>
      <p:sp>
        <p:nvSpPr>
          <p:cNvPr id="9" name="TextBox 8">
            <a:extLst>
              <a:ext uri="{FF2B5EF4-FFF2-40B4-BE49-F238E27FC236}">
                <a16:creationId xmlns:a16="http://schemas.microsoft.com/office/drawing/2014/main" id="{D4DB0249-0255-0685-643C-FDF6C998F9A9}"/>
              </a:ext>
            </a:extLst>
          </p:cNvPr>
          <p:cNvSpPr txBox="1"/>
          <p:nvPr/>
        </p:nvSpPr>
        <p:spPr>
          <a:xfrm>
            <a:off x="5776686" y="1452624"/>
            <a:ext cx="6289682" cy="5334794"/>
          </a:xfrm>
          <a:custGeom>
            <a:avLst/>
            <a:gdLst>
              <a:gd name="connsiteX0" fmla="*/ 0 w 6289682"/>
              <a:gd name="connsiteY0" fmla="*/ 0 h 5334794"/>
              <a:gd name="connsiteX1" fmla="*/ 635957 w 6289682"/>
              <a:gd name="connsiteY1" fmla="*/ 0 h 5334794"/>
              <a:gd name="connsiteX2" fmla="*/ 1271913 w 6289682"/>
              <a:gd name="connsiteY2" fmla="*/ 0 h 5334794"/>
              <a:gd name="connsiteX3" fmla="*/ 2096561 w 6289682"/>
              <a:gd name="connsiteY3" fmla="*/ 0 h 5334794"/>
              <a:gd name="connsiteX4" fmla="*/ 2921208 w 6289682"/>
              <a:gd name="connsiteY4" fmla="*/ 0 h 5334794"/>
              <a:gd name="connsiteX5" fmla="*/ 3682958 w 6289682"/>
              <a:gd name="connsiteY5" fmla="*/ 0 h 5334794"/>
              <a:gd name="connsiteX6" fmla="*/ 4193121 w 6289682"/>
              <a:gd name="connsiteY6" fmla="*/ 0 h 5334794"/>
              <a:gd name="connsiteX7" fmla="*/ 4829078 w 6289682"/>
              <a:gd name="connsiteY7" fmla="*/ 0 h 5334794"/>
              <a:gd name="connsiteX8" fmla="*/ 5527932 w 6289682"/>
              <a:gd name="connsiteY8" fmla="*/ 0 h 5334794"/>
              <a:gd name="connsiteX9" fmla="*/ 6289682 w 6289682"/>
              <a:gd name="connsiteY9" fmla="*/ 0 h 5334794"/>
              <a:gd name="connsiteX10" fmla="*/ 6289682 w 6289682"/>
              <a:gd name="connsiteY10" fmla="*/ 613501 h 5334794"/>
              <a:gd name="connsiteX11" fmla="*/ 6289682 w 6289682"/>
              <a:gd name="connsiteY11" fmla="*/ 1387046 h 5334794"/>
              <a:gd name="connsiteX12" fmla="*/ 6289682 w 6289682"/>
              <a:gd name="connsiteY12" fmla="*/ 2160592 h 5334794"/>
              <a:gd name="connsiteX13" fmla="*/ 6289682 w 6289682"/>
              <a:gd name="connsiteY13" fmla="*/ 2880789 h 5334794"/>
              <a:gd name="connsiteX14" fmla="*/ 6289682 w 6289682"/>
              <a:gd name="connsiteY14" fmla="*/ 3547638 h 5334794"/>
              <a:gd name="connsiteX15" fmla="*/ 6289682 w 6289682"/>
              <a:gd name="connsiteY15" fmla="*/ 4054443 h 5334794"/>
              <a:gd name="connsiteX16" fmla="*/ 6289682 w 6289682"/>
              <a:gd name="connsiteY16" fmla="*/ 5334794 h 5334794"/>
              <a:gd name="connsiteX17" fmla="*/ 5716622 w 6289682"/>
              <a:gd name="connsiteY17" fmla="*/ 5334794 h 5334794"/>
              <a:gd name="connsiteX18" fmla="*/ 5080665 w 6289682"/>
              <a:gd name="connsiteY18" fmla="*/ 5334794 h 5334794"/>
              <a:gd name="connsiteX19" fmla="*/ 4256018 w 6289682"/>
              <a:gd name="connsiteY19" fmla="*/ 5334794 h 5334794"/>
              <a:gd name="connsiteX20" fmla="*/ 3431371 w 6289682"/>
              <a:gd name="connsiteY20" fmla="*/ 5334794 h 5334794"/>
              <a:gd name="connsiteX21" fmla="*/ 2732517 w 6289682"/>
              <a:gd name="connsiteY21" fmla="*/ 5334794 h 5334794"/>
              <a:gd name="connsiteX22" fmla="*/ 2096561 w 6289682"/>
              <a:gd name="connsiteY22" fmla="*/ 5334794 h 5334794"/>
              <a:gd name="connsiteX23" fmla="*/ 1523501 w 6289682"/>
              <a:gd name="connsiteY23" fmla="*/ 5334794 h 5334794"/>
              <a:gd name="connsiteX24" fmla="*/ 950441 w 6289682"/>
              <a:gd name="connsiteY24" fmla="*/ 5334794 h 5334794"/>
              <a:gd name="connsiteX25" fmla="*/ 0 w 6289682"/>
              <a:gd name="connsiteY25" fmla="*/ 5334794 h 5334794"/>
              <a:gd name="connsiteX26" fmla="*/ 0 w 6289682"/>
              <a:gd name="connsiteY26" fmla="*/ 4774641 h 5334794"/>
              <a:gd name="connsiteX27" fmla="*/ 0 w 6289682"/>
              <a:gd name="connsiteY27" fmla="*/ 4214487 h 5334794"/>
              <a:gd name="connsiteX28" fmla="*/ 0 w 6289682"/>
              <a:gd name="connsiteY28" fmla="*/ 3494290 h 5334794"/>
              <a:gd name="connsiteX29" fmla="*/ 0 w 6289682"/>
              <a:gd name="connsiteY29" fmla="*/ 2880789 h 5334794"/>
              <a:gd name="connsiteX30" fmla="*/ 0 w 6289682"/>
              <a:gd name="connsiteY30" fmla="*/ 2267287 h 5334794"/>
              <a:gd name="connsiteX31" fmla="*/ 0 w 6289682"/>
              <a:gd name="connsiteY31" fmla="*/ 1493742 h 5334794"/>
              <a:gd name="connsiteX32" fmla="*/ 0 w 6289682"/>
              <a:gd name="connsiteY32" fmla="*/ 986937 h 5334794"/>
              <a:gd name="connsiteX33" fmla="*/ 0 w 6289682"/>
              <a:gd name="connsiteY33" fmla="*/ 0 h 533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89682" h="5334794" fill="none" extrusionOk="0">
                <a:moveTo>
                  <a:pt x="0" y="0"/>
                </a:moveTo>
                <a:cubicBezTo>
                  <a:pt x="240202" y="25255"/>
                  <a:pt x="507582" y="-14924"/>
                  <a:pt x="635957" y="0"/>
                </a:cubicBezTo>
                <a:cubicBezTo>
                  <a:pt x="764332" y="14924"/>
                  <a:pt x="959302" y="14229"/>
                  <a:pt x="1271913" y="0"/>
                </a:cubicBezTo>
                <a:cubicBezTo>
                  <a:pt x="1584524" y="-14229"/>
                  <a:pt x="1840192" y="3410"/>
                  <a:pt x="2096561" y="0"/>
                </a:cubicBezTo>
                <a:cubicBezTo>
                  <a:pt x="2352930" y="-3410"/>
                  <a:pt x="2743852" y="-9289"/>
                  <a:pt x="2921208" y="0"/>
                </a:cubicBezTo>
                <a:cubicBezTo>
                  <a:pt x="3098564" y="9289"/>
                  <a:pt x="3442123" y="-34423"/>
                  <a:pt x="3682958" y="0"/>
                </a:cubicBezTo>
                <a:cubicBezTo>
                  <a:pt x="3923793" y="34423"/>
                  <a:pt x="3988356" y="-16461"/>
                  <a:pt x="4193121" y="0"/>
                </a:cubicBezTo>
                <a:cubicBezTo>
                  <a:pt x="4397886" y="16461"/>
                  <a:pt x="4593413" y="-18318"/>
                  <a:pt x="4829078" y="0"/>
                </a:cubicBezTo>
                <a:cubicBezTo>
                  <a:pt x="5064743" y="18318"/>
                  <a:pt x="5278810" y="-11710"/>
                  <a:pt x="5527932" y="0"/>
                </a:cubicBezTo>
                <a:cubicBezTo>
                  <a:pt x="5777054" y="11710"/>
                  <a:pt x="6133540" y="35648"/>
                  <a:pt x="6289682" y="0"/>
                </a:cubicBezTo>
                <a:cubicBezTo>
                  <a:pt x="6264641" y="306682"/>
                  <a:pt x="6304593" y="448761"/>
                  <a:pt x="6289682" y="613501"/>
                </a:cubicBezTo>
                <a:cubicBezTo>
                  <a:pt x="6274771" y="778241"/>
                  <a:pt x="6313542" y="1137226"/>
                  <a:pt x="6289682" y="1387046"/>
                </a:cubicBezTo>
                <a:cubicBezTo>
                  <a:pt x="6265822" y="1636867"/>
                  <a:pt x="6259094" y="1969860"/>
                  <a:pt x="6289682" y="2160592"/>
                </a:cubicBezTo>
                <a:cubicBezTo>
                  <a:pt x="6320270" y="2351324"/>
                  <a:pt x="6268338" y="2595151"/>
                  <a:pt x="6289682" y="2880789"/>
                </a:cubicBezTo>
                <a:cubicBezTo>
                  <a:pt x="6311026" y="3166427"/>
                  <a:pt x="6264149" y="3376308"/>
                  <a:pt x="6289682" y="3547638"/>
                </a:cubicBezTo>
                <a:cubicBezTo>
                  <a:pt x="6315215" y="3718968"/>
                  <a:pt x="6304619" y="3821396"/>
                  <a:pt x="6289682" y="4054443"/>
                </a:cubicBezTo>
                <a:cubicBezTo>
                  <a:pt x="6274745" y="4287490"/>
                  <a:pt x="6281714" y="5033315"/>
                  <a:pt x="6289682" y="5334794"/>
                </a:cubicBezTo>
                <a:cubicBezTo>
                  <a:pt x="6023940" y="5329833"/>
                  <a:pt x="5976920" y="5336092"/>
                  <a:pt x="5716622" y="5334794"/>
                </a:cubicBezTo>
                <a:cubicBezTo>
                  <a:pt x="5456324" y="5333496"/>
                  <a:pt x="5281415" y="5306377"/>
                  <a:pt x="5080665" y="5334794"/>
                </a:cubicBezTo>
                <a:cubicBezTo>
                  <a:pt x="4879915" y="5363211"/>
                  <a:pt x="4465891" y="5303585"/>
                  <a:pt x="4256018" y="5334794"/>
                </a:cubicBezTo>
                <a:cubicBezTo>
                  <a:pt x="4046145" y="5366003"/>
                  <a:pt x="3735541" y="5374007"/>
                  <a:pt x="3431371" y="5334794"/>
                </a:cubicBezTo>
                <a:cubicBezTo>
                  <a:pt x="3127201" y="5295581"/>
                  <a:pt x="2940223" y="5351035"/>
                  <a:pt x="2732517" y="5334794"/>
                </a:cubicBezTo>
                <a:cubicBezTo>
                  <a:pt x="2524811" y="5318553"/>
                  <a:pt x="2239682" y="5336479"/>
                  <a:pt x="2096561" y="5334794"/>
                </a:cubicBezTo>
                <a:cubicBezTo>
                  <a:pt x="1953440" y="5333109"/>
                  <a:pt x="1667145" y="5313683"/>
                  <a:pt x="1523501" y="5334794"/>
                </a:cubicBezTo>
                <a:cubicBezTo>
                  <a:pt x="1379857" y="5355905"/>
                  <a:pt x="1068072" y="5311974"/>
                  <a:pt x="950441" y="5334794"/>
                </a:cubicBezTo>
                <a:cubicBezTo>
                  <a:pt x="832810" y="5357614"/>
                  <a:pt x="439021" y="5348401"/>
                  <a:pt x="0" y="5334794"/>
                </a:cubicBezTo>
                <a:cubicBezTo>
                  <a:pt x="5377" y="5194316"/>
                  <a:pt x="2770" y="4934862"/>
                  <a:pt x="0" y="4774641"/>
                </a:cubicBezTo>
                <a:cubicBezTo>
                  <a:pt x="-2770" y="4614420"/>
                  <a:pt x="18130" y="4479722"/>
                  <a:pt x="0" y="4214487"/>
                </a:cubicBezTo>
                <a:cubicBezTo>
                  <a:pt x="-18130" y="3949252"/>
                  <a:pt x="-32590" y="3777588"/>
                  <a:pt x="0" y="3494290"/>
                </a:cubicBezTo>
                <a:cubicBezTo>
                  <a:pt x="32590" y="3210992"/>
                  <a:pt x="-23859" y="3138308"/>
                  <a:pt x="0" y="2880789"/>
                </a:cubicBezTo>
                <a:cubicBezTo>
                  <a:pt x="23859" y="2623270"/>
                  <a:pt x="-25073" y="2470775"/>
                  <a:pt x="0" y="2267287"/>
                </a:cubicBezTo>
                <a:cubicBezTo>
                  <a:pt x="25073" y="2063799"/>
                  <a:pt x="-5778" y="1685506"/>
                  <a:pt x="0" y="1493742"/>
                </a:cubicBezTo>
                <a:cubicBezTo>
                  <a:pt x="5778" y="1301978"/>
                  <a:pt x="-19566" y="1134890"/>
                  <a:pt x="0" y="986937"/>
                </a:cubicBezTo>
                <a:cubicBezTo>
                  <a:pt x="19566" y="838985"/>
                  <a:pt x="8521" y="246602"/>
                  <a:pt x="0" y="0"/>
                </a:cubicBezTo>
                <a:close/>
              </a:path>
              <a:path w="6289682" h="5334794" stroke="0" extrusionOk="0">
                <a:moveTo>
                  <a:pt x="0" y="0"/>
                </a:moveTo>
                <a:cubicBezTo>
                  <a:pt x="283482" y="16919"/>
                  <a:pt x="385853" y="16153"/>
                  <a:pt x="698854" y="0"/>
                </a:cubicBezTo>
                <a:cubicBezTo>
                  <a:pt x="1011855" y="-16153"/>
                  <a:pt x="1092875" y="-13976"/>
                  <a:pt x="1334810" y="0"/>
                </a:cubicBezTo>
                <a:cubicBezTo>
                  <a:pt x="1576745" y="13976"/>
                  <a:pt x="1783620" y="34596"/>
                  <a:pt x="2033664" y="0"/>
                </a:cubicBezTo>
                <a:cubicBezTo>
                  <a:pt x="2283708" y="-34596"/>
                  <a:pt x="2519134" y="-24812"/>
                  <a:pt x="2669621" y="0"/>
                </a:cubicBezTo>
                <a:cubicBezTo>
                  <a:pt x="2820108" y="24812"/>
                  <a:pt x="3064185" y="-23333"/>
                  <a:pt x="3179784" y="0"/>
                </a:cubicBezTo>
                <a:cubicBezTo>
                  <a:pt x="3295383" y="23333"/>
                  <a:pt x="3748479" y="26243"/>
                  <a:pt x="4004431" y="0"/>
                </a:cubicBezTo>
                <a:cubicBezTo>
                  <a:pt x="4260383" y="-26243"/>
                  <a:pt x="4513016" y="6199"/>
                  <a:pt x="4829078" y="0"/>
                </a:cubicBezTo>
                <a:cubicBezTo>
                  <a:pt x="5145140" y="-6199"/>
                  <a:pt x="5289858" y="-13282"/>
                  <a:pt x="5590828" y="0"/>
                </a:cubicBezTo>
                <a:cubicBezTo>
                  <a:pt x="5891798" y="13282"/>
                  <a:pt x="5983010" y="-27191"/>
                  <a:pt x="6289682" y="0"/>
                </a:cubicBezTo>
                <a:cubicBezTo>
                  <a:pt x="6283405" y="342205"/>
                  <a:pt x="6282905" y="570161"/>
                  <a:pt x="6289682" y="773545"/>
                </a:cubicBezTo>
                <a:cubicBezTo>
                  <a:pt x="6296459" y="976930"/>
                  <a:pt x="6298460" y="1148751"/>
                  <a:pt x="6289682" y="1333699"/>
                </a:cubicBezTo>
                <a:cubicBezTo>
                  <a:pt x="6280904" y="1518647"/>
                  <a:pt x="6280786" y="1703029"/>
                  <a:pt x="6289682" y="1893852"/>
                </a:cubicBezTo>
                <a:cubicBezTo>
                  <a:pt x="6298578" y="2084675"/>
                  <a:pt x="6302976" y="2279017"/>
                  <a:pt x="6289682" y="2560701"/>
                </a:cubicBezTo>
                <a:cubicBezTo>
                  <a:pt x="6276388" y="2842385"/>
                  <a:pt x="6297918" y="2931253"/>
                  <a:pt x="6289682" y="3067507"/>
                </a:cubicBezTo>
                <a:cubicBezTo>
                  <a:pt x="6281446" y="3203761"/>
                  <a:pt x="6297115" y="3456716"/>
                  <a:pt x="6289682" y="3734356"/>
                </a:cubicBezTo>
                <a:cubicBezTo>
                  <a:pt x="6282249" y="4011996"/>
                  <a:pt x="6279720" y="4122792"/>
                  <a:pt x="6289682" y="4294509"/>
                </a:cubicBezTo>
                <a:cubicBezTo>
                  <a:pt x="6299644" y="4466226"/>
                  <a:pt x="6329500" y="4835259"/>
                  <a:pt x="6289682" y="5334794"/>
                </a:cubicBezTo>
                <a:cubicBezTo>
                  <a:pt x="5965306" y="5329291"/>
                  <a:pt x="5733995" y="5363130"/>
                  <a:pt x="5465035" y="5334794"/>
                </a:cubicBezTo>
                <a:cubicBezTo>
                  <a:pt x="5196075" y="5306458"/>
                  <a:pt x="5027591" y="5317237"/>
                  <a:pt x="4891975" y="5334794"/>
                </a:cubicBezTo>
                <a:cubicBezTo>
                  <a:pt x="4756359" y="5352351"/>
                  <a:pt x="4402367" y="5344648"/>
                  <a:pt x="4193121" y="5334794"/>
                </a:cubicBezTo>
                <a:cubicBezTo>
                  <a:pt x="3983875" y="5324940"/>
                  <a:pt x="3832362" y="5319522"/>
                  <a:pt x="3682958" y="5334794"/>
                </a:cubicBezTo>
                <a:cubicBezTo>
                  <a:pt x="3533554" y="5350066"/>
                  <a:pt x="3191635" y="5334539"/>
                  <a:pt x="3047002" y="5334794"/>
                </a:cubicBezTo>
                <a:cubicBezTo>
                  <a:pt x="2902369" y="5335049"/>
                  <a:pt x="2427631" y="5340948"/>
                  <a:pt x="2222354" y="5334794"/>
                </a:cubicBezTo>
                <a:cubicBezTo>
                  <a:pt x="2017077" y="5328640"/>
                  <a:pt x="1859686" y="5345604"/>
                  <a:pt x="1712191" y="5334794"/>
                </a:cubicBezTo>
                <a:cubicBezTo>
                  <a:pt x="1564696" y="5323984"/>
                  <a:pt x="1266189" y="5306069"/>
                  <a:pt x="887544" y="5334794"/>
                </a:cubicBezTo>
                <a:cubicBezTo>
                  <a:pt x="508899" y="5363519"/>
                  <a:pt x="253798" y="5325331"/>
                  <a:pt x="0" y="5334794"/>
                </a:cubicBezTo>
                <a:cubicBezTo>
                  <a:pt x="-3223" y="5067407"/>
                  <a:pt x="9272" y="4747617"/>
                  <a:pt x="0" y="4561249"/>
                </a:cubicBezTo>
                <a:cubicBezTo>
                  <a:pt x="-9272" y="4374882"/>
                  <a:pt x="-35210" y="4080937"/>
                  <a:pt x="0" y="3841052"/>
                </a:cubicBezTo>
                <a:cubicBezTo>
                  <a:pt x="35210" y="3601167"/>
                  <a:pt x="35268" y="3432206"/>
                  <a:pt x="0" y="3067507"/>
                </a:cubicBezTo>
                <a:cubicBezTo>
                  <a:pt x="-35268" y="2702808"/>
                  <a:pt x="11111" y="2700114"/>
                  <a:pt x="0" y="2400657"/>
                </a:cubicBezTo>
                <a:cubicBezTo>
                  <a:pt x="-11111" y="2101200"/>
                  <a:pt x="27606" y="1983224"/>
                  <a:pt x="0" y="1840504"/>
                </a:cubicBezTo>
                <a:cubicBezTo>
                  <a:pt x="-27606" y="1697784"/>
                  <a:pt x="3715" y="1393519"/>
                  <a:pt x="0" y="1066959"/>
                </a:cubicBezTo>
                <a:cubicBezTo>
                  <a:pt x="-3715" y="740399"/>
                  <a:pt x="1045" y="365635"/>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bg2">
                <a:lumMod val="75000"/>
              </a:schemeClr>
            </a:solidFill>
            <a:extLst>
              <a:ext uri="{C807C97D-BFC1-408E-A445-0C87EB9F89A2}">
                <ask:lineSketchStyleProps xmlns:ask="http://schemas.microsoft.com/office/drawing/2018/sketchyshapes" sd="2791028207">
                  <a:prstGeom prst="rect">
                    <a:avLst/>
                  </a:prstGeom>
                  <ask:type>
                    <ask:lineSketchFreehand/>
                  </ask:type>
                </ask:lineSketchStyleProps>
              </a:ext>
            </a:extLst>
          </a:ln>
        </p:spPr>
        <p:txBody>
          <a:bodyPr wrap="square">
            <a:spAutoFit/>
          </a:bodyPr>
          <a:lstStyle/>
          <a:p>
            <a:pPr marL="457200" algn="ctr" rtl="0">
              <a:spcBef>
                <a:spcPts val="1000"/>
              </a:spcBef>
              <a:spcAft>
                <a:spcPts val="0"/>
              </a:spcAft>
            </a:pPr>
            <a:r>
              <a:rPr lang="en-US" sz="2800" b="0" i="1" u="none" strike="noStrike">
                <a:solidFill>
                  <a:srgbClr val="000000"/>
                </a:solidFill>
                <a:effectLst/>
                <a:latin typeface="Calibri" panose="020F0502020204030204" pitchFamily="34" charset="0"/>
              </a:rPr>
              <a:t>When I am running late for work and my son won’t put his shoes on, I feel </a:t>
            </a:r>
            <a:r>
              <a:rPr lang="en-US" sz="2800" b="1" i="1" u="none" strike="noStrike">
                <a:solidFill>
                  <a:srgbClr val="000000"/>
                </a:solidFill>
                <a:effectLst/>
                <a:latin typeface="Calibri" panose="020F0502020204030204" pitchFamily="34" charset="0"/>
              </a:rPr>
              <a:t>exasperated.</a:t>
            </a:r>
            <a:endParaRPr lang="en-US" b="0">
              <a:effectLst/>
            </a:endParaRPr>
          </a:p>
          <a:p>
            <a:pPr marL="457200" algn="ctr" rtl="0">
              <a:spcBef>
                <a:spcPts val="1000"/>
              </a:spcBef>
              <a:spcAft>
                <a:spcPts val="0"/>
              </a:spcAft>
            </a:pPr>
            <a:br>
              <a:rPr lang="en-US" b="0">
                <a:effectLst/>
              </a:rPr>
            </a:br>
            <a:r>
              <a:rPr lang="en-US" sz="2800" b="0" i="1" u="none" strike="noStrike">
                <a:solidFill>
                  <a:srgbClr val="000000"/>
                </a:solidFill>
                <a:effectLst/>
                <a:latin typeface="Calibri" panose="020F0502020204030204" pitchFamily="34" charset="0"/>
              </a:rPr>
              <a:t>When I want a bowl of ice cream, but I find out my sister took the last scoop, I am ____________</a:t>
            </a:r>
            <a:r>
              <a:rPr lang="en-US" sz="2800" b="1" i="1" u="none" strike="noStrike">
                <a:solidFill>
                  <a:srgbClr val="000000"/>
                </a:solidFill>
                <a:effectLst/>
                <a:latin typeface="Calibri" panose="020F0502020204030204" pitchFamily="34" charset="0"/>
              </a:rPr>
              <a:t>.</a:t>
            </a:r>
            <a:endParaRPr lang="en-US" b="0">
              <a:effectLst/>
            </a:endParaRPr>
          </a:p>
          <a:p>
            <a:pPr marL="457200" algn="ctr" rtl="0">
              <a:spcBef>
                <a:spcPts val="1000"/>
              </a:spcBef>
              <a:spcAft>
                <a:spcPts val="0"/>
              </a:spcAft>
            </a:pPr>
            <a:br>
              <a:rPr lang="en-US" b="0">
                <a:effectLst/>
              </a:rPr>
            </a:br>
            <a:r>
              <a:rPr lang="en-US" sz="2800" b="0" i="1" u="none" strike="noStrike">
                <a:solidFill>
                  <a:srgbClr val="000000"/>
                </a:solidFill>
                <a:effectLst/>
                <a:latin typeface="Calibri" panose="020F0502020204030204" pitchFamily="34" charset="0"/>
              </a:rPr>
              <a:t>When my mom is not listening and I have to repeat myself three times, I feel __________.</a:t>
            </a:r>
            <a:endParaRPr lang="en-US" b="0">
              <a:effectLst/>
            </a:endParaRPr>
          </a:p>
          <a:p>
            <a:br>
              <a:rPr lang="en-US"/>
            </a:br>
            <a:endParaRPr lang="en-US"/>
          </a:p>
        </p:txBody>
      </p:sp>
    </p:spTree>
    <p:extLst>
      <p:ext uri="{BB962C8B-B14F-4D97-AF65-F5344CB8AC3E}">
        <p14:creationId xmlns:p14="http://schemas.microsoft.com/office/powerpoint/2010/main" val="4169174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4" y="208805"/>
            <a:ext cx="11168118" cy="584609"/>
          </a:xfrm>
        </p:spPr>
        <p:txBody>
          <a:bodyPr/>
          <a:lstStyle/>
          <a:p>
            <a:r>
              <a:rPr lang="en-US" sz="3600">
                <a:latin typeface="Museo Slab 500"/>
              </a:rPr>
              <a:t>Steps 4 &amp; 5: Actively Engage Students in Using the Word and Check for </a:t>
            </a:r>
            <a:r>
              <a:rPr lang="en-US" sz="4000">
                <a:latin typeface="Museo Slab 500"/>
              </a:rPr>
              <a:t>Understanding</a:t>
            </a:r>
            <a:br>
              <a:rPr lang="en-US" sz="4000">
                <a:latin typeface="Museo Slab 500"/>
              </a:rPr>
            </a:br>
            <a:endParaRPr lang="en-US"/>
          </a:p>
        </p:txBody>
      </p:sp>
      <p:pic>
        <p:nvPicPr>
          <p:cNvPr id="2" name="Picture 1">
            <a:extLst>
              <a:ext uri="{FF2B5EF4-FFF2-40B4-BE49-F238E27FC236}">
                <a16:creationId xmlns:a16="http://schemas.microsoft.com/office/drawing/2014/main" id="{395A4100-E054-B26A-E768-3D08DD376418}"/>
              </a:ext>
            </a:extLst>
          </p:cNvPr>
          <p:cNvPicPr>
            <a:picLocks noChangeAspect="1"/>
          </p:cNvPicPr>
          <p:nvPr/>
        </p:nvPicPr>
        <p:blipFill>
          <a:blip r:embed="rId3"/>
          <a:stretch>
            <a:fillRect/>
          </a:stretch>
        </p:blipFill>
        <p:spPr>
          <a:xfrm>
            <a:off x="1037605" y="1611905"/>
            <a:ext cx="9547163" cy="5037290"/>
          </a:xfrm>
          <a:prstGeom prst="rect">
            <a:avLst/>
          </a:prstGeom>
        </p:spPr>
      </p:pic>
    </p:spTree>
    <p:extLst>
      <p:ext uri="{BB962C8B-B14F-4D97-AF65-F5344CB8AC3E}">
        <p14:creationId xmlns:p14="http://schemas.microsoft.com/office/powerpoint/2010/main" val="237233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6: Expand Understanding and Use of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2" name="Thought Bubble: Cloud 1">
            <a:extLst>
              <a:ext uri="{FF2B5EF4-FFF2-40B4-BE49-F238E27FC236}">
                <a16:creationId xmlns:a16="http://schemas.microsoft.com/office/drawing/2014/main" id="{71ACCA56-CCBE-5BDF-7F32-A0BD6D2C07E5}"/>
              </a:ext>
            </a:extLst>
          </p:cNvPr>
          <p:cNvSpPr/>
          <p:nvPr/>
        </p:nvSpPr>
        <p:spPr>
          <a:xfrm>
            <a:off x="404736" y="1633980"/>
            <a:ext cx="4581992" cy="31629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What are some other situations that could make you feel </a:t>
            </a:r>
            <a:r>
              <a:rPr lang="en-US" sz="2800" i="1"/>
              <a:t>exasperated?</a:t>
            </a:r>
            <a:endParaRPr lang="en-US" sz="2800"/>
          </a:p>
        </p:txBody>
      </p:sp>
      <p:sp>
        <p:nvSpPr>
          <p:cNvPr id="3" name="Thought Bubble: Cloud 2">
            <a:extLst>
              <a:ext uri="{FF2B5EF4-FFF2-40B4-BE49-F238E27FC236}">
                <a16:creationId xmlns:a16="http://schemas.microsoft.com/office/drawing/2014/main" id="{DE3EBEFF-6F33-19C5-CD94-C764C884D10B}"/>
              </a:ext>
            </a:extLst>
          </p:cNvPr>
          <p:cNvSpPr/>
          <p:nvPr/>
        </p:nvSpPr>
        <p:spPr>
          <a:xfrm>
            <a:off x="6601897" y="1878002"/>
            <a:ext cx="4216768" cy="3696054"/>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If you are feeling </a:t>
            </a:r>
            <a:r>
              <a:rPr lang="en-US" sz="2800" i="1"/>
              <a:t>exasperated, </a:t>
            </a:r>
            <a:r>
              <a:rPr lang="en-US" sz="2800"/>
              <a:t>what could you do to calm down</a:t>
            </a:r>
            <a:r>
              <a:rPr lang="en-US"/>
              <a:t>?</a:t>
            </a:r>
          </a:p>
        </p:txBody>
      </p:sp>
      <p:pic>
        <p:nvPicPr>
          <p:cNvPr id="5" name="Picture 4">
            <a:extLst>
              <a:ext uri="{FF2B5EF4-FFF2-40B4-BE49-F238E27FC236}">
                <a16:creationId xmlns:a16="http://schemas.microsoft.com/office/drawing/2014/main" id="{A65237F4-4E66-334B-CF1D-D5495BAFE135}"/>
              </a:ext>
            </a:extLst>
          </p:cNvPr>
          <p:cNvPicPr>
            <a:picLocks noChangeAspect="1"/>
          </p:cNvPicPr>
          <p:nvPr/>
        </p:nvPicPr>
        <p:blipFill>
          <a:blip r:embed="rId3"/>
          <a:stretch>
            <a:fillRect/>
          </a:stretch>
        </p:blipFill>
        <p:spPr>
          <a:xfrm>
            <a:off x="5039579" y="1795608"/>
            <a:ext cx="1562318" cy="1543265"/>
          </a:xfrm>
          <a:prstGeom prst="rect">
            <a:avLst/>
          </a:prstGeom>
        </p:spPr>
      </p:pic>
      <p:pic>
        <p:nvPicPr>
          <p:cNvPr id="7" name="Picture 6">
            <a:extLst>
              <a:ext uri="{FF2B5EF4-FFF2-40B4-BE49-F238E27FC236}">
                <a16:creationId xmlns:a16="http://schemas.microsoft.com/office/drawing/2014/main" id="{CDB5C591-474D-8570-FAFA-510A976003DF}"/>
              </a:ext>
            </a:extLst>
          </p:cNvPr>
          <p:cNvPicPr>
            <a:picLocks noChangeAspect="1"/>
          </p:cNvPicPr>
          <p:nvPr/>
        </p:nvPicPr>
        <p:blipFill>
          <a:blip r:embed="rId4"/>
          <a:stretch>
            <a:fillRect/>
          </a:stretch>
        </p:blipFill>
        <p:spPr>
          <a:xfrm>
            <a:off x="4530371" y="4091955"/>
            <a:ext cx="1867161" cy="1409897"/>
          </a:xfrm>
          <a:prstGeom prst="rect">
            <a:avLst/>
          </a:prstGeom>
        </p:spPr>
      </p:pic>
      <p:pic>
        <p:nvPicPr>
          <p:cNvPr id="9" name="Picture 8">
            <a:extLst>
              <a:ext uri="{FF2B5EF4-FFF2-40B4-BE49-F238E27FC236}">
                <a16:creationId xmlns:a16="http://schemas.microsoft.com/office/drawing/2014/main" id="{3675BEB2-B695-F030-07F6-A9D6FB97B304}"/>
              </a:ext>
            </a:extLst>
          </p:cNvPr>
          <p:cNvPicPr>
            <a:picLocks noChangeAspect="1"/>
          </p:cNvPicPr>
          <p:nvPr/>
        </p:nvPicPr>
        <p:blipFill>
          <a:blip r:embed="rId5"/>
          <a:stretch>
            <a:fillRect/>
          </a:stretch>
        </p:blipFill>
        <p:spPr>
          <a:xfrm>
            <a:off x="2237133" y="5224020"/>
            <a:ext cx="2191056" cy="1428949"/>
          </a:xfrm>
          <a:prstGeom prst="rect">
            <a:avLst/>
          </a:prstGeom>
        </p:spPr>
      </p:pic>
      <p:pic>
        <p:nvPicPr>
          <p:cNvPr id="11" name="Picture 10">
            <a:extLst>
              <a:ext uri="{FF2B5EF4-FFF2-40B4-BE49-F238E27FC236}">
                <a16:creationId xmlns:a16="http://schemas.microsoft.com/office/drawing/2014/main" id="{C3753A4D-8965-6066-9E86-A1C3CC5FA97F}"/>
              </a:ext>
            </a:extLst>
          </p:cNvPr>
          <p:cNvPicPr>
            <a:picLocks noChangeAspect="1"/>
          </p:cNvPicPr>
          <p:nvPr/>
        </p:nvPicPr>
        <p:blipFill>
          <a:blip r:embed="rId6"/>
          <a:stretch>
            <a:fillRect/>
          </a:stretch>
        </p:blipFill>
        <p:spPr>
          <a:xfrm>
            <a:off x="9231825" y="5182483"/>
            <a:ext cx="1228896" cy="1581371"/>
          </a:xfrm>
          <a:prstGeom prst="rect">
            <a:avLst/>
          </a:prstGeom>
        </p:spPr>
      </p:pic>
      <p:pic>
        <p:nvPicPr>
          <p:cNvPr id="13" name="Picture 12">
            <a:extLst>
              <a:ext uri="{FF2B5EF4-FFF2-40B4-BE49-F238E27FC236}">
                <a16:creationId xmlns:a16="http://schemas.microsoft.com/office/drawing/2014/main" id="{88466293-41F7-31C5-75BC-6427764FEAC7}"/>
              </a:ext>
            </a:extLst>
          </p:cNvPr>
          <p:cNvPicPr>
            <a:picLocks noChangeAspect="1"/>
          </p:cNvPicPr>
          <p:nvPr/>
        </p:nvPicPr>
        <p:blipFill>
          <a:blip r:embed="rId7"/>
          <a:stretch>
            <a:fillRect/>
          </a:stretch>
        </p:blipFill>
        <p:spPr>
          <a:xfrm>
            <a:off x="10425857" y="1878002"/>
            <a:ext cx="1676634" cy="1705213"/>
          </a:xfrm>
          <a:prstGeom prst="rect">
            <a:avLst/>
          </a:prstGeom>
        </p:spPr>
      </p:pic>
      <p:pic>
        <p:nvPicPr>
          <p:cNvPr id="17" name="Picture 16">
            <a:extLst>
              <a:ext uri="{FF2B5EF4-FFF2-40B4-BE49-F238E27FC236}">
                <a16:creationId xmlns:a16="http://schemas.microsoft.com/office/drawing/2014/main" id="{A3422BA7-B3F1-C227-DB59-2916FEEDBFB8}"/>
              </a:ext>
            </a:extLst>
          </p:cNvPr>
          <p:cNvPicPr>
            <a:picLocks noChangeAspect="1"/>
          </p:cNvPicPr>
          <p:nvPr/>
        </p:nvPicPr>
        <p:blipFill>
          <a:blip r:embed="rId8"/>
          <a:stretch>
            <a:fillRect/>
          </a:stretch>
        </p:blipFill>
        <p:spPr>
          <a:xfrm>
            <a:off x="10425857" y="4173618"/>
            <a:ext cx="1533739" cy="1343212"/>
          </a:xfrm>
          <a:prstGeom prst="rect">
            <a:avLst/>
          </a:prstGeom>
        </p:spPr>
      </p:pic>
    </p:spTree>
    <p:extLst>
      <p:ext uri="{BB962C8B-B14F-4D97-AF65-F5344CB8AC3E}">
        <p14:creationId xmlns:p14="http://schemas.microsoft.com/office/powerpoint/2010/main" val="27912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100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83137" y="437405"/>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graphicFrame>
        <p:nvGraphicFramePr>
          <p:cNvPr id="5" name="Diagram 4">
            <a:extLst>
              <a:ext uri="{FF2B5EF4-FFF2-40B4-BE49-F238E27FC236}">
                <a16:creationId xmlns:a16="http://schemas.microsoft.com/office/drawing/2014/main" id="{487FAB8F-6418-01FB-52D6-2FDB1BDA63CD}"/>
              </a:ext>
            </a:extLst>
          </p:cNvPr>
          <p:cNvGraphicFramePr/>
          <p:nvPr>
            <p:extLst>
              <p:ext uri="{D42A27DB-BD31-4B8C-83A1-F6EECF244321}">
                <p14:modId xmlns:p14="http://schemas.microsoft.com/office/powerpoint/2010/main" val="4271226435"/>
              </p:ext>
            </p:extLst>
          </p:nvPr>
        </p:nvGraphicFramePr>
        <p:xfrm>
          <a:off x="1820465" y="1551087"/>
          <a:ext cx="8551069"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582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893427"/>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Modeling Instruction</a:t>
            </a:r>
            <a:endParaRPr lang="en-US"/>
          </a:p>
        </p:txBody>
      </p:sp>
    </p:spTree>
    <p:extLst>
      <p:ext uri="{BB962C8B-B14F-4D97-AF65-F5344CB8AC3E}">
        <p14:creationId xmlns:p14="http://schemas.microsoft.com/office/powerpoint/2010/main" val="403812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58234"/>
            <a:ext cx="8934400" cy="527100"/>
          </a:xfrm>
        </p:spPr>
        <p:txBody>
          <a:bodyPr/>
          <a:lstStyle/>
          <a:p>
            <a:r>
              <a:rPr lang="en-US" sz="4000">
                <a:latin typeface="Museo Slab 500"/>
              </a:rPr>
              <a:t>Step 1: Introduce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D1EBF17C-B04F-8178-885F-A61AD69F855E}"/>
              </a:ext>
            </a:extLst>
          </p:cNvPr>
          <p:cNvSpPr txBox="1"/>
          <p:nvPr/>
        </p:nvSpPr>
        <p:spPr>
          <a:xfrm>
            <a:off x="2749726" y="3133716"/>
            <a:ext cx="6100996" cy="2123658"/>
          </a:xfrm>
          <a:prstGeom prst="rect">
            <a:avLst/>
          </a:prstGeom>
          <a:noFill/>
        </p:spPr>
        <p:txBody>
          <a:bodyPr wrap="square">
            <a:spAutoFit/>
          </a:bodyPr>
          <a:lstStyle/>
          <a:p>
            <a:pPr algn="ctr" rtl="0">
              <a:spcBef>
                <a:spcPts val="0"/>
              </a:spcBef>
              <a:spcAft>
                <a:spcPts val="0"/>
              </a:spcAft>
            </a:pPr>
            <a:r>
              <a:rPr lang="en-US" sz="9600" b="0" i="0" u="none" strike="noStrike">
                <a:solidFill>
                  <a:srgbClr val="000000"/>
                </a:solidFill>
                <a:effectLst/>
                <a:latin typeface="Calibri" panose="020F0502020204030204" pitchFamily="34" charset="0"/>
              </a:rPr>
              <a:t>descend</a:t>
            </a:r>
            <a:endParaRPr lang="en-US" b="0">
              <a:effectLst/>
            </a:endParaRPr>
          </a:p>
          <a:p>
            <a:br>
              <a:rPr lang="en-US"/>
            </a:br>
            <a:endParaRPr lang="en-US"/>
          </a:p>
        </p:txBody>
      </p:sp>
      <p:sp>
        <p:nvSpPr>
          <p:cNvPr id="6" name="Arc 5">
            <a:extLst>
              <a:ext uri="{FF2B5EF4-FFF2-40B4-BE49-F238E27FC236}">
                <a16:creationId xmlns:a16="http://schemas.microsoft.com/office/drawing/2014/main" id="{1CA732EF-6CCC-B804-D31C-46134DE31A40}"/>
              </a:ext>
            </a:extLst>
          </p:cNvPr>
          <p:cNvSpPr/>
          <p:nvPr/>
        </p:nvSpPr>
        <p:spPr>
          <a:xfrm rot="8303410">
            <a:off x="3385886" y="2942917"/>
            <a:ext cx="2052913" cy="1868568"/>
          </a:xfrm>
          <a:prstGeom prst="arc">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514B6783-580B-4D98-11CE-79E0439DE3A1}"/>
              </a:ext>
            </a:extLst>
          </p:cNvPr>
          <p:cNvSpPr/>
          <p:nvPr/>
        </p:nvSpPr>
        <p:spPr>
          <a:xfrm rot="8748630">
            <a:off x="4871019" y="1959144"/>
            <a:ext cx="3773251" cy="2792922"/>
          </a:xfrm>
          <a:prstGeom prst="arc">
            <a:avLst>
              <a:gd name="adj1" fmla="val 15991376"/>
              <a:gd name="adj2" fmla="val 0"/>
            </a:avLst>
          </a:prstGeom>
          <a:ln w="889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46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176730"/>
            <a:ext cx="9467677" cy="527100"/>
          </a:xfrm>
        </p:spPr>
        <p:txBody>
          <a:bodyPr/>
          <a:lstStyle/>
          <a:p>
            <a:r>
              <a:rPr lang="en-US" sz="4000">
                <a:latin typeface="Museo Slab 500"/>
              </a:rPr>
              <a:t>Step 2: Provide a Student-Friendly Explanation</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D1EBF17C-B04F-8178-885F-A61AD69F855E}"/>
              </a:ext>
            </a:extLst>
          </p:cNvPr>
          <p:cNvSpPr txBox="1"/>
          <p:nvPr/>
        </p:nvSpPr>
        <p:spPr>
          <a:xfrm>
            <a:off x="3045502" y="1744749"/>
            <a:ext cx="6100996" cy="2123658"/>
          </a:xfrm>
          <a:prstGeom prst="rect">
            <a:avLst/>
          </a:prstGeom>
          <a:noFill/>
        </p:spPr>
        <p:txBody>
          <a:bodyPr wrap="square">
            <a:spAutoFit/>
          </a:bodyPr>
          <a:lstStyle/>
          <a:p>
            <a:pPr algn="ctr" rtl="0">
              <a:spcBef>
                <a:spcPts val="0"/>
              </a:spcBef>
              <a:spcAft>
                <a:spcPts val="0"/>
              </a:spcAft>
            </a:pPr>
            <a:r>
              <a:rPr lang="en-US" sz="9600" b="0" i="0" u="none" strike="noStrike">
                <a:solidFill>
                  <a:srgbClr val="000000"/>
                </a:solidFill>
                <a:effectLst/>
                <a:latin typeface="Calibri" panose="020F0502020204030204" pitchFamily="34" charset="0"/>
              </a:rPr>
              <a:t>descend</a:t>
            </a:r>
            <a:endParaRPr lang="en-US" b="0">
              <a:effectLst/>
            </a:endParaRPr>
          </a:p>
          <a:p>
            <a:br>
              <a:rPr lang="en-US"/>
            </a:br>
            <a:endParaRPr lang="en-US"/>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5B1DC683-96AE-B5C9-59F9-31E3A7B3B0EC}"/>
                  </a:ext>
                </a:extLst>
              </p14:cNvPr>
              <p14:cNvContentPartPr/>
              <p14:nvPr/>
            </p14:nvContentPartPr>
            <p14:xfrm>
              <a:off x="4362238" y="4721607"/>
              <a:ext cx="360" cy="360"/>
            </p14:xfrm>
          </p:contentPart>
        </mc:Choice>
        <mc:Fallback xmlns="">
          <p:pic>
            <p:nvPicPr>
              <p:cNvPr id="10" name="Ink 9">
                <a:extLst>
                  <a:ext uri="{FF2B5EF4-FFF2-40B4-BE49-F238E27FC236}">
                    <a16:creationId xmlns:a16="http://schemas.microsoft.com/office/drawing/2014/main" id="{5B1DC683-96AE-B5C9-59F9-31E3A7B3B0EC}"/>
                  </a:ext>
                </a:extLst>
              </p:cNvPr>
              <p:cNvPicPr/>
              <p:nvPr/>
            </p:nvPicPr>
            <p:blipFill>
              <a:blip r:embed="rId4"/>
              <a:stretch>
                <a:fillRect/>
              </a:stretch>
            </p:blipFill>
            <p:spPr>
              <a:xfrm>
                <a:off x="4353238" y="4712607"/>
                <a:ext cx="18000" cy="18000"/>
              </a:xfrm>
              <a:prstGeom prst="rect">
                <a:avLst/>
              </a:prstGeom>
            </p:spPr>
          </p:pic>
        </mc:Fallback>
      </mc:AlternateContent>
      <p:sp>
        <p:nvSpPr>
          <p:cNvPr id="12" name="TextBox 11">
            <a:extLst>
              <a:ext uri="{FF2B5EF4-FFF2-40B4-BE49-F238E27FC236}">
                <a16:creationId xmlns:a16="http://schemas.microsoft.com/office/drawing/2014/main" id="{08FE5503-6423-B8A9-C418-FB220895785C}"/>
              </a:ext>
            </a:extLst>
          </p:cNvPr>
          <p:cNvSpPr txBox="1"/>
          <p:nvPr/>
        </p:nvSpPr>
        <p:spPr>
          <a:xfrm>
            <a:off x="3045502" y="3268242"/>
            <a:ext cx="6100996" cy="1200329"/>
          </a:xfrm>
          <a:prstGeom prst="rect">
            <a:avLst/>
          </a:prstGeom>
          <a:noFill/>
        </p:spPr>
        <p:txBody>
          <a:bodyPr wrap="square">
            <a:spAutoFit/>
          </a:bodyPr>
          <a:lstStyle/>
          <a:p>
            <a:pPr algn="ctr"/>
            <a:r>
              <a:rPr lang="en-US" sz="3600" b="0" i="0" u="none" strike="noStrike">
                <a:solidFill>
                  <a:srgbClr val="0000FF"/>
                </a:solidFill>
                <a:effectLst/>
                <a:latin typeface="Calibri" panose="020F0502020204030204" pitchFamily="34" charset="0"/>
              </a:rPr>
              <a:t>Descend is an action that means </a:t>
            </a:r>
            <a:r>
              <a:rPr lang="en-US" sz="3600" b="0" i="0" u="sng">
                <a:solidFill>
                  <a:srgbClr val="0000FF"/>
                </a:solidFill>
                <a:effectLst/>
                <a:latin typeface="Calibri" panose="020F0502020204030204" pitchFamily="34" charset="0"/>
              </a:rPr>
              <a:t>to move downward.</a:t>
            </a:r>
            <a:endParaRPr lang="en-US"/>
          </a:p>
        </p:txBody>
      </p:sp>
      <p:pic>
        <p:nvPicPr>
          <p:cNvPr id="2050" name="Picture 2">
            <a:extLst>
              <a:ext uri="{FF2B5EF4-FFF2-40B4-BE49-F238E27FC236}">
                <a16:creationId xmlns:a16="http://schemas.microsoft.com/office/drawing/2014/main" id="{521C01AF-DA1A-E736-89A1-4BE558A35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412" y="4851199"/>
            <a:ext cx="2181176" cy="179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68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372834"/>
            <a:ext cx="8934400" cy="527100"/>
          </a:xfrm>
        </p:spPr>
        <p:txBody>
          <a:bodyPr/>
          <a:lstStyle/>
          <a:p>
            <a:r>
              <a:rPr lang="en-US" sz="4000">
                <a:latin typeface="Museo Slab 500"/>
              </a:rPr>
              <a:t>Step 3: Clarify the Word’s Meaning </a:t>
            </a:r>
            <a:endParaRPr lang="en-US"/>
          </a:p>
        </p:txBody>
      </p:sp>
      <p:pic>
        <p:nvPicPr>
          <p:cNvPr id="5" name="Picture 4">
            <a:extLst>
              <a:ext uri="{FF2B5EF4-FFF2-40B4-BE49-F238E27FC236}">
                <a16:creationId xmlns:a16="http://schemas.microsoft.com/office/drawing/2014/main" id="{953EE38C-FA20-6E37-5477-D5A48E520AFE}"/>
              </a:ext>
            </a:extLst>
          </p:cNvPr>
          <p:cNvPicPr>
            <a:picLocks noChangeAspect="1"/>
          </p:cNvPicPr>
          <p:nvPr/>
        </p:nvPicPr>
        <p:blipFill>
          <a:blip r:embed="rId3"/>
          <a:stretch>
            <a:fillRect/>
          </a:stretch>
        </p:blipFill>
        <p:spPr>
          <a:xfrm>
            <a:off x="297425" y="1827829"/>
            <a:ext cx="3581122" cy="2407995"/>
          </a:xfrm>
          <a:prstGeom prst="rect">
            <a:avLst/>
          </a:prstGeom>
          <a:effectLst>
            <a:softEdge rad="12700"/>
          </a:effectLst>
        </p:spPr>
      </p:pic>
      <p:pic>
        <p:nvPicPr>
          <p:cNvPr id="7" name="Picture 6">
            <a:extLst>
              <a:ext uri="{FF2B5EF4-FFF2-40B4-BE49-F238E27FC236}">
                <a16:creationId xmlns:a16="http://schemas.microsoft.com/office/drawing/2014/main" id="{A56B1E5F-1AA0-D228-09B3-ADCCB1A254D3}"/>
              </a:ext>
            </a:extLst>
          </p:cNvPr>
          <p:cNvPicPr>
            <a:picLocks noChangeAspect="1"/>
          </p:cNvPicPr>
          <p:nvPr/>
        </p:nvPicPr>
        <p:blipFill>
          <a:blip r:embed="rId4"/>
          <a:stretch>
            <a:fillRect/>
          </a:stretch>
        </p:blipFill>
        <p:spPr>
          <a:xfrm>
            <a:off x="4171942" y="3428949"/>
            <a:ext cx="3606445" cy="2407995"/>
          </a:xfrm>
          <a:prstGeom prst="rect">
            <a:avLst/>
          </a:prstGeom>
        </p:spPr>
      </p:pic>
      <p:pic>
        <p:nvPicPr>
          <p:cNvPr id="9" name="Picture 8">
            <a:extLst>
              <a:ext uri="{FF2B5EF4-FFF2-40B4-BE49-F238E27FC236}">
                <a16:creationId xmlns:a16="http://schemas.microsoft.com/office/drawing/2014/main" id="{B4C81BF5-4245-70BE-2BF0-1A61A9A9DD0D}"/>
              </a:ext>
            </a:extLst>
          </p:cNvPr>
          <p:cNvPicPr>
            <a:picLocks noChangeAspect="1"/>
          </p:cNvPicPr>
          <p:nvPr/>
        </p:nvPicPr>
        <p:blipFill>
          <a:blip r:embed="rId5"/>
          <a:stretch>
            <a:fillRect/>
          </a:stretch>
        </p:blipFill>
        <p:spPr>
          <a:xfrm>
            <a:off x="8313455" y="1827829"/>
            <a:ext cx="3336510" cy="2569357"/>
          </a:xfrm>
          <a:prstGeom prst="rect">
            <a:avLst/>
          </a:prstGeom>
        </p:spPr>
      </p:pic>
    </p:spTree>
    <p:extLst>
      <p:ext uri="{BB962C8B-B14F-4D97-AF65-F5344CB8AC3E}">
        <p14:creationId xmlns:p14="http://schemas.microsoft.com/office/powerpoint/2010/main" val="220148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3028893"/>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Introduction</a:t>
            </a:r>
            <a:br>
              <a:rPr lang="en-US"/>
            </a:br>
            <a:endParaRPr lang="en-US"/>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841248" y="334644"/>
            <a:ext cx="10509504" cy="1076914"/>
          </a:xfrm>
        </p:spPr>
        <p:txBody>
          <a:bodyPr vert="horz" lIns="91440" tIns="45720" rIns="91440" bIns="45720" rtlCol="0" anchor="ctr">
            <a:noAutofit/>
          </a:bodyPr>
          <a:lstStyle/>
          <a:p>
            <a:pPr>
              <a:spcBef>
                <a:spcPct val="0"/>
              </a:spcBef>
            </a:pPr>
            <a:r>
              <a:rPr lang="en-US" sz="3600" kern="1200">
                <a:solidFill>
                  <a:schemeClr val="tx1"/>
                </a:solidFill>
                <a:latin typeface="+mj-lt"/>
                <a:ea typeface="+mj-ea"/>
                <a:cs typeface="+mj-cs"/>
              </a:rPr>
              <a:t>Steps 4 &amp; 5: Actively Engage </a:t>
            </a:r>
            <a:r>
              <a:rPr lang="en-US" sz="3600">
                <a:solidFill>
                  <a:schemeClr val="tx1"/>
                </a:solidFill>
                <a:latin typeface="+mj-lt"/>
                <a:ea typeface="+mj-ea"/>
                <a:cs typeface="+mj-cs"/>
              </a:rPr>
              <a:t>S</a:t>
            </a:r>
            <a:r>
              <a:rPr lang="en-US" sz="3600" kern="1200">
                <a:solidFill>
                  <a:schemeClr val="tx1"/>
                </a:solidFill>
                <a:latin typeface="+mj-lt"/>
                <a:ea typeface="+mj-ea"/>
                <a:cs typeface="+mj-cs"/>
              </a:rPr>
              <a:t>tudents in Using the Word and Check for Understanding</a:t>
            </a:r>
          </a:p>
        </p:txBody>
      </p:sp>
      <p:sp>
        <p:nvSpPr>
          <p:cNvPr id="1033" name="Rectangle 103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CA4F17EE-1EAF-B114-C43F-3E02B1E6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40" y="2214186"/>
            <a:ext cx="4800875" cy="3189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0377EB-887F-1D38-ACF3-CB6FC0D77B1C}"/>
              </a:ext>
            </a:extLst>
          </p:cNvPr>
          <p:cNvSpPr txBox="1"/>
          <p:nvPr/>
        </p:nvSpPr>
        <p:spPr>
          <a:xfrm>
            <a:off x="3866005" y="1493089"/>
            <a:ext cx="4743716" cy="1164550"/>
          </a:xfrm>
          <a:prstGeom prst="rect">
            <a:avLst/>
          </a:prstGeom>
          <a:noFill/>
        </p:spPr>
        <p:txBody>
          <a:bodyPr wrap="square">
            <a:spAutoFit/>
          </a:bodyPr>
          <a:lstStyle/>
          <a:p>
            <a:pPr defTabSz="704088">
              <a:spcAft>
                <a:spcPts val="600"/>
              </a:spcAft>
            </a:pPr>
            <a:r>
              <a:rPr lang="en-US" sz="2156">
                <a:solidFill>
                  <a:srgbClr val="000000"/>
                </a:solidFill>
                <a:latin typeface="Calibri" panose="020F0502020204030204" pitchFamily="34" charset="0"/>
              </a:rPr>
              <a:t>Which picture is</a:t>
            </a:r>
            <a:r>
              <a:rPr lang="en-US" sz="2156" kern="1200">
                <a:solidFill>
                  <a:srgbClr val="000000"/>
                </a:solidFill>
                <a:latin typeface="Calibri" panose="020F0502020204030204" pitchFamily="34" charset="0"/>
                <a:ea typeface="+mn-ea"/>
                <a:cs typeface="+mn-cs"/>
              </a:rPr>
              <a:t> an example of </a:t>
            </a:r>
            <a:r>
              <a:rPr lang="en-US" sz="2156" b="1" kern="1200">
                <a:solidFill>
                  <a:srgbClr val="000000"/>
                </a:solidFill>
                <a:latin typeface="Calibri" panose="020F0502020204030204" pitchFamily="34" charset="0"/>
                <a:ea typeface="+mn-ea"/>
                <a:cs typeface="+mn-cs"/>
              </a:rPr>
              <a:t>descend? </a:t>
            </a:r>
            <a:r>
              <a:rPr lang="en-US" sz="2156" kern="1200">
                <a:solidFill>
                  <a:srgbClr val="000000"/>
                </a:solidFill>
                <a:latin typeface="Calibri" panose="020F0502020204030204" pitchFamily="34" charset="0"/>
                <a:ea typeface="+mn-ea"/>
                <a:cs typeface="+mn-cs"/>
              </a:rPr>
              <a:t>Which is </a:t>
            </a:r>
            <a:r>
              <a:rPr lang="en-US" sz="2156" b="1" kern="1200">
                <a:solidFill>
                  <a:srgbClr val="000000"/>
                </a:solidFill>
                <a:latin typeface="Calibri" panose="020F0502020204030204" pitchFamily="34" charset="0"/>
                <a:ea typeface="+mn-ea"/>
                <a:cs typeface="+mn-cs"/>
              </a:rPr>
              <a:t>not </a:t>
            </a:r>
            <a:r>
              <a:rPr lang="en-US" sz="2156" kern="1200">
                <a:solidFill>
                  <a:srgbClr val="000000"/>
                </a:solidFill>
                <a:latin typeface="Calibri" panose="020F0502020204030204" pitchFamily="34" charset="0"/>
                <a:ea typeface="+mn-ea"/>
                <a:cs typeface="+mn-cs"/>
              </a:rPr>
              <a:t>an example of </a:t>
            </a:r>
            <a:r>
              <a:rPr lang="en-US" sz="2156" b="1" kern="1200">
                <a:solidFill>
                  <a:srgbClr val="000000"/>
                </a:solidFill>
                <a:latin typeface="Calibri" panose="020F0502020204030204" pitchFamily="34" charset="0"/>
                <a:ea typeface="+mn-ea"/>
                <a:cs typeface="+mn-cs"/>
              </a:rPr>
              <a:t>descend? </a:t>
            </a:r>
          </a:p>
          <a:p>
            <a:pPr defTabSz="704088">
              <a:spcAft>
                <a:spcPts val="600"/>
              </a:spcAft>
            </a:pPr>
            <a:r>
              <a:rPr lang="en-US" sz="2156" b="1">
                <a:solidFill>
                  <a:srgbClr val="000000"/>
                </a:solidFill>
                <a:latin typeface="Calibri" panose="020F0502020204030204" pitchFamily="34" charset="0"/>
              </a:rPr>
              <a:t>		     Why?</a:t>
            </a:r>
            <a:endParaRPr lang="en-US" sz="2800"/>
          </a:p>
        </p:txBody>
      </p:sp>
      <p:sp>
        <p:nvSpPr>
          <p:cNvPr id="4" name="TextBox 3">
            <a:extLst>
              <a:ext uri="{FF2B5EF4-FFF2-40B4-BE49-F238E27FC236}">
                <a16:creationId xmlns:a16="http://schemas.microsoft.com/office/drawing/2014/main" id="{6EF60D29-C349-19CF-6FC3-25484355366A}"/>
              </a:ext>
            </a:extLst>
          </p:cNvPr>
          <p:cNvSpPr txBox="1"/>
          <p:nvPr/>
        </p:nvSpPr>
        <p:spPr>
          <a:xfrm>
            <a:off x="2656098" y="5792831"/>
            <a:ext cx="7034907" cy="661720"/>
          </a:xfrm>
          <a:custGeom>
            <a:avLst/>
            <a:gdLst>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4907" h="661720" fill="none" extrusionOk="0">
                <a:moveTo>
                  <a:pt x="0" y="0"/>
                </a:moveTo>
                <a:cubicBezTo>
                  <a:pt x="1826005" y="554241"/>
                  <a:pt x="5087244" y="202514"/>
                  <a:pt x="7034907" y="0"/>
                </a:cubicBezTo>
                <a:cubicBezTo>
                  <a:pt x="7092305" y="311459"/>
                  <a:pt x="7041636" y="555171"/>
                  <a:pt x="7034907" y="661720"/>
                </a:cubicBezTo>
                <a:cubicBezTo>
                  <a:pt x="6108414" y="1042666"/>
                  <a:pt x="3297664" y="1186929"/>
                  <a:pt x="0" y="661720"/>
                </a:cubicBezTo>
                <a:cubicBezTo>
                  <a:pt x="-41460" y="370457"/>
                  <a:pt x="-56909" y="264243"/>
                  <a:pt x="0" y="0"/>
                </a:cubicBezTo>
                <a:close/>
              </a:path>
              <a:path w="7034907" h="661720" stroke="0" extrusionOk="0">
                <a:moveTo>
                  <a:pt x="0" y="0"/>
                </a:moveTo>
                <a:cubicBezTo>
                  <a:pt x="3281022" y="-251553"/>
                  <a:pt x="3937996" y="-212135"/>
                  <a:pt x="7034907" y="0"/>
                </a:cubicBezTo>
                <a:cubicBezTo>
                  <a:pt x="7015675" y="113028"/>
                  <a:pt x="7039534" y="549296"/>
                  <a:pt x="7034907" y="661720"/>
                </a:cubicBezTo>
                <a:cubicBezTo>
                  <a:pt x="5751632" y="580566"/>
                  <a:pt x="1615710" y="1139272"/>
                  <a:pt x="0" y="661720"/>
                </a:cubicBezTo>
                <a:cubicBezTo>
                  <a:pt x="-79833" y="563673"/>
                  <a:pt x="83330" y="273544"/>
                  <a:pt x="0" y="0"/>
                </a:cubicBezTo>
                <a:close/>
              </a:path>
              <a:path w="7034907" h="661720" fill="none" stroke="0" extrusionOk="0">
                <a:moveTo>
                  <a:pt x="0" y="0"/>
                </a:moveTo>
                <a:cubicBezTo>
                  <a:pt x="1632054" y="-174600"/>
                  <a:pt x="5566934" y="141511"/>
                  <a:pt x="7034907" y="0"/>
                </a:cubicBezTo>
                <a:cubicBezTo>
                  <a:pt x="7095479" y="311221"/>
                  <a:pt x="7056854" y="551316"/>
                  <a:pt x="7034907" y="661720"/>
                </a:cubicBezTo>
                <a:cubicBezTo>
                  <a:pt x="5953172" y="813097"/>
                  <a:pt x="3224686" y="990837"/>
                  <a:pt x="0" y="661720"/>
                </a:cubicBezTo>
                <a:cubicBezTo>
                  <a:pt x="-32795" y="355014"/>
                  <a:pt x="-92654" y="247128"/>
                  <a:pt x="0" y="0"/>
                </a:cubicBezTo>
                <a:close/>
              </a:path>
              <a:path w="7034907" h="661720" fill="none" stroke="0" extrusionOk="0">
                <a:moveTo>
                  <a:pt x="0" y="0"/>
                </a:moveTo>
                <a:cubicBezTo>
                  <a:pt x="1596399" y="-47248"/>
                  <a:pt x="5485356" y="13597"/>
                  <a:pt x="7034907" y="0"/>
                </a:cubicBezTo>
                <a:cubicBezTo>
                  <a:pt x="7087143" y="306023"/>
                  <a:pt x="7037616" y="543093"/>
                  <a:pt x="7034907" y="661720"/>
                </a:cubicBezTo>
                <a:cubicBezTo>
                  <a:pt x="5665367" y="991188"/>
                  <a:pt x="3258264" y="738316"/>
                  <a:pt x="0" y="661720"/>
                </a:cubicBezTo>
                <a:cubicBezTo>
                  <a:pt x="-29011" y="358448"/>
                  <a:pt x="-66087" y="253073"/>
                  <a:pt x="0" y="0"/>
                </a:cubicBezTo>
                <a:close/>
              </a:path>
            </a:pathLst>
          </a:custGeom>
          <a:ln>
            <a:noFill/>
            <a:extLst>
              <a:ext uri="{C807C97D-BFC1-408E-A445-0C87EB9F89A2}">
                <ask:lineSketchStyleProps xmlns:ask="http://schemas.microsoft.com/office/drawing/2018/sketchyshapes" sd="474988318">
                  <a:custGeom>
                    <a:avLst/>
                    <a:gdLst>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 name="connsiteX0" fmla="*/ 0 w 7034907"/>
                      <a:gd name="connsiteY0" fmla="*/ 0 h 661720"/>
                      <a:gd name="connsiteX1" fmla="*/ 7034907 w 7034907"/>
                      <a:gd name="connsiteY1" fmla="*/ 0 h 661720"/>
                      <a:gd name="connsiteX2" fmla="*/ 7034907 w 7034907"/>
                      <a:gd name="connsiteY2" fmla="*/ 661720 h 661720"/>
                      <a:gd name="connsiteX3" fmla="*/ 0 w 7034907"/>
                      <a:gd name="connsiteY3" fmla="*/ 661720 h 661720"/>
                      <a:gd name="connsiteX4" fmla="*/ 0 w 7034907"/>
                      <a:gd name="connsiteY4" fmla="*/ 0 h 66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4907" h="661720" fill="none" extrusionOk="0">
                        <a:moveTo>
                          <a:pt x="0" y="0"/>
                        </a:moveTo>
                        <a:cubicBezTo>
                          <a:pt x="1622555" y="281006"/>
                          <a:pt x="5270116" y="15493"/>
                          <a:pt x="7034907" y="0"/>
                        </a:cubicBezTo>
                        <a:cubicBezTo>
                          <a:pt x="7094722" y="314603"/>
                          <a:pt x="7048915" y="550753"/>
                          <a:pt x="7034907" y="661720"/>
                        </a:cubicBezTo>
                        <a:cubicBezTo>
                          <a:pt x="5818250" y="667463"/>
                          <a:pt x="3435699" y="771441"/>
                          <a:pt x="0" y="661720"/>
                        </a:cubicBezTo>
                        <a:cubicBezTo>
                          <a:pt x="-22732" y="362867"/>
                          <a:pt x="-58890" y="255090"/>
                          <a:pt x="0" y="0"/>
                        </a:cubicBezTo>
                        <a:close/>
                      </a:path>
                      <a:path w="7034907" h="661720" stroke="0" extrusionOk="0">
                        <a:moveTo>
                          <a:pt x="0" y="0"/>
                        </a:moveTo>
                        <a:cubicBezTo>
                          <a:pt x="3256013" y="-197592"/>
                          <a:pt x="3871413" y="-168228"/>
                          <a:pt x="7034907" y="0"/>
                        </a:cubicBezTo>
                        <a:cubicBezTo>
                          <a:pt x="7006134" y="120822"/>
                          <a:pt x="7039629" y="551631"/>
                          <a:pt x="7034907" y="661720"/>
                        </a:cubicBezTo>
                        <a:cubicBezTo>
                          <a:pt x="5452486" y="620250"/>
                          <a:pt x="1761161" y="915537"/>
                          <a:pt x="0" y="661720"/>
                        </a:cubicBezTo>
                        <a:cubicBezTo>
                          <a:pt x="-29136" y="549373"/>
                          <a:pt x="66312" y="256329"/>
                          <a:pt x="0" y="0"/>
                        </a:cubicBezTo>
                        <a:close/>
                      </a:path>
                      <a:path w="7034907" h="661720" fill="none" stroke="0" extrusionOk="0">
                        <a:moveTo>
                          <a:pt x="0" y="0"/>
                        </a:moveTo>
                        <a:cubicBezTo>
                          <a:pt x="1417225" y="-187580"/>
                          <a:pt x="5594454" y="-81221"/>
                          <a:pt x="7034907" y="0"/>
                        </a:cubicBezTo>
                        <a:cubicBezTo>
                          <a:pt x="7088486" y="308081"/>
                          <a:pt x="7042647" y="540283"/>
                          <a:pt x="7034907" y="661720"/>
                        </a:cubicBezTo>
                        <a:cubicBezTo>
                          <a:pt x="5738668" y="722110"/>
                          <a:pt x="3075124" y="655685"/>
                          <a:pt x="0" y="661720"/>
                        </a:cubicBezTo>
                        <a:cubicBezTo>
                          <a:pt x="-20162" y="354836"/>
                          <a:pt x="-81658" y="245046"/>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defTabSz="704088">
              <a:spcAft>
                <a:spcPts val="600"/>
              </a:spcAft>
            </a:pPr>
            <a:r>
              <a:rPr lang="en-US" sz="1600" i="1" kern="1200">
                <a:solidFill>
                  <a:srgbClr val="000000"/>
                </a:solidFill>
                <a:latin typeface="Calibri"/>
                <a:ea typeface="Calibri"/>
                <a:cs typeface="Calibri"/>
              </a:rPr>
              <a:t>The (first/second) picture is an example of </a:t>
            </a:r>
            <a:r>
              <a:rPr lang="en-US" sz="1600" b="1" i="1" kern="1200">
                <a:solidFill>
                  <a:srgbClr val="000000"/>
                </a:solidFill>
                <a:latin typeface="Calibri"/>
                <a:ea typeface="Calibri"/>
                <a:cs typeface="Calibri"/>
              </a:rPr>
              <a:t>descend </a:t>
            </a:r>
            <a:r>
              <a:rPr lang="en-US" sz="1600" i="1" kern="1200">
                <a:solidFill>
                  <a:srgbClr val="000000"/>
                </a:solidFill>
                <a:latin typeface="Calibri"/>
                <a:ea typeface="Calibri"/>
                <a:cs typeface="Calibri"/>
              </a:rPr>
              <a:t>because ___________.</a:t>
            </a:r>
          </a:p>
          <a:p>
            <a:pPr defTabSz="704088">
              <a:spcAft>
                <a:spcPts val="600"/>
              </a:spcAft>
            </a:pPr>
            <a:r>
              <a:rPr lang="en-US" sz="1600" i="1">
                <a:solidFill>
                  <a:srgbClr val="000000"/>
                </a:solidFill>
                <a:latin typeface="Calibri"/>
                <a:ea typeface="Calibri"/>
                <a:cs typeface="Calibri"/>
              </a:rPr>
              <a:t>The (first/second) picture is NOT an example of </a:t>
            </a:r>
            <a:r>
              <a:rPr lang="en-US" sz="1600" b="1" i="1">
                <a:solidFill>
                  <a:srgbClr val="000000"/>
                </a:solidFill>
                <a:latin typeface="Calibri"/>
                <a:ea typeface="Calibri"/>
                <a:cs typeface="Calibri"/>
              </a:rPr>
              <a:t>descend</a:t>
            </a:r>
            <a:r>
              <a:rPr lang="en-US" sz="1600" i="1">
                <a:solidFill>
                  <a:srgbClr val="000000"/>
                </a:solidFill>
                <a:latin typeface="Calibri"/>
                <a:ea typeface="Calibri"/>
                <a:cs typeface="Calibri"/>
              </a:rPr>
              <a:t> because ________.</a:t>
            </a:r>
            <a:endParaRPr lang="en-US" sz="1600" kern="1200">
              <a:solidFill>
                <a:schemeClr val="tx1"/>
              </a:solidFill>
              <a:latin typeface="Calibri"/>
              <a:ea typeface="Calibri"/>
              <a:cs typeface="Calibri"/>
            </a:endParaRPr>
          </a:p>
        </p:txBody>
      </p:sp>
      <p:pic>
        <p:nvPicPr>
          <p:cNvPr id="1028" name="Picture 4">
            <a:extLst>
              <a:ext uri="{FF2B5EF4-FFF2-40B4-BE49-F238E27FC236}">
                <a16:creationId xmlns:a16="http://schemas.microsoft.com/office/drawing/2014/main" id="{C8EAF9CE-A8C5-EF66-D02B-61AD57412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387" y="2248937"/>
            <a:ext cx="4743716" cy="314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2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028700" y="1967266"/>
            <a:ext cx="2857500" cy="2547257"/>
          </a:xfrm>
          <a:noFill/>
        </p:spPr>
        <p:txBody>
          <a:bodyPr vert="horz" lIns="91440" tIns="45720" rIns="91440" bIns="45720" rtlCol="0" anchor="ctr">
            <a:normAutofit/>
          </a:bodyPr>
          <a:lstStyle/>
          <a:p>
            <a:pPr algn="ctr">
              <a:spcBef>
                <a:spcPct val="0"/>
              </a:spcBef>
            </a:pPr>
            <a:r>
              <a:rPr lang="en-US" sz="2800" kern="1200">
                <a:solidFill>
                  <a:srgbClr val="FFFFFF"/>
                </a:solidFill>
                <a:latin typeface="+mj-lt"/>
                <a:ea typeface="+mj-ea"/>
                <a:cs typeface="+mj-cs"/>
              </a:rPr>
              <a:t>Step 6: Expand students’ understanding and use of the word</a:t>
            </a:r>
          </a:p>
        </p:txBody>
      </p:sp>
      <p:pic>
        <p:nvPicPr>
          <p:cNvPr id="5" name="Picture 4">
            <a:extLst>
              <a:ext uri="{FF2B5EF4-FFF2-40B4-BE49-F238E27FC236}">
                <a16:creationId xmlns:a16="http://schemas.microsoft.com/office/drawing/2014/main" id="{313E1E57-DE84-47AD-143A-75402512BC9A}"/>
              </a:ext>
            </a:extLst>
          </p:cNvPr>
          <p:cNvPicPr>
            <a:picLocks noChangeAspect="1"/>
          </p:cNvPicPr>
          <p:nvPr/>
        </p:nvPicPr>
        <p:blipFill>
          <a:blip r:embed="rId3"/>
          <a:stretch>
            <a:fillRect/>
          </a:stretch>
        </p:blipFill>
        <p:spPr>
          <a:xfrm>
            <a:off x="4469695" y="1561445"/>
            <a:ext cx="7446574" cy="5138135"/>
          </a:xfrm>
          <a:prstGeom prst="rect">
            <a:avLst/>
          </a:pr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0C6D924B-BBDA-CD79-6669-BD192987EA26}"/>
              </a:ext>
            </a:extLst>
          </p:cNvPr>
          <p:cNvSpPr txBox="1"/>
          <p:nvPr/>
        </p:nvSpPr>
        <p:spPr>
          <a:xfrm>
            <a:off x="3037115" y="3240705"/>
            <a:ext cx="6103256" cy="369332"/>
          </a:xfrm>
          <a:prstGeom prst="rect">
            <a:avLst/>
          </a:prstGeom>
          <a:noFill/>
        </p:spPr>
        <p:txBody>
          <a:bodyPr wrap="square">
            <a:spAutoFit/>
          </a:bodyPr>
          <a:lstStyle/>
          <a:p>
            <a:pPr>
              <a:spcAft>
                <a:spcPts val="600"/>
              </a:spcAft>
            </a:pPr>
            <a:r>
              <a:rPr lang="en-US" b="0">
                <a:effectLst/>
              </a:rPr>
              <a:t> </a:t>
            </a:r>
            <a:endParaRPr lang="en-US"/>
          </a:p>
        </p:txBody>
      </p:sp>
    </p:spTree>
    <p:extLst>
      <p:ext uri="{BB962C8B-B14F-4D97-AF65-F5344CB8AC3E}">
        <p14:creationId xmlns:p14="http://schemas.microsoft.com/office/powerpoint/2010/main" val="1429170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6C27-CC69-A070-0C65-5FD73B4C74C2}"/>
              </a:ext>
            </a:extLst>
          </p:cNvPr>
          <p:cNvSpPr>
            <a:spLocks noGrp="1"/>
          </p:cNvSpPr>
          <p:nvPr>
            <p:ph type="title"/>
          </p:nvPr>
        </p:nvSpPr>
        <p:spPr>
          <a:xfrm>
            <a:off x="322138" y="431227"/>
            <a:ext cx="8934400" cy="527100"/>
          </a:xfrm>
        </p:spPr>
        <p:txBody>
          <a:bodyPr/>
          <a:lstStyle/>
          <a:p>
            <a:r>
              <a:rPr lang="en-US"/>
              <a:t>Scaffolding and Differentiation</a:t>
            </a:r>
          </a:p>
        </p:txBody>
      </p:sp>
      <p:sp>
        <p:nvSpPr>
          <p:cNvPr id="3" name="TextBox 2">
            <a:extLst>
              <a:ext uri="{FF2B5EF4-FFF2-40B4-BE49-F238E27FC236}">
                <a16:creationId xmlns:a16="http://schemas.microsoft.com/office/drawing/2014/main" id="{F4CDEEA5-1FB9-2B90-03A6-03C8093E66AC}"/>
              </a:ext>
            </a:extLst>
          </p:cNvPr>
          <p:cNvSpPr txBox="1"/>
          <p:nvPr/>
        </p:nvSpPr>
        <p:spPr>
          <a:xfrm>
            <a:off x="538843" y="1894114"/>
            <a:ext cx="8717695" cy="3970318"/>
          </a:xfrm>
          <a:prstGeom prst="rect">
            <a:avLst/>
          </a:prstGeom>
          <a:noFill/>
        </p:spPr>
        <p:txBody>
          <a:bodyPr wrap="square" rtlCol="0">
            <a:spAutoFit/>
          </a:bodyPr>
          <a:lstStyle/>
          <a:p>
            <a:pPr marL="171450" indent="-171450">
              <a:buFont typeface="Arial" panose="020B0604020202020204" pitchFamily="34" charset="0"/>
              <a:buChar char="•"/>
            </a:pPr>
            <a:r>
              <a:rPr lang="en-US" sz="2800"/>
              <a:t>Visual supports</a:t>
            </a:r>
          </a:p>
          <a:p>
            <a:pPr marL="171450" indent="-171450">
              <a:buFont typeface="Arial" panose="020B0604020202020204" pitchFamily="34" charset="0"/>
              <a:buChar char="•"/>
            </a:pPr>
            <a:r>
              <a:rPr lang="en-US" sz="2800"/>
              <a:t>Breaking the word into syllables or word parts (orally and visually)</a:t>
            </a:r>
          </a:p>
          <a:p>
            <a:pPr marL="171450" indent="-171450">
              <a:buFont typeface="Arial" panose="020B0604020202020204" pitchFamily="34" charset="0"/>
              <a:buChar char="•"/>
            </a:pPr>
            <a:r>
              <a:rPr lang="en-US" sz="2800"/>
              <a:t>Preparing in advance and providing sentence stems </a:t>
            </a:r>
          </a:p>
          <a:p>
            <a:pPr marL="171450" indent="-171450">
              <a:buFont typeface="Arial" panose="020B0604020202020204" pitchFamily="34" charset="0"/>
              <a:buChar char="•"/>
            </a:pPr>
            <a:r>
              <a:rPr lang="en-US" sz="2800"/>
              <a:t>Providing opportunities for discussion (e.g., Turn and Talk)</a:t>
            </a:r>
          </a:p>
          <a:p>
            <a:pPr marL="171450" indent="-171450">
              <a:buFont typeface="Arial" panose="020B0604020202020204" pitchFamily="34" charset="0"/>
              <a:buChar char="•"/>
            </a:pPr>
            <a:r>
              <a:rPr lang="en-US" sz="2800"/>
              <a:t>Identifying cognates in other languages</a:t>
            </a:r>
          </a:p>
          <a:p>
            <a:pPr marL="171450" indent="-171450">
              <a:buFont typeface="Arial" panose="020B0604020202020204" pitchFamily="34" charset="0"/>
              <a:buChar char="•"/>
            </a:pPr>
            <a:r>
              <a:rPr lang="en-US" sz="2800"/>
              <a:t>Careful consideration of words that may include Tier 1 word support, particularly for English Learners</a:t>
            </a:r>
          </a:p>
          <a:p>
            <a:pPr marL="171450" indent="-171450">
              <a:buFont typeface="Arial" panose="020B0604020202020204" pitchFamily="34" charset="0"/>
              <a:buChar char="•"/>
            </a:pPr>
            <a:r>
              <a:rPr lang="en-US" sz="2800"/>
              <a:t>Expanded word study </a:t>
            </a:r>
          </a:p>
        </p:txBody>
      </p:sp>
      <p:pic>
        <p:nvPicPr>
          <p:cNvPr id="5" name="Picture 4">
            <a:extLst>
              <a:ext uri="{FF2B5EF4-FFF2-40B4-BE49-F238E27FC236}">
                <a16:creationId xmlns:a16="http://schemas.microsoft.com/office/drawing/2014/main" id="{F34FD8A8-498B-7B5B-51BB-2B256A83A2C6}"/>
              </a:ext>
            </a:extLst>
          </p:cNvPr>
          <p:cNvPicPr>
            <a:picLocks noChangeAspect="1"/>
          </p:cNvPicPr>
          <p:nvPr/>
        </p:nvPicPr>
        <p:blipFill>
          <a:blip r:embed="rId3"/>
          <a:stretch>
            <a:fillRect/>
          </a:stretch>
        </p:blipFill>
        <p:spPr>
          <a:xfrm>
            <a:off x="9256538" y="2587141"/>
            <a:ext cx="2832107" cy="3487688"/>
          </a:xfrm>
          <a:prstGeom prst="rect">
            <a:avLst/>
          </a:prstGeom>
        </p:spPr>
      </p:pic>
    </p:spTree>
    <p:extLst>
      <p:ext uri="{BB962C8B-B14F-4D97-AF65-F5344CB8AC3E}">
        <p14:creationId xmlns:p14="http://schemas.microsoft.com/office/powerpoint/2010/main" val="3749267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53438"/>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Practice</a:t>
            </a:r>
            <a:br>
              <a:rPr lang="en-US"/>
            </a:br>
            <a:endParaRPr lang="en-US"/>
          </a:p>
        </p:txBody>
      </p:sp>
    </p:spTree>
    <p:extLst>
      <p:ext uri="{BB962C8B-B14F-4D97-AF65-F5344CB8AC3E}">
        <p14:creationId xmlns:p14="http://schemas.microsoft.com/office/powerpoint/2010/main" val="2175385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descr="Two people collaborating over books">
            <a:extLst>
              <a:ext uri="{FF2B5EF4-FFF2-40B4-BE49-F238E27FC236}">
                <a16:creationId xmlns:a16="http://schemas.microsoft.com/office/drawing/2014/main" id="{87A0C4F0-E30B-C0EE-4C3D-AB63A737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graphicFrame>
        <p:nvGraphicFramePr>
          <p:cNvPr id="3" name="Diagram 2">
            <a:extLst>
              <a:ext uri="{FF2B5EF4-FFF2-40B4-BE49-F238E27FC236}">
                <a16:creationId xmlns:a16="http://schemas.microsoft.com/office/drawing/2014/main" id="{6D11EE26-75BA-15F0-0A63-CD7C584811E0}"/>
              </a:ext>
            </a:extLst>
          </p:cNvPr>
          <p:cNvGraphicFramePr/>
          <p:nvPr>
            <p:extLst>
              <p:ext uri="{D42A27DB-BD31-4B8C-83A1-F6EECF244321}">
                <p14:modId xmlns:p14="http://schemas.microsoft.com/office/powerpoint/2010/main" val="3688738617"/>
              </p:ext>
            </p:extLst>
          </p:nvPr>
        </p:nvGraphicFramePr>
        <p:xfrm>
          <a:off x="5463952" y="1570882"/>
          <a:ext cx="6525429" cy="507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2417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Implementation Considerations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4431983"/>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Stages of understanding</a:t>
            </a:r>
          </a:p>
          <a:p>
            <a:pPr marL="342900" indent="-342900">
              <a:buFont typeface="Arial" panose="020B0604020202020204" pitchFamily="34" charset="0"/>
              <a:buChar char="•"/>
            </a:pPr>
            <a:r>
              <a:rPr lang="en-US" sz="2000"/>
              <a:t>Existing vocabulary routines or lessons</a:t>
            </a:r>
          </a:p>
          <a:p>
            <a:pPr marL="342900" indent="-342900">
              <a:buFont typeface="Arial" panose="020B0604020202020204" pitchFamily="34" charset="0"/>
              <a:buChar char="•"/>
            </a:pPr>
            <a:r>
              <a:rPr lang="en-US" sz="2000"/>
              <a:t>Cross-curricular applications</a:t>
            </a:r>
          </a:p>
          <a:p>
            <a:pPr marL="342900" indent="-342900">
              <a:buFont typeface="Arial" panose="020B0604020202020204" pitchFamily="34" charset="0"/>
              <a:buChar char="•"/>
            </a:pPr>
            <a:r>
              <a:rPr lang="en-US" sz="2000"/>
              <a:t>Corrective feedback</a:t>
            </a:r>
          </a:p>
          <a:p>
            <a:pPr marL="342900" indent="-342900">
              <a:buFont typeface="Arial" panose="020B0604020202020204" pitchFamily="34" charset="0"/>
              <a:buChar char="•"/>
            </a:pPr>
            <a:r>
              <a:rPr lang="en-US" sz="2000"/>
              <a:t>Opportunities for review</a:t>
            </a:r>
          </a:p>
          <a:p>
            <a:pPr marL="342900" indent="-342900">
              <a:buFont typeface="Arial" panose="020B0604020202020204" pitchFamily="34" charset="0"/>
              <a:buChar char="•"/>
            </a:pPr>
            <a:r>
              <a:rPr lang="en-US" sz="2000"/>
              <a:t>Extensions and connection</a:t>
            </a: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540" y="1929875"/>
            <a:ext cx="6139527"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rPr>
              <a:t>After practicing this explicit vocabulary routine, </a:t>
            </a:r>
          </a:p>
          <a:p>
            <a:r>
              <a:rPr lang="en-US" sz="3200">
                <a:solidFill>
                  <a:schemeClr val="tx1"/>
                </a:solidFill>
              </a:rPr>
              <a:t>what questions do you still have? </a:t>
            </a:r>
          </a:p>
          <a:p>
            <a:endParaRPr lang="en-US" sz="2400">
              <a:solidFill>
                <a:schemeClr val="tx1"/>
              </a:solidFill>
            </a:endParaRPr>
          </a:p>
          <a:p>
            <a:endParaRPr lang="en-US" sz="2400">
              <a:solidFill>
                <a:schemeClr val="tx1"/>
              </a:solidFill>
            </a:endParaRPr>
          </a:p>
        </p:txBody>
      </p:sp>
      <p:sp>
        <p:nvSpPr>
          <p:cNvPr id="4" name="TextBox 3">
            <a:extLst>
              <a:ext uri="{FF2B5EF4-FFF2-40B4-BE49-F238E27FC236}">
                <a16:creationId xmlns:a16="http://schemas.microsoft.com/office/drawing/2014/main" id="{9D11C495-35DC-56BD-E21E-548D7DA2EB44}"/>
              </a:ext>
            </a:extLst>
          </p:cNvPr>
          <p:cNvSpPr txBox="1"/>
          <p:nvPr/>
        </p:nvSpPr>
        <p:spPr>
          <a:xfrm>
            <a:off x="8203692" y="5373999"/>
            <a:ext cx="3664975" cy="723275"/>
          </a:xfrm>
          <a:prstGeom prst="rect">
            <a:avLst/>
          </a:prstGeom>
          <a:noFill/>
        </p:spPr>
        <p:txBody>
          <a:bodyPr wrap="square" rtlCol="0">
            <a:spAutoFit/>
          </a:bodyPr>
          <a:lstStyle/>
          <a:p>
            <a:pPr>
              <a:spcAft>
                <a:spcPts val="600"/>
              </a:spcAft>
            </a:pPr>
            <a:endParaRPr lang="en-US"/>
          </a:p>
          <a:p>
            <a:pPr>
              <a:spcAft>
                <a:spcPts val="600"/>
              </a:spcAft>
            </a:pPr>
            <a:endParaRPr lang="en-US"/>
          </a:p>
        </p:txBody>
      </p:sp>
      <p:pic>
        <p:nvPicPr>
          <p:cNvPr id="2" name="Picture 1">
            <a:extLst>
              <a:ext uri="{FF2B5EF4-FFF2-40B4-BE49-F238E27FC236}">
                <a16:creationId xmlns:a16="http://schemas.microsoft.com/office/drawing/2014/main" id="{4F66C661-5706-D8EE-2EE9-DFA14C545AC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757959"/>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Next Steps</a:t>
            </a:r>
            <a:br>
              <a:rPr lang="en-US"/>
            </a:br>
            <a:endParaRPr lang="en-US"/>
          </a:p>
        </p:txBody>
      </p:sp>
    </p:spTree>
    <p:extLst>
      <p:ext uri="{BB962C8B-B14F-4D97-AF65-F5344CB8AC3E}">
        <p14:creationId xmlns:p14="http://schemas.microsoft.com/office/powerpoint/2010/main" val="154236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500625" y="313807"/>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3924151"/>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vocabulary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p:txBody>
      </p:sp>
      <p:pic>
        <p:nvPicPr>
          <p:cNvPr id="5" name="Picture 4">
            <a:extLst>
              <a:ext uri="{FF2B5EF4-FFF2-40B4-BE49-F238E27FC236}">
                <a16:creationId xmlns:a16="http://schemas.microsoft.com/office/drawing/2014/main" id="{FF5A02D0-574C-5CE1-0AC9-F3F2CC24D0B1}"/>
              </a:ext>
            </a:extLst>
          </p:cNvPr>
          <p:cNvPicPr>
            <a:picLocks noChangeAspect="1"/>
          </p:cNvPicPr>
          <p:nvPr/>
        </p:nvPicPr>
        <p:blipFill>
          <a:blip r:embed="rId3"/>
          <a:stretch>
            <a:fillRect/>
          </a:stretch>
        </p:blipFill>
        <p:spPr>
          <a:xfrm>
            <a:off x="171146" y="2092942"/>
            <a:ext cx="5924854" cy="3949903"/>
          </a:xfrm>
          <a:prstGeom prst="rect">
            <a:avLst/>
          </a:prstGeom>
        </p:spPr>
      </p:pic>
    </p:spTree>
    <p:extLst>
      <p:ext uri="{BB962C8B-B14F-4D97-AF65-F5344CB8AC3E}">
        <p14:creationId xmlns:p14="http://schemas.microsoft.com/office/powerpoint/2010/main" val="944592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Vision</a:t>
                      </a:r>
                    </a:p>
                  </a:txBody>
                  <a:tcPr anchor="ctr" anchorCtr="1">
                    <a:solidFill>
                      <a:srgbClr val="6D3B5D"/>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
        <p:nvSpPr>
          <p:cNvPr id="15" name="TextBox 14">
            <a:extLst>
              <a:ext uri="{FF2B5EF4-FFF2-40B4-BE49-F238E27FC236}">
                <a16:creationId xmlns:a16="http://schemas.microsoft.com/office/drawing/2014/main" id="{505B454B-BDAE-4770-A830-4D2D3867B963}"/>
              </a:ext>
            </a:extLst>
          </p:cNvPr>
          <p:cNvSpPr txBox="1"/>
          <p:nvPr/>
        </p:nvSpPr>
        <p:spPr>
          <a:xfrm>
            <a:off x="474455" y="5870323"/>
            <a:ext cx="11456288" cy="738664"/>
          </a:xfrm>
          <a:prstGeom prst="rect">
            <a:avLst/>
          </a:prstGeom>
          <a:noFill/>
        </p:spPr>
        <p:txBody>
          <a:bodyPr wrap="square" rtlCol="0">
            <a:spAutoFit/>
          </a:bodyPr>
          <a:lstStyle/>
          <a:p>
            <a:r>
              <a:rPr lang="en-US" sz="1400">
                <a:solidFill>
                  <a:schemeClr val="tx1">
                    <a:lumMod val="50000"/>
                    <a:lumOff val="50000"/>
                  </a:schemeClr>
                </a:solidFill>
              </a:rPr>
              <a:t>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a:t>
            </a:r>
          </a:p>
        </p:txBody>
      </p:sp>
    </p:spTree>
    <p:extLst>
      <p:ext uri="{BB962C8B-B14F-4D97-AF65-F5344CB8AC3E}">
        <p14:creationId xmlns:p14="http://schemas.microsoft.com/office/powerpoint/2010/main" val="197900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1252774693"/>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6442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757960"/>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References</a:t>
            </a:r>
            <a:br>
              <a:rPr lang="en-US"/>
            </a:br>
            <a:endParaRPr lang="en-US"/>
          </a:p>
        </p:txBody>
      </p:sp>
    </p:spTree>
    <p:extLst>
      <p:ext uri="{BB962C8B-B14F-4D97-AF65-F5344CB8AC3E}">
        <p14:creationId xmlns:p14="http://schemas.microsoft.com/office/powerpoint/2010/main" val="3303239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718872" y="1152139"/>
            <a:ext cx="8448207" cy="5840317"/>
          </a:xfrm>
          <a:prstGeom prst="rect">
            <a:avLst/>
          </a:prstGeom>
          <a:noFill/>
        </p:spPr>
        <p:txBody>
          <a:bodyPr wrap="square" rtlCol="0">
            <a:spAutoFit/>
          </a:bodyPr>
          <a:lstStyle/>
          <a:p>
            <a:r>
              <a:rPr lang="en-US" sz="1600">
                <a:solidFill>
                  <a:srgbClr val="242424"/>
                </a:solidFill>
                <a:latin typeface="Calibri Light" panose="020F0302020204030204" pitchFamily="34" charset="0"/>
                <a:cs typeface="Calibri Light" panose="020F0302020204030204" pitchFamily="34" charset="0"/>
              </a:rPr>
              <a:t>Archer, A. L., &amp; Hughes, C.A. (2011). </a:t>
            </a:r>
            <a:r>
              <a:rPr lang="en-US" sz="1600" i="1">
                <a:solidFill>
                  <a:srgbClr val="242424"/>
                </a:solidFill>
                <a:latin typeface="Calibri Light" panose="020F0302020204030204" pitchFamily="34" charset="0"/>
                <a:cs typeface="Calibri Light" panose="020F0302020204030204" pitchFamily="34" charset="0"/>
              </a:rPr>
              <a:t>Explicit Instruction. </a:t>
            </a:r>
            <a:r>
              <a:rPr lang="en-US" sz="1600">
                <a:solidFill>
                  <a:srgbClr val="242424"/>
                </a:solidFill>
                <a:latin typeface="Calibri Light" panose="020F0302020204030204" pitchFamily="34" charset="0"/>
                <a:cs typeface="Calibri Light" panose="020F0302020204030204" pitchFamily="34" charset="0"/>
              </a:rPr>
              <a:t>New York, NY: Guilford Press.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Beck, I.L., McKeown, M.G., Kucan, L. (2002). </a:t>
            </a:r>
            <a:r>
              <a:rPr lang="en-US" sz="1600" i="1">
                <a:solidFill>
                  <a:srgbClr val="242424"/>
                </a:solidFill>
                <a:latin typeface="Calibri Light" panose="020F0302020204030204" pitchFamily="34" charset="0"/>
                <a:cs typeface="Calibri Light" panose="020F0302020204030204" pitchFamily="34" charset="0"/>
              </a:rPr>
              <a:t>Bringing Words to Life: Robust vocabulary instruction</a:t>
            </a:r>
            <a:r>
              <a:rPr lang="en-US" sz="1600">
                <a:solidFill>
                  <a:srgbClr val="242424"/>
                </a:solidFill>
                <a:latin typeface="Calibri Light" panose="020F0302020204030204" pitchFamily="34" charset="0"/>
                <a:cs typeface="Calibri Light" panose="020F0302020204030204" pitchFamily="34" charset="0"/>
              </a:rPr>
              <a:t>. New York, NY: Guilford Press.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Beck, I.L., McKeown, M.G., Kucan, L. (2013). </a:t>
            </a:r>
            <a:r>
              <a:rPr lang="en-US" sz="1600" i="1">
                <a:solidFill>
                  <a:srgbClr val="242424"/>
                </a:solidFill>
                <a:latin typeface="Calibri Light" panose="020F0302020204030204" pitchFamily="34" charset="0"/>
                <a:cs typeface="Calibri Light" panose="020F0302020204030204" pitchFamily="34" charset="0"/>
              </a:rPr>
              <a:t>Bringing Words to Life: Robust vocabulary instruction, 2</a:t>
            </a:r>
            <a:r>
              <a:rPr lang="en-US" sz="1600" i="1" baseline="30000">
                <a:solidFill>
                  <a:srgbClr val="242424"/>
                </a:solidFill>
                <a:latin typeface="Calibri Light" panose="020F0302020204030204" pitchFamily="34" charset="0"/>
                <a:cs typeface="Calibri Light" panose="020F0302020204030204" pitchFamily="34" charset="0"/>
              </a:rPr>
              <a:t>nd</a:t>
            </a:r>
            <a:r>
              <a:rPr lang="en-US" sz="1600" i="1">
                <a:solidFill>
                  <a:srgbClr val="242424"/>
                </a:solidFill>
                <a:latin typeface="Calibri Light" panose="020F0302020204030204" pitchFamily="34" charset="0"/>
                <a:cs typeface="Calibri Light" panose="020F0302020204030204" pitchFamily="34" charset="0"/>
              </a:rPr>
              <a:t> Ed</a:t>
            </a:r>
            <a:r>
              <a:rPr lang="en-US" sz="1600">
                <a:solidFill>
                  <a:srgbClr val="242424"/>
                </a:solidFill>
                <a:latin typeface="Calibri Light" panose="020F0302020204030204" pitchFamily="34" charset="0"/>
                <a:cs typeface="Calibri Light" panose="020F0302020204030204" pitchFamily="34" charset="0"/>
              </a:rPr>
              <a:t>. New York, NY: Guilford Press.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Beck, I.L., McKeown, M.G., &amp; Omanson, R.C.(1987). The effects and uses of diverse vocabulary instructional techniques. In M.G. McKeown &amp; M.E. Curtis (Was.), </a:t>
            </a:r>
            <a:r>
              <a:rPr lang="en-US" sz="1600" i="1">
                <a:solidFill>
                  <a:srgbClr val="242424"/>
                </a:solidFill>
                <a:latin typeface="Calibri Light" panose="020F0302020204030204" pitchFamily="34" charset="0"/>
                <a:cs typeface="Calibri Light" panose="020F0302020204030204" pitchFamily="34" charset="0"/>
              </a:rPr>
              <a:t>The nature of vocabulary acquisition </a:t>
            </a:r>
            <a:r>
              <a:rPr lang="en-US" sz="1600">
                <a:solidFill>
                  <a:srgbClr val="242424"/>
                </a:solidFill>
                <a:latin typeface="Calibri Light" panose="020F0302020204030204" pitchFamily="34" charset="0"/>
                <a:cs typeface="Calibri Light" panose="020F0302020204030204" pitchFamily="34" charset="0"/>
              </a:rPr>
              <a:t>(pp. 147-163). Hillsdale, NJ: Erlbaum.</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Biemiller, A. (1999). Language and reading success. In J. Chall (Ed.), </a:t>
            </a:r>
            <a:r>
              <a:rPr lang="en-US" sz="1600" i="1">
                <a:solidFill>
                  <a:srgbClr val="242424"/>
                </a:solidFill>
                <a:latin typeface="Calibri Light" panose="020F0302020204030204" pitchFamily="34" charset="0"/>
                <a:cs typeface="Calibri Light" panose="020F0302020204030204" pitchFamily="34" charset="0"/>
              </a:rPr>
              <a:t>From reading research to practice: A series for teachers. </a:t>
            </a:r>
            <a:r>
              <a:rPr lang="en-US" sz="1600">
                <a:solidFill>
                  <a:srgbClr val="242424"/>
                </a:solidFill>
                <a:latin typeface="Calibri Light" panose="020F0302020204030204" pitchFamily="34" charset="0"/>
                <a:cs typeface="Calibri Light" panose="020F0302020204030204" pitchFamily="34" charset="0"/>
              </a:rPr>
              <a:t>Cambridge, MA: Brookline Books.</a:t>
            </a:r>
          </a:p>
          <a:p>
            <a:endParaRPr lang="en-US" sz="1600">
              <a:solidFill>
                <a:srgbClr val="242424"/>
              </a:solidFill>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Biemiller, A. (2001). Teaching vocabulary: Early, direct, and sequential. </a:t>
            </a:r>
            <a:r>
              <a:rPr lang="en-US" sz="1600" i="1">
                <a:latin typeface="Calibri Light" panose="020F0302020204030204" pitchFamily="34" charset="0"/>
                <a:cs typeface="Calibri Light" panose="020F0302020204030204" pitchFamily="34" charset="0"/>
              </a:rPr>
              <a:t>The American Educator</a:t>
            </a:r>
            <a:r>
              <a:rPr lang="en-US" sz="1600">
                <a:latin typeface="Calibri Light" panose="020F0302020204030204" pitchFamily="34" charset="0"/>
                <a:cs typeface="Calibri Light" panose="020F0302020204030204" pitchFamily="34" charset="0"/>
              </a:rPr>
              <a:t>, 25(1), 24–28. </a:t>
            </a:r>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Biemiller, A. (2005). Size and sequence in vocabulary development: Implications for choosing words for primary grade instruction. In E.H. Hiebert &amp;M.L. Kamil (Eds.), </a:t>
            </a:r>
            <a:r>
              <a:rPr lang="en-US" sz="1600" i="1">
                <a:solidFill>
                  <a:srgbClr val="242424"/>
                </a:solidFill>
                <a:latin typeface="Calibri Light" panose="020F0302020204030204" pitchFamily="34" charset="0"/>
                <a:cs typeface="Calibri Light" panose="020F0302020204030204" pitchFamily="34" charset="0"/>
              </a:rPr>
              <a:t>Teaching and learning vocabulary: Bringing research to practice </a:t>
            </a:r>
            <a:r>
              <a:rPr lang="en-US" sz="1600">
                <a:solidFill>
                  <a:srgbClr val="242424"/>
                </a:solidFill>
                <a:latin typeface="Calibri Light" panose="020F0302020204030204" pitchFamily="34" charset="0"/>
                <a:cs typeface="Calibri Light" panose="020F0302020204030204" pitchFamily="34" charset="0"/>
              </a:rPr>
              <a:t>(pp. 223-242). Mahwah, NJ: Lawrence Erlbaum</a:t>
            </a:r>
            <a:r>
              <a:rPr lang="en-US" sz="1600" i="1">
                <a:solidFill>
                  <a:srgbClr val="242424"/>
                </a:solidFill>
                <a:latin typeface="Calibri Light" panose="020F0302020204030204" pitchFamily="34" charset="0"/>
                <a:cs typeface="Calibri Light" panose="020F0302020204030204" pitchFamily="34" charset="0"/>
              </a:rPr>
              <a:t>. </a:t>
            </a:r>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8164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838794" y="1124112"/>
            <a:ext cx="8448207" cy="6578981"/>
          </a:xfrm>
          <a:prstGeom prst="rect">
            <a:avLst/>
          </a:prstGeom>
          <a:noFill/>
        </p:spPr>
        <p:txBody>
          <a:bodyPr wrap="square" rtlCol="0">
            <a:spAutoFit/>
          </a:bodyPr>
          <a:lstStyle/>
          <a:p>
            <a:r>
              <a:rPr lang="en-US" sz="1600" dirty="0">
                <a:solidFill>
                  <a:srgbClr val="242424"/>
                </a:solidFill>
                <a:latin typeface="Calibri Light" panose="020F0302020204030204" pitchFamily="34" charset="0"/>
                <a:cs typeface="Calibri Light" panose="020F0302020204030204" pitchFamily="34" charset="0"/>
              </a:rPr>
              <a:t>Gough, P. B. &amp; </a:t>
            </a:r>
            <a:r>
              <a:rPr lang="en-US" sz="1600" dirty="0" err="1">
                <a:solidFill>
                  <a:srgbClr val="242424"/>
                </a:solidFill>
                <a:latin typeface="Calibri Light" panose="020F0302020204030204" pitchFamily="34" charset="0"/>
                <a:cs typeface="Calibri Light" panose="020F0302020204030204" pitchFamily="34" charset="0"/>
              </a:rPr>
              <a:t>Tunmer</a:t>
            </a:r>
            <a:r>
              <a:rPr lang="en-US" sz="1600" dirty="0">
                <a:solidFill>
                  <a:srgbClr val="242424"/>
                </a:solidFill>
                <a:latin typeface="Calibri Light" panose="020F0302020204030204" pitchFamily="34" charset="0"/>
                <a:cs typeface="Calibri Light" panose="020F0302020204030204" pitchFamily="34" charset="0"/>
              </a:rPr>
              <a:t>, W.E. (1986). Decoding, reading, and reading disability. Remedial and Special Education, 7(1).</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b="0" i="0" dirty="0">
                <a:solidFill>
                  <a:srgbClr val="333333"/>
                </a:solidFill>
                <a:effectLst/>
                <a:latin typeface="Calibri Light" panose="020F0302020204030204" pitchFamily="34" charset="0"/>
                <a:cs typeface="Calibri Light" panose="020F0302020204030204" pitchFamily="34" charset="0"/>
              </a:rPr>
              <a:t>Kilpatrick, D. A. (2015). </a:t>
            </a:r>
            <a:r>
              <a:rPr lang="en-US" sz="1600" b="0" i="1" dirty="0">
                <a:solidFill>
                  <a:srgbClr val="333333"/>
                </a:solidFill>
                <a:effectLst/>
                <a:latin typeface="Calibri Light" panose="020F0302020204030204" pitchFamily="34" charset="0"/>
                <a:cs typeface="Calibri Light" panose="020F0302020204030204" pitchFamily="34" charset="0"/>
              </a:rPr>
              <a:t>Essentials of assessing, preventing and overcoming reading difficulties</a:t>
            </a:r>
            <a:r>
              <a:rPr lang="en-US" sz="1600" b="0" i="0" dirty="0">
                <a:solidFill>
                  <a:srgbClr val="333333"/>
                </a:solidFill>
                <a:effectLst/>
                <a:latin typeface="Calibri Light" panose="020F0302020204030204" pitchFamily="34" charset="0"/>
                <a:cs typeface="Calibri Light" panose="020F0302020204030204" pitchFamily="34" charset="0"/>
              </a:rPr>
              <a:t>. Hoboken, NJ: Wiley.</a:t>
            </a:r>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solidFill>
                  <a:srgbClr val="242424"/>
                </a:solidFill>
                <a:latin typeface="Calibri Light" panose="020F0302020204030204" pitchFamily="34" charset="0"/>
                <a:cs typeface="Calibri Light" panose="020F0302020204030204" pitchFamily="34" charset="0"/>
              </a:rPr>
              <a:t>Moats, L.C. (2009). T</a:t>
            </a:r>
            <a:r>
              <a:rPr lang="en-US" sz="1600" i="1" dirty="0">
                <a:solidFill>
                  <a:srgbClr val="242424"/>
                </a:solidFill>
                <a:latin typeface="Calibri Light" panose="020F0302020204030204" pitchFamily="34" charset="0"/>
                <a:cs typeface="Calibri Light" panose="020F0302020204030204" pitchFamily="34" charset="0"/>
              </a:rPr>
              <a:t>he mighty word: Building vocabulary and oral language</a:t>
            </a:r>
            <a:r>
              <a:rPr lang="en-US" sz="1600" dirty="0">
                <a:solidFill>
                  <a:srgbClr val="242424"/>
                </a:solidFill>
                <a:latin typeface="Calibri Light" panose="020F0302020204030204" pitchFamily="34" charset="0"/>
                <a:cs typeface="Calibri Light" panose="020F0302020204030204" pitchFamily="34" charset="0"/>
              </a:rPr>
              <a:t>, 2</a:t>
            </a:r>
            <a:r>
              <a:rPr lang="en-US" sz="1600" baseline="30000" dirty="0">
                <a:solidFill>
                  <a:srgbClr val="242424"/>
                </a:solidFill>
                <a:latin typeface="Calibri Light" panose="020F0302020204030204" pitchFamily="34" charset="0"/>
                <a:cs typeface="Calibri Light" panose="020F0302020204030204" pitchFamily="34" charset="0"/>
              </a:rPr>
              <a:t>nd</a:t>
            </a:r>
            <a:r>
              <a:rPr lang="en-US" sz="1600" dirty="0">
                <a:solidFill>
                  <a:srgbClr val="242424"/>
                </a:solidFill>
                <a:latin typeface="Calibri Light" panose="020F0302020204030204" pitchFamily="34" charset="0"/>
                <a:cs typeface="Calibri Light" panose="020F0302020204030204" pitchFamily="34" charset="0"/>
              </a:rPr>
              <a:t> ed. Longmont, CO: </a:t>
            </a:r>
            <a:r>
              <a:rPr lang="en-US" sz="1600" dirty="0" err="1">
                <a:solidFill>
                  <a:srgbClr val="242424"/>
                </a:solidFill>
                <a:latin typeface="Calibri Light" panose="020F0302020204030204" pitchFamily="34" charset="0"/>
                <a:cs typeface="Calibri Light" panose="020F0302020204030204" pitchFamily="34" charset="0"/>
              </a:rPr>
              <a:t>Sopris</a:t>
            </a:r>
            <a:r>
              <a:rPr lang="en-US" sz="1600" dirty="0">
                <a:solidFill>
                  <a:srgbClr val="242424"/>
                </a:solidFill>
                <a:latin typeface="Calibri Light" panose="020F0302020204030204" pitchFamily="34" charset="0"/>
                <a:cs typeface="Calibri Light" panose="020F0302020204030204" pitchFamily="34" charset="0"/>
              </a:rPr>
              <a:t> West.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National Reading Panel. (2000). Teaching children to read-An evidence-based assessment of the scientific research literature on reading and its implications for reading instruction (NIH Publication No. 00-4769) Washington, DC: National Institutes of Child Health and Human Development. </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dirty="0" err="1">
                <a:latin typeface="Calibri Light" panose="020F0302020204030204" pitchFamily="34" charset="0"/>
                <a:cs typeface="Calibri Light" panose="020F0302020204030204" pitchFamily="34" charset="0"/>
              </a:rPr>
              <a:t>Perfetti</a:t>
            </a:r>
            <a:r>
              <a:rPr lang="en-US" sz="1600" dirty="0">
                <a:latin typeface="Calibri Light" panose="020F0302020204030204" pitchFamily="34" charset="0"/>
                <a:cs typeface="Calibri Light" panose="020F0302020204030204" pitchFamily="34" charset="0"/>
              </a:rPr>
              <a:t>, C.A. &amp; Hart, L. (2002) The lexical quality hypothesis. In L. Verhoeven, C. </a:t>
            </a:r>
            <a:r>
              <a:rPr lang="en-US" sz="1600" dirty="0" err="1">
                <a:latin typeface="Calibri Light" panose="020F0302020204030204" pitchFamily="34" charset="0"/>
                <a:cs typeface="Calibri Light" panose="020F0302020204030204" pitchFamily="34" charset="0"/>
              </a:rPr>
              <a:t>Elbro</a:t>
            </a:r>
            <a:r>
              <a:rPr lang="en-US" sz="1600" dirty="0">
                <a:latin typeface="Calibri Light" panose="020F0302020204030204" pitchFamily="34" charset="0"/>
                <a:cs typeface="Calibri Light" panose="020F0302020204030204" pitchFamily="34" charset="0"/>
              </a:rPr>
              <a:t> and P. </a:t>
            </a:r>
            <a:r>
              <a:rPr lang="en-US" sz="1600" dirty="0" err="1">
                <a:latin typeface="Calibri Light" panose="020F0302020204030204" pitchFamily="34" charset="0"/>
                <a:cs typeface="Calibri Light" panose="020F0302020204030204" pitchFamily="34" charset="0"/>
              </a:rPr>
              <a:t>Reitsma</a:t>
            </a:r>
            <a:r>
              <a:rPr lang="en-US" sz="1600" dirty="0">
                <a:latin typeface="Calibri Light" panose="020F0302020204030204" pitchFamily="34" charset="0"/>
                <a:cs typeface="Calibri Light" panose="020F0302020204030204" pitchFamily="34" charset="0"/>
              </a:rPr>
              <a:t> </a:t>
            </a:r>
            <a:r>
              <a:rPr lang="en-US" sz="1600" i="1" dirty="0">
                <a:latin typeface="Calibri Light" panose="020F0302020204030204" pitchFamily="34" charset="0"/>
                <a:cs typeface="Calibri Light" panose="020F0302020204030204" pitchFamily="34" charset="0"/>
              </a:rPr>
              <a:t>Precursors of Functional Literacy, </a:t>
            </a:r>
            <a:r>
              <a:rPr lang="en-US" sz="1600" dirty="0">
                <a:latin typeface="Calibri Light" panose="020F0302020204030204" pitchFamily="34" charset="0"/>
                <a:cs typeface="Calibri Light" panose="020F0302020204030204" pitchFamily="34" charset="0"/>
              </a:rPr>
              <a:t>v. 11. (pp. 67-86). Philadelphia, PA: John Benjamins Publishing Co.</a:t>
            </a:r>
            <a:endParaRPr lang="en-US" sz="1600" b="0" i="0" u="none" strike="noStrike" dirty="0">
              <a:solidFill>
                <a:srgbClr val="333333"/>
              </a:solidFill>
              <a:effectLst/>
              <a:latin typeface="Calibri Light" panose="020F0302020204030204" pitchFamily="34" charset="0"/>
            </a:endParaRPr>
          </a:p>
          <a:p>
            <a:pPr algn="l" rtl="0" fontAlgn="base"/>
            <a:endParaRPr lang="en-US" sz="1600" b="0" i="0" u="none" strike="noStrike" dirty="0">
              <a:solidFill>
                <a:srgbClr val="333333"/>
              </a:solidFill>
              <a:effectLst/>
              <a:latin typeface="Calibri Light" panose="020F0302020204030204" pitchFamily="34" charset="0"/>
            </a:endParaRPr>
          </a:p>
          <a:p>
            <a:pPr algn="l" rtl="0" fontAlgn="base"/>
            <a:r>
              <a:rPr lang="en-US" sz="1600" b="0" i="0" u="none" strike="noStrike" dirty="0">
                <a:solidFill>
                  <a:srgbClr val="333333"/>
                </a:solidFill>
                <a:effectLst/>
                <a:latin typeface="Calibri Light" panose="020F0302020204030204" pitchFamily="34" charset="0"/>
              </a:rPr>
              <a:t>Scarborough, H. S. (2001). Connecting early language and literacy to later reading disabilities: Evidence, theory, and practice. In S.B. Neuman and D.K. Dickinson (Eds.), </a:t>
            </a:r>
            <a:r>
              <a:rPr lang="en-US" sz="1600" b="0" i="1" u="none" strike="noStrike" dirty="0">
                <a:solidFill>
                  <a:srgbClr val="333333"/>
                </a:solidFill>
                <a:effectLst/>
                <a:latin typeface="Calibri Light" panose="020F0302020204030204" pitchFamily="34" charset="0"/>
              </a:rPr>
              <a:t>Handbook of early literacy research</a:t>
            </a:r>
            <a:r>
              <a:rPr lang="en-US" sz="1600" b="0" i="0" u="none" strike="noStrike" dirty="0">
                <a:solidFill>
                  <a:srgbClr val="333333"/>
                </a:solidFill>
                <a:effectLst/>
                <a:latin typeface="Calibri Light" panose="020F0302020204030204" pitchFamily="34" charset="0"/>
              </a:rPr>
              <a:t> (p. 98) New York, NY: Guilford Press. </a:t>
            </a:r>
            <a:r>
              <a:rPr lang="en-US" sz="1600" b="0" i="0" dirty="0">
                <a:solidFill>
                  <a:srgbClr val="000000"/>
                </a:solidFill>
                <a:effectLst/>
                <a:latin typeface="Calibri Light" panose="020F03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Calibri Light" panose="020F0302020204030204" pitchFamily="34" charset="0"/>
              </a:rPr>
              <a:t>​</a:t>
            </a:r>
            <a:endParaRPr lang="en-US" sz="1600" b="0" i="0" dirty="0">
              <a:solidFill>
                <a:srgbClr val="000000"/>
              </a:solidFill>
              <a:effectLst/>
              <a:latin typeface="Segoe UI" panose="020B0502040204020203" pitchFamily="34" charset="0"/>
            </a:endParaRPr>
          </a:p>
          <a:p>
            <a:pPr fontAlgn="base"/>
            <a:r>
              <a:rPr lang="en-US" sz="1600" dirty="0">
                <a:solidFill>
                  <a:srgbClr val="242424"/>
                </a:solidFill>
                <a:latin typeface="Calibri Light" panose="020F0302020204030204" pitchFamily="34" charset="0"/>
                <a:cs typeface="Calibri Light" panose="020F0302020204030204" pitchFamily="34" charset="0"/>
              </a:rPr>
              <a:t>Stahl, S.A., &amp; Nagy, W.E. (2006). </a:t>
            </a:r>
            <a:r>
              <a:rPr lang="en-US" sz="1600" i="1" dirty="0">
                <a:solidFill>
                  <a:srgbClr val="242424"/>
                </a:solidFill>
                <a:latin typeface="Calibri Light" panose="020F0302020204030204" pitchFamily="34" charset="0"/>
                <a:cs typeface="Calibri Light" panose="020F0302020204030204" pitchFamily="34" charset="0"/>
              </a:rPr>
              <a:t>Teaching word meanings. </a:t>
            </a:r>
            <a:r>
              <a:rPr lang="en-US" sz="1600" dirty="0">
                <a:solidFill>
                  <a:srgbClr val="242424"/>
                </a:solidFill>
                <a:latin typeface="Calibri Light" panose="020F0302020204030204" pitchFamily="34" charset="0"/>
                <a:cs typeface="Calibri Light" panose="020F0302020204030204" pitchFamily="34" charset="0"/>
              </a:rPr>
              <a:t>Mahwah, NJ: Erlbaum.</a:t>
            </a:r>
          </a:p>
          <a:p>
            <a:pPr algn="l" rtl="0" fontAlgn="base"/>
            <a:endParaRPr lang="en-US" sz="1600" b="0" i="0" dirty="0">
              <a:solidFill>
                <a:srgbClr val="000000"/>
              </a:solidFill>
              <a:effectLst/>
              <a:latin typeface="Segoe UI" panose="020B0502040204020203"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i="1" dirty="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79879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42717" y="397082"/>
            <a:ext cx="8934400" cy="527100"/>
          </a:xfrm>
        </p:spPr>
        <p:txBody>
          <a:bodyPr/>
          <a:lstStyle/>
          <a:p>
            <a:r>
              <a:rPr lang="en-US" sz="4000"/>
              <a:t>Terminology</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42717" y="74563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670DEA88-BFB5-0A80-97B4-CFBADCD777EB}"/>
              </a:ext>
            </a:extLst>
          </p:cNvPr>
          <p:cNvSpPr txBox="1"/>
          <p:nvPr/>
        </p:nvSpPr>
        <p:spPr>
          <a:xfrm>
            <a:off x="1030514" y="2217266"/>
            <a:ext cx="9314836" cy="584775"/>
          </a:xfrm>
          <a:prstGeom prst="rect">
            <a:avLst/>
          </a:prstGeom>
          <a:noFill/>
        </p:spPr>
        <p:txBody>
          <a:bodyPr wrap="square" rtlCol="0">
            <a:spAutoFit/>
          </a:bodyPr>
          <a:lstStyle/>
          <a:p>
            <a:r>
              <a:rPr lang="en-US" sz="3200">
                <a:solidFill>
                  <a:schemeClr val="bg2"/>
                </a:solidFill>
              </a:rPr>
              <a:t>Phonological: </a:t>
            </a:r>
            <a:r>
              <a:rPr lang="en-US" sz="3200"/>
              <a:t>Referring to speech sounds</a:t>
            </a:r>
          </a:p>
        </p:txBody>
      </p:sp>
      <p:sp>
        <p:nvSpPr>
          <p:cNvPr id="4" name="TextBox 3">
            <a:extLst>
              <a:ext uri="{FF2B5EF4-FFF2-40B4-BE49-F238E27FC236}">
                <a16:creationId xmlns:a16="http://schemas.microsoft.com/office/drawing/2014/main" id="{50C72EBF-8638-09A1-F826-FC33B1126B00}"/>
              </a:ext>
            </a:extLst>
          </p:cNvPr>
          <p:cNvSpPr txBox="1"/>
          <p:nvPr/>
        </p:nvSpPr>
        <p:spPr>
          <a:xfrm>
            <a:off x="1030514" y="2979189"/>
            <a:ext cx="8795658" cy="584775"/>
          </a:xfrm>
          <a:prstGeom prst="rect">
            <a:avLst/>
          </a:prstGeom>
          <a:noFill/>
        </p:spPr>
        <p:txBody>
          <a:bodyPr wrap="square" rtlCol="0">
            <a:spAutoFit/>
          </a:bodyPr>
          <a:lstStyle/>
          <a:p>
            <a:r>
              <a:rPr lang="en-US" sz="3200">
                <a:solidFill>
                  <a:schemeClr val="bg2"/>
                </a:solidFill>
              </a:rPr>
              <a:t>Orthographic</a:t>
            </a:r>
            <a:r>
              <a:rPr lang="en-US" sz="3200"/>
              <a:t>: Referring to written language</a:t>
            </a:r>
          </a:p>
        </p:txBody>
      </p:sp>
      <p:sp>
        <p:nvSpPr>
          <p:cNvPr id="5" name="TextBox 4">
            <a:extLst>
              <a:ext uri="{FF2B5EF4-FFF2-40B4-BE49-F238E27FC236}">
                <a16:creationId xmlns:a16="http://schemas.microsoft.com/office/drawing/2014/main" id="{19A41D5F-F47A-1577-5956-6F57010B66E5}"/>
              </a:ext>
            </a:extLst>
          </p:cNvPr>
          <p:cNvSpPr txBox="1"/>
          <p:nvPr/>
        </p:nvSpPr>
        <p:spPr>
          <a:xfrm>
            <a:off x="1030514" y="3715654"/>
            <a:ext cx="5436104" cy="584775"/>
          </a:xfrm>
          <a:prstGeom prst="rect">
            <a:avLst/>
          </a:prstGeom>
          <a:noFill/>
        </p:spPr>
        <p:txBody>
          <a:bodyPr wrap="none" rtlCol="0">
            <a:spAutoFit/>
          </a:bodyPr>
          <a:lstStyle/>
          <a:p>
            <a:r>
              <a:rPr lang="en-US" sz="3200">
                <a:solidFill>
                  <a:schemeClr val="bg2"/>
                </a:solidFill>
              </a:rPr>
              <a:t>Semantic: </a:t>
            </a:r>
            <a:r>
              <a:rPr lang="en-US" sz="3200"/>
              <a:t>Referring to meaning</a:t>
            </a:r>
          </a:p>
        </p:txBody>
      </p:sp>
      <p:sp>
        <p:nvSpPr>
          <p:cNvPr id="6" name="TextBox 5">
            <a:extLst>
              <a:ext uri="{FF2B5EF4-FFF2-40B4-BE49-F238E27FC236}">
                <a16:creationId xmlns:a16="http://schemas.microsoft.com/office/drawing/2014/main" id="{79DBBD1E-6D19-9EFB-DC71-B7728F38EABA}"/>
              </a:ext>
            </a:extLst>
          </p:cNvPr>
          <p:cNvSpPr txBox="1"/>
          <p:nvPr/>
        </p:nvSpPr>
        <p:spPr>
          <a:xfrm>
            <a:off x="1030514" y="4480699"/>
            <a:ext cx="8898270" cy="584775"/>
          </a:xfrm>
          <a:prstGeom prst="rect">
            <a:avLst/>
          </a:prstGeom>
          <a:noFill/>
        </p:spPr>
        <p:txBody>
          <a:bodyPr wrap="none" rtlCol="0">
            <a:spAutoFit/>
          </a:bodyPr>
          <a:lstStyle/>
          <a:p>
            <a:r>
              <a:rPr lang="en-US" sz="3200">
                <a:solidFill>
                  <a:schemeClr val="bg2"/>
                </a:solidFill>
              </a:rPr>
              <a:t>Syntactic: </a:t>
            </a:r>
            <a:r>
              <a:rPr lang="en-US" sz="3200"/>
              <a:t>Referring to language structures/grammar</a:t>
            </a:r>
          </a:p>
        </p:txBody>
      </p:sp>
      <p:sp>
        <p:nvSpPr>
          <p:cNvPr id="7" name="TextBox 6">
            <a:extLst>
              <a:ext uri="{FF2B5EF4-FFF2-40B4-BE49-F238E27FC236}">
                <a16:creationId xmlns:a16="http://schemas.microsoft.com/office/drawing/2014/main" id="{C08159BF-9F2B-6716-F965-295B631E42CE}"/>
              </a:ext>
            </a:extLst>
          </p:cNvPr>
          <p:cNvSpPr txBox="1"/>
          <p:nvPr/>
        </p:nvSpPr>
        <p:spPr>
          <a:xfrm>
            <a:off x="1030514" y="5217164"/>
            <a:ext cx="5264198" cy="584775"/>
          </a:xfrm>
          <a:prstGeom prst="rect">
            <a:avLst/>
          </a:prstGeom>
          <a:noFill/>
        </p:spPr>
        <p:txBody>
          <a:bodyPr wrap="none" rtlCol="0">
            <a:spAutoFit/>
          </a:bodyPr>
          <a:lstStyle/>
          <a:p>
            <a:r>
              <a:rPr lang="en-US" sz="3200">
                <a:solidFill>
                  <a:schemeClr val="bg2"/>
                </a:solidFill>
              </a:rPr>
              <a:t>Lexicon:</a:t>
            </a:r>
            <a:r>
              <a:rPr lang="en-US" sz="3200"/>
              <a:t> A person’s vocabulary</a:t>
            </a:r>
          </a:p>
        </p:txBody>
      </p:sp>
    </p:spTree>
    <p:extLst>
      <p:ext uri="{BB962C8B-B14F-4D97-AF65-F5344CB8AC3E}">
        <p14:creationId xmlns:p14="http://schemas.microsoft.com/office/powerpoint/2010/main" val="240757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2">
            <a:extLst>
              <a:ext uri="{FF2B5EF4-FFF2-40B4-BE49-F238E27FC236}">
                <a16:creationId xmlns:a16="http://schemas.microsoft.com/office/drawing/2014/main" id="{8E4A0B1D-A126-4344-BA12-347160E3C89E}"/>
              </a:ext>
            </a:extLst>
          </p:cNvPr>
          <p:cNvSpPr txBox="1">
            <a:spLocks/>
          </p:cNvSpPr>
          <p:nvPr/>
        </p:nvSpPr>
        <p:spPr>
          <a:xfrm>
            <a:off x="211699" y="203582"/>
            <a:ext cx="11399276"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4000">
                <a:solidFill>
                  <a:schemeClr val="bg1"/>
                </a:solidFill>
              </a:rPr>
              <a:t>Scientifically Based &amp; Evidence-Based</a:t>
            </a:r>
            <a:endParaRPr lang="en-US" sz="4000"/>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Scarborough’s Reading Rope</a:t>
            </a:r>
          </a:p>
        </p:txBody>
      </p:sp>
      <p:pic>
        <p:nvPicPr>
          <p:cNvPr id="4" name="Picture 3">
            <a:extLst>
              <a:ext uri="{FF2B5EF4-FFF2-40B4-BE49-F238E27FC236}">
                <a16:creationId xmlns:a16="http://schemas.microsoft.com/office/drawing/2014/main" id="{D4654234-2A44-F4EF-34BA-5878B20C4393}"/>
              </a:ext>
            </a:extLst>
          </p:cNvPr>
          <p:cNvPicPr>
            <a:picLocks noChangeAspect="1"/>
          </p:cNvPicPr>
          <p:nvPr/>
        </p:nvPicPr>
        <p:blipFill rotWithShape="1">
          <a:blip r:embed="rId3"/>
          <a:srcRect t="4954" r="1599" b="1595"/>
          <a:stretch/>
        </p:blipFill>
        <p:spPr>
          <a:xfrm>
            <a:off x="1816645" y="1422233"/>
            <a:ext cx="9794330" cy="5232185"/>
          </a:xfrm>
          <a:prstGeom prst="rect">
            <a:avLst/>
          </a:prstGeom>
          <a:ln w="12700">
            <a:solidFill>
              <a:srgbClr val="825474"/>
            </a:solidFill>
          </a:ln>
          <a:effectLst>
            <a:outerShdw blurRad="50800" dist="38100" dir="2700000" algn="tl" rotWithShape="0">
              <a:prstClr val="black">
                <a:alpha val="40000"/>
              </a:prstClr>
            </a:outerShdw>
          </a:effectLst>
        </p:spPr>
      </p:pic>
      <p:sp>
        <p:nvSpPr>
          <p:cNvPr id="6" name="Cube 5">
            <a:extLst>
              <a:ext uri="{FF2B5EF4-FFF2-40B4-BE49-F238E27FC236}">
                <a16:creationId xmlns:a16="http://schemas.microsoft.com/office/drawing/2014/main" id="{3B62E945-0F51-D375-BF90-C442CADCDF3A}"/>
              </a:ext>
            </a:extLst>
          </p:cNvPr>
          <p:cNvSpPr/>
          <p:nvPr/>
        </p:nvSpPr>
        <p:spPr>
          <a:xfrm>
            <a:off x="168562" y="5181599"/>
            <a:ext cx="2038343" cy="11345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Word </a:t>
            </a:r>
          </a:p>
          <a:p>
            <a:pPr algn="ctr"/>
            <a:r>
              <a:rPr lang="en-US" b="1"/>
              <a:t>Recognition</a:t>
            </a:r>
          </a:p>
        </p:txBody>
      </p:sp>
      <p:sp>
        <p:nvSpPr>
          <p:cNvPr id="9" name="Cube 8">
            <a:extLst>
              <a:ext uri="{FF2B5EF4-FFF2-40B4-BE49-F238E27FC236}">
                <a16:creationId xmlns:a16="http://schemas.microsoft.com/office/drawing/2014/main" id="{FF99C7F9-FC81-9F70-7F32-C44EF5AFF66B}"/>
              </a:ext>
            </a:extLst>
          </p:cNvPr>
          <p:cNvSpPr/>
          <p:nvPr/>
        </p:nvSpPr>
        <p:spPr>
          <a:xfrm>
            <a:off x="168563" y="2294466"/>
            <a:ext cx="2038343" cy="11345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Language Comprehension</a:t>
            </a:r>
          </a:p>
        </p:txBody>
      </p:sp>
      <p:sp>
        <p:nvSpPr>
          <p:cNvPr id="11" name="Cube 10">
            <a:extLst>
              <a:ext uri="{FF2B5EF4-FFF2-40B4-BE49-F238E27FC236}">
                <a16:creationId xmlns:a16="http://schemas.microsoft.com/office/drawing/2014/main" id="{6D7B89C1-012A-D72E-372C-2314C8A10263}"/>
              </a:ext>
            </a:extLst>
          </p:cNvPr>
          <p:cNvSpPr/>
          <p:nvPr/>
        </p:nvSpPr>
        <p:spPr>
          <a:xfrm>
            <a:off x="10092267" y="4698915"/>
            <a:ext cx="1931171" cy="965368"/>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Reading Comprehension</a:t>
            </a:r>
          </a:p>
        </p:txBody>
      </p:sp>
      <p:sp>
        <p:nvSpPr>
          <p:cNvPr id="2" name="Oval 1">
            <a:extLst>
              <a:ext uri="{FF2B5EF4-FFF2-40B4-BE49-F238E27FC236}">
                <a16:creationId xmlns:a16="http://schemas.microsoft.com/office/drawing/2014/main" id="{7BD9AE65-BDA4-EC44-9705-829E4B14E113}"/>
              </a:ext>
            </a:extLst>
          </p:cNvPr>
          <p:cNvSpPr/>
          <p:nvPr/>
        </p:nvSpPr>
        <p:spPr>
          <a:xfrm>
            <a:off x="2310063" y="2294466"/>
            <a:ext cx="2827421" cy="4727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7C55-2ED9-6944-A0F5-27C5B6BFEED2}"/>
              </a:ext>
            </a:extLst>
          </p:cNvPr>
          <p:cNvSpPr>
            <a:spLocks noGrp="1"/>
          </p:cNvSpPr>
          <p:nvPr>
            <p:ph type="title"/>
          </p:nvPr>
        </p:nvSpPr>
        <p:spPr>
          <a:xfrm>
            <a:off x="297425" y="471821"/>
            <a:ext cx="8934400" cy="527100"/>
          </a:xfrm>
        </p:spPr>
        <p:txBody>
          <a:bodyPr/>
          <a:lstStyle/>
          <a:p>
            <a:r>
              <a:rPr lang="en-US" sz="4000"/>
              <a:t>Warm Up</a:t>
            </a:r>
          </a:p>
        </p:txBody>
      </p:sp>
      <p:sp>
        <p:nvSpPr>
          <p:cNvPr id="3" name="TextBox 2">
            <a:extLst>
              <a:ext uri="{FF2B5EF4-FFF2-40B4-BE49-F238E27FC236}">
                <a16:creationId xmlns:a16="http://schemas.microsoft.com/office/drawing/2014/main" id="{B3B2A6F2-728A-DA76-22AF-FCA7389BCE04}"/>
              </a:ext>
            </a:extLst>
          </p:cNvPr>
          <p:cNvSpPr txBox="1"/>
          <p:nvPr/>
        </p:nvSpPr>
        <p:spPr>
          <a:xfrm>
            <a:off x="297425" y="1888761"/>
            <a:ext cx="2685618" cy="3539430"/>
          </a:xfrm>
          <a:prstGeom prst="rect">
            <a:avLst/>
          </a:prstGeom>
          <a:noFill/>
        </p:spPr>
        <p:txBody>
          <a:bodyPr wrap="square" rtlCol="0">
            <a:spAutoFit/>
          </a:bodyPr>
          <a:lstStyle/>
          <a:p>
            <a:r>
              <a:rPr lang="en-US" sz="2800"/>
              <a:t>fudgel</a:t>
            </a:r>
          </a:p>
          <a:p>
            <a:endParaRPr lang="en-US" sz="2800"/>
          </a:p>
          <a:p>
            <a:r>
              <a:rPr lang="en-US" sz="2800"/>
              <a:t>groak</a:t>
            </a:r>
          </a:p>
          <a:p>
            <a:endParaRPr lang="en-US" sz="2800"/>
          </a:p>
          <a:p>
            <a:r>
              <a:rPr lang="en-US" sz="2800"/>
              <a:t>bourgeois</a:t>
            </a:r>
          </a:p>
          <a:p>
            <a:endParaRPr lang="en-US" sz="2800"/>
          </a:p>
          <a:p>
            <a:r>
              <a:rPr lang="en-US" sz="2800"/>
              <a:t>petrichor</a:t>
            </a:r>
          </a:p>
          <a:p>
            <a:endParaRPr lang="en-US" sz="2800"/>
          </a:p>
        </p:txBody>
      </p:sp>
      <p:sp>
        <p:nvSpPr>
          <p:cNvPr id="4" name="TextBox 3">
            <a:extLst>
              <a:ext uri="{FF2B5EF4-FFF2-40B4-BE49-F238E27FC236}">
                <a16:creationId xmlns:a16="http://schemas.microsoft.com/office/drawing/2014/main" id="{D784FE8E-B80A-AC6F-3464-BAB1A3A301AB}"/>
              </a:ext>
            </a:extLst>
          </p:cNvPr>
          <p:cNvSpPr txBox="1"/>
          <p:nvPr/>
        </p:nvSpPr>
        <p:spPr>
          <a:xfrm>
            <a:off x="4764625" y="1888761"/>
            <a:ext cx="2503358" cy="4401205"/>
          </a:xfrm>
          <a:prstGeom prst="rect">
            <a:avLst/>
          </a:prstGeom>
          <a:noFill/>
        </p:spPr>
        <p:txBody>
          <a:bodyPr wrap="square" rtlCol="0">
            <a:spAutoFit/>
          </a:bodyPr>
          <a:lstStyle/>
          <a:p>
            <a:r>
              <a:rPr lang="en-US" sz="2800"/>
              <a:t>deipnosophist</a:t>
            </a:r>
          </a:p>
          <a:p>
            <a:endParaRPr lang="en-US" sz="2800"/>
          </a:p>
          <a:p>
            <a:r>
              <a:rPr lang="en-US" sz="2800"/>
              <a:t>debris</a:t>
            </a:r>
          </a:p>
          <a:p>
            <a:endParaRPr lang="en-US" sz="2800"/>
          </a:p>
          <a:p>
            <a:r>
              <a:rPr lang="en-US" sz="2800"/>
              <a:t>apricity</a:t>
            </a:r>
          </a:p>
          <a:p>
            <a:endParaRPr lang="en-US" sz="2800"/>
          </a:p>
          <a:p>
            <a:r>
              <a:rPr lang="en-US" sz="2800"/>
              <a:t>amok</a:t>
            </a:r>
          </a:p>
          <a:p>
            <a:endParaRPr lang="en-US" sz="2800"/>
          </a:p>
          <a:p>
            <a:endParaRPr lang="en-US" sz="2800"/>
          </a:p>
          <a:p>
            <a:endParaRPr lang="en-US" sz="2800"/>
          </a:p>
        </p:txBody>
      </p:sp>
      <p:sp>
        <p:nvSpPr>
          <p:cNvPr id="5" name="TextBox 4">
            <a:extLst>
              <a:ext uri="{FF2B5EF4-FFF2-40B4-BE49-F238E27FC236}">
                <a16:creationId xmlns:a16="http://schemas.microsoft.com/office/drawing/2014/main" id="{7DD3AA8D-E9C8-1BF2-AF41-4B39F9E5C35D}"/>
              </a:ext>
            </a:extLst>
          </p:cNvPr>
          <p:cNvSpPr txBox="1"/>
          <p:nvPr/>
        </p:nvSpPr>
        <p:spPr>
          <a:xfrm>
            <a:off x="8964118" y="1888761"/>
            <a:ext cx="2758190" cy="3970318"/>
          </a:xfrm>
          <a:prstGeom prst="rect">
            <a:avLst/>
          </a:prstGeom>
          <a:noFill/>
        </p:spPr>
        <p:txBody>
          <a:bodyPr wrap="square" rtlCol="0">
            <a:spAutoFit/>
          </a:bodyPr>
          <a:lstStyle/>
          <a:p>
            <a:r>
              <a:rPr lang="en-US" sz="2800"/>
              <a:t>detritus</a:t>
            </a:r>
          </a:p>
          <a:p>
            <a:endParaRPr lang="en-US" sz="2800"/>
          </a:p>
          <a:p>
            <a:r>
              <a:rPr lang="en-US" sz="2800"/>
              <a:t>rendezvous</a:t>
            </a:r>
          </a:p>
          <a:p>
            <a:endParaRPr lang="en-US" sz="2800"/>
          </a:p>
          <a:p>
            <a:r>
              <a:rPr lang="en-US" sz="2800"/>
              <a:t>persnickety</a:t>
            </a:r>
          </a:p>
          <a:p>
            <a:endParaRPr lang="en-US" sz="2800"/>
          </a:p>
          <a:p>
            <a:r>
              <a:rPr lang="en-US" sz="2800"/>
              <a:t>malaprop</a:t>
            </a:r>
          </a:p>
          <a:p>
            <a:endParaRPr lang="en-US" sz="2800"/>
          </a:p>
          <a:p>
            <a:endParaRPr lang="en-US" sz="2800"/>
          </a:p>
        </p:txBody>
      </p:sp>
      <p:pic>
        <p:nvPicPr>
          <p:cNvPr id="6" name="Recorded Sound">
            <a:hlinkClick r:id="" action="ppaction://media"/>
            <a:extLst>
              <a:ext uri="{FF2B5EF4-FFF2-40B4-BE49-F238E27FC236}">
                <a16:creationId xmlns:a16="http://schemas.microsoft.com/office/drawing/2014/main" id="{9B933686-13E2-FC03-DE1D-56C6FF41A459}"/>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5711504" y="6039595"/>
            <a:ext cx="609600" cy="609600"/>
          </a:xfrm>
          <a:prstGeom prst="rect">
            <a:avLst/>
          </a:prstGeom>
        </p:spPr>
      </p:pic>
    </p:spTree>
    <p:extLst>
      <p:ext uri="{BB962C8B-B14F-4D97-AF65-F5344CB8AC3E}">
        <p14:creationId xmlns:p14="http://schemas.microsoft.com/office/powerpoint/2010/main" val="1102393356"/>
      </p:ext>
    </p:extLst>
  </p:cSld>
  <p:clrMapOvr>
    <a:masterClrMapping/>
  </p:clrMapOvr>
  <mc:AlternateContent xmlns:mc="http://schemas.openxmlformats.org/markup-compatibility/2006" xmlns:p14="http://schemas.microsoft.com/office/powerpoint/2010/main">
    <mc:Choice Requires="p14">
      <p:transition spd="slow" p14:dur="2000" advTm="28199"/>
    </mc:Choice>
    <mc:Fallback xmlns="">
      <p:transition spd="slow" advTm="28199"/>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8199" fill="hold"/>
                                        <p:tgtEl>
                                          <p:spTgt spid="6"/>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57C55-2ED9-6944-A0F5-27C5B6BFEED2}"/>
              </a:ext>
            </a:extLst>
          </p:cNvPr>
          <p:cNvSpPr>
            <a:spLocks noGrp="1"/>
          </p:cNvSpPr>
          <p:nvPr>
            <p:ph type="title"/>
          </p:nvPr>
        </p:nvSpPr>
        <p:spPr>
          <a:xfrm>
            <a:off x="392710" y="2074362"/>
            <a:ext cx="2752354" cy="2709275"/>
          </a:xfrm>
          <a:prstGeom prst="ellipse">
            <a:avLst/>
          </a:prstGeom>
          <a:solidFill>
            <a:srgbClr val="825474"/>
          </a:solidFill>
          <a:ln w="174625" cmpd="thinThick">
            <a:noFill/>
          </a:ln>
        </p:spPr>
        <p:txBody>
          <a:bodyPr vert="horz" lIns="91440" tIns="45720" rIns="91440" bIns="45720" rtlCol="0" anchor="ctr">
            <a:normAutofit/>
          </a:bodyPr>
          <a:lstStyle/>
          <a:p>
            <a:pPr algn="ctr">
              <a:spcBef>
                <a:spcPct val="0"/>
              </a:spcBef>
            </a:pPr>
            <a:r>
              <a:rPr lang="en-US" sz="2600" kern="1200">
                <a:solidFill>
                  <a:srgbClr val="FFFFFF"/>
                </a:solidFill>
                <a:latin typeface="+mj-lt"/>
                <a:ea typeface="+mj-ea"/>
                <a:cs typeface="+mj-cs"/>
              </a:rPr>
              <a:t>Warm Up</a:t>
            </a:r>
          </a:p>
        </p:txBody>
      </p:sp>
      <p:sp>
        <p:nvSpPr>
          <p:cNvPr id="3" name="TextBox 2">
            <a:extLst>
              <a:ext uri="{FF2B5EF4-FFF2-40B4-BE49-F238E27FC236}">
                <a16:creationId xmlns:a16="http://schemas.microsoft.com/office/drawing/2014/main" id="{B3B2A6F2-728A-DA76-22AF-FCA7389BCE04}"/>
              </a:ext>
            </a:extLst>
          </p:cNvPr>
          <p:cNvSpPr txBox="1"/>
          <p:nvPr/>
        </p:nvSpPr>
        <p:spPr>
          <a:xfrm>
            <a:off x="212075" y="1912636"/>
            <a:ext cx="2685618" cy="2046714"/>
          </a:xfrm>
          <a:prstGeom prst="rect">
            <a:avLst/>
          </a:prstGeom>
          <a:noFill/>
        </p:spPr>
        <p:txBody>
          <a:bodyPr wrap="square" rtlCol="0">
            <a:spAutoFit/>
          </a:bodyPr>
          <a:lstStyle/>
          <a:p>
            <a:pPr>
              <a:spcAft>
                <a:spcPts val="600"/>
              </a:spcAft>
            </a:pPr>
            <a:endParaRPr lang="en-US" sz="2800"/>
          </a:p>
          <a:p>
            <a:pPr>
              <a:spcAft>
                <a:spcPts val="600"/>
              </a:spcAft>
            </a:pPr>
            <a:endParaRPr lang="en-US" sz="2800"/>
          </a:p>
          <a:p>
            <a:pPr>
              <a:spcAft>
                <a:spcPts val="600"/>
              </a:spcAft>
            </a:pPr>
            <a:endParaRPr lang="en-US" sz="2800"/>
          </a:p>
          <a:p>
            <a:pPr>
              <a:spcAft>
                <a:spcPts val="600"/>
              </a:spcAft>
            </a:pPr>
            <a:endParaRPr lang="en-US" sz="2800"/>
          </a:p>
        </p:txBody>
      </p:sp>
      <p:sp>
        <p:nvSpPr>
          <p:cNvPr id="4" name="TextBox 3">
            <a:extLst>
              <a:ext uri="{FF2B5EF4-FFF2-40B4-BE49-F238E27FC236}">
                <a16:creationId xmlns:a16="http://schemas.microsoft.com/office/drawing/2014/main" id="{D784FE8E-B80A-AC6F-3464-BAB1A3A301AB}"/>
              </a:ext>
            </a:extLst>
          </p:cNvPr>
          <p:cNvSpPr txBox="1"/>
          <p:nvPr/>
        </p:nvSpPr>
        <p:spPr>
          <a:xfrm>
            <a:off x="4764625" y="1888761"/>
            <a:ext cx="2503358" cy="3062377"/>
          </a:xfrm>
          <a:prstGeom prst="rect">
            <a:avLst/>
          </a:prstGeom>
          <a:noFill/>
        </p:spPr>
        <p:txBody>
          <a:bodyPr wrap="square" rtlCol="0">
            <a:spAutoFit/>
          </a:bodyPr>
          <a:lstStyle/>
          <a:p>
            <a:pPr>
              <a:spcAft>
                <a:spcPts val="600"/>
              </a:spcAft>
            </a:pPr>
            <a:endParaRPr lang="en-US" sz="2800"/>
          </a:p>
          <a:p>
            <a:pPr>
              <a:spcAft>
                <a:spcPts val="600"/>
              </a:spcAft>
            </a:pPr>
            <a:endParaRPr lang="en-US" sz="2800"/>
          </a:p>
          <a:p>
            <a:pPr>
              <a:spcAft>
                <a:spcPts val="600"/>
              </a:spcAft>
            </a:pPr>
            <a:endParaRPr lang="en-US" sz="2800"/>
          </a:p>
          <a:p>
            <a:pPr>
              <a:spcAft>
                <a:spcPts val="600"/>
              </a:spcAft>
            </a:pPr>
            <a:endParaRPr lang="en-US" sz="2800"/>
          </a:p>
          <a:p>
            <a:pPr>
              <a:spcAft>
                <a:spcPts val="600"/>
              </a:spcAft>
            </a:pPr>
            <a:endParaRPr lang="en-US" sz="2800"/>
          </a:p>
          <a:p>
            <a:pPr>
              <a:spcAft>
                <a:spcPts val="600"/>
              </a:spcAft>
            </a:pPr>
            <a:endParaRPr lang="en-US" sz="2800"/>
          </a:p>
        </p:txBody>
      </p:sp>
      <p:sp>
        <p:nvSpPr>
          <p:cNvPr id="5" name="TextBox 4">
            <a:extLst>
              <a:ext uri="{FF2B5EF4-FFF2-40B4-BE49-F238E27FC236}">
                <a16:creationId xmlns:a16="http://schemas.microsoft.com/office/drawing/2014/main" id="{7DD3AA8D-E9C8-1BF2-AF41-4B39F9E5C35D}"/>
              </a:ext>
            </a:extLst>
          </p:cNvPr>
          <p:cNvSpPr txBox="1"/>
          <p:nvPr/>
        </p:nvSpPr>
        <p:spPr>
          <a:xfrm>
            <a:off x="8964118" y="1888761"/>
            <a:ext cx="2758190" cy="2554545"/>
          </a:xfrm>
          <a:prstGeom prst="rect">
            <a:avLst/>
          </a:prstGeom>
          <a:noFill/>
        </p:spPr>
        <p:txBody>
          <a:bodyPr wrap="square" rtlCol="0">
            <a:spAutoFit/>
          </a:bodyPr>
          <a:lstStyle/>
          <a:p>
            <a:pPr>
              <a:spcAft>
                <a:spcPts val="600"/>
              </a:spcAft>
            </a:pPr>
            <a:endParaRPr lang="en-US" sz="2800"/>
          </a:p>
          <a:p>
            <a:pPr>
              <a:spcAft>
                <a:spcPts val="600"/>
              </a:spcAft>
            </a:pPr>
            <a:endParaRPr lang="en-US" sz="2800"/>
          </a:p>
          <a:p>
            <a:pPr>
              <a:spcAft>
                <a:spcPts val="600"/>
              </a:spcAft>
            </a:pPr>
            <a:endParaRPr lang="en-US" sz="2800"/>
          </a:p>
          <a:p>
            <a:pPr>
              <a:spcAft>
                <a:spcPts val="600"/>
              </a:spcAft>
            </a:pPr>
            <a:endParaRPr lang="en-US" sz="2800"/>
          </a:p>
          <a:p>
            <a:pPr>
              <a:spcAft>
                <a:spcPts val="600"/>
              </a:spcAft>
            </a:pPr>
            <a:endParaRPr lang="en-US" sz="2800"/>
          </a:p>
        </p:txBody>
      </p:sp>
      <p:graphicFrame>
        <p:nvGraphicFramePr>
          <p:cNvPr id="6" name="Table 6">
            <a:extLst>
              <a:ext uri="{FF2B5EF4-FFF2-40B4-BE49-F238E27FC236}">
                <a16:creationId xmlns:a16="http://schemas.microsoft.com/office/drawing/2014/main" id="{FFE286CC-49EC-81CD-DB60-9CF2DF8ABF34}"/>
              </a:ext>
            </a:extLst>
          </p:cNvPr>
          <p:cNvGraphicFramePr>
            <a:graphicFrameLocks noGrp="1"/>
          </p:cNvGraphicFramePr>
          <p:nvPr>
            <p:extLst>
              <p:ext uri="{D42A27DB-BD31-4B8C-83A1-F6EECF244321}">
                <p14:modId xmlns:p14="http://schemas.microsoft.com/office/powerpoint/2010/main" val="1903105767"/>
              </p:ext>
            </p:extLst>
          </p:nvPr>
        </p:nvGraphicFramePr>
        <p:xfrm>
          <a:off x="3392434" y="828823"/>
          <a:ext cx="8621375" cy="5655212"/>
        </p:xfrm>
        <a:graphic>
          <a:graphicData uri="http://schemas.openxmlformats.org/drawingml/2006/table">
            <a:tbl>
              <a:tblPr firstRow="1" bandRow="1">
                <a:tableStyleId>{3B4B98B0-60AC-42C2-AFA5-B58CD77FA1E5}</a:tableStyleId>
              </a:tblPr>
              <a:tblGrid>
                <a:gridCol w="3000961">
                  <a:extLst>
                    <a:ext uri="{9D8B030D-6E8A-4147-A177-3AD203B41FA5}">
                      <a16:colId xmlns:a16="http://schemas.microsoft.com/office/drawing/2014/main" val="1547260027"/>
                    </a:ext>
                  </a:extLst>
                </a:gridCol>
                <a:gridCol w="2652497">
                  <a:extLst>
                    <a:ext uri="{9D8B030D-6E8A-4147-A177-3AD203B41FA5}">
                      <a16:colId xmlns:a16="http://schemas.microsoft.com/office/drawing/2014/main" val="1933121554"/>
                    </a:ext>
                  </a:extLst>
                </a:gridCol>
                <a:gridCol w="2967917">
                  <a:extLst>
                    <a:ext uri="{9D8B030D-6E8A-4147-A177-3AD203B41FA5}">
                      <a16:colId xmlns:a16="http://schemas.microsoft.com/office/drawing/2014/main" val="2065951602"/>
                    </a:ext>
                  </a:extLst>
                </a:gridCol>
              </a:tblGrid>
              <a:tr h="1483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fudgel (v.)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Pretending to work but actually goofing off</a:t>
                      </a:r>
                    </a:p>
                    <a:p>
                      <a:endParaRPr lang="en-US" sz="1800">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deipnosophist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A person skilled in the art of dining and dinner conversation</a:t>
                      </a:r>
                    </a:p>
                    <a:p>
                      <a:endParaRPr lang="en-US" sz="1800">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detritus (n.)</a:t>
                      </a:r>
                    </a:p>
                    <a:p>
                      <a:r>
                        <a:rPr lang="en-US" sz="1800" b="0">
                          <a:solidFill>
                            <a:schemeClr val="tx1"/>
                          </a:solidFill>
                        </a:rPr>
                        <a:t>Loose material that results directly from disintegration; leftover debris</a:t>
                      </a:r>
                    </a:p>
                  </a:txBody>
                  <a:tcPr marL="48739" marR="48739" marT="24369" marB="24369"/>
                </a:tc>
                <a:extLst>
                  <a:ext uri="{0D108BD9-81ED-4DB2-BD59-A6C34878D82A}">
                    <a16:rowId xmlns:a16="http://schemas.microsoft.com/office/drawing/2014/main" val="3169925452"/>
                  </a:ext>
                </a:extLst>
              </a:tr>
              <a:tr h="1483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groak (v.)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To stare silently at someone while they eat, hoping you’ll be invited to join them.</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debris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Scattered pieces of waste or remains.</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rendezvous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(n.)</a:t>
                      </a:r>
                      <a:r>
                        <a:rPr lang="en-US" sz="1800" b="0"/>
                        <a:t>a place appointed for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(v.)</a:t>
                      </a:r>
                      <a:r>
                        <a:rPr lang="en-US" sz="1800" b="0"/>
                        <a:t> to meet or come together at a particular time and place</a:t>
                      </a:r>
                      <a:endParaRPr lang="en-US" sz="1800" b="1"/>
                    </a:p>
                  </a:txBody>
                  <a:tcPr marL="48739" marR="48739" marT="24369" marB="24369"/>
                </a:tc>
                <a:extLst>
                  <a:ext uri="{0D108BD9-81ED-4DB2-BD59-A6C34878D82A}">
                    <a16:rowId xmlns:a16="http://schemas.microsoft.com/office/drawing/2014/main" val="2656971506"/>
                  </a:ext>
                </a:extLst>
              </a:tr>
              <a:tr h="120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bourgeois (adj)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Having crude, materialistic taste</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apricity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The warmth of the sun in winter.</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persnickety (adj)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Fussy about small details</a:t>
                      </a:r>
                    </a:p>
                    <a:p>
                      <a:endParaRPr lang="en-US" sz="1800" b="1">
                        <a:solidFill>
                          <a:schemeClr val="tx1"/>
                        </a:solidFill>
                      </a:endParaRPr>
                    </a:p>
                  </a:txBody>
                  <a:tcPr marL="48739" marR="48739" marT="24369" marB="24369"/>
                </a:tc>
                <a:extLst>
                  <a:ext uri="{0D108BD9-81ED-4DB2-BD59-A6C34878D82A}">
                    <a16:rowId xmlns:a16="http://schemas.microsoft.com/office/drawing/2014/main" val="1123821685"/>
                  </a:ext>
                </a:extLst>
              </a:tr>
              <a:tr h="1483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petrichor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The pleasant smell that accompanies the first rain after a dry spell.</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amok (adv)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In a violently raging, wild or uncontrolled manner</a:t>
                      </a:r>
                    </a:p>
                    <a:p>
                      <a:endParaRPr lang="en-US" sz="1800" b="1">
                        <a:solidFill>
                          <a:schemeClr val="tx1"/>
                        </a:solidFill>
                      </a:endParaRPr>
                    </a:p>
                  </a:txBody>
                  <a:tcPr marL="48739" marR="48739" marT="24369" marB="2436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malaprop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Unintentional and often humorous misuse of a word or phrase</a:t>
                      </a:r>
                    </a:p>
                    <a:p>
                      <a:endParaRPr lang="en-US" sz="1800" b="1">
                        <a:solidFill>
                          <a:schemeClr val="tx1"/>
                        </a:solidFill>
                      </a:endParaRPr>
                    </a:p>
                  </a:txBody>
                  <a:tcPr marL="48739" marR="48739" marT="24369" marB="24369"/>
                </a:tc>
                <a:extLst>
                  <a:ext uri="{0D108BD9-81ED-4DB2-BD59-A6C34878D82A}">
                    <a16:rowId xmlns:a16="http://schemas.microsoft.com/office/drawing/2014/main" val="3727806915"/>
                  </a:ext>
                </a:extLst>
              </a:tr>
            </a:tbl>
          </a:graphicData>
        </a:graphic>
      </p:graphicFrame>
    </p:spTree>
    <p:extLst>
      <p:ext uri="{BB962C8B-B14F-4D97-AF65-F5344CB8AC3E}">
        <p14:creationId xmlns:p14="http://schemas.microsoft.com/office/powerpoint/2010/main" val="2286547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98739"/>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Setting the Foundation</a:t>
            </a:r>
            <a:endParaRPr lang="en-US"/>
          </a:p>
        </p:txBody>
      </p:sp>
    </p:spTree>
    <p:extLst>
      <p:ext uri="{BB962C8B-B14F-4D97-AF65-F5344CB8AC3E}">
        <p14:creationId xmlns:p14="http://schemas.microsoft.com/office/powerpoint/2010/main" val="859967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APTIONID" val="6801fa1a-4233-4e2c-a75a-ce91ad60a00a"/>
  <p:tag name="TEMPPRESENTATIONFILE" val="C:\Users\fickling_c\AppData\Local\Temp\4\tmpC1B6.tmp"/>
</p:tagLst>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A941041E-B7EE-45A8-AA07-CC807B7ACF7A}">
  <ds:schemaRefs>
    <ds:schemaRef ds:uri="a8a5022a-f7c3-44ce-84b2-af1b9b0e209b"/>
    <ds:schemaRef ds:uri="ca089b0c-06ed-427f-8343-b7314193c4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631766-22B6-4D55-8C6F-B8B0AD87ECB0}">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7051</Words>
  <Application>Microsoft Office PowerPoint</Application>
  <PresentationFormat>Widescreen</PresentationFormat>
  <Paragraphs>696</Paragraphs>
  <Slides>42</Slides>
  <Notes>42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Calibri</vt:lpstr>
      <vt:lpstr>Calibri Light</vt:lpstr>
      <vt:lpstr>Lato</vt:lpstr>
      <vt:lpstr>Museo</vt:lpstr>
      <vt:lpstr>Museo Slab 500</vt:lpstr>
      <vt:lpstr>Roboto Slab</vt:lpstr>
      <vt:lpstr>Segoe UI</vt:lpstr>
      <vt:lpstr>SourceSansProRegular</vt:lpstr>
      <vt:lpstr>Times</vt:lpstr>
      <vt:lpstr>Work Sans</vt:lpstr>
      <vt:lpstr>Custom Design</vt:lpstr>
      <vt:lpstr>PowerPoint Presentation</vt:lpstr>
      <vt:lpstr>Preparing for this Session</vt:lpstr>
      <vt:lpstr>PowerPoint Presentation</vt:lpstr>
      <vt:lpstr>Objectives </vt:lpstr>
      <vt:lpstr>Terminology</vt:lpstr>
      <vt:lpstr>PowerPoint Presentation</vt:lpstr>
      <vt:lpstr>Warm Up</vt:lpstr>
      <vt:lpstr>Warm Up</vt:lpstr>
      <vt:lpstr>PowerPoint Presentation</vt:lpstr>
      <vt:lpstr>Word Learning Continuum</vt:lpstr>
      <vt:lpstr>Semantic and Phonological Lexicons</vt:lpstr>
      <vt:lpstr>Lexical Quality Hypothesis</vt:lpstr>
      <vt:lpstr>Plan for Deep Word Knowledge </vt:lpstr>
      <vt:lpstr>PowerPoint Presentation</vt:lpstr>
      <vt:lpstr>Tiers of Word Learning – Select Words Carefully</vt:lpstr>
      <vt:lpstr>Selecting Tier II Words for Instruction</vt:lpstr>
      <vt:lpstr>Plan Explicitly</vt:lpstr>
      <vt:lpstr>Features of Effective Instruction </vt:lpstr>
      <vt:lpstr>Vocabulary Instructional Routine</vt:lpstr>
      <vt:lpstr>Step 1: Introduce the Word</vt:lpstr>
      <vt:lpstr>Step 2: Present a Student-Friendly Explanation</vt:lpstr>
      <vt:lpstr>Step 3: Clarify the Word’s Meaning</vt:lpstr>
      <vt:lpstr>Steps 4 &amp; 5: Actively Engage Students in Using the Word and Check for Understanding </vt:lpstr>
      <vt:lpstr>Step 6: Expand Understanding and Use of the Word</vt:lpstr>
      <vt:lpstr>Instructional Routine Look Fors </vt:lpstr>
      <vt:lpstr>PowerPoint Presentation</vt:lpstr>
      <vt:lpstr>Step 1: Introduce the Word</vt:lpstr>
      <vt:lpstr>Step 2: Provide a Student-Friendly Explanation</vt:lpstr>
      <vt:lpstr>Step 3: Clarify the Word’s Meaning </vt:lpstr>
      <vt:lpstr>Steps 4 &amp; 5: Actively Engage Students in Using the Word and Check for Understanding</vt:lpstr>
      <vt:lpstr>Step 6: Expand students’ understanding and use of the word</vt:lpstr>
      <vt:lpstr>Scaffolding and Differentiation</vt:lpstr>
      <vt:lpstr>PowerPoint Presentation</vt:lpstr>
      <vt:lpstr>Interactive Activity </vt:lpstr>
      <vt:lpstr>Implementation Considerations </vt:lpstr>
      <vt:lpstr>Debrief</vt:lpstr>
      <vt:lpstr>PowerPoint Presentation</vt:lpstr>
      <vt:lpstr>Looking Ahead</vt:lpstr>
      <vt:lpstr>PowerPoint Presentation</vt:lpstr>
      <vt:lpstr>PowerPoint Presentation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2</cp:revision>
  <dcterms:created xsi:type="dcterms:W3CDTF">2022-03-16T17:29:49Z</dcterms:created>
  <dcterms:modified xsi:type="dcterms:W3CDTF">2024-02-13T17:10:14Z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