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Lst>
  <p:notesMasterIdLst>
    <p:notesMasterId r:id="rId48"/>
  </p:notesMasterIdLst>
  <p:handoutMasterIdLst>
    <p:handoutMasterId r:id="rId49"/>
  </p:handoutMasterIdLst>
  <p:sldIdLst>
    <p:sldId id="4436" r:id="rId5"/>
    <p:sldId id="4712" r:id="rId6"/>
    <p:sldId id="4542" r:id="rId7"/>
    <p:sldId id="4552" r:id="rId8"/>
    <p:sldId id="4596" r:id="rId9"/>
    <p:sldId id="4540" r:id="rId10"/>
    <p:sldId id="4691" r:id="rId11"/>
    <p:sldId id="299" r:id="rId12"/>
    <p:sldId id="4582" r:id="rId13"/>
    <p:sldId id="4610" r:id="rId14"/>
    <p:sldId id="4546" r:id="rId15"/>
    <p:sldId id="4558" r:id="rId16"/>
    <p:sldId id="4579" r:id="rId17"/>
    <p:sldId id="4559" r:id="rId18"/>
    <p:sldId id="4554" r:id="rId19"/>
    <p:sldId id="4606" r:id="rId20"/>
    <p:sldId id="4604" r:id="rId21"/>
    <p:sldId id="4597" r:id="rId22"/>
    <p:sldId id="4607" r:id="rId23"/>
    <p:sldId id="4608" r:id="rId24"/>
    <p:sldId id="4605" r:id="rId25"/>
    <p:sldId id="387" r:id="rId26"/>
    <p:sldId id="4586" r:id="rId27"/>
    <p:sldId id="4585" r:id="rId28"/>
    <p:sldId id="4609" r:id="rId29"/>
    <p:sldId id="4545" r:id="rId30"/>
    <p:sldId id="4611" r:id="rId31"/>
    <p:sldId id="4601" r:id="rId32"/>
    <p:sldId id="4602" r:id="rId33"/>
    <p:sldId id="4603" r:id="rId34"/>
    <p:sldId id="4613" r:id="rId35"/>
    <p:sldId id="4548" r:id="rId36"/>
    <p:sldId id="4577" r:id="rId37"/>
    <p:sldId id="4709" r:id="rId38"/>
    <p:sldId id="4561" r:id="rId39"/>
    <p:sldId id="4562" r:id="rId40"/>
    <p:sldId id="4550" r:id="rId41"/>
    <p:sldId id="4600" r:id="rId42"/>
    <p:sldId id="325" r:id="rId43"/>
    <p:sldId id="4543" r:id="rId44"/>
    <p:sldId id="4578" r:id="rId45"/>
    <p:sldId id="4572" r:id="rId46"/>
    <p:sldId id="471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FC" userId="S::Fickling_c@cde.state.co.us::6f4b670a-bc59-4974-b15f-f34eb09359f7" providerId="AD"/>
  <p188:author id="{3338D425-B86F-30D8-DFDC-A084099B3F5A}" name="Harris, Mandy" initials="HM" userId="S::Harris_a@cde.state.co.us::29d72680-a158-42f4-9054-1b26d48aaa73" providerId="AD"/>
  <p188:author id="{7657F23F-BD57-45F1-4B0D-102CED1C54D8}" name="Hutton, Whitney" initials="HW" userId="S::hutton_w@cde.state.co.us::6fda1f9a-6c53-4de3-aaf0-4d6fc311d42f" providerId="AD"/>
  <p188:author id="{755AE25A-86CC-84DA-56A9-B794ECADEADA}" name="Harris, Mandy" initials="HM" userId="S::harris_a@cde.state.co.us::29d72680-a158-42f4-9054-1b26d48aaa73" providerId="AD"/>
  <p188:author id="{D73C94F5-3650-A07E-3D65-C2FC979FD76B}" name="Olson, Jamie" initials="OJ" userId="S::Olson_J@cde.state.co.us::167fe529-3f31-461b-81fc-c891b2ac182b" providerId="AD"/>
  <p188:author id="{497A1CFB-15CA-23FD-C340-56027DBC50DC}" name="Beveridge, Lindsey" initials="BL" userId="S::Beveridge_l@cde.state.co.us::c0fdd95f-42ba-43e7-a90d-1d23cce210c3" providerId="AD"/>
  <p188:author id="{DD4FFDFD-E8C9-0F1F-63E4-057C0D035A79}" name="Ahlstrand, Melissa" initials="AM"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C1CC"/>
    <a:srgbClr val="46797A"/>
    <a:srgbClr val="4C7776"/>
    <a:srgbClr val="825474"/>
    <a:srgbClr val="AAA5D2"/>
    <a:srgbClr val="F8B333"/>
    <a:srgbClr val="7C98AC"/>
    <a:srgbClr val="EC6752"/>
    <a:srgbClr val="07768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1B18F0-F5F7-4386-9550-83828ECD9352}" v="72" dt="2023-11-29T15:36:08.5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45" autoAdjust="0"/>
    <p:restoredTop sz="86381" autoAdjust="0"/>
  </p:normalViewPr>
  <p:slideViewPr>
    <p:cSldViewPr snapToGrid="0">
      <p:cViewPr varScale="1">
        <p:scale>
          <a:sx n="50" d="100"/>
          <a:sy n="50" d="100"/>
        </p:scale>
        <p:origin x="42" y="91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ckling, Caitlin" userId="6f4b670a-bc59-4974-b15f-f34eb09359f7" providerId="ADAL" clId="{561B18F0-F5F7-4386-9550-83828ECD9352}"/>
    <pc:docChg chg="custSel modSld">
      <pc:chgData name="Fickling, Caitlin" userId="6f4b670a-bc59-4974-b15f-f34eb09359f7" providerId="ADAL" clId="{561B18F0-F5F7-4386-9550-83828ECD9352}" dt="2023-11-29T15:36:08.527" v="237" actId="962"/>
      <pc:docMkLst>
        <pc:docMk/>
      </pc:docMkLst>
      <pc:sldChg chg="modSp">
        <pc:chgData name="Fickling, Caitlin" userId="6f4b670a-bc59-4974-b15f-f34eb09359f7" providerId="ADAL" clId="{561B18F0-F5F7-4386-9550-83828ECD9352}" dt="2023-11-29T15:35:51.786" v="236" actId="962"/>
        <pc:sldMkLst>
          <pc:docMk/>
          <pc:sldMk cId="3788205155" sldId="299"/>
        </pc:sldMkLst>
        <pc:picChg chg="mod">
          <ac:chgData name="Fickling, Caitlin" userId="6f4b670a-bc59-4974-b15f-f34eb09359f7" providerId="ADAL" clId="{561B18F0-F5F7-4386-9550-83828ECD9352}" dt="2023-11-29T15:35:51.786" v="236" actId="962"/>
          <ac:picMkLst>
            <pc:docMk/>
            <pc:sldMk cId="3788205155" sldId="299"/>
            <ac:picMk id="6" creationId="{B46E0188-63EC-ABF4-C5A7-B94D55DB37D5}"/>
          </ac:picMkLst>
        </pc:picChg>
      </pc:sldChg>
      <pc:sldChg chg="modSp mod">
        <pc:chgData name="Fickling, Caitlin" userId="6f4b670a-bc59-4974-b15f-f34eb09359f7" providerId="ADAL" clId="{561B18F0-F5F7-4386-9550-83828ECD9352}" dt="2023-11-29T15:34:36.418" v="173" actId="33553"/>
        <pc:sldMkLst>
          <pc:docMk/>
          <pc:sldMk cId="1979003409" sldId="325"/>
        </pc:sldMkLst>
        <pc:spChg chg="mod">
          <ac:chgData name="Fickling, Caitlin" userId="6f4b670a-bc59-4974-b15f-f34eb09359f7" providerId="ADAL" clId="{561B18F0-F5F7-4386-9550-83828ECD9352}" dt="2023-11-29T15:34:36.418" v="173" actId="33553"/>
          <ac:spMkLst>
            <pc:docMk/>
            <pc:sldMk cId="1979003409" sldId="325"/>
            <ac:spMk id="15" creationId="{505B454B-BDAE-4770-A830-4D2D3867B963}"/>
          </ac:spMkLst>
        </pc:spChg>
        <pc:spChg chg="mod">
          <ac:chgData name="Fickling, Caitlin" userId="6f4b670a-bc59-4974-b15f-f34eb09359f7" providerId="ADAL" clId="{561B18F0-F5F7-4386-9550-83828ECD9352}" dt="2023-11-29T15:30:02.265" v="156" actId="962"/>
          <ac:spMkLst>
            <pc:docMk/>
            <pc:sldMk cId="1979003409" sldId="325"/>
            <ac:spMk id="16" creationId="{912561FA-B6F8-4334-B189-3D201397B34B}"/>
          </ac:spMkLst>
        </pc:spChg>
        <pc:picChg chg="mod">
          <ac:chgData name="Fickling, Caitlin" userId="6f4b670a-bc59-4974-b15f-f34eb09359f7" providerId="ADAL" clId="{561B18F0-F5F7-4386-9550-83828ECD9352}" dt="2023-11-29T15:30:05.019" v="157" actId="962"/>
          <ac:picMkLst>
            <pc:docMk/>
            <pc:sldMk cId="1979003409" sldId="325"/>
            <ac:picMk id="2" creationId="{0F489B39-988F-500B-DE99-1EBA023FEEF5}"/>
          </ac:picMkLst>
        </pc:picChg>
      </pc:sldChg>
      <pc:sldChg chg="modSp mod">
        <pc:chgData name="Fickling, Caitlin" userId="6f4b670a-bc59-4974-b15f-f34eb09359f7" providerId="ADAL" clId="{561B18F0-F5F7-4386-9550-83828ECD9352}" dt="2023-11-29T15:29:11.869" v="139" actId="962"/>
        <pc:sldMkLst>
          <pc:docMk/>
          <pc:sldMk cId="2407576373" sldId="387"/>
        </pc:sldMkLst>
        <pc:spChg chg="mod">
          <ac:chgData name="Fickling, Caitlin" userId="6f4b670a-bc59-4974-b15f-f34eb09359f7" providerId="ADAL" clId="{561B18F0-F5F7-4386-9550-83828ECD9352}" dt="2023-11-29T15:28:59.334" v="133" actId="962"/>
          <ac:spMkLst>
            <pc:docMk/>
            <pc:sldMk cId="2407576373" sldId="387"/>
            <ac:spMk id="3" creationId="{B42798A1-27D5-71BE-3D62-115ECCBF60DD}"/>
          </ac:spMkLst>
        </pc:spChg>
        <pc:spChg chg="mod">
          <ac:chgData name="Fickling, Caitlin" userId="6f4b670a-bc59-4974-b15f-f34eb09359f7" providerId="ADAL" clId="{561B18F0-F5F7-4386-9550-83828ECD9352}" dt="2023-11-29T15:29:00.921" v="134" actId="962"/>
          <ac:spMkLst>
            <pc:docMk/>
            <pc:sldMk cId="2407576373" sldId="387"/>
            <ac:spMk id="4" creationId="{8D27AC61-3AED-5A1D-0978-703FB2BBFF10}"/>
          </ac:spMkLst>
        </pc:spChg>
        <pc:spChg chg="mod">
          <ac:chgData name="Fickling, Caitlin" userId="6f4b670a-bc59-4974-b15f-f34eb09359f7" providerId="ADAL" clId="{561B18F0-F5F7-4386-9550-83828ECD9352}" dt="2023-11-29T15:29:05.218" v="135" actId="962"/>
          <ac:spMkLst>
            <pc:docMk/>
            <pc:sldMk cId="2407576373" sldId="387"/>
            <ac:spMk id="5" creationId="{C789E562-549F-75AC-469B-2538C1E37D3F}"/>
          </ac:spMkLst>
        </pc:spChg>
        <pc:spChg chg="mod">
          <ac:chgData name="Fickling, Caitlin" userId="6f4b670a-bc59-4974-b15f-f34eb09359f7" providerId="ADAL" clId="{561B18F0-F5F7-4386-9550-83828ECD9352}" dt="2023-11-29T15:29:07.186" v="136" actId="962"/>
          <ac:spMkLst>
            <pc:docMk/>
            <pc:sldMk cId="2407576373" sldId="387"/>
            <ac:spMk id="7" creationId="{5C30C99C-C482-922E-1FBB-DAC8F465C5C6}"/>
          </ac:spMkLst>
        </pc:spChg>
        <pc:spChg chg="mod">
          <ac:chgData name="Fickling, Caitlin" userId="6f4b670a-bc59-4974-b15f-f34eb09359f7" providerId="ADAL" clId="{561B18F0-F5F7-4386-9550-83828ECD9352}" dt="2023-11-29T15:28:57.331" v="132" actId="962"/>
          <ac:spMkLst>
            <pc:docMk/>
            <pc:sldMk cId="2407576373" sldId="387"/>
            <ac:spMk id="9" creationId="{FF7C6F3A-4534-EFF4-7499-D4BF908FEB33}"/>
          </ac:spMkLst>
        </pc:spChg>
        <pc:spChg chg="mod">
          <ac:chgData name="Fickling, Caitlin" userId="6f4b670a-bc59-4974-b15f-f34eb09359f7" providerId="ADAL" clId="{561B18F0-F5F7-4386-9550-83828ECD9352}" dt="2023-11-29T15:29:08.738" v="137" actId="962"/>
          <ac:spMkLst>
            <pc:docMk/>
            <pc:sldMk cId="2407576373" sldId="387"/>
            <ac:spMk id="19" creationId="{B3657877-9020-2EC1-FCEC-AB8118E9CCF0}"/>
          </ac:spMkLst>
        </pc:spChg>
        <pc:spChg chg="mod">
          <ac:chgData name="Fickling, Caitlin" userId="6f4b670a-bc59-4974-b15f-f34eb09359f7" providerId="ADAL" clId="{561B18F0-F5F7-4386-9550-83828ECD9352}" dt="2023-11-29T15:29:10.364" v="138" actId="962"/>
          <ac:spMkLst>
            <pc:docMk/>
            <pc:sldMk cId="2407576373" sldId="387"/>
            <ac:spMk id="20" creationId="{F7A5C4AD-464E-B2DF-EB09-C28ECD2D9FB2}"/>
          </ac:spMkLst>
        </pc:spChg>
        <pc:spChg chg="mod">
          <ac:chgData name="Fickling, Caitlin" userId="6f4b670a-bc59-4974-b15f-f34eb09359f7" providerId="ADAL" clId="{561B18F0-F5F7-4386-9550-83828ECD9352}" dt="2023-11-29T15:29:11.869" v="139" actId="962"/>
          <ac:spMkLst>
            <pc:docMk/>
            <pc:sldMk cId="2407576373" sldId="387"/>
            <ac:spMk id="21" creationId="{BD8EA7F1-8437-175C-6044-67CFF4459683}"/>
          </ac:spMkLst>
        </pc:spChg>
      </pc:sldChg>
      <pc:sldChg chg="modSp mod">
        <pc:chgData name="Fickling, Caitlin" userId="6f4b670a-bc59-4974-b15f-f34eb09359f7" providerId="ADAL" clId="{561B18F0-F5F7-4386-9550-83828ECD9352}" dt="2023-11-29T15:34:16.766" v="165" actId="33553"/>
        <pc:sldMkLst>
          <pc:docMk/>
          <pc:sldMk cId="3568565071" sldId="4436"/>
        </pc:sldMkLst>
        <pc:spChg chg="mod">
          <ac:chgData name="Fickling, Caitlin" userId="6f4b670a-bc59-4974-b15f-f34eb09359f7" providerId="ADAL" clId="{561B18F0-F5F7-4386-9550-83828ECD9352}" dt="2023-11-29T15:34:16.766" v="165" actId="33553"/>
          <ac:spMkLst>
            <pc:docMk/>
            <pc:sldMk cId="3568565071" sldId="4436"/>
            <ac:spMk id="2" creationId="{460D2E42-773D-D858-CE33-A757C727D7E0}"/>
          </ac:spMkLst>
        </pc:spChg>
        <pc:spChg chg="mod">
          <ac:chgData name="Fickling, Caitlin" userId="6f4b670a-bc59-4974-b15f-f34eb09359f7" providerId="ADAL" clId="{561B18F0-F5F7-4386-9550-83828ECD9352}" dt="2023-11-29T15:27:08.116" v="0" actId="962"/>
          <ac:spMkLst>
            <pc:docMk/>
            <pc:sldMk cId="3568565071" sldId="4436"/>
            <ac:spMk id="25" creationId="{CBA02708-E3F0-7442-AC74-F3BA16FA6A39}"/>
          </ac:spMkLst>
        </pc:spChg>
      </pc:sldChg>
      <pc:sldChg chg="modSp mod">
        <pc:chgData name="Fickling, Caitlin" userId="6f4b670a-bc59-4974-b15f-f34eb09359f7" providerId="ADAL" clId="{561B18F0-F5F7-4386-9550-83828ECD9352}" dt="2023-11-29T15:34:21.041" v="167" actId="33553"/>
        <pc:sldMkLst>
          <pc:docMk/>
          <pc:sldMk cId="1597835802" sldId="4540"/>
        </pc:sldMkLst>
        <pc:spChg chg="mod">
          <ac:chgData name="Fickling, Caitlin" userId="6f4b670a-bc59-4974-b15f-f34eb09359f7" providerId="ADAL" clId="{561B18F0-F5F7-4386-9550-83828ECD9352}" dt="2023-11-29T15:34:21.041" v="167" actId="33553"/>
          <ac:spMkLst>
            <pc:docMk/>
            <pc:sldMk cId="1597835802" sldId="4540"/>
            <ac:spMk id="10" creationId="{8E4A0B1D-A126-4344-BA12-347160E3C89E}"/>
          </ac:spMkLst>
        </pc:spChg>
        <pc:spChg chg="mod">
          <ac:chgData name="Fickling, Caitlin" userId="6f4b670a-bc59-4974-b15f-f34eb09359f7" providerId="ADAL" clId="{561B18F0-F5F7-4386-9550-83828ECD9352}" dt="2023-11-29T15:27:39.907" v="51" actId="962"/>
          <ac:spMkLst>
            <pc:docMk/>
            <pc:sldMk cId="1597835802" sldId="4540"/>
            <ac:spMk id="11" creationId="{E772B54E-D1D8-D693-799D-2EE08B037766}"/>
          </ac:spMkLst>
        </pc:spChg>
        <pc:spChg chg="mod">
          <ac:chgData name="Fickling, Caitlin" userId="6f4b670a-bc59-4974-b15f-f34eb09359f7" providerId="ADAL" clId="{561B18F0-F5F7-4386-9550-83828ECD9352}" dt="2023-11-29T15:27:47.245" v="71" actId="962"/>
          <ac:spMkLst>
            <pc:docMk/>
            <pc:sldMk cId="1597835802" sldId="4540"/>
            <ac:spMk id="12" creationId="{203F0C7C-D2F7-A276-358E-FCFC70F4E7FA}"/>
          </ac:spMkLst>
        </pc:spChg>
        <pc:picChg chg="mod">
          <ac:chgData name="Fickling, Caitlin" userId="6f4b670a-bc59-4974-b15f-f34eb09359f7" providerId="ADAL" clId="{561B18F0-F5F7-4386-9550-83828ECD9352}" dt="2023-11-29T15:27:19.523" v="5" actId="962"/>
          <ac:picMkLst>
            <pc:docMk/>
            <pc:sldMk cId="1597835802" sldId="4540"/>
            <ac:picMk id="28" creationId="{C1A24D01-63A4-31A1-C747-E705AC205DB0}"/>
          </ac:picMkLst>
        </pc:picChg>
      </pc:sldChg>
      <pc:sldChg chg="modSp mod">
        <pc:chgData name="Fickling, Caitlin" userId="6f4b670a-bc59-4974-b15f-f34eb09359f7" providerId="ADAL" clId="{561B18F0-F5F7-4386-9550-83828ECD9352}" dt="2023-11-29T15:34:19.510" v="166" actId="33553"/>
        <pc:sldMkLst>
          <pc:docMk/>
          <pc:sldMk cId="3096651276" sldId="4542"/>
        </pc:sldMkLst>
        <pc:spChg chg="mod">
          <ac:chgData name="Fickling, Caitlin" userId="6f4b670a-bc59-4974-b15f-f34eb09359f7" providerId="ADAL" clId="{561B18F0-F5F7-4386-9550-83828ECD9352}" dt="2023-11-29T15:34:19.510" v="166" actId="33553"/>
          <ac:spMkLst>
            <pc:docMk/>
            <pc:sldMk cId="3096651276" sldId="4542"/>
            <ac:spMk id="3" creationId="{F75F906E-B0B3-440F-988E-4CF1710FBFA6}"/>
          </ac:spMkLst>
        </pc:spChg>
      </pc:sldChg>
      <pc:sldChg chg="modSp mod">
        <pc:chgData name="Fickling, Caitlin" userId="6f4b670a-bc59-4974-b15f-f34eb09359f7" providerId="ADAL" clId="{561B18F0-F5F7-4386-9550-83828ECD9352}" dt="2023-11-29T15:34:37.985" v="174" actId="33553"/>
        <pc:sldMkLst>
          <pc:docMk/>
          <pc:sldMk cId="3303239781" sldId="4543"/>
        </pc:sldMkLst>
        <pc:spChg chg="mod">
          <ac:chgData name="Fickling, Caitlin" userId="6f4b670a-bc59-4974-b15f-f34eb09359f7" providerId="ADAL" clId="{561B18F0-F5F7-4386-9550-83828ECD9352}" dt="2023-11-29T15:34:37.985" v="174" actId="33553"/>
          <ac:spMkLst>
            <pc:docMk/>
            <pc:sldMk cId="3303239781" sldId="4543"/>
            <ac:spMk id="3" creationId="{F75F906E-B0B3-440F-988E-4CF1710FBFA6}"/>
          </ac:spMkLst>
        </pc:spChg>
      </pc:sldChg>
      <pc:sldChg chg="modSp mod">
        <pc:chgData name="Fickling, Caitlin" userId="6f4b670a-bc59-4974-b15f-f34eb09359f7" providerId="ADAL" clId="{561B18F0-F5F7-4386-9550-83828ECD9352}" dt="2023-11-29T15:34:26.453" v="170" actId="33553"/>
        <pc:sldMkLst>
          <pc:docMk/>
          <pc:sldMk cId="2901309417" sldId="4545"/>
        </pc:sldMkLst>
        <pc:spChg chg="mod">
          <ac:chgData name="Fickling, Caitlin" userId="6f4b670a-bc59-4974-b15f-f34eb09359f7" providerId="ADAL" clId="{561B18F0-F5F7-4386-9550-83828ECD9352}" dt="2023-11-29T15:34:26.453" v="170" actId="33553"/>
          <ac:spMkLst>
            <pc:docMk/>
            <pc:sldMk cId="2901309417" sldId="4545"/>
            <ac:spMk id="3" creationId="{F75F906E-B0B3-440F-988E-4CF1710FBFA6}"/>
          </ac:spMkLst>
        </pc:spChg>
      </pc:sldChg>
      <pc:sldChg chg="modSp mod">
        <pc:chgData name="Fickling, Caitlin" userId="6f4b670a-bc59-4974-b15f-f34eb09359f7" providerId="ADAL" clId="{561B18F0-F5F7-4386-9550-83828ECD9352}" dt="2023-11-29T15:34:24.180" v="169" actId="33553"/>
        <pc:sldMkLst>
          <pc:docMk/>
          <pc:sldMk cId="85996711" sldId="4546"/>
        </pc:sldMkLst>
        <pc:spChg chg="mod">
          <ac:chgData name="Fickling, Caitlin" userId="6f4b670a-bc59-4974-b15f-f34eb09359f7" providerId="ADAL" clId="{561B18F0-F5F7-4386-9550-83828ECD9352}" dt="2023-11-29T15:34:24.180" v="169" actId="33553"/>
          <ac:spMkLst>
            <pc:docMk/>
            <pc:sldMk cId="85996711" sldId="4546"/>
            <ac:spMk id="3" creationId="{F75F906E-B0B3-440F-988E-4CF1710FBFA6}"/>
          </ac:spMkLst>
        </pc:spChg>
      </pc:sldChg>
      <pc:sldChg chg="modSp mod">
        <pc:chgData name="Fickling, Caitlin" userId="6f4b670a-bc59-4974-b15f-f34eb09359f7" providerId="ADAL" clId="{561B18F0-F5F7-4386-9550-83828ECD9352}" dt="2023-11-29T15:34:28.406" v="171" actId="33553"/>
        <pc:sldMkLst>
          <pc:docMk/>
          <pc:sldMk cId="403812861" sldId="4548"/>
        </pc:sldMkLst>
        <pc:spChg chg="mod">
          <ac:chgData name="Fickling, Caitlin" userId="6f4b670a-bc59-4974-b15f-f34eb09359f7" providerId="ADAL" clId="{561B18F0-F5F7-4386-9550-83828ECD9352}" dt="2023-11-29T15:34:28.406" v="171" actId="33553"/>
          <ac:spMkLst>
            <pc:docMk/>
            <pc:sldMk cId="403812861" sldId="4548"/>
            <ac:spMk id="3" creationId="{F75F906E-B0B3-440F-988E-4CF1710FBFA6}"/>
          </ac:spMkLst>
        </pc:spChg>
      </pc:sldChg>
      <pc:sldChg chg="modSp mod">
        <pc:chgData name="Fickling, Caitlin" userId="6f4b670a-bc59-4974-b15f-f34eb09359f7" providerId="ADAL" clId="{561B18F0-F5F7-4386-9550-83828ECD9352}" dt="2023-11-29T15:34:31.947" v="172" actId="33553"/>
        <pc:sldMkLst>
          <pc:docMk/>
          <pc:sldMk cId="1542360105" sldId="4550"/>
        </pc:sldMkLst>
        <pc:spChg chg="mod">
          <ac:chgData name="Fickling, Caitlin" userId="6f4b670a-bc59-4974-b15f-f34eb09359f7" providerId="ADAL" clId="{561B18F0-F5F7-4386-9550-83828ECD9352}" dt="2023-11-29T15:34:31.947" v="172" actId="33553"/>
          <ac:spMkLst>
            <pc:docMk/>
            <pc:sldMk cId="1542360105" sldId="4550"/>
            <ac:spMk id="3" creationId="{F75F906E-B0B3-440F-988E-4CF1710FBFA6}"/>
          </ac:spMkLst>
        </pc:spChg>
      </pc:sldChg>
      <pc:sldChg chg="modSp">
        <pc:chgData name="Fickling, Caitlin" userId="6f4b670a-bc59-4974-b15f-f34eb09359f7" providerId="ADAL" clId="{561B18F0-F5F7-4386-9550-83828ECD9352}" dt="2023-11-29T15:27:11.012" v="1" actId="962"/>
        <pc:sldMkLst>
          <pc:docMk/>
          <pc:sldMk cId="3374070611" sldId="4552"/>
        </pc:sldMkLst>
        <pc:graphicFrameChg chg="mod">
          <ac:chgData name="Fickling, Caitlin" userId="6f4b670a-bc59-4974-b15f-f34eb09359f7" providerId="ADAL" clId="{561B18F0-F5F7-4386-9550-83828ECD9352}" dt="2023-11-29T15:27:11.012" v="1" actId="962"/>
          <ac:graphicFrameMkLst>
            <pc:docMk/>
            <pc:sldMk cId="3374070611" sldId="4552"/>
            <ac:graphicFrameMk id="9" creationId="{8ADF37A7-D35F-FAF9-8D6B-E0321389FB05}"/>
          </ac:graphicFrameMkLst>
        </pc:graphicFrameChg>
      </pc:sldChg>
      <pc:sldChg chg="modSp">
        <pc:chgData name="Fickling, Caitlin" userId="6f4b670a-bc59-4974-b15f-f34eb09359f7" providerId="ADAL" clId="{561B18F0-F5F7-4386-9550-83828ECD9352}" dt="2023-11-29T15:36:08.527" v="237" actId="962"/>
        <pc:sldMkLst>
          <pc:docMk/>
          <pc:sldMk cId="3453714189" sldId="4554"/>
        </pc:sldMkLst>
        <pc:picChg chg="mod">
          <ac:chgData name="Fickling, Caitlin" userId="6f4b670a-bc59-4974-b15f-f34eb09359f7" providerId="ADAL" clId="{561B18F0-F5F7-4386-9550-83828ECD9352}" dt="2023-11-29T15:36:08.527" v="237" actId="962"/>
          <ac:picMkLst>
            <pc:docMk/>
            <pc:sldMk cId="3453714189" sldId="4554"/>
            <ac:picMk id="5" creationId="{0C71A048-9BEB-5A81-9569-BFF801D8BB9C}"/>
          </ac:picMkLst>
        </pc:picChg>
      </pc:sldChg>
      <pc:sldChg chg="modSp">
        <pc:chgData name="Fickling, Caitlin" userId="6f4b670a-bc59-4974-b15f-f34eb09359f7" providerId="ADAL" clId="{561B18F0-F5F7-4386-9550-83828ECD9352}" dt="2023-11-29T15:28:25.926" v="123" actId="962"/>
        <pc:sldMkLst>
          <pc:docMk/>
          <pc:sldMk cId="2961861126" sldId="4558"/>
        </pc:sldMkLst>
        <pc:graphicFrameChg chg="mod">
          <ac:chgData name="Fickling, Caitlin" userId="6f4b670a-bc59-4974-b15f-f34eb09359f7" providerId="ADAL" clId="{561B18F0-F5F7-4386-9550-83828ECD9352}" dt="2023-11-29T15:28:25.926" v="123" actId="962"/>
          <ac:graphicFrameMkLst>
            <pc:docMk/>
            <pc:sldMk cId="2961861126" sldId="4558"/>
            <ac:graphicFrameMk id="681" creationId="{7D3FE14D-945B-C879-CC83-E2349979C351}"/>
          </ac:graphicFrameMkLst>
        </pc:graphicFrameChg>
      </pc:sldChg>
      <pc:sldChg chg="modSp mod">
        <pc:chgData name="Fickling, Caitlin" userId="6f4b670a-bc59-4974-b15f-f34eb09359f7" providerId="ADAL" clId="{561B18F0-F5F7-4386-9550-83828ECD9352}" dt="2023-11-29T15:28:38.121" v="127" actId="962"/>
        <pc:sldMkLst>
          <pc:docMk/>
          <pc:sldMk cId="37169464" sldId="4559"/>
        </pc:sldMkLst>
        <pc:grpChg chg="mod">
          <ac:chgData name="Fickling, Caitlin" userId="6f4b670a-bc59-4974-b15f-f34eb09359f7" providerId="ADAL" clId="{561B18F0-F5F7-4386-9550-83828ECD9352}" dt="2023-11-29T15:28:38.121" v="127" actId="962"/>
          <ac:grpSpMkLst>
            <pc:docMk/>
            <pc:sldMk cId="37169464" sldId="4559"/>
            <ac:grpSpMk id="26" creationId="{1ED0E31A-5D99-7796-F4EF-EA54CBA5234C}"/>
          </ac:grpSpMkLst>
        </pc:grpChg>
        <pc:grpChg chg="mod">
          <ac:chgData name="Fickling, Caitlin" userId="6f4b670a-bc59-4974-b15f-f34eb09359f7" providerId="ADAL" clId="{561B18F0-F5F7-4386-9550-83828ECD9352}" dt="2023-11-29T15:28:34.554" v="125" actId="962"/>
          <ac:grpSpMkLst>
            <pc:docMk/>
            <pc:sldMk cId="37169464" sldId="4559"/>
            <ac:grpSpMk id="29" creationId="{197D0ED6-CDFD-248E-50EA-53F86106477F}"/>
          </ac:grpSpMkLst>
        </pc:grpChg>
        <pc:grpChg chg="mod">
          <ac:chgData name="Fickling, Caitlin" userId="6f4b670a-bc59-4974-b15f-f34eb09359f7" providerId="ADAL" clId="{561B18F0-F5F7-4386-9550-83828ECD9352}" dt="2023-11-29T15:28:30.227" v="124" actId="962"/>
          <ac:grpSpMkLst>
            <pc:docMk/>
            <pc:sldMk cId="37169464" sldId="4559"/>
            <ac:grpSpMk id="32" creationId="{9CAB38B6-3920-F6B1-C426-E1AAC32758D7}"/>
          </ac:grpSpMkLst>
        </pc:grpChg>
        <pc:grpChg chg="mod">
          <ac:chgData name="Fickling, Caitlin" userId="6f4b670a-bc59-4974-b15f-f34eb09359f7" providerId="ADAL" clId="{561B18F0-F5F7-4386-9550-83828ECD9352}" dt="2023-11-29T15:28:36.520" v="126" actId="962"/>
          <ac:grpSpMkLst>
            <pc:docMk/>
            <pc:sldMk cId="37169464" sldId="4559"/>
            <ac:grpSpMk id="40" creationId="{734B6633-9153-0161-F818-2B1AA5908A0C}"/>
          </ac:grpSpMkLst>
        </pc:grpChg>
      </pc:sldChg>
      <pc:sldChg chg="delSp modSp mod">
        <pc:chgData name="Fickling, Caitlin" userId="6f4b670a-bc59-4974-b15f-f34eb09359f7" providerId="ADAL" clId="{561B18F0-F5F7-4386-9550-83828ECD9352}" dt="2023-11-29T15:29:52.281" v="153" actId="478"/>
        <pc:sldMkLst>
          <pc:docMk/>
          <pc:sldMk cId="4219363002" sldId="4561"/>
        </pc:sldMkLst>
        <pc:spChg chg="del mod">
          <ac:chgData name="Fickling, Caitlin" userId="6f4b670a-bc59-4974-b15f-f34eb09359f7" providerId="ADAL" clId="{561B18F0-F5F7-4386-9550-83828ECD9352}" dt="2023-11-29T15:29:52.281" v="153" actId="478"/>
          <ac:spMkLst>
            <pc:docMk/>
            <pc:sldMk cId="4219363002" sldId="4561"/>
            <ac:spMk id="15" creationId="{A3DFC9CC-FC33-42A3-8CC3-B52E13C3E03F}"/>
          </ac:spMkLst>
        </pc:spChg>
      </pc:sldChg>
      <pc:sldChg chg="delSp mod">
        <pc:chgData name="Fickling, Caitlin" userId="6f4b670a-bc59-4974-b15f-f34eb09359f7" providerId="ADAL" clId="{561B18F0-F5F7-4386-9550-83828ECD9352}" dt="2023-11-29T15:29:56.633" v="154" actId="478"/>
        <pc:sldMkLst>
          <pc:docMk/>
          <pc:sldMk cId="2377618885" sldId="4562"/>
        </pc:sldMkLst>
        <pc:spChg chg="del">
          <ac:chgData name="Fickling, Caitlin" userId="6f4b670a-bc59-4974-b15f-f34eb09359f7" providerId="ADAL" clId="{561B18F0-F5F7-4386-9550-83828ECD9352}" dt="2023-11-29T15:29:56.633" v="154" actId="478"/>
          <ac:spMkLst>
            <pc:docMk/>
            <pc:sldMk cId="2377618885" sldId="4562"/>
            <ac:spMk id="4" creationId="{9D11C495-35DC-56BD-E21E-548D7DA2EB44}"/>
          </ac:spMkLst>
        </pc:spChg>
      </pc:sldChg>
      <pc:sldChg chg="delSp modSp mod">
        <pc:chgData name="Fickling, Caitlin" userId="6f4b670a-bc59-4974-b15f-f34eb09359f7" providerId="ADAL" clId="{561B18F0-F5F7-4386-9550-83828ECD9352}" dt="2023-11-29T15:30:15.105" v="161" actId="478"/>
        <pc:sldMkLst>
          <pc:docMk/>
          <pc:sldMk cId="2079056218" sldId="4572"/>
        </pc:sldMkLst>
        <pc:spChg chg="del mod">
          <ac:chgData name="Fickling, Caitlin" userId="6f4b670a-bc59-4974-b15f-f34eb09359f7" providerId="ADAL" clId="{561B18F0-F5F7-4386-9550-83828ECD9352}" dt="2023-11-29T15:30:15.105" v="161" actId="478"/>
          <ac:spMkLst>
            <pc:docMk/>
            <pc:sldMk cId="2079056218" sldId="4572"/>
            <ac:spMk id="6" creationId="{F93AB683-9E2C-4400-B04E-CC8B6478D10C}"/>
          </ac:spMkLst>
        </pc:spChg>
        <pc:cxnChg chg="mod">
          <ac:chgData name="Fickling, Caitlin" userId="6f4b670a-bc59-4974-b15f-f34eb09359f7" providerId="ADAL" clId="{561B18F0-F5F7-4386-9550-83828ECD9352}" dt="2023-11-29T15:30:10.865" v="159" actId="962"/>
          <ac:cxnSpMkLst>
            <pc:docMk/>
            <pc:sldMk cId="2079056218" sldId="4572"/>
            <ac:cxnSpMk id="3" creationId="{1B2EC18C-5B66-4FF0-B20D-D8F17E665D46}"/>
          </ac:cxnSpMkLst>
        </pc:cxnChg>
      </pc:sldChg>
      <pc:sldChg chg="modSp mod">
        <pc:chgData name="Fickling, Caitlin" userId="6f4b670a-bc59-4974-b15f-f34eb09359f7" providerId="ADAL" clId="{561B18F0-F5F7-4386-9550-83828ECD9352}" dt="2023-11-29T15:30:08.995" v="158" actId="962"/>
        <pc:sldMkLst>
          <pc:docMk/>
          <pc:sldMk cId="1734249422" sldId="4578"/>
        </pc:sldMkLst>
        <pc:cxnChg chg="mod">
          <ac:chgData name="Fickling, Caitlin" userId="6f4b670a-bc59-4974-b15f-f34eb09359f7" providerId="ADAL" clId="{561B18F0-F5F7-4386-9550-83828ECD9352}" dt="2023-11-29T15:30:08.995" v="158" actId="962"/>
          <ac:cxnSpMkLst>
            <pc:docMk/>
            <pc:sldMk cId="1734249422" sldId="4578"/>
            <ac:cxnSpMk id="3" creationId="{1B2EC18C-5B66-4FF0-B20D-D8F17E665D46}"/>
          </ac:cxnSpMkLst>
        </pc:cxnChg>
      </pc:sldChg>
      <pc:sldChg chg="modSp">
        <pc:chgData name="Fickling, Caitlin" userId="6f4b670a-bc59-4974-b15f-f34eb09359f7" providerId="ADAL" clId="{561B18F0-F5F7-4386-9550-83828ECD9352}" dt="2023-11-29T15:27:59.607" v="74" actId="962"/>
        <pc:sldMkLst>
          <pc:docMk/>
          <pc:sldMk cId="3970333693" sldId="4582"/>
        </pc:sldMkLst>
        <pc:graphicFrameChg chg="mod">
          <ac:chgData name="Fickling, Caitlin" userId="6f4b670a-bc59-4974-b15f-f34eb09359f7" providerId="ADAL" clId="{561B18F0-F5F7-4386-9550-83828ECD9352}" dt="2023-11-29T15:27:59.607" v="74" actId="962"/>
          <ac:graphicFrameMkLst>
            <pc:docMk/>
            <pc:sldMk cId="3970333693" sldId="4582"/>
            <ac:graphicFrameMk id="2" creationId="{EC9E3551-E02F-14E4-65C5-E23D93C57245}"/>
          </ac:graphicFrameMkLst>
        </pc:graphicFrameChg>
      </pc:sldChg>
      <pc:sldChg chg="modSp">
        <pc:chgData name="Fickling, Caitlin" userId="6f4b670a-bc59-4974-b15f-f34eb09359f7" providerId="ADAL" clId="{561B18F0-F5F7-4386-9550-83828ECD9352}" dt="2023-11-29T15:29:23.785" v="143" actId="962"/>
        <pc:sldMkLst>
          <pc:docMk/>
          <pc:sldMk cId="1746562552" sldId="4585"/>
        </pc:sldMkLst>
        <pc:graphicFrameChg chg="mod">
          <ac:chgData name="Fickling, Caitlin" userId="6f4b670a-bc59-4974-b15f-f34eb09359f7" providerId="ADAL" clId="{561B18F0-F5F7-4386-9550-83828ECD9352}" dt="2023-11-29T15:29:23.785" v="143" actId="962"/>
          <ac:graphicFrameMkLst>
            <pc:docMk/>
            <pc:sldMk cId="1746562552" sldId="4585"/>
            <ac:graphicFrameMk id="5" creationId="{750265B7-EFBB-FA5D-DAAA-9F484F832159}"/>
          </ac:graphicFrameMkLst>
        </pc:graphicFrameChg>
      </pc:sldChg>
      <pc:sldChg chg="delSp modSp mod">
        <pc:chgData name="Fickling, Caitlin" userId="6f4b670a-bc59-4974-b15f-f34eb09359f7" providerId="ADAL" clId="{561B18F0-F5F7-4386-9550-83828ECD9352}" dt="2023-11-29T15:29:20.698" v="142" actId="478"/>
        <pc:sldMkLst>
          <pc:docMk/>
          <pc:sldMk cId="1555569036" sldId="4586"/>
        </pc:sldMkLst>
        <pc:spChg chg="del mod">
          <ac:chgData name="Fickling, Caitlin" userId="6f4b670a-bc59-4974-b15f-f34eb09359f7" providerId="ADAL" clId="{561B18F0-F5F7-4386-9550-83828ECD9352}" dt="2023-11-29T15:29:20.698" v="142" actId="478"/>
          <ac:spMkLst>
            <pc:docMk/>
            <pc:sldMk cId="1555569036" sldId="4586"/>
            <ac:spMk id="15" creationId="{A3DFC9CC-FC33-42A3-8CC3-B52E13C3E03F}"/>
          </ac:spMkLst>
        </pc:spChg>
        <pc:graphicFrameChg chg="mod">
          <ac:chgData name="Fickling, Caitlin" userId="6f4b670a-bc59-4974-b15f-f34eb09359f7" providerId="ADAL" clId="{561B18F0-F5F7-4386-9550-83828ECD9352}" dt="2023-11-29T15:29:14.483" v="140" actId="962"/>
          <ac:graphicFrameMkLst>
            <pc:docMk/>
            <pc:sldMk cId="1555569036" sldId="4586"/>
            <ac:graphicFrameMk id="6" creationId="{1E833298-F99C-3804-9DC3-FFFA6D0EBD2D}"/>
          </ac:graphicFrameMkLst>
        </pc:graphicFrameChg>
      </pc:sldChg>
      <pc:sldChg chg="modSp">
        <pc:chgData name="Fickling, Caitlin" userId="6f4b670a-bc59-4974-b15f-f34eb09359f7" providerId="ADAL" clId="{561B18F0-F5F7-4386-9550-83828ECD9352}" dt="2023-11-29T15:28:43.723" v="129" actId="962"/>
        <pc:sldMkLst>
          <pc:docMk/>
          <pc:sldMk cId="3660415072" sldId="4597"/>
        </pc:sldMkLst>
        <pc:graphicFrameChg chg="mod">
          <ac:chgData name="Fickling, Caitlin" userId="6f4b670a-bc59-4974-b15f-f34eb09359f7" providerId="ADAL" clId="{561B18F0-F5F7-4386-9550-83828ECD9352}" dt="2023-11-29T15:28:43.723" v="129" actId="962"/>
          <ac:graphicFrameMkLst>
            <pc:docMk/>
            <pc:sldMk cId="3660415072" sldId="4597"/>
            <ac:graphicFrameMk id="24" creationId="{B6F48DBA-2E57-9FB5-ADCE-1672F12ED415}"/>
          </ac:graphicFrameMkLst>
        </pc:graphicFrameChg>
      </pc:sldChg>
      <pc:sldChg chg="modSp mod">
        <pc:chgData name="Fickling, Caitlin" userId="6f4b670a-bc59-4974-b15f-f34eb09359f7" providerId="ADAL" clId="{561B18F0-F5F7-4386-9550-83828ECD9352}" dt="2023-11-29T15:29:59.376" v="155" actId="962"/>
        <pc:sldMkLst>
          <pc:docMk/>
          <pc:sldMk cId="3941130016" sldId="4600"/>
        </pc:sldMkLst>
        <pc:picChg chg="mod">
          <ac:chgData name="Fickling, Caitlin" userId="6f4b670a-bc59-4974-b15f-f34eb09359f7" providerId="ADAL" clId="{561B18F0-F5F7-4386-9550-83828ECD9352}" dt="2023-11-29T15:29:59.376" v="155" actId="962"/>
          <ac:picMkLst>
            <pc:docMk/>
            <pc:sldMk cId="3941130016" sldId="4600"/>
            <ac:picMk id="5" creationId="{FF5A02D0-574C-5CE1-0AC9-F3F2CC24D0B1}"/>
          </ac:picMkLst>
        </pc:picChg>
      </pc:sldChg>
      <pc:sldChg chg="modSp mod">
        <pc:chgData name="Fickling, Caitlin" userId="6f4b670a-bc59-4974-b15f-f34eb09359f7" providerId="ADAL" clId="{561B18F0-F5F7-4386-9550-83828ECD9352}" dt="2023-11-29T15:29:35.215" v="147" actId="962"/>
        <pc:sldMkLst>
          <pc:docMk/>
          <pc:sldMk cId="781437211" sldId="4601"/>
        </pc:sldMkLst>
        <pc:picChg chg="mod">
          <ac:chgData name="Fickling, Caitlin" userId="6f4b670a-bc59-4974-b15f-f34eb09359f7" providerId="ADAL" clId="{561B18F0-F5F7-4386-9550-83828ECD9352}" dt="2023-11-29T15:29:33.747" v="146" actId="962"/>
          <ac:picMkLst>
            <pc:docMk/>
            <pc:sldMk cId="781437211" sldId="4601"/>
            <ac:picMk id="4" creationId="{736A43CE-7AF1-E43F-E924-0F4354F52BCC}"/>
          </ac:picMkLst>
        </pc:picChg>
        <pc:picChg chg="mod">
          <ac:chgData name="Fickling, Caitlin" userId="6f4b670a-bc59-4974-b15f-f34eb09359f7" providerId="ADAL" clId="{561B18F0-F5F7-4386-9550-83828ECD9352}" dt="2023-11-29T15:29:35.215" v="147" actId="962"/>
          <ac:picMkLst>
            <pc:docMk/>
            <pc:sldMk cId="781437211" sldId="4601"/>
            <ac:picMk id="7" creationId="{EB04C782-D4CE-478D-3FAB-3BDCD95D1F05}"/>
          </ac:picMkLst>
        </pc:picChg>
      </pc:sldChg>
      <pc:sldChg chg="modSp">
        <pc:chgData name="Fickling, Caitlin" userId="6f4b670a-bc59-4974-b15f-f34eb09359f7" providerId="ADAL" clId="{561B18F0-F5F7-4386-9550-83828ECD9352}" dt="2023-11-29T15:29:39.721" v="148" actId="962"/>
        <pc:sldMkLst>
          <pc:docMk/>
          <pc:sldMk cId="3962202615" sldId="4602"/>
        </pc:sldMkLst>
        <pc:graphicFrameChg chg="mod">
          <ac:chgData name="Fickling, Caitlin" userId="6f4b670a-bc59-4974-b15f-f34eb09359f7" providerId="ADAL" clId="{561B18F0-F5F7-4386-9550-83828ECD9352}" dt="2023-11-29T15:29:39.721" v="148" actId="962"/>
          <ac:graphicFrameMkLst>
            <pc:docMk/>
            <pc:sldMk cId="3962202615" sldId="4602"/>
            <ac:graphicFrameMk id="17" creationId="{502C660B-293F-B40A-2310-DFEF66D2BC84}"/>
          </ac:graphicFrameMkLst>
        </pc:graphicFrameChg>
      </pc:sldChg>
      <pc:sldChg chg="modSp mod">
        <pc:chgData name="Fickling, Caitlin" userId="6f4b670a-bc59-4974-b15f-f34eb09359f7" providerId="ADAL" clId="{561B18F0-F5F7-4386-9550-83828ECD9352}" dt="2023-11-29T15:29:42.435" v="149" actId="962"/>
        <pc:sldMkLst>
          <pc:docMk/>
          <pc:sldMk cId="3899351666" sldId="4603"/>
        </pc:sldMkLst>
        <pc:picChg chg="mod">
          <ac:chgData name="Fickling, Caitlin" userId="6f4b670a-bc59-4974-b15f-f34eb09359f7" providerId="ADAL" clId="{561B18F0-F5F7-4386-9550-83828ECD9352}" dt="2023-11-29T15:29:42.435" v="149" actId="962"/>
          <ac:picMkLst>
            <pc:docMk/>
            <pc:sldMk cId="3899351666" sldId="4603"/>
            <ac:picMk id="6" creationId="{466B2D09-30CA-5C5B-0405-4E00CA144379}"/>
          </ac:picMkLst>
        </pc:picChg>
      </pc:sldChg>
      <pc:sldChg chg="modSp mod">
        <pc:chgData name="Fickling, Caitlin" userId="6f4b670a-bc59-4974-b15f-f34eb09359f7" providerId="ADAL" clId="{561B18F0-F5F7-4386-9550-83828ECD9352}" dt="2023-11-29T15:34:10.446" v="164" actId="13238"/>
        <pc:sldMkLst>
          <pc:docMk/>
          <pc:sldMk cId="1429348605" sldId="4605"/>
        </pc:sldMkLst>
        <pc:graphicFrameChg chg="modGraphic">
          <ac:chgData name="Fickling, Caitlin" userId="6f4b670a-bc59-4974-b15f-f34eb09359f7" providerId="ADAL" clId="{561B18F0-F5F7-4386-9550-83828ECD9352}" dt="2023-11-29T15:34:10.446" v="164" actId="13238"/>
          <ac:graphicFrameMkLst>
            <pc:docMk/>
            <pc:sldMk cId="1429348605" sldId="4605"/>
            <ac:graphicFrameMk id="7" creationId="{88591091-120C-6E51-0401-52D473F3E61C}"/>
          </ac:graphicFrameMkLst>
        </pc:graphicFrameChg>
      </pc:sldChg>
      <pc:sldChg chg="modSp mod">
        <pc:chgData name="Fickling, Caitlin" userId="6f4b670a-bc59-4974-b15f-f34eb09359f7" providerId="ADAL" clId="{561B18F0-F5F7-4386-9550-83828ECD9352}" dt="2023-11-29T15:28:40.672" v="128" actId="962"/>
        <pc:sldMkLst>
          <pc:docMk/>
          <pc:sldMk cId="2096189672" sldId="4606"/>
        </pc:sldMkLst>
        <pc:picChg chg="mod">
          <ac:chgData name="Fickling, Caitlin" userId="6f4b670a-bc59-4974-b15f-f34eb09359f7" providerId="ADAL" clId="{561B18F0-F5F7-4386-9550-83828ECD9352}" dt="2023-11-29T15:28:40.672" v="128" actId="962"/>
          <ac:picMkLst>
            <pc:docMk/>
            <pc:sldMk cId="2096189672" sldId="4606"/>
            <ac:picMk id="12" creationId="{511A0FAE-0803-7F4B-6447-B6073E400251}"/>
          </ac:picMkLst>
        </pc:picChg>
      </pc:sldChg>
      <pc:sldChg chg="modSp mod">
        <pc:chgData name="Fickling, Caitlin" userId="6f4b670a-bc59-4974-b15f-f34eb09359f7" providerId="ADAL" clId="{561B18F0-F5F7-4386-9550-83828ECD9352}" dt="2023-11-29T15:28:51.798" v="131" actId="962"/>
        <pc:sldMkLst>
          <pc:docMk/>
          <pc:sldMk cId="2633778056" sldId="4607"/>
        </pc:sldMkLst>
        <pc:graphicFrameChg chg="mod">
          <ac:chgData name="Fickling, Caitlin" userId="6f4b670a-bc59-4974-b15f-f34eb09359f7" providerId="ADAL" clId="{561B18F0-F5F7-4386-9550-83828ECD9352}" dt="2023-11-29T15:28:46.094" v="130" actId="962"/>
          <ac:graphicFrameMkLst>
            <pc:docMk/>
            <pc:sldMk cId="2633778056" sldId="4607"/>
            <ac:graphicFrameMk id="17" creationId="{BEF18EAA-8A8A-39EF-7D6C-FCAD46DE67A8}"/>
          </ac:graphicFrameMkLst>
        </pc:graphicFrameChg>
        <pc:picChg chg="mod">
          <ac:chgData name="Fickling, Caitlin" userId="6f4b670a-bc59-4974-b15f-f34eb09359f7" providerId="ADAL" clId="{561B18F0-F5F7-4386-9550-83828ECD9352}" dt="2023-11-29T15:28:51.798" v="131" actId="962"/>
          <ac:picMkLst>
            <pc:docMk/>
            <pc:sldMk cId="2633778056" sldId="4607"/>
            <ac:picMk id="12" creationId="{36C2C38C-C62C-D59A-5145-435385BEE04B}"/>
          </ac:picMkLst>
        </pc:picChg>
      </pc:sldChg>
      <pc:sldChg chg="modSp mod">
        <pc:chgData name="Fickling, Caitlin" userId="6f4b670a-bc59-4974-b15f-f34eb09359f7" providerId="ADAL" clId="{561B18F0-F5F7-4386-9550-83828ECD9352}" dt="2023-11-29T15:29:31.457" v="145" actId="962"/>
        <pc:sldMkLst>
          <pc:docMk/>
          <pc:sldMk cId="2303029431" sldId="4609"/>
        </pc:sldMkLst>
        <pc:grpChg chg="mod">
          <ac:chgData name="Fickling, Caitlin" userId="6f4b670a-bc59-4974-b15f-f34eb09359f7" providerId="ADAL" clId="{561B18F0-F5F7-4386-9550-83828ECD9352}" dt="2023-11-29T15:29:31.457" v="145" actId="962"/>
          <ac:grpSpMkLst>
            <pc:docMk/>
            <pc:sldMk cId="2303029431" sldId="4609"/>
            <ac:grpSpMk id="4" creationId="{7A033037-27D9-D910-2A41-B7A6F01A654A}"/>
          </ac:grpSpMkLst>
        </pc:grpChg>
        <pc:grpChg chg="mod">
          <ac:chgData name="Fickling, Caitlin" userId="6f4b670a-bc59-4974-b15f-f34eb09359f7" providerId="ADAL" clId="{561B18F0-F5F7-4386-9550-83828ECD9352}" dt="2023-11-29T15:29:29.846" v="144" actId="962"/>
          <ac:grpSpMkLst>
            <pc:docMk/>
            <pc:sldMk cId="2303029431" sldId="4609"/>
            <ac:grpSpMk id="7" creationId="{65CB80B9-2480-4392-893F-F8B935D40838}"/>
          </ac:grpSpMkLst>
        </pc:grpChg>
      </pc:sldChg>
      <pc:sldChg chg="modSp mod">
        <pc:chgData name="Fickling, Caitlin" userId="6f4b670a-bc59-4974-b15f-f34eb09359f7" providerId="ADAL" clId="{561B18F0-F5F7-4386-9550-83828ECD9352}" dt="2023-11-29T15:28:22.076" v="122" actId="962"/>
        <pc:sldMkLst>
          <pc:docMk/>
          <pc:sldMk cId="967991841" sldId="4610"/>
        </pc:sldMkLst>
        <pc:picChg chg="mod">
          <ac:chgData name="Fickling, Caitlin" userId="6f4b670a-bc59-4974-b15f-f34eb09359f7" providerId="ADAL" clId="{561B18F0-F5F7-4386-9550-83828ECD9352}" dt="2023-11-29T15:28:22.076" v="122" actId="962"/>
          <ac:picMkLst>
            <pc:docMk/>
            <pc:sldMk cId="967991841" sldId="4610"/>
            <ac:picMk id="4" creationId="{6A06A424-88B3-F9CF-B52A-847BEE59C315}"/>
          </ac:picMkLst>
        </pc:picChg>
        <pc:picChg chg="mod">
          <ac:chgData name="Fickling, Caitlin" userId="6f4b670a-bc59-4974-b15f-f34eb09359f7" providerId="ADAL" clId="{561B18F0-F5F7-4386-9550-83828ECD9352}" dt="2023-11-29T15:28:11.660" v="120" actId="962"/>
          <ac:picMkLst>
            <pc:docMk/>
            <pc:sldMk cId="967991841" sldId="4610"/>
            <ac:picMk id="7" creationId="{7F6A19EE-E9D9-CC81-19E2-7577FB452AA6}"/>
          </ac:picMkLst>
        </pc:picChg>
        <pc:picChg chg="mod">
          <ac:chgData name="Fickling, Caitlin" userId="6f4b670a-bc59-4974-b15f-f34eb09359f7" providerId="ADAL" clId="{561B18F0-F5F7-4386-9550-83828ECD9352}" dt="2023-11-29T15:28:18.960" v="121" actId="962"/>
          <ac:picMkLst>
            <pc:docMk/>
            <pc:sldMk cId="967991841" sldId="4610"/>
            <ac:picMk id="9" creationId="{29816441-6AC2-DFDA-C5A2-E1F330CE1EAC}"/>
          </ac:picMkLst>
        </pc:picChg>
      </pc:sldChg>
      <pc:sldChg chg="modSp mod">
        <pc:chgData name="Fickling, Caitlin" userId="6f4b670a-bc59-4974-b15f-f34eb09359f7" providerId="ADAL" clId="{561B18F0-F5F7-4386-9550-83828ECD9352}" dt="2023-11-29T15:29:44.497" v="150" actId="962"/>
        <pc:sldMkLst>
          <pc:docMk/>
          <pc:sldMk cId="89037631" sldId="4613"/>
        </pc:sldMkLst>
        <pc:picChg chg="mod">
          <ac:chgData name="Fickling, Caitlin" userId="6f4b670a-bc59-4974-b15f-f34eb09359f7" providerId="ADAL" clId="{561B18F0-F5F7-4386-9550-83828ECD9352}" dt="2023-11-29T15:29:44.497" v="150" actId="962"/>
          <ac:picMkLst>
            <pc:docMk/>
            <pc:sldMk cId="89037631" sldId="4613"/>
            <ac:picMk id="6" creationId="{67CA05D8-909A-8CD6-537E-A827342A2340}"/>
          </ac:picMkLst>
        </pc:picChg>
      </pc:sldChg>
      <pc:sldChg chg="modSp mod">
        <pc:chgData name="Fickling, Caitlin" userId="6f4b670a-bc59-4974-b15f-f34eb09359f7" providerId="ADAL" clId="{561B18F0-F5F7-4386-9550-83828ECD9352}" dt="2023-11-29T15:34:22.530" v="168" actId="33553"/>
        <pc:sldMkLst>
          <pc:docMk/>
          <pc:sldMk cId="409012146" sldId="4691"/>
        </pc:sldMkLst>
        <pc:spChg chg="mod">
          <ac:chgData name="Fickling, Caitlin" userId="6f4b670a-bc59-4974-b15f-f34eb09359f7" providerId="ADAL" clId="{561B18F0-F5F7-4386-9550-83828ECD9352}" dt="2023-11-29T15:27:54.894" v="73" actId="962"/>
          <ac:spMkLst>
            <pc:docMk/>
            <pc:sldMk cId="409012146" sldId="4691"/>
            <ac:spMk id="2" creationId="{7BD9AE65-BDA4-EC44-9705-829E4B14E113}"/>
          </ac:spMkLst>
        </pc:spChg>
        <pc:spChg chg="mod">
          <ac:chgData name="Fickling, Caitlin" userId="6f4b670a-bc59-4974-b15f-f34eb09359f7" providerId="ADAL" clId="{561B18F0-F5F7-4386-9550-83828ECD9352}" dt="2023-11-29T15:34:22.530" v="168" actId="33553"/>
          <ac:spMkLst>
            <pc:docMk/>
            <pc:sldMk cId="409012146" sldId="4691"/>
            <ac:spMk id="10" creationId="{8E4A0B1D-A126-4344-BA12-347160E3C89E}"/>
          </ac:spMkLst>
        </pc:spChg>
        <pc:picChg chg="mod">
          <ac:chgData name="Fickling, Caitlin" userId="6f4b670a-bc59-4974-b15f-f34eb09359f7" providerId="ADAL" clId="{561B18F0-F5F7-4386-9550-83828ECD9352}" dt="2023-11-29T15:27:53.133" v="72" actId="962"/>
          <ac:picMkLst>
            <pc:docMk/>
            <pc:sldMk cId="409012146" sldId="4691"/>
            <ac:picMk id="4" creationId="{D4654234-2A44-F4EF-34BA-5878B20C4393}"/>
          </ac:picMkLst>
        </pc:picChg>
      </pc:sldChg>
      <pc:sldChg chg="modSp">
        <pc:chgData name="Fickling, Caitlin" userId="6f4b670a-bc59-4974-b15f-f34eb09359f7" providerId="ADAL" clId="{561B18F0-F5F7-4386-9550-83828ECD9352}" dt="2023-11-29T15:29:46.415" v="151" actId="962"/>
        <pc:sldMkLst>
          <pc:docMk/>
          <pc:sldMk cId="2532760981" sldId="4709"/>
        </pc:sldMkLst>
        <pc:graphicFrameChg chg="mod">
          <ac:chgData name="Fickling, Caitlin" userId="6f4b670a-bc59-4974-b15f-f34eb09359f7" providerId="ADAL" clId="{561B18F0-F5F7-4386-9550-83828ECD9352}" dt="2023-11-29T15:29:46.415" v="151" actId="962"/>
          <ac:graphicFrameMkLst>
            <pc:docMk/>
            <pc:sldMk cId="2532760981" sldId="4709"/>
            <ac:graphicFrameMk id="5" creationId="{B99F6644-135A-CD22-26D8-5E779C39EFD7}"/>
          </ac:graphicFrameMkLst>
        </pc:graphicFrameChg>
      </pc:sldChg>
      <pc:sldChg chg="delSp modSp mod">
        <pc:chgData name="Fickling, Caitlin" userId="6f4b670a-bc59-4974-b15f-f34eb09359f7" providerId="ADAL" clId="{561B18F0-F5F7-4386-9550-83828ECD9352}" dt="2023-11-29T15:30:21.274" v="163" actId="478"/>
        <pc:sldMkLst>
          <pc:docMk/>
          <pc:sldMk cId="57032369" sldId="4711"/>
        </pc:sldMkLst>
        <pc:spChg chg="del">
          <ac:chgData name="Fickling, Caitlin" userId="6f4b670a-bc59-4974-b15f-f34eb09359f7" providerId="ADAL" clId="{561B18F0-F5F7-4386-9550-83828ECD9352}" dt="2023-11-29T15:30:21.274" v="163" actId="478"/>
          <ac:spMkLst>
            <pc:docMk/>
            <pc:sldMk cId="57032369" sldId="4711"/>
            <ac:spMk id="6" creationId="{F93AB683-9E2C-4400-B04E-CC8B6478D10C}"/>
          </ac:spMkLst>
        </pc:spChg>
        <pc:cxnChg chg="mod">
          <ac:chgData name="Fickling, Caitlin" userId="6f4b670a-bc59-4974-b15f-f34eb09359f7" providerId="ADAL" clId="{561B18F0-F5F7-4386-9550-83828ECD9352}" dt="2023-11-29T15:30:18.294" v="162" actId="962"/>
          <ac:cxnSpMkLst>
            <pc:docMk/>
            <pc:sldMk cId="57032369" sldId="4711"/>
            <ac:cxnSpMk id="3" creationId="{1B2EC18C-5B66-4FF0-B20D-D8F17E665D46}"/>
          </ac:cxnSpMkLst>
        </pc:cxn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8BB86-9050-4DE7-8473-BBCE6986A1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42FC79-DEB3-4494-AF1A-9C5C74783A06}">
      <dgm:prSet/>
      <dgm:spPr/>
      <dgm:t>
        <a:bodyPr/>
        <a:lstStyle/>
        <a:p>
          <a:pPr>
            <a:lnSpc>
              <a:spcPct val="100000"/>
            </a:lnSpc>
          </a:pPr>
          <a:r>
            <a:rPr lang="en-US"/>
            <a:t>Understand the foundational knowledge for fluency skills</a:t>
          </a:r>
        </a:p>
      </dgm:t>
    </dgm:pt>
    <dgm:pt modelId="{248B6264-EE04-428B-84FA-EF2F3CEEFBDF}" type="parTrans" cxnId="{09E16ED1-992C-4466-8061-B64F72DB3E79}">
      <dgm:prSet/>
      <dgm:spPr/>
      <dgm:t>
        <a:bodyPr/>
        <a:lstStyle/>
        <a:p>
          <a:endParaRPr lang="en-US"/>
        </a:p>
      </dgm:t>
    </dgm:pt>
    <dgm:pt modelId="{CF2080C6-9FB8-443F-AC1F-42E22D56870D}" type="sibTrans" cxnId="{09E16ED1-992C-4466-8061-B64F72DB3E79}">
      <dgm:prSet/>
      <dgm:spPr/>
      <dgm:t>
        <a:bodyPr/>
        <a:lstStyle/>
        <a:p>
          <a:endParaRPr lang="en-US"/>
        </a:p>
      </dgm:t>
    </dgm:pt>
    <dgm:pt modelId="{79E5BBD8-9B26-4838-A0ED-8F8C85539287}">
      <dgm:prSet/>
      <dgm:spPr/>
      <dgm:t>
        <a:bodyPr/>
        <a:lstStyle/>
        <a:p>
          <a:pPr>
            <a:lnSpc>
              <a:spcPct val="100000"/>
            </a:lnSpc>
          </a:pPr>
          <a:r>
            <a:rPr lang="en-US"/>
            <a:t>Engage in academic discourse on evidence-based instructional considerations</a:t>
          </a:r>
        </a:p>
      </dgm:t>
    </dgm:pt>
    <dgm:pt modelId="{B9C79844-C02D-468B-9B03-059D73623DA9}" type="parTrans" cxnId="{FDA4F790-A248-40E6-8F1D-3C630B5E8541}">
      <dgm:prSet/>
      <dgm:spPr/>
      <dgm:t>
        <a:bodyPr/>
        <a:lstStyle/>
        <a:p>
          <a:endParaRPr lang="en-US"/>
        </a:p>
      </dgm:t>
    </dgm:pt>
    <dgm:pt modelId="{7FC598E7-33A3-4F9F-9B48-BE29B245FBB8}" type="sibTrans" cxnId="{FDA4F790-A248-40E6-8F1D-3C630B5E8541}">
      <dgm:prSet/>
      <dgm:spPr/>
      <dgm:t>
        <a:bodyPr/>
        <a:lstStyle/>
        <a:p>
          <a:endParaRPr lang="en-US"/>
        </a:p>
      </dgm:t>
    </dgm:pt>
    <dgm:pt modelId="{5B4CAA5A-E747-405C-AFE6-6564F9933B78}">
      <dgm:prSet/>
      <dgm:spPr/>
      <dgm:t>
        <a:bodyPr/>
        <a:lstStyle/>
        <a:p>
          <a:pPr>
            <a:lnSpc>
              <a:spcPct val="100000"/>
            </a:lnSpc>
          </a:pPr>
          <a:r>
            <a:rPr lang="en-US"/>
            <a:t>Incorporate a structured partner reading routine through modeling and practice </a:t>
          </a:r>
        </a:p>
      </dgm:t>
    </dgm:pt>
    <dgm:pt modelId="{72E10A78-9EDB-4818-BA3D-835C2E326C98}" type="parTrans" cxnId="{D8FD1C55-B7C2-4D2A-B29F-FCA21FEAD595}">
      <dgm:prSet/>
      <dgm:spPr/>
      <dgm:t>
        <a:bodyPr/>
        <a:lstStyle/>
        <a:p>
          <a:endParaRPr lang="en-US"/>
        </a:p>
      </dgm:t>
    </dgm:pt>
    <dgm:pt modelId="{DED66510-80AC-43E1-8BC2-5F276B057EF1}" type="sibTrans" cxnId="{D8FD1C55-B7C2-4D2A-B29F-FCA21FEAD595}">
      <dgm:prSet/>
      <dgm:spPr/>
      <dgm:t>
        <a:bodyPr/>
        <a:lstStyle/>
        <a:p>
          <a:endParaRPr lang="en-US"/>
        </a:p>
      </dgm:t>
    </dgm:pt>
    <dgm:pt modelId="{D6E17A6B-4482-4D3B-A541-88F7CDDE5564}">
      <dgm:prSet/>
      <dgm:spPr/>
      <dgm:t>
        <a:bodyPr/>
        <a:lstStyle/>
        <a:p>
          <a:pPr>
            <a:lnSpc>
              <a:spcPct val="100000"/>
            </a:lnSpc>
          </a:pPr>
          <a:r>
            <a:rPr lang="en-US"/>
            <a:t>Determine personalized next steps for implementation  </a:t>
          </a:r>
        </a:p>
      </dgm:t>
    </dgm:pt>
    <dgm:pt modelId="{399F3F69-8D86-4FF5-9720-5089F62D2990}" type="parTrans" cxnId="{821B97C5-A070-4A30-8981-064617931111}">
      <dgm:prSet/>
      <dgm:spPr/>
      <dgm:t>
        <a:bodyPr/>
        <a:lstStyle/>
        <a:p>
          <a:endParaRPr lang="en-US"/>
        </a:p>
      </dgm:t>
    </dgm:pt>
    <dgm:pt modelId="{D2039947-41FC-4033-92DB-DE539194ECFD}" type="sibTrans" cxnId="{821B97C5-A070-4A30-8981-064617931111}">
      <dgm:prSet/>
      <dgm:spPr/>
      <dgm:t>
        <a:bodyPr/>
        <a:lstStyle/>
        <a:p>
          <a:endParaRPr lang="en-US"/>
        </a:p>
      </dgm:t>
    </dgm:pt>
    <dgm:pt modelId="{D409C16D-B540-4CA2-BE90-6D8DFC3810FE}" type="pres">
      <dgm:prSet presAssocID="{85C8BB86-9050-4DE7-8473-BBCE6986A144}" presName="root" presStyleCnt="0">
        <dgm:presLayoutVars>
          <dgm:dir/>
          <dgm:resizeHandles val="exact"/>
        </dgm:presLayoutVars>
      </dgm:prSet>
      <dgm:spPr/>
    </dgm:pt>
    <dgm:pt modelId="{EC536AFC-458D-4174-910F-9FC4ED3EE4CE}" type="pres">
      <dgm:prSet presAssocID="{3142FC79-DEB3-4494-AF1A-9C5C74783A06}" presName="compNode" presStyleCnt="0"/>
      <dgm:spPr/>
    </dgm:pt>
    <dgm:pt modelId="{3B5048DC-3A0C-4724-AB82-160CDD2C74A3}" type="pres">
      <dgm:prSet presAssocID="{3142FC79-DEB3-4494-AF1A-9C5C74783A06}" presName="bgRect" presStyleLbl="bgShp" presStyleIdx="0" presStyleCnt="4"/>
      <dgm:spPr>
        <a:solidFill>
          <a:schemeClr val="accent1">
            <a:lumMod val="60000"/>
            <a:lumOff val="40000"/>
          </a:schemeClr>
        </a:solidFill>
      </dgm:spPr>
    </dgm:pt>
    <dgm:pt modelId="{EDD4F29A-97A9-468F-825C-EEE657B6A3C9}" type="pres">
      <dgm:prSet presAssocID="{3142FC79-DEB3-4494-AF1A-9C5C74783A0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C171AA73-57B9-4199-9038-25DD53498B2D}" type="pres">
      <dgm:prSet presAssocID="{3142FC79-DEB3-4494-AF1A-9C5C74783A06}" presName="spaceRect" presStyleCnt="0"/>
      <dgm:spPr/>
    </dgm:pt>
    <dgm:pt modelId="{A1935BDB-71CA-48AD-BDE1-CD1219676668}" type="pres">
      <dgm:prSet presAssocID="{3142FC79-DEB3-4494-AF1A-9C5C74783A06}" presName="parTx" presStyleLbl="revTx" presStyleIdx="0" presStyleCnt="4">
        <dgm:presLayoutVars>
          <dgm:chMax val="0"/>
          <dgm:chPref val="0"/>
        </dgm:presLayoutVars>
      </dgm:prSet>
      <dgm:spPr/>
    </dgm:pt>
    <dgm:pt modelId="{855B33F1-1CA1-4CF2-ADAB-93C5F37EF6AA}" type="pres">
      <dgm:prSet presAssocID="{CF2080C6-9FB8-443F-AC1F-42E22D56870D}" presName="sibTrans" presStyleCnt="0"/>
      <dgm:spPr/>
    </dgm:pt>
    <dgm:pt modelId="{036814EB-5294-4170-8691-1D64D288F66A}" type="pres">
      <dgm:prSet presAssocID="{79E5BBD8-9B26-4838-A0ED-8F8C85539287}" presName="compNode" presStyleCnt="0"/>
      <dgm:spPr/>
    </dgm:pt>
    <dgm:pt modelId="{8A2544E7-975A-4E09-BF66-9A8EFEB70397}" type="pres">
      <dgm:prSet presAssocID="{79E5BBD8-9B26-4838-A0ED-8F8C85539287}" presName="bgRect" presStyleLbl="bgShp" presStyleIdx="1" presStyleCnt="4"/>
      <dgm:spPr>
        <a:solidFill>
          <a:schemeClr val="accent1">
            <a:lumMod val="60000"/>
            <a:lumOff val="40000"/>
          </a:schemeClr>
        </a:solidFill>
      </dgm:spPr>
    </dgm:pt>
    <dgm:pt modelId="{749E03D4-A2A9-4B2E-89D2-9C08A4582332}" type="pres">
      <dgm:prSet presAssocID="{79E5BBD8-9B26-4838-A0ED-8F8C855392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165B3634-7C32-4C70-B7D3-608D931DF787}" type="pres">
      <dgm:prSet presAssocID="{79E5BBD8-9B26-4838-A0ED-8F8C85539287}" presName="spaceRect" presStyleCnt="0"/>
      <dgm:spPr/>
    </dgm:pt>
    <dgm:pt modelId="{EF9EBC76-96C8-4CCD-B1D1-9C81E95C878D}" type="pres">
      <dgm:prSet presAssocID="{79E5BBD8-9B26-4838-A0ED-8F8C85539287}" presName="parTx" presStyleLbl="revTx" presStyleIdx="1" presStyleCnt="4">
        <dgm:presLayoutVars>
          <dgm:chMax val="0"/>
          <dgm:chPref val="0"/>
        </dgm:presLayoutVars>
      </dgm:prSet>
      <dgm:spPr/>
    </dgm:pt>
    <dgm:pt modelId="{0A575395-16A8-4014-A411-6DC292D1141E}" type="pres">
      <dgm:prSet presAssocID="{7FC598E7-33A3-4F9F-9B48-BE29B245FBB8}" presName="sibTrans" presStyleCnt="0"/>
      <dgm:spPr/>
    </dgm:pt>
    <dgm:pt modelId="{6D187D97-CAEA-4381-9355-AC558EE67BDD}" type="pres">
      <dgm:prSet presAssocID="{5B4CAA5A-E747-405C-AFE6-6564F9933B78}" presName="compNode" presStyleCnt="0"/>
      <dgm:spPr/>
    </dgm:pt>
    <dgm:pt modelId="{10EBE445-40BA-40E8-9D8A-113605F9A0B0}" type="pres">
      <dgm:prSet presAssocID="{5B4CAA5A-E747-405C-AFE6-6564F9933B78}" presName="bgRect" presStyleLbl="bgShp" presStyleIdx="2" presStyleCnt="4"/>
      <dgm:spPr>
        <a:solidFill>
          <a:schemeClr val="accent1">
            <a:lumMod val="60000"/>
            <a:lumOff val="40000"/>
          </a:schemeClr>
        </a:solidFill>
      </dgm:spPr>
    </dgm:pt>
    <dgm:pt modelId="{212E3882-AABA-49C9-A83C-F92E1C8F1036}" type="pres">
      <dgm:prSet presAssocID="{5B4CAA5A-E747-405C-AFE6-6564F9933B7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49611F8-4D70-4C1B-8F52-5A2A6A742035}" type="pres">
      <dgm:prSet presAssocID="{5B4CAA5A-E747-405C-AFE6-6564F9933B78}" presName="spaceRect" presStyleCnt="0"/>
      <dgm:spPr/>
    </dgm:pt>
    <dgm:pt modelId="{CF9B6DB4-9CBE-43A6-A18B-D50A3625A027}" type="pres">
      <dgm:prSet presAssocID="{5B4CAA5A-E747-405C-AFE6-6564F9933B78}" presName="parTx" presStyleLbl="revTx" presStyleIdx="2" presStyleCnt="4">
        <dgm:presLayoutVars>
          <dgm:chMax val="0"/>
          <dgm:chPref val="0"/>
        </dgm:presLayoutVars>
      </dgm:prSet>
      <dgm:spPr/>
    </dgm:pt>
    <dgm:pt modelId="{31BEE3F0-7687-49E2-AE10-DAFFB82C6A6A}" type="pres">
      <dgm:prSet presAssocID="{DED66510-80AC-43E1-8BC2-5F276B057EF1}" presName="sibTrans" presStyleCnt="0"/>
      <dgm:spPr/>
    </dgm:pt>
    <dgm:pt modelId="{76385E10-C568-4C80-B070-055381489B67}" type="pres">
      <dgm:prSet presAssocID="{D6E17A6B-4482-4D3B-A541-88F7CDDE5564}" presName="compNode" presStyleCnt="0"/>
      <dgm:spPr/>
    </dgm:pt>
    <dgm:pt modelId="{AACC3483-4FEA-418A-88E6-75837B3CB9B3}" type="pres">
      <dgm:prSet presAssocID="{D6E17A6B-4482-4D3B-A541-88F7CDDE5564}" presName="bgRect" presStyleLbl="bgShp" presStyleIdx="3" presStyleCnt="4"/>
      <dgm:spPr>
        <a:solidFill>
          <a:schemeClr val="accent1">
            <a:lumMod val="60000"/>
            <a:lumOff val="40000"/>
          </a:schemeClr>
        </a:solidFill>
      </dgm:spPr>
    </dgm:pt>
    <dgm:pt modelId="{5C338307-9B04-4243-B26B-E58D81BB187E}" type="pres">
      <dgm:prSet presAssocID="{D6E17A6B-4482-4D3B-A541-88F7CDDE556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1DAFE516-EF44-49B0-A2EB-09747FAA0590}" type="pres">
      <dgm:prSet presAssocID="{D6E17A6B-4482-4D3B-A541-88F7CDDE5564}" presName="spaceRect" presStyleCnt="0"/>
      <dgm:spPr/>
    </dgm:pt>
    <dgm:pt modelId="{90E5CEA6-3950-4E4C-9196-CA5A44007B0B}" type="pres">
      <dgm:prSet presAssocID="{D6E17A6B-4482-4D3B-A541-88F7CDDE5564}" presName="parTx" presStyleLbl="revTx" presStyleIdx="3" presStyleCnt="4">
        <dgm:presLayoutVars>
          <dgm:chMax val="0"/>
          <dgm:chPref val="0"/>
        </dgm:presLayoutVars>
      </dgm:prSet>
      <dgm:spPr/>
    </dgm:pt>
  </dgm:ptLst>
  <dgm:cxnLst>
    <dgm:cxn modelId="{4DA91309-BE48-4553-8A9A-F72C95318464}" type="presOf" srcId="{D6E17A6B-4482-4D3B-A541-88F7CDDE5564}" destId="{90E5CEA6-3950-4E4C-9196-CA5A44007B0B}" srcOrd="0" destOrd="0" presId="urn:microsoft.com/office/officeart/2018/2/layout/IconVerticalSolidList"/>
    <dgm:cxn modelId="{1156FF14-838E-43AF-AC0F-CEB56F99631E}" type="presOf" srcId="{85C8BB86-9050-4DE7-8473-BBCE6986A144}" destId="{D409C16D-B540-4CA2-BE90-6D8DFC3810FE}" srcOrd="0" destOrd="0" presId="urn:microsoft.com/office/officeart/2018/2/layout/IconVerticalSolidList"/>
    <dgm:cxn modelId="{B6EC4435-A839-42C3-8F64-51E1762E49DF}" type="presOf" srcId="{79E5BBD8-9B26-4838-A0ED-8F8C85539287}" destId="{EF9EBC76-96C8-4CCD-B1D1-9C81E95C878D}" srcOrd="0" destOrd="0" presId="urn:microsoft.com/office/officeart/2018/2/layout/IconVerticalSolidList"/>
    <dgm:cxn modelId="{D8FD1C55-B7C2-4D2A-B29F-FCA21FEAD595}" srcId="{85C8BB86-9050-4DE7-8473-BBCE6986A144}" destId="{5B4CAA5A-E747-405C-AFE6-6564F9933B78}" srcOrd="2" destOrd="0" parTransId="{72E10A78-9EDB-4818-BA3D-835C2E326C98}" sibTransId="{DED66510-80AC-43E1-8BC2-5F276B057EF1}"/>
    <dgm:cxn modelId="{E2030F8C-05AB-4466-B033-C6FDFA61752F}" type="presOf" srcId="{5B4CAA5A-E747-405C-AFE6-6564F9933B78}" destId="{CF9B6DB4-9CBE-43A6-A18B-D50A3625A027}" srcOrd="0" destOrd="0" presId="urn:microsoft.com/office/officeart/2018/2/layout/IconVerticalSolidList"/>
    <dgm:cxn modelId="{FDA4F790-A248-40E6-8F1D-3C630B5E8541}" srcId="{85C8BB86-9050-4DE7-8473-BBCE6986A144}" destId="{79E5BBD8-9B26-4838-A0ED-8F8C85539287}" srcOrd="1" destOrd="0" parTransId="{B9C79844-C02D-468B-9B03-059D73623DA9}" sibTransId="{7FC598E7-33A3-4F9F-9B48-BE29B245FBB8}"/>
    <dgm:cxn modelId="{821B97C5-A070-4A30-8981-064617931111}" srcId="{85C8BB86-9050-4DE7-8473-BBCE6986A144}" destId="{D6E17A6B-4482-4D3B-A541-88F7CDDE5564}" srcOrd="3" destOrd="0" parTransId="{399F3F69-8D86-4FF5-9720-5089F62D2990}" sibTransId="{D2039947-41FC-4033-92DB-DE539194ECFD}"/>
    <dgm:cxn modelId="{5A7BE7CA-EC66-465D-9268-91C7861688F3}" type="presOf" srcId="{3142FC79-DEB3-4494-AF1A-9C5C74783A06}" destId="{A1935BDB-71CA-48AD-BDE1-CD1219676668}" srcOrd="0" destOrd="0" presId="urn:microsoft.com/office/officeart/2018/2/layout/IconVerticalSolidList"/>
    <dgm:cxn modelId="{09E16ED1-992C-4466-8061-B64F72DB3E79}" srcId="{85C8BB86-9050-4DE7-8473-BBCE6986A144}" destId="{3142FC79-DEB3-4494-AF1A-9C5C74783A06}" srcOrd="0" destOrd="0" parTransId="{248B6264-EE04-428B-84FA-EF2F3CEEFBDF}" sibTransId="{CF2080C6-9FB8-443F-AC1F-42E22D56870D}"/>
    <dgm:cxn modelId="{72E3F7EF-DCF1-4387-AC70-544C8F202785}" type="presParOf" srcId="{D409C16D-B540-4CA2-BE90-6D8DFC3810FE}" destId="{EC536AFC-458D-4174-910F-9FC4ED3EE4CE}" srcOrd="0" destOrd="0" presId="urn:microsoft.com/office/officeart/2018/2/layout/IconVerticalSolidList"/>
    <dgm:cxn modelId="{8EA8FF6C-1566-4300-9139-CCA15F8DAF27}" type="presParOf" srcId="{EC536AFC-458D-4174-910F-9FC4ED3EE4CE}" destId="{3B5048DC-3A0C-4724-AB82-160CDD2C74A3}" srcOrd="0" destOrd="0" presId="urn:microsoft.com/office/officeart/2018/2/layout/IconVerticalSolidList"/>
    <dgm:cxn modelId="{3044ED35-5B44-4DE4-B835-6A5C25EAE89C}" type="presParOf" srcId="{EC536AFC-458D-4174-910F-9FC4ED3EE4CE}" destId="{EDD4F29A-97A9-468F-825C-EEE657B6A3C9}" srcOrd="1" destOrd="0" presId="urn:microsoft.com/office/officeart/2018/2/layout/IconVerticalSolidList"/>
    <dgm:cxn modelId="{CA505F2D-B5A9-4663-AF81-EF9854C56167}" type="presParOf" srcId="{EC536AFC-458D-4174-910F-9FC4ED3EE4CE}" destId="{C171AA73-57B9-4199-9038-25DD53498B2D}" srcOrd="2" destOrd="0" presId="urn:microsoft.com/office/officeart/2018/2/layout/IconVerticalSolidList"/>
    <dgm:cxn modelId="{A9DDE451-C45E-466C-8459-505C5B594145}" type="presParOf" srcId="{EC536AFC-458D-4174-910F-9FC4ED3EE4CE}" destId="{A1935BDB-71CA-48AD-BDE1-CD1219676668}" srcOrd="3" destOrd="0" presId="urn:microsoft.com/office/officeart/2018/2/layout/IconVerticalSolidList"/>
    <dgm:cxn modelId="{2C9C7480-3CA4-4D44-8373-006FC5808CCE}" type="presParOf" srcId="{D409C16D-B540-4CA2-BE90-6D8DFC3810FE}" destId="{855B33F1-1CA1-4CF2-ADAB-93C5F37EF6AA}" srcOrd="1" destOrd="0" presId="urn:microsoft.com/office/officeart/2018/2/layout/IconVerticalSolidList"/>
    <dgm:cxn modelId="{BD08D3BB-46CE-4B5E-8721-7ECFC6B8EAD0}" type="presParOf" srcId="{D409C16D-B540-4CA2-BE90-6D8DFC3810FE}" destId="{036814EB-5294-4170-8691-1D64D288F66A}" srcOrd="2" destOrd="0" presId="urn:microsoft.com/office/officeart/2018/2/layout/IconVerticalSolidList"/>
    <dgm:cxn modelId="{659A5521-D47A-43E0-B56A-173F5DF9CBE5}" type="presParOf" srcId="{036814EB-5294-4170-8691-1D64D288F66A}" destId="{8A2544E7-975A-4E09-BF66-9A8EFEB70397}" srcOrd="0" destOrd="0" presId="urn:microsoft.com/office/officeart/2018/2/layout/IconVerticalSolidList"/>
    <dgm:cxn modelId="{9A0799E6-89AD-4372-9165-05CFF66CD01A}" type="presParOf" srcId="{036814EB-5294-4170-8691-1D64D288F66A}" destId="{749E03D4-A2A9-4B2E-89D2-9C08A4582332}" srcOrd="1" destOrd="0" presId="urn:microsoft.com/office/officeart/2018/2/layout/IconVerticalSolidList"/>
    <dgm:cxn modelId="{69F1F047-8230-4541-9A6B-03F9A97DB31F}" type="presParOf" srcId="{036814EB-5294-4170-8691-1D64D288F66A}" destId="{165B3634-7C32-4C70-B7D3-608D931DF787}" srcOrd="2" destOrd="0" presId="urn:microsoft.com/office/officeart/2018/2/layout/IconVerticalSolidList"/>
    <dgm:cxn modelId="{C6D12660-0EAF-49E0-92B3-5E0EF51B139C}" type="presParOf" srcId="{036814EB-5294-4170-8691-1D64D288F66A}" destId="{EF9EBC76-96C8-4CCD-B1D1-9C81E95C878D}" srcOrd="3" destOrd="0" presId="urn:microsoft.com/office/officeart/2018/2/layout/IconVerticalSolidList"/>
    <dgm:cxn modelId="{478DD4F5-73E5-4A26-B13B-B7D6F4F3F6C7}" type="presParOf" srcId="{D409C16D-B540-4CA2-BE90-6D8DFC3810FE}" destId="{0A575395-16A8-4014-A411-6DC292D1141E}" srcOrd="3" destOrd="0" presId="urn:microsoft.com/office/officeart/2018/2/layout/IconVerticalSolidList"/>
    <dgm:cxn modelId="{26DE6E2C-CBBF-4D2F-85EE-23C008308492}" type="presParOf" srcId="{D409C16D-B540-4CA2-BE90-6D8DFC3810FE}" destId="{6D187D97-CAEA-4381-9355-AC558EE67BDD}" srcOrd="4" destOrd="0" presId="urn:microsoft.com/office/officeart/2018/2/layout/IconVerticalSolidList"/>
    <dgm:cxn modelId="{FF30AB77-A6BF-4363-94FF-583986D2F411}" type="presParOf" srcId="{6D187D97-CAEA-4381-9355-AC558EE67BDD}" destId="{10EBE445-40BA-40E8-9D8A-113605F9A0B0}" srcOrd="0" destOrd="0" presId="urn:microsoft.com/office/officeart/2018/2/layout/IconVerticalSolidList"/>
    <dgm:cxn modelId="{5D38C9EA-4E83-416A-86F3-96BF6C2E33CC}" type="presParOf" srcId="{6D187D97-CAEA-4381-9355-AC558EE67BDD}" destId="{212E3882-AABA-49C9-A83C-F92E1C8F1036}" srcOrd="1" destOrd="0" presId="urn:microsoft.com/office/officeart/2018/2/layout/IconVerticalSolidList"/>
    <dgm:cxn modelId="{077BEBD9-52A4-4407-AC33-A5BD04DAE12D}" type="presParOf" srcId="{6D187D97-CAEA-4381-9355-AC558EE67BDD}" destId="{049611F8-4D70-4C1B-8F52-5A2A6A742035}" srcOrd="2" destOrd="0" presId="urn:microsoft.com/office/officeart/2018/2/layout/IconVerticalSolidList"/>
    <dgm:cxn modelId="{4214B9A8-DD46-460A-A9BF-E68E15F2E7AA}" type="presParOf" srcId="{6D187D97-CAEA-4381-9355-AC558EE67BDD}" destId="{CF9B6DB4-9CBE-43A6-A18B-D50A3625A027}" srcOrd="3" destOrd="0" presId="urn:microsoft.com/office/officeart/2018/2/layout/IconVerticalSolidList"/>
    <dgm:cxn modelId="{41D41F0C-D8D3-4DA2-99AC-D4D928DD4420}" type="presParOf" srcId="{D409C16D-B540-4CA2-BE90-6D8DFC3810FE}" destId="{31BEE3F0-7687-49E2-AE10-DAFFB82C6A6A}" srcOrd="5" destOrd="0" presId="urn:microsoft.com/office/officeart/2018/2/layout/IconVerticalSolidList"/>
    <dgm:cxn modelId="{72A06632-BC2E-470F-8841-37A3D6FF1571}" type="presParOf" srcId="{D409C16D-B540-4CA2-BE90-6D8DFC3810FE}" destId="{76385E10-C568-4C80-B070-055381489B67}" srcOrd="6" destOrd="0" presId="urn:microsoft.com/office/officeart/2018/2/layout/IconVerticalSolidList"/>
    <dgm:cxn modelId="{CB941C5C-7683-44E1-9837-CAAB7989315A}" type="presParOf" srcId="{76385E10-C568-4C80-B070-055381489B67}" destId="{AACC3483-4FEA-418A-88E6-75837B3CB9B3}" srcOrd="0" destOrd="0" presId="urn:microsoft.com/office/officeart/2018/2/layout/IconVerticalSolidList"/>
    <dgm:cxn modelId="{F610C33D-FEAF-4EBA-874F-3436B39D36F5}" type="presParOf" srcId="{76385E10-C568-4C80-B070-055381489B67}" destId="{5C338307-9B04-4243-B26B-E58D81BB187E}" srcOrd="1" destOrd="0" presId="urn:microsoft.com/office/officeart/2018/2/layout/IconVerticalSolidList"/>
    <dgm:cxn modelId="{9B71D9AA-7330-4AFF-A9A1-309B4EECDE99}" type="presParOf" srcId="{76385E10-C568-4C80-B070-055381489B67}" destId="{1DAFE516-EF44-49B0-A2EB-09747FAA0590}" srcOrd="2" destOrd="0" presId="urn:microsoft.com/office/officeart/2018/2/layout/IconVerticalSolidList"/>
    <dgm:cxn modelId="{6E7CE170-3520-4F71-93C8-29211C309AD0}" type="presParOf" srcId="{76385E10-C568-4C80-B070-055381489B67}" destId="{90E5CEA6-3950-4E4C-9196-CA5A44007B0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8FCD4F8-4C04-4E20-A5F0-868566EF2E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21755F5-52C2-4602-ADE6-EC017A3A9DF9}">
      <dgm:prSet custT="1"/>
      <dgm:spPr/>
      <dgm:t>
        <a:bodyPr/>
        <a:lstStyle/>
        <a:p>
          <a:r>
            <a:rPr lang="en-US" sz="2400"/>
            <a:t>Plan with your grade level teams or colleagues</a:t>
          </a:r>
        </a:p>
      </dgm:t>
    </dgm:pt>
    <dgm:pt modelId="{FC76CEDC-FF3D-4272-B0C4-C2DDF1E03936}" type="parTrans" cxnId="{3E12E85F-7EE4-4FE5-8B10-8C269B4B9C73}">
      <dgm:prSet/>
      <dgm:spPr/>
      <dgm:t>
        <a:bodyPr/>
        <a:lstStyle/>
        <a:p>
          <a:endParaRPr lang="en-US"/>
        </a:p>
      </dgm:t>
    </dgm:pt>
    <dgm:pt modelId="{C71C609A-B741-4AA0-BD78-51932B544478}" type="sibTrans" cxnId="{3E12E85F-7EE4-4FE5-8B10-8C269B4B9C73}">
      <dgm:prSet/>
      <dgm:spPr/>
      <dgm:t>
        <a:bodyPr/>
        <a:lstStyle/>
        <a:p>
          <a:endParaRPr lang="en-US"/>
        </a:p>
      </dgm:t>
    </dgm:pt>
    <dgm:pt modelId="{1E2820F9-7FF6-4A1F-8D9D-80511CCB7A9C}">
      <dgm:prSet custT="1"/>
      <dgm:spPr/>
      <dgm:t>
        <a:bodyPr/>
        <a:lstStyle/>
        <a:p>
          <a:r>
            <a:rPr lang="en-US" sz="2400"/>
            <a:t>Practice the routine with adjustments for your classroom</a:t>
          </a:r>
        </a:p>
      </dgm:t>
    </dgm:pt>
    <dgm:pt modelId="{86BED94C-8FEE-49CF-8DFF-EA08A924EC58}" type="parTrans" cxnId="{CFB77F2B-05F7-4178-A059-9CDF936A5B94}">
      <dgm:prSet/>
      <dgm:spPr/>
      <dgm:t>
        <a:bodyPr/>
        <a:lstStyle/>
        <a:p>
          <a:endParaRPr lang="en-US"/>
        </a:p>
      </dgm:t>
    </dgm:pt>
    <dgm:pt modelId="{37957616-8DB5-4469-82FF-678F8D6E83E2}" type="sibTrans" cxnId="{CFB77F2B-05F7-4178-A059-9CDF936A5B94}">
      <dgm:prSet/>
      <dgm:spPr/>
      <dgm:t>
        <a:bodyPr/>
        <a:lstStyle/>
        <a:p>
          <a:endParaRPr lang="en-US"/>
        </a:p>
      </dgm:t>
    </dgm:pt>
    <dgm:pt modelId="{C4C663ED-DF64-4F31-BB40-4725583B0259}">
      <dgm:prSet custT="1"/>
      <dgm:spPr/>
      <dgm:t>
        <a:bodyPr/>
        <a:lstStyle/>
        <a:p>
          <a:r>
            <a:rPr lang="en-US" sz="2100"/>
            <a:t>1. Set the Purpose</a:t>
          </a:r>
        </a:p>
      </dgm:t>
    </dgm:pt>
    <dgm:pt modelId="{8DC42C4E-47E0-4891-81C0-A99DD41B8E60}" type="parTrans" cxnId="{5B3305E8-CA20-4A06-899A-6273348560E9}">
      <dgm:prSet/>
      <dgm:spPr/>
      <dgm:t>
        <a:bodyPr/>
        <a:lstStyle/>
        <a:p>
          <a:endParaRPr lang="en-US"/>
        </a:p>
      </dgm:t>
    </dgm:pt>
    <dgm:pt modelId="{28E41CA7-EC87-4777-BBE2-DB7714A48D78}" type="sibTrans" cxnId="{5B3305E8-CA20-4A06-899A-6273348560E9}">
      <dgm:prSet/>
      <dgm:spPr/>
      <dgm:t>
        <a:bodyPr/>
        <a:lstStyle/>
        <a:p>
          <a:endParaRPr lang="en-US"/>
        </a:p>
      </dgm:t>
    </dgm:pt>
    <dgm:pt modelId="{24DAFB90-5BAA-4503-8E01-6F2815EDDC0A}">
      <dgm:prSet custT="1"/>
      <dgm:spPr/>
      <dgm:t>
        <a:bodyPr/>
        <a:lstStyle/>
        <a:p>
          <a:r>
            <a:rPr lang="en-US" sz="2100"/>
            <a:t>2. Select Materials and Partners </a:t>
          </a:r>
        </a:p>
      </dgm:t>
    </dgm:pt>
    <dgm:pt modelId="{16DC450C-2322-4DEE-B476-4EE7262B36D7}" type="parTrans" cxnId="{82A1E980-C802-4040-8758-1DF2EAAF883D}">
      <dgm:prSet/>
      <dgm:spPr/>
      <dgm:t>
        <a:bodyPr/>
        <a:lstStyle/>
        <a:p>
          <a:endParaRPr lang="en-US"/>
        </a:p>
      </dgm:t>
    </dgm:pt>
    <dgm:pt modelId="{8DCF6C70-A241-41E2-85E2-A11A23458D92}" type="sibTrans" cxnId="{82A1E980-C802-4040-8758-1DF2EAAF883D}">
      <dgm:prSet/>
      <dgm:spPr/>
      <dgm:t>
        <a:bodyPr/>
        <a:lstStyle/>
        <a:p>
          <a:endParaRPr lang="en-US"/>
        </a:p>
      </dgm:t>
    </dgm:pt>
    <dgm:pt modelId="{7F1B9831-ADC2-4A62-9AEB-F06A52A0AAB5}">
      <dgm:prSet custT="1"/>
      <dgm:spPr/>
      <dgm:t>
        <a:bodyPr/>
        <a:lstStyle/>
        <a:p>
          <a:r>
            <a:rPr lang="en-US" sz="2100"/>
            <a:t>3. Provide a Model</a:t>
          </a:r>
        </a:p>
      </dgm:t>
    </dgm:pt>
    <dgm:pt modelId="{EEF13042-C2E5-459E-B2A7-4724C6A62B3A}" type="parTrans" cxnId="{3B25171F-0F7A-4F93-8F50-0F87FFDED30A}">
      <dgm:prSet/>
      <dgm:spPr/>
      <dgm:t>
        <a:bodyPr/>
        <a:lstStyle/>
        <a:p>
          <a:endParaRPr lang="en-US"/>
        </a:p>
      </dgm:t>
    </dgm:pt>
    <dgm:pt modelId="{5ACE47B3-4842-4E28-9056-AED5AE88702D}" type="sibTrans" cxnId="{3B25171F-0F7A-4F93-8F50-0F87FFDED30A}">
      <dgm:prSet/>
      <dgm:spPr/>
      <dgm:t>
        <a:bodyPr/>
        <a:lstStyle/>
        <a:p>
          <a:endParaRPr lang="en-US"/>
        </a:p>
      </dgm:t>
    </dgm:pt>
    <dgm:pt modelId="{5E6D4B85-828F-425F-931F-15EF19F4D31F}">
      <dgm:prSet custT="1"/>
      <dgm:spPr/>
      <dgm:t>
        <a:bodyPr/>
        <a:lstStyle/>
        <a:p>
          <a:r>
            <a:rPr lang="en-US" sz="2100"/>
            <a:t>4. Practice</a:t>
          </a:r>
        </a:p>
      </dgm:t>
    </dgm:pt>
    <dgm:pt modelId="{BDB0C888-6598-44A8-BC83-DE53C5D271B8}" type="parTrans" cxnId="{9D1A1861-50AD-4E44-9332-E1DD8B622289}">
      <dgm:prSet/>
      <dgm:spPr/>
      <dgm:t>
        <a:bodyPr/>
        <a:lstStyle/>
        <a:p>
          <a:endParaRPr lang="en-US"/>
        </a:p>
      </dgm:t>
    </dgm:pt>
    <dgm:pt modelId="{385FE4C0-2085-4A64-873F-11BC1917F8C4}" type="sibTrans" cxnId="{9D1A1861-50AD-4E44-9332-E1DD8B622289}">
      <dgm:prSet/>
      <dgm:spPr/>
      <dgm:t>
        <a:bodyPr/>
        <a:lstStyle/>
        <a:p>
          <a:endParaRPr lang="en-US"/>
        </a:p>
      </dgm:t>
    </dgm:pt>
    <dgm:pt modelId="{7FCE677C-747C-4522-B76C-52F5F764522F}">
      <dgm:prSet custT="1"/>
      <dgm:spPr/>
      <dgm:t>
        <a:bodyPr/>
        <a:lstStyle/>
        <a:p>
          <a:r>
            <a:rPr lang="en-US" sz="2400"/>
            <a:t>Clear up any misconceptions</a:t>
          </a:r>
        </a:p>
      </dgm:t>
    </dgm:pt>
    <dgm:pt modelId="{6622243F-201A-4B80-8B5E-C04B13D86631}" type="parTrans" cxnId="{47196136-6914-4780-9333-79F7E9B4C45B}">
      <dgm:prSet/>
      <dgm:spPr/>
      <dgm:t>
        <a:bodyPr/>
        <a:lstStyle/>
        <a:p>
          <a:endParaRPr lang="en-US"/>
        </a:p>
      </dgm:t>
    </dgm:pt>
    <dgm:pt modelId="{B5E9F3BD-F837-48EE-A681-F4D835241D18}" type="sibTrans" cxnId="{47196136-6914-4780-9333-79F7E9B4C45B}">
      <dgm:prSet/>
      <dgm:spPr/>
      <dgm:t>
        <a:bodyPr/>
        <a:lstStyle/>
        <a:p>
          <a:endParaRPr lang="en-US"/>
        </a:p>
      </dgm:t>
    </dgm:pt>
    <dgm:pt modelId="{CEC2CBDE-861B-4E5B-BE61-84079538F0DB}">
      <dgm:prSet custT="1"/>
      <dgm:spPr/>
      <dgm:t>
        <a:bodyPr/>
        <a:lstStyle/>
        <a:p>
          <a:r>
            <a:rPr lang="en-US" sz="2400"/>
            <a:t>Select fluency partners with current data and observations   </a:t>
          </a:r>
        </a:p>
      </dgm:t>
    </dgm:pt>
    <dgm:pt modelId="{B8A7C774-E284-4291-BA74-B800671EACA4}" type="parTrans" cxnId="{041B54D5-ACA8-4DF6-83E6-D9B73DDBB4DA}">
      <dgm:prSet/>
      <dgm:spPr/>
      <dgm:t>
        <a:bodyPr/>
        <a:lstStyle/>
        <a:p>
          <a:endParaRPr lang="en-US"/>
        </a:p>
      </dgm:t>
    </dgm:pt>
    <dgm:pt modelId="{3892DAAA-8458-49F0-B898-5EA726CD7146}" type="sibTrans" cxnId="{041B54D5-ACA8-4DF6-83E6-D9B73DDBB4DA}">
      <dgm:prSet/>
      <dgm:spPr/>
      <dgm:t>
        <a:bodyPr/>
        <a:lstStyle/>
        <a:p>
          <a:endParaRPr lang="en-US"/>
        </a:p>
      </dgm:t>
    </dgm:pt>
    <dgm:pt modelId="{80730103-9C07-4E14-A98E-8669D7BA7FE3}">
      <dgm:prSet custT="1"/>
      <dgm:spPr/>
      <dgm:t>
        <a:bodyPr/>
        <a:lstStyle/>
        <a:p>
          <a:endParaRPr lang="en-US" sz="2400"/>
        </a:p>
      </dgm:t>
    </dgm:pt>
    <dgm:pt modelId="{C3C6517F-0947-4209-A959-3480555203F1}" type="parTrans" cxnId="{07057F7E-0F7E-4600-AE9D-DBE3A71960BB}">
      <dgm:prSet/>
      <dgm:spPr/>
      <dgm:t>
        <a:bodyPr/>
        <a:lstStyle/>
        <a:p>
          <a:endParaRPr lang="en-US"/>
        </a:p>
      </dgm:t>
    </dgm:pt>
    <dgm:pt modelId="{DE2AEA7D-2758-48A8-9DEA-4D58C7589CB3}" type="sibTrans" cxnId="{07057F7E-0F7E-4600-AE9D-DBE3A71960BB}">
      <dgm:prSet/>
      <dgm:spPr/>
      <dgm:t>
        <a:bodyPr/>
        <a:lstStyle/>
        <a:p>
          <a:endParaRPr lang="en-US"/>
        </a:p>
      </dgm:t>
    </dgm:pt>
    <dgm:pt modelId="{76B15087-75A0-46DC-B30A-FE97C40F296B}">
      <dgm:prSet custT="1"/>
      <dgm:spPr/>
      <dgm:t>
        <a:bodyPr/>
        <a:lstStyle/>
        <a:p>
          <a:r>
            <a:rPr lang="en-US" sz="2400"/>
            <a:t>Select text to practice and organize materials</a:t>
          </a:r>
        </a:p>
      </dgm:t>
    </dgm:pt>
    <dgm:pt modelId="{E130EFA2-8208-4B1F-BEFB-17AD688473AD}" type="parTrans" cxnId="{A1AF0DF7-6786-43EF-B0D9-851E4252B019}">
      <dgm:prSet/>
      <dgm:spPr/>
      <dgm:t>
        <a:bodyPr/>
        <a:lstStyle/>
        <a:p>
          <a:endParaRPr lang="en-US"/>
        </a:p>
      </dgm:t>
    </dgm:pt>
    <dgm:pt modelId="{7C2A9F1A-4D9C-4E0F-90D1-5CB184D316D7}" type="sibTrans" cxnId="{A1AF0DF7-6786-43EF-B0D9-851E4252B019}">
      <dgm:prSet/>
      <dgm:spPr/>
      <dgm:t>
        <a:bodyPr/>
        <a:lstStyle/>
        <a:p>
          <a:endParaRPr lang="en-US"/>
        </a:p>
      </dgm:t>
    </dgm:pt>
    <dgm:pt modelId="{B59CDDF7-CF36-474E-A252-164A841A3E0E}">
      <dgm:prSet custT="1"/>
      <dgm:spPr/>
      <dgm:t>
        <a:bodyPr/>
        <a:lstStyle/>
        <a:p>
          <a:r>
            <a:rPr lang="en-US" sz="2400"/>
            <a:t>Share feedback based on materials and practice </a:t>
          </a:r>
        </a:p>
      </dgm:t>
    </dgm:pt>
    <dgm:pt modelId="{368EFFC2-EB94-4090-9D4D-F1E5435A2377}" type="parTrans" cxnId="{4C86250E-948D-4C6B-BE4B-9FB430CA54E4}">
      <dgm:prSet/>
      <dgm:spPr/>
      <dgm:t>
        <a:bodyPr/>
        <a:lstStyle/>
        <a:p>
          <a:endParaRPr lang="en-US"/>
        </a:p>
      </dgm:t>
    </dgm:pt>
    <dgm:pt modelId="{192043C3-7CC1-4886-BF36-9C1DB264CA49}" type="sibTrans" cxnId="{4C86250E-948D-4C6B-BE4B-9FB430CA54E4}">
      <dgm:prSet/>
      <dgm:spPr/>
      <dgm:t>
        <a:bodyPr/>
        <a:lstStyle/>
        <a:p>
          <a:endParaRPr lang="en-US"/>
        </a:p>
      </dgm:t>
    </dgm:pt>
    <dgm:pt modelId="{23F2B8F2-B964-492D-BF70-FEC57BA7A3BD}" type="pres">
      <dgm:prSet presAssocID="{28FCD4F8-4C04-4E20-A5F0-868566EF2E4E}" presName="linear" presStyleCnt="0">
        <dgm:presLayoutVars>
          <dgm:dir/>
          <dgm:animLvl val="lvl"/>
          <dgm:resizeHandles val="exact"/>
        </dgm:presLayoutVars>
      </dgm:prSet>
      <dgm:spPr/>
    </dgm:pt>
    <dgm:pt modelId="{853B5202-3D42-43DA-BF5E-6ACCDC86A09A}" type="pres">
      <dgm:prSet presAssocID="{521755F5-52C2-4602-ADE6-EC017A3A9DF9}" presName="parentLin" presStyleCnt="0"/>
      <dgm:spPr/>
    </dgm:pt>
    <dgm:pt modelId="{48F2444A-61F9-4B02-A683-031A25A632F4}" type="pres">
      <dgm:prSet presAssocID="{521755F5-52C2-4602-ADE6-EC017A3A9DF9}" presName="parentLeftMargin" presStyleLbl="node1" presStyleIdx="0" presStyleCnt="2"/>
      <dgm:spPr/>
    </dgm:pt>
    <dgm:pt modelId="{99DFD2F1-1642-42AB-926B-39761DDEF0C7}" type="pres">
      <dgm:prSet presAssocID="{521755F5-52C2-4602-ADE6-EC017A3A9DF9}" presName="parentText" presStyleLbl="node1" presStyleIdx="0" presStyleCnt="2" custScaleX="142857" custScaleY="245252">
        <dgm:presLayoutVars>
          <dgm:chMax val="0"/>
          <dgm:bulletEnabled val="1"/>
        </dgm:presLayoutVars>
      </dgm:prSet>
      <dgm:spPr/>
    </dgm:pt>
    <dgm:pt modelId="{855596B3-4FA4-4999-B937-A4BD857F69FB}" type="pres">
      <dgm:prSet presAssocID="{521755F5-52C2-4602-ADE6-EC017A3A9DF9}" presName="negativeSpace" presStyleCnt="0"/>
      <dgm:spPr/>
    </dgm:pt>
    <dgm:pt modelId="{B1F180BF-D8AF-4704-92CB-06C8BA400E21}" type="pres">
      <dgm:prSet presAssocID="{521755F5-52C2-4602-ADE6-EC017A3A9DF9}" presName="childText" presStyleLbl="conFgAcc1" presStyleIdx="0" presStyleCnt="2" custScaleY="84529" custLinFactNeighborY="36613">
        <dgm:presLayoutVars>
          <dgm:bulletEnabled val="1"/>
        </dgm:presLayoutVars>
      </dgm:prSet>
      <dgm:spPr/>
    </dgm:pt>
    <dgm:pt modelId="{A256B2FC-873A-46AD-9644-4C0FCD67FB7E}" type="pres">
      <dgm:prSet presAssocID="{C71C609A-B741-4AA0-BD78-51932B544478}" presName="spaceBetweenRectangles" presStyleCnt="0"/>
      <dgm:spPr/>
    </dgm:pt>
    <dgm:pt modelId="{13FCD920-4BBF-4BD5-9C7A-E54BB7E7DC1F}" type="pres">
      <dgm:prSet presAssocID="{1E2820F9-7FF6-4A1F-8D9D-80511CCB7A9C}" presName="parentLin" presStyleCnt="0"/>
      <dgm:spPr/>
    </dgm:pt>
    <dgm:pt modelId="{A700E4E2-7C78-4847-98E2-4AF218642407}" type="pres">
      <dgm:prSet presAssocID="{1E2820F9-7FF6-4A1F-8D9D-80511CCB7A9C}" presName="parentLeftMargin" presStyleLbl="node1" presStyleIdx="0" presStyleCnt="2"/>
      <dgm:spPr/>
    </dgm:pt>
    <dgm:pt modelId="{6C101C51-A7F0-4D3B-82A9-31F6628214BF}" type="pres">
      <dgm:prSet presAssocID="{1E2820F9-7FF6-4A1F-8D9D-80511CCB7A9C}" presName="parentText" presStyleLbl="node1" presStyleIdx="1" presStyleCnt="2" custScaleX="142857" custScaleY="285637">
        <dgm:presLayoutVars>
          <dgm:chMax val="0"/>
          <dgm:bulletEnabled val="1"/>
        </dgm:presLayoutVars>
      </dgm:prSet>
      <dgm:spPr/>
    </dgm:pt>
    <dgm:pt modelId="{28BED371-3CE5-4C69-804F-20DCF3E2EF52}" type="pres">
      <dgm:prSet presAssocID="{1E2820F9-7FF6-4A1F-8D9D-80511CCB7A9C}" presName="negativeSpace" presStyleCnt="0"/>
      <dgm:spPr/>
    </dgm:pt>
    <dgm:pt modelId="{1AF75737-2447-43D7-B633-4593F150BD8A}" type="pres">
      <dgm:prSet presAssocID="{1E2820F9-7FF6-4A1F-8D9D-80511CCB7A9C}" presName="childText" presStyleLbl="conFgAcc1" presStyleIdx="1" presStyleCnt="2">
        <dgm:presLayoutVars>
          <dgm:bulletEnabled val="1"/>
        </dgm:presLayoutVars>
      </dgm:prSet>
      <dgm:spPr/>
    </dgm:pt>
  </dgm:ptLst>
  <dgm:cxnLst>
    <dgm:cxn modelId="{4C86250E-948D-4C6B-BE4B-9FB430CA54E4}" srcId="{521755F5-52C2-4602-ADE6-EC017A3A9DF9}" destId="{B59CDDF7-CF36-474E-A252-164A841A3E0E}" srcOrd="3" destOrd="0" parTransId="{368EFFC2-EB94-4090-9D4D-F1E5435A2377}" sibTransId="{192043C3-7CC1-4886-BF36-9C1DB264CA49}"/>
    <dgm:cxn modelId="{3B25171F-0F7A-4F93-8F50-0F87FFDED30A}" srcId="{1E2820F9-7FF6-4A1F-8D9D-80511CCB7A9C}" destId="{7F1B9831-ADC2-4A62-9AEB-F06A52A0AAB5}" srcOrd="2" destOrd="0" parTransId="{EEF13042-C2E5-459E-B2A7-4724C6A62B3A}" sibTransId="{5ACE47B3-4842-4E28-9056-AED5AE88702D}"/>
    <dgm:cxn modelId="{CFB77F2B-05F7-4178-A059-9CDF936A5B94}" srcId="{28FCD4F8-4C04-4E20-A5F0-868566EF2E4E}" destId="{1E2820F9-7FF6-4A1F-8D9D-80511CCB7A9C}" srcOrd="1" destOrd="0" parTransId="{86BED94C-8FEE-49CF-8DFF-EA08A924EC58}" sibTransId="{37957616-8DB5-4469-82FF-678F8D6E83E2}"/>
    <dgm:cxn modelId="{FCE6B831-C965-4611-9349-5ED02F4C6397}" type="presOf" srcId="{B59CDDF7-CF36-474E-A252-164A841A3E0E}" destId="{B1F180BF-D8AF-4704-92CB-06C8BA400E21}" srcOrd="0" destOrd="3" presId="urn:microsoft.com/office/officeart/2005/8/layout/list1"/>
    <dgm:cxn modelId="{47196136-6914-4780-9333-79F7E9B4C45B}" srcId="{521755F5-52C2-4602-ADE6-EC017A3A9DF9}" destId="{7FCE677C-747C-4522-B76C-52F5F764522F}" srcOrd="0" destOrd="0" parTransId="{6622243F-201A-4B80-8B5E-C04B13D86631}" sibTransId="{B5E9F3BD-F837-48EE-A681-F4D835241D18}"/>
    <dgm:cxn modelId="{3E12E85F-7EE4-4FE5-8B10-8C269B4B9C73}" srcId="{28FCD4F8-4C04-4E20-A5F0-868566EF2E4E}" destId="{521755F5-52C2-4602-ADE6-EC017A3A9DF9}" srcOrd="0" destOrd="0" parTransId="{FC76CEDC-FF3D-4272-B0C4-C2DDF1E03936}" sibTransId="{C71C609A-B741-4AA0-BD78-51932B544478}"/>
    <dgm:cxn modelId="{9D1A1861-50AD-4E44-9332-E1DD8B622289}" srcId="{1E2820F9-7FF6-4A1F-8D9D-80511CCB7A9C}" destId="{5E6D4B85-828F-425F-931F-15EF19F4D31F}" srcOrd="3" destOrd="0" parTransId="{BDB0C888-6598-44A8-BC83-DE53C5D271B8}" sibTransId="{385FE4C0-2085-4A64-873F-11BC1917F8C4}"/>
    <dgm:cxn modelId="{A1E1EE61-472F-4CBC-A53D-8B4088D1765E}" type="presOf" srcId="{28FCD4F8-4C04-4E20-A5F0-868566EF2E4E}" destId="{23F2B8F2-B964-492D-BF70-FEC57BA7A3BD}" srcOrd="0" destOrd="0" presId="urn:microsoft.com/office/officeart/2005/8/layout/list1"/>
    <dgm:cxn modelId="{033D3A6C-BDED-4889-8677-F89E525EEFA1}" type="presOf" srcId="{5E6D4B85-828F-425F-931F-15EF19F4D31F}" destId="{1AF75737-2447-43D7-B633-4593F150BD8A}" srcOrd="0" destOrd="3" presId="urn:microsoft.com/office/officeart/2005/8/layout/list1"/>
    <dgm:cxn modelId="{85F1636E-A43F-4B15-8882-F011AFF9E55E}" type="presOf" srcId="{7FCE677C-747C-4522-B76C-52F5F764522F}" destId="{B1F180BF-D8AF-4704-92CB-06C8BA400E21}" srcOrd="0" destOrd="0" presId="urn:microsoft.com/office/officeart/2005/8/layout/list1"/>
    <dgm:cxn modelId="{63D39058-9A3B-4C8D-ACBD-AED8A16BB6DC}" type="presOf" srcId="{7F1B9831-ADC2-4A62-9AEB-F06A52A0AAB5}" destId="{1AF75737-2447-43D7-B633-4593F150BD8A}" srcOrd="0" destOrd="2" presId="urn:microsoft.com/office/officeart/2005/8/layout/list1"/>
    <dgm:cxn modelId="{B83FF87A-6AA9-4E28-B20E-4F5D56F85235}" type="presOf" srcId="{76B15087-75A0-46DC-B30A-FE97C40F296B}" destId="{B1F180BF-D8AF-4704-92CB-06C8BA400E21}" srcOrd="0" destOrd="2" presId="urn:microsoft.com/office/officeart/2005/8/layout/list1"/>
    <dgm:cxn modelId="{07057F7E-0F7E-4600-AE9D-DBE3A71960BB}" srcId="{521755F5-52C2-4602-ADE6-EC017A3A9DF9}" destId="{80730103-9C07-4E14-A98E-8669D7BA7FE3}" srcOrd="4" destOrd="0" parTransId="{C3C6517F-0947-4209-A959-3480555203F1}" sibTransId="{DE2AEA7D-2758-48A8-9DEA-4D58C7589CB3}"/>
    <dgm:cxn modelId="{82A1E980-C802-4040-8758-1DF2EAAF883D}" srcId="{1E2820F9-7FF6-4A1F-8D9D-80511CCB7A9C}" destId="{24DAFB90-5BAA-4503-8E01-6F2815EDDC0A}" srcOrd="1" destOrd="0" parTransId="{16DC450C-2322-4DEE-B476-4EE7262B36D7}" sibTransId="{8DCF6C70-A241-41E2-85E2-A11A23458D92}"/>
    <dgm:cxn modelId="{0539C294-1303-458C-9C41-A0175DB7FF76}" type="presOf" srcId="{521755F5-52C2-4602-ADE6-EC017A3A9DF9}" destId="{99DFD2F1-1642-42AB-926B-39761DDEF0C7}" srcOrd="1" destOrd="0" presId="urn:microsoft.com/office/officeart/2005/8/layout/list1"/>
    <dgm:cxn modelId="{38C0809C-8434-4C5B-B61D-3397F1675049}" type="presOf" srcId="{1E2820F9-7FF6-4A1F-8D9D-80511CCB7A9C}" destId="{6C101C51-A7F0-4D3B-82A9-31F6628214BF}" srcOrd="1" destOrd="0" presId="urn:microsoft.com/office/officeart/2005/8/layout/list1"/>
    <dgm:cxn modelId="{DD0D64A4-6EA4-4B51-AE7F-312C0EBF239A}" type="presOf" srcId="{1E2820F9-7FF6-4A1F-8D9D-80511CCB7A9C}" destId="{A700E4E2-7C78-4847-98E2-4AF218642407}" srcOrd="0" destOrd="0" presId="urn:microsoft.com/office/officeart/2005/8/layout/list1"/>
    <dgm:cxn modelId="{DCE3EBA4-3963-45F7-ADA1-2979228639D9}" type="presOf" srcId="{C4C663ED-DF64-4F31-BB40-4725583B0259}" destId="{1AF75737-2447-43D7-B633-4593F150BD8A}" srcOrd="0" destOrd="0" presId="urn:microsoft.com/office/officeart/2005/8/layout/list1"/>
    <dgm:cxn modelId="{7EDA70B6-E72D-4284-B9EF-9019F5B3BE55}" type="presOf" srcId="{24DAFB90-5BAA-4503-8E01-6F2815EDDC0A}" destId="{1AF75737-2447-43D7-B633-4593F150BD8A}" srcOrd="0" destOrd="1" presId="urn:microsoft.com/office/officeart/2005/8/layout/list1"/>
    <dgm:cxn modelId="{9DE247C6-FF97-43A1-AE3A-47A92228AA3C}" type="presOf" srcId="{80730103-9C07-4E14-A98E-8669D7BA7FE3}" destId="{B1F180BF-D8AF-4704-92CB-06C8BA400E21}" srcOrd="0" destOrd="4" presId="urn:microsoft.com/office/officeart/2005/8/layout/list1"/>
    <dgm:cxn modelId="{041B54D5-ACA8-4DF6-83E6-D9B73DDBB4DA}" srcId="{521755F5-52C2-4602-ADE6-EC017A3A9DF9}" destId="{CEC2CBDE-861B-4E5B-BE61-84079538F0DB}" srcOrd="1" destOrd="0" parTransId="{B8A7C774-E284-4291-BA74-B800671EACA4}" sibTransId="{3892DAAA-8458-49F0-B898-5EA726CD7146}"/>
    <dgm:cxn modelId="{65BF35D7-08AF-44EC-8EC2-7824EB16400D}" type="presOf" srcId="{521755F5-52C2-4602-ADE6-EC017A3A9DF9}" destId="{48F2444A-61F9-4B02-A683-031A25A632F4}" srcOrd="0" destOrd="0" presId="urn:microsoft.com/office/officeart/2005/8/layout/list1"/>
    <dgm:cxn modelId="{275D61DE-F3F7-4148-A22E-F924A06AF450}" type="presOf" srcId="{CEC2CBDE-861B-4E5B-BE61-84079538F0DB}" destId="{B1F180BF-D8AF-4704-92CB-06C8BA400E21}" srcOrd="0" destOrd="1" presId="urn:microsoft.com/office/officeart/2005/8/layout/list1"/>
    <dgm:cxn modelId="{5B3305E8-CA20-4A06-899A-6273348560E9}" srcId="{1E2820F9-7FF6-4A1F-8D9D-80511CCB7A9C}" destId="{C4C663ED-DF64-4F31-BB40-4725583B0259}" srcOrd="0" destOrd="0" parTransId="{8DC42C4E-47E0-4891-81C0-A99DD41B8E60}" sibTransId="{28E41CA7-EC87-4777-BBE2-DB7714A48D78}"/>
    <dgm:cxn modelId="{A1AF0DF7-6786-43EF-B0D9-851E4252B019}" srcId="{521755F5-52C2-4602-ADE6-EC017A3A9DF9}" destId="{76B15087-75A0-46DC-B30A-FE97C40F296B}" srcOrd="2" destOrd="0" parTransId="{E130EFA2-8208-4B1F-BEFB-17AD688473AD}" sibTransId="{7C2A9F1A-4D9C-4E0F-90D1-5CB184D316D7}"/>
    <dgm:cxn modelId="{30A028BB-505E-4599-91BC-B3209A04C50D}" type="presParOf" srcId="{23F2B8F2-B964-492D-BF70-FEC57BA7A3BD}" destId="{853B5202-3D42-43DA-BF5E-6ACCDC86A09A}" srcOrd="0" destOrd="0" presId="urn:microsoft.com/office/officeart/2005/8/layout/list1"/>
    <dgm:cxn modelId="{EECCC4A9-8F25-410A-9EB8-9917F5474AA5}" type="presParOf" srcId="{853B5202-3D42-43DA-BF5E-6ACCDC86A09A}" destId="{48F2444A-61F9-4B02-A683-031A25A632F4}" srcOrd="0" destOrd="0" presId="urn:microsoft.com/office/officeart/2005/8/layout/list1"/>
    <dgm:cxn modelId="{F5A49E1C-4506-4BB2-B087-B63C4B4F65F8}" type="presParOf" srcId="{853B5202-3D42-43DA-BF5E-6ACCDC86A09A}" destId="{99DFD2F1-1642-42AB-926B-39761DDEF0C7}" srcOrd="1" destOrd="0" presId="urn:microsoft.com/office/officeart/2005/8/layout/list1"/>
    <dgm:cxn modelId="{A9903E97-671B-4AD6-AD18-9830FAB9AE60}" type="presParOf" srcId="{23F2B8F2-B964-492D-BF70-FEC57BA7A3BD}" destId="{855596B3-4FA4-4999-B937-A4BD857F69FB}" srcOrd="1" destOrd="0" presId="urn:microsoft.com/office/officeart/2005/8/layout/list1"/>
    <dgm:cxn modelId="{32E08041-7259-4504-89FC-4F8296507CC5}" type="presParOf" srcId="{23F2B8F2-B964-492D-BF70-FEC57BA7A3BD}" destId="{B1F180BF-D8AF-4704-92CB-06C8BA400E21}" srcOrd="2" destOrd="0" presId="urn:microsoft.com/office/officeart/2005/8/layout/list1"/>
    <dgm:cxn modelId="{380E1DDC-C116-4E60-BD3B-BA43BCE66BE4}" type="presParOf" srcId="{23F2B8F2-B964-492D-BF70-FEC57BA7A3BD}" destId="{A256B2FC-873A-46AD-9644-4C0FCD67FB7E}" srcOrd="3" destOrd="0" presId="urn:microsoft.com/office/officeart/2005/8/layout/list1"/>
    <dgm:cxn modelId="{495F15BF-4B74-4F6A-954C-2F9437FC6648}" type="presParOf" srcId="{23F2B8F2-B964-492D-BF70-FEC57BA7A3BD}" destId="{13FCD920-4BBF-4BD5-9C7A-E54BB7E7DC1F}" srcOrd="4" destOrd="0" presId="urn:microsoft.com/office/officeart/2005/8/layout/list1"/>
    <dgm:cxn modelId="{D32FFA7A-D6E5-4247-A513-1E74E00988B5}" type="presParOf" srcId="{13FCD920-4BBF-4BD5-9C7A-E54BB7E7DC1F}" destId="{A700E4E2-7C78-4847-98E2-4AF218642407}" srcOrd="0" destOrd="0" presId="urn:microsoft.com/office/officeart/2005/8/layout/list1"/>
    <dgm:cxn modelId="{FE5634E4-9BDC-4CFD-8A92-53CA3EEB536E}" type="presParOf" srcId="{13FCD920-4BBF-4BD5-9C7A-E54BB7E7DC1F}" destId="{6C101C51-A7F0-4D3B-82A9-31F6628214BF}" srcOrd="1" destOrd="0" presId="urn:microsoft.com/office/officeart/2005/8/layout/list1"/>
    <dgm:cxn modelId="{2498457F-B948-460B-B3C5-A550A1BC5B04}" type="presParOf" srcId="{23F2B8F2-B964-492D-BF70-FEC57BA7A3BD}" destId="{28BED371-3CE5-4C69-804F-20DCF3E2EF52}" srcOrd="5" destOrd="0" presId="urn:microsoft.com/office/officeart/2005/8/layout/list1"/>
    <dgm:cxn modelId="{DFAA1D27-3979-4A01-B4AE-6CFC68034CAB}" type="presParOf" srcId="{23F2B8F2-B964-492D-BF70-FEC57BA7A3BD}" destId="{1AF75737-2447-43D7-B633-4593F150BD8A}" srcOrd="6"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6A4AEC-96E7-483D-89AD-82B4986DFE0E}"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n-US"/>
        </a:p>
      </dgm:t>
    </dgm:pt>
    <dgm:pt modelId="{A5BA2D6B-A903-42E0-A7AB-6C4A0CC7060C}">
      <dgm:prSet/>
      <dgm:spPr>
        <a:solidFill>
          <a:schemeClr val="tx2">
            <a:lumMod val="40000"/>
            <a:lumOff val="60000"/>
          </a:schemeClr>
        </a:solidFill>
      </dgm:spPr>
      <dgm:t>
        <a:bodyPr/>
        <a:lstStyle/>
        <a:p>
          <a:r>
            <a:rPr lang="en-US" b="1" i="0"/>
            <a:t>PHRASE READING </a:t>
          </a:r>
          <a:endParaRPr lang="en-US"/>
        </a:p>
      </dgm:t>
    </dgm:pt>
    <dgm:pt modelId="{E76895DE-C30F-4FDC-96A3-1662D1E45227}" type="parTrans" cxnId="{5EEBD639-CF56-4275-922F-9CAFF073189E}">
      <dgm:prSet/>
      <dgm:spPr/>
      <dgm:t>
        <a:bodyPr/>
        <a:lstStyle/>
        <a:p>
          <a:endParaRPr lang="en-US"/>
        </a:p>
      </dgm:t>
    </dgm:pt>
    <dgm:pt modelId="{9BDF2315-B181-4083-88AA-87748B496D1B}" type="sibTrans" cxnId="{5EEBD639-CF56-4275-922F-9CAFF073189E}">
      <dgm:prSet/>
      <dgm:spPr/>
      <dgm:t>
        <a:bodyPr/>
        <a:lstStyle/>
        <a:p>
          <a:endParaRPr lang="en-US"/>
        </a:p>
      </dgm:t>
    </dgm:pt>
    <dgm:pt modelId="{AC9203CB-D358-45DB-A94B-1E6D26B6A82D}">
      <dgm:prSet/>
      <dgm:spPr>
        <a:solidFill>
          <a:schemeClr val="tx2">
            <a:lumMod val="20000"/>
            <a:lumOff val="80000"/>
            <a:alpha val="90000"/>
          </a:schemeClr>
        </a:solidFill>
      </dgm:spPr>
      <dgm:t>
        <a:bodyPr/>
        <a:lstStyle/>
        <a:p>
          <a:r>
            <a:rPr lang="en-US" b="0" i="0"/>
            <a:t>The frog jumped /into the pond. </a:t>
          </a:r>
          <a:endParaRPr lang="en-US"/>
        </a:p>
      </dgm:t>
    </dgm:pt>
    <dgm:pt modelId="{C28DE154-B738-4B41-9C0F-9DA3C37373C2}" type="parTrans" cxnId="{5B9F84BD-57A2-4EF2-9CDB-C89321FC4C0B}">
      <dgm:prSet/>
      <dgm:spPr/>
      <dgm:t>
        <a:bodyPr/>
        <a:lstStyle/>
        <a:p>
          <a:endParaRPr lang="en-US"/>
        </a:p>
      </dgm:t>
    </dgm:pt>
    <dgm:pt modelId="{2CCEA0FF-5BF1-4F7E-90C5-0FF43E681EB1}" type="sibTrans" cxnId="{5B9F84BD-57A2-4EF2-9CDB-C89321FC4C0B}">
      <dgm:prSet/>
      <dgm:spPr/>
      <dgm:t>
        <a:bodyPr/>
        <a:lstStyle/>
        <a:p>
          <a:endParaRPr lang="en-US"/>
        </a:p>
      </dgm:t>
    </dgm:pt>
    <dgm:pt modelId="{F7703A32-CC71-4BB1-9AE6-E7AF4148C711}">
      <dgm:prSet/>
      <dgm:spPr>
        <a:solidFill>
          <a:schemeClr val="tx2">
            <a:lumMod val="60000"/>
            <a:lumOff val="40000"/>
          </a:schemeClr>
        </a:solidFill>
      </dgm:spPr>
      <dgm:t>
        <a:bodyPr/>
        <a:lstStyle/>
        <a:p>
          <a:r>
            <a:rPr lang="en-US" b="1" i="0"/>
            <a:t>SENTENCE READING</a:t>
          </a:r>
          <a:r>
            <a:rPr lang="en-US" b="0" i="0"/>
            <a:t> </a:t>
          </a:r>
          <a:endParaRPr lang="en-US"/>
        </a:p>
      </dgm:t>
    </dgm:pt>
    <dgm:pt modelId="{A7196FB3-3EB4-40E2-813A-013F48881992}" type="parTrans" cxnId="{0890BD06-99B3-4AAD-AA0F-514581B46FCA}">
      <dgm:prSet/>
      <dgm:spPr/>
      <dgm:t>
        <a:bodyPr/>
        <a:lstStyle/>
        <a:p>
          <a:endParaRPr lang="en-US"/>
        </a:p>
      </dgm:t>
    </dgm:pt>
    <dgm:pt modelId="{F64C01A6-D605-4C2B-9BBF-B2612B7ACBE5}" type="sibTrans" cxnId="{0890BD06-99B3-4AAD-AA0F-514581B46FCA}">
      <dgm:prSet/>
      <dgm:spPr/>
      <dgm:t>
        <a:bodyPr/>
        <a:lstStyle/>
        <a:p>
          <a:endParaRPr lang="en-US"/>
        </a:p>
      </dgm:t>
    </dgm:pt>
    <dgm:pt modelId="{27F000D1-41C3-464E-9ABD-DA0EAC02E861}">
      <dgm:prSet/>
      <dgm:spPr>
        <a:solidFill>
          <a:schemeClr val="tx2">
            <a:lumMod val="20000"/>
            <a:lumOff val="80000"/>
            <a:alpha val="90000"/>
          </a:schemeClr>
        </a:solidFill>
      </dgm:spPr>
      <dgm:t>
        <a:bodyPr/>
        <a:lstStyle/>
        <a:p>
          <a:r>
            <a:rPr lang="en-US" b="0" i="0"/>
            <a:t>The frog jumped into the pond.//</a:t>
          </a:r>
          <a:endParaRPr lang="en-US"/>
        </a:p>
      </dgm:t>
    </dgm:pt>
    <dgm:pt modelId="{A03E9499-E28B-43AE-947F-8A57C5ABF4EF}" type="parTrans" cxnId="{22B5F4B6-0869-4871-B540-E789DC0F1375}">
      <dgm:prSet/>
      <dgm:spPr/>
      <dgm:t>
        <a:bodyPr/>
        <a:lstStyle/>
        <a:p>
          <a:endParaRPr lang="en-US"/>
        </a:p>
      </dgm:t>
    </dgm:pt>
    <dgm:pt modelId="{D0503670-5D25-44C8-8E82-088E47B8F4C9}" type="sibTrans" cxnId="{22B5F4B6-0869-4871-B540-E789DC0F1375}">
      <dgm:prSet/>
      <dgm:spPr/>
      <dgm:t>
        <a:bodyPr/>
        <a:lstStyle/>
        <a:p>
          <a:endParaRPr lang="en-US"/>
        </a:p>
      </dgm:t>
    </dgm:pt>
    <dgm:pt modelId="{DA1C22F5-BDF7-4D75-AD73-D005BAF054F7}">
      <dgm:prSet/>
      <dgm:spPr>
        <a:solidFill>
          <a:schemeClr val="tx2"/>
        </a:solidFill>
      </dgm:spPr>
      <dgm:t>
        <a:bodyPr/>
        <a:lstStyle/>
        <a:p>
          <a:r>
            <a:rPr lang="en-US" b="1" i="0"/>
            <a:t>READING CONNECTED TEXT  </a:t>
          </a:r>
          <a:r>
            <a:rPr lang="en-US" b="0" i="0"/>
            <a:t>  </a:t>
          </a:r>
          <a:endParaRPr lang="en-US"/>
        </a:p>
      </dgm:t>
    </dgm:pt>
    <dgm:pt modelId="{E920DD4E-3140-4964-AB73-C64C6D5BD495}" type="parTrans" cxnId="{45F33C44-786D-4E1F-91C0-080B04867722}">
      <dgm:prSet/>
      <dgm:spPr/>
      <dgm:t>
        <a:bodyPr/>
        <a:lstStyle/>
        <a:p>
          <a:endParaRPr lang="en-US"/>
        </a:p>
      </dgm:t>
    </dgm:pt>
    <dgm:pt modelId="{69E36001-9674-4F25-8771-3BD25C71F45D}" type="sibTrans" cxnId="{45F33C44-786D-4E1F-91C0-080B04867722}">
      <dgm:prSet/>
      <dgm:spPr/>
      <dgm:t>
        <a:bodyPr/>
        <a:lstStyle/>
        <a:p>
          <a:endParaRPr lang="en-US"/>
        </a:p>
      </dgm:t>
    </dgm:pt>
    <dgm:pt modelId="{12C33841-1620-4809-B893-C690B20FEA57}">
      <dgm:prSet/>
      <dgm:spPr>
        <a:solidFill>
          <a:schemeClr val="tx2">
            <a:lumMod val="20000"/>
            <a:lumOff val="80000"/>
            <a:alpha val="90000"/>
          </a:schemeClr>
        </a:solidFill>
      </dgm:spPr>
      <dgm:t>
        <a:bodyPr/>
        <a:lstStyle/>
        <a:p>
          <a:r>
            <a:rPr lang="en-US" b="0" i="0"/>
            <a:t>The frog jumped into the pond.// He made a big splash.// </a:t>
          </a:r>
          <a:br>
            <a:rPr lang="en-US"/>
          </a:br>
          <a:endParaRPr lang="en-US"/>
        </a:p>
      </dgm:t>
    </dgm:pt>
    <dgm:pt modelId="{BBD13477-8223-44C7-B2B0-9662526974B6}" type="parTrans" cxnId="{D56E6896-65FA-4884-805A-35D75CBEA170}">
      <dgm:prSet/>
      <dgm:spPr/>
      <dgm:t>
        <a:bodyPr/>
        <a:lstStyle/>
        <a:p>
          <a:endParaRPr lang="en-US"/>
        </a:p>
      </dgm:t>
    </dgm:pt>
    <dgm:pt modelId="{1D6FA6BD-B1CA-4240-BCFA-D1F6CE567D28}" type="sibTrans" cxnId="{D56E6896-65FA-4884-805A-35D75CBEA170}">
      <dgm:prSet/>
      <dgm:spPr/>
      <dgm:t>
        <a:bodyPr/>
        <a:lstStyle/>
        <a:p>
          <a:endParaRPr lang="en-US"/>
        </a:p>
      </dgm:t>
    </dgm:pt>
    <dgm:pt modelId="{3582D87C-767B-4FD4-BC4D-87735AD7F081}" type="pres">
      <dgm:prSet presAssocID="{8A6A4AEC-96E7-483D-89AD-82B4986DFE0E}" presName="Name0" presStyleCnt="0">
        <dgm:presLayoutVars>
          <dgm:dir/>
          <dgm:animLvl val="lvl"/>
          <dgm:resizeHandles val="exact"/>
        </dgm:presLayoutVars>
      </dgm:prSet>
      <dgm:spPr/>
    </dgm:pt>
    <dgm:pt modelId="{2C349632-26EB-4FDD-85BA-F822CFD57D59}" type="pres">
      <dgm:prSet presAssocID="{A5BA2D6B-A903-42E0-A7AB-6C4A0CC7060C}" presName="linNode" presStyleCnt="0"/>
      <dgm:spPr/>
    </dgm:pt>
    <dgm:pt modelId="{13B922FA-248D-4BD0-85DD-C4F4BA6C1973}" type="pres">
      <dgm:prSet presAssocID="{A5BA2D6B-A903-42E0-A7AB-6C4A0CC7060C}" presName="parentText" presStyleLbl="node1" presStyleIdx="0" presStyleCnt="3">
        <dgm:presLayoutVars>
          <dgm:chMax val="1"/>
          <dgm:bulletEnabled val="1"/>
        </dgm:presLayoutVars>
      </dgm:prSet>
      <dgm:spPr/>
    </dgm:pt>
    <dgm:pt modelId="{CAF4BAB8-8F12-4537-908F-385CE4DE0DF1}" type="pres">
      <dgm:prSet presAssocID="{A5BA2D6B-A903-42E0-A7AB-6C4A0CC7060C}" presName="descendantText" presStyleLbl="alignAccFollowNode1" presStyleIdx="0" presStyleCnt="3">
        <dgm:presLayoutVars>
          <dgm:bulletEnabled val="1"/>
        </dgm:presLayoutVars>
      </dgm:prSet>
      <dgm:spPr/>
    </dgm:pt>
    <dgm:pt modelId="{7D1BC880-D566-4DEB-833D-BE8A25FAA42B}" type="pres">
      <dgm:prSet presAssocID="{9BDF2315-B181-4083-88AA-87748B496D1B}" presName="sp" presStyleCnt="0"/>
      <dgm:spPr/>
    </dgm:pt>
    <dgm:pt modelId="{AEBEBB43-3C41-460E-B247-FD03B0C3D137}" type="pres">
      <dgm:prSet presAssocID="{F7703A32-CC71-4BB1-9AE6-E7AF4148C711}" presName="linNode" presStyleCnt="0"/>
      <dgm:spPr/>
    </dgm:pt>
    <dgm:pt modelId="{CE2A0EE3-AF55-4F52-A89D-41E7C6A4632C}" type="pres">
      <dgm:prSet presAssocID="{F7703A32-CC71-4BB1-9AE6-E7AF4148C711}" presName="parentText" presStyleLbl="node1" presStyleIdx="1" presStyleCnt="3">
        <dgm:presLayoutVars>
          <dgm:chMax val="1"/>
          <dgm:bulletEnabled val="1"/>
        </dgm:presLayoutVars>
      </dgm:prSet>
      <dgm:spPr/>
    </dgm:pt>
    <dgm:pt modelId="{28F86CC4-74BF-4FDA-99CD-C1C81EEEA079}" type="pres">
      <dgm:prSet presAssocID="{F7703A32-CC71-4BB1-9AE6-E7AF4148C711}" presName="descendantText" presStyleLbl="alignAccFollowNode1" presStyleIdx="1" presStyleCnt="3">
        <dgm:presLayoutVars>
          <dgm:bulletEnabled val="1"/>
        </dgm:presLayoutVars>
      </dgm:prSet>
      <dgm:spPr/>
    </dgm:pt>
    <dgm:pt modelId="{7CD31BA1-7BA5-4072-A2CF-2468A6B33C0C}" type="pres">
      <dgm:prSet presAssocID="{F64C01A6-D605-4C2B-9BBF-B2612B7ACBE5}" presName="sp" presStyleCnt="0"/>
      <dgm:spPr/>
    </dgm:pt>
    <dgm:pt modelId="{E0F5FC56-A936-47A0-8BC4-C8CFF76F6B74}" type="pres">
      <dgm:prSet presAssocID="{DA1C22F5-BDF7-4D75-AD73-D005BAF054F7}" presName="linNode" presStyleCnt="0"/>
      <dgm:spPr/>
    </dgm:pt>
    <dgm:pt modelId="{D5759834-0295-48E0-B306-BFA1BC6D9894}" type="pres">
      <dgm:prSet presAssocID="{DA1C22F5-BDF7-4D75-AD73-D005BAF054F7}" presName="parentText" presStyleLbl="node1" presStyleIdx="2" presStyleCnt="3">
        <dgm:presLayoutVars>
          <dgm:chMax val="1"/>
          <dgm:bulletEnabled val="1"/>
        </dgm:presLayoutVars>
      </dgm:prSet>
      <dgm:spPr/>
    </dgm:pt>
    <dgm:pt modelId="{1803AB26-08CD-48E2-91DD-6DC48BF3AFED}" type="pres">
      <dgm:prSet presAssocID="{DA1C22F5-BDF7-4D75-AD73-D005BAF054F7}" presName="descendantText" presStyleLbl="alignAccFollowNode1" presStyleIdx="2" presStyleCnt="3">
        <dgm:presLayoutVars>
          <dgm:bulletEnabled val="1"/>
        </dgm:presLayoutVars>
      </dgm:prSet>
      <dgm:spPr/>
    </dgm:pt>
  </dgm:ptLst>
  <dgm:cxnLst>
    <dgm:cxn modelId="{0890BD06-99B3-4AAD-AA0F-514581B46FCA}" srcId="{8A6A4AEC-96E7-483D-89AD-82B4986DFE0E}" destId="{F7703A32-CC71-4BB1-9AE6-E7AF4148C711}" srcOrd="1" destOrd="0" parTransId="{A7196FB3-3EB4-40E2-813A-013F48881992}" sibTransId="{F64C01A6-D605-4C2B-9BBF-B2612B7ACBE5}"/>
    <dgm:cxn modelId="{5EEBD639-CF56-4275-922F-9CAFF073189E}" srcId="{8A6A4AEC-96E7-483D-89AD-82B4986DFE0E}" destId="{A5BA2D6B-A903-42E0-A7AB-6C4A0CC7060C}" srcOrd="0" destOrd="0" parTransId="{E76895DE-C30F-4FDC-96A3-1662D1E45227}" sibTransId="{9BDF2315-B181-4083-88AA-87748B496D1B}"/>
    <dgm:cxn modelId="{3971493D-16B8-4BCE-A1D6-7AE2612404A0}" type="presOf" srcId="{8A6A4AEC-96E7-483D-89AD-82B4986DFE0E}" destId="{3582D87C-767B-4FD4-BC4D-87735AD7F081}" srcOrd="0" destOrd="0" presId="urn:microsoft.com/office/officeart/2005/8/layout/vList5"/>
    <dgm:cxn modelId="{6736B85F-2827-4937-8008-BAA14F84135B}" type="presOf" srcId="{12C33841-1620-4809-B893-C690B20FEA57}" destId="{1803AB26-08CD-48E2-91DD-6DC48BF3AFED}" srcOrd="0" destOrd="0" presId="urn:microsoft.com/office/officeart/2005/8/layout/vList5"/>
    <dgm:cxn modelId="{45F33C44-786D-4E1F-91C0-080B04867722}" srcId="{8A6A4AEC-96E7-483D-89AD-82B4986DFE0E}" destId="{DA1C22F5-BDF7-4D75-AD73-D005BAF054F7}" srcOrd="2" destOrd="0" parTransId="{E920DD4E-3140-4964-AB73-C64C6D5BD495}" sibTransId="{69E36001-9674-4F25-8771-3BD25C71F45D}"/>
    <dgm:cxn modelId="{3235DC53-3F6E-4B78-9D56-AC380737475B}" type="presOf" srcId="{27F000D1-41C3-464E-9ABD-DA0EAC02E861}" destId="{28F86CC4-74BF-4FDA-99CD-C1C81EEEA079}" srcOrd="0" destOrd="0" presId="urn:microsoft.com/office/officeart/2005/8/layout/vList5"/>
    <dgm:cxn modelId="{669E3355-7A60-4E0D-A656-D224C907FC08}" type="presOf" srcId="{A5BA2D6B-A903-42E0-A7AB-6C4A0CC7060C}" destId="{13B922FA-248D-4BD0-85DD-C4F4BA6C1973}" srcOrd="0" destOrd="0" presId="urn:microsoft.com/office/officeart/2005/8/layout/vList5"/>
    <dgm:cxn modelId="{4EFFC994-9AAD-47E2-A787-5A8508F37C42}" type="presOf" srcId="{F7703A32-CC71-4BB1-9AE6-E7AF4148C711}" destId="{CE2A0EE3-AF55-4F52-A89D-41E7C6A4632C}" srcOrd="0" destOrd="0" presId="urn:microsoft.com/office/officeart/2005/8/layout/vList5"/>
    <dgm:cxn modelId="{D56E6896-65FA-4884-805A-35D75CBEA170}" srcId="{DA1C22F5-BDF7-4D75-AD73-D005BAF054F7}" destId="{12C33841-1620-4809-B893-C690B20FEA57}" srcOrd="0" destOrd="0" parTransId="{BBD13477-8223-44C7-B2B0-9662526974B6}" sibTransId="{1D6FA6BD-B1CA-4240-BCFA-D1F6CE567D28}"/>
    <dgm:cxn modelId="{22B5F4B6-0869-4871-B540-E789DC0F1375}" srcId="{F7703A32-CC71-4BB1-9AE6-E7AF4148C711}" destId="{27F000D1-41C3-464E-9ABD-DA0EAC02E861}" srcOrd="0" destOrd="0" parTransId="{A03E9499-E28B-43AE-947F-8A57C5ABF4EF}" sibTransId="{D0503670-5D25-44C8-8E82-088E47B8F4C9}"/>
    <dgm:cxn modelId="{5B9F84BD-57A2-4EF2-9CDB-C89321FC4C0B}" srcId="{A5BA2D6B-A903-42E0-A7AB-6C4A0CC7060C}" destId="{AC9203CB-D358-45DB-A94B-1E6D26B6A82D}" srcOrd="0" destOrd="0" parTransId="{C28DE154-B738-4B41-9C0F-9DA3C37373C2}" sibTransId="{2CCEA0FF-5BF1-4F7E-90C5-0FF43E681EB1}"/>
    <dgm:cxn modelId="{A26E32DC-6E42-4511-8B30-7E3BE10D3D4A}" type="presOf" srcId="{DA1C22F5-BDF7-4D75-AD73-D005BAF054F7}" destId="{D5759834-0295-48E0-B306-BFA1BC6D9894}" srcOrd="0" destOrd="0" presId="urn:microsoft.com/office/officeart/2005/8/layout/vList5"/>
    <dgm:cxn modelId="{C84356DF-81C4-49B5-8B0E-6458DCE130A1}" type="presOf" srcId="{AC9203CB-D358-45DB-A94B-1E6D26B6A82D}" destId="{CAF4BAB8-8F12-4537-908F-385CE4DE0DF1}" srcOrd="0" destOrd="0" presId="urn:microsoft.com/office/officeart/2005/8/layout/vList5"/>
    <dgm:cxn modelId="{4448ADD9-5603-43F5-8DA5-CB735A2DF646}" type="presParOf" srcId="{3582D87C-767B-4FD4-BC4D-87735AD7F081}" destId="{2C349632-26EB-4FDD-85BA-F822CFD57D59}" srcOrd="0" destOrd="0" presId="urn:microsoft.com/office/officeart/2005/8/layout/vList5"/>
    <dgm:cxn modelId="{94B1088D-F2D1-4AD5-8466-290C999899C2}" type="presParOf" srcId="{2C349632-26EB-4FDD-85BA-F822CFD57D59}" destId="{13B922FA-248D-4BD0-85DD-C4F4BA6C1973}" srcOrd="0" destOrd="0" presId="urn:microsoft.com/office/officeart/2005/8/layout/vList5"/>
    <dgm:cxn modelId="{95695C70-DBC5-4060-BE82-A4FC4542D9AD}" type="presParOf" srcId="{2C349632-26EB-4FDD-85BA-F822CFD57D59}" destId="{CAF4BAB8-8F12-4537-908F-385CE4DE0DF1}" srcOrd="1" destOrd="0" presId="urn:microsoft.com/office/officeart/2005/8/layout/vList5"/>
    <dgm:cxn modelId="{48DB51D8-F74E-41CF-A5FE-A233CEF9D072}" type="presParOf" srcId="{3582D87C-767B-4FD4-BC4D-87735AD7F081}" destId="{7D1BC880-D566-4DEB-833D-BE8A25FAA42B}" srcOrd="1" destOrd="0" presId="urn:microsoft.com/office/officeart/2005/8/layout/vList5"/>
    <dgm:cxn modelId="{F21FB4DF-96EB-46CA-BCA8-D88FA4CC1BB9}" type="presParOf" srcId="{3582D87C-767B-4FD4-BC4D-87735AD7F081}" destId="{AEBEBB43-3C41-460E-B247-FD03B0C3D137}" srcOrd="2" destOrd="0" presId="urn:microsoft.com/office/officeart/2005/8/layout/vList5"/>
    <dgm:cxn modelId="{30CC6D0A-6268-4755-8D57-8FBE4066ADBB}" type="presParOf" srcId="{AEBEBB43-3C41-460E-B247-FD03B0C3D137}" destId="{CE2A0EE3-AF55-4F52-A89D-41E7C6A4632C}" srcOrd="0" destOrd="0" presId="urn:microsoft.com/office/officeart/2005/8/layout/vList5"/>
    <dgm:cxn modelId="{F5A71A0E-2E37-4BAC-B8F8-BC834066166E}" type="presParOf" srcId="{AEBEBB43-3C41-460E-B247-FD03B0C3D137}" destId="{28F86CC4-74BF-4FDA-99CD-C1C81EEEA079}" srcOrd="1" destOrd="0" presId="urn:microsoft.com/office/officeart/2005/8/layout/vList5"/>
    <dgm:cxn modelId="{24C2E8E2-9D04-41FF-86DD-851789DA3B8B}" type="presParOf" srcId="{3582D87C-767B-4FD4-BC4D-87735AD7F081}" destId="{7CD31BA1-7BA5-4072-A2CF-2468A6B33C0C}" srcOrd="3" destOrd="0" presId="urn:microsoft.com/office/officeart/2005/8/layout/vList5"/>
    <dgm:cxn modelId="{5D734156-1AF7-46DD-ACA9-EC4433F88BF5}" type="presParOf" srcId="{3582D87C-767B-4FD4-BC4D-87735AD7F081}" destId="{E0F5FC56-A936-47A0-8BC4-C8CFF76F6B74}" srcOrd="4" destOrd="0" presId="urn:microsoft.com/office/officeart/2005/8/layout/vList5"/>
    <dgm:cxn modelId="{13D9AFB8-223A-4C4A-A271-2877B2251904}" type="presParOf" srcId="{E0F5FC56-A936-47A0-8BC4-C8CFF76F6B74}" destId="{D5759834-0295-48E0-B306-BFA1BC6D9894}" srcOrd="0" destOrd="0" presId="urn:microsoft.com/office/officeart/2005/8/layout/vList5"/>
    <dgm:cxn modelId="{585ABF53-1BA5-41F7-AA3B-5C8A32174E5D}" type="presParOf" srcId="{E0F5FC56-A936-47A0-8BC4-C8CFF76F6B74}" destId="{1803AB26-08CD-48E2-91DD-6DC48BF3AFE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A8CBACE-F465-408A-81A2-17F53C88B0D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AEB31F8-734F-4A15-8F04-825859976EEE}">
      <dgm:prSet/>
      <dgm:spPr>
        <a:solidFill>
          <a:srgbClr val="46797A"/>
        </a:solidFill>
      </dgm:spPr>
      <dgm:t>
        <a:bodyPr/>
        <a:lstStyle/>
        <a:p>
          <a:r>
            <a:rPr lang="en-US"/>
            <a:t>Direct and explicit </a:t>
          </a:r>
          <a:r>
            <a:rPr lang="en-US" b="1"/>
            <a:t>instruction</a:t>
          </a:r>
          <a:r>
            <a:rPr lang="en-US"/>
            <a:t> in phonological awareness and decoding skills </a:t>
          </a:r>
        </a:p>
      </dgm:t>
    </dgm:pt>
    <dgm:pt modelId="{C52A0C39-43EA-4A8E-9030-9D30BCFAA271}" type="parTrans" cxnId="{265D3AC4-F991-4178-9E65-2D3F98F62C38}">
      <dgm:prSet/>
      <dgm:spPr/>
      <dgm:t>
        <a:bodyPr/>
        <a:lstStyle/>
        <a:p>
          <a:endParaRPr lang="en-US"/>
        </a:p>
      </dgm:t>
    </dgm:pt>
    <dgm:pt modelId="{CBFD075B-4FE7-4BE8-8E7A-03089DCDF4A8}" type="sibTrans" cxnId="{265D3AC4-F991-4178-9E65-2D3F98F62C38}">
      <dgm:prSet/>
      <dgm:spPr/>
      <dgm:t>
        <a:bodyPr/>
        <a:lstStyle/>
        <a:p>
          <a:endParaRPr lang="en-US"/>
        </a:p>
      </dgm:t>
    </dgm:pt>
    <dgm:pt modelId="{57206BD1-DF5C-4653-9682-7E00AED311A4}">
      <dgm:prSet/>
      <dgm:spPr>
        <a:solidFill>
          <a:schemeClr val="accent3">
            <a:lumMod val="75000"/>
          </a:schemeClr>
        </a:solidFill>
      </dgm:spPr>
      <dgm:t>
        <a:bodyPr/>
        <a:lstStyle/>
        <a:p>
          <a:r>
            <a:rPr lang="en-US"/>
            <a:t>Ample guided </a:t>
          </a:r>
          <a:r>
            <a:rPr lang="en-US" b="1"/>
            <a:t>practice</a:t>
          </a:r>
          <a:r>
            <a:rPr lang="en-US"/>
            <a:t> to develop automaticity </a:t>
          </a:r>
        </a:p>
      </dgm:t>
    </dgm:pt>
    <dgm:pt modelId="{3545E0CF-D484-4F53-B709-B864669EADCD}" type="parTrans" cxnId="{D4B5CCCC-0BF1-4FC4-A862-8B796FD495B4}">
      <dgm:prSet/>
      <dgm:spPr/>
      <dgm:t>
        <a:bodyPr/>
        <a:lstStyle/>
        <a:p>
          <a:endParaRPr lang="en-US"/>
        </a:p>
      </dgm:t>
    </dgm:pt>
    <dgm:pt modelId="{FB07BE67-316A-4664-BD45-94CAB4282EA3}" type="sibTrans" cxnId="{D4B5CCCC-0BF1-4FC4-A862-8B796FD495B4}">
      <dgm:prSet/>
      <dgm:spPr/>
      <dgm:t>
        <a:bodyPr/>
        <a:lstStyle/>
        <a:p>
          <a:endParaRPr lang="en-US"/>
        </a:p>
      </dgm:t>
    </dgm:pt>
    <dgm:pt modelId="{EA8D4A4D-5D45-4540-93E3-F9C3F308F3FF}">
      <dgm:prSet/>
      <dgm:spPr>
        <a:solidFill>
          <a:schemeClr val="accent3">
            <a:lumMod val="60000"/>
            <a:lumOff val="40000"/>
          </a:schemeClr>
        </a:solidFill>
      </dgm:spPr>
      <dgm:t>
        <a:bodyPr/>
        <a:lstStyle/>
        <a:p>
          <a:r>
            <a:rPr lang="en-US"/>
            <a:t>Corrective </a:t>
          </a:r>
          <a:r>
            <a:rPr lang="en-US" b="1"/>
            <a:t>feedback</a:t>
          </a:r>
          <a:r>
            <a:rPr lang="en-US"/>
            <a:t> to ensure accuracy  </a:t>
          </a:r>
        </a:p>
      </dgm:t>
    </dgm:pt>
    <dgm:pt modelId="{F0E1CC91-5466-43F0-B921-96F335460CD1}" type="parTrans" cxnId="{00F89E3A-3BE3-4E25-8444-1A342BFC5FE5}">
      <dgm:prSet/>
      <dgm:spPr/>
      <dgm:t>
        <a:bodyPr/>
        <a:lstStyle/>
        <a:p>
          <a:endParaRPr lang="en-US"/>
        </a:p>
      </dgm:t>
    </dgm:pt>
    <dgm:pt modelId="{6A22471D-CE20-4AE5-9D9E-943DE86200F0}" type="sibTrans" cxnId="{00F89E3A-3BE3-4E25-8444-1A342BFC5FE5}">
      <dgm:prSet/>
      <dgm:spPr/>
      <dgm:t>
        <a:bodyPr/>
        <a:lstStyle/>
        <a:p>
          <a:endParaRPr lang="en-US"/>
        </a:p>
      </dgm:t>
    </dgm:pt>
    <dgm:pt modelId="{7933558B-158C-4708-AE7D-03054912059D}" type="pres">
      <dgm:prSet presAssocID="{5A8CBACE-F465-408A-81A2-17F53C88B0D5}" presName="linear" presStyleCnt="0">
        <dgm:presLayoutVars>
          <dgm:animLvl val="lvl"/>
          <dgm:resizeHandles val="exact"/>
        </dgm:presLayoutVars>
      </dgm:prSet>
      <dgm:spPr/>
    </dgm:pt>
    <dgm:pt modelId="{158BB635-1CC7-4B62-8B01-D1497E2164D1}" type="pres">
      <dgm:prSet presAssocID="{FAEB31F8-734F-4A15-8F04-825859976EEE}" presName="parentText" presStyleLbl="node1" presStyleIdx="0" presStyleCnt="3" custLinFactNeighborX="191" custLinFactNeighborY="13190">
        <dgm:presLayoutVars>
          <dgm:chMax val="0"/>
          <dgm:bulletEnabled val="1"/>
        </dgm:presLayoutVars>
      </dgm:prSet>
      <dgm:spPr/>
    </dgm:pt>
    <dgm:pt modelId="{1943F855-D094-4199-8AF8-7F87DE2E38AA}" type="pres">
      <dgm:prSet presAssocID="{CBFD075B-4FE7-4BE8-8E7A-03089DCDF4A8}" presName="spacer" presStyleCnt="0"/>
      <dgm:spPr/>
    </dgm:pt>
    <dgm:pt modelId="{2BAF2953-E958-436F-9BCA-DF180103F0DF}" type="pres">
      <dgm:prSet presAssocID="{57206BD1-DF5C-4653-9682-7E00AED311A4}" presName="parentText" presStyleLbl="node1" presStyleIdx="1" presStyleCnt="3" custLinFactNeighborY="-31622">
        <dgm:presLayoutVars>
          <dgm:chMax val="0"/>
          <dgm:bulletEnabled val="1"/>
        </dgm:presLayoutVars>
      </dgm:prSet>
      <dgm:spPr/>
    </dgm:pt>
    <dgm:pt modelId="{B9C080D0-D9E6-40B4-AD71-5D6731040FA9}" type="pres">
      <dgm:prSet presAssocID="{FB07BE67-316A-4664-BD45-94CAB4282EA3}" presName="spacer" presStyleCnt="0"/>
      <dgm:spPr/>
    </dgm:pt>
    <dgm:pt modelId="{CF2F61FD-D563-4504-801E-4B5FEB7A1103}" type="pres">
      <dgm:prSet presAssocID="{EA8D4A4D-5D45-4540-93E3-F9C3F308F3FF}" presName="parentText" presStyleLbl="node1" presStyleIdx="2" presStyleCnt="3">
        <dgm:presLayoutVars>
          <dgm:chMax val="0"/>
          <dgm:bulletEnabled val="1"/>
        </dgm:presLayoutVars>
      </dgm:prSet>
      <dgm:spPr/>
    </dgm:pt>
  </dgm:ptLst>
  <dgm:cxnLst>
    <dgm:cxn modelId="{00F89E3A-3BE3-4E25-8444-1A342BFC5FE5}" srcId="{5A8CBACE-F465-408A-81A2-17F53C88B0D5}" destId="{EA8D4A4D-5D45-4540-93E3-F9C3F308F3FF}" srcOrd="2" destOrd="0" parTransId="{F0E1CC91-5466-43F0-B921-96F335460CD1}" sibTransId="{6A22471D-CE20-4AE5-9D9E-943DE86200F0}"/>
    <dgm:cxn modelId="{9940C169-5208-4BB0-9198-DDB796520D09}" type="presOf" srcId="{EA8D4A4D-5D45-4540-93E3-F9C3F308F3FF}" destId="{CF2F61FD-D563-4504-801E-4B5FEB7A1103}" srcOrd="0" destOrd="0" presId="urn:microsoft.com/office/officeart/2005/8/layout/vList2"/>
    <dgm:cxn modelId="{265D3AC4-F991-4178-9E65-2D3F98F62C38}" srcId="{5A8CBACE-F465-408A-81A2-17F53C88B0D5}" destId="{FAEB31F8-734F-4A15-8F04-825859976EEE}" srcOrd="0" destOrd="0" parTransId="{C52A0C39-43EA-4A8E-9030-9D30BCFAA271}" sibTransId="{CBFD075B-4FE7-4BE8-8E7A-03089DCDF4A8}"/>
    <dgm:cxn modelId="{D4B5CCCC-0BF1-4FC4-A862-8B796FD495B4}" srcId="{5A8CBACE-F465-408A-81A2-17F53C88B0D5}" destId="{57206BD1-DF5C-4653-9682-7E00AED311A4}" srcOrd="1" destOrd="0" parTransId="{3545E0CF-D484-4F53-B709-B864669EADCD}" sibTransId="{FB07BE67-316A-4664-BD45-94CAB4282EA3}"/>
    <dgm:cxn modelId="{A492E6D8-CA47-4440-8F0F-4532FD95EF81}" type="presOf" srcId="{5A8CBACE-F465-408A-81A2-17F53C88B0D5}" destId="{7933558B-158C-4708-AE7D-03054912059D}" srcOrd="0" destOrd="0" presId="urn:microsoft.com/office/officeart/2005/8/layout/vList2"/>
    <dgm:cxn modelId="{01B981DB-6834-4B9A-9622-F290811D16C8}" type="presOf" srcId="{57206BD1-DF5C-4653-9682-7E00AED311A4}" destId="{2BAF2953-E958-436F-9BCA-DF180103F0DF}" srcOrd="0" destOrd="0" presId="urn:microsoft.com/office/officeart/2005/8/layout/vList2"/>
    <dgm:cxn modelId="{E9C8E7E1-3F67-4025-99EC-E7DC85EA4833}" type="presOf" srcId="{FAEB31F8-734F-4A15-8F04-825859976EEE}" destId="{158BB635-1CC7-4B62-8B01-D1497E2164D1}" srcOrd="0" destOrd="0" presId="urn:microsoft.com/office/officeart/2005/8/layout/vList2"/>
    <dgm:cxn modelId="{A15D3B8F-6C37-4623-99A2-C22DAF16EEA4}" type="presParOf" srcId="{7933558B-158C-4708-AE7D-03054912059D}" destId="{158BB635-1CC7-4B62-8B01-D1497E2164D1}" srcOrd="0" destOrd="0" presId="urn:microsoft.com/office/officeart/2005/8/layout/vList2"/>
    <dgm:cxn modelId="{1DBA989A-09F9-4083-9114-8AE0C697CD43}" type="presParOf" srcId="{7933558B-158C-4708-AE7D-03054912059D}" destId="{1943F855-D094-4199-8AF8-7F87DE2E38AA}" srcOrd="1" destOrd="0" presId="urn:microsoft.com/office/officeart/2005/8/layout/vList2"/>
    <dgm:cxn modelId="{9A0A2C4A-4409-400F-8957-270A66348427}" type="presParOf" srcId="{7933558B-158C-4708-AE7D-03054912059D}" destId="{2BAF2953-E958-436F-9BCA-DF180103F0DF}" srcOrd="2" destOrd="0" presId="urn:microsoft.com/office/officeart/2005/8/layout/vList2"/>
    <dgm:cxn modelId="{78173592-49A0-4EE5-8FAC-DF2F39151987}" type="presParOf" srcId="{7933558B-158C-4708-AE7D-03054912059D}" destId="{B9C080D0-D9E6-40B4-AD71-5D6731040FA9}" srcOrd="3" destOrd="0" presId="urn:microsoft.com/office/officeart/2005/8/layout/vList2"/>
    <dgm:cxn modelId="{648976A3-5E30-46AF-B822-402450EE8A76}" type="presParOf" srcId="{7933558B-158C-4708-AE7D-03054912059D}" destId="{CF2F61FD-D563-4504-801E-4B5FEB7A110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862AA7-8678-4D70-9CAA-3E0CFB2FFE2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C1CA7D-DC97-4162-9AA8-DCCB81FE0AF6}">
      <dgm:prSet/>
      <dgm:spPr/>
      <dgm:t>
        <a:bodyPr/>
        <a:lstStyle/>
        <a:p>
          <a:r>
            <a:rPr lang="en-US" b="1"/>
            <a:t>Explicit</a:t>
          </a:r>
          <a:r>
            <a:rPr lang="en-US"/>
            <a:t> – clear explanations, teacher modeling, student practice </a:t>
          </a:r>
        </a:p>
      </dgm:t>
    </dgm:pt>
    <dgm:pt modelId="{50CC9FC5-0D3D-487D-BB10-2334A35D3BF2}" type="parTrans" cxnId="{64424C66-7C77-4DBE-802D-F1DAC58B33C9}">
      <dgm:prSet/>
      <dgm:spPr/>
      <dgm:t>
        <a:bodyPr/>
        <a:lstStyle/>
        <a:p>
          <a:endParaRPr lang="en-US"/>
        </a:p>
      </dgm:t>
    </dgm:pt>
    <dgm:pt modelId="{73F590B5-1BEA-421F-B3EF-90FC6C09142E}" type="sibTrans" cxnId="{64424C66-7C77-4DBE-802D-F1DAC58B33C9}">
      <dgm:prSet/>
      <dgm:spPr/>
      <dgm:t>
        <a:bodyPr/>
        <a:lstStyle/>
        <a:p>
          <a:endParaRPr lang="en-US"/>
        </a:p>
      </dgm:t>
    </dgm:pt>
    <dgm:pt modelId="{CDA2BFED-36EF-47AA-B6D8-A411A53F3E00}">
      <dgm:prSet/>
      <dgm:spPr/>
      <dgm:t>
        <a:bodyPr/>
        <a:lstStyle/>
        <a:p>
          <a:r>
            <a:rPr lang="en-US" b="1"/>
            <a:t>Systematic</a:t>
          </a:r>
          <a:r>
            <a:rPr lang="en-US"/>
            <a:t> – focus on 1 or 2 skills at a time moving from simpler to more complex progression  </a:t>
          </a:r>
        </a:p>
      </dgm:t>
    </dgm:pt>
    <dgm:pt modelId="{AF2A60FF-3B9A-4E9F-800D-B0AB6D0798EB}" type="parTrans" cxnId="{461FCBB6-3D6B-4C06-B07F-83FB5F18D9B8}">
      <dgm:prSet/>
      <dgm:spPr/>
      <dgm:t>
        <a:bodyPr/>
        <a:lstStyle/>
        <a:p>
          <a:endParaRPr lang="en-US"/>
        </a:p>
      </dgm:t>
    </dgm:pt>
    <dgm:pt modelId="{CAE9F236-2FEB-439C-A330-52E35923BF38}" type="sibTrans" cxnId="{461FCBB6-3D6B-4C06-B07F-83FB5F18D9B8}">
      <dgm:prSet/>
      <dgm:spPr/>
      <dgm:t>
        <a:bodyPr/>
        <a:lstStyle/>
        <a:p>
          <a:endParaRPr lang="en-US"/>
        </a:p>
      </dgm:t>
    </dgm:pt>
    <dgm:pt modelId="{10D923BD-FAF5-44C1-BD36-1AD703C300E8}">
      <dgm:prSet/>
      <dgm:spPr/>
      <dgm:t>
        <a:bodyPr/>
        <a:lstStyle/>
        <a:p>
          <a:r>
            <a:rPr lang="en-US" b="1"/>
            <a:t>Engaging</a:t>
          </a:r>
          <a:r>
            <a:rPr lang="en-US"/>
            <a:t> – motivating and snappy pace to keep interest</a:t>
          </a:r>
        </a:p>
      </dgm:t>
    </dgm:pt>
    <dgm:pt modelId="{7F6B8F6A-52B6-4E4A-876B-E8A14C4F1C9A}" type="parTrans" cxnId="{9185665E-63DD-4FF2-8FE2-A20200B6856D}">
      <dgm:prSet/>
      <dgm:spPr/>
      <dgm:t>
        <a:bodyPr/>
        <a:lstStyle/>
        <a:p>
          <a:endParaRPr lang="en-US"/>
        </a:p>
      </dgm:t>
    </dgm:pt>
    <dgm:pt modelId="{374618B6-4D7D-4F48-B535-AE744668BAEC}" type="sibTrans" cxnId="{9185665E-63DD-4FF2-8FE2-A20200B6856D}">
      <dgm:prSet/>
      <dgm:spPr/>
      <dgm:t>
        <a:bodyPr/>
        <a:lstStyle/>
        <a:p>
          <a:endParaRPr lang="en-US"/>
        </a:p>
      </dgm:t>
    </dgm:pt>
    <dgm:pt modelId="{C1099769-B493-4D6D-960C-EB332E6BE9B1}">
      <dgm:prSet/>
      <dgm:spPr/>
      <dgm:t>
        <a:bodyPr/>
        <a:lstStyle/>
        <a:p>
          <a:r>
            <a:rPr lang="en-US" b="1"/>
            <a:t>Duration</a:t>
          </a:r>
          <a:r>
            <a:rPr lang="en-US"/>
            <a:t> – once established, this routine can be done in less than 10 minutes daily </a:t>
          </a:r>
        </a:p>
      </dgm:t>
    </dgm:pt>
    <dgm:pt modelId="{EE1DBCF6-A493-42C7-8909-2058E92EE098}" type="parTrans" cxnId="{73A0EC2B-2A16-4890-852B-E7C7AFAC96F5}">
      <dgm:prSet/>
      <dgm:spPr/>
      <dgm:t>
        <a:bodyPr/>
        <a:lstStyle/>
        <a:p>
          <a:endParaRPr lang="en-US"/>
        </a:p>
      </dgm:t>
    </dgm:pt>
    <dgm:pt modelId="{03977864-6DE0-432F-879D-2838667D19E7}" type="sibTrans" cxnId="{73A0EC2B-2A16-4890-852B-E7C7AFAC96F5}">
      <dgm:prSet/>
      <dgm:spPr/>
      <dgm:t>
        <a:bodyPr/>
        <a:lstStyle/>
        <a:p>
          <a:endParaRPr lang="en-US"/>
        </a:p>
      </dgm:t>
    </dgm:pt>
    <dgm:pt modelId="{A2B9DAB9-925F-46F0-9B50-F8C8758DFE14}" type="pres">
      <dgm:prSet presAssocID="{10862AA7-8678-4D70-9CAA-3E0CFB2FFE2D}" presName="vert0" presStyleCnt="0">
        <dgm:presLayoutVars>
          <dgm:dir/>
          <dgm:animOne val="branch"/>
          <dgm:animLvl val="lvl"/>
        </dgm:presLayoutVars>
      </dgm:prSet>
      <dgm:spPr/>
    </dgm:pt>
    <dgm:pt modelId="{8CF2E1CD-F620-4A66-AF35-22E6510D5E40}" type="pres">
      <dgm:prSet presAssocID="{1BC1CA7D-DC97-4162-9AA8-DCCB81FE0AF6}" presName="thickLine" presStyleLbl="alignNode1" presStyleIdx="0" presStyleCnt="4"/>
      <dgm:spPr/>
    </dgm:pt>
    <dgm:pt modelId="{C42017F2-BB0C-494A-99A1-115C24F90512}" type="pres">
      <dgm:prSet presAssocID="{1BC1CA7D-DC97-4162-9AA8-DCCB81FE0AF6}" presName="horz1" presStyleCnt="0"/>
      <dgm:spPr/>
    </dgm:pt>
    <dgm:pt modelId="{28546391-707A-4927-91A0-8599D0713A88}" type="pres">
      <dgm:prSet presAssocID="{1BC1CA7D-DC97-4162-9AA8-DCCB81FE0AF6}" presName="tx1" presStyleLbl="revTx" presStyleIdx="0" presStyleCnt="4"/>
      <dgm:spPr/>
    </dgm:pt>
    <dgm:pt modelId="{56A46DF1-0FFC-45E4-A02E-E8E871763633}" type="pres">
      <dgm:prSet presAssocID="{1BC1CA7D-DC97-4162-9AA8-DCCB81FE0AF6}" presName="vert1" presStyleCnt="0"/>
      <dgm:spPr/>
    </dgm:pt>
    <dgm:pt modelId="{641BFAA0-0C18-4900-BED9-B8CC438F045F}" type="pres">
      <dgm:prSet presAssocID="{CDA2BFED-36EF-47AA-B6D8-A411A53F3E00}" presName="thickLine" presStyleLbl="alignNode1" presStyleIdx="1" presStyleCnt="4"/>
      <dgm:spPr/>
    </dgm:pt>
    <dgm:pt modelId="{88AB05E5-89C8-4C3A-A276-CA2BDFE031AA}" type="pres">
      <dgm:prSet presAssocID="{CDA2BFED-36EF-47AA-B6D8-A411A53F3E00}" presName="horz1" presStyleCnt="0"/>
      <dgm:spPr/>
    </dgm:pt>
    <dgm:pt modelId="{23E9F35D-D443-43F9-9B3A-3FC0F0D377C2}" type="pres">
      <dgm:prSet presAssocID="{CDA2BFED-36EF-47AA-B6D8-A411A53F3E00}" presName="tx1" presStyleLbl="revTx" presStyleIdx="1" presStyleCnt="4"/>
      <dgm:spPr/>
    </dgm:pt>
    <dgm:pt modelId="{9A0E2B80-1A16-4A31-87CA-376A8B044AC4}" type="pres">
      <dgm:prSet presAssocID="{CDA2BFED-36EF-47AA-B6D8-A411A53F3E00}" presName="vert1" presStyleCnt="0"/>
      <dgm:spPr/>
    </dgm:pt>
    <dgm:pt modelId="{1E82AFED-81A2-4F5E-891C-0D96594788CA}" type="pres">
      <dgm:prSet presAssocID="{10D923BD-FAF5-44C1-BD36-1AD703C300E8}" presName="thickLine" presStyleLbl="alignNode1" presStyleIdx="2" presStyleCnt="4"/>
      <dgm:spPr/>
    </dgm:pt>
    <dgm:pt modelId="{9D2DCA3D-B0B2-4EC4-8FBE-5949C257A7C1}" type="pres">
      <dgm:prSet presAssocID="{10D923BD-FAF5-44C1-BD36-1AD703C300E8}" presName="horz1" presStyleCnt="0"/>
      <dgm:spPr/>
    </dgm:pt>
    <dgm:pt modelId="{E43EE610-8122-471F-97A6-E1F392895411}" type="pres">
      <dgm:prSet presAssocID="{10D923BD-FAF5-44C1-BD36-1AD703C300E8}" presName="tx1" presStyleLbl="revTx" presStyleIdx="2" presStyleCnt="4"/>
      <dgm:spPr/>
    </dgm:pt>
    <dgm:pt modelId="{5101BF55-E56F-415D-AA41-600538062CB6}" type="pres">
      <dgm:prSet presAssocID="{10D923BD-FAF5-44C1-BD36-1AD703C300E8}" presName="vert1" presStyleCnt="0"/>
      <dgm:spPr/>
    </dgm:pt>
    <dgm:pt modelId="{D962C79D-DC24-4E8F-8FEC-D1C621C80DFB}" type="pres">
      <dgm:prSet presAssocID="{C1099769-B493-4D6D-960C-EB332E6BE9B1}" presName="thickLine" presStyleLbl="alignNode1" presStyleIdx="3" presStyleCnt="4"/>
      <dgm:spPr/>
    </dgm:pt>
    <dgm:pt modelId="{87F9FE72-59FD-4661-A0EB-BDE3BDF2DDA9}" type="pres">
      <dgm:prSet presAssocID="{C1099769-B493-4D6D-960C-EB332E6BE9B1}" presName="horz1" presStyleCnt="0"/>
      <dgm:spPr/>
    </dgm:pt>
    <dgm:pt modelId="{28A1B37C-13D4-4104-B65A-8FCD5D615E87}" type="pres">
      <dgm:prSet presAssocID="{C1099769-B493-4D6D-960C-EB332E6BE9B1}" presName="tx1" presStyleLbl="revTx" presStyleIdx="3" presStyleCnt="4"/>
      <dgm:spPr/>
    </dgm:pt>
    <dgm:pt modelId="{2F3484A5-B878-4449-8A10-8ECD3D0474B9}" type="pres">
      <dgm:prSet presAssocID="{C1099769-B493-4D6D-960C-EB332E6BE9B1}" presName="vert1" presStyleCnt="0"/>
      <dgm:spPr/>
    </dgm:pt>
  </dgm:ptLst>
  <dgm:cxnLst>
    <dgm:cxn modelId="{C2C35C00-5C54-4353-8F53-D18A264D23D0}" type="presOf" srcId="{C1099769-B493-4D6D-960C-EB332E6BE9B1}" destId="{28A1B37C-13D4-4104-B65A-8FCD5D615E87}" srcOrd="0" destOrd="0" presId="urn:microsoft.com/office/officeart/2008/layout/LinedList"/>
    <dgm:cxn modelId="{73A0EC2B-2A16-4890-852B-E7C7AFAC96F5}" srcId="{10862AA7-8678-4D70-9CAA-3E0CFB2FFE2D}" destId="{C1099769-B493-4D6D-960C-EB332E6BE9B1}" srcOrd="3" destOrd="0" parTransId="{EE1DBCF6-A493-42C7-8909-2058E92EE098}" sibTransId="{03977864-6DE0-432F-879D-2838667D19E7}"/>
    <dgm:cxn modelId="{9185665E-63DD-4FF2-8FE2-A20200B6856D}" srcId="{10862AA7-8678-4D70-9CAA-3E0CFB2FFE2D}" destId="{10D923BD-FAF5-44C1-BD36-1AD703C300E8}" srcOrd="2" destOrd="0" parTransId="{7F6B8F6A-52B6-4E4A-876B-E8A14C4F1C9A}" sibTransId="{374618B6-4D7D-4F48-B535-AE744668BAEC}"/>
    <dgm:cxn modelId="{64424C66-7C77-4DBE-802D-F1DAC58B33C9}" srcId="{10862AA7-8678-4D70-9CAA-3E0CFB2FFE2D}" destId="{1BC1CA7D-DC97-4162-9AA8-DCCB81FE0AF6}" srcOrd="0" destOrd="0" parTransId="{50CC9FC5-0D3D-487D-BB10-2334A35D3BF2}" sibTransId="{73F590B5-1BEA-421F-B3EF-90FC6C09142E}"/>
    <dgm:cxn modelId="{FFF4E677-3B5B-446E-8719-D2063B7D749F}" type="presOf" srcId="{1BC1CA7D-DC97-4162-9AA8-DCCB81FE0AF6}" destId="{28546391-707A-4927-91A0-8599D0713A88}" srcOrd="0" destOrd="0" presId="urn:microsoft.com/office/officeart/2008/layout/LinedList"/>
    <dgm:cxn modelId="{E9C20886-40DA-46D9-99D4-0D03E9898070}" type="presOf" srcId="{10D923BD-FAF5-44C1-BD36-1AD703C300E8}" destId="{E43EE610-8122-471F-97A6-E1F392895411}" srcOrd="0" destOrd="0" presId="urn:microsoft.com/office/officeart/2008/layout/LinedList"/>
    <dgm:cxn modelId="{B7560F87-E8FF-449D-8E9A-256AE0C5E0D6}" type="presOf" srcId="{10862AA7-8678-4D70-9CAA-3E0CFB2FFE2D}" destId="{A2B9DAB9-925F-46F0-9B50-F8C8758DFE14}" srcOrd="0" destOrd="0" presId="urn:microsoft.com/office/officeart/2008/layout/LinedList"/>
    <dgm:cxn modelId="{461FCBB6-3D6B-4C06-B07F-83FB5F18D9B8}" srcId="{10862AA7-8678-4D70-9CAA-3E0CFB2FFE2D}" destId="{CDA2BFED-36EF-47AA-B6D8-A411A53F3E00}" srcOrd="1" destOrd="0" parTransId="{AF2A60FF-3B9A-4E9F-800D-B0AB6D0798EB}" sibTransId="{CAE9F236-2FEB-439C-A330-52E35923BF38}"/>
    <dgm:cxn modelId="{95AEE6F0-AACF-4331-8D35-BFD3374FC523}" type="presOf" srcId="{CDA2BFED-36EF-47AA-B6D8-A411A53F3E00}" destId="{23E9F35D-D443-43F9-9B3A-3FC0F0D377C2}" srcOrd="0" destOrd="0" presId="urn:microsoft.com/office/officeart/2008/layout/LinedList"/>
    <dgm:cxn modelId="{A54AB81A-08DE-4524-9084-E4C8382A86E7}" type="presParOf" srcId="{A2B9DAB9-925F-46F0-9B50-F8C8758DFE14}" destId="{8CF2E1CD-F620-4A66-AF35-22E6510D5E40}" srcOrd="0" destOrd="0" presId="urn:microsoft.com/office/officeart/2008/layout/LinedList"/>
    <dgm:cxn modelId="{B10B01A3-C601-4F48-98C6-D40B311C18AB}" type="presParOf" srcId="{A2B9DAB9-925F-46F0-9B50-F8C8758DFE14}" destId="{C42017F2-BB0C-494A-99A1-115C24F90512}" srcOrd="1" destOrd="0" presId="urn:microsoft.com/office/officeart/2008/layout/LinedList"/>
    <dgm:cxn modelId="{8E3984FF-3740-4625-B18F-FC6F375941A4}" type="presParOf" srcId="{C42017F2-BB0C-494A-99A1-115C24F90512}" destId="{28546391-707A-4927-91A0-8599D0713A88}" srcOrd="0" destOrd="0" presId="urn:microsoft.com/office/officeart/2008/layout/LinedList"/>
    <dgm:cxn modelId="{DC8C3D1F-B750-482A-8336-32E0FB04A7FF}" type="presParOf" srcId="{C42017F2-BB0C-494A-99A1-115C24F90512}" destId="{56A46DF1-0FFC-45E4-A02E-E8E871763633}" srcOrd="1" destOrd="0" presId="urn:microsoft.com/office/officeart/2008/layout/LinedList"/>
    <dgm:cxn modelId="{2CC3C986-ED22-486C-858C-6F90EDC99C93}" type="presParOf" srcId="{A2B9DAB9-925F-46F0-9B50-F8C8758DFE14}" destId="{641BFAA0-0C18-4900-BED9-B8CC438F045F}" srcOrd="2" destOrd="0" presId="urn:microsoft.com/office/officeart/2008/layout/LinedList"/>
    <dgm:cxn modelId="{C891242E-A4D6-48F1-B713-80DF66DC35AF}" type="presParOf" srcId="{A2B9DAB9-925F-46F0-9B50-F8C8758DFE14}" destId="{88AB05E5-89C8-4C3A-A276-CA2BDFE031AA}" srcOrd="3" destOrd="0" presId="urn:microsoft.com/office/officeart/2008/layout/LinedList"/>
    <dgm:cxn modelId="{83744ADA-E5CB-4EDF-8EDF-143200813A44}" type="presParOf" srcId="{88AB05E5-89C8-4C3A-A276-CA2BDFE031AA}" destId="{23E9F35D-D443-43F9-9B3A-3FC0F0D377C2}" srcOrd="0" destOrd="0" presId="urn:microsoft.com/office/officeart/2008/layout/LinedList"/>
    <dgm:cxn modelId="{B8323CEC-A565-4BE7-BE15-AABE9A45E1AB}" type="presParOf" srcId="{88AB05E5-89C8-4C3A-A276-CA2BDFE031AA}" destId="{9A0E2B80-1A16-4A31-87CA-376A8B044AC4}" srcOrd="1" destOrd="0" presId="urn:microsoft.com/office/officeart/2008/layout/LinedList"/>
    <dgm:cxn modelId="{FE93F48B-9E4B-400B-BC48-8860053B8FF1}" type="presParOf" srcId="{A2B9DAB9-925F-46F0-9B50-F8C8758DFE14}" destId="{1E82AFED-81A2-4F5E-891C-0D96594788CA}" srcOrd="4" destOrd="0" presId="urn:microsoft.com/office/officeart/2008/layout/LinedList"/>
    <dgm:cxn modelId="{FD0C72E5-4B34-47A7-A619-BEDC6690712F}" type="presParOf" srcId="{A2B9DAB9-925F-46F0-9B50-F8C8758DFE14}" destId="{9D2DCA3D-B0B2-4EC4-8FBE-5949C257A7C1}" srcOrd="5" destOrd="0" presId="urn:microsoft.com/office/officeart/2008/layout/LinedList"/>
    <dgm:cxn modelId="{AD423229-AD77-40B3-8F51-B18C2A309662}" type="presParOf" srcId="{9D2DCA3D-B0B2-4EC4-8FBE-5949C257A7C1}" destId="{E43EE610-8122-471F-97A6-E1F392895411}" srcOrd="0" destOrd="0" presId="urn:microsoft.com/office/officeart/2008/layout/LinedList"/>
    <dgm:cxn modelId="{A4725F44-EFE4-4F2F-A689-757B6428F9C0}" type="presParOf" srcId="{9D2DCA3D-B0B2-4EC4-8FBE-5949C257A7C1}" destId="{5101BF55-E56F-415D-AA41-600538062CB6}" srcOrd="1" destOrd="0" presId="urn:microsoft.com/office/officeart/2008/layout/LinedList"/>
    <dgm:cxn modelId="{E5BD6A1D-F696-4BAB-B477-9FA99BE6FDE3}" type="presParOf" srcId="{A2B9DAB9-925F-46F0-9B50-F8C8758DFE14}" destId="{D962C79D-DC24-4E8F-8FEC-D1C621C80DFB}" srcOrd="6" destOrd="0" presId="urn:microsoft.com/office/officeart/2008/layout/LinedList"/>
    <dgm:cxn modelId="{863EEDF5-0D09-41ED-B686-2AF0A7BE871C}" type="presParOf" srcId="{A2B9DAB9-925F-46F0-9B50-F8C8758DFE14}" destId="{87F9FE72-59FD-4661-A0EB-BDE3BDF2DDA9}" srcOrd="7" destOrd="0" presId="urn:microsoft.com/office/officeart/2008/layout/LinedList"/>
    <dgm:cxn modelId="{07728FD8-0EBB-4D24-ADB5-22067CB97626}" type="presParOf" srcId="{87F9FE72-59FD-4661-A0EB-BDE3BDF2DDA9}" destId="{28A1B37C-13D4-4104-B65A-8FCD5D615E87}" srcOrd="0" destOrd="0" presId="urn:microsoft.com/office/officeart/2008/layout/LinedList"/>
    <dgm:cxn modelId="{1FDB13C9-3EB9-4097-ADF9-3F5017A8DDB7}" type="presParOf" srcId="{87F9FE72-59FD-4661-A0EB-BDE3BDF2DDA9}" destId="{2F3484A5-B878-4449-8A10-8ECD3D0474B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5A9CEFE-CE08-4BF2-BE31-CF8C31C278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B7E3EE-A986-4502-AD01-CD3C38BFFBC2}">
      <dgm:prSet custT="1"/>
      <dgm:spPr/>
      <dgm:t>
        <a:bodyPr/>
        <a:lstStyle/>
        <a:p>
          <a:pPr>
            <a:lnSpc>
              <a:spcPct val="100000"/>
            </a:lnSpc>
          </a:pPr>
          <a:r>
            <a:rPr lang="en-US" sz="2200" b="1">
              <a:solidFill>
                <a:schemeClr val="tx1"/>
              </a:solidFill>
            </a:rPr>
            <a:t>1. Set the purpose</a:t>
          </a:r>
        </a:p>
      </dgm:t>
    </dgm:pt>
    <dgm:pt modelId="{FE395C11-2EEF-4A72-A118-EB3B8BBA979F}" type="parTrans" cxnId="{B00BF717-E804-4E30-BA69-AD6C369E5967}">
      <dgm:prSet/>
      <dgm:spPr/>
      <dgm:t>
        <a:bodyPr/>
        <a:lstStyle/>
        <a:p>
          <a:endParaRPr lang="en-US"/>
        </a:p>
      </dgm:t>
    </dgm:pt>
    <dgm:pt modelId="{82919830-2007-47B4-A230-4857379BEFEF}" type="sibTrans" cxnId="{B00BF717-E804-4E30-BA69-AD6C369E5967}">
      <dgm:prSet/>
      <dgm:spPr/>
      <dgm:t>
        <a:bodyPr/>
        <a:lstStyle/>
        <a:p>
          <a:endParaRPr lang="en-US"/>
        </a:p>
      </dgm:t>
    </dgm:pt>
    <dgm:pt modelId="{ABCE7D98-B4B4-4329-9934-8831037156CC}">
      <dgm:prSet/>
      <dgm:spPr/>
      <dgm:t>
        <a:bodyPr/>
        <a:lstStyle/>
        <a:p>
          <a:pPr>
            <a:lnSpc>
              <a:spcPct val="100000"/>
            </a:lnSpc>
          </a:pPr>
          <a:r>
            <a:rPr lang="en-US" b="1">
              <a:solidFill>
                <a:schemeClr val="tx1"/>
              </a:solidFill>
            </a:rPr>
            <a:t>2. Select materials and partners</a:t>
          </a:r>
          <a:endParaRPr lang="en-US">
            <a:solidFill>
              <a:schemeClr val="tx1"/>
            </a:solidFill>
          </a:endParaRPr>
        </a:p>
      </dgm:t>
    </dgm:pt>
    <dgm:pt modelId="{7D732E50-8B2C-4D92-8149-67162933D492}" type="parTrans" cxnId="{D6276AED-D50F-4521-91E9-38CF3B872D6F}">
      <dgm:prSet/>
      <dgm:spPr/>
      <dgm:t>
        <a:bodyPr/>
        <a:lstStyle/>
        <a:p>
          <a:endParaRPr lang="en-US"/>
        </a:p>
      </dgm:t>
    </dgm:pt>
    <dgm:pt modelId="{EC0AF4D2-E5AF-42A2-AC8A-DA1D777D4C3C}" type="sibTrans" cxnId="{D6276AED-D50F-4521-91E9-38CF3B872D6F}">
      <dgm:prSet/>
      <dgm:spPr/>
      <dgm:t>
        <a:bodyPr/>
        <a:lstStyle/>
        <a:p>
          <a:endParaRPr lang="en-US"/>
        </a:p>
      </dgm:t>
    </dgm:pt>
    <dgm:pt modelId="{455F6358-CEAE-43C5-B0F7-EFC07FBD0BE9}">
      <dgm:prSet/>
      <dgm:spPr/>
      <dgm:t>
        <a:bodyPr/>
        <a:lstStyle/>
        <a:p>
          <a:pPr>
            <a:lnSpc>
              <a:spcPct val="100000"/>
            </a:lnSpc>
          </a:pPr>
          <a:r>
            <a:rPr lang="en-US" b="1">
              <a:solidFill>
                <a:schemeClr val="tx1"/>
              </a:solidFill>
            </a:rPr>
            <a:t>4. Practice</a:t>
          </a:r>
          <a:endParaRPr lang="en-US">
            <a:solidFill>
              <a:schemeClr val="tx1"/>
            </a:solidFill>
          </a:endParaRPr>
        </a:p>
      </dgm:t>
    </dgm:pt>
    <dgm:pt modelId="{B8DFAAE5-00C1-4483-A038-27B05EA5328D}" type="parTrans" cxnId="{3C8CF045-ED86-4C20-8856-2576B8F8F480}">
      <dgm:prSet/>
      <dgm:spPr/>
      <dgm:t>
        <a:bodyPr/>
        <a:lstStyle/>
        <a:p>
          <a:endParaRPr lang="en-US"/>
        </a:p>
      </dgm:t>
    </dgm:pt>
    <dgm:pt modelId="{733695CC-F154-4CBE-9B6B-646B8F3C7762}" type="sibTrans" cxnId="{3C8CF045-ED86-4C20-8856-2576B8F8F480}">
      <dgm:prSet/>
      <dgm:spPr/>
      <dgm:t>
        <a:bodyPr/>
        <a:lstStyle/>
        <a:p>
          <a:endParaRPr lang="en-US"/>
        </a:p>
      </dgm:t>
    </dgm:pt>
    <dgm:pt modelId="{F91622EF-2B2B-4775-9561-A82235E1D1D7}">
      <dgm:prSet/>
      <dgm:spPr/>
      <dgm:t>
        <a:bodyPr/>
        <a:lstStyle/>
        <a:p>
          <a:pPr>
            <a:lnSpc>
              <a:spcPct val="100000"/>
            </a:lnSpc>
          </a:pPr>
          <a:r>
            <a:rPr lang="en-US" b="1">
              <a:solidFill>
                <a:schemeClr val="tx1"/>
              </a:solidFill>
            </a:rPr>
            <a:t>3. Provide a model</a:t>
          </a:r>
          <a:endParaRPr lang="en-US">
            <a:solidFill>
              <a:schemeClr val="tx1"/>
            </a:solidFill>
          </a:endParaRPr>
        </a:p>
      </dgm:t>
    </dgm:pt>
    <dgm:pt modelId="{416762F1-BC1B-453C-BED6-80D66F239ADC}" type="sibTrans" cxnId="{4D5FD4AE-2C23-4BF1-9019-9D66C09012C2}">
      <dgm:prSet/>
      <dgm:spPr/>
      <dgm:t>
        <a:bodyPr/>
        <a:lstStyle/>
        <a:p>
          <a:endParaRPr lang="en-US"/>
        </a:p>
      </dgm:t>
    </dgm:pt>
    <dgm:pt modelId="{36746188-5C2E-488D-B328-83C0DA6DCD8A}" type="parTrans" cxnId="{4D5FD4AE-2C23-4BF1-9019-9D66C09012C2}">
      <dgm:prSet/>
      <dgm:spPr/>
      <dgm:t>
        <a:bodyPr/>
        <a:lstStyle/>
        <a:p>
          <a:endParaRPr lang="en-US"/>
        </a:p>
      </dgm:t>
    </dgm:pt>
    <dgm:pt modelId="{B4A0B695-9451-4024-A6C3-B0DA523E135A}" type="pres">
      <dgm:prSet presAssocID="{F5A9CEFE-CE08-4BF2-BE31-CF8C31C27882}" presName="root" presStyleCnt="0">
        <dgm:presLayoutVars>
          <dgm:dir/>
          <dgm:resizeHandles val="exact"/>
        </dgm:presLayoutVars>
      </dgm:prSet>
      <dgm:spPr/>
    </dgm:pt>
    <dgm:pt modelId="{E0D21B17-AC03-4C1C-B45C-767B4895CFCE}" type="pres">
      <dgm:prSet presAssocID="{3FB7E3EE-A986-4502-AD01-CD3C38BFFBC2}" presName="compNode" presStyleCnt="0"/>
      <dgm:spPr/>
    </dgm:pt>
    <dgm:pt modelId="{A9ACC3E0-E511-433C-B665-5487A5BAAAA2}" type="pres">
      <dgm:prSet presAssocID="{3FB7E3EE-A986-4502-AD01-CD3C38BFFBC2}" presName="bgRect" presStyleLbl="bgShp" presStyleIdx="0" presStyleCnt="4" custLinFactNeighborY="-10487"/>
      <dgm:spPr>
        <a:solidFill>
          <a:schemeClr val="accent1">
            <a:lumMod val="60000"/>
            <a:lumOff val="40000"/>
          </a:schemeClr>
        </a:solidFill>
      </dgm:spPr>
    </dgm:pt>
    <dgm:pt modelId="{8C896C24-B356-43E0-A3F4-C1F6027FA42B}" type="pres">
      <dgm:prSet presAssocID="{3FB7E3EE-A986-4502-AD01-CD3C38BFFBC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EA78A47F-C46B-48D5-99CD-35352681D815}" type="pres">
      <dgm:prSet presAssocID="{3FB7E3EE-A986-4502-AD01-CD3C38BFFBC2}" presName="spaceRect" presStyleCnt="0"/>
      <dgm:spPr/>
    </dgm:pt>
    <dgm:pt modelId="{9BFE5884-4F02-45CF-9470-41F864490800}" type="pres">
      <dgm:prSet presAssocID="{3FB7E3EE-A986-4502-AD01-CD3C38BFFBC2}" presName="parTx" presStyleLbl="revTx" presStyleIdx="0" presStyleCnt="4">
        <dgm:presLayoutVars>
          <dgm:chMax val="0"/>
          <dgm:chPref val="0"/>
        </dgm:presLayoutVars>
      </dgm:prSet>
      <dgm:spPr/>
    </dgm:pt>
    <dgm:pt modelId="{A137E046-5BA1-40DF-B048-A5C34CB67FB0}" type="pres">
      <dgm:prSet presAssocID="{82919830-2007-47B4-A230-4857379BEFEF}" presName="sibTrans" presStyleCnt="0"/>
      <dgm:spPr/>
    </dgm:pt>
    <dgm:pt modelId="{4928CAF2-3031-420C-8465-91C6883ACB6B}" type="pres">
      <dgm:prSet presAssocID="{ABCE7D98-B4B4-4329-9934-8831037156CC}" presName="compNode" presStyleCnt="0"/>
      <dgm:spPr/>
    </dgm:pt>
    <dgm:pt modelId="{17EE1481-8023-4AB2-8E67-6F81099FE2E8}" type="pres">
      <dgm:prSet presAssocID="{ABCE7D98-B4B4-4329-9934-8831037156CC}" presName="bgRect" presStyleLbl="bgShp" presStyleIdx="1" presStyleCnt="4"/>
      <dgm:spPr>
        <a:solidFill>
          <a:schemeClr val="accent1">
            <a:lumMod val="60000"/>
            <a:lumOff val="40000"/>
          </a:schemeClr>
        </a:solidFill>
      </dgm:spPr>
    </dgm:pt>
    <dgm:pt modelId="{944962D0-86D5-4536-8D19-B44B3BDE23E1}" type="pres">
      <dgm:prSet presAssocID="{ABCE7D98-B4B4-4329-9934-8831037156C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C99C0659-2635-4370-BF71-92F3F361999D}" type="pres">
      <dgm:prSet presAssocID="{ABCE7D98-B4B4-4329-9934-8831037156CC}" presName="spaceRect" presStyleCnt="0"/>
      <dgm:spPr/>
    </dgm:pt>
    <dgm:pt modelId="{892ABE13-75BA-4FFF-AD08-DFE98CBA0547}" type="pres">
      <dgm:prSet presAssocID="{ABCE7D98-B4B4-4329-9934-8831037156CC}" presName="parTx" presStyleLbl="revTx" presStyleIdx="1" presStyleCnt="4">
        <dgm:presLayoutVars>
          <dgm:chMax val="0"/>
          <dgm:chPref val="0"/>
        </dgm:presLayoutVars>
      </dgm:prSet>
      <dgm:spPr/>
    </dgm:pt>
    <dgm:pt modelId="{A62297B2-6EF6-4F8F-8908-36788F23C343}" type="pres">
      <dgm:prSet presAssocID="{EC0AF4D2-E5AF-42A2-AC8A-DA1D777D4C3C}" presName="sibTrans" presStyleCnt="0"/>
      <dgm:spPr/>
    </dgm:pt>
    <dgm:pt modelId="{D0564358-6ACB-4C68-AE2C-FEE1ABF8D00C}" type="pres">
      <dgm:prSet presAssocID="{F91622EF-2B2B-4775-9561-A82235E1D1D7}" presName="compNode" presStyleCnt="0"/>
      <dgm:spPr/>
    </dgm:pt>
    <dgm:pt modelId="{0121BF33-D3A0-4FD0-8DB2-F5C438CDC80A}" type="pres">
      <dgm:prSet presAssocID="{F91622EF-2B2B-4775-9561-A82235E1D1D7}" presName="bgRect" presStyleLbl="bgShp" presStyleIdx="2" presStyleCnt="4"/>
      <dgm:spPr>
        <a:solidFill>
          <a:schemeClr val="accent1">
            <a:lumMod val="60000"/>
            <a:lumOff val="40000"/>
          </a:schemeClr>
        </a:solidFill>
      </dgm:spPr>
    </dgm:pt>
    <dgm:pt modelId="{808574FD-D3F5-469E-AF43-38867EA84101}" type="pres">
      <dgm:prSet presAssocID="{F91622EF-2B2B-4775-9561-A82235E1D1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3280D580-89C0-4229-AED8-6F9A1D32BA2E}" type="pres">
      <dgm:prSet presAssocID="{F91622EF-2B2B-4775-9561-A82235E1D1D7}" presName="spaceRect" presStyleCnt="0"/>
      <dgm:spPr/>
    </dgm:pt>
    <dgm:pt modelId="{0DA81F20-D5B5-44B1-AF47-3454F7851161}" type="pres">
      <dgm:prSet presAssocID="{F91622EF-2B2B-4775-9561-A82235E1D1D7}" presName="parTx" presStyleLbl="revTx" presStyleIdx="2" presStyleCnt="4">
        <dgm:presLayoutVars>
          <dgm:chMax val="0"/>
          <dgm:chPref val="0"/>
        </dgm:presLayoutVars>
      </dgm:prSet>
      <dgm:spPr/>
    </dgm:pt>
    <dgm:pt modelId="{5E1B9E7C-8CE9-4E5A-870F-48F9128FBA7D}" type="pres">
      <dgm:prSet presAssocID="{416762F1-BC1B-453C-BED6-80D66F239ADC}" presName="sibTrans" presStyleCnt="0"/>
      <dgm:spPr/>
    </dgm:pt>
    <dgm:pt modelId="{AACD5F69-ACDA-4701-90AE-E97DE3C733DB}" type="pres">
      <dgm:prSet presAssocID="{455F6358-CEAE-43C5-B0F7-EFC07FBD0BE9}" presName="compNode" presStyleCnt="0"/>
      <dgm:spPr/>
    </dgm:pt>
    <dgm:pt modelId="{39F63E94-4A8B-4F38-8AE5-CEF328DCDCB8}" type="pres">
      <dgm:prSet presAssocID="{455F6358-CEAE-43C5-B0F7-EFC07FBD0BE9}" presName="bgRect" presStyleLbl="bgShp" presStyleIdx="3" presStyleCnt="4"/>
      <dgm:spPr>
        <a:solidFill>
          <a:schemeClr val="accent1">
            <a:lumMod val="60000"/>
            <a:lumOff val="40000"/>
          </a:schemeClr>
        </a:solidFill>
      </dgm:spPr>
    </dgm:pt>
    <dgm:pt modelId="{E4E08726-0BE7-4AA2-AEBE-69E07EFA76DA}" type="pres">
      <dgm:prSet presAssocID="{455F6358-CEAE-43C5-B0F7-EFC07FBD0BE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4612F158-1912-457C-A349-12AECAFC8FDE}" type="pres">
      <dgm:prSet presAssocID="{455F6358-CEAE-43C5-B0F7-EFC07FBD0BE9}" presName="spaceRect" presStyleCnt="0"/>
      <dgm:spPr/>
    </dgm:pt>
    <dgm:pt modelId="{9748627B-26B8-4EBF-A8A8-181822780B11}" type="pres">
      <dgm:prSet presAssocID="{455F6358-CEAE-43C5-B0F7-EFC07FBD0BE9}" presName="parTx" presStyleLbl="revTx" presStyleIdx="3" presStyleCnt="4">
        <dgm:presLayoutVars>
          <dgm:chMax val="0"/>
          <dgm:chPref val="0"/>
        </dgm:presLayoutVars>
      </dgm:prSet>
      <dgm:spPr/>
    </dgm:pt>
  </dgm:ptLst>
  <dgm:cxnLst>
    <dgm:cxn modelId="{50448D08-8DCF-4B9D-AC7C-146D79A3D3E6}" type="presOf" srcId="{F5A9CEFE-CE08-4BF2-BE31-CF8C31C27882}" destId="{B4A0B695-9451-4024-A6C3-B0DA523E135A}" srcOrd="0" destOrd="0" presId="urn:microsoft.com/office/officeart/2018/2/layout/IconVerticalSolidList"/>
    <dgm:cxn modelId="{B00BF717-E804-4E30-BA69-AD6C369E5967}" srcId="{F5A9CEFE-CE08-4BF2-BE31-CF8C31C27882}" destId="{3FB7E3EE-A986-4502-AD01-CD3C38BFFBC2}" srcOrd="0" destOrd="0" parTransId="{FE395C11-2EEF-4A72-A118-EB3B8BBA979F}" sibTransId="{82919830-2007-47B4-A230-4857379BEFEF}"/>
    <dgm:cxn modelId="{3C8CF045-ED86-4C20-8856-2576B8F8F480}" srcId="{F5A9CEFE-CE08-4BF2-BE31-CF8C31C27882}" destId="{455F6358-CEAE-43C5-B0F7-EFC07FBD0BE9}" srcOrd="3" destOrd="0" parTransId="{B8DFAAE5-00C1-4483-A038-27B05EA5328D}" sibTransId="{733695CC-F154-4CBE-9B6B-646B8F3C7762}"/>
    <dgm:cxn modelId="{9BD37C4B-0A67-47DF-ACC6-D0768ACCD85A}" type="presOf" srcId="{ABCE7D98-B4B4-4329-9934-8831037156CC}" destId="{892ABE13-75BA-4FFF-AD08-DFE98CBA0547}" srcOrd="0" destOrd="0" presId="urn:microsoft.com/office/officeart/2018/2/layout/IconVerticalSolidList"/>
    <dgm:cxn modelId="{9C6FFA4F-768B-4373-9FE7-4A55A68E85AE}" type="presOf" srcId="{3FB7E3EE-A986-4502-AD01-CD3C38BFFBC2}" destId="{9BFE5884-4F02-45CF-9470-41F864490800}" srcOrd="0" destOrd="0" presId="urn:microsoft.com/office/officeart/2018/2/layout/IconVerticalSolidList"/>
    <dgm:cxn modelId="{CE05CF85-8206-4613-AFF3-EB645FB0FEAC}" type="presOf" srcId="{F91622EF-2B2B-4775-9561-A82235E1D1D7}" destId="{0DA81F20-D5B5-44B1-AF47-3454F7851161}" srcOrd="0" destOrd="0" presId="urn:microsoft.com/office/officeart/2018/2/layout/IconVerticalSolidList"/>
    <dgm:cxn modelId="{8486AF89-6C31-48FE-8EB4-09CF6DA237E5}" type="presOf" srcId="{455F6358-CEAE-43C5-B0F7-EFC07FBD0BE9}" destId="{9748627B-26B8-4EBF-A8A8-181822780B11}" srcOrd="0" destOrd="0" presId="urn:microsoft.com/office/officeart/2018/2/layout/IconVerticalSolidList"/>
    <dgm:cxn modelId="{4D5FD4AE-2C23-4BF1-9019-9D66C09012C2}" srcId="{F5A9CEFE-CE08-4BF2-BE31-CF8C31C27882}" destId="{F91622EF-2B2B-4775-9561-A82235E1D1D7}" srcOrd="2" destOrd="0" parTransId="{36746188-5C2E-488D-B328-83C0DA6DCD8A}" sibTransId="{416762F1-BC1B-453C-BED6-80D66F239ADC}"/>
    <dgm:cxn modelId="{D6276AED-D50F-4521-91E9-38CF3B872D6F}" srcId="{F5A9CEFE-CE08-4BF2-BE31-CF8C31C27882}" destId="{ABCE7D98-B4B4-4329-9934-8831037156CC}" srcOrd="1" destOrd="0" parTransId="{7D732E50-8B2C-4D92-8149-67162933D492}" sibTransId="{EC0AF4D2-E5AF-42A2-AC8A-DA1D777D4C3C}"/>
    <dgm:cxn modelId="{B9ABA529-6ACD-44ED-83F7-8ADF2D6F823B}" type="presParOf" srcId="{B4A0B695-9451-4024-A6C3-B0DA523E135A}" destId="{E0D21B17-AC03-4C1C-B45C-767B4895CFCE}" srcOrd="0" destOrd="0" presId="urn:microsoft.com/office/officeart/2018/2/layout/IconVerticalSolidList"/>
    <dgm:cxn modelId="{2DEA271E-5BB5-41F5-AFAB-1AC78537E101}" type="presParOf" srcId="{E0D21B17-AC03-4C1C-B45C-767B4895CFCE}" destId="{A9ACC3E0-E511-433C-B665-5487A5BAAAA2}" srcOrd="0" destOrd="0" presId="urn:microsoft.com/office/officeart/2018/2/layout/IconVerticalSolidList"/>
    <dgm:cxn modelId="{FB167A0D-6A0B-4485-AF93-29A8915B460C}" type="presParOf" srcId="{E0D21B17-AC03-4C1C-B45C-767B4895CFCE}" destId="{8C896C24-B356-43E0-A3F4-C1F6027FA42B}" srcOrd="1" destOrd="0" presId="urn:microsoft.com/office/officeart/2018/2/layout/IconVerticalSolidList"/>
    <dgm:cxn modelId="{84F9BFF2-ACCF-48B6-B6C7-E463A57E288A}" type="presParOf" srcId="{E0D21B17-AC03-4C1C-B45C-767B4895CFCE}" destId="{EA78A47F-C46B-48D5-99CD-35352681D815}" srcOrd="2" destOrd="0" presId="urn:microsoft.com/office/officeart/2018/2/layout/IconVerticalSolidList"/>
    <dgm:cxn modelId="{3BA4C6D5-EE1C-412E-9797-AD44333A21DE}" type="presParOf" srcId="{E0D21B17-AC03-4C1C-B45C-767B4895CFCE}" destId="{9BFE5884-4F02-45CF-9470-41F864490800}" srcOrd="3" destOrd="0" presId="urn:microsoft.com/office/officeart/2018/2/layout/IconVerticalSolidList"/>
    <dgm:cxn modelId="{F8D5A3DF-79B9-4012-B08E-2972293378D4}" type="presParOf" srcId="{B4A0B695-9451-4024-A6C3-B0DA523E135A}" destId="{A137E046-5BA1-40DF-B048-A5C34CB67FB0}" srcOrd="1" destOrd="0" presId="urn:microsoft.com/office/officeart/2018/2/layout/IconVerticalSolidList"/>
    <dgm:cxn modelId="{02E38410-81F8-48D3-83B3-A89D4D0B2A3D}" type="presParOf" srcId="{B4A0B695-9451-4024-A6C3-B0DA523E135A}" destId="{4928CAF2-3031-420C-8465-91C6883ACB6B}" srcOrd="2" destOrd="0" presId="urn:microsoft.com/office/officeart/2018/2/layout/IconVerticalSolidList"/>
    <dgm:cxn modelId="{C201B1DC-460C-45A4-B84B-BBF62BEE0C81}" type="presParOf" srcId="{4928CAF2-3031-420C-8465-91C6883ACB6B}" destId="{17EE1481-8023-4AB2-8E67-6F81099FE2E8}" srcOrd="0" destOrd="0" presId="urn:microsoft.com/office/officeart/2018/2/layout/IconVerticalSolidList"/>
    <dgm:cxn modelId="{4BF71EAB-3D4D-49D9-B000-51ACF181F79A}" type="presParOf" srcId="{4928CAF2-3031-420C-8465-91C6883ACB6B}" destId="{944962D0-86D5-4536-8D19-B44B3BDE23E1}" srcOrd="1" destOrd="0" presId="urn:microsoft.com/office/officeart/2018/2/layout/IconVerticalSolidList"/>
    <dgm:cxn modelId="{D463EF5D-28AE-423D-8E13-AE276942854E}" type="presParOf" srcId="{4928CAF2-3031-420C-8465-91C6883ACB6B}" destId="{C99C0659-2635-4370-BF71-92F3F361999D}" srcOrd="2" destOrd="0" presId="urn:microsoft.com/office/officeart/2018/2/layout/IconVerticalSolidList"/>
    <dgm:cxn modelId="{68E13583-5571-494D-8379-CAEA846B4266}" type="presParOf" srcId="{4928CAF2-3031-420C-8465-91C6883ACB6B}" destId="{892ABE13-75BA-4FFF-AD08-DFE98CBA0547}" srcOrd="3" destOrd="0" presId="urn:microsoft.com/office/officeart/2018/2/layout/IconVerticalSolidList"/>
    <dgm:cxn modelId="{27D2B442-0D8A-4D0A-BA03-09B052965DA3}" type="presParOf" srcId="{B4A0B695-9451-4024-A6C3-B0DA523E135A}" destId="{A62297B2-6EF6-4F8F-8908-36788F23C343}" srcOrd="3" destOrd="0" presId="urn:microsoft.com/office/officeart/2018/2/layout/IconVerticalSolidList"/>
    <dgm:cxn modelId="{21E1AE5E-8541-4A3A-93A6-D4670CFD9F5D}" type="presParOf" srcId="{B4A0B695-9451-4024-A6C3-B0DA523E135A}" destId="{D0564358-6ACB-4C68-AE2C-FEE1ABF8D00C}" srcOrd="4" destOrd="0" presId="urn:microsoft.com/office/officeart/2018/2/layout/IconVerticalSolidList"/>
    <dgm:cxn modelId="{F1F2F9FA-814B-459E-B703-16A5CB75636B}" type="presParOf" srcId="{D0564358-6ACB-4C68-AE2C-FEE1ABF8D00C}" destId="{0121BF33-D3A0-4FD0-8DB2-F5C438CDC80A}" srcOrd="0" destOrd="0" presId="urn:microsoft.com/office/officeart/2018/2/layout/IconVerticalSolidList"/>
    <dgm:cxn modelId="{BA1D626C-8831-4CAF-A180-7A766CE9F5E2}" type="presParOf" srcId="{D0564358-6ACB-4C68-AE2C-FEE1ABF8D00C}" destId="{808574FD-D3F5-469E-AF43-38867EA84101}" srcOrd="1" destOrd="0" presId="urn:microsoft.com/office/officeart/2018/2/layout/IconVerticalSolidList"/>
    <dgm:cxn modelId="{F1E77155-708E-4B17-B7C0-52C97EC3748A}" type="presParOf" srcId="{D0564358-6ACB-4C68-AE2C-FEE1ABF8D00C}" destId="{3280D580-89C0-4229-AED8-6F9A1D32BA2E}" srcOrd="2" destOrd="0" presId="urn:microsoft.com/office/officeart/2018/2/layout/IconVerticalSolidList"/>
    <dgm:cxn modelId="{63048227-17FC-4CA1-A770-EC6110D6D611}" type="presParOf" srcId="{D0564358-6ACB-4C68-AE2C-FEE1ABF8D00C}" destId="{0DA81F20-D5B5-44B1-AF47-3454F7851161}" srcOrd="3" destOrd="0" presId="urn:microsoft.com/office/officeart/2018/2/layout/IconVerticalSolidList"/>
    <dgm:cxn modelId="{5D50F07F-C4E9-4D0D-977E-FC8437AB65F9}" type="presParOf" srcId="{B4A0B695-9451-4024-A6C3-B0DA523E135A}" destId="{5E1B9E7C-8CE9-4E5A-870F-48F9128FBA7D}" srcOrd="5" destOrd="0" presId="urn:microsoft.com/office/officeart/2018/2/layout/IconVerticalSolidList"/>
    <dgm:cxn modelId="{2BED764B-8A5B-475B-A9FA-449318E52257}" type="presParOf" srcId="{B4A0B695-9451-4024-A6C3-B0DA523E135A}" destId="{AACD5F69-ACDA-4701-90AE-E97DE3C733DB}" srcOrd="6" destOrd="0" presId="urn:microsoft.com/office/officeart/2018/2/layout/IconVerticalSolidList"/>
    <dgm:cxn modelId="{E417CD22-1D37-4A1A-9C61-EB7955A073B0}" type="presParOf" srcId="{AACD5F69-ACDA-4701-90AE-E97DE3C733DB}" destId="{39F63E94-4A8B-4F38-8AE5-CEF328DCDCB8}" srcOrd="0" destOrd="0" presId="urn:microsoft.com/office/officeart/2018/2/layout/IconVerticalSolidList"/>
    <dgm:cxn modelId="{FD504097-327D-4B23-BD68-006D11CA16F1}" type="presParOf" srcId="{AACD5F69-ACDA-4701-90AE-E97DE3C733DB}" destId="{E4E08726-0BE7-4AA2-AEBE-69E07EFA76DA}" srcOrd="1" destOrd="0" presId="urn:microsoft.com/office/officeart/2018/2/layout/IconVerticalSolidList"/>
    <dgm:cxn modelId="{E4CBC769-D17E-4AA2-8BBE-5EA84D109D7A}" type="presParOf" srcId="{AACD5F69-ACDA-4701-90AE-E97DE3C733DB}" destId="{4612F158-1912-457C-A349-12AECAFC8FDE}" srcOrd="2" destOrd="0" presId="urn:microsoft.com/office/officeart/2018/2/layout/IconVerticalSolidList"/>
    <dgm:cxn modelId="{175C0D00-EC50-4B7A-B59E-3FCAB5FE3056}" type="presParOf" srcId="{AACD5F69-ACDA-4701-90AE-E97DE3C733DB}" destId="{9748627B-26B8-4EBF-A8A8-181822780B1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59AFB4-2DBD-4714-8294-0BA4A533A1D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65C54D-2D91-446C-9F7C-A58F3CAB9DFE}">
      <dgm:prSet/>
      <dgm:spPr>
        <a:solidFill>
          <a:schemeClr val="accent1"/>
        </a:solidFill>
      </dgm:spPr>
      <dgm:t>
        <a:bodyPr/>
        <a:lstStyle/>
        <a:p>
          <a:r>
            <a:rPr lang="en-US"/>
            <a:t>Folders</a:t>
          </a:r>
        </a:p>
      </dgm:t>
    </dgm:pt>
    <dgm:pt modelId="{E5AE1BC9-EFE9-45B0-8E4D-9D50DB7F1534}" type="parTrans" cxnId="{753EC68C-32C8-4211-9C10-42678F4CEBDA}">
      <dgm:prSet/>
      <dgm:spPr/>
      <dgm:t>
        <a:bodyPr/>
        <a:lstStyle/>
        <a:p>
          <a:endParaRPr lang="en-US"/>
        </a:p>
      </dgm:t>
    </dgm:pt>
    <dgm:pt modelId="{34EBF791-42A8-4CA8-90D9-C9957F9D7DD5}" type="sibTrans" cxnId="{753EC68C-32C8-4211-9C10-42678F4CEBDA}">
      <dgm:prSet/>
      <dgm:spPr/>
      <dgm:t>
        <a:bodyPr/>
        <a:lstStyle/>
        <a:p>
          <a:endParaRPr lang="en-US"/>
        </a:p>
      </dgm:t>
    </dgm:pt>
    <dgm:pt modelId="{3B3911B1-313F-472B-9762-1CD497C6F442}">
      <dgm:prSet/>
      <dgm:spPr>
        <a:solidFill>
          <a:schemeClr val="accent1"/>
        </a:solidFill>
      </dgm:spPr>
      <dgm:t>
        <a:bodyPr/>
        <a:lstStyle/>
        <a:p>
          <a:r>
            <a:rPr lang="en-US"/>
            <a:t>Student copies of the text </a:t>
          </a:r>
        </a:p>
      </dgm:t>
    </dgm:pt>
    <dgm:pt modelId="{9AF2B9B6-2402-4D7D-B4EA-0CF1E32A2B81}" type="parTrans" cxnId="{CD74D9E8-8BAA-4E3D-B94B-D4EBB70D60EA}">
      <dgm:prSet/>
      <dgm:spPr/>
      <dgm:t>
        <a:bodyPr/>
        <a:lstStyle/>
        <a:p>
          <a:endParaRPr lang="en-US"/>
        </a:p>
      </dgm:t>
    </dgm:pt>
    <dgm:pt modelId="{6D7B123A-D35C-470E-8653-79704004BC2F}" type="sibTrans" cxnId="{CD74D9E8-8BAA-4E3D-B94B-D4EBB70D60EA}">
      <dgm:prSet/>
      <dgm:spPr/>
      <dgm:t>
        <a:bodyPr/>
        <a:lstStyle/>
        <a:p>
          <a:endParaRPr lang="en-US"/>
        </a:p>
      </dgm:t>
    </dgm:pt>
    <dgm:pt modelId="{64EB065E-33D4-45AA-BE74-EF293A3868B1}">
      <dgm:prSet/>
      <dgm:spPr>
        <a:solidFill>
          <a:schemeClr val="accent1"/>
        </a:solidFill>
      </dgm:spPr>
      <dgm:t>
        <a:bodyPr/>
        <a:lstStyle/>
        <a:p>
          <a:r>
            <a:rPr lang="en-US"/>
            <a:t>Pencils</a:t>
          </a:r>
        </a:p>
      </dgm:t>
    </dgm:pt>
    <dgm:pt modelId="{C94B2A2D-BD4C-4872-848B-5394A3F7B86E}" type="parTrans" cxnId="{4A67F815-CA30-4A41-934C-9BB8E1EBDC9F}">
      <dgm:prSet/>
      <dgm:spPr/>
      <dgm:t>
        <a:bodyPr/>
        <a:lstStyle/>
        <a:p>
          <a:endParaRPr lang="en-US"/>
        </a:p>
      </dgm:t>
    </dgm:pt>
    <dgm:pt modelId="{0764AB9C-0955-423C-8111-F266F040A7AF}" type="sibTrans" cxnId="{4A67F815-CA30-4A41-934C-9BB8E1EBDC9F}">
      <dgm:prSet/>
      <dgm:spPr/>
      <dgm:t>
        <a:bodyPr/>
        <a:lstStyle/>
        <a:p>
          <a:endParaRPr lang="en-US"/>
        </a:p>
      </dgm:t>
    </dgm:pt>
    <dgm:pt modelId="{13AC049B-A193-44A6-B2B7-2FD40A9D5102}">
      <dgm:prSet/>
      <dgm:spPr>
        <a:solidFill>
          <a:schemeClr val="accent1"/>
        </a:solidFill>
      </dgm:spPr>
      <dgm:t>
        <a:bodyPr/>
        <a:lstStyle/>
        <a:p>
          <a:r>
            <a:rPr lang="en-US"/>
            <a:t>Highlighters</a:t>
          </a:r>
        </a:p>
      </dgm:t>
    </dgm:pt>
    <dgm:pt modelId="{23203FB3-F4E4-4D22-8717-D64A2DC1B654}" type="parTrans" cxnId="{91A6CA42-BEA5-4037-B9F0-EA2483AA30F2}">
      <dgm:prSet/>
      <dgm:spPr/>
      <dgm:t>
        <a:bodyPr/>
        <a:lstStyle/>
        <a:p>
          <a:endParaRPr lang="en-US"/>
        </a:p>
      </dgm:t>
    </dgm:pt>
    <dgm:pt modelId="{0A2F32A4-414B-49D0-A16D-AE740E1FAF91}" type="sibTrans" cxnId="{91A6CA42-BEA5-4037-B9F0-EA2483AA30F2}">
      <dgm:prSet/>
      <dgm:spPr/>
      <dgm:t>
        <a:bodyPr/>
        <a:lstStyle/>
        <a:p>
          <a:endParaRPr lang="en-US"/>
        </a:p>
      </dgm:t>
    </dgm:pt>
    <dgm:pt modelId="{43479195-78A5-474D-AA4E-B60A91B9060D}">
      <dgm:prSet/>
      <dgm:spPr>
        <a:solidFill>
          <a:schemeClr val="accent1"/>
        </a:solidFill>
      </dgm:spPr>
      <dgm:t>
        <a:bodyPr/>
        <a:lstStyle/>
        <a:p>
          <a:r>
            <a:rPr lang="en-US"/>
            <a:t>Timer</a:t>
          </a:r>
        </a:p>
      </dgm:t>
    </dgm:pt>
    <dgm:pt modelId="{B64AB5BF-DC79-44C3-B85B-3D23D19A4FDC}" type="parTrans" cxnId="{AB9518E9-69F5-4A40-8879-8DD92345F60A}">
      <dgm:prSet/>
      <dgm:spPr/>
      <dgm:t>
        <a:bodyPr/>
        <a:lstStyle/>
        <a:p>
          <a:endParaRPr lang="en-US"/>
        </a:p>
      </dgm:t>
    </dgm:pt>
    <dgm:pt modelId="{DC280E28-9E42-42AC-98A2-557BE148AB3D}" type="sibTrans" cxnId="{AB9518E9-69F5-4A40-8879-8DD92345F60A}">
      <dgm:prSet/>
      <dgm:spPr/>
      <dgm:t>
        <a:bodyPr/>
        <a:lstStyle/>
        <a:p>
          <a:endParaRPr lang="en-US"/>
        </a:p>
      </dgm:t>
    </dgm:pt>
    <dgm:pt modelId="{33D61100-7B2E-43ED-BA76-8D296CA39A1E}" type="pres">
      <dgm:prSet presAssocID="{D959AFB4-2DBD-4714-8294-0BA4A533A1D7}" presName="diagram" presStyleCnt="0">
        <dgm:presLayoutVars>
          <dgm:dir/>
          <dgm:resizeHandles val="exact"/>
        </dgm:presLayoutVars>
      </dgm:prSet>
      <dgm:spPr/>
    </dgm:pt>
    <dgm:pt modelId="{C83924A9-AB63-436E-9DF2-E262FECB3450}" type="pres">
      <dgm:prSet presAssocID="{DB65C54D-2D91-446C-9F7C-A58F3CAB9DFE}" presName="node" presStyleLbl="node1" presStyleIdx="0" presStyleCnt="5">
        <dgm:presLayoutVars>
          <dgm:bulletEnabled val="1"/>
        </dgm:presLayoutVars>
      </dgm:prSet>
      <dgm:spPr/>
    </dgm:pt>
    <dgm:pt modelId="{5E229348-A6D4-419E-9BCB-0D725279E308}" type="pres">
      <dgm:prSet presAssocID="{34EBF791-42A8-4CA8-90D9-C9957F9D7DD5}" presName="sibTrans" presStyleCnt="0"/>
      <dgm:spPr/>
    </dgm:pt>
    <dgm:pt modelId="{5DFC4A1B-141A-462D-99DD-1ACC582987EC}" type="pres">
      <dgm:prSet presAssocID="{3B3911B1-313F-472B-9762-1CD497C6F442}" presName="node" presStyleLbl="node1" presStyleIdx="1" presStyleCnt="5">
        <dgm:presLayoutVars>
          <dgm:bulletEnabled val="1"/>
        </dgm:presLayoutVars>
      </dgm:prSet>
      <dgm:spPr/>
    </dgm:pt>
    <dgm:pt modelId="{9F458CE2-72C8-4CBF-BBD0-02583088ADA5}" type="pres">
      <dgm:prSet presAssocID="{6D7B123A-D35C-470E-8653-79704004BC2F}" presName="sibTrans" presStyleCnt="0"/>
      <dgm:spPr/>
    </dgm:pt>
    <dgm:pt modelId="{F05F3A15-4FCB-43CE-8151-EBD9CF6CD06F}" type="pres">
      <dgm:prSet presAssocID="{64EB065E-33D4-45AA-BE74-EF293A3868B1}" presName="node" presStyleLbl="node1" presStyleIdx="2" presStyleCnt="5">
        <dgm:presLayoutVars>
          <dgm:bulletEnabled val="1"/>
        </dgm:presLayoutVars>
      </dgm:prSet>
      <dgm:spPr/>
    </dgm:pt>
    <dgm:pt modelId="{79A2D835-A694-4C7B-8635-B2609EC53DBA}" type="pres">
      <dgm:prSet presAssocID="{0764AB9C-0955-423C-8111-F266F040A7AF}" presName="sibTrans" presStyleCnt="0"/>
      <dgm:spPr/>
    </dgm:pt>
    <dgm:pt modelId="{903CFB99-D259-466E-82F4-DFE613727768}" type="pres">
      <dgm:prSet presAssocID="{13AC049B-A193-44A6-B2B7-2FD40A9D5102}" presName="node" presStyleLbl="node1" presStyleIdx="3" presStyleCnt="5">
        <dgm:presLayoutVars>
          <dgm:bulletEnabled val="1"/>
        </dgm:presLayoutVars>
      </dgm:prSet>
      <dgm:spPr/>
    </dgm:pt>
    <dgm:pt modelId="{27F201C1-3AD3-4825-9047-D5A7C81D86D4}" type="pres">
      <dgm:prSet presAssocID="{0A2F32A4-414B-49D0-A16D-AE740E1FAF91}" presName="sibTrans" presStyleCnt="0"/>
      <dgm:spPr/>
    </dgm:pt>
    <dgm:pt modelId="{79E10613-882F-4E4B-8896-CE3A14F2B096}" type="pres">
      <dgm:prSet presAssocID="{43479195-78A5-474D-AA4E-B60A91B9060D}" presName="node" presStyleLbl="node1" presStyleIdx="4" presStyleCnt="5">
        <dgm:presLayoutVars>
          <dgm:bulletEnabled val="1"/>
        </dgm:presLayoutVars>
      </dgm:prSet>
      <dgm:spPr/>
    </dgm:pt>
  </dgm:ptLst>
  <dgm:cxnLst>
    <dgm:cxn modelId="{2A876602-C0CD-46F5-8DE5-468697E9AC04}" type="presOf" srcId="{DB65C54D-2D91-446C-9F7C-A58F3CAB9DFE}" destId="{C83924A9-AB63-436E-9DF2-E262FECB3450}" srcOrd="0" destOrd="0" presId="urn:microsoft.com/office/officeart/2005/8/layout/default"/>
    <dgm:cxn modelId="{4A67F815-CA30-4A41-934C-9BB8E1EBDC9F}" srcId="{D959AFB4-2DBD-4714-8294-0BA4A533A1D7}" destId="{64EB065E-33D4-45AA-BE74-EF293A3868B1}" srcOrd="2" destOrd="0" parTransId="{C94B2A2D-BD4C-4872-848B-5394A3F7B86E}" sibTransId="{0764AB9C-0955-423C-8111-F266F040A7AF}"/>
    <dgm:cxn modelId="{7BDF4928-37E5-4D44-8377-9523B2EBF76C}" type="presOf" srcId="{13AC049B-A193-44A6-B2B7-2FD40A9D5102}" destId="{903CFB99-D259-466E-82F4-DFE613727768}" srcOrd="0" destOrd="0" presId="urn:microsoft.com/office/officeart/2005/8/layout/default"/>
    <dgm:cxn modelId="{91A6CA42-BEA5-4037-B9F0-EA2483AA30F2}" srcId="{D959AFB4-2DBD-4714-8294-0BA4A533A1D7}" destId="{13AC049B-A193-44A6-B2B7-2FD40A9D5102}" srcOrd="3" destOrd="0" parTransId="{23203FB3-F4E4-4D22-8717-D64A2DC1B654}" sibTransId="{0A2F32A4-414B-49D0-A16D-AE740E1FAF91}"/>
    <dgm:cxn modelId="{B837DD51-634B-43E1-877A-ECC96DD95D65}" type="presOf" srcId="{64EB065E-33D4-45AA-BE74-EF293A3868B1}" destId="{F05F3A15-4FCB-43CE-8151-EBD9CF6CD06F}" srcOrd="0" destOrd="0" presId="urn:microsoft.com/office/officeart/2005/8/layout/default"/>
    <dgm:cxn modelId="{48DFA37B-9C04-4E94-AB48-270BB58F9636}" type="presOf" srcId="{D959AFB4-2DBD-4714-8294-0BA4A533A1D7}" destId="{33D61100-7B2E-43ED-BA76-8D296CA39A1E}" srcOrd="0" destOrd="0" presId="urn:microsoft.com/office/officeart/2005/8/layout/default"/>
    <dgm:cxn modelId="{753EC68C-32C8-4211-9C10-42678F4CEBDA}" srcId="{D959AFB4-2DBD-4714-8294-0BA4A533A1D7}" destId="{DB65C54D-2D91-446C-9F7C-A58F3CAB9DFE}" srcOrd="0" destOrd="0" parTransId="{E5AE1BC9-EFE9-45B0-8E4D-9D50DB7F1534}" sibTransId="{34EBF791-42A8-4CA8-90D9-C9957F9D7DD5}"/>
    <dgm:cxn modelId="{15E7EF91-0706-4343-95CF-5CA19F300635}" type="presOf" srcId="{3B3911B1-313F-472B-9762-1CD497C6F442}" destId="{5DFC4A1B-141A-462D-99DD-1ACC582987EC}" srcOrd="0" destOrd="0" presId="urn:microsoft.com/office/officeart/2005/8/layout/default"/>
    <dgm:cxn modelId="{3D54D3D9-72C8-440D-96A6-ABA6E96B9EF4}" type="presOf" srcId="{43479195-78A5-474D-AA4E-B60A91B9060D}" destId="{79E10613-882F-4E4B-8896-CE3A14F2B096}" srcOrd="0" destOrd="0" presId="urn:microsoft.com/office/officeart/2005/8/layout/default"/>
    <dgm:cxn modelId="{CD74D9E8-8BAA-4E3D-B94B-D4EBB70D60EA}" srcId="{D959AFB4-2DBD-4714-8294-0BA4A533A1D7}" destId="{3B3911B1-313F-472B-9762-1CD497C6F442}" srcOrd="1" destOrd="0" parTransId="{9AF2B9B6-2402-4D7D-B4EA-0CF1E32A2B81}" sibTransId="{6D7B123A-D35C-470E-8653-79704004BC2F}"/>
    <dgm:cxn modelId="{AB9518E9-69F5-4A40-8879-8DD92345F60A}" srcId="{D959AFB4-2DBD-4714-8294-0BA4A533A1D7}" destId="{43479195-78A5-474D-AA4E-B60A91B9060D}" srcOrd="4" destOrd="0" parTransId="{B64AB5BF-DC79-44C3-B85B-3D23D19A4FDC}" sibTransId="{DC280E28-9E42-42AC-98A2-557BE148AB3D}"/>
    <dgm:cxn modelId="{39342B63-2685-4303-AE88-C8D344A3CCD0}" type="presParOf" srcId="{33D61100-7B2E-43ED-BA76-8D296CA39A1E}" destId="{C83924A9-AB63-436E-9DF2-E262FECB3450}" srcOrd="0" destOrd="0" presId="urn:microsoft.com/office/officeart/2005/8/layout/default"/>
    <dgm:cxn modelId="{7EBCE6F9-0466-4EA3-8F0E-08A3E3F0E24A}" type="presParOf" srcId="{33D61100-7B2E-43ED-BA76-8D296CA39A1E}" destId="{5E229348-A6D4-419E-9BCB-0D725279E308}" srcOrd="1" destOrd="0" presId="urn:microsoft.com/office/officeart/2005/8/layout/default"/>
    <dgm:cxn modelId="{402B14BE-3777-4D48-BA8C-608976FAAAE7}" type="presParOf" srcId="{33D61100-7B2E-43ED-BA76-8D296CA39A1E}" destId="{5DFC4A1B-141A-462D-99DD-1ACC582987EC}" srcOrd="2" destOrd="0" presId="urn:microsoft.com/office/officeart/2005/8/layout/default"/>
    <dgm:cxn modelId="{EAE24303-5BC3-4B0E-97A9-1F1AA7E981E7}" type="presParOf" srcId="{33D61100-7B2E-43ED-BA76-8D296CA39A1E}" destId="{9F458CE2-72C8-4CBF-BBD0-02583088ADA5}" srcOrd="3" destOrd="0" presId="urn:microsoft.com/office/officeart/2005/8/layout/default"/>
    <dgm:cxn modelId="{792A12F2-4E60-48AC-8675-8BD6D2461A89}" type="presParOf" srcId="{33D61100-7B2E-43ED-BA76-8D296CA39A1E}" destId="{F05F3A15-4FCB-43CE-8151-EBD9CF6CD06F}" srcOrd="4" destOrd="0" presId="urn:microsoft.com/office/officeart/2005/8/layout/default"/>
    <dgm:cxn modelId="{767F4868-87B0-43CB-8A2B-687A30086A9D}" type="presParOf" srcId="{33D61100-7B2E-43ED-BA76-8D296CA39A1E}" destId="{79A2D835-A694-4C7B-8635-B2609EC53DBA}" srcOrd="5" destOrd="0" presId="urn:microsoft.com/office/officeart/2005/8/layout/default"/>
    <dgm:cxn modelId="{45ABC4F5-44A2-4749-9742-B58C8AC86A7C}" type="presParOf" srcId="{33D61100-7B2E-43ED-BA76-8D296CA39A1E}" destId="{903CFB99-D259-466E-82F4-DFE613727768}" srcOrd="6" destOrd="0" presId="urn:microsoft.com/office/officeart/2005/8/layout/default"/>
    <dgm:cxn modelId="{E5D35C1E-1742-474C-BD37-E967692A373C}" type="presParOf" srcId="{33D61100-7B2E-43ED-BA76-8D296CA39A1E}" destId="{27F201C1-3AD3-4825-9047-D5A7C81D86D4}" srcOrd="7" destOrd="0" presId="urn:microsoft.com/office/officeart/2005/8/layout/default"/>
    <dgm:cxn modelId="{A1AD06E8-DF49-4028-A02C-DC5A49AD6751}" type="presParOf" srcId="{33D61100-7B2E-43ED-BA76-8D296CA39A1E}" destId="{79E10613-882F-4E4B-8896-CE3A14F2B096}" srcOrd="8"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400AA5-3E53-436B-B87E-367C34AD0C0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A0FBF2A4-1EBC-4D06-AABD-C872A99E5094}">
      <dgm:prSet custT="1"/>
      <dgm:spPr>
        <a:solidFill>
          <a:schemeClr val="accent1"/>
        </a:solidFill>
      </dgm:spPr>
      <dgm:t>
        <a:bodyPr/>
        <a:lstStyle/>
        <a:p>
          <a:r>
            <a:rPr lang="en-US" sz="1800" b="0" i="0"/>
            <a:t>Students pair up</a:t>
          </a:r>
          <a:r>
            <a:rPr lang="en-US" sz="1600" b="0" i="0"/>
            <a:t>.</a:t>
          </a:r>
          <a:endParaRPr lang="en-US" sz="1600"/>
        </a:p>
      </dgm:t>
    </dgm:pt>
    <dgm:pt modelId="{3E3FDDFB-2FA5-4931-BAFC-0BF112230D37}" type="parTrans" cxnId="{BE9527F6-3A07-433C-83F8-59E66F56B24B}">
      <dgm:prSet/>
      <dgm:spPr/>
      <dgm:t>
        <a:bodyPr/>
        <a:lstStyle/>
        <a:p>
          <a:endParaRPr lang="en-US"/>
        </a:p>
      </dgm:t>
    </dgm:pt>
    <dgm:pt modelId="{4E0DCD51-7865-423F-AD2F-132C966D4D1A}" type="sibTrans" cxnId="{BE9527F6-3A07-433C-83F8-59E66F56B24B}">
      <dgm:prSet/>
      <dgm:spPr>
        <a:solidFill>
          <a:schemeClr val="bg1">
            <a:alpha val="90000"/>
          </a:schemeClr>
        </a:solidFill>
      </dgm:spPr>
      <dgm:t>
        <a:bodyPr/>
        <a:lstStyle/>
        <a:p>
          <a:endParaRPr lang="en-US"/>
        </a:p>
      </dgm:t>
    </dgm:pt>
    <dgm:pt modelId="{A72A0ACB-5E75-4B65-A9B3-5C6A98BA3C09}">
      <dgm:prSet custT="1"/>
      <dgm:spPr>
        <a:solidFill>
          <a:schemeClr val="accent1"/>
        </a:solidFill>
      </dgm:spPr>
      <dgm:t>
        <a:bodyPr/>
        <a:lstStyle/>
        <a:p>
          <a:r>
            <a:rPr lang="en-US" sz="1800" b="0" i="0"/>
            <a:t>Teacher sets a timer for one minute</a:t>
          </a:r>
          <a:r>
            <a:rPr lang="en-US" sz="1600" b="0" i="0"/>
            <a:t>.</a:t>
          </a:r>
          <a:endParaRPr lang="en-US" sz="1600"/>
        </a:p>
      </dgm:t>
    </dgm:pt>
    <dgm:pt modelId="{A46921DF-4849-441D-B373-811598E68202}" type="parTrans" cxnId="{49962F8F-FCC5-4BBA-9D89-4F46C1E15A2F}">
      <dgm:prSet/>
      <dgm:spPr/>
      <dgm:t>
        <a:bodyPr/>
        <a:lstStyle/>
        <a:p>
          <a:endParaRPr lang="en-US"/>
        </a:p>
      </dgm:t>
    </dgm:pt>
    <dgm:pt modelId="{B4815FC9-06E6-431D-8BC8-7771A482B448}" type="sibTrans" cxnId="{49962F8F-FCC5-4BBA-9D89-4F46C1E15A2F}">
      <dgm:prSet/>
      <dgm:spPr>
        <a:solidFill>
          <a:schemeClr val="bg1">
            <a:alpha val="90000"/>
          </a:schemeClr>
        </a:solidFill>
      </dgm:spPr>
      <dgm:t>
        <a:bodyPr/>
        <a:lstStyle/>
        <a:p>
          <a:endParaRPr lang="en-US"/>
        </a:p>
      </dgm:t>
    </dgm:pt>
    <dgm:pt modelId="{310ED490-2AC0-4C15-B9C3-DECFABAD0034}">
      <dgm:prSet custT="1"/>
      <dgm:spPr>
        <a:solidFill>
          <a:schemeClr val="accent1"/>
        </a:solidFill>
      </dgm:spPr>
      <dgm:t>
        <a:bodyPr/>
        <a:lstStyle/>
        <a:p>
          <a:r>
            <a:rPr lang="en-US" sz="1800" b="0" i="0"/>
            <a:t>One student reads while the partner follows along, underlining any word errors and circling the last word read. </a:t>
          </a:r>
          <a:endParaRPr lang="en-US" sz="1800"/>
        </a:p>
      </dgm:t>
    </dgm:pt>
    <dgm:pt modelId="{118FC11B-0751-46A1-BCA6-96169A784E19}" type="parTrans" cxnId="{4A2DF312-E4B6-4F69-90DC-3BE12A1B3C85}">
      <dgm:prSet/>
      <dgm:spPr/>
      <dgm:t>
        <a:bodyPr/>
        <a:lstStyle/>
        <a:p>
          <a:endParaRPr lang="en-US"/>
        </a:p>
      </dgm:t>
    </dgm:pt>
    <dgm:pt modelId="{42EE0343-DD33-41E5-85C8-74903DD33D37}" type="sibTrans" cxnId="{4A2DF312-E4B6-4F69-90DC-3BE12A1B3C85}">
      <dgm:prSet/>
      <dgm:spPr>
        <a:solidFill>
          <a:schemeClr val="bg1">
            <a:alpha val="90000"/>
          </a:schemeClr>
        </a:solidFill>
      </dgm:spPr>
      <dgm:t>
        <a:bodyPr/>
        <a:lstStyle/>
        <a:p>
          <a:endParaRPr lang="en-US"/>
        </a:p>
      </dgm:t>
    </dgm:pt>
    <dgm:pt modelId="{242F17D5-4753-4C78-B96F-DFC860D08473}">
      <dgm:prSet custT="1"/>
      <dgm:spPr>
        <a:solidFill>
          <a:schemeClr val="accent1"/>
        </a:solidFill>
      </dgm:spPr>
      <dgm:t>
        <a:bodyPr/>
        <a:lstStyle/>
        <a:p>
          <a:r>
            <a:rPr lang="en-US" sz="1800" b="0" i="0"/>
            <a:t>Partner tells the reader how many correct words were read, and the reader records the number on their fluency record</a:t>
          </a:r>
          <a:r>
            <a:rPr lang="en-US" sz="1800" b="0" i="1"/>
            <a:t>. </a:t>
          </a:r>
          <a:endParaRPr lang="en-US" sz="1800" i="1"/>
        </a:p>
      </dgm:t>
    </dgm:pt>
    <dgm:pt modelId="{DE2CD2EA-4550-4634-A23E-993F9C7F9F0B}" type="parTrans" cxnId="{79D38A4A-6301-442C-95C1-DCA42A3E7206}">
      <dgm:prSet/>
      <dgm:spPr/>
      <dgm:t>
        <a:bodyPr/>
        <a:lstStyle/>
        <a:p>
          <a:endParaRPr lang="en-US"/>
        </a:p>
      </dgm:t>
    </dgm:pt>
    <dgm:pt modelId="{4F9E2858-3D71-4EF8-9D19-0106FC1EAB93}" type="sibTrans" cxnId="{79D38A4A-6301-442C-95C1-DCA42A3E7206}">
      <dgm:prSet/>
      <dgm:spPr>
        <a:solidFill>
          <a:schemeClr val="bg1">
            <a:alpha val="90000"/>
          </a:schemeClr>
        </a:solidFill>
      </dgm:spPr>
      <dgm:t>
        <a:bodyPr/>
        <a:lstStyle/>
        <a:p>
          <a:endParaRPr lang="en-US"/>
        </a:p>
      </dgm:t>
    </dgm:pt>
    <dgm:pt modelId="{D5BA182D-1E0C-4DA6-8042-35BADC22E6FC}">
      <dgm:prSet custT="1"/>
      <dgm:spPr>
        <a:solidFill>
          <a:schemeClr val="accent1"/>
        </a:solidFill>
      </dgm:spPr>
      <dgm:t>
        <a:bodyPr/>
        <a:lstStyle/>
        <a:p>
          <a:r>
            <a:rPr lang="en-US" sz="1800" b="0" i="0" u="none" strike="noStrike">
              <a:solidFill>
                <a:schemeClr val="bg1"/>
              </a:solidFill>
              <a:effectLst/>
              <a:latin typeface="Calibri" panose="020F0502020204030204" pitchFamily="34" charset="0"/>
            </a:rPr>
            <a:t>Reset the timer for another minute. Students repeat the process, with roles reversed. </a:t>
          </a:r>
          <a:endParaRPr lang="en-US" sz="1800">
            <a:solidFill>
              <a:schemeClr val="bg1"/>
            </a:solidFill>
          </a:endParaRPr>
        </a:p>
      </dgm:t>
    </dgm:pt>
    <dgm:pt modelId="{B6543661-4C2C-490F-838E-27754534BF98}" type="parTrans" cxnId="{95BBEEBF-D039-4CA8-A93E-35D1ADD817B8}">
      <dgm:prSet/>
      <dgm:spPr/>
      <dgm:t>
        <a:bodyPr/>
        <a:lstStyle/>
        <a:p>
          <a:endParaRPr lang="en-US"/>
        </a:p>
      </dgm:t>
    </dgm:pt>
    <dgm:pt modelId="{331E1FDB-0DC6-4A09-88D3-843F2DE36A06}" type="sibTrans" cxnId="{95BBEEBF-D039-4CA8-A93E-35D1ADD817B8}">
      <dgm:prSet/>
      <dgm:spPr/>
      <dgm:t>
        <a:bodyPr/>
        <a:lstStyle/>
        <a:p>
          <a:endParaRPr lang="en-US"/>
        </a:p>
      </dgm:t>
    </dgm:pt>
    <dgm:pt modelId="{2BE597FC-FE74-4606-B603-28C8CB2D051F}">
      <dgm:prSet/>
      <dgm:spPr/>
      <dgm:t>
        <a:bodyPr/>
        <a:lstStyle/>
        <a:p>
          <a:endParaRPr lang="en-US"/>
        </a:p>
      </dgm:t>
    </dgm:pt>
    <dgm:pt modelId="{AC11F996-D9D0-4592-BBE2-DB42737AAA48}" type="parTrans" cxnId="{284F7DB4-D105-49D4-8403-FE4CE83F79EC}">
      <dgm:prSet/>
      <dgm:spPr/>
      <dgm:t>
        <a:bodyPr/>
        <a:lstStyle/>
        <a:p>
          <a:endParaRPr lang="en-US"/>
        </a:p>
      </dgm:t>
    </dgm:pt>
    <dgm:pt modelId="{FD2B5ACF-3ADE-4FFD-9868-36618F84C211}" type="sibTrans" cxnId="{284F7DB4-D105-49D4-8403-FE4CE83F79EC}">
      <dgm:prSet/>
      <dgm:spPr/>
      <dgm:t>
        <a:bodyPr/>
        <a:lstStyle/>
        <a:p>
          <a:endParaRPr lang="en-US"/>
        </a:p>
      </dgm:t>
    </dgm:pt>
    <dgm:pt modelId="{9EE2DD55-D748-4737-8D54-E3B7A9630B97}" type="pres">
      <dgm:prSet presAssocID="{BF400AA5-3E53-436B-B87E-367C34AD0C0F}" presName="outerComposite" presStyleCnt="0">
        <dgm:presLayoutVars>
          <dgm:chMax val="5"/>
          <dgm:dir/>
          <dgm:resizeHandles val="exact"/>
        </dgm:presLayoutVars>
      </dgm:prSet>
      <dgm:spPr/>
    </dgm:pt>
    <dgm:pt modelId="{76C36EF4-8E93-40DB-929C-248609D27DB1}" type="pres">
      <dgm:prSet presAssocID="{BF400AA5-3E53-436B-B87E-367C34AD0C0F}" presName="dummyMaxCanvas" presStyleCnt="0">
        <dgm:presLayoutVars/>
      </dgm:prSet>
      <dgm:spPr/>
    </dgm:pt>
    <dgm:pt modelId="{08792654-5507-4D04-8F48-50F0D463D380}" type="pres">
      <dgm:prSet presAssocID="{BF400AA5-3E53-436B-B87E-367C34AD0C0F}" presName="FiveNodes_1" presStyleLbl="node1" presStyleIdx="0" presStyleCnt="5" custLinFactNeighborX="0">
        <dgm:presLayoutVars>
          <dgm:bulletEnabled val="1"/>
        </dgm:presLayoutVars>
      </dgm:prSet>
      <dgm:spPr/>
    </dgm:pt>
    <dgm:pt modelId="{26694448-2E6E-4BD1-BFEC-B59DF6668C82}" type="pres">
      <dgm:prSet presAssocID="{BF400AA5-3E53-436B-B87E-367C34AD0C0F}" presName="FiveNodes_2" presStyleLbl="node1" presStyleIdx="1" presStyleCnt="5">
        <dgm:presLayoutVars>
          <dgm:bulletEnabled val="1"/>
        </dgm:presLayoutVars>
      </dgm:prSet>
      <dgm:spPr/>
    </dgm:pt>
    <dgm:pt modelId="{A6B637BF-86A2-41EB-949A-B7BF4DAD60E5}" type="pres">
      <dgm:prSet presAssocID="{BF400AA5-3E53-436B-B87E-367C34AD0C0F}" presName="FiveNodes_3" presStyleLbl="node1" presStyleIdx="2" presStyleCnt="5">
        <dgm:presLayoutVars>
          <dgm:bulletEnabled val="1"/>
        </dgm:presLayoutVars>
      </dgm:prSet>
      <dgm:spPr/>
    </dgm:pt>
    <dgm:pt modelId="{2138925E-B454-4261-A363-609D8706C7D1}" type="pres">
      <dgm:prSet presAssocID="{BF400AA5-3E53-436B-B87E-367C34AD0C0F}" presName="FiveNodes_4" presStyleLbl="node1" presStyleIdx="3" presStyleCnt="5">
        <dgm:presLayoutVars>
          <dgm:bulletEnabled val="1"/>
        </dgm:presLayoutVars>
      </dgm:prSet>
      <dgm:spPr/>
    </dgm:pt>
    <dgm:pt modelId="{7F16BBD6-62B8-4972-97D9-F02077AC90F0}" type="pres">
      <dgm:prSet presAssocID="{BF400AA5-3E53-436B-B87E-367C34AD0C0F}" presName="FiveNodes_5" presStyleLbl="node1" presStyleIdx="4" presStyleCnt="5">
        <dgm:presLayoutVars>
          <dgm:bulletEnabled val="1"/>
        </dgm:presLayoutVars>
      </dgm:prSet>
      <dgm:spPr/>
    </dgm:pt>
    <dgm:pt modelId="{4CA50657-3477-4F5E-A02D-2DCEE5FAE71F}" type="pres">
      <dgm:prSet presAssocID="{BF400AA5-3E53-436B-B87E-367C34AD0C0F}" presName="FiveConn_1-2" presStyleLbl="fgAccFollowNode1" presStyleIdx="0" presStyleCnt="4">
        <dgm:presLayoutVars>
          <dgm:bulletEnabled val="1"/>
        </dgm:presLayoutVars>
      </dgm:prSet>
      <dgm:spPr/>
    </dgm:pt>
    <dgm:pt modelId="{108870FC-5A18-4E3D-AA58-FA26DF528963}" type="pres">
      <dgm:prSet presAssocID="{BF400AA5-3E53-436B-B87E-367C34AD0C0F}" presName="FiveConn_2-3" presStyleLbl="fgAccFollowNode1" presStyleIdx="1" presStyleCnt="4">
        <dgm:presLayoutVars>
          <dgm:bulletEnabled val="1"/>
        </dgm:presLayoutVars>
      </dgm:prSet>
      <dgm:spPr/>
    </dgm:pt>
    <dgm:pt modelId="{22A8AEFF-A77D-445A-8D1C-B24D7A39A139}" type="pres">
      <dgm:prSet presAssocID="{BF400AA5-3E53-436B-B87E-367C34AD0C0F}" presName="FiveConn_3-4" presStyleLbl="fgAccFollowNode1" presStyleIdx="2" presStyleCnt="4">
        <dgm:presLayoutVars>
          <dgm:bulletEnabled val="1"/>
        </dgm:presLayoutVars>
      </dgm:prSet>
      <dgm:spPr/>
    </dgm:pt>
    <dgm:pt modelId="{CA359114-B95D-46FB-BD50-14B1685577A9}" type="pres">
      <dgm:prSet presAssocID="{BF400AA5-3E53-436B-B87E-367C34AD0C0F}" presName="FiveConn_4-5" presStyleLbl="fgAccFollowNode1" presStyleIdx="3" presStyleCnt="4">
        <dgm:presLayoutVars>
          <dgm:bulletEnabled val="1"/>
        </dgm:presLayoutVars>
      </dgm:prSet>
      <dgm:spPr/>
    </dgm:pt>
    <dgm:pt modelId="{65F1A3A6-C184-4DBE-9F0C-EE32652F28AB}" type="pres">
      <dgm:prSet presAssocID="{BF400AA5-3E53-436B-B87E-367C34AD0C0F}" presName="FiveNodes_1_text" presStyleLbl="node1" presStyleIdx="4" presStyleCnt="5">
        <dgm:presLayoutVars>
          <dgm:bulletEnabled val="1"/>
        </dgm:presLayoutVars>
      </dgm:prSet>
      <dgm:spPr/>
    </dgm:pt>
    <dgm:pt modelId="{A2722DDD-86DB-49E3-9CAE-C999D4CF8BE3}" type="pres">
      <dgm:prSet presAssocID="{BF400AA5-3E53-436B-B87E-367C34AD0C0F}" presName="FiveNodes_2_text" presStyleLbl="node1" presStyleIdx="4" presStyleCnt="5">
        <dgm:presLayoutVars>
          <dgm:bulletEnabled val="1"/>
        </dgm:presLayoutVars>
      </dgm:prSet>
      <dgm:spPr/>
    </dgm:pt>
    <dgm:pt modelId="{DB9F4332-20CF-49EA-B309-0A2A01FB6C5E}" type="pres">
      <dgm:prSet presAssocID="{BF400AA5-3E53-436B-B87E-367C34AD0C0F}" presName="FiveNodes_3_text" presStyleLbl="node1" presStyleIdx="4" presStyleCnt="5">
        <dgm:presLayoutVars>
          <dgm:bulletEnabled val="1"/>
        </dgm:presLayoutVars>
      </dgm:prSet>
      <dgm:spPr/>
    </dgm:pt>
    <dgm:pt modelId="{CA83ABAB-49D2-4363-B8E9-C3849F1BF66C}" type="pres">
      <dgm:prSet presAssocID="{BF400AA5-3E53-436B-B87E-367C34AD0C0F}" presName="FiveNodes_4_text" presStyleLbl="node1" presStyleIdx="4" presStyleCnt="5">
        <dgm:presLayoutVars>
          <dgm:bulletEnabled val="1"/>
        </dgm:presLayoutVars>
      </dgm:prSet>
      <dgm:spPr/>
    </dgm:pt>
    <dgm:pt modelId="{1EAED3FB-790A-4767-83C8-119C6EC6CF89}" type="pres">
      <dgm:prSet presAssocID="{BF400AA5-3E53-436B-B87E-367C34AD0C0F}" presName="FiveNodes_5_text" presStyleLbl="node1" presStyleIdx="4" presStyleCnt="5">
        <dgm:presLayoutVars>
          <dgm:bulletEnabled val="1"/>
        </dgm:presLayoutVars>
      </dgm:prSet>
      <dgm:spPr/>
    </dgm:pt>
  </dgm:ptLst>
  <dgm:cxnLst>
    <dgm:cxn modelId="{4A2DF312-E4B6-4F69-90DC-3BE12A1B3C85}" srcId="{BF400AA5-3E53-436B-B87E-367C34AD0C0F}" destId="{310ED490-2AC0-4C15-B9C3-DECFABAD0034}" srcOrd="2" destOrd="0" parTransId="{118FC11B-0751-46A1-BCA6-96169A784E19}" sibTransId="{42EE0343-DD33-41E5-85C8-74903DD33D37}"/>
    <dgm:cxn modelId="{AA619723-F28B-4C32-BF33-164253B1A063}" type="presOf" srcId="{310ED490-2AC0-4C15-B9C3-DECFABAD0034}" destId="{DB9F4332-20CF-49EA-B309-0A2A01FB6C5E}" srcOrd="1" destOrd="0" presId="urn:microsoft.com/office/officeart/2005/8/layout/vProcess5"/>
    <dgm:cxn modelId="{DEDA382B-2BB4-4915-9CD8-0B4A0773CB0A}" type="presOf" srcId="{4E0DCD51-7865-423F-AD2F-132C966D4D1A}" destId="{4CA50657-3477-4F5E-A02D-2DCEE5FAE71F}" srcOrd="0" destOrd="0" presId="urn:microsoft.com/office/officeart/2005/8/layout/vProcess5"/>
    <dgm:cxn modelId="{9909352C-89ED-449C-85A3-6C7F5C0004D0}" type="presOf" srcId="{A72A0ACB-5E75-4B65-A9B3-5C6A98BA3C09}" destId="{26694448-2E6E-4BD1-BFEC-B59DF6668C82}" srcOrd="0" destOrd="0" presId="urn:microsoft.com/office/officeart/2005/8/layout/vProcess5"/>
    <dgm:cxn modelId="{C0704238-8770-4ADA-8326-892081B7679F}" type="presOf" srcId="{310ED490-2AC0-4C15-B9C3-DECFABAD0034}" destId="{A6B637BF-86A2-41EB-949A-B7BF4DAD60E5}" srcOrd="0" destOrd="0" presId="urn:microsoft.com/office/officeart/2005/8/layout/vProcess5"/>
    <dgm:cxn modelId="{3B52365B-2637-43AC-BB90-5E9BCBD41EFB}" type="presOf" srcId="{D5BA182D-1E0C-4DA6-8042-35BADC22E6FC}" destId="{1EAED3FB-790A-4767-83C8-119C6EC6CF89}" srcOrd="1" destOrd="0" presId="urn:microsoft.com/office/officeart/2005/8/layout/vProcess5"/>
    <dgm:cxn modelId="{E3576168-C150-4DBF-AE9D-CAE4F10286DD}" type="presOf" srcId="{242F17D5-4753-4C78-B96F-DFC860D08473}" destId="{2138925E-B454-4261-A363-609D8706C7D1}" srcOrd="0" destOrd="0" presId="urn:microsoft.com/office/officeart/2005/8/layout/vProcess5"/>
    <dgm:cxn modelId="{79D38A4A-6301-442C-95C1-DCA42A3E7206}" srcId="{BF400AA5-3E53-436B-B87E-367C34AD0C0F}" destId="{242F17D5-4753-4C78-B96F-DFC860D08473}" srcOrd="3" destOrd="0" parTransId="{DE2CD2EA-4550-4634-A23E-993F9C7F9F0B}" sibTransId="{4F9E2858-3D71-4EF8-9D19-0106FC1EAB93}"/>
    <dgm:cxn modelId="{1D4DAC81-9136-47D8-A2F9-D090E739195A}" type="presOf" srcId="{D5BA182D-1E0C-4DA6-8042-35BADC22E6FC}" destId="{7F16BBD6-62B8-4972-97D9-F02077AC90F0}" srcOrd="0" destOrd="0" presId="urn:microsoft.com/office/officeart/2005/8/layout/vProcess5"/>
    <dgm:cxn modelId="{0C4A3482-74D8-434A-9587-2F607E9950A2}" type="presOf" srcId="{BF400AA5-3E53-436B-B87E-367C34AD0C0F}" destId="{9EE2DD55-D748-4737-8D54-E3B7A9630B97}" srcOrd="0" destOrd="0" presId="urn:microsoft.com/office/officeart/2005/8/layout/vProcess5"/>
    <dgm:cxn modelId="{49962F8F-FCC5-4BBA-9D89-4F46C1E15A2F}" srcId="{BF400AA5-3E53-436B-B87E-367C34AD0C0F}" destId="{A72A0ACB-5E75-4B65-A9B3-5C6A98BA3C09}" srcOrd="1" destOrd="0" parTransId="{A46921DF-4849-441D-B373-811598E68202}" sibTransId="{B4815FC9-06E6-431D-8BC8-7771A482B448}"/>
    <dgm:cxn modelId="{F27CC6A5-065F-4737-B0FE-761AA9215996}" type="presOf" srcId="{A0FBF2A4-1EBC-4D06-AABD-C872A99E5094}" destId="{65F1A3A6-C184-4DBE-9F0C-EE32652F28AB}" srcOrd="1" destOrd="0" presId="urn:microsoft.com/office/officeart/2005/8/layout/vProcess5"/>
    <dgm:cxn modelId="{284F7DB4-D105-49D4-8403-FE4CE83F79EC}" srcId="{BF400AA5-3E53-436B-B87E-367C34AD0C0F}" destId="{2BE597FC-FE74-4606-B603-28C8CB2D051F}" srcOrd="5" destOrd="0" parTransId="{AC11F996-D9D0-4592-BBE2-DB42737AAA48}" sibTransId="{FD2B5ACF-3ADE-4FFD-9868-36618F84C211}"/>
    <dgm:cxn modelId="{95BBEEBF-D039-4CA8-A93E-35D1ADD817B8}" srcId="{BF400AA5-3E53-436B-B87E-367C34AD0C0F}" destId="{D5BA182D-1E0C-4DA6-8042-35BADC22E6FC}" srcOrd="4" destOrd="0" parTransId="{B6543661-4C2C-490F-838E-27754534BF98}" sibTransId="{331E1FDB-0DC6-4A09-88D3-843F2DE36A06}"/>
    <dgm:cxn modelId="{6AC8A4CA-F779-4E1E-9D3A-9DE547BA940C}" type="presOf" srcId="{4F9E2858-3D71-4EF8-9D19-0106FC1EAB93}" destId="{CA359114-B95D-46FB-BD50-14B1685577A9}" srcOrd="0" destOrd="0" presId="urn:microsoft.com/office/officeart/2005/8/layout/vProcess5"/>
    <dgm:cxn modelId="{2DBD2ECC-7734-49D6-8251-6DD86B00F847}" type="presOf" srcId="{A0FBF2A4-1EBC-4D06-AABD-C872A99E5094}" destId="{08792654-5507-4D04-8F48-50F0D463D380}" srcOrd="0" destOrd="0" presId="urn:microsoft.com/office/officeart/2005/8/layout/vProcess5"/>
    <dgm:cxn modelId="{FB112BE0-DF43-49CE-8480-1B045CC09E6F}" type="presOf" srcId="{242F17D5-4753-4C78-B96F-DFC860D08473}" destId="{CA83ABAB-49D2-4363-B8E9-C3849F1BF66C}" srcOrd="1" destOrd="0" presId="urn:microsoft.com/office/officeart/2005/8/layout/vProcess5"/>
    <dgm:cxn modelId="{39D19EEA-C9BA-4B60-9390-338E12B0375A}" type="presOf" srcId="{A72A0ACB-5E75-4B65-A9B3-5C6A98BA3C09}" destId="{A2722DDD-86DB-49E3-9CAE-C999D4CF8BE3}" srcOrd="1" destOrd="0" presId="urn:microsoft.com/office/officeart/2005/8/layout/vProcess5"/>
    <dgm:cxn modelId="{BE9527F6-3A07-433C-83F8-59E66F56B24B}" srcId="{BF400AA5-3E53-436B-B87E-367C34AD0C0F}" destId="{A0FBF2A4-1EBC-4D06-AABD-C872A99E5094}" srcOrd="0" destOrd="0" parTransId="{3E3FDDFB-2FA5-4931-BAFC-0BF112230D37}" sibTransId="{4E0DCD51-7865-423F-AD2F-132C966D4D1A}"/>
    <dgm:cxn modelId="{5DE44CFA-79E4-42C1-83F4-FEF0B70500DE}" type="presOf" srcId="{42EE0343-DD33-41E5-85C8-74903DD33D37}" destId="{22A8AEFF-A77D-445A-8D1C-B24D7A39A139}" srcOrd="0" destOrd="0" presId="urn:microsoft.com/office/officeart/2005/8/layout/vProcess5"/>
    <dgm:cxn modelId="{CFF0A4FA-4EAB-4254-BE4D-EE2C25FAAAF5}" type="presOf" srcId="{B4815FC9-06E6-431D-8BC8-7771A482B448}" destId="{108870FC-5A18-4E3D-AA58-FA26DF528963}" srcOrd="0" destOrd="0" presId="urn:microsoft.com/office/officeart/2005/8/layout/vProcess5"/>
    <dgm:cxn modelId="{AFD80E90-1257-475D-B5ED-5D18A9DEC12B}" type="presParOf" srcId="{9EE2DD55-D748-4737-8D54-E3B7A9630B97}" destId="{76C36EF4-8E93-40DB-929C-248609D27DB1}" srcOrd="0" destOrd="0" presId="urn:microsoft.com/office/officeart/2005/8/layout/vProcess5"/>
    <dgm:cxn modelId="{B65CE8FB-66E8-4839-AC5F-584FF0BF4806}" type="presParOf" srcId="{9EE2DD55-D748-4737-8D54-E3B7A9630B97}" destId="{08792654-5507-4D04-8F48-50F0D463D380}" srcOrd="1" destOrd="0" presId="urn:microsoft.com/office/officeart/2005/8/layout/vProcess5"/>
    <dgm:cxn modelId="{3D98B5D0-B140-4B4A-87ED-FC4A5D9FE058}" type="presParOf" srcId="{9EE2DD55-D748-4737-8D54-E3B7A9630B97}" destId="{26694448-2E6E-4BD1-BFEC-B59DF6668C82}" srcOrd="2" destOrd="0" presId="urn:microsoft.com/office/officeart/2005/8/layout/vProcess5"/>
    <dgm:cxn modelId="{5F795FD3-F0B8-495E-BC34-1D973B5FFB17}" type="presParOf" srcId="{9EE2DD55-D748-4737-8D54-E3B7A9630B97}" destId="{A6B637BF-86A2-41EB-949A-B7BF4DAD60E5}" srcOrd="3" destOrd="0" presId="urn:microsoft.com/office/officeart/2005/8/layout/vProcess5"/>
    <dgm:cxn modelId="{8195A096-682D-423F-B45F-A32577BE842B}" type="presParOf" srcId="{9EE2DD55-D748-4737-8D54-E3B7A9630B97}" destId="{2138925E-B454-4261-A363-609D8706C7D1}" srcOrd="4" destOrd="0" presId="urn:microsoft.com/office/officeart/2005/8/layout/vProcess5"/>
    <dgm:cxn modelId="{C26121AE-D312-4267-9F07-1D5C56921EFE}" type="presParOf" srcId="{9EE2DD55-D748-4737-8D54-E3B7A9630B97}" destId="{7F16BBD6-62B8-4972-97D9-F02077AC90F0}" srcOrd="5" destOrd="0" presId="urn:microsoft.com/office/officeart/2005/8/layout/vProcess5"/>
    <dgm:cxn modelId="{8FA9A975-46A6-4126-9B8F-E20E946674E4}" type="presParOf" srcId="{9EE2DD55-D748-4737-8D54-E3B7A9630B97}" destId="{4CA50657-3477-4F5E-A02D-2DCEE5FAE71F}" srcOrd="6" destOrd="0" presId="urn:microsoft.com/office/officeart/2005/8/layout/vProcess5"/>
    <dgm:cxn modelId="{1994DA5E-0F59-466F-A004-7B91C391C99B}" type="presParOf" srcId="{9EE2DD55-D748-4737-8D54-E3B7A9630B97}" destId="{108870FC-5A18-4E3D-AA58-FA26DF528963}" srcOrd="7" destOrd="0" presId="urn:microsoft.com/office/officeart/2005/8/layout/vProcess5"/>
    <dgm:cxn modelId="{353C852E-60D0-4010-B0F0-AD8C03645305}" type="presParOf" srcId="{9EE2DD55-D748-4737-8D54-E3B7A9630B97}" destId="{22A8AEFF-A77D-445A-8D1C-B24D7A39A139}" srcOrd="8" destOrd="0" presId="urn:microsoft.com/office/officeart/2005/8/layout/vProcess5"/>
    <dgm:cxn modelId="{59EBB86F-CBB8-4CC9-9271-4A43978572BE}" type="presParOf" srcId="{9EE2DD55-D748-4737-8D54-E3B7A9630B97}" destId="{CA359114-B95D-46FB-BD50-14B1685577A9}" srcOrd="9" destOrd="0" presId="urn:microsoft.com/office/officeart/2005/8/layout/vProcess5"/>
    <dgm:cxn modelId="{BFA887BA-CA56-4A7E-AE6C-8CB13C326F11}" type="presParOf" srcId="{9EE2DD55-D748-4737-8D54-E3B7A9630B97}" destId="{65F1A3A6-C184-4DBE-9F0C-EE32652F28AB}" srcOrd="10" destOrd="0" presId="urn:microsoft.com/office/officeart/2005/8/layout/vProcess5"/>
    <dgm:cxn modelId="{A9245449-AAE4-4243-BD39-869F887546C9}" type="presParOf" srcId="{9EE2DD55-D748-4737-8D54-E3B7A9630B97}" destId="{A2722DDD-86DB-49E3-9CAE-C999D4CF8BE3}" srcOrd="11" destOrd="0" presId="urn:microsoft.com/office/officeart/2005/8/layout/vProcess5"/>
    <dgm:cxn modelId="{48C529B0-7FBC-45E7-835C-B415F0926C6D}" type="presParOf" srcId="{9EE2DD55-D748-4737-8D54-E3B7A9630B97}" destId="{DB9F4332-20CF-49EA-B309-0A2A01FB6C5E}" srcOrd="12" destOrd="0" presId="urn:microsoft.com/office/officeart/2005/8/layout/vProcess5"/>
    <dgm:cxn modelId="{7CA32362-68A6-4559-B8C9-1CE57DB039E6}" type="presParOf" srcId="{9EE2DD55-D748-4737-8D54-E3B7A9630B97}" destId="{CA83ABAB-49D2-4363-B8E9-C3849F1BF66C}" srcOrd="13" destOrd="0" presId="urn:microsoft.com/office/officeart/2005/8/layout/vProcess5"/>
    <dgm:cxn modelId="{383F8757-402D-404B-BA7B-52CAB2D86F29}" type="presParOf" srcId="{9EE2DD55-D748-4737-8D54-E3B7A9630B97}" destId="{1EAED3FB-790A-4767-83C8-119C6EC6CF89}"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2190CE-5E78-49B4-B88B-D01AA80F299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26A5CC0-9487-4122-B52F-7492DCBB04A7}">
      <dgm:prSet/>
      <dgm:spPr/>
      <dgm:t>
        <a:bodyPr/>
        <a:lstStyle/>
        <a:p>
          <a:r>
            <a:rPr lang="en-US" b="0" i="0">
              <a:latin typeface="Calibri Light" panose="020F0302020204030204" pitchFamily="34" charset="0"/>
              <a:cs typeface="Calibri Light" panose="020F0302020204030204" pitchFamily="34" charset="0"/>
            </a:rPr>
            <a:t>Students pair up.</a:t>
          </a:r>
          <a:endParaRPr lang="en-US">
            <a:latin typeface="Calibri Light" panose="020F0302020204030204" pitchFamily="34" charset="0"/>
            <a:cs typeface="Calibri Light" panose="020F0302020204030204" pitchFamily="34" charset="0"/>
          </a:endParaRPr>
        </a:p>
      </dgm:t>
    </dgm:pt>
    <dgm:pt modelId="{CB4784FC-39BE-449D-9A8A-282C96FEC4C2}" type="parTrans" cxnId="{09E20B28-37D6-4D80-8DFB-046267C760DF}">
      <dgm:prSet/>
      <dgm:spPr/>
      <dgm:t>
        <a:bodyPr/>
        <a:lstStyle/>
        <a:p>
          <a:endParaRPr lang="en-US"/>
        </a:p>
      </dgm:t>
    </dgm:pt>
    <dgm:pt modelId="{F83EE80D-90B9-4885-91B9-8516D851182D}" type="sibTrans" cxnId="{09E20B28-37D6-4D80-8DFB-046267C760DF}">
      <dgm:prSet/>
      <dgm:spPr/>
      <dgm:t>
        <a:bodyPr/>
        <a:lstStyle/>
        <a:p>
          <a:endParaRPr lang="en-US"/>
        </a:p>
      </dgm:t>
    </dgm:pt>
    <dgm:pt modelId="{EAF8F2FC-C9BE-49EA-B504-A314DEF13A88}">
      <dgm:prSet/>
      <dgm:spPr/>
      <dgm:t>
        <a:bodyPr/>
        <a:lstStyle/>
        <a:p>
          <a:r>
            <a:rPr lang="en-US" b="0" i="0">
              <a:latin typeface="Calibri Light" panose="020F0302020204030204" pitchFamily="34" charset="0"/>
              <a:cs typeface="Calibri Light" panose="020F0302020204030204" pitchFamily="34" charset="0"/>
            </a:rPr>
            <a:t>Teacher sets a timer for one minute.</a:t>
          </a:r>
          <a:endParaRPr lang="en-US">
            <a:latin typeface="Calibri Light" panose="020F0302020204030204" pitchFamily="34" charset="0"/>
            <a:cs typeface="Calibri Light" panose="020F0302020204030204" pitchFamily="34" charset="0"/>
          </a:endParaRPr>
        </a:p>
      </dgm:t>
    </dgm:pt>
    <dgm:pt modelId="{7B83213E-36CA-46BC-92B8-AA0F5C39C5DB}" type="parTrans" cxnId="{0D471F9D-878B-4E4D-9C9F-D2F2E079E883}">
      <dgm:prSet/>
      <dgm:spPr/>
      <dgm:t>
        <a:bodyPr/>
        <a:lstStyle/>
        <a:p>
          <a:endParaRPr lang="en-US"/>
        </a:p>
      </dgm:t>
    </dgm:pt>
    <dgm:pt modelId="{0EC9AA81-6B08-4822-9077-BFE1304014C7}" type="sibTrans" cxnId="{0D471F9D-878B-4E4D-9C9F-D2F2E079E883}">
      <dgm:prSet/>
      <dgm:spPr/>
      <dgm:t>
        <a:bodyPr/>
        <a:lstStyle/>
        <a:p>
          <a:endParaRPr lang="en-US"/>
        </a:p>
      </dgm:t>
    </dgm:pt>
    <dgm:pt modelId="{350A7590-4AFF-4391-A8C3-A5E9172BA195}">
      <dgm:prSet/>
      <dgm:spPr/>
      <dgm:t>
        <a:bodyPr/>
        <a:lstStyle/>
        <a:p>
          <a:r>
            <a:rPr lang="en-US" b="0" i="0">
              <a:latin typeface="Calibri Light" panose="020F0302020204030204" pitchFamily="34" charset="0"/>
              <a:cs typeface="Calibri Light" panose="020F0302020204030204" pitchFamily="34" charset="0"/>
            </a:rPr>
            <a:t>One student reads while the partner follows along, underlining any word errors and circling the last word read. </a:t>
          </a:r>
          <a:endParaRPr lang="en-US">
            <a:latin typeface="Calibri Light" panose="020F0302020204030204" pitchFamily="34" charset="0"/>
            <a:cs typeface="Calibri Light" panose="020F0302020204030204" pitchFamily="34" charset="0"/>
          </a:endParaRPr>
        </a:p>
      </dgm:t>
    </dgm:pt>
    <dgm:pt modelId="{A06F5C81-0A1F-413C-A189-58972E3CD0BB}" type="parTrans" cxnId="{4807E51C-5D03-4287-9BF8-4D699848EE75}">
      <dgm:prSet/>
      <dgm:spPr/>
      <dgm:t>
        <a:bodyPr/>
        <a:lstStyle/>
        <a:p>
          <a:endParaRPr lang="en-US"/>
        </a:p>
      </dgm:t>
    </dgm:pt>
    <dgm:pt modelId="{6BC9AA8D-2B91-448A-822C-6F63BEA18B4C}" type="sibTrans" cxnId="{4807E51C-5D03-4287-9BF8-4D699848EE75}">
      <dgm:prSet/>
      <dgm:spPr/>
      <dgm:t>
        <a:bodyPr/>
        <a:lstStyle/>
        <a:p>
          <a:endParaRPr lang="en-US"/>
        </a:p>
      </dgm:t>
    </dgm:pt>
    <dgm:pt modelId="{74AABFF8-6706-45A7-903E-234158BD0188}">
      <dgm:prSet/>
      <dgm:spPr/>
      <dgm:t>
        <a:bodyPr/>
        <a:lstStyle/>
        <a:p>
          <a:r>
            <a:rPr lang="en-US" b="0" i="0">
              <a:latin typeface="Calibri Light" panose="020F0302020204030204" pitchFamily="34" charset="0"/>
              <a:cs typeface="Calibri Light" panose="020F0302020204030204" pitchFamily="34" charset="0"/>
            </a:rPr>
            <a:t>Partner tells the reader how many correct words were read, and the reader records the number on his/her fluency record</a:t>
          </a:r>
          <a:r>
            <a:rPr lang="en-US" b="0" i="1">
              <a:latin typeface="Calibri Light" panose="020F0302020204030204" pitchFamily="34" charset="0"/>
              <a:cs typeface="Calibri Light" panose="020F0302020204030204" pitchFamily="34" charset="0"/>
            </a:rPr>
            <a:t>. </a:t>
          </a:r>
          <a:endParaRPr lang="en-US">
            <a:latin typeface="Calibri Light" panose="020F0302020204030204" pitchFamily="34" charset="0"/>
            <a:cs typeface="Calibri Light" panose="020F0302020204030204" pitchFamily="34" charset="0"/>
          </a:endParaRPr>
        </a:p>
      </dgm:t>
    </dgm:pt>
    <dgm:pt modelId="{65D234F6-A1DE-463C-BF76-4ACF1B889E47}" type="parTrans" cxnId="{CA32CFF1-4EA0-4E2B-A343-AA6F0E8FDAFB}">
      <dgm:prSet/>
      <dgm:spPr/>
      <dgm:t>
        <a:bodyPr/>
        <a:lstStyle/>
        <a:p>
          <a:endParaRPr lang="en-US"/>
        </a:p>
      </dgm:t>
    </dgm:pt>
    <dgm:pt modelId="{3BA33F53-E42C-4451-AB6F-07677A98F978}" type="sibTrans" cxnId="{CA32CFF1-4EA0-4E2B-A343-AA6F0E8FDAFB}">
      <dgm:prSet/>
      <dgm:spPr/>
      <dgm:t>
        <a:bodyPr/>
        <a:lstStyle/>
        <a:p>
          <a:endParaRPr lang="en-US"/>
        </a:p>
      </dgm:t>
    </dgm:pt>
    <dgm:pt modelId="{96A58AD9-1893-4D35-BE94-AFACB349D519}">
      <dgm:prSet/>
      <dgm:spPr/>
      <dgm:t>
        <a:bodyPr/>
        <a:lstStyle/>
        <a:p>
          <a:r>
            <a:rPr lang="en-US" b="0" i="0">
              <a:latin typeface="Calibri Light" panose="020F0302020204030204" pitchFamily="34" charset="0"/>
              <a:cs typeface="Calibri Light" panose="020F0302020204030204" pitchFamily="34" charset="0"/>
            </a:rPr>
            <a:t>Reset the timer for another minute. Students repeat the process, with roles reversed. </a:t>
          </a:r>
          <a:endParaRPr lang="en-US">
            <a:latin typeface="Calibri Light" panose="020F0302020204030204" pitchFamily="34" charset="0"/>
            <a:cs typeface="Calibri Light" panose="020F0302020204030204" pitchFamily="34" charset="0"/>
          </a:endParaRPr>
        </a:p>
      </dgm:t>
    </dgm:pt>
    <dgm:pt modelId="{32111009-4A1C-4FBC-8716-35642C40C7A9}" type="parTrans" cxnId="{1ECEE19D-D6B6-425C-888C-4CFF05D130A5}">
      <dgm:prSet/>
      <dgm:spPr/>
      <dgm:t>
        <a:bodyPr/>
        <a:lstStyle/>
        <a:p>
          <a:endParaRPr lang="en-US"/>
        </a:p>
      </dgm:t>
    </dgm:pt>
    <dgm:pt modelId="{D8EBB73F-23E5-4F0D-B20D-D55C8C064BD6}" type="sibTrans" cxnId="{1ECEE19D-D6B6-425C-888C-4CFF05D130A5}">
      <dgm:prSet/>
      <dgm:spPr/>
      <dgm:t>
        <a:bodyPr/>
        <a:lstStyle/>
        <a:p>
          <a:endParaRPr lang="en-US"/>
        </a:p>
      </dgm:t>
    </dgm:pt>
    <dgm:pt modelId="{36B77E25-4485-423B-AE1F-B71C254BD202}" type="pres">
      <dgm:prSet presAssocID="{032190CE-5E78-49B4-B88B-D01AA80F2998}" presName="vert0" presStyleCnt="0">
        <dgm:presLayoutVars>
          <dgm:dir/>
          <dgm:animOne val="branch"/>
          <dgm:animLvl val="lvl"/>
        </dgm:presLayoutVars>
      </dgm:prSet>
      <dgm:spPr/>
    </dgm:pt>
    <dgm:pt modelId="{A673AFD2-1FA6-48B8-81E9-672889375D24}" type="pres">
      <dgm:prSet presAssocID="{C26A5CC0-9487-4122-B52F-7492DCBB04A7}" presName="thickLine" presStyleLbl="alignNode1" presStyleIdx="0" presStyleCnt="5"/>
      <dgm:spPr/>
    </dgm:pt>
    <dgm:pt modelId="{A5655FCE-BB84-466F-8B9C-6825EE9D3DD3}" type="pres">
      <dgm:prSet presAssocID="{C26A5CC0-9487-4122-B52F-7492DCBB04A7}" presName="horz1" presStyleCnt="0"/>
      <dgm:spPr/>
    </dgm:pt>
    <dgm:pt modelId="{F1093B73-5031-4CA9-94D3-DE81659A36B0}" type="pres">
      <dgm:prSet presAssocID="{C26A5CC0-9487-4122-B52F-7492DCBB04A7}" presName="tx1" presStyleLbl="revTx" presStyleIdx="0" presStyleCnt="5"/>
      <dgm:spPr/>
    </dgm:pt>
    <dgm:pt modelId="{2CBCA309-DC11-4240-9B02-7B4F4C481653}" type="pres">
      <dgm:prSet presAssocID="{C26A5CC0-9487-4122-B52F-7492DCBB04A7}" presName="vert1" presStyleCnt="0"/>
      <dgm:spPr/>
    </dgm:pt>
    <dgm:pt modelId="{38EAF2A2-3719-460A-93C5-2E04B8B905E2}" type="pres">
      <dgm:prSet presAssocID="{EAF8F2FC-C9BE-49EA-B504-A314DEF13A88}" presName="thickLine" presStyleLbl="alignNode1" presStyleIdx="1" presStyleCnt="5"/>
      <dgm:spPr/>
    </dgm:pt>
    <dgm:pt modelId="{5AF9F163-7DB3-49BD-8670-7C1D1935411C}" type="pres">
      <dgm:prSet presAssocID="{EAF8F2FC-C9BE-49EA-B504-A314DEF13A88}" presName="horz1" presStyleCnt="0"/>
      <dgm:spPr/>
    </dgm:pt>
    <dgm:pt modelId="{06234A0F-6B68-4EA3-A16C-CA16821AFDA2}" type="pres">
      <dgm:prSet presAssocID="{EAF8F2FC-C9BE-49EA-B504-A314DEF13A88}" presName="tx1" presStyleLbl="revTx" presStyleIdx="1" presStyleCnt="5"/>
      <dgm:spPr/>
    </dgm:pt>
    <dgm:pt modelId="{96FEC429-AEDE-4D6A-937B-5E7A2B66A7D1}" type="pres">
      <dgm:prSet presAssocID="{EAF8F2FC-C9BE-49EA-B504-A314DEF13A88}" presName="vert1" presStyleCnt="0"/>
      <dgm:spPr/>
    </dgm:pt>
    <dgm:pt modelId="{6387C260-F356-4EB6-AF87-E6BE6FED8BD0}" type="pres">
      <dgm:prSet presAssocID="{350A7590-4AFF-4391-A8C3-A5E9172BA195}" presName="thickLine" presStyleLbl="alignNode1" presStyleIdx="2" presStyleCnt="5"/>
      <dgm:spPr/>
    </dgm:pt>
    <dgm:pt modelId="{42DA9990-DD14-42E5-B669-FDF121291156}" type="pres">
      <dgm:prSet presAssocID="{350A7590-4AFF-4391-A8C3-A5E9172BA195}" presName="horz1" presStyleCnt="0"/>
      <dgm:spPr/>
    </dgm:pt>
    <dgm:pt modelId="{F5ABF1D1-33FF-427E-8916-773B9D019DE4}" type="pres">
      <dgm:prSet presAssocID="{350A7590-4AFF-4391-A8C3-A5E9172BA195}" presName="tx1" presStyleLbl="revTx" presStyleIdx="2" presStyleCnt="5"/>
      <dgm:spPr/>
    </dgm:pt>
    <dgm:pt modelId="{2059268C-7F77-4FEA-9682-420EF0B8BF39}" type="pres">
      <dgm:prSet presAssocID="{350A7590-4AFF-4391-A8C3-A5E9172BA195}" presName="vert1" presStyleCnt="0"/>
      <dgm:spPr/>
    </dgm:pt>
    <dgm:pt modelId="{47630A04-DED7-4BC4-A088-9388C3819E13}" type="pres">
      <dgm:prSet presAssocID="{74AABFF8-6706-45A7-903E-234158BD0188}" presName="thickLine" presStyleLbl="alignNode1" presStyleIdx="3" presStyleCnt="5"/>
      <dgm:spPr/>
    </dgm:pt>
    <dgm:pt modelId="{F69E846B-CFE3-4AF7-AE50-B856E50E9309}" type="pres">
      <dgm:prSet presAssocID="{74AABFF8-6706-45A7-903E-234158BD0188}" presName="horz1" presStyleCnt="0"/>
      <dgm:spPr/>
    </dgm:pt>
    <dgm:pt modelId="{9BC3FAA6-0643-4DA8-9789-DF57F402F949}" type="pres">
      <dgm:prSet presAssocID="{74AABFF8-6706-45A7-903E-234158BD0188}" presName="tx1" presStyleLbl="revTx" presStyleIdx="3" presStyleCnt="5"/>
      <dgm:spPr/>
    </dgm:pt>
    <dgm:pt modelId="{B11DB806-9CE4-4E16-BDC3-E4F504D2A782}" type="pres">
      <dgm:prSet presAssocID="{74AABFF8-6706-45A7-903E-234158BD0188}" presName="vert1" presStyleCnt="0"/>
      <dgm:spPr/>
    </dgm:pt>
    <dgm:pt modelId="{92309BD3-4D79-4522-B08C-68A8F053C87C}" type="pres">
      <dgm:prSet presAssocID="{96A58AD9-1893-4D35-BE94-AFACB349D519}" presName="thickLine" presStyleLbl="alignNode1" presStyleIdx="4" presStyleCnt="5"/>
      <dgm:spPr/>
    </dgm:pt>
    <dgm:pt modelId="{0656D3F3-5258-45A3-9AAC-B9E95DDC9CD5}" type="pres">
      <dgm:prSet presAssocID="{96A58AD9-1893-4D35-BE94-AFACB349D519}" presName="horz1" presStyleCnt="0"/>
      <dgm:spPr/>
    </dgm:pt>
    <dgm:pt modelId="{CC3B7F4E-971A-49E9-976E-34EE3EBB8D69}" type="pres">
      <dgm:prSet presAssocID="{96A58AD9-1893-4D35-BE94-AFACB349D519}" presName="tx1" presStyleLbl="revTx" presStyleIdx="4" presStyleCnt="5" custLinFactNeighborY="-8930"/>
      <dgm:spPr/>
    </dgm:pt>
    <dgm:pt modelId="{53FA6997-CCE3-49DA-A937-2E7CF75D6B84}" type="pres">
      <dgm:prSet presAssocID="{96A58AD9-1893-4D35-BE94-AFACB349D519}" presName="vert1" presStyleCnt="0"/>
      <dgm:spPr/>
    </dgm:pt>
  </dgm:ptLst>
  <dgm:cxnLst>
    <dgm:cxn modelId="{4807E51C-5D03-4287-9BF8-4D699848EE75}" srcId="{032190CE-5E78-49B4-B88B-D01AA80F2998}" destId="{350A7590-4AFF-4391-A8C3-A5E9172BA195}" srcOrd="2" destOrd="0" parTransId="{A06F5C81-0A1F-413C-A189-58972E3CD0BB}" sibTransId="{6BC9AA8D-2B91-448A-822C-6F63BEA18B4C}"/>
    <dgm:cxn modelId="{09E20B28-37D6-4D80-8DFB-046267C760DF}" srcId="{032190CE-5E78-49B4-B88B-D01AA80F2998}" destId="{C26A5CC0-9487-4122-B52F-7492DCBB04A7}" srcOrd="0" destOrd="0" parTransId="{CB4784FC-39BE-449D-9A8A-282C96FEC4C2}" sibTransId="{F83EE80D-90B9-4885-91B9-8516D851182D}"/>
    <dgm:cxn modelId="{E9C2896E-E73D-4505-822D-AE0A529A7797}" type="presOf" srcId="{350A7590-4AFF-4391-A8C3-A5E9172BA195}" destId="{F5ABF1D1-33FF-427E-8916-773B9D019DE4}" srcOrd="0" destOrd="0" presId="urn:microsoft.com/office/officeart/2008/layout/LinedList"/>
    <dgm:cxn modelId="{68AD7371-FCEF-4CF5-A885-1CB4776AD3EA}" type="presOf" srcId="{EAF8F2FC-C9BE-49EA-B504-A314DEF13A88}" destId="{06234A0F-6B68-4EA3-A16C-CA16821AFDA2}" srcOrd="0" destOrd="0" presId="urn:microsoft.com/office/officeart/2008/layout/LinedList"/>
    <dgm:cxn modelId="{77F51472-70F0-41C7-BADD-A32A94492D32}" type="presOf" srcId="{C26A5CC0-9487-4122-B52F-7492DCBB04A7}" destId="{F1093B73-5031-4CA9-94D3-DE81659A36B0}" srcOrd="0" destOrd="0" presId="urn:microsoft.com/office/officeart/2008/layout/LinedList"/>
    <dgm:cxn modelId="{71B99989-FF58-45E3-84E7-BE1B8512363F}" type="presOf" srcId="{96A58AD9-1893-4D35-BE94-AFACB349D519}" destId="{CC3B7F4E-971A-49E9-976E-34EE3EBB8D69}" srcOrd="0" destOrd="0" presId="urn:microsoft.com/office/officeart/2008/layout/LinedList"/>
    <dgm:cxn modelId="{EE785E92-0CA7-47F5-A7F2-F9D5466139E5}" type="presOf" srcId="{032190CE-5E78-49B4-B88B-D01AA80F2998}" destId="{36B77E25-4485-423B-AE1F-B71C254BD202}" srcOrd="0" destOrd="0" presId="urn:microsoft.com/office/officeart/2008/layout/LinedList"/>
    <dgm:cxn modelId="{0D471F9D-878B-4E4D-9C9F-D2F2E079E883}" srcId="{032190CE-5E78-49B4-B88B-D01AA80F2998}" destId="{EAF8F2FC-C9BE-49EA-B504-A314DEF13A88}" srcOrd="1" destOrd="0" parTransId="{7B83213E-36CA-46BC-92B8-AA0F5C39C5DB}" sibTransId="{0EC9AA81-6B08-4822-9077-BFE1304014C7}"/>
    <dgm:cxn modelId="{1ECEE19D-D6B6-425C-888C-4CFF05D130A5}" srcId="{032190CE-5E78-49B4-B88B-D01AA80F2998}" destId="{96A58AD9-1893-4D35-BE94-AFACB349D519}" srcOrd="4" destOrd="0" parTransId="{32111009-4A1C-4FBC-8716-35642C40C7A9}" sibTransId="{D8EBB73F-23E5-4F0D-B20D-D55C8C064BD6}"/>
    <dgm:cxn modelId="{0B4AB6D9-3A35-47D6-810F-5456669D8A4F}" type="presOf" srcId="{74AABFF8-6706-45A7-903E-234158BD0188}" destId="{9BC3FAA6-0643-4DA8-9789-DF57F402F949}" srcOrd="0" destOrd="0" presId="urn:microsoft.com/office/officeart/2008/layout/LinedList"/>
    <dgm:cxn modelId="{CA32CFF1-4EA0-4E2B-A343-AA6F0E8FDAFB}" srcId="{032190CE-5E78-49B4-B88B-D01AA80F2998}" destId="{74AABFF8-6706-45A7-903E-234158BD0188}" srcOrd="3" destOrd="0" parTransId="{65D234F6-A1DE-463C-BF76-4ACF1B889E47}" sibTransId="{3BA33F53-E42C-4451-AB6F-07677A98F978}"/>
    <dgm:cxn modelId="{F7566151-CEAE-40A5-A81E-EED1BF757D8C}" type="presParOf" srcId="{36B77E25-4485-423B-AE1F-B71C254BD202}" destId="{A673AFD2-1FA6-48B8-81E9-672889375D24}" srcOrd="0" destOrd="0" presId="urn:microsoft.com/office/officeart/2008/layout/LinedList"/>
    <dgm:cxn modelId="{40C5BBF5-2DFF-4EAF-9E9E-4F14417675A3}" type="presParOf" srcId="{36B77E25-4485-423B-AE1F-B71C254BD202}" destId="{A5655FCE-BB84-466F-8B9C-6825EE9D3DD3}" srcOrd="1" destOrd="0" presId="urn:microsoft.com/office/officeart/2008/layout/LinedList"/>
    <dgm:cxn modelId="{C624176B-2F8D-4695-A148-9748892A9175}" type="presParOf" srcId="{A5655FCE-BB84-466F-8B9C-6825EE9D3DD3}" destId="{F1093B73-5031-4CA9-94D3-DE81659A36B0}" srcOrd="0" destOrd="0" presId="urn:microsoft.com/office/officeart/2008/layout/LinedList"/>
    <dgm:cxn modelId="{A8304E8B-FFC2-44E8-9C90-DEB1F53C0702}" type="presParOf" srcId="{A5655FCE-BB84-466F-8B9C-6825EE9D3DD3}" destId="{2CBCA309-DC11-4240-9B02-7B4F4C481653}" srcOrd="1" destOrd="0" presId="urn:microsoft.com/office/officeart/2008/layout/LinedList"/>
    <dgm:cxn modelId="{A424BF94-5BD8-4CF9-BC1D-5BE477E3C8A6}" type="presParOf" srcId="{36B77E25-4485-423B-AE1F-B71C254BD202}" destId="{38EAF2A2-3719-460A-93C5-2E04B8B905E2}" srcOrd="2" destOrd="0" presId="urn:microsoft.com/office/officeart/2008/layout/LinedList"/>
    <dgm:cxn modelId="{C2370462-586D-433A-886F-BCC964EFB30D}" type="presParOf" srcId="{36B77E25-4485-423B-AE1F-B71C254BD202}" destId="{5AF9F163-7DB3-49BD-8670-7C1D1935411C}" srcOrd="3" destOrd="0" presId="urn:microsoft.com/office/officeart/2008/layout/LinedList"/>
    <dgm:cxn modelId="{41B89EDE-3E5B-46A1-9293-57EAC10F3F9F}" type="presParOf" srcId="{5AF9F163-7DB3-49BD-8670-7C1D1935411C}" destId="{06234A0F-6B68-4EA3-A16C-CA16821AFDA2}" srcOrd="0" destOrd="0" presId="urn:microsoft.com/office/officeart/2008/layout/LinedList"/>
    <dgm:cxn modelId="{B7A18339-0E83-49BA-AE17-A42EED37438C}" type="presParOf" srcId="{5AF9F163-7DB3-49BD-8670-7C1D1935411C}" destId="{96FEC429-AEDE-4D6A-937B-5E7A2B66A7D1}" srcOrd="1" destOrd="0" presId="urn:microsoft.com/office/officeart/2008/layout/LinedList"/>
    <dgm:cxn modelId="{69DA93D1-FF05-4D5F-8C96-EE91B8672D4C}" type="presParOf" srcId="{36B77E25-4485-423B-AE1F-B71C254BD202}" destId="{6387C260-F356-4EB6-AF87-E6BE6FED8BD0}" srcOrd="4" destOrd="0" presId="urn:microsoft.com/office/officeart/2008/layout/LinedList"/>
    <dgm:cxn modelId="{11B18A2D-A844-43FF-B75A-60A4D95E3F59}" type="presParOf" srcId="{36B77E25-4485-423B-AE1F-B71C254BD202}" destId="{42DA9990-DD14-42E5-B669-FDF121291156}" srcOrd="5" destOrd="0" presId="urn:microsoft.com/office/officeart/2008/layout/LinedList"/>
    <dgm:cxn modelId="{FAA66EA6-B9DA-4427-9C51-0B5EE538DE10}" type="presParOf" srcId="{42DA9990-DD14-42E5-B669-FDF121291156}" destId="{F5ABF1D1-33FF-427E-8916-773B9D019DE4}" srcOrd="0" destOrd="0" presId="urn:microsoft.com/office/officeart/2008/layout/LinedList"/>
    <dgm:cxn modelId="{ACD4D344-BC43-46CB-86E7-F97CF1BE9372}" type="presParOf" srcId="{42DA9990-DD14-42E5-B669-FDF121291156}" destId="{2059268C-7F77-4FEA-9682-420EF0B8BF39}" srcOrd="1" destOrd="0" presId="urn:microsoft.com/office/officeart/2008/layout/LinedList"/>
    <dgm:cxn modelId="{12A20832-40B0-40FB-8650-4C325375E6BF}" type="presParOf" srcId="{36B77E25-4485-423B-AE1F-B71C254BD202}" destId="{47630A04-DED7-4BC4-A088-9388C3819E13}" srcOrd="6" destOrd="0" presId="urn:microsoft.com/office/officeart/2008/layout/LinedList"/>
    <dgm:cxn modelId="{9DAA7B78-DAA0-4C4C-8644-E5F97F2507A0}" type="presParOf" srcId="{36B77E25-4485-423B-AE1F-B71C254BD202}" destId="{F69E846B-CFE3-4AF7-AE50-B856E50E9309}" srcOrd="7" destOrd="0" presId="urn:microsoft.com/office/officeart/2008/layout/LinedList"/>
    <dgm:cxn modelId="{7088FCD2-B1B4-415A-B2DA-9EB44E39FF3B}" type="presParOf" srcId="{F69E846B-CFE3-4AF7-AE50-B856E50E9309}" destId="{9BC3FAA6-0643-4DA8-9789-DF57F402F949}" srcOrd="0" destOrd="0" presId="urn:microsoft.com/office/officeart/2008/layout/LinedList"/>
    <dgm:cxn modelId="{790E0414-D300-4700-985C-DD383817D917}" type="presParOf" srcId="{F69E846B-CFE3-4AF7-AE50-B856E50E9309}" destId="{B11DB806-9CE4-4E16-BDC3-E4F504D2A782}" srcOrd="1" destOrd="0" presId="urn:microsoft.com/office/officeart/2008/layout/LinedList"/>
    <dgm:cxn modelId="{9C42F6DB-1200-48E2-8C89-1884F1982157}" type="presParOf" srcId="{36B77E25-4485-423B-AE1F-B71C254BD202}" destId="{92309BD3-4D79-4522-B08C-68A8F053C87C}" srcOrd="8" destOrd="0" presId="urn:microsoft.com/office/officeart/2008/layout/LinedList"/>
    <dgm:cxn modelId="{25B41483-4B17-4B2B-8065-B8DACA005A3D}" type="presParOf" srcId="{36B77E25-4485-423B-AE1F-B71C254BD202}" destId="{0656D3F3-5258-45A3-9AAC-B9E95DDC9CD5}" srcOrd="9" destOrd="0" presId="urn:microsoft.com/office/officeart/2008/layout/LinedList"/>
    <dgm:cxn modelId="{94C2FB51-F381-45BE-AD06-2E6317543064}" type="presParOf" srcId="{0656D3F3-5258-45A3-9AAC-B9E95DDC9CD5}" destId="{CC3B7F4E-971A-49E9-976E-34EE3EBB8D69}" srcOrd="0" destOrd="0" presId="urn:microsoft.com/office/officeart/2008/layout/LinedList"/>
    <dgm:cxn modelId="{39BA423A-5BF2-4351-99CC-FF46B879473C}" type="presParOf" srcId="{0656D3F3-5258-45A3-9AAC-B9E95DDC9CD5}" destId="{53FA6997-CCE3-49DA-A937-2E7CF75D6B8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28686EA-A3B9-4B1B-8402-F9ADEEEF25C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CB8BFAC-66D5-43FE-99EB-C55C9642DBB4}" type="pres">
      <dgm:prSet presAssocID="{C28686EA-A3B9-4B1B-8402-F9ADEEEF25C8}" presName="outerComposite" presStyleCnt="0">
        <dgm:presLayoutVars>
          <dgm:chMax val="5"/>
          <dgm:dir/>
          <dgm:resizeHandles val="exact"/>
        </dgm:presLayoutVars>
      </dgm:prSet>
      <dgm:spPr/>
    </dgm:pt>
    <dgm:pt modelId="{8F41BF59-F189-4BAD-8DDE-25891D940998}" type="pres">
      <dgm:prSet presAssocID="{C28686EA-A3B9-4B1B-8402-F9ADEEEF25C8}" presName="dummyMaxCanvas" presStyleCnt="0">
        <dgm:presLayoutVars/>
      </dgm:prSet>
      <dgm:spPr/>
    </dgm:pt>
  </dgm:ptLst>
  <dgm:cxnLst>
    <dgm:cxn modelId="{78AE64CD-C88B-444F-B3DA-2BAFD83CD47E}" type="presOf" srcId="{C28686EA-A3B9-4B1B-8402-F9ADEEEF25C8}" destId="{9CB8BFAC-66D5-43FE-99EB-C55C9642DBB4}" srcOrd="0" destOrd="0" presId="urn:microsoft.com/office/officeart/2005/8/layout/vProcess5"/>
    <dgm:cxn modelId="{6E6507C7-8502-4F8C-A328-06CE8B6A3269}" type="presParOf" srcId="{9CB8BFAC-66D5-43FE-99EB-C55C9642DBB4}" destId="{8F41BF59-F189-4BAD-8DDE-25891D940998}" srcOrd="0"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48DC-3A0C-4724-AB82-160CDD2C74A3}">
      <dsp:nvSpPr>
        <dsp:cNvPr id="0" name=""/>
        <dsp:cNvSpPr/>
      </dsp:nvSpPr>
      <dsp:spPr>
        <a:xfrm>
          <a:off x="0" y="1964"/>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DD4F29A-97A9-468F-825C-EEE657B6A3C9}">
      <dsp:nvSpPr>
        <dsp:cNvPr id="0" name=""/>
        <dsp:cNvSpPr/>
      </dsp:nvSpPr>
      <dsp:spPr>
        <a:xfrm>
          <a:off x="301227" y="226018"/>
          <a:ext cx="547687" cy="547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35BDB-71CA-48AD-BDE1-CD1219676668}">
      <dsp:nvSpPr>
        <dsp:cNvPr id="0" name=""/>
        <dsp:cNvSpPr/>
      </dsp:nvSpPr>
      <dsp:spPr>
        <a:xfrm>
          <a:off x="1150143" y="1964"/>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Understand the foundational knowledge for fluency skills</a:t>
          </a:r>
        </a:p>
      </dsp:txBody>
      <dsp:txXfrm>
        <a:off x="1150143" y="1964"/>
        <a:ext cx="4690650" cy="995794"/>
      </dsp:txXfrm>
    </dsp:sp>
    <dsp:sp modelId="{8A2544E7-975A-4E09-BF66-9A8EFEB70397}">
      <dsp:nvSpPr>
        <dsp:cNvPr id="0" name=""/>
        <dsp:cNvSpPr/>
      </dsp:nvSpPr>
      <dsp:spPr>
        <a:xfrm>
          <a:off x="0" y="1246708"/>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749E03D4-A2A9-4B2E-89D2-9C08A4582332}">
      <dsp:nvSpPr>
        <dsp:cNvPr id="0" name=""/>
        <dsp:cNvSpPr/>
      </dsp:nvSpPr>
      <dsp:spPr>
        <a:xfrm>
          <a:off x="301227" y="1470762"/>
          <a:ext cx="547687" cy="547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EBC76-96C8-4CCD-B1D1-9C81E95C878D}">
      <dsp:nvSpPr>
        <dsp:cNvPr id="0" name=""/>
        <dsp:cNvSpPr/>
      </dsp:nvSpPr>
      <dsp:spPr>
        <a:xfrm>
          <a:off x="1150143" y="1246708"/>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Engage in academic discourse on evidence-based instructional considerations</a:t>
          </a:r>
        </a:p>
      </dsp:txBody>
      <dsp:txXfrm>
        <a:off x="1150143" y="1246708"/>
        <a:ext cx="4690650" cy="995794"/>
      </dsp:txXfrm>
    </dsp:sp>
    <dsp:sp modelId="{10EBE445-40BA-40E8-9D8A-113605F9A0B0}">
      <dsp:nvSpPr>
        <dsp:cNvPr id="0" name=""/>
        <dsp:cNvSpPr/>
      </dsp:nvSpPr>
      <dsp:spPr>
        <a:xfrm>
          <a:off x="0" y="2491451"/>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212E3882-AABA-49C9-A83C-F92E1C8F1036}">
      <dsp:nvSpPr>
        <dsp:cNvPr id="0" name=""/>
        <dsp:cNvSpPr/>
      </dsp:nvSpPr>
      <dsp:spPr>
        <a:xfrm>
          <a:off x="301227" y="2715505"/>
          <a:ext cx="547687" cy="547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B6DB4-9CBE-43A6-A18B-D50A3625A027}">
      <dsp:nvSpPr>
        <dsp:cNvPr id="0" name=""/>
        <dsp:cNvSpPr/>
      </dsp:nvSpPr>
      <dsp:spPr>
        <a:xfrm>
          <a:off x="1150143" y="2491451"/>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Incorporate a structured partner reading routine through modeling and practice </a:t>
          </a:r>
        </a:p>
      </dsp:txBody>
      <dsp:txXfrm>
        <a:off x="1150143" y="2491451"/>
        <a:ext cx="4690650" cy="995794"/>
      </dsp:txXfrm>
    </dsp:sp>
    <dsp:sp modelId="{AACC3483-4FEA-418A-88E6-75837B3CB9B3}">
      <dsp:nvSpPr>
        <dsp:cNvPr id="0" name=""/>
        <dsp:cNvSpPr/>
      </dsp:nvSpPr>
      <dsp:spPr>
        <a:xfrm>
          <a:off x="0" y="3736195"/>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5C338307-9B04-4243-B26B-E58D81BB187E}">
      <dsp:nvSpPr>
        <dsp:cNvPr id="0" name=""/>
        <dsp:cNvSpPr/>
      </dsp:nvSpPr>
      <dsp:spPr>
        <a:xfrm>
          <a:off x="301227" y="3960249"/>
          <a:ext cx="547687" cy="5476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5CEA6-3950-4E4C-9196-CA5A44007B0B}">
      <dsp:nvSpPr>
        <dsp:cNvPr id="0" name=""/>
        <dsp:cNvSpPr/>
      </dsp:nvSpPr>
      <dsp:spPr>
        <a:xfrm>
          <a:off x="1150143" y="3736195"/>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Determine personalized next steps for implementation  </a:t>
          </a:r>
        </a:p>
      </dsp:txBody>
      <dsp:txXfrm>
        <a:off x="1150143" y="3736195"/>
        <a:ext cx="4690650" cy="99579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180BF-D8AF-4704-92CB-06C8BA400E21}">
      <dsp:nvSpPr>
        <dsp:cNvPr id="0" name=""/>
        <dsp:cNvSpPr/>
      </dsp:nvSpPr>
      <dsp:spPr>
        <a:xfrm>
          <a:off x="0" y="574396"/>
          <a:ext cx="6972946" cy="248981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187452" rIns="54117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Clear up any misconceptions</a:t>
          </a:r>
        </a:p>
        <a:p>
          <a:pPr marL="228600" lvl="1" indent="-228600" algn="l" defTabSz="1066800">
            <a:lnSpc>
              <a:spcPct val="90000"/>
            </a:lnSpc>
            <a:spcBef>
              <a:spcPct val="0"/>
            </a:spcBef>
            <a:spcAft>
              <a:spcPct val="15000"/>
            </a:spcAft>
            <a:buChar char="•"/>
          </a:pPr>
          <a:r>
            <a:rPr lang="en-US" sz="2400" kern="1200"/>
            <a:t>Select fluency partners with current data and observations   </a:t>
          </a:r>
        </a:p>
        <a:p>
          <a:pPr marL="228600" lvl="1" indent="-228600" algn="l" defTabSz="1066800">
            <a:lnSpc>
              <a:spcPct val="90000"/>
            </a:lnSpc>
            <a:spcBef>
              <a:spcPct val="0"/>
            </a:spcBef>
            <a:spcAft>
              <a:spcPct val="15000"/>
            </a:spcAft>
            <a:buChar char="•"/>
          </a:pPr>
          <a:r>
            <a:rPr lang="en-US" sz="2400" kern="1200"/>
            <a:t>Select text to practice and organize materials</a:t>
          </a:r>
        </a:p>
        <a:p>
          <a:pPr marL="228600" lvl="1" indent="-228600" algn="l" defTabSz="1066800">
            <a:lnSpc>
              <a:spcPct val="90000"/>
            </a:lnSpc>
            <a:spcBef>
              <a:spcPct val="0"/>
            </a:spcBef>
            <a:spcAft>
              <a:spcPct val="15000"/>
            </a:spcAft>
            <a:buChar char="•"/>
          </a:pPr>
          <a:r>
            <a:rPr lang="en-US" sz="2400" kern="1200"/>
            <a:t>Share feedback based on materials and practice </a:t>
          </a:r>
        </a:p>
        <a:p>
          <a:pPr marL="228600" lvl="1" indent="-228600" algn="l" defTabSz="1066800">
            <a:lnSpc>
              <a:spcPct val="90000"/>
            </a:lnSpc>
            <a:spcBef>
              <a:spcPct val="0"/>
            </a:spcBef>
            <a:spcAft>
              <a:spcPct val="15000"/>
            </a:spcAft>
            <a:buChar char="•"/>
          </a:pPr>
          <a:endParaRPr lang="en-US" sz="2400" kern="1200"/>
        </a:p>
      </dsp:txBody>
      <dsp:txXfrm>
        <a:off x="0" y="574396"/>
        <a:ext cx="6972946" cy="2489819"/>
      </dsp:txXfrm>
    </dsp:sp>
    <dsp:sp modelId="{99DFD2F1-1642-42AB-926B-39761DDEF0C7}">
      <dsp:nvSpPr>
        <dsp:cNvPr id="0" name=""/>
        <dsp:cNvSpPr/>
      </dsp:nvSpPr>
      <dsp:spPr>
        <a:xfrm>
          <a:off x="331963" y="38380"/>
          <a:ext cx="6639272" cy="6509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a:t>Plan with your grade level teams or colleagues</a:t>
          </a:r>
        </a:p>
      </dsp:txBody>
      <dsp:txXfrm>
        <a:off x="363740" y="70157"/>
        <a:ext cx="6575718" cy="587395"/>
      </dsp:txXfrm>
    </dsp:sp>
    <dsp:sp modelId="{1AF75737-2447-43D7-B633-4593F150BD8A}">
      <dsp:nvSpPr>
        <dsp:cNvPr id="0" name=""/>
        <dsp:cNvSpPr/>
      </dsp:nvSpPr>
      <dsp:spPr>
        <a:xfrm>
          <a:off x="0" y="3720420"/>
          <a:ext cx="6972946" cy="167101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187452" rIns="54117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1. Set the Purpose</a:t>
          </a:r>
        </a:p>
        <a:p>
          <a:pPr marL="228600" lvl="1" indent="-228600" algn="l" defTabSz="933450">
            <a:lnSpc>
              <a:spcPct val="90000"/>
            </a:lnSpc>
            <a:spcBef>
              <a:spcPct val="0"/>
            </a:spcBef>
            <a:spcAft>
              <a:spcPct val="15000"/>
            </a:spcAft>
            <a:buChar char="•"/>
          </a:pPr>
          <a:r>
            <a:rPr lang="en-US" sz="2100" kern="1200"/>
            <a:t>2. Select Materials and Partners </a:t>
          </a:r>
        </a:p>
        <a:p>
          <a:pPr marL="228600" lvl="1" indent="-228600" algn="l" defTabSz="933450">
            <a:lnSpc>
              <a:spcPct val="90000"/>
            </a:lnSpc>
            <a:spcBef>
              <a:spcPct val="0"/>
            </a:spcBef>
            <a:spcAft>
              <a:spcPct val="15000"/>
            </a:spcAft>
            <a:buChar char="•"/>
          </a:pPr>
          <a:r>
            <a:rPr lang="en-US" sz="2100" kern="1200"/>
            <a:t>3. Provide a Model</a:t>
          </a:r>
        </a:p>
        <a:p>
          <a:pPr marL="228600" lvl="1" indent="-228600" algn="l" defTabSz="933450">
            <a:lnSpc>
              <a:spcPct val="90000"/>
            </a:lnSpc>
            <a:spcBef>
              <a:spcPct val="0"/>
            </a:spcBef>
            <a:spcAft>
              <a:spcPct val="15000"/>
            </a:spcAft>
            <a:buChar char="•"/>
          </a:pPr>
          <a:r>
            <a:rPr lang="en-US" sz="2100" kern="1200"/>
            <a:t>4. Practice</a:t>
          </a:r>
        </a:p>
      </dsp:txBody>
      <dsp:txXfrm>
        <a:off x="0" y="3720420"/>
        <a:ext cx="6972946" cy="1671016"/>
      </dsp:txXfrm>
    </dsp:sp>
    <dsp:sp modelId="{6C101C51-A7F0-4D3B-82A9-31F6628214BF}">
      <dsp:nvSpPr>
        <dsp:cNvPr id="0" name=""/>
        <dsp:cNvSpPr/>
      </dsp:nvSpPr>
      <dsp:spPr>
        <a:xfrm>
          <a:off x="331963" y="3094991"/>
          <a:ext cx="6639272" cy="7581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a:t>Practice the routine with adjustments for your classroom</a:t>
          </a:r>
        </a:p>
      </dsp:txBody>
      <dsp:txXfrm>
        <a:off x="368972" y="3132000"/>
        <a:ext cx="6565254" cy="684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4BAB8-8F12-4537-908F-385CE4DE0DF1}">
      <dsp:nvSpPr>
        <dsp:cNvPr id="0" name=""/>
        <dsp:cNvSpPr/>
      </dsp:nvSpPr>
      <dsp:spPr>
        <a:xfrm rot="5400000">
          <a:off x="3547707" y="-1239765"/>
          <a:ext cx="1097406" cy="3855445"/>
        </a:xfrm>
        <a:prstGeom prst="round2SameRect">
          <a:avLst/>
        </a:prstGeom>
        <a:solidFill>
          <a:schemeClr val="tx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b="0" i="0" kern="1200"/>
            <a:t>The frog jumped /into the pond. </a:t>
          </a:r>
          <a:endParaRPr lang="en-US" sz="2000" kern="1200"/>
        </a:p>
      </dsp:txBody>
      <dsp:txXfrm rot="-5400000">
        <a:off x="2168688" y="192825"/>
        <a:ext cx="3801874" cy="990264"/>
      </dsp:txXfrm>
    </dsp:sp>
    <dsp:sp modelId="{13B922FA-248D-4BD0-85DD-C4F4BA6C1973}">
      <dsp:nvSpPr>
        <dsp:cNvPr id="0" name=""/>
        <dsp:cNvSpPr/>
      </dsp:nvSpPr>
      <dsp:spPr>
        <a:xfrm>
          <a:off x="0" y="2078"/>
          <a:ext cx="2168688" cy="1371758"/>
        </a:xfrm>
        <a:prstGeom prst="round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i="0" kern="1200"/>
            <a:t>PHRASE READING </a:t>
          </a:r>
          <a:endParaRPr lang="en-US" sz="2600" kern="1200"/>
        </a:p>
      </dsp:txBody>
      <dsp:txXfrm>
        <a:off x="66964" y="69042"/>
        <a:ext cx="2034760" cy="1237830"/>
      </dsp:txXfrm>
    </dsp:sp>
    <dsp:sp modelId="{28F86CC4-74BF-4FDA-99CD-C1C81EEEA079}">
      <dsp:nvSpPr>
        <dsp:cNvPr id="0" name=""/>
        <dsp:cNvSpPr/>
      </dsp:nvSpPr>
      <dsp:spPr>
        <a:xfrm rot="5400000">
          <a:off x="3547707" y="200580"/>
          <a:ext cx="1097406" cy="3855445"/>
        </a:xfrm>
        <a:prstGeom prst="round2SameRect">
          <a:avLst/>
        </a:prstGeom>
        <a:solidFill>
          <a:schemeClr val="tx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b="0" i="0" kern="1200"/>
            <a:t>The frog jumped into the pond.//</a:t>
          </a:r>
          <a:endParaRPr lang="en-US" sz="2000" kern="1200"/>
        </a:p>
      </dsp:txBody>
      <dsp:txXfrm rot="-5400000">
        <a:off x="2168688" y="1633171"/>
        <a:ext cx="3801874" cy="990264"/>
      </dsp:txXfrm>
    </dsp:sp>
    <dsp:sp modelId="{CE2A0EE3-AF55-4F52-A89D-41E7C6A4632C}">
      <dsp:nvSpPr>
        <dsp:cNvPr id="0" name=""/>
        <dsp:cNvSpPr/>
      </dsp:nvSpPr>
      <dsp:spPr>
        <a:xfrm>
          <a:off x="0" y="1442424"/>
          <a:ext cx="2168688" cy="1371758"/>
        </a:xfrm>
        <a:prstGeom prst="round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i="0" kern="1200"/>
            <a:t>SENTENCE READING</a:t>
          </a:r>
          <a:r>
            <a:rPr lang="en-US" sz="2600" b="0" i="0" kern="1200"/>
            <a:t> </a:t>
          </a:r>
          <a:endParaRPr lang="en-US" sz="2600" kern="1200"/>
        </a:p>
      </dsp:txBody>
      <dsp:txXfrm>
        <a:off x="66964" y="1509388"/>
        <a:ext cx="2034760" cy="1237830"/>
      </dsp:txXfrm>
    </dsp:sp>
    <dsp:sp modelId="{1803AB26-08CD-48E2-91DD-6DC48BF3AFED}">
      <dsp:nvSpPr>
        <dsp:cNvPr id="0" name=""/>
        <dsp:cNvSpPr/>
      </dsp:nvSpPr>
      <dsp:spPr>
        <a:xfrm rot="5400000">
          <a:off x="3547707" y="1640926"/>
          <a:ext cx="1097406" cy="3855445"/>
        </a:xfrm>
        <a:prstGeom prst="round2SameRect">
          <a:avLst/>
        </a:prstGeom>
        <a:solidFill>
          <a:schemeClr val="tx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b="0" i="0" kern="1200"/>
            <a:t>The frog jumped into the pond.// He made a big splash.// </a:t>
          </a:r>
          <a:br>
            <a:rPr lang="en-US" sz="2000" kern="1200"/>
          </a:br>
          <a:endParaRPr lang="en-US" sz="2000" kern="1200"/>
        </a:p>
      </dsp:txBody>
      <dsp:txXfrm rot="-5400000">
        <a:off x="2168688" y="3073517"/>
        <a:ext cx="3801874" cy="990264"/>
      </dsp:txXfrm>
    </dsp:sp>
    <dsp:sp modelId="{D5759834-0295-48E0-B306-BFA1BC6D9894}">
      <dsp:nvSpPr>
        <dsp:cNvPr id="0" name=""/>
        <dsp:cNvSpPr/>
      </dsp:nvSpPr>
      <dsp:spPr>
        <a:xfrm>
          <a:off x="0" y="2882770"/>
          <a:ext cx="2168688" cy="1371758"/>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i="0" kern="1200"/>
            <a:t>READING CONNECTED TEXT  </a:t>
          </a:r>
          <a:r>
            <a:rPr lang="en-US" sz="2600" b="0" i="0" kern="1200"/>
            <a:t>  </a:t>
          </a:r>
          <a:endParaRPr lang="en-US" sz="2600" kern="1200"/>
        </a:p>
      </dsp:txBody>
      <dsp:txXfrm>
        <a:off x="66964" y="2949734"/>
        <a:ext cx="2034760" cy="1237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BB635-1CC7-4B62-8B01-D1497E2164D1}">
      <dsp:nvSpPr>
        <dsp:cNvPr id="0" name=""/>
        <dsp:cNvSpPr/>
      </dsp:nvSpPr>
      <dsp:spPr>
        <a:xfrm>
          <a:off x="0" y="84112"/>
          <a:ext cx="5779833" cy="1594710"/>
        </a:xfrm>
        <a:prstGeom prst="roundRect">
          <a:avLst/>
        </a:prstGeom>
        <a:solidFill>
          <a:srgbClr val="4679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Direct and explicit </a:t>
          </a:r>
          <a:r>
            <a:rPr lang="en-US" sz="2900" b="1" kern="1200"/>
            <a:t>instruction</a:t>
          </a:r>
          <a:r>
            <a:rPr lang="en-US" sz="2900" kern="1200"/>
            <a:t> in phonological awareness and decoding skills </a:t>
          </a:r>
        </a:p>
      </dsp:txBody>
      <dsp:txXfrm>
        <a:off x="77847" y="161959"/>
        <a:ext cx="5624139" cy="1439016"/>
      </dsp:txXfrm>
    </dsp:sp>
    <dsp:sp modelId="{2BAF2953-E958-436F-9BCA-DF180103F0DF}">
      <dsp:nvSpPr>
        <dsp:cNvPr id="0" name=""/>
        <dsp:cNvSpPr/>
      </dsp:nvSpPr>
      <dsp:spPr>
        <a:xfrm>
          <a:off x="0" y="1724915"/>
          <a:ext cx="5779833" cy="1594710"/>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Ample guided </a:t>
          </a:r>
          <a:r>
            <a:rPr lang="en-US" sz="2900" b="1" kern="1200"/>
            <a:t>practice</a:t>
          </a:r>
          <a:r>
            <a:rPr lang="en-US" sz="2900" kern="1200"/>
            <a:t> to develop automaticity </a:t>
          </a:r>
        </a:p>
      </dsp:txBody>
      <dsp:txXfrm>
        <a:off x="77847" y="1802762"/>
        <a:ext cx="5624139" cy="1439016"/>
      </dsp:txXfrm>
    </dsp:sp>
    <dsp:sp modelId="{CF2F61FD-D563-4504-801E-4B5FEB7A1103}">
      <dsp:nvSpPr>
        <dsp:cNvPr id="0" name=""/>
        <dsp:cNvSpPr/>
      </dsp:nvSpPr>
      <dsp:spPr>
        <a:xfrm>
          <a:off x="0" y="3429556"/>
          <a:ext cx="5779833" cy="1594710"/>
        </a:xfrm>
        <a:prstGeom prst="round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Corrective </a:t>
          </a:r>
          <a:r>
            <a:rPr lang="en-US" sz="2900" b="1" kern="1200"/>
            <a:t>feedback</a:t>
          </a:r>
          <a:r>
            <a:rPr lang="en-US" sz="2900" kern="1200"/>
            <a:t> to ensure accuracy  </a:t>
          </a:r>
        </a:p>
      </dsp:txBody>
      <dsp:txXfrm>
        <a:off x="77847" y="3507403"/>
        <a:ext cx="5624139" cy="1439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2E1CD-F620-4A66-AF35-22E6510D5E40}">
      <dsp:nvSpPr>
        <dsp:cNvPr id="0" name=""/>
        <dsp:cNvSpPr/>
      </dsp:nvSpPr>
      <dsp:spPr>
        <a:xfrm>
          <a:off x="0" y="0"/>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46391-707A-4927-91A0-8599D0713A88}">
      <dsp:nvSpPr>
        <dsp:cNvPr id="0" name=""/>
        <dsp:cNvSpPr/>
      </dsp:nvSpPr>
      <dsp:spPr>
        <a:xfrm>
          <a:off x="0" y="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Explicit</a:t>
          </a:r>
          <a:r>
            <a:rPr lang="en-US" sz="2500" kern="1200"/>
            <a:t> – clear explanations, teacher modeling, student practice </a:t>
          </a:r>
        </a:p>
      </dsp:txBody>
      <dsp:txXfrm>
        <a:off x="0" y="0"/>
        <a:ext cx="6891188" cy="1098495"/>
      </dsp:txXfrm>
    </dsp:sp>
    <dsp:sp modelId="{641BFAA0-0C18-4900-BED9-B8CC438F045F}">
      <dsp:nvSpPr>
        <dsp:cNvPr id="0" name=""/>
        <dsp:cNvSpPr/>
      </dsp:nvSpPr>
      <dsp:spPr>
        <a:xfrm>
          <a:off x="0" y="1098495"/>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9F35D-D443-43F9-9B3A-3FC0F0D377C2}">
      <dsp:nvSpPr>
        <dsp:cNvPr id="0" name=""/>
        <dsp:cNvSpPr/>
      </dsp:nvSpPr>
      <dsp:spPr>
        <a:xfrm>
          <a:off x="0" y="1098495"/>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Systematic</a:t>
          </a:r>
          <a:r>
            <a:rPr lang="en-US" sz="2500" kern="1200"/>
            <a:t> – focus on 1 or 2 skills at a time moving from simpler to more complex progression  </a:t>
          </a:r>
        </a:p>
      </dsp:txBody>
      <dsp:txXfrm>
        <a:off x="0" y="1098495"/>
        <a:ext cx="6891188" cy="1098495"/>
      </dsp:txXfrm>
    </dsp:sp>
    <dsp:sp modelId="{1E82AFED-81A2-4F5E-891C-0D96594788CA}">
      <dsp:nvSpPr>
        <dsp:cNvPr id="0" name=""/>
        <dsp:cNvSpPr/>
      </dsp:nvSpPr>
      <dsp:spPr>
        <a:xfrm>
          <a:off x="0" y="2196991"/>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EE610-8122-471F-97A6-E1F392895411}">
      <dsp:nvSpPr>
        <dsp:cNvPr id="0" name=""/>
        <dsp:cNvSpPr/>
      </dsp:nvSpPr>
      <dsp:spPr>
        <a:xfrm>
          <a:off x="0" y="219699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Engaging</a:t>
          </a:r>
          <a:r>
            <a:rPr lang="en-US" sz="2500" kern="1200"/>
            <a:t> – motivating and snappy pace to keep interest</a:t>
          </a:r>
        </a:p>
      </dsp:txBody>
      <dsp:txXfrm>
        <a:off x="0" y="2196990"/>
        <a:ext cx="6891188" cy="1098495"/>
      </dsp:txXfrm>
    </dsp:sp>
    <dsp:sp modelId="{D962C79D-DC24-4E8F-8FEC-D1C621C80DFB}">
      <dsp:nvSpPr>
        <dsp:cNvPr id="0" name=""/>
        <dsp:cNvSpPr/>
      </dsp:nvSpPr>
      <dsp:spPr>
        <a:xfrm>
          <a:off x="0" y="3295486"/>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A1B37C-13D4-4104-B65A-8FCD5D615E87}">
      <dsp:nvSpPr>
        <dsp:cNvPr id="0" name=""/>
        <dsp:cNvSpPr/>
      </dsp:nvSpPr>
      <dsp:spPr>
        <a:xfrm>
          <a:off x="0" y="3295486"/>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Duration</a:t>
          </a:r>
          <a:r>
            <a:rPr lang="en-US" sz="2500" kern="1200"/>
            <a:t> – once established, this routine can be done in less than 10 minutes daily </a:t>
          </a:r>
        </a:p>
      </dsp:txBody>
      <dsp:txXfrm>
        <a:off x="0" y="3295486"/>
        <a:ext cx="6891188" cy="10984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C3E0-E511-433C-B665-5487A5BAAAA2}">
      <dsp:nvSpPr>
        <dsp:cNvPr id="0" name=""/>
        <dsp:cNvSpPr/>
      </dsp:nvSpPr>
      <dsp:spPr>
        <a:xfrm>
          <a:off x="0" y="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C896C24-B356-43E0-A3F4-C1F6027FA42B}">
      <dsp:nvSpPr>
        <dsp:cNvPr id="0" name=""/>
        <dsp:cNvSpPr/>
      </dsp:nvSpPr>
      <dsp:spPr>
        <a:xfrm>
          <a:off x="317196" y="238000"/>
          <a:ext cx="576721" cy="5767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E5884-4F02-45CF-9470-41F864490800}">
      <dsp:nvSpPr>
        <dsp:cNvPr id="0" name=""/>
        <dsp:cNvSpPr/>
      </dsp:nvSpPr>
      <dsp:spPr>
        <a:xfrm>
          <a:off x="1211115" y="2068"/>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tx1"/>
              </a:solidFill>
            </a:rPr>
            <a:t>1. Set the purpose</a:t>
          </a:r>
        </a:p>
      </dsp:txBody>
      <dsp:txXfrm>
        <a:off x="1211115" y="2068"/>
        <a:ext cx="4652606" cy="1048584"/>
      </dsp:txXfrm>
    </dsp:sp>
    <dsp:sp modelId="{17EE1481-8023-4AB2-8E67-6F81099FE2E8}">
      <dsp:nvSpPr>
        <dsp:cNvPr id="0" name=""/>
        <dsp:cNvSpPr/>
      </dsp:nvSpPr>
      <dsp:spPr>
        <a:xfrm>
          <a:off x="0" y="1312799"/>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944962D0-86D5-4536-8D19-B44B3BDE23E1}">
      <dsp:nvSpPr>
        <dsp:cNvPr id="0" name=""/>
        <dsp:cNvSpPr/>
      </dsp:nvSpPr>
      <dsp:spPr>
        <a:xfrm>
          <a:off x="317196" y="1548731"/>
          <a:ext cx="576721" cy="5767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ABE13-75BA-4FFF-AD08-DFE98CBA0547}">
      <dsp:nvSpPr>
        <dsp:cNvPr id="0" name=""/>
        <dsp:cNvSpPr/>
      </dsp:nvSpPr>
      <dsp:spPr>
        <a:xfrm>
          <a:off x="1211115" y="1312799"/>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tx1"/>
              </a:solidFill>
            </a:rPr>
            <a:t>2. Select materials and partners</a:t>
          </a:r>
          <a:endParaRPr lang="en-US" sz="2200" kern="1200">
            <a:solidFill>
              <a:schemeClr val="tx1"/>
            </a:solidFill>
          </a:endParaRPr>
        </a:p>
      </dsp:txBody>
      <dsp:txXfrm>
        <a:off x="1211115" y="1312799"/>
        <a:ext cx="4652606" cy="1048584"/>
      </dsp:txXfrm>
    </dsp:sp>
    <dsp:sp modelId="{0121BF33-D3A0-4FD0-8DB2-F5C438CDC80A}">
      <dsp:nvSpPr>
        <dsp:cNvPr id="0" name=""/>
        <dsp:cNvSpPr/>
      </dsp:nvSpPr>
      <dsp:spPr>
        <a:xfrm>
          <a:off x="0" y="262353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08574FD-D3F5-469E-AF43-38867EA84101}">
      <dsp:nvSpPr>
        <dsp:cNvPr id="0" name=""/>
        <dsp:cNvSpPr/>
      </dsp:nvSpPr>
      <dsp:spPr>
        <a:xfrm>
          <a:off x="317196" y="2859462"/>
          <a:ext cx="576721" cy="576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81F20-D5B5-44B1-AF47-3454F7851161}">
      <dsp:nvSpPr>
        <dsp:cNvPr id="0" name=""/>
        <dsp:cNvSpPr/>
      </dsp:nvSpPr>
      <dsp:spPr>
        <a:xfrm>
          <a:off x="1211115" y="2623530"/>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tx1"/>
              </a:solidFill>
            </a:rPr>
            <a:t>3. Provide a model</a:t>
          </a:r>
          <a:endParaRPr lang="en-US" sz="2200" kern="1200">
            <a:solidFill>
              <a:schemeClr val="tx1"/>
            </a:solidFill>
          </a:endParaRPr>
        </a:p>
      </dsp:txBody>
      <dsp:txXfrm>
        <a:off x="1211115" y="2623530"/>
        <a:ext cx="4652606" cy="1048584"/>
      </dsp:txXfrm>
    </dsp:sp>
    <dsp:sp modelId="{39F63E94-4A8B-4F38-8AE5-CEF328DCDCB8}">
      <dsp:nvSpPr>
        <dsp:cNvPr id="0" name=""/>
        <dsp:cNvSpPr/>
      </dsp:nvSpPr>
      <dsp:spPr>
        <a:xfrm>
          <a:off x="0" y="3934261"/>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4E08726-0BE7-4AA2-AEBE-69E07EFA76DA}">
      <dsp:nvSpPr>
        <dsp:cNvPr id="0" name=""/>
        <dsp:cNvSpPr/>
      </dsp:nvSpPr>
      <dsp:spPr>
        <a:xfrm>
          <a:off x="317196" y="4170192"/>
          <a:ext cx="576721" cy="5767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48627B-26B8-4EBF-A8A8-181822780B11}">
      <dsp:nvSpPr>
        <dsp:cNvPr id="0" name=""/>
        <dsp:cNvSpPr/>
      </dsp:nvSpPr>
      <dsp:spPr>
        <a:xfrm>
          <a:off x="1211115" y="3934261"/>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tx1"/>
              </a:solidFill>
            </a:rPr>
            <a:t>4. Practice</a:t>
          </a:r>
          <a:endParaRPr lang="en-US" sz="2200" kern="1200">
            <a:solidFill>
              <a:schemeClr val="tx1"/>
            </a:solidFill>
          </a:endParaRPr>
        </a:p>
      </dsp:txBody>
      <dsp:txXfrm>
        <a:off x="1211115" y="3934261"/>
        <a:ext cx="4652606" cy="10485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924A9-AB63-436E-9DF2-E262FECB3450}">
      <dsp:nvSpPr>
        <dsp:cNvPr id="0" name=""/>
        <dsp:cNvSpPr/>
      </dsp:nvSpPr>
      <dsp:spPr>
        <a:xfrm>
          <a:off x="584" y="209964"/>
          <a:ext cx="2280569" cy="136834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Folders</a:t>
          </a:r>
        </a:p>
      </dsp:txBody>
      <dsp:txXfrm>
        <a:off x="584" y="209964"/>
        <a:ext cx="2280569" cy="1368341"/>
      </dsp:txXfrm>
    </dsp:sp>
    <dsp:sp modelId="{5DFC4A1B-141A-462D-99DD-1ACC582987EC}">
      <dsp:nvSpPr>
        <dsp:cNvPr id="0" name=""/>
        <dsp:cNvSpPr/>
      </dsp:nvSpPr>
      <dsp:spPr>
        <a:xfrm>
          <a:off x="2509210" y="209964"/>
          <a:ext cx="2280569" cy="136834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Student copies of the text </a:t>
          </a:r>
        </a:p>
      </dsp:txBody>
      <dsp:txXfrm>
        <a:off x="2509210" y="209964"/>
        <a:ext cx="2280569" cy="1368341"/>
      </dsp:txXfrm>
    </dsp:sp>
    <dsp:sp modelId="{F05F3A15-4FCB-43CE-8151-EBD9CF6CD06F}">
      <dsp:nvSpPr>
        <dsp:cNvPr id="0" name=""/>
        <dsp:cNvSpPr/>
      </dsp:nvSpPr>
      <dsp:spPr>
        <a:xfrm>
          <a:off x="584" y="1806363"/>
          <a:ext cx="2280569" cy="136834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Pencils</a:t>
          </a:r>
        </a:p>
      </dsp:txBody>
      <dsp:txXfrm>
        <a:off x="584" y="1806363"/>
        <a:ext cx="2280569" cy="1368341"/>
      </dsp:txXfrm>
    </dsp:sp>
    <dsp:sp modelId="{903CFB99-D259-466E-82F4-DFE613727768}">
      <dsp:nvSpPr>
        <dsp:cNvPr id="0" name=""/>
        <dsp:cNvSpPr/>
      </dsp:nvSpPr>
      <dsp:spPr>
        <a:xfrm>
          <a:off x="2509210" y="1806363"/>
          <a:ext cx="2280569" cy="136834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Highlighters</a:t>
          </a:r>
        </a:p>
      </dsp:txBody>
      <dsp:txXfrm>
        <a:off x="2509210" y="1806363"/>
        <a:ext cx="2280569" cy="1368341"/>
      </dsp:txXfrm>
    </dsp:sp>
    <dsp:sp modelId="{79E10613-882F-4E4B-8896-CE3A14F2B096}">
      <dsp:nvSpPr>
        <dsp:cNvPr id="0" name=""/>
        <dsp:cNvSpPr/>
      </dsp:nvSpPr>
      <dsp:spPr>
        <a:xfrm>
          <a:off x="1254897" y="3402761"/>
          <a:ext cx="2280569" cy="136834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Timer</a:t>
          </a:r>
        </a:p>
      </dsp:txBody>
      <dsp:txXfrm>
        <a:off x="1254897" y="3402761"/>
        <a:ext cx="2280569" cy="13683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92654-5507-4D04-8F48-50F0D463D380}">
      <dsp:nvSpPr>
        <dsp:cNvPr id="0" name=""/>
        <dsp:cNvSpPr/>
      </dsp:nvSpPr>
      <dsp:spPr>
        <a:xfrm>
          <a:off x="0" y="0"/>
          <a:ext cx="5199730" cy="935778"/>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Students pair up</a:t>
          </a:r>
          <a:r>
            <a:rPr lang="en-US" sz="1600" b="0" i="0" kern="1200"/>
            <a:t>.</a:t>
          </a:r>
          <a:endParaRPr lang="en-US" sz="1600" kern="1200"/>
        </a:p>
      </dsp:txBody>
      <dsp:txXfrm>
        <a:off x="27408" y="27408"/>
        <a:ext cx="4080467" cy="880962"/>
      </dsp:txXfrm>
    </dsp:sp>
    <dsp:sp modelId="{26694448-2E6E-4BD1-BFEC-B59DF6668C82}">
      <dsp:nvSpPr>
        <dsp:cNvPr id="0" name=""/>
        <dsp:cNvSpPr/>
      </dsp:nvSpPr>
      <dsp:spPr>
        <a:xfrm>
          <a:off x="388291" y="1065747"/>
          <a:ext cx="5199730" cy="935778"/>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Teacher sets a timer for one minute</a:t>
          </a:r>
          <a:r>
            <a:rPr lang="en-US" sz="1600" b="0" i="0" kern="1200"/>
            <a:t>.</a:t>
          </a:r>
          <a:endParaRPr lang="en-US" sz="1600" kern="1200"/>
        </a:p>
      </dsp:txBody>
      <dsp:txXfrm>
        <a:off x="415699" y="1093155"/>
        <a:ext cx="4148367" cy="880962"/>
      </dsp:txXfrm>
    </dsp:sp>
    <dsp:sp modelId="{A6B637BF-86A2-41EB-949A-B7BF4DAD60E5}">
      <dsp:nvSpPr>
        <dsp:cNvPr id="0" name=""/>
        <dsp:cNvSpPr/>
      </dsp:nvSpPr>
      <dsp:spPr>
        <a:xfrm>
          <a:off x="776583" y="2131494"/>
          <a:ext cx="5199730" cy="935778"/>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One student reads while the partner follows along, underlining any word errors and circling the last word read. </a:t>
          </a:r>
          <a:endParaRPr lang="en-US" sz="1800" kern="1200"/>
        </a:p>
      </dsp:txBody>
      <dsp:txXfrm>
        <a:off x="803991" y="2158902"/>
        <a:ext cx="4148367" cy="880962"/>
      </dsp:txXfrm>
    </dsp:sp>
    <dsp:sp modelId="{2138925E-B454-4261-A363-609D8706C7D1}">
      <dsp:nvSpPr>
        <dsp:cNvPr id="0" name=""/>
        <dsp:cNvSpPr/>
      </dsp:nvSpPr>
      <dsp:spPr>
        <a:xfrm>
          <a:off x="1164874" y="3197241"/>
          <a:ext cx="5199730" cy="935778"/>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Partner tells the reader how many correct words were read, and the reader records the number on their fluency record</a:t>
          </a:r>
          <a:r>
            <a:rPr lang="en-US" sz="1800" b="0" i="1" kern="1200"/>
            <a:t>. </a:t>
          </a:r>
          <a:endParaRPr lang="en-US" sz="1800" i="1" kern="1200"/>
        </a:p>
      </dsp:txBody>
      <dsp:txXfrm>
        <a:off x="1192282" y="3224649"/>
        <a:ext cx="4148367" cy="880962"/>
      </dsp:txXfrm>
    </dsp:sp>
    <dsp:sp modelId="{7F16BBD6-62B8-4972-97D9-F02077AC90F0}">
      <dsp:nvSpPr>
        <dsp:cNvPr id="0" name=""/>
        <dsp:cNvSpPr/>
      </dsp:nvSpPr>
      <dsp:spPr>
        <a:xfrm>
          <a:off x="1553166" y="4262988"/>
          <a:ext cx="5199730" cy="935778"/>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u="none" strike="noStrike" kern="1200">
              <a:solidFill>
                <a:schemeClr val="bg1"/>
              </a:solidFill>
              <a:effectLst/>
              <a:latin typeface="Calibri" panose="020F0502020204030204" pitchFamily="34" charset="0"/>
            </a:rPr>
            <a:t>Reset the timer for another minute. Students repeat the process, with roles reversed. </a:t>
          </a:r>
          <a:endParaRPr lang="en-US" sz="1800" kern="1200">
            <a:solidFill>
              <a:schemeClr val="bg1"/>
            </a:solidFill>
          </a:endParaRPr>
        </a:p>
      </dsp:txBody>
      <dsp:txXfrm>
        <a:off x="1580574" y="4290396"/>
        <a:ext cx="4148367" cy="880962"/>
      </dsp:txXfrm>
    </dsp:sp>
    <dsp:sp modelId="{4CA50657-3477-4F5E-A02D-2DCEE5FAE71F}">
      <dsp:nvSpPr>
        <dsp:cNvPr id="0" name=""/>
        <dsp:cNvSpPr/>
      </dsp:nvSpPr>
      <dsp:spPr>
        <a:xfrm>
          <a:off x="4591474" y="683637"/>
          <a:ext cx="608255" cy="608255"/>
        </a:xfrm>
        <a:prstGeom prst="downArrow">
          <a:avLst>
            <a:gd name="adj1" fmla="val 55000"/>
            <a:gd name="adj2" fmla="val 45000"/>
          </a:avLst>
        </a:prstGeom>
        <a:solidFill>
          <a:schemeClr val="bg1">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728331" y="683637"/>
        <a:ext cx="334541" cy="457712"/>
      </dsp:txXfrm>
    </dsp:sp>
    <dsp:sp modelId="{108870FC-5A18-4E3D-AA58-FA26DF528963}">
      <dsp:nvSpPr>
        <dsp:cNvPr id="0" name=""/>
        <dsp:cNvSpPr/>
      </dsp:nvSpPr>
      <dsp:spPr>
        <a:xfrm>
          <a:off x="4979766" y="1749385"/>
          <a:ext cx="608255" cy="608255"/>
        </a:xfrm>
        <a:prstGeom prst="downArrow">
          <a:avLst>
            <a:gd name="adj1" fmla="val 55000"/>
            <a:gd name="adj2" fmla="val 45000"/>
          </a:avLst>
        </a:prstGeom>
        <a:solidFill>
          <a:schemeClr val="bg1">
            <a:alpha val="90000"/>
          </a:schemeClr>
        </a:solidFill>
        <a:ln w="12700" cap="flat" cmpd="sng" algn="ctr">
          <a:solidFill>
            <a:schemeClr val="accent2">
              <a:tint val="40000"/>
              <a:alpha val="90000"/>
              <a:hueOff val="-80774"/>
              <a:satOff val="10170"/>
              <a:lumOff val="14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116623" y="1749385"/>
        <a:ext cx="334541" cy="457712"/>
      </dsp:txXfrm>
    </dsp:sp>
    <dsp:sp modelId="{22A8AEFF-A77D-445A-8D1C-B24D7A39A139}">
      <dsp:nvSpPr>
        <dsp:cNvPr id="0" name=""/>
        <dsp:cNvSpPr/>
      </dsp:nvSpPr>
      <dsp:spPr>
        <a:xfrm>
          <a:off x="5368058" y="2799536"/>
          <a:ext cx="608255" cy="608255"/>
        </a:xfrm>
        <a:prstGeom prst="downArrow">
          <a:avLst>
            <a:gd name="adj1" fmla="val 55000"/>
            <a:gd name="adj2" fmla="val 45000"/>
          </a:avLst>
        </a:prstGeom>
        <a:solidFill>
          <a:schemeClr val="bg1">
            <a:alpha val="90000"/>
          </a:schemeClr>
        </a:solidFill>
        <a:ln w="12700" cap="flat" cmpd="sng" algn="ctr">
          <a:solidFill>
            <a:schemeClr val="accent2">
              <a:tint val="40000"/>
              <a:alpha val="90000"/>
              <a:hueOff val="-161548"/>
              <a:satOff val="20341"/>
              <a:lumOff val="29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504915" y="2799536"/>
        <a:ext cx="334541" cy="457712"/>
      </dsp:txXfrm>
    </dsp:sp>
    <dsp:sp modelId="{CA359114-B95D-46FB-BD50-14B1685577A9}">
      <dsp:nvSpPr>
        <dsp:cNvPr id="0" name=""/>
        <dsp:cNvSpPr/>
      </dsp:nvSpPr>
      <dsp:spPr>
        <a:xfrm>
          <a:off x="5756349" y="3875680"/>
          <a:ext cx="608255" cy="608255"/>
        </a:xfrm>
        <a:prstGeom prst="downArrow">
          <a:avLst>
            <a:gd name="adj1" fmla="val 55000"/>
            <a:gd name="adj2" fmla="val 45000"/>
          </a:avLst>
        </a:prstGeom>
        <a:solidFill>
          <a:schemeClr val="bg1">
            <a:alpha val="90000"/>
          </a:schemeClr>
        </a:solidFill>
        <a:ln w="12700" cap="flat" cmpd="sng" algn="ctr">
          <a:solidFill>
            <a:schemeClr val="accent2">
              <a:tint val="40000"/>
              <a:alpha val="90000"/>
              <a:hueOff val="-242323"/>
              <a:satOff val="30511"/>
              <a:lumOff val="44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893206" y="3875680"/>
        <a:ext cx="334541" cy="4577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3AFD2-1FA6-48B8-81E9-672889375D24}">
      <dsp:nvSpPr>
        <dsp:cNvPr id="0" name=""/>
        <dsp:cNvSpPr/>
      </dsp:nvSpPr>
      <dsp:spPr>
        <a:xfrm>
          <a:off x="0" y="586"/>
          <a:ext cx="84401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093B73-5031-4CA9-94D3-DE81659A36B0}">
      <dsp:nvSpPr>
        <dsp:cNvPr id="0" name=""/>
        <dsp:cNvSpPr/>
      </dsp:nvSpPr>
      <dsp:spPr>
        <a:xfrm>
          <a:off x="0" y="586"/>
          <a:ext cx="8440175" cy="960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latin typeface="Calibri Light" panose="020F0302020204030204" pitchFamily="34" charset="0"/>
              <a:cs typeface="Calibri Light" panose="020F0302020204030204" pitchFamily="34" charset="0"/>
            </a:rPr>
            <a:t>Students pair up.</a:t>
          </a:r>
          <a:endParaRPr lang="en-US" sz="2600" kern="1200">
            <a:latin typeface="Calibri Light" panose="020F0302020204030204" pitchFamily="34" charset="0"/>
            <a:cs typeface="Calibri Light" panose="020F0302020204030204" pitchFamily="34" charset="0"/>
          </a:endParaRPr>
        </a:p>
      </dsp:txBody>
      <dsp:txXfrm>
        <a:off x="0" y="586"/>
        <a:ext cx="8440175" cy="960028"/>
      </dsp:txXfrm>
    </dsp:sp>
    <dsp:sp modelId="{38EAF2A2-3719-460A-93C5-2E04B8B905E2}">
      <dsp:nvSpPr>
        <dsp:cNvPr id="0" name=""/>
        <dsp:cNvSpPr/>
      </dsp:nvSpPr>
      <dsp:spPr>
        <a:xfrm>
          <a:off x="0" y="960614"/>
          <a:ext cx="84401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234A0F-6B68-4EA3-A16C-CA16821AFDA2}">
      <dsp:nvSpPr>
        <dsp:cNvPr id="0" name=""/>
        <dsp:cNvSpPr/>
      </dsp:nvSpPr>
      <dsp:spPr>
        <a:xfrm>
          <a:off x="0" y="960614"/>
          <a:ext cx="8440175" cy="960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latin typeface="Calibri Light" panose="020F0302020204030204" pitchFamily="34" charset="0"/>
              <a:cs typeface="Calibri Light" panose="020F0302020204030204" pitchFamily="34" charset="0"/>
            </a:rPr>
            <a:t>Teacher sets a timer for one minute.</a:t>
          </a:r>
          <a:endParaRPr lang="en-US" sz="2600" kern="1200">
            <a:latin typeface="Calibri Light" panose="020F0302020204030204" pitchFamily="34" charset="0"/>
            <a:cs typeface="Calibri Light" panose="020F0302020204030204" pitchFamily="34" charset="0"/>
          </a:endParaRPr>
        </a:p>
      </dsp:txBody>
      <dsp:txXfrm>
        <a:off x="0" y="960614"/>
        <a:ext cx="8440175" cy="960028"/>
      </dsp:txXfrm>
    </dsp:sp>
    <dsp:sp modelId="{6387C260-F356-4EB6-AF87-E6BE6FED8BD0}">
      <dsp:nvSpPr>
        <dsp:cNvPr id="0" name=""/>
        <dsp:cNvSpPr/>
      </dsp:nvSpPr>
      <dsp:spPr>
        <a:xfrm>
          <a:off x="0" y="1920642"/>
          <a:ext cx="84401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ABF1D1-33FF-427E-8916-773B9D019DE4}">
      <dsp:nvSpPr>
        <dsp:cNvPr id="0" name=""/>
        <dsp:cNvSpPr/>
      </dsp:nvSpPr>
      <dsp:spPr>
        <a:xfrm>
          <a:off x="0" y="1920642"/>
          <a:ext cx="8440175" cy="960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latin typeface="Calibri Light" panose="020F0302020204030204" pitchFamily="34" charset="0"/>
              <a:cs typeface="Calibri Light" panose="020F0302020204030204" pitchFamily="34" charset="0"/>
            </a:rPr>
            <a:t>One student reads while the partner follows along, underlining any word errors and circling the last word read. </a:t>
          </a:r>
          <a:endParaRPr lang="en-US" sz="2600" kern="1200">
            <a:latin typeface="Calibri Light" panose="020F0302020204030204" pitchFamily="34" charset="0"/>
            <a:cs typeface="Calibri Light" panose="020F0302020204030204" pitchFamily="34" charset="0"/>
          </a:endParaRPr>
        </a:p>
      </dsp:txBody>
      <dsp:txXfrm>
        <a:off x="0" y="1920642"/>
        <a:ext cx="8440175" cy="960028"/>
      </dsp:txXfrm>
    </dsp:sp>
    <dsp:sp modelId="{47630A04-DED7-4BC4-A088-9388C3819E13}">
      <dsp:nvSpPr>
        <dsp:cNvPr id="0" name=""/>
        <dsp:cNvSpPr/>
      </dsp:nvSpPr>
      <dsp:spPr>
        <a:xfrm>
          <a:off x="0" y="2880671"/>
          <a:ext cx="84401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C3FAA6-0643-4DA8-9789-DF57F402F949}">
      <dsp:nvSpPr>
        <dsp:cNvPr id="0" name=""/>
        <dsp:cNvSpPr/>
      </dsp:nvSpPr>
      <dsp:spPr>
        <a:xfrm>
          <a:off x="0" y="2880671"/>
          <a:ext cx="8440175" cy="960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latin typeface="Calibri Light" panose="020F0302020204030204" pitchFamily="34" charset="0"/>
              <a:cs typeface="Calibri Light" panose="020F0302020204030204" pitchFamily="34" charset="0"/>
            </a:rPr>
            <a:t>Partner tells the reader how many correct words were read, and the reader records the number on his/her fluency record</a:t>
          </a:r>
          <a:r>
            <a:rPr lang="en-US" sz="2600" b="0" i="1" kern="1200">
              <a:latin typeface="Calibri Light" panose="020F0302020204030204" pitchFamily="34" charset="0"/>
              <a:cs typeface="Calibri Light" panose="020F0302020204030204" pitchFamily="34" charset="0"/>
            </a:rPr>
            <a:t>. </a:t>
          </a:r>
          <a:endParaRPr lang="en-US" sz="2600" kern="1200">
            <a:latin typeface="Calibri Light" panose="020F0302020204030204" pitchFamily="34" charset="0"/>
            <a:cs typeface="Calibri Light" panose="020F0302020204030204" pitchFamily="34" charset="0"/>
          </a:endParaRPr>
        </a:p>
      </dsp:txBody>
      <dsp:txXfrm>
        <a:off x="0" y="2880671"/>
        <a:ext cx="8440175" cy="960028"/>
      </dsp:txXfrm>
    </dsp:sp>
    <dsp:sp modelId="{92309BD3-4D79-4522-B08C-68A8F053C87C}">
      <dsp:nvSpPr>
        <dsp:cNvPr id="0" name=""/>
        <dsp:cNvSpPr/>
      </dsp:nvSpPr>
      <dsp:spPr>
        <a:xfrm>
          <a:off x="0" y="3840699"/>
          <a:ext cx="84401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B7F4E-971A-49E9-976E-34EE3EBB8D69}">
      <dsp:nvSpPr>
        <dsp:cNvPr id="0" name=""/>
        <dsp:cNvSpPr/>
      </dsp:nvSpPr>
      <dsp:spPr>
        <a:xfrm>
          <a:off x="0" y="3754969"/>
          <a:ext cx="8440175" cy="960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latin typeface="Calibri Light" panose="020F0302020204030204" pitchFamily="34" charset="0"/>
              <a:cs typeface="Calibri Light" panose="020F0302020204030204" pitchFamily="34" charset="0"/>
            </a:rPr>
            <a:t>Reset the timer for another minute. Students repeat the process, with roles reversed. </a:t>
          </a:r>
          <a:endParaRPr lang="en-US" sz="2600" kern="1200">
            <a:latin typeface="Calibri Light" panose="020F0302020204030204" pitchFamily="34" charset="0"/>
            <a:cs typeface="Calibri Light" panose="020F0302020204030204" pitchFamily="34" charset="0"/>
          </a:endParaRPr>
        </a:p>
      </dsp:txBody>
      <dsp:txXfrm>
        <a:off x="0" y="3754969"/>
        <a:ext cx="8440175" cy="9600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E4F394-8656-4FEE-9E5F-BB55C64614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683301-E70A-4EBD-8BEF-58D94B681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3D8160-955C-41F7-A6CA-3853FC86EB4B}" type="datetimeFigureOut">
              <a:rPr lang="en-US" smtClean="0"/>
              <a:t>11/29/2023</a:t>
            </a:fld>
            <a:endParaRPr lang="en-US"/>
          </a:p>
        </p:txBody>
      </p:sp>
      <p:sp>
        <p:nvSpPr>
          <p:cNvPr id="4" name="Footer Placeholder 3">
            <a:extLst>
              <a:ext uri="{FF2B5EF4-FFF2-40B4-BE49-F238E27FC236}">
                <a16:creationId xmlns:a16="http://schemas.microsoft.com/office/drawing/2014/main" id="{F469CB80-F25C-4492-8E09-8BF7A4367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62888A-A141-4A34-8A7E-B22CAB9E8F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636A94-4078-4729-99BE-FAB350EBD343}" type="slidenum">
              <a:rPr lang="en-US" smtClean="0"/>
              <a:t>‹#›</a:t>
            </a:fld>
            <a:endParaRPr lang="en-US"/>
          </a:p>
        </p:txBody>
      </p:sp>
    </p:spTree>
    <p:extLst>
      <p:ext uri="{BB962C8B-B14F-4D97-AF65-F5344CB8AC3E}">
        <p14:creationId xmlns:p14="http://schemas.microsoft.com/office/powerpoint/2010/main" val="2529177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8837D-55DE-4E4E-BCE5-78EA0BB9D035}"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1861C-16E8-4DC1-A9DC-F9D5DBFC0DC8}" type="slidenum">
              <a:rPr lang="en-US" smtClean="0"/>
              <a:t>‹#›</a:t>
            </a:fld>
            <a:endParaRPr lang="en-US"/>
          </a:p>
        </p:txBody>
      </p:sp>
    </p:spTree>
    <p:extLst>
      <p:ext uri="{BB962C8B-B14F-4D97-AF65-F5344CB8AC3E}">
        <p14:creationId xmlns:p14="http://schemas.microsoft.com/office/powerpoint/2010/main" val="83514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yslexiaida.org/definition-of-dyslexi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Welcome to the Science of Reading professional development series brought to you by the Colorado Department of Education Elementary Literacy and School Readiness office. This lab session is focusing on implementing a structured partner reading routine for fluency.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a:t>
            </a:fld>
            <a:endParaRPr lang="en-US"/>
          </a:p>
        </p:txBody>
      </p:sp>
    </p:spTree>
    <p:extLst>
      <p:ext uri="{BB962C8B-B14F-4D97-AF65-F5344CB8AC3E}">
        <p14:creationId xmlns:p14="http://schemas.microsoft.com/office/powerpoint/2010/main" val="179025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C3C3C"/>
                </a:solidFill>
                <a:effectLst/>
                <a:latin typeface="Open Sans" panose="020B0606030504020204" pitchFamily="34" charset="0"/>
              </a:rPr>
              <a:t>Facilitator Notes: </a:t>
            </a:r>
            <a:r>
              <a:rPr lang="en-US" b="0" i="0" dirty="0">
                <a:solidFill>
                  <a:srgbClr val="3C3C3C"/>
                </a:solidFill>
                <a:effectLst/>
                <a:latin typeface="Open Sans" panose="020B0606030504020204" pitchFamily="34" charset="0"/>
              </a:rPr>
              <a:t>For this warm-up, you will use this activity to facilitate a guided discussion about how and when to incorporate this type of fluency practice in your classroom.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3C3C3C"/>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C3C3C"/>
                </a:solidFill>
                <a:effectLst/>
                <a:latin typeface="Open Sans" panose="020B0606030504020204" pitchFamily="34" charset="0"/>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C3C3C"/>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What would we need a student to know before using this as a fluency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At what skill level would this practice be appropriate?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How could this kind of practice support improved fluency in connected text that contains these phrases?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How could this practice support building prosody?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C3C3C"/>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Possible 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C3C3C"/>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Procedure for teaching heart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Model what phrase reading looks like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Partnership protocols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How to calculate phrases or total words read per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C3C3C"/>
              </a:solidFill>
              <a:effectLst/>
              <a:latin typeface="+mn-lt"/>
            </a:endParaRPr>
          </a:p>
          <a:p>
            <a:endParaRPr lang="en-US" dirty="0"/>
          </a:p>
          <a:p>
            <a:r>
              <a:rPr lang="en-US" dirty="0"/>
              <a:t>https://fcrr.org/sites/g/files/upcbnu2836/files/media/PDFs/student_center_activities/23_fluency_phrases/23_f014_phrase_speed_practice.pdf</a:t>
            </a:r>
          </a:p>
          <a:p>
            <a:endParaRPr lang="en-US" dirty="0"/>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10</a:t>
            </a:fld>
            <a:endParaRPr lang="en-US"/>
          </a:p>
        </p:txBody>
      </p:sp>
    </p:spTree>
    <p:extLst>
      <p:ext uri="{BB962C8B-B14F-4D97-AF65-F5344CB8AC3E}">
        <p14:creationId xmlns:p14="http://schemas.microsoft.com/office/powerpoint/2010/main" val="1040019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review of essential elements necessary for providing quality fluency instruction.</a:t>
            </a:r>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11</a:t>
            </a:fld>
            <a:endParaRPr lang="en-US"/>
          </a:p>
        </p:txBody>
      </p:sp>
    </p:spTree>
    <p:extLst>
      <p:ext uri="{BB962C8B-B14F-4D97-AF65-F5344CB8AC3E}">
        <p14:creationId xmlns:p14="http://schemas.microsoft.com/office/powerpoint/2010/main" val="3482064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6d80a4c9c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C3C"/>
                </a:solidFill>
                <a:effectLst/>
                <a:latin typeface="Open Sans" panose="020B0606030504020204" pitchFamily="34" charset="0"/>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solidFill>
                <a:srgbClr val="3C3C3C"/>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C3C3C"/>
                </a:solidFill>
                <a:effectLst/>
                <a:latin typeface="Open Sans" panose="020B0606030504020204" pitchFamily="34" charset="0"/>
              </a:rPr>
              <a:t>To develop fluency skills appropriately, it is crucial to provide direct, explicit instruction in phonological awareness and decoding skills with ample opportunities to practice and corrective feedback to ensure accuracy.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C3C3C"/>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A reader who does not attain automaticity in word recognition is said to be “glued” to the print. (Chall,1983) The reader must focus all their attention on sounding out words and is diverted away from figuring out the meaning.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C3C3C"/>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Research shows that the number of repetitions needed to reach reliable word reading accuracy for average young readers is 4-14 repetitions and more than 40 repetitions for students with reading difficulties (Reitsma,1983a, 1983b).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C3C3C"/>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a:ea typeface="+mn-ea"/>
                <a:cs typeface="+mn-cs"/>
              </a:rPr>
              <a:t>Building reading fluency is comparable to learning any new skill whether it is playing a sport, riding a bike, playing an instrument,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FF00"/>
              </a:highlight>
            </a:endParaRP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5103E"/>
              </a:solidFill>
              <a:effectLst/>
              <a:latin typeface="Times New Roman" panose="02020603050405020304" pitchFamily="18" charset="0"/>
            </a:endParaRP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677" name="Google Shape;677;g86d80a4c9c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08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How do you know when students are ready for direct fluency practice?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Students should be at least 90% accurate in connected text. A typical reader might reach this by the middle of first grade.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Effective practice activities include choral reading, cloze reading, </a:t>
            </a:r>
            <a:r>
              <a:rPr kumimoji="0" lang="en-US" sz="1200" b="1" i="0" u="none" strike="noStrike" kern="1200" cap="none" spc="0" normalizeH="0" baseline="0" noProof="0">
                <a:ln>
                  <a:noFill/>
                </a:ln>
                <a:solidFill>
                  <a:srgbClr val="000000"/>
                </a:solidFill>
                <a:effectLst/>
                <a:uLnTx/>
                <a:uFillTx/>
                <a:latin typeface="Calibri"/>
                <a:ea typeface="+mn-ea"/>
                <a:cs typeface="+mn-cs"/>
              </a:rPr>
              <a:t>structured partner </a:t>
            </a:r>
            <a:r>
              <a:rPr lang="en-US" sz="1200" b="1">
                <a:solidFill>
                  <a:srgbClr val="000000"/>
                </a:solidFill>
                <a:latin typeface="Calibri"/>
              </a:rPr>
              <a:t>reading, </a:t>
            </a:r>
            <a:r>
              <a:rPr kumimoji="0" lang="en-US" sz="1200" b="0" i="0" u="none" strike="noStrike" kern="1200" cap="none" spc="0" normalizeH="0" baseline="0" noProof="0">
                <a:ln>
                  <a:noFill/>
                </a:ln>
                <a:solidFill>
                  <a:srgbClr val="000000"/>
                </a:solidFill>
                <a:effectLst/>
                <a:uLnTx/>
                <a:uFillTx/>
                <a:latin typeface="Calibri"/>
                <a:ea typeface="+mn-ea"/>
                <a:cs typeface="+mn-cs"/>
              </a:rPr>
              <a:t>repeated reading, and augmented silent reading for readers that are already reasonably fluent.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r>
              <a:rPr lang="en-US" sz="1800">
                <a:effectLst/>
                <a:latin typeface="Segoe UI" panose="020B0502040204020203" pitchFamily="34" charset="0"/>
              </a:rPr>
              <a:t>Struggling readers do not benefit from silent reading practice.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3030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Also, it’s important to note that once a student can read accurately and fluently at or above the 50% percentile for their grade level, efforts focused on just increasing rate are likely not beneficial.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30303"/>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1861C-16E8-4DC1-A9DC-F9D5DBFC0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81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C3C"/>
                </a:solidFill>
                <a:effectLst/>
                <a:latin typeface="Open Sans" panose="020B0606030504020204" pitchFamily="34" charset="0"/>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solidFill>
                <a:srgbClr val="3C3C3C"/>
              </a:solidFill>
              <a:effectLst/>
              <a:latin typeface="Open Sans" panose="020B0606030504020204" pitchFamily="34" charset="0"/>
            </a:endParaRPr>
          </a:p>
          <a:p>
            <a:r>
              <a:rPr lang="en-US"/>
              <a:t>This is a general progression for fluency skills from kindergarten to third grade. </a:t>
            </a:r>
          </a:p>
          <a:p>
            <a:endParaRPr lang="en-US"/>
          </a:p>
          <a:p>
            <a:r>
              <a:rPr lang="en-US"/>
              <a:t>Typically, in kindergarten, these activities would be done in whole group or one on one with the teacher with a focus on accuracy and automaticity. Kindergarten students should not be expected to calculate WCPM and time each other to calculate rate.</a:t>
            </a:r>
          </a:p>
          <a:p>
            <a:endParaRPr lang="en-US"/>
          </a:p>
          <a:p>
            <a:r>
              <a:rPr lang="en-US"/>
              <a:t>Structured partner practice for fluency is appropriate for middle of 1st-3rd students and beyond with letter sounds, word and phrase reading, and connected text. In upper grades, partner practice for fluency will primarily be with connected text. </a:t>
            </a:r>
          </a:p>
          <a:p>
            <a:endParaRPr lang="en-US"/>
          </a:p>
          <a:p>
            <a:r>
              <a:rPr lang="en-US"/>
              <a:t>It is important to note that this is a continuum of skills and that you can go back to skills based on individual student needs to ensure mastery before moving 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1861C-16E8-4DC1-A9DC-F9D5DBFC0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393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6d80a4c9c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Speaker Notes: </a:t>
            </a:r>
          </a:p>
          <a:p>
            <a:pPr marL="0" lvl="0" indent="0" algn="l" rtl="0">
              <a:spcBef>
                <a:spcPts val="0"/>
              </a:spcBef>
              <a:spcAft>
                <a:spcPts val="0"/>
              </a:spcAft>
              <a:buNone/>
            </a:pPr>
            <a:endParaRPr lang="en-US"/>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A student’s reading fluency can be calculated to pinpoint the level of accuracy and rate.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Reading rate is calculated by taking the total number of words read from a text in 1 minute and subtract the number of errors. This total is called WCPM – Words Correct Per Minute.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When assessing fluency, it is important to note that a</a:t>
            </a:r>
            <a:r>
              <a:rPr lang="en-US"/>
              <a:t> higher WCPM is not necessarily better. Speed should not be emphasized over accuracy or prosody. The goal is for students to read accurately with an adequate rate and appropriate prosody to facilitate comprehension.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Accuracy is calculated by taking the number of words read correctly by the total number of words read to get the percentage. </a:t>
            </a:r>
            <a:endParaRPr kumimoji="0" lang="en-US" sz="1200"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For more accurate scores, do this 3 times and find the average among the 3 scores.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In practice, it is also </a:t>
            </a:r>
            <a:r>
              <a:rPr lang="en-US"/>
              <a:t>important to allow time for listening to students read for more than 60 seconds. This will help you observe and informally assess all 3 components of fluency and the student’s overall grasp of the mechanics of fluency as the year progresses. </a:t>
            </a:r>
          </a:p>
          <a:p>
            <a:pPr marL="0" marR="0" lvl="0" indent="0" algn="l" defTabSz="914400" rtl="0" eaLnBrk="1" fontAlgn="auto" latinLnBrk="0" hangingPunct="1">
              <a:lnSpc>
                <a:spcPct val="90000"/>
              </a:lnSpc>
              <a:spcBef>
                <a:spcPts val="0"/>
              </a:spcBef>
              <a:spcAft>
                <a:spcPts val="600"/>
              </a:spcAft>
              <a:buClrTx/>
              <a:buSzTx/>
              <a:buFontTx/>
              <a:buNone/>
              <a:tabLst/>
              <a:defRPr/>
            </a:pPr>
            <a:endParaRPr lang="en-US"/>
          </a:p>
          <a:p>
            <a:pPr marL="0" marR="0" lvl="0" indent="0" algn="l" defTabSz="914400" rtl="0" eaLnBrk="1" fontAlgn="auto" latinLnBrk="0" hangingPunct="1">
              <a:lnSpc>
                <a:spcPct val="90000"/>
              </a:lnSpc>
              <a:spcBef>
                <a:spcPts val="0"/>
              </a:spcBef>
              <a:spcAft>
                <a:spcPts val="600"/>
              </a:spcAft>
              <a:buClrTx/>
              <a:buSzTx/>
              <a:buFontTx/>
              <a:buNone/>
              <a:tabLst/>
              <a:defRPr/>
            </a:pPr>
            <a:r>
              <a:rPr lang="en-US"/>
              <a:t>During structured partner fluency practice, partner 2 will set a timer for 1 minute and track how many words are read by partner 1 on their recording sheet. At the end of the time, partner 2 will calculate how many total words read and then subtract the number of errors to get the words correct per minute. Most fluency practice sheets will have the number of words per line out to the side. </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677" name="Google Shape;677;g86d80a4c9c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792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C3C"/>
                </a:solidFill>
                <a:effectLst/>
                <a:latin typeface="Open Sans" panose="020B0606030504020204" pitchFamily="34" charset="0"/>
              </a:rPr>
              <a:t>Speaker Notes: </a:t>
            </a:r>
          </a:p>
          <a:p>
            <a:endParaRPr lang="en-US" b="1" i="0">
              <a:solidFill>
                <a:srgbClr val="3C3C3C"/>
              </a:solidFill>
              <a:effectLst/>
              <a:latin typeface="Open Sans" panose="020B0606030504020204" pitchFamily="34" charset="0"/>
            </a:endParaRPr>
          </a:p>
          <a:p>
            <a:r>
              <a:rPr lang="en-US" b="1" i="0">
                <a:solidFill>
                  <a:srgbClr val="3C3C3C"/>
                </a:solidFill>
                <a:effectLst/>
                <a:latin typeface="Open Sans" panose="020B0606030504020204" pitchFamily="34" charset="0"/>
              </a:rPr>
              <a:t>Corrective Feedback</a:t>
            </a:r>
            <a:br>
              <a:rPr lang="en-US" b="1" i="0">
                <a:solidFill>
                  <a:srgbClr val="3C3C3C"/>
                </a:solidFill>
                <a:effectLst/>
                <a:latin typeface="Open Sans" panose="020B0606030504020204" pitchFamily="34" charset="0"/>
              </a:rPr>
            </a:br>
            <a:r>
              <a:rPr lang="en-US" b="0" i="0">
                <a:solidFill>
                  <a:srgbClr val="3C3C3C"/>
                </a:solidFill>
                <a:effectLst/>
                <a:latin typeface="Open Sans" panose="020B0606030504020204" pitchFamily="34" charset="0"/>
              </a:rPr>
              <a:t>Prior to implementing Partner Reading, students should be taught an error-correction procedure to help correct word-reading errors. When an error occurs, the student politely says, “Pause, you read that word incorrectly. Try again.” If the reader cannot pronounce the word, their partner provides the word. The reader then reads the word in the sentence and then continues reading.</a:t>
            </a:r>
          </a:p>
          <a:p>
            <a:endParaRPr lang="en-US" b="0" i="0">
              <a:solidFill>
                <a:srgbClr val="3C3C3C"/>
              </a:solidFill>
              <a:effectLst/>
              <a:latin typeface="Open Sans" panose="020B0606030504020204" pitchFamily="34" charset="0"/>
            </a:endParaRPr>
          </a:p>
          <a:p>
            <a:r>
              <a:rPr lang="en-US" b="0" i="0">
                <a:solidFill>
                  <a:srgbClr val="3C3C3C"/>
                </a:solidFill>
                <a:effectLst/>
                <a:latin typeface="Open Sans" panose="020B0606030504020204" pitchFamily="34" charset="0"/>
              </a:rPr>
              <a:t>It is important to note, however, that this error correction procedure during the timed reading routine will affect how many words the student gets to. In this case, you can direct students to share the errors and provide corrective feedback after the timing is complete. </a:t>
            </a:r>
          </a:p>
          <a:p>
            <a:endParaRPr lang="en-US" b="0" i="0">
              <a:solidFill>
                <a:srgbClr val="3C3C3C"/>
              </a:solidFill>
              <a:effectLst/>
              <a:latin typeface="Open Sans" panose="020B0606030504020204" pitchFamily="34" charset="0"/>
            </a:endParaRPr>
          </a:p>
          <a:p>
            <a:r>
              <a:rPr lang="en-US" b="0" i="0">
                <a:solidFill>
                  <a:srgbClr val="3C3C3C"/>
                </a:solidFill>
                <a:effectLst/>
                <a:latin typeface="Open Sans" panose="020B0606030504020204" pitchFamily="34" charset="0"/>
              </a:rPr>
              <a:t>“You read ____ words. I heard ___ errors. You read ___ correct words per minute.” </a:t>
            </a:r>
          </a:p>
          <a:p>
            <a:r>
              <a:rPr lang="en-US" b="0" i="0">
                <a:solidFill>
                  <a:srgbClr val="3C3C3C"/>
                </a:solidFill>
                <a:effectLst/>
                <a:latin typeface="Open Sans" panose="020B0606030504020204" pitchFamily="34" charset="0"/>
              </a:rPr>
              <a:t>Student will then point to any reading errors, one at a time, and can use dialogue and procedure on this slide. </a:t>
            </a:r>
          </a:p>
          <a:p>
            <a:endParaRPr lang="en-US" b="0" i="0">
              <a:solidFill>
                <a:srgbClr val="3C3C3C"/>
              </a:solidFill>
              <a:effectLst/>
              <a:latin typeface="Open Sans" panose="020B0606030504020204" pitchFamily="34" charset="0"/>
            </a:endParaRPr>
          </a:p>
          <a:p>
            <a:r>
              <a:rPr lang="en-US" b="0" i="0">
                <a:solidFill>
                  <a:srgbClr val="3C3C3C"/>
                </a:solidFill>
                <a:effectLst/>
                <a:latin typeface="Open Sans" panose="020B0606030504020204" pitchFamily="34" charset="0"/>
              </a:rPr>
              <a:t>For our practice today, we will be timing the text reading and utilizing the corrective feedback dialogue after reading. </a:t>
            </a:r>
          </a:p>
          <a:p>
            <a:endParaRPr lang="en-US" b="0" i="0">
              <a:solidFill>
                <a:srgbClr val="3C3C3C"/>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panose="020F0502020204030204" pitchFamily="34" charset="0"/>
              </a:rPr>
              <a:t>In order for the partnership model to be successful, students need to work together in a polite and respectful manner. Students need to be instructed in appropriate fluency partnership behavior (e.g., leaning in and whispering), remembering that the only people who need to hear them are their partners, and providing appropriate corrective feedback on missed words or letter-sounds. Addressing classroom noise level during training is key to preventing many potential problems.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panose="020F0502020204030204" pitchFamily="34" charset="0"/>
              </a:rPr>
              <a:t>As a reminder, it is also important to ensure that your students can work independently by choosing appropriate text, providing direct pre-teaching support and an established procedure for what to do if both partners encounter a word they don’t know.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16</a:t>
            </a:fld>
            <a:endParaRPr lang="en-US"/>
          </a:p>
        </p:txBody>
      </p:sp>
    </p:spTree>
    <p:extLst>
      <p:ext uri="{BB962C8B-B14F-4D97-AF65-F5344CB8AC3E}">
        <p14:creationId xmlns:p14="http://schemas.microsoft.com/office/powerpoint/2010/main" val="465405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break down the components of the structured partner reading routine and provide tips for preparation and implementation.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17</a:t>
            </a:fld>
            <a:endParaRPr lang="en-US"/>
          </a:p>
        </p:txBody>
      </p:sp>
    </p:spTree>
    <p:extLst>
      <p:ext uri="{BB962C8B-B14F-4D97-AF65-F5344CB8AC3E}">
        <p14:creationId xmlns:p14="http://schemas.microsoft.com/office/powerpoint/2010/main" val="3070717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i="0">
                <a:solidFill>
                  <a:srgbClr val="3C3C3C"/>
                </a:solidFill>
                <a:effectLst/>
                <a:latin typeface="Open Sans" panose="020B0606030504020204" pitchFamily="34" charset="0"/>
              </a:rPr>
              <a:t>Speaker Notes: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1" i="0">
              <a:solidFill>
                <a:srgbClr val="3C3C3C"/>
              </a:solidFill>
              <a:effectLst/>
              <a:latin typeface="Open Sans" panose="020B0606030504020204" pitchFamily="34" charset="0"/>
            </a:endParaRPr>
          </a:p>
          <a:p>
            <a:pPr marL="0" lvl="0" indent="0" algn="l" rtl="0">
              <a:lnSpc>
                <a:spcPct val="100000"/>
              </a:lnSpc>
              <a:spcBef>
                <a:spcPts val="0"/>
              </a:spcBef>
              <a:spcAft>
                <a:spcPts val="0"/>
              </a:spcAft>
              <a:buSzPts val="1100"/>
              <a:buNone/>
            </a:pPr>
            <a:r>
              <a:rPr lang="en-US"/>
              <a:t>When planning for effective structured partner fluency practice, it is important to have a routine using these features of effective instruction.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Instruction should be: </a:t>
            </a:r>
          </a:p>
          <a:p>
            <a:pPr marL="0" lvl="0" indent="0" algn="l" rtl="0">
              <a:lnSpc>
                <a:spcPct val="100000"/>
              </a:lnSpc>
              <a:spcBef>
                <a:spcPts val="0"/>
              </a:spcBef>
              <a:spcAft>
                <a:spcPts val="0"/>
              </a:spcAft>
              <a:buSzPts val="1100"/>
              <a:buNone/>
            </a:pPr>
            <a:r>
              <a:rPr lang="en-US"/>
              <a:t>Explicit –including clear explanations, teacher modeling, student practice </a:t>
            </a:r>
          </a:p>
          <a:p>
            <a:pPr marL="0" lvl="0" indent="0" algn="l" rtl="0">
              <a:lnSpc>
                <a:spcPct val="100000"/>
              </a:lnSpc>
              <a:spcBef>
                <a:spcPts val="0"/>
              </a:spcBef>
              <a:spcAft>
                <a:spcPts val="0"/>
              </a:spcAft>
              <a:buSzPts val="1100"/>
              <a:buNone/>
            </a:pPr>
            <a:r>
              <a:rPr lang="en-US"/>
              <a:t>Systematic – instruction moves from simpler to more complex skills, with a focus on 1 or 2 skills at a time </a:t>
            </a:r>
          </a:p>
          <a:p>
            <a:pPr marL="0" lvl="0" indent="0" algn="l" rtl="0">
              <a:lnSpc>
                <a:spcPct val="100000"/>
              </a:lnSpc>
              <a:spcBef>
                <a:spcPts val="0"/>
              </a:spcBef>
              <a:spcAft>
                <a:spcPts val="0"/>
              </a:spcAft>
              <a:buSzPts val="1100"/>
              <a:buNone/>
            </a:pPr>
            <a:r>
              <a:rPr lang="en-US"/>
              <a:t>Engaging – instruction should move at a snappy pace, include motivating tasks or activities that keep students focused on the task</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Duration – once established, this routine can be done in less than 10 minutes daily</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064117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i="0">
                <a:solidFill>
                  <a:srgbClr val="3C3C3C"/>
                </a:solidFill>
                <a:effectLst/>
                <a:latin typeface="Open Sans" panose="020B0606030504020204" pitchFamily="34" charset="0"/>
              </a:rPr>
              <a:t>Speaker Notes: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This routine is broken up into 4 main parts.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1: Set the purpose  </a:t>
            </a:r>
          </a:p>
          <a:p>
            <a:pPr marL="0" lvl="0" indent="0" algn="l" rtl="0">
              <a:lnSpc>
                <a:spcPct val="100000"/>
              </a:lnSpc>
              <a:spcBef>
                <a:spcPts val="0"/>
              </a:spcBef>
              <a:spcAft>
                <a:spcPts val="0"/>
              </a:spcAft>
              <a:buSzPts val="1100"/>
              <a:buNone/>
            </a:pPr>
            <a:r>
              <a:rPr lang="en-US"/>
              <a:t>This is where we tell students the learning objective and why it is important. The purpose sets the tone for the routine and reminds students to focus on the task at hand.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2: Select materials and partners</a:t>
            </a:r>
          </a:p>
          <a:p>
            <a:pPr marL="0" lvl="0" indent="0" algn="l" rtl="0">
              <a:lnSpc>
                <a:spcPct val="100000"/>
              </a:lnSpc>
              <a:spcBef>
                <a:spcPts val="0"/>
              </a:spcBef>
              <a:spcAft>
                <a:spcPts val="0"/>
              </a:spcAft>
              <a:buSzPts val="1100"/>
              <a:buNone/>
            </a:pPr>
            <a:r>
              <a:rPr lang="en-US"/>
              <a:t>For this routine, it is important to pre-select partners and text to support student goals.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3: Provide a model  </a:t>
            </a:r>
          </a:p>
          <a:p>
            <a:pPr marL="0" lvl="0" indent="0" algn="l" rtl="0">
              <a:lnSpc>
                <a:spcPct val="100000"/>
              </a:lnSpc>
              <a:spcBef>
                <a:spcPts val="0"/>
              </a:spcBef>
              <a:spcAft>
                <a:spcPts val="0"/>
              </a:spcAft>
              <a:buSzPts val="1100"/>
              <a:buNone/>
            </a:pPr>
            <a:r>
              <a:rPr lang="en-US"/>
              <a:t>Effective instruction should be explicit with clear, concise directions and teacher modeling so students know exactly what to do each time they are instructed to do fluency partner practice.</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4: Practice </a:t>
            </a:r>
          </a:p>
          <a:p>
            <a:pPr marL="0" lvl="0" indent="0" algn="l" rtl="0">
              <a:lnSpc>
                <a:spcPct val="100000"/>
              </a:lnSpc>
              <a:spcBef>
                <a:spcPts val="0"/>
              </a:spcBef>
              <a:spcAft>
                <a:spcPts val="0"/>
              </a:spcAft>
              <a:buSzPts val="1100"/>
              <a:buNone/>
            </a:pPr>
            <a:r>
              <a:rPr lang="en-US"/>
              <a:t>At this point, students know the task and should be able to move through text practice with the timer and documenting progress. Providing ample practice and corrective feedback helps students to develop accuracy and automaticity with the skill. </a:t>
            </a:r>
          </a:p>
        </p:txBody>
      </p:sp>
    </p:spTree>
    <p:extLst>
      <p:ext uri="{BB962C8B-B14F-4D97-AF65-F5344CB8AC3E}">
        <p14:creationId xmlns:p14="http://schemas.microsoft.com/office/powerpoint/2010/main" val="667117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a:t>
            </a:fld>
            <a:endParaRPr lang="en-US"/>
          </a:p>
        </p:txBody>
      </p:sp>
    </p:spTree>
    <p:extLst>
      <p:ext uri="{BB962C8B-B14F-4D97-AF65-F5344CB8AC3E}">
        <p14:creationId xmlns:p14="http://schemas.microsoft.com/office/powerpoint/2010/main" val="1773836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i="0">
                <a:solidFill>
                  <a:srgbClr val="3C3C3C"/>
                </a:solidFill>
                <a:effectLst/>
                <a:latin typeface="Open Sans" panose="020B0606030504020204" pitchFamily="34" charset="0"/>
              </a:rPr>
              <a:t>Speaker Notes: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When planning to implement a structured partner reading routine, we want to intentionally set the purpose with students, so they are clear about what they are being asked to do and what the objective is for learning and practicing.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Consider which task students will be asked to perform. What do you want them to know about the task? What do you want them to do?</a:t>
            </a:r>
          </a:p>
          <a:p>
            <a:pPr marL="0" lvl="0" indent="0" algn="l" rtl="0">
              <a:lnSpc>
                <a:spcPct val="100000"/>
              </a:lnSpc>
              <a:spcBef>
                <a:spcPts val="0"/>
              </a:spcBef>
              <a:spcAft>
                <a:spcPts val="0"/>
              </a:spcAft>
              <a:buSzPts val="1100"/>
              <a:buNone/>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Consider carefully the procedures, materials, and verbiage you will use with students for corrective feedback.</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Finally, state the purpose or objective explicitly, clearly and in student-friendly terms. Here is an example of setting the purpose for this routine.</a:t>
            </a:r>
          </a:p>
          <a:p>
            <a:pPr marL="0" lvl="0" indent="0" algn="l" rtl="0">
              <a:lnSpc>
                <a:spcPct val="100000"/>
              </a:lnSpc>
              <a:spcBef>
                <a:spcPts val="0"/>
              </a:spcBef>
              <a:spcAft>
                <a:spcPts val="0"/>
              </a:spcAft>
              <a:buSzPts val="1100"/>
              <a:buNone/>
            </a:pPr>
            <a:endParaRPr lang="en-US"/>
          </a:p>
          <a:p>
            <a:pPr rtl="0" fontAlgn="base">
              <a:spcBef>
                <a:spcPts val="0"/>
              </a:spcBef>
              <a:spcAft>
                <a:spcPts val="0"/>
              </a:spcAft>
              <a:buFont typeface="+mj-lt"/>
              <a:buAutoNum type="arabicPeriod"/>
            </a:pPr>
            <a:r>
              <a:rPr lang="en-US" b="1" i="0" u="none" strike="noStrike">
                <a:solidFill>
                  <a:srgbClr val="000000"/>
                </a:solidFill>
                <a:effectLst/>
                <a:latin typeface="Calibri Light" panose="020F0302020204030204" pitchFamily="34" charset="0"/>
                <a:cs typeface="Calibri Light" panose="020F0302020204030204" pitchFamily="34" charset="0"/>
              </a:rPr>
              <a:t>Set the Purpose</a:t>
            </a:r>
          </a:p>
          <a:p>
            <a:pPr rtl="0" fontAlgn="base">
              <a:spcBef>
                <a:spcPts val="0"/>
              </a:spcBef>
              <a:spcAft>
                <a:spcPts val="0"/>
              </a:spcAft>
            </a:pPr>
            <a:endParaRPr lang="en-US" sz="1050" b="1" i="0" u="none" strike="noStrike">
              <a:solidFill>
                <a:srgbClr val="000000"/>
              </a:solidFill>
              <a:effectLst/>
              <a:latin typeface="Calibri Light" panose="020F0302020204030204" pitchFamily="34" charset="0"/>
              <a:cs typeface="Calibri Light" panose="020F0302020204030204" pitchFamily="34" charset="0"/>
            </a:endParaRPr>
          </a:p>
          <a:p>
            <a:pPr rtl="0" fontAlgn="base">
              <a:spcBef>
                <a:spcPts val="0"/>
              </a:spcBef>
              <a:spcAft>
                <a:spcPts val="0"/>
              </a:spcAft>
            </a:pPr>
            <a:r>
              <a:rPr lang="en-US" sz="1050" b="0" i="1" u="none" strike="noStrike">
                <a:solidFill>
                  <a:srgbClr val="000000"/>
                </a:solidFill>
                <a:effectLst/>
                <a:latin typeface="Calibri Light" panose="020F0302020204030204" pitchFamily="34" charset="0"/>
                <a:cs typeface="Calibri Light" panose="020F0302020204030204" pitchFamily="34" charset="0"/>
              </a:rPr>
              <a:t>“</a:t>
            </a:r>
            <a:r>
              <a:rPr lang="en-US" b="0" i="1" u="none" strike="noStrike">
                <a:solidFill>
                  <a:srgbClr val="000000"/>
                </a:solidFill>
                <a:effectLst/>
                <a:latin typeface="Calibri Light" panose="020F0302020204030204" pitchFamily="34" charset="0"/>
                <a:cs typeface="Calibri Light" panose="020F0302020204030204" pitchFamily="34" charset="0"/>
              </a:rPr>
              <a:t>When we read, we focus on </a:t>
            </a:r>
            <a:r>
              <a:rPr lang="en-US" i="1">
                <a:solidFill>
                  <a:srgbClr val="000000"/>
                </a:solidFill>
                <a:latin typeface="Calibri Light" panose="020F0302020204030204" pitchFamily="34" charset="0"/>
                <a:cs typeface="Calibri Light" panose="020F0302020204030204" pitchFamily="34" charset="0"/>
              </a:rPr>
              <a:t>decodi</a:t>
            </a:r>
            <a:r>
              <a:rPr lang="en-US" b="0" i="1" u="none" strike="noStrike">
                <a:solidFill>
                  <a:srgbClr val="000000"/>
                </a:solidFill>
                <a:effectLst/>
                <a:latin typeface="Calibri Light" panose="020F0302020204030204" pitchFamily="34" charset="0"/>
                <a:cs typeface="Calibri Light" panose="020F0302020204030204" pitchFamily="34" charset="0"/>
              </a:rPr>
              <a:t>ng the words accurately and at a good pace. This is called reading fluency. </a:t>
            </a:r>
            <a:r>
              <a:rPr lang="en-US" b="1" i="1" u="none" strike="noStrike">
                <a:solidFill>
                  <a:srgbClr val="000000"/>
                </a:solidFill>
                <a:effectLst/>
                <a:latin typeface="Calibri Light" panose="020F0302020204030204" pitchFamily="34" charset="0"/>
                <a:cs typeface="Calibri Light" panose="020F0302020204030204" pitchFamily="34" charset="0"/>
              </a:rPr>
              <a:t>Today, we are going to practice reading fluently with a partner.”</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633545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C3C"/>
                </a:solidFill>
                <a:effectLst/>
                <a:latin typeface="Open Sans" panose="020B0606030504020204" pitchFamily="34" charset="0"/>
              </a:rPr>
              <a:t>Speaker Notes: </a:t>
            </a:r>
          </a:p>
          <a:p>
            <a:endParaRPr lang="en-US" b="0">
              <a:solidFill>
                <a:srgbClr val="3C3C3C"/>
              </a:solidFill>
              <a:effectLst/>
              <a:latin typeface="Open Sans" panose="020B0606030504020204" pitchFamily="34" charset="0"/>
            </a:endParaRPr>
          </a:p>
          <a:p>
            <a:r>
              <a:rPr lang="en-US" b="0">
                <a:solidFill>
                  <a:srgbClr val="3C3C3C"/>
                </a:solidFill>
                <a:effectLst/>
                <a:latin typeface="Open Sans" panose="020B0606030504020204" pitchFamily="34" charset="0"/>
              </a:rPr>
              <a:t>When selecting text for partner practice, it is important to provide reading material at both reader’s independent text level. </a:t>
            </a:r>
          </a:p>
          <a:p>
            <a:endParaRPr lang="en-US" b="0">
              <a:solidFill>
                <a:srgbClr val="3C3C3C"/>
              </a:solidFill>
              <a:effectLst/>
              <a:latin typeface="Open Sans" panose="020B0606030504020204" pitchFamily="34" charset="0"/>
            </a:endParaRPr>
          </a:p>
          <a:p>
            <a:r>
              <a:rPr lang="en-US" b="0">
                <a:solidFill>
                  <a:srgbClr val="3C3C3C"/>
                </a:solidFill>
                <a:effectLst/>
                <a:latin typeface="Open Sans" panose="020B0606030504020204" pitchFamily="34" charset="0"/>
              </a:rPr>
              <a:t>One easy way to match books to students’ text difficulty levels is to give the students a list of words from the text. If students have difficulty with no more than approximately 1 in 10 words, the text is considered to be at their instructional level. </a:t>
            </a:r>
            <a:r>
              <a:rPr lang="en-US"/>
              <a:t>To develop fluency when students read independently, the text should be at their independent level, and when students read with feedback from the teacher, the text should be at their instructional level.</a:t>
            </a:r>
            <a:endParaRPr lang="en-US" b="0">
              <a:solidFill>
                <a:srgbClr val="3C3C3C"/>
              </a:solidFill>
              <a:effectLst/>
              <a:latin typeface="Open Sans" panose="020B0606030504020204" pitchFamily="34" charset="0"/>
            </a:endParaRPr>
          </a:p>
          <a:p>
            <a:endParaRPr lang="en-US" b="0">
              <a:solidFill>
                <a:srgbClr val="3C3C3C"/>
              </a:solidFill>
              <a:effectLst/>
              <a:latin typeface="Open Sans" panose="020B0606030504020204" pitchFamily="34" charset="0"/>
            </a:endParaRPr>
          </a:p>
          <a:p>
            <a:r>
              <a:rPr lang="en-US" b="0">
                <a:solidFill>
                  <a:srgbClr val="3C3C3C"/>
                </a:solidFill>
                <a:effectLst/>
                <a:latin typeface="Open Sans" panose="020B0606030504020204" pitchFamily="34" charset="0"/>
              </a:rPr>
              <a:t>Model and explain partner reading procedures before students begin the process of reading together and have a few students partner and role-play the procedures. </a:t>
            </a:r>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21</a:t>
            </a:fld>
            <a:endParaRPr lang="en-US"/>
          </a:p>
        </p:txBody>
      </p:sp>
    </p:spTree>
    <p:extLst>
      <p:ext uri="{BB962C8B-B14F-4D97-AF65-F5344CB8AC3E}">
        <p14:creationId xmlns:p14="http://schemas.microsoft.com/office/powerpoint/2010/main" val="2352883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i="0">
                <a:solidFill>
                  <a:srgbClr val="3C3C3C"/>
                </a:solidFill>
                <a:effectLst/>
                <a:latin typeface="Open Sans" panose="020B0606030504020204" pitchFamily="34" charset="0"/>
              </a:rPr>
              <a:t>Speaker Notes: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Next, let’s focus on selecting partners for this routine.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Keep in mind, this does not mean asking students to read with the person sitting closest to them.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First, establish partners based on similar reading ability. This can be done by creating a list of your students from most proficient to least proficient in reading. This list is based on your observational, formative data as well as the initial screening and diagnostic assessments. </a:t>
            </a:r>
            <a:endParaRPr lang="en-US" sz="1800" b="0" i="0" u="none" strike="noStrike">
              <a:solidFill>
                <a:srgbClr val="000000"/>
              </a:solidFill>
              <a:effectLst/>
              <a:latin typeface="Calibri" panose="020F0502020204030204" pitchFamily="34" charset="0"/>
            </a:endParaRPr>
          </a:p>
          <a:p>
            <a:pPr marL="0" lvl="0" indent="0" algn="l" rtl="0">
              <a:lnSpc>
                <a:spcPct val="100000"/>
              </a:lnSpc>
              <a:spcBef>
                <a:spcPts val="0"/>
              </a:spcBef>
              <a:spcAft>
                <a:spcPts val="0"/>
              </a:spcAft>
              <a:buSzPts val="1100"/>
              <a:buNone/>
            </a:pPr>
            <a:r>
              <a:rPr lang="en-US" sz="1800" b="0" i="0" u="none" strike="noStrike">
                <a:solidFill>
                  <a:srgbClr val="000000"/>
                </a:solidFill>
                <a:effectLst/>
                <a:latin typeface="Calibri" panose="020F0502020204030204" pitchFamily="34" charset="0"/>
              </a:rPr>
              <a:t>An example of an appropriate match is a partnership between two third-grade students whose shared independent text level and whose oral fluency rates are within ten words of each other.</a:t>
            </a: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Then, look at your students at the bottom of the list. Would it be more beneficial for these students to be in a small group with you focused on more explicit instruction in foundational skills instead of partnering independently?</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If you have students at the top of the list who are significantly advanced, you can consider pairing them together and providing an activity more focused on prosody.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After updating the list to include the students that can do partner reading, partner the students by splitting the list in half and pairing the top reader (student 1) with the reader at the top of the second half of the list. In this example, student 1 is paired with student  9, student 2 is paired with student 10, etc.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This allows for heterogenous grouping within reason so that the most proficient reader is paired with an average reader and mitigates frustration for the partnership. It also ensures that a struggling reader is paired with a more proficient reader for modeling and support.</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When selecting partners, make sure to designate the more proficient reader in each partnership to go first. From there, ensure that the pairs will work well together and adjust as needed.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These pairings will change throughout the year based on assessments, growth, and progress monitoring.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623335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67640" marR="548640" lvl="0" indent="219443" algn="l" defTabSz="914400" rtl="0" eaLnBrk="1" fontAlgn="auto" latinLnBrk="0" hangingPunct="1">
              <a:lnSpc>
                <a:spcPct val="100000"/>
              </a:lnSpc>
              <a:spcBef>
                <a:spcPts val="240"/>
              </a:spcBef>
              <a:spcAft>
                <a:spcPts val="0"/>
              </a:spcAft>
              <a:buClrTx/>
              <a:buSzTx/>
              <a:buFontTx/>
              <a:buNone/>
              <a:tabLst/>
              <a:defRPr/>
            </a:pPr>
            <a:r>
              <a:rPr lang="en-US" sz="1800" b="1" i="0">
                <a:solidFill>
                  <a:srgbClr val="3C3C3C"/>
                </a:solidFill>
                <a:effectLst/>
                <a:latin typeface="Open Sans" panose="020B0606030504020204" pitchFamily="34" charset="0"/>
              </a:rPr>
              <a:t>Speaker Notes: </a:t>
            </a:r>
          </a:p>
          <a:p>
            <a:pPr marL="167640" marR="548640" lvl="0" indent="219443" algn="l" defTabSz="914400" rtl="0" eaLnBrk="1" fontAlgn="auto" latinLnBrk="0" hangingPunct="1">
              <a:lnSpc>
                <a:spcPct val="100000"/>
              </a:lnSpc>
              <a:spcBef>
                <a:spcPts val="240"/>
              </a:spcBef>
              <a:spcAft>
                <a:spcPts val="0"/>
              </a:spcAft>
              <a:buClrTx/>
              <a:buSzTx/>
              <a:buFontTx/>
              <a:buNone/>
              <a:tabLst/>
              <a:defRPr/>
            </a:pPr>
            <a:endParaRPr lang="en-US" sz="1800" b="1" i="0">
              <a:solidFill>
                <a:srgbClr val="3C3C3C"/>
              </a:solidFill>
              <a:effectLst/>
              <a:latin typeface="Open Sans" panose="020B0606030504020204" pitchFamily="34" charset="0"/>
            </a:endParaRPr>
          </a:p>
          <a:p>
            <a:pPr marL="167640" marR="548640" indent="219443" rtl="0">
              <a:spcBef>
                <a:spcPts val="240"/>
              </a:spcBef>
              <a:spcAft>
                <a:spcPts val="0"/>
              </a:spcAft>
            </a:pPr>
            <a:r>
              <a:rPr lang="en-US" sz="1800" b="0" i="0" u="none" strike="noStrike">
                <a:solidFill>
                  <a:srgbClr val="000000"/>
                </a:solidFill>
                <a:effectLst/>
                <a:latin typeface="Calibri" panose="020F0502020204030204" pitchFamily="34" charset="0"/>
              </a:rPr>
              <a:t>For this routine to be successfully implemented, materials should be prepared in advance and organized in a way that allows for quick and easy access. Students will need copies of the text to read and write on along with writing utensils. A timer can be used per pair of students or one for the class used by the teacher. </a:t>
            </a:r>
          </a:p>
          <a:p>
            <a:pPr marL="167640" marR="548640" indent="219443" rtl="0">
              <a:spcBef>
                <a:spcPts val="240"/>
              </a:spcBef>
              <a:spcAft>
                <a:spcPts val="0"/>
              </a:spcAft>
            </a:pPr>
            <a:endParaRPr lang="en-US" sz="1800" b="0" i="0" u="none" strike="noStrike">
              <a:solidFill>
                <a:srgbClr val="000000"/>
              </a:solidFill>
              <a:effectLst/>
              <a:latin typeface="Calibri" panose="020F0502020204030204" pitchFamily="34" charset="0"/>
            </a:endParaRPr>
          </a:p>
          <a:p>
            <a:pPr marL="167640" marR="548640" indent="219443" rtl="0">
              <a:spcBef>
                <a:spcPts val="240"/>
              </a:spcBef>
              <a:spcAft>
                <a:spcPts val="0"/>
              </a:spcAft>
            </a:pPr>
            <a:r>
              <a:rPr lang="en-US" sz="1800" b="0" i="0" u="none" strike="noStrike">
                <a:solidFill>
                  <a:srgbClr val="000000"/>
                </a:solidFill>
                <a:effectLst/>
                <a:latin typeface="Calibri" panose="020F0502020204030204" pitchFamily="34" charset="0"/>
              </a:rPr>
              <a:t>While this routine will focus on practicing a timed text reading, partner reading can also be utilized as an untimed practice where students can read and reread text together and provide corrective feedback during reading. </a:t>
            </a:r>
          </a:p>
          <a:p>
            <a:br>
              <a:rPr lang="en-US"/>
            </a:br>
            <a:endParaRPr lang="en-US"/>
          </a:p>
        </p:txBody>
      </p:sp>
    </p:spTree>
    <p:extLst>
      <p:ext uri="{BB962C8B-B14F-4D97-AF65-F5344CB8AC3E}">
        <p14:creationId xmlns:p14="http://schemas.microsoft.com/office/powerpoint/2010/main" val="4084275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i="0">
                <a:solidFill>
                  <a:srgbClr val="3C3C3C"/>
                </a:solidFill>
                <a:effectLst/>
                <a:latin typeface="Open Sans" panose="020B0606030504020204" pitchFamily="34" charset="0"/>
              </a:rPr>
              <a:t>Speaker Notes: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1" i="0">
              <a:solidFill>
                <a:srgbClr val="3C3C3C"/>
              </a:solidFill>
              <a:effectLst/>
              <a:latin typeface="Open Sans" panose="020B0606030504020204" pitchFamily="34" charset="0"/>
            </a:endParaRPr>
          </a:p>
          <a:p>
            <a:pPr marL="0" lvl="0" indent="0" algn="l" rtl="0">
              <a:lnSpc>
                <a:spcPct val="100000"/>
              </a:lnSpc>
              <a:spcBef>
                <a:spcPts val="0"/>
              </a:spcBef>
              <a:spcAft>
                <a:spcPts val="0"/>
              </a:spcAft>
              <a:buSzPts val="1100"/>
              <a:buNone/>
            </a:pPr>
            <a:r>
              <a:rPr lang="en-US"/>
              <a:t>As we move through the preparation of this routine, it is important to note the general procedure for this effective practice. Once this routine is established with partners and materials, it can be facilitated in a short amount of time at an engaging and snappy pace.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Prior to starting this routine, teachers will need to set up structure for what texts will be used, how to work with a partner, and provide recording sheets for accountability.</a:t>
            </a:r>
          </a:p>
          <a:p>
            <a:pPr marL="0" lvl="0" indent="0" algn="l" rtl="0">
              <a:lnSpc>
                <a:spcPct val="100000"/>
              </a:lnSpc>
              <a:spcBef>
                <a:spcPts val="0"/>
              </a:spcBef>
              <a:spcAft>
                <a:spcPts val="0"/>
              </a:spcAft>
              <a:buSzPts val="1100"/>
              <a:buNone/>
            </a:pPr>
            <a:endParaRPr lang="en-US" sz="1800" b="0" i="0" u="none" strike="noStrike">
              <a:solidFill>
                <a:srgbClr val="000000"/>
              </a:solidFill>
              <a:effectLst/>
              <a:latin typeface="Calibri" panose="020F0502020204030204" pitchFamily="34" charset="0"/>
            </a:endParaRPr>
          </a:p>
          <a:p>
            <a:pPr marL="0" lvl="0" indent="0" algn="l" rtl="0">
              <a:lnSpc>
                <a:spcPct val="100000"/>
              </a:lnSpc>
              <a:spcBef>
                <a:spcPts val="0"/>
              </a:spcBef>
              <a:spcAft>
                <a:spcPts val="0"/>
              </a:spcAft>
              <a:buSzPts val="1100"/>
              <a:buNone/>
            </a:pPr>
            <a:r>
              <a:rPr lang="en-US" sz="1800" b="0" i="0" u="none" strike="noStrike">
                <a:solidFill>
                  <a:srgbClr val="000000"/>
                </a:solidFill>
                <a:effectLst/>
                <a:latin typeface="Calibri" panose="020F0502020204030204" pitchFamily="34" charset="0"/>
              </a:rPr>
              <a:t>Students pair up. Teacher sets a timer for one minute. One student reads while the partner follows along, underlining any word errors and circling the last word read. Partner tells the reader how many correct words were read, and the reader records the number on their fluency record</a:t>
            </a:r>
            <a:r>
              <a:rPr lang="en-US" sz="1800" b="0" i="1" u="none" strike="noStrike">
                <a:solidFill>
                  <a:srgbClr val="000000"/>
                </a:solidFill>
                <a:effectLst/>
                <a:latin typeface="Calibri" panose="020F0502020204030204" pitchFamily="34" charset="0"/>
              </a:rPr>
              <a:t>. </a:t>
            </a:r>
            <a:r>
              <a:rPr lang="en-US" sz="1800" b="0" i="0" u="none" strike="noStrike">
                <a:solidFill>
                  <a:srgbClr val="000000"/>
                </a:solidFill>
                <a:effectLst/>
                <a:latin typeface="Calibri" panose="020F0502020204030204" pitchFamily="34" charset="0"/>
              </a:rPr>
              <a:t>This is the final timing. The teacher then resets the timer for another minute. Students repeat the process, with roles reversed. </a:t>
            </a:r>
            <a:endParaRPr lang="en-US"/>
          </a:p>
        </p:txBody>
      </p:sp>
    </p:spTree>
    <p:extLst>
      <p:ext uri="{BB962C8B-B14F-4D97-AF65-F5344CB8AC3E}">
        <p14:creationId xmlns:p14="http://schemas.microsoft.com/office/powerpoint/2010/main" val="277441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C3C"/>
                </a:solidFill>
                <a:effectLst/>
                <a:latin typeface="Open Sans" panose="020B0606030504020204" pitchFamily="34" charset="0"/>
              </a:rPr>
              <a:t>Speaker Notes: </a:t>
            </a:r>
          </a:p>
          <a:p>
            <a:endParaRPr lang="en-US"/>
          </a:p>
          <a:p>
            <a:r>
              <a:rPr lang="en-US"/>
              <a:t>When you are ready for students to practice the skill you have modeled, effective planning includes having a prepared text and a predictable process for practicing the skill at a snappy pace.</a:t>
            </a:r>
          </a:p>
          <a:p>
            <a:endParaRPr lang="en-US"/>
          </a:p>
          <a:p>
            <a:r>
              <a:rPr lang="en-US"/>
              <a:t>Consider how you will prompt students and what students are expected to say and do in return.</a:t>
            </a:r>
          </a:p>
          <a:p>
            <a:endParaRPr lang="en-US"/>
          </a:p>
          <a:p>
            <a:r>
              <a:rPr lang="en-US"/>
              <a:t>Plan the text that you will use to practice the skill. Some curriculums will have materials readily available; other times, you will be responsible for finding texts to work with.  When developing or reviewing materials, be mindful of any spelling patterns that students have and have not yet received explicit instruction on. </a:t>
            </a:r>
          </a:p>
          <a:p>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2491628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model each component of the structured partner practice routine and provide support for scaffolding and differentiation.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26</a:t>
            </a:fld>
            <a:endParaRPr lang="en-US"/>
          </a:p>
        </p:txBody>
      </p:sp>
    </p:spTree>
    <p:extLst>
      <p:ext uri="{BB962C8B-B14F-4D97-AF65-F5344CB8AC3E}">
        <p14:creationId xmlns:p14="http://schemas.microsoft.com/office/powerpoint/2010/main" val="3083532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i="0">
                <a:solidFill>
                  <a:srgbClr val="3C3C3C"/>
                </a:solidFill>
                <a:effectLst/>
                <a:latin typeface="Open Sans" panose="020B0606030504020204" pitchFamily="34" charset="0"/>
              </a:rPr>
              <a:t>Speaker Notes: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1" i="0">
              <a:solidFill>
                <a:srgbClr val="3C3C3C"/>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Step 1 of the routine is to set the purpose. The Sample Structured Partner Reading Routine provides this scripting: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i="1">
                <a:latin typeface="Calibri Light" panose="020F0302020204030204" pitchFamily="34" charset="0"/>
                <a:cs typeface="Calibri Light" panose="020F0302020204030204" pitchFamily="34" charset="0"/>
              </a:rPr>
              <a:t>“When we read, we focus on decoding the words accurately and at a good pace. This is called reading fluency. </a:t>
            </a:r>
            <a:r>
              <a:rPr lang="en-US" sz="1200" b="1" i="1">
                <a:latin typeface="Calibri Light" panose="020F0302020204030204" pitchFamily="34" charset="0"/>
                <a:cs typeface="Calibri Light" panose="020F0302020204030204" pitchFamily="34" charset="0"/>
              </a:rPr>
              <a:t>Today, we are going to practice reading fluently with a partner.”</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As a reminder, it is important to have the more proficient reader read to the less proficient reader first. Make sure that this is established before the students practice. </a:t>
            </a:r>
          </a:p>
        </p:txBody>
      </p:sp>
    </p:spTree>
    <p:extLst>
      <p:ext uri="{BB962C8B-B14F-4D97-AF65-F5344CB8AC3E}">
        <p14:creationId xmlns:p14="http://schemas.microsoft.com/office/powerpoint/2010/main" val="3681464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i="0">
                <a:solidFill>
                  <a:srgbClr val="3C3C3C"/>
                </a:solidFill>
                <a:effectLst/>
                <a:latin typeface="Open Sans" panose="020B0606030504020204" pitchFamily="34" charset="0"/>
              </a:rPr>
              <a:t>Speaker Notes: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1" i="0">
              <a:solidFill>
                <a:srgbClr val="3C3C3C"/>
              </a:solidFill>
              <a:effectLst/>
              <a:latin typeface="Open Sans" panose="020B0606030504020204" pitchFamily="34" charset="0"/>
            </a:endParaRPr>
          </a:p>
          <a:p>
            <a:pPr marL="0" lvl="0" indent="0" algn="l" rtl="0">
              <a:lnSpc>
                <a:spcPct val="100000"/>
              </a:lnSpc>
              <a:spcBef>
                <a:spcPts val="0"/>
              </a:spcBef>
              <a:spcAft>
                <a:spcPts val="0"/>
              </a:spcAft>
              <a:buSzPts val="1100"/>
              <a:buNone/>
            </a:pPr>
            <a:r>
              <a:rPr lang="en-US"/>
              <a:t>Clearly model the expectations for this practice with the materials and defined partner roles.  Once the routine is set, this part can be shortened or eliminated. </a:t>
            </a:r>
          </a:p>
          <a:p>
            <a:pPr marL="0" lvl="0" indent="0" algn="l" rtl="0">
              <a:lnSpc>
                <a:spcPct val="100000"/>
              </a:lnSpc>
              <a:spcBef>
                <a:spcPts val="0"/>
              </a:spcBef>
              <a:spcAft>
                <a:spcPts val="0"/>
              </a:spcAft>
              <a:buSzPts val="1100"/>
              <a:buNone/>
            </a:pPr>
            <a:endParaRPr lang="en-US"/>
          </a:p>
          <a:p>
            <a:r>
              <a:rPr lang="en-US"/>
              <a:t>Prior to starting this routine with your class, prepare the materials and partners by assessing each student’s current level of oral reading proficiency. </a:t>
            </a:r>
          </a:p>
          <a:p>
            <a:endParaRPr lang="en-US"/>
          </a:p>
          <a:p>
            <a:r>
              <a:rPr lang="en-US"/>
              <a:t>Materials should be selected based on students’ ORF scores, placement within the skill progression, and any other relevant data. </a:t>
            </a:r>
          </a:p>
          <a:p>
            <a:endParaRPr lang="en-US"/>
          </a:p>
          <a:p>
            <a:r>
              <a:rPr lang="en-US"/>
              <a:t>Text for fluency practice is at the students’ independent level with at least 95% accuracy. </a:t>
            </a:r>
          </a:p>
          <a:p>
            <a:endParaRPr lang="en-US"/>
          </a:p>
          <a:p>
            <a:r>
              <a:rPr lang="en-US"/>
              <a:t>For organization, set up procedures for meeting up with partners and gathering materials. The timer for 1 minute can be used per pair or as whole class by the teacher.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943355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Lead the participants through this activity by reviewing the outline of this routine on the slide.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119579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This lab session is designed to provide teachers and administrators with foundational knowledge in implementing a structured partner fluency reading routine. This session is designed as a turnkey presentation that a teacher leader or administrator can present to staff and then follow up with the implementation progress in subsequent observations and meetings.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a:t>
            </a:fld>
            <a:endParaRPr lang="en-US"/>
          </a:p>
        </p:txBody>
      </p:sp>
    </p:spTree>
    <p:extLst>
      <p:ext uri="{BB962C8B-B14F-4D97-AF65-F5344CB8AC3E}">
        <p14:creationId xmlns:p14="http://schemas.microsoft.com/office/powerpoint/2010/main" val="2228851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i="1">
                <a:latin typeface="Calibri Light" panose="020F0302020204030204" pitchFamily="34" charset="0"/>
                <a:cs typeface="Calibri Light" panose="020F0302020204030204" pitchFamily="34" charset="0"/>
              </a:rPr>
              <a:t>"Now it is your turn. I am going to set the timer for one minute.</a:t>
            </a:r>
          </a:p>
          <a:p>
            <a:endParaRPr lang="en-US" sz="1200" i="1">
              <a:latin typeface="Calibri Light" panose="020F0302020204030204" pitchFamily="34" charset="0"/>
              <a:cs typeface="Calibri Light" panose="020F0302020204030204" pitchFamily="34" charset="0"/>
            </a:endParaRPr>
          </a:p>
          <a:p>
            <a:r>
              <a:rPr lang="en-US" sz="1200" i="1">
                <a:latin typeface="Calibri Light" panose="020F0302020204030204" pitchFamily="34" charset="0"/>
                <a:cs typeface="Calibri Light" panose="020F0302020204030204" pitchFamily="34" charset="0"/>
              </a:rPr>
              <a:t>“Partner 1 will start whisper reading so only their partner can hear.”</a:t>
            </a:r>
          </a:p>
          <a:p>
            <a:endParaRPr lang="en-US" sz="1200" i="1">
              <a:latin typeface="Calibri Light" panose="020F0302020204030204" pitchFamily="34" charset="0"/>
              <a:cs typeface="Calibri Light" panose="020F0302020204030204" pitchFamily="34" charset="0"/>
            </a:endParaRPr>
          </a:p>
          <a:p>
            <a:r>
              <a:rPr lang="en-US" sz="1200" i="1">
                <a:latin typeface="Calibri Light" panose="020F0302020204030204" pitchFamily="34" charset="0"/>
                <a:cs typeface="Calibri Light" panose="020F0302020204030204" pitchFamily="34" charset="0"/>
              </a:rPr>
              <a:t>“Partner 2, while your partner is reading, you will follow along and underline any errors you hear.”</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225750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1" algn="l" defTabSz="755650">
              <a:lnSpc>
                <a:spcPct val="90000"/>
              </a:lnSpc>
              <a:spcBef>
                <a:spcPct val="0"/>
              </a:spcBef>
              <a:spcAft>
                <a:spcPct val="15000"/>
              </a:spcAft>
            </a:pPr>
            <a:r>
              <a:rPr lang="en-US" sz="1200" i="1">
                <a:latin typeface="Calibri Light" panose="020F0302020204030204" pitchFamily="34" charset="0"/>
                <a:cs typeface="Calibri Light" panose="020F0302020204030204" pitchFamily="34" charset="0"/>
              </a:rPr>
              <a:t>“When the time is up, Partner 2 will circle the last word where Partner 1 stopped.”</a:t>
            </a:r>
          </a:p>
          <a:p>
            <a:pPr marL="171450" lvl="1" indent="-171450" algn="l" defTabSz="755650">
              <a:lnSpc>
                <a:spcPct val="90000"/>
              </a:lnSpc>
              <a:spcBef>
                <a:spcPct val="0"/>
              </a:spcBef>
              <a:spcAft>
                <a:spcPct val="15000"/>
              </a:spcAft>
              <a:buChar char="•"/>
            </a:pPr>
            <a:endParaRPr lang="en-US" sz="1200" i="1">
              <a:latin typeface="Calibri Light" panose="020F0302020204030204" pitchFamily="34" charset="0"/>
              <a:cs typeface="Calibri Light" panose="020F0302020204030204" pitchFamily="34" charset="0"/>
            </a:endParaRPr>
          </a:p>
          <a:p>
            <a:pPr marL="0" lvl="1" algn="l" defTabSz="755650">
              <a:lnSpc>
                <a:spcPct val="90000"/>
              </a:lnSpc>
              <a:spcBef>
                <a:spcPct val="0"/>
              </a:spcBef>
              <a:spcAft>
                <a:spcPct val="15000"/>
              </a:spcAft>
            </a:pPr>
            <a:r>
              <a:rPr lang="en-US" sz="1200" i="1">
                <a:latin typeface="Calibri Light" panose="020F0302020204030204" pitchFamily="34" charset="0"/>
                <a:cs typeface="Calibri Light" panose="020F0302020204030204" pitchFamily="34" charset="0"/>
              </a:rPr>
              <a:t> “Then Partner 2 will figure out Partner 1's words correct per minute, or WCPM, score.”</a:t>
            </a:r>
          </a:p>
          <a:p>
            <a:pPr marL="171450" lvl="1" indent="-171450" algn="l" defTabSz="755650">
              <a:lnSpc>
                <a:spcPct val="90000"/>
              </a:lnSpc>
              <a:spcBef>
                <a:spcPct val="0"/>
              </a:spcBef>
              <a:spcAft>
                <a:spcPct val="15000"/>
              </a:spcAft>
              <a:buChar char="•"/>
            </a:pPr>
            <a:endParaRPr lang="en-US" sz="1200" i="1">
              <a:latin typeface="Calibri Light" panose="020F0302020204030204" pitchFamily="34" charset="0"/>
              <a:cs typeface="Calibri Light" panose="020F0302020204030204" pitchFamily="34" charset="0"/>
            </a:endParaRPr>
          </a:p>
          <a:p>
            <a:pPr marL="0" lvl="1" algn="l" defTabSz="755650">
              <a:lnSpc>
                <a:spcPct val="90000"/>
              </a:lnSpc>
              <a:spcBef>
                <a:spcPct val="0"/>
              </a:spcBef>
              <a:spcAft>
                <a:spcPct val="15000"/>
              </a:spcAft>
            </a:pPr>
            <a:r>
              <a:rPr lang="en-US" sz="1200" i="1">
                <a:latin typeface="Calibri Light" panose="020F0302020204030204" pitchFamily="34" charset="0"/>
                <a:cs typeface="Calibri Light" panose="020F0302020204030204" pitchFamily="34" charset="0"/>
              </a:rPr>
              <a:t>"Finally, you will point to any reading errors your partner made, one word at a time, and pronounce the word correctly for your partner. Your partner will then read the word again correctly.“</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957786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provide time for you to practice the structured partner fluency practice routine with a partner or small group.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32</a:t>
            </a:fld>
            <a:endParaRPr lang="en-US"/>
          </a:p>
        </p:txBody>
      </p:sp>
    </p:spTree>
    <p:extLst>
      <p:ext uri="{BB962C8B-B14F-4D97-AF65-F5344CB8AC3E}">
        <p14:creationId xmlns:p14="http://schemas.microsoft.com/office/powerpoint/2010/main" val="305724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Here is a checklist to keep in mind when providing or observing fluency instruction. This has been pulled from the Leader Look Fors Observation Tool. This list can be used to guide grade level meetings to track implementation progress. This list can also be used to support coaching conversations and corrective feedback after administrator walkthroughs. </a:t>
            </a:r>
            <a:br>
              <a:rPr lang="en-US"/>
            </a:br>
            <a:endParaRPr lang="en-US"/>
          </a:p>
          <a:p>
            <a:r>
              <a:rPr lang="en-US"/>
              <a:t>Facilitator Notes: </a:t>
            </a:r>
          </a:p>
          <a:p>
            <a:r>
              <a:rPr lang="en-US"/>
              <a:t>Provide this checklist as a reminder before participants break up into groups to plan and practice the routines. This can also serve as a walkthrough form after providing teachers with this training and setting this routine implementation as a focus for your evaluations and subsequent meetings.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726589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Speaker Notes: </a:t>
            </a:r>
          </a:p>
          <a:p>
            <a:pPr marL="0" lvl="0" indent="0" algn="l" rtl="0">
              <a:lnSpc>
                <a:spcPct val="100000"/>
              </a:lnSpc>
              <a:spcBef>
                <a:spcPts val="0"/>
              </a:spcBef>
              <a:spcAft>
                <a:spcPts val="0"/>
              </a:spcAft>
              <a:buSzPts val="1100"/>
              <a:buNone/>
            </a:pPr>
            <a:endParaRPr lang="en-US" b="1"/>
          </a:p>
          <a:p>
            <a:pPr marL="0" lvl="0" indent="0" algn="l" rtl="0">
              <a:lnSpc>
                <a:spcPct val="100000"/>
              </a:lnSpc>
              <a:spcBef>
                <a:spcPts val="0"/>
              </a:spcBef>
              <a:spcAft>
                <a:spcPts val="0"/>
              </a:spcAft>
              <a:buSzPts val="1100"/>
              <a:buNone/>
            </a:pPr>
            <a:r>
              <a:rPr lang="en-US"/>
              <a:t>This is your opportunity to facilitate the practice with your participants.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Depending on whether you are presenting this session in person or virtually, it is important to provide time to practice.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Participants will need a printed or digital copy of the Sample Fluency Structured Partner Reading Routine and CDE Sample Fluency Passage  as well as curriculum materials. This can include lesson plans, scope and sequence, and current teaching manuals.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During this time, participants can create or adjust their current lesson plans to ensure that they are teaching fluency appropriately with their existing curriculum materials.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 time can also be used to practice the structured partner fluency practice with colleagues.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850954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t>Let’s take a few minutes to discuss how you will implement these routines in your classroom.</a:t>
            </a:r>
          </a:p>
          <a:p>
            <a:endParaRPr lang="en-US" sz="1200"/>
          </a:p>
          <a:p>
            <a:r>
              <a:rPr lang="en-US" sz="1200"/>
              <a:t>Consider: </a:t>
            </a:r>
          </a:p>
          <a:p>
            <a:pPr marL="342900" indent="-342900">
              <a:buFontTx/>
              <a:buChar char="-"/>
            </a:pPr>
            <a:r>
              <a:rPr lang="en-US" sz="1200"/>
              <a:t>Existing fluency instruction</a:t>
            </a:r>
          </a:p>
          <a:p>
            <a:pPr marL="342900" indent="-342900">
              <a:buFontTx/>
              <a:buChar char="-"/>
            </a:pPr>
            <a:r>
              <a:rPr lang="en-US" sz="1200"/>
              <a:t>Physical classroom set up during lesson and organization of materials</a:t>
            </a:r>
          </a:p>
          <a:p>
            <a:pPr marL="342900" indent="-342900">
              <a:buFontTx/>
              <a:buChar char="-"/>
            </a:pPr>
            <a:r>
              <a:rPr lang="en-US" sz="1200"/>
              <a:t>Logistics of whole group/small groups</a:t>
            </a:r>
          </a:p>
          <a:p>
            <a:pPr marL="342900" indent="-342900">
              <a:buFontTx/>
              <a:buChar char="-"/>
            </a:pPr>
            <a:r>
              <a:rPr lang="en-US" sz="1200"/>
              <a:t>Adjusting the gradual release to keep pace with students’ level of skill mastery</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1200"/>
              <a:t>Students’ current ability to manage partner practice tasks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b="1"/>
              <a:t>Speaker Notes: </a:t>
            </a:r>
          </a:p>
          <a:p>
            <a:pPr marL="0" lvl="0" indent="0" algn="l" rtl="0">
              <a:lnSpc>
                <a:spcPct val="100000"/>
              </a:lnSpc>
              <a:spcBef>
                <a:spcPts val="0"/>
              </a:spcBef>
              <a:spcAft>
                <a:spcPts val="0"/>
              </a:spcAft>
              <a:buSzPts val="1100"/>
              <a:buNone/>
            </a:pPr>
            <a:endParaRPr lang="en-US" b="1"/>
          </a:p>
          <a:p>
            <a:pPr marL="0" lvl="0" indent="0" algn="l" rtl="0">
              <a:lnSpc>
                <a:spcPct val="100000"/>
              </a:lnSpc>
              <a:spcBef>
                <a:spcPts val="0"/>
              </a:spcBef>
              <a:spcAft>
                <a:spcPts val="0"/>
              </a:spcAft>
              <a:buSzPts val="1100"/>
              <a:buNone/>
            </a:pPr>
            <a:r>
              <a:rPr lang="en-US"/>
              <a:t>This is the time to review expectations and discuss any roadblocks or plans for implementation. As a READ lead or administrator, you will want to tailor this discussion to include what is expected during walkthroughs and on lesson plans. </a:t>
            </a:r>
          </a:p>
        </p:txBody>
      </p:sp>
    </p:spTree>
    <p:extLst>
      <p:ext uri="{BB962C8B-B14F-4D97-AF65-F5344CB8AC3E}">
        <p14:creationId xmlns:p14="http://schemas.microsoft.com/office/powerpoint/2010/main" val="4131054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solidFill>
                  <a:schemeClr val="tx1"/>
                </a:solidFill>
              </a:rPr>
              <a:t>After practicing this routine, what questions do you still have?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7815174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Now, let’s discuss next steps for implementation.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37</a:t>
            </a:fld>
            <a:endParaRPr lang="en-US"/>
          </a:p>
        </p:txBody>
      </p:sp>
    </p:spTree>
    <p:extLst>
      <p:ext uri="{BB962C8B-B14F-4D97-AF65-F5344CB8AC3E}">
        <p14:creationId xmlns:p14="http://schemas.microsoft.com/office/powerpoint/2010/main" val="1362526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endParaRPr lang="en-US" sz="2400" b="0" i="0" u="none" strike="noStrike">
              <a:solidFill>
                <a:srgbClr val="000000"/>
              </a:solidFill>
              <a:effectLst/>
            </a:endParaRP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rtl="0" fontAlgn="base">
              <a:spcBef>
                <a:spcPts val="1000"/>
              </a:spcBef>
              <a:spcAft>
                <a:spcPts val="0"/>
              </a:spcAft>
            </a:pPr>
            <a:endParaRPr lang="en-US" sz="2400" b="0" i="0" u="none" strike="noStrike">
              <a:solidFill>
                <a:srgbClr val="000000"/>
              </a:solidFill>
              <a:effectLst/>
            </a:endParaRPr>
          </a:p>
          <a:p>
            <a:pPr marL="742950" lvl="1" indent="-285750" rtl="0" fontAlgn="base">
              <a:spcBef>
                <a:spcPts val="1000"/>
              </a:spcBef>
              <a:spcAft>
                <a:spcPts val="0"/>
              </a:spcAft>
              <a:buFont typeface="+mj-lt"/>
              <a:buAutoNum type="arabicPeriod"/>
            </a:pPr>
            <a:r>
              <a:rPr lang="en-US" sz="2000" b="0" i="0" u="none" strike="noStrike">
                <a:solidFill>
                  <a:srgbClr val="000000"/>
                </a:solidFill>
                <a:effectLst/>
              </a:rPr>
              <a:t>How will you include this structured partner reading routine in your daily lessons?  </a:t>
            </a: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will this look like when an administrator does a walkthrough?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38</a:t>
            </a:fld>
            <a:endParaRPr lang="en-US"/>
          </a:p>
        </p:txBody>
      </p:sp>
    </p:spTree>
    <p:extLst>
      <p:ext uri="{BB962C8B-B14F-4D97-AF65-F5344CB8AC3E}">
        <p14:creationId xmlns:p14="http://schemas.microsoft.com/office/powerpoint/2010/main" val="1623898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r>
              <a:rPr lang="en-US"/>
              <a:t>Remember, lasting positive change happens when we have carefully planned for all of the components.</a:t>
            </a:r>
          </a:p>
          <a:p>
            <a:pPr marL="0" indent="0"/>
            <a:endParaRPr lang="en-US"/>
          </a:p>
          <a:p>
            <a:pPr marL="0" indent="0"/>
            <a:r>
              <a:rPr lang="en-US"/>
              <a:t>Planning, practicing, and implementing high quality explicit fluency instruction provides a vision for what instruction should look like, gives both teachers and students the skills for success, and informs a plan of action in the classroom, but all pieces are necessary to ensure success.</a:t>
            </a:r>
          </a:p>
          <a:p>
            <a:pPr marL="0" indent="0"/>
            <a:endParaRPr lang="en-US"/>
          </a:p>
          <a:p>
            <a:pPr marL="0" indent="0"/>
            <a:r>
              <a:rPr lang="en-US"/>
              <a:t>As a staff, consider:</a:t>
            </a:r>
          </a:p>
          <a:p>
            <a:pPr marL="0" indent="0"/>
            <a:endParaRPr lang="en-US"/>
          </a:p>
          <a:p>
            <a:r>
              <a:rPr lang="en-US"/>
              <a:t>What components of the change model are in place in your school/district that support improving fluency instruction? </a:t>
            </a:r>
          </a:p>
          <a:p>
            <a:pPr marL="0" indent="0"/>
            <a:r>
              <a:rPr lang="en-US"/>
              <a:t>What could be improved upon to ensure success?</a:t>
            </a:r>
          </a:p>
          <a:p>
            <a:pPr marL="0" indent="0"/>
            <a:endParaRPr/>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39</a:t>
            </a:fld>
            <a:endParaRPr/>
          </a:p>
        </p:txBody>
      </p:sp>
    </p:spTree>
    <p:extLst>
      <p:ext uri="{BB962C8B-B14F-4D97-AF65-F5344CB8AC3E}">
        <p14:creationId xmlns:p14="http://schemas.microsoft.com/office/powerpoint/2010/main" val="185299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C3C"/>
                </a:solidFill>
                <a:effectLst/>
                <a:latin typeface="Open Sans" panose="020B0606030504020204" pitchFamily="34" charset="0"/>
              </a:rPr>
              <a:t>Speaker Notes: </a:t>
            </a:r>
            <a:endParaRPr lang="en-US"/>
          </a:p>
          <a:p>
            <a:endParaRPr lang="en-US"/>
          </a:p>
          <a:p>
            <a:r>
              <a:rPr lang="en-US"/>
              <a:t>During this session, participants will </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Understand the foundational knowledge for fluency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Engage in academic discourse on evidence-based instructional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Incorporate a structured partner reading routine through modeling and practice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Determine personalized next steps for implementation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4</a:t>
            </a:fld>
            <a:endParaRPr lang="en-US"/>
          </a:p>
        </p:txBody>
      </p:sp>
    </p:spTree>
    <p:extLst>
      <p:ext uri="{BB962C8B-B14F-4D97-AF65-F5344CB8AC3E}">
        <p14:creationId xmlns:p14="http://schemas.microsoft.com/office/powerpoint/2010/main" val="744304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40</a:t>
            </a:fld>
            <a:endParaRPr lang="en-US"/>
          </a:p>
        </p:txBody>
      </p:sp>
    </p:spTree>
    <p:extLst>
      <p:ext uri="{BB962C8B-B14F-4D97-AF65-F5344CB8AC3E}">
        <p14:creationId xmlns:p14="http://schemas.microsoft.com/office/powerpoint/2010/main" val="3614519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1084860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4033228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extLst>
      <p:ext uri="{BB962C8B-B14F-4D97-AF65-F5344CB8AC3E}">
        <p14:creationId xmlns:p14="http://schemas.microsoft.com/office/powerpoint/2010/main" val="4141539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Bef>
                <a:spcPts val="1200"/>
              </a:spcBef>
              <a:spcAft>
                <a:spcPts val="1200"/>
              </a:spcAft>
            </a:pPr>
            <a:r>
              <a:rPr lang="en-US" sz="1800" b="1" i="0" u="none" strike="noStrike">
                <a:solidFill>
                  <a:srgbClr val="000000"/>
                </a:solidFill>
                <a:effectLst/>
                <a:latin typeface="+mn-lt"/>
              </a:rPr>
              <a:t>Speaker Notes: </a:t>
            </a:r>
          </a:p>
          <a:p>
            <a:pPr rtl="0">
              <a:spcBef>
                <a:spcPts val="1200"/>
              </a:spcBef>
              <a:spcAft>
                <a:spcPts val="1200"/>
              </a:spcAft>
            </a:pPr>
            <a:endParaRPr lang="en-US" sz="1800" b="1" i="0" u="none" strike="noStrike">
              <a:solidFill>
                <a:srgbClr val="000000"/>
              </a:solidFill>
              <a:effectLst/>
              <a:latin typeface="+mn-lt"/>
            </a:endParaRPr>
          </a:p>
          <a:p>
            <a:pPr rtl="0">
              <a:spcBef>
                <a:spcPts val="1200"/>
              </a:spcBef>
              <a:spcAft>
                <a:spcPts val="1200"/>
              </a:spcAft>
            </a:pPr>
            <a:r>
              <a:rPr lang="en-US" sz="1800" b="0" i="1" u="none" strike="noStrike">
                <a:solidFill>
                  <a:srgbClr val="000000"/>
                </a:solidFill>
                <a:effectLst/>
                <a:latin typeface="+mn-lt"/>
              </a:rPr>
              <a:t>(Option to read slide or allow a few minutes for participants to read slide)</a:t>
            </a:r>
          </a:p>
          <a:p>
            <a:pPr rtl="0">
              <a:spcBef>
                <a:spcPts val="1200"/>
              </a:spcBef>
              <a:spcAft>
                <a:spcPts val="1200"/>
              </a:spcAft>
            </a:pPr>
            <a:endParaRPr lang="en-US" sz="1800" b="1" i="0" u="none" strike="noStrike">
              <a:solidFill>
                <a:srgbClr val="000000"/>
              </a:solidFill>
              <a:effectLst/>
              <a:latin typeface="+mn-lt"/>
            </a:endParaRPr>
          </a:p>
          <a:p>
            <a:pPr>
              <a:lnSpc>
                <a:spcPct val="150000"/>
              </a:lnSpc>
            </a:pPr>
            <a:r>
              <a:rPr lang="en-US" sz="1800" b="1">
                <a:solidFill>
                  <a:srgbClr val="4C7776"/>
                </a:solidFill>
                <a:latin typeface="+mn-lt"/>
                <a:cs typeface="Calibri Light" panose="020F0302020204030204" pitchFamily="34" charset="0"/>
              </a:rPr>
              <a:t>Fluency </a:t>
            </a:r>
            <a:r>
              <a:rPr lang="en-US" sz="1800" b="0">
                <a:solidFill>
                  <a:srgbClr val="4C7776"/>
                </a:solidFill>
                <a:latin typeface="+mn-lt"/>
                <a:cs typeface="Calibri Light" panose="020F0302020204030204" pitchFamily="34" charset="0"/>
              </a:rPr>
              <a:t>is</a:t>
            </a:r>
            <a:r>
              <a:rPr lang="en-US" sz="1800" b="1">
                <a:solidFill>
                  <a:srgbClr val="4C7776"/>
                </a:solidFill>
                <a:latin typeface="+mn-lt"/>
                <a:cs typeface="Calibri Light" panose="020F0302020204030204" pitchFamily="34" charset="0"/>
              </a:rPr>
              <a:t> </a:t>
            </a:r>
            <a:r>
              <a:rPr lang="en-US" sz="1800">
                <a:solidFill>
                  <a:srgbClr val="4C7776"/>
                </a:solidFill>
                <a:latin typeface="+mn-lt"/>
                <a:cs typeface="Calibri Light" panose="020F0302020204030204" pitchFamily="34" charset="0"/>
              </a:rPr>
              <a:t>the capacity to read words in connected text with sufficient accuracy, rate, and prosody to comprehend what is read.</a:t>
            </a:r>
          </a:p>
          <a:p>
            <a:pPr>
              <a:lnSpc>
                <a:spcPct val="150000"/>
              </a:lnSpc>
            </a:pPr>
            <a:r>
              <a:rPr lang="en-US" sz="1800" b="1">
                <a:solidFill>
                  <a:srgbClr val="4C7776"/>
                </a:solidFill>
                <a:latin typeface="+mn-lt"/>
                <a:cs typeface="Calibri Light" panose="020F0302020204030204" pitchFamily="34" charset="0"/>
              </a:rPr>
              <a:t>Accuracy </a:t>
            </a:r>
            <a:r>
              <a:rPr lang="en-US" sz="1800" b="0">
                <a:solidFill>
                  <a:srgbClr val="4C7776"/>
                </a:solidFill>
                <a:latin typeface="+mn-lt"/>
                <a:cs typeface="Calibri Light" panose="020F0302020204030204" pitchFamily="34" charset="0"/>
              </a:rPr>
              <a:t>is the </a:t>
            </a:r>
            <a:r>
              <a:rPr lang="en-US" sz="1800">
                <a:solidFill>
                  <a:srgbClr val="4C7776"/>
                </a:solidFill>
                <a:latin typeface="+mn-lt"/>
                <a:cs typeface="Calibri Light" panose="020F0302020204030204" pitchFamily="34" charset="0"/>
              </a:rPr>
              <a:t>ability to orally read the words correctly.</a:t>
            </a:r>
          </a:p>
          <a:p>
            <a:pPr>
              <a:lnSpc>
                <a:spcPct val="150000"/>
              </a:lnSpc>
            </a:pPr>
            <a:r>
              <a:rPr lang="en-US" sz="1800" b="1">
                <a:solidFill>
                  <a:srgbClr val="4C7776"/>
                </a:solidFill>
                <a:latin typeface="+mn-lt"/>
                <a:cs typeface="Calibri Light" panose="020F0302020204030204" pitchFamily="34" charset="0"/>
              </a:rPr>
              <a:t>Rate </a:t>
            </a:r>
            <a:r>
              <a:rPr lang="en-US" sz="1800" b="0">
                <a:solidFill>
                  <a:srgbClr val="4C7776"/>
                </a:solidFill>
                <a:latin typeface="+mn-lt"/>
                <a:cs typeface="Calibri Light" panose="020F0302020204030204" pitchFamily="34" charset="0"/>
              </a:rPr>
              <a:t>refers to </a:t>
            </a:r>
            <a:r>
              <a:rPr lang="en-US" sz="1800">
                <a:solidFill>
                  <a:srgbClr val="4C7776"/>
                </a:solidFill>
                <a:latin typeface="+mn-lt"/>
                <a:cs typeface="Calibri Light" panose="020F0302020204030204" pitchFamily="34" charset="0"/>
              </a:rPr>
              <a:t>how quickly and accurately a reader reads connected text.</a:t>
            </a:r>
          </a:p>
          <a:p>
            <a:pPr>
              <a:lnSpc>
                <a:spcPct val="150000"/>
              </a:lnSpc>
            </a:pPr>
            <a:r>
              <a:rPr lang="en-US" sz="1800" b="1">
                <a:solidFill>
                  <a:srgbClr val="4C7776"/>
                </a:solidFill>
                <a:latin typeface="+mn-lt"/>
                <a:cs typeface="Calibri Light" panose="020F0302020204030204" pitchFamily="34" charset="0"/>
              </a:rPr>
              <a:t>Prosody</a:t>
            </a:r>
            <a:r>
              <a:rPr lang="en-US" sz="1800" b="0">
                <a:solidFill>
                  <a:srgbClr val="4C7776"/>
                </a:solidFill>
                <a:latin typeface="+mn-lt"/>
                <a:cs typeface="Calibri Light" panose="020F0302020204030204" pitchFamily="34" charset="0"/>
              </a:rPr>
              <a:t> is </a:t>
            </a:r>
            <a:r>
              <a:rPr lang="en-US" sz="1800">
                <a:solidFill>
                  <a:srgbClr val="4C7776"/>
                </a:solidFill>
                <a:latin typeface="+mn-lt"/>
                <a:cs typeface="Calibri Light" panose="020F0302020204030204" pitchFamily="34" charset="0"/>
              </a:rPr>
              <a:t>reading orally with expression, including proper intonation, pausing, and phrasing.</a:t>
            </a:r>
          </a:p>
          <a:p>
            <a:pPr>
              <a:lnSpc>
                <a:spcPct val="150000"/>
              </a:lnSpc>
            </a:pPr>
            <a:r>
              <a:rPr lang="en-US" sz="1800" b="1">
                <a:solidFill>
                  <a:srgbClr val="4C7776"/>
                </a:solidFill>
                <a:latin typeface="+mn-lt"/>
                <a:cs typeface="Calibri Light" panose="020F0302020204030204" pitchFamily="34" charset="0"/>
              </a:rPr>
              <a:t>Automaticity </a:t>
            </a:r>
            <a:r>
              <a:rPr lang="en-US" sz="1800" b="0">
                <a:solidFill>
                  <a:srgbClr val="4C7776"/>
                </a:solidFill>
                <a:latin typeface="+mn-lt"/>
                <a:cs typeface="Calibri Light" panose="020F0302020204030204" pitchFamily="34" charset="0"/>
              </a:rPr>
              <a:t>is</a:t>
            </a:r>
            <a:r>
              <a:rPr lang="en-US" sz="1800" b="1">
                <a:solidFill>
                  <a:srgbClr val="4C7776"/>
                </a:solidFill>
                <a:latin typeface="+mn-lt"/>
                <a:cs typeface="Calibri Light" panose="020F0302020204030204" pitchFamily="34" charset="0"/>
              </a:rPr>
              <a:t> </a:t>
            </a:r>
            <a:r>
              <a:rPr lang="en-US" sz="1800">
                <a:solidFill>
                  <a:srgbClr val="4C7776"/>
                </a:solidFill>
                <a:latin typeface="+mn-lt"/>
                <a:cs typeface="Calibri Light" panose="020F0302020204030204" pitchFamily="34" charset="0"/>
              </a:rPr>
              <a:t>the ability to read letters or words automatically without having to think about it. </a:t>
            </a:r>
          </a:p>
          <a:p>
            <a:pPr>
              <a:lnSpc>
                <a:spcPct val="150000"/>
              </a:lnSpc>
            </a:pPr>
            <a:r>
              <a:rPr lang="en-US" sz="1800" b="1">
                <a:solidFill>
                  <a:srgbClr val="4C7776"/>
                </a:solidFill>
                <a:latin typeface="+mn-lt"/>
                <a:cs typeface="Calibri Light" panose="020F0302020204030204" pitchFamily="34" charset="0"/>
              </a:rPr>
              <a:t>Orthographic Mapping </a:t>
            </a:r>
            <a:r>
              <a:rPr lang="en-US" sz="1800" b="0">
                <a:solidFill>
                  <a:srgbClr val="4C7776"/>
                </a:solidFill>
                <a:latin typeface="+mn-lt"/>
                <a:cs typeface="Calibri Light" panose="020F0302020204030204" pitchFamily="34" charset="0"/>
              </a:rPr>
              <a:t>is</a:t>
            </a:r>
            <a:r>
              <a:rPr lang="en-US" sz="1800" b="1">
                <a:solidFill>
                  <a:srgbClr val="4C7776"/>
                </a:solidFill>
                <a:latin typeface="+mn-lt"/>
                <a:cs typeface="Calibri Light" panose="020F0302020204030204" pitchFamily="34" charset="0"/>
              </a:rPr>
              <a:t> </a:t>
            </a:r>
            <a:r>
              <a:rPr lang="en-US" sz="1800">
                <a:solidFill>
                  <a:srgbClr val="4C7776"/>
                </a:solidFill>
                <a:latin typeface="+mn-lt"/>
                <a:cs typeface="Calibri Light" panose="020F0302020204030204" pitchFamily="34" charset="0"/>
              </a:rPr>
              <a:t>the mental process used to store words for immediate, effortless retrieval. </a:t>
            </a:r>
          </a:p>
          <a:p>
            <a:pPr rtl="0">
              <a:spcBef>
                <a:spcPts val="1200"/>
              </a:spcBef>
              <a:spcAft>
                <a:spcPts val="1200"/>
              </a:spcAft>
            </a:pPr>
            <a:endParaRPr lang="en-US" sz="1800" b="1" i="0" u="none" strike="noStrike">
              <a:solidFill>
                <a:srgbClr val="000000"/>
              </a:solidFill>
              <a:effectLst/>
              <a:latin typeface="Calibri" panose="020F0502020204030204" pitchFamily="34" charset="0"/>
            </a:endParaRPr>
          </a:p>
          <a:p>
            <a:pPr rtl="0">
              <a:spcBef>
                <a:spcPts val="1200"/>
              </a:spcBef>
              <a:spcAft>
                <a:spcPts val="1200"/>
              </a:spcAft>
            </a:pPr>
            <a:endParaRPr lang="en-US" sz="1800" b="1" i="0" u="none" strike="noStrike">
              <a:solidFill>
                <a:srgbClr val="000000"/>
              </a:solidFill>
              <a:effectLst/>
              <a:latin typeface="Calibri" panose="020F0502020204030204" pitchFamily="34" charset="0"/>
            </a:endParaRPr>
          </a:p>
          <a:p>
            <a:pPr rtl="0">
              <a:spcBef>
                <a:spcPts val="1200"/>
              </a:spcBef>
              <a:spcAft>
                <a:spcPts val="1200"/>
              </a:spcAft>
            </a:pPr>
            <a:endParaRPr lang="en-US" sz="1800" b="1" i="0" u="none" strike="noStrike">
              <a:solidFill>
                <a:srgbClr val="000000"/>
              </a:solidFill>
              <a:effectLst/>
              <a:latin typeface="Calibri" panose="020F0502020204030204" pitchFamily="34" charset="0"/>
            </a:endParaRPr>
          </a:p>
          <a:p>
            <a:pPr rtl="0">
              <a:spcBef>
                <a:spcPts val="1200"/>
              </a:spcBef>
              <a:spcAft>
                <a:spcPts val="1200"/>
              </a:spcAft>
            </a:pPr>
            <a:endParaRPr lang="en-US" sz="1800" b="1" i="0" u="none" strike="noStrike">
              <a:solidFill>
                <a:srgbClr val="000000"/>
              </a:solidFill>
              <a:effectLst/>
              <a:latin typeface="Calibri" panose="020F0502020204030204" pitchFamily="34" charset="0"/>
            </a:endParaRPr>
          </a:p>
          <a:p>
            <a:pPr rtl="0">
              <a:spcBef>
                <a:spcPts val="1200"/>
              </a:spcBef>
              <a:spcAft>
                <a:spcPts val="1200"/>
              </a:spcAft>
            </a:pPr>
            <a:r>
              <a:rPr lang="en-US" sz="1800" b="1" i="0" u="none" strike="noStrike">
                <a:solidFill>
                  <a:srgbClr val="000000"/>
                </a:solidFill>
                <a:effectLst/>
                <a:latin typeface="Calibri" panose="020F0502020204030204" pitchFamily="34" charset="0"/>
              </a:rPr>
              <a:t>References</a:t>
            </a:r>
            <a:endParaRPr lang="en-US" sz="1800" b="0">
              <a:effectLst/>
            </a:endParaRPr>
          </a:p>
          <a:p>
            <a:pPr rtl="0">
              <a:spcBef>
                <a:spcPts val="0"/>
              </a:spcBef>
              <a:spcAft>
                <a:spcPts val="0"/>
              </a:spcAft>
            </a:pPr>
            <a:r>
              <a:rPr lang="en-US" sz="1800" b="0" i="0" u="none" strike="noStrike">
                <a:solidFill>
                  <a:srgbClr val="000000"/>
                </a:solidFill>
                <a:effectLst/>
                <a:latin typeface="Calibri" panose="020F0502020204030204" pitchFamily="34" charset="0"/>
              </a:rPr>
              <a:t>Birsh, J. R. &amp; Carreker, S. (2018).  </a:t>
            </a:r>
            <a:r>
              <a:rPr lang="en-US" sz="1800" b="0" i="1" u="none" strike="noStrike">
                <a:solidFill>
                  <a:srgbClr val="000000"/>
                </a:solidFill>
                <a:effectLst/>
                <a:latin typeface="Calibri" panose="020F0502020204030204" pitchFamily="34" charset="0"/>
              </a:rPr>
              <a:t>Multisensory teaching of basic language skills </a:t>
            </a:r>
            <a:r>
              <a:rPr lang="en-US" sz="1800" b="0" i="0" u="none" strike="noStrike">
                <a:solidFill>
                  <a:srgbClr val="000000"/>
                </a:solidFill>
                <a:effectLst/>
                <a:latin typeface="Calibri" panose="020F0502020204030204" pitchFamily="34" charset="0"/>
              </a:rPr>
              <a:t>(4</a:t>
            </a:r>
            <a:r>
              <a:rPr lang="en-US" sz="1800" b="0" i="0" u="none" strike="noStrike" baseline="30000">
                <a:solidFill>
                  <a:srgbClr val="000000"/>
                </a:solidFill>
                <a:effectLst/>
                <a:latin typeface="Calibri" panose="020F0502020204030204" pitchFamily="34" charset="0"/>
              </a:rPr>
              <a:t>th</a:t>
            </a:r>
            <a:r>
              <a:rPr lang="en-US" sz="1800" b="0" i="0" u="none" strike="noStrike">
                <a:solidFill>
                  <a:srgbClr val="000000"/>
                </a:solidFill>
                <a:effectLst/>
                <a:latin typeface="Calibri" panose="020F0502020204030204" pitchFamily="34" charset="0"/>
              </a:rPr>
              <a:t> ed.). Baltimore, MD:  Brookes Publishing Co.  </a:t>
            </a:r>
            <a:endParaRPr lang="en-US" sz="1800" b="0">
              <a:effectLst/>
            </a:endParaRPr>
          </a:p>
          <a:p>
            <a:pPr rtl="0">
              <a:spcBef>
                <a:spcPts val="0"/>
              </a:spcBef>
              <a:spcAft>
                <a:spcPts val="0"/>
              </a:spcAft>
            </a:pPr>
            <a:br>
              <a:rPr lang="en-US" sz="1800" b="0">
                <a:effectLst/>
              </a:rPr>
            </a:br>
            <a:r>
              <a:rPr lang="en-US" sz="1800" b="0" i="0" u="none" strike="noStrike">
                <a:solidFill>
                  <a:srgbClr val="000000"/>
                </a:solidFill>
                <a:effectLst/>
                <a:latin typeface="Calibri" panose="020F0502020204030204" pitchFamily="34" charset="0"/>
              </a:rPr>
              <a:t>Colorado State Board of Education. </a:t>
            </a:r>
            <a:r>
              <a:rPr lang="en-US" sz="1800" b="0" i="1" u="none" strike="noStrike">
                <a:solidFill>
                  <a:srgbClr val="000000"/>
                </a:solidFill>
                <a:effectLst/>
                <a:latin typeface="Calibri" panose="020F0502020204030204" pitchFamily="34" charset="0"/>
              </a:rPr>
              <a:t>Rules for the Administration of the Colorado Reading to Ensure Academic Development Act (READ act).</a:t>
            </a:r>
            <a:r>
              <a:rPr lang="en-US" sz="1800" b="0" i="0" u="none" strike="noStrike">
                <a:solidFill>
                  <a:srgbClr val="000000"/>
                </a:solidFill>
                <a:effectLst/>
                <a:latin typeface="Calibri" panose="020F0502020204030204" pitchFamily="34" charset="0"/>
              </a:rPr>
              <a:t> 1 CCR 301-92, March, 2020.</a:t>
            </a:r>
            <a:endParaRPr lang="en-US" sz="1800" b="0">
              <a:effectLst/>
            </a:endParaRPr>
          </a:p>
          <a:p>
            <a:pPr rtl="0">
              <a:spcBef>
                <a:spcPts val="0"/>
              </a:spcBef>
              <a:spcAft>
                <a:spcPts val="0"/>
              </a:spcAft>
            </a:pPr>
            <a:br>
              <a:rPr lang="en-US" sz="1800" b="0">
                <a:effectLst/>
              </a:rPr>
            </a:br>
            <a:r>
              <a:rPr lang="en-US" sz="1800" b="0" i="0" u="none" strike="noStrike">
                <a:solidFill>
                  <a:srgbClr val="000000"/>
                </a:solidFill>
                <a:effectLst/>
                <a:latin typeface="Calibri" panose="020F0502020204030204" pitchFamily="34" charset="0"/>
              </a:rPr>
              <a:t>Ehri, Linnea C.  (2014) “Orthographic mapping in the acquisition of sight word reading, spelling memory, and vocabulary learning.” </a:t>
            </a:r>
            <a:r>
              <a:rPr lang="en-US" sz="1800" b="0" i="1" u="none" strike="noStrike">
                <a:solidFill>
                  <a:srgbClr val="000000"/>
                </a:solidFill>
                <a:effectLst/>
                <a:latin typeface="Calibri" panose="020F0502020204030204" pitchFamily="34" charset="0"/>
              </a:rPr>
              <a:t>Scientific Studies of Reading</a:t>
            </a:r>
            <a:r>
              <a:rPr lang="en-US" sz="1800" b="0" i="0" u="none" strike="noStrike">
                <a:solidFill>
                  <a:srgbClr val="000000"/>
                </a:solidFill>
                <a:effectLst/>
                <a:latin typeface="Calibri" panose="020F0502020204030204" pitchFamily="34" charset="0"/>
              </a:rPr>
              <a:t>, 18:1, 5-21. </a:t>
            </a:r>
            <a:endParaRPr lang="en-US" sz="1800" b="0">
              <a:effectLst/>
            </a:endParaRPr>
          </a:p>
          <a:p>
            <a:pPr rtl="0">
              <a:spcBef>
                <a:spcPts val="1200"/>
              </a:spcBef>
              <a:spcAft>
                <a:spcPts val="1200"/>
              </a:spcAft>
            </a:pPr>
            <a:r>
              <a:rPr lang="en-US" sz="1800" b="0" i="0" u="none" strike="noStrike">
                <a:solidFill>
                  <a:srgbClr val="000000"/>
                </a:solidFill>
                <a:effectLst/>
                <a:latin typeface="Calibri" panose="020F0502020204030204" pitchFamily="34" charset="0"/>
              </a:rPr>
              <a:t>International Dyslexia Association. </a:t>
            </a:r>
            <a:r>
              <a:rPr lang="en-US" sz="1800" b="0" i="0" u="sng" strike="noStrike">
                <a:solidFill>
                  <a:srgbClr val="1155CC"/>
                </a:solidFill>
                <a:effectLst/>
                <a:latin typeface="Calibri" panose="020F0502020204030204" pitchFamily="34" charset="0"/>
                <a:hlinkClick r:id="rId3"/>
              </a:rPr>
              <a:t>https://dyslexiaida.org/definition-of-dyslexia/</a:t>
            </a:r>
            <a:endParaRPr lang="en-US" sz="1800" b="0">
              <a:effectLst/>
            </a:endParaRPr>
          </a:p>
          <a:p>
            <a:pPr rtl="0">
              <a:spcBef>
                <a:spcPts val="1200"/>
              </a:spcBef>
              <a:spcAft>
                <a:spcPts val="1200"/>
              </a:spcAft>
            </a:pPr>
            <a:endParaRPr lang="en-US" sz="1800" b="0" i="0" u="none" strike="noStrike">
              <a:solidFill>
                <a:srgbClr val="333333"/>
              </a:solidFill>
              <a:effectLst/>
              <a:latin typeface="Calibri" panose="020F0502020204030204" pitchFamily="34" charset="0"/>
            </a:endParaRPr>
          </a:p>
          <a:p>
            <a:pPr rtl="0">
              <a:spcBef>
                <a:spcPts val="1200"/>
              </a:spcBef>
              <a:spcAft>
                <a:spcPts val="1200"/>
              </a:spcAft>
            </a:pPr>
            <a:r>
              <a:rPr lang="en-US" sz="1800" b="0" i="0" u="none" strike="noStrike">
                <a:solidFill>
                  <a:srgbClr val="333333"/>
                </a:solidFill>
                <a:effectLst/>
                <a:latin typeface="Calibri" panose="020F0502020204030204" pitchFamily="34" charset="0"/>
              </a:rPr>
              <a:t>Kilpatrick, D. A. (2015). Essentials of assessing, preventing and overcoming reading difficulties. Hoboken, NJ: Wiley.</a:t>
            </a:r>
          </a:p>
          <a:p>
            <a:pPr rtl="0">
              <a:spcBef>
                <a:spcPts val="1200"/>
              </a:spcBef>
              <a:spcAft>
                <a:spcPts val="1200"/>
              </a:spcAft>
            </a:pPr>
            <a:endParaRPr lang="en-US" sz="1800" b="0">
              <a:effectLst/>
            </a:endParaRPr>
          </a:p>
          <a:p>
            <a:pPr rtl="0">
              <a:spcBef>
                <a:spcPts val="0"/>
              </a:spcBef>
              <a:spcAft>
                <a:spcPts val="0"/>
              </a:spcAft>
            </a:pPr>
            <a:r>
              <a:rPr lang="en-US" sz="1800" b="0" i="0" u="none" strike="noStrike">
                <a:solidFill>
                  <a:srgbClr val="000000"/>
                </a:solidFill>
                <a:effectLst/>
                <a:latin typeface="Calibri" panose="020F0502020204030204" pitchFamily="34" charset="0"/>
              </a:rPr>
              <a:t>Sedita, Joan. (2019). </a:t>
            </a:r>
            <a:r>
              <a:rPr lang="en-US" sz="1800" b="0" i="1" u="none" strike="noStrike">
                <a:solidFill>
                  <a:srgbClr val="000000"/>
                </a:solidFill>
                <a:effectLst/>
                <a:latin typeface="Calibri" panose="020F0502020204030204" pitchFamily="34" charset="0"/>
              </a:rPr>
              <a:t>Keys to beginning reading teacher training manual</a:t>
            </a:r>
            <a:r>
              <a:rPr lang="en-US" sz="1800" b="0" i="0" u="none" strike="noStrike">
                <a:solidFill>
                  <a:srgbClr val="000000"/>
                </a:solidFill>
                <a:effectLst/>
                <a:latin typeface="Calibri" panose="020F0502020204030204" pitchFamily="34" charset="0"/>
              </a:rPr>
              <a:t>. Rowley, MA: Keys to Literacy.</a:t>
            </a:r>
          </a:p>
          <a:p>
            <a:pPr rtl="0">
              <a:spcBef>
                <a:spcPts val="0"/>
              </a:spcBef>
              <a:spcAft>
                <a:spcPts val="0"/>
              </a:spcAft>
            </a:pPr>
            <a:endParaRPr lang="en-US" sz="18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rPr>
              <a:t>Moats, L.C. (2020). </a:t>
            </a:r>
            <a:r>
              <a:rPr lang="en-US" sz="1800" i="1">
                <a:effectLst/>
              </a:rPr>
              <a:t>Speech to Print Workbook: Language Exercises for Teachers</a:t>
            </a:r>
            <a:r>
              <a:rPr lang="en-US" sz="1800">
                <a:effectLst/>
              </a:rPr>
              <a:t> (3</a:t>
            </a:r>
            <a:r>
              <a:rPr lang="en-US" sz="1800" baseline="30000">
                <a:effectLst/>
              </a:rPr>
              <a:t>rd</a:t>
            </a:r>
            <a:r>
              <a:rPr lang="en-US" sz="1800">
                <a:effectLst/>
              </a:rPr>
              <a:t> ed.). </a:t>
            </a:r>
            <a:r>
              <a:rPr lang="en-US" sz="1200" b="0" i="0" u="none" strike="noStrike">
                <a:solidFill>
                  <a:srgbClr val="000000"/>
                </a:solidFill>
                <a:effectLst/>
                <a:latin typeface="Calibri" panose="020F0502020204030204" pitchFamily="34" charset="0"/>
              </a:rPr>
              <a:t>Baltimore, MD:  Brookes Publishing Co.</a:t>
            </a:r>
          </a:p>
          <a:p>
            <a:pPr rtl="0">
              <a:spcBef>
                <a:spcPts val="1200"/>
              </a:spcBef>
              <a:spcAft>
                <a:spcPts val="1200"/>
              </a:spcAft>
            </a:pPr>
            <a:endParaRPr lang="en-US" sz="12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800">
                <a:effectLst/>
                <a:latin typeface="Calibri Light" panose="020F0302020204030204" pitchFamily="34" charset="0"/>
                <a:cs typeface="Calibri Light" panose="020F0302020204030204" pitchFamily="34" charset="0"/>
              </a:rPr>
              <a:t>“What Is the Science of Reading.” </a:t>
            </a:r>
            <a:r>
              <a:rPr lang="en-US" sz="1800" i="1">
                <a:effectLst/>
                <a:latin typeface="Calibri Light" panose="020F0302020204030204" pitchFamily="34" charset="0"/>
                <a:cs typeface="Calibri Light" panose="020F0302020204030204" pitchFamily="34" charset="0"/>
              </a:rPr>
              <a:t>The Reading League</a:t>
            </a:r>
            <a:r>
              <a:rPr lang="en-US" sz="1800">
                <a:effectLst/>
                <a:latin typeface="Calibri Light" panose="020F0302020204030204" pitchFamily="34" charset="0"/>
                <a:cs typeface="Calibri Light" panose="020F0302020204030204" pitchFamily="34" charset="0"/>
              </a:rPr>
              <a:t>, 8 Apr. 2022, https://www.thereadingleague.org/what-is-the-science-of-reading/. </a:t>
            </a:r>
          </a:p>
          <a:p>
            <a:pPr rtl="0">
              <a:spcBef>
                <a:spcPts val="1200"/>
              </a:spcBef>
              <a:spcAft>
                <a:spcPts val="1200"/>
              </a:spcAft>
            </a:pPr>
            <a:br>
              <a:rPr lang="en-US" sz="1800" b="0">
                <a:effectLst/>
              </a:rPr>
            </a:br>
            <a:r>
              <a:rPr lang="en-US" sz="1800" b="0" i="0" u="none" strike="noStrike">
                <a:solidFill>
                  <a:srgbClr val="000000"/>
                </a:solidFill>
                <a:effectLst/>
                <a:latin typeface="Calibri" panose="020F0502020204030204" pitchFamily="34" charset="0"/>
              </a:rPr>
              <a:t>* Definitions obtained from READ act rules from the State Board of Education</a:t>
            </a:r>
            <a:endParaRPr lang="en-US" sz="1800" b="0">
              <a:effectLst/>
            </a:endParaRPr>
          </a:p>
          <a:p>
            <a:br>
              <a:rPr lang="en-US" sz="1800"/>
            </a:br>
            <a:endParaRPr lang="en-US" sz="1800"/>
          </a:p>
        </p:txBody>
      </p:sp>
    </p:spTree>
    <p:extLst>
      <p:ext uri="{BB962C8B-B14F-4D97-AF65-F5344CB8AC3E}">
        <p14:creationId xmlns:p14="http://schemas.microsoft.com/office/powerpoint/2010/main" val="1623335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49afc5aa0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i="0">
                <a:solidFill>
                  <a:srgbClr val="333333"/>
                </a:solidFill>
                <a:effectLst/>
                <a:latin typeface="+mn-lt"/>
              </a:rPr>
              <a:t>Speaker Notes: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a:solidFill>
                <a:srgbClr val="333333"/>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a:solidFill>
                  <a:srgbClr val="333333"/>
                </a:solidFill>
                <a:effectLst/>
                <a:latin typeface="+mn-lt"/>
              </a:rPr>
              <a:t>Several decades of reading research have given us a clear understanding of how students best learn to read. One way to conceptualize reading is through the Simple View of Reading model. This model, developed by Gough and Tunmer, organizes the skills needed to become a proficient and successful reader into two categories: word recognition and language comprehension. The Simple View of Reading is a basic formula for reading comprehension. It says this: reading comprehension is the product of word recognition skills and language comprehension skills. We need both sides of the equation for students to become skilled, proficient readers. </a:t>
            </a:r>
          </a:p>
          <a:p>
            <a:pPr marL="0" marR="0" fontAlgn="base">
              <a:spcBef>
                <a:spcPts val="0"/>
              </a:spcBef>
              <a:spcAft>
                <a:spcPts val="0"/>
              </a:spcAft>
            </a:pPr>
            <a:endParaRPr lang="en-US" b="0" i="0">
              <a:solidFill>
                <a:srgbClr val="333333"/>
              </a:solidFill>
              <a:effectLst/>
              <a:latin typeface="+mn-lt"/>
            </a:endParaRPr>
          </a:p>
          <a:p>
            <a:pPr marL="0" marR="0" fontAlgn="base">
              <a:spcBef>
                <a:spcPts val="0"/>
              </a:spcBef>
              <a:spcAft>
                <a:spcPts val="0"/>
              </a:spcAft>
            </a:pPr>
            <a:r>
              <a:rPr lang="en-US" b="0" i="0">
                <a:solidFill>
                  <a:srgbClr val="333333"/>
                </a:solidFill>
                <a:effectLst/>
                <a:latin typeface="+mn-lt"/>
              </a:rPr>
              <a:t>How does fluency fit in this model? </a:t>
            </a:r>
          </a:p>
          <a:p>
            <a:pPr marL="0" marR="0" fontAlgn="base">
              <a:spcBef>
                <a:spcPts val="0"/>
              </a:spcBef>
              <a:spcAft>
                <a:spcPts val="0"/>
              </a:spcAft>
            </a:pPr>
            <a:endParaRPr lang="en-US" b="0" i="0">
              <a:solidFill>
                <a:srgbClr val="333333"/>
              </a:solidFill>
              <a:effectLst/>
              <a:latin typeface="+mn-lt"/>
            </a:endParaRPr>
          </a:p>
          <a:p>
            <a:pPr marL="171450" marR="0" indent="-171450" fontAlgn="base">
              <a:spcBef>
                <a:spcPts val="0"/>
              </a:spcBef>
              <a:spcAft>
                <a:spcPts val="0"/>
              </a:spcAft>
              <a:buFontTx/>
              <a:buChar char="-"/>
            </a:pPr>
            <a:r>
              <a:rPr lang="en-US" b="0" i="0">
                <a:solidFill>
                  <a:srgbClr val="333333"/>
                </a:solidFill>
                <a:effectLst/>
                <a:latin typeface="+mn-lt"/>
              </a:rPr>
              <a:t>Fluency is the bridge connecting word recognition and language comprehension. </a:t>
            </a:r>
          </a:p>
          <a:p>
            <a:pPr marL="171450" marR="0" indent="-171450" fontAlgn="base">
              <a:spcBef>
                <a:spcPts val="0"/>
              </a:spcBef>
              <a:spcAft>
                <a:spcPts val="0"/>
              </a:spcAft>
              <a:buFontTx/>
              <a:buChar char="-"/>
            </a:pPr>
            <a:r>
              <a:rPr lang="en-US" b="0" i="0">
                <a:solidFill>
                  <a:srgbClr val="333333"/>
                </a:solidFill>
                <a:effectLst/>
                <a:latin typeface="+mn-lt"/>
              </a:rPr>
              <a:t>Fluency is the result of early reading skills and subskills being explicitly taught with ample practice and review </a:t>
            </a:r>
          </a:p>
          <a:p>
            <a:pPr marL="171450" marR="0" indent="-171450" fontAlgn="base">
              <a:spcBef>
                <a:spcPts val="0"/>
              </a:spcBef>
              <a:spcAft>
                <a:spcPts val="0"/>
              </a:spcAft>
              <a:buFontTx/>
              <a:buChar char="-"/>
            </a:pPr>
            <a:r>
              <a:rPr lang="en-US" b="0" i="0">
                <a:solidFill>
                  <a:srgbClr val="333333"/>
                </a:solidFill>
                <a:effectLst/>
                <a:latin typeface="+mn-lt"/>
              </a:rPr>
              <a:t>Fluency is an integrating skill needed for phoneme awareness, letter naming, phoneme-grapheme mapping, sight word learning, vocabulary, passage context, metacognition and more.</a:t>
            </a:r>
          </a:p>
          <a:p>
            <a:pPr marL="0" marR="0" indent="0" fontAlgn="base">
              <a:spcBef>
                <a:spcPts val="0"/>
              </a:spcBef>
              <a:spcAft>
                <a:spcPts val="0"/>
              </a:spcAft>
              <a:buFontTx/>
              <a:buNone/>
            </a:pPr>
            <a:endParaRPr lang="en-US" b="0" i="0">
              <a:solidFill>
                <a:srgbClr val="333333"/>
              </a:solidFill>
              <a:effectLst/>
              <a:latin typeface="+mn-lt"/>
            </a:endParaRPr>
          </a:p>
          <a:p>
            <a:pPr marL="0" marR="0" indent="0" fontAlgn="base">
              <a:spcBef>
                <a:spcPts val="0"/>
              </a:spcBef>
              <a:spcAft>
                <a:spcPts val="0"/>
              </a:spcAft>
              <a:buFontTx/>
              <a:buNone/>
            </a:pPr>
            <a:r>
              <a:rPr lang="en-US" b="0" i="0">
                <a:solidFill>
                  <a:srgbClr val="333333"/>
                </a:solidFill>
                <a:effectLst/>
                <a:latin typeface="+mn-lt"/>
              </a:rPr>
              <a:t>This is illustrated within Scarborough’s Reading Rope on the next slide. </a:t>
            </a:r>
          </a:p>
          <a:p>
            <a:pPr marL="457200" lvl="0" indent="0" algn="l" rtl="0">
              <a:lnSpc>
                <a:spcPct val="100000"/>
              </a:lnSpc>
              <a:spcBef>
                <a:spcPts val="0"/>
              </a:spcBef>
              <a:spcAft>
                <a:spcPts val="0"/>
              </a:spcAft>
              <a:buSzPts val="1100"/>
              <a:buNone/>
            </a:pPr>
            <a:endParaRPr lang="en-US" b="0" i="0">
              <a:solidFill>
                <a:srgbClr val="333333"/>
              </a:solidFill>
              <a:effectLst/>
              <a:latin typeface="+mn-lt"/>
            </a:endParaRPr>
          </a:p>
          <a:p>
            <a:pPr marL="457200" lvl="0" indent="0" algn="l" rtl="0">
              <a:lnSpc>
                <a:spcPct val="100000"/>
              </a:lnSpc>
              <a:spcBef>
                <a:spcPts val="0"/>
              </a:spcBef>
              <a:spcAft>
                <a:spcPts val="0"/>
              </a:spcAft>
              <a:buSzPts val="1100"/>
              <a:buNone/>
            </a:pPr>
            <a:endParaRPr lang="en-US" b="0" i="0">
              <a:solidFill>
                <a:srgbClr val="333333"/>
              </a:solidFill>
              <a:effectLst/>
              <a:latin typeface="+mn-lt"/>
            </a:endParaRPr>
          </a:p>
          <a:p>
            <a:pPr marL="457200" lvl="0" indent="0" algn="l" rtl="0">
              <a:lnSpc>
                <a:spcPct val="100000"/>
              </a:lnSpc>
              <a:spcBef>
                <a:spcPts val="0"/>
              </a:spcBef>
              <a:spcAft>
                <a:spcPts val="0"/>
              </a:spcAft>
              <a:buSzPts val="1100"/>
              <a:buNone/>
            </a:pPr>
            <a:r>
              <a:rPr lang="en-US" b="0" i="0">
                <a:solidFill>
                  <a:srgbClr val="333333"/>
                </a:solidFill>
                <a:effectLst/>
                <a:latin typeface="+mn-lt"/>
              </a:rPr>
              <a:t>References: </a:t>
            </a:r>
          </a:p>
          <a:p>
            <a:pPr marL="457200" marR="0" lvl="0" indent="0" algn="l" defTabSz="914400" rtl="0" eaLnBrk="1" fontAlgn="auto" latinLnBrk="0" hangingPunct="1">
              <a:lnSpc>
                <a:spcPct val="100000"/>
              </a:lnSpc>
              <a:spcBef>
                <a:spcPts val="0"/>
              </a:spcBef>
              <a:spcAft>
                <a:spcPts val="0"/>
              </a:spcAft>
              <a:buClrTx/>
              <a:buSzPts val="1100"/>
              <a:buFontTx/>
              <a:buNone/>
              <a:tabLst/>
              <a:defRPr/>
            </a:pPr>
            <a:r>
              <a:rPr lang="en-US" sz="1200">
                <a:solidFill>
                  <a:srgbClr val="242424"/>
                </a:solidFill>
                <a:latin typeface="+mn-lt"/>
                <a:cs typeface="Calibri Light" panose="020F0302020204030204" pitchFamily="34" charset="0"/>
              </a:rPr>
              <a:t>Gough, P. B. &amp; Tunmer, W.E. (1986). Decoding, reading, and reading disability. Remedial and Special Education, 7(1).</a:t>
            </a:r>
          </a:p>
          <a:p>
            <a:pPr marL="457200" marR="0" lvl="0" indent="0" algn="l" defTabSz="914400" rtl="0" eaLnBrk="1" fontAlgn="auto" latinLnBrk="0" hangingPunct="1">
              <a:lnSpc>
                <a:spcPct val="100000"/>
              </a:lnSpc>
              <a:spcBef>
                <a:spcPts val="0"/>
              </a:spcBef>
              <a:spcAft>
                <a:spcPts val="0"/>
              </a:spcAft>
              <a:buClrTx/>
              <a:buSzPts val="1100"/>
              <a:buFontTx/>
              <a:buNone/>
              <a:tabLst/>
              <a:defRPr/>
            </a:pPr>
            <a:endParaRPr lang="en-US" sz="1200">
              <a:solidFill>
                <a:srgbClr val="242424"/>
              </a:solidFill>
              <a:latin typeface="+mn-lt"/>
              <a:cs typeface="Calibri Light" panose="020F0302020204030204" pitchFamily="34" charset="0"/>
            </a:endParaRPr>
          </a:p>
          <a:p>
            <a:pPr marL="45720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333333"/>
                </a:solidFill>
                <a:effectLst/>
                <a:latin typeface="+mn-lt"/>
              </a:rPr>
              <a:t>Note Source: https://www.cde.state.co.us/coloradoliteracy/scienceofreadingresources</a:t>
            </a:r>
          </a:p>
          <a:p>
            <a:pPr marL="457200" marR="0" lvl="0" indent="0" algn="l" defTabSz="914400" rtl="0" eaLnBrk="1" fontAlgn="auto" latinLnBrk="0" hangingPunct="1">
              <a:lnSpc>
                <a:spcPct val="100000"/>
              </a:lnSpc>
              <a:spcBef>
                <a:spcPts val="0"/>
              </a:spcBef>
              <a:spcAft>
                <a:spcPts val="0"/>
              </a:spcAft>
              <a:buClrTx/>
              <a:buSzPts val="1100"/>
              <a:buFontTx/>
              <a:buNone/>
              <a:tabLst/>
              <a:defRPr/>
            </a:pPr>
            <a:endParaRPr lang="en-US" sz="1200">
              <a:solidFill>
                <a:srgbClr val="242424"/>
              </a:solidFill>
              <a:latin typeface="Calibri Light" panose="020F0302020204030204" pitchFamily="34" charset="0"/>
              <a:cs typeface="Calibri Light" panose="020F0302020204030204" pitchFamily="34" charset="0"/>
            </a:endParaRPr>
          </a:p>
          <a:p>
            <a:pPr marL="457200" marR="0" lvl="0" indent="0" algn="l" defTabSz="914400" rtl="0" eaLnBrk="1" fontAlgn="auto" latinLnBrk="0" hangingPunct="1">
              <a:lnSpc>
                <a:spcPct val="100000"/>
              </a:lnSpc>
              <a:spcBef>
                <a:spcPts val="0"/>
              </a:spcBef>
              <a:spcAft>
                <a:spcPts val="0"/>
              </a:spcAft>
              <a:buClrTx/>
              <a:buSzPts val="1100"/>
              <a:buFontTx/>
              <a:buNone/>
              <a:tabLst/>
              <a:defRPr/>
            </a:pPr>
            <a:endParaRPr lang="en-US" sz="1200">
              <a:solidFill>
                <a:srgbClr val="242424"/>
              </a:solidFill>
              <a:latin typeface="Calibri Light" panose="020F0302020204030204" pitchFamily="34" charset="0"/>
              <a:cs typeface="Calibri Light" panose="020F0302020204030204" pitchFamily="34" charset="0"/>
            </a:endParaRPr>
          </a:p>
          <a:p>
            <a:pPr marL="457200" lvl="0" indent="0" algn="l" rtl="0">
              <a:lnSpc>
                <a:spcPct val="100000"/>
              </a:lnSpc>
              <a:spcBef>
                <a:spcPts val="0"/>
              </a:spcBef>
              <a:spcAft>
                <a:spcPts val="0"/>
              </a:spcAft>
              <a:buSzPts val="1100"/>
              <a:buNone/>
            </a:pPr>
            <a:endParaRPr lang="en-US" b="0" i="0">
              <a:solidFill>
                <a:srgbClr val="333333"/>
              </a:solidFill>
              <a:effectLst/>
              <a:latin typeface="SourceSansProRegular"/>
            </a:endParaRPr>
          </a:p>
        </p:txBody>
      </p:sp>
      <p:sp>
        <p:nvSpPr>
          <p:cNvPr id="651" name="Google Shape;651;g649afc5aa0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25522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49afc5aa0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C3C"/>
                </a:solidFill>
                <a:effectLst/>
                <a:latin typeface="+mn-lt"/>
              </a:rPr>
              <a:t>Speaker Notes: </a:t>
            </a:r>
            <a:endParaRPr lang="en-US" b="0" i="0">
              <a:solidFill>
                <a:srgbClr val="333333"/>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33333"/>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mn-lt"/>
                <a:ea typeface="Calibri" panose="020F0502020204030204" pitchFamily="34" charset="0"/>
                <a:cs typeface="Calibri" panose="020F0502020204030204" pitchFamily="34" charset="0"/>
              </a:rPr>
              <a:t>Scarborough’s </a:t>
            </a:r>
            <a:r>
              <a:rPr lang="en-US" b="0" i="1">
                <a:solidFill>
                  <a:srgbClr val="333333"/>
                </a:solidFill>
                <a:effectLst/>
                <a:latin typeface="+mn-lt"/>
                <a:ea typeface="Calibri" panose="020F0502020204030204" pitchFamily="34" charset="0"/>
                <a:cs typeface="Calibri" panose="020F0502020204030204" pitchFamily="34" charset="0"/>
              </a:rPr>
              <a:t>Reading Rope</a:t>
            </a:r>
            <a:r>
              <a:rPr lang="en-US" b="0" i="0">
                <a:solidFill>
                  <a:srgbClr val="333333"/>
                </a:solidFill>
                <a:effectLst/>
                <a:latin typeface="+mn-lt"/>
                <a:ea typeface="Calibri" panose="020F0502020204030204" pitchFamily="34" charset="0"/>
                <a:cs typeface="Calibri" panose="020F0502020204030204" pitchFamily="34" charset="0"/>
              </a:rPr>
              <a:t> (2001) demonstrates how the subskills that comprise </a:t>
            </a:r>
            <a:r>
              <a:rPr lang="en-US" b="1" i="0">
                <a:solidFill>
                  <a:srgbClr val="333333"/>
                </a:solidFill>
                <a:effectLst/>
                <a:latin typeface="+mn-lt"/>
                <a:ea typeface="Calibri" panose="020F0502020204030204" pitchFamily="34" charset="0"/>
                <a:cs typeface="Calibri" panose="020F0502020204030204" pitchFamily="34" charset="0"/>
              </a:rPr>
              <a:t>word recognition</a:t>
            </a:r>
            <a:r>
              <a:rPr lang="en-US" b="0" i="0">
                <a:solidFill>
                  <a:srgbClr val="333333"/>
                </a:solidFill>
                <a:effectLst/>
                <a:latin typeface="+mn-lt"/>
                <a:ea typeface="Calibri" panose="020F0502020204030204" pitchFamily="34" charset="0"/>
                <a:cs typeface="Calibri" panose="020F0502020204030204" pitchFamily="34" charset="0"/>
              </a:rPr>
              <a:t> and </a:t>
            </a:r>
            <a:r>
              <a:rPr lang="en-US" b="1" i="0">
                <a:solidFill>
                  <a:srgbClr val="333333"/>
                </a:solidFill>
                <a:effectLst/>
                <a:latin typeface="+mn-lt"/>
                <a:ea typeface="Calibri" panose="020F0502020204030204" pitchFamily="34" charset="0"/>
                <a:cs typeface="Calibri" panose="020F0502020204030204" pitchFamily="34" charset="0"/>
              </a:rPr>
              <a:t>language comprehension</a:t>
            </a:r>
            <a:r>
              <a:rPr lang="en-US" b="0" i="0">
                <a:solidFill>
                  <a:srgbClr val="333333"/>
                </a:solidFill>
                <a:effectLst/>
                <a:latin typeface="+mn-lt"/>
                <a:ea typeface="Calibri" panose="020F0502020204030204" pitchFamily="34" charset="0"/>
                <a:cs typeface="Calibri" panose="020F0502020204030204" pitchFamily="34" charset="0"/>
              </a:rPr>
              <a:t> work in tandem and allow students to read fluently and coordinate automatic word recognition with text comprehension. This infographic continues to inform the design and delivery of effective reading instruction.</a:t>
            </a:r>
          </a:p>
          <a:p>
            <a:pPr algn="l"/>
            <a:endParaRPr lang="en-US" b="0" i="0">
              <a:solidFill>
                <a:srgbClr val="000000"/>
              </a:solidFill>
              <a:effectLst/>
              <a:latin typeface="+mn-lt"/>
            </a:endParaRPr>
          </a:p>
          <a:p>
            <a:pPr algn="l"/>
            <a:r>
              <a:rPr lang="en-US" b="1" i="0">
                <a:solidFill>
                  <a:srgbClr val="000000"/>
                </a:solidFill>
                <a:effectLst/>
                <a:latin typeface="+mn-lt"/>
              </a:rPr>
              <a:t>(Click)</a:t>
            </a:r>
            <a:r>
              <a:rPr lang="en-US" b="0" i="0">
                <a:solidFill>
                  <a:srgbClr val="000000"/>
                </a:solidFill>
                <a:effectLst/>
                <a:latin typeface="+mn-lt"/>
              </a:rPr>
              <a:t> The top portion of the rope details the skills needed in the language comprehension category shown here in green. These skills are: background knowledge, vocabulary, language structures, verbal reasoning, and literacy knowledge. </a:t>
            </a:r>
          </a:p>
          <a:p>
            <a:pPr algn="l"/>
            <a:endParaRPr lang="en-US" b="0" i="0">
              <a:solidFill>
                <a:srgbClr val="000000"/>
              </a:solidFill>
              <a:effectLst/>
              <a:latin typeface="+mn-lt"/>
            </a:endParaRPr>
          </a:p>
          <a:p>
            <a:pPr algn="l"/>
            <a:r>
              <a:rPr lang="en-US" b="1" i="0">
                <a:solidFill>
                  <a:srgbClr val="000000"/>
                </a:solidFill>
                <a:effectLst/>
                <a:latin typeface="+mn-lt"/>
              </a:rPr>
              <a:t>(Click) </a:t>
            </a:r>
            <a:r>
              <a:rPr lang="en-US" b="0" i="0">
                <a:solidFill>
                  <a:srgbClr val="000000"/>
                </a:solidFill>
                <a:effectLst/>
                <a:latin typeface="+mn-lt"/>
              </a:rPr>
              <a:t>The word recognition, or word reading skills, are phonological awareness, decoding, and sight recognition. </a:t>
            </a:r>
          </a:p>
          <a:p>
            <a:pPr algn="l"/>
            <a:endParaRPr lang="en-US" b="0" i="0">
              <a:solidFill>
                <a:srgbClr val="000000"/>
              </a:solidFill>
              <a:effectLst/>
              <a:latin typeface="+mn-lt"/>
            </a:endParaRPr>
          </a:p>
          <a:p>
            <a:pPr algn="l"/>
            <a:r>
              <a:rPr lang="en-US" b="1" i="0" strike="noStrike" baseline="0">
                <a:solidFill>
                  <a:srgbClr val="000000"/>
                </a:solidFill>
                <a:effectLst/>
                <a:latin typeface="+mn-lt"/>
              </a:rPr>
              <a:t>(Click) </a:t>
            </a:r>
            <a:r>
              <a:rPr lang="en-US" b="0" i="0" strike="noStrike" baseline="0">
                <a:solidFill>
                  <a:srgbClr val="000000"/>
                </a:solidFill>
                <a:effectLst/>
                <a:latin typeface="+mn-lt"/>
              </a:rPr>
              <a:t>As the language comprehension skills become strategic and word recognition skills become automatic, a student becomes a skilled reader. </a:t>
            </a:r>
          </a:p>
          <a:p>
            <a:pPr algn="l"/>
            <a:endParaRPr lang="en-US" b="0" i="0" strike="noStrike" baseline="0">
              <a:solidFill>
                <a:srgbClr val="000000"/>
              </a:solidFill>
              <a:effectLst/>
              <a:latin typeface="+mn-lt"/>
            </a:endParaRPr>
          </a:p>
          <a:p>
            <a:pPr algn="l"/>
            <a:r>
              <a:rPr lang="en-US" b="1" i="0" strike="noStrike" baseline="0">
                <a:solidFill>
                  <a:srgbClr val="000000"/>
                </a:solidFill>
                <a:effectLst/>
                <a:latin typeface="+mn-lt"/>
              </a:rPr>
              <a:t>(Click) </a:t>
            </a:r>
            <a:r>
              <a:rPr lang="en-US" b="0" i="0" strike="noStrike" baseline="0">
                <a:solidFill>
                  <a:srgbClr val="000000"/>
                </a:solidFill>
                <a:effectLst/>
                <a:latin typeface="+mn-lt"/>
              </a:rPr>
              <a:t>This means their reading is fluent and their language skills are adequate so that the reader isn’t having to focus their mental energy on either the language comprehension, or the word recognition and they are able to focus on understanding what they are reading</a:t>
            </a:r>
            <a:r>
              <a:rPr lang="en-US" b="0" i="0" strike="noStrike">
                <a:solidFill>
                  <a:srgbClr val="000000"/>
                </a:solidFill>
                <a:effectLst/>
                <a:latin typeface="+mn-lt"/>
              </a:rPr>
              <a:t>.</a:t>
            </a:r>
          </a:p>
          <a:p>
            <a:pPr algn="l"/>
            <a:endParaRPr lang="en-US" b="0" i="0">
              <a:solidFill>
                <a:srgbClr val="000000"/>
              </a:solidFill>
              <a:effectLst/>
              <a:latin typeface="+mn-lt"/>
            </a:endParaRPr>
          </a:p>
          <a:p>
            <a:pPr algn="l"/>
            <a:r>
              <a:rPr lang="en-US" b="0" i="0">
                <a:solidFill>
                  <a:srgbClr val="000000"/>
                </a:solidFill>
                <a:effectLst/>
                <a:latin typeface="+mn-lt"/>
              </a:rPr>
              <a:t>Students need to develop all these skills to become successful, proficient readers. </a:t>
            </a:r>
            <a:endParaRPr lang="en-US" b="0" i="0">
              <a:solidFill>
                <a:srgbClr val="333333"/>
              </a:solidFill>
              <a:effectLst/>
              <a:latin typeface="+mn-lt"/>
            </a:endParaRPr>
          </a:p>
          <a:p>
            <a:pPr marL="457200" lvl="0" indent="0" algn="l" rtl="0">
              <a:lnSpc>
                <a:spcPct val="100000"/>
              </a:lnSpc>
              <a:spcBef>
                <a:spcPts val="0"/>
              </a:spcBef>
              <a:spcAft>
                <a:spcPts val="0"/>
              </a:spcAft>
              <a:buSzPts val="1100"/>
              <a:buNone/>
            </a:pPr>
            <a:endParaRPr lang="en-US" b="0" i="0">
              <a:solidFill>
                <a:srgbClr val="333333"/>
              </a:solidFill>
              <a:effectLst/>
              <a:latin typeface="SourceSansProRegular"/>
            </a:endParaRPr>
          </a:p>
          <a:p>
            <a:pPr marL="457200" lvl="0" indent="0" algn="l" rtl="0">
              <a:lnSpc>
                <a:spcPct val="100000"/>
              </a:lnSpc>
              <a:spcBef>
                <a:spcPts val="0"/>
              </a:spcBef>
              <a:spcAft>
                <a:spcPts val="0"/>
              </a:spcAft>
              <a:buSzPts val="1100"/>
              <a:buNone/>
            </a:pPr>
            <a:endParaRPr lang="en-US" b="0" i="0">
              <a:solidFill>
                <a:srgbClr val="333333"/>
              </a:solidFill>
              <a:effectLst/>
              <a:latin typeface="SourceSansProRegular"/>
            </a:endParaRPr>
          </a:p>
          <a:p>
            <a:pPr marL="457200" lvl="0" indent="0" algn="l" rtl="0">
              <a:lnSpc>
                <a:spcPct val="100000"/>
              </a:lnSpc>
              <a:spcBef>
                <a:spcPts val="0"/>
              </a:spcBef>
              <a:spcAft>
                <a:spcPts val="0"/>
              </a:spcAft>
              <a:buSzPts val="1100"/>
              <a:buNone/>
            </a:pPr>
            <a:endParaRPr lang="en-US" b="0" i="0">
              <a:solidFill>
                <a:srgbClr val="333333"/>
              </a:solidFill>
              <a:effectLst/>
              <a:latin typeface="SourceSansProRegular"/>
            </a:endParaRPr>
          </a:p>
          <a:p>
            <a:pPr marL="457200" lvl="0" indent="0" algn="l" rtl="0">
              <a:lnSpc>
                <a:spcPct val="100000"/>
              </a:lnSpc>
              <a:spcBef>
                <a:spcPts val="0"/>
              </a:spcBef>
              <a:spcAft>
                <a:spcPts val="0"/>
              </a:spcAft>
              <a:buSzPts val="1100"/>
              <a:buNone/>
            </a:pPr>
            <a:endParaRPr/>
          </a:p>
        </p:txBody>
      </p:sp>
      <p:sp>
        <p:nvSpPr>
          <p:cNvPr id="651" name="Google Shape;651;g649afc5aa0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18908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6d80a4c9c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C3C"/>
                </a:solidFill>
                <a:effectLst/>
                <a:latin typeface="Open Sans" panose="020B0606030504020204" pitchFamily="34" charset="0"/>
              </a:rPr>
              <a:t>Speaker Notes: </a:t>
            </a:r>
          </a:p>
          <a:p>
            <a:pPr marL="0" lvl="0" indent="0" algn="l" rtl="0">
              <a:spcBef>
                <a:spcPts val="0"/>
              </a:spcBef>
              <a:spcAft>
                <a:spcPts val="0"/>
              </a:spcAft>
              <a:buNone/>
            </a:pPr>
            <a:endParaRPr lang="en-US"/>
          </a:p>
          <a:p>
            <a:pPr marL="0" lvl="0" indent="0" algn="l" rtl="0">
              <a:spcBef>
                <a:spcPts val="0"/>
              </a:spcBef>
              <a:spcAft>
                <a:spcPts val="0"/>
              </a:spcAft>
              <a:buNone/>
            </a:pPr>
            <a:r>
              <a:rPr lang="en-US"/>
              <a:t>To accurately gain insight about students’ literacy development, it is important to consider the progression of fluency skills, beginning with letter naming and letter </a:t>
            </a:r>
            <a:r>
              <a:rPr lang="en-US">
                <a:highlight>
                  <a:srgbClr val="FFFF00"/>
                </a:highlight>
              </a:rPr>
              <a:t>sound fluency, then word, word parts, phrases, sentences, and lastly, fluency with connected text. </a:t>
            </a:r>
          </a:p>
          <a:p>
            <a:pPr marL="0" lvl="0" indent="0" algn="l" rtl="0">
              <a:spcBef>
                <a:spcPts val="0"/>
              </a:spcBef>
              <a:spcAft>
                <a:spcPts val="0"/>
              </a:spcAft>
              <a:buNone/>
            </a:pPr>
            <a:endParaRPr lang="en-US">
              <a:highlight>
                <a:srgbClr val="FFFF00"/>
              </a:highlight>
            </a:endParaRPr>
          </a:p>
          <a:p>
            <a:pPr marL="0" lvl="0" indent="0" algn="l" rtl="0">
              <a:spcBef>
                <a:spcPts val="0"/>
              </a:spcBef>
              <a:spcAft>
                <a:spcPts val="0"/>
              </a:spcAft>
              <a:buNone/>
            </a:pPr>
            <a:r>
              <a:rPr lang="en-US">
                <a:highlight>
                  <a:srgbClr val="FFFF00"/>
                </a:highlight>
              </a:rPr>
              <a:t>When looking at this progression, it is important to note that when we move from the letter sound level to word level, we are focusing on CVC, CVCC, etc. base words and at the word part level, we are focusing on prefixes, suffixes, and multisyllabic word parts. </a:t>
            </a:r>
          </a:p>
          <a:p>
            <a:pPr marL="0" lvl="0" indent="0" algn="l" rtl="0">
              <a:spcBef>
                <a:spcPts val="0"/>
              </a:spcBef>
              <a:spcAft>
                <a:spcPts val="0"/>
              </a:spcAft>
              <a:buNone/>
            </a:pPr>
            <a:endParaRPr lang="en-US"/>
          </a:p>
          <a:p>
            <a:r>
              <a:rPr lang="en-US"/>
              <a:t>This process starts early. “Fluency develops in progressions: Accuracy then automaticity at the letter, letter-pattern, and word levels plus semantic and syntactic processes at the word and phrase level.” (Wolf &amp; Katzir-Cohen, 2001)  </a:t>
            </a:r>
          </a:p>
          <a:p>
            <a:pPr marL="0" lvl="0" indent="0" algn="l" rtl="0">
              <a:spcBef>
                <a:spcPts val="0"/>
              </a:spcBef>
              <a:spcAft>
                <a:spcPts val="0"/>
              </a:spcAft>
              <a:buNone/>
            </a:pPr>
            <a:endParaRPr lang="en-US"/>
          </a:p>
          <a:p>
            <a:pPr marL="0" lvl="0" indent="0" algn="l" rtl="0">
              <a:spcBef>
                <a:spcPts val="0"/>
              </a:spcBef>
              <a:spcAft>
                <a:spcPts val="0"/>
              </a:spcAft>
              <a:buNone/>
            </a:pPr>
            <a:r>
              <a:rPr lang="en-US"/>
              <a:t>Jan Hasbrouck describes this process as “we start with accuracy at each of those component skills and then we move through our instruction and practice to automaticity at those individual skill levels and hope that leads to overall passage fluency.” (Hasbrouck &amp; Glaser, 2019)  </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677" name="Google Shape;677;g86d80a4c9c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568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6d80a4c9c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i="0">
                <a:solidFill>
                  <a:srgbClr val="3C3C3C"/>
                </a:solidFill>
                <a:effectLst/>
                <a:latin typeface="Open Sans" panose="020B0606030504020204" pitchFamily="34" charset="0"/>
              </a:rPr>
              <a:t>Speaker Notes: </a:t>
            </a:r>
          </a:p>
          <a:p>
            <a:pPr marL="0" lvl="0" indent="0" algn="l" rtl="0">
              <a:spcBef>
                <a:spcPts val="0"/>
              </a:spcBef>
              <a:spcAft>
                <a:spcPts val="0"/>
              </a:spcAft>
              <a:buNone/>
            </a:pPr>
            <a:endParaRPr lang="en-US" b="0" i="0">
              <a:solidFill>
                <a:srgbClr val="3C3C3C"/>
              </a:solidFill>
              <a:effectLst/>
              <a:latin typeface="+mn-lt"/>
            </a:endParaRPr>
          </a:p>
          <a:p>
            <a:pPr marL="0" lvl="0" indent="0" algn="l" rtl="0">
              <a:spcBef>
                <a:spcPts val="0"/>
              </a:spcBef>
              <a:spcAft>
                <a:spcPts val="0"/>
              </a:spcAft>
              <a:buNone/>
            </a:pPr>
            <a:r>
              <a:rPr lang="en-US" b="0" i="0">
                <a:solidFill>
                  <a:srgbClr val="3C3C3C"/>
                </a:solidFill>
                <a:effectLst/>
                <a:latin typeface="+mn-lt"/>
              </a:rPr>
              <a:t>Fluency is the outcome of a progression of mastered skills and subskills.</a:t>
            </a:r>
          </a:p>
          <a:p>
            <a:pPr marL="0" lvl="0" indent="0" algn="l" rtl="0">
              <a:spcBef>
                <a:spcPts val="0"/>
              </a:spcBef>
              <a:spcAft>
                <a:spcPts val="0"/>
              </a:spcAft>
              <a:buNone/>
            </a:pPr>
            <a:endParaRPr lang="en-US" b="0" i="0">
              <a:solidFill>
                <a:srgbClr val="3C3C3C"/>
              </a:solidFill>
              <a:effectLst/>
              <a:latin typeface="+mn-lt"/>
            </a:endParaRPr>
          </a:p>
          <a:p>
            <a:pPr marL="0" lvl="0" indent="0" algn="l" rtl="0">
              <a:spcBef>
                <a:spcPts val="0"/>
              </a:spcBef>
              <a:spcAft>
                <a:spcPts val="0"/>
              </a:spcAft>
              <a:buNone/>
            </a:pPr>
            <a:r>
              <a:rPr lang="en-US" b="0" i="0">
                <a:solidFill>
                  <a:srgbClr val="3C3C3C"/>
                </a:solidFill>
                <a:effectLst/>
                <a:latin typeface="+mn-lt"/>
              </a:rPr>
              <a:t>Once students have become increasingly automatic with letter and word recognition skills, they should be provided with multiple opportunities to practice in connected text.</a:t>
            </a:r>
          </a:p>
          <a:p>
            <a:pPr marL="0" lvl="0" indent="0" algn="l" rtl="0">
              <a:spcBef>
                <a:spcPts val="0"/>
              </a:spcBef>
              <a:spcAft>
                <a:spcPts val="0"/>
              </a:spcAft>
              <a:buNone/>
            </a:pPr>
            <a:endParaRPr lang="en-US" b="0" i="0">
              <a:solidFill>
                <a:srgbClr val="3C3C3C"/>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C3C3C"/>
                </a:solidFill>
                <a:effectLst/>
                <a:latin typeface="+mn-lt"/>
              </a:rPr>
              <a:t>When students are reading text with a high degree of accuracy, targeted fluency practice can be provided to improve prosody and rate.</a:t>
            </a:r>
          </a:p>
          <a:p>
            <a:pPr marL="0" lvl="0" indent="0" algn="l" rtl="0">
              <a:spcBef>
                <a:spcPts val="0"/>
              </a:spcBef>
              <a:spcAft>
                <a:spcPts val="0"/>
              </a:spcAft>
              <a:buNone/>
            </a:pPr>
            <a:endParaRPr lang="en-US" b="0" i="0">
              <a:solidFill>
                <a:srgbClr val="3C3C3C"/>
              </a:solidFill>
              <a:effectLst/>
              <a:latin typeface="+mn-lt"/>
            </a:endParaRPr>
          </a:p>
          <a:p>
            <a:pPr marL="0" lvl="0" indent="0" algn="l" rtl="0">
              <a:spcBef>
                <a:spcPts val="0"/>
              </a:spcBef>
              <a:spcAft>
                <a:spcPts val="0"/>
              </a:spcAft>
              <a:buNone/>
            </a:pPr>
            <a:r>
              <a:rPr lang="en-US" b="0" i="0">
                <a:solidFill>
                  <a:srgbClr val="3C3C3C"/>
                </a:solidFill>
                <a:effectLst/>
                <a:latin typeface="+mn-lt"/>
              </a:rPr>
              <a:t>At the phrase reading level, practice includes isolated practice with commonly used phrases and breaking or scooping text into meaningful chunks to develop prosody. </a:t>
            </a:r>
          </a:p>
          <a:p>
            <a:pPr marL="0" lvl="0" indent="0" algn="l" rtl="0">
              <a:spcBef>
                <a:spcPts val="0"/>
              </a:spcBef>
              <a:spcAft>
                <a:spcPts val="0"/>
              </a:spcAft>
              <a:buNone/>
            </a:pPr>
            <a:endParaRPr lang="en-US" b="0" i="0">
              <a:solidFill>
                <a:srgbClr val="3C3C3C"/>
              </a:solidFill>
              <a:effectLst/>
              <a:latin typeface="+mn-lt"/>
            </a:endParaRPr>
          </a:p>
          <a:p>
            <a:pPr marL="0" lvl="0" indent="0" algn="l" rtl="0">
              <a:spcBef>
                <a:spcPts val="0"/>
              </a:spcBef>
              <a:spcAft>
                <a:spcPts val="0"/>
              </a:spcAft>
              <a:buNone/>
            </a:pPr>
            <a:r>
              <a:rPr lang="en-US" b="0" i="0">
                <a:solidFill>
                  <a:srgbClr val="3C3C3C"/>
                </a:solidFill>
                <a:effectLst/>
                <a:latin typeface="+mn-lt"/>
              </a:rPr>
              <a:t>Sentence level practice includes attending to punctuation, morphology, and syntax. </a:t>
            </a:r>
          </a:p>
          <a:p>
            <a:pPr marL="0" lvl="0" indent="0" algn="l" rtl="0">
              <a:spcBef>
                <a:spcPts val="0"/>
              </a:spcBef>
              <a:spcAft>
                <a:spcPts val="0"/>
              </a:spcAft>
              <a:buNone/>
            </a:pPr>
            <a:endParaRPr lang="en-US" b="0" i="0">
              <a:solidFill>
                <a:srgbClr val="3C3C3C"/>
              </a:solidFill>
              <a:effectLst/>
              <a:latin typeface="+mn-lt"/>
            </a:endParaRPr>
          </a:p>
          <a:p>
            <a:pPr marL="0" lvl="0" indent="0" algn="l" rtl="0">
              <a:spcBef>
                <a:spcPts val="0"/>
              </a:spcBef>
              <a:spcAft>
                <a:spcPts val="0"/>
              </a:spcAft>
              <a:buNone/>
            </a:pPr>
            <a:r>
              <a:rPr lang="en-US" b="0" i="0">
                <a:solidFill>
                  <a:srgbClr val="3C3C3C"/>
                </a:solidFill>
                <a:effectLst/>
                <a:latin typeface="+mn-lt"/>
              </a:rPr>
              <a:t>Fluency practice in connected text allows students to coordinate all of these components and maintain rate over a larger volume of text. Utilizing connected text also supports the development and maintenance of text comprehension. </a:t>
            </a:r>
          </a:p>
          <a:p>
            <a:pPr marL="0" lvl="0" indent="0" algn="l" rtl="0">
              <a:spcBef>
                <a:spcPts val="0"/>
              </a:spcBef>
              <a:spcAft>
                <a:spcPts val="0"/>
              </a:spcAft>
              <a:buNone/>
            </a:pPr>
            <a:endParaRPr lang="en-US" b="0" i="0">
              <a:solidFill>
                <a:srgbClr val="3C3C3C"/>
              </a:solidFill>
              <a:effectLst/>
              <a:latin typeface="Open Sans" panose="020B0606030504020204" pitchFamily="34" charset="0"/>
            </a:endParaRPr>
          </a:p>
          <a:p>
            <a:pPr marL="0" lvl="0" indent="0" algn="l" rtl="0">
              <a:spcBef>
                <a:spcPts val="0"/>
              </a:spcBef>
              <a:spcAft>
                <a:spcPts val="0"/>
              </a:spcAft>
              <a:buNone/>
            </a:pPr>
            <a:endParaRPr lang="en-US" b="0" i="0">
              <a:solidFill>
                <a:srgbClr val="3C3C3C"/>
              </a:solidFill>
              <a:effectLst/>
              <a:latin typeface="Open Sans" panose="020B0606030504020204" pitchFamily="34" charset="0"/>
            </a:endParaRPr>
          </a:p>
        </p:txBody>
      </p:sp>
      <p:sp>
        <p:nvSpPr>
          <p:cNvPr id="677" name="Google Shape;677;g86d80a4c9c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182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30479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8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12396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53107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reserve="1" userDrawn="1">
  <p:cSld name="3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10792046" y="6039891"/>
            <a:ext cx="1272848"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0"/>
            <a:ext cx="12192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58072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8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2576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382979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25546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8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806132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11913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Custom Layout" preserve="1" userDrawn="1">
  <p:cSld name="9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47228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5149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431657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8"/>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6010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97425" y="844498"/>
            <a:ext cx="8934400"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8722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2182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9414463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and Content">
  <p:cSld name="9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5" y="0"/>
            <a:ext cx="12191967" cy="1371596"/>
          </a:xfrm>
          <a:prstGeom prst="rect">
            <a:avLst/>
          </a:prstGeom>
          <a:noFill/>
          <a:ln>
            <a:noFill/>
          </a:ln>
        </p:spPr>
      </p:pic>
      <p:sp>
        <p:nvSpPr>
          <p:cNvPr id="395" name="Google Shape;395;g70a28f5c60_2_254"/>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8" name="Google Shape;398;g70a28f5c60_2_254"/>
          <p:cNvPicPr preferRelativeResize="0"/>
          <p:nvPr/>
        </p:nvPicPr>
        <p:blipFill rotWithShape="1">
          <a:blip r:embed="rId3">
            <a:alphaModFix/>
          </a:blip>
          <a:srcRect/>
          <a:stretch/>
        </p:blipFill>
        <p:spPr>
          <a:xfrm>
            <a:off x="9231971" y="884445"/>
            <a:ext cx="2675408" cy="337336"/>
          </a:xfrm>
          <a:prstGeom prst="rect">
            <a:avLst/>
          </a:prstGeom>
          <a:noFill/>
          <a:ln>
            <a:noFill/>
          </a:ln>
        </p:spPr>
      </p:pic>
    </p:spTree>
    <p:extLst>
      <p:ext uri="{BB962C8B-B14F-4D97-AF65-F5344CB8AC3E}">
        <p14:creationId xmlns:p14="http://schemas.microsoft.com/office/powerpoint/2010/main" val="3557859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6356352"/>
            <a:ext cx="121920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a:p>
        </p:txBody>
      </p:sp>
      <p:pic>
        <p:nvPicPr>
          <p:cNvPr id="274" name="Google Shape;274;g610ef0e5f8_7_129"/>
          <p:cNvPicPr preferRelativeResize="0"/>
          <p:nvPr/>
        </p:nvPicPr>
        <p:blipFill rotWithShape="1">
          <a:blip r:embed="rId2">
            <a:alphaModFix/>
          </a:blip>
          <a:srcRect/>
          <a:stretch/>
        </p:blipFill>
        <p:spPr>
          <a:xfrm>
            <a:off x="10611219" y="6319482"/>
            <a:ext cx="1288519" cy="421697"/>
          </a:xfrm>
          <a:prstGeom prst="rect">
            <a:avLst/>
          </a:prstGeom>
          <a:noFill/>
          <a:ln>
            <a:noFill/>
          </a:ln>
        </p:spPr>
      </p:pic>
    </p:spTree>
    <p:extLst>
      <p:ext uri="{BB962C8B-B14F-4D97-AF65-F5344CB8AC3E}">
        <p14:creationId xmlns:p14="http://schemas.microsoft.com/office/powerpoint/2010/main" val="4022721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Custom Layout" preserve="1" userDrawn="1">
  <p:cSld name="9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4646428" y="2496106"/>
            <a:ext cx="7545572"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4646428"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98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4395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8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9182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5764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114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75" r:id="rId1"/>
    <p:sldLayoutId id="2147483660" r:id="rId2"/>
    <p:sldLayoutId id="2147483685" r:id="rId3"/>
    <p:sldLayoutId id="2147483665" r:id="rId4"/>
    <p:sldLayoutId id="2147483678" r:id="rId5"/>
    <p:sldLayoutId id="2147483661" r:id="rId6"/>
    <p:sldLayoutId id="2147483664" r:id="rId7"/>
    <p:sldLayoutId id="2147483679" r:id="rId8"/>
    <p:sldLayoutId id="2147483662" r:id="rId9"/>
    <p:sldLayoutId id="2147483663" r:id="rId10"/>
    <p:sldLayoutId id="2147483680" r:id="rId11"/>
    <p:sldLayoutId id="2147483669" r:id="rId12"/>
    <p:sldLayoutId id="2147483770" r:id="rId13"/>
    <p:sldLayoutId id="2147483674" r:id="rId14"/>
    <p:sldLayoutId id="2147483681" r:id="rId15"/>
    <p:sldLayoutId id="2147483671" r:id="rId16"/>
    <p:sldLayoutId id="2147483672" r:id="rId17"/>
    <p:sldLayoutId id="2147483682" r:id="rId18"/>
    <p:sldLayoutId id="2147483668" r:id="rId19"/>
    <p:sldLayoutId id="2147483772" r:id="rId20"/>
    <p:sldLayoutId id="2147483667" r:id="rId21"/>
    <p:sldLayoutId id="2147483683" r:id="rId22"/>
    <p:sldLayoutId id="2147483677" r:id="rId23"/>
    <p:sldLayoutId id="2147483673" r:id="rId24"/>
    <p:sldLayoutId id="2147483684" r:id="rId25"/>
    <p:sldLayoutId id="2147483676" r:id="rId26"/>
    <p:sldLayoutId id="2147483840" r:id="rId27"/>
    <p:sldLayoutId id="2147483841" r:id="rId28"/>
    <p:sldLayoutId id="2147483844" r:id="rId29"/>
    <p:sldLayoutId id="2147483845" r:id="rId30"/>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hyperlink" Target="https://fcrr.org/sites/g/files/upcbnu2836/files/media/PDFs/student_center_activities/23_fluency_phrases/23_f014_phrase_speed_practice.pdf" TargetMode="Externa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8.jpeg"/><Relationship Id="rId7" Type="http://schemas.openxmlformats.org/officeDocument/2006/relationships/diagramColors" Target="../diagrams/colors4.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8" Type="http://schemas.openxmlformats.org/officeDocument/2006/relationships/hyperlink" Target="https://www.cde.state.co.us/coloradoliteracy/leaderlookforsfluencyandvocabulary" TargetMode="External"/><Relationship Id="rId3" Type="http://schemas.openxmlformats.org/officeDocument/2006/relationships/hyperlink" Target="https://www.cde.state.co.us/coloradoliteracy/sorliteracyseries" TargetMode="External"/><Relationship Id="rId7" Type="http://schemas.openxmlformats.org/officeDocument/2006/relationships/hyperlink" Target="https://www.cde.state.co.us/coloradoliteracy/fluencyroutinehandout"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cde.state.co.us/coloradoliteracy/samplefluencypassage" TargetMode="External"/><Relationship Id="rId5" Type="http://schemas.openxmlformats.org/officeDocument/2006/relationships/hyperlink" Target="https://cdecolorado.sharepoint.com/:p:/r/sites/LiteracyTeam/Shared%20Documents/General/Professional%20Development/4.%20CDE%20Science%20of%20Reading%20Literacy%20Series/Overview%20Decks/Phonological%20Awareness%20Overview.pptx?d=w1412b3b538ee42719296d66ca83e85df&amp;csf=1&amp;web=1&amp;e=snSeia" TargetMode="External"/><Relationship Id="rId4" Type="http://schemas.openxmlformats.org/officeDocument/2006/relationships/hyperlink" Target="http://www.cde.state.co.us/coloradoliteracy/phonicsoverview"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60.jpeg"/></Relationships>
</file>

<file path=ppt/slides/_rels/slide2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1.jpeg"/><Relationship Id="rId7" Type="http://schemas.openxmlformats.org/officeDocument/2006/relationships/diagramColors" Target="../diagrams/colors7.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3" Type="http://schemas.openxmlformats.org/officeDocument/2006/relationships/image" Target="../media/image67.jpeg"/><Relationship Id="rId7" Type="http://schemas.openxmlformats.org/officeDocument/2006/relationships/diagramColors" Target="../diagrams/colors9.xml"/><Relationship Id="rId12" Type="http://schemas.openxmlformats.org/officeDocument/2006/relationships/diagramColors" Target="../diagrams/colors10.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5" Type="http://schemas.openxmlformats.org/officeDocument/2006/relationships/hyperlink" Target="https://www.cde.state.co.us/coloradoliteracy/samplefluencypassage" TargetMode="External"/><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 Id="rId14" Type="http://schemas.openxmlformats.org/officeDocument/2006/relationships/hyperlink" Target="https://www.cde.state.co.us/coloradoliteracy/fluencyroutinehandou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dyslexiaida.org/definition-of-dyslexia/" TargetMode="External"/><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hyperlink" Target="https://doi.org/https:/www.aft.org/sites/default/files/reading_rocketscience_2004.pdf" TargetMode="External"/><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
            <a:extLst>
              <a:ext uri="{FF2B5EF4-FFF2-40B4-BE49-F238E27FC236}">
                <a16:creationId xmlns:a16="http://schemas.microsoft.com/office/drawing/2014/main" id="{CBA02708-E3F0-7442-AC74-F3BA16FA6A39}"/>
              </a:ext>
              <a:ext uri="{C183D7F6-B498-43B3-948B-1728B52AA6E4}">
                <adec:decorative xmlns:adec="http://schemas.microsoft.com/office/drawing/2017/decorative" val="1"/>
              </a:ext>
            </a:extLst>
          </p:cNvPr>
          <p:cNvSpPr>
            <a:spLocks noChangeArrowheads="1"/>
          </p:cNvSpPr>
          <p:nvPr/>
        </p:nvSpPr>
        <p:spPr bwMode="auto">
          <a:xfrm>
            <a:off x="10467448" y="11255360"/>
            <a:ext cx="362868" cy="447986"/>
          </a:xfrm>
          <a:custGeom>
            <a:avLst/>
            <a:gdLst>
              <a:gd name="T0" fmla="*/ 174 w 358"/>
              <a:gd name="T1" fmla="*/ 0 h 442"/>
              <a:gd name="T2" fmla="*/ 357 w 358"/>
              <a:gd name="T3" fmla="*/ 441 h 442"/>
              <a:gd name="T4" fmla="*/ 174 w 358"/>
              <a:gd name="T5" fmla="*/ 341 h 442"/>
              <a:gd name="T6" fmla="*/ 0 w 358"/>
              <a:gd name="T7" fmla="*/ 441 h 442"/>
              <a:gd name="T8" fmla="*/ 174 w 358"/>
              <a:gd name="T9" fmla="*/ 0 h 442"/>
            </a:gdLst>
            <a:ahLst/>
            <a:cxnLst>
              <a:cxn ang="0">
                <a:pos x="T0" y="T1"/>
              </a:cxn>
              <a:cxn ang="0">
                <a:pos x="T2" y="T3"/>
              </a:cxn>
              <a:cxn ang="0">
                <a:pos x="T4" y="T5"/>
              </a:cxn>
              <a:cxn ang="0">
                <a:pos x="T6" y="T7"/>
              </a:cxn>
              <a:cxn ang="0">
                <a:pos x="T8" y="T9"/>
              </a:cxn>
            </a:cxnLst>
            <a:rect l="0" t="0" r="r" b="b"/>
            <a:pathLst>
              <a:path w="358" h="442">
                <a:moveTo>
                  <a:pt x="174" y="0"/>
                </a:moveTo>
                <a:lnTo>
                  <a:pt x="357" y="441"/>
                </a:lnTo>
                <a:lnTo>
                  <a:pt x="174" y="341"/>
                </a:lnTo>
                <a:lnTo>
                  <a:pt x="0" y="441"/>
                </a:lnTo>
                <a:lnTo>
                  <a:pt x="174" y="0"/>
                </a:lnTo>
              </a:path>
            </a:pathLst>
          </a:custGeom>
          <a:solidFill>
            <a:schemeClr val="tx1">
              <a:lumMod val="20000"/>
              <a:lumOff val="80000"/>
            </a:schemeClr>
          </a:solidFill>
          <a:ln>
            <a:noFill/>
          </a:ln>
          <a:effectLst/>
        </p:spPr>
        <p:txBody>
          <a:bodyPr wrap="none" anchor="ctr"/>
          <a:lstStyle/>
          <a:p>
            <a:endParaRPr lang="en-US" sz="900"/>
          </a:p>
        </p:txBody>
      </p:sp>
      <p:sp>
        <p:nvSpPr>
          <p:cNvPr id="3" name="TextBox 2">
            <a:extLst>
              <a:ext uri="{FF2B5EF4-FFF2-40B4-BE49-F238E27FC236}">
                <a16:creationId xmlns:a16="http://schemas.microsoft.com/office/drawing/2014/main" id="{FBE07A6D-C141-4A37-AB9C-6B97858487DF}"/>
              </a:ext>
            </a:extLst>
          </p:cNvPr>
          <p:cNvSpPr txBox="1"/>
          <p:nvPr/>
        </p:nvSpPr>
        <p:spPr>
          <a:xfrm>
            <a:off x="848750" y="2844225"/>
            <a:ext cx="10494499" cy="584775"/>
          </a:xfrm>
          <a:prstGeom prst="rect">
            <a:avLst/>
          </a:prstGeom>
          <a:noFill/>
        </p:spPr>
        <p:txBody>
          <a:bodyPr wrap="square" lIns="91440" tIns="45720" rIns="91440" bIns="45720" rtlCol="0" anchor="t">
            <a:spAutoFit/>
          </a:bodyPr>
          <a:lstStyle/>
          <a:p>
            <a:pPr algn="ctr"/>
            <a:r>
              <a:rPr lang="en-US" sz="3200">
                <a:solidFill>
                  <a:schemeClr val="bg2"/>
                </a:solidFill>
                <a:latin typeface="+mj-lt"/>
              </a:rPr>
              <a:t>CDE Science of Reading Literacy Series</a:t>
            </a:r>
            <a:endParaRPr lang="en-US"/>
          </a:p>
        </p:txBody>
      </p:sp>
      <p:sp>
        <p:nvSpPr>
          <p:cNvPr id="7" name="TextBox 6">
            <a:extLst>
              <a:ext uri="{FF2B5EF4-FFF2-40B4-BE49-F238E27FC236}">
                <a16:creationId xmlns:a16="http://schemas.microsoft.com/office/drawing/2014/main" id="{10B2D7B1-7873-4A7B-83D8-940CAAE12BBB}"/>
              </a:ext>
            </a:extLst>
          </p:cNvPr>
          <p:cNvSpPr txBox="1"/>
          <p:nvPr/>
        </p:nvSpPr>
        <p:spPr>
          <a:xfrm>
            <a:off x="848750" y="3429000"/>
            <a:ext cx="10494499" cy="1323439"/>
          </a:xfrm>
          <a:prstGeom prst="rect">
            <a:avLst/>
          </a:prstGeom>
          <a:noFill/>
        </p:spPr>
        <p:txBody>
          <a:bodyPr wrap="square" rtlCol="0">
            <a:spAutoFit/>
          </a:bodyPr>
          <a:lstStyle/>
          <a:p>
            <a:pPr algn="ctr"/>
            <a:r>
              <a:rPr lang="en-US" sz="4800">
                <a:solidFill>
                  <a:schemeClr val="bg2"/>
                </a:solidFill>
                <a:latin typeface="Museo Slab 500" panose="02000000000000000000"/>
              </a:rPr>
              <a:t>Fluency</a:t>
            </a:r>
          </a:p>
          <a:p>
            <a:pPr algn="ctr"/>
            <a:r>
              <a:rPr lang="en-US" sz="3200">
                <a:solidFill>
                  <a:schemeClr val="bg2"/>
                </a:solidFill>
                <a:latin typeface="+mj-lt"/>
              </a:rPr>
              <a:t> </a:t>
            </a:r>
          </a:p>
        </p:txBody>
      </p:sp>
      <p:sp>
        <p:nvSpPr>
          <p:cNvPr id="2" name="Title 1">
            <a:extLst>
              <a:ext uri="{FF2B5EF4-FFF2-40B4-BE49-F238E27FC236}">
                <a16:creationId xmlns:a16="http://schemas.microsoft.com/office/drawing/2014/main" id="{460D2E42-773D-D858-CE33-A757C727D7E0}"/>
              </a:ext>
            </a:extLst>
          </p:cNvPr>
          <p:cNvSpPr txBox="1">
            <a:spLocks noGrp="1"/>
          </p:cNvSpPr>
          <p:nvPr>
            <p:ph type="title" idx="4294967295"/>
          </p:nvPr>
        </p:nvSpPr>
        <p:spPr>
          <a:xfrm>
            <a:off x="848750" y="4167664"/>
            <a:ext cx="1049449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2"/>
                </a:solidFill>
                <a:effectLst/>
                <a:uLnTx/>
                <a:uFillTx/>
                <a:latin typeface="+mj-lt"/>
                <a:ea typeface="+mn-ea"/>
                <a:cs typeface="+mn-cs"/>
              </a:rPr>
              <a:t>Structured Partner Reading Routine </a:t>
            </a:r>
          </a:p>
        </p:txBody>
      </p:sp>
    </p:spTree>
    <p:extLst>
      <p:ext uri="{BB962C8B-B14F-4D97-AF65-F5344CB8AC3E}">
        <p14:creationId xmlns:p14="http://schemas.microsoft.com/office/powerpoint/2010/main" val="356856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68D3-7F35-620D-FA5E-3D73CF9D0E30}"/>
              </a:ext>
            </a:extLst>
          </p:cNvPr>
          <p:cNvSpPr>
            <a:spLocks noGrp="1"/>
          </p:cNvSpPr>
          <p:nvPr>
            <p:ph type="title"/>
          </p:nvPr>
        </p:nvSpPr>
        <p:spPr>
          <a:xfrm>
            <a:off x="297425" y="348712"/>
            <a:ext cx="8934400" cy="527100"/>
          </a:xfrm>
        </p:spPr>
        <p:txBody>
          <a:bodyPr/>
          <a:lstStyle/>
          <a:p>
            <a:r>
              <a:rPr lang="en-US" sz="4000"/>
              <a:t>Warm-Up</a:t>
            </a:r>
          </a:p>
        </p:txBody>
      </p:sp>
      <p:pic>
        <p:nvPicPr>
          <p:cNvPr id="7" name="Picture 6" descr="phrase reading practice">
            <a:extLst>
              <a:ext uri="{FF2B5EF4-FFF2-40B4-BE49-F238E27FC236}">
                <a16:creationId xmlns:a16="http://schemas.microsoft.com/office/drawing/2014/main" id="{7F6A19EE-E9D9-CC81-19E2-7577FB452AA6}"/>
              </a:ext>
            </a:extLst>
          </p:cNvPr>
          <p:cNvPicPr>
            <a:picLocks noChangeAspect="1"/>
          </p:cNvPicPr>
          <p:nvPr/>
        </p:nvPicPr>
        <p:blipFill>
          <a:blip r:embed="rId3"/>
          <a:stretch>
            <a:fillRect/>
          </a:stretch>
        </p:blipFill>
        <p:spPr>
          <a:xfrm>
            <a:off x="4454344" y="1552574"/>
            <a:ext cx="7314321" cy="5126047"/>
          </a:xfrm>
          <a:prstGeom prst="rect">
            <a:avLst/>
          </a:prstGeom>
        </p:spPr>
      </p:pic>
      <p:pic>
        <p:nvPicPr>
          <p:cNvPr id="9" name="Picture 8">
            <a:extLst>
              <a:ext uri="{FF2B5EF4-FFF2-40B4-BE49-F238E27FC236}">
                <a16:creationId xmlns:a16="http://schemas.microsoft.com/office/drawing/2014/main" id="{29816441-6AC2-DFDA-C5A2-E1F330CE1EA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8331" y="1638208"/>
            <a:ext cx="3378374" cy="1790792"/>
          </a:xfrm>
          <a:prstGeom prst="rect">
            <a:avLst/>
          </a:prstGeom>
        </p:spPr>
      </p:pic>
      <p:sp>
        <p:nvSpPr>
          <p:cNvPr id="11" name="TextBox 10">
            <a:extLst>
              <a:ext uri="{FF2B5EF4-FFF2-40B4-BE49-F238E27FC236}">
                <a16:creationId xmlns:a16="http://schemas.microsoft.com/office/drawing/2014/main" id="{813AD2E6-21D3-FA6B-EB29-81C88FA69370}"/>
              </a:ext>
            </a:extLst>
          </p:cNvPr>
          <p:cNvSpPr txBox="1"/>
          <p:nvPr/>
        </p:nvSpPr>
        <p:spPr>
          <a:xfrm>
            <a:off x="444412" y="5802622"/>
            <a:ext cx="3378374" cy="369332"/>
          </a:xfrm>
          <a:prstGeom prst="rect">
            <a:avLst/>
          </a:prstGeom>
          <a:noFill/>
        </p:spPr>
        <p:txBody>
          <a:bodyPr wrap="square" rtlCol="0">
            <a:spAutoFit/>
          </a:bodyPr>
          <a:lstStyle/>
          <a:p>
            <a:pPr algn="ctr"/>
            <a:r>
              <a:rPr lang="en-US">
                <a:hlinkClick r:id="rId5"/>
              </a:rPr>
              <a:t>FCRR Phrase Speed Practice </a:t>
            </a:r>
            <a:endParaRPr lang="en-US"/>
          </a:p>
        </p:txBody>
      </p:sp>
      <p:pic>
        <p:nvPicPr>
          <p:cNvPr id="4" name="Picture 3">
            <a:extLst>
              <a:ext uri="{FF2B5EF4-FFF2-40B4-BE49-F238E27FC236}">
                <a16:creationId xmlns:a16="http://schemas.microsoft.com/office/drawing/2014/main" id="{6A06A424-88B3-F9CF-B52A-847BEE59C31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96891" y="3602934"/>
            <a:ext cx="2273417" cy="2025754"/>
          </a:xfrm>
          <a:prstGeom prst="rect">
            <a:avLst/>
          </a:prstGeom>
        </p:spPr>
      </p:pic>
    </p:spTree>
    <p:extLst>
      <p:ext uri="{BB962C8B-B14F-4D97-AF65-F5344CB8AC3E}">
        <p14:creationId xmlns:p14="http://schemas.microsoft.com/office/powerpoint/2010/main" val="967991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29222"/>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Setting the Foundation</a:t>
            </a: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85996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78"/>
        <p:cNvGrpSpPr/>
        <p:nvPr/>
      </p:nvGrpSpPr>
      <p:grpSpPr>
        <a:xfrm>
          <a:off x="0" y="0"/>
          <a:ext cx="0" cy="0"/>
          <a:chOff x="0" y="0"/>
          <a:chExt cx="0" cy="0"/>
        </a:xfrm>
      </p:grpSpPr>
      <p:sp>
        <p:nvSpPr>
          <p:cNvPr id="679" name="Google Shape;679;p120"/>
          <p:cNvSpPr txBox="1">
            <a:spLocks noGrp="1"/>
          </p:cNvSpPr>
          <p:nvPr>
            <p:ph type="title"/>
          </p:nvPr>
        </p:nvSpPr>
        <p:spPr>
          <a:xfrm>
            <a:off x="316167" y="385355"/>
            <a:ext cx="8934400" cy="527100"/>
          </a:xfrm>
          <a:prstGeom prst="rect">
            <a:avLst/>
          </a:prstGeom>
        </p:spPr>
        <p:txBody>
          <a:bodyPr spcFirstLastPara="1" vert="horz" lIns="91440" tIns="45720" rIns="91440" bIns="45720" rtlCol="0" anchor="ctr" anchorCtr="0">
            <a:noAutofit/>
          </a:bodyPr>
          <a:lstStyle/>
          <a:p>
            <a:pPr>
              <a:spcBef>
                <a:spcPct val="0"/>
              </a:spcBef>
            </a:pPr>
            <a:r>
              <a:rPr lang="en-US" sz="4000" kern="1200">
                <a:solidFill>
                  <a:schemeClr val="bg1"/>
                </a:solidFill>
                <a:latin typeface="+mj-lt"/>
                <a:ea typeface="+mj-ea"/>
                <a:cs typeface="+mj-cs"/>
              </a:rPr>
              <a:t>How to Develop Fluency Skills</a:t>
            </a:r>
            <a:r>
              <a:rPr lang="en-US" sz="3600" kern="1200">
                <a:solidFill>
                  <a:schemeClr val="bg1"/>
                </a:solidFill>
                <a:latin typeface="+mj-lt"/>
                <a:ea typeface="+mj-ea"/>
                <a:cs typeface="+mj-cs"/>
              </a:rPr>
              <a:t> </a:t>
            </a:r>
          </a:p>
        </p:txBody>
      </p:sp>
      <p:graphicFrame>
        <p:nvGraphicFramePr>
          <p:cNvPr id="681" name="TextBox 2">
            <a:extLst>
              <a:ext uri="{FF2B5EF4-FFF2-40B4-BE49-F238E27FC236}">
                <a16:creationId xmlns:a16="http://schemas.microsoft.com/office/drawing/2014/main" id="{7D3FE14D-945B-C879-CC83-E2349979C3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4445573"/>
              </p:ext>
            </p:extLst>
          </p:nvPr>
        </p:nvGraphicFramePr>
        <p:xfrm>
          <a:off x="316167" y="1540816"/>
          <a:ext cx="5779833" cy="5097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Children playing football">
            <a:extLst>
              <a:ext uri="{FF2B5EF4-FFF2-40B4-BE49-F238E27FC236}">
                <a16:creationId xmlns:a16="http://schemas.microsoft.com/office/drawing/2014/main" id="{C6407306-8C89-432B-3161-1DA8A3A7EB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6126" y="1750138"/>
            <a:ext cx="4546776" cy="3031184"/>
          </a:xfrm>
          <a:prstGeom prst="rect">
            <a:avLst/>
          </a:prstGeom>
          <a:ln>
            <a:noFill/>
          </a:ln>
          <a:effectLst>
            <a:softEdge rad="112500"/>
          </a:effectLst>
        </p:spPr>
      </p:pic>
      <p:sp>
        <p:nvSpPr>
          <p:cNvPr id="5" name="Callout: Up Arrow 4">
            <a:extLst>
              <a:ext uri="{FF2B5EF4-FFF2-40B4-BE49-F238E27FC236}">
                <a16:creationId xmlns:a16="http://schemas.microsoft.com/office/drawing/2014/main" id="{B5EFBB29-2647-FAB9-612E-E93E09CCF974}"/>
              </a:ext>
            </a:extLst>
          </p:cNvPr>
          <p:cNvSpPr/>
          <p:nvPr/>
        </p:nvSpPr>
        <p:spPr>
          <a:xfrm>
            <a:off x="8284685" y="4175393"/>
            <a:ext cx="3591148" cy="2346593"/>
          </a:xfrm>
          <a:prstGeom prst="upArrowCallout">
            <a:avLst/>
          </a:prstGeom>
          <a:solidFill>
            <a:srgbClr val="4679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Building reading fluency is comparable to learning any new skill whether it is playing a sport, riding a bike, playing an instrument, etc. </a:t>
            </a:r>
          </a:p>
        </p:txBody>
      </p:sp>
    </p:spTree>
    <p:extLst>
      <p:ext uri="{BB962C8B-B14F-4D97-AF65-F5344CB8AC3E}">
        <p14:creationId xmlns:p14="http://schemas.microsoft.com/office/powerpoint/2010/main" val="2961861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9346F-BBE5-B385-FDC3-24C9CC29FCA1}"/>
              </a:ext>
            </a:extLst>
          </p:cNvPr>
          <p:cNvSpPr>
            <a:spLocks noGrp="1"/>
          </p:cNvSpPr>
          <p:nvPr>
            <p:ph type="title"/>
          </p:nvPr>
        </p:nvSpPr>
        <p:spPr>
          <a:xfrm>
            <a:off x="6349124" y="220942"/>
            <a:ext cx="4790090" cy="882308"/>
          </a:xfrm>
        </p:spPr>
        <p:txBody>
          <a:bodyPr vert="horz" lIns="91440" tIns="45720" rIns="91440" bIns="45720" rtlCol="0" anchor="ctr">
            <a:normAutofit fontScale="90000"/>
          </a:bodyPr>
          <a:lstStyle/>
          <a:p>
            <a:pPr>
              <a:spcBef>
                <a:spcPct val="0"/>
              </a:spcBef>
            </a:pPr>
            <a:r>
              <a:rPr lang="en-US" sz="4400">
                <a:solidFill>
                  <a:schemeClr val="tx1"/>
                </a:solidFill>
                <a:latin typeface="+mj-lt"/>
                <a:ea typeface="+mj-ea"/>
                <a:cs typeface="+mj-cs"/>
              </a:rPr>
              <a:t>Effective Fluency Activities </a:t>
            </a:r>
          </a:p>
        </p:txBody>
      </p:sp>
      <p:pic>
        <p:nvPicPr>
          <p:cNvPr id="9" name="Picture 5" descr="Closeup of hands holding an open book">
            <a:extLst>
              <a:ext uri="{FF2B5EF4-FFF2-40B4-BE49-F238E27FC236}">
                <a16:creationId xmlns:a16="http://schemas.microsoft.com/office/drawing/2014/main" id="{5A55D7DB-E368-6A16-37D2-006F824B2B63}"/>
              </a:ext>
            </a:extLst>
          </p:cNvPr>
          <p:cNvPicPr>
            <a:picLocks noChangeAspect="1"/>
          </p:cNvPicPr>
          <p:nvPr/>
        </p:nvPicPr>
        <p:blipFill rotWithShape="1">
          <a:blip r:embed="rId3"/>
          <a:srcRect l="17429" r="23936" b="-1"/>
          <a:stretch/>
        </p:blipFill>
        <p:spPr>
          <a:xfrm>
            <a:off x="19" y="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TextBox 3">
            <a:extLst>
              <a:ext uri="{FF2B5EF4-FFF2-40B4-BE49-F238E27FC236}">
                <a16:creationId xmlns:a16="http://schemas.microsoft.com/office/drawing/2014/main" id="{DA211DBB-DE69-543E-B096-1C50B7048F4A}"/>
              </a:ext>
            </a:extLst>
          </p:cNvPr>
          <p:cNvSpPr txBox="1"/>
          <p:nvPr/>
        </p:nvSpPr>
        <p:spPr>
          <a:xfrm>
            <a:off x="6167867" y="1889040"/>
            <a:ext cx="6024133" cy="4748018"/>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Effective fluency practice activities: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choral reading</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cloze reading</a:t>
            </a:r>
          </a:p>
          <a:p>
            <a:pPr marL="285750" indent="-228600">
              <a:lnSpc>
                <a:spcPct val="90000"/>
              </a:lnSpc>
              <a:spcAft>
                <a:spcPts val="600"/>
              </a:spcAft>
              <a:buFont typeface="Arial" panose="020B0604020202020204" pitchFamily="34" charset="0"/>
              <a:buChar char="•"/>
              <a:defRPr/>
            </a:pPr>
            <a:r>
              <a:rPr kumimoji="0" lang="en-US" sz="2400" b="1" i="0" u="none" strike="noStrike" kern="1200" cap="none" spc="0" normalizeH="0" baseline="0" noProof="0">
                <a:ln>
                  <a:noFill/>
                </a:ln>
                <a:solidFill>
                  <a:srgbClr val="000000"/>
                </a:solidFill>
                <a:effectLst/>
                <a:uLnTx/>
                <a:uFillTx/>
                <a:latin typeface="Calibri"/>
                <a:ea typeface="+mn-ea"/>
                <a:cs typeface="+mn-cs"/>
              </a:rPr>
              <a:t>structured partner </a:t>
            </a:r>
            <a:r>
              <a:rPr lang="en-US" sz="2400" b="1">
                <a:solidFill>
                  <a:srgbClr val="000000"/>
                </a:solidFill>
                <a:latin typeface="Calibri"/>
              </a:rPr>
              <a:t>reading</a:t>
            </a:r>
            <a:endParaRPr kumimoji="0" lang="en-US" sz="2400" b="1" i="0" u="none" strike="noStrike" kern="1200" cap="none" spc="0" normalizeH="0" baseline="0" noProof="0">
              <a:ln>
                <a:noFill/>
              </a:ln>
              <a:solidFill>
                <a:srgbClr val="000000"/>
              </a:solidFill>
              <a:effectLst/>
              <a:uLnTx/>
              <a:uFillTx/>
              <a:latin typeface="Calibri"/>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repeated reading</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augmented silent reading for readers that are already </a:t>
            </a:r>
            <a:r>
              <a:rPr kumimoji="0" lang="en-US" sz="2400" b="0" i="0" u="none" strike="noStrike" kern="1200" cap="none" spc="0" normalizeH="0" baseline="0" noProof="0">
                <a:ln>
                  <a:noFill/>
                </a:ln>
                <a:solidFill>
                  <a:schemeClr val="bg1"/>
                </a:solidFill>
                <a:effectLst/>
                <a:uLnTx/>
                <a:uFillTx/>
                <a:latin typeface="Calibri"/>
                <a:ea typeface="+mn-ea"/>
                <a:cs typeface="+mn-cs"/>
              </a:rPr>
              <a:t>reasonably fluent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chemeClr val="bg1"/>
              </a:solidFill>
              <a:effectLst/>
              <a:uLnTx/>
              <a:uFillTx/>
              <a:ea typeface="+mn-ea"/>
              <a:cs typeface="+mn-cs"/>
            </a:endParaRPr>
          </a:p>
          <a:p>
            <a:pPr marL="57150" marR="0" lvl="0" indent="0" algn="l" defTabSz="914400" rtl="0" eaLnBrk="1" fontAlgn="auto" latinLnBrk="0" hangingPunct="1">
              <a:lnSpc>
                <a:spcPct val="90000"/>
              </a:lnSpc>
              <a:spcBef>
                <a:spcPts val="0"/>
              </a:spcBef>
              <a:spcAft>
                <a:spcPts val="600"/>
              </a:spcAft>
              <a:buClrTx/>
              <a:buSzTx/>
              <a:buFontTx/>
              <a:buNone/>
              <a:tabLst/>
              <a:defRPr/>
            </a:pPr>
            <a:r>
              <a:rPr lang="en-US" sz="2400">
                <a:solidFill>
                  <a:schemeClr val="bg1"/>
                </a:solidFill>
                <a:effectLst/>
              </a:rPr>
              <a:t>Struggling readers do not benefit from silent reading practice</a:t>
            </a:r>
            <a:r>
              <a:rPr lang="en-US" sz="1800">
                <a:solidFill>
                  <a:schemeClr val="bg1"/>
                </a:solidFill>
                <a:effectLst/>
              </a:rPr>
              <a:t>.</a:t>
            </a:r>
            <a:endParaRPr kumimoji="0" lang="en-US" sz="1800" b="0" i="0" u="none" strike="noStrike" kern="1200" cap="none" spc="0" normalizeH="0" baseline="0" noProof="0">
              <a:ln>
                <a:noFill/>
              </a:ln>
              <a:solidFill>
                <a:schemeClr val="bg1"/>
              </a:solidFill>
              <a:effectLst/>
              <a:uLnTx/>
              <a:uFillTx/>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4913949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9CAB38B6-3920-F6B1-C426-E1AAC32758D7}"/>
              </a:ext>
              <a:ext uri="{C183D7F6-B498-43B3-948B-1728B52AA6E4}">
                <adec:decorative xmlns:adec="http://schemas.microsoft.com/office/drawing/2017/decorative" val="1"/>
              </a:ext>
            </a:extLst>
          </p:cNvPr>
          <p:cNvGrpSpPr/>
          <p:nvPr/>
        </p:nvGrpSpPr>
        <p:grpSpPr>
          <a:xfrm>
            <a:off x="-4661418" y="239201"/>
            <a:ext cx="15944263" cy="7714786"/>
            <a:chOff x="-4661418" y="239201"/>
            <a:chExt cx="15944263" cy="7714786"/>
          </a:xfrm>
        </p:grpSpPr>
        <p:sp>
          <p:nvSpPr>
            <p:cNvPr id="38" name="Freeform: Shape 37">
              <a:extLst>
                <a:ext uri="{FF2B5EF4-FFF2-40B4-BE49-F238E27FC236}">
                  <a16:creationId xmlns:a16="http://schemas.microsoft.com/office/drawing/2014/main" id="{0FE58F9C-3383-7D20-17C5-00D05B96CEAB}"/>
                </a:ext>
              </a:extLst>
            </p:cNvPr>
            <p:cNvSpPr/>
            <p:nvPr/>
          </p:nvSpPr>
          <p:spPr>
            <a:xfrm>
              <a:off x="2613403" y="5064903"/>
              <a:ext cx="8191757" cy="1483098"/>
            </a:xfrm>
            <a:custGeom>
              <a:avLst/>
              <a:gdLst>
                <a:gd name="connsiteX0" fmla="*/ 0 w 8059676"/>
                <a:gd name="connsiteY0" fmla="*/ 0 h 1146426"/>
                <a:gd name="connsiteX1" fmla="*/ 8059676 w 8059676"/>
                <a:gd name="connsiteY1" fmla="*/ 0 h 1146426"/>
                <a:gd name="connsiteX2" fmla="*/ 8059676 w 8059676"/>
                <a:gd name="connsiteY2" fmla="*/ 1146426 h 1146426"/>
                <a:gd name="connsiteX3" fmla="*/ 0 w 8059676"/>
                <a:gd name="connsiteY3" fmla="*/ 1146426 h 1146426"/>
                <a:gd name="connsiteX4" fmla="*/ 0 w 8059676"/>
                <a:gd name="connsiteY4" fmla="*/ 0 h 114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9676" h="1146426">
                  <a:moveTo>
                    <a:pt x="0" y="0"/>
                  </a:moveTo>
                  <a:lnTo>
                    <a:pt x="8059676" y="0"/>
                  </a:lnTo>
                  <a:lnTo>
                    <a:pt x="8059676" y="1146426"/>
                  </a:lnTo>
                  <a:lnTo>
                    <a:pt x="0" y="1146426"/>
                  </a:lnTo>
                  <a:lnTo>
                    <a:pt x="0" y="0"/>
                  </a:lnTo>
                  <a:close/>
                </a:path>
              </a:pathLst>
            </a:custGeom>
            <a:solidFill>
              <a:srgbClr val="3CC1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9976" tIns="40640" rIns="40640" bIns="40640" numCol="1" spcCol="1270" anchor="t"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a:ln>
                    <a:noFill/>
                  </a:ln>
                  <a:solidFill>
                    <a:srgbClr val="FFFFFF"/>
                  </a:solidFill>
                  <a:effectLst/>
                  <a:uLnTx/>
                  <a:uFillTx/>
                  <a:latin typeface="Calibri"/>
                  <a:ea typeface="+mn-ea"/>
                  <a:cs typeface="+mn-cs"/>
                </a:rPr>
                <a:t>Second/Third Grades</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Focus shifts to include all aspects of fluency; accuracy, rate, and prosody</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Fluency practice in connected text</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This is a continuum, and you can go back to skills based on individual student needs to ensure mastery </a:t>
              </a:r>
            </a:p>
          </p:txBody>
        </p:sp>
        <p:sp>
          <p:nvSpPr>
            <p:cNvPr id="36" name="Freeform: Shape 35">
              <a:extLst>
                <a:ext uri="{FF2B5EF4-FFF2-40B4-BE49-F238E27FC236}">
                  <a16:creationId xmlns:a16="http://schemas.microsoft.com/office/drawing/2014/main" id="{916536A6-F5D1-999D-5195-BD7D94118584}"/>
                </a:ext>
              </a:extLst>
            </p:cNvPr>
            <p:cNvSpPr/>
            <p:nvPr/>
          </p:nvSpPr>
          <p:spPr>
            <a:xfrm>
              <a:off x="3030128" y="3330009"/>
              <a:ext cx="8252717" cy="1498352"/>
            </a:xfrm>
            <a:custGeom>
              <a:avLst/>
              <a:gdLst>
                <a:gd name="connsiteX0" fmla="*/ 0 w 7642950"/>
                <a:gd name="connsiteY0" fmla="*/ 0 h 1146426"/>
                <a:gd name="connsiteX1" fmla="*/ 7642950 w 7642950"/>
                <a:gd name="connsiteY1" fmla="*/ 0 h 1146426"/>
                <a:gd name="connsiteX2" fmla="*/ 7642950 w 7642950"/>
                <a:gd name="connsiteY2" fmla="*/ 1146426 h 1146426"/>
                <a:gd name="connsiteX3" fmla="*/ 0 w 7642950"/>
                <a:gd name="connsiteY3" fmla="*/ 1146426 h 1146426"/>
                <a:gd name="connsiteX4" fmla="*/ 0 w 7642950"/>
                <a:gd name="connsiteY4" fmla="*/ 0 h 114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2950" h="1146426">
                  <a:moveTo>
                    <a:pt x="0" y="0"/>
                  </a:moveTo>
                  <a:lnTo>
                    <a:pt x="7642950" y="0"/>
                  </a:lnTo>
                  <a:lnTo>
                    <a:pt x="7642950" y="1146426"/>
                  </a:lnTo>
                  <a:lnTo>
                    <a:pt x="0" y="1146426"/>
                  </a:lnTo>
                  <a:lnTo>
                    <a:pt x="0" y="0"/>
                  </a:lnTo>
                  <a:close/>
                </a:path>
              </a:pathLst>
            </a:cu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9976" tIns="40640" rIns="40640" bIns="40640" numCol="1" spcCol="1270" anchor="t"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a:ln>
                    <a:noFill/>
                  </a:ln>
                  <a:solidFill>
                    <a:srgbClr val="FFFFFF"/>
                  </a:solidFill>
                  <a:effectLst/>
                  <a:uLnTx/>
                  <a:uFillTx/>
                  <a:latin typeface="Calibri"/>
                  <a:ea typeface="+mn-ea"/>
                  <a:cs typeface="+mn-cs"/>
                </a:rPr>
                <a:t>First Grade </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Focus is still primarily on accuracy with decoding</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Fluency practice with letter sounds, word reading, connected text </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Once students are accurate, can provide additional practice to increase rate with word reading and connected text </a:t>
              </a:r>
            </a:p>
          </p:txBody>
        </p:sp>
        <p:sp>
          <p:nvSpPr>
            <p:cNvPr id="33" name="Block Arc 32">
              <a:extLst>
                <a:ext uri="{FF2B5EF4-FFF2-40B4-BE49-F238E27FC236}">
                  <a16:creationId xmlns:a16="http://schemas.microsoft.com/office/drawing/2014/main" id="{28431D57-28B0-9FCB-0F85-DC731C90166D}"/>
                </a:ext>
              </a:extLst>
            </p:cNvPr>
            <p:cNvSpPr/>
            <p:nvPr/>
          </p:nvSpPr>
          <p:spPr>
            <a:xfrm>
              <a:off x="-4661418" y="239201"/>
              <a:ext cx="7714786" cy="7714786"/>
            </a:xfrm>
            <a:prstGeom prst="blockArc">
              <a:avLst>
                <a:gd name="adj1" fmla="val 18900000"/>
                <a:gd name="adj2" fmla="val 2700000"/>
                <a:gd name="adj3" fmla="val 28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4" name="Freeform: Shape 33">
              <a:extLst>
                <a:ext uri="{FF2B5EF4-FFF2-40B4-BE49-F238E27FC236}">
                  <a16:creationId xmlns:a16="http://schemas.microsoft.com/office/drawing/2014/main" id="{3C2E51F6-7379-0539-19FC-2A779B3AD1FC}"/>
                </a:ext>
              </a:extLst>
            </p:cNvPr>
            <p:cNvSpPr/>
            <p:nvPr/>
          </p:nvSpPr>
          <p:spPr>
            <a:xfrm>
              <a:off x="2613403" y="1661159"/>
              <a:ext cx="8252717" cy="1432309"/>
            </a:xfrm>
            <a:custGeom>
              <a:avLst/>
              <a:gdLst>
                <a:gd name="connsiteX0" fmla="*/ 0 w 8059676"/>
                <a:gd name="connsiteY0" fmla="*/ 0 h 1146426"/>
                <a:gd name="connsiteX1" fmla="*/ 8059676 w 8059676"/>
                <a:gd name="connsiteY1" fmla="*/ 0 h 1146426"/>
                <a:gd name="connsiteX2" fmla="*/ 8059676 w 8059676"/>
                <a:gd name="connsiteY2" fmla="*/ 1146426 h 1146426"/>
                <a:gd name="connsiteX3" fmla="*/ 0 w 8059676"/>
                <a:gd name="connsiteY3" fmla="*/ 1146426 h 1146426"/>
                <a:gd name="connsiteX4" fmla="*/ 0 w 8059676"/>
                <a:gd name="connsiteY4" fmla="*/ 0 h 114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9676" h="1146426">
                  <a:moveTo>
                    <a:pt x="0" y="0"/>
                  </a:moveTo>
                  <a:lnTo>
                    <a:pt x="8059676" y="0"/>
                  </a:lnTo>
                  <a:lnTo>
                    <a:pt x="8059676" y="1146426"/>
                  </a:lnTo>
                  <a:lnTo>
                    <a:pt x="0" y="1146426"/>
                  </a:lnTo>
                  <a:lnTo>
                    <a:pt x="0" y="0"/>
                  </a:lnTo>
                  <a:close/>
                </a:path>
              </a:pathLst>
            </a:custGeom>
            <a:solidFill>
              <a:srgbClr val="46797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9976" tIns="40640" rIns="40640" bIns="40640" numCol="1" spcCol="1270" anchor="t"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a:ln>
                    <a:noFill/>
                  </a:ln>
                  <a:solidFill>
                    <a:srgbClr val="FFFFFF"/>
                  </a:solidFill>
                  <a:effectLst/>
                  <a:uLnTx/>
                  <a:uFillTx/>
                  <a:latin typeface="Calibri"/>
                  <a:ea typeface="+mn-ea"/>
                  <a:cs typeface="+mn-cs"/>
                </a:rPr>
                <a:t>Kindergarten</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Focus on accuracy with decoding</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Fluency practice with letter naming, letter sounds, word reading</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Can extend practice to connected decodable text that has been explicitly taught  </a:t>
              </a:r>
            </a:p>
          </p:txBody>
        </p:sp>
      </p:grpSp>
      <p:grpSp>
        <p:nvGrpSpPr>
          <p:cNvPr id="29" name="Group 28">
            <a:extLst>
              <a:ext uri="{FF2B5EF4-FFF2-40B4-BE49-F238E27FC236}">
                <a16:creationId xmlns:a16="http://schemas.microsoft.com/office/drawing/2014/main" id="{197D0ED6-CDFD-248E-50EA-53F86106477F}"/>
              </a:ext>
              <a:ext uri="{C183D7F6-B498-43B3-948B-1728B52AA6E4}">
                <adec:decorative xmlns:adec="http://schemas.microsoft.com/office/drawing/2017/decorative" val="1"/>
              </a:ext>
            </a:extLst>
          </p:cNvPr>
          <p:cNvGrpSpPr/>
          <p:nvPr/>
        </p:nvGrpSpPr>
        <p:grpSpPr>
          <a:xfrm>
            <a:off x="1412149" y="1644165"/>
            <a:ext cx="1889233" cy="1498352"/>
            <a:chOff x="1412149" y="1644165"/>
            <a:chExt cx="1889233" cy="1498352"/>
          </a:xfrm>
        </p:grpSpPr>
        <p:sp>
          <p:nvSpPr>
            <p:cNvPr id="30" name="Oval 29" descr="Young child in purple turtleneck and jeans with one hand in air wearing backpack">
              <a:extLst>
                <a:ext uri="{FF2B5EF4-FFF2-40B4-BE49-F238E27FC236}">
                  <a16:creationId xmlns:a16="http://schemas.microsoft.com/office/drawing/2014/main" id="{BFE159DF-23EF-6794-092C-DA0DE3CBD004}"/>
                </a:ext>
              </a:extLst>
            </p:cNvPr>
            <p:cNvSpPr/>
            <p:nvPr/>
          </p:nvSpPr>
          <p:spPr>
            <a:xfrm>
              <a:off x="1817791" y="1644165"/>
              <a:ext cx="1483591" cy="1498352"/>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1" name="Freeform: Shape 30">
              <a:extLst>
                <a:ext uri="{FF2B5EF4-FFF2-40B4-BE49-F238E27FC236}">
                  <a16:creationId xmlns:a16="http://schemas.microsoft.com/office/drawing/2014/main" id="{A9751E94-A1BC-0B8A-588A-CC81863D1D91}"/>
                </a:ext>
              </a:extLst>
            </p:cNvPr>
            <p:cNvSpPr/>
            <p:nvPr/>
          </p:nvSpPr>
          <p:spPr>
            <a:xfrm rot="17868055">
              <a:off x="1322305" y="2040736"/>
              <a:ext cx="235037" cy="55350"/>
            </a:xfrm>
            <a:custGeom>
              <a:avLst/>
              <a:gdLst>
                <a:gd name="connsiteX0" fmla="*/ 0 w 235037"/>
                <a:gd name="connsiteY0" fmla="*/ 0 h 55350"/>
                <a:gd name="connsiteX1" fmla="*/ 235037 w 235037"/>
                <a:gd name="connsiteY1" fmla="*/ 0 h 55350"/>
                <a:gd name="connsiteX2" fmla="*/ 235037 w 235037"/>
                <a:gd name="connsiteY2" fmla="*/ 55350 h 55350"/>
                <a:gd name="connsiteX3" fmla="*/ 0 w 235037"/>
                <a:gd name="connsiteY3" fmla="*/ 55350 h 55350"/>
                <a:gd name="connsiteX4" fmla="*/ 0 w 235037"/>
                <a:gd name="connsiteY4" fmla="*/ 0 h 5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37" h="55350">
                  <a:moveTo>
                    <a:pt x="0" y="0"/>
                  </a:moveTo>
                  <a:lnTo>
                    <a:pt x="235037" y="0"/>
                  </a:lnTo>
                  <a:lnTo>
                    <a:pt x="235037" y="55350"/>
                  </a:lnTo>
                  <a:lnTo>
                    <a:pt x="0" y="5535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 tIns="0" rIns="0" bIns="-1" numCol="1" spcCol="1270" anchor="b"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734B6633-9153-0161-F818-2B1AA5908A0C}"/>
              </a:ext>
              <a:ext uri="{C183D7F6-B498-43B3-948B-1728B52AA6E4}">
                <adec:decorative xmlns:adec="http://schemas.microsoft.com/office/drawing/2017/decorative" val="1"/>
              </a:ext>
            </a:extLst>
          </p:cNvPr>
          <p:cNvGrpSpPr/>
          <p:nvPr/>
        </p:nvGrpSpPr>
        <p:grpSpPr>
          <a:xfrm>
            <a:off x="2269483" y="3334227"/>
            <a:ext cx="4271642" cy="1494134"/>
            <a:chOff x="1847211" y="3307042"/>
            <a:chExt cx="4271642" cy="1494134"/>
          </a:xfrm>
        </p:grpSpPr>
        <p:sp>
          <p:nvSpPr>
            <p:cNvPr id="42" name="Freeform: Shape 41">
              <a:extLst>
                <a:ext uri="{FF2B5EF4-FFF2-40B4-BE49-F238E27FC236}">
                  <a16:creationId xmlns:a16="http://schemas.microsoft.com/office/drawing/2014/main" id="{FAF90FD7-9D55-0B24-452E-0F58095A2350}"/>
                </a:ext>
              </a:extLst>
            </p:cNvPr>
            <p:cNvSpPr/>
            <p:nvPr/>
          </p:nvSpPr>
          <p:spPr>
            <a:xfrm rot="10800000">
              <a:off x="6073147" y="3901032"/>
              <a:ext cx="45706" cy="541933"/>
            </a:xfrm>
            <a:custGeom>
              <a:avLst/>
              <a:gdLst>
                <a:gd name="connsiteX0" fmla="*/ 0 w 45705"/>
                <a:gd name="connsiteY0" fmla="*/ 0 h 541932"/>
                <a:gd name="connsiteX1" fmla="*/ 45705 w 45705"/>
                <a:gd name="connsiteY1" fmla="*/ 0 h 541932"/>
                <a:gd name="connsiteX2" fmla="*/ 45705 w 45705"/>
                <a:gd name="connsiteY2" fmla="*/ 541932 h 541932"/>
                <a:gd name="connsiteX3" fmla="*/ 0 w 45705"/>
                <a:gd name="connsiteY3" fmla="*/ 541932 h 541932"/>
                <a:gd name="connsiteX4" fmla="*/ 0 w 45705"/>
                <a:gd name="connsiteY4" fmla="*/ 0 h 54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05" h="541932">
                  <a:moveTo>
                    <a:pt x="45704" y="0"/>
                  </a:moveTo>
                  <a:lnTo>
                    <a:pt x="1" y="0"/>
                  </a:lnTo>
                  <a:lnTo>
                    <a:pt x="1" y="541932"/>
                  </a:lnTo>
                  <a:lnTo>
                    <a:pt x="45704" y="541932"/>
                  </a:lnTo>
                  <a:lnTo>
                    <a:pt x="45704"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 tIns="-2" rIns="-1" bIns="2" numCol="1" spcCol="1270" anchor="b"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Calibri"/>
                <a:ea typeface="+mn-ea"/>
                <a:cs typeface="+mn-cs"/>
              </a:endParaRPr>
            </a:p>
          </p:txBody>
        </p:sp>
        <p:sp>
          <p:nvSpPr>
            <p:cNvPr id="41" name="Oval 40" descr="Children reading">
              <a:extLst>
                <a:ext uri="{FF2B5EF4-FFF2-40B4-BE49-F238E27FC236}">
                  <a16:creationId xmlns:a16="http://schemas.microsoft.com/office/drawing/2014/main" id="{B40C8A82-F685-3F44-90A3-C14DEC1A7C81}"/>
                </a:ext>
              </a:extLst>
            </p:cNvPr>
            <p:cNvSpPr/>
            <p:nvPr/>
          </p:nvSpPr>
          <p:spPr>
            <a:xfrm>
              <a:off x="1847211" y="3307042"/>
              <a:ext cx="1468887" cy="1494134"/>
            </a:xfrm>
            <a:prstGeom prst="ellipse">
              <a:avLst/>
            </a:prstGeom>
            <a:blipFill>
              <a:blip r:embed="rId4">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6" name="Group 25">
            <a:extLst>
              <a:ext uri="{FF2B5EF4-FFF2-40B4-BE49-F238E27FC236}">
                <a16:creationId xmlns:a16="http://schemas.microsoft.com/office/drawing/2014/main" id="{1ED0E31A-5D99-7796-F4EF-EA54CBA5234C}"/>
              </a:ext>
              <a:ext uri="{C183D7F6-B498-43B3-948B-1728B52AA6E4}">
                <adec:decorative xmlns:adec="http://schemas.microsoft.com/office/drawing/2017/decorative" val="1"/>
              </a:ext>
            </a:extLst>
          </p:cNvPr>
          <p:cNvGrpSpPr/>
          <p:nvPr/>
        </p:nvGrpSpPr>
        <p:grpSpPr>
          <a:xfrm>
            <a:off x="957612" y="3876975"/>
            <a:ext cx="2421758" cy="2700260"/>
            <a:chOff x="957612" y="3876975"/>
            <a:chExt cx="2421758" cy="2700260"/>
          </a:xfrm>
        </p:grpSpPr>
        <p:sp>
          <p:nvSpPr>
            <p:cNvPr id="28" name="Freeform: Shape 27">
              <a:extLst>
                <a:ext uri="{FF2B5EF4-FFF2-40B4-BE49-F238E27FC236}">
                  <a16:creationId xmlns:a16="http://schemas.microsoft.com/office/drawing/2014/main" id="{468E3BAB-8794-E9D5-BC5E-777048D61F2B}"/>
                </a:ext>
              </a:extLst>
            </p:cNvPr>
            <p:cNvSpPr/>
            <p:nvPr/>
          </p:nvSpPr>
          <p:spPr>
            <a:xfrm rot="10800000">
              <a:off x="957612" y="3876975"/>
              <a:ext cx="235034" cy="219622"/>
            </a:xfrm>
            <a:custGeom>
              <a:avLst/>
              <a:gdLst>
                <a:gd name="connsiteX0" fmla="*/ 0 w 235033"/>
                <a:gd name="connsiteY0" fmla="*/ 0 h 219622"/>
                <a:gd name="connsiteX1" fmla="*/ 235033 w 235033"/>
                <a:gd name="connsiteY1" fmla="*/ 0 h 219622"/>
                <a:gd name="connsiteX2" fmla="*/ 235033 w 235033"/>
                <a:gd name="connsiteY2" fmla="*/ 219622 h 219622"/>
                <a:gd name="connsiteX3" fmla="*/ 0 w 235033"/>
                <a:gd name="connsiteY3" fmla="*/ 219622 h 219622"/>
                <a:gd name="connsiteX4" fmla="*/ 0 w 235033"/>
                <a:gd name="connsiteY4" fmla="*/ 0 h 21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33" h="219622">
                  <a:moveTo>
                    <a:pt x="235033" y="0"/>
                  </a:moveTo>
                  <a:lnTo>
                    <a:pt x="0" y="0"/>
                  </a:lnTo>
                  <a:lnTo>
                    <a:pt x="0" y="219622"/>
                  </a:lnTo>
                  <a:lnTo>
                    <a:pt x="235033" y="219622"/>
                  </a:lnTo>
                  <a:lnTo>
                    <a:pt x="235033"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 tIns="0" rIns="1" bIns="0" numCol="1" spcCol="1270" anchor="b"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Calibri"/>
                <a:ea typeface="+mn-ea"/>
                <a:cs typeface="+mn-cs"/>
              </a:endParaRPr>
            </a:p>
          </p:txBody>
        </p:sp>
        <p:sp>
          <p:nvSpPr>
            <p:cNvPr id="27" name="Oval 26" descr="Circle of smiling faces of children with heads together looking downwards">
              <a:extLst>
                <a:ext uri="{FF2B5EF4-FFF2-40B4-BE49-F238E27FC236}">
                  <a16:creationId xmlns:a16="http://schemas.microsoft.com/office/drawing/2014/main" id="{F37CE08C-70B2-F348-829A-95C2B3D7CB21}"/>
                </a:ext>
              </a:extLst>
            </p:cNvPr>
            <p:cNvSpPr/>
            <p:nvPr/>
          </p:nvSpPr>
          <p:spPr>
            <a:xfrm>
              <a:off x="1851677" y="5069119"/>
              <a:ext cx="1527693" cy="1508116"/>
            </a:xfrm>
            <a:prstGeom prst="ellipse">
              <a:avLst/>
            </a:prstGeom>
            <a:blipFill>
              <a:blip r:embed="rId5">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4" name="Title 3">
            <a:extLst>
              <a:ext uri="{FF2B5EF4-FFF2-40B4-BE49-F238E27FC236}">
                <a16:creationId xmlns:a16="http://schemas.microsoft.com/office/drawing/2014/main" id="{48A53675-A300-0FAD-39D8-71344E7AFADD}"/>
              </a:ext>
            </a:extLst>
          </p:cNvPr>
          <p:cNvSpPr>
            <a:spLocks noGrp="1"/>
          </p:cNvSpPr>
          <p:nvPr>
            <p:ph type="title"/>
          </p:nvPr>
        </p:nvSpPr>
        <p:spPr>
          <a:xfrm>
            <a:off x="458790" y="387835"/>
            <a:ext cx="8934400" cy="527100"/>
          </a:xfrm>
        </p:spPr>
        <p:txBody>
          <a:bodyPr/>
          <a:lstStyle/>
          <a:p>
            <a:r>
              <a:rPr lang="en-US"/>
              <a:t>How Fluency Skills Progress </a:t>
            </a:r>
          </a:p>
        </p:txBody>
      </p:sp>
    </p:spTree>
    <p:extLst>
      <p:ext uri="{BB962C8B-B14F-4D97-AF65-F5344CB8AC3E}">
        <p14:creationId xmlns:p14="http://schemas.microsoft.com/office/powerpoint/2010/main" val="37169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78"/>
        <p:cNvGrpSpPr/>
        <p:nvPr/>
      </p:nvGrpSpPr>
      <p:grpSpPr>
        <a:xfrm>
          <a:off x="0" y="0"/>
          <a:ext cx="0" cy="0"/>
          <a:chOff x="0" y="0"/>
          <a:chExt cx="0" cy="0"/>
        </a:xfrm>
      </p:grpSpPr>
      <p:sp>
        <p:nvSpPr>
          <p:cNvPr id="679" name="Google Shape;679;p120"/>
          <p:cNvSpPr txBox="1">
            <a:spLocks noGrp="1"/>
          </p:cNvSpPr>
          <p:nvPr>
            <p:ph type="title"/>
          </p:nvPr>
        </p:nvSpPr>
        <p:spPr>
          <a:xfrm>
            <a:off x="297425" y="361949"/>
            <a:ext cx="5716570" cy="999309"/>
          </a:xfrm>
          <a:prstGeom prst="rect">
            <a:avLst/>
          </a:prstGeom>
        </p:spPr>
        <p:txBody>
          <a:bodyPr spcFirstLastPara="1" vert="horz" lIns="91440" tIns="45720" rIns="91440" bIns="45720" rtlCol="0" anchor="ctr" anchorCtr="0">
            <a:noAutofit/>
          </a:bodyPr>
          <a:lstStyle/>
          <a:p>
            <a:pPr>
              <a:spcBef>
                <a:spcPct val="0"/>
              </a:spcBef>
            </a:pPr>
            <a:r>
              <a:rPr kumimoji="0" lang="en-US" sz="4000" i="0" strike="noStrike" kern="1200" cap="none" spc="0" normalizeH="0" baseline="0" noProof="0" dirty="0">
                <a:ln>
                  <a:noFill/>
                </a:ln>
                <a:solidFill>
                  <a:schemeClr val="tx1"/>
                </a:solidFill>
                <a:effectLst/>
                <a:uLnTx/>
                <a:uFillTx/>
                <a:latin typeface="+mj-lt"/>
                <a:ea typeface="+mn-ea"/>
                <a:cs typeface="+mn-cs"/>
              </a:rPr>
              <a:t>Calculating Words Correct Per Minute </a:t>
            </a:r>
            <a:br>
              <a:rPr kumimoji="0" lang="en-US" sz="3200" b="1" i="0" strike="noStrike" kern="1200" cap="none" spc="0" normalizeH="0" baseline="0" noProof="0" dirty="0">
                <a:ln>
                  <a:noFill/>
                </a:ln>
                <a:solidFill>
                  <a:srgbClr val="000000"/>
                </a:solidFill>
                <a:effectLst/>
                <a:uLnTx/>
                <a:uFillTx/>
                <a:latin typeface="Calibri"/>
                <a:ea typeface="+mn-ea"/>
                <a:cs typeface="+mn-cs"/>
              </a:rPr>
            </a:br>
            <a:endParaRPr lang="en-US" sz="3200"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331534A9-A4D8-CDA3-35F7-4A36350E1919}"/>
              </a:ext>
            </a:extLst>
          </p:cNvPr>
          <p:cNvSpPr txBox="1"/>
          <p:nvPr/>
        </p:nvSpPr>
        <p:spPr>
          <a:xfrm>
            <a:off x="297425" y="2042803"/>
            <a:ext cx="6319886" cy="506359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mn-ea"/>
                <a:cs typeface="+mn-cs"/>
              </a:rPr>
              <a:t>Rate </a:t>
            </a:r>
            <a:r>
              <a:rPr kumimoji="0" lang="en-US" sz="2400" b="0" i="0" u="none" strike="noStrike" kern="1200" cap="none" spc="0" normalizeH="0" baseline="0" noProof="0">
                <a:ln>
                  <a:noFill/>
                </a:ln>
                <a:solidFill>
                  <a:srgbClr val="000000"/>
                </a:solidFill>
                <a:effectLst/>
                <a:uLnTx/>
                <a:uFillTx/>
                <a:latin typeface="Calibri"/>
                <a:ea typeface="+mn-ea"/>
                <a:cs typeface="+mn-cs"/>
              </a:rPr>
              <a:t>is calculated by taking the total number of words read from a text in 1 minute and subtracting the number of errors. This total is called WCPM – Words Correct Per Minute. </a:t>
            </a:r>
            <a:endParaRPr kumimoji="0" lang="en-US" sz="2400"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mn-ea"/>
                <a:cs typeface="+mn-cs"/>
              </a:rPr>
              <a:t>Accuracy</a:t>
            </a:r>
            <a:r>
              <a:rPr kumimoji="0" lang="en-US" sz="2400" b="0" i="0" u="none" strike="noStrike" kern="1200" cap="none" spc="0" normalizeH="0" baseline="0" noProof="0">
                <a:ln>
                  <a:noFill/>
                </a:ln>
                <a:solidFill>
                  <a:srgbClr val="000000"/>
                </a:solidFill>
                <a:effectLst/>
                <a:uLnTx/>
                <a:uFillTx/>
                <a:latin typeface="Calibri"/>
                <a:ea typeface="+mn-ea"/>
                <a:cs typeface="+mn-cs"/>
              </a:rPr>
              <a:t> is calculated by taking the number of words read correctly by the total number of words read to get the percentage of words read accurately. </a:t>
            </a:r>
            <a:endParaRPr kumimoji="0" lang="en-US" sz="2400"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br>
              <a:rPr kumimoji="0" lang="en-US" sz="1900" b="0" i="0" u="none" strike="noStrike" kern="1200" cap="none" spc="0" normalizeH="0" baseline="0" noProof="0">
                <a:ln>
                  <a:noFill/>
                </a:ln>
                <a:solidFill>
                  <a:srgbClr val="FFFFFF"/>
                </a:solidFill>
                <a:effectLst/>
                <a:uLnTx/>
                <a:uFillTx/>
                <a:latin typeface="Calibri"/>
                <a:ea typeface="+mn-ea"/>
                <a:cs typeface="+mn-cs"/>
              </a:rPr>
            </a:br>
            <a:endParaRPr kumimoji="0" lang="en-US" sz="1900" b="0" i="0" u="none" strike="noStrike" kern="1200" cap="none" spc="0" normalizeH="0" baseline="0" noProof="0">
              <a:ln>
                <a:noFill/>
              </a:ln>
              <a:solidFill>
                <a:srgbClr val="FFFFFF"/>
              </a:solidFill>
              <a:effectLst/>
              <a:uLnTx/>
              <a:uFillTx/>
              <a:latin typeface="Calibri"/>
              <a:ea typeface="+mn-ea"/>
              <a:cs typeface="+mn-cs"/>
            </a:endParaRPr>
          </a:p>
        </p:txBody>
      </p:sp>
      <p:pic>
        <p:nvPicPr>
          <p:cNvPr id="2" name="Picture 1" descr="Smiling school boys sharing a tablet">
            <a:extLst>
              <a:ext uri="{FF2B5EF4-FFF2-40B4-BE49-F238E27FC236}">
                <a16:creationId xmlns:a16="http://schemas.microsoft.com/office/drawing/2014/main" id="{15129D74-DD8B-ED77-C295-0C753416029E}"/>
              </a:ext>
            </a:extLst>
          </p:cNvPr>
          <p:cNvPicPr>
            <a:picLocks noChangeAspect="1"/>
          </p:cNvPicPr>
          <p:nvPr/>
        </p:nvPicPr>
        <p:blipFill rotWithShape="1">
          <a:blip r:embed="rId3">
            <a:extLst>
              <a:ext uri="{28A0092B-C50C-407E-A947-70E740481C1C}">
                <a14:useLocalDpi xmlns:a14="http://schemas.microsoft.com/office/drawing/2010/main" val="0"/>
              </a:ext>
            </a:extLst>
          </a:blip>
          <a:srcRect l="10308" r="31057" b="-1"/>
          <a:stretch/>
        </p:blipFill>
        <p:spPr>
          <a:xfrm>
            <a:off x="6178006" y="10"/>
            <a:ext cx="6024154" cy="6857990"/>
          </a:xfrm>
          <a:custGeom>
            <a:avLst/>
            <a:gdLst/>
            <a:ahLst/>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pic>
        <p:nvPicPr>
          <p:cNvPr id="5" name="Picture 4">
            <a:extLst>
              <a:ext uri="{FF2B5EF4-FFF2-40B4-BE49-F238E27FC236}">
                <a16:creationId xmlns:a16="http://schemas.microsoft.com/office/drawing/2014/main" id="{0C71A048-9BEB-5A81-9569-BFF801D8BB9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7351" y="6254672"/>
            <a:ext cx="1178453" cy="457200"/>
          </a:xfrm>
          <a:prstGeom prst="rect">
            <a:avLst/>
          </a:prstGeom>
        </p:spPr>
      </p:pic>
    </p:spTree>
    <p:extLst>
      <p:ext uri="{BB962C8B-B14F-4D97-AF65-F5344CB8AC3E}">
        <p14:creationId xmlns:p14="http://schemas.microsoft.com/office/powerpoint/2010/main" val="345371418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E8C6-EE88-E7C9-3A50-A0F11BFF359F}"/>
              </a:ext>
            </a:extLst>
          </p:cNvPr>
          <p:cNvSpPr>
            <a:spLocks noGrp="1"/>
          </p:cNvSpPr>
          <p:nvPr>
            <p:ph type="title"/>
          </p:nvPr>
        </p:nvSpPr>
        <p:spPr>
          <a:xfrm>
            <a:off x="267928" y="490159"/>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Corrective Feedback </a:t>
            </a:r>
          </a:p>
        </p:txBody>
      </p:sp>
      <p:pic>
        <p:nvPicPr>
          <p:cNvPr id="12" name="Picture 11">
            <a:extLst>
              <a:ext uri="{FF2B5EF4-FFF2-40B4-BE49-F238E27FC236}">
                <a16:creationId xmlns:a16="http://schemas.microsoft.com/office/drawing/2014/main" id="{511A0FAE-0803-7F4B-6447-B6073E4002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72749" y="1598079"/>
            <a:ext cx="5219251" cy="5259921"/>
          </a:xfrm>
          <a:prstGeom prst="rect">
            <a:avLst/>
          </a:prstGeom>
        </p:spPr>
      </p:pic>
      <p:graphicFrame>
        <p:nvGraphicFramePr>
          <p:cNvPr id="4" name="Table 4">
            <a:extLst>
              <a:ext uri="{FF2B5EF4-FFF2-40B4-BE49-F238E27FC236}">
                <a16:creationId xmlns:a16="http://schemas.microsoft.com/office/drawing/2014/main" id="{A3447E7D-A10A-7D30-4358-7F5F75A12603}"/>
              </a:ext>
            </a:extLst>
          </p:cNvPr>
          <p:cNvGraphicFramePr>
            <a:graphicFrameLocks noGrp="1"/>
          </p:cNvGraphicFramePr>
          <p:nvPr>
            <p:extLst>
              <p:ext uri="{D42A27DB-BD31-4B8C-83A1-F6EECF244321}">
                <p14:modId xmlns:p14="http://schemas.microsoft.com/office/powerpoint/2010/main" val="2618266429"/>
              </p:ext>
            </p:extLst>
          </p:nvPr>
        </p:nvGraphicFramePr>
        <p:xfrm>
          <a:off x="267928" y="1598079"/>
          <a:ext cx="6742472" cy="5037776"/>
        </p:xfrm>
        <a:graphic>
          <a:graphicData uri="http://schemas.openxmlformats.org/drawingml/2006/table">
            <a:tbl>
              <a:tblPr firstRow="1" bandRow="1">
                <a:tableStyleId>{5C22544A-7EE6-4342-B048-85BDC9FD1C3A}</a:tableStyleId>
              </a:tblPr>
              <a:tblGrid>
                <a:gridCol w="3371236">
                  <a:extLst>
                    <a:ext uri="{9D8B030D-6E8A-4147-A177-3AD203B41FA5}">
                      <a16:colId xmlns:a16="http://schemas.microsoft.com/office/drawing/2014/main" val="785309392"/>
                    </a:ext>
                  </a:extLst>
                </a:gridCol>
                <a:gridCol w="3371236">
                  <a:extLst>
                    <a:ext uri="{9D8B030D-6E8A-4147-A177-3AD203B41FA5}">
                      <a16:colId xmlns:a16="http://schemas.microsoft.com/office/drawing/2014/main" val="4172787117"/>
                    </a:ext>
                  </a:extLst>
                </a:gridCol>
              </a:tblGrid>
              <a:tr h="795863">
                <a:tc>
                  <a:txBody>
                    <a:bodyPr/>
                    <a:lstStyle/>
                    <a:p>
                      <a:pPr algn="ctr"/>
                      <a:r>
                        <a:rPr lang="en-US" sz="2200">
                          <a:solidFill>
                            <a:schemeClr val="bg1"/>
                          </a:solidFill>
                          <a:latin typeface="+mn-lt"/>
                          <a:cs typeface="Calibri Light" panose="020F0302020204030204" pitchFamily="34" charset="0"/>
                        </a:rPr>
                        <a:t>During an untimed reading, </a:t>
                      </a:r>
                    </a:p>
                  </a:txBody>
                  <a:tcPr anchor="ctr"/>
                </a:tc>
                <a:tc>
                  <a:txBody>
                    <a:bodyPr/>
                    <a:lstStyle/>
                    <a:p>
                      <a:pPr algn="ctr"/>
                      <a:r>
                        <a:rPr lang="en-US" sz="2200">
                          <a:solidFill>
                            <a:schemeClr val="bg1"/>
                          </a:solidFill>
                          <a:latin typeface="+mn-lt"/>
                          <a:cs typeface="Calibri Light" panose="020F0302020204030204" pitchFamily="34" charset="0"/>
                        </a:rPr>
                        <a:t>After a timed reading, </a:t>
                      </a:r>
                    </a:p>
                  </a:txBody>
                  <a:tcPr anchor="ctr"/>
                </a:tc>
                <a:extLst>
                  <a:ext uri="{0D108BD9-81ED-4DB2-BD59-A6C34878D82A}">
                    <a16:rowId xmlns:a16="http://schemas.microsoft.com/office/drawing/2014/main" val="1511316128"/>
                  </a:ext>
                </a:extLst>
              </a:tr>
              <a:tr h="1415617">
                <a:tc>
                  <a:txBody>
                    <a:bodyPr/>
                    <a:lstStyle/>
                    <a:p>
                      <a:r>
                        <a:rPr lang="en-US" sz="1800" b="0" i="0" u="none" strike="noStrike" kern="1200">
                          <a:solidFill>
                            <a:schemeClr val="tx1"/>
                          </a:solidFill>
                          <a:effectLst/>
                          <a:latin typeface="+mn-lt"/>
                          <a:ea typeface="+mn-ea"/>
                          <a:cs typeface="Calibri Light" panose="020F0302020204030204" pitchFamily="34" charset="0"/>
                        </a:rPr>
                        <a:t>When an error occurs, the student politely says, “Pause, you read that word incorrectly. Try again.”</a:t>
                      </a:r>
                      <a:endParaRPr lang="en-US">
                        <a:solidFill>
                          <a:schemeClr val="tx1"/>
                        </a:solidFill>
                        <a:latin typeface="+mn-lt"/>
                        <a:cs typeface="Calibri Light" panose="020F03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chemeClr val="tx1"/>
                          </a:solidFill>
                          <a:effectLst/>
                          <a:latin typeface="+mn-lt"/>
                          <a:cs typeface="Calibri Light" panose="020F0302020204030204" pitchFamily="34" charset="0"/>
                        </a:rPr>
                        <a:t>“You read ____ words. I heard ___ errors. </a:t>
                      </a:r>
                      <a:endParaRPr lang="en-US">
                        <a:solidFill>
                          <a:schemeClr val="tx1"/>
                        </a:solidFill>
                        <a:latin typeface="+mn-lt"/>
                        <a:cs typeface="Calibri Light" panose="020F0302020204030204" pitchFamily="34" charset="0"/>
                      </a:endParaRPr>
                    </a:p>
                  </a:txBody>
                  <a:tcPr/>
                </a:tc>
                <a:extLst>
                  <a:ext uri="{0D108BD9-81ED-4DB2-BD59-A6C34878D82A}">
                    <a16:rowId xmlns:a16="http://schemas.microsoft.com/office/drawing/2014/main" val="2006134602"/>
                  </a:ext>
                </a:extLst>
              </a:tr>
              <a:tr h="1088936">
                <a:tc>
                  <a:txBody>
                    <a:bodyPr/>
                    <a:lstStyle/>
                    <a:p>
                      <a:r>
                        <a:rPr lang="en-US" sz="1800" b="0" i="0" u="none" strike="noStrike" kern="1200">
                          <a:solidFill>
                            <a:schemeClr val="tx1"/>
                          </a:solidFill>
                          <a:effectLst/>
                          <a:latin typeface="+mn-lt"/>
                          <a:ea typeface="+mn-ea"/>
                          <a:cs typeface="Calibri Light" panose="020F0302020204030204" pitchFamily="34" charset="0"/>
                        </a:rPr>
                        <a:t>If the reader cannot pronounce the word, their partner provides the word.</a:t>
                      </a:r>
                      <a:endParaRPr lang="en-US">
                        <a:solidFill>
                          <a:schemeClr val="tx1"/>
                        </a:solidFill>
                        <a:latin typeface="+mn-lt"/>
                        <a:cs typeface="Calibri Light" panose="020F03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chemeClr val="tx1"/>
                          </a:solidFill>
                          <a:effectLst/>
                          <a:latin typeface="+mn-lt"/>
                          <a:cs typeface="Calibri Light" panose="020F0302020204030204" pitchFamily="34" charset="0"/>
                        </a:rPr>
                        <a:t>You read ___ correct words per minute.” </a:t>
                      </a:r>
                    </a:p>
                    <a:p>
                      <a:endParaRPr lang="en-US">
                        <a:solidFill>
                          <a:schemeClr val="tx1"/>
                        </a:solidFill>
                        <a:latin typeface="+mn-lt"/>
                        <a:cs typeface="Calibri Light" panose="020F0302020204030204" pitchFamily="34" charset="0"/>
                      </a:endParaRPr>
                    </a:p>
                  </a:txBody>
                  <a:tcPr/>
                </a:tc>
                <a:extLst>
                  <a:ext uri="{0D108BD9-81ED-4DB2-BD59-A6C34878D82A}">
                    <a16:rowId xmlns:a16="http://schemas.microsoft.com/office/drawing/2014/main" val="3122971958"/>
                  </a:ext>
                </a:extLst>
              </a:tr>
              <a:tr h="1088936">
                <a:tc>
                  <a:txBody>
                    <a:bodyPr/>
                    <a:lstStyle/>
                    <a:p>
                      <a:r>
                        <a:rPr lang="en-US" sz="1800" b="0" i="0" u="none" strike="noStrike" kern="1200">
                          <a:solidFill>
                            <a:schemeClr val="tx1"/>
                          </a:solidFill>
                          <a:effectLst/>
                          <a:latin typeface="+mn-lt"/>
                          <a:ea typeface="+mn-ea"/>
                          <a:cs typeface="Calibri Light" panose="020F0302020204030204" pitchFamily="34" charset="0"/>
                        </a:rPr>
                        <a:t>The reader then reads the word in the sentence and then continues reading.</a:t>
                      </a:r>
                      <a:endParaRPr lang="en-US">
                        <a:solidFill>
                          <a:schemeClr val="tx1"/>
                        </a:solidFill>
                        <a:latin typeface="+mn-lt"/>
                        <a:cs typeface="Calibri Light" panose="020F0302020204030204" pitchFamily="34" charset="0"/>
                      </a:endParaRPr>
                    </a:p>
                  </a:txBody>
                  <a:tcPr/>
                </a:tc>
                <a:tc>
                  <a:txBody>
                    <a:bodyPr/>
                    <a:lstStyle/>
                    <a:p>
                      <a:r>
                        <a:rPr lang="en-US" sz="1800" b="0" i="0" u="none" strike="noStrike" kern="1200">
                          <a:solidFill>
                            <a:schemeClr val="tx1"/>
                          </a:solidFill>
                          <a:effectLst/>
                          <a:latin typeface="+mn-lt"/>
                          <a:ea typeface="+mn-ea"/>
                          <a:cs typeface="Calibri Light" panose="020F0302020204030204" pitchFamily="34" charset="0"/>
                        </a:rPr>
                        <a:t>Student will point to any reading errors their partner made, one word at a time, and pronounce the word correctly. The partner will then read the word again correctly." </a:t>
                      </a:r>
                      <a:endParaRPr lang="en-US">
                        <a:solidFill>
                          <a:schemeClr val="tx1"/>
                        </a:solidFill>
                        <a:latin typeface="+mn-lt"/>
                        <a:cs typeface="Calibri Light" panose="020F0302020204030204" pitchFamily="34" charset="0"/>
                      </a:endParaRPr>
                    </a:p>
                  </a:txBody>
                  <a:tcPr/>
                </a:tc>
                <a:extLst>
                  <a:ext uri="{0D108BD9-81ED-4DB2-BD59-A6C34878D82A}">
                    <a16:rowId xmlns:a16="http://schemas.microsoft.com/office/drawing/2014/main" val="3772617004"/>
                  </a:ext>
                </a:extLst>
              </a:tr>
            </a:tbl>
          </a:graphicData>
        </a:graphic>
      </p:graphicFrame>
    </p:spTree>
    <p:extLst>
      <p:ext uri="{BB962C8B-B14F-4D97-AF65-F5344CB8AC3E}">
        <p14:creationId xmlns:p14="http://schemas.microsoft.com/office/powerpoint/2010/main" val="2096189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2BC3DD-A5D5-D084-94B5-913E2187DFDF}"/>
              </a:ext>
            </a:extLst>
          </p:cNvPr>
          <p:cNvSpPr>
            <a:spLocks noGrp="1"/>
          </p:cNvSpPr>
          <p:nvPr>
            <p:ph type="title"/>
          </p:nvPr>
        </p:nvSpPr>
        <p:spPr>
          <a:xfrm>
            <a:off x="0" y="2989554"/>
            <a:ext cx="12192000" cy="1618694"/>
          </a:xfrm>
        </p:spPr>
        <p:txBody>
          <a:bodyPr/>
          <a:lstStyle/>
          <a:p>
            <a:r>
              <a:rPr lang="en-US" u="sng"/>
              <a:t>Preparing for Instruction</a:t>
            </a:r>
          </a:p>
        </p:txBody>
      </p:sp>
    </p:spTree>
    <p:extLst>
      <p:ext uri="{BB962C8B-B14F-4D97-AF65-F5344CB8AC3E}">
        <p14:creationId xmlns:p14="http://schemas.microsoft.com/office/powerpoint/2010/main" val="396483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 name="Picture 5" descr="Clock and calendar on table">
            <a:extLst>
              <a:ext uri="{FF2B5EF4-FFF2-40B4-BE49-F238E27FC236}">
                <a16:creationId xmlns:a16="http://schemas.microsoft.com/office/drawing/2014/main" id="{D1FDB4DB-E189-2AEE-8D93-132BB1F0A577}"/>
              </a:ext>
            </a:extLst>
          </p:cNvPr>
          <p:cNvPicPr>
            <a:picLocks noChangeAspect="1"/>
          </p:cNvPicPr>
          <p:nvPr/>
        </p:nvPicPr>
        <p:blipFill rotWithShape="1">
          <a:blip r:embed="rId3">
            <a:extLst>
              <a:ext uri="{28A0092B-C50C-407E-A947-70E740481C1C}">
                <a14:useLocalDpi xmlns:a14="http://schemas.microsoft.com/office/drawing/2010/main" val="0"/>
              </a:ext>
            </a:extLst>
          </a:blip>
          <a:srcRect l="39636" r="2"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graphicFrame>
        <p:nvGraphicFramePr>
          <p:cNvPr id="24" name="TextBox 3">
            <a:extLst>
              <a:ext uri="{FF2B5EF4-FFF2-40B4-BE49-F238E27FC236}">
                <a16:creationId xmlns:a16="http://schemas.microsoft.com/office/drawing/2014/main" id="{B6F48DBA-2E57-9FB5-ADCE-1672F12ED4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0794690"/>
              </p:ext>
            </p:extLst>
          </p:nvPr>
        </p:nvGraphicFramePr>
        <p:xfrm>
          <a:off x="643468" y="1976277"/>
          <a:ext cx="6891188"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2691C345-C640-5C5A-1D63-98801A0B0A90}"/>
              </a:ext>
            </a:extLst>
          </p:cNvPr>
          <p:cNvSpPr>
            <a:spLocks noGrp="1"/>
          </p:cNvSpPr>
          <p:nvPr>
            <p:ph type="title"/>
          </p:nvPr>
        </p:nvSpPr>
        <p:spPr/>
        <p:txBody>
          <a:bodyPr/>
          <a:lstStyle/>
          <a:p>
            <a:r>
              <a:rPr lang="en-US" sz="4000"/>
              <a:t>Features of Effective Instruction </a:t>
            </a:r>
          </a:p>
        </p:txBody>
      </p:sp>
      <p:sp>
        <p:nvSpPr>
          <p:cNvPr id="3" name="Google Shape;338;g610ef0e5f8_7_79">
            <a:extLst>
              <a:ext uri="{FF2B5EF4-FFF2-40B4-BE49-F238E27FC236}">
                <a16:creationId xmlns:a16="http://schemas.microsoft.com/office/drawing/2014/main" id="{C8448A42-B298-2B62-52EA-89B9D4768C10}"/>
              </a:ext>
            </a:extLst>
          </p:cNvPr>
          <p:cNvSpPr txBox="1">
            <a:spLocks/>
          </p:cNvSpPr>
          <p:nvPr/>
        </p:nvSpPr>
        <p:spPr>
          <a:xfrm>
            <a:off x="296863" y="736600"/>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Structured Partner Fluency Practice Routine </a:t>
            </a:r>
          </a:p>
        </p:txBody>
      </p:sp>
    </p:spTree>
    <p:extLst>
      <p:ext uri="{BB962C8B-B14F-4D97-AF65-F5344CB8AC3E}">
        <p14:creationId xmlns:p14="http://schemas.microsoft.com/office/powerpoint/2010/main" val="3660415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4562" y="443268"/>
            <a:ext cx="9966717" cy="379692"/>
          </a:xfrm>
        </p:spPr>
        <p:txBody>
          <a:bodyPr vert="horz" lIns="91440" tIns="45720" rIns="91440" bIns="45720" rtlCol="0" anchor="ctr">
            <a:normAutofit fontScale="90000"/>
          </a:bodyPr>
          <a:lstStyle/>
          <a:p>
            <a:pPr>
              <a:spcBef>
                <a:spcPct val="0"/>
              </a:spcBef>
            </a:pPr>
            <a:r>
              <a:rPr lang="en-US" sz="4400">
                <a:latin typeface="+mj-lt"/>
                <a:ea typeface="+mj-ea"/>
                <a:cs typeface="+mj-cs"/>
              </a:rPr>
              <a:t>Structured Partner Fluency Practice Routine </a:t>
            </a:r>
          </a:p>
        </p:txBody>
      </p:sp>
      <p:graphicFrame>
        <p:nvGraphicFramePr>
          <p:cNvPr id="17" name="TextBox 4">
            <a:extLst>
              <a:ext uri="{FF2B5EF4-FFF2-40B4-BE49-F238E27FC236}">
                <a16:creationId xmlns:a16="http://schemas.microsoft.com/office/drawing/2014/main" id="{BEF18EAA-8A8A-39EF-7D6C-FCAD46DE67A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1520786"/>
              </p:ext>
            </p:extLst>
          </p:nvPr>
        </p:nvGraphicFramePr>
        <p:xfrm>
          <a:off x="5916901" y="1548581"/>
          <a:ext cx="5863722" cy="4984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36C2C38C-C62C-D59A-5145-435385BEE04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24122" y="2269297"/>
            <a:ext cx="5315223" cy="3543482"/>
          </a:xfrm>
          <a:prstGeom prst="rect">
            <a:avLst/>
          </a:prstGeom>
          <a:ln>
            <a:noFill/>
          </a:ln>
          <a:effectLst>
            <a:softEdge rad="112500"/>
          </a:effectLst>
        </p:spPr>
      </p:pic>
    </p:spTree>
    <p:extLst>
      <p:ext uri="{BB962C8B-B14F-4D97-AF65-F5344CB8AC3E}">
        <p14:creationId xmlns:p14="http://schemas.microsoft.com/office/powerpoint/2010/main" val="2633778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2D0019-42A0-050A-E6DC-F0923E5F0494}"/>
              </a:ext>
            </a:extLst>
          </p:cNvPr>
          <p:cNvSpPr>
            <a:spLocks noGrp="1"/>
          </p:cNvSpPr>
          <p:nvPr>
            <p:ph type="title"/>
          </p:nvPr>
        </p:nvSpPr>
        <p:spPr>
          <a:xfrm>
            <a:off x="309055" y="380238"/>
            <a:ext cx="8934450" cy="527050"/>
          </a:xfrm>
        </p:spPr>
        <p:txBody>
          <a:bodyPr/>
          <a:lstStyle/>
          <a:p>
            <a:r>
              <a:rPr lang="en-US" sz="4000"/>
              <a:t>Preparing for this Session</a:t>
            </a:r>
          </a:p>
        </p:txBody>
      </p:sp>
      <p:sp>
        <p:nvSpPr>
          <p:cNvPr id="4" name="TextBox 3">
            <a:extLst>
              <a:ext uri="{FF2B5EF4-FFF2-40B4-BE49-F238E27FC236}">
                <a16:creationId xmlns:a16="http://schemas.microsoft.com/office/drawing/2014/main" id="{56C8A8B7-A93B-30BB-01DF-2AB6ECF3ED05}"/>
              </a:ext>
            </a:extLst>
          </p:cNvPr>
          <p:cNvSpPr txBox="1"/>
          <p:nvPr/>
        </p:nvSpPr>
        <p:spPr>
          <a:xfrm>
            <a:off x="573024" y="2109216"/>
            <a:ext cx="10631424" cy="3970318"/>
          </a:xfrm>
          <a:prstGeom prst="rect">
            <a:avLst/>
          </a:prstGeom>
          <a:noFill/>
        </p:spPr>
        <p:txBody>
          <a:bodyPr wrap="square" lIns="91440" tIns="45720" rIns="91440" bIns="45720" rtlCol="0" anchor="t">
            <a:spAutoFit/>
          </a:bodyPr>
          <a:lstStyle/>
          <a:p>
            <a:pPr rtl="0">
              <a:spcBef>
                <a:spcPts val="0"/>
              </a:spcBef>
              <a:spcAft>
                <a:spcPts val="0"/>
              </a:spcAft>
            </a:pPr>
            <a:r>
              <a:rPr lang="en-US" dirty="0"/>
              <a:t>Prior to this session, trainers and participants should view this brief video for an overview of key concepts and terminology:</a:t>
            </a:r>
          </a:p>
          <a:p>
            <a:pPr rtl="0">
              <a:spcBef>
                <a:spcPts val="0"/>
              </a:spcBef>
              <a:spcAft>
                <a:spcPts val="0"/>
              </a:spcAft>
            </a:pPr>
            <a:r>
              <a:rPr lang="en-US" sz="1800" b="0" i="0" u="sng" strike="noStrike" dirty="0">
                <a:solidFill>
                  <a:srgbClr val="0070C0"/>
                </a:solidFill>
                <a:effectLst/>
                <a:latin typeface="Calibri"/>
                <a:cs typeface="Calibri"/>
                <a:hlinkClick r:id="rId3">
                  <a:extLst>
                    <a:ext uri="{A12FA001-AC4F-418D-AE19-62706E023703}">
                      <ahyp:hlinkClr xmlns:ahyp="http://schemas.microsoft.com/office/drawing/2018/hyperlinkcolor" val="tx"/>
                    </a:ext>
                  </a:extLst>
                </a:hlinkClick>
              </a:rPr>
              <a:t>Overview of Fluency</a:t>
            </a:r>
            <a:endParaRPr lang="en-US" sz="1800" b="0" i="0" u="sng" strike="noStrike" dirty="0">
              <a:solidFill>
                <a:srgbClr val="0070C0"/>
              </a:solidFill>
              <a:effectLst/>
              <a:latin typeface="Calibri"/>
              <a:cs typeface="Calibri"/>
              <a:hlinkClick r:id="rId4">
                <a:extLst>
                  <a:ext uri="{A12FA001-AC4F-418D-AE19-62706E023703}">
                    <ahyp:hlinkClr xmlns:ahyp="http://schemas.microsoft.com/office/drawing/2018/hyperlinkcolor" val="tx"/>
                  </a:ext>
                </a:extLst>
              </a:hlinkClick>
            </a:endParaRPr>
          </a:p>
          <a:p>
            <a:pPr rtl="0">
              <a:spcBef>
                <a:spcPts val="0"/>
              </a:spcBef>
              <a:spcAft>
                <a:spcPts val="0"/>
              </a:spcAft>
            </a:pPr>
            <a:endParaRPr lang="en-US" u="sng" dirty="0">
              <a:solidFill>
                <a:srgbClr val="0070C0"/>
              </a:solidFill>
              <a:latin typeface="Calibri" panose="020F0502020204030204" pitchFamily="34" charset="0"/>
              <a:hlinkClick r:id="rId5">
                <a:extLst>
                  <a:ext uri="{A12FA001-AC4F-418D-AE19-62706E023703}">
                    <ahyp:hlinkClr xmlns:ahyp="http://schemas.microsoft.com/office/drawing/2018/hyperlinkcolor" val="tx"/>
                  </a:ext>
                </a:extLst>
              </a:hlinkClick>
            </a:endParaRPr>
          </a:p>
          <a:p>
            <a:pPr rtl="0">
              <a:spcBef>
                <a:spcPts val="0"/>
              </a:spcBef>
              <a:spcAft>
                <a:spcPts val="0"/>
              </a:spcAft>
            </a:pPr>
            <a:r>
              <a:rPr lang="en-US" sz="1800" b="1" i="0" u="sng" dirty="0">
                <a:solidFill>
                  <a:srgbClr val="000000"/>
                </a:solidFill>
                <a:effectLst/>
                <a:latin typeface="Calibri"/>
                <a:cs typeface="Calibri"/>
              </a:rPr>
              <a:t>For this session, participants will need: </a:t>
            </a:r>
          </a:p>
          <a:p>
            <a:pPr marL="285750" indent="-285750" rtl="0">
              <a:spcBef>
                <a:spcPts val="0"/>
              </a:spcBef>
              <a:spcAft>
                <a:spcPts val="0"/>
              </a:spcAft>
              <a:buFont typeface="Arial" panose="020B0604020202020204" pitchFamily="34" charset="0"/>
              <a:buChar char="•"/>
            </a:pPr>
            <a:r>
              <a:rPr lang="en-US" sz="1800" i="0" u="sng" dirty="0">
                <a:solidFill>
                  <a:srgbClr val="0070C0"/>
                </a:solidFill>
                <a:effectLst/>
                <a:latin typeface="Calibri"/>
                <a:cs typeface="Calibri"/>
                <a:hlinkClick r:id="rId6">
                  <a:extLst>
                    <a:ext uri="{A12FA001-AC4F-418D-AE19-62706E023703}">
                      <ahyp:hlinkClr xmlns:ahyp="http://schemas.microsoft.com/office/drawing/2018/hyperlinkcolor" val="tx"/>
                    </a:ext>
                  </a:extLst>
                </a:hlinkClick>
              </a:rPr>
              <a:t>CDE Sample Fluency Passage </a:t>
            </a:r>
            <a:endParaRPr lang="en-US" sz="1800" i="0" u="sng" dirty="0">
              <a:solidFill>
                <a:srgbClr val="0070C0"/>
              </a:solidFill>
              <a:effectLst/>
              <a:latin typeface="Calibri"/>
              <a:cs typeface="Calibri"/>
            </a:endParaRPr>
          </a:p>
          <a:p>
            <a:pPr marL="285750" indent="-285750" rtl="0">
              <a:spcBef>
                <a:spcPts val="0"/>
              </a:spcBef>
              <a:spcAft>
                <a:spcPts val="0"/>
              </a:spcAft>
              <a:buFont typeface="Arial" panose="020B0604020202020204" pitchFamily="34" charset="0"/>
              <a:buChar char="•"/>
            </a:pPr>
            <a:r>
              <a:rPr lang="en-US" sz="1800" i="0" u="sng" dirty="0">
                <a:solidFill>
                  <a:srgbClr val="0070C0"/>
                </a:solidFill>
                <a:effectLst/>
                <a:latin typeface="Calibri"/>
                <a:cs typeface="Calibri"/>
                <a:hlinkClick r:id="rId7">
                  <a:extLst>
                    <a:ext uri="{A12FA001-AC4F-418D-AE19-62706E023703}">
                      <ahyp:hlinkClr xmlns:ahyp="http://schemas.microsoft.com/office/drawing/2018/hyperlinkcolor" val="tx"/>
                    </a:ext>
                  </a:extLst>
                </a:hlinkClick>
              </a:rPr>
              <a:t>Fluency Structured Partner Reading Routine</a:t>
            </a:r>
            <a:endParaRPr lang="en-US" dirty="0">
              <a:solidFill>
                <a:srgbClr val="0070C0"/>
              </a:solidFill>
              <a:latin typeface="Calibri"/>
              <a:cs typeface="Calibri"/>
            </a:endParaRPr>
          </a:p>
          <a:p>
            <a:pPr marL="285750" indent="-285750" rtl="0">
              <a:spcBef>
                <a:spcPts val="0"/>
              </a:spcBef>
              <a:spcAft>
                <a:spcPts val="0"/>
              </a:spcAft>
              <a:buFont typeface="Arial" panose="020B0604020202020204" pitchFamily="34" charset="0"/>
              <a:buChar char="•"/>
            </a:pPr>
            <a:r>
              <a:rPr lang="en-US" b="0" i="0" u="none" strike="noStrike" dirty="0">
                <a:solidFill>
                  <a:srgbClr val="000000"/>
                </a:solidFill>
                <a:effectLst/>
                <a:latin typeface="Calibri"/>
                <a:cs typeface="Calibri"/>
              </a:rPr>
              <a:t>Writing utensils </a:t>
            </a:r>
          </a:p>
          <a:p>
            <a:pPr rtl="0">
              <a:spcBef>
                <a:spcPts val="0"/>
              </a:spcBef>
              <a:spcAft>
                <a:spcPts val="0"/>
              </a:spcAft>
            </a:pPr>
            <a:br>
              <a:rPr lang="en-US" b="0" dirty="0">
                <a:effectLst/>
              </a:rPr>
            </a:br>
            <a:r>
              <a:rPr lang="en-US" sz="1800" b="1" i="0" u="sng" dirty="0">
                <a:solidFill>
                  <a:srgbClr val="000000"/>
                </a:solidFill>
                <a:effectLst/>
                <a:latin typeface="Calibri"/>
                <a:cs typeface="Calibri"/>
              </a:rPr>
              <a:t>Additional Support Materials (optional):</a:t>
            </a:r>
            <a:endParaRPr lang="en-US" b="0" dirty="0">
              <a:effectLst/>
              <a:latin typeface="Calibri"/>
              <a:cs typeface="Calibri"/>
            </a:endParaRPr>
          </a:p>
          <a:p>
            <a:r>
              <a:rPr lang="en-US" sz="1800" b="0" i="0" u="sng" strike="noStrike" dirty="0">
                <a:solidFill>
                  <a:srgbClr val="0070C0"/>
                </a:solidFill>
                <a:effectLst/>
                <a:latin typeface="Calibri"/>
                <a:cs typeface="Calibri"/>
                <a:hlinkClick r:id="rId8">
                  <a:extLst>
                    <a:ext uri="{A12FA001-AC4F-418D-AE19-62706E023703}">
                      <ahyp:hlinkClr xmlns:ahyp="http://schemas.microsoft.com/office/drawing/2018/hyperlinkcolor" val="tx"/>
                    </a:ext>
                  </a:extLst>
                </a:hlinkClick>
              </a:rPr>
              <a:t>Leader Look-Fors</a:t>
            </a:r>
            <a:r>
              <a:rPr lang="en-US" u="sng" dirty="0">
                <a:solidFill>
                  <a:srgbClr val="0070C0"/>
                </a:solidFill>
                <a:latin typeface="Calibri"/>
                <a:cs typeface="Calibri"/>
                <a:hlinkClick r:id="rId8">
                  <a:extLst>
                    <a:ext uri="{A12FA001-AC4F-418D-AE19-62706E023703}">
                      <ahyp:hlinkClr xmlns:ahyp="http://schemas.microsoft.com/office/drawing/2018/hyperlinkcolor" val="tx"/>
                    </a:ext>
                  </a:extLst>
                </a:hlinkClick>
              </a:rPr>
              <a:t> </a:t>
            </a:r>
            <a:r>
              <a:rPr lang="en-US" sz="1800" b="0" i="0" u="sng" strike="noStrike" dirty="0">
                <a:solidFill>
                  <a:srgbClr val="0070C0"/>
                </a:solidFill>
                <a:effectLst/>
                <a:latin typeface="Calibri"/>
                <a:cs typeface="Calibri"/>
                <a:hlinkClick r:id="rId8">
                  <a:extLst>
                    <a:ext uri="{A12FA001-AC4F-418D-AE19-62706E023703}">
                      <ahyp:hlinkClr xmlns:ahyp="http://schemas.microsoft.com/office/drawing/2018/hyperlinkcolor" val="tx"/>
                    </a:ext>
                  </a:extLst>
                </a:hlinkClick>
              </a:rPr>
              <a:t> </a:t>
            </a:r>
            <a:endParaRPr lang="en-US" b="0" dirty="0">
              <a:solidFill>
                <a:srgbClr val="0070C0"/>
              </a:solidFill>
              <a:effectLst/>
              <a:latin typeface="Calibri"/>
              <a:cs typeface="Calibri"/>
            </a:endParaRPr>
          </a:p>
          <a:p>
            <a:r>
              <a:rPr lang="en-US" sz="1800" b="0" i="0" u="sng" strike="noStrike" dirty="0">
                <a:solidFill>
                  <a:srgbClr val="0070C0"/>
                </a:solidFill>
                <a:effectLst/>
                <a:latin typeface="Calibri"/>
                <a:cs typeface="Calibri"/>
                <a:hlinkClick r:id="rId3">
                  <a:extLst>
                    <a:ext uri="{A12FA001-AC4F-418D-AE19-62706E023703}">
                      <ahyp:hlinkClr xmlns:ahyp="http://schemas.microsoft.com/office/drawing/2018/hyperlinkcolor" val="tx"/>
                    </a:ext>
                  </a:extLst>
                </a:hlinkClick>
              </a:rPr>
              <a:t>Features of Effective Instruction Checklist </a:t>
            </a:r>
            <a:r>
              <a:rPr lang="en-US" u="sng" dirty="0">
                <a:solidFill>
                  <a:srgbClr val="0070C0"/>
                </a:solidFill>
                <a:latin typeface="Calibri"/>
                <a:cs typeface="Calibri"/>
                <a:hlinkClick r:id="rId3">
                  <a:extLst>
                    <a:ext uri="{A12FA001-AC4F-418D-AE19-62706E023703}">
                      <ahyp:hlinkClr xmlns:ahyp="http://schemas.microsoft.com/office/drawing/2018/hyperlinkcolor" val="tx"/>
                    </a:ext>
                  </a:extLst>
                </a:hlinkClick>
              </a:rPr>
              <a:t> </a:t>
            </a:r>
            <a:endParaRPr lang="en-US" b="0" dirty="0">
              <a:solidFill>
                <a:srgbClr val="0070C0"/>
              </a:solidFill>
              <a:effectLst/>
            </a:endParaRPr>
          </a:p>
          <a:p>
            <a:br>
              <a:rPr lang="en-US" dirty="0"/>
            </a:br>
            <a:endParaRPr lang="en-US" sz="1800" b="0" i="0" u="sng" strike="noStrike" dirty="0">
              <a:solidFill>
                <a:srgbClr val="0070C0"/>
              </a:solidFill>
              <a:effectLst/>
              <a:latin typeface="Calibri" panose="020F0502020204030204" pitchFamily="34" charset="0"/>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47084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t>Step 1: Set the Purpose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latin typeface="+mj-lt"/>
                <a:ea typeface="+mj-ea"/>
                <a:cs typeface="+mj-cs"/>
              </a:rPr>
              <a:t>Structured Partner Fluency Reading Routine </a:t>
            </a:r>
            <a:endParaRPr lang="en-US" sz="2400">
              <a:solidFill>
                <a:schemeClr val="bg1"/>
              </a:solidFill>
            </a:endParaRPr>
          </a:p>
        </p:txBody>
      </p:sp>
      <p:sp>
        <p:nvSpPr>
          <p:cNvPr id="3" name="TextBox 2">
            <a:extLst>
              <a:ext uri="{FF2B5EF4-FFF2-40B4-BE49-F238E27FC236}">
                <a16:creationId xmlns:a16="http://schemas.microsoft.com/office/drawing/2014/main" id="{4E2B23B4-D71F-4DED-3AEE-2FE6BC508CEE}"/>
              </a:ext>
            </a:extLst>
          </p:cNvPr>
          <p:cNvSpPr txBox="1"/>
          <p:nvPr/>
        </p:nvSpPr>
        <p:spPr>
          <a:xfrm>
            <a:off x="534713" y="1626163"/>
            <a:ext cx="11122573" cy="923330"/>
          </a:xfrm>
          <a:prstGeom prst="rect">
            <a:avLst/>
          </a:prstGeom>
          <a:noFill/>
        </p:spPr>
        <p:txBody>
          <a:bodyPr wrap="square">
            <a:spAutoFit/>
          </a:bodyPr>
          <a:lstStyle/>
          <a:p>
            <a:pPr marL="285750" indent="-285750">
              <a:buFont typeface="Arial" panose="020B0604020202020204" pitchFamily="34" charset="0"/>
              <a:buChar char="•"/>
            </a:pPr>
            <a:r>
              <a:rPr lang="en-US"/>
              <a:t>What do you want students to know about the task? What are students expected to do? </a:t>
            </a:r>
          </a:p>
          <a:p>
            <a:pPr marL="285750" indent="-285750">
              <a:buFont typeface="Arial" panose="020B0604020202020204" pitchFamily="34" charset="0"/>
              <a:buChar char="•"/>
            </a:pPr>
            <a:r>
              <a:rPr lang="en-US"/>
              <a:t>Consider carefully the procedures, materials, and verbiage you will use with students for corrective feedback.</a:t>
            </a:r>
          </a:p>
          <a:p>
            <a:pPr marL="285750" indent="-285750">
              <a:buFont typeface="Arial" panose="020B0604020202020204" pitchFamily="34" charset="0"/>
              <a:buChar char="•"/>
            </a:pPr>
            <a:r>
              <a:rPr lang="en-US"/>
              <a:t>State the purpose/objective in student-friendly language.</a:t>
            </a:r>
          </a:p>
        </p:txBody>
      </p:sp>
      <p:sp>
        <p:nvSpPr>
          <p:cNvPr id="2" name="TextBox 1">
            <a:extLst>
              <a:ext uri="{FF2B5EF4-FFF2-40B4-BE49-F238E27FC236}">
                <a16:creationId xmlns:a16="http://schemas.microsoft.com/office/drawing/2014/main" id="{9BF39583-3633-19A9-2F82-C45D7D50138A}"/>
              </a:ext>
            </a:extLst>
          </p:cNvPr>
          <p:cNvSpPr txBox="1"/>
          <p:nvPr/>
        </p:nvSpPr>
        <p:spPr>
          <a:xfrm>
            <a:off x="3313213" y="3508279"/>
            <a:ext cx="5879283" cy="2139047"/>
          </a:xfrm>
          <a:prstGeom prst="rect">
            <a:avLst/>
          </a:prstGeom>
          <a:ln>
            <a:solidFill>
              <a:schemeClr val="bg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rtl="0" fontAlgn="base">
              <a:spcBef>
                <a:spcPts val="0"/>
              </a:spcBef>
              <a:spcAft>
                <a:spcPts val="0"/>
              </a:spcAft>
              <a:buFont typeface="+mj-lt"/>
              <a:buAutoNum type="arabicPeriod"/>
            </a:pPr>
            <a:r>
              <a:rPr lang="en-US" b="1" i="0" u="none" strike="noStrike">
                <a:solidFill>
                  <a:srgbClr val="000000"/>
                </a:solidFill>
                <a:effectLst/>
                <a:latin typeface="Calibri Light" panose="020F0302020204030204" pitchFamily="34" charset="0"/>
                <a:cs typeface="Calibri Light" panose="020F0302020204030204" pitchFamily="34" charset="0"/>
              </a:rPr>
              <a:t>Set the Purpose</a:t>
            </a:r>
          </a:p>
          <a:p>
            <a:pPr rtl="0" fontAlgn="base">
              <a:spcBef>
                <a:spcPts val="0"/>
              </a:spcBef>
              <a:spcAft>
                <a:spcPts val="0"/>
              </a:spcAft>
            </a:pPr>
            <a:endParaRPr lang="en-US" sz="1400" b="1" i="0" u="none" strike="noStrike">
              <a:solidFill>
                <a:srgbClr val="000000"/>
              </a:solidFill>
              <a:effectLst/>
              <a:latin typeface="Calibri Light" panose="020F0302020204030204" pitchFamily="34" charset="0"/>
              <a:cs typeface="Calibri Light" panose="020F0302020204030204" pitchFamily="34" charset="0"/>
            </a:endParaRPr>
          </a:p>
          <a:p>
            <a:pPr rtl="0" fontAlgn="base">
              <a:spcBef>
                <a:spcPts val="0"/>
              </a:spcBef>
              <a:spcAft>
                <a:spcPts val="0"/>
              </a:spcAft>
            </a:pPr>
            <a:r>
              <a:rPr lang="en-US" sz="1400" b="0" i="1" u="none" strike="noStrike">
                <a:solidFill>
                  <a:srgbClr val="000000"/>
                </a:solidFill>
                <a:effectLst/>
                <a:latin typeface="Calibri Light" panose="020F0302020204030204" pitchFamily="34" charset="0"/>
                <a:cs typeface="Calibri Light" panose="020F0302020204030204" pitchFamily="34" charset="0"/>
              </a:rPr>
              <a:t>“</a:t>
            </a:r>
            <a:r>
              <a:rPr lang="en-US" b="0" i="1" u="none" strike="noStrike">
                <a:solidFill>
                  <a:srgbClr val="000000"/>
                </a:solidFill>
                <a:effectLst/>
                <a:latin typeface="Calibri Light" panose="020F0302020204030204" pitchFamily="34" charset="0"/>
                <a:cs typeface="Calibri Light" panose="020F0302020204030204" pitchFamily="34" charset="0"/>
              </a:rPr>
              <a:t>When we read, we focus on </a:t>
            </a:r>
            <a:r>
              <a:rPr lang="en-US" i="1">
                <a:solidFill>
                  <a:srgbClr val="000000"/>
                </a:solidFill>
                <a:latin typeface="Calibri Light" panose="020F0302020204030204" pitchFamily="34" charset="0"/>
                <a:cs typeface="Calibri Light" panose="020F0302020204030204" pitchFamily="34" charset="0"/>
              </a:rPr>
              <a:t>decodi</a:t>
            </a:r>
            <a:r>
              <a:rPr lang="en-US" b="0" i="1" u="none" strike="noStrike">
                <a:solidFill>
                  <a:srgbClr val="000000"/>
                </a:solidFill>
                <a:effectLst/>
                <a:latin typeface="Calibri Light" panose="020F0302020204030204" pitchFamily="34" charset="0"/>
                <a:cs typeface="Calibri Light" panose="020F0302020204030204" pitchFamily="34" charset="0"/>
              </a:rPr>
              <a:t>ng the words accurately and at a good pace. This is called reading fluency. </a:t>
            </a:r>
            <a:r>
              <a:rPr lang="en-US" b="1" i="1" u="none" strike="noStrike">
                <a:solidFill>
                  <a:srgbClr val="000000"/>
                </a:solidFill>
                <a:effectLst/>
                <a:latin typeface="Calibri Light" panose="020F0302020204030204" pitchFamily="34" charset="0"/>
                <a:cs typeface="Calibri Light" panose="020F0302020204030204" pitchFamily="34" charset="0"/>
              </a:rPr>
              <a:t>Today, we are going to practice reading fluently with a partner.”</a:t>
            </a:r>
          </a:p>
          <a:p>
            <a:pPr rtl="0" fontAlgn="base">
              <a:spcBef>
                <a:spcPts val="0"/>
              </a:spcBef>
              <a:spcAft>
                <a:spcPts val="0"/>
              </a:spcAft>
            </a:pPr>
            <a:endParaRPr lang="en-US" sz="1400" b="1" i="0" u="none" strike="noStrike">
              <a:solidFill>
                <a:srgbClr val="000000"/>
              </a:solidFill>
              <a:effectLst/>
              <a:latin typeface="Calibri Light" panose="020F0302020204030204" pitchFamily="34" charset="0"/>
              <a:cs typeface="Calibri Light" panose="020F0302020204030204" pitchFamily="34" charset="0"/>
            </a:endParaRPr>
          </a:p>
          <a:p>
            <a:pPr rtl="0" fontAlgn="base">
              <a:spcBef>
                <a:spcPts val="0"/>
              </a:spcBef>
              <a:spcAft>
                <a:spcPts val="0"/>
              </a:spcAft>
            </a:pPr>
            <a:endParaRPr lang="en-US" sz="1100">
              <a:solidFill>
                <a:srgbClr val="000000"/>
              </a:solidFill>
              <a:latin typeface="Calibri Light" panose="020F0302020204030204" pitchFamily="34" charset="0"/>
              <a:cs typeface="Calibri Light" panose="020F0302020204030204" pitchFamily="34" charset="0"/>
            </a:endParaRPr>
          </a:p>
          <a:p>
            <a:pPr rtl="0" fontAlgn="base">
              <a:spcBef>
                <a:spcPts val="0"/>
              </a:spcBef>
              <a:spcAft>
                <a:spcPts val="0"/>
              </a:spcAft>
            </a:pPr>
            <a:endParaRPr lang="en-US" sz="1100">
              <a:solidFill>
                <a:srgbClr val="000000"/>
              </a:solidFill>
              <a:latin typeface="Calibri Light" panose="020F0302020204030204" pitchFamily="34" charset="0"/>
              <a:cs typeface="Calibri Light" panose="020F0302020204030204" pitchFamily="34" charset="0"/>
            </a:endParaRPr>
          </a:p>
          <a:p>
            <a:pPr rtl="0" fontAlgn="base">
              <a:spcBef>
                <a:spcPts val="0"/>
              </a:spcBef>
              <a:spcAft>
                <a:spcPts val="0"/>
              </a:spcAft>
            </a:pPr>
            <a:endParaRPr lang="en-US" sz="1100" b="0" i="0" u="none" strike="noStrike">
              <a:solidFill>
                <a:srgbClr val="000000"/>
              </a:solidFill>
              <a:effectLst/>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7D9464ED-F86B-EDD7-972C-EAF750C38BB7}"/>
              </a:ext>
            </a:extLst>
          </p:cNvPr>
          <p:cNvSpPr txBox="1"/>
          <p:nvPr/>
        </p:nvSpPr>
        <p:spPr>
          <a:xfrm>
            <a:off x="3313212" y="2888057"/>
            <a:ext cx="5879284" cy="461665"/>
          </a:xfrm>
          <a:prstGeom prst="rect">
            <a:avLst/>
          </a:prstGeom>
          <a:solidFill>
            <a:schemeClr val="bg2"/>
          </a:solidFill>
          <a:ln>
            <a:solidFill>
              <a:schemeClr val="bg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a:t>Structured Partner Reading </a:t>
            </a:r>
            <a:r>
              <a:rPr lang="en-US"/>
              <a:t> </a:t>
            </a:r>
          </a:p>
        </p:txBody>
      </p:sp>
    </p:spTree>
    <p:extLst>
      <p:ext uri="{BB962C8B-B14F-4D97-AF65-F5344CB8AC3E}">
        <p14:creationId xmlns:p14="http://schemas.microsoft.com/office/powerpoint/2010/main" val="528251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03C3-E40D-E754-E8CD-FDCB666F1C8E}"/>
              </a:ext>
            </a:extLst>
          </p:cNvPr>
          <p:cNvSpPr>
            <a:spLocks noGrp="1"/>
          </p:cNvSpPr>
          <p:nvPr>
            <p:ph type="title"/>
          </p:nvPr>
        </p:nvSpPr>
        <p:spPr>
          <a:xfrm>
            <a:off x="271296" y="227303"/>
            <a:ext cx="8934400" cy="527100"/>
          </a:xfrm>
        </p:spPr>
        <p:txBody>
          <a:bodyPr vert="horz" lIns="91440" tIns="45720" rIns="91440" bIns="45720" rtlCol="0" anchor="ctr">
            <a:noAutofit/>
          </a:bodyPr>
          <a:lstStyle/>
          <a:p>
            <a:pPr>
              <a:spcBef>
                <a:spcPct val="0"/>
              </a:spcBef>
            </a:pPr>
            <a:r>
              <a:rPr lang="en-US" sz="4000" dirty="0"/>
              <a:t>Step 2: Select Partners and Materials</a:t>
            </a:r>
            <a:endParaRPr lang="en-US" sz="4000" kern="1200" dirty="0">
              <a:solidFill>
                <a:schemeClr val="bg1"/>
              </a:solidFill>
              <a:latin typeface="+mj-lt"/>
              <a:ea typeface="+mj-ea"/>
              <a:cs typeface="+mj-cs"/>
            </a:endParaRPr>
          </a:p>
        </p:txBody>
      </p:sp>
      <p:graphicFrame>
        <p:nvGraphicFramePr>
          <p:cNvPr id="7" name="Table 6">
            <a:extLst>
              <a:ext uri="{FF2B5EF4-FFF2-40B4-BE49-F238E27FC236}">
                <a16:creationId xmlns:a16="http://schemas.microsoft.com/office/drawing/2014/main" id="{88591091-120C-6E51-0401-52D473F3E61C}"/>
              </a:ext>
            </a:extLst>
          </p:cNvPr>
          <p:cNvGraphicFramePr>
            <a:graphicFrameLocks noGrp="1"/>
          </p:cNvGraphicFramePr>
          <p:nvPr>
            <p:extLst>
              <p:ext uri="{D42A27DB-BD31-4B8C-83A1-F6EECF244321}">
                <p14:modId xmlns:p14="http://schemas.microsoft.com/office/powerpoint/2010/main" val="1447407655"/>
              </p:ext>
            </p:extLst>
          </p:nvPr>
        </p:nvGraphicFramePr>
        <p:xfrm>
          <a:off x="594025" y="1933007"/>
          <a:ext cx="11003950" cy="4225062"/>
        </p:xfrm>
        <a:graphic>
          <a:graphicData uri="http://schemas.openxmlformats.org/drawingml/2006/table">
            <a:tbl>
              <a:tblPr firstRow="1">
                <a:solidFill>
                  <a:schemeClr val="accent1">
                    <a:lumMod val="20000"/>
                    <a:lumOff val="80000"/>
                  </a:schemeClr>
                </a:solidFill>
              </a:tblPr>
              <a:tblGrid>
                <a:gridCol w="2562130">
                  <a:extLst>
                    <a:ext uri="{9D8B030D-6E8A-4147-A177-3AD203B41FA5}">
                      <a16:colId xmlns:a16="http://schemas.microsoft.com/office/drawing/2014/main" val="2391218740"/>
                    </a:ext>
                  </a:extLst>
                </a:gridCol>
                <a:gridCol w="4232787">
                  <a:extLst>
                    <a:ext uri="{9D8B030D-6E8A-4147-A177-3AD203B41FA5}">
                      <a16:colId xmlns:a16="http://schemas.microsoft.com/office/drawing/2014/main" val="3693630844"/>
                    </a:ext>
                  </a:extLst>
                </a:gridCol>
                <a:gridCol w="4209033">
                  <a:extLst>
                    <a:ext uri="{9D8B030D-6E8A-4147-A177-3AD203B41FA5}">
                      <a16:colId xmlns:a16="http://schemas.microsoft.com/office/drawing/2014/main" val="214190048"/>
                    </a:ext>
                  </a:extLst>
                </a:gridCol>
              </a:tblGrid>
              <a:tr h="392191">
                <a:tc gridSpan="3">
                  <a:txBody>
                    <a:bodyPr/>
                    <a:lstStyle/>
                    <a:p>
                      <a:pPr algn="ctr" fontAlgn="t"/>
                      <a:r>
                        <a:rPr lang="en-US" sz="2400" b="1" i="0" u="none" cap="none" spc="0" dirty="0">
                          <a:solidFill>
                            <a:schemeClr val="tx1"/>
                          </a:solidFill>
                          <a:effectLst/>
                          <a:latin typeface="+mn-lt"/>
                        </a:rPr>
                        <a:t>Levels of Text Difficulty </a:t>
                      </a:r>
                      <a:endParaRPr lang="en-US" sz="2400" b="0" i="0" u="none" cap="none" spc="0" dirty="0">
                        <a:solidFill>
                          <a:schemeClr val="tx1"/>
                        </a:solidFill>
                        <a:effectLst/>
                        <a:latin typeface="+mn-lt"/>
                      </a:endParaRP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63829642"/>
                  </a:ext>
                </a:extLst>
              </a:tr>
              <a:tr h="392191">
                <a:tc>
                  <a:txBody>
                    <a:bodyPr/>
                    <a:lstStyle/>
                    <a:p>
                      <a:pPr algn="l" fontAlgn="t"/>
                      <a:r>
                        <a:rPr lang="en-US" sz="2000" b="1" i="0" cap="none" spc="0">
                          <a:solidFill>
                            <a:schemeClr val="tx1"/>
                          </a:solidFill>
                          <a:effectLst/>
                          <a:latin typeface="+mn-lt"/>
                        </a:rPr>
                        <a:t>Level                                 </a:t>
                      </a:r>
                      <a:endParaRPr lang="en-US" sz="2000" b="0" i="0" cap="none" spc="0">
                        <a:solidFill>
                          <a:schemeClr val="tx1"/>
                        </a:solidFill>
                        <a:effectLst/>
                        <a:latin typeface="+mn-lt"/>
                      </a:endParaRP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fontAlgn="t"/>
                      <a:r>
                        <a:rPr lang="en-US" sz="2000" b="1" i="0" cap="none" spc="0">
                          <a:solidFill>
                            <a:schemeClr val="tx1"/>
                          </a:solidFill>
                          <a:effectLst/>
                          <a:latin typeface="+mn-lt"/>
                        </a:rPr>
                        <a:t>Accuracy </a:t>
                      </a:r>
                      <a:endParaRPr lang="en-US" sz="2000" b="0" i="0" cap="none" spc="0">
                        <a:solidFill>
                          <a:schemeClr val="tx1"/>
                        </a:solidFill>
                        <a:effectLst/>
                        <a:latin typeface="+mn-lt"/>
                      </a:endParaRP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fontAlgn="t"/>
                      <a:r>
                        <a:rPr lang="en-US" sz="2000" b="1" i="0" cap="none" spc="0">
                          <a:solidFill>
                            <a:schemeClr val="tx1"/>
                          </a:solidFill>
                          <a:effectLst/>
                          <a:latin typeface="+mn-lt"/>
                        </a:rPr>
                        <a:t>Use For </a:t>
                      </a:r>
                      <a:endParaRPr lang="en-US" sz="2000" b="0" i="0" cap="none" spc="0">
                        <a:solidFill>
                          <a:schemeClr val="tx1"/>
                        </a:solidFill>
                        <a:effectLst/>
                        <a:latin typeface="+mn-lt"/>
                      </a:endParaRP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983804499"/>
                  </a:ext>
                </a:extLst>
              </a:tr>
              <a:tr h="1578613">
                <a:tc>
                  <a:txBody>
                    <a:bodyPr/>
                    <a:lstStyle/>
                    <a:p>
                      <a:pPr algn="l" fontAlgn="t"/>
                      <a:r>
                        <a:rPr lang="en-US" sz="1600" b="0" i="0" cap="none" spc="0">
                          <a:solidFill>
                            <a:schemeClr val="tx1"/>
                          </a:solidFill>
                          <a:effectLst/>
                          <a:latin typeface="+mn-lt"/>
                        </a:rPr>
                        <a:t>Independent Level</a:t>
                      </a:r>
                    </a:p>
                    <a:p>
                      <a:pPr algn="l" fontAlgn="t"/>
                      <a:r>
                        <a:rPr lang="en-US" sz="1600" b="0" i="0" cap="none" spc="0">
                          <a:solidFill>
                            <a:schemeClr val="tx1"/>
                          </a:solidFill>
                          <a:effectLst/>
                          <a:latin typeface="+mn-lt"/>
                        </a:rPr>
                        <a:t>                                                              </a:t>
                      </a:r>
                    </a:p>
                  </a:txBody>
                  <a:tcPr marR="30332" marT="30332" marB="889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t"/>
                      <a:r>
                        <a:rPr lang="en-US" sz="1600" b="0" i="0" cap="none" spc="0">
                          <a:solidFill>
                            <a:schemeClr val="tx1"/>
                          </a:solidFill>
                          <a:effectLst/>
                          <a:latin typeface="+mn-lt"/>
                        </a:rPr>
                        <a:t>95-100% </a:t>
                      </a:r>
                    </a:p>
                    <a:p>
                      <a:pPr algn="l" fontAlgn="t"/>
                      <a:r>
                        <a:rPr lang="en-US" sz="1600" b="0" i="0" cap="none" spc="0">
                          <a:solidFill>
                            <a:schemeClr val="tx1"/>
                          </a:solidFill>
                          <a:effectLst/>
                          <a:latin typeface="+mn-lt"/>
                        </a:rPr>
                        <a:t>(fewer than 5 errors per 100 words) </a:t>
                      </a: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t"/>
                      <a:r>
                        <a:rPr lang="en-US" sz="1600" b="0" i="0" cap="none" spc="0">
                          <a:solidFill>
                            <a:schemeClr val="tx1"/>
                          </a:solidFill>
                          <a:effectLst/>
                          <a:latin typeface="+mn-lt"/>
                        </a:rPr>
                        <a:t>Independent Reading </a:t>
                      </a:r>
                    </a:p>
                    <a:p>
                      <a:pPr algn="l" fontAlgn="t"/>
                      <a:r>
                        <a:rPr lang="en-US" sz="1600" b="0" i="0" cap="none" spc="0">
                          <a:solidFill>
                            <a:schemeClr val="tx1"/>
                          </a:solidFill>
                          <a:effectLst/>
                          <a:latin typeface="+mn-lt"/>
                        </a:rPr>
                        <a:t>Choral Reading </a:t>
                      </a:r>
                    </a:p>
                    <a:p>
                      <a:pPr algn="l" fontAlgn="t"/>
                      <a:r>
                        <a:rPr lang="en-US" sz="1600" b="0" i="0" cap="none" spc="0">
                          <a:solidFill>
                            <a:schemeClr val="tx1"/>
                          </a:solidFill>
                          <a:effectLst/>
                          <a:latin typeface="+mn-lt"/>
                        </a:rPr>
                        <a:t>Phrase Reading </a:t>
                      </a:r>
                    </a:p>
                    <a:p>
                      <a:pPr algn="l" fontAlgn="t"/>
                      <a:r>
                        <a:rPr lang="en-US" sz="1600" b="0" i="0" cap="none" spc="0">
                          <a:solidFill>
                            <a:schemeClr val="tx1"/>
                          </a:solidFill>
                          <a:effectLst/>
                          <a:latin typeface="+mn-lt"/>
                        </a:rPr>
                        <a:t>Computer-Assisted </a:t>
                      </a:r>
                    </a:p>
                    <a:p>
                      <a:pPr algn="l" fontAlgn="t"/>
                      <a:r>
                        <a:rPr lang="en-US" sz="1600" b="1" i="0" cap="none" spc="0">
                          <a:solidFill>
                            <a:schemeClr val="tx1"/>
                          </a:solidFill>
                          <a:effectLst/>
                          <a:latin typeface="+mn-lt"/>
                        </a:rPr>
                        <a:t>Partner Reading </a:t>
                      </a:r>
                    </a:p>
                    <a:p>
                      <a:pPr algn="l" fontAlgn="t"/>
                      <a:r>
                        <a:rPr lang="en-US" sz="1600" b="0" i="0" cap="none" spc="0">
                          <a:solidFill>
                            <a:schemeClr val="tx1"/>
                          </a:solidFill>
                          <a:effectLst/>
                          <a:latin typeface="+mn-lt"/>
                        </a:rPr>
                        <a:t>Timed Reading </a:t>
                      </a: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372394621"/>
                  </a:ext>
                </a:extLst>
              </a:tr>
              <a:tr h="866760">
                <a:tc>
                  <a:txBody>
                    <a:bodyPr/>
                    <a:lstStyle/>
                    <a:p>
                      <a:pPr algn="l" fontAlgn="t"/>
                      <a:r>
                        <a:rPr lang="en-US" sz="1600" b="0" i="0" cap="none" spc="0">
                          <a:solidFill>
                            <a:schemeClr val="tx1"/>
                          </a:solidFill>
                          <a:effectLst/>
                          <a:latin typeface="+mn-lt"/>
                        </a:rPr>
                        <a:t>Instructional Level </a:t>
                      </a:r>
                    </a:p>
                  </a:txBody>
                  <a:tcPr marR="30332" marT="30332" marB="889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fontAlgn="t"/>
                      <a:r>
                        <a:rPr lang="en-US" sz="1600" b="0" i="0" cap="none" spc="0">
                          <a:solidFill>
                            <a:schemeClr val="tx1"/>
                          </a:solidFill>
                          <a:effectLst/>
                          <a:latin typeface="+mn-lt"/>
                        </a:rPr>
                        <a:t>90% to 100% </a:t>
                      </a:r>
                    </a:p>
                    <a:p>
                      <a:pPr algn="l" fontAlgn="t"/>
                      <a:r>
                        <a:rPr lang="en-US" sz="1600" b="0" i="0" cap="none" spc="0">
                          <a:solidFill>
                            <a:schemeClr val="tx1"/>
                          </a:solidFill>
                          <a:effectLst/>
                          <a:latin typeface="+mn-lt"/>
                        </a:rPr>
                        <a:t>(fewer than 10 errors per 100 words) </a:t>
                      </a: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fontAlgn="t"/>
                      <a:r>
                        <a:rPr lang="en-US" sz="1600" b="0" i="0" cap="none" spc="0">
                          <a:solidFill>
                            <a:schemeClr val="tx1"/>
                          </a:solidFill>
                          <a:effectLst/>
                          <a:latin typeface="+mn-lt"/>
                        </a:rPr>
                        <a:t>Teacher-Assisted Reading </a:t>
                      </a:r>
                    </a:p>
                    <a:p>
                      <a:pPr algn="l" fontAlgn="t"/>
                      <a:r>
                        <a:rPr lang="en-US" sz="1600" b="0" i="0" cap="none" spc="0">
                          <a:solidFill>
                            <a:schemeClr val="tx1"/>
                          </a:solidFill>
                          <a:effectLst/>
                          <a:latin typeface="+mn-lt"/>
                        </a:rPr>
                        <a:t>With Feedback and Support </a:t>
                      </a:r>
                    </a:p>
                    <a:p>
                      <a:pPr algn="l" fontAlgn="t"/>
                      <a:r>
                        <a:rPr lang="en-US" sz="1600" b="0" i="0" cap="none" spc="0">
                          <a:solidFill>
                            <a:schemeClr val="tx1"/>
                          </a:solidFill>
                          <a:effectLst/>
                          <a:latin typeface="+mn-lt"/>
                        </a:rPr>
                        <a:t>Small-Group Reading to Instruct </a:t>
                      </a: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510686946"/>
                  </a:ext>
                </a:extLst>
              </a:tr>
              <a:tr h="866760">
                <a:tc>
                  <a:txBody>
                    <a:bodyPr/>
                    <a:lstStyle/>
                    <a:p>
                      <a:pPr algn="l" fontAlgn="t"/>
                      <a:r>
                        <a:rPr lang="en-US" sz="1600" b="0" i="0" cap="none" spc="0">
                          <a:solidFill>
                            <a:schemeClr val="tx1"/>
                          </a:solidFill>
                          <a:effectLst/>
                          <a:latin typeface="+mn-lt"/>
                        </a:rPr>
                        <a:t>Frustration Level </a:t>
                      </a:r>
                    </a:p>
                  </a:txBody>
                  <a:tcPr marR="30332" marT="30332" marB="889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t"/>
                      <a:r>
                        <a:rPr lang="en-US" sz="1600" b="0" i="0" cap="none" spc="0">
                          <a:solidFill>
                            <a:schemeClr val="tx1"/>
                          </a:solidFill>
                          <a:effectLst/>
                          <a:latin typeface="+mn-lt"/>
                        </a:rPr>
                        <a:t>Less than 90% (more than 10 errors per 100 words) </a:t>
                      </a: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t"/>
                      <a:r>
                        <a:rPr lang="en-US" sz="1600" b="0" i="0" cap="none" spc="0" dirty="0">
                          <a:solidFill>
                            <a:schemeClr val="tx1"/>
                          </a:solidFill>
                          <a:effectLst/>
                          <a:latin typeface="+mn-lt"/>
                        </a:rPr>
                        <a:t>Teacher Read-Aloud </a:t>
                      </a:r>
                    </a:p>
                    <a:p>
                      <a:pPr algn="l" fontAlgn="t"/>
                      <a:r>
                        <a:rPr lang="en-US" sz="1600" b="0" i="0" cap="none" spc="0" dirty="0">
                          <a:solidFill>
                            <a:schemeClr val="tx1"/>
                          </a:solidFill>
                          <a:effectLst/>
                          <a:latin typeface="+mn-lt"/>
                        </a:rPr>
                        <a:t>Hearing fluent reading modeled, but not appropriate for instruction </a:t>
                      </a: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105332098"/>
                  </a:ext>
                </a:extLst>
              </a:tr>
            </a:tbl>
          </a:graphicData>
        </a:graphic>
      </p:graphicFrame>
      <p:sp>
        <p:nvSpPr>
          <p:cNvPr id="3" name="TextBox 2">
            <a:extLst>
              <a:ext uri="{FF2B5EF4-FFF2-40B4-BE49-F238E27FC236}">
                <a16:creationId xmlns:a16="http://schemas.microsoft.com/office/drawing/2014/main" id="{627892E9-3959-9CB7-5390-C9E633E77F6B}"/>
              </a:ext>
            </a:extLst>
          </p:cNvPr>
          <p:cNvSpPr txBox="1"/>
          <p:nvPr/>
        </p:nvSpPr>
        <p:spPr>
          <a:xfrm>
            <a:off x="271296" y="699931"/>
            <a:ext cx="2845459" cy="646331"/>
          </a:xfrm>
          <a:prstGeom prst="rect">
            <a:avLst/>
          </a:prstGeom>
          <a:noFill/>
        </p:spPr>
        <p:txBody>
          <a:bodyPr wrap="none" rtlCol="0">
            <a:spAutoFit/>
          </a:bodyPr>
          <a:lstStyle/>
          <a:p>
            <a:r>
              <a:rPr lang="en-US" sz="3600">
                <a:solidFill>
                  <a:schemeClr val="bg1"/>
                </a:solidFill>
                <a:latin typeface="+mj-lt"/>
              </a:rPr>
              <a:t>Selecting Text </a:t>
            </a:r>
          </a:p>
        </p:txBody>
      </p:sp>
    </p:spTree>
    <p:extLst>
      <p:ext uri="{BB962C8B-B14F-4D97-AF65-F5344CB8AC3E}">
        <p14:creationId xmlns:p14="http://schemas.microsoft.com/office/powerpoint/2010/main" val="1429348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t>Step 2: Select Partners and Materials</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735905"/>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Adapted from 6 Minute Solution</a:t>
            </a:r>
          </a:p>
        </p:txBody>
      </p:sp>
      <p:graphicFrame>
        <p:nvGraphicFramePr>
          <p:cNvPr id="6" name="Table 6">
            <a:extLst>
              <a:ext uri="{FF2B5EF4-FFF2-40B4-BE49-F238E27FC236}">
                <a16:creationId xmlns:a16="http://schemas.microsoft.com/office/drawing/2014/main" id="{567E12E6-5AF6-E841-0EC9-5BF357747A90}"/>
              </a:ext>
            </a:extLst>
          </p:cNvPr>
          <p:cNvGraphicFramePr>
            <a:graphicFrameLocks noGrp="1"/>
          </p:cNvGraphicFramePr>
          <p:nvPr>
            <p:extLst>
              <p:ext uri="{D42A27DB-BD31-4B8C-83A1-F6EECF244321}">
                <p14:modId xmlns:p14="http://schemas.microsoft.com/office/powerpoint/2010/main" val="2554740942"/>
              </p:ext>
            </p:extLst>
          </p:nvPr>
        </p:nvGraphicFramePr>
        <p:xfrm>
          <a:off x="273428" y="1503467"/>
          <a:ext cx="4167322" cy="5145728"/>
        </p:xfrm>
        <a:graphic>
          <a:graphicData uri="http://schemas.openxmlformats.org/drawingml/2006/table">
            <a:tbl>
              <a:tblPr firstRow="1" bandRow="1">
                <a:tableStyleId>{5C22544A-7EE6-4342-B048-85BDC9FD1C3A}</a:tableStyleId>
              </a:tblPr>
              <a:tblGrid>
                <a:gridCol w="2083661">
                  <a:extLst>
                    <a:ext uri="{9D8B030D-6E8A-4147-A177-3AD203B41FA5}">
                      <a16:colId xmlns:a16="http://schemas.microsoft.com/office/drawing/2014/main" val="1232638542"/>
                    </a:ext>
                  </a:extLst>
                </a:gridCol>
                <a:gridCol w="2083661">
                  <a:extLst>
                    <a:ext uri="{9D8B030D-6E8A-4147-A177-3AD203B41FA5}">
                      <a16:colId xmlns:a16="http://schemas.microsoft.com/office/drawing/2014/main" val="2227843696"/>
                    </a:ext>
                  </a:extLst>
                </a:gridCol>
              </a:tblGrid>
              <a:tr h="643216">
                <a:tc>
                  <a:txBody>
                    <a:bodyPr/>
                    <a:lstStyle/>
                    <a:p>
                      <a:r>
                        <a:rPr lang="en-US" b="0" baseline="0">
                          <a:solidFill>
                            <a:schemeClr val="tx1"/>
                          </a:solidFill>
                        </a:rPr>
                        <a:t>Student 1</a:t>
                      </a:r>
                    </a:p>
                  </a:txBody>
                  <a:tcPr>
                    <a:solidFill>
                      <a:schemeClr val="accent1">
                        <a:lumMod val="60000"/>
                        <a:lumOff val="40000"/>
                      </a:schemeClr>
                    </a:solidFill>
                  </a:tcPr>
                </a:tc>
                <a:tc>
                  <a:txBody>
                    <a:bodyPr/>
                    <a:lstStyle/>
                    <a:p>
                      <a:r>
                        <a:rPr lang="en-US" b="0" baseline="0">
                          <a:solidFill>
                            <a:schemeClr val="tx1"/>
                          </a:solidFill>
                        </a:rPr>
                        <a:t>Student 9</a:t>
                      </a:r>
                    </a:p>
                  </a:txBody>
                  <a:tcPr>
                    <a:solidFill>
                      <a:schemeClr val="accent1">
                        <a:lumMod val="60000"/>
                        <a:lumOff val="40000"/>
                      </a:schemeClr>
                    </a:solidFill>
                  </a:tcPr>
                </a:tc>
                <a:extLst>
                  <a:ext uri="{0D108BD9-81ED-4DB2-BD59-A6C34878D82A}">
                    <a16:rowId xmlns:a16="http://schemas.microsoft.com/office/drawing/2014/main" val="3267703130"/>
                  </a:ext>
                </a:extLst>
              </a:tr>
              <a:tr h="643216">
                <a:tc>
                  <a:txBody>
                    <a:bodyPr/>
                    <a:lstStyle/>
                    <a:p>
                      <a:r>
                        <a:rPr lang="en-US"/>
                        <a:t>Student 2</a:t>
                      </a:r>
                    </a:p>
                  </a:txBody>
                  <a:tcPr>
                    <a:solidFill>
                      <a:schemeClr val="accent1">
                        <a:lumMod val="60000"/>
                        <a:lumOff val="40000"/>
                      </a:schemeClr>
                    </a:solidFill>
                  </a:tcPr>
                </a:tc>
                <a:tc>
                  <a:txBody>
                    <a:bodyPr/>
                    <a:lstStyle/>
                    <a:p>
                      <a:r>
                        <a:rPr lang="en-US"/>
                        <a:t>Student 10</a:t>
                      </a:r>
                    </a:p>
                  </a:txBody>
                  <a:tcPr>
                    <a:solidFill>
                      <a:schemeClr val="accent1">
                        <a:lumMod val="60000"/>
                        <a:lumOff val="40000"/>
                      </a:schemeClr>
                    </a:solidFill>
                  </a:tcPr>
                </a:tc>
                <a:extLst>
                  <a:ext uri="{0D108BD9-81ED-4DB2-BD59-A6C34878D82A}">
                    <a16:rowId xmlns:a16="http://schemas.microsoft.com/office/drawing/2014/main" val="4183285765"/>
                  </a:ext>
                </a:extLst>
              </a:tr>
              <a:tr h="643216">
                <a:tc>
                  <a:txBody>
                    <a:bodyPr/>
                    <a:lstStyle/>
                    <a:p>
                      <a:r>
                        <a:rPr lang="en-US"/>
                        <a:t>Student 3</a:t>
                      </a:r>
                    </a:p>
                  </a:txBody>
                  <a:tcPr>
                    <a:solidFill>
                      <a:schemeClr val="accent1">
                        <a:lumMod val="60000"/>
                        <a:lumOff val="40000"/>
                      </a:schemeClr>
                    </a:solidFill>
                  </a:tcPr>
                </a:tc>
                <a:tc>
                  <a:txBody>
                    <a:bodyPr/>
                    <a:lstStyle/>
                    <a:p>
                      <a:r>
                        <a:rPr lang="en-US"/>
                        <a:t>Student 11</a:t>
                      </a:r>
                    </a:p>
                  </a:txBody>
                  <a:tcPr>
                    <a:solidFill>
                      <a:schemeClr val="accent1">
                        <a:lumMod val="60000"/>
                        <a:lumOff val="40000"/>
                      </a:schemeClr>
                    </a:solidFill>
                  </a:tcPr>
                </a:tc>
                <a:extLst>
                  <a:ext uri="{0D108BD9-81ED-4DB2-BD59-A6C34878D82A}">
                    <a16:rowId xmlns:a16="http://schemas.microsoft.com/office/drawing/2014/main" val="2114431926"/>
                  </a:ext>
                </a:extLst>
              </a:tr>
              <a:tr h="643216">
                <a:tc>
                  <a:txBody>
                    <a:bodyPr/>
                    <a:lstStyle/>
                    <a:p>
                      <a:r>
                        <a:rPr lang="en-US"/>
                        <a:t>Student 4</a:t>
                      </a:r>
                    </a:p>
                  </a:txBody>
                  <a:tcPr>
                    <a:solidFill>
                      <a:schemeClr val="accent1">
                        <a:lumMod val="60000"/>
                        <a:lumOff val="40000"/>
                      </a:schemeClr>
                    </a:solidFill>
                  </a:tcPr>
                </a:tc>
                <a:tc>
                  <a:txBody>
                    <a:bodyPr/>
                    <a:lstStyle/>
                    <a:p>
                      <a:r>
                        <a:rPr lang="en-US"/>
                        <a:t>Student 12</a:t>
                      </a:r>
                    </a:p>
                  </a:txBody>
                  <a:tcPr>
                    <a:solidFill>
                      <a:schemeClr val="accent1">
                        <a:lumMod val="60000"/>
                        <a:lumOff val="40000"/>
                      </a:schemeClr>
                    </a:solidFill>
                  </a:tcPr>
                </a:tc>
                <a:extLst>
                  <a:ext uri="{0D108BD9-81ED-4DB2-BD59-A6C34878D82A}">
                    <a16:rowId xmlns:a16="http://schemas.microsoft.com/office/drawing/2014/main" val="3161783572"/>
                  </a:ext>
                </a:extLst>
              </a:tr>
              <a:tr h="643216">
                <a:tc>
                  <a:txBody>
                    <a:bodyPr/>
                    <a:lstStyle/>
                    <a:p>
                      <a:r>
                        <a:rPr lang="en-US"/>
                        <a:t>Student 5</a:t>
                      </a:r>
                    </a:p>
                  </a:txBody>
                  <a:tcPr>
                    <a:solidFill>
                      <a:schemeClr val="accent1">
                        <a:lumMod val="60000"/>
                        <a:lumOff val="40000"/>
                      </a:schemeClr>
                    </a:solidFill>
                  </a:tcPr>
                </a:tc>
                <a:tc>
                  <a:txBody>
                    <a:bodyPr/>
                    <a:lstStyle/>
                    <a:p>
                      <a:r>
                        <a:rPr lang="en-US"/>
                        <a:t>Student 13</a:t>
                      </a:r>
                    </a:p>
                  </a:txBody>
                  <a:tcPr>
                    <a:solidFill>
                      <a:schemeClr val="accent1">
                        <a:lumMod val="60000"/>
                        <a:lumOff val="40000"/>
                      </a:schemeClr>
                    </a:solidFill>
                  </a:tcPr>
                </a:tc>
                <a:extLst>
                  <a:ext uri="{0D108BD9-81ED-4DB2-BD59-A6C34878D82A}">
                    <a16:rowId xmlns:a16="http://schemas.microsoft.com/office/drawing/2014/main" val="2283085967"/>
                  </a:ext>
                </a:extLst>
              </a:tr>
              <a:tr h="643216">
                <a:tc>
                  <a:txBody>
                    <a:bodyPr/>
                    <a:lstStyle/>
                    <a:p>
                      <a:r>
                        <a:rPr lang="en-US"/>
                        <a:t>Student 6</a:t>
                      </a:r>
                    </a:p>
                  </a:txBody>
                  <a:tcPr>
                    <a:solidFill>
                      <a:schemeClr val="accent1">
                        <a:lumMod val="60000"/>
                        <a:lumOff val="40000"/>
                      </a:schemeClr>
                    </a:solidFill>
                  </a:tcPr>
                </a:tc>
                <a:tc>
                  <a:txBody>
                    <a:bodyPr/>
                    <a:lstStyle/>
                    <a:p>
                      <a:r>
                        <a:rPr lang="en-US"/>
                        <a:t>Student 14 </a:t>
                      </a:r>
                    </a:p>
                  </a:txBody>
                  <a:tcPr>
                    <a:solidFill>
                      <a:schemeClr val="accent1">
                        <a:lumMod val="60000"/>
                        <a:lumOff val="40000"/>
                      </a:schemeClr>
                    </a:solidFill>
                  </a:tcPr>
                </a:tc>
                <a:extLst>
                  <a:ext uri="{0D108BD9-81ED-4DB2-BD59-A6C34878D82A}">
                    <a16:rowId xmlns:a16="http://schemas.microsoft.com/office/drawing/2014/main" val="256375851"/>
                  </a:ext>
                </a:extLst>
              </a:tr>
              <a:tr h="643216">
                <a:tc>
                  <a:txBody>
                    <a:bodyPr/>
                    <a:lstStyle/>
                    <a:p>
                      <a:r>
                        <a:rPr lang="en-US"/>
                        <a:t>Student 7</a:t>
                      </a:r>
                    </a:p>
                  </a:txBody>
                  <a:tcPr>
                    <a:solidFill>
                      <a:schemeClr val="accent1">
                        <a:lumMod val="60000"/>
                        <a:lumOff val="40000"/>
                      </a:schemeClr>
                    </a:solidFill>
                  </a:tcPr>
                </a:tc>
                <a:tc>
                  <a:txBody>
                    <a:bodyPr/>
                    <a:lstStyle/>
                    <a:p>
                      <a:r>
                        <a:rPr lang="en-US"/>
                        <a:t>Student 15</a:t>
                      </a:r>
                    </a:p>
                    <a:p>
                      <a:endParaRPr lang="en-US"/>
                    </a:p>
                  </a:txBody>
                  <a:tcPr>
                    <a:solidFill>
                      <a:schemeClr val="accent1">
                        <a:lumMod val="60000"/>
                        <a:lumOff val="40000"/>
                      </a:schemeClr>
                    </a:solidFill>
                  </a:tcPr>
                </a:tc>
                <a:extLst>
                  <a:ext uri="{0D108BD9-81ED-4DB2-BD59-A6C34878D82A}">
                    <a16:rowId xmlns:a16="http://schemas.microsoft.com/office/drawing/2014/main" val="2899126252"/>
                  </a:ext>
                </a:extLst>
              </a:tr>
              <a:tr h="643216">
                <a:tc>
                  <a:txBody>
                    <a:bodyPr/>
                    <a:lstStyle/>
                    <a:p>
                      <a:r>
                        <a:rPr lang="en-US"/>
                        <a:t>Student 8</a:t>
                      </a:r>
                    </a:p>
                  </a:txBody>
                  <a:tcPr>
                    <a:solidFill>
                      <a:schemeClr val="accent1">
                        <a:lumMod val="60000"/>
                        <a:lumOff val="40000"/>
                      </a:schemeClr>
                    </a:solidFill>
                  </a:tcPr>
                </a:tc>
                <a:tc>
                  <a:txBody>
                    <a:bodyPr/>
                    <a:lstStyle/>
                    <a:p>
                      <a:r>
                        <a:rPr lang="en-US"/>
                        <a:t>Student 16</a:t>
                      </a:r>
                    </a:p>
                  </a:txBody>
                  <a:tcPr>
                    <a:solidFill>
                      <a:schemeClr val="accent1">
                        <a:lumMod val="60000"/>
                        <a:lumOff val="40000"/>
                      </a:schemeClr>
                    </a:solidFill>
                  </a:tcPr>
                </a:tc>
                <a:extLst>
                  <a:ext uri="{0D108BD9-81ED-4DB2-BD59-A6C34878D82A}">
                    <a16:rowId xmlns:a16="http://schemas.microsoft.com/office/drawing/2014/main" val="3359266076"/>
                  </a:ext>
                </a:extLst>
              </a:tr>
            </a:tbl>
          </a:graphicData>
        </a:graphic>
      </p:graphicFrame>
      <p:pic>
        <p:nvPicPr>
          <p:cNvPr id="8" name="Picture 7" descr="Children reading a book">
            <a:extLst>
              <a:ext uri="{FF2B5EF4-FFF2-40B4-BE49-F238E27FC236}">
                <a16:creationId xmlns:a16="http://schemas.microsoft.com/office/drawing/2014/main" id="{204B1AEA-B21D-FDFA-7B88-A847A52B8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390" y="3144798"/>
            <a:ext cx="4812869" cy="3208579"/>
          </a:xfrm>
          <a:prstGeom prst="rect">
            <a:avLst/>
          </a:prstGeom>
          <a:effectLst>
            <a:softEdge rad="127000"/>
          </a:effectLst>
        </p:spPr>
      </p:pic>
      <p:sp>
        <p:nvSpPr>
          <p:cNvPr id="9" name="Arrow: Right 8">
            <a:extLst>
              <a:ext uri="{FF2B5EF4-FFF2-40B4-BE49-F238E27FC236}">
                <a16:creationId xmlns:a16="http://schemas.microsoft.com/office/drawing/2014/main" id="{FF7C6F3A-4534-EFF4-7499-D4BF908FEB33}"/>
              </a:ext>
              <a:ext uri="{C183D7F6-B498-43B3-948B-1728B52AA6E4}">
                <adec:decorative xmlns:adec="http://schemas.microsoft.com/office/drawing/2017/decorative" val="1"/>
              </a:ext>
            </a:extLst>
          </p:cNvPr>
          <p:cNvSpPr/>
          <p:nvPr/>
        </p:nvSpPr>
        <p:spPr>
          <a:xfrm>
            <a:off x="1472341" y="1771424"/>
            <a:ext cx="774914" cy="12297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17">
            <a:extLst>
              <a:ext uri="{FF2B5EF4-FFF2-40B4-BE49-F238E27FC236}">
                <a16:creationId xmlns:a16="http://schemas.microsoft.com/office/drawing/2014/main" id="{405CCF0B-64EA-0328-C16C-2D8E09E158AF}"/>
              </a:ext>
            </a:extLst>
          </p:cNvPr>
          <p:cNvGraphicFramePr>
            <a:graphicFrameLocks noGrp="1"/>
          </p:cNvGraphicFramePr>
          <p:nvPr>
            <p:extLst>
              <p:ext uri="{D42A27DB-BD31-4B8C-83A1-F6EECF244321}">
                <p14:modId xmlns:p14="http://schemas.microsoft.com/office/powerpoint/2010/main" val="3311052356"/>
              </p:ext>
            </p:extLst>
          </p:nvPr>
        </p:nvGraphicFramePr>
        <p:xfrm>
          <a:off x="4755195" y="1507135"/>
          <a:ext cx="2314413" cy="2103120"/>
        </p:xfrm>
        <a:graphic>
          <a:graphicData uri="http://schemas.openxmlformats.org/drawingml/2006/table">
            <a:tbl>
              <a:tblPr firstRow="1" bandRow="1">
                <a:tableStyleId>{5C22544A-7EE6-4342-B048-85BDC9FD1C3A}</a:tableStyleId>
              </a:tblPr>
              <a:tblGrid>
                <a:gridCol w="2314413">
                  <a:extLst>
                    <a:ext uri="{9D8B030D-6E8A-4147-A177-3AD203B41FA5}">
                      <a16:colId xmlns:a16="http://schemas.microsoft.com/office/drawing/2014/main" val="3128222908"/>
                    </a:ext>
                  </a:extLst>
                </a:gridCol>
              </a:tblGrid>
              <a:tr h="404539">
                <a:tc>
                  <a:txBody>
                    <a:bodyPr/>
                    <a:lstStyle/>
                    <a:p>
                      <a:pPr algn="ctr"/>
                      <a:r>
                        <a:rPr lang="en-US"/>
                        <a:t>Small Group with Teacher</a:t>
                      </a:r>
                    </a:p>
                  </a:txBody>
                  <a:tcPr>
                    <a:solidFill>
                      <a:schemeClr val="bg2">
                        <a:lumMod val="75000"/>
                      </a:schemeClr>
                    </a:solidFill>
                  </a:tcPr>
                </a:tc>
                <a:extLst>
                  <a:ext uri="{0D108BD9-81ED-4DB2-BD59-A6C34878D82A}">
                    <a16:rowId xmlns:a16="http://schemas.microsoft.com/office/drawing/2014/main" val="1274210635"/>
                  </a:ext>
                </a:extLst>
              </a:tr>
              <a:tr h="1059462">
                <a:tc>
                  <a:txBody>
                    <a:bodyPr/>
                    <a:lstStyle/>
                    <a:p>
                      <a:pPr algn="ctr"/>
                      <a:r>
                        <a:rPr lang="en-US"/>
                        <a:t>Student 17</a:t>
                      </a:r>
                    </a:p>
                    <a:p>
                      <a:pPr algn="ctr"/>
                      <a:r>
                        <a:rPr lang="en-US"/>
                        <a:t>Student 18 </a:t>
                      </a:r>
                    </a:p>
                    <a:p>
                      <a:pPr algn="ctr"/>
                      <a:r>
                        <a:rPr lang="en-US"/>
                        <a:t>Student 19</a:t>
                      </a:r>
                    </a:p>
                    <a:p>
                      <a:pPr algn="ctr"/>
                      <a:r>
                        <a:rPr lang="en-US"/>
                        <a:t>Student 20</a:t>
                      </a:r>
                    </a:p>
                    <a:p>
                      <a:pPr algn="ctr"/>
                      <a:r>
                        <a:rPr lang="en-US"/>
                        <a:t>Student 21</a:t>
                      </a:r>
                    </a:p>
                  </a:txBody>
                  <a:tcPr>
                    <a:solidFill>
                      <a:schemeClr val="accent1">
                        <a:lumMod val="60000"/>
                        <a:lumOff val="40000"/>
                      </a:schemeClr>
                    </a:solidFill>
                  </a:tcPr>
                </a:tc>
                <a:extLst>
                  <a:ext uri="{0D108BD9-81ED-4DB2-BD59-A6C34878D82A}">
                    <a16:rowId xmlns:a16="http://schemas.microsoft.com/office/drawing/2014/main" val="3364373913"/>
                  </a:ext>
                </a:extLst>
              </a:tr>
            </a:tbl>
          </a:graphicData>
        </a:graphic>
      </p:graphicFrame>
      <p:sp>
        <p:nvSpPr>
          <p:cNvPr id="3" name="Arrow: Right 2">
            <a:extLst>
              <a:ext uri="{FF2B5EF4-FFF2-40B4-BE49-F238E27FC236}">
                <a16:creationId xmlns:a16="http://schemas.microsoft.com/office/drawing/2014/main" id="{B42798A1-27D5-71BE-3D62-115ECCBF60DD}"/>
              </a:ext>
              <a:ext uri="{C183D7F6-B498-43B3-948B-1728B52AA6E4}">
                <adec:decorative xmlns:adec="http://schemas.microsoft.com/office/drawing/2017/decorative" val="1"/>
              </a:ext>
            </a:extLst>
          </p:cNvPr>
          <p:cNvSpPr/>
          <p:nvPr/>
        </p:nvSpPr>
        <p:spPr>
          <a:xfrm>
            <a:off x="1472341" y="2435719"/>
            <a:ext cx="774914" cy="12297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8D27AC61-3AED-5A1D-0978-703FB2BBFF10}"/>
              </a:ext>
              <a:ext uri="{C183D7F6-B498-43B3-948B-1728B52AA6E4}">
                <adec:decorative xmlns:adec="http://schemas.microsoft.com/office/drawing/2017/decorative" val="1"/>
              </a:ext>
            </a:extLst>
          </p:cNvPr>
          <p:cNvSpPr/>
          <p:nvPr/>
        </p:nvSpPr>
        <p:spPr>
          <a:xfrm>
            <a:off x="1472341" y="3033388"/>
            <a:ext cx="774914" cy="12297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C789E562-549F-75AC-469B-2538C1E37D3F}"/>
              </a:ext>
              <a:ext uri="{C183D7F6-B498-43B3-948B-1728B52AA6E4}">
                <adec:decorative xmlns:adec="http://schemas.microsoft.com/office/drawing/2017/decorative" val="1"/>
              </a:ext>
            </a:extLst>
          </p:cNvPr>
          <p:cNvSpPr/>
          <p:nvPr/>
        </p:nvSpPr>
        <p:spPr>
          <a:xfrm>
            <a:off x="1472341" y="3698470"/>
            <a:ext cx="774914" cy="12297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5C30C99C-C482-922E-1FBB-DAC8F465C5C6}"/>
              </a:ext>
              <a:ext uri="{C183D7F6-B498-43B3-948B-1728B52AA6E4}">
                <adec:decorative xmlns:adec="http://schemas.microsoft.com/office/drawing/2017/decorative" val="1"/>
              </a:ext>
            </a:extLst>
          </p:cNvPr>
          <p:cNvSpPr/>
          <p:nvPr/>
        </p:nvSpPr>
        <p:spPr>
          <a:xfrm>
            <a:off x="1472341" y="4302064"/>
            <a:ext cx="774914" cy="12297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3657877-9020-2EC1-FCEC-AB8118E9CCF0}"/>
              </a:ext>
              <a:ext uri="{C183D7F6-B498-43B3-948B-1728B52AA6E4}">
                <adec:decorative xmlns:adec="http://schemas.microsoft.com/office/drawing/2017/decorative" val="1"/>
              </a:ext>
            </a:extLst>
          </p:cNvPr>
          <p:cNvSpPr/>
          <p:nvPr/>
        </p:nvSpPr>
        <p:spPr>
          <a:xfrm>
            <a:off x="1472341" y="4935913"/>
            <a:ext cx="774914" cy="12297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F7A5C4AD-464E-B2DF-EB09-C28ECD2D9FB2}"/>
              </a:ext>
              <a:ext uri="{C183D7F6-B498-43B3-948B-1728B52AA6E4}">
                <adec:decorative xmlns:adec="http://schemas.microsoft.com/office/drawing/2017/decorative" val="1"/>
              </a:ext>
            </a:extLst>
          </p:cNvPr>
          <p:cNvSpPr/>
          <p:nvPr/>
        </p:nvSpPr>
        <p:spPr>
          <a:xfrm>
            <a:off x="1472341" y="5569762"/>
            <a:ext cx="774914" cy="12297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BD8EA7F1-8437-175C-6044-67CFF4459683}"/>
              </a:ext>
              <a:ext uri="{C183D7F6-B498-43B3-948B-1728B52AA6E4}">
                <adec:decorative xmlns:adec="http://schemas.microsoft.com/office/drawing/2017/decorative" val="1"/>
              </a:ext>
            </a:extLst>
          </p:cNvPr>
          <p:cNvSpPr/>
          <p:nvPr/>
        </p:nvSpPr>
        <p:spPr>
          <a:xfrm>
            <a:off x="1472341" y="6253533"/>
            <a:ext cx="774914" cy="99844"/>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576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42717" y="482088"/>
            <a:ext cx="8934400" cy="527100"/>
          </a:xfrm>
        </p:spPr>
        <p:txBody>
          <a:bodyPr vert="horz" lIns="91440" tIns="45720" rIns="91440" bIns="45720" rtlCol="0" anchor="b">
            <a:noAutofit/>
          </a:bodyPr>
          <a:lstStyle/>
          <a:p>
            <a:pPr>
              <a:spcBef>
                <a:spcPct val="0"/>
              </a:spcBef>
            </a:pPr>
            <a:r>
              <a:rPr lang="en-US" sz="4000">
                <a:solidFill>
                  <a:schemeClr val="bg1"/>
                </a:solidFill>
                <a:latin typeface="+mj-lt"/>
                <a:ea typeface="+mj-ea"/>
                <a:cs typeface="+mj-cs"/>
              </a:rPr>
              <a:t>Tools and Materials </a:t>
            </a:r>
          </a:p>
        </p:txBody>
      </p:sp>
      <p:graphicFrame>
        <p:nvGraphicFramePr>
          <p:cNvPr id="6" name="Diagram 5">
            <a:extLst>
              <a:ext uri="{FF2B5EF4-FFF2-40B4-BE49-F238E27FC236}">
                <a16:creationId xmlns:a16="http://schemas.microsoft.com/office/drawing/2014/main" id="{1E833298-F99C-3804-9DC3-FFFA6D0EBD2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7403044"/>
              </p:ext>
            </p:extLst>
          </p:nvPr>
        </p:nvGraphicFramePr>
        <p:xfrm>
          <a:off x="242717" y="1638462"/>
          <a:ext cx="4790365" cy="49810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Young boy and girl drawing in class">
            <a:extLst>
              <a:ext uri="{FF2B5EF4-FFF2-40B4-BE49-F238E27FC236}">
                <a16:creationId xmlns:a16="http://schemas.microsoft.com/office/drawing/2014/main" id="{2BB25DB9-2AC8-AF7F-64ED-A81E6F2FCCD1}"/>
              </a:ext>
            </a:extLst>
          </p:cNvPr>
          <p:cNvPicPr>
            <a:picLocks noChangeAspect="1"/>
          </p:cNvPicPr>
          <p:nvPr/>
        </p:nvPicPr>
        <p:blipFill rotWithShape="1">
          <a:blip r:embed="rId8">
            <a:extLst>
              <a:ext uri="{28A0092B-C50C-407E-A947-70E740481C1C}">
                <a14:useLocalDpi xmlns:a14="http://schemas.microsoft.com/office/drawing/2010/main" val="0"/>
              </a:ext>
            </a:extLst>
          </a:blip>
          <a:srcRect l="17481" r="1556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a:extLst>
              <a:ext uri="{FF2B5EF4-FFF2-40B4-BE49-F238E27FC236}">
                <a16:creationId xmlns:a16="http://schemas.microsoft.com/office/drawing/2014/main" id="{47E413AC-9823-4677-B846-E3040C007D79}"/>
              </a:ext>
              <a:ext uri="{C183D7F6-B498-43B3-948B-1728B52AA6E4}">
                <adec:decorative xmlns:adec="http://schemas.microsoft.com/office/drawing/2017/decorative" val="1"/>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spTree>
    <p:extLst>
      <p:ext uri="{BB962C8B-B14F-4D97-AF65-F5344CB8AC3E}">
        <p14:creationId xmlns:p14="http://schemas.microsoft.com/office/powerpoint/2010/main" val="1555569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t>Step 3: Provide a Model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42717" y="6152153"/>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1800">
                <a:solidFill>
                  <a:schemeClr val="tx1"/>
                </a:solidFill>
              </a:rPr>
              <a:t>(Adapted from 6 Minute Solution)</a:t>
            </a:r>
          </a:p>
        </p:txBody>
      </p:sp>
      <p:pic>
        <p:nvPicPr>
          <p:cNvPr id="3" name="Picture 2" descr="Boy writing in classroom">
            <a:extLst>
              <a:ext uri="{FF2B5EF4-FFF2-40B4-BE49-F238E27FC236}">
                <a16:creationId xmlns:a16="http://schemas.microsoft.com/office/drawing/2014/main" id="{2E068FA0-4F11-3C70-3BC1-461458A04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92" y="2469830"/>
            <a:ext cx="5463798" cy="3642532"/>
          </a:xfrm>
          <a:prstGeom prst="rect">
            <a:avLst/>
          </a:prstGeom>
          <a:effectLst>
            <a:softEdge rad="127000"/>
          </a:effectLst>
        </p:spPr>
      </p:pic>
      <p:graphicFrame>
        <p:nvGraphicFramePr>
          <p:cNvPr id="5" name="Diagram 4">
            <a:extLst>
              <a:ext uri="{FF2B5EF4-FFF2-40B4-BE49-F238E27FC236}">
                <a16:creationId xmlns:a16="http://schemas.microsoft.com/office/drawing/2014/main" id="{750265B7-EFBB-FA5D-DAAA-9F484F83215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5682570"/>
              </p:ext>
            </p:extLst>
          </p:nvPr>
        </p:nvGraphicFramePr>
        <p:xfrm>
          <a:off x="5196386" y="1450428"/>
          <a:ext cx="6752897" cy="51987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Google Shape;338;g610ef0e5f8_7_79">
            <a:extLst>
              <a:ext uri="{FF2B5EF4-FFF2-40B4-BE49-F238E27FC236}">
                <a16:creationId xmlns:a16="http://schemas.microsoft.com/office/drawing/2014/main" id="{29F16E00-D17A-A23F-7FFF-9B778EB43C14}"/>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latin typeface="+mj-lt"/>
                <a:ea typeface="+mj-ea"/>
                <a:cs typeface="+mj-cs"/>
              </a:rPr>
              <a:t>Structured Partner Fluency Reading Routine </a:t>
            </a:r>
            <a:endParaRPr lang="en-US" sz="2400">
              <a:solidFill>
                <a:schemeClr val="bg1"/>
              </a:solidFill>
            </a:endParaRPr>
          </a:p>
        </p:txBody>
      </p:sp>
    </p:spTree>
    <p:extLst>
      <p:ext uri="{BB962C8B-B14F-4D97-AF65-F5344CB8AC3E}">
        <p14:creationId xmlns:p14="http://schemas.microsoft.com/office/powerpoint/2010/main" val="1746562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4. Practice</a:t>
            </a:r>
            <a:endParaRPr lang="en-US"/>
          </a:p>
        </p:txBody>
      </p:sp>
      <p:sp>
        <p:nvSpPr>
          <p:cNvPr id="3" name="Google Shape;338;g610ef0e5f8_7_79">
            <a:extLst>
              <a:ext uri="{FF2B5EF4-FFF2-40B4-BE49-F238E27FC236}">
                <a16:creationId xmlns:a16="http://schemas.microsoft.com/office/drawing/2014/main" id="{FD6285B6-C537-4057-E54E-EDD68BB2445E}"/>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latin typeface="+mj-lt"/>
                <a:ea typeface="+mj-ea"/>
                <a:cs typeface="+mj-cs"/>
              </a:rPr>
              <a:t>Structured Partner Fluency Reading Routine </a:t>
            </a:r>
            <a:endParaRPr lang="en-US" sz="2400">
              <a:solidFill>
                <a:schemeClr val="bg1"/>
              </a:solidFill>
            </a:endParaRPr>
          </a:p>
        </p:txBody>
      </p:sp>
      <p:sp>
        <p:nvSpPr>
          <p:cNvPr id="2" name="TextBox 1">
            <a:extLst>
              <a:ext uri="{FF2B5EF4-FFF2-40B4-BE49-F238E27FC236}">
                <a16:creationId xmlns:a16="http://schemas.microsoft.com/office/drawing/2014/main" id="{757F3212-0AAD-238E-2035-CC53423EF9E7}"/>
              </a:ext>
            </a:extLst>
          </p:cNvPr>
          <p:cNvSpPr txBox="1"/>
          <p:nvPr/>
        </p:nvSpPr>
        <p:spPr>
          <a:xfrm>
            <a:off x="623062" y="1720840"/>
            <a:ext cx="6200383" cy="4801314"/>
          </a:xfrm>
          <a:prstGeom prst="rect">
            <a:avLst/>
          </a:prstGeom>
          <a:noFill/>
        </p:spPr>
        <p:txBody>
          <a:bodyPr wrap="square" rtlCol="0">
            <a:spAutoFit/>
          </a:bodyPr>
          <a:lstStyle/>
          <a:p>
            <a:r>
              <a:rPr lang="en-US"/>
              <a:t>What will you say and do?  What are students expected to say and do?</a:t>
            </a:r>
          </a:p>
          <a:p>
            <a:endParaRPr lang="en-US"/>
          </a:p>
          <a:p>
            <a:r>
              <a:rPr lang="en-US"/>
              <a:t>What language will you use to set this procedure and provide corrective feedback? Plan your materials and partners in advance, adjusting with data updates. Explain and model all the parts of this routine before starting so students are aware of expectations during this time. </a:t>
            </a:r>
          </a:p>
          <a:p>
            <a:endParaRPr lang="en-US"/>
          </a:p>
          <a:p>
            <a:r>
              <a:rPr lang="en-US"/>
              <a:t>Be mindful of: </a:t>
            </a:r>
          </a:p>
          <a:p>
            <a:endParaRPr lang="en-US"/>
          </a:p>
          <a:p>
            <a:pPr marL="285750" indent="-285750">
              <a:buFontTx/>
              <a:buChar char="-"/>
            </a:pPr>
            <a:r>
              <a:rPr lang="en-US"/>
              <a:t>Organization of materials </a:t>
            </a:r>
          </a:p>
          <a:p>
            <a:pPr marL="285750" indent="-285750">
              <a:buFontTx/>
              <a:buChar char="-"/>
            </a:pPr>
            <a:r>
              <a:rPr lang="en-US"/>
              <a:t>Additional partner considerations </a:t>
            </a:r>
          </a:p>
          <a:p>
            <a:pPr marL="285750" indent="-285750">
              <a:buFontTx/>
              <a:buChar char="-"/>
            </a:pPr>
            <a:r>
              <a:rPr lang="en-US"/>
              <a:t>Adequate modeling and practicing the procedure </a:t>
            </a:r>
          </a:p>
          <a:p>
            <a:endParaRPr lang="en-US"/>
          </a:p>
          <a:p>
            <a:endParaRPr lang="en-US"/>
          </a:p>
          <a:p>
            <a:endParaRPr lang="en-US"/>
          </a:p>
        </p:txBody>
      </p:sp>
      <p:grpSp>
        <p:nvGrpSpPr>
          <p:cNvPr id="7" name="Group 6">
            <a:extLst>
              <a:ext uri="{FF2B5EF4-FFF2-40B4-BE49-F238E27FC236}">
                <a16:creationId xmlns:a16="http://schemas.microsoft.com/office/drawing/2014/main" id="{65CB80B9-2480-4392-893F-F8B935D40838}"/>
              </a:ext>
              <a:ext uri="{C183D7F6-B498-43B3-948B-1728B52AA6E4}">
                <adec:decorative xmlns:adec="http://schemas.microsoft.com/office/drawing/2017/decorative" val="1"/>
              </a:ext>
            </a:extLst>
          </p:cNvPr>
          <p:cNvGrpSpPr/>
          <p:nvPr/>
        </p:nvGrpSpPr>
        <p:grpSpPr>
          <a:xfrm>
            <a:off x="7072095" y="1836959"/>
            <a:ext cx="4496843" cy="4685194"/>
            <a:chOff x="0" y="210371"/>
            <a:chExt cx="4496843" cy="2123673"/>
          </a:xfrm>
          <a:scene3d>
            <a:camera prst="orthographicFront"/>
            <a:lightRig rig="threePt" dir="t">
              <a:rot lat="0" lon="0" rev="7500000"/>
            </a:lightRig>
          </a:scene3d>
        </p:grpSpPr>
        <p:sp>
          <p:nvSpPr>
            <p:cNvPr id="9" name="TextBox 8">
              <a:extLst>
                <a:ext uri="{FF2B5EF4-FFF2-40B4-BE49-F238E27FC236}">
                  <a16:creationId xmlns:a16="http://schemas.microsoft.com/office/drawing/2014/main" id="{F49FCEE7-D6E7-8A46-54B7-DFD53C4A1B68}"/>
                </a:ext>
              </a:extLst>
            </p:cNvPr>
            <p:cNvSpPr txBox="1"/>
            <p:nvPr/>
          </p:nvSpPr>
          <p:spPr>
            <a:xfrm>
              <a:off x="0" y="210371"/>
              <a:ext cx="4496843" cy="1944031"/>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9005" tIns="354076" rIns="349005" bIns="120904" numCol="1" spcCol="1270" anchor="t" anchorCtr="0">
              <a:noAutofit/>
            </a:bodyPr>
            <a:lstStyle/>
            <a:p>
              <a:pPr marL="171450" lvl="1" indent="-171450" algn="l" defTabSz="755650">
                <a:lnSpc>
                  <a:spcPct val="90000"/>
                </a:lnSpc>
                <a:spcBef>
                  <a:spcPct val="0"/>
                </a:spcBef>
                <a:spcAft>
                  <a:spcPct val="15000"/>
                </a:spcAft>
                <a:buChar char="•"/>
              </a:pPr>
              <a:r>
                <a:rPr lang="en-US" sz="1700" b="0" i="1" kern="1200"/>
                <a:t>"Now it is your turn. I am going to set the timer for one minute.</a:t>
              </a:r>
            </a:p>
            <a:p>
              <a:pPr marL="171450" lvl="1" indent="-171450" algn="l" defTabSz="755650">
                <a:lnSpc>
                  <a:spcPct val="90000"/>
                </a:lnSpc>
                <a:spcBef>
                  <a:spcPct val="0"/>
                </a:spcBef>
                <a:spcAft>
                  <a:spcPct val="15000"/>
                </a:spcAft>
                <a:buChar char="•"/>
              </a:pPr>
              <a:r>
                <a:rPr lang="en-US" sz="1700" i="1"/>
                <a:t>“Partner 1s will start whisper reading so only their partner can hear.”</a:t>
              </a:r>
            </a:p>
            <a:p>
              <a:pPr marL="171450" lvl="1" indent="-171450" algn="l" defTabSz="755650">
                <a:lnSpc>
                  <a:spcPct val="90000"/>
                </a:lnSpc>
                <a:spcBef>
                  <a:spcPct val="0"/>
                </a:spcBef>
                <a:spcAft>
                  <a:spcPct val="15000"/>
                </a:spcAft>
                <a:buChar char="•"/>
              </a:pPr>
              <a:r>
                <a:rPr lang="en-US" sz="1700" i="1"/>
                <a:t>“Partner 2s, w</a:t>
              </a:r>
              <a:r>
                <a:rPr lang="en-US" sz="1700" i="1" kern="1200"/>
                <a:t>hile your partner is reading, you will follow along and underline any errors you hear.”</a:t>
              </a:r>
            </a:p>
            <a:p>
              <a:pPr marL="171450" lvl="1" indent="-171450" algn="l" defTabSz="755650">
                <a:lnSpc>
                  <a:spcPct val="90000"/>
                </a:lnSpc>
                <a:spcBef>
                  <a:spcPct val="0"/>
                </a:spcBef>
                <a:spcAft>
                  <a:spcPct val="15000"/>
                </a:spcAft>
                <a:buChar char="•"/>
              </a:pPr>
              <a:r>
                <a:rPr lang="en-US" sz="1700" i="1"/>
                <a:t>“When the time is up, Partner 2 will circle the last word where Partner 1 stopped.”</a:t>
              </a:r>
            </a:p>
            <a:p>
              <a:pPr marL="171450" lvl="1" indent="-171450" algn="l" defTabSz="755650">
                <a:lnSpc>
                  <a:spcPct val="90000"/>
                </a:lnSpc>
                <a:spcBef>
                  <a:spcPct val="0"/>
                </a:spcBef>
                <a:spcAft>
                  <a:spcPct val="15000"/>
                </a:spcAft>
                <a:buChar char="•"/>
              </a:pPr>
              <a:r>
                <a:rPr lang="en-US" sz="1700" i="1"/>
                <a:t> “Then Partner 2 will figure out Partner 1's correct words per minute, or cwpm, score.”</a:t>
              </a:r>
            </a:p>
            <a:p>
              <a:pPr marL="171450" lvl="1" indent="-171450" algn="l" defTabSz="755650">
                <a:lnSpc>
                  <a:spcPct val="90000"/>
                </a:lnSpc>
                <a:spcBef>
                  <a:spcPct val="0"/>
                </a:spcBef>
                <a:spcAft>
                  <a:spcPct val="15000"/>
                </a:spcAft>
                <a:buChar char="•"/>
              </a:pPr>
              <a:r>
                <a:rPr lang="en-US" sz="1700" i="1"/>
                <a:t>"Finally, you will point to any reading errors your partner made, one word at a time, and pronounce the word correctly for your partner. Your partner will then read the word again correctly.“</a:t>
              </a:r>
            </a:p>
            <a:p>
              <a:pPr marL="171450" lvl="1" indent="-171450" algn="l" defTabSz="755650">
                <a:lnSpc>
                  <a:spcPct val="90000"/>
                </a:lnSpc>
                <a:spcBef>
                  <a:spcPct val="0"/>
                </a:spcBef>
                <a:spcAft>
                  <a:spcPct val="15000"/>
                </a:spcAft>
                <a:buChar char="•"/>
              </a:pPr>
              <a:endParaRPr lang="en-US" sz="1700" i="1"/>
            </a:p>
            <a:p>
              <a:pPr marL="171450" lvl="1" indent="-171450" algn="l" defTabSz="755650">
                <a:lnSpc>
                  <a:spcPct val="90000"/>
                </a:lnSpc>
                <a:spcBef>
                  <a:spcPct val="0"/>
                </a:spcBef>
                <a:spcAft>
                  <a:spcPct val="15000"/>
                </a:spcAft>
                <a:buChar char="•"/>
              </a:pPr>
              <a:endParaRPr lang="en-US" sz="1700" i="1"/>
            </a:p>
            <a:p>
              <a:pPr marL="171450" lvl="1" indent="-171450" algn="l" defTabSz="755650">
                <a:lnSpc>
                  <a:spcPct val="90000"/>
                </a:lnSpc>
                <a:spcBef>
                  <a:spcPct val="0"/>
                </a:spcBef>
                <a:spcAft>
                  <a:spcPct val="15000"/>
                </a:spcAft>
                <a:buChar char="•"/>
              </a:pPr>
              <a:endParaRPr lang="en-US" sz="1700" i="1" kern="1200"/>
            </a:p>
          </p:txBody>
        </p:sp>
        <p:sp>
          <p:nvSpPr>
            <p:cNvPr id="8" name="Rectangle 7">
              <a:extLst>
                <a:ext uri="{FF2B5EF4-FFF2-40B4-BE49-F238E27FC236}">
                  <a16:creationId xmlns:a16="http://schemas.microsoft.com/office/drawing/2014/main" id="{62C78328-861C-ABA7-19B4-85237B9C17C7}"/>
                </a:ext>
              </a:extLst>
            </p:cNvPr>
            <p:cNvSpPr/>
            <p:nvPr/>
          </p:nvSpPr>
          <p:spPr>
            <a:xfrm>
              <a:off x="0" y="299144"/>
              <a:ext cx="4496843" cy="2034900"/>
            </a:xfrm>
            <a:prstGeom prst="rect">
              <a:avLst/>
            </a:prstGeom>
            <a:sp3d z="152400" extrusionH="63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4" name="Group 3">
            <a:extLst>
              <a:ext uri="{FF2B5EF4-FFF2-40B4-BE49-F238E27FC236}">
                <a16:creationId xmlns:a16="http://schemas.microsoft.com/office/drawing/2014/main" id="{7A033037-27D9-D910-2A41-B7A6F01A654A}"/>
              </a:ext>
              <a:ext uri="{C183D7F6-B498-43B3-948B-1728B52AA6E4}">
                <adec:decorative xmlns:adec="http://schemas.microsoft.com/office/drawing/2017/decorative" val="1"/>
              </a:ext>
            </a:extLst>
          </p:cNvPr>
          <p:cNvGrpSpPr/>
          <p:nvPr/>
        </p:nvGrpSpPr>
        <p:grpSpPr>
          <a:xfrm>
            <a:off x="7318657" y="1576894"/>
            <a:ext cx="3147790" cy="501840"/>
            <a:chOff x="224842" y="48224"/>
            <a:chExt cx="3147790" cy="501840"/>
          </a:xfrm>
          <a:scene3d>
            <a:camera prst="orthographicFront"/>
            <a:lightRig rig="threePt" dir="t">
              <a:rot lat="0" lon="0" rev="7500000"/>
            </a:lightRig>
          </a:scene3d>
        </p:grpSpPr>
        <p:sp>
          <p:nvSpPr>
            <p:cNvPr id="5" name="Rectangle: Rounded Corners 4">
              <a:extLst>
                <a:ext uri="{FF2B5EF4-FFF2-40B4-BE49-F238E27FC236}">
                  <a16:creationId xmlns:a16="http://schemas.microsoft.com/office/drawing/2014/main" id="{F9C75FD4-DEAA-1BB5-6994-1BB5E8A05E82}"/>
                </a:ext>
              </a:extLst>
            </p:cNvPr>
            <p:cNvSpPr/>
            <p:nvPr/>
          </p:nvSpPr>
          <p:spPr>
            <a:xfrm>
              <a:off x="224842" y="48224"/>
              <a:ext cx="3147790" cy="501840"/>
            </a:xfrm>
            <a:prstGeom prst="roundRect">
              <a:avLst/>
            </a:prstGeom>
            <a:solidFill>
              <a:schemeClr val="bg2"/>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1E538778-8321-8A43-3E4D-BA0A4284DF6E}"/>
                </a:ext>
              </a:extLst>
            </p:cNvPr>
            <p:cNvSpPr txBox="1"/>
            <p:nvPr/>
          </p:nvSpPr>
          <p:spPr>
            <a:xfrm>
              <a:off x="249340" y="72722"/>
              <a:ext cx="3098794" cy="45284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8979" tIns="0" rIns="118979" bIns="0" numCol="1" spcCol="1270" anchor="ctr" anchorCtr="0">
              <a:noAutofit/>
            </a:bodyPr>
            <a:lstStyle/>
            <a:p>
              <a:pPr marL="0" lvl="0" indent="0" algn="l" defTabSz="800100">
                <a:lnSpc>
                  <a:spcPct val="90000"/>
                </a:lnSpc>
                <a:spcBef>
                  <a:spcPct val="0"/>
                </a:spcBef>
                <a:spcAft>
                  <a:spcPct val="35000"/>
                </a:spcAft>
                <a:buNone/>
              </a:pPr>
              <a:r>
                <a:rPr lang="en-US"/>
                <a:t>Structured Partner Reading</a:t>
              </a:r>
              <a:endParaRPr lang="en-US" sz="1800" kern="1200" baseline="0"/>
            </a:p>
          </p:txBody>
        </p:sp>
      </p:grpSp>
    </p:spTree>
    <p:extLst>
      <p:ext uri="{BB962C8B-B14F-4D97-AF65-F5344CB8AC3E}">
        <p14:creationId xmlns:p14="http://schemas.microsoft.com/office/powerpoint/2010/main" val="2303029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71919" y="2929222"/>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Modeling Instruction</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2901309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1: Set the Purpose</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latin typeface="+mj-lt"/>
                <a:ea typeface="+mj-ea"/>
                <a:cs typeface="+mj-cs"/>
              </a:rPr>
              <a:t>Structured Partner Fluency Reading Routine </a:t>
            </a:r>
            <a:endParaRPr lang="en-US" sz="2400">
              <a:solidFill>
                <a:schemeClr val="bg1"/>
              </a:solidFill>
            </a:endParaRPr>
          </a:p>
        </p:txBody>
      </p:sp>
      <p:sp>
        <p:nvSpPr>
          <p:cNvPr id="2" name="TextBox 1">
            <a:extLst>
              <a:ext uri="{FF2B5EF4-FFF2-40B4-BE49-F238E27FC236}">
                <a16:creationId xmlns:a16="http://schemas.microsoft.com/office/drawing/2014/main" id="{2D8033B8-D7F8-D469-8BA3-EF80AF8C5CE9}"/>
              </a:ext>
            </a:extLst>
          </p:cNvPr>
          <p:cNvSpPr txBox="1"/>
          <p:nvPr/>
        </p:nvSpPr>
        <p:spPr>
          <a:xfrm>
            <a:off x="716475" y="2747006"/>
            <a:ext cx="5638800" cy="1569660"/>
          </a:xfrm>
          <a:prstGeom prst="rect">
            <a:avLst/>
          </a:prstGeom>
          <a:noFill/>
        </p:spPr>
        <p:txBody>
          <a:bodyPr wrap="square" rtlCol="0">
            <a:spAutoFit/>
          </a:bodyPr>
          <a:lstStyle/>
          <a:p>
            <a:r>
              <a:rPr lang="en-US" sz="2400" i="1">
                <a:latin typeface="Calibri Light" panose="020F0302020204030204" pitchFamily="34" charset="0"/>
                <a:cs typeface="Calibri Light" panose="020F0302020204030204" pitchFamily="34" charset="0"/>
              </a:rPr>
              <a:t>“When we read, we focus on decoding the words accurately and at a good pace. This is called reading fluency. </a:t>
            </a:r>
            <a:r>
              <a:rPr lang="en-US" sz="2400" b="1" i="1">
                <a:latin typeface="Calibri Light" panose="020F0302020204030204" pitchFamily="34" charset="0"/>
                <a:cs typeface="Calibri Light" panose="020F0302020204030204" pitchFamily="34" charset="0"/>
              </a:rPr>
              <a:t>Today, we are going to practice reading fluently with a partner.”</a:t>
            </a:r>
          </a:p>
        </p:txBody>
      </p:sp>
      <p:pic>
        <p:nvPicPr>
          <p:cNvPr id="6" name="Picture 5" descr="Child raising hand in classroom">
            <a:extLst>
              <a:ext uri="{FF2B5EF4-FFF2-40B4-BE49-F238E27FC236}">
                <a16:creationId xmlns:a16="http://schemas.microsoft.com/office/drawing/2014/main" id="{BA518228-1C9F-8CBE-62CB-0E39D4B4E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275" y="1958730"/>
            <a:ext cx="5753100" cy="3835400"/>
          </a:xfrm>
          <a:prstGeom prst="rect">
            <a:avLst/>
          </a:prstGeom>
          <a:effectLst>
            <a:softEdge rad="279400"/>
          </a:effectLst>
        </p:spPr>
      </p:pic>
    </p:spTree>
    <p:extLst>
      <p:ext uri="{BB962C8B-B14F-4D97-AF65-F5344CB8AC3E}">
        <p14:creationId xmlns:p14="http://schemas.microsoft.com/office/powerpoint/2010/main" val="2264275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163085"/>
            <a:ext cx="8934400" cy="527100"/>
          </a:xfrm>
        </p:spPr>
        <p:txBody>
          <a:bodyPr/>
          <a:lstStyle/>
          <a:p>
            <a:r>
              <a:rPr lang="en-US" sz="4000"/>
              <a:t>Step 2: Select Partners and Materials </a:t>
            </a:r>
          </a:p>
        </p:txBody>
      </p:sp>
      <p:sp>
        <p:nvSpPr>
          <p:cNvPr id="2" name="Google Shape;338;g610ef0e5f8_7_79">
            <a:extLst>
              <a:ext uri="{FF2B5EF4-FFF2-40B4-BE49-F238E27FC236}">
                <a16:creationId xmlns:a16="http://schemas.microsoft.com/office/drawing/2014/main" id="{C57C3B84-1A9E-9D9F-881F-C47874A772FE}"/>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latin typeface="+mj-lt"/>
                <a:ea typeface="+mj-ea"/>
                <a:cs typeface="+mj-cs"/>
              </a:rPr>
              <a:t>Structured Partner Fluency Reading Routine </a:t>
            </a:r>
            <a:endParaRPr lang="en-US" sz="2400">
              <a:solidFill>
                <a:schemeClr val="bg1"/>
              </a:solidFill>
            </a:endParaRPr>
          </a:p>
        </p:txBody>
      </p:sp>
      <p:pic>
        <p:nvPicPr>
          <p:cNvPr id="4" name="Picture 3">
            <a:extLst>
              <a:ext uri="{FF2B5EF4-FFF2-40B4-BE49-F238E27FC236}">
                <a16:creationId xmlns:a16="http://schemas.microsoft.com/office/drawing/2014/main" id="{736A43CE-7AF1-E43F-E924-0F4354F52B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87378" y="3181435"/>
            <a:ext cx="4268826" cy="3273074"/>
          </a:xfrm>
          <a:prstGeom prst="rect">
            <a:avLst/>
          </a:prstGeom>
        </p:spPr>
      </p:pic>
      <p:pic>
        <p:nvPicPr>
          <p:cNvPr id="6" name="Picture 5" descr="Stopwatch on white background">
            <a:extLst>
              <a:ext uri="{FF2B5EF4-FFF2-40B4-BE49-F238E27FC236}">
                <a16:creationId xmlns:a16="http://schemas.microsoft.com/office/drawing/2014/main" id="{D75FD101-E1CE-AE5B-8586-B7B3D0A20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3952" y="3278880"/>
            <a:ext cx="2723535" cy="3308590"/>
          </a:xfrm>
          <a:prstGeom prst="rect">
            <a:avLst/>
          </a:prstGeom>
        </p:spPr>
      </p:pic>
      <p:sp>
        <p:nvSpPr>
          <p:cNvPr id="8" name="TextBox 7">
            <a:extLst>
              <a:ext uri="{FF2B5EF4-FFF2-40B4-BE49-F238E27FC236}">
                <a16:creationId xmlns:a16="http://schemas.microsoft.com/office/drawing/2014/main" id="{61CCB002-6425-FB05-54ED-CB245CBB93B6}"/>
              </a:ext>
            </a:extLst>
          </p:cNvPr>
          <p:cNvSpPr txBox="1"/>
          <p:nvPr/>
        </p:nvSpPr>
        <p:spPr>
          <a:xfrm>
            <a:off x="395746" y="1683075"/>
            <a:ext cx="11546318" cy="1200329"/>
          </a:xfrm>
          <a:prstGeom prst="rect">
            <a:avLst/>
          </a:prstGeom>
          <a:noFill/>
        </p:spPr>
        <p:txBody>
          <a:bodyPr wrap="square" rtlCol="0">
            <a:spAutoFit/>
          </a:bodyPr>
          <a:lstStyle/>
          <a:p>
            <a:r>
              <a:rPr lang="en-US" sz="2400" b="0" i="1" u="none" strike="noStrike">
                <a:solidFill>
                  <a:srgbClr val="000000"/>
                </a:solidFill>
                <a:effectLst/>
                <a:latin typeface="Calibri Light" panose="020F0302020204030204" pitchFamily="34" charset="0"/>
                <a:cs typeface="Calibri Light" panose="020F0302020204030204" pitchFamily="34" charset="0"/>
              </a:rPr>
              <a:t>"In your partnerships, one of you will be Partner 1 and one of you will be Partner 2. All Partners </a:t>
            </a:r>
            <a:r>
              <a:rPr lang="en-US" sz="2400" i="1">
                <a:solidFill>
                  <a:srgbClr val="000000"/>
                </a:solidFill>
                <a:latin typeface="Calibri Light" panose="020F0302020204030204" pitchFamily="34" charset="0"/>
                <a:cs typeface="Calibri Light" panose="020F0302020204030204" pitchFamily="34" charset="0"/>
              </a:rPr>
              <a:t>1</a:t>
            </a:r>
            <a:r>
              <a:rPr lang="en-US" sz="2400" b="0" i="1" u="none" strike="noStrike">
                <a:solidFill>
                  <a:srgbClr val="000000"/>
                </a:solidFill>
                <a:effectLst/>
                <a:latin typeface="Calibri Light" panose="020F0302020204030204" pitchFamily="34" charset="0"/>
                <a:cs typeface="Calibri Light" panose="020F0302020204030204" pitchFamily="34" charset="0"/>
              </a:rPr>
              <a:t>s will read at the same time while all Partner 2s will listen, follow along, and underline any reading errors.”</a:t>
            </a:r>
            <a:endParaRPr lang="en-US" sz="2400" i="1">
              <a:latin typeface="Calibri Light" panose="020F0302020204030204" pitchFamily="34" charset="0"/>
              <a:cs typeface="Calibri Light" panose="020F0302020204030204" pitchFamily="34" charset="0"/>
            </a:endParaRPr>
          </a:p>
        </p:txBody>
      </p:sp>
      <p:pic>
        <p:nvPicPr>
          <p:cNvPr id="7" name="Picture 6">
            <a:extLst>
              <a:ext uri="{FF2B5EF4-FFF2-40B4-BE49-F238E27FC236}">
                <a16:creationId xmlns:a16="http://schemas.microsoft.com/office/drawing/2014/main" id="{EB04C782-D4CE-478D-3FAB-3BDCD95D1F0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295235" y="2571328"/>
            <a:ext cx="3212754" cy="4123587"/>
          </a:xfrm>
          <a:prstGeom prst="rect">
            <a:avLst/>
          </a:prstGeom>
        </p:spPr>
      </p:pic>
    </p:spTree>
    <p:extLst>
      <p:ext uri="{BB962C8B-B14F-4D97-AF65-F5344CB8AC3E}">
        <p14:creationId xmlns:p14="http://schemas.microsoft.com/office/powerpoint/2010/main" val="781437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163085"/>
            <a:ext cx="8934400" cy="527100"/>
          </a:xfrm>
        </p:spPr>
        <p:txBody>
          <a:bodyPr/>
          <a:lstStyle/>
          <a:p>
            <a:r>
              <a:rPr lang="en-US" sz="4000"/>
              <a:t>Step 3: Provide a Model  </a:t>
            </a:r>
          </a:p>
        </p:txBody>
      </p:sp>
      <p:sp>
        <p:nvSpPr>
          <p:cNvPr id="2" name="Google Shape;338;g610ef0e5f8_7_79">
            <a:extLst>
              <a:ext uri="{FF2B5EF4-FFF2-40B4-BE49-F238E27FC236}">
                <a16:creationId xmlns:a16="http://schemas.microsoft.com/office/drawing/2014/main" id="{D8F1E47F-E6AA-873D-709F-715FBE4C8C5E}"/>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latin typeface="+mj-lt"/>
                <a:ea typeface="+mj-ea"/>
                <a:cs typeface="+mj-cs"/>
              </a:rPr>
              <a:t>Structured Partner Fluency Reading Routine </a:t>
            </a:r>
            <a:endParaRPr lang="en-US" sz="2400">
              <a:solidFill>
                <a:schemeClr val="bg1"/>
              </a:solidFill>
            </a:endParaRPr>
          </a:p>
        </p:txBody>
      </p:sp>
      <p:graphicFrame>
        <p:nvGraphicFramePr>
          <p:cNvPr id="17" name="TextBox 2">
            <a:extLst>
              <a:ext uri="{FF2B5EF4-FFF2-40B4-BE49-F238E27FC236}">
                <a16:creationId xmlns:a16="http://schemas.microsoft.com/office/drawing/2014/main" id="{502C660B-293F-B40A-2310-DFEF66D2BC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433017"/>
              </p:ext>
            </p:extLst>
          </p:nvPr>
        </p:nvGraphicFramePr>
        <p:xfrm>
          <a:off x="1875912" y="1708001"/>
          <a:ext cx="8440175" cy="4801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2202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39496"/>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Introduction</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09665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t>Step 4: Practice </a:t>
            </a:r>
          </a:p>
        </p:txBody>
      </p:sp>
      <p:sp>
        <p:nvSpPr>
          <p:cNvPr id="2" name="Google Shape;338;g610ef0e5f8_7_79">
            <a:extLst>
              <a:ext uri="{FF2B5EF4-FFF2-40B4-BE49-F238E27FC236}">
                <a16:creationId xmlns:a16="http://schemas.microsoft.com/office/drawing/2014/main" id="{83AF2F9F-EAA4-E875-EDFD-5EE6D41EEF2E}"/>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latin typeface="+mj-lt"/>
                <a:ea typeface="+mj-ea"/>
                <a:cs typeface="+mj-cs"/>
              </a:rPr>
              <a:t>Structured Partner Fluency Reading Routine </a:t>
            </a:r>
            <a:endParaRPr lang="en-US" sz="2400">
              <a:solidFill>
                <a:schemeClr val="bg1"/>
              </a:solidFill>
            </a:endParaRPr>
          </a:p>
        </p:txBody>
      </p:sp>
      <p:sp>
        <p:nvSpPr>
          <p:cNvPr id="3" name="TextBox 2">
            <a:extLst>
              <a:ext uri="{FF2B5EF4-FFF2-40B4-BE49-F238E27FC236}">
                <a16:creationId xmlns:a16="http://schemas.microsoft.com/office/drawing/2014/main" id="{E905F47B-AD3B-8716-AF4B-C4FC0FBC1634}"/>
              </a:ext>
            </a:extLst>
          </p:cNvPr>
          <p:cNvSpPr txBox="1"/>
          <p:nvPr/>
        </p:nvSpPr>
        <p:spPr>
          <a:xfrm>
            <a:off x="433136" y="1892967"/>
            <a:ext cx="5662863" cy="3416320"/>
          </a:xfrm>
          <a:prstGeom prst="rect">
            <a:avLst/>
          </a:prstGeom>
          <a:noFill/>
        </p:spPr>
        <p:txBody>
          <a:bodyPr wrap="square" rtlCol="0">
            <a:spAutoFit/>
          </a:bodyPr>
          <a:lstStyle/>
          <a:p>
            <a:r>
              <a:rPr lang="en-US" sz="2400" i="1">
                <a:latin typeface="Calibri Light" panose="020F0302020204030204" pitchFamily="34" charset="0"/>
                <a:cs typeface="Calibri Light" panose="020F0302020204030204" pitchFamily="34" charset="0"/>
              </a:rPr>
              <a:t>"Now it is your turn. I am going to set the timer for one minute.</a:t>
            </a:r>
          </a:p>
          <a:p>
            <a:endParaRPr lang="en-US" sz="2400" i="1">
              <a:latin typeface="Calibri Light" panose="020F0302020204030204" pitchFamily="34" charset="0"/>
              <a:cs typeface="Calibri Light" panose="020F0302020204030204" pitchFamily="34" charset="0"/>
            </a:endParaRPr>
          </a:p>
          <a:p>
            <a:r>
              <a:rPr lang="en-US" sz="2400" i="1">
                <a:latin typeface="Calibri Light" panose="020F0302020204030204" pitchFamily="34" charset="0"/>
                <a:cs typeface="Calibri Light" panose="020F0302020204030204" pitchFamily="34" charset="0"/>
              </a:rPr>
              <a:t>“Partner 1 will start whisper reading so only their partner can hear.”</a:t>
            </a:r>
          </a:p>
          <a:p>
            <a:endParaRPr lang="en-US" sz="2400" i="1">
              <a:latin typeface="Calibri Light" panose="020F0302020204030204" pitchFamily="34" charset="0"/>
              <a:cs typeface="Calibri Light" panose="020F0302020204030204" pitchFamily="34" charset="0"/>
            </a:endParaRPr>
          </a:p>
          <a:p>
            <a:r>
              <a:rPr lang="en-US" sz="2400" i="1">
                <a:latin typeface="Calibri Light" panose="020F0302020204030204" pitchFamily="34" charset="0"/>
                <a:cs typeface="Calibri Light" panose="020F0302020204030204" pitchFamily="34" charset="0"/>
              </a:rPr>
              <a:t>“Partner 2, while your partner is reading, you will follow along and underline any errors you hear.”</a:t>
            </a:r>
          </a:p>
        </p:txBody>
      </p:sp>
      <p:pic>
        <p:nvPicPr>
          <p:cNvPr id="6" name="Picture 5">
            <a:extLst>
              <a:ext uri="{FF2B5EF4-FFF2-40B4-BE49-F238E27FC236}">
                <a16:creationId xmlns:a16="http://schemas.microsoft.com/office/drawing/2014/main" id="{466B2D09-30CA-5C5B-0405-4E00CA1443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30855" y="735905"/>
            <a:ext cx="4505964" cy="5783428"/>
          </a:xfrm>
          <a:prstGeom prst="rect">
            <a:avLst/>
          </a:prstGeom>
        </p:spPr>
      </p:pic>
    </p:spTree>
    <p:extLst>
      <p:ext uri="{BB962C8B-B14F-4D97-AF65-F5344CB8AC3E}">
        <p14:creationId xmlns:p14="http://schemas.microsoft.com/office/powerpoint/2010/main" val="3899351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t>Step 4: Practice </a:t>
            </a:r>
          </a:p>
        </p:txBody>
      </p:sp>
      <p:sp>
        <p:nvSpPr>
          <p:cNvPr id="2" name="Google Shape;338;g610ef0e5f8_7_79">
            <a:extLst>
              <a:ext uri="{FF2B5EF4-FFF2-40B4-BE49-F238E27FC236}">
                <a16:creationId xmlns:a16="http://schemas.microsoft.com/office/drawing/2014/main" id="{83AF2F9F-EAA4-E875-EDFD-5EE6D41EEF2E}"/>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latin typeface="+mj-lt"/>
                <a:ea typeface="+mj-ea"/>
                <a:cs typeface="+mj-cs"/>
              </a:rPr>
              <a:t>Structured Partner Fluency Reading Routine </a:t>
            </a:r>
            <a:endParaRPr lang="en-US" sz="2400">
              <a:solidFill>
                <a:schemeClr val="bg1"/>
              </a:solidFill>
            </a:endParaRPr>
          </a:p>
        </p:txBody>
      </p:sp>
      <p:sp>
        <p:nvSpPr>
          <p:cNvPr id="3" name="TextBox 2">
            <a:extLst>
              <a:ext uri="{FF2B5EF4-FFF2-40B4-BE49-F238E27FC236}">
                <a16:creationId xmlns:a16="http://schemas.microsoft.com/office/drawing/2014/main" id="{E5D35AFE-299E-09C9-2851-DAB3BF0F1B0E}"/>
              </a:ext>
            </a:extLst>
          </p:cNvPr>
          <p:cNvSpPr txBox="1"/>
          <p:nvPr/>
        </p:nvSpPr>
        <p:spPr>
          <a:xfrm>
            <a:off x="5682225" y="2057334"/>
            <a:ext cx="6096000" cy="3970318"/>
          </a:xfrm>
          <a:prstGeom prst="rect">
            <a:avLst/>
          </a:prstGeom>
          <a:noFill/>
        </p:spPr>
        <p:txBody>
          <a:bodyPr wrap="square" rtlCol="0">
            <a:spAutoFit/>
          </a:bodyPr>
          <a:lstStyle/>
          <a:p>
            <a:pPr marL="0" lvl="1" algn="l" defTabSz="755650">
              <a:lnSpc>
                <a:spcPct val="90000"/>
              </a:lnSpc>
              <a:spcBef>
                <a:spcPct val="0"/>
              </a:spcBef>
              <a:spcAft>
                <a:spcPct val="15000"/>
              </a:spcAft>
            </a:pPr>
            <a:r>
              <a:rPr lang="en-US" sz="2400" i="1">
                <a:latin typeface="Calibri Light" panose="020F0302020204030204" pitchFamily="34" charset="0"/>
                <a:cs typeface="Calibri Light" panose="020F0302020204030204" pitchFamily="34" charset="0"/>
              </a:rPr>
              <a:t>“When the time is up, Partner 2 will circle the last word where Partner 1 stopped.”</a:t>
            </a:r>
          </a:p>
          <a:p>
            <a:pPr marL="171450" lvl="1" indent="-171450" algn="l" defTabSz="755650">
              <a:lnSpc>
                <a:spcPct val="90000"/>
              </a:lnSpc>
              <a:spcBef>
                <a:spcPct val="0"/>
              </a:spcBef>
              <a:spcAft>
                <a:spcPct val="15000"/>
              </a:spcAft>
              <a:buChar char="•"/>
            </a:pPr>
            <a:endParaRPr lang="en-US" sz="2400" i="1">
              <a:latin typeface="Calibri Light" panose="020F0302020204030204" pitchFamily="34" charset="0"/>
              <a:cs typeface="Calibri Light" panose="020F0302020204030204" pitchFamily="34" charset="0"/>
            </a:endParaRPr>
          </a:p>
          <a:p>
            <a:pPr marL="0" lvl="1" algn="l" defTabSz="755650">
              <a:lnSpc>
                <a:spcPct val="90000"/>
              </a:lnSpc>
              <a:spcBef>
                <a:spcPct val="0"/>
              </a:spcBef>
              <a:spcAft>
                <a:spcPct val="15000"/>
              </a:spcAft>
            </a:pPr>
            <a:r>
              <a:rPr lang="en-US" sz="2400" i="1">
                <a:latin typeface="Calibri Light" panose="020F0302020204030204" pitchFamily="34" charset="0"/>
                <a:cs typeface="Calibri Light" panose="020F0302020204030204" pitchFamily="34" charset="0"/>
              </a:rPr>
              <a:t> “Then Partner 2 will figure out Partner 1’s words correct per minute, or WCPM, score.”</a:t>
            </a:r>
          </a:p>
          <a:p>
            <a:pPr marL="171450" lvl="1" indent="-171450" algn="l" defTabSz="755650">
              <a:lnSpc>
                <a:spcPct val="90000"/>
              </a:lnSpc>
              <a:spcBef>
                <a:spcPct val="0"/>
              </a:spcBef>
              <a:spcAft>
                <a:spcPct val="15000"/>
              </a:spcAft>
              <a:buChar char="•"/>
            </a:pPr>
            <a:endParaRPr lang="en-US" sz="2400" i="1">
              <a:latin typeface="Calibri Light" panose="020F0302020204030204" pitchFamily="34" charset="0"/>
              <a:cs typeface="Calibri Light" panose="020F0302020204030204" pitchFamily="34" charset="0"/>
            </a:endParaRPr>
          </a:p>
          <a:p>
            <a:pPr marL="0" lvl="1" algn="l" defTabSz="755650">
              <a:lnSpc>
                <a:spcPct val="90000"/>
              </a:lnSpc>
              <a:spcBef>
                <a:spcPct val="0"/>
              </a:spcBef>
              <a:spcAft>
                <a:spcPct val="15000"/>
              </a:spcAft>
            </a:pPr>
            <a:r>
              <a:rPr lang="en-US" sz="2400" i="1">
                <a:latin typeface="Calibri Light" panose="020F0302020204030204" pitchFamily="34" charset="0"/>
                <a:cs typeface="Calibri Light" panose="020F0302020204030204" pitchFamily="34" charset="0"/>
              </a:rPr>
              <a:t>"Finally, you will point to any reading errors your partner made, one word at a time, and pronounce the word correctly for your partner. Your partner will then read the word again correctly.“</a:t>
            </a:r>
          </a:p>
        </p:txBody>
      </p:sp>
      <p:pic>
        <p:nvPicPr>
          <p:cNvPr id="6" name="Picture 5">
            <a:extLst>
              <a:ext uri="{FF2B5EF4-FFF2-40B4-BE49-F238E27FC236}">
                <a16:creationId xmlns:a16="http://schemas.microsoft.com/office/drawing/2014/main" id="{67CA05D8-909A-8CD6-537E-A827342A23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3775" y="2278507"/>
            <a:ext cx="4896102" cy="3283119"/>
          </a:xfrm>
          <a:prstGeom prst="rect">
            <a:avLst/>
          </a:prstGeom>
          <a:effectLst>
            <a:softEdge rad="127000"/>
          </a:effectLst>
        </p:spPr>
      </p:pic>
    </p:spTree>
    <p:extLst>
      <p:ext uri="{BB962C8B-B14F-4D97-AF65-F5344CB8AC3E}">
        <p14:creationId xmlns:p14="http://schemas.microsoft.com/office/powerpoint/2010/main" val="89037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888125"/>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Practice</a:t>
            </a: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403812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24712" y="212700"/>
            <a:ext cx="8934400" cy="527100"/>
          </a:xfrm>
        </p:spPr>
        <p:txBody>
          <a:bodyPr vert="horz" lIns="91440" tIns="45720" rIns="91440" bIns="45720" rtlCol="0" anchor="ctr">
            <a:noAutofit/>
          </a:bodyPr>
          <a:lstStyle/>
          <a:p>
            <a:pPr>
              <a:spcBef>
                <a:spcPct val="0"/>
              </a:spcBef>
            </a:pPr>
            <a:r>
              <a:rPr lang="en-US" sz="4000" kern="1200">
                <a:solidFill>
                  <a:schemeClr val="bg1"/>
                </a:solidFill>
                <a:latin typeface="+mj-lt"/>
                <a:ea typeface="+mj-ea"/>
                <a:cs typeface="+mj-cs"/>
              </a:rPr>
              <a:t>Instructional Routine Look Fors </a:t>
            </a:r>
          </a:p>
        </p:txBody>
      </p:sp>
      <p:sp>
        <p:nvSpPr>
          <p:cNvPr id="3" name="TextBox 2">
            <a:extLst>
              <a:ext uri="{FF2B5EF4-FFF2-40B4-BE49-F238E27FC236}">
                <a16:creationId xmlns:a16="http://schemas.microsoft.com/office/drawing/2014/main" id="{3D734E66-3E57-897E-A356-B888A26CC93B}"/>
              </a:ext>
            </a:extLst>
          </p:cNvPr>
          <p:cNvSpPr txBox="1"/>
          <p:nvPr/>
        </p:nvSpPr>
        <p:spPr>
          <a:xfrm>
            <a:off x="361831" y="1626782"/>
            <a:ext cx="11468338" cy="4619854"/>
          </a:xfrm>
          <a:prstGeom prst="rect">
            <a:avLst/>
          </a:prstGeom>
          <a:noFill/>
        </p:spPr>
        <p:txBody>
          <a:bodyPr wrap="square">
            <a:spAutoFit/>
          </a:bodyPr>
          <a:lstStyle/>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The teacher selects an evidence-based practice for fluency instruction </a:t>
            </a:r>
            <a:r>
              <a:rPr lang="en-US" sz="1800" b="0" i="1">
                <a:solidFill>
                  <a:srgbClr val="000000"/>
                </a:solidFill>
                <a:effectLst/>
                <a:latin typeface="Calibri" panose="020F0502020204030204" pitchFamily="34" charset="0"/>
              </a:rPr>
              <a:t>(see criterion description for this indicator</a:t>
            </a:r>
            <a:r>
              <a:rPr lang="en-US" sz="1800" b="0" i="0">
                <a:solidFill>
                  <a:srgbClr val="000000"/>
                </a:solidFill>
                <a:effectLst/>
                <a:latin typeface="Calibri" panose="020F0502020204030204" pitchFamily="34" charset="0"/>
              </a:rPr>
              <a:t>). </a:t>
            </a:r>
          </a:p>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The teacher sets a purpose for the fluency task so students know the objective of the activity. </a:t>
            </a:r>
          </a:p>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The teacher establishes appropriate partnerships for fluency practice. </a:t>
            </a:r>
          </a:p>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The text provided to students for fluency practice is matched to each student’s needs and can be read with 95%-100% accuracy. </a:t>
            </a:r>
          </a:p>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When appropriate to the task, the teacher has taught students how to accurately calculate WCPM. </a:t>
            </a:r>
          </a:p>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The teacher has trained students how to mark errors and indicate the stopping point on a timed reading (when applicable). </a:t>
            </a:r>
          </a:p>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Lesson/task is appropriate for student skill level/age/ grade. </a:t>
            </a:r>
          </a:p>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Lesson/task duration is appropriate for student skill level/age/grade. </a:t>
            </a:r>
          </a:p>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The teacher demonstrates appropriate knowledge of fluency skills to provide effective instruction to students. </a:t>
            </a:r>
          </a:p>
        </p:txBody>
      </p:sp>
      <p:sp>
        <p:nvSpPr>
          <p:cNvPr id="6" name="Google Shape;338;g610ef0e5f8_7_79">
            <a:extLst>
              <a:ext uri="{FF2B5EF4-FFF2-40B4-BE49-F238E27FC236}">
                <a16:creationId xmlns:a16="http://schemas.microsoft.com/office/drawing/2014/main" id="{E3D14544-8680-1375-C763-6EF14357BC53}"/>
              </a:ext>
            </a:extLst>
          </p:cNvPr>
          <p:cNvSpPr txBox="1">
            <a:spLocks/>
          </p:cNvSpPr>
          <p:nvPr/>
        </p:nvSpPr>
        <p:spPr>
          <a:xfrm>
            <a:off x="361831" y="860399"/>
            <a:ext cx="10427280" cy="645783"/>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rgbClr val="FFFFFF"/>
              </a:buClr>
              <a:buSzPts val="2600"/>
              <a:buFont typeface="Arial"/>
              <a:buNone/>
              <a:tabLst/>
              <a:defRPr/>
            </a:pPr>
            <a:r>
              <a:rPr kumimoji="0" lang="en-US" sz="2400" b="0" i="0" u="none" strike="noStrike" kern="1200" cap="none" spc="0" normalizeH="0" baseline="0" noProof="0">
                <a:ln>
                  <a:noFill/>
                </a:ln>
                <a:solidFill>
                  <a:srgbClr val="FFFFFF"/>
                </a:solidFill>
                <a:effectLst/>
                <a:uLnTx/>
                <a:uFillTx/>
                <a:latin typeface="Museo Slab 500" panose="02000000000000000000" pitchFamily="50" charset="0"/>
                <a:cs typeface="Arial"/>
                <a:sym typeface="Arial"/>
              </a:rPr>
              <a:t>Fluency Routine </a:t>
            </a:r>
          </a:p>
        </p:txBody>
      </p:sp>
    </p:spTree>
    <p:extLst>
      <p:ext uri="{BB962C8B-B14F-4D97-AF65-F5344CB8AC3E}">
        <p14:creationId xmlns:p14="http://schemas.microsoft.com/office/powerpoint/2010/main" val="4255826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Interactive Activity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rgbClr val="FFFFFF"/>
              </a:buClr>
              <a:buSzPts val="2600"/>
              <a:buFont typeface="Arial"/>
              <a:buNone/>
              <a:tabLst/>
              <a:defRPr/>
            </a:pPr>
            <a:r>
              <a:rPr kumimoji="0" lang="en-US" sz="2400" b="0" i="0" u="none" strike="noStrike" kern="1200" cap="none" spc="0" normalizeH="0" baseline="0" noProof="0">
                <a:ln>
                  <a:noFill/>
                </a:ln>
                <a:solidFill>
                  <a:srgbClr val="FFFFFF"/>
                </a:solidFill>
                <a:effectLst/>
                <a:uLnTx/>
                <a:uFillTx/>
                <a:latin typeface="Museo Slab 500" panose="02000000000000000000" pitchFamily="50" charset="0"/>
                <a:cs typeface="Arial"/>
                <a:sym typeface="Arial"/>
              </a:rPr>
              <a:t>Partner Practice </a:t>
            </a:r>
          </a:p>
        </p:txBody>
      </p:sp>
      <p:pic>
        <p:nvPicPr>
          <p:cNvPr id="6" name="Picture 5">
            <a:extLst>
              <a:ext uri="{FF2B5EF4-FFF2-40B4-BE49-F238E27FC236}">
                <a16:creationId xmlns:a16="http://schemas.microsoft.com/office/drawing/2014/main" id="{87A0C4F0-E30B-C0EE-4C3D-AB63A737E3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19" y="1989982"/>
            <a:ext cx="5015010" cy="3343340"/>
          </a:xfrm>
          <a:prstGeom prst="rect">
            <a:avLst/>
          </a:prstGeom>
          <a:ln>
            <a:noFill/>
          </a:ln>
          <a:effectLst>
            <a:softEdge rad="112500"/>
          </a:effectLst>
        </p:spPr>
      </p:pic>
      <p:graphicFrame>
        <p:nvGraphicFramePr>
          <p:cNvPr id="5" name="Diagram 4">
            <a:extLst>
              <a:ext uri="{FF2B5EF4-FFF2-40B4-BE49-F238E27FC236}">
                <a16:creationId xmlns:a16="http://schemas.microsoft.com/office/drawing/2014/main" id="{B99F6644-135A-CD22-26D8-5E779C39EF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210802"/>
              </p:ext>
            </p:extLst>
          </p:nvPr>
        </p:nvGraphicFramePr>
        <p:xfrm>
          <a:off x="4509193" y="1287598"/>
          <a:ext cx="7480188" cy="61439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Diagram 1" descr="Plan with your grade level teams or colleagues​&#10;&#10;Clear up any misconceptions​&#10;&#10;Adjust this routine to fit with your existing programming and upcoming skill focus ​&#10;&#10;Share feedback based on materials and programming​&#10;&#10;Practice the routine with adjustments for your classroom​&#10;&#10;1. Say the Word​&#10;&#10;2. Say and Move the Phonemes​&#10;&#10;3. Connect the Phonemes to Graphemes ​&#10;&#10;4. Say and Spell the Word">
            <a:extLst>
              <a:ext uri="{FF2B5EF4-FFF2-40B4-BE49-F238E27FC236}">
                <a16:creationId xmlns:a16="http://schemas.microsoft.com/office/drawing/2014/main" id="{BC4EDEC4-5B45-D146-A8B6-2979A4049748}"/>
              </a:ext>
            </a:extLst>
          </p:cNvPr>
          <p:cNvGraphicFramePr/>
          <p:nvPr>
            <p:extLst>
              <p:ext uri="{D42A27DB-BD31-4B8C-83A1-F6EECF244321}">
                <p14:modId xmlns:p14="http://schemas.microsoft.com/office/powerpoint/2010/main" val="139252643"/>
              </p:ext>
            </p:extLst>
          </p:nvPr>
        </p:nvGraphicFramePr>
        <p:xfrm>
          <a:off x="5117032" y="1310679"/>
          <a:ext cx="6972946" cy="542981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TextBox 3">
            <a:extLst>
              <a:ext uri="{FF2B5EF4-FFF2-40B4-BE49-F238E27FC236}">
                <a16:creationId xmlns:a16="http://schemas.microsoft.com/office/drawing/2014/main" id="{9E5D9F93-0D21-ACFF-A2B1-A6B849B06FC1}"/>
              </a:ext>
            </a:extLst>
          </p:cNvPr>
          <p:cNvSpPr txBox="1"/>
          <p:nvPr/>
        </p:nvSpPr>
        <p:spPr>
          <a:xfrm>
            <a:off x="102022" y="5464620"/>
            <a:ext cx="5015010" cy="646331"/>
          </a:xfrm>
          <a:prstGeom prst="rect">
            <a:avLst/>
          </a:prstGeom>
          <a:noFill/>
        </p:spPr>
        <p:txBody>
          <a:bodyPr wrap="square" rtlCol="0">
            <a:spAutoFit/>
          </a:bodyPr>
          <a:lstStyle/>
          <a:p>
            <a:r>
              <a:rPr lang="en-US" dirty="0">
                <a:solidFill>
                  <a:srgbClr val="0070C0"/>
                </a:solidFill>
                <a:hlinkClick r:id="rId14">
                  <a:extLst>
                    <a:ext uri="{A12FA001-AC4F-418D-AE19-62706E023703}">
                      <ahyp:hlinkClr xmlns:ahyp="http://schemas.microsoft.com/office/drawing/2018/hyperlinkcolor" val="tx"/>
                    </a:ext>
                  </a:extLst>
                </a:hlinkClick>
              </a:rPr>
              <a:t>Sample Fluency Structured Partner Reading Routine</a:t>
            </a:r>
            <a:endParaRPr lang="en-US" dirty="0">
              <a:solidFill>
                <a:srgbClr val="0070C0"/>
              </a:solidFill>
            </a:endParaRPr>
          </a:p>
          <a:p>
            <a:r>
              <a:rPr lang="en-US" dirty="0">
                <a:solidFill>
                  <a:srgbClr val="0070C0"/>
                </a:solidFill>
                <a:hlinkClick r:id="rId15">
                  <a:extLst>
                    <a:ext uri="{A12FA001-AC4F-418D-AE19-62706E023703}">
                      <ahyp:hlinkClr xmlns:ahyp="http://schemas.microsoft.com/office/drawing/2018/hyperlinkcolor" val="tx"/>
                    </a:ext>
                  </a:extLst>
                </a:hlinkClick>
              </a:rPr>
              <a:t>Sample Fluency Passage</a:t>
            </a:r>
            <a:endParaRPr lang="en-US" dirty="0">
              <a:solidFill>
                <a:srgbClr val="0070C0"/>
              </a:solidFill>
            </a:endParaRPr>
          </a:p>
        </p:txBody>
      </p:sp>
    </p:spTree>
    <p:extLst>
      <p:ext uri="{BB962C8B-B14F-4D97-AF65-F5344CB8AC3E}">
        <p14:creationId xmlns:p14="http://schemas.microsoft.com/office/powerpoint/2010/main" val="2532760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418437"/>
            <a:ext cx="8934400" cy="527100"/>
          </a:xfrm>
        </p:spPr>
        <p:txBody>
          <a:bodyPr/>
          <a:lstStyle/>
          <a:p>
            <a:r>
              <a:rPr lang="en-US" sz="4000">
                <a:latin typeface="Museo Slab 500"/>
              </a:rPr>
              <a:t>Implementation Considerations</a:t>
            </a:r>
          </a:p>
        </p:txBody>
      </p:sp>
      <p:sp>
        <p:nvSpPr>
          <p:cNvPr id="3" name="TextBox 2">
            <a:extLst>
              <a:ext uri="{FF2B5EF4-FFF2-40B4-BE49-F238E27FC236}">
                <a16:creationId xmlns:a16="http://schemas.microsoft.com/office/drawing/2014/main" id="{5CD96FA3-F294-651D-2566-B57926AD029C}"/>
              </a:ext>
            </a:extLst>
          </p:cNvPr>
          <p:cNvSpPr txBox="1"/>
          <p:nvPr/>
        </p:nvSpPr>
        <p:spPr>
          <a:xfrm>
            <a:off x="208524" y="1921319"/>
            <a:ext cx="5531473" cy="5355312"/>
          </a:xfrm>
          <a:prstGeom prst="rect">
            <a:avLst/>
          </a:prstGeom>
          <a:noFill/>
        </p:spPr>
        <p:txBody>
          <a:bodyPr wrap="square" rtlCol="0">
            <a:spAutoFit/>
          </a:bodyPr>
          <a:lstStyle/>
          <a:p>
            <a:r>
              <a:rPr lang="en-US" sz="2400"/>
              <a:t>Let’s take a few minutes to discuss how you will implement these routines in your classroom.</a:t>
            </a:r>
          </a:p>
          <a:p>
            <a:endParaRPr lang="en-US" sz="2400"/>
          </a:p>
          <a:p>
            <a:r>
              <a:rPr lang="en-US" sz="2400"/>
              <a:t>Consider: </a:t>
            </a:r>
          </a:p>
          <a:p>
            <a:endParaRPr lang="en-US" sz="1400"/>
          </a:p>
          <a:p>
            <a:pPr marL="342900" indent="-342900">
              <a:buFont typeface="Arial" panose="020B0604020202020204" pitchFamily="34" charset="0"/>
              <a:buChar char="•"/>
            </a:pPr>
            <a:r>
              <a:rPr lang="en-US" sz="2000"/>
              <a:t>Existing fluency instruction</a:t>
            </a:r>
          </a:p>
          <a:p>
            <a:pPr marL="342900" indent="-342900">
              <a:buFont typeface="Arial" panose="020B0604020202020204" pitchFamily="34" charset="0"/>
              <a:buChar char="•"/>
            </a:pPr>
            <a:r>
              <a:rPr lang="en-US" sz="2000"/>
              <a:t>Physical classroom set up during lesson and organization of materials</a:t>
            </a:r>
          </a:p>
          <a:p>
            <a:pPr marL="342900" indent="-342900">
              <a:buFont typeface="Arial" panose="020B0604020202020204" pitchFamily="34" charset="0"/>
              <a:buChar char="•"/>
            </a:pPr>
            <a:r>
              <a:rPr lang="en-US" sz="2000"/>
              <a:t>Logistics of whole group/small groups</a:t>
            </a:r>
          </a:p>
          <a:p>
            <a:pPr marL="342900" indent="-342900">
              <a:buFont typeface="Arial" panose="020B0604020202020204" pitchFamily="34" charset="0"/>
              <a:buChar char="•"/>
            </a:pPr>
            <a:r>
              <a:rPr lang="en-US" sz="2000"/>
              <a:t>Adjusting the gradual release to keep pace with students’ level of skill mastery</a:t>
            </a:r>
          </a:p>
          <a:p>
            <a:pPr marL="342900" indent="-342900">
              <a:buFont typeface="Arial" panose="020B0604020202020204" pitchFamily="34" charset="0"/>
              <a:buChar char="•"/>
            </a:pPr>
            <a:r>
              <a:rPr lang="en-US" sz="2000"/>
              <a:t>Students’ current ability to manage partner practice tasks </a:t>
            </a:r>
          </a:p>
          <a:p>
            <a:pPr marL="342900" indent="-342900">
              <a:buFont typeface="Arial" panose="020B0604020202020204" pitchFamily="34" charset="0"/>
              <a:buChar char="•"/>
            </a:pPr>
            <a:endParaRPr lang="en-US" sz="2400"/>
          </a:p>
          <a:p>
            <a:pPr marL="342900" indent="-342900">
              <a:buFontTx/>
              <a:buChar char="-"/>
            </a:pPr>
            <a:endParaRPr lang="en-US" sz="2400"/>
          </a:p>
        </p:txBody>
      </p:sp>
      <p:pic>
        <p:nvPicPr>
          <p:cNvPr id="4" name="Picture 3" descr="Adult working with students">
            <a:extLst>
              <a:ext uri="{FF2B5EF4-FFF2-40B4-BE49-F238E27FC236}">
                <a16:creationId xmlns:a16="http://schemas.microsoft.com/office/drawing/2014/main" id="{EE3FEE35-A666-7CA3-88A0-92C748A5F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76" y="1921319"/>
            <a:ext cx="6159500" cy="4106333"/>
          </a:xfrm>
          <a:prstGeom prst="rect">
            <a:avLst/>
          </a:prstGeom>
          <a:effectLst>
            <a:softEdge rad="127000"/>
          </a:effectLst>
        </p:spPr>
      </p:pic>
    </p:spTree>
    <p:extLst>
      <p:ext uri="{BB962C8B-B14F-4D97-AF65-F5344CB8AC3E}">
        <p14:creationId xmlns:p14="http://schemas.microsoft.com/office/powerpoint/2010/main" val="4219363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6207" y="437843"/>
            <a:ext cx="8934400" cy="527100"/>
          </a:xfrm>
        </p:spPr>
        <p:txBody>
          <a:bodyPr vert="horz" lIns="91440" tIns="45720" rIns="91440" bIns="45720" rtlCol="0" anchor="b">
            <a:normAutofit fontScale="90000"/>
          </a:bodyPr>
          <a:lstStyle/>
          <a:p>
            <a:pPr>
              <a:spcBef>
                <a:spcPct val="0"/>
              </a:spcBef>
            </a:pPr>
            <a:r>
              <a:rPr lang="en-US" sz="4400">
                <a:solidFill>
                  <a:schemeClr val="bg1"/>
                </a:solidFill>
                <a:latin typeface="+mj-lt"/>
                <a:ea typeface="+mj-ea"/>
                <a:cs typeface="+mj-cs"/>
              </a:rPr>
              <a:t>Debrief</a:t>
            </a:r>
          </a:p>
        </p:txBody>
      </p:sp>
      <p:pic>
        <p:nvPicPr>
          <p:cNvPr id="3" name="Picture 2" descr="Wooden blocks with question marks">
            <a:extLst>
              <a:ext uri="{FF2B5EF4-FFF2-40B4-BE49-F238E27FC236}">
                <a16:creationId xmlns:a16="http://schemas.microsoft.com/office/drawing/2014/main" id="{115D1176-8FAD-0722-73B3-F8AA480516BE}"/>
              </a:ext>
            </a:extLst>
          </p:cNvPr>
          <p:cNvPicPr>
            <a:picLocks noChangeAspect="1"/>
          </p:cNvPicPr>
          <p:nvPr/>
        </p:nvPicPr>
        <p:blipFill rotWithShape="1">
          <a:blip r:embed="rId3">
            <a:extLst>
              <a:ext uri="{28A0092B-C50C-407E-A947-70E740481C1C}">
                <a14:useLocalDpi xmlns:a14="http://schemas.microsoft.com/office/drawing/2010/main" val="0"/>
              </a:ext>
            </a:extLst>
          </a:blip>
          <a:srcRect l="15561" r="2640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447540" y="1929875"/>
            <a:ext cx="6266411" cy="4998952"/>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3200" dirty="0">
                <a:solidFill>
                  <a:schemeClr val="tx1"/>
                </a:solidFill>
                <a:latin typeface="+mn-lt"/>
              </a:rPr>
              <a:t>After practicing this fluency routine, </a:t>
            </a:r>
          </a:p>
          <a:p>
            <a:r>
              <a:rPr lang="en-US" sz="3200" dirty="0">
                <a:solidFill>
                  <a:schemeClr val="tx1"/>
                </a:solidFill>
                <a:latin typeface="+mn-lt"/>
              </a:rPr>
              <a:t>what questions do you still have? </a:t>
            </a:r>
          </a:p>
          <a:p>
            <a:endParaRPr lang="en-US" sz="2400" dirty="0">
              <a:solidFill>
                <a:schemeClr val="tx1"/>
              </a:solidFill>
            </a:endParaRPr>
          </a:p>
          <a:p>
            <a:endParaRPr lang="en-US" sz="2400" dirty="0">
              <a:solidFill>
                <a:schemeClr val="tx1"/>
              </a:solidFill>
            </a:endParaRPr>
          </a:p>
        </p:txBody>
      </p:sp>
      <p:pic>
        <p:nvPicPr>
          <p:cNvPr id="2" name="Picture 1">
            <a:extLst>
              <a:ext uri="{FF2B5EF4-FFF2-40B4-BE49-F238E27FC236}">
                <a16:creationId xmlns:a16="http://schemas.microsoft.com/office/drawing/2014/main" id="{4F66C661-5706-D8EE-2EE9-DFA14C545ACC}"/>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spTree>
    <p:extLst>
      <p:ext uri="{BB962C8B-B14F-4D97-AF65-F5344CB8AC3E}">
        <p14:creationId xmlns:p14="http://schemas.microsoft.com/office/powerpoint/2010/main" val="2377618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29222"/>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Next Steps</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1542360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8BA0-4E86-1D75-F1B7-A701D2E45E1B}"/>
              </a:ext>
            </a:extLst>
          </p:cNvPr>
          <p:cNvSpPr>
            <a:spLocks noGrp="1"/>
          </p:cNvSpPr>
          <p:nvPr>
            <p:ph type="title"/>
          </p:nvPr>
        </p:nvSpPr>
        <p:spPr>
          <a:xfrm>
            <a:off x="297425" y="313807"/>
            <a:ext cx="8934400" cy="527100"/>
          </a:xfrm>
        </p:spPr>
        <p:txBody>
          <a:bodyPr/>
          <a:lstStyle/>
          <a:p>
            <a:r>
              <a:rPr lang="en-US" sz="4000"/>
              <a:t>Looking Ahead</a:t>
            </a:r>
          </a:p>
        </p:txBody>
      </p:sp>
      <p:sp>
        <p:nvSpPr>
          <p:cNvPr id="3" name="TextBox 2">
            <a:extLst>
              <a:ext uri="{FF2B5EF4-FFF2-40B4-BE49-F238E27FC236}">
                <a16:creationId xmlns:a16="http://schemas.microsoft.com/office/drawing/2014/main" id="{08E634AE-4987-2E5D-CE0A-9AEEA115A712}"/>
              </a:ext>
            </a:extLst>
          </p:cNvPr>
          <p:cNvSpPr txBox="1"/>
          <p:nvPr/>
        </p:nvSpPr>
        <p:spPr>
          <a:xfrm>
            <a:off x="6357505" y="2092942"/>
            <a:ext cx="5748640" cy="3924151"/>
          </a:xfrm>
          <a:prstGeom prst="rect">
            <a:avLst/>
          </a:prstGeom>
          <a:noFill/>
        </p:spPr>
        <p:txBody>
          <a:bodyPr wrap="square" rtlCol="0">
            <a:spAutoFit/>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marL="742950" lvl="1" indent="-285750" rtl="0" fontAlgn="base">
              <a:spcBef>
                <a:spcPts val="1000"/>
              </a:spcBef>
              <a:spcAft>
                <a:spcPts val="0"/>
              </a:spcAft>
              <a:buFont typeface="+mj-lt"/>
              <a:buAutoNum type="arabicPeriod"/>
            </a:pPr>
            <a:r>
              <a:rPr lang="en-US" sz="2000" b="0" i="0" u="none" strike="noStrike">
                <a:solidFill>
                  <a:srgbClr val="000000"/>
                </a:solidFill>
                <a:effectLst/>
              </a:rPr>
              <a:t>How will you include this structured partner reading routine in your daily lessons?  </a:t>
            </a: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will this look like when an administrator does a walkthrough? </a:t>
            </a:r>
          </a:p>
        </p:txBody>
      </p:sp>
      <p:pic>
        <p:nvPicPr>
          <p:cNvPr id="5" name="Picture 4">
            <a:extLst>
              <a:ext uri="{FF2B5EF4-FFF2-40B4-BE49-F238E27FC236}">
                <a16:creationId xmlns:a16="http://schemas.microsoft.com/office/drawing/2014/main" id="{FF5A02D0-574C-5CE1-0AC9-F3F2CC24D0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146" y="2092942"/>
            <a:ext cx="5924854" cy="3949903"/>
          </a:xfrm>
          <a:prstGeom prst="rect">
            <a:avLst/>
          </a:prstGeom>
          <a:ln>
            <a:noFill/>
          </a:ln>
          <a:effectLst>
            <a:softEdge rad="112500"/>
          </a:effectLst>
        </p:spPr>
      </p:pic>
    </p:spTree>
    <p:extLst>
      <p:ext uri="{BB962C8B-B14F-4D97-AF65-F5344CB8AC3E}">
        <p14:creationId xmlns:p14="http://schemas.microsoft.com/office/powerpoint/2010/main" val="3941130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6" name="Frame 15">
            <a:extLst>
              <a:ext uri="{FF2B5EF4-FFF2-40B4-BE49-F238E27FC236}">
                <a16:creationId xmlns:a16="http://schemas.microsoft.com/office/drawing/2014/main" id="{912561FA-B6F8-4334-B189-3D201397B34B}"/>
              </a:ext>
              <a:ext uri="{C183D7F6-B498-43B3-948B-1728B52AA6E4}">
                <adec:decorative xmlns:adec="http://schemas.microsoft.com/office/drawing/2017/decorative" val="1"/>
              </a:ext>
            </a:extLst>
          </p:cNvPr>
          <p:cNvSpPr/>
          <p:nvPr/>
        </p:nvSpPr>
        <p:spPr>
          <a:xfrm>
            <a:off x="0" y="0"/>
            <a:ext cx="12192000" cy="6858000"/>
          </a:xfrm>
          <a:prstGeom prst="frame">
            <a:avLst>
              <a:gd name="adj1" fmla="val 2244"/>
            </a:avLst>
          </a:prstGeom>
          <a:solidFill>
            <a:srgbClr val="6D3B5D"/>
          </a:solidFill>
          <a:ln>
            <a:solidFill>
              <a:srgbClr val="467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9" name="Table 4">
            <a:extLst>
              <a:ext uri="{FF2B5EF4-FFF2-40B4-BE49-F238E27FC236}">
                <a16:creationId xmlns:a16="http://schemas.microsoft.com/office/drawing/2014/main" id="{715ADFB0-61C9-4565-A2CC-EFF6F53EA9BA}"/>
              </a:ext>
            </a:extLst>
          </p:cNvPr>
          <p:cNvGraphicFramePr>
            <a:graphicFrameLocks noGrp="1"/>
          </p:cNvGraphicFramePr>
          <p:nvPr/>
        </p:nvGraphicFramePr>
        <p:xfrm>
          <a:off x="474455" y="543462"/>
          <a:ext cx="1784286" cy="5024412"/>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a:solidFill>
                            <a:schemeClr val="bg1"/>
                          </a:solidFill>
                        </a:rPr>
                        <a:t>Vision</a:t>
                      </a:r>
                    </a:p>
                  </a:txBody>
                  <a:tcPr anchor="ctr" anchorCtr="1">
                    <a:solidFill>
                      <a:srgbClr val="6D3B5D"/>
                    </a:solidFill>
                  </a:tcPr>
                </a:tc>
                <a:tc>
                  <a:txBody>
                    <a:bodyPr/>
                    <a:lstStyle/>
                    <a:p>
                      <a:pPr algn="ct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026061336"/>
                  </a:ext>
                </a:extLst>
              </a:tr>
              <a:tr h="7928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209211111"/>
                  </a:ext>
                </a:extLst>
              </a:tr>
            </a:tbl>
          </a:graphicData>
        </a:graphic>
      </p:graphicFrame>
      <p:graphicFrame>
        <p:nvGraphicFramePr>
          <p:cNvPr id="10" name="Table 4">
            <a:extLst>
              <a:ext uri="{FF2B5EF4-FFF2-40B4-BE49-F238E27FC236}">
                <a16:creationId xmlns:a16="http://schemas.microsoft.com/office/drawing/2014/main" id="{9F73EB71-F7DF-4704-9B0D-43E8735889F1}"/>
              </a:ext>
            </a:extLst>
          </p:cNvPr>
          <p:cNvGraphicFramePr>
            <a:graphicFrameLocks noGrp="1"/>
          </p:cNvGraphicFramePr>
          <p:nvPr/>
        </p:nvGraphicFramePr>
        <p:xfrm>
          <a:off x="770039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1" name="Table 4">
            <a:extLst>
              <a:ext uri="{FF2B5EF4-FFF2-40B4-BE49-F238E27FC236}">
                <a16:creationId xmlns:a16="http://schemas.microsoft.com/office/drawing/2014/main" id="{48E2CE38-7091-4AFB-81CC-AAE96A7E1C98}"/>
              </a:ext>
            </a:extLst>
          </p:cNvPr>
          <p:cNvGraphicFramePr>
            <a:graphicFrameLocks noGrp="1"/>
          </p:cNvGraphicFramePr>
          <p:nvPr/>
        </p:nvGraphicFramePr>
        <p:xfrm>
          <a:off x="2258741"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a:solidFill>
                            <a:schemeClr val="bg1"/>
                          </a:solidFill>
                        </a:rPr>
                        <a:t>Skills</a:t>
                      </a:r>
                    </a:p>
                  </a:txBody>
                  <a:tcPr anchor="ctr" anchorCtr="1">
                    <a:solidFill>
                      <a:srgbClr val="46797A"/>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2" name="Table 4">
            <a:extLst>
              <a:ext uri="{FF2B5EF4-FFF2-40B4-BE49-F238E27FC236}">
                <a16:creationId xmlns:a16="http://schemas.microsoft.com/office/drawing/2014/main" id="{CA8B9500-C802-49F0-B210-935135E0BFCB}"/>
              </a:ext>
            </a:extLst>
          </p:cNvPr>
          <p:cNvGraphicFramePr>
            <a:graphicFrameLocks noGrp="1"/>
          </p:cNvGraphicFramePr>
          <p:nvPr/>
        </p:nvGraphicFramePr>
        <p:xfrm>
          <a:off x="404302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3" name="Table 4">
            <a:extLst>
              <a:ext uri="{FF2B5EF4-FFF2-40B4-BE49-F238E27FC236}">
                <a16:creationId xmlns:a16="http://schemas.microsoft.com/office/drawing/2014/main" id="{1AAE4D83-6695-4408-8829-0DDDB931D0A5}"/>
              </a:ext>
            </a:extLst>
          </p:cNvPr>
          <p:cNvGraphicFramePr>
            <a:graphicFrameLocks noGrp="1"/>
          </p:cNvGraphicFramePr>
          <p:nvPr/>
        </p:nvGraphicFramePr>
        <p:xfrm>
          <a:off x="5827313"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4" name="Table 4">
            <a:extLst>
              <a:ext uri="{FF2B5EF4-FFF2-40B4-BE49-F238E27FC236}">
                <a16:creationId xmlns:a16="http://schemas.microsoft.com/office/drawing/2014/main" id="{F410F8FF-8B40-44B0-8A9B-CF807006EDC1}"/>
              </a:ext>
            </a:extLst>
          </p:cNvPr>
          <p:cNvGraphicFramePr>
            <a:graphicFrameLocks noGrp="1"/>
          </p:cNvGraphicFramePr>
          <p:nvPr/>
        </p:nvGraphicFramePr>
        <p:xfrm>
          <a:off x="9573480" y="543462"/>
          <a:ext cx="2357263" cy="5077848"/>
        </p:xfrm>
        <a:graphic>
          <a:graphicData uri="http://schemas.openxmlformats.org/drawingml/2006/table">
            <a:tbl>
              <a:tblPr firstRow="1" bandRow="1">
                <a:tableStyleId>{5C22544A-7EE6-4342-B048-85BDC9FD1C3A}</a:tableStyleId>
              </a:tblPr>
              <a:tblGrid>
                <a:gridCol w="2357263">
                  <a:extLst>
                    <a:ext uri="{9D8B030D-6E8A-4147-A177-3AD203B41FA5}">
                      <a16:colId xmlns:a16="http://schemas.microsoft.com/office/drawing/2014/main" val="491846720"/>
                    </a:ext>
                  </a:extLst>
                </a:gridCol>
              </a:tblGrid>
              <a:tr h="846308">
                <a:tc>
                  <a:txBody>
                    <a:bodyPr/>
                    <a:lstStyle/>
                    <a:p>
                      <a:pPr algn="l"/>
                      <a:r>
                        <a:rPr lang="en-US" sz="4400" b="1">
                          <a:solidFill>
                            <a:schemeClr val="tx1"/>
                          </a:solidFill>
                        </a:rPr>
                        <a:t>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820829"/>
                  </a:ext>
                </a:extLst>
              </a:tr>
              <a:tr h="846308">
                <a:tc>
                  <a:txBody>
                    <a:bodyPr/>
                    <a:lstStyle/>
                    <a:p>
                      <a:pPr algn="l"/>
                      <a:r>
                        <a:rPr lang="en-US" sz="2400" b="1">
                          <a:solidFill>
                            <a:schemeClr val="tx1"/>
                          </a:solidFill>
                        </a:rPr>
                        <a:t>CONFUSION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061336"/>
                  </a:ext>
                </a:extLst>
              </a:tr>
              <a:tr h="846308">
                <a:tc>
                  <a:txBody>
                    <a:bodyPr/>
                    <a:lstStyle/>
                    <a:p>
                      <a:pPr algn="l"/>
                      <a:r>
                        <a:rPr lang="en-US" sz="2400" b="1">
                          <a:solidFill>
                            <a:schemeClr val="tx1"/>
                          </a:solidFill>
                        </a:rPr>
                        <a:t>ANXIETY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219045"/>
                  </a:ext>
                </a:extLst>
              </a:tr>
              <a:tr h="846308">
                <a:tc>
                  <a:txBody>
                    <a:bodyPr/>
                    <a:lstStyle/>
                    <a:p>
                      <a:pPr algn="l"/>
                      <a:r>
                        <a:rPr lang="en-US" sz="2400" b="1">
                          <a:solidFill>
                            <a:schemeClr val="tx1"/>
                          </a:solidFill>
                        </a:rPr>
                        <a:t>RESISTANCE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122596"/>
                  </a:ext>
                </a:extLst>
              </a:tr>
              <a:tr h="846308">
                <a:tc>
                  <a:txBody>
                    <a:bodyPr/>
                    <a:lstStyle/>
                    <a:p>
                      <a:pPr algn="l"/>
                      <a:r>
                        <a:rPr lang="en-US" sz="2400" b="1">
                          <a:solidFill>
                            <a:schemeClr val="tx1"/>
                          </a:solidFill>
                        </a:rPr>
                        <a:t>FRUSTRATION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1619461"/>
                  </a:ext>
                </a:extLst>
              </a:tr>
              <a:tr h="846308">
                <a:tc>
                  <a:txBody>
                    <a:bodyPr/>
                    <a:lstStyle/>
                    <a:p>
                      <a:pPr algn="l"/>
                      <a:r>
                        <a:rPr lang="en-US" sz="2400" b="1">
                          <a:solidFill>
                            <a:schemeClr val="tx1"/>
                          </a:solidFill>
                        </a:rPr>
                        <a:t>FALSE STARTS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9211111"/>
                  </a:ext>
                </a:extLst>
              </a:tr>
            </a:tbl>
          </a:graphicData>
        </a:graphic>
      </p:graphicFrame>
      <p:sp>
        <p:nvSpPr>
          <p:cNvPr id="15" name="Title 14">
            <a:extLst>
              <a:ext uri="{FF2B5EF4-FFF2-40B4-BE49-F238E27FC236}">
                <a16:creationId xmlns:a16="http://schemas.microsoft.com/office/drawing/2014/main" id="{505B454B-BDAE-4770-A830-4D2D3867B963}"/>
              </a:ext>
            </a:extLst>
          </p:cNvPr>
          <p:cNvSpPr txBox="1">
            <a:spLocks noGrp="1"/>
          </p:cNvSpPr>
          <p:nvPr>
            <p:ph type="title" idx="4294967295"/>
          </p:nvPr>
        </p:nvSpPr>
        <p:spPr>
          <a:xfrm>
            <a:off x="359436" y="5726550"/>
            <a:ext cx="11456288"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rPr>
              <a:t>Adapted from Lippett, M. Model for Complex Change (1987) and </a:t>
            </a:r>
            <a:r>
              <a:rPr kumimoji="0" lang="en-US" sz="1400" b="0" i="0" u="none" strike="noStrike" kern="1200" cap="none" spc="0" normalizeH="0" baseline="0" noProof="0" dirty="0" err="1">
                <a:ln>
                  <a:noFill/>
                </a:ln>
                <a:solidFill>
                  <a:schemeClr val="tx1">
                    <a:lumMod val="50000"/>
                    <a:lumOff val="50000"/>
                  </a:schemeClr>
                </a:solidFill>
                <a:effectLst/>
                <a:uLnTx/>
                <a:uFillTx/>
                <a:latin typeface="+mn-lt"/>
                <a:ea typeface="+mn-ea"/>
                <a:cs typeface="+mn-cs"/>
              </a:rPr>
              <a:t>Knoster</a:t>
            </a:r>
            <a:r>
              <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T., Villa R., &amp; Thousand, J. (2000). A framework for thinking about systems change. Villa, R. &amp; J. Thousand (eds), Restructuring for caring and effective education: piecing the puzzle together (pp. 93-128). Baltimore: Paul H. Brookes Publishing Co. </a:t>
            </a:r>
          </a:p>
        </p:txBody>
      </p:sp>
      <p:pic>
        <p:nvPicPr>
          <p:cNvPr id="2" name="Picture 2">
            <a:extLst>
              <a:ext uri="{FF2B5EF4-FFF2-40B4-BE49-F238E27FC236}">
                <a16:creationId xmlns:a16="http://schemas.microsoft.com/office/drawing/2014/main" id="{0F489B39-988F-500B-DE99-1EBA023FEE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21850" y="6277513"/>
            <a:ext cx="1073809" cy="413350"/>
          </a:xfrm>
          <a:prstGeom prst="rect">
            <a:avLst/>
          </a:prstGeom>
        </p:spPr>
      </p:pic>
    </p:spTree>
    <p:extLst>
      <p:ext uri="{BB962C8B-B14F-4D97-AF65-F5344CB8AC3E}">
        <p14:creationId xmlns:p14="http://schemas.microsoft.com/office/powerpoint/2010/main" val="1979003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ree darts on bullseye">
            <a:extLst>
              <a:ext uri="{FF2B5EF4-FFF2-40B4-BE49-F238E27FC236}">
                <a16:creationId xmlns:a16="http://schemas.microsoft.com/office/drawing/2014/main" id="{5C6C1EF7-E027-7C12-D5E7-3DA71012C2BB}"/>
              </a:ext>
            </a:extLst>
          </p:cNvPr>
          <p:cNvPicPr>
            <a:picLocks noChangeAspect="1"/>
          </p:cNvPicPr>
          <p:nvPr/>
        </p:nvPicPr>
        <p:blipFill rotWithShape="1">
          <a:blip r:embed="rId3">
            <a:extLst>
              <a:ext uri="{28A0092B-C50C-407E-A947-70E740481C1C}">
                <a14:useLocalDpi xmlns:a14="http://schemas.microsoft.com/office/drawing/2010/main" val="0"/>
              </a:ext>
            </a:extLst>
          </a:blip>
          <a:srcRect l="6236"/>
          <a:stretch/>
        </p:blipFill>
        <p:spPr>
          <a:xfrm>
            <a:off x="4469362" y="1380884"/>
            <a:ext cx="7722635" cy="5477116"/>
          </a:xfrm>
          <a:prstGeom prst="rect">
            <a:avLst/>
          </a:prstGeom>
        </p:spPr>
      </p:pic>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250772" y="682812"/>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Objectives</a:t>
            </a:r>
            <a:br>
              <a:rPr lang="en-US" sz="4000">
                <a:solidFill>
                  <a:schemeClr val="tx1"/>
                </a:solidFill>
                <a:latin typeface="+mj-lt"/>
                <a:ea typeface="+mj-ea"/>
                <a:cs typeface="+mj-cs"/>
              </a:rPr>
            </a:br>
            <a:endParaRPr lang="en-US" sz="4000">
              <a:solidFill>
                <a:schemeClr val="tx1"/>
              </a:solidFill>
              <a:latin typeface="+mj-lt"/>
              <a:ea typeface="+mj-ea"/>
              <a:cs typeface="+mj-cs"/>
            </a:endParaRPr>
          </a:p>
        </p:txBody>
      </p:sp>
      <p:graphicFrame>
        <p:nvGraphicFramePr>
          <p:cNvPr id="9" name="TextBox 3">
            <a:extLst>
              <a:ext uri="{FF2B5EF4-FFF2-40B4-BE49-F238E27FC236}">
                <a16:creationId xmlns:a16="http://schemas.microsoft.com/office/drawing/2014/main" id="{8ADF37A7-D35F-FAF9-8D6B-E0321389FB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7575218"/>
              </p:ext>
            </p:extLst>
          </p:nvPr>
        </p:nvGraphicFramePr>
        <p:xfrm>
          <a:off x="364063" y="1722828"/>
          <a:ext cx="5840794" cy="4733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74070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877851"/>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References</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303239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179294" y="1060025"/>
            <a:ext cx="11833412" cy="7810087"/>
          </a:xfrm>
          <a:prstGeom prst="rect">
            <a:avLst/>
          </a:prstGeom>
          <a:noFill/>
        </p:spPr>
        <p:txBody>
          <a:bodyPr wrap="square" rtlCol="0">
            <a:spAutoFit/>
          </a:bodyPr>
          <a:lstStyle/>
          <a:p>
            <a:r>
              <a:rPr lang="en-US" sz="1600" b="0" i="0">
                <a:solidFill>
                  <a:srgbClr val="333333"/>
                </a:solidFill>
                <a:effectLst/>
                <a:latin typeface="Calibri Light" panose="020F0302020204030204" pitchFamily="34" charset="0"/>
                <a:cs typeface="Calibri Light" panose="020F0302020204030204" pitchFamily="34" charset="0"/>
              </a:rPr>
              <a:t>Adams, G. N., &amp; Brown, S. (2007). </a:t>
            </a:r>
            <a:r>
              <a:rPr lang="en-US" sz="1600" b="0" i="1">
                <a:solidFill>
                  <a:srgbClr val="333333"/>
                </a:solidFill>
                <a:effectLst/>
                <a:latin typeface="Calibri Light" panose="020F0302020204030204" pitchFamily="34" charset="0"/>
                <a:cs typeface="Calibri Light" panose="020F0302020204030204" pitchFamily="34" charset="0"/>
              </a:rPr>
              <a:t>The six-minute solution: a reading fluency program (primary level) : grades K-2 and remedial grade 3.</a:t>
            </a:r>
            <a:r>
              <a:rPr lang="en-US" sz="1600" b="0" i="0">
                <a:solidFill>
                  <a:srgbClr val="333333"/>
                </a:solidFill>
                <a:effectLst/>
                <a:latin typeface="Calibri Light" panose="020F0302020204030204" pitchFamily="34" charset="0"/>
                <a:cs typeface="Calibri Light" panose="020F0302020204030204" pitchFamily="34" charset="0"/>
              </a:rPr>
              <a:t> Longmont, Colo., Sopris West Educational Services.</a:t>
            </a:r>
          </a:p>
          <a:p>
            <a:endParaRPr lang="en-US" sz="1600" b="0" i="0">
              <a:effectLst/>
              <a:latin typeface="Calibri Light" panose="020F0302020204030204" pitchFamily="34" charset="0"/>
              <a:cs typeface="Calibri Light" panose="020F0302020204030204" pitchFamily="34" charset="0"/>
            </a:endParaRPr>
          </a:p>
          <a:p>
            <a:r>
              <a:rPr lang="en-US" sz="1600" b="0" i="0">
                <a:effectLst/>
                <a:latin typeface="Calibri Light" panose="020F0302020204030204" pitchFamily="34" charset="0"/>
                <a:cs typeface="Calibri Light" panose="020F0302020204030204" pitchFamily="34" charset="0"/>
              </a:rPr>
              <a:t>Archer, A. L., &amp; Hughes, C. A. (2010, November 9). </a:t>
            </a:r>
            <a:r>
              <a:rPr lang="en-US" sz="1600" b="0" i="1">
                <a:effectLst/>
                <a:latin typeface="Calibri Light" panose="020F0302020204030204" pitchFamily="34" charset="0"/>
                <a:cs typeface="Calibri Light" panose="020F0302020204030204" pitchFamily="34" charset="0"/>
              </a:rPr>
              <a:t>Explicit Instruction: Effective and Efficient Teaching (What Works for Special-Needs Learners)</a:t>
            </a:r>
            <a:r>
              <a:rPr lang="en-US" sz="1600" b="0" i="0">
                <a:effectLst/>
                <a:latin typeface="Calibri Light" panose="020F0302020204030204" pitchFamily="34" charset="0"/>
                <a:cs typeface="Calibri Light" panose="020F0302020204030204" pitchFamily="34" charset="0"/>
              </a:rPr>
              <a:t> (Illustrated). The Guilford Press.</a:t>
            </a:r>
            <a:endParaRPr lang="en-US" sz="1600">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Birsh, J. R. &amp; Carreker, S. (2018).  </a:t>
            </a:r>
            <a:r>
              <a:rPr lang="en-US" sz="1600" i="1">
                <a:solidFill>
                  <a:srgbClr val="242424"/>
                </a:solidFill>
                <a:latin typeface="Calibri Light" panose="020F0302020204030204" pitchFamily="34" charset="0"/>
                <a:cs typeface="Calibri Light" panose="020F0302020204030204" pitchFamily="34" charset="0"/>
              </a:rPr>
              <a:t>Multisensory teaching of basic language skills </a:t>
            </a:r>
            <a:r>
              <a:rPr lang="en-US" sz="1600">
                <a:solidFill>
                  <a:srgbClr val="242424"/>
                </a:solidFill>
                <a:latin typeface="Calibri Light" panose="020F0302020204030204" pitchFamily="34" charset="0"/>
                <a:cs typeface="Calibri Light" panose="020F0302020204030204" pitchFamily="34" charset="0"/>
              </a:rPr>
              <a:t>(4th ed.). Baltimore, MD:  Brookes Publishing Co. </a:t>
            </a: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Cardenas-Hagan, E. (2020, May 20). </a:t>
            </a:r>
            <a:r>
              <a:rPr lang="en-US" sz="1600" i="1">
                <a:solidFill>
                  <a:srgbClr val="242424"/>
                </a:solidFill>
                <a:latin typeface="Calibri Light" panose="020F0302020204030204" pitchFamily="34" charset="0"/>
                <a:cs typeface="Calibri Light" panose="020F0302020204030204" pitchFamily="34" charset="0"/>
              </a:rPr>
              <a:t>Literacy Foundations for English Learners: A Comprehensive Guide to Evidence-Based Instruction </a:t>
            </a:r>
            <a:r>
              <a:rPr lang="en-US" sz="1600">
                <a:solidFill>
                  <a:srgbClr val="242424"/>
                </a:solidFill>
                <a:latin typeface="Calibri Light" panose="020F0302020204030204" pitchFamily="34" charset="0"/>
                <a:cs typeface="Calibri Light" panose="020F0302020204030204" pitchFamily="34" charset="0"/>
              </a:rPr>
              <a:t>(1st ed.). Brookes Publishing.</a:t>
            </a: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Chall, J. S. (1983). </a:t>
            </a:r>
            <a:r>
              <a:rPr lang="en-US" sz="1600" i="1">
                <a:solidFill>
                  <a:srgbClr val="242424"/>
                </a:solidFill>
                <a:latin typeface="Calibri Light" panose="020F0302020204030204" pitchFamily="34" charset="0"/>
                <a:cs typeface="Calibri Light" panose="020F0302020204030204" pitchFamily="34" charset="0"/>
              </a:rPr>
              <a:t>Stages of reading development</a:t>
            </a:r>
            <a:r>
              <a:rPr lang="en-US" sz="1600">
                <a:solidFill>
                  <a:srgbClr val="242424"/>
                </a:solidFill>
                <a:latin typeface="Calibri Light" panose="020F0302020204030204" pitchFamily="34" charset="0"/>
                <a:cs typeface="Calibri Light" panose="020F0302020204030204" pitchFamily="34" charset="0"/>
              </a:rPr>
              <a:t>. McGraw-Hill. </a:t>
            </a: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Colorado Reading to Ensure Academic Development Act, Colo. Rev. Stat. §§ 22-7-1201-1214, (2019).</a:t>
            </a:r>
          </a:p>
          <a:p>
            <a:endParaRPr lang="en-US" sz="1600">
              <a:solidFill>
                <a:srgbClr val="242424"/>
              </a:solidFill>
              <a:latin typeface="Calibri Light" panose="020F0302020204030204" pitchFamily="34" charset="0"/>
              <a:cs typeface="Calibri Light" panose="020F0302020204030204" pitchFamily="34" charset="0"/>
            </a:endParaRPr>
          </a:p>
          <a:p>
            <a:r>
              <a:rPr lang="en-US" sz="1600" i="0" u="none" strike="noStrike">
                <a:solidFill>
                  <a:srgbClr val="000000"/>
                </a:solidFill>
                <a:effectLst/>
                <a:latin typeface="Calibri Light" panose="020F0302020204030204" pitchFamily="34" charset="0"/>
                <a:cs typeface="Calibri Light" panose="020F0302020204030204" pitchFamily="34" charset="0"/>
              </a:rPr>
              <a:t>Ehri, Linnea C.  (2014) “Orthographic mapping in the acquisition of sight word reading, spelling memory, and vocabulary learning.” </a:t>
            </a:r>
            <a:r>
              <a:rPr lang="en-US" sz="1600" i="1" u="none" strike="noStrike">
                <a:solidFill>
                  <a:srgbClr val="000000"/>
                </a:solidFill>
                <a:effectLst/>
                <a:latin typeface="Calibri Light" panose="020F0302020204030204" pitchFamily="34" charset="0"/>
                <a:cs typeface="Calibri Light" panose="020F0302020204030204" pitchFamily="34" charset="0"/>
              </a:rPr>
              <a:t>Scientific Studies of Reading</a:t>
            </a:r>
            <a:r>
              <a:rPr lang="en-US" sz="1600" i="0" u="none" strike="noStrike">
                <a:solidFill>
                  <a:srgbClr val="000000"/>
                </a:solidFill>
                <a:effectLst/>
                <a:latin typeface="Calibri Light" panose="020F0302020204030204" pitchFamily="34" charset="0"/>
                <a:cs typeface="Calibri Light" panose="020F0302020204030204" pitchFamily="34" charset="0"/>
              </a:rPr>
              <a:t>, 18:1, 5-21. International Dyslexia Association. </a:t>
            </a:r>
            <a:r>
              <a:rPr lang="en-US" sz="1600" i="0" u="sng" strike="noStrike">
                <a:solidFill>
                  <a:srgbClr val="1155CC"/>
                </a:solidFill>
                <a:effectLst/>
                <a:latin typeface="Calibri Light" panose="020F0302020204030204" pitchFamily="34" charset="0"/>
                <a:cs typeface="Calibri Light" panose="020F0302020204030204" pitchFamily="34" charset="0"/>
                <a:hlinkClick r:id="rId3"/>
              </a:rPr>
              <a:t>https://dyslexiaida.org/definition-of-dyslexia/</a:t>
            </a:r>
            <a:endParaRPr lang="en-US" sz="1600" i="0" u="sng" strike="noStrike">
              <a:solidFill>
                <a:srgbClr val="1155CC"/>
              </a:solidFill>
              <a:effectLst/>
              <a:latin typeface="Calibri Light" panose="020F0302020204030204" pitchFamily="34" charset="0"/>
              <a:cs typeface="Calibri Light" panose="020F0302020204030204" pitchFamily="34" charset="0"/>
            </a:endParaRPr>
          </a:p>
          <a:p>
            <a:endParaRPr lang="en-US" sz="1600" u="sng">
              <a:solidFill>
                <a:srgbClr val="1155CC"/>
              </a:solidFill>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Foorman, B., Beyler, N., Borradaile, K., Coyne, M., Denton, C. A., Dimino, J., Furgeson, J., Hayes, L., Henke, J., Justice, L., Keating, B., Lewis, W., Sattar, S., Streke, A., Wagner, R., &amp; Wissel, S. (2016). Foundational skills to support reading for understanding in kindergarten through 3rd grade (NCEE 2016-4008). Washington, DC: National Center for Education Evaluation and Regional Assistance (NCEE), Institute of Education Sciences, U.S. Department of Education. Retrieved from the NCEE website: http://whatworks.ed.gov.</a:t>
            </a:r>
            <a:endParaRPr lang="en-US" sz="1600" i="0" u="sng" strike="noStrike">
              <a:solidFill>
                <a:srgbClr val="1155CC"/>
              </a:solidFill>
              <a:effectLst/>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endParaRPr lang="en-US" sz="1600">
              <a:solidFill>
                <a:srgbClr val="030303"/>
              </a:solidFill>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pPr>
              <a:lnSpc>
                <a:spcPct val="150000"/>
              </a:lnSpc>
            </a:pPr>
            <a:endParaRPr lang="en-US" sz="1600" i="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34249422"/>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dirty="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8166082-BF83-C14E-0CFB-90745DC4D5DC}"/>
              </a:ext>
            </a:extLst>
          </p:cNvPr>
          <p:cNvSpPr txBox="1"/>
          <p:nvPr/>
        </p:nvSpPr>
        <p:spPr>
          <a:xfrm>
            <a:off x="280147" y="920912"/>
            <a:ext cx="11631706"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42424"/>
              </a:solidFill>
              <a:effectLst/>
              <a:uLnTx/>
              <a:uFillTx/>
              <a:latin typeface="Calibri Light" panose="020F0302020204030204" pitchFamily="34" charset="0"/>
              <a:ea typeface="+mn-ea"/>
              <a:cs typeface="Calibri Light" panose="020F0302020204030204" pitchFamily="34" charset="0"/>
            </a:endParaRPr>
          </a:p>
          <a:p>
            <a:pPr>
              <a:defRPr/>
            </a:pPr>
            <a:r>
              <a:rPr lang="en-US" sz="1600">
                <a:solidFill>
                  <a:srgbClr val="242424"/>
                </a:solidFill>
                <a:latin typeface="Calibri Light" panose="020F0302020204030204" pitchFamily="34" charset="0"/>
                <a:cs typeface="Calibri Light" panose="020F0302020204030204" pitchFamily="34" charset="0"/>
              </a:rPr>
              <a:t>Gough, P. B. &amp; Tunmer, W.E. (1986). Decoding, reading, and reading disability. </a:t>
            </a:r>
            <a:r>
              <a:rPr lang="en-US" sz="1600" i="1">
                <a:solidFill>
                  <a:srgbClr val="242424"/>
                </a:solidFill>
                <a:latin typeface="Calibri Light" panose="020F0302020204030204" pitchFamily="34" charset="0"/>
                <a:cs typeface="Calibri Light" panose="020F0302020204030204" pitchFamily="34" charset="0"/>
              </a:rPr>
              <a:t>Remedial and Special Education, 7</a:t>
            </a:r>
            <a:r>
              <a:rPr lang="en-US" sz="1600">
                <a:solidFill>
                  <a:srgbClr val="242424"/>
                </a:solidFill>
                <a:latin typeface="Calibri Light" panose="020F0302020204030204" pitchFamily="34" charset="0"/>
                <a:cs typeface="Calibri Light" panose="020F0302020204030204" pitchFamily="34" charset="0"/>
              </a:rPr>
              <a:t>(1).</a:t>
            </a:r>
          </a:p>
          <a:p>
            <a:pPr>
              <a:defRPr/>
            </a:pPr>
            <a:endParaRPr lang="en-US" sz="1600">
              <a:solidFill>
                <a:srgbClr val="030303"/>
              </a:solidFill>
              <a:latin typeface="Calibri Light" panose="020F0302020204030204" pitchFamily="34" charset="0"/>
              <a:cs typeface="Calibri Light" panose="020F0302020204030204" pitchFamily="34" charset="0"/>
            </a:endParaRPr>
          </a:p>
          <a:p>
            <a:pPr>
              <a:defRPr/>
            </a:pPr>
            <a:r>
              <a:rPr lang="en-US" sz="1600" b="0" i="0" u="none" strike="noStrike">
                <a:solidFill>
                  <a:srgbClr val="030303"/>
                </a:solidFill>
                <a:effectLst/>
                <a:latin typeface="Calibri Light" panose="020F0302020204030204" pitchFamily="34" charset="0"/>
                <a:cs typeface="Calibri Light" panose="020F0302020204030204" pitchFamily="34" charset="0"/>
              </a:rPr>
              <a:t>Hasbrouck, J. (2020). An update to the National Reading Panel Report: What we know about fluency in 2020. The Reading League Journal, 1(3), 29-31.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42424"/>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42424"/>
                </a:solidFill>
                <a:effectLst/>
                <a:uLnTx/>
                <a:uFillTx/>
                <a:latin typeface="Calibri Light" panose="020F0302020204030204" pitchFamily="34" charset="0"/>
                <a:ea typeface="+mn-ea"/>
                <a:cs typeface="Calibri Light" panose="020F0302020204030204" pitchFamily="34" charset="0"/>
              </a:rPr>
              <a:t>Kilpatrick, D. A. (2015). </a:t>
            </a:r>
            <a:r>
              <a:rPr kumimoji="0" lang="en-US" sz="1600" b="0" i="1" u="none" strike="noStrike" kern="1200" cap="none" spc="0" normalizeH="0" baseline="0" noProof="0">
                <a:ln>
                  <a:noFill/>
                </a:ln>
                <a:solidFill>
                  <a:srgbClr val="242424"/>
                </a:solidFill>
                <a:effectLst/>
                <a:uLnTx/>
                <a:uFillTx/>
                <a:latin typeface="Calibri Light" panose="020F0302020204030204" pitchFamily="34" charset="0"/>
                <a:ea typeface="+mn-ea"/>
                <a:cs typeface="Calibri Light" panose="020F0302020204030204" pitchFamily="34" charset="0"/>
              </a:rPr>
              <a:t>Essentials of assessing, preventing and overcoming reading difficulties</a:t>
            </a:r>
            <a:r>
              <a:rPr kumimoji="0" lang="en-US" sz="1600" b="0" i="0" u="none" strike="noStrike" kern="1200" cap="none" spc="0" normalizeH="0" baseline="0" noProof="0">
                <a:ln>
                  <a:noFill/>
                </a:ln>
                <a:solidFill>
                  <a:srgbClr val="242424"/>
                </a:solidFill>
                <a:effectLst/>
                <a:uLnTx/>
                <a:uFillTx/>
                <a:latin typeface="Calibri Light" panose="020F0302020204030204" pitchFamily="34" charset="0"/>
                <a:ea typeface="+mn-ea"/>
                <a:cs typeface="Calibri Light" panose="020F0302020204030204" pitchFamily="34" charset="0"/>
              </a:rPr>
              <a:t>. Hoboken, NJ: Wiley.</a:t>
            </a:r>
            <a:endParaRPr lang="en-US" sz="1600">
              <a:solidFill>
                <a:srgbClr val="242424"/>
              </a:solidFill>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Kuhn, M. R., Schwanenflugel, P. J., Meisinger, E. B., &amp; Levy, B. A., &amp; Rasinski, T. V. (Eds.). (2010). Aligning theory and assessment of reading fluency: Automaticity, prosody, and definitions of fluency. </a:t>
            </a:r>
            <a:r>
              <a:rPr lang="en-US" sz="1600" i="1">
                <a:solidFill>
                  <a:srgbClr val="242424"/>
                </a:solidFill>
                <a:latin typeface="Calibri Light" panose="020F0302020204030204" pitchFamily="34" charset="0"/>
                <a:cs typeface="Calibri Light" panose="020F0302020204030204" pitchFamily="34" charset="0"/>
              </a:rPr>
              <a:t>Reading</a:t>
            </a:r>
            <a:r>
              <a:rPr lang="en-US" sz="1600">
                <a:solidFill>
                  <a:srgbClr val="242424"/>
                </a:solidFill>
                <a:latin typeface="Calibri Light" panose="020F0302020204030204" pitchFamily="34" charset="0"/>
                <a:cs typeface="Calibri Light" panose="020F0302020204030204" pitchFamily="34" charset="0"/>
              </a:rPr>
              <a:t> </a:t>
            </a:r>
            <a:r>
              <a:rPr lang="en-US" sz="1600" i="1">
                <a:solidFill>
                  <a:srgbClr val="242424"/>
                </a:solidFill>
                <a:latin typeface="Calibri Light" panose="020F0302020204030204" pitchFamily="34" charset="0"/>
                <a:cs typeface="Calibri Light" panose="020F0302020204030204" pitchFamily="34" charset="0"/>
              </a:rPr>
              <a:t>Research Quarterly, 45</a:t>
            </a:r>
            <a:r>
              <a:rPr lang="en-US" sz="1600">
                <a:solidFill>
                  <a:srgbClr val="242424"/>
                </a:solidFill>
                <a:latin typeface="Calibri Light" panose="020F0302020204030204" pitchFamily="34" charset="0"/>
                <a:cs typeface="Calibri Light" panose="020F0302020204030204" pitchFamily="34" charset="0"/>
              </a:rPr>
              <a:t>(2), 230–251. https://doi.org/10.1598/RRQ.45.2.4</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Moats, L. C. (1999, June). </a:t>
            </a:r>
            <a:r>
              <a:rPr lang="en-US" sz="1600" i="1">
                <a:latin typeface="Calibri Light" panose="020F0302020204030204" pitchFamily="34" charset="0"/>
                <a:cs typeface="Calibri Light" panose="020F0302020204030204" pitchFamily="34" charset="0"/>
              </a:rPr>
              <a:t>Teaching reading is rocket science: What expert teachers of reading should know and be able to do. </a:t>
            </a:r>
            <a:r>
              <a:rPr lang="en-US" sz="1600">
                <a:solidFill>
                  <a:srgbClr val="242424"/>
                </a:solidFill>
                <a:effectLst/>
                <a:latin typeface="Calibri Light" panose="020F0302020204030204" pitchFamily="34" charset="0"/>
                <a:cs typeface="Calibri Light" panose="020F0302020204030204" pitchFamily="34" charset="0"/>
              </a:rPr>
              <a:t>American Federation of Teachers, 39-0372</a:t>
            </a:r>
            <a:r>
              <a:rPr lang="en-US" sz="1600">
                <a:latin typeface="Calibri Light" panose="020F0302020204030204" pitchFamily="34" charset="0"/>
                <a:cs typeface="Calibri Light" panose="020F0302020204030204" pitchFamily="34" charset="0"/>
              </a:rPr>
              <a:t>. </a:t>
            </a:r>
            <a:r>
              <a:rPr lang="en-US" sz="1600">
                <a:solidFill>
                  <a:srgbClr val="0070C0"/>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https://doi.org/https://www.aft.org/sites/default/files/reading_rocketscience_2004.pdf. </a:t>
            </a:r>
            <a:endParaRPr lang="en-US" sz="1600">
              <a:solidFill>
                <a:srgbClr val="0070C0"/>
              </a:solidFill>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r>
              <a:rPr lang="en-US" sz="1600" b="0" i="0">
                <a:effectLst/>
                <a:latin typeface="Calibri Light" panose="020F0302020204030204" pitchFamily="34" charset="0"/>
                <a:cs typeface="Calibri Light" panose="020F0302020204030204" pitchFamily="34" charset="0"/>
              </a:rPr>
              <a:t>National Institute of Child Health and Human Development (NICHD). (2000). </a:t>
            </a:r>
            <a:r>
              <a:rPr lang="en-US" sz="1600" b="0" i="1">
                <a:effectLst/>
                <a:latin typeface="Calibri Light" panose="020F0302020204030204" pitchFamily="34" charset="0"/>
                <a:cs typeface="Calibri Light" panose="020F0302020204030204" pitchFamily="34" charset="0"/>
              </a:rPr>
              <a:t>Report of the National Reading Panel. Teaching children to read : An evidence-based assessment of the scientific research literature on reading and its implications for reading instruction</a:t>
            </a:r>
            <a:r>
              <a:rPr lang="en-US" sz="1600" b="0" i="0">
                <a:effectLst/>
                <a:latin typeface="Calibri Light" panose="020F0302020204030204" pitchFamily="34" charset="0"/>
                <a:cs typeface="Calibri Light" panose="020F0302020204030204" pitchFamily="34" charset="0"/>
              </a:rPr>
              <a:t>. </a:t>
            </a:r>
            <a:r>
              <a:rPr lang="en-US" sz="1600" i="0">
                <a:solidFill>
                  <a:srgbClr val="242424"/>
                </a:solidFill>
                <a:effectLst/>
                <a:latin typeface="Calibri Light" panose="020F0302020204030204" pitchFamily="34" charset="0"/>
                <a:cs typeface="Calibri Light" panose="020F0302020204030204" pitchFamily="34" charset="0"/>
              </a:rPr>
              <a:t>(NIH Publication No. 00-4769).</a:t>
            </a:r>
            <a:r>
              <a:rPr lang="en-US" sz="1600">
                <a:solidFill>
                  <a:srgbClr val="242424"/>
                </a:solidFill>
                <a:effectLst/>
                <a:latin typeface="Calibri Light" panose="020F0302020204030204" pitchFamily="34" charset="0"/>
                <a:cs typeface="Calibri Light" panose="020F0302020204030204" pitchFamily="34" charset="0"/>
              </a:rPr>
              <a:t> </a:t>
            </a:r>
            <a:r>
              <a:rPr lang="en-US" sz="1600" i="0">
                <a:solidFill>
                  <a:srgbClr val="242424"/>
                </a:solidFill>
                <a:effectLst/>
                <a:latin typeface="Calibri Light" panose="020F0302020204030204" pitchFamily="34" charset="0"/>
                <a:cs typeface="Calibri Light" panose="020F0302020204030204" pitchFamily="34" charset="0"/>
              </a:rPr>
              <a:t>Washington, DC: </a:t>
            </a:r>
            <a:r>
              <a:rPr lang="en-US" sz="1600">
                <a:solidFill>
                  <a:srgbClr val="242424"/>
                </a:solidFill>
                <a:effectLst/>
                <a:latin typeface="Calibri Light" panose="020F0302020204030204" pitchFamily="34" charset="0"/>
                <a:cs typeface="Calibri Light" panose="020F0302020204030204" pitchFamily="34" charset="0"/>
              </a:rPr>
              <a:t>U.S. Government Printing Office.</a:t>
            </a:r>
            <a:endParaRPr lang="en-US" sz="1600" i="0">
              <a:effectLst/>
              <a:latin typeface="Calibri Light" panose="020F0302020204030204" pitchFamily="34" charset="0"/>
              <a:cs typeface="Calibri Light" panose="020F0302020204030204" pitchFamily="34" charset="0"/>
            </a:endParaRPr>
          </a:p>
          <a:p>
            <a:pPr>
              <a:buSzPts val="1100"/>
            </a:pPr>
            <a:endParaRPr lang="en-US" sz="1600">
              <a:latin typeface="Calibri Light" panose="020F0302020204030204" pitchFamily="34" charset="0"/>
              <a:cs typeface="Calibri Light" panose="020F0302020204030204" pitchFamily="34" charset="0"/>
            </a:endParaRPr>
          </a:p>
          <a:p>
            <a:pPr>
              <a:buSzPts val="1100"/>
            </a:pPr>
            <a:r>
              <a:rPr lang="en-US" sz="1600">
                <a:latin typeface="Calibri Light" panose="020F0302020204030204" pitchFamily="34" charset="0"/>
                <a:cs typeface="Calibri Light" panose="020F0302020204030204" pitchFamily="34" charset="0"/>
              </a:rPr>
              <a:t>Reitsma, P. (1983a). Printed word learning in beginning readers. </a:t>
            </a:r>
            <a:r>
              <a:rPr lang="en-US" sz="1600" i="1">
                <a:latin typeface="Calibri Light" panose="020F0302020204030204" pitchFamily="34" charset="0"/>
                <a:cs typeface="Calibri Light" panose="020F0302020204030204" pitchFamily="34" charset="0"/>
              </a:rPr>
              <a:t>Journal of Experimental Child Psychology</a:t>
            </a:r>
            <a:r>
              <a:rPr lang="en-US" sz="1600">
                <a:latin typeface="Calibri Light" panose="020F0302020204030204" pitchFamily="34" charset="0"/>
                <a:cs typeface="Calibri Light" panose="020F0302020204030204" pitchFamily="34" charset="0"/>
              </a:rPr>
              <a:t>,36,321-339. </a:t>
            </a:r>
          </a:p>
          <a:p>
            <a:pPr>
              <a:buSzPts val="1100"/>
            </a:pPr>
            <a:endParaRPr lang="en-US" sz="1600">
              <a:latin typeface="Calibri Light" panose="020F0302020204030204" pitchFamily="34" charset="0"/>
              <a:cs typeface="Calibri Light" panose="020F0302020204030204" pitchFamily="34" charset="0"/>
            </a:endParaRPr>
          </a:p>
          <a:p>
            <a:pPr>
              <a:buSzPts val="1100"/>
            </a:pPr>
            <a:r>
              <a:rPr lang="en-US" sz="1600">
                <a:latin typeface="Calibri Light" panose="020F0302020204030204" pitchFamily="34" charset="0"/>
                <a:cs typeface="Calibri Light" panose="020F0302020204030204" pitchFamily="34" charset="0"/>
              </a:rPr>
              <a:t>Reitsma, P. (1983b). Word-specific knowledge in beginning reading. </a:t>
            </a:r>
            <a:r>
              <a:rPr lang="en-US" sz="1600" i="1">
                <a:latin typeface="Calibri Light" panose="020F0302020204030204" pitchFamily="34" charset="0"/>
                <a:cs typeface="Calibri Light" panose="020F0302020204030204" pitchFamily="34" charset="0"/>
              </a:rPr>
              <a:t>Journal of Research in Reading</a:t>
            </a:r>
            <a:r>
              <a:rPr lang="en-US" sz="1600">
                <a:latin typeface="Calibri Light" panose="020F0302020204030204" pitchFamily="34" charset="0"/>
                <a:cs typeface="Calibri Light" panose="020F0302020204030204" pitchFamily="34" charset="0"/>
              </a:rPr>
              <a:t>, 6(1), 41–56. </a:t>
            </a:r>
          </a:p>
        </p:txBody>
      </p:sp>
    </p:spTree>
    <p:extLst>
      <p:ext uri="{BB962C8B-B14F-4D97-AF65-F5344CB8AC3E}">
        <p14:creationId xmlns:p14="http://schemas.microsoft.com/office/powerpoint/2010/main" val="2079056218"/>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dirty="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8166082-BF83-C14E-0CFB-90745DC4D5DC}"/>
              </a:ext>
            </a:extLst>
          </p:cNvPr>
          <p:cNvSpPr txBox="1"/>
          <p:nvPr/>
        </p:nvSpPr>
        <p:spPr>
          <a:xfrm>
            <a:off x="280147" y="1010266"/>
            <a:ext cx="11631706" cy="2308324"/>
          </a:xfrm>
          <a:prstGeom prst="rect">
            <a:avLst/>
          </a:prstGeom>
          <a:noFill/>
        </p:spPr>
        <p:txBody>
          <a:bodyPr wrap="square" rtlCol="0">
            <a:spAutoFit/>
          </a:bodyPr>
          <a:lstStyle/>
          <a:p>
            <a:pPr>
              <a:buSzPts val="1100"/>
            </a:pPr>
            <a:endParaRPr lang="en-US" sz="1600">
              <a:latin typeface="Calibri Light" panose="020F0302020204030204" pitchFamily="34" charset="0"/>
              <a:cs typeface="Calibri Light" panose="020F0302020204030204" pitchFamily="34" charset="0"/>
            </a:endParaRPr>
          </a:p>
          <a:p>
            <a:pPr>
              <a:buSzPts val="1100"/>
            </a:pPr>
            <a:r>
              <a:rPr lang="en-US" sz="1600">
                <a:solidFill>
                  <a:srgbClr val="242424"/>
                </a:solidFill>
                <a:latin typeface="Calibri Light" panose="020F0302020204030204" pitchFamily="34" charset="0"/>
                <a:cs typeface="Calibri Light" panose="020F0302020204030204" pitchFamily="34" charset="0"/>
              </a:rPr>
              <a:t>Rules for the Administration of the Colorado Reading to Ensure Academic Development Act, 1 Colo. Code Regs. 301-92, (2017).</a:t>
            </a:r>
            <a:endParaRPr lang="en-US" sz="1600">
              <a:latin typeface="Calibri Light" panose="020F0302020204030204" pitchFamily="34" charset="0"/>
              <a:cs typeface="Calibri Light" panose="020F0302020204030204" pitchFamily="34" charset="0"/>
            </a:endParaRPr>
          </a:p>
          <a:p>
            <a:pPr>
              <a:buSzPts val="1100"/>
            </a:pPr>
            <a:endParaRPr lang="en-US" sz="1600">
              <a:latin typeface="Calibri Light" panose="020F0302020204030204" pitchFamily="34" charset="0"/>
              <a:cs typeface="Calibri Light" panose="020F0302020204030204" pitchFamily="34" charset="0"/>
            </a:endParaRPr>
          </a:p>
          <a:p>
            <a:pPr>
              <a:buSzPts val="1100"/>
            </a:pPr>
            <a:r>
              <a:rPr lang="en-US" sz="1600">
                <a:latin typeface="Calibri Light" panose="020F0302020204030204" pitchFamily="34" charset="0"/>
                <a:cs typeface="Calibri Light" panose="020F0302020204030204" pitchFamily="34" charset="0"/>
              </a:rPr>
              <a:t>Scarborough, H. S. (2001). Connecting early language and literacy to later reading (dis)abilities: Evidence, theory, and practice. In S. Neuman &amp; D. Dickinson (Eds.), </a:t>
            </a:r>
            <a:r>
              <a:rPr lang="en-US" sz="1600" i="1">
                <a:latin typeface="Calibri Light" panose="020F0302020204030204" pitchFamily="34" charset="0"/>
                <a:cs typeface="Calibri Light" panose="020F0302020204030204" pitchFamily="34" charset="0"/>
              </a:rPr>
              <a:t>Handbook for research in early literacy</a:t>
            </a:r>
            <a:r>
              <a:rPr lang="en-US" sz="1600">
                <a:latin typeface="Calibri Light" panose="020F0302020204030204" pitchFamily="34" charset="0"/>
                <a:cs typeface="Calibri Light" panose="020F0302020204030204" pitchFamily="34" charset="0"/>
              </a:rPr>
              <a:t>. New York: Guilford Press. </a:t>
            </a:r>
          </a:p>
          <a:p>
            <a:pPr>
              <a:buSzPts val="1100"/>
            </a:pPr>
            <a:endParaRPr lang="en-US" sz="1600">
              <a:latin typeface="Calibri Light" panose="020F0302020204030204" pitchFamily="34" charset="0"/>
              <a:cs typeface="Calibri Light" panose="020F0302020204030204" pitchFamily="34" charset="0"/>
            </a:endParaRPr>
          </a:p>
          <a:p>
            <a:pPr>
              <a:buSzPts val="1100"/>
            </a:pPr>
            <a:r>
              <a:rPr lang="en-US" sz="1600">
                <a:latin typeface="Calibri Light" panose="020F0302020204030204" pitchFamily="34" charset="0"/>
                <a:cs typeface="Calibri Light" panose="020F0302020204030204" pitchFamily="34" charset="0"/>
              </a:rPr>
              <a:t>Vaughn, S. &amp; Linan-Thompson, S. (2004). Research-based methods of reading instruction. Alexandria, VA: ASCD.</a:t>
            </a:r>
          </a:p>
          <a:p>
            <a:pPr marL="0" lvl="0" indent="0" algn="l" rtl="0">
              <a:lnSpc>
                <a:spcPct val="100000"/>
              </a:lnSpc>
              <a:spcBef>
                <a:spcPts val="0"/>
              </a:spcBef>
              <a:spcAft>
                <a:spcPts val="0"/>
              </a:spcAft>
              <a:buSzPts val="1100"/>
              <a:buNone/>
            </a:pPr>
            <a:endParaRPr lang="en-US" sz="1600">
              <a:latin typeface="Calibri Light" panose="020F0302020204030204" pitchFamily="34" charset="0"/>
              <a:cs typeface="Calibri Light" panose="020F0302020204030204" pitchFamily="34" charset="0"/>
            </a:endParaRPr>
          </a:p>
          <a:p>
            <a:pPr marL="0" lvl="0" indent="0" algn="l" rtl="0">
              <a:lnSpc>
                <a:spcPct val="100000"/>
              </a:lnSpc>
              <a:spcBef>
                <a:spcPts val="0"/>
              </a:spcBef>
              <a:spcAft>
                <a:spcPts val="0"/>
              </a:spcAft>
              <a:buSzPts val="1100"/>
              <a:buNone/>
            </a:pPr>
            <a:r>
              <a:rPr lang="en-US" sz="1600">
                <a:latin typeface="Calibri Light" panose="020F0302020204030204" pitchFamily="34" charset="0"/>
                <a:cs typeface="Calibri Light" panose="020F0302020204030204" pitchFamily="34" charset="0"/>
              </a:rPr>
              <a:t>Wolf, M. &amp; Katzir-Cohen, T. (2001). Reading fluency and its interventions, </a:t>
            </a:r>
            <a:r>
              <a:rPr lang="en-US" sz="1600" i="1">
                <a:latin typeface="Calibri Light" panose="020F0302020204030204" pitchFamily="34" charset="0"/>
                <a:cs typeface="Calibri Light" panose="020F0302020204030204" pitchFamily="34" charset="0"/>
              </a:rPr>
              <a:t>Scientific Studies of Reading, 5</a:t>
            </a:r>
            <a:r>
              <a:rPr lang="en-US" sz="1600">
                <a:latin typeface="Calibri Light" panose="020F0302020204030204" pitchFamily="34" charset="0"/>
                <a:cs typeface="Calibri Light" panose="020F0302020204030204" pitchFamily="34" charset="0"/>
              </a:rPr>
              <a:t>, 211-239.</a:t>
            </a:r>
          </a:p>
        </p:txBody>
      </p:sp>
    </p:spTree>
    <p:extLst>
      <p:ext uri="{BB962C8B-B14F-4D97-AF65-F5344CB8AC3E}">
        <p14:creationId xmlns:p14="http://schemas.microsoft.com/office/powerpoint/2010/main" val="57032369"/>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t>Key Terminology</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42717" y="74563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Definitions</a:t>
            </a:r>
          </a:p>
        </p:txBody>
      </p:sp>
      <p:sp>
        <p:nvSpPr>
          <p:cNvPr id="2" name="TextBox 1">
            <a:extLst>
              <a:ext uri="{FF2B5EF4-FFF2-40B4-BE49-F238E27FC236}">
                <a16:creationId xmlns:a16="http://schemas.microsoft.com/office/drawing/2014/main" id="{2724F2E2-21DB-672F-7D62-C3A5E8F86422}"/>
              </a:ext>
            </a:extLst>
          </p:cNvPr>
          <p:cNvSpPr txBox="1"/>
          <p:nvPr/>
        </p:nvSpPr>
        <p:spPr>
          <a:xfrm>
            <a:off x="0" y="1391478"/>
            <a:ext cx="12192000" cy="5257718"/>
          </a:xfrm>
          <a:prstGeom prst="rect">
            <a:avLst/>
          </a:prstGeom>
          <a:noFill/>
        </p:spPr>
        <p:txBody>
          <a:bodyPr wrap="square" numCol="1" spcCol="914400" rtlCol="0">
            <a:noAutofit/>
          </a:bodyPr>
          <a:lstStyle/>
          <a:p>
            <a:pPr>
              <a:lnSpc>
                <a:spcPct val="150000"/>
              </a:lnSpc>
            </a:pPr>
            <a:r>
              <a:rPr lang="en-US" sz="2400" b="1">
                <a:solidFill>
                  <a:srgbClr val="4C7776"/>
                </a:solidFill>
                <a:latin typeface="Calibri Light" panose="020F0302020204030204" pitchFamily="34" charset="0"/>
                <a:cs typeface="Calibri Light" panose="020F0302020204030204" pitchFamily="34" charset="0"/>
              </a:rPr>
              <a:t>Fluency – </a:t>
            </a:r>
            <a:r>
              <a:rPr lang="en-US" sz="2400">
                <a:solidFill>
                  <a:srgbClr val="4C7776"/>
                </a:solidFill>
                <a:latin typeface="Calibri Light" panose="020F0302020204030204" pitchFamily="34" charset="0"/>
                <a:cs typeface="Calibri Light" panose="020F0302020204030204" pitchFamily="34" charset="0"/>
              </a:rPr>
              <a:t>the capacity to read words in connected text with sufficient accuracy, rate, and prosody to comprehend what is read</a:t>
            </a:r>
          </a:p>
          <a:p>
            <a:pPr>
              <a:lnSpc>
                <a:spcPct val="150000"/>
              </a:lnSpc>
            </a:pPr>
            <a:r>
              <a:rPr lang="en-US" sz="2400" b="1">
                <a:solidFill>
                  <a:srgbClr val="4C7776"/>
                </a:solidFill>
                <a:latin typeface="Calibri Light" panose="020F0302020204030204" pitchFamily="34" charset="0"/>
                <a:cs typeface="Calibri Light" panose="020F0302020204030204" pitchFamily="34" charset="0"/>
              </a:rPr>
              <a:t>Accuracy – </a:t>
            </a:r>
            <a:r>
              <a:rPr lang="en-US" sz="2400">
                <a:solidFill>
                  <a:srgbClr val="4C7776"/>
                </a:solidFill>
                <a:latin typeface="Calibri Light" panose="020F0302020204030204" pitchFamily="34" charset="0"/>
                <a:cs typeface="Calibri Light" panose="020F0302020204030204" pitchFamily="34" charset="0"/>
              </a:rPr>
              <a:t>ability to orally read the words correctly</a:t>
            </a:r>
          </a:p>
          <a:p>
            <a:pPr>
              <a:lnSpc>
                <a:spcPct val="150000"/>
              </a:lnSpc>
            </a:pPr>
            <a:r>
              <a:rPr lang="en-US" sz="2400" b="1">
                <a:solidFill>
                  <a:srgbClr val="4C7776"/>
                </a:solidFill>
                <a:latin typeface="Calibri Light" panose="020F0302020204030204" pitchFamily="34" charset="0"/>
                <a:cs typeface="Calibri Light" panose="020F0302020204030204" pitchFamily="34" charset="0"/>
              </a:rPr>
              <a:t>Rate – </a:t>
            </a:r>
            <a:r>
              <a:rPr lang="en-US" sz="2400">
                <a:solidFill>
                  <a:srgbClr val="4C7776"/>
                </a:solidFill>
                <a:latin typeface="Calibri Light" panose="020F0302020204030204" pitchFamily="34" charset="0"/>
                <a:cs typeface="Calibri Light" panose="020F0302020204030204" pitchFamily="34" charset="0"/>
              </a:rPr>
              <a:t>how quickly and accurately a reader reads connected text</a:t>
            </a:r>
          </a:p>
          <a:p>
            <a:pPr>
              <a:lnSpc>
                <a:spcPct val="150000"/>
              </a:lnSpc>
            </a:pPr>
            <a:r>
              <a:rPr lang="en-US" sz="2400" b="1">
                <a:solidFill>
                  <a:srgbClr val="4C7776"/>
                </a:solidFill>
                <a:latin typeface="Calibri Light" panose="020F0302020204030204" pitchFamily="34" charset="0"/>
                <a:cs typeface="Calibri Light" panose="020F0302020204030204" pitchFamily="34" charset="0"/>
              </a:rPr>
              <a:t>Prosody – </a:t>
            </a:r>
            <a:r>
              <a:rPr lang="en-US" sz="2400">
                <a:solidFill>
                  <a:srgbClr val="4C7776"/>
                </a:solidFill>
                <a:latin typeface="Calibri Light" panose="020F0302020204030204" pitchFamily="34" charset="0"/>
                <a:cs typeface="Calibri Light" panose="020F0302020204030204" pitchFamily="34" charset="0"/>
              </a:rPr>
              <a:t>reading orally with expression, including proper intonation, pausing, and phrasing</a:t>
            </a:r>
          </a:p>
          <a:p>
            <a:pPr>
              <a:lnSpc>
                <a:spcPct val="150000"/>
              </a:lnSpc>
            </a:pPr>
            <a:r>
              <a:rPr lang="en-US" sz="2400" b="1">
                <a:solidFill>
                  <a:srgbClr val="4C7776"/>
                </a:solidFill>
                <a:latin typeface="Calibri Light" panose="020F0302020204030204" pitchFamily="34" charset="0"/>
                <a:cs typeface="Calibri Light" panose="020F0302020204030204" pitchFamily="34" charset="0"/>
              </a:rPr>
              <a:t>Automaticity – </a:t>
            </a:r>
            <a:r>
              <a:rPr lang="en-US" sz="2400">
                <a:solidFill>
                  <a:srgbClr val="4C7776"/>
                </a:solidFill>
                <a:latin typeface="Calibri Light" panose="020F0302020204030204" pitchFamily="34" charset="0"/>
                <a:cs typeface="Calibri Light" panose="020F0302020204030204" pitchFamily="34" charset="0"/>
              </a:rPr>
              <a:t>the ability to read letters or words automatically without having to think about it</a:t>
            </a:r>
          </a:p>
          <a:p>
            <a:pPr>
              <a:lnSpc>
                <a:spcPct val="150000"/>
              </a:lnSpc>
            </a:pPr>
            <a:r>
              <a:rPr lang="en-US" sz="2400" b="1">
                <a:solidFill>
                  <a:srgbClr val="4C7776"/>
                </a:solidFill>
                <a:latin typeface="Calibri Light" panose="020F0302020204030204" pitchFamily="34" charset="0"/>
                <a:cs typeface="Calibri Light" panose="020F0302020204030204" pitchFamily="34" charset="0"/>
              </a:rPr>
              <a:t>Orthographic Mapping – </a:t>
            </a:r>
            <a:r>
              <a:rPr lang="en-US" sz="2400">
                <a:solidFill>
                  <a:srgbClr val="4C7776"/>
                </a:solidFill>
                <a:latin typeface="Calibri Light" panose="020F0302020204030204" pitchFamily="34" charset="0"/>
                <a:cs typeface="Calibri Light" panose="020F0302020204030204" pitchFamily="34" charset="0"/>
              </a:rPr>
              <a:t>the mental process used to store words for immediate, effortless retrieval </a:t>
            </a:r>
          </a:p>
          <a:p>
            <a:pPr>
              <a:lnSpc>
                <a:spcPct val="150000"/>
              </a:lnSpc>
            </a:pPr>
            <a:endParaRPr lang="en-US">
              <a:solidFill>
                <a:srgbClr val="4C7776"/>
              </a:solidFill>
              <a:latin typeface="Calibri Light" panose="020F0302020204030204" pitchFamily="34" charset="0"/>
              <a:cs typeface="Calibri Light" panose="020F0302020204030204" pitchFamily="34" charset="0"/>
            </a:endParaRPr>
          </a:p>
          <a:p>
            <a:pPr>
              <a:lnSpc>
                <a:spcPct val="150000"/>
              </a:lnSpc>
            </a:pPr>
            <a:endParaRPr lang="en-US" sz="2400" b="1">
              <a:solidFill>
                <a:srgbClr val="4C7776"/>
              </a:solidFill>
              <a:latin typeface="Calibri Light" panose="020F0302020204030204" pitchFamily="34" charset="0"/>
              <a:cs typeface="Calibri Light" panose="020F0302020204030204" pitchFamily="34" charset="0"/>
            </a:endParaRPr>
          </a:p>
          <a:p>
            <a:pPr>
              <a:lnSpc>
                <a:spcPct val="150000"/>
              </a:lnSpc>
            </a:pPr>
            <a:endParaRPr lang="en-US" sz="2400" b="1">
              <a:solidFill>
                <a:srgbClr val="4C7776"/>
              </a:solidFill>
              <a:latin typeface="Calibri Light" panose="020F0302020204030204" pitchFamily="34" charset="0"/>
              <a:cs typeface="Calibri Light" panose="020F0302020204030204" pitchFamily="34" charset="0"/>
            </a:endParaRPr>
          </a:p>
          <a:p>
            <a:pPr>
              <a:lnSpc>
                <a:spcPct val="150000"/>
              </a:lnSpc>
            </a:pPr>
            <a:endParaRPr lang="en-US">
              <a:solidFill>
                <a:srgbClr val="4C7776"/>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02789646"/>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28" name="Picture 27" descr="A black and white drawing of a bridge">
            <a:extLst>
              <a:ext uri="{FF2B5EF4-FFF2-40B4-BE49-F238E27FC236}">
                <a16:creationId xmlns:a16="http://schemas.microsoft.com/office/drawing/2014/main" id="{C1A24D01-63A4-31A1-C747-E705AC205DB0}"/>
              </a:ext>
            </a:extLst>
          </p:cNvPr>
          <p:cNvPicPr>
            <a:picLocks noChangeAspect="1"/>
          </p:cNvPicPr>
          <p:nvPr/>
        </p:nvPicPr>
        <p:blipFill>
          <a:blip r:embed="rId3"/>
          <a:stretch>
            <a:fillRect/>
          </a:stretch>
        </p:blipFill>
        <p:spPr>
          <a:xfrm>
            <a:off x="3321919" y="1691278"/>
            <a:ext cx="1636991" cy="1238188"/>
          </a:xfrm>
          <a:prstGeom prst="rect">
            <a:avLst/>
          </a:prstGeom>
        </p:spPr>
      </p:pic>
      <p:sp>
        <p:nvSpPr>
          <p:cNvPr id="10" name="Title 2">
            <a:extLst>
              <a:ext uri="{FF2B5EF4-FFF2-40B4-BE49-F238E27FC236}">
                <a16:creationId xmlns:a16="http://schemas.microsoft.com/office/drawing/2014/main" id="{8E4A0B1D-A126-4344-BA12-347160E3C89E}"/>
              </a:ext>
            </a:extLst>
          </p:cNvPr>
          <p:cNvSpPr txBox="1">
            <a:spLocks noGrp="1"/>
          </p:cNvSpPr>
          <p:nvPr>
            <p:ph type="title" idx="4294967295"/>
          </p:nvPr>
        </p:nvSpPr>
        <p:spPr>
          <a:xfrm>
            <a:off x="211699" y="203582"/>
            <a:ext cx="11399276" cy="527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chemeClr val="lt1"/>
              </a:buClr>
              <a:buSzPts val="2600"/>
              <a:buFont typeface="Arial"/>
              <a:buNone/>
              <a:tabLst/>
              <a:defRPr/>
            </a:pPr>
            <a:r>
              <a:rPr kumimoji="0" lang="en-US" sz="4000" b="0" i="0" u="none" strike="noStrike" kern="1200" cap="none" spc="0" normalizeH="0" baseline="0" noProof="0" dirty="0">
                <a:ln>
                  <a:noFill/>
                </a:ln>
                <a:solidFill>
                  <a:schemeClr val="bg1"/>
                </a:solidFill>
                <a:effectLst/>
                <a:uLnTx/>
                <a:uFillTx/>
                <a:latin typeface="Museo Slab 500" panose="02000000000000000000" pitchFamily="50" charset="0"/>
                <a:ea typeface="Museo Slab 500" panose="02000000000000000000" pitchFamily="50" charset="0"/>
                <a:cs typeface="Arial"/>
                <a:sym typeface="Arial"/>
              </a:rPr>
              <a:t>Scientifically Based &amp; Evidence-Based</a:t>
            </a:r>
            <a:endParaRPr kumimoji="0" lang="en-US" sz="4000" b="0" i="0" u="none" strike="noStrike" kern="1200" cap="none" spc="0" normalizeH="0" baseline="0" noProof="0" dirty="0">
              <a:ln>
                <a:noFill/>
              </a:ln>
              <a:solidFill>
                <a:schemeClr val="lt1"/>
              </a:solidFill>
              <a:effectLst/>
              <a:uLnTx/>
              <a:uFillTx/>
              <a:latin typeface="Museo Slab 500" panose="02000000000000000000" pitchFamily="50" charset="0"/>
              <a:ea typeface="Museo Slab 500" panose="02000000000000000000" pitchFamily="50" charset="0"/>
              <a:cs typeface="Arial"/>
              <a:sym typeface="Arial"/>
            </a:endParaRPr>
          </a:p>
        </p:txBody>
      </p:sp>
      <p:sp>
        <p:nvSpPr>
          <p:cNvPr id="8" name="Google Shape;338;g610ef0e5f8_7_79">
            <a:extLst>
              <a:ext uri="{FF2B5EF4-FFF2-40B4-BE49-F238E27FC236}">
                <a16:creationId xmlns:a16="http://schemas.microsoft.com/office/drawing/2014/main" id="{449730DC-A68B-4BD3-AE0A-EBC3C3292C06}"/>
              </a:ext>
            </a:extLst>
          </p:cNvPr>
          <p:cNvSpPr txBox="1">
            <a:spLocks/>
          </p:cNvSpPr>
          <p:nvPr/>
        </p:nvSpPr>
        <p:spPr>
          <a:xfrm>
            <a:off x="211699" y="753841"/>
            <a:ext cx="5084201"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Simple View of Reading (SVR)</a:t>
            </a:r>
          </a:p>
        </p:txBody>
      </p:sp>
      <p:sp>
        <p:nvSpPr>
          <p:cNvPr id="6" name="Cube 5">
            <a:extLst>
              <a:ext uri="{FF2B5EF4-FFF2-40B4-BE49-F238E27FC236}">
                <a16:creationId xmlns:a16="http://schemas.microsoft.com/office/drawing/2014/main" id="{B3B6B174-AB85-2909-00F0-6BE221CBD228}"/>
              </a:ext>
            </a:extLst>
          </p:cNvPr>
          <p:cNvSpPr/>
          <p:nvPr/>
        </p:nvSpPr>
        <p:spPr>
          <a:xfrm>
            <a:off x="569390" y="2624666"/>
            <a:ext cx="2935801" cy="1845734"/>
          </a:xfrm>
          <a:prstGeom prst="cube">
            <a:avLst/>
          </a:prstGeom>
          <a:solidFill>
            <a:srgbClr val="F8B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Word </a:t>
            </a:r>
          </a:p>
          <a:p>
            <a:pPr algn="ctr"/>
            <a:r>
              <a:rPr lang="en-US" sz="2400" b="1"/>
              <a:t>Recognition</a:t>
            </a:r>
          </a:p>
        </p:txBody>
      </p:sp>
      <p:sp>
        <p:nvSpPr>
          <p:cNvPr id="22" name="Cube 21">
            <a:extLst>
              <a:ext uri="{FF2B5EF4-FFF2-40B4-BE49-F238E27FC236}">
                <a16:creationId xmlns:a16="http://schemas.microsoft.com/office/drawing/2014/main" id="{91F8BC71-5780-EDD3-C4E8-63AFBC5886EB}"/>
              </a:ext>
            </a:extLst>
          </p:cNvPr>
          <p:cNvSpPr/>
          <p:nvPr/>
        </p:nvSpPr>
        <p:spPr>
          <a:xfrm>
            <a:off x="4443436" y="2624666"/>
            <a:ext cx="2935801" cy="1845734"/>
          </a:xfrm>
          <a:prstGeom prst="cub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Language Comprehension</a:t>
            </a:r>
          </a:p>
        </p:txBody>
      </p:sp>
      <p:sp>
        <p:nvSpPr>
          <p:cNvPr id="23" name="Cube 22">
            <a:extLst>
              <a:ext uri="{FF2B5EF4-FFF2-40B4-BE49-F238E27FC236}">
                <a16:creationId xmlns:a16="http://schemas.microsoft.com/office/drawing/2014/main" id="{6D486D87-7F5E-E2EC-E8A7-6B7AE1BFFAB5}"/>
              </a:ext>
            </a:extLst>
          </p:cNvPr>
          <p:cNvSpPr/>
          <p:nvPr/>
        </p:nvSpPr>
        <p:spPr>
          <a:xfrm>
            <a:off x="8686809" y="2624666"/>
            <a:ext cx="2935801" cy="1845734"/>
          </a:xfrm>
          <a:prstGeom prst="cube">
            <a:avLst/>
          </a:prstGeom>
          <a:solidFill>
            <a:srgbClr val="0776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Reading Comprehension</a:t>
            </a:r>
          </a:p>
        </p:txBody>
      </p:sp>
      <p:sp>
        <p:nvSpPr>
          <p:cNvPr id="11" name="Multiplication Sign 10" descr="multiplication sign">
            <a:extLst>
              <a:ext uri="{FF2B5EF4-FFF2-40B4-BE49-F238E27FC236}">
                <a16:creationId xmlns:a16="http://schemas.microsoft.com/office/drawing/2014/main" id="{E772B54E-D1D8-D693-799D-2EE08B037766}"/>
              </a:ext>
            </a:extLst>
          </p:cNvPr>
          <p:cNvSpPr/>
          <p:nvPr/>
        </p:nvSpPr>
        <p:spPr>
          <a:xfrm>
            <a:off x="3505191" y="3234266"/>
            <a:ext cx="914400" cy="914400"/>
          </a:xfrm>
          <a:prstGeom prst="mathMultiply">
            <a:avLst/>
          </a:prstGeom>
          <a:solidFill>
            <a:srgbClr val="7C9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quals 11" descr="equal sign">
            <a:extLst>
              <a:ext uri="{FF2B5EF4-FFF2-40B4-BE49-F238E27FC236}">
                <a16:creationId xmlns:a16="http://schemas.microsoft.com/office/drawing/2014/main" id="{203F0C7C-D2F7-A276-358E-FCFC70F4E7FA}"/>
              </a:ext>
            </a:extLst>
          </p:cNvPr>
          <p:cNvSpPr/>
          <p:nvPr/>
        </p:nvSpPr>
        <p:spPr>
          <a:xfrm>
            <a:off x="7575823" y="3234266"/>
            <a:ext cx="914400" cy="914400"/>
          </a:xfrm>
          <a:prstGeom prst="mathEqual">
            <a:avLst/>
          </a:prstGeom>
          <a:solidFill>
            <a:srgbClr val="7C9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F980D768-8F2E-5793-F58A-B40FB8F3A3E3}"/>
              </a:ext>
            </a:extLst>
          </p:cNvPr>
          <p:cNvSpPr txBox="1"/>
          <p:nvPr/>
        </p:nvSpPr>
        <p:spPr>
          <a:xfrm>
            <a:off x="4837377" y="5786976"/>
            <a:ext cx="7950209" cy="523220"/>
          </a:xfrm>
          <a:prstGeom prst="rect">
            <a:avLst/>
          </a:prstGeom>
          <a:noFill/>
        </p:spPr>
        <p:txBody>
          <a:bodyPr wrap="square">
            <a:spAutoFit/>
          </a:bodyPr>
          <a:lstStyle/>
          <a:p>
            <a:r>
              <a:rPr lang="en-US" sz="1400" b="0" i="0" u="none" strike="noStrike">
                <a:solidFill>
                  <a:srgbClr val="000000"/>
                </a:solidFill>
                <a:effectLst/>
                <a:latin typeface="Calibri Light" panose="020F0302020204030204" pitchFamily="34" charset="0"/>
                <a:cs typeface="Calibri Light" panose="020F0302020204030204" pitchFamily="34" charset="0"/>
              </a:rPr>
              <a:t>Gough, P. B. &amp; Tunmer, W.E. (1986). Decoding, reading, and reading disability. </a:t>
            </a:r>
            <a:r>
              <a:rPr lang="en-US" sz="1400" b="0" i="1" u="none" strike="noStrike">
                <a:solidFill>
                  <a:srgbClr val="000000"/>
                </a:solidFill>
                <a:effectLst/>
                <a:latin typeface="Calibri Light" panose="020F0302020204030204" pitchFamily="34" charset="0"/>
                <a:cs typeface="Calibri Light" panose="020F0302020204030204" pitchFamily="34" charset="0"/>
              </a:rPr>
              <a:t>Remedial and Special Education, 7</a:t>
            </a:r>
            <a:r>
              <a:rPr lang="en-US" sz="1400" b="0" i="0" u="none" strike="noStrike">
                <a:solidFill>
                  <a:srgbClr val="000000"/>
                </a:solidFill>
                <a:effectLst/>
                <a:latin typeface="Calibri Light" panose="020F0302020204030204" pitchFamily="34" charset="0"/>
                <a:cs typeface="Calibri Light" panose="020F0302020204030204" pitchFamily="34" charset="0"/>
              </a:rPr>
              <a:t>(1).</a:t>
            </a:r>
            <a:endParaRPr lang="en-US" sz="1400">
              <a:latin typeface="Calibri Light" panose="020F0302020204030204" pitchFamily="34" charset="0"/>
              <a:cs typeface="Calibri Light" panose="020F0302020204030204" pitchFamily="34" charset="0"/>
            </a:endParaRPr>
          </a:p>
        </p:txBody>
      </p:sp>
      <p:sp>
        <p:nvSpPr>
          <p:cNvPr id="29" name="TextBox 28">
            <a:extLst>
              <a:ext uri="{FF2B5EF4-FFF2-40B4-BE49-F238E27FC236}">
                <a16:creationId xmlns:a16="http://schemas.microsoft.com/office/drawing/2014/main" id="{F5C6567E-438D-7E12-5200-8D8956BE55A9}"/>
              </a:ext>
            </a:extLst>
          </p:cNvPr>
          <p:cNvSpPr txBox="1"/>
          <p:nvPr/>
        </p:nvSpPr>
        <p:spPr>
          <a:xfrm>
            <a:off x="3413554" y="1464073"/>
            <a:ext cx="1453719" cy="461665"/>
          </a:xfrm>
          <a:prstGeom prst="rect">
            <a:avLst/>
          </a:prstGeom>
          <a:noFill/>
        </p:spPr>
        <p:txBody>
          <a:bodyPr wrap="square" rtlCol="0">
            <a:spAutoFit/>
          </a:bodyPr>
          <a:lstStyle/>
          <a:p>
            <a:pPr algn="ctr"/>
            <a:r>
              <a:rPr lang="en-US" sz="2400" b="1"/>
              <a:t>Fluency</a:t>
            </a:r>
          </a:p>
        </p:txBody>
      </p:sp>
    </p:spTree>
    <p:extLst>
      <p:ext uri="{BB962C8B-B14F-4D97-AF65-F5344CB8AC3E}">
        <p14:creationId xmlns:p14="http://schemas.microsoft.com/office/powerpoint/2010/main" val="1597835802"/>
      </p:ext>
    </p:extLst>
  </p:cSld>
  <p:clrMapOvr>
    <a:masterClrMapping/>
  </p:clrMapOvr>
  <mc:AlternateContent xmlns:mc="http://schemas.openxmlformats.org/markup-compatibility/2006" xmlns:p14="http://schemas.microsoft.com/office/powerpoint/2010/main">
    <mc:Choice Requires="p14">
      <p:transition p14:dur="250" advClick="0" advTm="59000"/>
    </mc:Choice>
    <mc:Fallback xmlns="">
      <p:transition advClick="0" advTm="59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0" name="Title 2">
            <a:extLst>
              <a:ext uri="{FF2B5EF4-FFF2-40B4-BE49-F238E27FC236}">
                <a16:creationId xmlns:a16="http://schemas.microsoft.com/office/drawing/2014/main" id="{8E4A0B1D-A126-4344-BA12-347160E3C89E}"/>
              </a:ext>
            </a:extLst>
          </p:cNvPr>
          <p:cNvSpPr txBox="1">
            <a:spLocks noGrp="1"/>
          </p:cNvSpPr>
          <p:nvPr>
            <p:ph type="title" idx="4294967295"/>
          </p:nvPr>
        </p:nvSpPr>
        <p:spPr>
          <a:xfrm>
            <a:off x="211699" y="203582"/>
            <a:ext cx="11399276" cy="527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chemeClr val="lt1"/>
              </a:buClr>
              <a:buSzPts val="2600"/>
              <a:buFont typeface="Arial"/>
              <a:buNone/>
              <a:tabLst/>
              <a:defRPr/>
            </a:pPr>
            <a:r>
              <a:rPr kumimoji="0" lang="en-US" sz="4000" b="0" i="0" u="none" strike="noStrike" kern="1200" cap="none" spc="0" normalizeH="0" baseline="0" noProof="0" dirty="0">
                <a:ln>
                  <a:noFill/>
                </a:ln>
                <a:solidFill>
                  <a:schemeClr val="bg1"/>
                </a:solidFill>
                <a:effectLst/>
                <a:uLnTx/>
                <a:uFillTx/>
                <a:latin typeface="Museo Slab 500" panose="02000000000000000000" pitchFamily="50" charset="0"/>
                <a:ea typeface="Museo Slab 500" panose="02000000000000000000" pitchFamily="50" charset="0"/>
                <a:cs typeface="Arial"/>
                <a:sym typeface="Arial"/>
              </a:rPr>
              <a:t>Scientifically Based &amp; Evidence-Based</a:t>
            </a:r>
            <a:endParaRPr kumimoji="0" lang="en-US" sz="4000" b="0" i="0" u="none" strike="noStrike" kern="1200" cap="none" spc="0" normalizeH="0" baseline="0" noProof="0" dirty="0">
              <a:ln>
                <a:noFill/>
              </a:ln>
              <a:solidFill>
                <a:schemeClr val="lt1"/>
              </a:solidFill>
              <a:effectLst/>
              <a:uLnTx/>
              <a:uFillTx/>
              <a:latin typeface="Museo Slab 500" panose="02000000000000000000" pitchFamily="50" charset="0"/>
              <a:ea typeface="Museo Slab 500" panose="02000000000000000000" pitchFamily="50" charset="0"/>
              <a:cs typeface="Arial"/>
              <a:sym typeface="Arial"/>
            </a:endParaRPr>
          </a:p>
        </p:txBody>
      </p:sp>
      <p:sp>
        <p:nvSpPr>
          <p:cNvPr id="8" name="Google Shape;338;g610ef0e5f8_7_79">
            <a:extLst>
              <a:ext uri="{FF2B5EF4-FFF2-40B4-BE49-F238E27FC236}">
                <a16:creationId xmlns:a16="http://schemas.microsoft.com/office/drawing/2014/main" id="{449730DC-A68B-4BD3-AE0A-EBC3C3292C06}"/>
              </a:ext>
            </a:extLst>
          </p:cNvPr>
          <p:cNvSpPr txBox="1">
            <a:spLocks/>
          </p:cNvSpPr>
          <p:nvPr/>
        </p:nvSpPr>
        <p:spPr>
          <a:xfrm>
            <a:off x="211699" y="753841"/>
            <a:ext cx="5084201"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Scarborough’s Reading Rope</a:t>
            </a:r>
          </a:p>
        </p:txBody>
      </p:sp>
      <p:pic>
        <p:nvPicPr>
          <p:cNvPr id="4" name="Picture 3">
            <a:extLst>
              <a:ext uri="{FF2B5EF4-FFF2-40B4-BE49-F238E27FC236}">
                <a16:creationId xmlns:a16="http://schemas.microsoft.com/office/drawing/2014/main" id="{D4654234-2A44-F4EF-34BA-5878B20C4393}"/>
              </a:ext>
              <a:ext uri="{C183D7F6-B498-43B3-948B-1728B52AA6E4}">
                <adec:decorative xmlns:adec="http://schemas.microsoft.com/office/drawing/2017/decorative" val="1"/>
              </a:ext>
            </a:extLst>
          </p:cNvPr>
          <p:cNvPicPr>
            <a:picLocks noChangeAspect="1"/>
          </p:cNvPicPr>
          <p:nvPr/>
        </p:nvPicPr>
        <p:blipFill rotWithShape="1">
          <a:blip r:embed="rId3"/>
          <a:srcRect t="4954" r="1599" b="1595"/>
          <a:stretch/>
        </p:blipFill>
        <p:spPr>
          <a:xfrm>
            <a:off x="1816645" y="1422233"/>
            <a:ext cx="9794330" cy="5232185"/>
          </a:xfrm>
          <a:prstGeom prst="rect">
            <a:avLst/>
          </a:prstGeom>
          <a:ln w="12700">
            <a:solidFill>
              <a:srgbClr val="825474"/>
            </a:solidFill>
          </a:ln>
          <a:effectLst>
            <a:outerShdw blurRad="50800" dist="38100" dir="2700000" algn="tl" rotWithShape="0">
              <a:prstClr val="black">
                <a:alpha val="40000"/>
              </a:prstClr>
            </a:outerShdw>
          </a:effectLst>
        </p:spPr>
      </p:pic>
      <p:sp>
        <p:nvSpPr>
          <p:cNvPr id="6" name="Cube 5">
            <a:extLst>
              <a:ext uri="{FF2B5EF4-FFF2-40B4-BE49-F238E27FC236}">
                <a16:creationId xmlns:a16="http://schemas.microsoft.com/office/drawing/2014/main" id="{3B62E945-0F51-D375-BF90-C442CADCDF3A}"/>
              </a:ext>
            </a:extLst>
          </p:cNvPr>
          <p:cNvSpPr/>
          <p:nvPr/>
        </p:nvSpPr>
        <p:spPr>
          <a:xfrm>
            <a:off x="168562" y="5181599"/>
            <a:ext cx="2038343" cy="1134534"/>
          </a:xfrm>
          <a:prstGeom prst="cube">
            <a:avLst/>
          </a:prstGeom>
          <a:solidFill>
            <a:srgbClr val="F8B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Word </a:t>
            </a:r>
          </a:p>
          <a:p>
            <a:pPr algn="ctr"/>
            <a:r>
              <a:rPr lang="en-US" b="1"/>
              <a:t>Recognition</a:t>
            </a:r>
          </a:p>
        </p:txBody>
      </p:sp>
      <p:sp>
        <p:nvSpPr>
          <p:cNvPr id="9" name="Cube 8">
            <a:extLst>
              <a:ext uri="{FF2B5EF4-FFF2-40B4-BE49-F238E27FC236}">
                <a16:creationId xmlns:a16="http://schemas.microsoft.com/office/drawing/2014/main" id="{FF99C7F9-FC81-9F70-7F32-C44EF5AFF66B}"/>
              </a:ext>
            </a:extLst>
          </p:cNvPr>
          <p:cNvSpPr/>
          <p:nvPr/>
        </p:nvSpPr>
        <p:spPr>
          <a:xfrm>
            <a:off x="168561" y="2294466"/>
            <a:ext cx="2038343" cy="1134534"/>
          </a:xfrm>
          <a:prstGeom prst="cub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Language Comprehension</a:t>
            </a:r>
          </a:p>
        </p:txBody>
      </p:sp>
      <p:sp>
        <p:nvSpPr>
          <p:cNvPr id="11" name="Cube 10">
            <a:extLst>
              <a:ext uri="{FF2B5EF4-FFF2-40B4-BE49-F238E27FC236}">
                <a16:creationId xmlns:a16="http://schemas.microsoft.com/office/drawing/2014/main" id="{6D7B89C1-012A-D72E-372C-2314C8A10263}"/>
              </a:ext>
            </a:extLst>
          </p:cNvPr>
          <p:cNvSpPr/>
          <p:nvPr/>
        </p:nvSpPr>
        <p:spPr>
          <a:xfrm>
            <a:off x="10092267" y="4698915"/>
            <a:ext cx="1931171" cy="965368"/>
          </a:xfrm>
          <a:prstGeom prst="cube">
            <a:avLst/>
          </a:prstGeom>
          <a:solidFill>
            <a:srgbClr val="0776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Reading Comprehension</a:t>
            </a:r>
          </a:p>
        </p:txBody>
      </p:sp>
      <p:sp>
        <p:nvSpPr>
          <p:cNvPr id="2" name="Oval 1">
            <a:extLst>
              <a:ext uri="{FF2B5EF4-FFF2-40B4-BE49-F238E27FC236}">
                <a16:creationId xmlns:a16="http://schemas.microsoft.com/office/drawing/2014/main" id="{7BD9AE65-BDA4-EC44-9705-829E4B14E113}"/>
              </a:ext>
              <a:ext uri="{C183D7F6-B498-43B3-948B-1728B52AA6E4}">
                <adec:decorative xmlns:adec="http://schemas.microsoft.com/office/drawing/2017/decorative" val="1"/>
              </a:ext>
            </a:extLst>
          </p:cNvPr>
          <p:cNvSpPr/>
          <p:nvPr/>
        </p:nvSpPr>
        <p:spPr>
          <a:xfrm>
            <a:off x="7218079" y="3852694"/>
            <a:ext cx="3574371" cy="8462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1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78"/>
        <p:cNvGrpSpPr/>
        <p:nvPr/>
      </p:nvGrpSpPr>
      <p:grpSpPr>
        <a:xfrm>
          <a:off x="0" y="0"/>
          <a:ext cx="0" cy="0"/>
          <a:chOff x="0" y="0"/>
          <a:chExt cx="0" cy="0"/>
        </a:xfrm>
      </p:grpSpPr>
      <p:sp>
        <p:nvSpPr>
          <p:cNvPr id="679" name="Google Shape;679;p120"/>
          <p:cNvSpPr txBox="1">
            <a:spLocks noGrp="1"/>
          </p:cNvSpPr>
          <p:nvPr>
            <p:ph type="title"/>
          </p:nvPr>
        </p:nvSpPr>
        <p:spPr>
          <a:xfrm>
            <a:off x="326921" y="370288"/>
            <a:ext cx="8934400" cy="527100"/>
          </a:xfrm>
          <a:prstGeom prst="rect">
            <a:avLst/>
          </a:prstGeom>
        </p:spPr>
        <p:txBody>
          <a:bodyPr spcFirstLastPara="1" wrap="square" lIns="0" tIns="0" rIns="0" bIns="0" anchor="t" anchorCtr="0">
            <a:noAutofit/>
          </a:bodyPr>
          <a:lstStyle/>
          <a:p>
            <a:r>
              <a:rPr lang="en-US" sz="4000" dirty="0">
                <a:latin typeface="Museo Slab 500" panose="02000000000000000000" pitchFamily="50" charset="0"/>
              </a:rPr>
              <a:t>Progression of Fluency Skills</a:t>
            </a:r>
          </a:p>
        </p:txBody>
      </p:sp>
      <p:pic>
        <p:nvPicPr>
          <p:cNvPr id="6" name="Picture 5" descr="Progression of fluency skills &#10;&#10;">
            <a:extLst>
              <a:ext uri="{FF2B5EF4-FFF2-40B4-BE49-F238E27FC236}">
                <a16:creationId xmlns:a16="http://schemas.microsoft.com/office/drawing/2014/main" id="{B46E0188-63EC-ABF4-C5A7-B94D55DB37D5}"/>
              </a:ext>
            </a:extLst>
          </p:cNvPr>
          <p:cNvPicPr>
            <a:picLocks noChangeAspect="1"/>
          </p:cNvPicPr>
          <p:nvPr/>
        </p:nvPicPr>
        <p:blipFill>
          <a:blip r:embed="rId3"/>
          <a:stretch>
            <a:fillRect/>
          </a:stretch>
        </p:blipFill>
        <p:spPr>
          <a:xfrm>
            <a:off x="0" y="1658902"/>
            <a:ext cx="12088088" cy="5023252"/>
          </a:xfrm>
          <a:prstGeom prst="rect">
            <a:avLst/>
          </a:prstGeom>
        </p:spPr>
      </p:pic>
    </p:spTree>
    <p:extLst>
      <p:ext uri="{BB962C8B-B14F-4D97-AF65-F5344CB8AC3E}">
        <p14:creationId xmlns:p14="http://schemas.microsoft.com/office/powerpoint/2010/main" val="3788205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78"/>
        <p:cNvGrpSpPr/>
        <p:nvPr/>
      </p:nvGrpSpPr>
      <p:grpSpPr>
        <a:xfrm>
          <a:off x="0" y="0"/>
          <a:ext cx="0" cy="0"/>
          <a:chOff x="0" y="0"/>
          <a:chExt cx="0" cy="0"/>
        </a:xfrm>
      </p:grpSpPr>
      <p:sp>
        <p:nvSpPr>
          <p:cNvPr id="679" name="Google Shape;679;p120"/>
          <p:cNvSpPr txBox="1">
            <a:spLocks noGrp="1"/>
          </p:cNvSpPr>
          <p:nvPr>
            <p:ph type="title"/>
          </p:nvPr>
        </p:nvSpPr>
        <p:spPr>
          <a:xfrm>
            <a:off x="6533053" y="80682"/>
            <a:ext cx="5006336" cy="1325563"/>
          </a:xfrm>
          <a:prstGeom prst="rect">
            <a:avLst/>
          </a:prstGeom>
        </p:spPr>
        <p:txBody>
          <a:bodyPr spcFirstLastPara="1" vert="horz" lIns="91440" tIns="45720" rIns="91440" bIns="45720" rtlCol="0" anchor="ctr" anchorCtr="0">
            <a:normAutofit/>
          </a:bodyPr>
          <a:lstStyle/>
          <a:p>
            <a:pPr>
              <a:spcBef>
                <a:spcPct val="0"/>
              </a:spcBef>
            </a:pPr>
            <a:r>
              <a:rPr lang="en-US" sz="3200">
                <a:solidFill>
                  <a:schemeClr val="tx1"/>
                </a:solidFill>
                <a:latin typeface="+mj-lt"/>
                <a:ea typeface="+mj-ea"/>
                <a:cs typeface="+mj-cs"/>
              </a:rPr>
              <a:t>Levels of Fluency Practice </a:t>
            </a:r>
          </a:p>
        </p:txBody>
      </p:sp>
      <p:sp>
        <p:nvSpPr>
          <p:cNvPr id="3079" name="Freeform: Shape 307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Girl reading a book">
            <a:extLst>
              <a:ext uri="{FF2B5EF4-FFF2-40B4-BE49-F238E27FC236}">
                <a16:creationId xmlns:a16="http://schemas.microsoft.com/office/drawing/2014/main" id="{834FBDD0-E399-7497-AFB9-AD3AE537C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720" r="20720"/>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EC9E3551-E02F-14E4-65C5-E23D93C5724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7555471"/>
              </p:ext>
            </p:extLst>
          </p:nvPr>
        </p:nvGraphicFramePr>
        <p:xfrm>
          <a:off x="6024154" y="2052509"/>
          <a:ext cx="6024134" cy="4256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7033369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7" ma:contentTypeDescription="Create a new document." ma:contentTypeScope="" ma:versionID="372d0f906c93e8f5e8662d1117bbbaa1">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9e1d50b21a9c095dee021b6a4864d2fc"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41041E-B7EE-45A8-AA07-CC807B7ACF7A}">
  <ds:schemaRefs>
    <ds:schemaRef ds:uri="http://purl.org/dc/dcmitype/"/>
    <ds:schemaRef ds:uri="http://schemas.microsoft.com/office/2006/metadata/properties"/>
    <ds:schemaRef ds:uri="http://purl.org/dc/elements/1.1/"/>
    <ds:schemaRef ds:uri="http://schemas.microsoft.com/office/2006/documentManagement/types"/>
    <ds:schemaRef ds:uri="http://purl.org/dc/terms/"/>
    <ds:schemaRef ds:uri="http://schemas.microsoft.com/office/infopath/2007/PartnerControls"/>
    <ds:schemaRef ds:uri="a8a5022a-f7c3-44ce-84b2-af1b9b0e209b"/>
    <ds:schemaRef ds:uri="http://www.w3.org/XML/1998/namespace"/>
    <ds:schemaRef ds:uri="http://schemas.openxmlformats.org/package/2006/metadata/core-properties"/>
    <ds:schemaRef ds:uri="ca089b0c-06ed-427f-8343-b7314193c483"/>
  </ds:schemaRefs>
</ds:datastoreItem>
</file>

<file path=customXml/itemProps2.xml><?xml version="1.0" encoding="utf-8"?>
<ds:datastoreItem xmlns:ds="http://schemas.openxmlformats.org/officeDocument/2006/customXml" ds:itemID="{C480A893-1AFE-4423-B64E-564AD67E6356}">
  <ds:schemaRefs>
    <ds:schemaRef ds:uri="http://schemas.microsoft.com/sharepoint/v3/contenttype/forms"/>
  </ds:schemaRefs>
</ds:datastoreItem>
</file>

<file path=customXml/itemProps3.xml><?xml version="1.0" encoding="utf-8"?>
<ds:datastoreItem xmlns:ds="http://schemas.openxmlformats.org/officeDocument/2006/customXml" ds:itemID="{9D7D86FC-0CC8-4E09-B386-FF729A04D751}">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17</TotalTime>
  <Words>7768</Words>
  <Application>Microsoft Office PowerPoint</Application>
  <PresentationFormat>Widescreen</PresentationFormat>
  <Paragraphs>761</Paragraphs>
  <Slides>43</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Arial</vt:lpstr>
      <vt:lpstr>Calibri</vt:lpstr>
      <vt:lpstr>Calibri Light</vt:lpstr>
      <vt:lpstr>Museo Slab 500</vt:lpstr>
      <vt:lpstr>Open Sans</vt:lpstr>
      <vt:lpstr>Roboto</vt:lpstr>
      <vt:lpstr>Segoe UI</vt:lpstr>
      <vt:lpstr>SourceSansProRegular</vt:lpstr>
      <vt:lpstr>Times New Roman</vt:lpstr>
      <vt:lpstr>Wingdings</vt:lpstr>
      <vt:lpstr>Work Sans</vt:lpstr>
      <vt:lpstr>Custom Design</vt:lpstr>
      <vt:lpstr>Structured Partner Reading Routine </vt:lpstr>
      <vt:lpstr>Preparing for this Session</vt:lpstr>
      <vt:lpstr>Introduction </vt:lpstr>
      <vt:lpstr>Objectives </vt:lpstr>
      <vt:lpstr>Key Terminology</vt:lpstr>
      <vt:lpstr>Scientifically Based &amp; Evidence-Based</vt:lpstr>
      <vt:lpstr>Scientifically Based &amp; Evidence-Based</vt:lpstr>
      <vt:lpstr>Progression of Fluency Skills</vt:lpstr>
      <vt:lpstr>Levels of Fluency Practice </vt:lpstr>
      <vt:lpstr>Warm-Up</vt:lpstr>
      <vt:lpstr>Setting the Foundation</vt:lpstr>
      <vt:lpstr>How to Develop Fluency Skills </vt:lpstr>
      <vt:lpstr>Effective Fluency Activities </vt:lpstr>
      <vt:lpstr>How Fluency Skills Progress </vt:lpstr>
      <vt:lpstr>Calculating Words Correct Per Minute  </vt:lpstr>
      <vt:lpstr>Corrective Feedback </vt:lpstr>
      <vt:lpstr>Preparing for Instruction</vt:lpstr>
      <vt:lpstr>Features of Effective Instruction </vt:lpstr>
      <vt:lpstr>Structured Partner Fluency Practice Routine </vt:lpstr>
      <vt:lpstr>Step 1: Set the Purpose </vt:lpstr>
      <vt:lpstr>Step 2: Select Partners and Materials</vt:lpstr>
      <vt:lpstr>Step 2: Select Partners and Materials</vt:lpstr>
      <vt:lpstr>Tools and Materials </vt:lpstr>
      <vt:lpstr>Step 3: Provide a Model </vt:lpstr>
      <vt:lpstr>Step 4. Practice</vt:lpstr>
      <vt:lpstr>Modeling Instruction </vt:lpstr>
      <vt:lpstr>Step 1: Set the Purpose</vt:lpstr>
      <vt:lpstr>Step 2: Select Partners and Materials </vt:lpstr>
      <vt:lpstr>Step 3: Provide a Model  </vt:lpstr>
      <vt:lpstr>Step 4: Practice </vt:lpstr>
      <vt:lpstr>Step 4: Practice </vt:lpstr>
      <vt:lpstr>Practice</vt:lpstr>
      <vt:lpstr>Instructional Routine Look Fors </vt:lpstr>
      <vt:lpstr>Interactive Activity </vt:lpstr>
      <vt:lpstr>Implementation Considerations</vt:lpstr>
      <vt:lpstr>Debrief</vt:lpstr>
      <vt:lpstr>Next Steps </vt:lpstr>
      <vt:lpstr>Looking Ahead</vt:lpstr>
      <vt:lpstr>Adapted from Lippett, M. Model for Complex Change (1987) and Knoster, T., Villa R., &amp; Thousand, J. (2000). A framework for thinking about systems change. Villa, R. &amp; J. Thousand (eds), Restructuring for caring and effective education: piecing the puzzle together (pp. 93-128). Baltimore: Paul H. Brookes Publishing Co. </vt:lpstr>
      <vt:lpstr>References </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Mandy</dc:creator>
  <cp:lastModifiedBy>Fickling, Caitlin</cp:lastModifiedBy>
  <cp:revision>2</cp:revision>
  <dcterms:created xsi:type="dcterms:W3CDTF">2022-03-16T17:29:49Z</dcterms:created>
  <dcterms:modified xsi:type="dcterms:W3CDTF">2023-11-29T15:36:41Z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