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6" r:id="rId2"/>
    <p:sldId id="257" r:id="rId3"/>
    <p:sldId id="297" r:id="rId4"/>
    <p:sldId id="284" r:id="rId5"/>
    <p:sldId id="258" r:id="rId6"/>
    <p:sldId id="264" r:id="rId7"/>
    <p:sldId id="267" r:id="rId8"/>
    <p:sldId id="268" r:id="rId9"/>
    <p:sldId id="309" r:id="rId10"/>
    <p:sldId id="302" r:id="rId11"/>
    <p:sldId id="295" r:id="rId12"/>
    <p:sldId id="310" r:id="rId13"/>
    <p:sldId id="275" r:id="rId14"/>
    <p:sldId id="296" r:id="rId15"/>
    <p:sldId id="305" r:id="rId16"/>
    <p:sldId id="303" r:id="rId17"/>
    <p:sldId id="304" r:id="rId18"/>
    <p:sldId id="306" r:id="rId19"/>
    <p:sldId id="262" r:id="rId20"/>
    <p:sldId id="259" r:id="rId21"/>
    <p:sldId id="301" r:id="rId22"/>
    <p:sldId id="285" r:id="rId23"/>
    <p:sldId id="313" r:id="rId24"/>
    <p:sldId id="308" r:id="rId25"/>
    <p:sldId id="311" r:id="rId26"/>
    <p:sldId id="312" r:id="rId27"/>
    <p:sldId id="263" r:id="rId28"/>
    <p:sldId id="28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lling, Laura" initials="SL" lastIdx="8" clrIdx="0">
    <p:extLst>
      <p:ext uri="{19B8F6BF-5375-455C-9EA6-DF929625EA0E}">
        <p15:presenceInfo xmlns:p15="http://schemas.microsoft.com/office/powerpoint/2012/main" userId="S::Stelling_l@cde.state.co.us::4859fbb0-06ea-47ab-b62f-e12cd474370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59320" autoAdjust="0"/>
  </p:normalViewPr>
  <p:slideViewPr>
    <p:cSldViewPr snapToGrid="0">
      <p:cViewPr varScale="1">
        <p:scale>
          <a:sx n="77" d="100"/>
          <a:sy n="77" d="100"/>
        </p:scale>
        <p:origin x="2202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9/14/2022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940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869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55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SourceSansProRegula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363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836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951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3102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579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800" dirty="0">
              <a:solidFill>
                <a:srgbClr val="2626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986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9698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2680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355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9782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234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i="0" dirty="0">
              <a:solidFill>
                <a:srgbClr val="000000"/>
              </a:solidFill>
              <a:effectLst/>
              <a:latin typeface="SourceSansProRegula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995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727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i="0" dirty="0">
              <a:solidFill>
                <a:srgbClr val="000000"/>
              </a:solidFill>
              <a:effectLst/>
              <a:latin typeface="SourceSansProRegula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59842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481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 i="0" dirty="0">
              <a:solidFill>
                <a:srgbClr val="000000"/>
              </a:solidFill>
              <a:effectLst/>
              <a:latin typeface="SourceSansProRegular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176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544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488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936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995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786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65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1200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64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7743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C3E97E-4890-4915-A7C2-F3D207C521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704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675238"/>
            <a:ext cx="9144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36239"/>
            <a:ext cx="7772400" cy="1216589"/>
          </a:xfrm>
        </p:spPr>
        <p:txBody>
          <a:bodyPr anchor="t" anchorCtr="0">
            <a:normAutofit/>
          </a:bodyPr>
          <a:lstStyle>
            <a:lvl1pPr algn="ctr">
              <a:defRPr sz="36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73444"/>
            <a:ext cx="7772400" cy="106592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737" y="632706"/>
            <a:ext cx="2821173" cy="1762730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685800" y="2772696"/>
            <a:ext cx="7801897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575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4718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038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15697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85800" y="2595716"/>
            <a:ext cx="77724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19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9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78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69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939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88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4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8811" y="420328"/>
            <a:ext cx="5158247" cy="590603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lIns="0" tIns="0" r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19" y="41458"/>
            <a:ext cx="934373" cy="106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628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463040"/>
            <a:ext cx="3886200" cy="458379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3997" cy="12192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45193" y="254514"/>
            <a:ext cx="6081865" cy="756418"/>
          </a:xfrm>
        </p:spPr>
        <p:txBody>
          <a:bodyPr lIns="0" tIns="0" rIns="0" bIns="0" anchor="t" anchorCtr="0">
            <a:normAutofit/>
          </a:bodyPr>
          <a:lstStyle>
            <a:lvl1pPr>
              <a:defRPr sz="24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6172200"/>
            <a:ext cx="1143000" cy="485919"/>
          </a:xfrm>
          <a:prstGeom prst="rect">
            <a:avLst/>
          </a:prstGeom>
        </p:spPr>
      </p:pic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3071" y="6427018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206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45193" y="6360652"/>
            <a:ext cx="205740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64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coloradoliteracy/readdiagnosticandsummativeassessment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www.cde.state.co.us/coloradoliteracy/advisorylistofinstructionalprogramming2020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coloradoliteracy/readdiagnosticandsummativeassessment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www.cde.state.co.us/coloradoliteracy/advisorylistofinstructionalprogramming2020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coloradoliteracy/earlyliteracygrantapprovedconsultant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coloradoliteracy/earlyliteracygrantapprovedconsultants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e.state.co.us/coloradoliteracy/advisorylistofinstructionalprogramming2020" TargetMode="External"/><Relationship Id="rId7" Type="http://schemas.openxmlformats.org/officeDocument/2006/relationships/hyperlink" Target="https://www.cde.state.co.us/coloradoliteracy/earlyliteracygrantapprovedconsultants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cde.state.co.us/coloradoliteracy/2021-read-act-review-of-professional-development" TargetMode="External"/><Relationship Id="rId5" Type="http://schemas.openxmlformats.org/officeDocument/2006/relationships/hyperlink" Target="https://www.cde.state.co.us/coloradoliteracy/readactprofessionaldevelopmentevidenceteachertraining" TargetMode="External"/><Relationship Id="rId4" Type="http://schemas.openxmlformats.org/officeDocument/2006/relationships/hyperlink" Target="http://www.cde.state.co.us/coloradoliteracy/ReadAct/resourcebank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smartsheet.com/b/form/fe0f31fc7523489faf63c4627a95f025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app.smartsheet.com/b/form/702de089fc6b45ac97c31f343c8f745f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de.state.co.us/coloradoliteracy/ReadAct/resourceban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cde.state.co.us/coloradoliteracy/advisorylistofinstructionalprogramming202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Comprehensive Early Literacy Grant: Cohort 6 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543655"/>
            <a:ext cx="7772400" cy="1065925"/>
          </a:xfrm>
        </p:spPr>
        <p:txBody>
          <a:bodyPr/>
          <a:lstStyle/>
          <a:p>
            <a:r>
              <a:rPr lang="en-US" dirty="0"/>
              <a:t>September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Components of a Comprehensive Early Literacy Grant Program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23F7AC-499C-40F4-A3D3-065A4CB0E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27551"/>
            <a:ext cx="7886700" cy="547387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None/>
              <a:tabLst>
                <a:tab pos="2971800" algn="ctr"/>
                <a:tab pos="5943600" algn="r"/>
              </a:tabLst>
            </a:pPr>
            <a:r>
              <a:rPr lang="en-US" sz="1800" kern="800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Critical Components</a:t>
            </a:r>
          </a:p>
          <a:p>
            <a:pPr>
              <a:lnSpc>
                <a:spcPct val="100000"/>
              </a:lnSpc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kern="800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 the five essential components of effective reading instruction</a:t>
            </a:r>
          </a:p>
          <a:p>
            <a:pPr>
              <a:lnSpc>
                <a:spcPct val="100000"/>
              </a:lnSpc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kern="800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Include effective, coherent literacy program elements</a:t>
            </a:r>
          </a:p>
          <a:p>
            <a:pPr>
              <a:lnSpc>
                <a:spcPct val="100000"/>
              </a:lnSpc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kern="800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Incorporate SBRR into all literacy activities</a:t>
            </a:r>
          </a:p>
          <a:p>
            <a:pPr>
              <a:lnSpc>
                <a:spcPct val="100000"/>
              </a:lnSpc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kern="800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Implement an MTSS, including instruction both system-wide and among the tiers of instruction within each grade level</a:t>
            </a:r>
          </a:p>
          <a:p>
            <a:pPr>
              <a:lnSpc>
                <a:spcPct val="100000"/>
              </a:lnSpc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kern="800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Addresses program sustainability</a:t>
            </a:r>
          </a:p>
          <a:p>
            <a:pPr marR="0" lvl="0">
              <a:lnSpc>
                <a:spcPct val="100000"/>
              </a:lnSpc>
              <a:spcAft>
                <a:spcPts val="0"/>
              </a:spcAft>
              <a:buNone/>
              <a:tabLst>
                <a:tab pos="2971800" algn="ctr"/>
                <a:tab pos="5943600" algn="r"/>
              </a:tabLst>
            </a:pPr>
            <a:endParaRPr lang="en-US" sz="1600" kern="800" dirty="0">
              <a:solidFill>
                <a:srgbClr val="26262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lnSpc>
                <a:spcPct val="100000"/>
              </a:lnSpc>
              <a:spcAft>
                <a:spcPts val="0"/>
              </a:spcAft>
              <a:buNone/>
              <a:tabLst>
                <a:tab pos="2971800" algn="ctr"/>
                <a:tab pos="5943600" algn="r"/>
              </a:tabLst>
            </a:pPr>
            <a:r>
              <a:rPr lang="en-US" sz="1800" kern="800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Additional Components</a:t>
            </a:r>
          </a:p>
          <a:p>
            <a:pPr marR="0" lvl="0">
              <a:lnSpc>
                <a:spcPct val="100000"/>
              </a:lnSpc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kern="800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Participation in the ELAT Project (Amplify) OR purchase of Acadience Reading and Acadience Data Management or mCLASS for reporting</a:t>
            </a:r>
          </a:p>
          <a:p>
            <a:pPr marR="0" lvl="0">
              <a:lnSpc>
                <a:spcPct val="100000"/>
              </a:lnSpc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kern="800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Diagnostic </a:t>
            </a:r>
            <a:r>
              <a:rPr lang="en-US" sz="16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reading assessment(s) from </a:t>
            </a:r>
            <a:r>
              <a:rPr lang="en-US" sz="1600" u="sng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CDE's Advisory List</a:t>
            </a:r>
            <a:endParaRPr lang="en-US" sz="1600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0000"/>
              </a:lnSpc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Core programming from </a:t>
            </a:r>
            <a:r>
              <a:rPr lang="en-US" sz="1600" u="sng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CDE's Advisory List</a:t>
            </a:r>
            <a:endParaRPr lang="en-US" sz="1600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0000"/>
              </a:lnSpc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Intervention programming from </a:t>
            </a:r>
            <a:r>
              <a:rPr lang="en-US" sz="1600" u="sng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CDE's Advisory List</a:t>
            </a:r>
            <a:endParaRPr lang="en-US" sz="1600" kern="800" dirty="0">
              <a:solidFill>
                <a:srgbClr val="26262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>
              <a:lnSpc>
                <a:spcPct val="100000"/>
              </a:lnSpc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1600" kern="800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Specific budgeting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26046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Critical Program Components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23F7AC-499C-40F4-A3D3-065A4CB0E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5025"/>
            <a:ext cx="7841582" cy="53884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None/>
              <a:tabLst>
                <a:tab pos="2971800" algn="ctr"/>
                <a:tab pos="5943600" algn="r"/>
              </a:tabLst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It is critical that each program</a:t>
            </a:r>
            <a:endParaRPr lang="en-US" sz="2200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2971800" algn="ctr"/>
                <a:tab pos="5943600" algn="r"/>
              </a:tabLst>
            </a:pP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Addresses the five essential components of effective reading instruction</a:t>
            </a:r>
          </a:p>
          <a:p>
            <a:pPr>
              <a:lnSpc>
                <a:spcPct val="100000"/>
              </a:lnSpc>
              <a:tabLst>
                <a:tab pos="2971800" algn="ctr"/>
                <a:tab pos="5943600" algn="r"/>
              </a:tabLst>
            </a:pP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Includes effective, coherent literacy program elements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  <a:tabLst>
                <a:tab pos="2971800" algn="ctr"/>
                <a:tab pos="5943600" algn="r"/>
              </a:tabLst>
            </a:pPr>
            <a:r>
              <a:rPr lang="en-US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 aligned professional development plan for </a:t>
            </a:r>
            <a:r>
              <a:rPr lang="en-US" u="sng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principals</a:t>
            </a:r>
            <a:r>
              <a:rPr lang="en-US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teachers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  <a:tabLst>
                <a:tab pos="2971800" algn="ctr"/>
                <a:tab pos="5943600" algn="r"/>
              </a:tabLst>
            </a:pPr>
            <a:r>
              <a:rPr lang="en-US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Dynamic instructional leadership, including that of school and district leaders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  <a:tabLst>
                <a:tab pos="2971800" algn="ctr"/>
                <a:tab pos="5943600" algn="r"/>
              </a:tabLst>
            </a:pPr>
            <a:r>
              <a:rPr lang="en-US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en-US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upport for schools developing and/or maintaining an SLT</a:t>
            </a:r>
            <a:endParaRPr lang="en-US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2971800" algn="ctr"/>
                <a:tab pos="5943600" algn="r"/>
              </a:tabLst>
            </a:pP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Incorporates SBRR into all literacy activities</a:t>
            </a:r>
            <a:endParaRPr lang="en-US" sz="2000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2971800" algn="ctr"/>
                <a:tab pos="5943600" algn="r"/>
              </a:tabLst>
            </a:pP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Implements an MTSS, including instruction both system-wide and among the tiers of instruction within each grade level</a:t>
            </a:r>
            <a:endParaRPr lang="en-US" sz="2000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tabLst>
                <a:tab pos="2971800" algn="ctr"/>
                <a:tab pos="5943600" algn="r"/>
              </a:tabLst>
            </a:pPr>
            <a:r>
              <a:rPr lang="en-US" sz="20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Addresses program sustainability</a:t>
            </a:r>
          </a:p>
          <a:p>
            <a:pPr marL="685800" lvl="2">
              <a:lnSpc>
                <a:spcPct val="100000"/>
              </a:lnSpc>
              <a:spcBef>
                <a:spcPts val="1000"/>
              </a:spcBef>
              <a:tabLst>
                <a:tab pos="2971800" algn="ctr"/>
                <a:tab pos="5943600" algn="r"/>
              </a:tabLst>
            </a:pPr>
            <a:r>
              <a:rPr lang="en-US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Addresses the school’s current capacity to implement the grant requirements and long-term plans to improve and maintain the literacy program.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0593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Critical Program Components: </a:t>
            </a:r>
            <a:br>
              <a:rPr lang="en-US" dirty="0"/>
            </a:br>
            <a:r>
              <a:rPr lang="en-US" dirty="0"/>
              <a:t>Sustainability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23F7AC-499C-40F4-A3D3-065A4CB0E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3040"/>
            <a:ext cx="7841582" cy="464067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tabLst>
                <a:tab pos="2971800" algn="ctr"/>
                <a:tab pos="5943600" algn="r"/>
              </a:tabLst>
            </a:pPr>
            <a:r>
              <a:rPr lang="en-US" dirty="0"/>
              <a:t>Sustainability</a:t>
            </a:r>
          </a:p>
          <a:p>
            <a:pPr lvl="1">
              <a:lnSpc>
                <a:spcPct val="100000"/>
              </a:lnSpc>
              <a:spcBef>
                <a:spcPts val="1000"/>
              </a:spcBef>
              <a:tabLst>
                <a:tab pos="2971800" algn="ctr"/>
                <a:tab pos="5943600" algn="r"/>
              </a:tabLst>
            </a:pPr>
            <a:r>
              <a:rPr lang="en-US" sz="2200" dirty="0"/>
              <a:t>Grant</a:t>
            </a:r>
          </a:p>
          <a:p>
            <a:pPr lvl="2">
              <a:lnSpc>
                <a:spcPct val="100000"/>
              </a:lnSpc>
              <a:spcBef>
                <a:spcPts val="1000"/>
              </a:spcBef>
              <a:tabLst>
                <a:tab pos="2971800" algn="ctr"/>
                <a:tab pos="5943600" algn="r"/>
              </a:tabLst>
            </a:pPr>
            <a:r>
              <a:rPr lang="en-US" sz="2000" dirty="0"/>
              <a:t>Follows year 4</a:t>
            </a:r>
          </a:p>
          <a:p>
            <a:pPr lvl="2">
              <a:lnSpc>
                <a:spcPct val="100000"/>
              </a:lnSpc>
              <a:spcBef>
                <a:spcPts val="1000"/>
              </a:spcBef>
              <a:tabLst>
                <a:tab pos="2971800" algn="ctr"/>
                <a:tab pos="5943600" algn="r"/>
              </a:tabLst>
            </a:pPr>
            <a:r>
              <a:rPr lang="en-US" sz="2000" dirty="0"/>
              <a:t>Up to $750,000</a:t>
            </a:r>
          </a:p>
          <a:p>
            <a:pPr lvl="2">
              <a:lnSpc>
                <a:spcPct val="100000"/>
              </a:lnSpc>
              <a:spcBef>
                <a:spcPts val="1000"/>
              </a:spcBef>
              <a:tabLst>
                <a:tab pos="2971800" algn="ctr"/>
                <a:tab pos="5943600" algn="r"/>
              </a:tabLst>
            </a:pPr>
            <a:r>
              <a:rPr lang="en-US" sz="2000" dirty="0"/>
              <a:t>Application</a:t>
            </a:r>
          </a:p>
          <a:p>
            <a:pPr lvl="1">
              <a:lnSpc>
                <a:spcPct val="100000"/>
              </a:lnSpc>
              <a:spcBef>
                <a:spcPts val="1000"/>
              </a:spcBef>
              <a:tabLst>
                <a:tab pos="2971800" algn="ctr"/>
                <a:tab pos="5943600" algn="r"/>
              </a:tabLst>
            </a:pPr>
            <a:r>
              <a:rPr lang="en-US" sz="2200" dirty="0"/>
              <a:t>Preparation</a:t>
            </a:r>
          </a:p>
          <a:p>
            <a:pPr lvl="2">
              <a:lnSpc>
                <a:spcPct val="100000"/>
              </a:lnSpc>
              <a:spcBef>
                <a:spcPts val="1000"/>
              </a:spcBef>
              <a:tabLst>
                <a:tab pos="2971800" algn="ctr"/>
                <a:tab pos="5943600" algn="r"/>
              </a:tabLs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56123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Program Components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23F7AC-499C-40F4-A3D3-065A4CB0E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884514"/>
          </a:xfrm>
        </p:spPr>
        <p:txBody>
          <a:bodyPr>
            <a:noAutofit/>
          </a:bodyPr>
          <a:lstStyle/>
          <a:p>
            <a:pPr marR="0">
              <a:lnSpc>
                <a:spcPct val="100000"/>
              </a:lnSpc>
              <a:spcAft>
                <a:spcPts val="0"/>
              </a:spcAft>
              <a:buNone/>
              <a:tabLst>
                <a:tab pos="2971800" algn="ctr"/>
                <a:tab pos="5943600" algn="r"/>
              </a:tabLst>
            </a:pPr>
            <a:r>
              <a:rPr lang="en-US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addition to the 5 critical components, programs must include</a:t>
            </a:r>
            <a:endParaRPr lang="en-US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0000"/>
              </a:lnSpc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Participation in the ELAT Project (Amplify) OR purchase of Acadience Reading and Acadience Data Management or </a:t>
            </a:r>
            <a:r>
              <a:rPr lang="en-US" sz="2200" kern="800" dirty="0" err="1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mCLASS</a:t>
            </a: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for reporting</a:t>
            </a:r>
            <a:endParaRPr lang="en-US" sz="2200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0000"/>
              </a:lnSpc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Diagnostic reading assessment(s) from </a:t>
            </a:r>
            <a:r>
              <a:rPr lang="en-US" sz="2200" u="sng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CDE's Advisory List</a:t>
            </a:r>
            <a:endParaRPr lang="en-US" sz="2200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0000"/>
              </a:lnSpc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Core programming from </a:t>
            </a:r>
            <a:r>
              <a:rPr lang="en-US" sz="2200" u="sng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CDE's Advisory List</a:t>
            </a:r>
            <a:endParaRPr lang="en-US" sz="2200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0000"/>
              </a:lnSpc>
              <a:spcAft>
                <a:spcPts val="0"/>
              </a:spcAft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Intervention programming from </a:t>
            </a:r>
            <a:r>
              <a:rPr lang="en-US" sz="2200" u="sng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CDE's Advisory List</a:t>
            </a:r>
            <a:endParaRPr lang="en-US" sz="2200" kern="800" dirty="0">
              <a:solidFill>
                <a:srgbClr val="26262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691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 Program Components </a:t>
            </a:r>
            <a:br>
              <a:rPr lang="en-US" dirty="0"/>
            </a:br>
            <a:r>
              <a:rPr lang="en-US" dirty="0"/>
              <a:t>Cont’d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23F7AC-499C-40F4-A3D3-065A4CB0E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884514"/>
          </a:xfrm>
        </p:spPr>
        <p:txBody>
          <a:bodyPr>
            <a:noAutofit/>
          </a:bodyPr>
          <a:lstStyle/>
          <a:p>
            <a:pPr marR="0">
              <a:lnSpc>
                <a:spcPct val="100000"/>
              </a:lnSpc>
              <a:spcAft>
                <a:spcPts val="0"/>
              </a:spcAft>
              <a:buNone/>
              <a:tabLst>
                <a:tab pos="2971800" algn="ctr"/>
                <a:tab pos="5943600" algn="r"/>
              </a:tabLst>
            </a:pPr>
            <a:r>
              <a:rPr lang="en-US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addition to the 5 critical components, programs must include</a:t>
            </a:r>
            <a:r>
              <a:rPr lang="en-US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</a:t>
            </a:r>
            <a:r>
              <a:rPr lang="en-US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udgeting for 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2.5 days of CDE-provided PD for the SLT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additional day of PD for the literacy coach</a:t>
            </a:r>
            <a:endParaRPr lang="en-US" sz="2200" kern="800" dirty="0">
              <a:solidFill>
                <a:srgbClr val="2626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>
              <a:lnSpc>
                <a:spcPct val="100000"/>
              </a:lnSpc>
              <a:spcBef>
                <a:spcPts val="1000"/>
              </a:spcBef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Ongoing assistance (1+ day/month per school) from an </a:t>
            </a:r>
            <a:r>
              <a:rPr lang="en-US" sz="2200" u="sng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ELG-approved Implementation Consultant</a:t>
            </a:r>
            <a:endParaRPr lang="en-US" sz="2200" u="sng" kern="800" dirty="0">
              <a:solidFill>
                <a:srgbClr val="2626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>
              <a:lnSpc>
                <a:spcPct val="100000"/>
              </a:lnSpc>
              <a:spcBef>
                <a:spcPts val="1000"/>
              </a:spcBef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2200" kern="800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2.5 days for the ELG Implementation Consultant to attend the Office of Literacy Reading Conference with the SLT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</a:tabLst>
            </a:pPr>
            <a:r>
              <a:rPr lang="en-US" sz="2200" kern="800" dirty="0">
                <a:solidFill>
                  <a:srgbClr val="26262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K-3 literacy coach if not already in the school</a:t>
            </a:r>
          </a:p>
        </p:txBody>
      </p:sp>
    </p:spTree>
    <p:extLst>
      <p:ext uri="{BB962C8B-B14F-4D97-AF65-F5344CB8AC3E}">
        <p14:creationId xmlns:p14="http://schemas.microsoft.com/office/powerpoint/2010/main" val="19435926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ELG Implementation Consultants: </a:t>
            </a:r>
            <a:br>
              <a:rPr lang="en-US" dirty="0"/>
            </a:br>
            <a:r>
              <a:rPr lang="en-US" dirty="0"/>
              <a:t>Expectations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23F7AC-499C-40F4-A3D3-065A4CB0E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40077"/>
            <a:ext cx="7886700" cy="5552065"/>
          </a:xfrm>
        </p:spPr>
        <p:txBody>
          <a:bodyPr numCol="1">
            <a:noAutofit/>
          </a:bodyPr>
          <a:lstStyle/>
          <a:p>
            <a:pPr marL="228600" lvl="1">
              <a:lnSpc>
                <a:spcPct val="110000"/>
              </a:lnSpc>
              <a:spcBef>
                <a:spcPts val="1000"/>
              </a:spcBef>
            </a:pPr>
            <a:r>
              <a:rPr lang="en-US" sz="16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O</a:t>
            </a:r>
            <a:r>
              <a:rPr lang="en-US" sz="16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n-site assistance: at least one day per month per school. </a:t>
            </a:r>
          </a:p>
          <a:p>
            <a:pPr marL="228600" lvl="1">
              <a:lnSpc>
                <a:spcPct val="110000"/>
              </a:lnSpc>
              <a:spcBef>
                <a:spcPts val="1000"/>
              </a:spcBef>
            </a:pPr>
            <a:r>
              <a:rPr lang="en-US" sz="16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Meetings between the SLT and ELG Implementation Consultant may take place virtually).</a:t>
            </a:r>
            <a:endParaRPr lang="en-US" sz="1600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228600" lvl="1">
              <a:lnSpc>
                <a:spcPct val="110000"/>
              </a:lnSpc>
              <a:spcBef>
                <a:spcPts val="1000"/>
              </a:spcBef>
            </a:pPr>
            <a:r>
              <a:rPr lang="en-US" sz="16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ELG Implementation Consultant will…</a:t>
            </a:r>
          </a:p>
          <a:p>
            <a:pPr marL="685800" lvl="3">
              <a:lnSpc>
                <a:spcPct val="110000"/>
              </a:lnSpc>
              <a:spcBef>
                <a:spcPts val="1000"/>
              </a:spcBef>
            </a:pPr>
            <a:r>
              <a:rPr lang="en-US" sz="14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 grantees’ incorporation of SBRR into instructional practice in all K-3 classrooms, including both core and targeted and intensive intervention classrooms. </a:t>
            </a:r>
          </a:p>
          <a:p>
            <a:pPr marL="685800" lvl="3">
              <a:lnSpc>
                <a:spcPct val="110000"/>
              </a:lnSpc>
              <a:spcBef>
                <a:spcPts val="1000"/>
              </a:spcBef>
            </a:pPr>
            <a:r>
              <a:rPr lang="en-US" sz="14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sz="14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rovide guidance to SLTs to maximize core instruction and intervention time to ensure K-3 reading proficiency. </a:t>
            </a:r>
          </a:p>
          <a:p>
            <a:pPr marL="685800" lvl="3">
              <a:lnSpc>
                <a:spcPct val="110000"/>
              </a:lnSpc>
              <a:spcBef>
                <a:spcPts val="1000"/>
              </a:spcBef>
            </a:pPr>
            <a:r>
              <a:rPr lang="en-US" sz="14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Meet regularly with the SLT, including the principal, to review K-3 student-level data (from interim and diagnostic assessments) and data related to the implementation of grant requirements. </a:t>
            </a:r>
          </a:p>
          <a:p>
            <a:pPr marL="1143000" lvl="5">
              <a:lnSpc>
                <a:spcPct val="110000"/>
              </a:lnSpc>
              <a:spcBef>
                <a:spcPts val="1000"/>
              </a:spcBef>
            </a:pPr>
            <a:r>
              <a:rPr lang="en-US" sz="1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Meetings must include regularly updating the school’s professional development plan based on reviewed data. </a:t>
            </a:r>
          </a:p>
          <a:p>
            <a:pPr marL="685800" lvl="3">
              <a:lnSpc>
                <a:spcPct val="110000"/>
              </a:lnSpc>
              <a:spcBef>
                <a:spcPts val="1000"/>
              </a:spcBef>
            </a:pPr>
            <a:r>
              <a:rPr lang="en-US" sz="14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Routinely visit classrooms with the principal and the coach. </a:t>
            </a:r>
          </a:p>
          <a:p>
            <a:pPr marL="685800" lvl="3">
              <a:lnSpc>
                <a:spcPct val="110000"/>
              </a:lnSpc>
              <a:spcBef>
                <a:spcPts val="1000"/>
              </a:spcBef>
            </a:pPr>
            <a:r>
              <a:rPr lang="en-US" sz="14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Attend the Reading Conference with the SLT each year (in addition to the monthly on-site assistance).</a:t>
            </a:r>
          </a:p>
          <a:p>
            <a:pPr marL="685800" lvl="3">
              <a:lnSpc>
                <a:spcPct val="110000"/>
              </a:lnSpc>
              <a:spcBef>
                <a:spcPts val="1000"/>
              </a:spcBef>
            </a:pPr>
            <a:r>
              <a:rPr lang="en-US" sz="14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Support the literacy coach. </a:t>
            </a:r>
            <a:endParaRPr lang="en-US" sz="1400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3683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ELG Implementation Consultants: </a:t>
            </a:r>
            <a:br>
              <a:rPr lang="en-US" dirty="0"/>
            </a:br>
            <a:r>
              <a:rPr lang="en-US" dirty="0"/>
              <a:t>Advisory List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23F7AC-499C-40F4-A3D3-065A4CB0E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3847996"/>
          </a:xfrm>
        </p:spPr>
        <p:txBody>
          <a:bodyPr numCol="1">
            <a:normAutofit/>
          </a:bodyPr>
          <a:lstStyle/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kern="800" dirty="0">
                <a:solidFill>
                  <a:srgbClr val="26262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Review Selection Criteria and Evaluation Rubric: 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kern="800" dirty="0">
                <a:solidFill>
                  <a:srgbClr val="26262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page 10-11.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400" kern="800" dirty="0">
              <a:solidFill>
                <a:srgbClr val="262626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kern="800" dirty="0">
                <a:solidFill>
                  <a:srgbClr val="26262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https://www.cde.state.co.us/coloradoliteracy/2021elgimplementationconsultantreviewrfa</a:t>
            </a:r>
          </a:p>
        </p:txBody>
      </p:sp>
    </p:spTree>
    <p:extLst>
      <p:ext uri="{BB962C8B-B14F-4D97-AF65-F5344CB8AC3E}">
        <p14:creationId xmlns:p14="http://schemas.microsoft.com/office/powerpoint/2010/main" val="15041626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ELG Implementation Consultants: </a:t>
            </a:r>
            <a:br>
              <a:rPr lang="en-US" dirty="0"/>
            </a:br>
            <a:r>
              <a:rPr lang="en-US" dirty="0"/>
              <a:t>Reporting to CDE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23F7AC-499C-40F4-A3D3-065A4CB0E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63040"/>
            <a:ext cx="7886700" cy="4640674"/>
          </a:xfrm>
        </p:spPr>
        <p:txBody>
          <a:bodyPr numCol="1">
            <a:normAutofit/>
          </a:bodyPr>
          <a:lstStyle/>
          <a:p>
            <a:pPr marL="228600" lvl="1">
              <a:lnSpc>
                <a:spcPct val="100000"/>
              </a:lnSpc>
              <a:spcBef>
                <a:spcPts val="0"/>
              </a:spcBef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Site visit reports</a:t>
            </a:r>
          </a:p>
          <a:p>
            <a:pPr marL="228600" lvl="1">
              <a:lnSpc>
                <a:spcPct val="100000"/>
              </a:lnSpc>
              <a:spcBef>
                <a:spcPts val="0"/>
              </a:spcBef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 reporting</a:t>
            </a:r>
            <a:endParaRPr lang="en-US" sz="2200" kern="800" dirty="0">
              <a:solidFill>
                <a:srgbClr val="2626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lvl="1">
              <a:lnSpc>
                <a:spcPct val="100000"/>
              </a:lnSpc>
              <a:spcBef>
                <a:spcPts val="0"/>
              </a:spcBef>
            </a:pPr>
            <a:r>
              <a:rPr lang="en-US" sz="22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Literacy evaluation tool (LET)</a:t>
            </a:r>
          </a:p>
          <a:p>
            <a:pPr marL="228600" lvl="1">
              <a:lnSpc>
                <a:spcPct val="100000"/>
              </a:lnSpc>
              <a:spcBef>
                <a:spcPts val="0"/>
              </a:spcBef>
            </a:pPr>
            <a:r>
              <a:rPr lang="en-US" sz="22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EOY Protocol, Professional Development, and Programming report</a:t>
            </a:r>
          </a:p>
          <a:p>
            <a:pPr marL="228600" lvl="1">
              <a:lnSpc>
                <a:spcPct val="100000"/>
              </a:lnSpc>
              <a:spcBef>
                <a:spcPts val="0"/>
              </a:spcBef>
            </a:pPr>
            <a:r>
              <a:rPr lang="en-US" sz="22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Comprehensive ELG School Evaluation</a:t>
            </a:r>
          </a:p>
          <a:p>
            <a:pPr marL="228600" lvl="1">
              <a:lnSpc>
                <a:spcPct val="100000"/>
              </a:lnSpc>
              <a:spcBef>
                <a:spcPts val="0"/>
              </a:spcBef>
            </a:pPr>
            <a:endParaRPr lang="en-US" sz="2200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4328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ELG Implementation Consultants: </a:t>
            </a:r>
            <a:br>
              <a:rPr lang="en-US" dirty="0"/>
            </a:br>
            <a:r>
              <a:rPr lang="en-US" dirty="0"/>
              <a:t>Training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23F7AC-499C-40F4-A3D3-065A4CB0E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54268"/>
            <a:ext cx="7886700" cy="4372750"/>
          </a:xfrm>
        </p:spPr>
        <p:txBody>
          <a:bodyPr numCol="2">
            <a:noAutofit/>
          </a:bodyPr>
          <a:lstStyle/>
          <a:p>
            <a:pPr marL="228600" lvl="1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Administration and Interpretation of Assessments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Data-based Decision Making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Fluency Development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Handwriting, Spelling, and Written Expression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Interventions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Literacy Development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Phonics and Word Recognition Development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Phonology Development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Development (i.e., training on how to select PD)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School Leadership Team (SLT)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 of Language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Supporting Literacy Instruction for English Learners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Systems of Literacy Instruction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 Comprehension Development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Universal Instruction</a:t>
            </a:r>
          </a:p>
          <a:p>
            <a:pPr marL="228600" lvl="1">
              <a:lnSpc>
                <a:spcPct val="100000"/>
              </a:lnSpc>
              <a:spcBef>
                <a:spcPts val="1000"/>
              </a:spcBef>
              <a:buFont typeface="+mj-lt"/>
              <a:buAutoNum type="arabicPeriod"/>
            </a:pPr>
            <a:r>
              <a:rPr lang="en-US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Vocabulary Development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BDBC53F9-7D80-B8D4-6E7E-5230575AA9DC}"/>
              </a:ext>
            </a:extLst>
          </p:cNvPr>
          <p:cNvSpPr txBox="1">
            <a:spLocks/>
          </p:cNvSpPr>
          <p:nvPr/>
        </p:nvSpPr>
        <p:spPr>
          <a:xfrm>
            <a:off x="628650" y="1312836"/>
            <a:ext cx="7886700" cy="1157187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lvl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 sz="22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Everyone on the ELG Implementation Consultant </a:t>
            </a:r>
            <a:r>
              <a:rPr lang="en-US" sz="22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Advisory list</a:t>
            </a:r>
            <a:r>
              <a:rPr lang="en-US" sz="22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qualified in the following areas.</a:t>
            </a:r>
          </a:p>
        </p:txBody>
      </p:sp>
    </p:spTree>
    <p:extLst>
      <p:ext uri="{BB962C8B-B14F-4D97-AF65-F5344CB8AC3E}">
        <p14:creationId xmlns:p14="http://schemas.microsoft.com/office/powerpoint/2010/main" val="1275777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Use of Funds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84843" y="6427018"/>
            <a:ext cx="20574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78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Topics</a:t>
            </a:r>
          </a:p>
          <a:p>
            <a:pPr>
              <a:lnSpc>
                <a:spcPct val="100000"/>
              </a:lnSpc>
            </a:pPr>
            <a:r>
              <a:rPr lang="en-US" sz="2200" dirty="0"/>
              <a:t>Background information</a:t>
            </a:r>
          </a:p>
          <a:p>
            <a:pPr>
              <a:lnSpc>
                <a:spcPct val="100000"/>
              </a:lnSpc>
            </a:pPr>
            <a:r>
              <a:rPr lang="en-US" sz="2200" dirty="0"/>
              <a:t>Program implementation</a:t>
            </a:r>
          </a:p>
          <a:p>
            <a:pPr>
              <a:lnSpc>
                <a:spcPct val="100000"/>
              </a:lnSpc>
            </a:pPr>
            <a:r>
              <a:rPr lang="en-US" sz="2200" dirty="0"/>
              <a:t>Use of funds</a:t>
            </a:r>
          </a:p>
          <a:p>
            <a:pPr>
              <a:lnSpc>
                <a:spcPct val="100000"/>
              </a:lnSpc>
            </a:pPr>
            <a:r>
              <a:rPr lang="en-US" sz="2200" dirty="0"/>
              <a:t>Resources</a:t>
            </a:r>
          </a:p>
          <a:p>
            <a:pPr>
              <a:lnSpc>
                <a:spcPct val="100000"/>
              </a:lnSpc>
            </a:pPr>
            <a:r>
              <a:rPr lang="en-US" sz="2200" dirty="0"/>
              <a:t>Fiscal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2767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Uses of Funds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23F7AC-499C-40F4-A3D3-065A4CB0E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09776"/>
            <a:ext cx="8403814" cy="464067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Funding must support the K-3 literacy program. 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22FA907-2230-4910-9AA3-754F60D24B42}"/>
              </a:ext>
            </a:extLst>
          </p:cNvPr>
          <p:cNvSpPr txBox="1">
            <a:spLocks/>
          </p:cNvSpPr>
          <p:nvPr/>
        </p:nvSpPr>
        <p:spPr>
          <a:xfrm>
            <a:off x="370093" y="1766046"/>
            <a:ext cx="8403814" cy="483744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200" dirty="0"/>
              <a:t>Allowed</a:t>
            </a:r>
          </a:p>
          <a:p>
            <a:pPr>
              <a:lnSpc>
                <a:spcPct val="100000"/>
              </a:lnSpc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  <a:tab pos="457200" algn="l"/>
              </a:tabLst>
            </a:pPr>
            <a:r>
              <a:rPr lang="en-US" sz="20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salary, stipends, and/or benefits</a:t>
            </a:r>
          </a:p>
          <a:p>
            <a:pPr>
              <a:lnSpc>
                <a:spcPct val="100000"/>
              </a:lnSpc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  <a:tab pos="457200" algn="l"/>
              </a:tabLst>
            </a:pPr>
            <a:r>
              <a:rPr lang="en-US" sz="2000" u="sng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CDE-approved instructional programming</a:t>
            </a:r>
            <a:endParaRPr lang="en-US" sz="2000" kern="800" dirty="0">
              <a:solidFill>
                <a:srgbClr val="2626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  <a:tab pos="457200" algn="l"/>
              </a:tabLst>
            </a:pPr>
            <a:r>
              <a:rPr lang="en-US" sz="2000" u="sng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CDE-approved assessments</a:t>
            </a:r>
            <a:endParaRPr lang="en-US" sz="2000" u="sng" kern="800" dirty="0">
              <a:solidFill>
                <a:srgbClr val="2626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hlinkClick r:id="rId5"/>
            </a:endParaRPr>
          </a:p>
          <a:p>
            <a:pPr>
              <a:lnSpc>
                <a:spcPct val="100000"/>
              </a:lnSpc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  <a:tab pos="457200" algn="l"/>
              </a:tabLst>
            </a:pPr>
            <a:r>
              <a:rPr lang="en-US" sz="2000" u="sng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Topic-specific, CDE-approved professional development</a:t>
            </a:r>
            <a:endParaRPr lang="en-US" sz="2000" kern="800" dirty="0">
              <a:solidFill>
                <a:srgbClr val="2626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  <a:tab pos="457200" algn="l"/>
              </a:tabLst>
            </a:pPr>
            <a:r>
              <a:rPr lang="en-US" sz="2000" u="sng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ELG Implementation Consultant</a:t>
            </a:r>
            <a:r>
              <a:rPr lang="en-US" sz="20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support</a:t>
            </a:r>
          </a:p>
          <a:p>
            <a:pPr>
              <a:lnSpc>
                <a:spcPct val="100000"/>
              </a:lnSpc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  <a:tab pos="457200" algn="l"/>
              </a:tabLst>
            </a:pPr>
            <a:r>
              <a:rPr lang="en-US" sz="20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In-state training and conference costs</a:t>
            </a:r>
          </a:p>
          <a:p>
            <a:pPr>
              <a:lnSpc>
                <a:spcPct val="100000"/>
              </a:lnSpc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  <a:tab pos="457200" algn="l"/>
              </a:tabLst>
            </a:pPr>
            <a:r>
              <a:rPr lang="en-US" sz="20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K-3 literacy instructional materials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None/>
            </a:pPr>
            <a:endParaRPr lang="en-US" sz="2000" dirty="0"/>
          </a:p>
          <a:p>
            <a:pPr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en-US" sz="2200" dirty="0"/>
              <a:t>Not allowed</a:t>
            </a:r>
          </a:p>
          <a:p>
            <a:pPr>
              <a:lnSpc>
                <a:spcPct val="100000"/>
              </a:lnSpc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  <a:tab pos="457200" algn="l"/>
              </a:tabLst>
            </a:pPr>
            <a:r>
              <a:rPr lang="en-US" sz="20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Technological equipment not related to assessment purposes</a:t>
            </a:r>
          </a:p>
          <a:p>
            <a:pPr>
              <a:lnSpc>
                <a:spcPct val="100000"/>
              </a:lnSpc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  <a:tab pos="457200" algn="l"/>
              </a:tabLst>
            </a:pPr>
            <a:r>
              <a:rPr lang="en-US" sz="20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Capital needs</a:t>
            </a:r>
          </a:p>
          <a:p>
            <a:pPr>
              <a:lnSpc>
                <a:spcPct val="100000"/>
              </a:lnSpc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  <a:tab pos="457200" algn="l"/>
              </a:tabLst>
            </a:pPr>
            <a:r>
              <a:rPr lang="en-US" sz="20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Out-of-state travel</a:t>
            </a:r>
          </a:p>
          <a:p>
            <a:pPr>
              <a:lnSpc>
                <a:spcPct val="100000"/>
              </a:lnSpc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  <a:tab pos="457200" algn="l"/>
              </a:tabLst>
            </a:pPr>
            <a:r>
              <a:rPr lang="en-US" sz="20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Instructional programming not on </a:t>
            </a:r>
            <a:r>
              <a:rPr lang="en-US" sz="20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CDE’s approved list</a:t>
            </a:r>
            <a:endParaRPr lang="en-US" sz="2000" kern="800" dirty="0">
              <a:solidFill>
                <a:srgbClr val="2626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  <a:tab pos="457200" algn="l"/>
              </a:tabLst>
            </a:pPr>
            <a:r>
              <a:rPr lang="en-US" sz="20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Assessments not on </a:t>
            </a:r>
            <a:r>
              <a:rPr lang="en-US" sz="20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CDE’s approved list</a:t>
            </a:r>
            <a:endParaRPr lang="en-US" sz="2000" kern="800" dirty="0">
              <a:solidFill>
                <a:srgbClr val="262626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buFont typeface="Calibri" panose="020F0502020204030204" pitchFamily="34" charset="0"/>
              <a:buChar char="•"/>
              <a:tabLst>
                <a:tab pos="2971800" algn="ctr"/>
                <a:tab pos="5943600" algn="r"/>
                <a:tab pos="457200" algn="l"/>
              </a:tabLst>
            </a:pPr>
            <a:r>
              <a:rPr lang="en-US" sz="20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Consulting/coaching support not on </a:t>
            </a:r>
            <a:r>
              <a:rPr lang="en-US" sz="20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CDE’s approved list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402984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Uses of Funds: </a:t>
            </a:r>
            <a:br>
              <a:rPr lang="en-US" dirty="0"/>
            </a:br>
            <a:r>
              <a:rPr lang="en-US" dirty="0"/>
              <a:t>Supplementing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23F7AC-499C-40F4-A3D3-065A4CB0E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910133"/>
            <a:ext cx="7886700" cy="10377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Funds may only supplement and </a:t>
            </a:r>
            <a:r>
              <a:rPr lang="en-US" i="1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en-US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supplant any moneys currently used.</a:t>
            </a:r>
          </a:p>
        </p:txBody>
      </p:sp>
    </p:spTree>
    <p:extLst>
      <p:ext uri="{BB962C8B-B14F-4D97-AF65-F5344CB8AC3E}">
        <p14:creationId xmlns:p14="http://schemas.microsoft.com/office/powerpoint/2010/main" val="15463082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84843" y="6427018"/>
            <a:ext cx="20574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4605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Resources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23F7AC-499C-40F4-A3D3-065A4CB0E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8750"/>
            <a:ext cx="7886700" cy="48720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https://www.cde.state.co.us/coloradoliteracy/elgresources</a:t>
            </a:r>
          </a:p>
        </p:txBody>
      </p:sp>
    </p:spTree>
    <p:extLst>
      <p:ext uri="{BB962C8B-B14F-4D97-AF65-F5344CB8AC3E}">
        <p14:creationId xmlns:p14="http://schemas.microsoft.com/office/powerpoint/2010/main" val="3226683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Fiscal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84843" y="6427018"/>
            <a:ext cx="20574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558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Fiscal:</a:t>
            </a:r>
            <a:br>
              <a:rPr lang="en-US" dirty="0"/>
            </a:br>
            <a:r>
              <a:rPr lang="en-US" dirty="0"/>
              <a:t>Grant Cycle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23F7AC-499C-40F4-A3D3-065A4CB0E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8750"/>
            <a:ext cx="7886700" cy="48720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Application approval</a:t>
            </a:r>
          </a:p>
          <a:p>
            <a:pPr>
              <a:lnSpc>
                <a:spcPct val="100000"/>
              </a:lnSpc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Grant award letter (GAL)</a:t>
            </a:r>
          </a:p>
          <a:p>
            <a:pPr>
              <a:lnSpc>
                <a:spcPct val="100000"/>
              </a:lnSpc>
            </a:pPr>
            <a:r>
              <a:rPr lang="en-US" sz="22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Release of funds</a:t>
            </a:r>
          </a:p>
          <a:p>
            <a:pPr>
              <a:lnSpc>
                <a:spcPct val="100000"/>
              </a:lnSpc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ELG Budget Submission</a:t>
            </a:r>
            <a:endParaRPr lang="en-US" sz="2200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&amp; interim financial reports: </a:t>
            </a: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Grant Report Submission</a:t>
            </a:r>
            <a:endParaRPr lang="en-US" sz="2200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Carryover</a:t>
            </a:r>
          </a:p>
          <a:p>
            <a:pPr>
              <a:lnSpc>
                <a:spcPct val="100000"/>
              </a:lnSpc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Continuation </a:t>
            </a:r>
          </a:p>
        </p:txBody>
      </p:sp>
    </p:spTree>
    <p:extLst>
      <p:ext uri="{BB962C8B-B14F-4D97-AF65-F5344CB8AC3E}">
        <p14:creationId xmlns:p14="http://schemas.microsoft.com/office/powerpoint/2010/main" val="30444371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Fiscal: </a:t>
            </a:r>
            <a:br>
              <a:rPr lang="en-US" dirty="0"/>
            </a:br>
            <a:r>
              <a:rPr lang="en-US" dirty="0"/>
              <a:t>Budget Spreadsheet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1423F7AC-499C-40F4-A3D3-065A4CB0EE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8750"/>
            <a:ext cx="7886700" cy="48720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2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Folders </a:t>
            </a:r>
          </a:p>
          <a:p>
            <a:pPr>
              <a:lnSpc>
                <a:spcPct val="100000"/>
              </a:lnSpc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</a:p>
          <a:p>
            <a:pPr>
              <a:lnSpc>
                <a:spcPct val="100000"/>
              </a:lnSpc>
            </a:pPr>
            <a:endParaRPr lang="en-US" sz="2200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2328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60190"/>
            <a:ext cx="7772400" cy="2337620"/>
          </a:xfrm>
        </p:spPr>
        <p:txBody>
          <a:bodyPr/>
          <a:lstStyle/>
          <a:p>
            <a:r>
              <a:rPr lang="en-US" dirty="0"/>
              <a:t>Questions?</a:t>
            </a:r>
            <a:br>
              <a:rPr lang="en-US" dirty="0"/>
            </a:br>
            <a:r>
              <a:rPr lang="en-US" dirty="0"/>
              <a:t>Feedback?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83453" y="6427018"/>
            <a:ext cx="20574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2338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91380"/>
            <a:ext cx="7772400" cy="2337620"/>
          </a:xfrm>
        </p:spPr>
        <p:txBody>
          <a:bodyPr/>
          <a:lstStyle/>
          <a:p>
            <a:r>
              <a:rPr lang="en-US" dirty="0"/>
              <a:t>Contact Information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83453" y="6427018"/>
            <a:ext cx="20574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AE4669A-DDE4-4293-8C87-A8176D0D75F2}"/>
              </a:ext>
            </a:extLst>
          </p:cNvPr>
          <p:cNvSpPr txBox="1">
            <a:spLocks/>
          </p:cNvSpPr>
          <p:nvPr/>
        </p:nvSpPr>
        <p:spPr>
          <a:xfrm>
            <a:off x="628650" y="1740352"/>
            <a:ext cx="7886700" cy="294715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b="1" kern="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Program Questions</a:t>
            </a:r>
          </a:p>
          <a:p>
            <a:pPr marL="0" indent="0" font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kern="8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Laura Stelling, READ Act Grants Project Manager</a:t>
            </a:r>
          </a:p>
          <a:p>
            <a:pPr marL="0" indent="0" font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kern="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(720) 618-9373, Stelling_L@cde.state.co.us	</a:t>
            </a:r>
          </a:p>
          <a:p>
            <a:pPr marL="0" indent="0" fontAlgn="ctr">
              <a:spcBef>
                <a:spcPts val="0"/>
              </a:spcBef>
              <a:buFont typeface="Arial" panose="020B0604020202020204" pitchFamily="34" charset="0"/>
              <a:buNone/>
            </a:pPr>
            <a:endParaRPr lang="en-US" sz="2000" kern="8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400" b="1" kern="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Budget/Fiscal Questions</a:t>
            </a:r>
          </a:p>
          <a:p>
            <a:pPr marL="0" indent="0" font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kern="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Anna Friedman, Grants Fiscal Analyst</a:t>
            </a:r>
            <a:endParaRPr lang="en-US" sz="2000" kern="800" dirty="0">
              <a:solidFill>
                <a:schemeClr val="bg1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fontAlgn="ct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sz="2000" kern="8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(720) 778-1877, Friedman_A@cde.state.co.us</a:t>
            </a:r>
          </a:p>
        </p:txBody>
      </p:sp>
    </p:spTree>
    <p:extLst>
      <p:ext uri="{BB962C8B-B14F-4D97-AF65-F5344CB8AC3E}">
        <p14:creationId xmlns:p14="http://schemas.microsoft.com/office/powerpoint/2010/main" val="193104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  <a:br>
              <a:rPr lang="en-US" dirty="0"/>
            </a:br>
            <a:r>
              <a:rPr lang="en-US" sz="2000" dirty="0"/>
              <a:t>Speak on up!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83453" y="6427018"/>
            <a:ext cx="20574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797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Background Information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84843" y="6427018"/>
            <a:ext cx="20574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077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Colorado READ Act established the Comprehensive Early Literacy Grant (ELG) Program to provide funding for K-3 literacy support. It is designed to improve students’ reading competency by supporting the essential components of reading instruction.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900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Purpose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2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stablish K-3 reading teaching systems based on scientifically based reading research (SBRR). </a:t>
            </a:r>
            <a:endParaRPr lang="en-US" sz="2200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 a Multi-Tiered System of Supports (MTSS). </a:t>
            </a:r>
            <a:endParaRPr lang="en-US" sz="2200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Increase professional development so that edu</a:t>
            </a:r>
            <a:r>
              <a:rPr lang="en-US" sz="22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cators </a:t>
            </a: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understand how and have the skills to increase K-3 reading achievement.</a:t>
            </a:r>
            <a:endParaRPr lang="en-US" sz="2200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Administer and interpret </a:t>
            </a: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CDE-approved assessments</a:t>
            </a: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including progress monitoring.</a:t>
            </a:r>
            <a:endParaRPr lang="en-US" sz="2200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Implement </a:t>
            </a:r>
            <a:r>
              <a:rPr lang="en-US" sz="22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CDE-approved programming</a:t>
            </a: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(core programs and programs designed for targeted and intensive instructional interventions).</a:t>
            </a:r>
            <a:endParaRPr lang="en-US" sz="2200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53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Grant Duration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R="0">
              <a:lnSpc>
                <a:spcPct val="100000"/>
              </a:lnSpc>
              <a:spcAft>
                <a:spcPts val="0"/>
              </a:spcAft>
              <a:buNone/>
            </a:pPr>
            <a:r>
              <a:rPr lang="en-US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grant will be implemented as a </a:t>
            </a:r>
            <a:r>
              <a:rPr lang="en-US" b="1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four-year grant cycle</a:t>
            </a:r>
            <a:r>
              <a:rPr lang="en-US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>
              <a:lnSpc>
                <a:spcPct val="100000"/>
              </a:lnSpc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 1 (2022-2023, through June of 2023): planning year</a:t>
            </a:r>
          </a:p>
          <a:p>
            <a:pPr>
              <a:lnSpc>
                <a:spcPct val="100000"/>
              </a:lnSpc>
            </a:pPr>
            <a:r>
              <a:rPr lang="en-US" sz="2200" kern="800" dirty="0">
                <a:solidFill>
                  <a:srgbClr val="26262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Years 2-4: </a:t>
            </a: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three years of operationalizing the grant </a:t>
            </a:r>
          </a:p>
          <a:p>
            <a:pPr>
              <a:lnSpc>
                <a:spcPct val="100000"/>
              </a:lnSpc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After Year 4, eligible grantees may apply for a one-year Sustainability Grant.</a:t>
            </a:r>
            <a:endParaRPr lang="en-US" sz="2200" kern="800" dirty="0">
              <a:solidFill>
                <a:srgbClr val="26262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72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Grant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in the well below benchmark category make above average progress or well above average progress in reading each year.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Students make above average progress or well above average progress achieving grade-level reading proficiency. </a:t>
            </a:r>
          </a:p>
          <a:p>
            <a:pPr marL="342900" indent="-342900">
              <a:lnSpc>
                <a:spcPct val="100000"/>
              </a:lnSpc>
              <a:buFont typeface="+mj-lt"/>
              <a:buAutoNum type="arabicPeriod"/>
            </a:pPr>
            <a:r>
              <a:rPr lang="en-US" sz="2200" kern="800" dirty="0">
                <a:solidFill>
                  <a:srgbClr val="262626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50% of students scoring below benchmark move up at least one performance category.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628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 Implementation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284843" y="6427018"/>
            <a:ext cx="2057400" cy="365125"/>
          </a:xfrm>
        </p:spPr>
        <p:txBody>
          <a:bodyPr/>
          <a:lstStyle/>
          <a:p>
            <a:fld id="{C479D5F6-EDCB-402A-AC08-4943A1820E8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953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6417</TotalTime>
  <Words>1180</Words>
  <Application>Microsoft Office PowerPoint</Application>
  <PresentationFormat>On-screen Show (4:3)</PresentationFormat>
  <Paragraphs>216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Museo Slab 500</vt:lpstr>
      <vt:lpstr>SourceSansProRegular</vt:lpstr>
      <vt:lpstr>Office Theme</vt:lpstr>
      <vt:lpstr>Comprehensive Early Literacy Grant: Cohort 6 Orientation</vt:lpstr>
      <vt:lpstr>Overview</vt:lpstr>
      <vt:lpstr>Questions? Speak on up!</vt:lpstr>
      <vt:lpstr>Background Information</vt:lpstr>
      <vt:lpstr>Introduction</vt:lpstr>
      <vt:lpstr>Purpose</vt:lpstr>
      <vt:lpstr>Grant Duration</vt:lpstr>
      <vt:lpstr>Grant Goals</vt:lpstr>
      <vt:lpstr>Program Implementation</vt:lpstr>
      <vt:lpstr>Components of a Comprehensive Early Literacy Grant Program</vt:lpstr>
      <vt:lpstr>Critical Program Components</vt:lpstr>
      <vt:lpstr>Critical Program Components:  Sustainability</vt:lpstr>
      <vt:lpstr>Additional Program Components</vt:lpstr>
      <vt:lpstr>Additional Program Components  Cont’d</vt:lpstr>
      <vt:lpstr>ELG Implementation Consultants:  Expectations</vt:lpstr>
      <vt:lpstr>ELG Implementation Consultants:  Advisory List</vt:lpstr>
      <vt:lpstr>ELG Implementation Consultants:  Reporting to CDE</vt:lpstr>
      <vt:lpstr>ELG Implementation Consultants:  Training</vt:lpstr>
      <vt:lpstr>Use of Funds</vt:lpstr>
      <vt:lpstr>Uses of Funds</vt:lpstr>
      <vt:lpstr>Uses of Funds:  Supplementing</vt:lpstr>
      <vt:lpstr>Resources</vt:lpstr>
      <vt:lpstr>Resources</vt:lpstr>
      <vt:lpstr>Fiscal</vt:lpstr>
      <vt:lpstr>Fiscal: Grant Cycle</vt:lpstr>
      <vt:lpstr>Fiscal:  Budget Spreadsheet</vt:lpstr>
      <vt:lpstr>Questions? Feedback?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We’ll get started in just a minute.</dc:title>
  <dc:creator>Stelling, Laura</dc:creator>
  <cp:lastModifiedBy>Stelling, Laura</cp:lastModifiedBy>
  <cp:revision>38</cp:revision>
  <dcterms:created xsi:type="dcterms:W3CDTF">2020-11-18T20:25:33Z</dcterms:created>
  <dcterms:modified xsi:type="dcterms:W3CDTF">2022-09-14T20:35:18Z</dcterms:modified>
</cp:coreProperties>
</file>