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7" r:id="rId4"/>
    <p:sldId id="284" r:id="rId5"/>
    <p:sldId id="258" r:id="rId6"/>
    <p:sldId id="264" r:id="rId7"/>
    <p:sldId id="265" r:id="rId8"/>
    <p:sldId id="266" r:id="rId9"/>
    <p:sldId id="267" r:id="rId10"/>
    <p:sldId id="268" r:id="rId11"/>
    <p:sldId id="262" r:id="rId12"/>
    <p:sldId id="259" r:id="rId13"/>
    <p:sldId id="269" r:id="rId14"/>
    <p:sldId id="295" r:id="rId15"/>
    <p:sldId id="275" r:id="rId16"/>
    <p:sldId id="296" r:id="rId17"/>
    <p:sldId id="285" r:id="rId18"/>
    <p:sldId id="276" r:id="rId19"/>
    <p:sldId id="280" r:id="rId20"/>
    <p:sldId id="277" r:id="rId21"/>
    <p:sldId id="278" r:id="rId22"/>
    <p:sldId id="290" r:id="rId23"/>
    <p:sldId id="291" r:id="rId24"/>
    <p:sldId id="292" r:id="rId25"/>
    <p:sldId id="293" r:id="rId26"/>
    <p:sldId id="294" r:id="rId27"/>
    <p:sldId id="279" r:id="rId28"/>
    <p:sldId id="282" r:id="rId29"/>
    <p:sldId id="283" r:id="rId30"/>
    <p:sldId id="281" r:id="rId31"/>
    <p:sldId id="286" r:id="rId32"/>
    <p:sldId id="287" r:id="rId33"/>
    <p:sldId id="288" r:id="rId34"/>
    <p:sldId id="263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lling, Laura" initials="SL" lastIdx="8" clrIdx="0">
    <p:extLst>
      <p:ext uri="{19B8F6BF-5375-455C-9EA6-DF929625EA0E}">
        <p15:presenceInfo xmlns:p15="http://schemas.microsoft.com/office/powerpoint/2012/main" userId="S::Stelling_l@cde.state.co.us::4859fbb0-06ea-47ab-b62f-e12cd47437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6617" autoAdjust="0"/>
  </p:normalViewPr>
  <p:slideViewPr>
    <p:cSldViewPr snapToGrid="0">
      <p:cViewPr varScale="1">
        <p:scale>
          <a:sx n="60" d="100"/>
          <a:sy n="60" d="100"/>
        </p:scale>
        <p:origin x="216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4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74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68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7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1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83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9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9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22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8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64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80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13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44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84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5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09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36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2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62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76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57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4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8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9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65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7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4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6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oloradoliteracy/advisorylistofinstructionalprogramming202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cde.state.co.us/coloradoliteracy/ReadAct/resourcebank" TargetMode="External"/><Relationship Id="rId5" Type="http://schemas.openxmlformats.org/officeDocument/2006/relationships/hyperlink" Target="https://www.cde.state.co.us/coloradoliteracy/earlyliteracygrantapprovedconsultants" TargetMode="External"/><Relationship Id="rId4" Type="http://schemas.openxmlformats.org/officeDocument/2006/relationships/hyperlink" Target="https://www.cde.state.co.us/coloradoliteracy/readactprofessionaldevelopmentevidenceteachertrain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oloradoliteracy/readdiagnosticandsummativeassessmen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cde.state.co.us/coloradoliteracy/advisorylistofinstructionalprogramming202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oloradoliteracy/earlyliteracygrantapprovedconsultan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81f707ff3eac4bda98d2046533d0c981" TargetMode="External"/><Relationship Id="rId7" Type="http://schemas.openxmlformats.org/officeDocument/2006/relationships/hyperlink" Target="https://www.cde.state.co.us/coloradoliteracy/readact/gra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CompetitiveGrants@cde.state.co.us" TargetMode="External"/><Relationship Id="rId5" Type="http://schemas.openxmlformats.org/officeDocument/2006/relationships/hyperlink" Target="https://www.cde.state.co.us/sites/default/files/docs/coloradoliteracy/Early%20Literacy%20Grant%20Cohort%205%20Budget.xlsx" TargetMode="External"/><Relationship Id="rId4" Type="http://schemas.openxmlformats.org/officeDocument/2006/relationships/hyperlink" Target="https://www.cde.state.co.us/sites/default/files/docs/coloradoliteracy/Comprehensive%20Early%20Literacy%20Grant%20Cohort%205%20Assurances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81f707ff3eac4bda98d2046533d0c98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cde.state.co.us/sites/default/files/docs/coloradoliteracy/Early%20Literacy%20Grant%20Cohort%205%20Budget.xlsx" TargetMode="External"/><Relationship Id="rId4" Type="http://schemas.openxmlformats.org/officeDocument/2006/relationships/hyperlink" Target="https://www.cde.state.co.us/sites/default/files/docs/coloradoliteracy/Comprehensive%20Early%20Literacy%20Grant%20Cohort%205%20Assurances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app.smartsheet.com/b/form/81f707ff3eac4bda98d2046533d0c981" TargetMode="Externa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oloradoliteracy/ReadAct/resourceba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de.state.co.us/coloradoliteracy/advisorylistofinstructionalprogramming202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Comprehensive Early Literacy Grant Program: Cohort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Application Information Webinar</a:t>
            </a:r>
          </a:p>
          <a:p>
            <a:r>
              <a:rPr lang="en-US" dirty="0"/>
              <a:t>November 18,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Grant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in the well below benchmark category make above average progress or well above average progress in reading each year.</a:t>
            </a:r>
          </a:p>
          <a:p>
            <a:pPr marL="342900" indent="-342900">
              <a:buFont typeface="+mj-lt"/>
              <a:buAutoNum type="arabicPeriod"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make above average progress or well above average progress achieving grade-level reading proficiency. </a:t>
            </a:r>
          </a:p>
          <a:p>
            <a:pPr marL="342900" indent="-342900">
              <a:buFont typeface="+mj-lt"/>
              <a:buAutoNum type="arabicPeriod"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of students scoring below benchmark move up at least one performance category.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2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Implementation/Plan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8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Uses of Funds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23F7AC-499C-40F4-A3D3-065A4CB0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9776"/>
            <a:ext cx="7886700" cy="4640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 must support the K-3 literacy program. Funds may only supplement and </a:t>
            </a:r>
            <a:r>
              <a:rPr lang="en-US" i="1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supplant any moneys currently used for this purpose.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2FA907-2230-4910-9AA3-754F60D24B42}"/>
              </a:ext>
            </a:extLst>
          </p:cNvPr>
          <p:cNvSpPr txBox="1">
            <a:spLocks/>
          </p:cNvSpPr>
          <p:nvPr/>
        </p:nvSpPr>
        <p:spPr>
          <a:xfrm>
            <a:off x="781050" y="2273300"/>
            <a:ext cx="7886700" cy="4153718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100" dirty="0"/>
              <a:t>Allowed: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salary, stipends, and/or benefits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u="sng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CDE-approved instructional programming</a:t>
            </a:r>
            <a:endParaRPr lang="en-US" sz="2600" kern="8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u="sng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CDE-approved professional development</a:t>
            </a:r>
            <a:r>
              <a:rPr lang="en-US" sz="2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teaching reading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u="sng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ELG-approved Implementation Consultant</a:t>
            </a:r>
            <a:r>
              <a:rPr lang="en-US" sz="2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Travel, registration, and entrance costs to attend in-state training and conferences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K-3 literacy instructional materials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/>
              <a:t>Not allowed: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Technological equipment not related to assessment purposes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needs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Out-of-state travel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development not on </a:t>
            </a:r>
            <a:r>
              <a:rPr lang="en-US" sz="2600" u="sng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CDE’s Advisory List of Professional Development</a:t>
            </a:r>
            <a:endParaRPr lang="en-US" sz="2600" kern="8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materials not on CDE’s approved list of </a:t>
            </a:r>
            <a:r>
              <a:rPr lang="en-US" sz="2600" u="sng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interim and diagnostic assessments</a:t>
            </a:r>
            <a:endParaRPr lang="en-US" sz="2600" kern="8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Instructional programming not on </a:t>
            </a:r>
            <a:r>
              <a:rPr lang="en-US" sz="2600" u="sng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CDE’s Advisory List of Instructional Programming</a:t>
            </a:r>
            <a:endParaRPr lang="en-US" sz="2600" u="sng" kern="8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  <a:tab pos="457200" algn="l"/>
              </a:tabLst>
            </a:pPr>
            <a:r>
              <a:rPr lang="en-US" sz="2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Technical/coaching/consulting support not on </a:t>
            </a:r>
            <a:r>
              <a:rPr lang="en-US" sz="2600" u="sng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CDE’s Advisory List of Professional Development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4029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Critical Application 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23F7AC-499C-40F4-A3D3-065A4CB0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critical that each plan and application: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Demonstrates the five essential components of effective reading instruction;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effective, coherent literacy program elements;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how all activities incorporate SBRR;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a plan to implement an MTSS, demonstrating plan of instruction both system-wide and among the tiers of instruction within each grade level; and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Addresses program sustainability.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5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Critical Application Components: Highlights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23F7AC-499C-40F4-A3D3-065A4CB0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41582" cy="4640674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critical that each plan and application: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Demonstrates the five essential components of effective reading instruction;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effective, coherent literacy program elements;</a:t>
            </a:r>
          </a:p>
          <a:p>
            <a:pPr lvl="1">
              <a:spcBef>
                <a:spcPts val="0"/>
              </a:spcBef>
              <a:tabLst>
                <a:tab pos="2971800" algn="ctr"/>
                <a:tab pos="5943600" algn="r"/>
              </a:tabLst>
            </a:pPr>
            <a:r>
              <a:rPr lang="en-US" sz="16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8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aligned professional development plan for </a:t>
            </a:r>
            <a:r>
              <a:rPr lang="en-US" sz="1800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principals</a:t>
            </a:r>
            <a:r>
              <a:rPr lang="en-US" sz="18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teachers”</a:t>
            </a:r>
          </a:p>
          <a:p>
            <a:pPr lvl="1">
              <a:spcBef>
                <a:spcPts val="0"/>
              </a:spcBef>
              <a:tabLst>
                <a:tab pos="2971800" algn="ctr"/>
                <a:tab pos="5943600" algn="r"/>
              </a:tabLst>
            </a:pPr>
            <a:r>
              <a:rPr lang="en-US" sz="18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 instructional leadership, including that of school and district leaders”</a:t>
            </a:r>
          </a:p>
          <a:p>
            <a:pPr lvl="1">
              <a:spcBef>
                <a:spcPts val="0"/>
              </a:spcBef>
              <a:tabLst>
                <a:tab pos="2971800" algn="ctr"/>
                <a:tab pos="5943600" algn="r"/>
              </a:tabLst>
            </a:pPr>
            <a:r>
              <a:rPr lang="en-US" sz="18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“this program will support schools in developing and/or maintaining an SLT”</a:t>
            </a:r>
            <a:endParaRPr lang="en-US" sz="16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how all activities incorporate SBRR;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a plan to implement an MTSS, demonstrating plan of instruction both system-wide and among the tiers of instruction within each grade level; and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Addresses program sustainability.</a:t>
            </a:r>
          </a:p>
          <a:p>
            <a:pPr lvl="1">
              <a:spcBef>
                <a:spcPts val="0"/>
              </a:spcBef>
              <a:tabLst>
                <a:tab pos="2971800" algn="ctr"/>
                <a:tab pos="5943600" algn="r"/>
              </a:tabLst>
            </a:pPr>
            <a:r>
              <a:rPr lang="en-US" sz="18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“describe the school’s current capacity to implement the grant requirements”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5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Additional Application 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23F7AC-499C-40F4-A3D3-065A4CB0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884514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addition to the 5 critical application components, include: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in the ELAT Project (Amplify) OR purchase of Acadience Reading and Acadience Data Management or </a:t>
            </a:r>
            <a:r>
              <a:rPr lang="en-US" sz="2000" kern="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mCLASS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reporting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diagnostic reading assessment(s) from </a:t>
            </a:r>
            <a:r>
              <a:rPr lang="en-US" sz="2000" u="sng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CDE's Advisory List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each school currently uses or plans to use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core program from </a:t>
            </a:r>
            <a:r>
              <a:rPr lang="en-US" sz="2000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CDE's Advisory List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each school currently uses or the plan to purchase a core program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program(s) from </a:t>
            </a:r>
            <a:r>
              <a:rPr lang="en-US" sz="2000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CDE's Advisory List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each school currently uses for interventions or the plan to purchase intervention program(s)</a:t>
            </a:r>
            <a:endParaRPr lang="en-US" sz="1800" kern="8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9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Additional Application Components Cont’d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23F7AC-499C-40F4-A3D3-065A4CB0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884514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addition to the 5 critical application components, include: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Budgeting for 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18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2.5 days of CDE-provided PD for the SLT</a:t>
            </a:r>
          </a:p>
          <a:p>
            <a:pPr marL="800100" lvl="1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18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additional day of PD for the literacy coach</a:t>
            </a:r>
            <a:endParaRPr lang="en-US" sz="1800" kern="8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18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Ongoing assistance (1+ day/month per school) from an </a:t>
            </a:r>
            <a:r>
              <a:rPr lang="en-US" sz="1800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ELG-approved Implementation Consultant</a:t>
            </a:r>
            <a:endParaRPr lang="en-US" sz="1800" u="sng" kern="8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1800" kern="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 days for the ELG Implementation Consultant to attend the Office of Literacy Reading Conference with the SLT</a:t>
            </a:r>
          </a:p>
          <a:p>
            <a:pPr marL="800100" lvl="1" indent="-342900">
              <a:spcBef>
                <a:spcPts val="0"/>
              </a:spcBef>
              <a:buFont typeface="Calibri" panose="020F0502020204030204" pitchFamily="34" charset="0"/>
              <a:buChar char="•"/>
              <a:tabLst>
                <a:tab pos="2971800" algn="ctr"/>
                <a:tab pos="5943600" algn="r"/>
              </a:tabLst>
            </a:pPr>
            <a:r>
              <a:rPr lang="en-US" sz="1800" kern="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K-3 literacy coach if not already in the school</a:t>
            </a:r>
          </a:p>
        </p:txBody>
      </p:sp>
    </p:spTree>
    <p:extLst>
      <p:ext uri="{BB962C8B-B14F-4D97-AF65-F5344CB8AC3E}">
        <p14:creationId xmlns:p14="http://schemas.microsoft.com/office/powerpoint/2010/main" val="194359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6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Technical Assistance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23F7AC-499C-40F4-A3D3-065A4CB0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>
            <a:normAutofit/>
          </a:bodyPr>
          <a:lstStyle/>
          <a:p>
            <a:pPr marL="0" marR="0" indent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Rural applicants may request and submit a simplified grant application.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font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BOCES serving districts with fewer than 4,000 students receives funding to assist districts applying for grants. </a:t>
            </a:r>
            <a:r>
              <a:rPr lang="en-US" kern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ontact your local BOCES for additional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690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Review Process &amp; Timeline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23F7AC-499C-40F4-A3D3-065A4CB0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CDE staff and peer reviewers will ensure applications contain required components and evaluate their content.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15, 2020: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Applications due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January 13, 2021: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Applicants notified of final award status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 2021:</a:t>
            </a:r>
            <a:r>
              <a:rPr lang="en-US" b="1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 recommendations presented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2021</a:t>
            </a:r>
            <a:r>
              <a:rPr lang="en-US" b="1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unds distributed 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8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competitive process.</a:t>
            </a:r>
            <a:r>
              <a:rPr lang="en-US" sz="18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Applicants must score at least 75 points.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Applicants that score below 75 points may be asked to submit revisions.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no guarantee that submitting an application will result in funding or funding at the requested level.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award decisions are final.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2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Webinar topics</a:t>
            </a:r>
          </a:p>
          <a:p>
            <a:r>
              <a:rPr lang="en-US" sz="2000" dirty="0"/>
              <a:t>Background information</a:t>
            </a:r>
          </a:p>
          <a:p>
            <a:r>
              <a:rPr lang="en-US" sz="2000" dirty="0"/>
              <a:t>Implementation/plan requirements</a:t>
            </a:r>
          </a:p>
          <a:p>
            <a:r>
              <a:rPr lang="en-US" sz="2000" dirty="0"/>
              <a:t>Application process</a:t>
            </a:r>
          </a:p>
          <a:p>
            <a:endParaRPr lang="en-US" b="1" dirty="0"/>
          </a:p>
          <a:p>
            <a:pPr marL="0" indent="0" algn="ctr">
              <a:buNone/>
            </a:pPr>
            <a:endParaRPr lang="en-US" b="0" i="1" dirty="0">
              <a:effectLst/>
              <a:latin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b="0" i="1" dirty="0">
                <a:effectLst/>
                <a:latin typeface="Segoe UI" panose="020B0502040204020203" pitchFamily="34" charset="0"/>
              </a:rPr>
              <a:t>Pay attention to the RFA, don’t make assumptions,   </a:t>
            </a:r>
          </a:p>
          <a:p>
            <a:pPr marL="0" indent="0" algn="ctr">
              <a:buNone/>
            </a:pPr>
            <a:r>
              <a:rPr lang="en-US" b="0" i="1" dirty="0">
                <a:effectLst/>
                <a:latin typeface="Segoe UI" panose="020B0502040204020203" pitchFamily="34" charset="0"/>
              </a:rPr>
              <a:t>and ask us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Submission Process &amp; Deadline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23F7AC-499C-40F4-A3D3-065A4CB0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ompleted applications must be submitted via </a:t>
            </a:r>
            <a:r>
              <a:rPr lang="en-US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Smartsheet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Tuesday, December 15, 2020.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Upload the </a:t>
            </a:r>
            <a:r>
              <a:rPr lang="en-US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Program Assurances Form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Excel Budget Workbook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Smartsheet form before submitting.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Incomplete or late applications will not be considered. If you do not receive an email confirmation within 24 hours after the deadline, email </a:t>
            </a:r>
            <a:r>
              <a:rPr lang="en-US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CompetitiveGrants@cde.state.co.us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  <a:tab pos="457200" algn="l"/>
              </a:tabLst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resources are available on the </a:t>
            </a:r>
            <a:r>
              <a:rPr lang="en-US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CDE ELG website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5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Required Elements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23F7AC-499C-40F4-A3D3-065A4CB0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all parts through the </a:t>
            </a:r>
            <a:r>
              <a:rPr lang="en-US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Smartsheet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application.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 I-II: Applicant Information, Participating Schools, and Program Assurances Form [Not Scored]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and submit the </a:t>
            </a:r>
            <a:r>
              <a:rPr lang="en-US" sz="2000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Program Assurances Form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III: Application Narrative and Budget</a:t>
            </a: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Summary [Not Scored]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A: Knowledge of the Five Components of Effective Reading Instruction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B: Coherent Structure of Effective Reading Instruction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C: Program Sustainability Beyond Grant Funding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D: Budget Narrative and Excel Budget Workbook</a:t>
            </a:r>
          </a:p>
          <a:p>
            <a:pPr marL="0" indent="0">
              <a:buNone/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and submit the </a:t>
            </a:r>
            <a:r>
              <a:rPr lang="en-US" sz="2000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Excel Budget Workbook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an Excel file.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3989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Parts IA: Lead Applicant Information &amp; </a:t>
            </a:r>
            <a:br>
              <a:rPr lang="en-US" sz="2200" dirty="0"/>
            </a:br>
            <a:r>
              <a:rPr lang="en-US" sz="2200" dirty="0"/>
              <a:t>Part IB: Participating Schools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B603B1-71EE-4011-95D7-AED5AE99E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76" t="17349" r="50000" b="12769"/>
          <a:stretch/>
        </p:blipFill>
        <p:spPr>
          <a:xfrm>
            <a:off x="213639" y="1371732"/>
            <a:ext cx="8716722" cy="41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2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194" y="254514"/>
            <a:ext cx="6096230" cy="756418"/>
          </a:xfrm>
        </p:spPr>
        <p:txBody>
          <a:bodyPr>
            <a:noAutofit/>
          </a:bodyPr>
          <a:lstStyle/>
          <a:p>
            <a:r>
              <a:rPr lang="en-US" sz="2200" dirty="0"/>
              <a:t>Part III Executive Summary &amp; </a:t>
            </a:r>
            <a:br>
              <a:rPr lang="en-US" sz="2200" dirty="0"/>
            </a:br>
            <a:r>
              <a:rPr lang="en-US" sz="2200" dirty="0"/>
              <a:t>Part III, Section A: 5 Essential Components of Effective Reading Instruction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88971-6D1F-4A65-8FFA-940FACC0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9" t="16179" r="73391" b="9706"/>
          <a:stretch/>
        </p:blipFill>
        <p:spPr>
          <a:xfrm>
            <a:off x="1878121" y="1273843"/>
            <a:ext cx="5273458" cy="53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40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194" y="254514"/>
            <a:ext cx="6095400" cy="756418"/>
          </a:xfrm>
        </p:spPr>
        <p:txBody>
          <a:bodyPr>
            <a:noAutofit/>
          </a:bodyPr>
          <a:lstStyle/>
          <a:p>
            <a:r>
              <a:rPr lang="en-US" sz="2200" dirty="0"/>
              <a:t>Part III, Section B: Coherent Structure of Effective Reading Instruction, SBRR, &amp; MTSS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709A4-3A01-4BC5-8A93-B2DFD17D9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48" t="15116" r="52741" b="6569"/>
          <a:stretch/>
        </p:blipFill>
        <p:spPr>
          <a:xfrm>
            <a:off x="2803406" y="2058246"/>
            <a:ext cx="3537187" cy="4424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C83E0-316E-402B-99CD-463068809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4" t="79466" r="73989" b="6569"/>
          <a:stretch/>
        </p:blipFill>
        <p:spPr>
          <a:xfrm>
            <a:off x="2803406" y="1278147"/>
            <a:ext cx="3537187" cy="79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20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Part III, Section C: Program Sustainability Grant Funding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B6DA9-E442-45A5-910A-7EA08B2B3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3" t="17937" r="73897" b="45195"/>
          <a:stretch/>
        </p:blipFill>
        <p:spPr>
          <a:xfrm>
            <a:off x="1109703" y="1391367"/>
            <a:ext cx="6924593" cy="407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64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Part III, Section D: Budget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0CCE7-9F6F-4F86-8C61-1549146187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3" t="54278" r="73897" b="14761"/>
          <a:stretch/>
        </p:blipFill>
        <p:spPr>
          <a:xfrm>
            <a:off x="1105466" y="1715780"/>
            <a:ext cx="6933067" cy="3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98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Application 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1037C6C-348C-41AD-8298-6D8B26BC40EA}"/>
              </a:ext>
            </a:extLst>
          </p:cNvPr>
          <p:cNvSpPr txBox="1">
            <a:spLocks/>
          </p:cNvSpPr>
          <p:nvPr/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9D5F6-EDCB-402A-AC08-4943A1820E8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FC3A98-C287-42CF-A748-2BB2B424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9" t="14335" r="52759" b="5927"/>
          <a:stretch/>
        </p:blipFill>
        <p:spPr>
          <a:xfrm>
            <a:off x="795780" y="3781355"/>
            <a:ext cx="4980690" cy="3010788"/>
          </a:xfrm>
          <a:prstGeom prst="rect">
            <a:avLst/>
          </a:prstGeom>
          <a:ln w="19050">
            <a:solidFill>
              <a:srgbClr val="488BC9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162B2-1F6F-4385-9549-0BBB18BBE6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8" t="19851" r="50000" b="12466"/>
          <a:stretch/>
        </p:blipFill>
        <p:spPr>
          <a:xfrm>
            <a:off x="204842" y="1302611"/>
            <a:ext cx="5341155" cy="2416364"/>
          </a:xfrm>
          <a:prstGeom prst="rect">
            <a:avLst/>
          </a:prstGeom>
          <a:ln w="19050">
            <a:solidFill>
              <a:srgbClr val="488BC9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4EF4AA-187D-4885-986E-7D285D36141C}"/>
              </a:ext>
            </a:extLst>
          </p:cNvPr>
          <p:cNvSpPr txBox="1"/>
          <p:nvPr/>
        </p:nvSpPr>
        <p:spPr>
          <a:xfrm>
            <a:off x="5943600" y="1536174"/>
            <a:ext cx="3092947" cy="3785652"/>
          </a:xfrm>
          <a:prstGeom prst="rect">
            <a:avLst/>
          </a:prstGeom>
          <a:noFill/>
          <a:ln w="19050">
            <a:solidFill>
              <a:srgbClr val="488BC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kern="8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Submit applications via </a:t>
            </a:r>
            <a:r>
              <a:rPr lang="en-US" sz="2400" kern="8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/>
              </a:rPr>
              <a:t>Smartsheet</a:t>
            </a:r>
            <a:r>
              <a:rPr lang="en-US" sz="2400" kern="8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Smartsheet does not save works in progress.</a:t>
            </a:r>
          </a:p>
          <a:p>
            <a:endParaRPr lang="en-US" sz="2400" dirty="0"/>
          </a:p>
          <a:p>
            <a:r>
              <a:rPr lang="en-US" sz="2400" dirty="0"/>
              <a:t>You may want to fill in </a:t>
            </a:r>
            <a:r>
              <a:rPr lang="en-US" sz="24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forms in Word and copy and paste into Smartsheet.</a:t>
            </a:r>
          </a:p>
        </p:txBody>
      </p:sp>
    </p:spTree>
    <p:extLst>
      <p:ext uri="{BB962C8B-B14F-4D97-AF65-F5344CB8AC3E}">
        <p14:creationId xmlns:p14="http://schemas.microsoft.com/office/powerpoint/2010/main" val="3007322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Smartsheet 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1037C6C-348C-41AD-8298-6D8B26BC40EA}"/>
              </a:ext>
            </a:extLst>
          </p:cNvPr>
          <p:cNvSpPr txBox="1">
            <a:spLocks/>
          </p:cNvSpPr>
          <p:nvPr/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9D5F6-EDCB-402A-AC08-4943A1820E8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07F7CDA-9B66-4DB4-A23A-6FC80AAD7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8236" t="10433" r="3692" b="20954"/>
          <a:stretch/>
        </p:blipFill>
        <p:spPr>
          <a:xfrm>
            <a:off x="963285" y="1723501"/>
            <a:ext cx="7217430" cy="39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06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42802C-A0AD-446C-8702-8676F6BBD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14" t="25109" r="3836" b="32476"/>
          <a:stretch/>
        </p:blipFill>
        <p:spPr>
          <a:xfrm>
            <a:off x="647812" y="2076188"/>
            <a:ext cx="7848376" cy="27056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Smartsheet Form Attachments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1037C6C-348C-41AD-8298-6D8B26BC40EA}"/>
              </a:ext>
            </a:extLst>
          </p:cNvPr>
          <p:cNvSpPr txBox="1">
            <a:spLocks/>
          </p:cNvSpPr>
          <p:nvPr/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9D5F6-EDCB-402A-AC08-4943A1820E8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1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2000" dirty="0"/>
              <a:t>(Please put them in the Q&amp;A.)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345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97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238E817-80A4-4D96-9BC2-E1F4CB71E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966" t="22857" r="16955" b="26506"/>
          <a:stretch/>
        </p:blipFill>
        <p:spPr>
          <a:xfrm>
            <a:off x="4822976" y="1231900"/>
            <a:ext cx="3787624" cy="48718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Program Assurances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D06B3A-FBD7-4CDD-9640-09E105F2C0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90" t="16243" r="16963" b="33898"/>
          <a:stretch/>
        </p:blipFill>
        <p:spPr>
          <a:xfrm>
            <a:off x="863600" y="1464532"/>
            <a:ext cx="3653356" cy="463918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E063B2-3D10-4413-A02C-6CE4545EE480}"/>
              </a:ext>
            </a:extLst>
          </p:cNvPr>
          <p:cNvSpPr/>
          <p:nvPr/>
        </p:nvSpPr>
        <p:spPr>
          <a:xfrm>
            <a:off x="4965700" y="2908300"/>
            <a:ext cx="1854200" cy="1041400"/>
          </a:xfrm>
          <a:prstGeom prst="roundRect">
            <a:avLst/>
          </a:prstGeom>
          <a:noFill/>
          <a:ln w="38100">
            <a:solidFill>
              <a:srgbClr val="488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29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Budget Workbook: Cover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9DDE11-DF3C-4C5B-885C-87E288CA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67" y="1368439"/>
            <a:ext cx="6213063" cy="273824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739A592-B24F-4B6C-BC00-A3FC5BDE6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4106681"/>
            <a:ext cx="7886700" cy="46406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the name of the district.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 the name of the school(s).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the appropriate type of report (“budget” first).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 the appropriate revision number and the date.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 contact information for grant program and fiscal managers.</a:t>
            </a:r>
          </a:p>
        </p:txBody>
      </p:sp>
    </p:spTree>
    <p:extLst>
      <p:ext uri="{BB962C8B-B14F-4D97-AF65-F5344CB8AC3E}">
        <p14:creationId xmlns:p14="http://schemas.microsoft.com/office/powerpoint/2010/main" val="2609258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D0A894C-7257-44F8-8FAE-ADC6DD44B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20" y="1236411"/>
            <a:ext cx="4040559" cy="21682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Budget Workbook: Budget Detail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A72FFE-492E-4E50-A4DD-4D7826A5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27504"/>
            <a:ext cx="7886700" cy="327598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 expenditure information:</a:t>
            </a:r>
          </a:p>
          <a:p>
            <a:pPr marL="800100" lvl="1" indent="-342900"/>
            <a:r>
              <a:rPr lang="en-US" dirty="0"/>
              <a:t>Program</a:t>
            </a:r>
          </a:p>
          <a:p>
            <a:pPr marL="800100" lvl="1" indent="-342900"/>
            <a:r>
              <a:rPr lang="en-US" dirty="0"/>
              <a:t>Object</a:t>
            </a:r>
          </a:p>
          <a:p>
            <a:pPr marL="800100" lvl="1" indent="-342900"/>
            <a:r>
              <a:rPr lang="en-US" dirty="0"/>
              <a:t>Project number</a:t>
            </a:r>
          </a:p>
          <a:p>
            <a:pPr marL="800100" lvl="1" indent="-342900"/>
            <a:r>
              <a:rPr lang="en-US" dirty="0"/>
              <a:t>Original amount</a:t>
            </a:r>
          </a:p>
          <a:p>
            <a:pPr marL="800100" lvl="1" indent="-342900"/>
            <a:r>
              <a:rPr lang="en-US" dirty="0"/>
              <a:t>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budget will remain the fiscal document used over the course of the four-year grant cycle.</a:t>
            </a:r>
          </a:p>
        </p:txBody>
      </p:sp>
    </p:spTree>
    <p:extLst>
      <p:ext uri="{BB962C8B-B14F-4D97-AF65-F5344CB8AC3E}">
        <p14:creationId xmlns:p14="http://schemas.microsoft.com/office/powerpoint/2010/main" val="382887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Budget Workbook: Budget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A72FFE-492E-4E50-A4DD-4D7826A5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85678"/>
            <a:ext cx="7886700" cy="1317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budget detail worksheet populates the budget summary.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NEW: Enter the total amount requested for each year.</a:t>
            </a:r>
          </a:p>
        </p:txBody>
      </p:sp>
      <p:pic>
        <p:nvPicPr>
          <p:cNvPr id="6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A16A29F-91B7-4395-B866-FF0DC9CED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05" y="1222525"/>
            <a:ext cx="4484190" cy="39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26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2000" dirty="0"/>
              <a:t>(Please put them in the Q&amp;A.)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345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33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1380"/>
            <a:ext cx="7772400" cy="233762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345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E4669A-DDE4-4293-8C87-A8176D0D75F2}"/>
              </a:ext>
            </a:extLst>
          </p:cNvPr>
          <p:cNvSpPr txBox="1">
            <a:spLocks/>
          </p:cNvSpPr>
          <p:nvPr/>
        </p:nvSpPr>
        <p:spPr>
          <a:xfrm>
            <a:off x="628650" y="1740352"/>
            <a:ext cx="7886700" cy="29471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kern="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 Questions</a:t>
            </a: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kern="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Laura Stelling, READ Act Grants Project Manager</a:t>
            </a: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kern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303-866-6971, Stelling_L@cde.state.co.us	</a:t>
            </a: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kern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kern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Budget/Fiscal Questions</a:t>
            </a: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kern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 Rodriguez, Lead Fiscal Analyst</a:t>
            </a: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kern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303-866-6769, Rodriguez_M@cde.state.co.us</a:t>
            </a: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kern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kern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Freeman, Fiscal Analyst</a:t>
            </a: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kern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303-866-5692, Freeman_M@cde.state.co.us</a:t>
            </a: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kern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kern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Process Questions</a:t>
            </a: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kern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Mandy Christensen, Competitive Grants and Awards</a:t>
            </a:r>
          </a:p>
          <a:p>
            <a:pPr marL="0" indent="0" font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kern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303-866-6250, Christensen_M@cde.state.co.us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193104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7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Colorado READ Act established the Comprehensive Early Literacy Grant (ELG) Program to provide funding for K-3 literacy support. It is designed to improve students’ reading competency by supporting the essential components of reading instruction.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0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stablish K-3 reading teaching systems based on scientifically based reading research (SBRR). 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 a Multi-Tiered System of Supports (MTSS). 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professional development so that edu</a:t>
            </a:r>
            <a:r>
              <a:rPr lang="en-US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cators 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 how and have the skills to increase K-3 reading achievement.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Administer and interpret 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CDE-approved assessments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including progress monitoring.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 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CDE-approved programming 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(core programs and programs designed for targeted and intensive instructional interventions).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5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Eligible LEPs:</a:t>
            </a:r>
            <a:endParaRPr lang="en-US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chool district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BOCES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istrict charter school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nstitute charter school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LEP may apply: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individually (either for a single school, or multiple schools under one district/BOCES/authorizer) or 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part of a collaborative group of different LEPs (a consortium).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Former Comprehensive ELG grantees are eligible to apply.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provide additional information based on their past participation.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have remained in good standing and/or have taken steps to ensure future success.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 plans should reference prior awards. 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3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Priority will be given to applications for: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rural schools,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 with a high percentage of students eligible for free and reduced lunch,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 with a high percentage of minority students, and/or 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 with a high percentage of students with SRDs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(CDE will provide this information to application reviewers.)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AEAF33-1074-4D2E-ADD5-6B5A7E62C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46" t="47529" r="50654" b="32804"/>
          <a:stretch/>
        </p:blipFill>
        <p:spPr>
          <a:xfrm>
            <a:off x="1079143" y="4086918"/>
            <a:ext cx="6985714" cy="20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3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Available Funds, Grant Duration, &amp; Continued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grant will be implemented as a </a:t>
            </a:r>
            <a:r>
              <a:rPr lang="en-US" b="1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four-year grant cycle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 1 (2020-2021, through June of 2021): planning (and initial implementation) year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 2-4: 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years of operationalizing the grant 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Year 4, grantees may apply for a one-year Sustainability Grant.</a:t>
            </a: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 $1.8 million is available for this grant </a:t>
            </a:r>
            <a:r>
              <a:rPr lang="en-US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 of the four-year cycle. The recommended (but not required) maximum request amount </a:t>
            </a:r>
            <a:r>
              <a:rPr lang="en-US" u="sng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year</a:t>
            </a: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is: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$100,000 for single school applicants </a:t>
            </a:r>
          </a:p>
          <a:p>
            <a:pPr>
              <a:spcBef>
                <a:spcPts val="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$250,000 per year for multi-school and consortium applicants (2+ schools)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Applicants must include budget information for all four years. Funding is contingent on Colorado State Legislature approval and meeting one or more of the grant goals.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1719</Words>
  <Application>Microsoft Office PowerPoint</Application>
  <PresentationFormat>On-screen Show (4:3)</PresentationFormat>
  <Paragraphs>274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Museo Slab 500</vt:lpstr>
      <vt:lpstr>Segoe UI</vt:lpstr>
      <vt:lpstr>Office Theme</vt:lpstr>
      <vt:lpstr>Comprehensive Early Literacy Grant Program: Cohort 5</vt:lpstr>
      <vt:lpstr>Webinar Overview</vt:lpstr>
      <vt:lpstr>Questions? (Please put them in the Q&amp;A.)</vt:lpstr>
      <vt:lpstr>Background Information</vt:lpstr>
      <vt:lpstr>Introduction</vt:lpstr>
      <vt:lpstr>Purpose</vt:lpstr>
      <vt:lpstr>Eligibility</vt:lpstr>
      <vt:lpstr>Priority Considerations</vt:lpstr>
      <vt:lpstr>Available Funds, Grant Duration, &amp; Continued Funding</vt:lpstr>
      <vt:lpstr>Grant Goals</vt:lpstr>
      <vt:lpstr>Implementation/Plan Requirements</vt:lpstr>
      <vt:lpstr>Uses of Funds</vt:lpstr>
      <vt:lpstr>Critical Application Components</vt:lpstr>
      <vt:lpstr>Critical Application Components: Highlights</vt:lpstr>
      <vt:lpstr>Additional Application Components</vt:lpstr>
      <vt:lpstr>Additional Application Components Cont’d</vt:lpstr>
      <vt:lpstr>Application Process</vt:lpstr>
      <vt:lpstr>Technical Assistance</vt:lpstr>
      <vt:lpstr>Review Process &amp; Timeline </vt:lpstr>
      <vt:lpstr>Submission Process &amp; Deadline </vt:lpstr>
      <vt:lpstr>Required Elements</vt:lpstr>
      <vt:lpstr>Parts IA: Lead Applicant Information &amp;  Part IB: Participating Schools Information</vt:lpstr>
      <vt:lpstr>Part III Executive Summary &amp;  Part III, Section A: 5 Essential Components of Effective Reading Instruction</vt:lpstr>
      <vt:lpstr>Part III, Section B: Coherent Structure of Effective Reading Instruction, SBRR, &amp; MTSS</vt:lpstr>
      <vt:lpstr>Part III, Section C: Program Sustainability Grant Funding</vt:lpstr>
      <vt:lpstr>Part III, Section D: Budget</vt:lpstr>
      <vt:lpstr>Application Questions</vt:lpstr>
      <vt:lpstr>Smartsheet Form</vt:lpstr>
      <vt:lpstr>Smartsheet Form Attachments</vt:lpstr>
      <vt:lpstr>Program Assurances</vt:lpstr>
      <vt:lpstr>Budget Workbook: Cover Page</vt:lpstr>
      <vt:lpstr>Budget Workbook: Budget Detail</vt:lpstr>
      <vt:lpstr>Budget Workbook: Budget Summary</vt:lpstr>
      <vt:lpstr>Questions? (Please put them in the Q&amp;A.)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We’ll get started in just a minute.</dc:title>
  <dc:creator>Stelling, Laura</dc:creator>
  <cp:lastModifiedBy>Stelling, Laura</cp:lastModifiedBy>
  <cp:revision>3</cp:revision>
  <dcterms:created xsi:type="dcterms:W3CDTF">2020-11-18T20:25:33Z</dcterms:created>
  <dcterms:modified xsi:type="dcterms:W3CDTF">2020-11-18T21:26:31Z</dcterms:modified>
</cp:coreProperties>
</file>