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4"/>
  </p:notesMasterIdLst>
  <p:handoutMasterIdLst>
    <p:handoutMasterId r:id="rId45"/>
  </p:handoutMasterIdLst>
  <p:sldIdLst>
    <p:sldId id="257" r:id="rId4"/>
    <p:sldId id="266" r:id="rId5"/>
    <p:sldId id="273" r:id="rId6"/>
    <p:sldId id="472" r:id="rId7"/>
    <p:sldId id="566" r:id="rId8"/>
    <p:sldId id="604" r:id="rId9"/>
    <p:sldId id="275" r:id="rId10"/>
    <p:sldId id="276" r:id="rId11"/>
    <p:sldId id="277" r:id="rId12"/>
    <p:sldId id="278" r:id="rId13"/>
    <p:sldId id="279" r:id="rId14"/>
    <p:sldId id="280" r:id="rId15"/>
    <p:sldId id="567" r:id="rId16"/>
    <p:sldId id="568" r:id="rId17"/>
    <p:sldId id="569" r:id="rId18"/>
    <p:sldId id="570" r:id="rId19"/>
    <p:sldId id="571" r:id="rId20"/>
    <p:sldId id="572" r:id="rId21"/>
    <p:sldId id="573" r:id="rId22"/>
    <p:sldId id="575" r:id="rId23"/>
    <p:sldId id="577" r:id="rId24"/>
    <p:sldId id="579" r:id="rId25"/>
    <p:sldId id="607" r:id="rId26"/>
    <p:sldId id="589" r:id="rId27"/>
    <p:sldId id="586" r:id="rId28"/>
    <p:sldId id="587" r:id="rId29"/>
    <p:sldId id="580" r:id="rId30"/>
    <p:sldId id="581" r:id="rId31"/>
    <p:sldId id="582" r:id="rId32"/>
    <p:sldId id="583" r:id="rId33"/>
    <p:sldId id="584" r:id="rId34"/>
    <p:sldId id="585" r:id="rId35"/>
    <p:sldId id="597" r:id="rId36"/>
    <p:sldId id="598" r:id="rId37"/>
    <p:sldId id="599" r:id="rId38"/>
    <p:sldId id="602" r:id="rId39"/>
    <p:sldId id="603" r:id="rId40"/>
    <p:sldId id="600" r:id="rId41"/>
    <p:sldId id="601" r:id="rId42"/>
    <p:sldId id="605"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04" autoAdjust="0"/>
    <p:restoredTop sz="94660" autoAdjust="0"/>
  </p:normalViewPr>
  <p:slideViewPr>
    <p:cSldViewPr>
      <p:cViewPr varScale="1">
        <p:scale>
          <a:sx n="100" d="100"/>
          <a:sy n="100" d="100"/>
        </p:scale>
        <p:origin x="54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2382031-6DAF-401E-AEAA-056CC5C35055}" type="datetimeFigureOut">
              <a:rPr lang="en-US" smtClean="0"/>
              <a:t>9/22/2017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F8656F-3C84-466B-91F9-F59A5384A343}" type="slidenum">
              <a:rPr lang="en-US" smtClean="0"/>
              <a:t>‹#›</a:t>
            </a:fld>
            <a:endParaRPr lang="en-US" dirty="0"/>
          </a:p>
        </p:txBody>
      </p:sp>
    </p:spTree>
    <p:extLst>
      <p:ext uri="{BB962C8B-B14F-4D97-AF65-F5344CB8AC3E}">
        <p14:creationId xmlns:p14="http://schemas.microsoft.com/office/powerpoint/2010/main" val="2682045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1C1142-778E-47B8-AC16-A995F29E9BAC}" type="datetimeFigureOut">
              <a:rPr lang="en-US" smtClean="0"/>
              <a:t>9/22/2017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DE8E65-9256-4AD2-BE56-599A41C99A57}" type="slidenum">
              <a:rPr lang="en-US" smtClean="0"/>
              <a:t>‹#›</a:t>
            </a:fld>
            <a:endParaRPr lang="en-US" dirty="0"/>
          </a:p>
        </p:txBody>
      </p:sp>
    </p:spTree>
    <p:extLst>
      <p:ext uri="{BB962C8B-B14F-4D97-AF65-F5344CB8AC3E}">
        <p14:creationId xmlns:p14="http://schemas.microsoft.com/office/powerpoint/2010/main" val="104038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spcBef>
                <a:spcPct val="30000"/>
              </a:spcBef>
              <a:defRPr sz="1200">
                <a:solidFill>
                  <a:schemeClr val="tx1"/>
                </a:solidFill>
                <a:latin typeface="Times New Roman" pitchFamily="18" charset="0"/>
              </a:defRPr>
            </a:lvl1pPr>
            <a:lvl2pPr marL="744497" indent="-285734" defTabSz="930224" eaLnBrk="0" hangingPunct="0">
              <a:spcBef>
                <a:spcPct val="30000"/>
              </a:spcBef>
              <a:defRPr sz="1200">
                <a:solidFill>
                  <a:schemeClr val="tx1"/>
                </a:solidFill>
                <a:latin typeface="Times New Roman" pitchFamily="18" charset="0"/>
              </a:defRPr>
            </a:lvl2pPr>
            <a:lvl3pPr marL="1146112" indent="-228587" defTabSz="930224" eaLnBrk="0" hangingPunct="0">
              <a:spcBef>
                <a:spcPct val="30000"/>
              </a:spcBef>
              <a:defRPr sz="1200">
                <a:solidFill>
                  <a:schemeClr val="tx1"/>
                </a:solidFill>
                <a:latin typeface="Times New Roman" pitchFamily="18" charset="0"/>
              </a:defRPr>
            </a:lvl3pPr>
            <a:lvl4pPr marL="1604874" indent="-228587" defTabSz="930224" eaLnBrk="0" hangingPunct="0">
              <a:spcBef>
                <a:spcPct val="30000"/>
              </a:spcBef>
              <a:defRPr sz="1200">
                <a:solidFill>
                  <a:schemeClr val="tx1"/>
                </a:solidFill>
                <a:latin typeface="Times New Roman" pitchFamily="18" charset="0"/>
              </a:defRPr>
            </a:lvl4pPr>
            <a:lvl5pPr marL="2063636" indent="-228587" defTabSz="930224" eaLnBrk="0" hangingPunct="0">
              <a:spcBef>
                <a:spcPct val="30000"/>
              </a:spcBef>
              <a:defRPr sz="1200">
                <a:solidFill>
                  <a:schemeClr val="tx1"/>
                </a:solidFill>
                <a:latin typeface="Times New Roman" pitchFamily="18" charset="0"/>
              </a:defRPr>
            </a:lvl5pPr>
            <a:lvl6pPr marL="2520810" indent="-228587" defTabSz="930224" eaLnBrk="0" fontAlgn="base" hangingPunct="0">
              <a:spcBef>
                <a:spcPct val="30000"/>
              </a:spcBef>
              <a:spcAft>
                <a:spcPct val="0"/>
              </a:spcAft>
              <a:defRPr sz="1200">
                <a:solidFill>
                  <a:schemeClr val="tx1"/>
                </a:solidFill>
                <a:latin typeface="Times New Roman" pitchFamily="18" charset="0"/>
              </a:defRPr>
            </a:lvl6pPr>
            <a:lvl7pPr marL="2977986" indent="-228587" defTabSz="930224" eaLnBrk="0" fontAlgn="base" hangingPunct="0">
              <a:spcBef>
                <a:spcPct val="30000"/>
              </a:spcBef>
              <a:spcAft>
                <a:spcPct val="0"/>
              </a:spcAft>
              <a:defRPr sz="1200">
                <a:solidFill>
                  <a:schemeClr val="tx1"/>
                </a:solidFill>
                <a:latin typeface="Times New Roman" pitchFamily="18" charset="0"/>
              </a:defRPr>
            </a:lvl7pPr>
            <a:lvl8pPr marL="3435160" indent="-228587" defTabSz="930224" eaLnBrk="0" fontAlgn="base" hangingPunct="0">
              <a:spcBef>
                <a:spcPct val="30000"/>
              </a:spcBef>
              <a:spcAft>
                <a:spcPct val="0"/>
              </a:spcAft>
              <a:defRPr sz="1200">
                <a:solidFill>
                  <a:schemeClr val="tx1"/>
                </a:solidFill>
                <a:latin typeface="Times New Roman" pitchFamily="18" charset="0"/>
              </a:defRPr>
            </a:lvl8pPr>
            <a:lvl9pPr marL="3892334" indent="-228587" defTabSz="93022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650A8C-34A5-4B42-BA2A-267EBDB4DA21}" type="slidenum">
              <a:rPr lang="en-US" altLang="en-US" smtClean="0"/>
              <a:pPr eaLnBrk="1" hangingPunct="1">
                <a:spcBef>
                  <a:spcPct val="0"/>
                </a:spcBef>
              </a:pPr>
              <a:t>11</a:t>
            </a:fld>
            <a:endParaRPr lang="en-US" altLang="en-US" smtClean="0"/>
          </a:p>
        </p:txBody>
      </p:sp>
      <p:sp>
        <p:nvSpPr>
          <p:cNvPr id="49155" name="Rectangle 2"/>
          <p:cNvSpPr>
            <a:spLocks noGrp="1" noRot="1" noChangeAspect="1" noChangeArrowheads="1" noTextEdit="1"/>
          </p:cNvSpPr>
          <p:nvPr>
            <p:ph type="sldImg"/>
          </p:nvPr>
        </p:nvSpPr>
        <p:spPr>
          <a:xfrm>
            <a:off x="1198563" y="717550"/>
            <a:ext cx="4613275" cy="3459163"/>
          </a:xfrm>
          <a:ln w="12700" cap="flat">
            <a:solidFill>
              <a:schemeClr val="tx1"/>
            </a:solidFill>
          </a:ln>
        </p:spPr>
      </p:sp>
      <p:sp>
        <p:nvSpPr>
          <p:cNvPr id="49156" name="Rectangle 3"/>
          <p:cNvSpPr>
            <a:spLocks noGrp="1" noChangeArrowheads="1"/>
          </p:cNvSpPr>
          <p:nvPr>
            <p:ph type="body" idx="1"/>
          </p:nvPr>
        </p:nvSpPr>
        <p:spPr>
          <a:xfrm>
            <a:off x="935039" y="4416426"/>
            <a:ext cx="5140325"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7" tIns="46745" rIns="93487" bIns="46745"/>
          <a:lstStyle/>
          <a:p>
            <a:pPr eaLnBrk="1" hangingPunct="1">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1400">
                <a:solidFill>
                  <a:schemeClr val="tx1"/>
                </a:solidFill>
                <a:latin typeface="Arial" charset="0"/>
              </a:defRPr>
            </a:lvl1pPr>
            <a:lvl2pPr marL="745253" indent="-286636" defTabSz="931567" eaLnBrk="0" hangingPunct="0">
              <a:defRPr sz="1400">
                <a:solidFill>
                  <a:schemeClr val="tx1"/>
                </a:solidFill>
                <a:latin typeface="Arial" charset="0"/>
              </a:defRPr>
            </a:lvl2pPr>
            <a:lvl3pPr marL="1146543" indent="-229309" defTabSz="931567" eaLnBrk="0" hangingPunct="0">
              <a:defRPr sz="1400">
                <a:solidFill>
                  <a:schemeClr val="tx1"/>
                </a:solidFill>
                <a:latin typeface="Arial" charset="0"/>
              </a:defRPr>
            </a:lvl3pPr>
            <a:lvl4pPr marL="1605161" indent="-229309" defTabSz="931567" eaLnBrk="0" hangingPunct="0">
              <a:defRPr sz="1400">
                <a:solidFill>
                  <a:schemeClr val="tx1"/>
                </a:solidFill>
                <a:latin typeface="Arial" charset="0"/>
              </a:defRPr>
            </a:lvl4pPr>
            <a:lvl5pPr marL="2063778" indent="-229309" defTabSz="931567" eaLnBrk="0" hangingPunct="0">
              <a:defRPr sz="1400">
                <a:solidFill>
                  <a:schemeClr val="tx1"/>
                </a:solidFill>
                <a:latin typeface="Arial" charset="0"/>
              </a:defRPr>
            </a:lvl5pPr>
            <a:lvl6pPr marL="2522395" indent="-229309" defTabSz="931567" eaLnBrk="0" fontAlgn="base" hangingPunct="0">
              <a:spcBef>
                <a:spcPct val="0"/>
              </a:spcBef>
              <a:spcAft>
                <a:spcPct val="0"/>
              </a:spcAft>
              <a:defRPr sz="1400">
                <a:solidFill>
                  <a:schemeClr val="tx1"/>
                </a:solidFill>
                <a:latin typeface="Arial" charset="0"/>
              </a:defRPr>
            </a:lvl6pPr>
            <a:lvl7pPr marL="2981013" indent="-229309" defTabSz="931567" eaLnBrk="0" fontAlgn="base" hangingPunct="0">
              <a:spcBef>
                <a:spcPct val="0"/>
              </a:spcBef>
              <a:spcAft>
                <a:spcPct val="0"/>
              </a:spcAft>
              <a:defRPr sz="1400">
                <a:solidFill>
                  <a:schemeClr val="tx1"/>
                </a:solidFill>
                <a:latin typeface="Arial" charset="0"/>
              </a:defRPr>
            </a:lvl7pPr>
            <a:lvl8pPr marL="3439630" indent="-229309" defTabSz="931567" eaLnBrk="0" fontAlgn="base" hangingPunct="0">
              <a:spcBef>
                <a:spcPct val="0"/>
              </a:spcBef>
              <a:spcAft>
                <a:spcPct val="0"/>
              </a:spcAft>
              <a:defRPr sz="1400">
                <a:solidFill>
                  <a:schemeClr val="tx1"/>
                </a:solidFill>
                <a:latin typeface="Arial" charset="0"/>
              </a:defRPr>
            </a:lvl8pPr>
            <a:lvl9pPr marL="3898247" indent="-229309" defTabSz="931567" eaLnBrk="0" fontAlgn="base" hangingPunct="0">
              <a:spcBef>
                <a:spcPct val="0"/>
              </a:spcBef>
              <a:spcAft>
                <a:spcPct val="0"/>
              </a:spcAft>
              <a:defRPr sz="1400">
                <a:solidFill>
                  <a:schemeClr val="tx1"/>
                </a:solidFill>
                <a:latin typeface="Arial" charset="0"/>
              </a:defRPr>
            </a:lvl9pPr>
          </a:lstStyle>
          <a:p>
            <a:pPr marL="0" marR="0" lvl="0" indent="0" algn="r" defTabSz="931567" rtl="0" eaLnBrk="1" fontAlgn="auto" latinLnBrk="0" hangingPunct="1">
              <a:lnSpc>
                <a:spcPct val="100000"/>
              </a:lnSpc>
              <a:spcBef>
                <a:spcPts val="0"/>
              </a:spcBef>
              <a:spcAft>
                <a:spcPts val="0"/>
              </a:spcAft>
              <a:buClrTx/>
              <a:buSzTx/>
              <a:buFontTx/>
              <a:buNone/>
              <a:tabLst/>
              <a:defRPr/>
            </a:pPr>
            <a:fld id="{7C6DC858-DB07-48AE-B07D-44E887657190}"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567"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8097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When delete writing factor, handwriting copy and writing fluency loadings increased a bit, otherwise all other loadings are comparable.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B03D1-CC32-4B0F-AA63-67D0755AE6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30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52596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42754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55730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11878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31901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98163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43311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72229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62605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70186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399824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382928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338045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3809702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211623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1184AC-A099-4042-A2B5-BCD3FEAC6F94}" type="slidenum">
              <a:rPr lang="en-US" altLang="en-US"/>
              <a:pPr>
                <a:defRPr/>
              </a:pPr>
              <a:t>‹#›</a:t>
            </a:fld>
            <a:endParaRPr lang="en-US" altLang="en-US" dirty="0"/>
          </a:p>
        </p:txBody>
      </p:sp>
    </p:spTree>
    <p:extLst>
      <p:ext uri="{BB962C8B-B14F-4D97-AF65-F5344CB8AC3E}">
        <p14:creationId xmlns:p14="http://schemas.microsoft.com/office/powerpoint/2010/main" val="3596899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Child Development Fall 2009 Disorders of Cognition Oct 22</a:t>
            </a:r>
          </a:p>
        </p:txBody>
      </p:sp>
      <p:sp>
        <p:nvSpPr>
          <p:cNvPr id="7" name="Rectangle 6"/>
          <p:cNvSpPr>
            <a:spLocks noGrp="1" noChangeArrowheads="1"/>
          </p:cNvSpPr>
          <p:nvPr>
            <p:ph type="sldNum" sz="quarter" idx="12"/>
          </p:nvPr>
        </p:nvSpPr>
        <p:spPr/>
        <p:txBody>
          <a:bodyPr/>
          <a:lstStyle>
            <a:lvl1pPr>
              <a:defRPr/>
            </a:lvl1pPr>
          </a:lstStyle>
          <a:p>
            <a:pPr>
              <a:defRPr/>
            </a:pPr>
            <a:fld id="{D1EA9C0B-5C54-41E7-BEEB-A6422C722A8D}" type="slidenum">
              <a:rPr lang="en-US"/>
              <a:pPr>
                <a:defRPr/>
              </a:pPr>
              <a:t>‹#›</a:t>
            </a:fld>
            <a:endParaRPr lang="en-US" dirty="0"/>
          </a:p>
        </p:txBody>
      </p:sp>
    </p:spTree>
    <p:extLst>
      <p:ext uri="{BB962C8B-B14F-4D97-AF65-F5344CB8AC3E}">
        <p14:creationId xmlns:p14="http://schemas.microsoft.com/office/powerpoint/2010/main" val="1489924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B524C-4ED2-4894-B945-EEC8B1E35B8F}"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94980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B524C-4ED2-4894-B945-EEC8B1E35B8F}"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501487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BB524C-4ED2-4894-B945-EEC8B1E35B8F}"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1898574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B524C-4ED2-4894-B945-EEC8B1E35B8F}"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2924702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B524C-4ED2-4894-B945-EEC8B1E35B8F}"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410618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2802114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B524C-4ED2-4894-B945-EEC8B1E35B8F}"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939812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B524C-4ED2-4894-B945-EEC8B1E35B8F}"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4175527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9BB524C-4ED2-4894-B945-EEC8B1E35B8F}"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150248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9BB524C-4ED2-4894-B945-EEC8B1E35B8F}"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1202955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B524C-4ED2-4894-B945-EEC8B1E35B8F}"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2956776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B524C-4ED2-4894-B945-EEC8B1E35B8F}"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87091-0518-45DA-B087-44B0BF0F34B1}" type="slidenum">
              <a:rPr lang="en-US" smtClean="0"/>
              <a:t>‹#›</a:t>
            </a:fld>
            <a:endParaRPr lang="en-US"/>
          </a:p>
        </p:txBody>
      </p:sp>
    </p:spTree>
    <p:extLst>
      <p:ext uri="{BB962C8B-B14F-4D97-AF65-F5344CB8AC3E}">
        <p14:creationId xmlns:p14="http://schemas.microsoft.com/office/powerpoint/2010/main" val="397540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378454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6710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63417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66002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192170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4982E-9DBA-401E-9CD2-5E23CDF79F10}"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7A58A-52A5-4704-8B3D-A753A0F0A43E}" type="slidenum">
              <a:rPr lang="en-US" smtClean="0"/>
              <a:t>‹#›</a:t>
            </a:fld>
            <a:endParaRPr lang="en-US" dirty="0"/>
          </a:p>
        </p:txBody>
      </p:sp>
    </p:spTree>
    <p:extLst>
      <p:ext uri="{BB962C8B-B14F-4D97-AF65-F5344CB8AC3E}">
        <p14:creationId xmlns:p14="http://schemas.microsoft.com/office/powerpoint/2010/main" val="90845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4982E-9DBA-401E-9CD2-5E23CDF79F10}" type="datetimeFigureOut">
              <a:rPr lang="en-US" smtClean="0"/>
              <a:t>9/22/2017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7A58A-52A5-4704-8B3D-A753A0F0A43E}" type="slidenum">
              <a:rPr lang="en-US" smtClean="0"/>
              <a:t>‹#›</a:t>
            </a:fld>
            <a:endParaRPr lang="en-US" dirty="0"/>
          </a:p>
        </p:txBody>
      </p:sp>
    </p:spTree>
    <p:extLst>
      <p:ext uri="{BB962C8B-B14F-4D97-AF65-F5344CB8AC3E}">
        <p14:creationId xmlns:p14="http://schemas.microsoft.com/office/powerpoint/2010/main" val="376460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4982E-9DBA-401E-9CD2-5E23CDF79F10}" type="datetimeFigureOut">
              <a:rPr lang="en-US" smtClean="0"/>
              <a:t>9/22/2017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7A58A-52A5-4704-8B3D-A753A0F0A43E}" type="slidenum">
              <a:rPr lang="en-US" smtClean="0"/>
              <a:t>‹#›</a:t>
            </a:fld>
            <a:endParaRPr lang="en-US" dirty="0"/>
          </a:p>
        </p:txBody>
      </p:sp>
    </p:spTree>
    <p:extLst>
      <p:ext uri="{BB962C8B-B14F-4D97-AF65-F5344CB8AC3E}">
        <p14:creationId xmlns:p14="http://schemas.microsoft.com/office/powerpoint/2010/main" val="197307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BB524C-4ED2-4894-B945-EEC8B1E35B8F}" type="datetimeFigureOut">
              <a:rPr lang="en-US" smtClean="0"/>
              <a:t>9/22/2017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087091-0518-45DA-B087-44B0BF0F34B1}" type="slidenum">
              <a:rPr lang="en-US" smtClean="0"/>
              <a:t>‹#›</a:t>
            </a:fld>
            <a:endParaRPr lang="en-US"/>
          </a:p>
        </p:txBody>
      </p:sp>
    </p:spTree>
    <p:extLst>
      <p:ext uri="{BB962C8B-B14F-4D97-AF65-F5344CB8AC3E}">
        <p14:creationId xmlns:p14="http://schemas.microsoft.com/office/powerpoint/2010/main" val="20645746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47800"/>
            <a:ext cx="8953634" cy="707886"/>
          </a:xfrm>
          <a:prstGeom prst="rect">
            <a:avLst/>
          </a:prstGeom>
          <a:noFill/>
        </p:spPr>
        <p:txBody>
          <a:bodyPr wrap="square" rtlCol="0">
            <a:spAutoFit/>
          </a:bodyPr>
          <a:lstStyle/>
          <a:p>
            <a:pPr algn="ctr"/>
            <a:r>
              <a:rPr lang="en-US" sz="4000" dirty="0" smtClean="0"/>
              <a:t>Comorbidity Among Learning Disorders</a:t>
            </a:r>
            <a:endParaRPr lang="en-US" sz="4000" dirty="0"/>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0142" y="5257800"/>
            <a:ext cx="339969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3105834"/>
            <a:ext cx="6553200" cy="1661993"/>
          </a:xfrm>
          <a:prstGeom prst="rect">
            <a:avLst/>
          </a:prstGeom>
        </p:spPr>
        <p:txBody>
          <a:bodyPr wrap="square">
            <a:spAutoFit/>
          </a:bodyPr>
          <a:lstStyle/>
          <a:p>
            <a:pPr algn="ctr">
              <a:spcAft>
                <a:spcPts val="1200"/>
              </a:spcAft>
            </a:pPr>
            <a:r>
              <a:rPr lang="en-US" altLang="en-US" sz="3200" dirty="0"/>
              <a:t>Bruce F. </a:t>
            </a:r>
            <a:r>
              <a:rPr lang="en-US" altLang="en-US" sz="3200" dirty="0" smtClean="0"/>
              <a:t>Pennington</a:t>
            </a:r>
            <a:endParaRPr lang="en-US" altLang="en-US" sz="3200" dirty="0"/>
          </a:p>
          <a:p>
            <a:pPr algn="ctr"/>
            <a:r>
              <a:rPr lang="en-US" altLang="en-US" sz="2800" dirty="0"/>
              <a:t>University of </a:t>
            </a:r>
            <a:r>
              <a:rPr lang="en-US" altLang="en-US" sz="2800" dirty="0" smtClean="0"/>
              <a:t>Denver</a:t>
            </a:r>
          </a:p>
          <a:p>
            <a:pPr algn="ctr"/>
            <a:r>
              <a:rPr lang="en-US" altLang="en-US" sz="2800" dirty="0"/>
              <a:t>Distinguished University Professor </a:t>
            </a:r>
            <a:r>
              <a:rPr lang="en-US" altLang="en-US" sz="2800" dirty="0" smtClean="0"/>
              <a:t>Emeritus</a:t>
            </a:r>
            <a:endParaRPr lang="en-US" altLang="en-US" sz="2800" dirty="0"/>
          </a:p>
        </p:txBody>
      </p:sp>
      <p:sp>
        <p:nvSpPr>
          <p:cNvPr id="5" name="Rectangle 4"/>
          <p:cNvSpPr/>
          <p:nvPr/>
        </p:nvSpPr>
        <p:spPr>
          <a:xfrm>
            <a:off x="533400" y="5703669"/>
            <a:ext cx="4572000" cy="646331"/>
          </a:xfrm>
          <a:prstGeom prst="rect">
            <a:avLst/>
          </a:prstGeom>
        </p:spPr>
        <p:txBody>
          <a:bodyPr>
            <a:spAutoFit/>
          </a:bodyPr>
          <a:lstStyle/>
          <a:p>
            <a:pPr>
              <a:spcBef>
                <a:spcPct val="0"/>
              </a:spcBef>
              <a:defRPr/>
            </a:pPr>
            <a:r>
              <a:rPr lang="en-US" altLang="en-US" b="1" dirty="0">
                <a:solidFill>
                  <a:srgbClr val="000000"/>
                </a:solidFill>
              </a:rPr>
              <a:t>Supported  by grants from NIH (HD-2780 and HD 049027)</a:t>
            </a:r>
          </a:p>
        </p:txBody>
      </p:sp>
    </p:spTree>
    <p:extLst>
      <p:ext uri="{BB962C8B-B14F-4D97-AF65-F5344CB8AC3E}">
        <p14:creationId xmlns:p14="http://schemas.microsoft.com/office/powerpoint/2010/main" val="3115096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57200" y="5334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a:latin typeface="Arial" charset="0"/>
              </a:rPr>
              <a:t>Definition of Language Impairment (LI)</a:t>
            </a:r>
          </a:p>
        </p:txBody>
      </p:sp>
      <p:sp>
        <p:nvSpPr>
          <p:cNvPr id="11267" name="Rectangle 3"/>
          <p:cNvSpPr>
            <a:spLocks noChangeArrowheads="1"/>
          </p:cNvSpPr>
          <p:nvPr/>
        </p:nvSpPr>
        <p:spPr bwMode="auto">
          <a:xfrm>
            <a:off x="838200" y="1905000"/>
            <a:ext cx="7543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lnSpc>
                <a:spcPct val="80000"/>
              </a:lnSpc>
              <a:spcBef>
                <a:spcPct val="0"/>
              </a:spcBef>
              <a:buFont typeface="Arial" charset="0"/>
              <a:buChar char="•"/>
            </a:pPr>
            <a:r>
              <a:rPr lang="en-US" altLang="en-US" sz="2400" dirty="0">
                <a:latin typeface="Arial" charset="0"/>
                <a:cs typeface="Arial" charset="0"/>
              </a:rPr>
              <a:t>  Unexplained impairment in acquisition of spoken language in one or more domains (morphology, syntax, or vocabulary).</a:t>
            </a:r>
          </a:p>
          <a:p>
            <a:pPr lvl="1" eaLnBrk="1" hangingPunct="1">
              <a:lnSpc>
                <a:spcPct val="80000"/>
              </a:lnSpc>
              <a:spcBef>
                <a:spcPct val="0"/>
              </a:spcBef>
              <a:buFontTx/>
              <a:buNone/>
            </a:pPr>
            <a:endParaRPr lang="en-US" altLang="en-US" sz="2400" dirty="0">
              <a:latin typeface="Arial" charset="0"/>
              <a:cs typeface="Arial" charset="0"/>
            </a:endParaRPr>
          </a:p>
          <a:p>
            <a:pPr lvl="1" eaLnBrk="1" hangingPunct="1">
              <a:lnSpc>
                <a:spcPct val="80000"/>
              </a:lnSpc>
              <a:spcBef>
                <a:spcPct val="0"/>
              </a:spcBef>
              <a:buFont typeface="Arial" charset="0"/>
              <a:buChar char="•"/>
            </a:pPr>
            <a:r>
              <a:rPr lang="en-US" altLang="en-US" sz="2400" dirty="0">
                <a:latin typeface="Arial" charset="0"/>
                <a:cs typeface="Arial" charset="0"/>
              </a:rPr>
              <a:t>  Not due to peripheral auditory or motor impairment, ID, autism, or known neurological disorder.</a:t>
            </a:r>
          </a:p>
          <a:p>
            <a:pPr lvl="1" eaLnBrk="1" hangingPunct="1">
              <a:lnSpc>
                <a:spcPct val="80000"/>
              </a:lnSpc>
              <a:spcBef>
                <a:spcPct val="0"/>
              </a:spcBef>
              <a:buFontTx/>
              <a:buNone/>
            </a:pPr>
            <a:endParaRPr lang="en-US" altLang="en-US" sz="2400" dirty="0">
              <a:latin typeface="Arial" charset="0"/>
              <a:cs typeface="Arial" charset="0"/>
            </a:endParaRPr>
          </a:p>
          <a:p>
            <a:pPr lvl="1" eaLnBrk="1" hangingPunct="1">
              <a:lnSpc>
                <a:spcPct val="80000"/>
              </a:lnSpc>
              <a:spcBef>
                <a:spcPct val="0"/>
              </a:spcBef>
              <a:buFont typeface="Arial" charset="0"/>
              <a:buChar char="•"/>
            </a:pPr>
            <a:r>
              <a:rPr lang="en-US" altLang="en-US" sz="2400" dirty="0">
                <a:latin typeface="Arial" charset="0"/>
                <a:cs typeface="Arial" charset="0"/>
              </a:rPr>
              <a:t>  Distinction between SLI (with NVIQ discrepancy) and LI (without NVIQ discrepancy) </a:t>
            </a:r>
            <a:r>
              <a:rPr lang="en-US" altLang="en-US" sz="2400" u="sng" dirty="0">
                <a:latin typeface="Arial" charset="0"/>
                <a:cs typeface="Arial" charset="0"/>
              </a:rPr>
              <a:t>not</a:t>
            </a:r>
            <a:r>
              <a:rPr lang="en-US" altLang="en-US" sz="2400" dirty="0">
                <a:latin typeface="Arial" charset="0"/>
                <a:cs typeface="Arial" charset="0"/>
              </a:rPr>
              <a:t> empirically validated.</a:t>
            </a:r>
          </a:p>
        </p:txBody>
      </p:sp>
    </p:spTree>
    <p:extLst>
      <p:ext uri="{BB962C8B-B14F-4D97-AF65-F5344CB8AC3E}">
        <p14:creationId xmlns:p14="http://schemas.microsoft.com/office/powerpoint/2010/main" val="206260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331510"/>
            <a:ext cx="8280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dirty="0">
                <a:latin typeface="Arial" charset="0"/>
                <a:cs typeface="Arial" charset="0"/>
              </a:rPr>
              <a:t>DSM IV (1994) Criteria for </a:t>
            </a:r>
          </a:p>
          <a:p>
            <a:pPr algn="ctr">
              <a:spcBef>
                <a:spcPct val="0"/>
              </a:spcBef>
              <a:buFontTx/>
              <a:buNone/>
            </a:pPr>
            <a:r>
              <a:rPr lang="en-US" altLang="en-US" dirty="0">
                <a:latin typeface="Arial" charset="0"/>
                <a:cs typeface="Arial" charset="0"/>
              </a:rPr>
              <a:t>Attention-Deficit/Hyperactivity Disorder</a:t>
            </a:r>
          </a:p>
        </p:txBody>
      </p:sp>
      <p:sp>
        <p:nvSpPr>
          <p:cNvPr id="12291" name="Rectangle 3"/>
          <p:cNvSpPr>
            <a:spLocks noChangeArrowheads="1"/>
          </p:cNvSpPr>
          <p:nvPr/>
        </p:nvSpPr>
        <p:spPr bwMode="auto">
          <a:xfrm>
            <a:off x="1203323" y="1750218"/>
            <a:ext cx="3694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cs typeface="Arial" charset="0"/>
              </a:rPr>
              <a:t>Inattention (6 for subtype)</a:t>
            </a:r>
          </a:p>
        </p:txBody>
      </p:sp>
      <p:sp>
        <p:nvSpPr>
          <p:cNvPr id="12292" name="Rectangle 4"/>
          <p:cNvSpPr>
            <a:spLocks noChangeArrowheads="1"/>
          </p:cNvSpPr>
          <p:nvPr/>
        </p:nvSpPr>
        <p:spPr bwMode="auto">
          <a:xfrm>
            <a:off x="1203325" y="1981200"/>
            <a:ext cx="691038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dirty="0">
                <a:solidFill>
                  <a:srgbClr val="FFFF00"/>
                </a:solidFill>
              </a:rPr>
              <a:t>	</a:t>
            </a:r>
          </a:p>
          <a:p>
            <a:pPr>
              <a:spcBef>
                <a:spcPct val="0"/>
              </a:spcBef>
              <a:buFontTx/>
              <a:buNone/>
            </a:pPr>
            <a:r>
              <a:rPr lang="en-US" altLang="en-US" sz="2400" dirty="0">
                <a:solidFill>
                  <a:srgbClr val="FFFF00"/>
                </a:solidFill>
              </a:rPr>
              <a:t>	</a:t>
            </a:r>
            <a:r>
              <a:rPr lang="en-US" altLang="en-US" sz="2400" dirty="0">
                <a:latin typeface="Arial" charset="0"/>
                <a:cs typeface="Arial" charset="0"/>
              </a:rPr>
              <a:t>1. Poor attention to details</a:t>
            </a:r>
          </a:p>
          <a:p>
            <a:pPr>
              <a:spcBef>
                <a:spcPct val="0"/>
              </a:spcBef>
              <a:buFontTx/>
              <a:buNone/>
            </a:pPr>
            <a:r>
              <a:rPr lang="en-US" altLang="en-US" sz="2400" dirty="0">
                <a:latin typeface="Arial" charset="0"/>
                <a:cs typeface="Arial" charset="0"/>
              </a:rPr>
              <a:t>	2. Cannot sustain attention in tasks or play</a:t>
            </a:r>
          </a:p>
          <a:p>
            <a:pPr>
              <a:spcBef>
                <a:spcPct val="0"/>
              </a:spcBef>
              <a:buFontTx/>
              <a:buNone/>
            </a:pPr>
            <a:r>
              <a:rPr lang="en-US" altLang="en-US" sz="2400" dirty="0">
                <a:latin typeface="Arial" charset="0"/>
                <a:cs typeface="Arial" charset="0"/>
              </a:rPr>
              <a:t>	3. Does not seem to listen</a:t>
            </a:r>
          </a:p>
          <a:p>
            <a:pPr>
              <a:spcBef>
                <a:spcPct val="0"/>
              </a:spcBef>
              <a:buFontTx/>
              <a:buNone/>
            </a:pPr>
            <a:r>
              <a:rPr lang="en-US" altLang="en-US" sz="2400" dirty="0">
                <a:latin typeface="Arial" charset="0"/>
                <a:cs typeface="Arial" charset="0"/>
              </a:rPr>
              <a:t>	4. Fails to finish tasks</a:t>
            </a:r>
          </a:p>
          <a:p>
            <a:pPr>
              <a:spcBef>
                <a:spcPct val="0"/>
              </a:spcBef>
              <a:buFontTx/>
              <a:buNone/>
            </a:pPr>
            <a:r>
              <a:rPr lang="en-US" altLang="en-US" sz="2400" dirty="0">
                <a:latin typeface="Arial" charset="0"/>
                <a:cs typeface="Arial" charset="0"/>
              </a:rPr>
              <a:t>	5. Difficulty organizing</a:t>
            </a:r>
          </a:p>
          <a:p>
            <a:pPr>
              <a:spcBef>
                <a:spcPct val="0"/>
              </a:spcBef>
              <a:buFontTx/>
              <a:buNone/>
            </a:pPr>
            <a:r>
              <a:rPr lang="en-US" altLang="en-US" sz="2400" dirty="0">
                <a:latin typeface="Arial" charset="0"/>
                <a:cs typeface="Arial" charset="0"/>
              </a:rPr>
              <a:t>	6. Avoids sustained mental effort</a:t>
            </a:r>
          </a:p>
          <a:p>
            <a:pPr>
              <a:spcBef>
                <a:spcPct val="0"/>
              </a:spcBef>
              <a:buFontTx/>
              <a:buNone/>
            </a:pPr>
            <a:r>
              <a:rPr lang="en-US" altLang="en-US" sz="2400" dirty="0">
                <a:latin typeface="Arial" charset="0"/>
                <a:cs typeface="Arial" charset="0"/>
              </a:rPr>
              <a:t>	7. Loses things</a:t>
            </a:r>
          </a:p>
          <a:p>
            <a:pPr>
              <a:spcBef>
                <a:spcPct val="0"/>
              </a:spcBef>
              <a:buFontTx/>
              <a:buNone/>
            </a:pPr>
            <a:r>
              <a:rPr lang="en-US" altLang="en-US" sz="2400" dirty="0">
                <a:latin typeface="Arial" charset="0"/>
                <a:cs typeface="Arial" charset="0"/>
              </a:rPr>
              <a:t>	8. Easily distracted</a:t>
            </a:r>
          </a:p>
          <a:p>
            <a:pPr>
              <a:spcBef>
                <a:spcPct val="0"/>
              </a:spcBef>
              <a:buFontTx/>
              <a:buNone/>
            </a:pPr>
            <a:r>
              <a:rPr lang="en-US" altLang="en-US" sz="2400" dirty="0">
                <a:latin typeface="Arial" charset="0"/>
                <a:cs typeface="Arial" charset="0"/>
              </a:rPr>
              <a:t>	9. Forgets to do things</a:t>
            </a:r>
          </a:p>
          <a:p>
            <a:pPr>
              <a:spcBef>
                <a:spcPct val="0"/>
              </a:spcBef>
              <a:buFontTx/>
              <a:buNone/>
            </a:pPr>
            <a:endParaRPr lang="en-US" altLang="en-US" sz="2400" dirty="0">
              <a:solidFill>
                <a:srgbClr val="FFFF00"/>
              </a:solidFill>
            </a:endParaRPr>
          </a:p>
        </p:txBody>
      </p:sp>
    </p:spTree>
    <p:extLst>
      <p:ext uri="{BB962C8B-B14F-4D97-AF65-F5344CB8AC3E}">
        <p14:creationId xmlns:p14="http://schemas.microsoft.com/office/powerpoint/2010/main" val="277734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06362"/>
            <a:ext cx="8913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dirty="0">
                <a:solidFill>
                  <a:srgbClr val="FFFF00"/>
                </a:solidFill>
              </a:rPr>
              <a:t>    		</a:t>
            </a:r>
            <a:r>
              <a:rPr lang="en-US" altLang="en-US" dirty="0">
                <a:latin typeface="Arial" charset="0"/>
                <a:cs typeface="Arial" charset="0"/>
              </a:rPr>
              <a:t>  DSM IV (1994) Criteria for</a:t>
            </a:r>
          </a:p>
          <a:p>
            <a:pPr>
              <a:spcBef>
                <a:spcPct val="0"/>
              </a:spcBef>
              <a:buFontTx/>
              <a:buNone/>
            </a:pPr>
            <a:r>
              <a:rPr lang="en-US" altLang="en-US" dirty="0">
                <a:latin typeface="Arial" charset="0"/>
                <a:cs typeface="Arial" charset="0"/>
              </a:rPr>
              <a:t>	 Attention-Deficit/Hyperactivity Disorder					(cont’d)</a:t>
            </a:r>
          </a:p>
        </p:txBody>
      </p:sp>
      <p:sp>
        <p:nvSpPr>
          <p:cNvPr id="13315" name="Rectangle 3"/>
          <p:cNvSpPr>
            <a:spLocks noChangeArrowheads="1"/>
          </p:cNvSpPr>
          <p:nvPr/>
        </p:nvSpPr>
        <p:spPr bwMode="auto">
          <a:xfrm>
            <a:off x="1203325" y="1676400"/>
            <a:ext cx="5595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cs typeface="Arial" charset="0"/>
              </a:rPr>
              <a:t>Hyperactivity</a:t>
            </a:r>
          </a:p>
          <a:p>
            <a:pPr>
              <a:spcBef>
                <a:spcPct val="0"/>
              </a:spcBef>
              <a:buFontTx/>
              <a:buNone/>
            </a:pPr>
            <a:r>
              <a:rPr lang="en-US" altLang="en-US" sz="2400">
                <a:latin typeface="Arial" charset="0"/>
                <a:cs typeface="Arial" charset="0"/>
              </a:rPr>
              <a:t>	1. Fidgets or squirms</a:t>
            </a:r>
          </a:p>
          <a:p>
            <a:pPr>
              <a:spcBef>
                <a:spcPct val="0"/>
              </a:spcBef>
              <a:buFontTx/>
              <a:buNone/>
            </a:pPr>
            <a:r>
              <a:rPr lang="en-US" altLang="en-US" sz="2400">
                <a:latin typeface="Arial" charset="0"/>
                <a:cs typeface="Arial" charset="0"/>
              </a:rPr>
              <a:t>	2. Leaves seat</a:t>
            </a:r>
          </a:p>
          <a:p>
            <a:pPr>
              <a:spcBef>
                <a:spcPct val="0"/>
              </a:spcBef>
              <a:buFontTx/>
              <a:buNone/>
            </a:pPr>
            <a:r>
              <a:rPr lang="en-US" altLang="en-US" sz="2400">
                <a:latin typeface="Arial" charset="0"/>
                <a:cs typeface="Arial" charset="0"/>
              </a:rPr>
              <a:t>	3. Runs or climbs inappropriately</a:t>
            </a:r>
          </a:p>
          <a:p>
            <a:pPr>
              <a:spcBef>
                <a:spcPct val="0"/>
              </a:spcBef>
              <a:buFontTx/>
              <a:buNone/>
            </a:pPr>
            <a:r>
              <a:rPr lang="en-US" altLang="en-US" sz="2400">
                <a:latin typeface="Arial" charset="0"/>
                <a:cs typeface="Arial" charset="0"/>
              </a:rPr>
              <a:t>	4. Lack of quiet play</a:t>
            </a:r>
          </a:p>
          <a:p>
            <a:pPr>
              <a:spcBef>
                <a:spcPct val="0"/>
              </a:spcBef>
              <a:buFontTx/>
              <a:buNone/>
            </a:pPr>
            <a:r>
              <a:rPr lang="en-US" altLang="en-US" sz="2400">
                <a:latin typeface="Arial" charset="0"/>
                <a:cs typeface="Arial" charset="0"/>
              </a:rPr>
              <a:t>	5. On the go, “driven by a motor”</a:t>
            </a:r>
          </a:p>
          <a:p>
            <a:pPr>
              <a:spcBef>
                <a:spcPct val="0"/>
              </a:spcBef>
              <a:buFontTx/>
              <a:buNone/>
            </a:pPr>
            <a:r>
              <a:rPr lang="en-US" altLang="en-US" sz="2400">
                <a:latin typeface="Arial" charset="0"/>
                <a:cs typeface="Arial" charset="0"/>
              </a:rPr>
              <a:t>	6. Talks excessively</a:t>
            </a:r>
          </a:p>
          <a:p>
            <a:pPr>
              <a:spcBef>
                <a:spcPct val="0"/>
              </a:spcBef>
              <a:buFontTx/>
              <a:buNone/>
            </a:pPr>
            <a:r>
              <a:rPr lang="en-US" altLang="en-US" sz="2400">
                <a:latin typeface="Arial" charset="0"/>
                <a:cs typeface="Arial" charset="0"/>
              </a:rPr>
              <a:t>Impulsivity</a:t>
            </a:r>
          </a:p>
          <a:p>
            <a:pPr>
              <a:spcBef>
                <a:spcPct val="0"/>
              </a:spcBef>
              <a:buFontTx/>
              <a:buNone/>
            </a:pPr>
            <a:r>
              <a:rPr lang="en-US" altLang="en-US" sz="2400">
                <a:latin typeface="Arial" charset="0"/>
                <a:cs typeface="Arial" charset="0"/>
              </a:rPr>
              <a:t>	1. Blurts out answers</a:t>
            </a:r>
          </a:p>
          <a:p>
            <a:pPr>
              <a:spcBef>
                <a:spcPct val="0"/>
              </a:spcBef>
              <a:buFontTx/>
              <a:buNone/>
            </a:pPr>
            <a:r>
              <a:rPr lang="en-US" altLang="en-US" sz="2400">
                <a:latin typeface="Arial" charset="0"/>
                <a:cs typeface="Arial" charset="0"/>
              </a:rPr>
              <a:t>	2. Can’t wait for turn</a:t>
            </a:r>
          </a:p>
          <a:p>
            <a:pPr>
              <a:spcBef>
                <a:spcPct val="0"/>
              </a:spcBef>
              <a:buFontTx/>
              <a:buNone/>
            </a:pPr>
            <a:r>
              <a:rPr lang="en-US" altLang="en-US" sz="2400">
                <a:latin typeface="Arial" charset="0"/>
                <a:cs typeface="Arial" charset="0"/>
              </a:rPr>
              <a:t>	3. Interrupts or intrudes</a:t>
            </a:r>
          </a:p>
          <a:p>
            <a:pPr>
              <a:spcBef>
                <a:spcPct val="0"/>
              </a:spcBef>
              <a:buFontTx/>
              <a:buNone/>
            </a:pPr>
            <a:endParaRPr lang="en-US" altLang="en-US" sz="2400">
              <a:latin typeface="Arial" charset="0"/>
              <a:cs typeface="Arial" charset="0"/>
            </a:endParaRPr>
          </a:p>
          <a:p>
            <a:pPr>
              <a:spcBef>
                <a:spcPct val="0"/>
              </a:spcBef>
              <a:buFontTx/>
              <a:buNone/>
            </a:pPr>
            <a:r>
              <a:rPr lang="en-US" altLang="en-US" sz="2400">
                <a:latin typeface="Arial" charset="0"/>
                <a:cs typeface="Arial" charset="0"/>
              </a:rPr>
              <a:t>Total of 6 for H-I subtype</a:t>
            </a:r>
          </a:p>
        </p:txBody>
      </p:sp>
    </p:spTree>
    <p:extLst>
      <p:ext uri="{BB962C8B-B14F-4D97-AF65-F5344CB8AC3E}">
        <p14:creationId xmlns:p14="http://schemas.microsoft.com/office/powerpoint/2010/main" val="372329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6781800" cy="838200"/>
          </a:xfrm>
        </p:spPr>
        <p:txBody>
          <a:bodyPr/>
          <a:lstStyle/>
          <a:p>
            <a:pPr eaLnBrk="1" hangingPunct="1"/>
            <a:r>
              <a:rPr lang="en-US" altLang="en-US" sz="3600" dirty="0" smtClean="0">
                <a:latin typeface="Arial" charset="0"/>
                <a:cs typeface="Arial" charset="0"/>
              </a:rPr>
              <a:t>RD: Epidemiology</a:t>
            </a:r>
          </a:p>
        </p:txBody>
      </p:sp>
      <p:sp>
        <p:nvSpPr>
          <p:cNvPr id="17411" name="Rectangle 3"/>
          <p:cNvSpPr>
            <a:spLocks noGrp="1" noChangeArrowheads="1"/>
          </p:cNvSpPr>
          <p:nvPr>
            <p:ph type="body" sz="half" idx="1"/>
          </p:nvPr>
        </p:nvSpPr>
        <p:spPr>
          <a:xfrm>
            <a:off x="457200" y="1600200"/>
            <a:ext cx="5486400" cy="4525963"/>
          </a:xfrm>
        </p:spPr>
        <p:txBody>
          <a:bodyPr/>
          <a:lstStyle/>
          <a:p>
            <a:pPr eaLnBrk="1" hangingPunct="1"/>
            <a:r>
              <a:rPr lang="en-US" altLang="en-US" sz="2400" smtClean="0">
                <a:latin typeface="Arial" charset="0"/>
                <a:cs typeface="Arial" charset="0"/>
              </a:rPr>
              <a:t>Depends on definition (how bad do “difficulties” have to be)</a:t>
            </a:r>
          </a:p>
          <a:p>
            <a:pPr eaLnBrk="1" hangingPunct="1"/>
            <a:r>
              <a:rPr lang="en-US" altLang="en-US" sz="2400" smtClean="0">
                <a:latin typeface="Arial" charset="0"/>
                <a:cs typeface="Arial" charset="0"/>
              </a:rPr>
              <a:t>Part of the normal distribution of reading</a:t>
            </a:r>
          </a:p>
          <a:p>
            <a:pPr eaLnBrk="1" hangingPunct="1"/>
            <a:r>
              <a:rPr lang="en-US" altLang="en-US" sz="2400" smtClean="0">
                <a:latin typeface="Arial" charset="0"/>
                <a:cs typeface="Arial" charset="0"/>
              </a:rPr>
              <a:t>Common definition = 7%</a:t>
            </a:r>
          </a:p>
          <a:p>
            <a:pPr lvl="1" eaLnBrk="1" hangingPunct="1"/>
            <a:r>
              <a:rPr lang="en-US" altLang="en-US" sz="2400" smtClean="0">
                <a:latin typeface="Arial" charset="0"/>
                <a:cs typeface="Arial" charset="0"/>
              </a:rPr>
              <a:t>~1 child per grade school classroom</a:t>
            </a:r>
          </a:p>
          <a:p>
            <a:pPr eaLnBrk="1" hangingPunct="1"/>
            <a:r>
              <a:rPr lang="en-US" altLang="en-US" sz="2400" smtClean="0">
                <a:latin typeface="Arial" charset="0"/>
                <a:cs typeface="Arial" charset="0"/>
              </a:rPr>
              <a:t>Slightly more boys than girls, but many more boys than girls identified</a:t>
            </a:r>
          </a:p>
          <a:p>
            <a:pPr eaLnBrk="1" hangingPunct="1"/>
            <a:endParaRPr lang="en-US" altLang="en-US" sz="2800" smtClean="0">
              <a:latin typeface="Arial" charset="0"/>
              <a:cs typeface="Arial" charset="0"/>
            </a:endParaRPr>
          </a:p>
        </p:txBody>
      </p:sp>
      <p:pic>
        <p:nvPicPr>
          <p:cNvPr id="17412" name="Picture 4"/>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486400" y="2133600"/>
            <a:ext cx="3276600" cy="2332038"/>
          </a:xfrm>
        </p:spPr>
      </p:pic>
    </p:spTree>
    <p:extLst>
      <p:ext uri="{BB962C8B-B14F-4D97-AF65-F5344CB8AC3E}">
        <p14:creationId xmlns:p14="http://schemas.microsoft.com/office/powerpoint/2010/main" val="2849774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696200" cy="889000"/>
          </a:xfrm>
        </p:spPr>
        <p:txBody>
          <a:bodyPr/>
          <a:lstStyle/>
          <a:p>
            <a:pPr eaLnBrk="1" hangingPunct="1"/>
            <a:r>
              <a:rPr lang="en-US" altLang="en-US" sz="3200" smtClean="0">
                <a:latin typeface="Arial" charset="0"/>
                <a:cs typeface="Arial" charset="0"/>
              </a:rPr>
              <a:t>Visual Disorder or Language Disorder?</a:t>
            </a:r>
          </a:p>
        </p:txBody>
      </p:sp>
      <p:sp>
        <p:nvSpPr>
          <p:cNvPr id="18435" name="Rectangle 10"/>
          <p:cNvSpPr>
            <a:spLocks noChangeArrowheads="1"/>
          </p:cNvSpPr>
          <p:nvPr/>
        </p:nvSpPr>
        <p:spPr bwMode="auto">
          <a:xfrm>
            <a:off x="5338763" y="1501775"/>
            <a:ext cx="2514600" cy="609600"/>
          </a:xfrm>
          <a:prstGeom prst="rect">
            <a:avLst/>
          </a:prstGeom>
          <a:solidFill>
            <a:srgbClr val="99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6" name="Rectangle 9"/>
          <p:cNvSpPr>
            <a:spLocks noChangeArrowheads="1"/>
          </p:cNvSpPr>
          <p:nvPr/>
        </p:nvSpPr>
        <p:spPr bwMode="auto">
          <a:xfrm>
            <a:off x="758825" y="1547813"/>
            <a:ext cx="2514600" cy="6096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8437" name="Text Box 8"/>
          <p:cNvSpPr txBox="1">
            <a:spLocks noChangeArrowheads="1"/>
          </p:cNvSpPr>
          <p:nvPr/>
        </p:nvSpPr>
        <p:spPr bwMode="auto">
          <a:xfrm>
            <a:off x="758825" y="1498600"/>
            <a:ext cx="244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r t x o p l m</a:t>
            </a:r>
          </a:p>
        </p:txBody>
      </p:sp>
      <p:sp>
        <p:nvSpPr>
          <p:cNvPr id="18438" name="Text Box 6"/>
          <p:cNvSpPr txBox="1">
            <a:spLocks noChangeArrowheads="1"/>
          </p:cNvSpPr>
          <p:nvPr/>
        </p:nvSpPr>
        <p:spPr bwMode="auto">
          <a:xfrm>
            <a:off x="5467350" y="1498600"/>
            <a:ext cx="2371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ח</a:t>
            </a: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a:t>
            </a: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ל</a:t>
            </a: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a:t>
            </a: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ע</a:t>
            </a: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a:t>
            </a: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ף</a:t>
            </a: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a:t>
            </a: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ש</a:t>
            </a: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a:t>
            </a:r>
            <a:r>
              <a:rPr kumimoji="0" lang="he-IL" altLang="en-US" sz="36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ק</a:t>
            </a:r>
          </a:p>
        </p:txBody>
      </p:sp>
      <p:sp>
        <p:nvSpPr>
          <p:cNvPr id="18439" name="Text Box 11"/>
          <p:cNvSpPr txBox="1">
            <a:spLocks noChangeArrowheads="1"/>
          </p:cNvSpPr>
          <p:nvPr/>
        </p:nvSpPr>
        <p:spPr bwMode="auto">
          <a:xfrm>
            <a:off x="381000" y="2362200"/>
            <a:ext cx="8305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sng" strike="noStrike" kern="1200" cap="none" spc="0" normalizeH="0" baseline="0" noProof="0">
                <a:ln>
                  <a:noFill/>
                </a:ln>
                <a:solidFill>
                  <a:prstClr val="black"/>
                </a:solidFill>
                <a:effectLst/>
                <a:uLnTx/>
                <a:uFillTx/>
                <a:latin typeface="Arial" charset="0"/>
                <a:ea typeface="+mn-ea"/>
                <a:cs typeface="+mn-cs"/>
              </a:rPr>
              <a:t>Vellutino and colleagues (1970s):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Studied English-speaking dyslexic and typical readers who were unfamiliar with Hebrew characters.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Reversal errors: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In Hebrew, dyslexic = typical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In English, dyslexic &gt; typical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Conclusion: Dyslexia is a disorder of language development.</a:t>
            </a:r>
          </a:p>
        </p:txBody>
      </p:sp>
    </p:spTree>
    <p:extLst>
      <p:ext uri="{BB962C8B-B14F-4D97-AF65-F5344CB8AC3E}">
        <p14:creationId xmlns:p14="http://schemas.microsoft.com/office/powerpoint/2010/main" val="317949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74638"/>
            <a:ext cx="7772400" cy="1187450"/>
          </a:xfrm>
          <a:noFill/>
        </p:spPr>
        <p:txBody>
          <a:bodyPr lIns="92075" tIns="46038" rIns="92075" bIns="46038"/>
          <a:lstStyle/>
          <a:p>
            <a:pPr eaLnBrk="1" hangingPunct="1"/>
            <a:r>
              <a:rPr lang="en-US" altLang="en-US" sz="4800" smtClean="0">
                <a:solidFill>
                  <a:srgbClr val="FFFF00"/>
                </a:solidFill>
                <a:latin typeface="Arial" charset="0"/>
              </a:rPr>
              <a:t>WORD ATTACK</a:t>
            </a:r>
            <a:endParaRPr lang="en-US" altLang="en-US" sz="4800" smtClean="0"/>
          </a:p>
        </p:txBody>
      </p:sp>
      <p:sp>
        <p:nvSpPr>
          <p:cNvPr id="19459" name="Rectangle 3"/>
          <p:cNvSpPr>
            <a:spLocks noChangeArrowheads="1"/>
          </p:cNvSpPr>
          <p:nvPr/>
        </p:nvSpPr>
        <p:spPr bwMode="auto">
          <a:xfrm>
            <a:off x="1476375" y="1641475"/>
            <a:ext cx="72104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ift</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fit</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bim</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bim</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ut</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ut</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rayed</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rate</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kak</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cake</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maft</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mat</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nen</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any or en</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ab</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add</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tash</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trash/tash</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wip’s</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wippies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white"/>
                </a:solidFill>
                <a:effectLst/>
                <a:uLnTx/>
                <a:uFillTx/>
                <a:latin typeface="Arial" charset="0"/>
                <a:ea typeface="+mn-ea"/>
                <a:cs typeface="+mn-cs"/>
              </a:rPr>
              <a:t>beb</a:t>
            </a:r>
            <a:r>
              <a:rPr kumimoji="0" lang="en-US" altLang="en-US" sz="2800" b="0" i="0" u="none" strike="noStrike" kern="1200" cap="none" spc="0" normalizeH="0" baseline="0" noProof="0">
                <a:ln>
                  <a:noFill/>
                </a:ln>
                <a:solidFill>
                  <a:prstClr val="white"/>
                </a:solidFill>
                <a:effectLst/>
                <a:uLnTx/>
                <a:uFillTx/>
                <a:latin typeface="Arial" charset="0"/>
                <a:ea typeface="+mn-ea"/>
                <a:cs typeface="+mn-cs"/>
              </a:rPr>
              <a:t>				bid</a:t>
            </a:r>
            <a:endParaRPr kumimoji="0" lang="en-US" altLang="en-US" sz="2800" b="0" i="0" u="sng" strike="noStrike" kern="1200" cap="none" spc="0" normalizeH="0" baseline="0" noProof="0">
              <a:ln>
                <a:noFill/>
              </a:ln>
              <a:solidFill>
                <a:prstClr val="white"/>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800" b="0" i="0" u="sng"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11678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28600" y="858838"/>
            <a:ext cx="86868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45720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charset="0"/>
                <a:ea typeface="+mn-ea"/>
                <a:cs typeface="+mn-cs"/>
              </a:rPr>
              <a:t>Reading Comprehension</a:t>
            </a:r>
          </a:p>
          <a:p>
            <a:pPr marL="0" marR="0" lvl="0" indent="45720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charset="0"/>
                <a:ea typeface="+mn-ea"/>
                <a:cs typeface="+mn-cs"/>
              </a:rPr>
              <a:t>Components</a:t>
            </a: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800" b="0" i="0" u="sng"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Fluent Printed Word         		  Listening 			Discourse–Specific </a:t>
            </a: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Recognition Skills (WR)	      	 Comprehension (LC)		Comprehension Skills</a:t>
            </a: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    Phonological Coding      Orthographic Coding</a:t>
            </a: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	       (PC)                                (OC) </a:t>
            </a:r>
          </a:p>
          <a:p>
            <a:pPr marL="0" marR="0" lvl="0" indent="45720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                                            </a:t>
            </a: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charset="0"/>
                <a:ea typeface="+mn-ea"/>
                <a:cs typeface="+mn-cs"/>
              </a:rPr>
              <a:t>Precursors</a:t>
            </a: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600" b="0" i="0" u="sng"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endParaRPr kumimoji="0" lang="en-US" altLang="en-US" sz="1400" b="0" i="0" u="sng" strike="noStrike" kern="1200" cap="none" spc="0" normalizeH="0" baseline="0" noProof="0">
              <a:ln>
                <a:noFill/>
              </a:ln>
              <a:solidFill>
                <a:prstClr val="black"/>
              </a:solidFill>
              <a:effectLst/>
              <a:uLnTx/>
              <a:uFillTx/>
              <a:latin typeface="Arial" charset="0"/>
              <a:ea typeface="+mn-ea"/>
              <a:cs typeface="+mn-cs"/>
            </a:endParaRP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Phoneme Awareness     Rapid Serial Naming    Phonological Memory       Oral Vocabulary      Syntax</a:t>
            </a:r>
          </a:p>
          <a:p>
            <a:pPr marL="0" marR="0" lvl="0" indent="45720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       (PA)                             (RSN)                          (PM)                               (OV)               (S)</a:t>
            </a:r>
          </a:p>
          <a:p>
            <a:pPr marL="0" marR="0" lvl="0" indent="457200" algn="ctr" defTabSz="914400" rtl="0" eaLnBrk="0" fontAlgn="auto" latinLnBrk="0" hangingPunct="0">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484" name="Line 4"/>
          <p:cNvSpPr>
            <a:spLocks noChangeShapeType="1"/>
          </p:cNvSpPr>
          <p:nvPr/>
        </p:nvSpPr>
        <p:spPr bwMode="auto">
          <a:xfrm flipV="1">
            <a:off x="1828800" y="1219200"/>
            <a:ext cx="1676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5" name="Line 5"/>
          <p:cNvSpPr>
            <a:spLocks noChangeShapeType="1"/>
          </p:cNvSpPr>
          <p:nvPr/>
        </p:nvSpPr>
        <p:spPr bwMode="auto">
          <a:xfrm flipV="1">
            <a:off x="4419600" y="12192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6" name="Line 6"/>
          <p:cNvSpPr>
            <a:spLocks noChangeShapeType="1"/>
          </p:cNvSpPr>
          <p:nvPr/>
        </p:nvSpPr>
        <p:spPr bwMode="auto">
          <a:xfrm flipH="1" flipV="1">
            <a:off x="5867400" y="1219200"/>
            <a:ext cx="1600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7" name="Line 7"/>
          <p:cNvSpPr>
            <a:spLocks noChangeShapeType="1"/>
          </p:cNvSpPr>
          <p:nvPr/>
        </p:nvSpPr>
        <p:spPr bwMode="auto">
          <a:xfrm flipV="1">
            <a:off x="1219200" y="2743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8" name="Line 8"/>
          <p:cNvSpPr>
            <a:spLocks noChangeShapeType="1"/>
          </p:cNvSpPr>
          <p:nvPr/>
        </p:nvSpPr>
        <p:spPr bwMode="auto">
          <a:xfrm flipH="1" flipV="1">
            <a:off x="2057400" y="2743200"/>
            <a:ext cx="1295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9" name="Line 9"/>
          <p:cNvSpPr>
            <a:spLocks noChangeShapeType="1"/>
          </p:cNvSpPr>
          <p:nvPr/>
        </p:nvSpPr>
        <p:spPr bwMode="auto">
          <a:xfrm flipV="1">
            <a:off x="2133600" y="35814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0" name="Line 10"/>
          <p:cNvSpPr>
            <a:spLocks noChangeShapeType="1"/>
          </p:cNvSpPr>
          <p:nvPr/>
        </p:nvSpPr>
        <p:spPr bwMode="auto">
          <a:xfrm flipH="1" flipV="1">
            <a:off x="3429000" y="35814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1" name="Line 11"/>
          <p:cNvSpPr>
            <a:spLocks noChangeShapeType="1"/>
          </p:cNvSpPr>
          <p:nvPr/>
        </p:nvSpPr>
        <p:spPr bwMode="auto">
          <a:xfrm flipH="1" flipV="1">
            <a:off x="4724400" y="2743200"/>
            <a:ext cx="762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2" name="Line 12"/>
          <p:cNvSpPr>
            <a:spLocks noChangeShapeType="1"/>
          </p:cNvSpPr>
          <p:nvPr/>
        </p:nvSpPr>
        <p:spPr bwMode="auto">
          <a:xfrm flipH="1" flipV="1">
            <a:off x="5029200" y="2819400"/>
            <a:ext cx="15240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3" name="Line 13"/>
          <p:cNvSpPr>
            <a:spLocks noChangeShapeType="1"/>
          </p:cNvSpPr>
          <p:nvPr/>
        </p:nvSpPr>
        <p:spPr bwMode="auto">
          <a:xfrm flipH="1" flipV="1">
            <a:off x="5410200" y="2819400"/>
            <a:ext cx="25146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079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dirty="0" smtClean="0">
                <a:latin typeface="Arial" charset="0"/>
                <a:cs typeface="Arial" charset="0"/>
              </a:rPr>
              <a:t>Dyslexic Individuals Have Particular Difficulty with Phonological Awareness</a:t>
            </a:r>
          </a:p>
        </p:txBody>
      </p:sp>
      <p:sp>
        <p:nvSpPr>
          <p:cNvPr id="21507" name="Rectangle 3"/>
          <p:cNvSpPr>
            <a:spLocks noGrp="1" noChangeArrowheads="1"/>
          </p:cNvSpPr>
          <p:nvPr>
            <p:ph type="body" idx="1"/>
          </p:nvPr>
        </p:nvSpPr>
        <p:spPr>
          <a:xfrm>
            <a:off x="457200" y="1752600"/>
            <a:ext cx="8229600" cy="4373563"/>
          </a:xfrm>
        </p:spPr>
        <p:txBody>
          <a:bodyPr/>
          <a:lstStyle/>
          <a:p>
            <a:pPr eaLnBrk="1" hangingPunct="1"/>
            <a:r>
              <a:rPr lang="en-US" altLang="en-US" sz="2800" b="1" i="1" u="sng" dirty="0" smtClean="0">
                <a:latin typeface="Arial" charset="0"/>
                <a:cs typeface="Arial" charset="0"/>
              </a:rPr>
              <a:t>Phonological awareness </a:t>
            </a:r>
            <a:r>
              <a:rPr lang="en-US" altLang="en-US" sz="2800" dirty="0" smtClean="0">
                <a:latin typeface="Arial" charset="0"/>
                <a:cs typeface="Arial" charset="0"/>
              </a:rPr>
              <a:t>= ability to manipulate and attend to individual sounds in words (phonemes)</a:t>
            </a:r>
          </a:p>
          <a:p>
            <a:pPr lvl="1" eaLnBrk="1" hangingPunct="1"/>
            <a:r>
              <a:rPr lang="en-US" altLang="en-US" dirty="0" smtClean="0">
                <a:latin typeface="Arial" charset="0"/>
                <a:cs typeface="Arial" charset="0"/>
              </a:rPr>
              <a:t>How many sounds in “cat”?  In “check”?</a:t>
            </a:r>
          </a:p>
          <a:p>
            <a:pPr lvl="1" eaLnBrk="1" hangingPunct="1"/>
            <a:r>
              <a:rPr lang="en-US" altLang="en-US" dirty="0" smtClean="0">
                <a:latin typeface="Arial" charset="0"/>
                <a:cs typeface="Arial" charset="0"/>
              </a:rPr>
              <a:t>Say “fixed.”  Now say “fixed” without the /k/.”</a:t>
            </a:r>
          </a:p>
          <a:p>
            <a:pPr lvl="1" eaLnBrk="1" hangingPunct="1"/>
            <a:r>
              <a:rPr lang="en-US" altLang="en-US" dirty="0" smtClean="0">
                <a:latin typeface="Arial" charset="0"/>
                <a:cs typeface="Arial" charset="0"/>
              </a:rPr>
              <a:t>Say “funny” backwards.</a:t>
            </a:r>
          </a:p>
          <a:p>
            <a:pPr lvl="1" eaLnBrk="1" hangingPunct="1"/>
            <a:endParaRPr lang="en-US" altLang="en-US" dirty="0" smtClean="0">
              <a:latin typeface="Arial" charset="0"/>
              <a:cs typeface="Arial" charset="0"/>
            </a:endParaRPr>
          </a:p>
          <a:p>
            <a:pPr lvl="1" eaLnBrk="1" hangingPunct="1"/>
            <a:endParaRPr lang="en-US" altLang="en-US" dirty="0" smtClean="0"/>
          </a:p>
        </p:txBody>
      </p:sp>
    </p:spTree>
    <p:extLst>
      <p:ext uri="{BB962C8B-B14F-4D97-AF65-F5344CB8AC3E}">
        <p14:creationId xmlns:p14="http://schemas.microsoft.com/office/powerpoint/2010/main" val="98976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pPr eaLnBrk="1" hangingPunct="1"/>
            <a:r>
              <a:rPr lang="en-US" altLang="en-US" sz="3200" dirty="0" smtClean="0">
                <a:latin typeface="Arial" charset="0"/>
                <a:cs typeface="Arial" charset="0"/>
              </a:rPr>
              <a:t>Why Does Poor Phonological Awareness Interfere with Learning to Read?</a:t>
            </a:r>
          </a:p>
        </p:txBody>
      </p:sp>
      <p:pic>
        <p:nvPicPr>
          <p:cNvPr id="22531"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62000" y="1447800"/>
            <a:ext cx="1654175" cy="1828800"/>
          </a:xfrm>
        </p:spPr>
      </p:pic>
      <p:sp>
        <p:nvSpPr>
          <p:cNvPr id="22532" name="Text Box 6"/>
          <p:cNvSpPr txBox="1">
            <a:spLocks noChangeArrowheads="1"/>
          </p:cNvSpPr>
          <p:nvPr/>
        </p:nvSpPr>
        <p:spPr bwMode="auto">
          <a:xfrm>
            <a:off x="2438400" y="205740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Arial" charset="0"/>
                <a:ea typeface="+mn-ea"/>
                <a:cs typeface="+mn-cs"/>
              </a:rPr>
              <a:t> = cat</a:t>
            </a:r>
          </a:p>
        </p:txBody>
      </p:sp>
      <p:sp>
        <p:nvSpPr>
          <p:cNvPr id="22533" name="Text Box 7"/>
          <p:cNvSpPr txBox="1">
            <a:spLocks noChangeArrowheads="1"/>
          </p:cNvSpPr>
          <p:nvPr/>
        </p:nvSpPr>
        <p:spPr bwMode="auto">
          <a:xfrm>
            <a:off x="304800" y="3581400"/>
            <a:ext cx="883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“cat” = /k/ /a/ /t/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Each sound can be represented by a particular letter (or set of letters).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mn-ea"/>
                <a:cs typeface="+mn-cs"/>
              </a:rPr>
              <a:t>Must learn mapping between letters and sounds.</a:t>
            </a:r>
          </a:p>
        </p:txBody>
      </p:sp>
    </p:spTree>
    <p:extLst>
      <p:ext uri="{BB962C8B-B14F-4D97-AF65-F5344CB8AC3E}">
        <p14:creationId xmlns:p14="http://schemas.microsoft.com/office/powerpoint/2010/main" val="234866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382000" cy="1143000"/>
          </a:xfrm>
        </p:spPr>
        <p:txBody>
          <a:bodyPr/>
          <a:lstStyle/>
          <a:p>
            <a:pPr eaLnBrk="1" hangingPunct="1"/>
            <a:r>
              <a:rPr lang="en-US" altLang="en-US" sz="3600" smtClean="0">
                <a:latin typeface="Arial" charset="0"/>
                <a:cs typeface="Arial" charset="0"/>
              </a:rPr>
              <a:t>Other Language Difficulties in Dyslexia</a:t>
            </a:r>
          </a:p>
        </p:txBody>
      </p:sp>
      <p:sp>
        <p:nvSpPr>
          <p:cNvPr id="23555" name="Rectangle 3"/>
          <p:cNvSpPr>
            <a:spLocks noGrp="1" noChangeArrowheads="1"/>
          </p:cNvSpPr>
          <p:nvPr>
            <p:ph type="body" idx="1"/>
          </p:nvPr>
        </p:nvSpPr>
        <p:spPr>
          <a:xfrm>
            <a:off x="495300" y="1828800"/>
            <a:ext cx="8229600" cy="1676400"/>
          </a:xfrm>
        </p:spPr>
        <p:txBody>
          <a:bodyPr/>
          <a:lstStyle/>
          <a:p>
            <a:pPr eaLnBrk="1" hangingPunct="1"/>
            <a:r>
              <a:rPr lang="en-US" altLang="en-US" smtClean="0">
                <a:latin typeface="Arial" charset="0"/>
                <a:cs typeface="Arial" charset="0"/>
              </a:rPr>
              <a:t>Phonologically-based speech errors</a:t>
            </a:r>
          </a:p>
          <a:p>
            <a:pPr lvl="1" eaLnBrk="1" hangingPunct="1"/>
            <a:r>
              <a:rPr lang="en-US" altLang="en-US" smtClean="0">
                <a:latin typeface="Arial" charset="0"/>
                <a:cs typeface="Arial" charset="0"/>
              </a:rPr>
              <a:t>Volcano for tornado</a:t>
            </a:r>
          </a:p>
          <a:p>
            <a:pPr eaLnBrk="1" hangingPunct="1"/>
            <a:r>
              <a:rPr lang="en-US" altLang="en-US" smtClean="0">
                <a:latin typeface="Arial" charset="0"/>
                <a:cs typeface="Arial" charset="0"/>
              </a:rPr>
              <a:t>Rapid Naming deficits</a:t>
            </a:r>
          </a:p>
          <a:p>
            <a:pPr eaLnBrk="1" hangingPunct="1"/>
            <a:endParaRPr lang="en-US" altLang="en-US" smtClean="0"/>
          </a:p>
        </p:txBody>
      </p:sp>
      <p:sp>
        <p:nvSpPr>
          <p:cNvPr id="23556" name="Rectangle 5"/>
          <p:cNvSpPr>
            <a:spLocks noChangeArrowheads="1"/>
          </p:cNvSpPr>
          <p:nvPr/>
        </p:nvSpPr>
        <p:spPr bwMode="auto">
          <a:xfrm>
            <a:off x="1295400" y="3581400"/>
            <a:ext cx="533400" cy="533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7" name="Rectangle 6"/>
          <p:cNvSpPr>
            <a:spLocks noChangeArrowheads="1"/>
          </p:cNvSpPr>
          <p:nvPr/>
        </p:nvSpPr>
        <p:spPr bwMode="auto">
          <a:xfrm>
            <a:off x="2286000" y="3581400"/>
            <a:ext cx="533400" cy="5334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8" name="Rectangle 7"/>
          <p:cNvSpPr>
            <a:spLocks noChangeArrowheads="1"/>
          </p:cNvSpPr>
          <p:nvPr/>
        </p:nvSpPr>
        <p:spPr bwMode="auto">
          <a:xfrm>
            <a:off x="3276600" y="3581400"/>
            <a:ext cx="5334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9" name="Rectangle 8"/>
          <p:cNvSpPr>
            <a:spLocks noChangeArrowheads="1"/>
          </p:cNvSpPr>
          <p:nvPr/>
        </p:nvSpPr>
        <p:spPr bwMode="auto">
          <a:xfrm>
            <a:off x="4343400" y="3581400"/>
            <a:ext cx="533400" cy="533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60" name="Rectangle 9"/>
          <p:cNvSpPr>
            <a:spLocks noChangeArrowheads="1"/>
          </p:cNvSpPr>
          <p:nvPr/>
        </p:nvSpPr>
        <p:spPr bwMode="auto">
          <a:xfrm>
            <a:off x="5410200" y="3581400"/>
            <a:ext cx="5334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61" name="Rectangle 10"/>
          <p:cNvSpPr>
            <a:spLocks noChangeArrowheads="1"/>
          </p:cNvSpPr>
          <p:nvPr/>
        </p:nvSpPr>
        <p:spPr bwMode="auto">
          <a:xfrm>
            <a:off x="6477000" y="3581400"/>
            <a:ext cx="533400" cy="5334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9846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482583" y="1183216"/>
            <a:ext cx="4021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US" altLang="en-US" sz="3600" dirty="0" smtClean="0">
                <a:latin typeface="+mn-lt"/>
              </a:rPr>
              <a:t>Outline</a:t>
            </a:r>
            <a:endParaRPr lang="en-US" altLang="en-US" sz="1400" dirty="0">
              <a:latin typeface="Arial" charset="0"/>
            </a:endParaRPr>
          </a:p>
        </p:txBody>
      </p:sp>
      <p:pic>
        <p:nvPicPr>
          <p:cNvPr id="23555" name="Picture 2" descr="https://encrypted-tbn1.gstatic.com/images?q=tbn:ANd9GcQZIJk-5vw5-kWAH5lYhc8FZvXvChy0ePdsnG02OZa08htwju2L9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3794" y="13335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s://encrypted-tbn1.gstatic.com/images?q=tbn:ANd9GcQZIJk-5vw5-kWAH5lYhc8FZvXvChy0ePdsnG02OZa08htwju2L9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334" y="1143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https://encrypted-tbn1.gstatic.com/images?q=tbn:ANd9GcQZIJk-5vw5-kWAH5lYhc8FZvXvChy0ePdsnG02OZa08htwju2L9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161925"/>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19200" y="1799067"/>
            <a:ext cx="7391400" cy="5047536"/>
          </a:xfrm>
          <a:prstGeom prst="rect">
            <a:avLst/>
          </a:prstGeom>
          <a:noFill/>
        </p:spPr>
        <p:txBody>
          <a:bodyPr wrap="square" rtlCol="0">
            <a:spAutoFit/>
          </a:bodyPr>
          <a:lstStyle/>
          <a:p>
            <a:pPr marL="342900" marR="0" lvl="0" indent="-342900">
              <a:spcBef>
                <a:spcPts val="0"/>
              </a:spcBef>
              <a:spcAft>
                <a:spcPts val="0"/>
              </a:spcAft>
              <a:buFont typeface="+mj-lt"/>
              <a:buAutoNum type="romanUcPeriod"/>
            </a:pPr>
            <a:r>
              <a:rPr lang="en-US" sz="2000" dirty="0" smtClean="0">
                <a:ea typeface="Times New Roman"/>
              </a:rPr>
              <a:t>Background</a:t>
            </a:r>
            <a:endParaRPr lang="en-US" sz="2000" dirty="0">
              <a:ea typeface="Times New Roman"/>
            </a:endParaRPr>
          </a:p>
          <a:p>
            <a:pPr marL="742950" marR="0" lvl="1" indent="-285750">
              <a:spcBef>
                <a:spcPts val="0"/>
              </a:spcBef>
              <a:spcAft>
                <a:spcPts val="0"/>
              </a:spcAft>
              <a:buFont typeface="+mj-lt"/>
              <a:buAutoNum type="alphaUcPeriod"/>
            </a:pPr>
            <a:r>
              <a:rPr lang="en-US" sz="2000" dirty="0">
                <a:ea typeface="Times New Roman"/>
              </a:rPr>
              <a:t>Comorbidity: Importance and Reasons</a:t>
            </a:r>
          </a:p>
          <a:p>
            <a:pPr marL="742950" marR="0" lvl="1" indent="-285750">
              <a:spcBef>
                <a:spcPts val="0"/>
              </a:spcBef>
              <a:spcAft>
                <a:spcPts val="0"/>
              </a:spcAft>
              <a:buFont typeface="+mj-lt"/>
              <a:buAutoNum type="alphaUcPeriod"/>
            </a:pPr>
            <a:r>
              <a:rPr lang="en-US" sz="2000" dirty="0" smtClean="0">
                <a:ea typeface="Times New Roman"/>
              </a:rPr>
              <a:t>Multiple </a:t>
            </a:r>
            <a:r>
              <a:rPr lang="en-US" sz="2000" dirty="0">
                <a:ea typeface="Times New Roman"/>
              </a:rPr>
              <a:t>Deficit Model</a:t>
            </a:r>
          </a:p>
          <a:p>
            <a:pPr marL="742950" marR="0" lvl="1" indent="-285750">
              <a:spcBef>
                <a:spcPts val="0"/>
              </a:spcBef>
              <a:spcAft>
                <a:spcPts val="0"/>
              </a:spcAft>
              <a:buFont typeface="+mj-lt"/>
              <a:buAutoNum type="alphaUcPeriod"/>
            </a:pPr>
            <a:r>
              <a:rPr lang="en-US" sz="2000" dirty="0" smtClean="0">
                <a:ea typeface="Times New Roman"/>
              </a:rPr>
              <a:t>Diagnostic </a:t>
            </a:r>
            <a:r>
              <a:rPr lang="en-US" sz="2000" dirty="0">
                <a:ea typeface="Times New Roman"/>
              </a:rPr>
              <a:t>Definitions</a:t>
            </a:r>
          </a:p>
          <a:p>
            <a:pPr marL="1143000" marR="0" lvl="2" indent="-228600">
              <a:spcBef>
                <a:spcPts val="0"/>
              </a:spcBef>
              <a:spcAft>
                <a:spcPts val="0"/>
              </a:spcAft>
              <a:buFont typeface="+mj-lt"/>
              <a:buAutoNum type="arabicPeriod"/>
            </a:pPr>
            <a:r>
              <a:rPr lang="en-US" sz="2000" dirty="0">
                <a:ea typeface="Times New Roman"/>
              </a:rPr>
              <a:t>Dyslexia (RD)</a:t>
            </a:r>
          </a:p>
          <a:p>
            <a:pPr marL="1143000" marR="0" lvl="2" indent="-228600">
              <a:spcBef>
                <a:spcPts val="0"/>
              </a:spcBef>
              <a:spcAft>
                <a:spcPts val="0"/>
              </a:spcAft>
              <a:buFont typeface="+mj-lt"/>
              <a:buAutoNum type="arabicPeriod"/>
            </a:pPr>
            <a:r>
              <a:rPr lang="en-US" sz="2000" dirty="0">
                <a:ea typeface="Times New Roman"/>
              </a:rPr>
              <a:t>Speech Sound Disorder (SSD)</a:t>
            </a:r>
          </a:p>
          <a:p>
            <a:pPr marL="1143000" marR="0" lvl="2" indent="-228600">
              <a:spcBef>
                <a:spcPts val="0"/>
              </a:spcBef>
              <a:spcAft>
                <a:spcPts val="0"/>
              </a:spcAft>
              <a:buFont typeface="+mj-lt"/>
              <a:buAutoNum type="arabicPeriod"/>
            </a:pPr>
            <a:r>
              <a:rPr lang="en-US" sz="2000" dirty="0">
                <a:ea typeface="Times New Roman"/>
              </a:rPr>
              <a:t>Language Impairment (LI)</a:t>
            </a:r>
          </a:p>
          <a:p>
            <a:pPr marL="1143000" marR="0" lvl="2" indent="-228600">
              <a:spcBef>
                <a:spcPts val="0"/>
              </a:spcBef>
              <a:spcAft>
                <a:spcPts val="0"/>
              </a:spcAft>
              <a:buFont typeface="+mj-lt"/>
              <a:buAutoNum type="arabicPeriod"/>
            </a:pPr>
            <a:r>
              <a:rPr lang="en-US" sz="2000" dirty="0">
                <a:ea typeface="Times New Roman"/>
              </a:rPr>
              <a:t>ADHD</a:t>
            </a:r>
          </a:p>
          <a:p>
            <a:pPr marR="0" lvl="0">
              <a:spcBef>
                <a:spcPts val="0"/>
              </a:spcBef>
              <a:spcAft>
                <a:spcPts val="0"/>
              </a:spcAft>
            </a:pPr>
            <a:r>
              <a:rPr lang="en-US" sz="2000" dirty="0" smtClean="0">
                <a:ea typeface="Times New Roman"/>
              </a:rPr>
              <a:t>II</a:t>
            </a:r>
            <a:r>
              <a:rPr lang="en-US" sz="2000" dirty="0">
                <a:ea typeface="Times New Roman"/>
              </a:rPr>
              <a:t>.   Neuropsychology</a:t>
            </a:r>
          </a:p>
          <a:p>
            <a:pPr marL="742950" marR="0" lvl="1" indent="-285750">
              <a:spcBef>
                <a:spcPts val="0"/>
              </a:spcBef>
              <a:spcAft>
                <a:spcPts val="0"/>
              </a:spcAft>
              <a:buFont typeface="+mj-lt"/>
              <a:buAutoNum type="alphaUcPeriod"/>
            </a:pPr>
            <a:r>
              <a:rPr lang="en-US" sz="2000" dirty="0">
                <a:ea typeface="Times New Roman"/>
              </a:rPr>
              <a:t>Dyslexia, SSD, and LI</a:t>
            </a:r>
          </a:p>
          <a:p>
            <a:pPr marL="742950" marR="0" lvl="1" indent="-285750">
              <a:spcBef>
                <a:spcPts val="0"/>
              </a:spcBef>
              <a:spcAft>
                <a:spcPts val="0"/>
              </a:spcAft>
              <a:buFont typeface="+mj-lt"/>
              <a:buAutoNum type="alphaUcPeriod"/>
            </a:pPr>
            <a:r>
              <a:rPr lang="en-US" sz="2000" dirty="0">
                <a:ea typeface="Times New Roman"/>
              </a:rPr>
              <a:t>ADHD</a:t>
            </a:r>
          </a:p>
          <a:p>
            <a:pPr marL="742950" marR="0" lvl="1" indent="-285750">
              <a:spcBef>
                <a:spcPts val="0"/>
              </a:spcBef>
              <a:spcAft>
                <a:spcPts val="0"/>
              </a:spcAft>
              <a:buFont typeface="+mj-lt"/>
              <a:buAutoNum type="alphaUcPeriod"/>
            </a:pPr>
            <a:r>
              <a:rPr lang="en-US" sz="2000" dirty="0">
                <a:ea typeface="Times New Roman"/>
              </a:rPr>
              <a:t>Shared cognitive risk </a:t>
            </a:r>
            <a:r>
              <a:rPr lang="en-US" sz="2000" dirty="0" smtClean="0">
                <a:ea typeface="Times New Roman"/>
              </a:rPr>
              <a:t>factors</a:t>
            </a:r>
          </a:p>
          <a:p>
            <a:pPr marL="285750" indent="-285750">
              <a:buFont typeface="+mj-lt"/>
              <a:buAutoNum type="romanUcPeriod" startAt="3"/>
            </a:pPr>
            <a:r>
              <a:rPr lang="en-US" sz="2000" dirty="0" smtClean="0">
                <a:ea typeface="Times New Roman"/>
              </a:rPr>
              <a:t> Etiology: Genes and Environment</a:t>
            </a:r>
          </a:p>
          <a:p>
            <a:pPr marL="285750" indent="-285750">
              <a:buFont typeface="+mj-lt"/>
              <a:buAutoNum type="romanUcPeriod" startAt="3"/>
            </a:pPr>
            <a:r>
              <a:rPr lang="en-US" sz="2000" dirty="0">
                <a:ea typeface="Times New Roman"/>
              </a:rPr>
              <a:t> </a:t>
            </a:r>
            <a:r>
              <a:rPr lang="en-US" sz="2000" dirty="0" smtClean="0">
                <a:ea typeface="Times New Roman"/>
              </a:rPr>
              <a:t>Summary</a:t>
            </a:r>
          </a:p>
          <a:p>
            <a:pPr marL="514350" marR="0" lvl="0" indent="-514350">
              <a:spcBef>
                <a:spcPts val="0"/>
              </a:spcBef>
              <a:spcAft>
                <a:spcPts val="0"/>
              </a:spcAft>
              <a:buAutoNum type="romanUcPeriod" startAt="3"/>
              <a:tabLst>
                <a:tab pos="457200" algn="l"/>
                <a:tab pos="514350" algn="l"/>
              </a:tabLst>
            </a:pPr>
            <a:endParaRPr lang="en-US" sz="2000" dirty="0">
              <a:ea typeface="Times New Roman"/>
            </a:endParaRPr>
          </a:p>
          <a:p>
            <a:pPr marL="742950" marR="0" lvl="1" indent="-285750">
              <a:spcBef>
                <a:spcPts val="0"/>
              </a:spcBef>
              <a:spcAft>
                <a:spcPts val="0"/>
              </a:spcAft>
              <a:buFont typeface="+mj-lt"/>
              <a:buAutoNum type="alphaUcPeriod"/>
            </a:pPr>
            <a:endParaRPr lang="en-US" sz="2200" dirty="0">
              <a:effectLst/>
              <a:ea typeface="Times New Roman"/>
            </a:endParaRPr>
          </a:p>
        </p:txBody>
      </p:sp>
    </p:spTree>
    <p:extLst>
      <p:ext uri="{BB962C8B-B14F-4D97-AF65-F5344CB8AC3E}">
        <p14:creationId xmlns:p14="http://schemas.microsoft.com/office/powerpoint/2010/main" val="175805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89000" y="274638"/>
            <a:ext cx="6875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Arial" charset="0"/>
                <a:ea typeface="+mn-ea"/>
                <a:cs typeface="+mn-cs"/>
              </a:rPr>
              <a:t>	Cognitive Mechanisms in ADHD</a:t>
            </a:r>
          </a:p>
        </p:txBody>
      </p:sp>
      <p:sp>
        <p:nvSpPr>
          <p:cNvPr id="22531" name="Rectangle 3"/>
          <p:cNvSpPr>
            <a:spLocks noChangeArrowheads="1"/>
          </p:cNvSpPr>
          <p:nvPr/>
        </p:nvSpPr>
        <p:spPr bwMode="auto">
          <a:xfrm>
            <a:off x="525463" y="1065213"/>
            <a:ext cx="7833876" cy="563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Distinctive cognitive Profile			Douglas (1988)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Impairments in vigilance,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systematic search,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inhibition, tasks without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extrinsic rewards.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Not impaired on basic verbal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and nonverbal memory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Executive Deficits				Pennington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Consistent for MFFT errors	</a:t>
            </a:r>
            <a:r>
              <a:rPr kumimoji="0" lang="en-US" altLang="en-US" sz="2400" b="0"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err="1" smtClean="0">
                <a:ln>
                  <a:noFill/>
                </a:ln>
                <a:solidFill>
                  <a:prstClr val="black"/>
                </a:solidFill>
                <a:effectLst/>
                <a:uLnTx/>
                <a:uFillTx/>
                <a:latin typeface="Arial" charset="0"/>
                <a:ea typeface="+mn-ea"/>
                <a:cs typeface="+mn-cs"/>
              </a:rPr>
              <a:t>Ozonoff</a:t>
            </a:r>
            <a:r>
              <a:rPr kumimoji="0" lang="en-US" altLang="en-US" sz="2400" b="0"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(1996)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and Motor Inhibition Tasks,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like Go No-Go, Stopping.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Not consistent for WCST, Fluency tasks</a:t>
            </a:r>
          </a:p>
        </p:txBody>
      </p:sp>
    </p:spTree>
    <p:extLst>
      <p:ext uri="{BB962C8B-B14F-4D97-AF65-F5344CB8AC3E}">
        <p14:creationId xmlns:p14="http://schemas.microsoft.com/office/powerpoint/2010/main" val="64105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latin typeface="Arial" charset="0"/>
                <a:cs typeface="Arial" charset="0"/>
              </a:rPr>
              <a:t>Predicting AD/HD Ratings </a:t>
            </a:r>
            <a:br>
              <a:rPr lang="en-US" altLang="en-US" dirty="0" smtClean="0">
                <a:latin typeface="Arial" charset="0"/>
                <a:cs typeface="Arial" charset="0"/>
              </a:rPr>
            </a:br>
            <a:r>
              <a:rPr lang="en-US" altLang="en-US" sz="2400" dirty="0" smtClean="0">
                <a:latin typeface="Arial" charset="0"/>
                <a:cs typeface="Arial" charset="0"/>
              </a:rPr>
              <a:t>(n=671)</a:t>
            </a:r>
          </a:p>
        </p:txBody>
      </p:sp>
      <p:graphicFrame>
        <p:nvGraphicFramePr>
          <p:cNvPr id="655363" name="Group 3"/>
          <p:cNvGraphicFramePr>
            <a:graphicFrameLocks noGrp="1"/>
          </p:cNvGraphicFramePr>
          <p:nvPr>
            <p:ph idx="1"/>
          </p:nvPr>
        </p:nvGraphicFramePr>
        <p:xfrm>
          <a:off x="914400" y="2057400"/>
          <a:ext cx="7197725" cy="3931920"/>
        </p:xfrm>
        <a:graphic>
          <a:graphicData uri="http://schemas.openxmlformats.org/drawingml/2006/table">
            <a:tbl>
              <a:tblPr/>
              <a:tblGrid>
                <a:gridCol w="24479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98638">
                  <a:extLst>
                    <a:ext uri="{9D8B030D-6E8A-4147-A177-3AD203B41FA5}">
                      <a16:colId xmlns:a16="http://schemas.microsoft.com/office/drawing/2014/main" val="20002"/>
                    </a:ext>
                  </a:extLst>
                </a:gridCol>
                <a:gridCol w="1223962">
                  <a:extLst>
                    <a:ext uri="{9D8B030D-6E8A-4147-A177-3AD203B41FA5}">
                      <a16:colId xmlns:a16="http://schemas.microsoft.com/office/drawing/2014/main" val="20003"/>
                    </a:ext>
                  </a:extLst>
                </a:gridCol>
              </a:tblGrid>
              <a:tr h="525463">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sng" strike="noStrike" cap="none" normalizeH="0" baseline="0" smtClean="0">
                          <a:ln>
                            <a:noFill/>
                          </a:ln>
                          <a:solidFill>
                            <a:schemeClr val="tx1"/>
                          </a:solidFill>
                          <a:effectLst/>
                          <a:latin typeface="Arial" charset="0"/>
                          <a:cs typeface="Arial" charset="0"/>
                        </a:rPr>
                        <a:t>Adjusted R</a:t>
                      </a:r>
                      <a:r>
                        <a:rPr kumimoji="0" lang="en-US" altLang="en-US" sz="2400" b="0" i="0" u="sng" strike="noStrike" cap="none" normalizeH="0" baseline="30000" smtClean="0">
                          <a:ln>
                            <a:noFill/>
                          </a:ln>
                          <a:solidFill>
                            <a:schemeClr val="tx1"/>
                          </a:solidFill>
                          <a:effectLst/>
                          <a:latin typeface="Arial" charset="0"/>
                          <a:cs typeface="Arial" charset="0"/>
                        </a:rPr>
                        <a:t>2</a:t>
                      </a:r>
                      <a:endParaRPr kumimoji="0" lang="en-US" altLang="en-US" sz="2400" b="0"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sng" strike="noStrike" cap="none" normalizeH="0" baseline="0" smtClean="0">
                          <a:ln>
                            <a:noFill/>
                          </a:ln>
                          <a:solidFill>
                            <a:schemeClr val="tx1"/>
                          </a:solidFill>
                          <a:effectLst/>
                          <a:latin typeface="Arial" charset="0"/>
                          <a:cs typeface="Arial" charset="0"/>
                        </a:rPr>
                        <a:t>R</a:t>
                      </a:r>
                      <a:r>
                        <a:rPr kumimoji="0" lang="en-US" altLang="en-US" sz="2400" b="0" i="0" u="sng" strike="noStrike" cap="none" normalizeH="0" baseline="30000" smtClean="0">
                          <a:ln>
                            <a:noFill/>
                          </a:ln>
                          <a:solidFill>
                            <a:schemeClr val="tx1"/>
                          </a:solidFill>
                          <a:effectLst/>
                          <a:latin typeface="Arial" charset="0"/>
                          <a:cs typeface="Arial" charset="0"/>
                        </a:rPr>
                        <a:t>2</a:t>
                      </a:r>
                      <a:r>
                        <a:rPr kumimoji="0" lang="en-US" altLang="en-US" sz="2400" b="0" i="0" u="sng" strike="noStrike" cap="none" normalizeH="0" baseline="0" smtClean="0">
                          <a:ln>
                            <a:noFill/>
                          </a:ln>
                          <a:solidFill>
                            <a:schemeClr val="tx1"/>
                          </a:solidFill>
                          <a:effectLst/>
                          <a:latin typeface="Arial" charset="0"/>
                          <a:cs typeface="Arial" charset="0"/>
                        </a:rPr>
                        <a:t>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sng" strike="noStrike" cap="none" normalizeH="0" baseline="0" smtClean="0">
                          <a:ln>
                            <a:noFill/>
                          </a:ln>
                          <a:solidFill>
                            <a:schemeClr val="tx1"/>
                          </a:solidFill>
                          <a:effectLst/>
                          <a:latin typeface="Arial"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PS Motor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Inhibition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SDRT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Vigilance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PS Verbal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30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Working Memory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4397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990600" y="685800"/>
            <a:ext cx="6858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charset="0"/>
                <a:ea typeface="+mn-ea"/>
                <a:cs typeface="+mn-cs"/>
              </a:rPr>
              <a:t>Shared Cognitive Risk </a:t>
            </a:r>
            <a:r>
              <a:rPr kumimoji="0" lang="en-US" altLang="en-US" sz="3600" b="0" i="0" u="none" strike="noStrike" kern="1200" cap="none" spc="0" normalizeH="0" baseline="0" noProof="0" dirty="0" smtClean="0">
                <a:ln>
                  <a:noFill/>
                </a:ln>
                <a:solidFill>
                  <a:prstClr val="black"/>
                </a:solidFill>
                <a:effectLst/>
                <a:uLnTx/>
                <a:uFillTx/>
                <a:latin typeface="Arial" charset="0"/>
                <a:ea typeface="+mn-ea"/>
                <a:cs typeface="+mn-cs"/>
              </a:rPr>
              <a:t>Factors: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600" dirty="0" smtClean="0">
                <a:solidFill>
                  <a:prstClr val="black"/>
                </a:solidFill>
                <a:latin typeface="Arial" charset="0"/>
              </a:rPr>
              <a:t>General </a:t>
            </a:r>
            <a:r>
              <a:rPr lang="en-US" altLang="en-US" sz="3600" dirty="0" smtClean="0">
                <a:solidFill>
                  <a:prstClr val="black"/>
                </a:solidFill>
                <a:latin typeface="Arial" charset="0"/>
              </a:rPr>
              <a:t>(IQ) </a:t>
            </a:r>
            <a:r>
              <a:rPr lang="en-US" altLang="en-US" sz="3600" dirty="0" smtClean="0">
                <a:solidFill>
                  <a:prstClr val="black"/>
                </a:solidFill>
                <a:latin typeface="Arial" charset="0"/>
              </a:rPr>
              <a:t>and Specific</a:t>
            </a:r>
            <a:endParaRPr kumimoji="0" lang="en-US" alt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	Phonological Awareness (PA)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	Phonological Memory (PM)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	Rapid Serial Naming (RSN)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	Processing Speed (PS)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charset="0"/>
                <a:ea typeface="+mn-ea"/>
                <a:cs typeface="+mn-cs"/>
              </a:rPr>
              <a:t>	Others?</a:t>
            </a:r>
          </a:p>
        </p:txBody>
      </p:sp>
    </p:spTree>
    <p:extLst>
      <p:ext uri="{BB962C8B-B14F-4D97-AF65-F5344CB8AC3E}">
        <p14:creationId xmlns:p14="http://schemas.microsoft.com/office/powerpoint/2010/main" val="2050048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714500" y="272796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Oval 5"/>
          <p:cNvSpPr/>
          <p:nvPr/>
        </p:nvSpPr>
        <p:spPr>
          <a:xfrm>
            <a:off x="6668831" y="1354643"/>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Oval 6"/>
          <p:cNvSpPr/>
          <p:nvPr/>
        </p:nvSpPr>
        <p:spPr>
          <a:xfrm>
            <a:off x="6668831" y="2877561"/>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Oval 8"/>
          <p:cNvSpPr/>
          <p:nvPr/>
        </p:nvSpPr>
        <p:spPr>
          <a:xfrm>
            <a:off x="6685159" y="4803566"/>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TextBox 12"/>
          <p:cNvSpPr txBox="1"/>
          <p:nvPr/>
        </p:nvSpPr>
        <p:spPr>
          <a:xfrm>
            <a:off x="6685160" y="1501335"/>
            <a:ext cx="652743" cy="415498"/>
          </a:xfrm>
          <a:prstGeom prst="rect">
            <a:avLst/>
          </a:prstGeom>
          <a:noFill/>
        </p:spPr>
        <p:txBody>
          <a:bodyPr wrap="none" rtlCol="0">
            <a:spAutoFit/>
          </a:bodyPr>
          <a:lstStyle/>
          <a:p>
            <a:pPr defTabSz="685800"/>
            <a:r>
              <a:rPr lang="en-US" sz="1050" dirty="0">
                <a:solidFill>
                  <a:prstClr val="black"/>
                </a:solidFill>
                <a:latin typeface="Calibri" panose="020F0502020204030204"/>
              </a:rPr>
              <a:t>Decode/</a:t>
            </a:r>
          </a:p>
          <a:p>
            <a:pPr defTabSz="685800"/>
            <a:r>
              <a:rPr lang="en-US" sz="1050" dirty="0">
                <a:solidFill>
                  <a:prstClr val="black"/>
                </a:solidFill>
                <a:latin typeface="Calibri" panose="020F0502020204030204"/>
              </a:rPr>
              <a:t>Encode</a:t>
            </a:r>
          </a:p>
        </p:txBody>
      </p:sp>
      <p:sp>
        <p:nvSpPr>
          <p:cNvPr id="14" name="TextBox 13"/>
          <p:cNvSpPr txBox="1"/>
          <p:nvPr/>
        </p:nvSpPr>
        <p:spPr>
          <a:xfrm>
            <a:off x="6665781" y="3105045"/>
            <a:ext cx="811441" cy="253916"/>
          </a:xfrm>
          <a:prstGeom prst="rect">
            <a:avLst/>
          </a:prstGeom>
          <a:noFill/>
        </p:spPr>
        <p:txBody>
          <a:bodyPr wrap="none" rtlCol="0">
            <a:spAutoFit/>
          </a:bodyPr>
          <a:lstStyle/>
          <a:p>
            <a:pPr defTabSz="685800"/>
            <a:r>
              <a:rPr lang="en-US" sz="1050" dirty="0">
                <a:solidFill>
                  <a:prstClr val="black"/>
                </a:solidFill>
                <a:latin typeface="Calibri" panose="020F0502020204030204"/>
              </a:rPr>
              <a:t>Read Comp</a:t>
            </a:r>
          </a:p>
        </p:txBody>
      </p:sp>
      <p:sp>
        <p:nvSpPr>
          <p:cNvPr id="16" name="TextBox 15"/>
          <p:cNvSpPr txBox="1"/>
          <p:nvPr/>
        </p:nvSpPr>
        <p:spPr>
          <a:xfrm>
            <a:off x="6794629" y="5020772"/>
            <a:ext cx="479618" cy="253916"/>
          </a:xfrm>
          <a:prstGeom prst="rect">
            <a:avLst/>
          </a:prstGeom>
          <a:noFill/>
        </p:spPr>
        <p:txBody>
          <a:bodyPr wrap="none" rtlCol="0">
            <a:spAutoFit/>
          </a:bodyPr>
          <a:lstStyle/>
          <a:p>
            <a:pPr defTabSz="685800"/>
            <a:r>
              <a:rPr lang="en-US" sz="1050" dirty="0">
                <a:solidFill>
                  <a:prstClr val="black"/>
                </a:solidFill>
                <a:latin typeface="Calibri" panose="020F0502020204030204"/>
              </a:rPr>
              <a:t>Math</a:t>
            </a:r>
          </a:p>
        </p:txBody>
      </p:sp>
      <p:sp>
        <p:nvSpPr>
          <p:cNvPr id="19" name="TextBox 18"/>
          <p:cNvSpPr txBox="1"/>
          <p:nvPr/>
        </p:nvSpPr>
        <p:spPr>
          <a:xfrm>
            <a:off x="4335236" y="971551"/>
            <a:ext cx="999378"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PIAT Read</a:t>
            </a:r>
          </a:p>
        </p:txBody>
      </p:sp>
      <p:sp>
        <p:nvSpPr>
          <p:cNvPr id="20" name="TextBox 19"/>
          <p:cNvSpPr txBox="1"/>
          <p:nvPr/>
        </p:nvSpPr>
        <p:spPr>
          <a:xfrm>
            <a:off x="4343400" y="1251809"/>
            <a:ext cx="999378"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PIAT Spell</a:t>
            </a:r>
          </a:p>
        </p:txBody>
      </p:sp>
      <p:sp>
        <p:nvSpPr>
          <p:cNvPr id="21" name="TextBox 20"/>
          <p:cNvSpPr txBox="1"/>
          <p:nvPr/>
        </p:nvSpPr>
        <p:spPr>
          <a:xfrm>
            <a:off x="4335236" y="1539792"/>
            <a:ext cx="1009707"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TLWRT</a:t>
            </a:r>
          </a:p>
        </p:txBody>
      </p:sp>
      <p:sp>
        <p:nvSpPr>
          <p:cNvPr id="22" name="TextBox 21"/>
          <p:cNvSpPr txBox="1"/>
          <p:nvPr/>
        </p:nvSpPr>
        <p:spPr>
          <a:xfrm>
            <a:off x="4335236" y="1811446"/>
            <a:ext cx="1009707"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TOWRE</a:t>
            </a:r>
          </a:p>
        </p:txBody>
      </p:sp>
      <p:sp>
        <p:nvSpPr>
          <p:cNvPr id="23" name="TextBox 22"/>
          <p:cNvSpPr txBox="1"/>
          <p:nvPr/>
        </p:nvSpPr>
        <p:spPr>
          <a:xfrm>
            <a:off x="4343400" y="2111292"/>
            <a:ext cx="1001543"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GORT Fluency</a:t>
            </a:r>
          </a:p>
        </p:txBody>
      </p:sp>
      <p:sp>
        <p:nvSpPr>
          <p:cNvPr id="24" name="TextBox 23"/>
          <p:cNvSpPr txBox="1"/>
          <p:nvPr/>
        </p:nvSpPr>
        <p:spPr>
          <a:xfrm>
            <a:off x="4349478" y="2366911"/>
            <a:ext cx="995465"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WRAT Spell</a:t>
            </a:r>
          </a:p>
        </p:txBody>
      </p:sp>
      <p:sp>
        <p:nvSpPr>
          <p:cNvPr id="25" name="TextBox 24"/>
          <p:cNvSpPr txBox="1"/>
          <p:nvPr/>
        </p:nvSpPr>
        <p:spPr>
          <a:xfrm>
            <a:off x="4349478" y="2997794"/>
            <a:ext cx="1047082" cy="253916"/>
          </a:xfrm>
          <a:prstGeom prst="rect">
            <a:avLst/>
          </a:prstGeom>
          <a:noFill/>
          <a:ln>
            <a:solidFill>
              <a:schemeClr val="tx1"/>
            </a:solidFill>
          </a:ln>
        </p:spPr>
        <p:txBody>
          <a:bodyPr wrap="none" rtlCol="0">
            <a:spAutoFit/>
          </a:bodyPr>
          <a:lstStyle/>
          <a:p>
            <a:pPr defTabSz="685800"/>
            <a:r>
              <a:rPr lang="en-US" sz="1050" dirty="0">
                <a:solidFill>
                  <a:prstClr val="black"/>
                </a:solidFill>
                <a:latin typeface="Calibri" panose="020F0502020204030204"/>
              </a:rPr>
              <a:t>QRI Read Quest</a:t>
            </a:r>
          </a:p>
        </p:txBody>
      </p:sp>
      <p:sp>
        <p:nvSpPr>
          <p:cNvPr id="26" name="TextBox 25"/>
          <p:cNvSpPr txBox="1"/>
          <p:nvPr/>
        </p:nvSpPr>
        <p:spPr>
          <a:xfrm>
            <a:off x="4349478" y="3283544"/>
            <a:ext cx="995465"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WJ Pass Comp</a:t>
            </a:r>
          </a:p>
        </p:txBody>
      </p:sp>
      <p:sp>
        <p:nvSpPr>
          <p:cNvPr id="27" name="TextBox 26"/>
          <p:cNvSpPr txBox="1"/>
          <p:nvPr/>
        </p:nvSpPr>
        <p:spPr>
          <a:xfrm>
            <a:off x="4355513" y="3571526"/>
            <a:ext cx="989430"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GORT Comp</a:t>
            </a:r>
          </a:p>
        </p:txBody>
      </p:sp>
      <p:sp>
        <p:nvSpPr>
          <p:cNvPr id="28" name="TextBox 27"/>
          <p:cNvSpPr txBox="1"/>
          <p:nvPr/>
        </p:nvSpPr>
        <p:spPr>
          <a:xfrm>
            <a:off x="4341314" y="3843180"/>
            <a:ext cx="1003629" cy="415498"/>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Handwrite copy</a:t>
            </a:r>
          </a:p>
        </p:txBody>
      </p:sp>
      <p:sp>
        <p:nvSpPr>
          <p:cNvPr id="29" name="TextBox 28"/>
          <p:cNvSpPr txBox="1"/>
          <p:nvPr/>
        </p:nvSpPr>
        <p:spPr>
          <a:xfrm>
            <a:off x="4349478" y="4143026"/>
            <a:ext cx="995465"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WJ Write Flu</a:t>
            </a:r>
          </a:p>
        </p:txBody>
      </p:sp>
      <p:sp>
        <p:nvSpPr>
          <p:cNvPr id="30" name="TextBox 29"/>
          <p:cNvSpPr txBox="1"/>
          <p:nvPr/>
        </p:nvSpPr>
        <p:spPr>
          <a:xfrm>
            <a:off x="4343400" y="4471358"/>
            <a:ext cx="999378" cy="415498"/>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WJ Write </a:t>
            </a:r>
            <a:r>
              <a:rPr lang="en-US" sz="1050" dirty="0" err="1">
                <a:solidFill>
                  <a:prstClr val="black"/>
                </a:solidFill>
                <a:latin typeface="Calibri" panose="020F0502020204030204"/>
              </a:rPr>
              <a:t>Samp</a:t>
            </a:r>
            <a:endParaRPr lang="en-US" sz="1050" dirty="0">
              <a:solidFill>
                <a:prstClr val="black"/>
              </a:solidFill>
              <a:latin typeface="Calibri" panose="020F0502020204030204"/>
            </a:endParaRPr>
          </a:p>
        </p:txBody>
      </p:sp>
      <p:sp>
        <p:nvSpPr>
          <p:cNvPr id="31" name="TextBox 30"/>
          <p:cNvSpPr txBox="1"/>
          <p:nvPr/>
        </p:nvSpPr>
        <p:spPr>
          <a:xfrm>
            <a:off x="4343400" y="4779074"/>
            <a:ext cx="1001543"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Wechsler </a:t>
            </a:r>
            <a:r>
              <a:rPr lang="en-US" sz="1050" dirty="0" err="1">
                <a:solidFill>
                  <a:prstClr val="black"/>
                </a:solidFill>
                <a:latin typeface="Calibri" panose="020F0502020204030204"/>
              </a:rPr>
              <a:t>Arith</a:t>
            </a:r>
            <a:endParaRPr lang="en-US" sz="1050" dirty="0">
              <a:solidFill>
                <a:prstClr val="black"/>
              </a:solidFill>
              <a:latin typeface="Calibri" panose="020F0502020204030204"/>
            </a:endParaRPr>
          </a:p>
        </p:txBody>
      </p:sp>
      <p:sp>
        <p:nvSpPr>
          <p:cNvPr id="32" name="TextBox 31"/>
          <p:cNvSpPr txBox="1"/>
          <p:nvPr/>
        </p:nvSpPr>
        <p:spPr>
          <a:xfrm>
            <a:off x="4335236" y="5064824"/>
            <a:ext cx="1009707"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WRAT Math</a:t>
            </a:r>
          </a:p>
        </p:txBody>
      </p:sp>
      <p:sp>
        <p:nvSpPr>
          <p:cNvPr id="33" name="TextBox 32"/>
          <p:cNvSpPr txBox="1"/>
          <p:nvPr/>
        </p:nvSpPr>
        <p:spPr>
          <a:xfrm>
            <a:off x="4335236" y="5352807"/>
            <a:ext cx="1009707"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PIAT Math</a:t>
            </a:r>
          </a:p>
        </p:txBody>
      </p:sp>
      <p:cxnSp>
        <p:nvCxnSpPr>
          <p:cNvPr id="38" name="Straight Arrow Connector 37"/>
          <p:cNvCxnSpPr>
            <a:stCxn id="5" idx="6"/>
            <a:endCxn id="19" idx="1"/>
          </p:cNvCxnSpPr>
          <p:nvPr/>
        </p:nvCxnSpPr>
        <p:spPr>
          <a:xfrm flipV="1">
            <a:off x="2400300" y="1086968"/>
            <a:ext cx="1934936" cy="1983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6"/>
            <a:endCxn id="20" idx="1"/>
          </p:cNvCxnSpPr>
          <p:nvPr/>
        </p:nvCxnSpPr>
        <p:spPr>
          <a:xfrm flipV="1">
            <a:off x="2400300" y="1367226"/>
            <a:ext cx="1943100" cy="1703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21" idx="1"/>
          </p:cNvCxnSpPr>
          <p:nvPr/>
        </p:nvCxnSpPr>
        <p:spPr>
          <a:xfrm flipV="1">
            <a:off x="2400300" y="1655208"/>
            <a:ext cx="1934936" cy="1415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22" idx="1"/>
          </p:cNvCxnSpPr>
          <p:nvPr/>
        </p:nvCxnSpPr>
        <p:spPr>
          <a:xfrm flipV="1">
            <a:off x="2400300" y="1926863"/>
            <a:ext cx="1934936" cy="114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6"/>
            <a:endCxn id="23" idx="1"/>
          </p:cNvCxnSpPr>
          <p:nvPr/>
        </p:nvCxnSpPr>
        <p:spPr>
          <a:xfrm flipV="1">
            <a:off x="2400300" y="2226708"/>
            <a:ext cx="1943100" cy="84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6"/>
            <a:endCxn id="24" idx="1"/>
          </p:cNvCxnSpPr>
          <p:nvPr/>
        </p:nvCxnSpPr>
        <p:spPr>
          <a:xfrm flipV="1">
            <a:off x="2400300" y="2482328"/>
            <a:ext cx="1949178" cy="588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 idx="6"/>
            <a:endCxn id="25" idx="1"/>
          </p:cNvCxnSpPr>
          <p:nvPr/>
        </p:nvCxnSpPr>
        <p:spPr>
          <a:xfrm>
            <a:off x="2400300" y="3070860"/>
            <a:ext cx="1949178" cy="42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 idx="6"/>
            <a:endCxn id="26" idx="1"/>
          </p:cNvCxnSpPr>
          <p:nvPr/>
        </p:nvCxnSpPr>
        <p:spPr>
          <a:xfrm>
            <a:off x="2400300" y="3070860"/>
            <a:ext cx="1949178" cy="32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 idx="6"/>
            <a:endCxn id="27" idx="1"/>
          </p:cNvCxnSpPr>
          <p:nvPr/>
        </p:nvCxnSpPr>
        <p:spPr>
          <a:xfrm>
            <a:off x="2400300" y="3070861"/>
            <a:ext cx="1955213" cy="616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 idx="6"/>
            <a:endCxn id="28" idx="1"/>
          </p:cNvCxnSpPr>
          <p:nvPr/>
        </p:nvCxnSpPr>
        <p:spPr>
          <a:xfrm>
            <a:off x="2400300" y="3070860"/>
            <a:ext cx="1941014" cy="887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 idx="6"/>
            <a:endCxn id="29" idx="1"/>
          </p:cNvCxnSpPr>
          <p:nvPr/>
        </p:nvCxnSpPr>
        <p:spPr>
          <a:xfrm>
            <a:off x="2400300" y="3070861"/>
            <a:ext cx="1949178" cy="1187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 idx="6"/>
            <a:endCxn id="30" idx="1"/>
          </p:cNvCxnSpPr>
          <p:nvPr/>
        </p:nvCxnSpPr>
        <p:spPr>
          <a:xfrm>
            <a:off x="2400300" y="3070860"/>
            <a:ext cx="1943100" cy="1515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 idx="6"/>
            <a:endCxn id="31" idx="1"/>
          </p:cNvCxnSpPr>
          <p:nvPr/>
        </p:nvCxnSpPr>
        <p:spPr>
          <a:xfrm>
            <a:off x="2400300" y="3070861"/>
            <a:ext cx="1943100" cy="1823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 idx="6"/>
            <a:endCxn id="32" idx="1"/>
          </p:cNvCxnSpPr>
          <p:nvPr/>
        </p:nvCxnSpPr>
        <p:spPr>
          <a:xfrm>
            <a:off x="2400300" y="3070861"/>
            <a:ext cx="1934936" cy="2109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 idx="6"/>
            <a:endCxn id="33" idx="1"/>
          </p:cNvCxnSpPr>
          <p:nvPr/>
        </p:nvCxnSpPr>
        <p:spPr>
          <a:xfrm>
            <a:off x="2400300" y="3070860"/>
            <a:ext cx="1934936" cy="2397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3" idx="1"/>
            <a:endCxn id="19" idx="3"/>
          </p:cNvCxnSpPr>
          <p:nvPr/>
        </p:nvCxnSpPr>
        <p:spPr>
          <a:xfrm flipH="1" flipV="1">
            <a:off x="5334615" y="1086968"/>
            <a:ext cx="1350545" cy="610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3" idx="1"/>
            <a:endCxn id="20" idx="3"/>
          </p:cNvCxnSpPr>
          <p:nvPr/>
        </p:nvCxnSpPr>
        <p:spPr>
          <a:xfrm flipH="1" flipV="1">
            <a:off x="5342779" y="1367227"/>
            <a:ext cx="1342381" cy="3303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3" idx="1"/>
            <a:endCxn id="21" idx="3"/>
          </p:cNvCxnSpPr>
          <p:nvPr/>
        </p:nvCxnSpPr>
        <p:spPr>
          <a:xfrm flipH="1" flipV="1">
            <a:off x="5344944" y="1655208"/>
            <a:ext cx="1340216" cy="42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3" idx="1"/>
            <a:endCxn id="22" idx="3"/>
          </p:cNvCxnSpPr>
          <p:nvPr/>
        </p:nvCxnSpPr>
        <p:spPr>
          <a:xfrm flipH="1">
            <a:off x="5344944" y="1697544"/>
            <a:ext cx="1340216" cy="229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3" idx="1"/>
            <a:endCxn id="23" idx="3"/>
          </p:cNvCxnSpPr>
          <p:nvPr/>
        </p:nvCxnSpPr>
        <p:spPr>
          <a:xfrm flipH="1">
            <a:off x="5344944" y="1697542"/>
            <a:ext cx="1340216" cy="529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3" idx="1"/>
            <a:endCxn id="24" idx="3"/>
          </p:cNvCxnSpPr>
          <p:nvPr/>
        </p:nvCxnSpPr>
        <p:spPr>
          <a:xfrm flipH="1">
            <a:off x="5344944" y="1697544"/>
            <a:ext cx="1340216" cy="784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 idx="2"/>
            <a:endCxn id="31" idx="3"/>
          </p:cNvCxnSpPr>
          <p:nvPr/>
        </p:nvCxnSpPr>
        <p:spPr>
          <a:xfrm flipH="1" flipV="1">
            <a:off x="5344944" y="4894490"/>
            <a:ext cx="1340216" cy="251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 idx="2"/>
            <a:endCxn id="32" idx="3"/>
          </p:cNvCxnSpPr>
          <p:nvPr/>
        </p:nvCxnSpPr>
        <p:spPr>
          <a:xfrm flipH="1">
            <a:off x="5344944" y="5146466"/>
            <a:ext cx="1340216" cy="33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 idx="2"/>
            <a:endCxn id="33" idx="3"/>
          </p:cNvCxnSpPr>
          <p:nvPr/>
        </p:nvCxnSpPr>
        <p:spPr>
          <a:xfrm flipH="1">
            <a:off x="5344944" y="5146467"/>
            <a:ext cx="1340216" cy="321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4" idx="1"/>
            <a:endCxn id="25" idx="3"/>
          </p:cNvCxnSpPr>
          <p:nvPr/>
        </p:nvCxnSpPr>
        <p:spPr>
          <a:xfrm flipH="1" flipV="1">
            <a:off x="5344942" y="3113209"/>
            <a:ext cx="1320839" cy="107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7" idx="2"/>
            <a:endCxn id="26" idx="3"/>
          </p:cNvCxnSpPr>
          <p:nvPr/>
        </p:nvCxnSpPr>
        <p:spPr>
          <a:xfrm flipH="1">
            <a:off x="5344943" y="3220461"/>
            <a:ext cx="1323888" cy="178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4" idx="1"/>
            <a:endCxn id="27" idx="3"/>
          </p:cNvCxnSpPr>
          <p:nvPr/>
        </p:nvCxnSpPr>
        <p:spPr>
          <a:xfrm flipH="1">
            <a:off x="5344942" y="3220462"/>
            <a:ext cx="1320839" cy="466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781144" y="1184506"/>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.85**</a:t>
            </a:r>
          </a:p>
        </p:txBody>
      </p:sp>
      <p:sp>
        <p:nvSpPr>
          <p:cNvPr id="156" name="TextBox 155"/>
          <p:cNvSpPr txBox="1"/>
          <p:nvPr/>
        </p:nvSpPr>
        <p:spPr>
          <a:xfrm>
            <a:off x="3781145" y="144746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.72**</a:t>
            </a:r>
          </a:p>
        </p:txBody>
      </p:sp>
      <p:sp>
        <p:nvSpPr>
          <p:cNvPr id="157" name="TextBox 156"/>
          <p:cNvSpPr txBox="1"/>
          <p:nvPr/>
        </p:nvSpPr>
        <p:spPr>
          <a:xfrm>
            <a:off x="3813263" y="1708328"/>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.87**</a:t>
            </a:r>
          </a:p>
        </p:txBody>
      </p:sp>
      <p:sp>
        <p:nvSpPr>
          <p:cNvPr id="158" name="TextBox 157"/>
          <p:cNvSpPr txBox="1"/>
          <p:nvPr/>
        </p:nvSpPr>
        <p:spPr>
          <a:xfrm>
            <a:off x="3781145" y="1913097"/>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.78**</a:t>
            </a:r>
          </a:p>
        </p:txBody>
      </p:sp>
      <p:sp>
        <p:nvSpPr>
          <p:cNvPr id="159" name="TextBox 158"/>
          <p:cNvSpPr txBox="1"/>
          <p:nvPr/>
        </p:nvSpPr>
        <p:spPr>
          <a:xfrm>
            <a:off x="3797474" y="2124343"/>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.81**</a:t>
            </a:r>
          </a:p>
        </p:txBody>
      </p:sp>
      <p:sp>
        <p:nvSpPr>
          <p:cNvPr id="160" name="TextBox 159"/>
          <p:cNvSpPr txBox="1"/>
          <p:nvPr/>
        </p:nvSpPr>
        <p:spPr>
          <a:xfrm>
            <a:off x="3771901" y="2343151"/>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.75**</a:t>
            </a:r>
          </a:p>
        </p:txBody>
      </p:sp>
      <p:sp>
        <p:nvSpPr>
          <p:cNvPr id="161" name="TextBox 160"/>
          <p:cNvSpPr txBox="1"/>
          <p:nvPr/>
        </p:nvSpPr>
        <p:spPr>
          <a:xfrm>
            <a:off x="3813263" y="2923289"/>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.50**</a:t>
            </a:r>
          </a:p>
        </p:txBody>
      </p:sp>
      <p:sp>
        <p:nvSpPr>
          <p:cNvPr id="162" name="TextBox 161"/>
          <p:cNvSpPr txBox="1"/>
          <p:nvPr/>
        </p:nvSpPr>
        <p:spPr>
          <a:xfrm>
            <a:off x="3797474" y="3109163"/>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.81**</a:t>
            </a:r>
          </a:p>
        </p:txBody>
      </p:sp>
      <p:sp>
        <p:nvSpPr>
          <p:cNvPr id="163" name="TextBox 162"/>
          <p:cNvSpPr txBox="1"/>
          <p:nvPr/>
        </p:nvSpPr>
        <p:spPr>
          <a:xfrm>
            <a:off x="3797474" y="3348537"/>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.55**</a:t>
            </a:r>
          </a:p>
        </p:txBody>
      </p:sp>
      <p:sp>
        <p:nvSpPr>
          <p:cNvPr id="164" name="TextBox 163"/>
          <p:cNvSpPr txBox="1"/>
          <p:nvPr/>
        </p:nvSpPr>
        <p:spPr>
          <a:xfrm>
            <a:off x="3838296" y="3583067"/>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.52**</a:t>
            </a:r>
          </a:p>
        </p:txBody>
      </p:sp>
      <p:sp>
        <p:nvSpPr>
          <p:cNvPr id="165" name="TextBox 164"/>
          <p:cNvSpPr txBox="1"/>
          <p:nvPr/>
        </p:nvSpPr>
        <p:spPr>
          <a:xfrm>
            <a:off x="3896527" y="3854721"/>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.71**</a:t>
            </a:r>
          </a:p>
        </p:txBody>
      </p:sp>
      <p:sp>
        <p:nvSpPr>
          <p:cNvPr id="166" name="TextBox 165"/>
          <p:cNvSpPr txBox="1"/>
          <p:nvPr/>
        </p:nvSpPr>
        <p:spPr>
          <a:xfrm>
            <a:off x="3895986" y="4154568"/>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.52**</a:t>
            </a:r>
          </a:p>
        </p:txBody>
      </p:sp>
      <p:sp>
        <p:nvSpPr>
          <p:cNvPr id="167" name="TextBox 166"/>
          <p:cNvSpPr txBox="1"/>
          <p:nvPr/>
        </p:nvSpPr>
        <p:spPr>
          <a:xfrm>
            <a:off x="3895985" y="4373859"/>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.63**</a:t>
            </a:r>
          </a:p>
        </p:txBody>
      </p:sp>
      <p:sp>
        <p:nvSpPr>
          <p:cNvPr id="168" name="TextBox 167"/>
          <p:cNvSpPr txBox="1"/>
          <p:nvPr/>
        </p:nvSpPr>
        <p:spPr>
          <a:xfrm>
            <a:off x="3895985" y="461359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.68**</a:t>
            </a:r>
          </a:p>
        </p:txBody>
      </p:sp>
      <p:sp>
        <p:nvSpPr>
          <p:cNvPr id="169" name="TextBox 168"/>
          <p:cNvSpPr txBox="1"/>
          <p:nvPr/>
        </p:nvSpPr>
        <p:spPr>
          <a:xfrm>
            <a:off x="3916127" y="4861157"/>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.72**</a:t>
            </a:r>
          </a:p>
        </p:txBody>
      </p:sp>
      <p:sp>
        <p:nvSpPr>
          <p:cNvPr id="170" name="TextBox 169"/>
          <p:cNvSpPr txBox="1"/>
          <p:nvPr/>
        </p:nvSpPr>
        <p:spPr>
          <a:xfrm>
            <a:off x="5486401" y="99575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.33**</a:t>
            </a:r>
          </a:p>
        </p:txBody>
      </p:sp>
      <p:sp>
        <p:nvSpPr>
          <p:cNvPr id="171" name="TextBox 170"/>
          <p:cNvSpPr txBox="1"/>
          <p:nvPr/>
        </p:nvSpPr>
        <p:spPr>
          <a:xfrm>
            <a:off x="5486400" y="1250768"/>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.31**</a:t>
            </a:r>
          </a:p>
        </p:txBody>
      </p:sp>
      <p:sp>
        <p:nvSpPr>
          <p:cNvPr id="172" name="TextBox 171"/>
          <p:cNvSpPr txBox="1"/>
          <p:nvPr/>
        </p:nvSpPr>
        <p:spPr>
          <a:xfrm>
            <a:off x="5556067" y="1486904"/>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.39**</a:t>
            </a:r>
          </a:p>
        </p:txBody>
      </p:sp>
      <p:sp>
        <p:nvSpPr>
          <p:cNvPr id="173" name="TextBox 172"/>
          <p:cNvSpPr txBox="1"/>
          <p:nvPr/>
        </p:nvSpPr>
        <p:spPr>
          <a:xfrm>
            <a:off x="5556066" y="1692341"/>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.18**</a:t>
            </a:r>
          </a:p>
        </p:txBody>
      </p:sp>
      <p:sp>
        <p:nvSpPr>
          <p:cNvPr id="174" name="TextBox 173"/>
          <p:cNvSpPr txBox="1"/>
          <p:nvPr/>
        </p:nvSpPr>
        <p:spPr>
          <a:xfrm>
            <a:off x="5532113" y="1898657"/>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.37**</a:t>
            </a:r>
          </a:p>
        </p:txBody>
      </p:sp>
      <p:sp>
        <p:nvSpPr>
          <p:cNvPr id="175" name="TextBox 174"/>
          <p:cNvSpPr txBox="1"/>
          <p:nvPr/>
        </p:nvSpPr>
        <p:spPr>
          <a:xfrm>
            <a:off x="5556065" y="208771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.43**</a:t>
            </a:r>
          </a:p>
        </p:txBody>
      </p:sp>
      <p:sp>
        <p:nvSpPr>
          <p:cNvPr id="176" name="TextBox 175"/>
          <p:cNvSpPr txBox="1"/>
          <p:nvPr/>
        </p:nvSpPr>
        <p:spPr>
          <a:xfrm>
            <a:off x="5556067" y="290546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.40**</a:t>
            </a:r>
          </a:p>
        </p:txBody>
      </p:sp>
      <p:sp>
        <p:nvSpPr>
          <p:cNvPr id="177" name="TextBox 176"/>
          <p:cNvSpPr txBox="1"/>
          <p:nvPr/>
        </p:nvSpPr>
        <p:spPr>
          <a:xfrm>
            <a:off x="5566014" y="3142640"/>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.26**</a:t>
            </a:r>
          </a:p>
        </p:txBody>
      </p:sp>
      <p:sp>
        <p:nvSpPr>
          <p:cNvPr id="178" name="TextBox 177"/>
          <p:cNvSpPr txBox="1"/>
          <p:nvPr/>
        </p:nvSpPr>
        <p:spPr>
          <a:xfrm>
            <a:off x="5557145" y="3348536"/>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.47**</a:t>
            </a:r>
          </a:p>
        </p:txBody>
      </p:sp>
      <p:sp>
        <p:nvSpPr>
          <p:cNvPr id="183" name="TextBox 182"/>
          <p:cNvSpPr txBox="1"/>
          <p:nvPr/>
        </p:nvSpPr>
        <p:spPr>
          <a:xfrm>
            <a:off x="5678660" y="4764302"/>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.47**</a:t>
            </a:r>
          </a:p>
        </p:txBody>
      </p:sp>
      <p:sp>
        <p:nvSpPr>
          <p:cNvPr id="184" name="TextBox 183"/>
          <p:cNvSpPr txBox="1"/>
          <p:nvPr/>
        </p:nvSpPr>
        <p:spPr>
          <a:xfrm>
            <a:off x="5634193" y="4960949"/>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.37**</a:t>
            </a:r>
          </a:p>
        </p:txBody>
      </p:sp>
      <p:sp>
        <p:nvSpPr>
          <p:cNvPr id="185" name="TextBox 184"/>
          <p:cNvSpPr txBox="1"/>
          <p:nvPr/>
        </p:nvSpPr>
        <p:spPr>
          <a:xfrm>
            <a:off x="5678660" y="5163354"/>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.43**</a:t>
            </a:r>
          </a:p>
        </p:txBody>
      </p:sp>
      <p:sp>
        <p:nvSpPr>
          <p:cNvPr id="187" name="TextBox 186"/>
          <p:cNvSpPr txBox="1"/>
          <p:nvPr/>
        </p:nvSpPr>
        <p:spPr>
          <a:xfrm>
            <a:off x="1400923" y="1032518"/>
            <a:ext cx="179959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Revised </a:t>
            </a:r>
            <a:r>
              <a:rPr lang="en-US" sz="1350" dirty="0" err="1">
                <a:solidFill>
                  <a:prstClr val="black"/>
                </a:solidFill>
                <a:latin typeface="Calibri" panose="020F0502020204030204"/>
              </a:rPr>
              <a:t>Bifactor</a:t>
            </a:r>
            <a:r>
              <a:rPr lang="en-US" sz="1350" dirty="0">
                <a:solidFill>
                  <a:prstClr val="black"/>
                </a:solidFill>
                <a:latin typeface="Calibri" panose="020F0502020204030204"/>
              </a:rPr>
              <a:t> model</a:t>
            </a:r>
          </a:p>
        </p:txBody>
      </p:sp>
      <p:sp>
        <p:nvSpPr>
          <p:cNvPr id="81" name="TextBox 80"/>
          <p:cNvSpPr txBox="1"/>
          <p:nvPr/>
        </p:nvSpPr>
        <p:spPr>
          <a:xfrm>
            <a:off x="4355512" y="2704266"/>
            <a:ext cx="995465" cy="253916"/>
          </a:xfrm>
          <a:prstGeom prst="rect">
            <a:avLst/>
          </a:prstGeom>
          <a:noFill/>
          <a:ln>
            <a:solidFill>
              <a:schemeClr val="tx1"/>
            </a:solidFill>
          </a:ln>
        </p:spPr>
        <p:txBody>
          <a:bodyPr wrap="square" rtlCol="0">
            <a:spAutoFit/>
          </a:bodyPr>
          <a:lstStyle/>
          <a:p>
            <a:pPr defTabSz="685800"/>
            <a:r>
              <a:rPr lang="en-US" sz="1050" dirty="0">
                <a:solidFill>
                  <a:prstClr val="black"/>
                </a:solidFill>
                <a:latin typeface="Calibri" panose="020F0502020204030204"/>
              </a:rPr>
              <a:t>PIAT Comp</a:t>
            </a:r>
          </a:p>
        </p:txBody>
      </p:sp>
      <p:cxnSp>
        <p:nvCxnSpPr>
          <p:cNvPr id="4" name="Straight Arrow Connector 3"/>
          <p:cNvCxnSpPr>
            <a:stCxn id="5" idx="6"/>
            <a:endCxn id="81" idx="1"/>
          </p:cNvCxnSpPr>
          <p:nvPr/>
        </p:nvCxnSpPr>
        <p:spPr>
          <a:xfrm flipV="1">
            <a:off x="2400300" y="2819682"/>
            <a:ext cx="1955213" cy="251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81" idx="3"/>
          </p:cNvCxnSpPr>
          <p:nvPr/>
        </p:nvCxnSpPr>
        <p:spPr>
          <a:xfrm flipH="1" flipV="1">
            <a:off x="5350977" y="2819682"/>
            <a:ext cx="1317854" cy="400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543551" y="2706902"/>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.21**</a:t>
            </a:r>
          </a:p>
        </p:txBody>
      </p:sp>
      <p:sp>
        <p:nvSpPr>
          <p:cNvPr id="87" name="TextBox 86"/>
          <p:cNvSpPr txBox="1"/>
          <p:nvPr/>
        </p:nvSpPr>
        <p:spPr>
          <a:xfrm>
            <a:off x="3779831" y="2648716"/>
            <a:ext cx="444352" cy="230832"/>
          </a:xfrm>
          <a:prstGeom prst="rect">
            <a:avLst/>
          </a:prstGeom>
          <a:noFill/>
        </p:spPr>
        <p:txBody>
          <a:bodyPr wrap="none" rtlCol="0">
            <a:spAutoFit/>
          </a:bodyPr>
          <a:lstStyle/>
          <a:p>
            <a:pPr defTabSz="685800"/>
            <a:r>
              <a:rPr lang="en-US" sz="900" dirty="0">
                <a:solidFill>
                  <a:prstClr val="black"/>
                </a:solidFill>
                <a:latin typeface="Calibri" panose="020F0502020204030204"/>
              </a:rPr>
              <a:t>.79**</a:t>
            </a:r>
          </a:p>
        </p:txBody>
      </p:sp>
      <p:sp>
        <p:nvSpPr>
          <p:cNvPr id="88" name="TextBox 87"/>
          <p:cNvSpPr txBox="1"/>
          <p:nvPr/>
        </p:nvSpPr>
        <p:spPr>
          <a:xfrm>
            <a:off x="1690264" y="2874652"/>
            <a:ext cx="718466" cy="415498"/>
          </a:xfrm>
          <a:prstGeom prst="rect">
            <a:avLst/>
          </a:prstGeom>
          <a:noFill/>
        </p:spPr>
        <p:txBody>
          <a:bodyPr wrap="none" rtlCol="0">
            <a:spAutoFit/>
          </a:bodyPr>
          <a:lstStyle/>
          <a:p>
            <a:pPr algn="ctr" defTabSz="685800"/>
            <a:r>
              <a:rPr lang="en-US" sz="1050" dirty="0">
                <a:solidFill>
                  <a:prstClr val="black"/>
                </a:solidFill>
                <a:latin typeface="Calibri" panose="020F0502020204030204"/>
              </a:rPr>
              <a:t>Academic</a:t>
            </a:r>
          </a:p>
          <a:p>
            <a:pPr algn="ctr" defTabSz="685800"/>
            <a:r>
              <a:rPr lang="en-US" sz="1050" i="1" dirty="0">
                <a:solidFill>
                  <a:prstClr val="black"/>
                </a:solidFill>
                <a:latin typeface="Calibri" panose="020F0502020204030204"/>
              </a:rPr>
              <a:t>g</a:t>
            </a:r>
          </a:p>
        </p:txBody>
      </p:sp>
      <p:sp>
        <p:nvSpPr>
          <p:cNvPr id="89" name="TextBox 88"/>
          <p:cNvSpPr txBox="1"/>
          <p:nvPr/>
        </p:nvSpPr>
        <p:spPr>
          <a:xfrm>
            <a:off x="2512531" y="5750761"/>
            <a:ext cx="4145430" cy="300082"/>
          </a:xfrm>
          <a:prstGeom prst="rect">
            <a:avLst/>
          </a:prstGeom>
          <a:noFill/>
        </p:spPr>
        <p:txBody>
          <a:bodyPr wrap="none" rtlCol="0">
            <a:spAutoFit/>
          </a:bodyPr>
          <a:lstStyle/>
          <a:p>
            <a:pPr defTabSz="685800"/>
            <a:r>
              <a:rPr lang="en-US" sz="1350" dirty="0">
                <a:solidFill>
                  <a:prstClr val="black"/>
                </a:solidFill>
                <a:latin typeface="Calibri" panose="020F0502020204030204"/>
              </a:rPr>
              <a:t>Model fit: </a:t>
            </a:r>
            <a:r>
              <a:rPr lang="el-GR" sz="1350" dirty="0">
                <a:solidFill>
                  <a:prstClr val="black"/>
                </a:solidFill>
                <a:latin typeface="Calibri" panose="020F0502020204030204"/>
              </a:rPr>
              <a:t>Χ</a:t>
            </a:r>
            <a:r>
              <a:rPr lang="el-GR" sz="1350" baseline="30000" dirty="0">
                <a:solidFill>
                  <a:prstClr val="black"/>
                </a:solidFill>
                <a:latin typeface="Calibri" panose="020F0502020204030204"/>
              </a:rPr>
              <a:t>2</a:t>
            </a:r>
            <a:r>
              <a:rPr lang="el-GR" sz="1350" dirty="0">
                <a:solidFill>
                  <a:prstClr val="black"/>
                </a:solidFill>
                <a:latin typeface="Calibri" panose="020F0502020204030204"/>
              </a:rPr>
              <a:t>(91) = 471.79, </a:t>
            </a:r>
            <a:r>
              <a:rPr lang="en-US" sz="1350" dirty="0">
                <a:solidFill>
                  <a:prstClr val="black"/>
                </a:solidFill>
                <a:latin typeface="Calibri" panose="020F0502020204030204"/>
              </a:rPr>
              <a:t>p&lt;.001, CFI=.95, RMSEA=.071</a:t>
            </a:r>
          </a:p>
        </p:txBody>
      </p:sp>
    </p:spTree>
    <p:extLst>
      <p:ext uri="{BB962C8B-B14F-4D97-AF65-F5344CB8AC3E}">
        <p14:creationId xmlns:p14="http://schemas.microsoft.com/office/powerpoint/2010/main" val="3734505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914400"/>
            <a:ext cx="3886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Summary of Bifactor Model Results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828800" y="1828800"/>
            <a:ext cx="49530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All academic skills, reading, writing, math, are highly correlated and thus all DSM-5 SLDs are highly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comorbid.</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 single factor, psychometric </a:t>
            </a:r>
            <a:r>
              <a:rPr kumimoji="0" lang="en-US" sz="1800" b="0" i="1" u="none" strike="noStrike" kern="1200" cap="none" spc="0" normalizeH="0" baseline="0" noProof="0" dirty="0" smtClean="0">
                <a:ln>
                  <a:noFill/>
                </a:ln>
                <a:solidFill>
                  <a:prstClr val="black"/>
                </a:solidFill>
                <a:effectLst/>
                <a:uLnTx/>
                <a:uFillTx/>
                <a:latin typeface="Calibri"/>
                <a:ea typeface="+mn-ea"/>
                <a:cs typeface="+mn-cs"/>
              </a:rPr>
              <a:t>g</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partly explains their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connection.</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DSM-5 SLD writing disorder is not valid, at least with current writing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measures.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Dyslexia, poor RC, and math disorder are valid and </a:t>
            </a:r>
            <a:r>
              <a:rPr kumimoji="0" lang="en-US" sz="1800" b="0" i="0" u="sng" strike="noStrike" kern="1200" cap="none" spc="0" normalizeH="0" baseline="0" noProof="0" dirty="0" smtClean="0">
                <a:ln>
                  <a:noFill/>
                </a:ln>
                <a:solidFill>
                  <a:prstClr val="black"/>
                </a:solidFill>
                <a:effectLst/>
                <a:uLnTx/>
                <a:uFillTx/>
                <a:latin typeface="Calibri"/>
                <a:ea typeface="+mn-ea"/>
                <a:cs typeface="+mn-cs"/>
              </a:rPr>
              <a:t>somewhat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specific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LDs.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50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19200" y="1547446"/>
            <a:ext cx="6299982" cy="451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35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143000"/>
            <a:ext cx="6019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Summary of RD, Math, and ADHD Comorbidity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676400" y="2107809"/>
            <a:ext cx="5181600"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When math is added to previous model, its comorbidity with both reading and ADHD is explained by PS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Motor.</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Multiple cognitive factors are needed to predict math.  They are language skill (VC), verbal working memory (VWM), and PS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Motor.</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71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46050" y="163513"/>
            <a:ext cx="88011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srgbClr val="000099"/>
                </a:solidFill>
                <a:effectLst/>
                <a:uLnTx/>
                <a:uFillTx/>
                <a:latin typeface="Arial" charset="0"/>
                <a:ea typeface="+mn-ea"/>
                <a:cs typeface="+mn-cs"/>
              </a:rPr>
              <a:t>Measures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srgbClr val="990000"/>
                </a:solidFill>
                <a:effectLst/>
                <a:uLnTx/>
                <a:uFillTx/>
                <a:latin typeface="Arial" charset="0"/>
                <a:ea typeface="+mn-ea"/>
                <a:cs typeface="+mn-cs"/>
              </a:rPr>
              <a:t>Latent Variable		Measures Used to Predict Latent Variable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_____________________________________________________________________________</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Reading Ability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Time limited word recognition task, PIAT Reading Recognition,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&amp; PIAT Spelling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Inattention Symptoms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Mother, Father, Teacher, &amp; Examiner Ratings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Hyperactive/Impulsive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Symptoms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Mother, Father, Teacher, &amp; Examiner Ratings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PA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Phoneme Deletion (% correct, blocks 1 &amp; 2), Pig Latin test, &amp; the 				</a:t>
            </a:r>
            <a:r>
              <a:rPr kumimoji="1" lang="en-US" altLang="en-US" sz="1400" b="0" i="1" u="none" strike="noStrike" kern="1200" cap="none" spc="0" normalizeH="0" baseline="0" noProof="0" dirty="0" err="1">
                <a:ln>
                  <a:noFill/>
                </a:ln>
                <a:solidFill>
                  <a:prstClr val="black"/>
                </a:solidFill>
                <a:effectLst/>
                <a:uLnTx/>
                <a:uFillTx/>
                <a:latin typeface="Arial" charset="0"/>
                <a:ea typeface="+mn-ea"/>
                <a:cs typeface="+mn-cs"/>
              </a:rPr>
              <a:t>Lindamood</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Auditory Conceptualization task</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WM 			</a:t>
            </a:r>
            <a:r>
              <a:rPr kumimoji="1" lang="en-US" altLang="en-US" sz="1400" b="0" i="1" u="none" strike="noStrike" kern="1200" cap="none" spc="0" normalizeH="0" baseline="0" noProof="0" dirty="0" err="1">
                <a:ln>
                  <a:noFill/>
                </a:ln>
                <a:solidFill>
                  <a:prstClr val="black"/>
                </a:solidFill>
                <a:effectLst/>
                <a:uLnTx/>
                <a:uFillTx/>
                <a:latin typeface="Arial" charset="0"/>
                <a:ea typeface="+mn-ea"/>
                <a:cs typeface="+mn-cs"/>
              </a:rPr>
              <a:t>Nonword</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Repetition, Digit Span (Forward &amp; Backward), Sentence Span &amp; 			Counting Span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Inhibition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Gordon Diagnostic System commission errors (Vigilance &amp; 				Distractibility), &amp; Stop Signal Reaction Time from the Stop Task</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PS 			</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WISC-R Coding, WISC-III Symbol Search, Colorado Perceptual Speed 			</a:t>
            </a:r>
            <a:r>
              <a:rPr kumimoji="1" lang="en-US" altLang="en-US" sz="1400" b="0" i="1" u="none" strike="noStrike" kern="1200" cap="none" spc="0" normalizeH="0" baseline="0" noProof="0" dirty="0" err="1">
                <a:ln>
                  <a:noFill/>
                </a:ln>
                <a:solidFill>
                  <a:prstClr val="black"/>
                </a:solidFill>
                <a:effectLst/>
                <a:uLnTx/>
                <a:uFillTx/>
                <a:latin typeface="Arial" charset="0"/>
                <a:ea typeface="+mn-ea"/>
                <a:cs typeface="+mn-cs"/>
              </a:rPr>
              <a:t>Task,Identical</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Pictures, </a:t>
            </a:r>
            <a:r>
              <a:rPr kumimoji="1" lang="en-US" altLang="en-US" sz="1400" b="0" i="1" u="none" strike="noStrike" kern="1200" cap="none" spc="0" normalizeH="0" baseline="0" noProof="0" dirty="0" err="1">
                <a:ln>
                  <a:noFill/>
                </a:ln>
                <a:solidFill>
                  <a:prstClr val="black"/>
                </a:solidFill>
                <a:effectLst/>
                <a:uLnTx/>
                <a:uFillTx/>
                <a:latin typeface="Arial" charset="0"/>
                <a:ea typeface="+mn-ea"/>
                <a:cs typeface="+mn-cs"/>
              </a:rPr>
              <a:t>Trailmaking</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Test, Rapid Automatized Naming 				Task (Colors, Numbers, Letters, &amp; Pictures) &amp; </a:t>
            </a:r>
            <a:r>
              <a:rPr kumimoji="1" lang="en-US" altLang="en-US" sz="1400" b="0" i="1" u="none" strike="noStrike" kern="1200" cap="none" spc="0" normalizeH="0" baseline="0" noProof="0" dirty="0" err="1">
                <a:ln>
                  <a:noFill/>
                </a:ln>
                <a:solidFill>
                  <a:prstClr val="black"/>
                </a:solidFill>
                <a:effectLst/>
                <a:uLnTx/>
                <a:uFillTx/>
                <a:latin typeface="Arial" charset="0"/>
                <a:ea typeface="+mn-ea"/>
                <a:cs typeface="+mn-cs"/>
              </a:rPr>
              <a:t>Stroop</a:t>
            </a:r>
            <a:r>
              <a:rPr kumimoji="1" lang="en-US" altLang="en-US" sz="1400" b="0" i="1" u="none" strike="noStrike" kern="1200" cap="none" spc="0" normalizeH="0" baseline="0" noProof="0" dirty="0">
                <a:ln>
                  <a:noFill/>
                </a:ln>
                <a:solidFill>
                  <a:prstClr val="black"/>
                </a:solidFill>
                <a:effectLst/>
                <a:uLnTx/>
                <a:uFillTx/>
                <a:latin typeface="Arial" charset="0"/>
                <a:ea typeface="+mn-ea"/>
                <a:cs typeface="+mn-cs"/>
              </a:rPr>
              <a:t> Task (Word Naming 			&amp; Color Naming)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400" b="0" i="0" u="none" strike="noStrike" kern="1200" cap="none" spc="0" normalizeH="0" baseline="0" noProof="0" dirty="0">
                <a:ln>
                  <a:noFill/>
                </a:ln>
                <a:solidFill>
                  <a:prstClr val="black"/>
                </a:solidFill>
                <a:effectLst/>
                <a:uLnTx/>
                <a:uFillTx/>
                <a:latin typeface="Arial" charset="0"/>
                <a:ea typeface="+mn-ea"/>
                <a:cs typeface="+mn-cs"/>
              </a:rPr>
              <a:t>_____________________________________________________________________________________</a:t>
            </a:r>
            <a:endParaRPr kumimoji="1" lang="en-US" altLang="en-US" sz="14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000" b="0" i="1" u="none" strike="noStrike" kern="1200" cap="none" spc="0" normalizeH="0" baseline="0" noProof="0" dirty="0">
                <a:ln>
                  <a:noFill/>
                </a:ln>
                <a:solidFill>
                  <a:prstClr val="black"/>
                </a:solidFill>
                <a:effectLst/>
                <a:uLnTx/>
                <a:uFillTx/>
                <a:latin typeface="Arial" charset="0"/>
                <a:ea typeface="+mn-ea"/>
                <a:cs typeface="+mn-cs"/>
              </a:rPr>
              <a:t>Note</a:t>
            </a:r>
            <a:r>
              <a:rPr kumimoji="1" lang="en-US" altLang="en-US" sz="1000" b="0" i="0" u="none" strike="noStrike" kern="1200" cap="none" spc="0" normalizeH="0" baseline="0" noProof="0" dirty="0">
                <a:ln>
                  <a:noFill/>
                </a:ln>
                <a:solidFill>
                  <a:prstClr val="black"/>
                </a:solidFill>
                <a:effectLst/>
                <a:uLnTx/>
                <a:uFillTx/>
                <a:latin typeface="Arial" charset="0"/>
                <a:ea typeface="+mn-ea"/>
                <a:cs typeface="+mn-cs"/>
              </a:rPr>
              <a:t>.   For ADHD, mean severity ratings from each rater were used as the indicators.  This strategy allows for more variance than the more typical strategy of defining ADHD using symptom counts.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000" b="0" i="1" u="none" strike="noStrike" kern="1200" cap="none" spc="0" normalizeH="0" baseline="0" noProof="0" dirty="0">
                <a:ln>
                  <a:noFill/>
                </a:ln>
                <a:solidFill>
                  <a:prstClr val="black"/>
                </a:solidFill>
                <a:effectLst/>
                <a:uLnTx/>
                <a:uFillTx/>
                <a:latin typeface="Arial" charset="0"/>
                <a:ea typeface="+mn-ea"/>
                <a:cs typeface="+mn-cs"/>
              </a:rPr>
              <a:t>Note</a:t>
            </a:r>
            <a:r>
              <a:rPr kumimoji="1" lang="en-US" altLang="en-US" sz="1000" b="0" i="0" u="none" strike="noStrike" kern="1200" cap="none" spc="0" normalizeH="0" baseline="0" noProof="0" dirty="0">
                <a:ln>
                  <a:noFill/>
                </a:ln>
                <a:solidFill>
                  <a:prstClr val="black"/>
                </a:solidFill>
                <a:effectLst/>
                <a:uLnTx/>
                <a:uFillTx/>
                <a:latin typeface="Arial" charset="0"/>
                <a:ea typeface="+mn-ea"/>
                <a:cs typeface="+mn-cs"/>
              </a:rPr>
              <a:t>.  Errors from the same instrument (e.g., WISC Coding and Symbol Search) were allowed to correlate in both measurement models</a:t>
            </a:r>
            <a:r>
              <a:rPr kumimoji="1" lang="en-US" altLang="en-US" sz="12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mn-cs"/>
              </a:rPr>
              <a:t>McGrath et al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mn-cs"/>
              </a:rPr>
              <a:t>2011)</a:t>
            </a:r>
            <a:endParaRPr kumimoji="1"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15476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Oval 3"/>
          <p:cNvSpPr>
            <a:spLocks noChangeArrowheads="1"/>
          </p:cNvSpPr>
          <p:nvPr/>
        </p:nvSpPr>
        <p:spPr bwMode="auto">
          <a:xfrm>
            <a:off x="3276600" y="685800"/>
            <a:ext cx="1295400" cy="9144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Phonemic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Awa</a:t>
            </a:r>
            <a:r>
              <a:rPr kumimoji="0" lang="en-US" altLang="en-US" sz="1600" b="0" i="0" u="none" strike="noStrike" kern="1200" cap="none" spc="0" normalizeH="0" baseline="0" noProof="0">
                <a:ln>
                  <a:noFill/>
                </a:ln>
                <a:solidFill>
                  <a:prstClr val="black"/>
                </a:solidFill>
                <a:effectLst/>
                <a:uLnTx/>
                <a:uFillTx/>
                <a:latin typeface="Arial" charset="0"/>
                <a:ea typeface="+mn-ea"/>
                <a:cs typeface="+mn-cs"/>
              </a:rPr>
              <a:t>r</a:t>
            </a: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eness</a:t>
            </a:r>
          </a:p>
        </p:txBody>
      </p:sp>
      <p:sp>
        <p:nvSpPr>
          <p:cNvPr id="29700" name="Oval 5"/>
          <p:cNvSpPr>
            <a:spLocks noChangeArrowheads="1"/>
          </p:cNvSpPr>
          <p:nvPr/>
        </p:nvSpPr>
        <p:spPr bwMode="auto">
          <a:xfrm>
            <a:off x="3200400" y="1905000"/>
            <a:ext cx="1295400" cy="838200"/>
          </a:xfrm>
          <a:prstGeom prst="ellipse">
            <a:avLst/>
          </a:prstGeom>
          <a:solidFill>
            <a:srgbClr val="33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PS Motor</a:t>
            </a:r>
          </a:p>
        </p:txBody>
      </p:sp>
      <p:sp>
        <p:nvSpPr>
          <p:cNvPr id="29701" name="Oval 6"/>
          <p:cNvSpPr>
            <a:spLocks noChangeArrowheads="1"/>
          </p:cNvSpPr>
          <p:nvPr/>
        </p:nvSpPr>
        <p:spPr bwMode="auto">
          <a:xfrm>
            <a:off x="3200400" y="3124200"/>
            <a:ext cx="1295400" cy="838200"/>
          </a:xfrm>
          <a:prstGeom prst="ellipse">
            <a:avLst/>
          </a:prstGeom>
          <a:solidFill>
            <a:srgbClr val="33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PS Verbal</a:t>
            </a:r>
          </a:p>
        </p:txBody>
      </p:sp>
      <p:sp>
        <p:nvSpPr>
          <p:cNvPr id="29702" name="Oval 7"/>
          <p:cNvSpPr>
            <a:spLocks noChangeArrowheads="1"/>
          </p:cNvSpPr>
          <p:nvPr/>
        </p:nvSpPr>
        <p:spPr bwMode="auto">
          <a:xfrm>
            <a:off x="3124200" y="4191000"/>
            <a:ext cx="1371600" cy="914400"/>
          </a:xfrm>
          <a:prstGeom prst="ellipse">
            <a:avLst/>
          </a:prstGeom>
          <a:solidFill>
            <a:schemeClr val="accent1">
              <a:alpha val="43921"/>
            </a:scheme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Working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Memory</a:t>
            </a:r>
          </a:p>
        </p:txBody>
      </p:sp>
      <p:sp>
        <p:nvSpPr>
          <p:cNvPr id="29703" name="Oval 8"/>
          <p:cNvSpPr>
            <a:spLocks noChangeArrowheads="1"/>
          </p:cNvSpPr>
          <p:nvPr/>
        </p:nvSpPr>
        <p:spPr bwMode="auto">
          <a:xfrm>
            <a:off x="3124200" y="5257800"/>
            <a:ext cx="1371600" cy="9906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Inhibition</a:t>
            </a:r>
          </a:p>
        </p:txBody>
      </p:sp>
      <p:sp>
        <p:nvSpPr>
          <p:cNvPr id="29704" name="Oval 9"/>
          <p:cNvSpPr>
            <a:spLocks noChangeArrowheads="1"/>
          </p:cNvSpPr>
          <p:nvPr/>
        </p:nvSpPr>
        <p:spPr bwMode="auto">
          <a:xfrm>
            <a:off x="6248400" y="4648200"/>
            <a:ext cx="1600200" cy="1219200"/>
          </a:xfrm>
          <a:prstGeom prst="ellipse">
            <a:avLst/>
          </a:prstGeom>
          <a:solidFill>
            <a:srgbClr val="00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Hyperactive/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Impulsive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a:t>
            </a:r>
          </a:p>
        </p:txBody>
      </p:sp>
      <p:sp>
        <p:nvSpPr>
          <p:cNvPr id="29705" name="Oval 10"/>
          <p:cNvSpPr>
            <a:spLocks noChangeArrowheads="1"/>
          </p:cNvSpPr>
          <p:nvPr/>
        </p:nvSpPr>
        <p:spPr bwMode="auto">
          <a:xfrm>
            <a:off x="6324600" y="2743200"/>
            <a:ext cx="1524000" cy="1219200"/>
          </a:xfrm>
          <a:prstGeom prst="ellipse">
            <a:avLst/>
          </a:prstGeom>
          <a:solidFill>
            <a:srgbClr val="00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Inattention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mn-ea"/>
              <a:cs typeface="+mn-cs"/>
            </a:endParaRPr>
          </a:p>
        </p:txBody>
      </p:sp>
      <p:sp>
        <p:nvSpPr>
          <p:cNvPr id="29706" name="Oval 11"/>
          <p:cNvSpPr>
            <a:spLocks noChangeArrowheads="1"/>
          </p:cNvSpPr>
          <p:nvPr/>
        </p:nvSpPr>
        <p:spPr bwMode="auto">
          <a:xfrm>
            <a:off x="6324600" y="914400"/>
            <a:ext cx="1447800" cy="1143000"/>
          </a:xfrm>
          <a:prstGeom prst="ellipse">
            <a:avLst/>
          </a:prstGeom>
          <a:solidFill>
            <a:srgbClr val="99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Single Word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Reading</a:t>
            </a:r>
          </a:p>
        </p:txBody>
      </p:sp>
      <p:sp>
        <p:nvSpPr>
          <p:cNvPr id="29707" name="Line 12"/>
          <p:cNvSpPr>
            <a:spLocks noChangeShapeType="1"/>
          </p:cNvSpPr>
          <p:nvPr/>
        </p:nvSpPr>
        <p:spPr bwMode="auto">
          <a:xfrm>
            <a:off x="4648200" y="1905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8" name="Rectangle 16"/>
          <p:cNvSpPr>
            <a:spLocks noChangeArrowheads="1"/>
          </p:cNvSpPr>
          <p:nvPr/>
        </p:nvSpPr>
        <p:spPr bwMode="auto">
          <a:xfrm>
            <a:off x="4953000" y="160020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charset="0"/>
                <a:ea typeface="+mn-ea"/>
                <a:cs typeface="+mn-cs"/>
              </a:rPr>
              <a:t>.</a:t>
            </a: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9" name="Line 20"/>
          <p:cNvSpPr>
            <a:spLocks noChangeShapeType="1"/>
          </p:cNvSpPr>
          <p:nvPr/>
        </p:nvSpPr>
        <p:spPr bwMode="auto">
          <a:xfrm>
            <a:off x="4572000" y="38862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10" name="Oval 24"/>
          <p:cNvSpPr>
            <a:spLocks noChangeArrowheads="1"/>
          </p:cNvSpPr>
          <p:nvPr/>
        </p:nvSpPr>
        <p:spPr bwMode="auto">
          <a:xfrm>
            <a:off x="7924800" y="129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1" name="Oval 25"/>
          <p:cNvSpPr>
            <a:spLocks noChangeArrowheads="1"/>
          </p:cNvSpPr>
          <p:nvPr/>
        </p:nvSpPr>
        <p:spPr bwMode="auto">
          <a:xfrm>
            <a:off x="8001000" y="32004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2" name="Oval 26"/>
          <p:cNvSpPr>
            <a:spLocks noChangeArrowheads="1"/>
          </p:cNvSpPr>
          <p:nvPr/>
        </p:nvSpPr>
        <p:spPr bwMode="auto">
          <a:xfrm>
            <a:off x="8001000" y="52578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3" name="Text Box 27"/>
          <p:cNvSpPr txBox="1">
            <a:spLocks noChangeArrowheads="1"/>
          </p:cNvSpPr>
          <p:nvPr/>
        </p:nvSpPr>
        <p:spPr bwMode="auto">
          <a:xfrm>
            <a:off x="6781800" y="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4" name="Text Box 29"/>
          <p:cNvSpPr txBox="1">
            <a:spLocks noChangeArrowheads="1"/>
          </p:cNvSpPr>
          <p:nvPr/>
        </p:nvSpPr>
        <p:spPr bwMode="auto">
          <a:xfrm>
            <a:off x="4876800" y="5715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29715" name="Text Box 30"/>
          <p:cNvSpPr txBox="1">
            <a:spLocks noChangeArrowheads="1"/>
          </p:cNvSpPr>
          <p:nvPr/>
        </p:nvSpPr>
        <p:spPr bwMode="auto">
          <a:xfrm>
            <a:off x="7391400" y="1600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a:t>
            </a:r>
            <a:endParaRPr kumimoji="0" lang="en-US" altLang="en-US" sz="1400" b="0" i="1" u="none" strike="noStrike" kern="1200" cap="none" spc="0" normalizeH="0" baseline="0" noProof="0">
              <a:ln>
                <a:noFill/>
              </a:ln>
              <a:solidFill>
                <a:prstClr val="black"/>
              </a:solidFill>
              <a:effectLst/>
              <a:uLnTx/>
              <a:uFillTx/>
              <a:latin typeface="Arial" charset="0"/>
              <a:ea typeface="+mn-ea"/>
              <a:cs typeface="+mn-cs"/>
            </a:endParaRPr>
          </a:p>
        </p:txBody>
      </p:sp>
      <p:sp>
        <p:nvSpPr>
          <p:cNvPr id="29716" name="Text Box 31"/>
          <p:cNvSpPr txBox="1">
            <a:spLocks noChangeArrowheads="1"/>
          </p:cNvSpPr>
          <p:nvPr/>
        </p:nvSpPr>
        <p:spPr bwMode="auto">
          <a:xfrm>
            <a:off x="6781800"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7" name="Rectangle 32"/>
          <p:cNvSpPr>
            <a:spLocks noChangeArrowheads="1"/>
          </p:cNvSpPr>
          <p:nvPr/>
        </p:nvSpPr>
        <p:spPr bwMode="auto">
          <a:xfrm>
            <a:off x="8382000" y="3048000"/>
            <a:ext cx="234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endParaRPr kumimoji="0" lang="en-US" altLang="en-US" sz="1400" b="0" i="1" u="none" strike="noStrike" kern="1200" cap="none" spc="0" normalizeH="0" baseline="0" noProof="0">
              <a:ln>
                <a:noFill/>
              </a:ln>
              <a:solidFill>
                <a:prstClr val="black"/>
              </a:solidFill>
              <a:effectLst/>
              <a:uLnTx/>
              <a:uFillTx/>
              <a:latin typeface="Arial" charset="0"/>
              <a:ea typeface="+mn-ea"/>
              <a:cs typeface="+mn-cs"/>
            </a:endParaRPr>
          </a:p>
        </p:txBody>
      </p:sp>
      <p:sp>
        <p:nvSpPr>
          <p:cNvPr id="29718" name="Text Box 33"/>
          <p:cNvSpPr txBox="1">
            <a:spLocks noChangeArrowheads="1"/>
          </p:cNvSpPr>
          <p:nvPr/>
        </p:nvSpPr>
        <p:spPr bwMode="auto">
          <a:xfrm>
            <a:off x="6781800" y="4191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19" name="Text Box 34"/>
          <p:cNvSpPr txBox="1">
            <a:spLocks noChangeArrowheads="1"/>
          </p:cNvSpPr>
          <p:nvPr/>
        </p:nvSpPr>
        <p:spPr bwMode="auto">
          <a:xfrm>
            <a:off x="7620000" y="3505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29720" name="Rectangle 36"/>
          <p:cNvSpPr>
            <a:spLocks noChangeArrowheads="1"/>
          </p:cNvSpPr>
          <p:nvPr/>
        </p:nvSpPr>
        <p:spPr bwMode="auto">
          <a:xfrm>
            <a:off x="4572000" y="2667000"/>
            <a:ext cx="234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29721" name="Line 39"/>
          <p:cNvSpPr>
            <a:spLocks noChangeShapeType="1"/>
          </p:cNvSpPr>
          <p:nvPr/>
        </p:nvSpPr>
        <p:spPr bwMode="auto">
          <a:xfrm flipH="1">
            <a:off x="7772400" y="1447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2" name="Line 40"/>
          <p:cNvSpPr>
            <a:spLocks noChangeShapeType="1"/>
          </p:cNvSpPr>
          <p:nvPr/>
        </p:nvSpPr>
        <p:spPr bwMode="auto">
          <a:xfrm flipH="1">
            <a:off x="7848600" y="3352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3" name="Line 41"/>
          <p:cNvSpPr>
            <a:spLocks noChangeShapeType="1"/>
          </p:cNvSpPr>
          <p:nvPr/>
        </p:nvSpPr>
        <p:spPr bwMode="auto">
          <a:xfrm flipH="1">
            <a:off x="7848600" y="5410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4" name="Arc 42"/>
          <p:cNvSpPr>
            <a:spLocks/>
          </p:cNvSpPr>
          <p:nvPr/>
        </p:nvSpPr>
        <p:spPr bwMode="auto">
          <a:xfrm>
            <a:off x="8382000" y="1447800"/>
            <a:ext cx="533400" cy="3962400"/>
          </a:xfrm>
          <a:custGeom>
            <a:avLst/>
            <a:gdLst>
              <a:gd name="T0" fmla="*/ 2147483647 w 21861"/>
              <a:gd name="T1" fmla="*/ 0 h 43200"/>
              <a:gd name="T2" fmla="*/ 0 w 21861"/>
              <a:gd name="T3" fmla="*/ 2147483647 h 43200"/>
              <a:gd name="T4" fmla="*/ 2147483647 w 21861"/>
              <a:gd name="T5" fmla="*/ 2147483647 h 43200"/>
              <a:gd name="T6" fmla="*/ 0 60000 65536"/>
              <a:gd name="T7" fmla="*/ 0 60000 65536"/>
              <a:gd name="T8" fmla="*/ 0 60000 65536"/>
              <a:gd name="T9" fmla="*/ 0 w 21861"/>
              <a:gd name="T10" fmla="*/ 0 h 43200"/>
              <a:gd name="T11" fmla="*/ 21861 w 21861"/>
              <a:gd name="T12" fmla="*/ 43200 h 43200"/>
            </a:gdLst>
            <a:ahLst/>
            <a:cxnLst>
              <a:cxn ang="T6">
                <a:pos x="T0" y="T1"/>
              </a:cxn>
              <a:cxn ang="T7">
                <a:pos x="T2" y="T3"/>
              </a:cxn>
              <a:cxn ang="T8">
                <a:pos x="T4" y="T5"/>
              </a:cxn>
            </a:cxnLst>
            <a:rect l="T9" t="T10" r="T11" b="T12"/>
            <a:pathLst>
              <a:path w="21861" h="43200" fill="none" extrusionOk="0">
                <a:moveTo>
                  <a:pt x="260" y="0"/>
                </a:moveTo>
                <a:cubicBezTo>
                  <a:pt x="12190" y="0"/>
                  <a:pt x="21861" y="9670"/>
                  <a:pt x="21861" y="21600"/>
                </a:cubicBezTo>
                <a:cubicBezTo>
                  <a:pt x="21861" y="33529"/>
                  <a:pt x="12190" y="43200"/>
                  <a:pt x="261" y="43200"/>
                </a:cubicBezTo>
                <a:cubicBezTo>
                  <a:pt x="173" y="43200"/>
                  <a:pt x="86" y="43199"/>
                  <a:pt x="-1" y="43198"/>
                </a:cubicBezTo>
              </a:path>
              <a:path w="21861" h="43200" stroke="0" extrusionOk="0">
                <a:moveTo>
                  <a:pt x="260" y="0"/>
                </a:moveTo>
                <a:cubicBezTo>
                  <a:pt x="12190" y="0"/>
                  <a:pt x="21861" y="9670"/>
                  <a:pt x="21861" y="21600"/>
                </a:cubicBezTo>
                <a:cubicBezTo>
                  <a:pt x="21861" y="33529"/>
                  <a:pt x="12190" y="43200"/>
                  <a:pt x="261" y="43200"/>
                </a:cubicBezTo>
                <a:cubicBezTo>
                  <a:pt x="173" y="43200"/>
                  <a:pt x="86" y="43199"/>
                  <a:pt x="-1" y="43198"/>
                </a:cubicBezTo>
                <a:lnTo>
                  <a:pt x="261" y="21600"/>
                </a:lnTo>
                <a:lnTo>
                  <a:pt x="260" y="0"/>
                </a:lnTo>
                <a:close/>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5" name="Line 43"/>
          <p:cNvSpPr>
            <a:spLocks noChangeShapeType="1"/>
          </p:cNvSpPr>
          <p:nvPr/>
        </p:nvSpPr>
        <p:spPr bwMode="auto">
          <a:xfrm>
            <a:off x="8153400" y="1600200"/>
            <a:ext cx="0" cy="160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6" name="Line 44"/>
          <p:cNvSpPr>
            <a:spLocks noChangeShapeType="1"/>
          </p:cNvSpPr>
          <p:nvPr/>
        </p:nvSpPr>
        <p:spPr bwMode="auto">
          <a:xfrm>
            <a:off x="8153400" y="3505200"/>
            <a:ext cx="0" cy="1752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7" name="Text Box 46"/>
          <p:cNvSpPr txBox="1">
            <a:spLocks noChangeArrowheads="1"/>
          </p:cNvSpPr>
          <p:nvPr/>
        </p:nvSpPr>
        <p:spPr bwMode="auto">
          <a:xfrm>
            <a:off x="4572000" y="2133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a:t>
            </a: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28" name="TextBox 31"/>
          <p:cNvSpPr txBox="1">
            <a:spLocks noChangeArrowheads="1"/>
          </p:cNvSpPr>
          <p:nvPr/>
        </p:nvSpPr>
        <p:spPr bwMode="auto">
          <a:xfrm>
            <a:off x="2514600" y="2286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charset="0"/>
                <a:ea typeface="+mn-ea"/>
                <a:cs typeface="+mn-cs"/>
              </a:rPr>
              <a:t>Endophenotypes</a:t>
            </a:r>
          </a:p>
        </p:txBody>
      </p:sp>
      <p:sp>
        <p:nvSpPr>
          <p:cNvPr id="29729" name="TextBox 32"/>
          <p:cNvSpPr txBox="1">
            <a:spLocks noChangeArrowheads="1"/>
          </p:cNvSpPr>
          <p:nvPr/>
        </p:nvSpPr>
        <p:spPr bwMode="auto">
          <a:xfrm>
            <a:off x="6477000" y="228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charset="0"/>
                <a:ea typeface="+mn-ea"/>
                <a:cs typeface="+mn-cs"/>
              </a:rPr>
              <a:t>Symptoms</a:t>
            </a:r>
          </a:p>
        </p:txBody>
      </p:sp>
    </p:spTree>
    <p:extLst>
      <p:ext uri="{BB962C8B-B14F-4D97-AF65-F5344CB8AC3E}">
        <p14:creationId xmlns:p14="http://schemas.microsoft.com/office/powerpoint/2010/main" val="2215972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9246" y="990600"/>
            <a:ext cx="28209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1" i="0" u="sng" strike="noStrike" kern="1200" cap="none" spc="0" normalizeH="0" baseline="0" noProof="0" dirty="0">
                <a:ln>
                  <a:noFill/>
                </a:ln>
                <a:solidFill>
                  <a:srgbClr val="990000"/>
                </a:solidFill>
                <a:effectLst/>
                <a:uLnTx/>
                <a:uFillTx/>
                <a:latin typeface="Arial" charset="0"/>
                <a:ea typeface="+mn-ea"/>
                <a:cs typeface="+mn-cs"/>
              </a:rPr>
              <a:t>Results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Arial" charset="0"/>
                <a:ea typeface="+mn-ea"/>
                <a:cs typeface="+mn-cs"/>
              </a:rPr>
              <a:t>Measurement Models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   The best fitting DV measurement model was one which created separate latent variables for the continuous symptoms of inattention and symptoms of hyperactivity/impulsivity</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  The best fitting  measurement model was one which split Processing Speed into Verbal and Motor components</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Arial" charset="0"/>
                <a:ea typeface="+mn-ea"/>
                <a:cs typeface="+mn-cs"/>
              </a:rPr>
              <a:t>Full SEM Model</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  The full SEM model was also a good fit, χ2/</a:t>
            </a:r>
            <a:r>
              <a:rPr kumimoji="0" lang="en-US" altLang="en-US" sz="1400" b="0" i="0" u="none" strike="noStrike" kern="1200" cap="none" spc="0" normalizeH="0" baseline="0" noProof="0" dirty="0" err="1">
                <a:ln>
                  <a:noFill/>
                </a:ln>
                <a:solidFill>
                  <a:prstClr val="black"/>
                </a:solidFill>
                <a:effectLst/>
                <a:uLnTx/>
                <a:uFillTx/>
                <a:latin typeface="Arial" charset="0"/>
                <a:ea typeface="+mn-ea"/>
                <a:cs typeface="+mn-cs"/>
              </a:rPr>
              <a:t>df</a:t>
            </a: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 = 2.39, CFI = .96, RMSEA = .043.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30723" name="Oval 3"/>
          <p:cNvSpPr>
            <a:spLocks noChangeArrowheads="1"/>
          </p:cNvSpPr>
          <p:nvPr/>
        </p:nvSpPr>
        <p:spPr bwMode="auto">
          <a:xfrm>
            <a:off x="3352800" y="304800"/>
            <a:ext cx="1295400" cy="9144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Phonemic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Awareness</a:t>
            </a:r>
          </a:p>
        </p:txBody>
      </p:sp>
      <p:sp>
        <p:nvSpPr>
          <p:cNvPr id="30724" name="Oval 5"/>
          <p:cNvSpPr>
            <a:spLocks noChangeArrowheads="1"/>
          </p:cNvSpPr>
          <p:nvPr/>
        </p:nvSpPr>
        <p:spPr bwMode="auto">
          <a:xfrm>
            <a:off x="3352800" y="2514600"/>
            <a:ext cx="1219200" cy="762000"/>
          </a:xfrm>
          <a:prstGeom prst="ellipse">
            <a:avLst/>
          </a:prstGeom>
          <a:solidFill>
            <a:srgbClr val="33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PS Motor</a:t>
            </a:r>
          </a:p>
        </p:txBody>
      </p:sp>
      <p:sp>
        <p:nvSpPr>
          <p:cNvPr id="30725" name="Oval 6"/>
          <p:cNvSpPr>
            <a:spLocks noChangeArrowheads="1"/>
          </p:cNvSpPr>
          <p:nvPr/>
        </p:nvSpPr>
        <p:spPr bwMode="auto">
          <a:xfrm>
            <a:off x="3352800" y="3505200"/>
            <a:ext cx="1219200" cy="762000"/>
          </a:xfrm>
          <a:prstGeom prst="ellipse">
            <a:avLst/>
          </a:prstGeom>
          <a:solidFill>
            <a:srgbClr val="33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PS Verbal</a:t>
            </a:r>
          </a:p>
        </p:txBody>
      </p:sp>
      <p:sp>
        <p:nvSpPr>
          <p:cNvPr id="30726" name="Oval 7"/>
          <p:cNvSpPr>
            <a:spLocks noChangeArrowheads="1"/>
          </p:cNvSpPr>
          <p:nvPr/>
        </p:nvSpPr>
        <p:spPr bwMode="auto">
          <a:xfrm>
            <a:off x="3276600" y="4419600"/>
            <a:ext cx="1295400" cy="838200"/>
          </a:xfrm>
          <a:prstGeom prst="ellipse">
            <a:avLst/>
          </a:prstGeom>
          <a:solidFill>
            <a:schemeClr val="accent1">
              <a:alpha val="43921"/>
            </a:scheme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Working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Memory</a:t>
            </a:r>
          </a:p>
        </p:txBody>
      </p:sp>
      <p:sp>
        <p:nvSpPr>
          <p:cNvPr id="30727" name="Oval 8"/>
          <p:cNvSpPr>
            <a:spLocks noChangeArrowheads="1"/>
          </p:cNvSpPr>
          <p:nvPr/>
        </p:nvSpPr>
        <p:spPr bwMode="auto">
          <a:xfrm>
            <a:off x="3276600" y="5486400"/>
            <a:ext cx="1295400" cy="838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Inhibition</a:t>
            </a:r>
          </a:p>
        </p:txBody>
      </p:sp>
      <p:sp>
        <p:nvSpPr>
          <p:cNvPr id="30728" name="Oval 9"/>
          <p:cNvSpPr>
            <a:spLocks noChangeArrowheads="1"/>
          </p:cNvSpPr>
          <p:nvPr/>
        </p:nvSpPr>
        <p:spPr bwMode="auto">
          <a:xfrm>
            <a:off x="6248400" y="4648200"/>
            <a:ext cx="1600200" cy="1219200"/>
          </a:xfrm>
          <a:prstGeom prst="ellipse">
            <a:avLst/>
          </a:prstGeom>
          <a:solidFill>
            <a:srgbClr val="00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charset="0"/>
                <a:ea typeface="+mn-ea"/>
                <a:cs typeface="+mn-cs"/>
              </a:rPr>
              <a:t>Hyperactive/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charset="0"/>
                <a:ea typeface="+mn-ea"/>
                <a:cs typeface="+mn-cs"/>
              </a:rPr>
              <a:t>Impulsive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30729" name="Oval 10"/>
          <p:cNvSpPr>
            <a:spLocks noChangeArrowheads="1"/>
          </p:cNvSpPr>
          <p:nvPr/>
        </p:nvSpPr>
        <p:spPr bwMode="auto">
          <a:xfrm>
            <a:off x="6324600" y="2286000"/>
            <a:ext cx="1524000" cy="1219200"/>
          </a:xfrm>
          <a:prstGeom prst="ellipse">
            <a:avLst/>
          </a:prstGeom>
          <a:solidFill>
            <a:srgbClr val="00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Inattention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mn-ea"/>
              <a:cs typeface="+mn-cs"/>
            </a:endParaRPr>
          </a:p>
        </p:txBody>
      </p:sp>
      <p:sp>
        <p:nvSpPr>
          <p:cNvPr id="30730" name="Oval 11"/>
          <p:cNvSpPr>
            <a:spLocks noChangeArrowheads="1"/>
          </p:cNvSpPr>
          <p:nvPr/>
        </p:nvSpPr>
        <p:spPr bwMode="auto">
          <a:xfrm>
            <a:off x="6324600" y="304800"/>
            <a:ext cx="1524000" cy="1219200"/>
          </a:xfrm>
          <a:prstGeom prst="ellipse">
            <a:avLst/>
          </a:prstGeom>
          <a:solidFill>
            <a:srgbClr val="9966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Single Word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n-ea"/>
                <a:cs typeface="+mn-cs"/>
              </a:rPr>
              <a:t> Reading</a:t>
            </a:r>
          </a:p>
        </p:txBody>
      </p:sp>
      <p:sp>
        <p:nvSpPr>
          <p:cNvPr id="30731" name="Line 12"/>
          <p:cNvSpPr>
            <a:spLocks noChangeShapeType="1"/>
          </p:cNvSpPr>
          <p:nvPr/>
        </p:nvSpPr>
        <p:spPr bwMode="auto">
          <a:xfrm>
            <a:off x="4648200" y="1905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2" name="Line 14"/>
          <p:cNvSpPr>
            <a:spLocks noChangeShapeType="1"/>
          </p:cNvSpPr>
          <p:nvPr/>
        </p:nvSpPr>
        <p:spPr bwMode="auto">
          <a:xfrm>
            <a:off x="4648200" y="685800"/>
            <a:ext cx="1676400" cy="152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3" name="Text Box 15"/>
          <p:cNvSpPr txBox="1">
            <a:spLocks noChangeArrowheads="1"/>
          </p:cNvSpPr>
          <p:nvPr/>
        </p:nvSpPr>
        <p:spPr bwMode="auto">
          <a:xfrm>
            <a:off x="4876800" y="685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charset="0"/>
                <a:ea typeface="+mn-ea"/>
                <a:cs typeface="+mn-cs"/>
              </a:rPr>
              <a:t>.59</a:t>
            </a: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p>
        </p:txBody>
      </p:sp>
      <p:sp>
        <p:nvSpPr>
          <p:cNvPr id="30734" name="Rectangle 16"/>
          <p:cNvSpPr>
            <a:spLocks noChangeArrowheads="1"/>
          </p:cNvSpPr>
          <p:nvPr/>
        </p:nvSpPr>
        <p:spPr bwMode="auto">
          <a:xfrm>
            <a:off x="4953000" y="160020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charset="0"/>
                <a:ea typeface="+mn-ea"/>
                <a:cs typeface="+mn-cs"/>
              </a:rPr>
              <a:t>.</a:t>
            </a: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35" name="Line 17"/>
          <p:cNvSpPr>
            <a:spLocks noChangeShapeType="1"/>
          </p:cNvSpPr>
          <p:nvPr/>
        </p:nvSpPr>
        <p:spPr bwMode="auto">
          <a:xfrm>
            <a:off x="4572000" y="2971800"/>
            <a:ext cx="175260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6" name="Line 18"/>
          <p:cNvSpPr>
            <a:spLocks noChangeShapeType="1"/>
          </p:cNvSpPr>
          <p:nvPr/>
        </p:nvSpPr>
        <p:spPr bwMode="auto">
          <a:xfrm>
            <a:off x="4495800" y="3124200"/>
            <a:ext cx="2057400" cy="16002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7" name="Line 19"/>
          <p:cNvSpPr>
            <a:spLocks noChangeShapeType="1"/>
          </p:cNvSpPr>
          <p:nvPr/>
        </p:nvSpPr>
        <p:spPr bwMode="auto">
          <a:xfrm flipV="1">
            <a:off x="4572000" y="1524000"/>
            <a:ext cx="2286000" cy="22098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8" name="Line 20"/>
          <p:cNvSpPr>
            <a:spLocks noChangeShapeType="1"/>
          </p:cNvSpPr>
          <p:nvPr/>
        </p:nvSpPr>
        <p:spPr bwMode="auto">
          <a:xfrm>
            <a:off x="4572000" y="38862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39" name="Line 21"/>
          <p:cNvSpPr>
            <a:spLocks noChangeShapeType="1"/>
          </p:cNvSpPr>
          <p:nvPr/>
        </p:nvSpPr>
        <p:spPr bwMode="auto">
          <a:xfrm>
            <a:off x="4495800" y="4038600"/>
            <a:ext cx="1828800" cy="9906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40" name="Line 22"/>
          <p:cNvSpPr>
            <a:spLocks noChangeShapeType="1"/>
          </p:cNvSpPr>
          <p:nvPr/>
        </p:nvSpPr>
        <p:spPr bwMode="auto">
          <a:xfrm flipV="1">
            <a:off x="4343400" y="3429000"/>
            <a:ext cx="2209800" cy="22098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41" name="Line 23"/>
          <p:cNvSpPr>
            <a:spLocks noChangeShapeType="1"/>
          </p:cNvSpPr>
          <p:nvPr/>
        </p:nvSpPr>
        <p:spPr bwMode="auto">
          <a:xfrm flipV="1">
            <a:off x="4495800" y="5410200"/>
            <a:ext cx="1752600" cy="4572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42" name="Oval 24"/>
          <p:cNvSpPr>
            <a:spLocks noChangeArrowheads="1"/>
          </p:cNvSpPr>
          <p:nvPr/>
        </p:nvSpPr>
        <p:spPr bwMode="auto">
          <a:xfrm>
            <a:off x="8001000" y="7620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43" name="Oval 25"/>
          <p:cNvSpPr>
            <a:spLocks noChangeArrowheads="1"/>
          </p:cNvSpPr>
          <p:nvPr/>
        </p:nvSpPr>
        <p:spPr bwMode="auto">
          <a:xfrm>
            <a:off x="80010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44" name="Oval 26"/>
          <p:cNvSpPr>
            <a:spLocks noChangeArrowheads="1"/>
          </p:cNvSpPr>
          <p:nvPr/>
        </p:nvSpPr>
        <p:spPr bwMode="auto">
          <a:xfrm>
            <a:off x="8001000" y="5257800"/>
            <a:ext cx="3810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45" name="Text Box 27"/>
          <p:cNvSpPr txBox="1">
            <a:spLocks noChangeArrowheads="1"/>
          </p:cNvSpPr>
          <p:nvPr/>
        </p:nvSpPr>
        <p:spPr bwMode="auto">
          <a:xfrm>
            <a:off x="6781800" y="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75%</a:t>
            </a:r>
          </a:p>
        </p:txBody>
      </p:sp>
      <p:sp>
        <p:nvSpPr>
          <p:cNvPr id="30746" name="Text Box 28"/>
          <p:cNvSpPr txBox="1">
            <a:spLocks noChangeArrowheads="1"/>
          </p:cNvSpPr>
          <p:nvPr/>
        </p:nvSpPr>
        <p:spPr bwMode="auto">
          <a:xfrm>
            <a:off x="4953000" y="4876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.37**</a:t>
            </a:r>
          </a:p>
        </p:txBody>
      </p:sp>
      <p:sp>
        <p:nvSpPr>
          <p:cNvPr id="30747" name="Text Box 29"/>
          <p:cNvSpPr txBox="1">
            <a:spLocks noChangeArrowheads="1"/>
          </p:cNvSpPr>
          <p:nvPr/>
        </p:nvSpPr>
        <p:spPr bwMode="auto">
          <a:xfrm>
            <a:off x="4876800" y="5715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.37**</a:t>
            </a:r>
          </a:p>
        </p:txBody>
      </p:sp>
      <p:sp>
        <p:nvSpPr>
          <p:cNvPr id="30748" name="Text Box 30"/>
          <p:cNvSpPr txBox="1">
            <a:spLocks noChangeArrowheads="1"/>
          </p:cNvSpPr>
          <p:nvPr/>
        </p:nvSpPr>
        <p:spPr bwMode="auto">
          <a:xfrm>
            <a:off x="7391400" y="1676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.10</a:t>
            </a:r>
            <a:r>
              <a:rPr kumimoji="0" lang="en-US" altLang="en-US" sz="1400" b="0" i="1" u="none" strike="noStrike" kern="1200" cap="none" spc="0" normalizeH="0" baseline="0" noProof="0">
                <a:ln>
                  <a:noFill/>
                </a:ln>
                <a:solidFill>
                  <a:prstClr val="black"/>
                </a:solidFill>
                <a:effectLst/>
                <a:uLnTx/>
                <a:uFillTx/>
                <a:latin typeface="Arial" charset="0"/>
                <a:ea typeface="+mn-ea"/>
                <a:cs typeface="+mn-cs"/>
              </a:rPr>
              <a:t>ns</a:t>
            </a:r>
          </a:p>
        </p:txBody>
      </p:sp>
      <p:sp>
        <p:nvSpPr>
          <p:cNvPr id="30749" name="Text Box 31"/>
          <p:cNvSpPr txBox="1">
            <a:spLocks noChangeArrowheads="1"/>
          </p:cNvSpPr>
          <p:nvPr/>
        </p:nvSpPr>
        <p:spPr bwMode="auto">
          <a:xfrm>
            <a:off x="6781800"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35%</a:t>
            </a:r>
          </a:p>
        </p:txBody>
      </p:sp>
      <p:sp>
        <p:nvSpPr>
          <p:cNvPr id="30750" name="Rectangle 32"/>
          <p:cNvSpPr>
            <a:spLocks noChangeArrowheads="1"/>
          </p:cNvSpPr>
          <p:nvPr/>
        </p:nvSpPr>
        <p:spPr bwMode="auto">
          <a:xfrm>
            <a:off x="8382000" y="3048000"/>
            <a:ext cx="617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.08</a:t>
            </a:r>
            <a:r>
              <a:rPr kumimoji="0" lang="en-US" altLang="en-US" sz="1400" b="0" i="1" u="none" strike="noStrike" kern="1200" cap="none" spc="0" normalizeH="0" baseline="0" noProof="0">
                <a:ln>
                  <a:noFill/>
                </a:ln>
                <a:solidFill>
                  <a:prstClr val="black"/>
                </a:solidFill>
                <a:effectLst/>
                <a:uLnTx/>
                <a:uFillTx/>
                <a:latin typeface="Arial" charset="0"/>
                <a:ea typeface="+mn-ea"/>
                <a:cs typeface="+mn-cs"/>
              </a:rPr>
              <a:t>ns</a:t>
            </a:r>
          </a:p>
        </p:txBody>
      </p:sp>
      <p:sp>
        <p:nvSpPr>
          <p:cNvPr id="30751" name="Text Box 33"/>
          <p:cNvSpPr txBox="1">
            <a:spLocks noChangeArrowheads="1"/>
          </p:cNvSpPr>
          <p:nvPr/>
        </p:nvSpPr>
        <p:spPr bwMode="auto">
          <a:xfrm>
            <a:off x="6781800" y="4191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16%</a:t>
            </a:r>
          </a:p>
        </p:txBody>
      </p:sp>
      <p:sp>
        <p:nvSpPr>
          <p:cNvPr id="30752" name="Text Box 34"/>
          <p:cNvSpPr txBox="1">
            <a:spLocks noChangeArrowheads="1"/>
          </p:cNvSpPr>
          <p:nvPr/>
        </p:nvSpPr>
        <p:spPr bwMode="auto">
          <a:xfrm>
            <a:off x="7620000" y="3505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.60***</a:t>
            </a:r>
          </a:p>
        </p:txBody>
      </p:sp>
      <p:sp>
        <p:nvSpPr>
          <p:cNvPr id="30753" name="Text Box 35"/>
          <p:cNvSpPr txBox="1">
            <a:spLocks noChangeArrowheads="1"/>
          </p:cNvSpPr>
          <p:nvPr/>
        </p:nvSpPr>
        <p:spPr bwMode="auto">
          <a:xfrm>
            <a:off x="52578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a:t>
            </a: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11** </a:t>
            </a:r>
          </a:p>
        </p:txBody>
      </p:sp>
      <p:sp>
        <p:nvSpPr>
          <p:cNvPr id="30754" name="Rectangle 36"/>
          <p:cNvSpPr>
            <a:spLocks noChangeArrowheads="1"/>
          </p:cNvSpPr>
          <p:nvPr/>
        </p:nvSpPr>
        <p:spPr bwMode="auto">
          <a:xfrm>
            <a:off x="4572000" y="2667000"/>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.36***</a:t>
            </a:r>
          </a:p>
        </p:txBody>
      </p:sp>
      <p:sp>
        <p:nvSpPr>
          <p:cNvPr id="30755" name="Text Box 37"/>
          <p:cNvSpPr txBox="1">
            <a:spLocks noChangeArrowheads="1"/>
          </p:cNvSpPr>
          <p:nvPr/>
        </p:nvSpPr>
        <p:spPr bwMode="auto">
          <a:xfrm>
            <a:off x="5334000" y="3505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.25*</a:t>
            </a:r>
          </a:p>
        </p:txBody>
      </p:sp>
      <p:sp>
        <p:nvSpPr>
          <p:cNvPr id="30756" name="Text Box 38"/>
          <p:cNvSpPr txBox="1">
            <a:spLocks noChangeArrowheads="1"/>
          </p:cNvSpPr>
          <p:nvPr/>
        </p:nvSpPr>
        <p:spPr bwMode="auto">
          <a:xfrm>
            <a:off x="4572000" y="4267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-.23*</a:t>
            </a:r>
          </a:p>
        </p:txBody>
      </p:sp>
      <p:sp>
        <p:nvSpPr>
          <p:cNvPr id="30757" name="Line 39"/>
          <p:cNvSpPr>
            <a:spLocks noChangeShapeType="1"/>
          </p:cNvSpPr>
          <p:nvPr/>
        </p:nvSpPr>
        <p:spPr bwMode="auto">
          <a:xfrm flipH="1">
            <a:off x="7848600" y="914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58" name="Line 40"/>
          <p:cNvSpPr>
            <a:spLocks noChangeShapeType="1"/>
          </p:cNvSpPr>
          <p:nvPr/>
        </p:nvSpPr>
        <p:spPr bwMode="auto">
          <a:xfrm flipH="1">
            <a:off x="7848600" y="2971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59" name="Line 41"/>
          <p:cNvSpPr>
            <a:spLocks noChangeShapeType="1"/>
          </p:cNvSpPr>
          <p:nvPr/>
        </p:nvSpPr>
        <p:spPr bwMode="auto">
          <a:xfrm flipH="1">
            <a:off x="7848600" y="5410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0" name="Arc 42"/>
          <p:cNvSpPr>
            <a:spLocks/>
          </p:cNvSpPr>
          <p:nvPr/>
        </p:nvSpPr>
        <p:spPr bwMode="auto">
          <a:xfrm>
            <a:off x="8382000" y="990600"/>
            <a:ext cx="609600" cy="4419600"/>
          </a:xfrm>
          <a:custGeom>
            <a:avLst/>
            <a:gdLst>
              <a:gd name="T0" fmla="*/ 2147483647 w 21861"/>
              <a:gd name="T1" fmla="*/ 0 h 43200"/>
              <a:gd name="T2" fmla="*/ 0 w 21861"/>
              <a:gd name="T3" fmla="*/ 2147483647 h 43200"/>
              <a:gd name="T4" fmla="*/ 2147483647 w 21861"/>
              <a:gd name="T5" fmla="*/ 2147483647 h 43200"/>
              <a:gd name="T6" fmla="*/ 0 60000 65536"/>
              <a:gd name="T7" fmla="*/ 0 60000 65536"/>
              <a:gd name="T8" fmla="*/ 0 60000 65536"/>
              <a:gd name="T9" fmla="*/ 0 w 21861"/>
              <a:gd name="T10" fmla="*/ 0 h 43200"/>
              <a:gd name="T11" fmla="*/ 21861 w 21861"/>
              <a:gd name="T12" fmla="*/ 43200 h 43200"/>
            </a:gdLst>
            <a:ahLst/>
            <a:cxnLst>
              <a:cxn ang="T6">
                <a:pos x="T0" y="T1"/>
              </a:cxn>
              <a:cxn ang="T7">
                <a:pos x="T2" y="T3"/>
              </a:cxn>
              <a:cxn ang="T8">
                <a:pos x="T4" y="T5"/>
              </a:cxn>
            </a:cxnLst>
            <a:rect l="T9" t="T10" r="T11" b="T12"/>
            <a:pathLst>
              <a:path w="21861" h="43200" fill="none" extrusionOk="0">
                <a:moveTo>
                  <a:pt x="260" y="0"/>
                </a:moveTo>
                <a:cubicBezTo>
                  <a:pt x="12190" y="0"/>
                  <a:pt x="21861" y="9670"/>
                  <a:pt x="21861" y="21600"/>
                </a:cubicBezTo>
                <a:cubicBezTo>
                  <a:pt x="21861" y="33529"/>
                  <a:pt x="12190" y="43200"/>
                  <a:pt x="261" y="43200"/>
                </a:cubicBezTo>
                <a:cubicBezTo>
                  <a:pt x="173" y="43200"/>
                  <a:pt x="86" y="43199"/>
                  <a:pt x="-1" y="43198"/>
                </a:cubicBezTo>
              </a:path>
              <a:path w="21861" h="43200" stroke="0" extrusionOk="0">
                <a:moveTo>
                  <a:pt x="260" y="0"/>
                </a:moveTo>
                <a:cubicBezTo>
                  <a:pt x="12190" y="0"/>
                  <a:pt x="21861" y="9670"/>
                  <a:pt x="21861" y="21600"/>
                </a:cubicBezTo>
                <a:cubicBezTo>
                  <a:pt x="21861" y="33529"/>
                  <a:pt x="12190" y="43200"/>
                  <a:pt x="261" y="43200"/>
                </a:cubicBezTo>
                <a:cubicBezTo>
                  <a:pt x="173" y="43200"/>
                  <a:pt x="86" y="43199"/>
                  <a:pt x="-1" y="43198"/>
                </a:cubicBezTo>
                <a:lnTo>
                  <a:pt x="261" y="21600"/>
                </a:lnTo>
                <a:lnTo>
                  <a:pt x="260" y="0"/>
                </a:lnTo>
                <a:close/>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1" name="Line 43"/>
          <p:cNvSpPr>
            <a:spLocks noChangeShapeType="1"/>
          </p:cNvSpPr>
          <p:nvPr/>
        </p:nvSpPr>
        <p:spPr bwMode="auto">
          <a:xfrm>
            <a:off x="8153400" y="1066800"/>
            <a:ext cx="0" cy="1752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2" name="Line 44"/>
          <p:cNvSpPr>
            <a:spLocks noChangeShapeType="1"/>
          </p:cNvSpPr>
          <p:nvPr/>
        </p:nvSpPr>
        <p:spPr bwMode="auto">
          <a:xfrm>
            <a:off x="8153400" y="3124200"/>
            <a:ext cx="0" cy="2133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3" name="Line 45"/>
          <p:cNvSpPr>
            <a:spLocks noChangeShapeType="1"/>
          </p:cNvSpPr>
          <p:nvPr/>
        </p:nvSpPr>
        <p:spPr bwMode="auto">
          <a:xfrm flipV="1">
            <a:off x="4495800" y="1371600"/>
            <a:ext cx="2057400" cy="13716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4" name="Text Box 46"/>
          <p:cNvSpPr txBox="1">
            <a:spLocks noChangeArrowheads="1"/>
          </p:cNvSpPr>
          <p:nvPr/>
        </p:nvSpPr>
        <p:spPr bwMode="auto">
          <a:xfrm>
            <a:off x="4572000" y="2133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mn-ea"/>
                <a:cs typeface="+mn-cs"/>
              </a:rPr>
              <a:t>.25</a:t>
            </a: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a:t>
            </a:r>
          </a:p>
        </p:txBody>
      </p:sp>
    </p:spTree>
    <p:extLst>
      <p:ext uri="{BB962C8B-B14F-4D97-AF65-F5344CB8AC3E}">
        <p14:creationId xmlns:p14="http://schemas.microsoft.com/office/powerpoint/2010/main" val="340261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762000"/>
            <a:ext cx="7331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latin typeface="Arial" charset="0"/>
              </a:rPr>
              <a:t>Why is Comorbidity Important?</a:t>
            </a:r>
          </a:p>
        </p:txBody>
      </p:sp>
      <p:sp>
        <p:nvSpPr>
          <p:cNvPr id="5123" name="Text Box 3"/>
          <p:cNvSpPr txBox="1">
            <a:spLocks noChangeArrowheads="1"/>
          </p:cNvSpPr>
          <p:nvPr/>
        </p:nvSpPr>
        <p:spPr bwMode="auto">
          <a:xfrm>
            <a:off x="228600" y="2362200"/>
            <a:ext cx="8610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u="sng" dirty="0">
                <a:latin typeface="Arial" charset="0"/>
              </a:rPr>
              <a:t>Clinical:</a:t>
            </a:r>
            <a:r>
              <a:rPr lang="en-US" altLang="en-US" sz="2400" dirty="0">
                <a:latin typeface="Arial" charset="0"/>
              </a:rPr>
              <a:t>   	</a:t>
            </a:r>
            <a:r>
              <a:rPr lang="en-US" altLang="en-US" sz="2000" dirty="0">
                <a:latin typeface="Arial" charset="0"/>
              </a:rPr>
              <a:t>One disorder may influence course and treatment of the 			other.</a:t>
            </a: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u="sng" dirty="0">
                <a:latin typeface="Arial" charset="0"/>
              </a:rPr>
              <a:t>Taxonomic:</a:t>
            </a:r>
            <a:r>
              <a:rPr lang="en-US" altLang="en-US" sz="2400" dirty="0">
                <a:latin typeface="Arial" charset="0"/>
              </a:rPr>
              <a:t>	</a:t>
            </a:r>
            <a:r>
              <a:rPr lang="en-US" altLang="en-US" sz="2000" dirty="0">
                <a:latin typeface="Arial" charset="0"/>
              </a:rPr>
              <a:t>Comorbidities may lead to remapping diagnostic 			categories.</a:t>
            </a: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u="sng" dirty="0">
                <a:latin typeface="Arial" charset="0"/>
              </a:rPr>
              <a:t>Basic Science</a:t>
            </a:r>
            <a:r>
              <a:rPr lang="en-US" altLang="en-US" sz="2400" u="sng" dirty="0">
                <a:latin typeface="Arial" charset="0"/>
              </a:rPr>
              <a:t>:</a:t>
            </a:r>
            <a:r>
              <a:rPr lang="en-US" altLang="en-US" sz="2400" dirty="0">
                <a:latin typeface="Arial" charset="0"/>
              </a:rPr>
              <a:t>  </a:t>
            </a:r>
            <a:r>
              <a:rPr lang="en-US" altLang="en-US" sz="2000" dirty="0">
                <a:latin typeface="Arial" charset="0"/>
              </a:rPr>
              <a:t>Comorbidities can provide insight into neurobiology and 	    	    	 development.</a:t>
            </a:r>
            <a:r>
              <a:rPr lang="en-US" altLang="en-US" sz="2400" dirty="0">
                <a:latin typeface="Arial" charset="0"/>
              </a:rPr>
              <a:t> </a:t>
            </a:r>
          </a:p>
        </p:txBody>
      </p:sp>
    </p:spTree>
    <p:extLst>
      <p:ext uri="{BB962C8B-B14F-4D97-AF65-F5344CB8AC3E}">
        <p14:creationId xmlns:p14="http://schemas.microsoft.com/office/powerpoint/2010/main" val="1355079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304800"/>
            <a:ext cx="80676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Arial" charset="0"/>
                <a:ea typeface="+mn-ea"/>
                <a:cs typeface="+mn-cs"/>
              </a:rPr>
              <a:t>Summary of Results and Discussion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This model accounted for 75% of the variance in RD, 35% of the variance in  symptoms of inattention, and 16% of the variance in symptoms of hyperactivity/impulsivity.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Furthermore, it reduced the relationship between RD and inattention symptoms from a zero-order correlation of .425 to a non-significant partial correlation of .10, which implies that PS explains a significant amount of their overlap.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It also reduced the relationship between RD and hyperactivity/impulsivity from 0.215 to .08, suggesting that PS partially explains this relationship.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Contrary to prediction, WM did not contribute uniquely to either RD or ADHD symptoms.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These results indicate that PS is a shared cognitive risk factor for RD and ADHD, especially between RD and Inattention symptoms.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
                <a:srgbClr val="CC0000"/>
              </a:buClr>
              <a:buSzTx/>
              <a:buFont typeface="Wingdings" pitchFamily="2" charset="2"/>
              <a:buChar char="ü"/>
              <a:tabLst/>
              <a:defRPr/>
            </a:pPr>
            <a:r>
              <a:rPr kumimoji="0" lang="en-US" altLang="en-US" sz="1600" b="0" i="0" u="none" strike="noStrike" kern="1200" cap="none" spc="0" normalizeH="0" baseline="0" noProof="0" dirty="0">
                <a:ln>
                  <a:noFill/>
                </a:ln>
                <a:solidFill>
                  <a:prstClr val="black"/>
                </a:solidFill>
                <a:effectLst/>
                <a:uLnTx/>
                <a:uFillTx/>
                <a:latin typeface="Arial" charset="0"/>
                <a:ea typeface="+mn-ea"/>
                <a:cs typeface="+mn-cs"/>
              </a:rPr>
              <a:t> Moreover, by using latent traits of symptoms of inattention and hyperactivity/impulsivity and their neuropsychological predictors, we were able to explain a much greater amount of the variance (24-39%) of the symptoms of ADHD than is typically found in the literature (10-12%).  </a:t>
            </a:r>
          </a:p>
        </p:txBody>
      </p:sp>
    </p:spTree>
    <p:extLst>
      <p:ext uri="{BB962C8B-B14F-4D97-AF65-F5344CB8AC3E}">
        <p14:creationId xmlns:p14="http://schemas.microsoft.com/office/powerpoint/2010/main" val="1298534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3"/>
          <p:cNvSpPr>
            <a:spLocks noChangeArrowheads="1"/>
          </p:cNvSpPr>
          <p:nvPr/>
        </p:nvSpPr>
        <p:spPr bwMode="auto">
          <a:xfrm>
            <a:off x="1524000" y="304800"/>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charset="0"/>
                <a:ea typeface="Times New Roman" pitchFamily="18" charset="0"/>
                <a:cs typeface="Arial" charset="0"/>
              </a:rPr>
              <a:t>Genetic Cholesky decomposition analysis of ADHD, reading, and processing speed. Solid paths are significant (p &lt; .01).</a:t>
            </a:r>
          </a:p>
        </p:txBody>
      </p:sp>
      <p:grpSp>
        <p:nvGrpSpPr>
          <p:cNvPr id="32772" name="Group 4"/>
          <p:cNvGrpSpPr>
            <a:grpSpLocks/>
          </p:cNvGrpSpPr>
          <p:nvPr/>
        </p:nvGrpSpPr>
        <p:grpSpPr bwMode="auto">
          <a:xfrm>
            <a:off x="2590800" y="1447800"/>
            <a:ext cx="3962400" cy="4191000"/>
            <a:chOff x="304800" y="762000"/>
            <a:chExt cx="3804581" cy="3961755"/>
          </a:xfrm>
        </p:grpSpPr>
        <p:sp>
          <p:nvSpPr>
            <p:cNvPr id="6" name="Oval 5"/>
            <p:cNvSpPr>
              <a:spLocks noChangeAspect="1"/>
            </p:cNvSpPr>
            <p:nvPr/>
          </p:nvSpPr>
          <p:spPr>
            <a:xfrm>
              <a:off x="304800" y="762000"/>
              <a:ext cx="549373" cy="549186"/>
            </a:xfrm>
            <a:prstGeom prst="ellipse">
              <a:avLst/>
            </a:prstGeom>
            <a:solidFill>
              <a:srgbClr val="00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A1</a:t>
              </a:r>
            </a:p>
          </p:txBody>
        </p:sp>
        <p:sp>
          <p:nvSpPr>
            <p:cNvPr id="7" name="Oval 6"/>
            <p:cNvSpPr>
              <a:spLocks noChangeAspect="1"/>
            </p:cNvSpPr>
            <p:nvPr/>
          </p:nvSpPr>
          <p:spPr>
            <a:xfrm>
              <a:off x="304800" y="1600064"/>
              <a:ext cx="549373" cy="549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A2</a:t>
              </a:r>
            </a:p>
          </p:txBody>
        </p:sp>
        <p:sp>
          <p:nvSpPr>
            <p:cNvPr id="8" name="Oval 7"/>
            <p:cNvSpPr>
              <a:spLocks noChangeAspect="1"/>
            </p:cNvSpPr>
            <p:nvPr/>
          </p:nvSpPr>
          <p:spPr>
            <a:xfrm>
              <a:off x="304800" y="2438127"/>
              <a:ext cx="549373" cy="549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A3</a:t>
              </a:r>
            </a:p>
          </p:txBody>
        </p:sp>
        <p:sp>
          <p:nvSpPr>
            <p:cNvPr id="9" name="Oval 8"/>
            <p:cNvSpPr>
              <a:spLocks noChangeAspect="1"/>
            </p:cNvSpPr>
            <p:nvPr/>
          </p:nvSpPr>
          <p:spPr>
            <a:xfrm>
              <a:off x="304800" y="4114254"/>
              <a:ext cx="549373" cy="549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A5</a:t>
              </a:r>
            </a:p>
          </p:txBody>
        </p:sp>
        <p:sp>
          <p:nvSpPr>
            <p:cNvPr id="10" name="Oval 9"/>
            <p:cNvSpPr>
              <a:spLocks noChangeAspect="1"/>
            </p:cNvSpPr>
            <p:nvPr/>
          </p:nvSpPr>
          <p:spPr>
            <a:xfrm>
              <a:off x="304800" y="3276191"/>
              <a:ext cx="549373" cy="5491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A4</a:t>
              </a:r>
            </a:p>
          </p:txBody>
        </p:sp>
        <p:grpSp>
          <p:nvGrpSpPr>
            <p:cNvPr id="32779" name="Group 32"/>
            <p:cNvGrpSpPr>
              <a:grpSpLocks/>
            </p:cNvGrpSpPr>
            <p:nvPr/>
          </p:nvGrpSpPr>
          <p:grpSpPr bwMode="auto">
            <a:xfrm>
              <a:off x="2591207" y="762000"/>
              <a:ext cx="1518174" cy="3961755"/>
              <a:chOff x="2438807" y="914400"/>
              <a:chExt cx="1518174" cy="3961755"/>
            </a:xfrm>
          </p:grpSpPr>
          <p:sp>
            <p:nvSpPr>
              <p:cNvPr id="43" name="Rectangle 8"/>
              <p:cNvSpPr/>
              <p:nvPr/>
            </p:nvSpPr>
            <p:spPr>
              <a:xfrm>
                <a:off x="2438807" y="914400"/>
                <a:ext cx="1279753" cy="549186"/>
              </a:xfrm>
              <a:prstGeom prst="rect">
                <a:avLst/>
              </a:prstGeom>
              <a:solidFill>
                <a:srgbClr val="00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Processing Speed</a:t>
                </a:r>
              </a:p>
            </p:txBody>
          </p:sp>
          <p:sp>
            <p:nvSpPr>
              <p:cNvPr id="44" name="Rectangle 43"/>
              <p:cNvSpPr/>
              <p:nvPr/>
            </p:nvSpPr>
            <p:spPr>
              <a:xfrm>
                <a:off x="2438807" y="1752464"/>
                <a:ext cx="1279753" cy="549186"/>
              </a:xfrm>
              <a:prstGeom prst="rect">
                <a:avLst/>
              </a:prstGeom>
              <a:solidFill>
                <a:srgbClr val="00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Naming Speed</a:t>
                </a:r>
              </a:p>
            </p:txBody>
          </p:sp>
          <p:sp>
            <p:nvSpPr>
              <p:cNvPr id="45" name="Rectangle 44"/>
              <p:cNvSpPr/>
              <p:nvPr/>
            </p:nvSpPr>
            <p:spPr>
              <a:xfrm>
                <a:off x="2438807" y="2590527"/>
                <a:ext cx="1279753" cy="549186"/>
              </a:xfrm>
              <a:prstGeom prst="rect">
                <a:avLst/>
              </a:prstGeom>
              <a:solidFill>
                <a:srgbClr val="A568D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Word Reading</a:t>
                </a:r>
              </a:p>
            </p:txBody>
          </p:sp>
          <p:sp>
            <p:nvSpPr>
              <p:cNvPr id="46" name="Rectangle 45"/>
              <p:cNvSpPr/>
              <p:nvPr/>
            </p:nvSpPr>
            <p:spPr>
              <a:xfrm>
                <a:off x="2438807" y="4119042"/>
                <a:ext cx="1518174" cy="757113"/>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Hyperactivity-Impulsivity</a:t>
                </a:r>
              </a:p>
            </p:txBody>
          </p:sp>
          <p:sp>
            <p:nvSpPr>
              <p:cNvPr id="47" name="Rectangle 46"/>
              <p:cNvSpPr/>
              <p:nvPr/>
            </p:nvSpPr>
            <p:spPr>
              <a:xfrm>
                <a:off x="2438807" y="3428591"/>
                <a:ext cx="1279753" cy="549186"/>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Inattention</a:t>
                </a:r>
              </a:p>
            </p:txBody>
          </p:sp>
        </p:grpSp>
        <p:cxnSp>
          <p:nvCxnSpPr>
            <p:cNvPr id="12" name="Straight Arrow Connector 11"/>
            <p:cNvCxnSpPr>
              <a:stCxn id="6" idx="6"/>
            </p:cNvCxnSpPr>
            <p:nvPr/>
          </p:nvCxnSpPr>
          <p:spPr>
            <a:xfrm>
              <a:off x="854173" y="1036593"/>
              <a:ext cx="1737034" cy="1587"/>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838295" y="1066750"/>
              <a:ext cx="1737034" cy="838064"/>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rot="16200000" flipH="1">
              <a:off x="898915" y="1017250"/>
              <a:ext cx="1665017" cy="1738622"/>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rot="16200000" flipH="1">
              <a:off x="449723" y="1448980"/>
              <a:ext cx="2550697" cy="1738622"/>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16200000" flipH="1">
              <a:off x="29105" y="1879123"/>
              <a:ext cx="3398284" cy="1738622"/>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sp>
          <p:nvSpPr>
            <p:cNvPr id="32785" name="TextBox 16"/>
            <p:cNvSpPr txBox="1">
              <a:spLocks noChangeArrowheads="1"/>
            </p:cNvSpPr>
            <p:nvPr/>
          </p:nvSpPr>
          <p:spPr bwMode="auto">
            <a:xfrm>
              <a:off x="1600200" y="82296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.76</a:t>
              </a:r>
            </a:p>
          </p:txBody>
        </p:sp>
        <p:sp>
          <p:nvSpPr>
            <p:cNvPr id="32786" name="TextBox 17"/>
            <p:cNvSpPr txBox="1">
              <a:spLocks noChangeArrowheads="1"/>
            </p:cNvSpPr>
            <p:nvPr/>
          </p:nvSpPr>
          <p:spPr bwMode="auto">
            <a:xfrm>
              <a:off x="1600200" y="12192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.49</a:t>
              </a:r>
            </a:p>
          </p:txBody>
        </p:sp>
        <p:sp>
          <p:nvSpPr>
            <p:cNvPr id="32787" name="TextBox 18"/>
            <p:cNvSpPr txBox="1">
              <a:spLocks noChangeArrowheads="1"/>
            </p:cNvSpPr>
            <p:nvPr/>
          </p:nvSpPr>
          <p:spPr bwMode="auto">
            <a:xfrm>
              <a:off x="1600200" y="1572768"/>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.52</a:t>
              </a:r>
            </a:p>
          </p:txBody>
        </p:sp>
        <p:sp>
          <p:nvSpPr>
            <p:cNvPr id="32788" name="TextBox 19"/>
            <p:cNvSpPr txBox="1">
              <a:spLocks noChangeArrowheads="1"/>
            </p:cNvSpPr>
            <p:nvPr/>
          </p:nvSpPr>
          <p:spPr bwMode="auto">
            <a:xfrm>
              <a:off x="1600200" y="1956816"/>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.49</a:t>
              </a:r>
            </a:p>
          </p:txBody>
        </p:sp>
        <p:sp>
          <p:nvSpPr>
            <p:cNvPr id="32789" name="TextBox 20"/>
            <p:cNvSpPr txBox="1">
              <a:spLocks noChangeArrowheads="1"/>
            </p:cNvSpPr>
            <p:nvPr/>
          </p:nvSpPr>
          <p:spPr bwMode="auto">
            <a:xfrm>
              <a:off x="1600200" y="233172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.21</a:t>
              </a:r>
            </a:p>
          </p:txBody>
        </p:sp>
        <p:cxnSp>
          <p:nvCxnSpPr>
            <p:cNvPr id="22" name="Straight Arrow Connector 21"/>
            <p:cNvCxnSpPr/>
            <p:nvPr/>
          </p:nvCxnSpPr>
          <p:spPr>
            <a:xfrm>
              <a:off x="854173" y="1855610"/>
              <a:ext cx="1737034" cy="158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54173" y="1855610"/>
              <a:ext cx="1737034" cy="838064"/>
            </a:xfrm>
            <a:prstGeom prst="straightConnector1">
              <a:avLst/>
            </a:prstGeom>
            <a:ln w="635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899708" y="1837061"/>
              <a:ext cx="1663429" cy="1738622"/>
            </a:xfrm>
            <a:prstGeom prst="straightConnector1">
              <a:avLst/>
            </a:prstGeom>
            <a:ln w="635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448930" y="2268790"/>
              <a:ext cx="2552285" cy="1738622"/>
            </a:xfrm>
            <a:prstGeom prst="straightConnector1">
              <a:avLst/>
            </a:prstGeom>
            <a:ln w="635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32794" name="TextBox 25"/>
            <p:cNvSpPr txBox="1">
              <a:spLocks noChangeArrowheads="1"/>
            </p:cNvSpPr>
            <p:nvPr/>
          </p:nvSpPr>
          <p:spPr bwMode="auto">
            <a:xfrm>
              <a:off x="987552" y="16764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.56</a:t>
              </a:r>
            </a:p>
          </p:txBody>
        </p:sp>
        <p:sp>
          <p:nvSpPr>
            <p:cNvPr id="32795" name="TextBox 26"/>
            <p:cNvSpPr txBox="1">
              <a:spLocks noChangeArrowheads="1"/>
            </p:cNvSpPr>
            <p:nvPr/>
          </p:nvSpPr>
          <p:spPr bwMode="auto">
            <a:xfrm>
              <a:off x="990600" y="18288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.16</a:t>
              </a:r>
            </a:p>
          </p:txBody>
        </p:sp>
        <p:sp>
          <p:nvSpPr>
            <p:cNvPr id="32796" name="TextBox 27"/>
            <p:cNvSpPr txBox="1">
              <a:spLocks noChangeArrowheads="1"/>
            </p:cNvSpPr>
            <p:nvPr/>
          </p:nvSpPr>
          <p:spPr bwMode="auto">
            <a:xfrm>
              <a:off x="990600" y="19812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.03</a:t>
              </a:r>
            </a:p>
          </p:txBody>
        </p:sp>
        <p:sp>
          <p:nvSpPr>
            <p:cNvPr id="32797" name="TextBox 28"/>
            <p:cNvSpPr txBox="1">
              <a:spLocks noChangeArrowheads="1"/>
            </p:cNvSpPr>
            <p:nvPr/>
          </p:nvSpPr>
          <p:spPr bwMode="auto">
            <a:xfrm>
              <a:off x="990600" y="21336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.00</a:t>
              </a:r>
            </a:p>
          </p:txBody>
        </p:sp>
        <p:grpSp>
          <p:nvGrpSpPr>
            <p:cNvPr id="32798" name="Group 45"/>
            <p:cNvGrpSpPr>
              <a:grpSpLocks/>
            </p:cNvGrpSpPr>
            <p:nvPr/>
          </p:nvGrpSpPr>
          <p:grpSpPr bwMode="auto">
            <a:xfrm>
              <a:off x="853440" y="2545080"/>
              <a:ext cx="1746504" cy="1862328"/>
              <a:chOff x="853440" y="2545080"/>
              <a:chExt cx="1746504" cy="1862328"/>
            </a:xfrm>
          </p:grpSpPr>
          <p:cxnSp>
            <p:nvCxnSpPr>
              <p:cNvPr id="37" name="Straight Arrow Connector 36"/>
              <p:cNvCxnSpPr/>
              <p:nvPr/>
            </p:nvCxnSpPr>
            <p:spPr>
              <a:xfrm>
                <a:off x="854173" y="2723831"/>
                <a:ext cx="1737034"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54173" y="2723831"/>
                <a:ext cx="1737034" cy="839651"/>
              </a:xfrm>
              <a:prstGeom prst="straightConnector1">
                <a:avLst/>
              </a:prstGeom>
              <a:ln w="635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899709" y="2706869"/>
                <a:ext cx="1665017" cy="1737034"/>
              </a:xfrm>
              <a:prstGeom prst="straightConnector1">
                <a:avLst/>
              </a:prstGeom>
              <a:ln w="635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32808" name="TextBox 39"/>
              <p:cNvSpPr txBox="1">
                <a:spLocks noChangeArrowheads="1"/>
              </p:cNvSpPr>
              <p:nvPr/>
            </p:nvSpPr>
            <p:spPr bwMode="auto">
              <a:xfrm>
                <a:off x="990600" y="254508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.60</a:t>
                </a:r>
              </a:p>
            </p:txBody>
          </p:sp>
          <p:sp>
            <p:nvSpPr>
              <p:cNvPr id="32809" name="TextBox 40"/>
              <p:cNvSpPr txBox="1">
                <a:spLocks noChangeArrowheads="1"/>
              </p:cNvSpPr>
              <p:nvPr/>
            </p:nvSpPr>
            <p:spPr bwMode="auto">
              <a:xfrm>
                <a:off x="990600" y="269748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.09</a:t>
                </a:r>
              </a:p>
            </p:txBody>
          </p:sp>
          <p:sp>
            <p:nvSpPr>
              <p:cNvPr id="32810" name="TextBox 41"/>
              <p:cNvSpPr txBox="1">
                <a:spLocks noChangeArrowheads="1"/>
              </p:cNvSpPr>
              <p:nvPr/>
            </p:nvSpPr>
            <p:spPr bwMode="auto">
              <a:xfrm>
                <a:off x="990600" y="284988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.07</a:t>
                </a:r>
              </a:p>
            </p:txBody>
          </p:sp>
        </p:grpSp>
        <p:cxnSp>
          <p:nvCxnSpPr>
            <p:cNvPr id="31" name="Straight Arrow Connector 30"/>
            <p:cNvCxnSpPr/>
            <p:nvPr/>
          </p:nvCxnSpPr>
          <p:spPr>
            <a:xfrm>
              <a:off x="854173" y="3547610"/>
              <a:ext cx="1737034" cy="158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54173" y="3547610"/>
              <a:ext cx="1737034" cy="83806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32801" name="TextBox 32"/>
            <p:cNvSpPr txBox="1">
              <a:spLocks noChangeArrowheads="1"/>
            </p:cNvSpPr>
            <p:nvPr/>
          </p:nvSpPr>
          <p:spPr bwMode="auto">
            <a:xfrm>
              <a:off x="990600" y="3346704"/>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.71</a:t>
              </a:r>
            </a:p>
          </p:txBody>
        </p:sp>
        <p:sp>
          <p:nvSpPr>
            <p:cNvPr id="32802" name="TextBox 33"/>
            <p:cNvSpPr txBox="1">
              <a:spLocks noChangeArrowheads="1"/>
            </p:cNvSpPr>
            <p:nvPr/>
          </p:nvSpPr>
          <p:spPr bwMode="auto">
            <a:xfrm>
              <a:off x="993648" y="3657600"/>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.61</a:t>
              </a:r>
            </a:p>
          </p:txBody>
        </p:sp>
        <p:cxnSp>
          <p:nvCxnSpPr>
            <p:cNvPr id="35" name="Straight Arrow Connector 34"/>
            <p:cNvCxnSpPr/>
            <p:nvPr/>
          </p:nvCxnSpPr>
          <p:spPr>
            <a:xfrm>
              <a:off x="854173" y="4419005"/>
              <a:ext cx="1737034"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804" name="TextBox 35"/>
            <p:cNvSpPr txBox="1">
              <a:spLocks noChangeArrowheads="1"/>
            </p:cNvSpPr>
            <p:nvPr/>
          </p:nvSpPr>
          <p:spPr bwMode="auto">
            <a:xfrm>
              <a:off x="990600" y="4218432"/>
              <a:ext cx="22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charset="0"/>
                  <a:ea typeface="+mn-ea"/>
                  <a:cs typeface="Arial" charset="0"/>
                </a:rPr>
                <a:t>.57</a:t>
              </a:r>
            </a:p>
          </p:txBody>
        </p:sp>
      </p:grpSp>
      <p:sp>
        <p:nvSpPr>
          <p:cNvPr id="32773" name="Rectangle 3"/>
          <p:cNvSpPr>
            <a:spLocks noChangeArrowheads="1"/>
          </p:cNvSpPr>
          <p:nvPr/>
        </p:nvSpPr>
        <p:spPr bwMode="auto">
          <a:xfrm>
            <a:off x="914400" y="5867400"/>
            <a:ext cx="716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charset="0"/>
                <a:ea typeface="Times New Roman" pitchFamily="18" charset="0"/>
                <a:cs typeface="Arial" charset="0"/>
              </a:rPr>
              <a:t>Willcutt</a:t>
            </a:r>
            <a:r>
              <a:rPr kumimoji="0" lang="en-US" altLang="en-US" sz="1600" b="0" i="0" u="none" strike="noStrike" kern="1200" cap="none" spc="0" normalizeH="0" baseline="0" noProof="0" dirty="0">
                <a:ln>
                  <a:noFill/>
                </a:ln>
                <a:solidFill>
                  <a:prstClr val="black"/>
                </a:solidFill>
                <a:effectLst/>
                <a:uLnTx/>
                <a:uFillTx/>
                <a:latin typeface="Arial" charset="0"/>
                <a:ea typeface="Times New Roman" pitchFamily="18" charset="0"/>
                <a:cs typeface="Arial" charset="0"/>
              </a:rPr>
              <a:t>, et al. (2010</a:t>
            </a:r>
            <a:r>
              <a:rPr kumimoji="0" lang="en-US" altLang="en-US" sz="1600" b="0" i="0" u="none" strike="noStrike" kern="1200" cap="none" spc="0" normalizeH="0" baseline="0" noProof="0" dirty="0" smtClean="0">
                <a:ln>
                  <a:noFill/>
                </a:ln>
                <a:solidFill>
                  <a:prstClr val="black"/>
                </a:solidFill>
                <a:effectLst/>
                <a:uLnTx/>
                <a:uFillTx/>
                <a:latin typeface="Arial" charset="0"/>
                <a:ea typeface="Times New Roman" pitchFamily="18" charset="0"/>
                <a:cs typeface="Arial" charset="0"/>
              </a:rPr>
              <a:t>).</a:t>
            </a:r>
            <a:endParaRPr kumimoji="0" lang="en-US" altLang="en-US" sz="1600" b="0" i="0" u="none" strike="noStrike" kern="1200" cap="none" spc="0" normalizeH="0" baseline="0" noProof="0" dirty="0">
              <a:ln>
                <a:noFill/>
              </a:ln>
              <a:solidFill>
                <a:prstClr val="black"/>
              </a:solidFill>
              <a:effectLst/>
              <a:uLnTx/>
              <a:uFillTx/>
              <a:latin typeface="Arial" charset="0"/>
              <a:ea typeface="Times New Roman" pitchFamily="18" charset="0"/>
              <a:cs typeface="Arial" charset="0"/>
            </a:endParaRPr>
          </a:p>
        </p:txBody>
      </p:sp>
    </p:spTree>
    <p:extLst>
      <p:ext uri="{BB962C8B-B14F-4D97-AF65-F5344CB8AC3E}">
        <p14:creationId xmlns:p14="http://schemas.microsoft.com/office/powerpoint/2010/main" val="4209254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166" y="581055"/>
            <a:ext cx="5791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Summary of RD and ADHD Comorbidity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059766" y="1676400"/>
            <a:ext cx="685800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Multiple cognitive factors are needed to predict single word reading and ADHD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For reading, PA, PS Motor and PS Verbal accounted for 75% of variance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For ADHD Inattention, Inhibition and PS Motor accounted for 35% of variance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PS Motor </a:t>
            </a:r>
            <a:r>
              <a:rPr kumimoji="0" lang="en-US" sz="1800" b="0" i="0" u="sng" strike="noStrike" kern="1200" cap="none" spc="0" normalizeH="0" baseline="0" noProof="0" dirty="0" smtClean="0">
                <a:ln>
                  <a:noFill/>
                </a:ln>
                <a:solidFill>
                  <a:prstClr val="black"/>
                </a:solidFill>
                <a:effectLst/>
                <a:uLnTx/>
                <a:uFillTx/>
                <a:latin typeface="Calibri"/>
                <a:ea typeface="+mn-ea"/>
                <a:cs typeface="+mn-cs"/>
              </a:rPr>
              <a:t>completely</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accounts for the comorbidity between reading and ADHD, </a:t>
            </a:r>
            <a:r>
              <a:rPr kumimoji="0" lang="en-US" sz="1800" b="0" i="0" u="sng" strike="noStrike" kern="1200" cap="none" spc="0" normalizeH="0" baseline="0" noProof="0" dirty="0" smtClean="0">
                <a:ln>
                  <a:noFill/>
                </a:ln>
                <a:solidFill>
                  <a:prstClr val="black"/>
                </a:solidFill>
                <a:effectLst/>
                <a:uLnTx/>
                <a:uFillTx/>
                <a:latin typeface="Calibri"/>
                <a:ea typeface="+mn-ea"/>
                <a:cs typeface="+mn-cs"/>
              </a:rPr>
              <a:t>both</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the cognitive and genetic levels.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94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066800"/>
            <a:ext cx="6629400" cy="335476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600"/>
              </a:spcAft>
              <a:buClrTx/>
              <a:buSzTx/>
              <a:buFont typeface="+mj-lt"/>
              <a:buAutoNum type="romanUcPeriod" startAt="3"/>
              <a:tabLst/>
              <a:defRPr/>
            </a:pP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Etiology</a:t>
            </a:r>
          </a:p>
          <a:p>
            <a:pPr marL="742950" marR="0" lvl="1" indent="-28575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 Genes and Gene Families</a:t>
            </a:r>
          </a:p>
          <a:p>
            <a:pPr marL="742950" marR="0" lvl="1" indent="-28575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 Environmental </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Risk Factors</a:t>
            </a:r>
          </a:p>
          <a:p>
            <a:pPr marL="742950" marR="0" lvl="1" indent="-28575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 Shared </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etiologic risk factors for </a:t>
            </a: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these </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5 </a:t>
            </a: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disorders</a:t>
            </a:r>
          </a:p>
          <a:p>
            <a:pPr marL="742950" marR="0" lvl="1" indent="-28575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3200" b="0" i="0" u="none" strike="noStrike" kern="1200" cap="none" spc="0" normalizeH="0" baseline="0" noProof="0" dirty="0" smtClean="0">
                <a:ln>
                  <a:noFill/>
                </a:ln>
                <a:solidFill>
                  <a:prstClr val="black"/>
                </a:solidFill>
                <a:effectLst/>
                <a:uLnTx/>
                <a:uFillTx/>
                <a:latin typeface="Calibri"/>
                <a:ea typeface="Times New Roman"/>
                <a:cs typeface="+mn-cs"/>
              </a:rPr>
              <a:t> Gene-Environment Interplay</a:t>
            </a: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Tree>
    <p:extLst>
      <p:ext uri="{BB962C8B-B14F-4D97-AF65-F5344CB8AC3E}">
        <p14:creationId xmlns:p14="http://schemas.microsoft.com/office/powerpoint/2010/main" val="4146686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3_01_0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52400"/>
            <a:ext cx="632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03_01_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3478731"/>
            <a:ext cx="632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133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876124" y="1371600"/>
            <a:ext cx="5562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800100"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Heritability</a:t>
            </a: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Linkage</a:t>
            </a: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Association and GWAS</a:t>
            </a: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Candidate Genes</a:t>
            </a: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Molecular Signaling Pathways</a:t>
            </a: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876124" y="536530"/>
            <a:ext cx="5181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smtClean="0">
                <a:ln>
                  <a:noFill/>
                </a:ln>
                <a:solidFill>
                  <a:prstClr val="black"/>
                </a:solidFill>
                <a:effectLst/>
                <a:uLnTx/>
                <a:uFillTx/>
                <a:latin typeface="Calibri"/>
                <a:ea typeface="+mn-ea"/>
                <a:cs typeface="+mn-cs"/>
              </a:rPr>
              <a:t>Finding Genes</a:t>
            </a:r>
            <a:endParaRPr kumimoji="0" lang="en-US" alt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713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615950" y="996950"/>
            <a:ext cx="7835900" cy="5702300"/>
            <a:chOff x="388" y="628"/>
            <a:chExt cx="4936" cy="3592"/>
          </a:xfrm>
        </p:grpSpPr>
        <p:sp>
          <p:nvSpPr>
            <p:cNvPr id="38916" name="Rectangle 3"/>
            <p:cNvSpPr>
              <a:spLocks noChangeArrowheads="1"/>
            </p:cNvSpPr>
            <p:nvPr/>
          </p:nvSpPr>
          <p:spPr bwMode="auto">
            <a:xfrm>
              <a:off x="388" y="628"/>
              <a:ext cx="4936" cy="359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38917" name="Picture 4"/>
            <p:cNvPicPr>
              <a:picLocks noChangeArrowheads="1"/>
            </p:cNvPicPr>
            <p:nvPr/>
          </p:nvPicPr>
          <p:blipFill>
            <a:blip r:embed="rId2" cstate="email">
              <a:extLst>
                <a:ext uri="{28A0092B-C50C-407E-A947-70E740481C1C}">
                  <a14:useLocalDpi xmlns:a14="http://schemas.microsoft.com/office/drawing/2010/main"/>
                </a:ext>
              </a:extLst>
            </a:blip>
            <a:srcRect l="76610" t="24930" r="11" b="37630"/>
            <a:stretch>
              <a:fillRect/>
            </a:stretch>
          </p:blipFill>
          <p:spPr bwMode="auto">
            <a:xfrm>
              <a:off x="498" y="924"/>
              <a:ext cx="1662" cy="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5"/>
            <p:cNvSpPr>
              <a:spLocks noChangeArrowheads="1"/>
            </p:cNvSpPr>
            <p:nvPr/>
          </p:nvSpPr>
          <p:spPr bwMode="auto">
            <a:xfrm>
              <a:off x="2343" y="678"/>
              <a:ext cx="2889" cy="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Testis determining factor (TDF)</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Channel Flipping (FLP)</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Catching &amp; Throwing (BLZ-1)</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Self-confidence (BLZ-2)</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Ability to remember &amp; tell jokes (GOT-1)</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Air Guitar (RIF)</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Ability to identify aircraft (DC-10)</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Facination with Reptilia &amp; Arachnoidia (MOM-4U)</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Spitting (P2-E)</a:t>
              </a:r>
            </a:p>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Lack of recall for dates (OOPS)</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p:txBody>
        </p:sp>
        <p:sp>
          <p:nvSpPr>
            <p:cNvPr id="38919" name="Line 6"/>
            <p:cNvSpPr>
              <a:spLocks noChangeShapeType="1"/>
            </p:cNvSpPr>
            <p:nvPr/>
          </p:nvSpPr>
          <p:spPr bwMode="auto">
            <a:xfrm flipH="1">
              <a:off x="1968" y="768"/>
              <a:ext cx="432" cy="48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0" name="Line 7"/>
            <p:cNvSpPr>
              <a:spLocks noChangeShapeType="1"/>
            </p:cNvSpPr>
            <p:nvPr/>
          </p:nvSpPr>
          <p:spPr bwMode="auto">
            <a:xfrm flipH="1">
              <a:off x="1968" y="1104"/>
              <a:ext cx="384" cy="48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1" name="Line 8"/>
            <p:cNvSpPr>
              <a:spLocks noChangeShapeType="1"/>
            </p:cNvSpPr>
            <p:nvPr/>
          </p:nvSpPr>
          <p:spPr bwMode="auto">
            <a:xfrm flipH="1">
              <a:off x="1968" y="1344"/>
              <a:ext cx="384" cy="288"/>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2" name="Line 9"/>
            <p:cNvSpPr>
              <a:spLocks noChangeShapeType="1"/>
            </p:cNvSpPr>
            <p:nvPr/>
          </p:nvSpPr>
          <p:spPr bwMode="auto">
            <a:xfrm flipH="1">
              <a:off x="2016" y="1632"/>
              <a:ext cx="336" cy="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3" name="Line 10"/>
            <p:cNvSpPr>
              <a:spLocks noChangeShapeType="1"/>
            </p:cNvSpPr>
            <p:nvPr/>
          </p:nvSpPr>
          <p:spPr bwMode="auto">
            <a:xfrm flipH="1" flipV="1">
              <a:off x="1968" y="1776"/>
              <a:ext cx="384" cy="144"/>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4" name="Line 11"/>
            <p:cNvSpPr>
              <a:spLocks noChangeShapeType="1"/>
            </p:cNvSpPr>
            <p:nvPr/>
          </p:nvSpPr>
          <p:spPr bwMode="auto">
            <a:xfrm flipH="1" flipV="1">
              <a:off x="1968" y="2160"/>
              <a:ext cx="384" cy="24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5" name="Line 12"/>
            <p:cNvSpPr>
              <a:spLocks noChangeShapeType="1"/>
            </p:cNvSpPr>
            <p:nvPr/>
          </p:nvSpPr>
          <p:spPr bwMode="auto">
            <a:xfrm flipH="1" flipV="1">
              <a:off x="1968" y="2304"/>
              <a:ext cx="384" cy="384"/>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6" name="Line 13"/>
            <p:cNvSpPr>
              <a:spLocks noChangeShapeType="1"/>
            </p:cNvSpPr>
            <p:nvPr/>
          </p:nvSpPr>
          <p:spPr bwMode="auto">
            <a:xfrm flipH="1" flipV="1">
              <a:off x="1968" y="2544"/>
              <a:ext cx="384" cy="43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7" name="Line 14"/>
            <p:cNvSpPr>
              <a:spLocks noChangeShapeType="1"/>
            </p:cNvSpPr>
            <p:nvPr/>
          </p:nvSpPr>
          <p:spPr bwMode="auto">
            <a:xfrm flipH="1" flipV="1">
              <a:off x="1968" y="2592"/>
              <a:ext cx="336" cy="768"/>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28" name="Line 15"/>
            <p:cNvSpPr>
              <a:spLocks noChangeShapeType="1"/>
            </p:cNvSpPr>
            <p:nvPr/>
          </p:nvSpPr>
          <p:spPr bwMode="auto">
            <a:xfrm flipH="1" flipV="1">
              <a:off x="1968" y="2640"/>
              <a:ext cx="384" cy="1104"/>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915" name="Rectangle 16"/>
          <p:cNvSpPr>
            <a:spLocks noChangeArrowheads="1"/>
          </p:cNvSpPr>
          <p:nvPr/>
        </p:nvSpPr>
        <p:spPr bwMode="auto">
          <a:xfrm>
            <a:off x="2651125" y="242888"/>
            <a:ext cx="3645037"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Y Chromosome Map</a:t>
            </a:r>
          </a:p>
        </p:txBody>
      </p:sp>
    </p:spTree>
    <p:extLst>
      <p:ext uri="{BB962C8B-B14F-4D97-AF65-F5344CB8AC3E}">
        <p14:creationId xmlns:p14="http://schemas.microsoft.com/office/powerpoint/2010/main" val="186949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627063" y="1076325"/>
            <a:ext cx="7835900" cy="5702300"/>
            <a:chOff x="395" y="678"/>
            <a:chExt cx="4936" cy="3592"/>
          </a:xfrm>
        </p:grpSpPr>
        <p:sp>
          <p:nvSpPr>
            <p:cNvPr id="39942" name="Rectangle 3"/>
            <p:cNvSpPr>
              <a:spLocks noChangeArrowheads="1"/>
            </p:cNvSpPr>
            <p:nvPr/>
          </p:nvSpPr>
          <p:spPr bwMode="auto">
            <a:xfrm>
              <a:off x="395" y="678"/>
              <a:ext cx="4936" cy="359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39943" name="Picture 4"/>
            <p:cNvPicPr>
              <a:picLocks noChangeArrowheads="1"/>
            </p:cNvPicPr>
            <p:nvPr/>
          </p:nvPicPr>
          <p:blipFill>
            <a:blip r:embed="rId2" cstate="email">
              <a:extLst>
                <a:ext uri="{28A0092B-C50C-407E-A947-70E740481C1C}">
                  <a14:useLocalDpi xmlns:a14="http://schemas.microsoft.com/office/drawing/2010/main"/>
                </a:ext>
              </a:extLst>
            </a:blip>
            <a:srcRect l="76610" t="24930" r="-327" b="43243"/>
            <a:stretch>
              <a:fillRect/>
            </a:stretch>
          </p:blipFill>
          <p:spPr bwMode="auto">
            <a:xfrm>
              <a:off x="498" y="924"/>
              <a:ext cx="1686"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5"/>
            <p:cNvSpPr>
              <a:spLocks noChangeArrowheads="1"/>
            </p:cNvSpPr>
            <p:nvPr/>
          </p:nvSpPr>
          <p:spPr bwMode="auto">
            <a:xfrm>
              <a:off x="2343" y="678"/>
              <a:ext cx="2889" cy="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ct val="2500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Shoe Collection Factor (DSW)</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Remembering what you said (LTM)</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Lie Detection Factor </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Jewelry Locus (ShaneCo)</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Does this make my butt look big? locus</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Multi tasking locus (on multiple loci)</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200" b="1" i="0" u="none" strike="noStrike" kern="1200" cap="none" spc="0" normalizeH="0" baseline="0" noProof="0">
                  <a:ln>
                    <a:noFill/>
                  </a:ln>
                  <a:solidFill>
                    <a:srgbClr val="CC0000"/>
                  </a:solidFill>
                  <a:effectLst/>
                  <a:uLnTx/>
                  <a:uFillTx/>
                  <a:latin typeface="Arial" charset="0"/>
                  <a:ea typeface="+mn-ea"/>
                  <a:cs typeface="+mn-cs"/>
                </a:rPr>
                <a:t>Asking for Directions locus   </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200" b="1" i="0" u="none" strike="noStrike" kern="1200" cap="none" spc="0" normalizeH="0" baseline="0" noProof="0">
                <a:ln>
                  <a:noFill/>
                </a:ln>
                <a:solidFill>
                  <a:srgbClr val="CC0000"/>
                </a:solidFill>
                <a:effectLst/>
                <a:uLnTx/>
                <a:uFillTx/>
                <a:latin typeface="Arial" charset="0"/>
                <a:ea typeface="+mn-ea"/>
                <a:cs typeface="+mn-cs"/>
              </a:endParaRPr>
            </a:p>
          </p:txBody>
        </p:sp>
        <p:sp>
          <p:nvSpPr>
            <p:cNvPr id="39945" name="Line 6"/>
            <p:cNvSpPr>
              <a:spLocks noChangeShapeType="1"/>
            </p:cNvSpPr>
            <p:nvPr/>
          </p:nvSpPr>
          <p:spPr bwMode="auto">
            <a:xfrm flipH="1">
              <a:off x="1968" y="768"/>
              <a:ext cx="432" cy="48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46" name="Line 7"/>
            <p:cNvSpPr>
              <a:spLocks noChangeShapeType="1"/>
            </p:cNvSpPr>
            <p:nvPr/>
          </p:nvSpPr>
          <p:spPr bwMode="auto">
            <a:xfrm flipH="1">
              <a:off x="1968" y="1104"/>
              <a:ext cx="384" cy="48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47" name="Line 9"/>
            <p:cNvSpPr>
              <a:spLocks noChangeShapeType="1"/>
            </p:cNvSpPr>
            <p:nvPr/>
          </p:nvSpPr>
          <p:spPr bwMode="auto">
            <a:xfrm flipH="1">
              <a:off x="1992" y="1680"/>
              <a:ext cx="336" cy="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48" name="Line 10"/>
            <p:cNvSpPr>
              <a:spLocks noChangeShapeType="1"/>
            </p:cNvSpPr>
            <p:nvPr/>
          </p:nvSpPr>
          <p:spPr bwMode="auto">
            <a:xfrm flipH="1" flipV="1">
              <a:off x="1968" y="2088"/>
              <a:ext cx="432" cy="7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49" name="Line 11"/>
            <p:cNvSpPr>
              <a:spLocks noChangeShapeType="1"/>
            </p:cNvSpPr>
            <p:nvPr/>
          </p:nvSpPr>
          <p:spPr bwMode="auto">
            <a:xfrm flipH="1" flipV="1">
              <a:off x="1968" y="2160"/>
              <a:ext cx="384" cy="240"/>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50" name="Line 13"/>
            <p:cNvSpPr>
              <a:spLocks noChangeShapeType="1"/>
            </p:cNvSpPr>
            <p:nvPr/>
          </p:nvSpPr>
          <p:spPr bwMode="auto">
            <a:xfrm flipH="1" flipV="1">
              <a:off x="1968" y="2544"/>
              <a:ext cx="384" cy="43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9939" name="Rectangle 16"/>
          <p:cNvSpPr>
            <a:spLocks noChangeArrowheads="1"/>
          </p:cNvSpPr>
          <p:nvPr/>
        </p:nvSpPr>
        <p:spPr bwMode="auto">
          <a:xfrm>
            <a:off x="2651125" y="242888"/>
            <a:ext cx="3657861"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X Chromosome Map</a:t>
            </a:r>
          </a:p>
        </p:txBody>
      </p:sp>
      <p:sp>
        <p:nvSpPr>
          <p:cNvPr id="39940" name="TextBox 1"/>
          <p:cNvSpPr txBox="1">
            <a:spLocks noChangeArrowheads="1"/>
          </p:cNvSpPr>
          <p:nvPr/>
        </p:nvSpPr>
        <p:spPr bwMode="auto">
          <a:xfrm>
            <a:off x="2286000" y="5818188"/>
            <a:ext cx="990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n-ea"/>
                <a:cs typeface="+mn-cs"/>
              </a:rPr>
              <a:t>  </a:t>
            </a:r>
            <a:r>
              <a:rPr kumimoji="0" lang="en-US" altLang="en-US" sz="4400" b="0" i="0" u="none" strike="noStrike" kern="1200" cap="none" spc="0" normalizeH="0" baseline="0" noProof="0">
                <a:ln>
                  <a:noFill/>
                </a:ln>
                <a:solidFill>
                  <a:prstClr val="black"/>
                </a:solidFill>
                <a:effectLst/>
                <a:uLnTx/>
                <a:uFillTx/>
                <a:latin typeface="Arial" charset="0"/>
                <a:ea typeface="+mn-ea"/>
                <a:cs typeface="+mn-cs"/>
              </a:rPr>
              <a:t>X</a:t>
            </a:r>
          </a:p>
        </p:txBody>
      </p:sp>
      <p:sp>
        <p:nvSpPr>
          <p:cNvPr id="2" name="Freeform 1"/>
          <p:cNvSpPr/>
          <p:nvPr/>
        </p:nvSpPr>
        <p:spPr>
          <a:xfrm>
            <a:off x="2252663" y="4240213"/>
            <a:ext cx="1619250" cy="2366962"/>
          </a:xfrm>
          <a:custGeom>
            <a:avLst/>
            <a:gdLst>
              <a:gd name="connsiteX0" fmla="*/ 880769 w 1618189"/>
              <a:gd name="connsiteY0" fmla="*/ 0 h 2367116"/>
              <a:gd name="connsiteX1" fmla="*/ 888143 w 1618189"/>
              <a:gd name="connsiteY1" fmla="*/ 228600 h 2367116"/>
              <a:gd name="connsiteX2" fmla="*/ 902892 w 1618189"/>
              <a:gd name="connsiteY2" fmla="*/ 250723 h 2367116"/>
              <a:gd name="connsiteX3" fmla="*/ 910266 w 1618189"/>
              <a:gd name="connsiteY3" fmla="*/ 272845 h 2367116"/>
              <a:gd name="connsiteX4" fmla="*/ 925014 w 1618189"/>
              <a:gd name="connsiteY4" fmla="*/ 287594 h 2367116"/>
              <a:gd name="connsiteX5" fmla="*/ 961885 w 1618189"/>
              <a:gd name="connsiteY5" fmla="*/ 317091 h 2367116"/>
              <a:gd name="connsiteX6" fmla="*/ 1020879 w 1618189"/>
              <a:gd name="connsiteY6" fmla="*/ 361336 h 2367116"/>
              <a:gd name="connsiteX7" fmla="*/ 1043002 w 1618189"/>
              <a:gd name="connsiteY7" fmla="*/ 376084 h 2367116"/>
              <a:gd name="connsiteX8" fmla="*/ 1072498 w 1618189"/>
              <a:gd name="connsiteY8" fmla="*/ 457200 h 2367116"/>
              <a:gd name="connsiteX9" fmla="*/ 1116743 w 1618189"/>
              <a:gd name="connsiteY9" fmla="*/ 486697 h 2367116"/>
              <a:gd name="connsiteX10" fmla="*/ 1138866 w 1618189"/>
              <a:gd name="connsiteY10" fmla="*/ 575187 h 2367116"/>
              <a:gd name="connsiteX11" fmla="*/ 1160989 w 1618189"/>
              <a:gd name="connsiteY11" fmla="*/ 663678 h 2367116"/>
              <a:gd name="connsiteX12" fmla="*/ 1168363 w 1618189"/>
              <a:gd name="connsiteY12" fmla="*/ 685800 h 2367116"/>
              <a:gd name="connsiteX13" fmla="*/ 1183111 w 1618189"/>
              <a:gd name="connsiteY13" fmla="*/ 737420 h 2367116"/>
              <a:gd name="connsiteX14" fmla="*/ 1197860 w 1618189"/>
              <a:gd name="connsiteY14" fmla="*/ 759542 h 2367116"/>
              <a:gd name="connsiteX15" fmla="*/ 1264227 w 1618189"/>
              <a:gd name="connsiteY15" fmla="*/ 840658 h 2367116"/>
              <a:gd name="connsiteX16" fmla="*/ 1286350 w 1618189"/>
              <a:gd name="connsiteY16" fmla="*/ 848033 h 2367116"/>
              <a:gd name="connsiteX17" fmla="*/ 1308472 w 1618189"/>
              <a:gd name="connsiteY17" fmla="*/ 892278 h 2367116"/>
              <a:gd name="connsiteX18" fmla="*/ 1323221 w 1618189"/>
              <a:gd name="connsiteY18" fmla="*/ 914400 h 2367116"/>
              <a:gd name="connsiteX19" fmla="*/ 1330595 w 1618189"/>
              <a:gd name="connsiteY19" fmla="*/ 936523 h 2367116"/>
              <a:gd name="connsiteX20" fmla="*/ 1360092 w 1618189"/>
              <a:gd name="connsiteY20" fmla="*/ 980768 h 2367116"/>
              <a:gd name="connsiteX21" fmla="*/ 1367466 w 1618189"/>
              <a:gd name="connsiteY21" fmla="*/ 1010265 h 2367116"/>
              <a:gd name="connsiteX22" fmla="*/ 1404337 w 1618189"/>
              <a:gd name="connsiteY22" fmla="*/ 1047136 h 2367116"/>
              <a:gd name="connsiteX23" fmla="*/ 1419085 w 1618189"/>
              <a:gd name="connsiteY23" fmla="*/ 1069258 h 2367116"/>
              <a:gd name="connsiteX24" fmla="*/ 1441208 w 1618189"/>
              <a:gd name="connsiteY24" fmla="*/ 1084007 h 2367116"/>
              <a:gd name="connsiteX25" fmla="*/ 1485453 w 1618189"/>
              <a:gd name="connsiteY25" fmla="*/ 1135626 h 2367116"/>
              <a:gd name="connsiteX26" fmla="*/ 1500202 w 1618189"/>
              <a:gd name="connsiteY26" fmla="*/ 1187245 h 2367116"/>
              <a:gd name="connsiteX27" fmla="*/ 1522324 w 1618189"/>
              <a:gd name="connsiteY27" fmla="*/ 1209368 h 2367116"/>
              <a:gd name="connsiteX28" fmla="*/ 1537072 w 1618189"/>
              <a:gd name="connsiteY28" fmla="*/ 1231491 h 2367116"/>
              <a:gd name="connsiteX29" fmla="*/ 1551821 w 1618189"/>
              <a:gd name="connsiteY29" fmla="*/ 1275736 h 2367116"/>
              <a:gd name="connsiteX30" fmla="*/ 1544447 w 1618189"/>
              <a:gd name="connsiteY30" fmla="*/ 1460091 h 2367116"/>
              <a:gd name="connsiteX31" fmla="*/ 1522324 w 1618189"/>
              <a:gd name="connsiteY31" fmla="*/ 1519084 h 2367116"/>
              <a:gd name="connsiteX32" fmla="*/ 1492827 w 1618189"/>
              <a:gd name="connsiteY32" fmla="*/ 1533833 h 2367116"/>
              <a:gd name="connsiteX33" fmla="*/ 1478079 w 1618189"/>
              <a:gd name="connsiteY33" fmla="*/ 1555955 h 2367116"/>
              <a:gd name="connsiteX34" fmla="*/ 1455956 w 1618189"/>
              <a:gd name="connsiteY34" fmla="*/ 1570704 h 2367116"/>
              <a:gd name="connsiteX35" fmla="*/ 1396963 w 1618189"/>
              <a:gd name="connsiteY35" fmla="*/ 1607574 h 2367116"/>
              <a:gd name="connsiteX36" fmla="*/ 1360092 w 1618189"/>
              <a:gd name="connsiteY36" fmla="*/ 1614949 h 2367116"/>
              <a:gd name="connsiteX37" fmla="*/ 1345343 w 1618189"/>
              <a:gd name="connsiteY37" fmla="*/ 1629697 h 2367116"/>
              <a:gd name="connsiteX38" fmla="*/ 1301098 w 1618189"/>
              <a:gd name="connsiteY38" fmla="*/ 1659194 h 2367116"/>
              <a:gd name="connsiteX39" fmla="*/ 1286350 w 1618189"/>
              <a:gd name="connsiteY39" fmla="*/ 1681316 h 2367116"/>
              <a:gd name="connsiteX40" fmla="*/ 1234731 w 1618189"/>
              <a:gd name="connsiteY40" fmla="*/ 1696065 h 2367116"/>
              <a:gd name="connsiteX41" fmla="*/ 1043002 w 1618189"/>
              <a:gd name="connsiteY41" fmla="*/ 1710813 h 2367116"/>
              <a:gd name="connsiteX42" fmla="*/ 991382 w 1618189"/>
              <a:gd name="connsiteY42" fmla="*/ 1762433 h 2367116"/>
              <a:gd name="connsiteX43" fmla="*/ 821776 w 1618189"/>
              <a:gd name="connsiteY43" fmla="*/ 1747684 h 2367116"/>
              <a:gd name="connsiteX44" fmla="*/ 784905 w 1618189"/>
              <a:gd name="connsiteY44" fmla="*/ 1732936 h 2367116"/>
              <a:gd name="connsiteX45" fmla="*/ 755408 w 1618189"/>
              <a:gd name="connsiteY45" fmla="*/ 1673942 h 2367116"/>
              <a:gd name="connsiteX46" fmla="*/ 733285 w 1618189"/>
              <a:gd name="connsiteY46" fmla="*/ 1637071 h 2367116"/>
              <a:gd name="connsiteX47" fmla="*/ 703789 w 1618189"/>
              <a:gd name="connsiteY47" fmla="*/ 1629697 h 2367116"/>
              <a:gd name="connsiteX48" fmla="*/ 644795 w 1618189"/>
              <a:gd name="connsiteY48" fmla="*/ 1651820 h 2367116"/>
              <a:gd name="connsiteX49" fmla="*/ 637421 w 1618189"/>
              <a:gd name="connsiteY49" fmla="*/ 1673942 h 2367116"/>
              <a:gd name="connsiteX50" fmla="*/ 622672 w 1618189"/>
              <a:gd name="connsiteY50" fmla="*/ 1688691 h 2367116"/>
              <a:gd name="connsiteX51" fmla="*/ 548931 w 1618189"/>
              <a:gd name="connsiteY51" fmla="*/ 1681316 h 2367116"/>
              <a:gd name="connsiteX52" fmla="*/ 497311 w 1618189"/>
              <a:gd name="connsiteY52" fmla="*/ 1659194 h 2367116"/>
              <a:gd name="connsiteX53" fmla="*/ 438318 w 1618189"/>
              <a:gd name="connsiteY53" fmla="*/ 1644445 h 2367116"/>
              <a:gd name="connsiteX54" fmla="*/ 423569 w 1618189"/>
              <a:gd name="connsiteY54" fmla="*/ 1629697 h 2367116"/>
              <a:gd name="connsiteX55" fmla="*/ 401447 w 1618189"/>
              <a:gd name="connsiteY55" fmla="*/ 1622323 h 2367116"/>
              <a:gd name="connsiteX56" fmla="*/ 312956 w 1618189"/>
              <a:gd name="connsiteY56" fmla="*/ 1592826 h 2367116"/>
              <a:gd name="connsiteX57" fmla="*/ 231840 w 1618189"/>
              <a:gd name="connsiteY57" fmla="*/ 1600200 h 2367116"/>
              <a:gd name="connsiteX58" fmla="*/ 209718 w 1618189"/>
              <a:gd name="connsiteY58" fmla="*/ 1614949 h 2367116"/>
              <a:gd name="connsiteX59" fmla="*/ 150724 w 1618189"/>
              <a:gd name="connsiteY59" fmla="*/ 1644445 h 2367116"/>
              <a:gd name="connsiteX60" fmla="*/ 84356 w 1618189"/>
              <a:gd name="connsiteY60" fmla="*/ 1681316 h 2367116"/>
              <a:gd name="connsiteX61" fmla="*/ 69608 w 1618189"/>
              <a:gd name="connsiteY61" fmla="*/ 1703439 h 2367116"/>
              <a:gd name="connsiteX62" fmla="*/ 47485 w 1618189"/>
              <a:gd name="connsiteY62" fmla="*/ 1710813 h 2367116"/>
              <a:gd name="connsiteX63" fmla="*/ 40111 w 1618189"/>
              <a:gd name="connsiteY63" fmla="*/ 1732936 h 2367116"/>
              <a:gd name="connsiteX64" fmla="*/ 17989 w 1618189"/>
              <a:gd name="connsiteY64" fmla="*/ 1777181 h 2367116"/>
              <a:gd name="connsiteX65" fmla="*/ 10614 w 1618189"/>
              <a:gd name="connsiteY65" fmla="*/ 1814052 h 2367116"/>
              <a:gd name="connsiteX66" fmla="*/ 3240 w 1618189"/>
              <a:gd name="connsiteY66" fmla="*/ 1836174 h 2367116"/>
              <a:gd name="connsiteX67" fmla="*/ 17989 w 1618189"/>
              <a:gd name="connsiteY67" fmla="*/ 2064774 h 2367116"/>
              <a:gd name="connsiteX68" fmla="*/ 40111 w 1618189"/>
              <a:gd name="connsiteY68" fmla="*/ 2168013 h 2367116"/>
              <a:gd name="connsiteX69" fmla="*/ 47485 w 1618189"/>
              <a:gd name="connsiteY69" fmla="*/ 2190136 h 2367116"/>
              <a:gd name="connsiteX70" fmla="*/ 76982 w 1618189"/>
              <a:gd name="connsiteY70" fmla="*/ 2212258 h 2367116"/>
              <a:gd name="connsiteX71" fmla="*/ 91731 w 1618189"/>
              <a:gd name="connsiteY71" fmla="*/ 2241755 h 2367116"/>
              <a:gd name="connsiteX72" fmla="*/ 150724 w 1618189"/>
              <a:gd name="connsiteY72" fmla="*/ 2286000 h 2367116"/>
              <a:gd name="connsiteX73" fmla="*/ 194969 w 1618189"/>
              <a:gd name="connsiteY73" fmla="*/ 2315497 h 2367116"/>
              <a:gd name="connsiteX74" fmla="*/ 231840 w 1618189"/>
              <a:gd name="connsiteY74" fmla="*/ 2330245 h 2367116"/>
              <a:gd name="connsiteX75" fmla="*/ 335079 w 1618189"/>
              <a:gd name="connsiteY75" fmla="*/ 2337620 h 2367116"/>
              <a:gd name="connsiteX76" fmla="*/ 681666 w 1618189"/>
              <a:gd name="connsiteY76" fmla="*/ 2359742 h 2367116"/>
              <a:gd name="connsiteX77" fmla="*/ 762782 w 1618189"/>
              <a:gd name="connsiteY77" fmla="*/ 2367116 h 2367116"/>
              <a:gd name="connsiteX78" fmla="*/ 799653 w 1618189"/>
              <a:gd name="connsiteY78" fmla="*/ 2359742 h 2367116"/>
              <a:gd name="connsiteX79" fmla="*/ 814402 w 1618189"/>
              <a:gd name="connsiteY79" fmla="*/ 2344994 h 2367116"/>
              <a:gd name="connsiteX80" fmla="*/ 836524 w 1618189"/>
              <a:gd name="connsiteY80" fmla="*/ 2337620 h 2367116"/>
              <a:gd name="connsiteX81" fmla="*/ 895518 w 1618189"/>
              <a:gd name="connsiteY81" fmla="*/ 2322871 h 2367116"/>
              <a:gd name="connsiteX82" fmla="*/ 947137 w 1618189"/>
              <a:gd name="connsiteY82" fmla="*/ 2293374 h 2367116"/>
              <a:gd name="connsiteX83" fmla="*/ 1035627 w 1618189"/>
              <a:gd name="connsiteY83" fmla="*/ 2286000 h 2367116"/>
              <a:gd name="connsiteX84" fmla="*/ 1057750 w 1618189"/>
              <a:gd name="connsiteY84" fmla="*/ 2278626 h 2367116"/>
              <a:gd name="connsiteX85" fmla="*/ 1094621 w 1618189"/>
              <a:gd name="connsiteY85" fmla="*/ 2204884 h 2367116"/>
              <a:gd name="connsiteX86" fmla="*/ 1101995 w 1618189"/>
              <a:gd name="connsiteY86" fmla="*/ 2168013 h 2367116"/>
              <a:gd name="connsiteX87" fmla="*/ 1116743 w 1618189"/>
              <a:gd name="connsiteY87" fmla="*/ 2145891 h 2367116"/>
              <a:gd name="connsiteX88" fmla="*/ 1138866 w 1618189"/>
              <a:gd name="connsiteY88" fmla="*/ 2050026 h 2367116"/>
              <a:gd name="connsiteX89" fmla="*/ 1197860 w 1618189"/>
              <a:gd name="connsiteY89" fmla="*/ 2027904 h 2367116"/>
              <a:gd name="connsiteX90" fmla="*/ 1242105 w 1618189"/>
              <a:gd name="connsiteY90" fmla="*/ 2013155 h 2367116"/>
              <a:gd name="connsiteX91" fmla="*/ 1264227 w 1618189"/>
              <a:gd name="connsiteY91" fmla="*/ 1998407 h 2367116"/>
              <a:gd name="connsiteX92" fmla="*/ 1293724 w 1618189"/>
              <a:gd name="connsiteY92" fmla="*/ 1991033 h 2367116"/>
              <a:gd name="connsiteX93" fmla="*/ 1389589 w 1618189"/>
              <a:gd name="connsiteY93" fmla="*/ 1976284 h 2367116"/>
              <a:gd name="connsiteX94" fmla="*/ 1433834 w 1618189"/>
              <a:gd name="connsiteY94" fmla="*/ 1961536 h 2367116"/>
              <a:gd name="connsiteX95" fmla="*/ 1441208 w 1618189"/>
              <a:gd name="connsiteY95" fmla="*/ 1939413 h 2367116"/>
              <a:gd name="connsiteX96" fmla="*/ 1470705 w 1618189"/>
              <a:gd name="connsiteY96" fmla="*/ 1924665 h 2367116"/>
              <a:gd name="connsiteX97" fmla="*/ 1492827 w 1618189"/>
              <a:gd name="connsiteY97" fmla="*/ 1909916 h 2367116"/>
              <a:gd name="connsiteX98" fmla="*/ 1537072 w 1618189"/>
              <a:gd name="connsiteY98" fmla="*/ 1917291 h 2367116"/>
              <a:gd name="connsiteX99" fmla="*/ 1559195 w 1618189"/>
              <a:gd name="connsiteY99" fmla="*/ 1924665 h 2367116"/>
              <a:gd name="connsiteX100" fmla="*/ 1618189 w 1618189"/>
              <a:gd name="connsiteY100" fmla="*/ 1932039 h 2367116"/>
              <a:gd name="connsiteX101" fmla="*/ 1551821 w 1618189"/>
              <a:gd name="connsiteY101" fmla="*/ 1924665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18189" h="2367116">
                <a:moveTo>
                  <a:pt x="880769" y="0"/>
                </a:moveTo>
                <a:cubicBezTo>
                  <a:pt x="883227" y="76200"/>
                  <a:pt x="881442" y="152655"/>
                  <a:pt x="888143" y="228600"/>
                </a:cubicBezTo>
                <a:cubicBezTo>
                  <a:pt x="888922" y="237429"/>
                  <a:pt x="898928" y="242796"/>
                  <a:pt x="902892" y="250723"/>
                </a:cubicBezTo>
                <a:cubicBezTo>
                  <a:pt x="906368" y="257675"/>
                  <a:pt x="906267" y="266180"/>
                  <a:pt x="910266" y="272845"/>
                </a:cubicBezTo>
                <a:cubicBezTo>
                  <a:pt x="913843" y="278807"/>
                  <a:pt x="920671" y="282165"/>
                  <a:pt x="925014" y="287594"/>
                </a:cubicBezTo>
                <a:cubicBezTo>
                  <a:pt x="949272" y="317916"/>
                  <a:pt x="926797" y="305394"/>
                  <a:pt x="961885" y="317091"/>
                </a:cubicBezTo>
                <a:cubicBezTo>
                  <a:pt x="989167" y="344372"/>
                  <a:pt x="970851" y="327984"/>
                  <a:pt x="1020879" y="361336"/>
                </a:cubicBezTo>
                <a:lnTo>
                  <a:pt x="1043002" y="376084"/>
                </a:lnTo>
                <a:cubicBezTo>
                  <a:pt x="1049557" y="428523"/>
                  <a:pt x="1037475" y="429959"/>
                  <a:pt x="1072498" y="457200"/>
                </a:cubicBezTo>
                <a:cubicBezTo>
                  <a:pt x="1086490" y="468082"/>
                  <a:pt x="1116743" y="486697"/>
                  <a:pt x="1116743" y="486697"/>
                </a:cubicBezTo>
                <a:cubicBezTo>
                  <a:pt x="1132779" y="534803"/>
                  <a:pt x="1132246" y="525536"/>
                  <a:pt x="1138866" y="575187"/>
                </a:cubicBezTo>
                <a:cubicBezTo>
                  <a:pt x="1149307" y="653496"/>
                  <a:pt x="1133061" y="621788"/>
                  <a:pt x="1160989" y="663678"/>
                </a:cubicBezTo>
                <a:cubicBezTo>
                  <a:pt x="1163447" y="671052"/>
                  <a:pt x="1166228" y="678326"/>
                  <a:pt x="1168363" y="685800"/>
                </a:cubicBezTo>
                <a:cubicBezTo>
                  <a:pt x="1171513" y="696824"/>
                  <a:pt x="1177218" y="725635"/>
                  <a:pt x="1183111" y="737420"/>
                </a:cubicBezTo>
                <a:cubicBezTo>
                  <a:pt x="1187075" y="745347"/>
                  <a:pt x="1193163" y="752027"/>
                  <a:pt x="1197860" y="759542"/>
                </a:cubicBezTo>
                <a:cubicBezTo>
                  <a:pt x="1212776" y="783407"/>
                  <a:pt x="1235949" y="831231"/>
                  <a:pt x="1264227" y="840658"/>
                </a:cubicBezTo>
                <a:lnTo>
                  <a:pt x="1286350" y="848033"/>
                </a:lnTo>
                <a:cubicBezTo>
                  <a:pt x="1328621" y="911439"/>
                  <a:pt x="1277937" y="831210"/>
                  <a:pt x="1308472" y="892278"/>
                </a:cubicBezTo>
                <a:cubicBezTo>
                  <a:pt x="1312436" y="900205"/>
                  <a:pt x="1318305" y="907026"/>
                  <a:pt x="1323221" y="914400"/>
                </a:cubicBezTo>
                <a:cubicBezTo>
                  <a:pt x="1325679" y="921774"/>
                  <a:pt x="1326820" y="929728"/>
                  <a:pt x="1330595" y="936523"/>
                </a:cubicBezTo>
                <a:cubicBezTo>
                  <a:pt x="1339203" y="952018"/>
                  <a:pt x="1360092" y="980768"/>
                  <a:pt x="1360092" y="980768"/>
                </a:cubicBezTo>
                <a:cubicBezTo>
                  <a:pt x="1362550" y="990600"/>
                  <a:pt x="1361844" y="1001832"/>
                  <a:pt x="1367466" y="1010265"/>
                </a:cubicBezTo>
                <a:cubicBezTo>
                  <a:pt x="1377107" y="1024727"/>
                  <a:pt x="1394696" y="1032674"/>
                  <a:pt x="1404337" y="1047136"/>
                </a:cubicBezTo>
                <a:cubicBezTo>
                  <a:pt x="1409253" y="1054510"/>
                  <a:pt x="1412818" y="1062991"/>
                  <a:pt x="1419085" y="1069258"/>
                </a:cubicBezTo>
                <a:cubicBezTo>
                  <a:pt x="1425352" y="1075525"/>
                  <a:pt x="1433834" y="1079091"/>
                  <a:pt x="1441208" y="1084007"/>
                </a:cubicBezTo>
                <a:cubicBezTo>
                  <a:pt x="1476630" y="1172565"/>
                  <a:pt x="1430338" y="1080511"/>
                  <a:pt x="1485453" y="1135626"/>
                </a:cubicBezTo>
                <a:cubicBezTo>
                  <a:pt x="1489123" y="1139296"/>
                  <a:pt x="1499949" y="1186803"/>
                  <a:pt x="1500202" y="1187245"/>
                </a:cubicBezTo>
                <a:cubicBezTo>
                  <a:pt x="1505376" y="1196300"/>
                  <a:pt x="1515648" y="1201356"/>
                  <a:pt x="1522324" y="1209368"/>
                </a:cubicBezTo>
                <a:cubicBezTo>
                  <a:pt x="1527998" y="1216177"/>
                  <a:pt x="1533472" y="1223392"/>
                  <a:pt x="1537072" y="1231491"/>
                </a:cubicBezTo>
                <a:cubicBezTo>
                  <a:pt x="1543386" y="1245697"/>
                  <a:pt x="1551821" y="1275736"/>
                  <a:pt x="1551821" y="1275736"/>
                </a:cubicBezTo>
                <a:cubicBezTo>
                  <a:pt x="1549363" y="1337188"/>
                  <a:pt x="1548538" y="1398726"/>
                  <a:pt x="1544447" y="1460091"/>
                </a:cubicBezTo>
                <a:cubicBezTo>
                  <a:pt x="1543211" y="1478628"/>
                  <a:pt x="1538454" y="1505642"/>
                  <a:pt x="1522324" y="1519084"/>
                </a:cubicBezTo>
                <a:cubicBezTo>
                  <a:pt x="1513879" y="1526122"/>
                  <a:pt x="1502659" y="1528917"/>
                  <a:pt x="1492827" y="1533833"/>
                </a:cubicBezTo>
                <a:cubicBezTo>
                  <a:pt x="1487911" y="1541207"/>
                  <a:pt x="1484346" y="1549688"/>
                  <a:pt x="1478079" y="1555955"/>
                </a:cubicBezTo>
                <a:cubicBezTo>
                  <a:pt x="1471812" y="1562222"/>
                  <a:pt x="1463168" y="1565553"/>
                  <a:pt x="1455956" y="1570704"/>
                </a:cubicBezTo>
                <a:cubicBezTo>
                  <a:pt x="1433878" y="1586474"/>
                  <a:pt x="1422951" y="1598911"/>
                  <a:pt x="1396963" y="1607574"/>
                </a:cubicBezTo>
                <a:cubicBezTo>
                  <a:pt x="1385072" y="1611538"/>
                  <a:pt x="1372382" y="1612491"/>
                  <a:pt x="1360092" y="1614949"/>
                </a:cubicBezTo>
                <a:cubicBezTo>
                  <a:pt x="1355176" y="1619865"/>
                  <a:pt x="1350905" y="1625526"/>
                  <a:pt x="1345343" y="1629697"/>
                </a:cubicBezTo>
                <a:cubicBezTo>
                  <a:pt x="1331163" y="1640332"/>
                  <a:pt x="1301098" y="1659194"/>
                  <a:pt x="1301098" y="1659194"/>
                </a:cubicBezTo>
                <a:cubicBezTo>
                  <a:pt x="1296182" y="1666568"/>
                  <a:pt x="1293270" y="1675780"/>
                  <a:pt x="1286350" y="1681316"/>
                </a:cubicBezTo>
                <a:cubicBezTo>
                  <a:pt x="1281611" y="1685107"/>
                  <a:pt x="1236569" y="1695657"/>
                  <a:pt x="1234731" y="1696065"/>
                </a:cubicBezTo>
                <a:cubicBezTo>
                  <a:pt x="1158329" y="1713043"/>
                  <a:pt x="1164435" y="1705031"/>
                  <a:pt x="1043002" y="1710813"/>
                </a:cubicBezTo>
                <a:cubicBezTo>
                  <a:pt x="1009193" y="1761526"/>
                  <a:pt x="1030321" y="1749452"/>
                  <a:pt x="991382" y="1762433"/>
                </a:cubicBezTo>
                <a:cubicBezTo>
                  <a:pt x="962313" y="1760818"/>
                  <a:pt x="869239" y="1761923"/>
                  <a:pt x="821776" y="1747684"/>
                </a:cubicBezTo>
                <a:cubicBezTo>
                  <a:pt x="809097" y="1743880"/>
                  <a:pt x="797195" y="1737852"/>
                  <a:pt x="784905" y="1732936"/>
                </a:cubicBezTo>
                <a:cubicBezTo>
                  <a:pt x="759163" y="1707194"/>
                  <a:pt x="772355" y="1724783"/>
                  <a:pt x="755408" y="1673942"/>
                </a:cubicBezTo>
                <a:cubicBezTo>
                  <a:pt x="750362" y="1658804"/>
                  <a:pt x="749481" y="1645169"/>
                  <a:pt x="733285" y="1637071"/>
                </a:cubicBezTo>
                <a:cubicBezTo>
                  <a:pt x="724220" y="1632539"/>
                  <a:pt x="713621" y="1632155"/>
                  <a:pt x="703789" y="1629697"/>
                </a:cubicBezTo>
                <a:cubicBezTo>
                  <a:pt x="687327" y="1633812"/>
                  <a:pt x="657650" y="1638965"/>
                  <a:pt x="644795" y="1651820"/>
                </a:cubicBezTo>
                <a:cubicBezTo>
                  <a:pt x="639299" y="1657316"/>
                  <a:pt x="641420" y="1667277"/>
                  <a:pt x="637421" y="1673942"/>
                </a:cubicBezTo>
                <a:cubicBezTo>
                  <a:pt x="633844" y="1679904"/>
                  <a:pt x="627588" y="1683775"/>
                  <a:pt x="622672" y="1688691"/>
                </a:cubicBezTo>
                <a:cubicBezTo>
                  <a:pt x="598092" y="1686233"/>
                  <a:pt x="573347" y="1685072"/>
                  <a:pt x="548931" y="1681316"/>
                </a:cubicBezTo>
                <a:cubicBezTo>
                  <a:pt x="524997" y="1677634"/>
                  <a:pt x="521573" y="1667282"/>
                  <a:pt x="497311" y="1659194"/>
                </a:cubicBezTo>
                <a:cubicBezTo>
                  <a:pt x="478082" y="1652784"/>
                  <a:pt x="438318" y="1644445"/>
                  <a:pt x="438318" y="1644445"/>
                </a:cubicBezTo>
                <a:cubicBezTo>
                  <a:pt x="433402" y="1639529"/>
                  <a:pt x="429531" y="1633274"/>
                  <a:pt x="423569" y="1629697"/>
                </a:cubicBezTo>
                <a:cubicBezTo>
                  <a:pt x="416904" y="1625698"/>
                  <a:pt x="408725" y="1625052"/>
                  <a:pt x="401447" y="1622323"/>
                </a:cubicBezTo>
                <a:cubicBezTo>
                  <a:pt x="332985" y="1596649"/>
                  <a:pt x="397550" y="1616995"/>
                  <a:pt x="312956" y="1592826"/>
                </a:cubicBezTo>
                <a:cubicBezTo>
                  <a:pt x="285917" y="1595284"/>
                  <a:pt x="258387" y="1594511"/>
                  <a:pt x="231840" y="1600200"/>
                </a:cubicBezTo>
                <a:cubicBezTo>
                  <a:pt x="223174" y="1602057"/>
                  <a:pt x="217498" y="1610705"/>
                  <a:pt x="209718" y="1614949"/>
                </a:cubicBezTo>
                <a:cubicBezTo>
                  <a:pt x="190417" y="1625477"/>
                  <a:pt x="169576" y="1633133"/>
                  <a:pt x="150724" y="1644445"/>
                </a:cubicBezTo>
                <a:cubicBezTo>
                  <a:pt x="104427" y="1672224"/>
                  <a:pt x="126673" y="1660158"/>
                  <a:pt x="84356" y="1681316"/>
                </a:cubicBezTo>
                <a:cubicBezTo>
                  <a:pt x="79440" y="1688690"/>
                  <a:pt x="76529" y="1697902"/>
                  <a:pt x="69608" y="1703439"/>
                </a:cubicBezTo>
                <a:cubicBezTo>
                  <a:pt x="63538" y="1708295"/>
                  <a:pt x="52981" y="1705317"/>
                  <a:pt x="47485" y="1710813"/>
                </a:cubicBezTo>
                <a:cubicBezTo>
                  <a:pt x="41989" y="1716309"/>
                  <a:pt x="43268" y="1725833"/>
                  <a:pt x="40111" y="1732936"/>
                </a:cubicBezTo>
                <a:cubicBezTo>
                  <a:pt x="33414" y="1748004"/>
                  <a:pt x="25363" y="1762433"/>
                  <a:pt x="17989" y="1777181"/>
                </a:cubicBezTo>
                <a:cubicBezTo>
                  <a:pt x="15531" y="1789471"/>
                  <a:pt x="13654" y="1801892"/>
                  <a:pt x="10614" y="1814052"/>
                </a:cubicBezTo>
                <a:cubicBezTo>
                  <a:pt x="8729" y="1821593"/>
                  <a:pt x="3240" y="1828401"/>
                  <a:pt x="3240" y="1836174"/>
                </a:cubicBezTo>
                <a:cubicBezTo>
                  <a:pt x="3240" y="2027469"/>
                  <a:pt x="-10304" y="1979908"/>
                  <a:pt x="17989" y="2064774"/>
                </a:cubicBezTo>
                <a:cubicBezTo>
                  <a:pt x="27843" y="2153465"/>
                  <a:pt x="16491" y="2105024"/>
                  <a:pt x="40111" y="2168013"/>
                </a:cubicBezTo>
                <a:cubicBezTo>
                  <a:pt x="42840" y="2175291"/>
                  <a:pt x="42509" y="2184164"/>
                  <a:pt x="47485" y="2190136"/>
                </a:cubicBezTo>
                <a:cubicBezTo>
                  <a:pt x="55353" y="2199578"/>
                  <a:pt x="67150" y="2204884"/>
                  <a:pt x="76982" y="2212258"/>
                </a:cubicBezTo>
                <a:cubicBezTo>
                  <a:pt x="81898" y="2222090"/>
                  <a:pt x="85633" y="2232608"/>
                  <a:pt x="91731" y="2241755"/>
                </a:cubicBezTo>
                <a:cubicBezTo>
                  <a:pt x="104818" y="2261386"/>
                  <a:pt x="136882" y="2272157"/>
                  <a:pt x="150724" y="2286000"/>
                </a:cubicBezTo>
                <a:cubicBezTo>
                  <a:pt x="170986" y="2306264"/>
                  <a:pt x="162824" y="2301211"/>
                  <a:pt x="194969" y="2315497"/>
                </a:cubicBezTo>
                <a:cubicBezTo>
                  <a:pt x="207065" y="2320873"/>
                  <a:pt x="218765" y="2328180"/>
                  <a:pt x="231840" y="2330245"/>
                </a:cubicBezTo>
                <a:cubicBezTo>
                  <a:pt x="265918" y="2335626"/>
                  <a:pt x="300666" y="2335162"/>
                  <a:pt x="335079" y="2337620"/>
                </a:cubicBezTo>
                <a:cubicBezTo>
                  <a:pt x="477301" y="2385026"/>
                  <a:pt x="348613" y="2346933"/>
                  <a:pt x="681666" y="2359742"/>
                </a:cubicBezTo>
                <a:cubicBezTo>
                  <a:pt x="708796" y="2360785"/>
                  <a:pt x="735743" y="2364658"/>
                  <a:pt x="762782" y="2367116"/>
                </a:cubicBezTo>
                <a:cubicBezTo>
                  <a:pt x="775072" y="2364658"/>
                  <a:pt x="788133" y="2364679"/>
                  <a:pt x="799653" y="2359742"/>
                </a:cubicBezTo>
                <a:cubicBezTo>
                  <a:pt x="806043" y="2357003"/>
                  <a:pt x="808440" y="2348571"/>
                  <a:pt x="814402" y="2344994"/>
                </a:cubicBezTo>
                <a:cubicBezTo>
                  <a:pt x="821067" y="2340995"/>
                  <a:pt x="829025" y="2339665"/>
                  <a:pt x="836524" y="2337620"/>
                </a:cubicBezTo>
                <a:cubicBezTo>
                  <a:pt x="856080" y="2332287"/>
                  <a:pt x="895518" y="2322871"/>
                  <a:pt x="895518" y="2322871"/>
                </a:cubicBezTo>
                <a:cubicBezTo>
                  <a:pt x="907109" y="2315144"/>
                  <a:pt x="934121" y="2295814"/>
                  <a:pt x="947137" y="2293374"/>
                </a:cubicBezTo>
                <a:cubicBezTo>
                  <a:pt x="976229" y="2287919"/>
                  <a:pt x="1006130" y="2288458"/>
                  <a:pt x="1035627" y="2286000"/>
                </a:cubicBezTo>
                <a:cubicBezTo>
                  <a:pt x="1043001" y="2283542"/>
                  <a:pt x="1051778" y="2283602"/>
                  <a:pt x="1057750" y="2278626"/>
                </a:cubicBezTo>
                <a:cubicBezTo>
                  <a:pt x="1078353" y="2261457"/>
                  <a:pt x="1089705" y="2229463"/>
                  <a:pt x="1094621" y="2204884"/>
                </a:cubicBezTo>
                <a:cubicBezTo>
                  <a:pt x="1097079" y="2192594"/>
                  <a:pt x="1097594" y="2179749"/>
                  <a:pt x="1101995" y="2168013"/>
                </a:cubicBezTo>
                <a:cubicBezTo>
                  <a:pt x="1105107" y="2159715"/>
                  <a:pt x="1111827" y="2153265"/>
                  <a:pt x="1116743" y="2145891"/>
                </a:cubicBezTo>
                <a:cubicBezTo>
                  <a:pt x="1117094" y="2143433"/>
                  <a:pt x="1126870" y="2053025"/>
                  <a:pt x="1138866" y="2050026"/>
                </a:cubicBezTo>
                <a:cubicBezTo>
                  <a:pt x="1202723" y="2034062"/>
                  <a:pt x="1133597" y="2053609"/>
                  <a:pt x="1197860" y="2027904"/>
                </a:cubicBezTo>
                <a:cubicBezTo>
                  <a:pt x="1212294" y="2022130"/>
                  <a:pt x="1242105" y="2013155"/>
                  <a:pt x="1242105" y="2013155"/>
                </a:cubicBezTo>
                <a:cubicBezTo>
                  <a:pt x="1249479" y="2008239"/>
                  <a:pt x="1256081" y="2001898"/>
                  <a:pt x="1264227" y="1998407"/>
                </a:cubicBezTo>
                <a:cubicBezTo>
                  <a:pt x="1273542" y="1994415"/>
                  <a:pt x="1283786" y="1993021"/>
                  <a:pt x="1293724" y="1991033"/>
                </a:cubicBezTo>
                <a:cubicBezTo>
                  <a:pt x="1319323" y="1985913"/>
                  <a:pt x="1364774" y="1979829"/>
                  <a:pt x="1389589" y="1976284"/>
                </a:cubicBezTo>
                <a:cubicBezTo>
                  <a:pt x="1404337" y="1971368"/>
                  <a:pt x="1428918" y="1976284"/>
                  <a:pt x="1433834" y="1961536"/>
                </a:cubicBezTo>
                <a:cubicBezTo>
                  <a:pt x="1436292" y="1954162"/>
                  <a:pt x="1435712" y="1944909"/>
                  <a:pt x="1441208" y="1939413"/>
                </a:cubicBezTo>
                <a:cubicBezTo>
                  <a:pt x="1448981" y="1931640"/>
                  <a:pt x="1461161" y="1930119"/>
                  <a:pt x="1470705" y="1924665"/>
                </a:cubicBezTo>
                <a:cubicBezTo>
                  <a:pt x="1478400" y="1920268"/>
                  <a:pt x="1485453" y="1914832"/>
                  <a:pt x="1492827" y="1909916"/>
                </a:cubicBezTo>
                <a:cubicBezTo>
                  <a:pt x="1507575" y="1912374"/>
                  <a:pt x="1522476" y="1914047"/>
                  <a:pt x="1537072" y="1917291"/>
                </a:cubicBezTo>
                <a:cubicBezTo>
                  <a:pt x="1544660" y="1918977"/>
                  <a:pt x="1551547" y="1923275"/>
                  <a:pt x="1559195" y="1924665"/>
                </a:cubicBezTo>
                <a:cubicBezTo>
                  <a:pt x="1578693" y="1928210"/>
                  <a:pt x="1598524" y="1929581"/>
                  <a:pt x="1618189" y="1932039"/>
                </a:cubicBezTo>
                <a:cubicBezTo>
                  <a:pt x="1559687" y="1940396"/>
                  <a:pt x="1578859" y="1951703"/>
                  <a:pt x="1551821" y="19246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389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35134"/>
            <a:ext cx="83058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alibri"/>
                <a:ea typeface="+mn-ea"/>
                <a:cs typeface="+mn-cs"/>
              </a:rPr>
              <a:t>Regions of the genome showing linkage to Dyslexia</a:t>
            </a:r>
          </a:p>
        </p:txBody>
      </p:sp>
      <p:grpSp>
        <p:nvGrpSpPr>
          <p:cNvPr id="2" name="Group 1"/>
          <p:cNvGrpSpPr/>
          <p:nvPr/>
        </p:nvGrpSpPr>
        <p:grpSpPr>
          <a:xfrm>
            <a:off x="613568" y="1295400"/>
            <a:ext cx="7993063" cy="4976812"/>
            <a:chOff x="613568" y="1450133"/>
            <a:chExt cx="7993063" cy="4824412"/>
          </a:xfrm>
        </p:grpSpPr>
        <p:graphicFrame>
          <p:nvGraphicFramePr>
            <p:cNvPr id="35842" name="Object 3"/>
            <p:cNvGraphicFramePr>
              <a:graphicFrameLocks noChangeAspect="1"/>
            </p:cNvGraphicFramePr>
            <p:nvPr>
              <p:extLst/>
            </p:nvPr>
          </p:nvGraphicFramePr>
          <p:xfrm>
            <a:off x="613568" y="1450133"/>
            <a:ext cx="7993063" cy="4824412"/>
          </p:xfrm>
          <a:graphic>
            <a:graphicData uri="http://schemas.openxmlformats.org/presentationml/2006/ole">
              <mc:AlternateContent xmlns:mc="http://schemas.openxmlformats.org/markup-compatibility/2006">
                <mc:Choice xmlns:v="urn:schemas-microsoft-com:vml" Requires="v">
                  <p:oleObj spid="_x0000_s1033" name="Photo Editor Photo" r:id="rId3" imgW="2971429" imgH="2476190" progId="MSPhotoEd.3">
                    <p:embed/>
                  </p:oleObj>
                </mc:Choice>
                <mc:Fallback>
                  <p:oleObj name="Photo Editor Photo" r:id="rId3" imgW="2971429" imgH="2476190" progId="MSPhotoEd.3">
                    <p:embed/>
                    <p:pic>
                      <p:nvPicPr>
                        <p:cNvPr id="3584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 y="1450133"/>
                          <a:ext cx="7993063" cy="4824412"/>
                        </a:xfrm>
                        <a:prstGeom prst="rect">
                          <a:avLst/>
                        </a:prstGeom>
                        <a:solidFill>
                          <a:srgbClr val="FF1FB4"/>
                        </a:solidFill>
                        <a:ln>
                          <a:noFill/>
                        </a:ln>
                        <a:effectLst/>
                        <a:extLs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p:nvSpPr>
          <p:spPr>
            <a:xfrm>
              <a:off x="2193925" y="5629275"/>
              <a:ext cx="215900" cy="1428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38613" y="2747962"/>
              <a:ext cx="215900" cy="1444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4138613" y="5340350"/>
              <a:ext cx="215900" cy="730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4138613" y="3108325"/>
              <a:ext cx="215900" cy="714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2193925" y="3036887"/>
              <a:ext cx="215900" cy="2159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7450138" y="2820987"/>
              <a:ext cx="215900"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825500" y="1668462"/>
              <a:ext cx="215900" cy="2159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7450138" y="5772150"/>
              <a:ext cx="215900" cy="1444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1473200" y="2100262"/>
              <a:ext cx="288925" cy="2159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08040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1219200" y="3048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Key Candidate Loci &amp; Genes for RD, SSD, &amp; LI</a:t>
            </a:r>
          </a:p>
        </p:txBody>
      </p:sp>
      <p:graphicFrame>
        <p:nvGraphicFramePr>
          <p:cNvPr id="4" name="Table 3"/>
          <p:cNvGraphicFramePr>
            <a:graphicFrameLocks noGrp="1"/>
          </p:cNvGraphicFramePr>
          <p:nvPr/>
        </p:nvGraphicFramePr>
        <p:xfrm>
          <a:off x="1524000" y="1397000"/>
          <a:ext cx="6096000" cy="4246568"/>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03">
                <a:tc>
                  <a:txBody>
                    <a:bodyPr/>
                    <a:lstStyle/>
                    <a:p>
                      <a:pPr algn="ctr"/>
                      <a:r>
                        <a:rPr lang="en-US" sz="1800" dirty="0" smtClean="0">
                          <a:latin typeface="Arial" pitchFamily="34" charset="0"/>
                          <a:cs typeface="Arial" pitchFamily="34" charset="0"/>
                        </a:rPr>
                        <a:t>Locus</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Location</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Gene</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Overlap</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0"/>
                  </a:ext>
                </a:extLst>
              </a:tr>
              <a:tr h="370803">
                <a:tc>
                  <a:txBody>
                    <a:bodyPr/>
                    <a:lstStyle/>
                    <a:p>
                      <a:pPr algn="l"/>
                      <a:r>
                        <a:rPr lang="en-US" sz="1800" dirty="0" smtClean="0">
                          <a:latin typeface="Arial" pitchFamily="34" charset="0"/>
                          <a:cs typeface="Arial" pitchFamily="34" charset="0"/>
                        </a:rPr>
                        <a:t>SPCH1</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7q31.1</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FOXP2</a:t>
                      </a:r>
                      <a:endParaRPr lang="en-US" sz="1800" dirty="0">
                        <a:latin typeface="Arial" pitchFamily="34" charset="0"/>
                        <a:cs typeface="Arial" pitchFamily="34" charset="0"/>
                      </a:endParaRPr>
                    </a:p>
                  </a:txBody>
                  <a:tcPr marT="45716" marB="45716"/>
                </a:tc>
                <a:tc>
                  <a:txBody>
                    <a:bodyPr/>
                    <a:lstStyle/>
                    <a:p>
                      <a:pPr algn="ctr"/>
                      <a:r>
                        <a:rPr lang="en-US" sz="1800" b="0" dirty="0" smtClean="0">
                          <a:latin typeface="Arial" pitchFamily="34" charset="0"/>
                          <a:cs typeface="Arial" pitchFamily="34" charset="0"/>
                        </a:rPr>
                        <a:t>LI, RD</a:t>
                      </a:r>
                      <a:endParaRPr lang="en-US" sz="1800" b="0" dirty="0">
                        <a:latin typeface="Arial" pitchFamily="34" charset="0"/>
                        <a:cs typeface="Arial" pitchFamily="34" charset="0"/>
                      </a:endParaRPr>
                    </a:p>
                  </a:txBody>
                  <a:tcPr marT="45716" marB="45716"/>
                </a:tc>
                <a:extLst>
                  <a:ext uri="{0D108BD9-81ED-4DB2-BD59-A6C34878D82A}">
                    <a16:rowId xmlns:a16="http://schemas.microsoft.com/office/drawing/2014/main" val="10001"/>
                  </a:ext>
                </a:extLst>
              </a:tr>
              <a:tr h="370803">
                <a:tc>
                  <a:txBody>
                    <a:bodyPr/>
                    <a:lstStyle/>
                    <a:p>
                      <a:pPr algn="l"/>
                      <a:r>
                        <a:rPr lang="en-US" sz="1800" dirty="0" smtClean="0">
                          <a:latin typeface="Arial" pitchFamily="34" charset="0"/>
                          <a:cs typeface="Arial" pitchFamily="34" charset="0"/>
                        </a:rPr>
                        <a:t>SLI4</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7q35-36</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CNTNAP2</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RD etc.</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2"/>
                  </a:ext>
                </a:extLst>
              </a:tr>
              <a:tr h="640071">
                <a:tc>
                  <a:txBody>
                    <a:bodyPr/>
                    <a:lstStyle/>
                    <a:p>
                      <a:pPr algn="l"/>
                      <a:r>
                        <a:rPr lang="en-US" sz="1800" dirty="0" smtClean="0">
                          <a:latin typeface="Arial" pitchFamily="34" charset="0"/>
                          <a:cs typeface="Arial" pitchFamily="34" charset="0"/>
                        </a:rPr>
                        <a:t>SLI1</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16q23-24</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CMIP</a:t>
                      </a:r>
                    </a:p>
                    <a:p>
                      <a:pPr algn="l"/>
                      <a:r>
                        <a:rPr lang="en-US" sz="1800" dirty="0" smtClean="0">
                          <a:latin typeface="Arial" pitchFamily="34" charset="0"/>
                          <a:cs typeface="Arial" pitchFamily="34" charset="0"/>
                        </a:rPr>
                        <a:t>ATP2C2</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RD</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3"/>
                  </a:ext>
                </a:extLst>
              </a:tr>
              <a:tr h="370803">
                <a:tc>
                  <a:txBody>
                    <a:bodyPr/>
                    <a:lstStyle/>
                    <a:p>
                      <a:pPr algn="l"/>
                      <a:r>
                        <a:rPr lang="en-US" sz="1800" dirty="0" smtClean="0">
                          <a:latin typeface="Arial" pitchFamily="34" charset="0"/>
                          <a:cs typeface="Arial" pitchFamily="34" charset="0"/>
                        </a:rPr>
                        <a:t>DYX1</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15q21.1</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DYXC1</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(SSD)</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4"/>
                  </a:ext>
                </a:extLst>
              </a:tr>
              <a:tr h="370803">
                <a:tc>
                  <a:txBody>
                    <a:bodyPr/>
                    <a:lstStyle/>
                    <a:p>
                      <a:pPr algn="l"/>
                      <a:r>
                        <a:rPr lang="en-US" sz="1800" dirty="0" smtClean="0">
                          <a:latin typeface="Arial" pitchFamily="34" charset="0"/>
                          <a:cs typeface="Arial" pitchFamily="34" charset="0"/>
                        </a:rPr>
                        <a:t>DYX2</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6p22.2</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KIAA0319</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LI, (SSD)</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5"/>
                  </a:ext>
                </a:extLst>
              </a:tr>
              <a:tr h="370803">
                <a:tc>
                  <a:txBody>
                    <a:bodyPr/>
                    <a:lstStyle/>
                    <a:p>
                      <a:pPr algn="l"/>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6p22</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DCDC2</a:t>
                      </a:r>
                      <a:endParaRPr lang="en-US" sz="1800" dirty="0">
                        <a:latin typeface="Arial" pitchFamily="34" charset="0"/>
                        <a:cs typeface="Arial" pitchFamily="34" charset="0"/>
                      </a:endParaRPr>
                    </a:p>
                  </a:txBody>
                  <a:tcPr marT="45716" marB="45716"/>
                </a:tc>
                <a:tc>
                  <a:txBody>
                    <a:bodyPr/>
                    <a:lstStyle/>
                    <a:p>
                      <a:pPr algn="ctr"/>
                      <a:r>
                        <a:rPr lang="en-US" sz="1800" b="1" dirty="0" smtClean="0">
                          <a:latin typeface="Arial" pitchFamily="34" charset="0"/>
                          <a:cs typeface="Arial" pitchFamily="34" charset="0"/>
                        </a:rPr>
                        <a:t>-</a:t>
                      </a:r>
                      <a:endParaRPr lang="en-US" sz="1800" b="1" dirty="0">
                        <a:latin typeface="Arial" pitchFamily="34" charset="0"/>
                        <a:cs typeface="Arial" pitchFamily="34" charset="0"/>
                      </a:endParaRPr>
                    </a:p>
                  </a:txBody>
                  <a:tcPr marT="45716" marB="45716"/>
                </a:tc>
                <a:extLst>
                  <a:ext uri="{0D108BD9-81ED-4DB2-BD59-A6C34878D82A}">
                    <a16:rowId xmlns:a16="http://schemas.microsoft.com/office/drawing/2014/main" val="10006"/>
                  </a:ext>
                </a:extLst>
              </a:tr>
              <a:tr h="370803">
                <a:tc>
                  <a:txBody>
                    <a:bodyPr/>
                    <a:lstStyle/>
                    <a:p>
                      <a:pPr algn="l"/>
                      <a:r>
                        <a:rPr lang="en-US" sz="1800" dirty="0" smtClean="0">
                          <a:latin typeface="Arial" pitchFamily="34" charset="0"/>
                          <a:cs typeface="Arial" pitchFamily="34" charset="0"/>
                        </a:rPr>
                        <a:t>DYX3</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2p15-16</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MRPL19/C20RF3</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IQ</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7"/>
                  </a:ext>
                </a:extLst>
              </a:tr>
              <a:tr h="370803">
                <a:tc>
                  <a:txBody>
                    <a:bodyPr/>
                    <a:lstStyle/>
                    <a:p>
                      <a:pPr algn="l"/>
                      <a:r>
                        <a:rPr lang="en-US" sz="1800" dirty="0" smtClean="0">
                          <a:latin typeface="Arial" pitchFamily="34" charset="0"/>
                          <a:cs typeface="Arial" pitchFamily="34" charset="0"/>
                        </a:rPr>
                        <a:t>DYX5</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3p12-q13</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ROBO1</a:t>
                      </a:r>
                      <a:endParaRPr lang="en-US" sz="1800" dirty="0">
                        <a:latin typeface="Arial" pitchFamily="34" charset="0"/>
                        <a:cs typeface="Arial" pitchFamily="34" charset="0"/>
                      </a:endParaRPr>
                    </a:p>
                  </a:txBody>
                  <a:tcPr marT="45716" marB="45716"/>
                </a:tc>
                <a:tc>
                  <a:txBody>
                    <a:bodyPr/>
                    <a:lstStyle/>
                    <a:p>
                      <a:pPr algn="ctr"/>
                      <a:r>
                        <a:rPr lang="en-US" sz="1800" dirty="0" smtClean="0">
                          <a:latin typeface="Arial" pitchFamily="34" charset="0"/>
                          <a:cs typeface="Arial" pitchFamily="34" charset="0"/>
                        </a:rPr>
                        <a:t>LI, (SSD)</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8"/>
                  </a:ext>
                </a:extLst>
              </a:tr>
              <a:tr h="640071">
                <a:tc>
                  <a:txBody>
                    <a:bodyPr/>
                    <a:lstStyle/>
                    <a:p>
                      <a:pPr algn="l"/>
                      <a:r>
                        <a:rPr lang="en-US" sz="1800" dirty="0" smtClean="0">
                          <a:latin typeface="Arial" pitchFamily="34" charset="0"/>
                          <a:cs typeface="Arial" pitchFamily="34" charset="0"/>
                        </a:rPr>
                        <a:t>DYX6</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18p11.2</a:t>
                      </a:r>
                      <a:endParaRPr lang="en-US" sz="1800" dirty="0">
                        <a:latin typeface="Arial" pitchFamily="34" charset="0"/>
                        <a:cs typeface="Arial" pitchFamily="34" charset="0"/>
                      </a:endParaRPr>
                    </a:p>
                  </a:txBody>
                  <a:tcPr marT="45716" marB="45716"/>
                </a:tc>
                <a:tc>
                  <a:txBody>
                    <a:bodyPr/>
                    <a:lstStyle/>
                    <a:p>
                      <a:pPr algn="l"/>
                      <a:r>
                        <a:rPr lang="en-US" sz="1800" dirty="0" smtClean="0">
                          <a:latin typeface="Arial" pitchFamily="34" charset="0"/>
                          <a:cs typeface="Arial" pitchFamily="34" charset="0"/>
                        </a:rPr>
                        <a:t>MC5R, DYM, NEDD4L</a:t>
                      </a:r>
                      <a:endParaRPr lang="en-US" sz="1800" dirty="0">
                        <a:latin typeface="Arial" pitchFamily="34" charset="0"/>
                        <a:cs typeface="Arial" pitchFamily="34" charset="0"/>
                      </a:endParaRPr>
                    </a:p>
                  </a:txBody>
                  <a:tcPr marT="45716" marB="45716"/>
                </a:tc>
                <a:tc>
                  <a:txBody>
                    <a:bodyPr/>
                    <a:lstStyle/>
                    <a:p>
                      <a:pPr algn="ctr"/>
                      <a:r>
                        <a:rPr lang="en-US" sz="1800" b="1" dirty="0" smtClean="0">
                          <a:latin typeface="Arial" pitchFamily="34" charset="0"/>
                          <a:cs typeface="Arial" pitchFamily="34" charset="0"/>
                        </a:rPr>
                        <a:t>-</a:t>
                      </a:r>
                      <a:endParaRPr lang="en-US" sz="1800" b="1" dirty="0">
                        <a:latin typeface="Arial" pitchFamily="34" charset="0"/>
                        <a:cs typeface="Arial" pitchFamily="34" charset="0"/>
                      </a:endParaRPr>
                    </a:p>
                  </a:txBody>
                  <a:tcPr marT="45716" marB="45716"/>
                </a:tc>
                <a:extLst>
                  <a:ext uri="{0D108BD9-81ED-4DB2-BD59-A6C34878D82A}">
                    <a16:rowId xmlns:a16="http://schemas.microsoft.com/office/drawing/2014/main" val="10009"/>
                  </a:ext>
                </a:extLst>
              </a:tr>
            </a:tbl>
          </a:graphicData>
        </a:graphic>
      </p:graphicFrame>
      <p:sp>
        <p:nvSpPr>
          <p:cNvPr id="36924" name="TextBox 4"/>
          <p:cNvSpPr txBox="1">
            <a:spLocks noChangeArrowheads="1"/>
          </p:cNvSpPr>
          <p:nvPr/>
        </p:nvSpPr>
        <p:spPr bwMode="auto">
          <a:xfrm>
            <a:off x="1600200" y="5867400"/>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mn-cs"/>
              </a:rPr>
              <a:t>(SSD) = linked to chromosomal region</a:t>
            </a:r>
          </a:p>
        </p:txBody>
      </p:sp>
    </p:spTree>
    <p:extLst>
      <p:ext uri="{BB962C8B-B14F-4D97-AF65-F5344CB8AC3E}">
        <p14:creationId xmlns:p14="http://schemas.microsoft.com/office/powerpoint/2010/main" val="385726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31763"/>
            <a:ext cx="8374063"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latin typeface="Arial" charset="0"/>
              </a:rPr>
              <a:t>Explanations of Comorbidity</a:t>
            </a:r>
          </a:p>
          <a:p>
            <a:pPr algn="ctr" eaLnBrk="1" hangingPunct="1">
              <a:spcBef>
                <a:spcPct val="0"/>
              </a:spcBef>
              <a:buFontTx/>
              <a:buNone/>
            </a:pPr>
            <a:r>
              <a:rPr lang="en-US" altLang="en-US" sz="2400" dirty="0">
                <a:latin typeface="Arial" charset="0"/>
              </a:rPr>
              <a:t>(from Caron &amp; Rutter, 1991; Neale &amp; Kendler, 1995)</a:t>
            </a:r>
          </a:p>
          <a:p>
            <a:pPr algn="ctr" eaLnBrk="1" hangingPunct="1">
              <a:spcBef>
                <a:spcPct val="0"/>
              </a:spcBef>
              <a:buFontTx/>
              <a:buNone/>
            </a:pPr>
            <a:endParaRPr lang="en-US" altLang="en-US" sz="2400" dirty="0">
              <a:latin typeface="Arial" charset="0"/>
            </a:endParaRPr>
          </a:p>
          <a:p>
            <a:pPr eaLnBrk="1" hangingPunct="1">
              <a:spcBef>
                <a:spcPct val="0"/>
              </a:spcBef>
              <a:buFontTx/>
              <a:buAutoNum type="romanUcPeriod"/>
            </a:pPr>
            <a:r>
              <a:rPr lang="en-US" altLang="en-US" sz="2400" u="sng" dirty="0">
                <a:latin typeface="Arial" charset="0"/>
              </a:rPr>
              <a:t>Chance</a:t>
            </a:r>
            <a:r>
              <a:rPr lang="en-US" altLang="en-US" sz="2400" dirty="0">
                <a:latin typeface="Arial" charset="0"/>
              </a:rPr>
              <a:t> - two disorders co-occur but not more frequently than chance would predict (chance = rate 1 x rate 2)</a:t>
            </a:r>
          </a:p>
          <a:p>
            <a:pPr eaLnBrk="1" hangingPunct="1">
              <a:spcBef>
                <a:spcPct val="0"/>
              </a:spcBef>
              <a:buFontTx/>
              <a:buNone/>
            </a:pPr>
            <a:r>
              <a:rPr lang="en-US" altLang="en-US" sz="2400" dirty="0">
                <a:latin typeface="Arial" charset="0"/>
              </a:rPr>
              <a:t>II.    </a:t>
            </a:r>
            <a:r>
              <a:rPr lang="en-US" altLang="en-US" sz="2400" u="sng" dirty="0">
                <a:latin typeface="Arial" charset="0"/>
              </a:rPr>
              <a:t>Artifactual</a:t>
            </a:r>
            <a:r>
              <a:rPr lang="en-US" altLang="en-US" sz="2400" dirty="0">
                <a:latin typeface="Arial" charset="0"/>
              </a:rPr>
              <a:t>  </a:t>
            </a:r>
          </a:p>
          <a:p>
            <a:pPr eaLnBrk="1" hangingPunct="1">
              <a:spcBef>
                <a:spcPct val="0"/>
              </a:spcBef>
              <a:buFontTx/>
              <a:buNone/>
            </a:pPr>
            <a:r>
              <a:rPr lang="en-US" altLang="en-US" sz="2400" dirty="0">
                <a:latin typeface="Arial" charset="0"/>
              </a:rPr>
              <a:t>	A.  Referral bias (e.g. Berkson’s bias)</a:t>
            </a:r>
          </a:p>
          <a:p>
            <a:pPr eaLnBrk="1" hangingPunct="1">
              <a:spcBef>
                <a:spcPct val="0"/>
              </a:spcBef>
              <a:buFontTx/>
              <a:buNone/>
            </a:pPr>
            <a:r>
              <a:rPr lang="en-US" altLang="en-US" sz="2400" dirty="0">
                <a:latin typeface="Arial" charset="0"/>
              </a:rPr>
              <a:t>	B.  Rater biases</a:t>
            </a:r>
          </a:p>
          <a:p>
            <a:pPr eaLnBrk="1" hangingPunct="1">
              <a:spcBef>
                <a:spcPct val="0"/>
              </a:spcBef>
              <a:buFontTx/>
              <a:buNone/>
            </a:pPr>
            <a:r>
              <a:rPr lang="en-US" altLang="en-US" sz="2400" dirty="0">
                <a:latin typeface="Arial" charset="0"/>
              </a:rPr>
              <a:t>	C.  Definitional overlap</a:t>
            </a:r>
          </a:p>
          <a:p>
            <a:pPr eaLnBrk="1" hangingPunct="1">
              <a:spcBef>
                <a:spcPct val="0"/>
              </a:spcBef>
              <a:buFontTx/>
              <a:buNone/>
            </a:pPr>
            <a:r>
              <a:rPr lang="en-US" altLang="en-US" sz="2400" dirty="0">
                <a:latin typeface="Arial" charset="0"/>
              </a:rPr>
              <a:t>	D.  Population stratification, e.g. non-random mating</a:t>
            </a:r>
          </a:p>
          <a:p>
            <a:pPr eaLnBrk="1" hangingPunct="1">
              <a:spcBef>
                <a:spcPct val="0"/>
              </a:spcBef>
              <a:buFontTx/>
              <a:buNone/>
            </a:pPr>
            <a:r>
              <a:rPr lang="en-US" altLang="en-US" sz="2400" dirty="0">
                <a:latin typeface="Arial" charset="0"/>
              </a:rPr>
              <a:t>III.    </a:t>
            </a:r>
            <a:r>
              <a:rPr lang="en-US" altLang="en-US" sz="2400" u="sng" dirty="0">
                <a:latin typeface="Arial" charset="0"/>
              </a:rPr>
              <a:t>Causal Relation</a:t>
            </a:r>
            <a:r>
              <a:rPr lang="en-US" altLang="en-US" sz="2400" dirty="0">
                <a:latin typeface="Arial" charset="0"/>
              </a:rPr>
              <a:t> </a:t>
            </a:r>
          </a:p>
          <a:p>
            <a:pPr eaLnBrk="1" hangingPunct="1">
              <a:spcBef>
                <a:spcPct val="0"/>
              </a:spcBef>
              <a:buFontTx/>
              <a:buNone/>
            </a:pPr>
            <a:r>
              <a:rPr lang="en-US" altLang="en-US" sz="2400" dirty="0">
                <a:latin typeface="Arial" charset="0"/>
              </a:rPr>
              <a:t>	A.  Same etiology with severity continuum: A or A+B</a:t>
            </a:r>
          </a:p>
          <a:p>
            <a:pPr eaLnBrk="1" hangingPunct="1">
              <a:spcBef>
                <a:spcPct val="0"/>
              </a:spcBef>
              <a:buFontTx/>
              <a:buNone/>
            </a:pPr>
            <a:r>
              <a:rPr lang="en-US" altLang="en-US" sz="2400" dirty="0">
                <a:latin typeface="Arial" charset="0"/>
              </a:rPr>
              <a:t>	B.  </a:t>
            </a:r>
            <a:r>
              <a:rPr lang="en-US" altLang="en-US" sz="2400" b="1" dirty="0">
                <a:latin typeface="Arial" charset="0"/>
              </a:rPr>
              <a:t>Partly shared etiology: A, B, A+B</a:t>
            </a:r>
          </a:p>
          <a:p>
            <a:pPr eaLnBrk="1" hangingPunct="1">
              <a:spcBef>
                <a:spcPct val="0"/>
              </a:spcBef>
              <a:buFontTx/>
              <a:buNone/>
            </a:pPr>
            <a:r>
              <a:rPr lang="en-US" altLang="en-US" sz="2400" dirty="0">
                <a:latin typeface="Arial" charset="0"/>
              </a:rPr>
              <a:t>	C.  Etiological subtype: 3 distinct etiologies</a:t>
            </a:r>
          </a:p>
          <a:p>
            <a:pPr eaLnBrk="1" hangingPunct="1">
              <a:spcBef>
                <a:spcPct val="0"/>
              </a:spcBef>
              <a:buFontTx/>
              <a:buNone/>
            </a:pPr>
            <a:r>
              <a:rPr lang="en-US" altLang="en-US" sz="2400" dirty="0">
                <a:latin typeface="Arial" charset="0"/>
              </a:rPr>
              <a:t>	D.  One disorder causes the other: A </a:t>
            </a:r>
            <a:r>
              <a:rPr lang="en-US" altLang="en-US" sz="2400" dirty="0">
                <a:latin typeface="Arial" charset="0"/>
                <a:sym typeface="Wingdings" pitchFamily="2" charset="2"/>
              </a:rPr>
              <a:t></a:t>
            </a:r>
            <a:r>
              <a:rPr lang="en-US" altLang="en-US" sz="2400" dirty="0">
                <a:latin typeface="Arial" charset="0"/>
              </a:rPr>
              <a:t> B</a:t>
            </a:r>
          </a:p>
          <a:p>
            <a:pPr eaLnBrk="1" hangingPunct="1">
              <a:spcBef>
                <a:spcPct val="0"/>
              </a:spcBef>
              <a:buFontTx/>
              <a:buNone/>
            </a:pPr>
            <a:r>
              <a:rPr lang="en-US" altLang="en-US" sz="2400" dirty="0">
                <a:latin typeface="Arial" charset="0"/>
              </a:rPr>
              <a:t>	</a:t>
            </a:r>
          </a:p>
        </p:txBody>
      </p:sp>
    </p:spTree>
    <p:extLst>
      <p:ext uri="{BB962C8B-B14F-4D97-AF65-F5344CB8AC3E}">
        <p14:creationId xmlns:p14="http://schemas.microsoft.com/office/powerpoint/2010/main" val="3686560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19100" y="609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smtClean="0">
                <a:latin typeface="Arial" charset="0"/>
              </a:rPr>
              <a:t>Summary</a:t>
            </a:r>
            <a:endParaRPr lang="en-US" altLang="en-US" sz="3600" dirty="0">
              <a:latin typeface="Arial" charset="0"/>
            </a:endParaRPr>
          </a:p>
        </p:txBody>
      </p:sp>
      <p:sp>
        <p:nvSpPr>
          <p:cNvPr id="11267" name="Rectangle 3"/>
          <p:cNvSpPr>
            <a:spLocks noChangeArrowheads="1"/>
          </p:cNvSpPr>
          <p:nvPr/>
        </p:nvSpPr>
        <p:spPr bwMode="auto">
          <a:xfrm>
            <a:off x="685800" y="1828800"/>
            <a:ext cx="7696200" cy="380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914400" lvl="1" indent="-457200" eaLnBrk="1" hangingPunct="1">
              <a:lnSpc>
                <a:spcPct val="80000"/>
              </a:lnSpc>
              <a:spcBef>
                <a:spcPct val="0"/>
              </a:spcBef>
              <a:spcAft>
                <a:spcPts val="600"/>
              </a:spcAft>
              <a:buFont typeface="+mj-lt"/>
              <a:buAutoNum type="arabicPeriod"/>
            </a:pPr>
            <a:r>
              <a:rPr lang="en-US" altLang="en-US" sz="2400" dirty="0" smtClean="0">
                <a:latin typeface="Arial" charset="0"/>
                <a:cs typeface="Arial" charset="0"/>
              </a:rPr>
              <a:t>There is extensive comorbidity among neurodevelopmental disorders.</a:t>
            </a:r>
          </a:p>
          <a:p>
            <a:pPr marL="914400" lvl="1" indent="-457200" eaLnBrk="1" hangingPunct="1">
              <a:lnSpc>
                <a:spcPct val="80000"/>
              </a:lnSpc>
              <a:spcBef>
                <a:spcPct val="0"/>
              </a:spcBef>
              <a:spcAft>
                <a:spcPts val="600"/>
              </a:spcAft>
              <a:buFont typeface="+mj-lt"/>
              <a:buAutoNum type="arabicPeriod"/>
            </a:pPr>
            <a:endParaRPr lang="en-US" altLang="en-US" sz="2400" dirty="0" smtClean="0">
              <a:latin typeface="Arial" charset="0"/>
              <a:cs typeface="Arial" charset="0"/>
            </a:endParaRPr>
          </a:p>
          <a:p>
            <a:pPr marL="914400" lvl="1" indent="-457200" eaLnBrk="1" hangingPunct="1">
              <a:lnSpc>
                <a:spcPct val="80000"/>
              </a:lnSpc>
              <a:spcBef>
                <a:spcPct val="0"/>
              </a:spcBef>
              <a:spcAft>
                <a:spcPts val="600"/>
              </a:spcAft>
              <a:buFont typeface="+mj-lt"/>
              <a:buAutoNum type="arabicPeriod"/>
            </a:pPr>
            <a:r>
              <a:rPr lang="en-US" altLang="en-US" sz="2400" dirty="0" smtClean="0">
                <a:latin typeface="Arial" charset="0"/>
                <a:cs typeface="Arial" charset="0"/>
              </a:rPr>
              <a:t>Shared risk factors across levels of analysis explain </a:t>
            </a:r>
            <a:r>
              <a:rPr lang="en-US" altLang="en-US" sz="2400" dirty="0" smtClean="0">
                <a:latin typeface="Arial" charset="0"/>
                <a:cs typeface="Arial" charset="0"/>
              </a:rPr>
              <a:t>comorbidity.</a:t>
            </a:r>
            <a:endParaRPr lang="en-US" altLang="en-US" sz="2400" dirty="0" smtClean="0">
              <a:latin typeface="Arial" charset="0"/>
              <a:cs typeface="Arial" charset="0"/>
            </a:endParaRPr>
          </a:p>
          <a:p>
            <a:pPr marL="914400" lvl="1" indent="-457200" eaLnBrk="1" hangingPunct="1">
              <a:lnSpc>
                <a:spcPct val="80000"/>
              </a:lnSpc>
              <a:spcBef>
                <a:spcPct val="0"/>
              </a:spcBef>
              <a:spcAft>
                <a:spcPts val="600"/>
              </a:spcAft>
              <a:buFont typeface="+mj-lt"/>
              <a:buAutoNum type="arabicPeriod"/>
            </a:pPr>
            <a:endParaRPr lang="en-US" altLang="en-US" sz="2400" dirty="0" smtClean="0">
              <a:latin typeface="Arial" charset="0"/>
              <a:cs typeface="Arial" charset="0"/>
            </a:endParaRPr>
          </a:p>
          <a:p>
            <a:pPr marL="914400" lvl="1" indent="-457200" eaLnBrk="1" hangingPunct="1">
              <a:lnSpc>
                <a:spcPct val="80000"/>
              </a:lnSpc>
              <a:spcBef>
                <a:spcPct val="0"/>
              </a:spcBef>
              <a:spcAft>
                <a:spcPts val="600"/>
              </a:spcAft>
              <a:buFont typeface="+mj-lt"/>
              <a:buAutoNum type="arabicPeriod"/>
            </a:pPr>
            <a:r>
              <a:rPr lang="en-US" altLang="en-US" sz="2400" dirty="0" smtClean="0">
                <a:latin typeface="Arial" charset="0"/>
                <a:cs typeface="Arial" charset="0"/>
              </a:rPr>
              <a:t>At the cognitive level, both </a:t>
            </a:r>
            <a:r>
              <a:rPr lang="en-US" altLang="en-US" sz="2400" u="sng" dirty="0" smtClean="0">
                <a:latin typeface="Arial" charset="0"/>
                <a:cs typeface="Arial" charset="0"/>
              </a:rPr>
              <a:t>general</a:t>
            </a:r>
            <a:r>
              <a:rPr lang="en-US" altLang="en-US" sz="2400" dirty="0" smtClean="0">
                <a:latin typeface="Arial" charset="0"/>
                <a:cs typeface="Arial" charset="0"/>
              </a:rPr>
              <a:t> and </a:t>
            </a:r>
            <a:r>
              <a:rPr lang="en-US" altLang="en-US" sz="2400" u="sng" dirty="0" smtClean="0">
                <a:latin typeface="Arial" charset="0"/>
                <a:cs typeface="Arial" charset="0"/>
              </a:rPr>
              <a:t>specific</a:t>
            </a:r>
            <a:r>
              <a:rPr lang="en-US" altLang="en-US" sz="2400" dirty="0" smtClean="0">
                <a:latin typeface="Arial" charset="0"/>
                <a:cs typeface="Arial" charset="0"/>
              </a:rPr>
              <a:t> cognitive risk factors lead to </a:t>
            </a:r>
            <a:r>
              <a:rPr lang="en-US" altLang="en-US" sz="2400" dirty="0" smtClean="0">
                <a:latin typeface="Arial" charset="0"/>
                <a:cs typeface="Arial" charset="0"/>
              </a:rPr>
              <a:t>comorbidity.</a:t>
            </a:r>
            <a:endParaRPr lang="en-US" altLang="en-US" sz="2400" dirty="0" smtClean="0">
              <a:latin typeface="Arial" charset="0"/>
              <a:cs typeface="Arial" charset="0"/>
            </a:endParaRPr>
          </a:p>
          <a:p>
            <a:pPr marL="914400" lvl="1" indent="-457200" eaLnBrk="1" hangingPunct="1">
              <a:lnSpc>
                <a:spcPct val="80000"/>
              </a:lnSpc>
              <a:spcBef>
                <a:spcPct val="0"/>
              </a:spcBef>
              <a:spcAft>
                <a:spcPts val="600"/>
              </a:spcAft>
              <a:buFont typeface="+mj-lt"/>
              <a:buAutoNum type="arabicPeriod"/>
            </a:pPr>
            <a:endParaRPr lang="en-US" altLang="en-US" sz="2400" dirty="0" smtClean="0">
              <a:latin typeface="Arial" charset="0"/>
              <a:cs typeface="Arial" charset="0"/>
            </a:endParaRPr>
          </a:p>
          <a:p>
            <a:pPr marL="914400" lvl="1" indent="-457200" eaLnBrk="1" hangingPunct="1">
              <a:lnSpc>
                <a:spcPct val="80000"/>
              </a:lnSpc>
              <a:spcBef>
                <a:spcPct val="0"/>
              </a:spcBef>
              <a:spcAft>
                <a:spcPts val="600"/>
              </a:spcAft>
              <a:buFont typeface="+mj-lt"/>
              <a:buAutoNum type="arabicPeriod"/>
            </a:pPr>
            <a:r>
              <a:rPr lang="en-US" altLang="en-US" sz="2400" dirty="0" smtClean="0">
                <a:latin typeface="Arial" charset="0"/>
                <a:cs typeface="Arial" charset="0"/>
              </a:rPr>
              <a:t>At the genetic level, both </a:t>
            </a:r>
            <a:r>
              <a:rPr lang="en-US" altLang="en-US" sz="2400" u="sng" dirty="0" smtClean="0">
                <a:latin typeface="Arial" charset="0"/>
                <a:cs typeface="Arial" charset="0"/>
              </a:rPr>
              <a:t>generalist</a:t>
            </a:r>
            <a:r>
              <a:rPr lang="en-US" altLang="en-US" sz="2400" dirty="0" smtClean="0">
                <a:latin typeface="Arial" charset="0"/>
                <a:cs typeface="Arial" charset="0"/>
              </a:rPr>
              <a:t> and more </a:t>
            </a:r>
            <a:r>
              <a:rPr lang="en-US" altLang="en-US" sz="2400" u="sng" dirty="0" smtClean="0">
                <a:latin typeface="Arial" charset="0"/>
                <a:cs typeface="Arial" charset="0"/>
              </a:rPr>
              <a:t>specific</a:t>
            </a:r>
            <a:r>
              <a:rPr lang="en-US" altLang="en-US" sz="2400" dirty="0" smtClean="0">
                <a:latin typeface="Arial" charset="0"/>
                <a:cs typeface="Arial" charset="0"/>
              </a:rPr>
              <a:t> genes cause </a:t>
            </a:r>
            <a:r>
              <a:rPr lang="en-US" altLang="en-US" sz="2400" dirty="0" smtClean="0">
                <a:latin typeface="Arial" charset="0"/>
                <a:cs typeface="Arial" charset="0"/>
              </a:rPr>
              <a:t>comorbidity.</a:t>
            </a:r>
            <a:endParaRPr lang="en-US" altLang="en-US" sz="2400" dirty="0">
              <a:latin typeface="Arial" charset="0"/>
              <a:cs typeface="Arial" charset="0"/>
            </a:endParaRPr>
          </a:p>
        </p:txBody>
      </p:sp>
    </p:spTree>
    <p:extLst>
      <p:ext uri="{BB962C8B-B14F-4D97-AF65-F5344CB8AC3E}">
        <p14:creationId xmlns:p14="http://schemas.microsoft.com/office/powerpoint/2010/main" val="109044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4800" y="381001"/>
            <a:ext cx="8534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92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28600" y="12954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u="sng" dirty="0" smtClean="0">
                <a:latin typeface="Arial" charset="0"/>
              </a:rPr>
              <a:t>Bottom Line</a:t>
            </a:r>
            <a:endParaRPr lang="en-US" altLang="en-US" sz="3600" u="sng" dirty="0">
              <a:latin typeface="Arial" charset="0"/>
            </a:endParaRPr>
          </a:p>
        </p:txBody>
      </p:sp>
      <p:sp>
        <p:nvSpPr>
          <p:cNvPr id="11267" name="Rectangle 3"/>
          <p:cNvSpPr>
            <a:spLocks noChangeArrowheads="1"/>
          </p:cNvSpPr>
          <p:nvPr/>
        </p:nvSpPr>
        <p:spPr bwMode="auto">
          <a:xfrm>
            <a:off x="571500" y="2286000"/>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spcBef>
                <a:spcPct val="0"/>
              </a:spcBef>
              <a:buNone/>
            </a:pPr>
            <a:r>
              <a:rPr lang="en-US" altLang="en-US" sz="3200" dirty="0" smtClean="0">
                <a:latin typeface="Arial" charset="0"/>
                <a:cs typeface="Arial" charset="0"/>
              </a:rPr>
              <a:t>Partly shared risk factors across levels of analysis cause </a:t>
            </a:r>
            <a:r>
              <a:rPr lang="en-US" altLang="en-US" sz="3200" dirty="0" smtClean="0">
                <a:latin typeface="Arial" charset="0"/>
                <a:cs typeface="Arial" charset="0"/>
              </a:rPr>
              <a:t>comorbidity.</a:t>
            </a:r>
            <a:endParaRPr lang="en-US" altLang="en-US" sz="3200" dirty="0">
              <a:latin typeface="Arial" charset="0"/>
              <a:cs typeface="Arial" charset="0"/>
            </a:endParaRPr>
          </a:p>
        </p:txBody>
      </p:sp>
    </p:spTree>
    <p:extLst>
      <p:ext uri="{BB962C8B-B14F-4D97-AF65-F5344CB8AC3E}">
        <p14:creationId xmlns:p14="http://schemas.microsoft.com/office/powerpoint/2010/main" val="395875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9906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b="1" dirty="0">
                <a:latin typeface="Arial" charset="0"/>
              </a:rPr>
              <a:t>Definition of Dyslexia (RD)</a:t>
            </a:r>
          </a:p>
          <a:p>
            <a:pPr algn="ctr" eaLnBrk="1" hangingPunct="1">
              <a:spcBef>
                <a:spcPct val="0"/>
              </a:spcBef>
              <a:buFontTx/>
              <a:buNone/>
            </a:pPr>
            <a:r>
              <a:rPr lang="en-US" altLang="en-US" sz="2400" dirty="0" smtClean="0">
                <a:latin typeface="Arial" charset="0"/>
              </a:rPr>
              <a:t>IDA </a:t>
            </a:r>
            <a:r>
              <a:rPr lang="en-US" altLang="en-US" sz="2400" dirty="0">
                <a:latin typeface="Arial" charset="0"/>
              </a:rPr>
              <a:t>&amp; NICHD (2002) </a:t>
            </a:r>
          </a:p>
          <a:p>
            <a:pPr algn="ct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solidFill>
                  <a:srgbClr val="FF0066"/>
                </a:solidFill>
                <a:latin typeface="Arial" charset="0"/>
              </a:rPr>
              <a:t>Dyslexia</a:t>
            </a:r>
            <a:r>
              <a:rPr lang="en-US" altLang="en-US" sz="2400" dirty="0">
                <a:latin typeface="Arial" charset="0"/>
              </a:rPr>
              <a:t>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p>
        </p:txBody>
      </p:sp>
    </p:spTree>
    <p:extLst>
      <p:ext uri="{BB962C8B-B14F-4D97-AF65-F5344CB8AC3E}">
        <p14:creationId xmlns:p14="http://schemas.microsoft.com/office/powerpoint/2010/main" val="257333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879475"/>
            <a:ext cx="86106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latin typeface="Arial" charset="0"/>
              </a:rPr>
              <a:t>Definition of Speech Sound Disorder (SSD)</a:t>
            </a:r>
          </a:p>
          <a:p>
            <a:pPr algn="ct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400" dirty="0">
                <a:latin typeface="Arial" charset="0"/>
              </a:rPr>
              <a:t>A delay in the acquisition of developmentally appropriate speech sounds, resulting in reduced intelligibility.  Not due to peripheral problems (e.g. hearing loss or cleft palate) or a known syndrome (e.g. autism or mental retardation).  Distinct from stuttering or mutism.  Formerly called </a:t>
            </a:r>
            <a:r>
              <a:rPr lang="en-US" altLang="en-US" sz="2400" u="sng" dirty="0">
                <a:latin typeface="Arial" charset="0"/>
              </a:rPr>
              <a:t>articulation disorder</a:t>
            </a:r>
            <a:r>
              <a:rPr lang="en-US" altLang="en-US" sz="2400" dirty="0">
                <a:latin typeface="Arial" charset="0"/>
              </a:rPr>
              <a:t> and </a:t>
            </a:r>
            <a:r>
              <a:rPr lang="en-US" altLang="en-US" sz="2400" u="sng" dirty="0">
                <a:latin typeface="Arial" charset="0"/>
              </a:rPr>
              <a:t>phonological disorder</a:t>
            </a:r>
            <a:r>
              <a:rPr lang="en-US" altLang="en-US" sz="2400" dirty="0">
                <a:latin typeface="Arial" charset="0"/>
              </a:rPr>
              <a:t> (DSM-IV-TR).</a:t>
            </a:r>
          </a:p>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	</a:t>
            </a:r>
          </a:p>
          <a:p>
            <a:pPr eaLnBrk="1" hangingPunct="1">
              <a:spcBef>
                <a:spcPct val="0"/>
              </a:spcBef>
              <a:buFontTx/>
              <a:buNone/>
            </a:pPr>
            <a:endParaRPr lang="en-US" altLang="en-US" sz="2400" dirty="0">
              <a:latin typeface="Arial" charset="0"/>
            </a:endParaRPr>
          </a:p>
          <a:p>
            <a:pPr eaLnBrk="1" hangingPunct="1">
              <a:spcBef>
                <a:spcPct val="0"/>
              </a:spcBef>
              <a:buFontTx/>
              <a:buNone/>
            </a:pPr>
            <a:endParaRPr lang="en-US" altLang="en-US" sz="2400" dirty="0"/>
          </a:p>
        </p:txBody>
      </p:sp>
    </p:spTree>
    <p:extLst>
      <p:ext uri="{BB962C8B-B14F-4D97-AF65-F5344CB8AC3E}">
        <p14:creationId xmlns:p14="http://schemas.microsoft.com/office/powerpoint/2010/main" val="64803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35000"/>
            <a:ext cx="79248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latin typeface="Arial" charset="0"/>
              </a:rPr>
              <a:t>Classic  Errors in Speech Sound Disorder</a:t>
            </a:r>
          </a:p>
          <a:p>
            <a:pPr algn="ctr" eaLnBrk="1" hangingPunct="1">
              <a:spcBef>
                <a:spcPct val="0"/>
              </a:spcBef>
              <a:buFontTx/>
              <a:buNone/>
            </a:pPr>
            <a:endParaRPr lang="en-US" altLang="en-US" sz="2400" u="sng" dirty="0">
              <a:latin typeface="Arial" charset="0"/>
            </a:endParaRPr>
          </a:p>
          <a:p>
            <a:pPr eaLnBrk="1" hangingPunct="1">
              <a:spcBef>
                <a:spcPct val="0"/>
              </a:spcBef>
              <a:buFontTx/>
              <a:buNone/>
            </a:pPr>
            <a:r>
              <a:rPr lang="en-US" altLang="en-US" sz="2400" u="sng" dirty="0">
                <a:latin typeface="Arial" charset="0"/>
              </a:rPr>
              <a:t>Omissions</a:t>
            </a:r>
            <a:r>
              <a:rPr lang="en-US" altLang="en-US" sz="2400" dirty="0">
                <a:latin typeface="Arial" charset="0"/>
              </a:rPr>
              <a:t>:</a:t>
            </a:r>
          </a:p>
          <a:p>
            <a:pPr eaLnBrk="1" hangingPunct="1">
              <a:spcBef>
                <a:spcPct val="0"/>
              </a:spcBef>
              <a:buFontTx/>
              <a:buNone/>
            </a:pPr>
            <a:r>
              <a:rPr lang="en-US" altLang="en-US" sz="2400" dirty="0">
                <a:latin typeface="Arial" charset="0"/>
              </a:rPr>
              <a:t>		ba</a:t>
            </a:r>
            <a:r>
              <a:rPr lang="en-US" altLang="en-US" sz="2400" u="sng" dirty="0">
                <a:latin typeface="Arial" charset="0"/>
              </a:rPr>
              <a:t>th</a:t>
            </a:r>
            <a:r>
              <a:rPr lang="en-US" altLang="en-US" sz="2400" dirty="0">
                <a:latin typeface="Arial" charset="0"/>
              </a:rPr>
              <a:t>tub </a:t>
            </a:r>
            <a:r>
              <a:rPr lang="en-US" altLang="en-US" sz="2400" dirty="0">
                <a:latin typeface="Arial" charset="0"/>
                <a:sym typeface="Wingdings" pitchFamily="2" charset="2"/>
              </a:rPr>
              <a:t></a:t>
            </a:r>
            <a:r>
              <a:rPr lang="en-US" altLang="en-US" sz="2400" dirty="0">
                <a:latin typeface="Arial" charset="0"/>
              </a:rPr>
              <a:t>  </a:t>
            </a:r>
            <a:r>
              <a:rPr lang="en-US" altLang="en-US" sz="2400" dirty="0">
                <a:latin typeface="Arial" charset="0"/>
                <a:sym typeface="Wingdings" pitchFamily="2" charset="2"/>
              </a:rPr>
              <a:t>“</a:t>
            </a:r>
            <a:r>
              <a:rPr lang="en-US" altLang="en-US" sz="2400" dirty="0" err="1">
                <a:latin typeface="Arial" charset="0"/>
                <a:sym typeface="Wingdings" pitchFamily="2" charset="2"/>
              </a:rPr>
              <a:t>batub</a:t>
            </a:r>
            <a:r>
              <a:rPr lang="en-US" altLang="en-US" sz="2400" dirty="0">
                <a:latin typeface="Arial" charset="0"/>
                <a:sym typeface="Wingdings" pitchFamily="2" charset="2"/>
              </a:rPr>
              <a:t>”	</a:t>
            </a:r>
          </a:p>
          <a:p>
            <a:pPr eaLnBrk="1" hangingPunct="1">
              <a:spcBef>
                <a:spcPct val="0"/>
              </a:spcBef>
              <a:buFontTx/>
              <a:buNone/>
            </a:pPr>
            <a:r>
              <a:rPr lang="en-US" altLang="en-US" sz="2400" dirty="0">
                <a:latin typeface="Arial" charset="0"/>
                <a:sym typeface="Wingdings" pitchFamily="2" charset="2"/>
              </a:rPr>
              <a:t>		b</a:t>
            </a:r>
            <a:r>
              <a:rPr lang="en-US" altLang="en-US" sz="2400" u="sng" dirty="0">
                <a:latin typeface="Arial" charset="0"/>
                <a:sym typeface="Wingdings" pitchFamily="2" charset="2"/>
              </a:rPr>
              <a:t>l</a:t>
            </a:r>
            <a:r>
              <a:rPr lang="en-US" altLang="en-US" sz="2400" dirty="0">
                <a:latin typeface="Arial" charset="0"/>
                <a:sym typeface="Wingdings" pitchFamily="2" charset="2"/>
              </a:rPr>
              <a:t>ue  </a:t>
            </a:r>
            <a:r>
              <a:rPr lang="en-US" altLang="en-US" sz="2400" dirty="0">
                <a:latin typeface="Arial" charset="0"/>
              </a:rPr>
              <a:t> “ </a:t>
            </a:r>
            <a:r>
              <a:rPr lang="en-US" altLang="en-US" sz="2400" dirty="0" err="1">
                <a:latin typeface="Arial" charset="0"/>
              </a:rPr>
              <a:t>bue</a:t>
            </a:r>
            <a:r>
              <a:rPr lang="en-US" altLang="en-US" sz="2400" dirty="0">
                <a:latin typeface="Arial" charset="0"/>
              </a:rPr>
              <a:t>”</a:t>
            </a:r>
            <a:endParaRPr lang="en-US" altLang="en-US" sz="2400" dirty="0">
              <a:latin typeface="Arial" charset="0"/>
              <a:sym typeface="Wingdings" pitchFamily="2" charset="2"/>
            </a:endParaRPr>
          </a:p>
          <a:p>
            <a:pPr eaLnBrk="1" hangingPunct="1">
              <a:spcBef>
                <a:spcPct val="0"/>
              </a:spcBef>
              <a:buFontTx/>
              <a:buNone/>
            </a:pPr>
            <a:r>
              <a:rPr lang="en-US" altLang="en-US" sz="2400" dirty="0">
                <a:latin typeface="Arial" charset="0"/>
                <a:sym typeface="Wingdings" pitchFamily="2" charset="2"/>
              </a:rPr>
              <a:t>		Ch</a:t>
            </a:r>
            <a:r>
              <a:rPr lang="en-US" altLang="en-US" sz="2400" u="sng" dirty="0">
                <a:latin typeface="Arial" charset="0"/>
                <a:sym typeface="Wingdings" pitchFamily="2" charset="2"/>
              </a:rPr>
              <a:t>r</a:t>
            </a:r>
            <a:r>
              <a:rPr lang="en-US" altLang="en-US" sz="2400" dirty="0">
                <a:latin typeface="Arial" charset="0"/>
                <a:sym typeface="Wingdings" pitchFamily="2" charset="2"/>
              </a:rPr>
              <a:t>istmas t</a:t>
            </a:r>
            <a:r>
              <a:rPr lang="en-US" altLang="en-US" sz="2400" u="sng" dirty="0">
                <a:latin typeface="Arial" charset="0"/>
                <a:sym typeface="Wingdings" pitchFamily="2" charset="2"/>
              </a:rPr>
              <a:t>r</a:t>
            </a:r>
            <a:r>
              <a:rPr lang="en-US" altLang="en-US" sz="2400" dirty="0">
                <a:latin typeface="Arial" charset="0"/>
                <a:sym typeface="Wingdings" pitchFamily="2" charset="2"/>
              </a:rPr>
              <a:t>ee </a:t>
            </a:r>
            <a:r>
              <a:rPr lang="en-US" altLang="en-US" sz="2400" dirty="0">
                <a:latin typeface="Arial" charset="0"/>
              </a:rPr>
              <a:t> “</a:t>
            </a:r>
            <a:r>
              <a:rPr lang="en-US" altLang="en-US" sz="2400" dirty="0" err="1">
                <a:latin typeface="Arial" charset="0"/>
              </a:rPr>
              <a:t>Chistmas</a:t>
            </a:r>
            <a:r>
              <a:rPr lang="en-US" altLang="en-US" sz="2400" dirty="0">
                <a:latin typeface="Arial" charset="0"/>
              </a:rPr>
              <a:t> tee”</a:t>
            </a:r>
            <a:endParaRPr lang="en-US" altLang="en-US" sz="2400" dirty="0">
              <a:latin typeface="Arial" charset="0"/>
              <a:sym typeface="Wingdings" pitchFamily="2" charset="2"/>
            </a:endParaRPr>
          </a:p>
          <a:p>
            <a:pPr algn="ctr" eaLnBrk="1" hangingPunct="1">
              <a:spcBef>
                <a:spcPct val="0"/>
              </a:spcBef>
              <a:buFontTx/>
              <a:buNone/>
            </a:pPr>
            <a:r>
              <a:rPr lang="en-US" altLang="en-US" sz="2400" dirty="0">
                <a:latin typeface="Arial" charset="0"/>
                <a:sym typeface="Wingdings" pitchFamily="2" charset="2"/>
              </a:rPr>
              <a:t>		</a:t>
            </a:r>
          </a:p>
          <a:p>
            <a:pPr eaLnBrk="1" hangingPunct="1">
              <a:spcBef>
                <a:spcPct val="0"/>
              </a:spcBef>
              <a:buFontTx/>
              <a:buNone/>
            </a:pPr>
            <a:r>
              <a:rPr lang="en-US" altLang="en-US" sz="2400" u="sng" dirty="0">
                <a:latin typeface="Arial" charset="0"/>
                <a:sym typeface="Wingdings" pitchFamily="2" charset="2"/>
              </a:rPr>
              <a:t>Substitutions</a:t>
            </a:r>
            <a:r>
              <a:rPr lang="en-US" altLang="en-US" sz="2400" dirty="0">
                <a:latin typeface="Arial" charset="0"/>
                <a:sym typeface="Wingdings" pitchFamily="2" charset="2"/>
              </a:rPr>
              <a:t>:		</a:t>
            </a:r>
          </a:p>
          <a:p>
            <a:pPr eaLnBrk="1" hangingPunct="1">
              <a:spcBef>
                <a:spcPct val="0"/>
              </a:spcBef>
              <a:buFontTx/>
              <a:buNone/>
            </a:pPr>
            <a:r>
              <a:rPr lang="en-US" altLang="en-US" sz="2400" dirty="0">
                <a:latin typeface="Arial" charset="0"/>
                <a:sym typeface="Wingdings" pitchFamily="2" charset="2"/>
              </a:rPr>
              <a:t>		</a:t>
            </a:r>
            <a:r>
              <a:rPr lang="en-US" altLang="en-US" sz="2400" u="sng" dirty="0">
                <a:latin typeface="Arial" charset="0"/>
                <a:sym typeface="Wingdings" pitchFamily="2" charset="2"/>
              </a:rPr>
              <a:t>c</a:t>
            </a:r>
            <a:r>
              <a:rPr lang="en-US" altLang="en-US" sz="2400" dirty="0">
                <a:latin typeface="Arial" charset="0"/>
                <a:sym typeface="Wingdings" pitchFamily="2" charset="2"/>
              </a:rPr>
              <a:t>up </a:t>
            </a:r>
            <a:r>
              <a:rPr lang="en-US" altLang="en-US" sz="2400" dirty="0">
                <a:latin typeface="Arial" charset="0"/>
              </a:rPr>
              <a:t> “</a:t>
            </a:r>
            <a:r>
              <a:rPr lang="en-US" altLang="en-US" sz="2400" dirty="0" err="1">
                <a:latin typeface="Arial" charset="0"/>
              </a:rPr>
              <a:t>tup</a:t>
            </a:r>
            <a:r>
              <a:rPr lang="en-US" altLang="en-US" sz="2400" dirty="0">
                <a:latin typeface="Arial" charset="0"/>
              </a:rPr>
              <a:t>” </a:t>
            </a:r>
            <a:r>
              <a:rPr lang="en-US" altLang="en-US" sz="2400" dirty="0">
                <a:latin typeface="Arial" charset="0"/>
                <a:sym typeface="Wingdings" pitchFamily="2" charset="2"/>
              </a:rPr>
              <a:t>	</a:t>
            </a:r>
          </a:p>
          <a:p>
            <a:pPr eaLnBrk="1" hangingPunct="1">
              <a:spcBef>
                <a:spcPct val="0"/>
              </a:spcBef>
              <a:buFontTx/>
              <a:buNone/>
            </a:pPr>
            <a:r>
              <a:rPr lang="en-US" altLang="en-US" sz="2400" dirty="0">
                <a:latin typeface="Arial" charset="0"/>
                <a:sym typeface="Wingdings" pitchFamily="2" charset="2"/>
              </a:rPr>
              <a:t>		</a:t>
            </a:r>
            <a:r>
              <a:rPr lang="en-US" altLang="en-US" sz="2400" u="sng" dirty="0">
                <a:latin typeface="Arial" charset="0"/>
                <a:sym typeface="Wingdings" pitchFamily="2" charset="2"/>
              </a:rPr>
              <a:t>sh</a:t>
            </a:r>
            <a:r>
              <a:rPr lang="en-US" altLang="en-US" sz="2400" dirty="0">
                <a:latin typeface="Arial" charset="0"/>
                <a:sym typeface="Wingdings" pitchFamily="2" charset="2"/>
              </a:rPr>
              <a:t>o</a:t>
            </a:r>
            <a:r>
              <a:rPr lang="en-US" altLang="en-US" sz="2400" u="sng" dirty="0">
                <a:latin typeface="Arial" charset="0"/>
                <a:sym typeface="Wingdings" pitchFamily="2" charset="2"/>
              </a:rPr>
              <a:t>v</a:t>
            </a:r>
            <a:r>
              <a:rPr lang="en-US" altLang="en-US" sz="2400" dirty="0">
                <a:latin typeface="Arial" charset="0"/>
                <a:sym typeface="Wingdings" pitchFamily="2" charset="2"/>
              </a:rPr>
              <a:t>el </a:t>
            </a:r>
            <a:r>
              <a:rPr lang="en-US" altLang="en-US" sz="2400" dirty="0">
                <a:latin typeface="Arial" charset="0"/>
              </a:rPr>
              <a:t> “</a:t>
            </a:r>
            <a:r>
              <a:rPr lang="en-US" altLang="en-US" sz="2400" dirty="0" err="1">
                <a:latin typeface="Arial" charset="0"/>
              </a:rPr>
              <a:t>sobel</a:t>
            </a:r>
            <a:r>
              <a:rPr lang="en-US" altLang="en-US" sz="2400" dirty="0">
                <a:latin typeface="Arial" charset="0"/>
              </a:rPr>
              <a:t>”</a:t>
            </a:r>
            <a:endParaRPr lang="en-US" altLang="en-US" sz="2400" dirty="0">
              <a:latin typeface="Arial" charset="0"/>
              <a:sym typeface="Wingdings" pitchFamily="2" charset="2"/>
            </a:endParaRPr>
          </a:p>
          <a:p>
            <a:pPr eaLnBrk="1" hangingPunct="1">
              <a:spcBef>
                <a:spcPct val="0"/>
              </a:spcBef>
              <a:buFontTx/>
              <a:buNone/>
            </a:pPr>
            <a:r>
              <a:rPr lang="en-US" altLang="en-US" sz="2400" dirty="0">
                <a:latin typeface="Arial" charset="0"/>
                <a:sym typeface="Wingdings" pitchFamily="2" charset="2"/>
              </a:rPr>
              <a:t>		ba</a:t>
            </a:r>
            <a:r>
              <a:rPr lang="en-US" altLang="en-US" sz="2400" u="sng" dirty="0">
                <a:latin typeface="Arial" charset="0"/>
                <a:sym typeface="Wingdings" pitchFamily="2" charset="2"/>
              </a:rPr>
              <a:t>th</a:t>
            </a:r>
            <a:r>
              <a:rPr lang="en-US" altLang="en-US" sz="2400" dirty="0">
                <a:latin typeface="Arial" charset="0"/>
                <a:sym typeface="Wingdings" pitchFamily="2" charset="2"/>
              </a:rPr>
              <a:t>tub </a:t>
            </a:r>
            <a:r>
              <a:rPr lang="en-US" altLang="en-US" sz="2400" dirty="0">
                <a:latin typeface="Arial" charset="0"/>
              </a:rPr>
              <a:t> “</a:t>
            </a:r>
            <a:r>
              <a:rPr lang="en-US" altLang="en-US" sz="2400" dirty="0" err="1">
                <a:latin typeface="Arial" charset="0"/>
              </a:rPr>
              <a:t>baftub</a:t>
            </a:r>
            <a:r>
              <a:rPr lang="en-US" altLang="en-US" sz="2400" dirty="0">
                <a:latin typeface="Arial" charset="0"/>
              </a:rPr>
              <a:t>”</a:t>
            </a:r>
            <a:endParaRPr lang="en-US" altLang="en-US" sz="2400" dirty="0">
              <a:latin typeface="Arial" charset="0"/>
              <a:sym typeface="Wingdings" pitchFamily="2" charset="2"/>
            </a:endParaRPr>
          </a:p>
          <a:p>
            <a:pPr algn="ctr" eaLnBrk="1" hangingPunct="1">
              <a:spcBef>
                <a:spcPct val="0"/>
              </a:spcBef>
              <a:buFontTx/>
              <a:buNone/>
            </a:pPr>
            <a:r>
              <a:rPr lang="en-US" altLang="en-US" sz="2400" dirty="0">
                <a:latin typeface="Arial" charset="0"/>
                <a:sym typeface="Wingdings" pitchFamily="2" charset="2"/>
              </a:rPr>
              <a:t>		</a:t>
            </a:r>
          </a:p>
          <a:p>
            <a:pPr eaLnBrk="1" hangingPunct="1">
              <a:spcBef>
                <a:spcPct val="0"/>
              </a:spcBef>
              <a:buFontTx/>
              <a:buNone/>
            </a:pPr>
            <a:r>
              <a:rPr lang="en-US" altLang="en-US" sz="2400" u="sng" dirty="0">
                <a:latin typeface="Arial" charset="0"/>
                <a:sym typeface="Wingdings" pitchFamily="2" charset="2"/>
              </a:rPr>
              <a:t>Omissions and substitutions can co-occur</a:t>
            </a:r>
            <a:r>
              <a:rPr lang="en-US" altLang="en-US" sz="2400" dirty="0">
                <a:latin typeface="Arial" charset="0"/>
                <a:sym typeface="Wingdings" pitchFamily="2" charset="2"/>
              </a:rPr>
              <a:t>:</a:t>
            </a:r>
          </a:p>
          <a:p>
            <a:pPr eaLnBrk="1" hangingPunct="1">
              <a:spcBef>
                <a:spcPct val="0"/>
              </a:spcBef>
              <a:buFontTx/>
              <a:buNone/>
            </a:pPr>
            <a:r>
              <a:rPr lang="en-US" altLang="en-US" sz="2400" dirty="0">
                <a:latin typeface="Arial" charset="0"/>
                <a:sym typeface="Wingdings" pitchFamily="2" charset="2"/>
              </a:rPr>
              <a:t>		</a:t>
            </a:r>
            <a:r>
              <a:rPr lang="en-US" altLang="en-US" sz="2400" u="sng" dirty="0">
                <a:latin typeface="Arial" charset="0"/>
                <a:sym typeface="Wingdings" pitchFamily="2" charset="2"/>
              </a:rPr>
              <a:t>sl</a:t>
            </a:r>
            <a:r>
              <a:rPr lang="en-US" altLang="en-US" sz="2400" dirty="0">
                <a:latin typeface="Arial" charset="0"/>
                <a:sym typeface="Wingdings" pitchFamily="2" charset="2"/>
              </a:rPr>
              <a:t>eeping </a:t>
            </a:r>
            <a:r>
              <a:rPr lang="en-US" altLang="en-US" sz="2400" dirty="0">
                <a:latin typeface="Arial" charset="0"/>
              </a:rPr>
              <a:t> “</a:t>
            </a:r>
            <a:r>
              <a:rPr lang="en-US" altLang="en-US" sz="2400" dirty="0" err="1">
                <a:latin typeface="Arial" charset="0"/>
              </a:rPr>
              <a:t>feeping</a:t>
            </a:r>
            <a:r>
              <a:rPr lang="en-US" altLang="en-US" sz="2400" dirty="0">
                <a:latin typeface="Arial" charset="0"/>
              </a:rPr>
              <a:t>”</a:t>
            </a:r>
            <a:endParaRPr lang="en-US" altLang="en-US" sz="2400" dirty="0">
              <a:latin typeface="Arial" charset="0"/>
              <a:sym typeface="Wingdings" pitchFamily="2" charset="2"/>
            </a:endParaRPr>
          </a:p>
          <a:p>
            <a:pPr eaLnBrk="1" hangingPunct="1">
              <a:spcBef>
                <a:spcPct val="0"/>
              </a:spcBef>
              <a:buFontTx/>
              <a:buNone/>
            </a:pPr>
            <a:r>
              <a:rPr lang="en-US" altLang="en-US" sz="2400" dirty="0">
                <a:latin typeface="Arial" charset="0"/>
                <a:sym typeface="Wingdings" pitchFamily="2" charset="2"/>
              </a:rPr>
              <a:t>		b</a:t>
            </a:r>
            <a:r>
              <a:rPr lang="en-US" altLang="en-US" sz="2400" u="sng" dirty="0">
                <a:latin typeface="Arial" charset="0"/>
                <a:sym typeface="Wingdings" pitchFamily="2" charset="2"/>
              </a:rPr>
              <a:t>r</a:t>
            </a:r>
            <a:r>
              <a:rPr lang="en-US" altLang="en-US" sz="2400" dirty="0">
                <a:latin typeface="Arial" charset="0"/>
                <a:sym typeface="Wingdings" pitchFamily="2" charset="2"/>
              </a:rPr>
              <a:t>u</a:t>
            </a:r>
            <a:r>
              <a:rPr lang="en-US" altLang="en-US" sz="2400" u="sng" dirty="0">
                <a:latin typeface="Arial" charset="0"/>
                <a:sym typeface="Wingdings" pitchFamily="2" charset="2"/>
              </a:rPr>
              <a:t>sh</a:t>
            </a:r>
            <a:r>
              <a:rPr lang="en-US" altLang="en-US" sz="2400" dirty="0">
                <a:latin typeface="Arial" charset="0"/>
                <a:sym typeface="Wingdings" pitchFamily="2" charset="2"/>
              </a:rPr>
              <a:t> </a:t>
            </a:r>
            <a:r>
              <a:rPr lang="en-US" altLang="en-US" sz="2400" dirty="0">
                <a:latin typeface="Arial" charset="0"/>
              </a:rPr>
              <a:t>  </a:t>
            </a:r>
            <a:r>
              <a:rPr lang="en-US" altLang="en-US" sz="2400" dirty="0">
                <a:latin typeface="Arial" charset="0"/>
                <a:sym typeface="Wingdings" pitchFamily="2" charset="2"/>
              </a:rPr>
              <a:t>“bus”</a:t>
            </a:r>
          </a:p>
          <a:p>
            <a:pPr algn="ctr" eaLnBrk="1" hangingPunct="1">
              <a:spcBef>
                <a:spcPct val="0"/>
              </a:spcBef>
              <a:buFontTx/>
              <a:buNone/>
            </a:pPr>
            <a:r>
              <a:rPr lang="en-US" altLang="en-US" sz="2400" dirty="0">
                <a:latin typeface="Arial" charset="0"/>
                <a:sym typeface="Wingdings" pitchFamily="2" charset="2"/>
              </a:rPr>
              <a:t>		</a:t>
            </a:r>
          </a:p>
          <a:p>
            <a:pPr algn="ctr">
              <a:spcBef>
                <a:spcPct val="0"/>
              </a:spcBef>
              <a:buFontTx/>
              <a:buNone/>
            </a:pPr>
            <a:endParaRPr lang="en-US" altLang="en-US" sz="1200" dirty="0">
              <a:cs typeface="Times New Roman" pitchFamily="18" charset="0"/>
              <a:sym typeface="Wingdings" pitchFamily="2" charset="2"/>
            </a:endParaRPr>
          </a:p>
        </p:txBody>
      </p:sp>
    </p:spTree>
    <p:extLst>
      <p:ext uri="{BB962C8B-B14F-4D97-AF65-F5344CB8AC3E}">
        <p14:creationId xmlns:p14="http://schemas.microsoft.com/office/powerpoint/2010/main" val="57565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3013</TotalTime>
  <Words>1775</Words>
  <Application>Microsoft Office PowerPoint</Application>
  <PresentationFormat>On-screen Show (4:3)</PresentationFormat>
  <Paragraphs>513</Paragraphs>
  <Slides>40</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0" baseType="lpstr">
      <vt:lpstr>ＭＳ Ｐゴシック</vt:lpstr>
      <vt:lpstr>Arial</vt:lpstr>
      <vt:lpstr>Calibri</vt:lpstr>
      <vt:lpstr>Calibri Light</vt:lpstr>
      <vt:lpstr>Times New Roman</vt:lpstr>
      <vt:lpstr>Wingdings</vt:lpstr>
      <vt:lpstr>Office Theme</vt:lpstr>
      <vt:lpstr>1_Office Theme</vt:lpstr>
      <vt:lpstr>2_Office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RD: Epidemiology</vt:lpstr>
      <vt:lpstr>Visual Disorder or Language Disorder?</vt:lpstr>
      <vt:lpstr>WORD ATTACK</vt:lpstr>
      <vt:lpstr>PowerPoint Presentation</vt:lpstr>
      <vt:lpstr>Dyslexic Individuals Have Particular Difficulty with Phonological Awareness</vt:lpstr>
      <vt:lpstr>Why Does Poor Phonological Awareness Interfere with Learning to Read?</vt:lpstr>
      <vt:lpstr>Other Language Difficulties in Dyslexia</vt:lpstr>
      <vt:lpstr>PowerPoint Presentation</vt:lpstr>
      <vt:lpstr>Predicting AD/HD Ratings  (n=671)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reference</cp:lastModifiedBy>
  <cp:revision>410</cp:revision>
  <cp:lastPrinted>2017-09-13T16:53:43Z</cp:lastPrinted>
  <dcterms:created xsi:type="dcterms:W3CDTF">2014-12-01T19:21:21Z</dcterms:created>
  <dcterms:modified xsi:type="dcterms:W3CDTF">2017-09-22T23:17:32Z</dcterms:modified>
</cp:coreProperties>
</file>