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9" r:id="rId2"/>
    <p:sldId id="305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308" r:id="rId12"/>
    <p:sldId id="280" r:id="rId13"/>
    <p:sldId id="281" r:id="rId14"/>
    <p:sldId id="282" r:id="rId15"/>
    <p:sldId id="283" r:id="rId16"/>
    <p:sldId id="30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66980" autoAdjust="0"/>
  </p:normalViewPr>
  <p:slideViewPr>
    <p:cSldViewPr snapToGrid="0">
      <p:cViewPr varScale="1">
        <p:scale>
          <a:sx n="87" d="100"/>
          <a:sy n="87" d="100"/>
        </p:scale>
        <p:origin x="264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2E053-7D69-44A5-BCC4-2797821070D0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416209-20AD-48A1-A434-CA780218A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35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42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91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98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36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1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23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6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68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9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7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74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92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88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59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0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edar.cde.state.co.us/edulibdir/School%20Building%20Codes-en-u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plify.com/assessment/devic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3869"/>
            <a:ext cx="7772400" cy="2148981"/>
          </a:xfrm>
        </p:spPr>
        <p:txBody>
          <a:bodyPr>
            <a:normAutofit fontScale="90000"/>
          </a:bodyPr>
          <a:lstStyle/>
          <a:p>
            <a:r>
              <a:rPr lang="en-US" dirty="0"/>
              <a:t>2023-2024 Early Literacy Assessment Tool (ELAT) Project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Application Information Webinar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Pursuant to C.R.S. 22-2-141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0" y="5746705"/>
            <a:ext cx="6858000" cy="44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March 30, 2023</a:t>
            </a:r>
          </a:p>
        </p:txBody>
      </p:sp>
    </p:spTree>
    <p:extLst>
      <p:ext uri="{BB962C8B-B14F-4D97-AF65-F5344CB8AC3E}">
        <p14:creationId xmlns:p14="http://schemas.microsoft.com/office/powerpoint/2010/main" val="119675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Required Activities—New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Additional requirements for new participants (new to mCLASS and/or new to the ELAT Project):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•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 by teachers or designated local trainers at face-to-face trainings and webinar trainings to support first- and second-year implementation and platform upgrade(s);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•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Assurance that local trainers have training time with their teachers to implement what they have been trained on; and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•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 by principals at any scheduled instructional leader trainings and/or webinars.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6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Provided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8" y="1463040"/>
            <a:ext cx="7891272" cy="4640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LEPs will receive the following items upon application approval: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welcome email from Amplify with step-by-step enrollment instructions to continue or get started;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Amplify DIBELS 8</a:t>
            </a:r>
            <a:r>
              <a:rPr lang="en-US" sz="2000" kern="800" baseline="300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 and/or Lectura licenses; and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kit per grade level per school of DIBELS 8</a:t>
            </a:r>
            <a:r>
              <a:rPr lang="en-US" sz="2000" kern="800" baseline="300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 and/or Lectura assessment materials.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7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Evaluation and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19" y="1361064"/>
            <a:ext cx="8388558" cy="4742281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agree to share all data collected using the provided software. These data will be shared with Amplify and CDE.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800" dirty="0">
                <a:latin typeface="Calibri" panose="020F0502020204030204" pitchFamily="34" charset="0"/>
                <a:cs typeface="Times New Roman" panose="02020603050405020304" pitchFamily="18" charset="0"/>
              </a:rPr>
              <a:t>Data include: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identifier information: name, grade, date of birth, state, school, school district, classroom association(s), SASID, gender, ethnicity, EL status, and special education status;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identifier information: name and staff email address; and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outcomes: records and/or scores for the assessments.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Districts are still required to submit READ Act data through the Data Pipeline.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collected are solely used by Amplify and CDE for the scope of successful project implementation: evaluating implementation fidelity and achievement/ growth results and directing professional development.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See the </a:t>
            </a:r>
            <a:r>
              <a:rPr lang="en-US" sz="2000" i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Assurances and Authorization for Release of Personally Identifiable Information </a:t>
            </a: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additional information.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2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Submission Process and Deadline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63040"/>
            <a:ext cx="8569234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Applications are due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Friday, April 28.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online application is linked in the RFA.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application must be completed online using the online form.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Incomplete or late applications will not be considered.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Once submitted, your application will be reviewed by CDE staff to ensure it is complete.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person who submits the application will receive an email notification confirming receipt.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0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82880"/>
            <a:ext cx="7886700" cy="8015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Project Assurances and Release of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Applicants must obtain signature approval from the appropriate representatives on both the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Project Assurances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form and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Authorization for Release of Personally Identifiable Information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These forms do not need to be submitted to CDE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; however, they must be kept on file through December 31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, 2025,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and be available for verification by CDE program staff.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31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Application Resources and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39"/>
            <a:ext cx="7886700" cy="4893311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2022-23 List of Colorado School Codes</a:t>
            </a:r>
            <a:r>
              <a:rPr lang="en-US" sz="2000" kern="800" dirty="0"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Signature guidelines for applicants applying as a single school: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named LEP will be the school’s authorizer, either the local district, CSI, or BOCES.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authorized representative should be a representative from the district/CSI/BOCES and </a:t>
            </a:r>
            <a:r>
              <a:rPr lang="en-US" sz="2000" u="sng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school-level representative.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representatives from the LEP, not the school, should provide the signatures for both the </a:t>
            </a:r>
            <a:r>
              <a:rPr lang="en-US" sz="2000" i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Assurances </a:t>
            </a: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000" i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Amplify Authorization for Release of Information</a:t>
            </a: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57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Online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4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Project 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1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2012 School Finance Act required CDE to select a contractor to supply an early literacy assessment tool for teachers to obtain real-time assessments of K-3 students’ reading skill levels.</a:t>
            </a:r>
          </a:p>
          <a:p>
            <a:pPr marL="342900" indent="-342900"/>
            <a:r>
              <a:rPr lang="en-US" sz="2000" dirty="0">
                <a:solidFill>
                  <a:schemeClr val="tx1"/>
                </a:solidFill>
                <a:latin typeface="+mn-lt"/>
              </a:rPr>
              <a:t>The ELAT Project supports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state purchase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of software that provides individualized assessments with immediate results, stores and analyzes those results, and recommends activities. </a:t>
            </a:r>
          </a:p>
          <a:p>
            <a:pPr marL="342900" indent="-342900"/>
            <a:r>
              <a:rPr lang="en-US" sz="2000" baseline="0" dirty="0"/>
              <a:t>Districts do NOT receive funds directly; CDE manages the funds and pays for the licensing at the state level.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In 2023, through a </a:t>
            </a:r>
            <a:r>
              <a:rPr lang="en-US" sz="2000" dirty="0"/>
              <a:t>competitive process, CDE awarded the ELAT Project contract to Amplify for mCLASS DIBELS 8</a:t>
            </a:r>
            <a:r>
              <a:rPr lang="en-US" sz="2000" baseline="30000" dirty="0"/>
              <a:t>th</a:t>
            </a:r>
            <a:r>
              <a:rPr lang="en-US" sz="2000" dirty="0"/>
              <a:t> Edition and mCLASS Lectura.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Pending legislative approval, CDE will offer the ELAT Project for the 23-24 school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5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91272" cy="464515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ELAT participants will receive the online tool mCLASS to support the assessments DIBELS 8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Edition and, if applicable, Lectura for Spanish-speaking students.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ELAT participants will receive software licenses to use the assessment(s). The tool mCLASS will store and analyze the results and recommend school and home activities based on those results.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Hardware is not included. Applicants will be responsible for providing their own hardware. A list of devices that support mCLASS is available here:</a:t>
            </a:r>
            <a:r>
              <a:rPr lang="en-US" sz="2000" dirty="0"/>
              <a:t> </a:t>
            </a:r>
            <a:r>
              <a:rPr lang="en-US" sz="2000" u="sng" dirty="0">
                <a:hlinkClick r:id="rId3"/>
              </a:rPr>
              <a:t>www.amplify.com/assessment/devices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1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An early literacy assessment tool is intended to help teachers meet the assessment requirements of the READ Act. The tool allows teachers to obtain real-time assessments of K-3 students’ reading skill levels and, based on the results, generate intervention plans and materials.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assessment platform, mCLASS:</a:t>
            </a:r>
          </a:p>
          <a:p>
            <a:pPr marL="1028700" lvl="1" indent="-342900"/>
            <a:r>
              <a:rPr lang="en-US" dirty="0">
                <a:latin typeface="+mn-lt"/>
              </a:rPr>
              <a:t>Provides individualized assessments with immediate results;</a:t>
            </a:r>
          </a:p>
          <a:p>
            <a:pPr marL="1028700" lvl="1" indent="-342900"/>
            <a:r>
              <a:rPr lang="en-US" dirty="0">
                <a:latin typeface="+mn-lt"/>
              </a:rPr>
              <a:t>Stores and analyzes assessment results, recommends activities, assists in tracking student performance, and assists in identifying strategies to improve student performance;</a:t>
            </a:r>
          </a:p>
          <a:p>
            <a:pPr marL="1028700" lvl="1" indent="-342900"/>
            <a:r>
              <a:rPr lang="en-US" dirty="0">
                <a:latin typeface="+mn-lt"/>
              </a:rPr>
              <a:t>Provides student grouping recommendations; and </a:t>
            </a:r>
          </a:p>
          <a:p>
            <a:pPr marL="1028700" lvl="1" indent="-342900"/>
            <a:r>
              <a:rPr lang="en-US" dirty="0">
                <a:latin typeface="+mn-lt"/>
              </a:rPr>
              <a:t>Assists in generating and populating individualized plans to improve students’ reading skills.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5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Eligible Applicants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64" y="1463040"/>
            <a:ext cx="7891272" cy="4645152"/>
          </a:xfrm>
        </p:spPr>
        <p:txBody>
          <a:bodyPr/>
          <a:lstStyle/>
          <a:p>
            <a:pPr marL="571500" indent="-342900"/>
            <a:r>
              <a:rPr lang="en-US" dirty="0"/>
              <a:t>All local education providers (LEPs) are eligible to apply.</a:t>
            </a:r>
          </a:p>
          <a:p>
            <a:pPr marL="571500" indent="-342900"/>
            <a:r>
              <a:rPr lang="en-US" dirty="0"/>
              <a:t>LEP means a:</a:t>
            </a:r>
          </a:p>
          <a:p>
            <a:pPr marL="1485900" lvl="2" indent="-342900"/>
            <a:r>
              <a:rPr lang="en-US" sz="2000" dirty="0"/>
              <a:t>School district;</a:t>
            </a:r>
          </a:p>
          <a:p>
            <a:pPr marL="1485900" lvl="2" indent="-342900"/>
            <a:r>
              <a:rPr lang="en-US" sz="2000" dirty="0"/>
              <a:t>Charter school authorized through a district or the CSI;</a:t>
            </a:r>
          </a:p>
          <a:p>
            <a:pPr marL="1485900" lvl="2" indent="-342900"/>
            <a:r>
              <a:rPr lang="en-US" sz="2000" dirty="0"/>
              <a:t>Public school within a district applying as a stand-alone applicant; or </a:t>
            </a:r>
          </a:p>
          <a:p>
            <a:pPr marL="1485900" lvl="2" indent="-342900"/>
            <a:r>
              <a:rPr lang="en-US" sz="2000" dirty="0"/>
              <a:t>Public school operated by a BOCES.</a:t>
            </a:r>
          </a:p>
          <a:p>
            <a:pPr marL="571500" indent="-342900"/>
            <a:r>
              <a:rPr lang="en-US" dirty="0"/>
              <a:t>The applicant must enroll students in </a:t>
            </a:r>
            <a:r>
              <a:rPr lang="en-US" b="1" dirty="0"/>
              <a:t>kindergarten, first, second,</a:t>
            </a:r>
            <a:r>
              <a:rPr lang="en-US" dirty="0"/>
              <a:t> and/or </a:t>
            </a:r>
            <a:r>
              <a:rPr lang="en-US" b="1" dirty="0"/>
              <a:t>third</a:t>
            </a:r>
            <a:r>
              <a:rPr lang="en-US" dirty="0"/>
              <a:t> grades.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0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CDE is accepting applications from new and renewal applicants. If the number of applicants exceeds the number of available licenses, prioritization will reflect C.R.S. 22-2-14.</a:t>
            </a: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First preference will be given to LEPs renewing their ELAT participation from the 22-23 school year; then new applicants will be accepted.</a:t>
            </a: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If there needs to be a selection process for new LEPs, it will be based on highest percentages of K-3 students reading below grade level; and LEPs with the highest percentages of schools that are eligible to receive money under Title 1 of the federal Elementary and Secondary Education Act of 1965.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8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Duration of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current RFA will apply to the 23-24 school year (Year 11).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Participation in subsequent years is dependent upon appropriations and available licenses. </a:t>
            </a:r>
          </a:p>
          <a:p>
            <a:pPr marL="457200" indent="-457200">
              <a:buAutoNum type="arabicPeriod"/>
            </a:pPr>
            <a:r>
              <a:rPr lang="en-US" sz="2000" dirty="0"/>
              <a:t>Anyone, new or renewal, who wants to participate in the 23-24 school year must apply.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8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Required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9" y="1463039"/>
            <a:ext cx="8528158" cy="4645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School- and district-level activities required of the ELAT Project include: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/>
            <a:r>
              <a:rPr lang="en-US" sz="2000" dirty="0"/>
              <a:t>Complete and submit ELAT Project application.</a:t>
            </a:r>
          </a:p>
          <a:p>
            <a:pPr marL="342900" indent="-342900"/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Obtain supported devices to assess all K-3 students on the approved interim assessment(s)</a:t>
            </a:r>
            <a:r>
              <a:rPr lang="en-US" sz="2000" kern="80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.</a:t>
            </a: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(Hardware purchase is the LEP’s responsibility.)</a:t>
            </a:r>
          </a:p>
          <a:p>
            <a:pPr marL="342900" indent="-342900"/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 and submit staff and student roster data to Amplify:</a:t>
            </a:r>
          </a:p>
          <a:p>
            <a:pPr marL="800100" lvl="1" indent="-342900"/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information: name, grade, date of birth, state, school, school district, classroom association(s), SASID, gender, ethnicity, EL status, and special education status</a:t>
            </a:r>
          </a:p>
          <a:p>
            <a:pPr marL="800100" lvl="1" indent="-342900"/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information: name and staff email address</a:t>
            </a:r>
          </a:p>
          <a:p>
            <a:pPr marL="342900" indent="-342900"/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all K-3 students at the three designated benchmark periods.</a:t>
            </a:r>
          </a:p>
          <a:p>
            <a:pPr marL="342900" indent="-342900"/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 monitor students:</a:t>
            </a:r>
          </a:p>
          <a:p>
            <a:pPr marL="800100" lvl="1" indent="-342900"/>
            <a:r>
              <a:rPr lang="en-US" kern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coring Well Below Benchmark every 7-10 days</a:t>
            </a:r>
          </a:p>
          <a:p>
            <a:pPr marL="800100" lvl="1" indent="-342900"/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Scoring Below Benchmark every 10-12 days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74320" y="6356351"/>
            <a:ext cx="467783" cy="365125"/>
          </a:xfrm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10835</TotalTime>
  <Words>1253</Words>
  <Application>Microsoft Office PowerPoint</Application>
  <PresentationFormat>On-screen Show (4:3)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Museo Slab 500</vt:lpstr>
      <vt:lpstr>Symbol</vt:lpstr>
      <vt:lpstr>Trebuchet MS</vt:lpstr>
      <vt:lpstr>Office Theme</vt:lpstr>
      <vt:lpstr>2023-2024 Early Literacy Assessment Tool (ELAT) Project   Application Information Webinar </vt:lpstr>
      <vt:lpstr>Project Overview</vt:lpstr>
      <vt:lpstr>Introduction</vt:lpstr>
      <vt:lpstr>Introduction</vt:lpstr>
      <vt:lpstr>Purpose</vt:lpstr>
      <vt:lpstr>Eligible Applicants</vt:lpstr>
      <vt:lpstr>Priority</vt:lpstr>
      <vt:lpstr>Duration of Program</vt:lpstr>
      <vt:lpstr>Required Activities</vt:lpstr>
      <vt:lpstr>Required Activities—New Participants</vt:lpstr>
      <vt:lpstr>Provided Resources</vt:lpstr>
      <vt:lpstr>Evaluation and Reporting</vt:lpstr>
      <vt:lpstr>Submission Process and Deadline</vt:lpstr>
      <vt:lpstr>Project Assurances and Release of Information</vt:lpstr>
      <vt:lpstr>Application Resources and Guidelines</vt:lpstr>
      <vt:lpstr>Online Application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Stelling, Laura</cp:lastModifiedBy>
  <cp:revision>99</cp:revision>
  <cp:lastPrinted>2020-01-09T16:13:18Z</cp:lastPrinted>
  <dcterms:created xsi:type="dcterms:W3CDTF">2019-06-25T17:30:52Z</dcterms:created>
  <dcterms:modified xsi:type="dcterms:W3CDTF">2023-03-30T21:10:41Z</dcterms:modified>
</cp:coreProperties>
</file>