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6.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7.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0.xml" ContentType="application/vnd.openxmlformats-officedocument.presentationml.notesSl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8" r:id="rId1"/>
  </p:sldMasterIdLst>
  <p:notesMasterIdLst>
    <p:notesMasterId r:id="rId40"/>
  </p:notesMasterIdLst>
  <p:handoutMasterIdLst>
    <p:handoutMasterId r:id="rId41"/>
  </p:handoutMasterIdLst>
  <p:sldIdLst>
    <p:sldId id="277" r:id="rId2"/>
    <p:sldId id="404" r:id="rId3"/>
    <p:sldId id="282" r:id="rId4"/>
    <p:sldId id="273" r:id="rId5"/>
    <p:sldId id="305" r:id="rId6"/>
    <p:sldId id="353" r:id="rId7"/>
    <p:sldId id="335" r:id="rId8"/>
    <p:sldId id="394" r:id="rId9"/>
    <p:sldId id="348" r:id="rId10"/>
    <p:sldId id="365" r:id="rId11"/>
    <p:sldId id="349" r:id="rId12"/>
    <p:sldId id="407" r:id="rId13"/>
    <p:sldId id="408" r:id="rId14"/>
    <p:sldId id="401" r:id="rId15"/>
    <p:sldId id="274" r:id="rId16"/>
    <p:sldId id="400" r:id="rId17"/>
    <p:sldId id="338" r:id="rId18"/>
    <p:sldId id="357" r:id="rId19"/>
    <p:sldId id="332" r:id="rId20"/>
    <p:sldId id="367" r:id="rId21"/>
    <p:sldId id="368" r:id="rId22"/>
    <p:sldId id="396" r:id="rId23"/>
    <p:sldId id="398" r:id="rId24"/>
    <p:sldId id="399" r:id="rId25"/>
    <p:sldId id="397" r:id="rId26"/>
    <p:sldId id="379" r:id="rId27"/>
    <p:sldId id="406" r:id="rId28"/>
    <p:sldId id="402" r:id="rId29"/>
    <p:sldId id="383" r:id="rId30"/>
    <p:sldId id="382" r:id="rId31"/>
    <p:sldId id="393" r:id="rId32"/>
    <p:sldId id="376" r:id="rId33"/>
    <p:sldId id="395" r:id="rId34"/>
    <p:sldId id="403" r:id="rId35"/>
    <p:sldId id="386" r:id="rId36"/>
    <p:sldId id="387" r:id="rId37"/>
    <p:sldId id="405" r:id="rId38"/>
    <p:sldId id="281" r:id="rId3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320F31-FB91-500F-C793-DA6C6094DE4E}" name="Durosko, Gloria" initials="DG" userId="S::Durosko_G@cde.state.co.us::dac2277f-53de-4896-a82b-6317b97bf45a" providerId="AD"/>
  <p188:author id="{C5862BD4-9E43-1382-382D-0BF9733EC1FE}" name="Ohleyer, Alyssa" initials="OA" userId="S::Ohleyer_A@cde.state.co.us::9f515119-a6af-44c8-9bec-87839faa4e8a" providerId="AD"/>
  <p188:author id="{9E1A12DC-DF34-079D-7E55-0EE6DA9CD6E8}" name="Lott, Gail Ed. D." initials="LGED" userId="S::Lott_G@cde.state.co.us::3aa96a7c-ada9-4077-abda-2e63bc52890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hleyer, Alyssa" initials="OA" lastIdx="3" clrIdx="0">
    <p:extLst>
      <p:ext uri="{19B8F6BF-5375-455C-9EA6-DF929625EA0E}">
        <p15:presenceInfo xmlns:p15="http://schemas.microsoft.com/office/powerpoint/2012/main" userId="S-1-5-21-170422339-1359699126-1544898942-15032" providerId="AD"/>
      </p:ext>
    </p:extLst>
  </p:cmAuthor>
  <p:cmAuthor id="2" name="Imura, Miki" initials="IM" lastIdx="13" clrIdx="1">
    <p:extLst>
      <p:ext uri="{19B8F6BF-5375-455C-9EA6-DF929625EA0E}">
        <p15:presenceInfo xmlns:p15="http://schemas.microsoft.com/office/powerpoint/2012/main" userId="S-1-5-21-170422339-1359699126-1544898942-21933" providerId="AD"/>
      </p:ext>
    </p:extLst>
  </p:cmAuthor>
  <p:cmAuthor id="3" name="Ohleyer, Alyssa" initials="OA [2]" lastIdx="29" clrIdx="2">
    <p:extLst>
      <p:ext uri="{19B8F6BF-5375-455C-9EA6-DF929625EA0E}">
        <p15:presenceInfo xmlns:p15="http://schemas.microsoft.com/office/powerpoint/2012/main" userId="S::Ohleyer_A@cde.state.co.us::9f515119-a6af-44c8-9bec-87839faa4e8a" providerId="AD"/>
      </p:ext>
    </p:extLst>
  </p:cmAuthor>
  <p:cmAuthor id="4" name="Imura, Miki" initials="IM [2]" lastIdx="26" clrIdx="3">
    <p:extLst>
      <p:ext uri="{19B8F6BF-5375-455C-9EA6-DF929625EA0E}">
        <p15:presenceInfo xmlns:p15="http://schemas.microsoft.com/office/powerpoint/2012/main" userId="S::Imura_M@cde.state.co.us::3340c521-9554-4300-9ee4-c61e2d441b93" providerId="AD"/>
      </p:ext>
    </p:extLst>
  </p:cmAuthor>
  <p:cmAuthor id="5" name="Lott, Gail" initials="LG" lastIdx="8" clrIdx="4">
    <p:extLst>
      <p:ext uri="{19B8F6BF-5375-455C-9EA6-DF929625EA0E}">
        <p15:presenceInfo xmlns:p15="http://schemas.microsoft.com/office/powerpoint/2012/main" userId="S::Lott_G@cde.state.co.us::3aa96a7c-ada9-4077-abda-2e63bc5289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651E"/>
    <a:srgbClr val="FFFFFF"/>
    <a:srgbClr val="88B4DC"/>
    <a:srgbClr val="1F4669"/>
    <a:srgbClr val="BE560E"/>
    <a:srgbClr val="8DC63F"/>
    <a:srgbClr val="6A972D"/>
    <a:srgbClr val="9ECF5C"/>
    <a:srgbClr val="F07925"/>
    <a:srgbClr val="BDAF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D724DF-5F9D-494D-B600-5A4D53877708}" v="143" dt="2023-01-20T18:28:19.055"/>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9" autoAdjust="0"/>
    <p:restoredTop sz="84019" autoAdjust="0"/>
  </p:normalViewPr>
  <p:slideViewPr>
    <p:cSldViewPr snapToGrid="0">
      <p:cViewPr varScale="1">
        <p:scale>
          <a:sx n="104" d="100"/>
          <a:sy n="104" d="100"/>
        </p:scale>
        <p:origin x="150"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hleyer, Alyssa" userId="9f515119-a6af-44c8-9bec-87839faa4e8a" providerId="ADAL" clId="{4DD724DF-5F9D-494D-B600-5A4D53877708}"/>
    <pc:docChg chg="undo redo custSel addSld delSld modSld">
      <pc:chgData name="Ohleyer, Alyssa" userId="9f515119-a6af-44c8-9bec-87839faa4e8a" providerId="ADAL" clId="{4DD724DF-5F9D-494D-B600-5A4D53877708}" dt="2023-01-20T18:31:11.580" v="205"/>
      <pc:docMkLst>
        <pc:docMk/>
      </pc:docMkLst>
      <pc:sldChg chg="modSp mod">
        <pc:chgData name="Ohleyer, Alyssa" userId="9f515119-a6af-44c8-9bec-87839faa4e8a" providerId="ADAL" clId="{4DD724DF-5F9D-494D-B600-5A4D53877708}" dt="2023-01-20T18:13:47.952" v="124" actId="20577"/>
        <pc:sldMkLst>
          <pc:docMk/>
          <pc:sldMk cId="1626477928" sldId="277"/>
        </pc:sldMkLst>
        <pc:spChg chg="mod">
          <ac:chgData name="Ohleyer, Alyssa" userId="9f515119-a6af-44c8-9bec-87839faa4e8a" providerId="ADAL" clId="{4DD724DF-5F9D-494D-B600-5A4D53877708}" dt="2023-01-20T18:13:47.952" v="124" actId="20577"/>
          <ac:spMkLst>
            <pc:docMk/>
            <pc:sldMk cId="1626477928" sldId="277"/>
            <ac:spMk id="4" creationId="{00000000-0000-0000-0000-000000000000}"/>
          </ac:spMkLst>
        </pc:spChg>
      </pc:sldChg>
      <pc:sldChg chg="addSp delSp modSp mod">
        <pc:chgData name="Ohleyer, Alyssa" userId="9f515119-a6af-44c8-9bec-87839faa4e8a" providerId="ADAL" clId="{4DD724DF-5F9D-494D-B600-5A4D53877708}" dt="2023-01-19T22:13:27.815" v="1"/>
        <pc:sldMkLst>
          <pc:docMk/>
          <pc:sldMk cId="3047550621" sldId="335"/>
        </pc:sldMkLst>
        <pc:spChg chg="add mod">
          <ac:chgData name="Ohleyer, Alyssa" userId="9f515119-a6af-44c8-9bec-87839faa4e8a" providerId="ADAL" clId="{4DD724DF-5F9D-494D-B600-5A4D53877708}" dt="2023-01-19T22:13:27.815" v="1"/>
          <ac:spMkLst>
            <pc:docMk/>
            <pc:sldMk cId="3047550621" sldId="335"/>
            <ac:spMk id="3" creationId="{19D11C32-F256-4DDD-9F15-1D753D67643B}"/>
          </ac:spMkLst>
        </pc:spChg>
        <pc:spChg chg="del">
          <ac:chgData name="Ohleyer, Alyssa" userId="9f515119-a6af-44c8-9bec-87839faa4e8a" providerId="ADAL" clId="{4DD724DF-5F9D-494D-B600-5A4D53877708}" dt="2023-01-19T22:13:27.131" v="0" actId="478"/>
          <ac:spMkLst>
            <pc:docMk/>
            <pc:sldMk cId="3047550621" sldId="335"/>
            <ac:spMk id="5" creationId="{770394ED-2BE4-9498-9B0A-3684D800A82E}"/>
          </ac:spMkLst>
        </pc:spChg>
      </pc:sldChg>
      <pc:sldChg chg="modSp mod">
        <pc:chgData name="Ohleyer, Alyssa" userId="9f515119-a6af-44c8-9bec-87839faa4e8a" providerId="ADAL" clId="{4DD724DF-5F9D-494D-B600-5A4D53877708}" dt="2023-01-19T22:18:29.199" v="24" actId="6549"/>
        <pc:sldMkLst>
          <pc:docMk/>
          <pc:sldMk cId="2582736123" sldId="338"/>
        </pc:sldMkLst>
        <pc:spChg chg="mod">
          <ac:chgData name="Ohleyer, Alyssa" userId="9f515119-a6af-44c8-9bec-87839faa4e8a" providerId="ADAL" clId="{4DD724DF-5F9D-494D-B600-5A4D53877708}" dt="2023-01-19T22:18:29.199" v="24" actId="6549"/>
          <ac:spMkLst>
            <pc:docMk/>
            <pc:sldMk cId="2582736123" sldId="338"/>
            <ac:spMk id="2" creationId="{00000000-0000-0000-0000-000000000000}"/>
          </ac:spMkLst>
        </pc:spChg>
      </pc:sldChg>
      <pc:sldChg chg="addSp delSp modSp mod">
        <pc:chgData name="Ohleyer, Alyssa" userId="9f515119-a6af-44c8-9bec-87839faa4e8a" providerId="ADAL" clId="{4DD724DF-5F9D-494D-B600-5A4D53877708}" dt="2023-01-19T22:16:36.127" v="15"/>
        <pc:sldMkLst>
          <pc:docMk/>
          <pc:sldMk cId="1845545006" sldId="349"/>
        </pc:sldMkLst>
        <pc:spChg chg="add del mod">
          <ac:chgData name="Ohleyer, Alyssa" userId="9f515119-a6af-44c8-9bec-87839faa4e8a" providerId="ADAL" clId="{4DD724DF-5F9D-494D-B600-5A4D53877708}" dt="2023-01-19T22:16:36.127" v="15"/>
          <ac:spMkLst>
            <pc:docMk/>
            <pc:sldMk cId="1845545006" sldId="349"/>
            <ac:spMk id="5" creationId="{7B9A61F9-176C-B7A5-DE91-C8111AE0E5DD}"/>
          </ac:spMkLst>
        </pc:spChg>
        <pc:graphicFrameChg chg="del">
          <ac:chgData name="Ohleyer, Alyssa" userId="9f515119-a6af-44c8-9bec-87839faa4e8a" providerId="ADAL" clId="{4DD724DF-5F9D-494D-B600-5A4D53877708}" dt="2023-01-19T22:16:34.361" v="13" actId="478"/>
          <ac:graphicFrameMkLst>
            <pc:docMk/>
            <pc:sldMk cId="1845545006" sldId="349"/>
            <ac:graphicFrameMk id="3" creationId="{D43EF094-EA7E-4E47-AF8D-B9967616FF00}"/>
          </ac:graphicFrameMkLst>
        </pc:graphicFrameChg>
        <pc:graphicFrameChg chg="add mod">
          <ac:chgData name="Ohleyer, Alyssa" userId="9f515119-a6af-44c8-9bec-87839faa4e8a" providerId="ADAL" clId="{4DD724DF-5F9D-494D-B600-5A4D53877708}" dt="2023-01-19T22:16:36.127" v="15"/>
          <ac:graphicFrameMkLst>
            <pc:docMk/>
            <pc:sldMk cId="1845545006" sldId="349"/>
            <ac:graphicFrameMk id="6" creationId="{19200A23-7F0E-490A-A333-D93DF26F08DC}"/>
          </ac:graphicFrameMkLst>
        </pc:graphicFrameChg>
      </pc:sldChg>
      <pc:sldChg chg="addSp delSp modSp del mod">
        <pc:chgData name="Ohleyer, Alyssa" userId="9f515119-a6af-44c8-9bec-87839faa4e8a" providerId="ADAL" clId="{4DD724DF-5F9D-494D-B600-5A4D53877708}" dt="2023-01-20T18:24:54.014" v="139" actId="47"/>
        <pc:sldMkLst>
          <pc:docMk/>
          <pc:sldMk cId="2738543160" sldId="355"/>
        </pc:sldMkLst>
        <pc:spChg chg="add del mod">
          <ac:chgData name="Ohleyer, Alyssa" userId="9f515119-a6af-44c8-9bec-87839faa4e8a" providerId="ADAL" clId="{4DD724DF-5F9D-494D-B600-5A4D53877708}" dt="2023-01-19T22:18:01.276" v="23"/>
          <ac:spMkLst>
            <pc:docMk/>
            <pc:sldMk cId="2738543160" sldId="355"/>
            <ac:spMk id="5" creationId="{FC1D44D4-F658-7555-A815-ADA473CBC535}"/>
          </ac:spMkLst>
        </pc:spChg>
        <pc:graphicFrameChg chg="del">
          <ac:chgData name="Ohleyer, Alyssa" userId="9f515119-a6af-44c8-9bec-87839faa4e8a" providerId="ADAL" clId="{4DD724DF-5F9D-494D-B600-5A4D53877708}" dt="2023-01-19T22:17:56.098" v="21" actId="478"/>
          <ac:graphicFrameMkLst>
            <pc:docMk/>
            <pc:sldMk cId="2738543160" sldId="355"/>
            <ac:graphicFrameMk id="3" creationId="{07D06292-2059-46FB-941B-DB30477E0283}"/>
          </ac:graphicFrameMkLst>
        </pc:graphicFrameChg>
        <pc:graphicFrameChg chg="add mod">
          <ac:chgData name="Ohleyer, Alyssa" userId="9f515119-a6af-44c8-9bec-87839faa4e8a" providerId="ADAL" clId="{4DD724DF-5F9D-494D-B600-5A4D53877708}" dt="2023-01-19T22:18:01.276" v="23"/>
          <ac:graphicFrameMkLst>
            <pc:docMk/>
            <pc:sldMk cId="2738543160" sldId="355"/>
            <ac:graphicFrameMk id="6" creationId="{CB7A4821-5082-A4AC-D2E7-357418C9E084}"/>
          </ac:graphicFrameMkLst>
        </pc:graphicFrameChg>
      </pc:sldChg>
      <pc:sldChg chg="addSp delSp modSp del mod">
        <pc:chgData name="Ohleyer, Alyssa" userId="9f515119-a6af-44c8-9bec-87839faa4e8a" providerId="ADAL" clId="{4DD724DF-5F9D-494D-B600-5A4D53877708}" dt="2023-01-20T18:24:54.014" v="139" actId="47"/>
        <pc:sldMkLst>
          <pc:docMk/>
          <pc:sldMk cId="3380069505" sldId="356"/>
        </pc:sldMkLst>
        <pc:spChg chg="add del mod">
          <ac:chgData name="Ohleyer, Alyssa" userId="9f515119-a6af-44c8-9bec-87839faa4e8a" providerId="ADAL" clId="{4DD724DF-5F9D-494D-B600-5A4D53877708}" dt="2023-01-19T22:17:02.282" v="18"/>
          <ac:spMkLst>
            <pc:docMk/>
            <pc:sldMk cId="3380069505" sldId="356"/>
            <ac:spMk id="3" creationId="{392721F5-95E8-C15C-56C6-DC039F645FCF}"/>
          </ac:spMkLst>
        </pc:spChg>
        <pc:spChg chg="add del mod">
          <ac:chgData name="Ohleyer, Alyssa" userId="9f515119-a6af-44c8-9bec-87839faa4e8a" providerId="ADAL" clId="{4DD724DF-5F9D-494D-B600-5A4D53877708}" dt="2023-01-19T22:17:47.344" v="20"/>
          <ac:spMkLst>
            <pc:docMk/>
            <pc:sldMk cId="3380069505" sldId="356"/>
            <ac:spMk id="7" creationId="{114B5045-AB5A-87B5-BA49-9BEE9DE9B13E}"/>
          </ac:spMkLst>
        </pc:spChg>
        <pc:graphicFrameChg chg="add del mod">
          <ac:chgData name="Ohleyer, Alyssa" userId="9f515119-a6af-44c8-9bec-87839faa4e8a" providerId="ADAL" clId="{4DD724DF-5F9D-494D-B600-5A4D53877708}" dt="2023-01-19T22:17:43.996" v="19" actId="478"/>
          <ac:graphicFrameMkLst>
            <pc:docMk/>
            <pc:sldMk cId="3380069505" sldId="356"/>
            <ac:graphicFrameMk id="5" creationId="{267C2972-EC14-2B02-BE90-303573138473}"/>
          </ac:graphicFrameMkLst>
        </pc:graphicFrameChg>
        <pc:picChg chg="add mod">
          <ac:chgData name="Ohleyer, Alyssa" userId="9f515119-a6af-44c8-9bec-87839faa4e8a" providerId="ADAL" clId="{4DD724DF-5F9D-494D-B600-5A4D53877708}" dt="2023-01-19T22:19:19.827" v="26" actId="962"/>
          <ac:picMkLst>
            <pc:docMk/>
            <pc:sldMk cId="3380069505" sldId="356"/>
            <ac:picMk id="8" creationId="{3A2E3DA2-E748-3835-BE35-259996B9830B}"/>
          </ac:picMkLst>
        </pc:picChg>
        <pc:picChg chg="del">
          <ac:chgData name="Ohleyer, Alyssa" userId="9f515119-a6af-44c8-9bec-87839faa4e8a" providerId="ADAL" clId="{4DD724DF-5F9D-494D-B600-5A4D53877708}" dt="2023-01-19T22:16:55.921" v="16" actId="478"/>
          <ac:picMkLst>
            <pc:docMk/>
            <pc:sldMk cId="3380069505" sldId="356"/>
            <ac:picMk id="9" creationId="{3CE5FC52-2788-D2C6-4DCB-A5DD7351107F}"/>
          </ac:picMkLst>
        </pc:picChg>
      </pc:sldChg>
      <pc:sldChg chg="addSp delSp modSp mod">
        <pc:chgData name="Ohleyer, Alyssa" userId="9f515119-a6af-44c8-9bec-87839faa4e8a" providerId="ADAL" clId="{4DD724DF-5F9D-494D-B600-5A4D53877708}" dt="2023-01-19T22:15:57.161" v="12" actId="27918"/>
        <pc:sldMkLst>
          <pc:docMk/>
          <pc:sldMk cId="3905773115" sldId="365"/>
        </pc:sldMkLst>
        <pc:spChg chg="add del mod">
          <ac:chgData name="Ohleyer, Alyssa" userId="9f515119-a6af-44c8-9bec-87839faa4e8a" providerId="ADAL" clId="{4DD724DF-5F9D-494D-B600-5A4D53877708}" dt="2023-01-19T22:15:06.597" v="10"/>
          <ac:spMkLst>
            <pc:docMk/>
            <pc:sldMk cId="3905773115" sldId="365"/>
            <ac:spMk id="3" creationId="{F76F2714-577F-69A1-1E2F-1BA0F580DB3A}"/>
          </ac:spMkLst>
        </pc:spChg>
        <pc:graphicFrameChg chg="add mod">
          <ac:chgData name="Ohleyer, Alyssa" userId="9f515119-a6af-44c8-9bec-87839faa4e8a" providerId="ADAL" clId="{4DD724DF-5F9D-494D-B600-5A4D53877708}" dt="2023-01-19T22:15:06.597" v="10"/>
          <ac:graphicFrameMkLst>
            <pc:docMk/>
            <pc:sldMk cId="3905773115" sldId="365"/>
            <ac:graphicFrameMk id="4" creationId="{7A65F047-C1C3-AB39-92B3-0C710657A9B6}"/>
          </ac:graphicFrameMkLst>
        </pc:graphicFrameChg>
        <pc:graphicFrameChg chg="del mod">
          <ac:chgData name="Ohleyer, Alyssa" userId="9f515119-a6af-44c8-9bec-87839faa4e8a" providerId="ADAL" clId="{4DD724DF-5F9D-494D-B600-5A4D53877708}" dt="2023-01-19T22:15:05.147" v="9" actId="478"/>
          <ac:graphicFrameMkLst>
            <pc:docMk/>
            <pc:sldMk cId="3905773115" sldId="365"/>
            <ac:graphicFrameMk id="5" creationId="{2E5AAF03-C7E9-432C-A7C5-E9B616725B17}"/>
          </ac:graphicFrameMkLst>
        </pc:graphicFrameChg>
      </pc:sldChg>
      <pc:sldChg chg="addSp delSp modSp add mod modNotesTx">
        <pc:chgData name="Ohleyer, Alyssa" userId="9f515119-a6af-44c8-9bec-87839faa4e8a" providerId="ADAL" clId="{4DD724DF-5F9D-494D-B600-5A4D53877708}" dt="2023-01-20T18:31:04.245" v="201"/>
        <pc:sldMkLst>
          <pc:docMk/>
          <pc:sldMk cId="2825720875" sldId="368"/>
        </pc:sldMkLst>
        <pc:spChg chg="add del mod">
          <ac:chgData name="Ohleyer, Alyssa" userId="9f515119-a6af-44c8-9bec-87839faa4e8a" providerId="ADAL" clId="{4DD724DF-5F9D-494D-B600-5A4D53877708}" dt="2023-01-19T22:22:21.064" v="36"/>
          <ac:spMkLst>
            <pc:docMk/>
            <pc:sldMk cId="2825720875" sldId="368"/>
            <ac:spMk id="8" creationId="{8A9BAA28-DDFD-C99D-03C9-08A7514C20F0}"/>
          </ac:spMkLst>
        </pc:spChg>
        <pc:spChg chg="add del mod">
          <ac:chgData name="Ohleyer, Alyssa" userId="9f515119-a6af-44c8-9bec-87839faa4e8a" providerId="ADAL" clId="{4DD724DF-5F9D-494D-B600-5A4D53877708}" dt="2023-01-19T22:22:25.414" v="38"/>
          <ac:spMkLst>
            <pc:docMk/>
            <pc:sldMk cId="2825720875" sldId="368"/>
            <ac:spMk id="11" creationId="{2941D017-6AC2-9711-F825-86CAA20BAC1E}"/>
          </ac:spMkLst>
        </pc:spChg>
        <pc:spChg chg="add del mod">
          <ac:chgData name="Ohleyer, Alyssa" userId="9f515119-a6af-44c8-9bec-87839faa4e8a" providerId="ADAL" clId="{4DD724DF-5F9D-494D-B600-5A4D53877708}" dt="2023-01-19T22:22:32.159" v="42" actId="478"/>
          <ac:spMkLst>
            <pc:docMk/>
            <pc:sldMk cId="2825720875" sldId="368"/>
            <ac:spMk id="15" creationId="{6376C071-4DD7-C512-AD1D-CAB15E2413F0}"/>
          </ac:spMkLst>
        </pc:spChg>
        <pc:spChg chg="add del mod">
          <ac:chgData name="Ohleyer, Alyssa" userId="9f515119-a6af-44c8-9bec-87839faa4e8a" providerId="ADAL" clId="{4DD724DF-5F9D-494D-B600-5A4D53877708}" dt="2023-01-19T22:22:37.068" v="44"/>
          <ac:spMkLst>
            <pc:docMk/>
            <pc:sldMk cId="2825720875" sldId="368"/>
            <ac:spMk id="20" creationId="{624EC110-59AF-E52B-B2A5-806538FD6741}"/>
          </ac:spMkLst>
        </pc:spChg>
        <pc:spChg chg="add del mod">
          <ac:chgData name="Ohleyer, Alyssa" userId="9f515119-a6af-44c8-9bec-87839faa4e8a" providerId="ADAL" clId="{4DD724DF-5F9D-494D-B600-5A4D53877708}" dt="2023-01-19T22:22:41.584" v="46"/>
          <ac:spMkLst>
            <pc:docMk/>
            <pc:sldMk cId="2825720875" sldId="368"/>
            <ac:spMk id="26" creationId="{B726C9F5-1E2F-6832-B8FD-177369F53571}"/>
          </ac:spMkLst>
        </pc:spChg>
        <pc:graphicFrameChg chg="del">
          <ac:chgData name="Ohleyer, Alyssa" userId="9f515119-a6af-44c8-9bec-87839faa4e8a" providerId="ADAL" clId="{4DD724DF-5F9D-494D-B600-5A4D53877708}" dt="2023-01-19T22:22:18.829" v="35" actId="478"/>
          <ac:graphicFrameMkLst>
            <pc:docMk/>
            <pc:sldMk cId="2825720875" sldId="368"/>
            <ac:graphicFrameMk id="3" creationId="{3888577C-B7C1-4A2E-BB33-058BD4E6BB83}"/>
          </ac:graphicFrameMkLst>
        </pc:graphicFrameChg>
        <pc:graphicFrameChg chg="add del">
          <ac:chgData name="Ohleyer, Alyssa" userId="9f515119-a6af-44c8-9bec-87839faa4e8a" providerId="ADAL" clId="{4DD724DF-5F9D-494D-B600-5A4D53877708}" dt="2023-01-19T22:22:34.474" v="43" actId="478"/>
          <ac:graphicFrameMkLst>
            <pc:docMk/>
            <pc:sldMk cId="2825720875" sldId="368"/>
            <ac:graphicFrameMk id="4" creationId="{5EDF6D36-7E53-4546-BF35-73634510C496}"/>
          </ac:graphicFrameMkLst>
        </pc:graphicFrameChg>
        <pc:graphicFrameChg chg="del">
          <ac:chgData name="Ohleyer, Alyssa" userId="9f515119-a6af-44c8-9bec-87839faa4e8a" providerId="ADAL" clId="{4DD724DF-5F9D-494D-B600-5A4D53877708}" dt="2023-01-19T22:22:39.250" v="45" actId="478"/>
          <ac:graphicFrameMkLst>
            <pc:docMk/>
            <pc:sldMk cId="2825720875" sldId="368"/>
            <ac:graphicFrameMk id="5" creationId="{44E895F7-28F1-4E57-AD2D-79AFF409CAC5}"/>
          </ac:graphicFrameMkLst>
        </pc:graphicFrameChg>
        <pc:graphicFrameChg chg="del">
          <ac:chgData name="Ohleyer, Alyssa" userId="9f515119-a6af-44c8-9bec-87839faa4e8a" providerId="ADAL" clId="{4DD724DF-5F9D-494D-B600-5A4D53877708}" dt="2023-01-19T22:22:23.182" v="37" actId="478"/>
          <ac:graphicFrameMkLst>
            <pc:docMk/>
            <pc:sldMk cId="2825720875" sldId="368"/>
            <ac:graphicFrameMk id="6" creationId="{EF6EAB64-85DF-48BA-8A0F-732EEEA0CD9C}"/>
          </ac:graphicFrameMkLst>
        </pc:graphicFrameChg>
        <pc:picChg chg="add mod ord">
          <ac:chgData name="Ohleyer, Alyssa" userId="9f515119-a6af-44c8-9bec-87839faa4e8a" providerId="ADAL" clId="{4DD724DF-5F9D-494D-B600-5A4D53877708}" dt="2023-01-20T18:28:54.222" v="146" actId="13244"/>
          <ac:picMkLst>
            <pc:docMk/>
            <pc:sldMk cId="2825720875" sldId="368"/>
            <ac:picMk id="9" creationId="{9C8FE616-AA97-8B8E-8AAB-5236B694DC2E}"/>
          </ac:picMkLst>
        </pc:picChg>
        <pc:picChg chg="add mod ord">
          <ac:chgData name="Ohleyer, Alyssa" userId="9f515119-a6af-44c8-9bec-87839faa4e8a" providerId="ADAL" clId="{4DD724DF-5F9D-494D-B600-5A4D53877708}" dt="2023-01-20T18:28:56.791" v="147" actId="13244"/>
          <ac:picMkLst>
            <pc:docMk/>
            <pc:sldMk cId="2825720875" sldId="368"/>
            <ac:picMk id="12" creationId="{1D4A7A35-E3C3-515C-0354-757236F9FFB1}"/>
          </ac:picMkLst>
        </pc:picChg>
        <pc:picChg chg="add del mod">
          <ac:chgData name="Ohleyer, Alyssa" userId="9f515119-a6af-44c8-9bec-87839faa4e8a" providerId="ADAL" clId="{4DD724DF-5F9D-494D-B600-5A4D53877708}" dt="2023-01-19T22:22:31.624" v="41"/>
          <ac:picMkLst>
            <pc:docMk/>
            <pc:sldMk cId="2825720875" sldId="368"/>
            <ac:picMk id="16" creationId="{31FB54FC-71AC-BDC8-E118-09436574BE65}"/>
          </ac:picMkLst>
        </pc:picChg>
        <pc:picChg chg="add mod ord">
          <ac:chgData name="Ohleyer, Alyssa" userId="9f515119-a6af-44c8-9bec-87839faa4e8a" providerId="ADAL" clId="{4DD724DF-5F9D-494D-B600-5A4D53877708}" dt="2023-01-20T18:29:06.680" v="148" actId="13244"/>
          <ac:picMkLst>
            <pc:docMk/>
            <pc:sldMk cId="2825720875" sldId="368"/>
            <ac:picMk id="21" creationId="{66FDB560-21CC-444D-2515-30A902821AEF}"/>
          </ac:picMkLst>
        </pc:picChg>
        <pc:picChg chg="add mod">
          <ac:chgData name="Ohleyer, Alyssa" userId="9f515119-a6af-44c8-9bec-87839faa4e8a" providerId="ADAL" clId="{4DD724DF-5F9D-494D-B600-5A4D53877708}" dt="2023-01-19T22:23:15.706" v="54" actId="962"/>
          <ac:picMkLst>
            <pc:docMk/>
            <pc:sldMk cId="2825720875" sldId="368"/>
            <ac:picMk id="28" creationId="{3DE99E3A-F242-5667-91D6-9A7BE19B0F27}"/>
          </ac:picMkLst>
        </pc:picChg>
      </pc:sldChg>
      <pc:sldChg chg="addSp delSp modSp mod">
        <pc:chgData name="Ohleyer, Alyssa" userId="9f515119-a6af-44c8-9bec-87839faa4e8a" providerId="ADAL" clId="{4DD724DF-5F9D-494D-B600-5A4D53877708}" dt="2023-01-19T22:13:44.806" v="4" actId="1076"/>
        <pc:sldMkLst>
          <pc:docMk/>
          <pc:sldMk cId="1255255282" sldId="394"/>
        </pc:sldMkLst>
        <pc:spChg chg="del">
          <ac:chgData name="Ohleyer, Alyssa" userId="9f515119-a6af-44c8-9bec-87839faa4e8a" providerId="ADAL" clId="{4DD724DF-5F9D-494D-B600-5A4D53877708}" dt="2023-01-19T22:13:39.084" v="2" actId="478"/>
          <ac:spMkLst>
            <pc:docMk/>
            <pc:sldMk cId="1255255282" sldId="394"/>
            <ac:spMk id="5" creationId="{EA08BAAF-13DB-4F55-A879-45EF8B55830E}"/>
          </ac:spMkLst>
        </pc:spChg>
        <pc:spChg chg="add mod">
          <ac:chgData name="Ohleyer, Alyssa" userId="9f515119-a6af-44c8-9bec-87839faa4e8a" providerId="ADAL" clId="{4DD724DF-5F9D-494D-B600-5A4D53877708}" dt="2023-01-19T22:13:44.806" v="4" actId="1076"/>
          <ac:spMkLst>
            <pc:docMk/>
            <pc:sldMk cId="1255255282" sldId="394"/>
            <ac:spMk id="10" creationId="{BBE61538-2A2B-B9CE-2280-10DE3A98C4D9}"/>
          </ac:spMkLst>
        </pc:spChg>
      </pc:sldChg>
      <pc:sldChg chg="addSp delSp modSp add mod modNotesTx">
        <pc:chgData name="Ohleyer, Alyssa" userId="9f515119-a6af-44c8-9bec-87839faa4e8a" providerId="ADAL" clId="{4DD724DF-5F9D-494D-B600-5A4D53877708}" dt="2023-01-20T18:31:05.954" v="202"/>
        <pc:sldMkLst>
          <pc:docMk/>
          <pc:sldMk cId="253950649" sldId="396"/>
        </pc:sldMkLst>
        <pc:spChg chg="add del mod">
          <ac:chgData name="Ohleyer, Alyssa" userId="9f515119-a6af-44c8-9bec-87839faa4e8a" providerId="ADAL" clId="{4DD724DF-5F9D-494D-B600-5A4D53877708}" dt="2023-01-19T22:25:00.117" v="61"/>
          <ac:spMkLst>
            <pc:docMk/>
            <pc:sldMk cId="253950649" sldId="396"/>
            <ac:spMk id="4" creationId="{384E46FE-7B56-A1C8-E326-2FC52D868A1F}"/>
          </ac:spMkLst>
        </pc:spChg>
        <pc:spChg chg="add del mod">
          <ac:chgData name="Ohleyer, Alyssa" userId="9f515119-a6af-44c8-9bec-87839faa4e8a" providerId="ADAL" clId="{4DD724DF-5F9D-494D-B600-5A4D53877708}" dt="2023-01-19T22:25:05.618" v="63"/>
          <ac:spMkLst>
            <pc:docMk/>
            <pc:sldMk cId="253950649" sldId="396"/>
            <ac:spMk id="9" creationId="{BF77E442-067A-5C2C-B27E-60674B083F9A}"/>
          </ac:spMkLst>
        </pc:spChg>
        <pc:spChg chg="add del mod">
          <ac:chgData name="Ohleyer, Alyssa" userId="9f515119-a6af-44c8-9bec-87839faa4e8a" providerId="ADAL" clId="{4DD724DF-5F9D-494D-B600-5A4D53877708}" dt="2023-01-19T22:25:10.320" v="65"/>
          <ac:spMkLst>
            <pc:docMk/>
            <pc:sldMk cId="253950649" sldId="396"/>
            <ac:spMk id="21" creationId="{6B1B6C71-C343-82DF-FD6A-33DF0E64BEEF}"/>
          </ac:spMkLst>
        </pc:spChg>
        <pc:spChg chg="add del mod">
          <ac:chgData name="Ohleyer, Alyssa" userId="9f515119-a6af-44c8-9bec-87839faa4e8a" providerId="ADAL" clId="{4DD724DF-5F9D-494D-B600-5A4D53877708}" dt="2023-01-19T22:25:14.619" v="67"/>
          <ac:spMkLst>
            <pc:docMk/>
            <pc:sldMk cId="253950649" sldId="396"/>
            <ac:spMk id="24" creationId="{279979E4-E375-68F9-E2E0-98D06B879695}"/>
          </ac:spMkLst>
        </pc:spChg>
        <pc:spChg chg="add del mod">
          <ac:chgData name="Ohleyer, Alyssa" userId="9f515119-a6af-44c8-9bec-87839faa4e8a" providerId="ADAL" clId="{4DD724DF-5F9D-494D-B600-5A4D53877708}" dt="2023-01-19T22:25:24.437" v="69"/>
          <ac:spMkLst>
            <pc:docMk/>
            <pc:sldMk cId="253950649" sldId="396"/>
            <ac:spMk id="27" creationId="{8469D675-D8DF-F48A-03E8-F0C24101A4D9}"/>
          </ac:spMkLst>
        </pc:spChg>
        <pc:spChg chg="add del">
          <ac:chgData name="Ohleyer, Alyssa" userId="9f515119-a6af-44c8-9bec-87839faa4e8a" providerId="ADAL" clId="{4DD724DF-5F9D-494D-B600-5A4D53877708}" dt="2023-01-19T22:25:43.852" v="73" actId="22"/>
          <ac:spMkLst>
            <pc:docMk/>
            <pc:sldMk cId="253950649" sldId="396"/>
            <ac:spMk id="30" creationId="{CC484BFE-04A1-33B8-A582-5F965C14CE21}"/>
          </ac:spMkLst>
        </pc:spChg>
        <pc:graphicFrameChg chg="add del mod">
          <ac:chgData name="Ohleyer, Alyssa" userId="9f515119-a6af-44c8-9bec-87839faa4e8a" providerId="ADAL" clId="{4DD724DF-5F9D-494D-B600-5A4D53877708}" dt="2023-01-19T22:25:22.031" v="68" actId="478"/>
          <ac:graphicFrameMkLst>
            <pc:docMk/>
            <pc:sldMk cId="253950649" sldId="396"/>
            <ac:graphicFrameMk id="5" creationId="{361147CE-C0CC-F43D-532D-FDB31F1BE1AC}"/>
          </ac:graphicFrameMkLst>
        </pc:graphicFrameChg>
        <pc:graphicFrameChg chg="del">
          <ac:chgData name="Ohleyer, Alyssa" userId="9f515119-a6af-44c8-9bec-87839faa4e8a" providerId="ADAL" clId="{4DD724DF-5F9D-494D-B600-5A4D53877708}" dt="2023-01-19T22:25:07.755" v="64" actId="478"/>
          <ac:graphicFrameMkLst>
            <pc:docMk/>
            <pc:sldMk cId="253950649" sldId="396"/>
            <ac:graphicFrameMk id="6" creationId="{97EB5E37-568F-41B5-A8DC-24FC93E1229A}"/>
          </ac:graphicFrameMkLst>
        </pc:graphicFrameChg>
        <pc:graphicFrameChg chg="del">
          <ac:chgData name="Ohleyer, Alyssa" userId="9f515119-a6af-44c8-9bec-87839faa4e8a" providerId="ADAL" clId="{4DD724DF-5F9D-494D-B600-5A4D53877708}" dt="2023-01-19T22:25:12.522" v="66" actId="478"/>
          <ac:graphicFrameMkLst>
            <pc:docMk/>
            <pc:sldMk cId="253950649" sldId="396"/>
            <ac:graphicFrameMk id="8" creationId="{0549F065-6DEC-A57D-0468-2EA528E99574}"/>
          </ac:graphicFrameMkLst>
        </pc:graphicFrameChg>
        <pc:graphicFrameChg chg="del">
          <ac:chgData name="Ohleyer, Alyssa" userId="9f515119-a6af-44c8-9bec-87839faa4e8a" providerId="ADAL" clId="{4DD724DF-5F9D-494D-B600-5A4D53877708}" dt="2023-01-19T22:25:02.969" v="62" actId="478"/>
          <ac:graphicFrameMkLst>
            <pc:docMk/>
            <pc:sldMk cId="253950649" sldId="396"/>
            <ac:graphicFrameMk id="16" creationId="{E3F11CE7-543C-400D-A02A-38B74DD3E375}"/>
          </ac:graphicFrameMkLst>
        </pc:graphicFrameChg>
        <pc:graphicFrameChg chg="del">
          <ac:chgData name="Ohleyer, Alyssa" userId="9f515119-a6af-44c8-9bec-87839faa4e8a" providerId="ADAL" clId="{4DD724DF-5F9D-494D-B600-5A4D53877708}" dt="2023-01-19T22:24:58.856" v="59" actId="478"/>
          <ac:graphicFrameMkLst>
            <pc:docMk/>
            <pc:sldMk cId="253950649" sldId="396"/>
            <ac:graphicFrameMk id="18" creationId="{93DD7E6F-04B8-13D7-529B-1A960E136B4F}"/>
          </ac:graphicFrameMkLst>
        </pc:graphicFrameChg>
        <pc:picChg chg="add mod ord">
          <ac:chgData name="Ohleyer, Alyssa" userId="9f515119-a6af-44c8-9bec-87839faa4e8a" providerId="ADAL" clId="{4DD724DF-5F9D-494D-B600-5A4D53877708}" dt="2023-01-20T18:29:18.734" v="149" actId="13244"/>
          <ac:picMkLst>
            <pc:docMk/>
            <pc:sldMk cId="253950649" sldId="396"/>
            <ac:picMk id="10" creationId="{43FBD8EC-C33B-5C8F-E1A9-0145B507D462}"/>
          </ac:picMkLst>
        </pc:picChg>
        <pc:picChg chg="add mod ord">
          <ac:chgData name="Ohleyer, Alyssa" userId="9f515119-a6af-44c8-9bec-87839faa4e8a" providerId="ADAL" clId="{4DD724DF-5F9D-494D-B600-5A4D53877708}" dt="2023-01-20T18:29:39.336" v="153" actId="13244"/>
          <ac:picMkLst>
            <pc:docMk/>
            <pc:sldMk cId="253950649" sldId="396"/>
            <ac:picMk id="22" creationId="{5C1C03F5-A52E-4E51-7D71-25BFB7E5CD61}"/>
          </ac:picMkLst>
        </pc:picChg>
        <pc:picChg chg="add mod ord">
          <ac:chgData name="Ohleyer, Alyssa" userId="9f515119-a6af-44c8-9bec-87839faa4e8a" providerId="ADAL" clId="{4DD724DF-5F9D-494D-B600-5A4D53877708}" dt="2023-01-20T18:29:42.764" v="154" actId="13244"/>
          <ac:picMkLst>
            <pc:docMk/>
            <pc:sldMk cId="253950649" sldId="396"/>
            <ac:picMk id="25" creationId="{28E9C469-FB3A-5CDF-5497-39832A8228A2}"/>
          </ac:picMkLst>
        </pc:picChg>
        <pc:picChg chg="add mod ord">
          <ac:chgData name="Ohleyer, Alyssa" userId="9f515119-a6af-44c8-9bec-87839faa4e8a" providerId="ADAL" clId="{4DD724DF-5F9D-494D-B600-5A4D53877708}" dt="2023-01-20T18:29:29.700" v="152" actId="13244"/>
          <ac:picMkLst>
            <pc:docMk/>
            <pc:sldMk cId="253950649" sldId="396"/>
            <ac:picMk id="28" creationId="{8778D63C-86BB-B45B-B4F8-3C28DD9F3F21}"/>
          </ac:picMkLst>
        </pc:picChg>
      </pc:sldChg>
      <pc:sldChg chg="addSp delSp modSp add mod modNotesTx">
        <pc:chgData name="Ohleyer, Alyssa" userId="9f515119-a6af-44c8-9bec-87839faa4e8a" providerId="ADAL" clId="{4DD724DF-5F9D-494D-B600-5A4D53877708}" dt="2023-01-20T18:31:11.580" v="205"/>
        <pc:sldMkLst>
          <pc:docMk/>
          <pc:sldMk cId="808662894" sldId="397"/>
        </pc:sldMkLst>
        <pc:spChg chg="add del mod">
          <ac:chgData name="Ohleyer, Alyssa" userId="9f515119-a6af-44c8-9bec-87839faa4e8a" providerId="ADAL" clId="{4DD724DF-5F9D-494D-B600-5A4D53877708}" dt="2023-01-20T16:00:03.974" v="105"/>
          <ac:spMkLst>
            <pc:docMk/>
            <pc:sldMk cId="808662894" sldId="397"/>
            <ac:spMk id="3" creationId="{7031380D-6650-C03E-6D86-70C138E3C797}"/>
          </ac:spMkLst>
        </pc:spChg>
        <pc:spChg chg="add del mod">
          <ac:chgData name="Ohleyer, Alyssa" userId="9f515119-a6af-44c8-9bec-87839faa4e8a" providerId="ADAL" clId="{4DD724DF-5F9D-494D-B600-5A4D53877708}" dt="2023-01-20T16:00:38.222" v="108"/>
          <ac:spMkLst>
            <pc:docMk/>
            <pc:sldMk cId="808662894" sldId="397"/>
            <ac:spMk id="6" creationId="{B4C76F61-1771-4A0F-A9B9-550B2C9E9BC8}"/>
          </ac:spMkLst>
        </pc:spChg>
        <pc:graphicFrameChg chg="del">
          <ac:chgData name="Ohleyer, Alyssa" userId="9f515119-a6af-44c8-9bec-87839faa4e8a" providerId="ADAL" clId="{4DD724DF-5F9D-494D-B600-5A4D53877708}" dt="2023-01-20T15:59:59.978" v="104" actId="478"/>
          <ac:graphicFrameMkLst>
            <pc:docMk/>
            <pc:sldMk cId="808662894" sldId="397"/>
            <ac:graphicFrameMk id="7" creationId="{D052BC46-A81F-44D4-9009-6AD3BEB8975B}"/>
          </ac:graphicFrameMkLst>
        </pc:graphicFrameChg>
        <pc:graphicFrameChg chg="del">
          <ac:chgData name="Ohleyer, Alyssa" userId="9f515119-a6af-44c8-9bec-87839faa4e8a" providerId="ADAL" clId="{4DD724DF-5F9D-494D-B600-5A4D53877708}" dt="2023-01-20T16:00:36.146" v="107" actId="478"/>
          <ac:graphicFrameMkLst>
            <pc:docMk/>
            <pc:sldMk cId="808662894" sldId="397"/>
            <ac:graphicFrameMk id="8" creationId="{F1D1CF58-658A-4C5D-B025-30BAB3E9877F}"/>
          </ac:graphicFrameMkLst>
        </pc:graphicFrameChg>
        <pc:picChg chg="add mod">
          <ac:chgData name="Ohleyer, Alyssa" userId="9f515119-a6af-44c8-9bec-87839faa4e8a" providerId="ADAL" clId="{4DD724DF-5F9D-494D-B600-5A4D53877708}" dt="2023-01-20T16:00:54.666" v="112" actId="962"/>
          <ac:picMkLst>
            <pc:docMk/>
            <pc:sldMk cId="808662894" sldId="397"/>
            <ac:picMk id="4" creationId="{9C97FA91-6F92-8B2D-47AA-83D2BA60FC6E}"/>
          </ac:picMkLst>
        </pc:picChg>
        <pc:picChg chg="add mod">
          <ac:chgData name="Ohleyer, Alyssa" userId="9f515119-a6af-44c8-9bec-87839faa4e8a" providerId="ADAL" clId="{4DD724DF-5F9D-494D-B600-5A4D53877708}" dt="2023-01-20T16:00:47.108" v="110" actId="962"/>
          <ac:picMkLst>
            <pc:docMk/>
            <pc:sldMk cId="808662894" sldId="397"/>
            <ac:picMk id="11" creationId="{B66C1C26-C3FA-C466-3C08-7CB3E9594802}"/>
          </ac:picMkLst>
        </pc:picChg>
      </pc:sldChg>
      <pc:sldChg chg="addSp delSp modSp add mod modNotesTx">
        <pc:chgData name="Ohleyer, Alyssa" userId="9f515119-a6af-44c8-9bec-87839faa4e8a" providerId="ADAL" clId="{4DD724DF-5F9D-494D-B600-5A4D53877708}" dt="2023-01-20T18:31:07.767" v="203"/>
        <pc:sldMkLst>
          <pc:docMk/>
          <pc:sldMk cId="270054876" sldId="398"/>
        </pc:sldMkLst>
        <pc:spChg chg="add del mod">
          <ac:chgData name="Ohleyer, Alyssa" userId="9f515119-a6af-44c8-9bec-87839faa4e8a" providerId="ADAL" clId="{4DD724DF-5F9D-494D-B600-5A4D53877708}" dt="2023-01-20T15:52:59.473" v="83"/>
          <ac:spMkLst>
            <pc:docMk/>
            <pc:sldMk cId="270054876" sldId="398"/>
            <ac:spMk id="6" creationId="{91BA7789-DD7A-D92E-38F2-931FF6494298}"/>
          </ac:spMkLst>
        </pc:spChg>
        <pc:spChg chg="add del mod">
          <ac:chgData name="Ohleyer, Alyssa" userId="9f515119-a6af-44c8-9bec-87839faa4e8a" providerId="ADAL" clId="{4DD724DF-5F9D-494D-B600-5A4D53877708}" dt="2023-01-20T15:53:03.111" v="85"/>
          <ac:spMkLst>
            <pc:docMk/>
            <pc:sldMk cId="270054876" sldId="398"/>
            <ac:spMk id="9" creationId="{895DB7CE-6909-FE89-7A83-40BC180C0994}"/>
          </ac:spMkLst>
        </pc:spChg>
        <pc:spChg chg="add del mod">
          <ac:chgData name="Ohleyer, Alyssa" userId="9f515119-a6af-44c8-9bec-87839faa4e8a" providerId="ADAL" clId="{4DD724DF-5F9D-494D-B600-5A4D53877708}" dt="2023-01-20T15:53:47.946" v="90"/>
          <ac:spMkLst>
            <pc:docMk/>
            <pc:sldMk cId="270054876" sldId="398"/>
            <ac:spMk id="13" creationId="{5CA1B5C4-2DD4-1C45-5B14-5307CCDFADF2}"/>
          </ac:spMkLst>
        </pc:spChg>
        <pc:graphicFrameChg chg="del">
          <ac:chgData name="Ohleyer, Alyssa" userId="9f515119-a6af-44c8-9bec-87839faa4e8a" providerId="ADAL" clId="{4DD724DF-5F9D-494D-B600-5A4D53877708}" dt="2023-01-20T15:52:58.050" v="81" actId="478"/>
          <ac:graphicFrameMkLst>
            <pc:docMk/>
            <pc:sldMk cId="270054876" sldId="398"/>
            <ac:graphicFrameMk id="3" creationId="{427C40D2-76DA-46D6-8826-3769A372A1EC}"/>
          </ac:graphicFrameMkLst>
        </pc:graphicFrameChg>
        <pc:graphicFrameChg chg="del">
          <ac:chgData name="Ohleyer, Alyssa" userId="9f515119-a6af-44c8-9bec-87839faa4e8a" providerId="ADAL" clId="{4DD724DF-5F9D-494D-B600-5A4D53877708}" dt="2023-01-20T15:53:45.678" v="89" actId="478"/>
          <ac:graphicFrameMkLst>
            <pc:docMk/>
            <pc:sldMk cId="270054876" sldId="398"/>
            <ac:graphicFrameMk id="5" creationId="{0C5913D8-6021-4CA2-86D8-D8F7EF493D47}"/>
          </ac:graphicFrameMkLst>
        </pc:graphicFrameChg>
        <pc:graphicFrameChg chg="add del mod">
          <ac:chgData name="Ohleyer, Alyssa" userId="9f515119-a6af-44c8-9bec-87839faa4e8a" providerId="ADAL" clId="{4DD724DF-5F9D-494D-B600-5A4D53877708}" dt="2023-01-20T15:53:00.975" v="84" actId="478"/>
          <ac:graphicFrameMkLst>
            <pc:docMk/>
            <pc:sldMk cId="270054876" sldId="398"/>
            <ac:graphicFrameMk id="7" creationId="{FBFBF5B9-6D27-F506-C361-F5A74CA3071F}"/>
          </ac:graphicFrameMkLst>
        </pc:graphicFrameChg>
        <pc:picChg chg="add mod">
          <ac:chgData name="Ohleyer, Alyssa" userId="9f515119-a6af-44c8-9bec-87839faa4e8a" providerId="ADAL" clId="{4DD724DF-5F9D-494D-B600-5A4D53877708}" dt="2023-01-20T15:53:20.553" v="87" actId="962"/>
          <ac:picMkLst>
            <pc:docMk/>
            <pc:sldMk cId="270054876" sldId="398"/>
            <ac:picMk id="10" creationId="{66B03DB2-2C96-AD50-2979-7FA6BC43F079}"/>
          </ac:picMkLst>
        </pc:picChg>
        <pc:picChg chg="add mod">
          <ac:chgData name="Ohleyer, Alyssa" userId="9f515119-a6af-44c8-9bec-87839faa4e8a" providerId="ADAL" clId="{4DD724DF-5F9D-494D-B600-5A4D53877708}" dt="2023-01-20T15:53:58.972" v="92" actId="962"/>
          <ac:picMkLst>
            <pc:docMk/>
            <pc:sldMk cId="270054876" sldId="398"/>
            <ac:picMk id="14" creationId="{A270A3FC-060E-7A52-EA17-D84CAEC8A42D}"/>
          </ac:picMkLst>
        </pc:picChg>
      </pc:sldChg>
      <pc:sldChg chg="addSp delSp modSp add mod modNotesTx">
        <pc:chgData name="Ohleyer, Alyssa" userId="9f515119-a6af-44c8-9bec-87839faa4e8a" providerId="ADAL" clId="{4DD724DF-5F9D-494D-B600-5A4D53877708}" dt="2023-01-20T18:31:09.917" v="204"/>
        <pc:sldMkLst>
          <pc:docMk/>
          <pc:sldMk cId="179426900" sldId="399"/>
        </pc:sldMkLst>
        <pc:spChg chg="add del mod">
          <ac:chgData name="Ohleyer, Alyssa" userId="9f515119-a6af-44c8-9bec-87839faa4e8a" providerId="ADAL" clId="{4DD724DF-5F9D-494D-B600-5A4D53877708}" dt="2023-01-20T15:56:54.652" v="95"/>
          <ac:spMkLst>
            <pc:docMk/>
            <pc:sldMk cId="179426900" sldId="399"/>
            <ac:spMk id="6" creationId="{AC0F6373-8AF7-0057-453E-79165EE2A6FA}"/>
          </ac:spMkLst>
        </pc:spChg>
        <pc:spChg chg="add del mod">
          <ac:chgData name="Ohleyer, Alyssa" userId="9f515119-a6af-44c8-9bec-87839faa4e8a" providerId="ADAL" clId="{4DD724DF-5F9D-494D-B600-5A4D53877708}" dt="2023-01-20T15:57:48.615" v="98"/>
          <ac:spMkLst>
            <pc:docMk/>
            <pc:sldMk cId="179426900" sldId="399"/>
            <ac:spMk id="9" creationId="{77780B0D-A643-98A7-C18B-03936FE9910A}"/>
          </ac:spMkLst>
        </pc:spChg>
        <pc:graphicFrameChg chg="del">
          <ac:chgData name="Ohleyer, Alyssa" userId="9f515119-a6af-44c8-9bec-87839faa4e8a" providerId="ADAL" clId="{4DD724DF-5F9D-494D-B600-5A4D53877708}" dt="2023-01-20T15:57:45.993" v="97" actId="478"/>
          <ac:graphicFrameMkLst>
            <pc:docMk/>
            <pc:sldMk cId="179426900" sldId="399"/>
            <ac:graphicFrameMk id="3" creationId="{4117172F-E551-42FC-AACB-7B63AE0C4566}"/>
          </ac:graphicFrameMkLst>
        </pc:graphicFrameChg>
        <pc:graphicFrameChg chg="del">
          <ac:chgData name="Ohleyer, Alyssa" userId="9f515119-a6af-44c8-9bec-87839faa4e8a" providerId="ADAL" clId="{4DD724DF-5F9D-494D-B600-5A4D53877708}" dt="2023-01-20T15:56:50.578" v="94" actId="478"/>
          <ac:graphicFrameMkLst>
            <pc:docMk/>
            <pc:sldMk cId="179426900" sldId="399"/>
            <ac:graphicFrameMk id="4" creationId="{4BC5589E-1CF3-4479-8F52-D0FF9EDB805F}"/>
          </ac:graphicFrameMkLst>
        </pc:graphicFrameChg>
        <pc:picChg chg="add mod">
          <ac:chgData name="Ohleyer, Alyssa" userId="9f515119-a6af-44c8-9bec-87839faa4e8a" providerId="ADAL" clId="{4DD724DF-5F9D-494D-B600-5A4D53877708}" dt="2023-01-20T15:58:26.075" v="100" actId="962"/>
          <ac:picMkLst>
            <pc:docMk/>
            <pc:sldMk cId="179426900" sldId="399"/>
            <ac:picMk id="7" creationId="{421F05F9-3725-1001-EB36-59B213CC7DB4}"/>
          </ac:picMkLst>
        </pc:picChg>
        <pc:picChg chg="add mod">
          <ac:chgData name="Ohleyer, Alyssa" userId="9f515119-a6af-44c8-9bec-87839faa4e8a" providerId="ADAL" clId="{4DD724DF-5F9D-494D-B600-5A4D53877708}" dt="2023-01-20T15:58:37.118" v="102" actId="962"/>
          <ac:picMkLst>
            <pc:docMk/>
            <pc:sldMk cId="179426900" sldId="399"/>
            <ac:picMk id="11" creationId="{031FBF17-B79A-09DB-38DE-FBE0EB0DE4C1}"/>
          </ac:picMkLst>
        </pc:picChg>
      </pc:sldChg>
      <pc:sldChg chg="modSp mod">
        <pc:chgData name="Ohleyer, Alyssa" userId="9f515119-a6af-44c8-9bec-87839faa4e8a" providerId="ADAL" clId="{4DD724DF-5F9D-494D-B600-5A4D53877708}" dt="2023-01-20T18:14:20.669" v="137" actId="20577"/>
        <pc:sldMkLst>
          <pc:docMk/>
          <pc:sldMk cId="449034732" sldId="404"/>
        </pc:sldMkLst>
        <pc:spChg chg="mod">
          <ac:chgData name="Ohleyer, Alyssa" userId="9f515119-a6af-44c8-9bec-87839faa4e8a" providerId="ADAL" clId="{4DD724DF-5F9D-494D-B600-5A4D53877708}" dt="2023-01-20T18:14:20.669" v="137" actId="20577"/>
          <ac:spMkLst>
            <pc:docMk/>
            <pc:sldMk cId="449034732" sldId="404"/>
            <ac:spMk id="5" creationId="{97C636B3-F3AC-60A8-DEFC-A4353631D4A6}"/>
          </ac:spMkLst>
        </pc:spChg>
      </pc:sldChg>
      <pc:sldChg chg="add del">
        <pc:chgData name="Ohleyer, Alyssa" userId="9f515119-a6af-44c8-9bec-87839faa4e8a" providerId="ADAL" clId="{4DD724DF-5F9D-494D-B600-5A4D53877708}" dt="2023-01-19T22:20:49.358" v="30" actId="47"/>
        <pc:sldMkLst>
          <pc:docMk/>
          <pc:sldMk cId="987469647" sldId="407"/>
        </pc:sldMkLst>
      </pc:sldChg>
      <pc:sldChg chg="addSp delSp modSp add mod modNotesTx">
        <pc:chgData name="Ohleyer, Alyssa" userId="9f515119-a6af-44c8-9bec-87839faa4e8a" providerId="ADAL" clId="{4DD724DF-5F9D-494D-B600-5A4D53877708}" dt="2023-01-20T18:30:55.424" v="200" actId="20577"/>
        <pc:sldMkLst>
          <pc:docMk/>
          <pc:sldMk cId="2927219514" sldId="407"/>
        </pc:sldMkLst>
        <pc:spChg chg="add del mod">
          <ac:chgData name="Ohleyer, Alyssa" userId="9f515119-a6af-44c8-9bec-87839faa4e8a" providerId="ADAL" clId="{4DD724DF-5F9D-494D-B600-5A4D53877708}" dt="2023-01-20T18:25:40.154" v="142"/>
          <ac:spMkLst>
            <pc:docMk/>
            <pc:sldMk cId="2927219514" sldId="407"/>
            <ac:spMk id="5" creationId="{002509E2-60D1-2EB7-1D2E-4A624D5B42BE}"/>
          </ac:spMkLst>
        </pc:spChg>
        <pc:graphicFrameChg chg="del">
          <ac:chgData name="Ohleyer, Alyssa" userId="9f515119-a6af-44c8-9bec-87839faa4e8a" providerId="ADAL" clId="{4DD724DF-5F9D-494D-B600-5A4D53877708}" dt="2023-01-20T18:25:32.213" v="141" actId="478"/>
          <ac:graphicFrameMkLst>
            <pc:docMk/>
            <pc:sldMk cId="2927219514" sldId="407"/>
            <ac:graphicFrameMk id="2" creationId="{44DB7F10-FE34-4849-BAF9-9558C149CFD0}"/>
          </ac:graphicFrameMkLst>
        </pc:graphicFrameChg>
        <pc:picChg chg="add mod">
          <ac:chgData name="Ohleyer, Alyssa" userId="9f515119-a6af-44c8-9bec-87839faa4e8a" providerId="ADAL" clId="{4DD724DF-5F9D-494D-B600-5A4D53877708}" dt="2023-01-20T18:27:41.818" v="145" actId="962"/>
          <ac:picMkLst>
            <pc:docMk/>
            <pc:sldMk cId="2927219514" sldId="407"/>
            <ac:picMk id="6" creationId="{D63EA82A-6369-C80C-0CAF-CC4001F39B15}"/>
          </ac:picMkLst>
        </pc:picChg>
      </pc:sldChg>
      <pc:sldChg chg="add del">
        <pc:chgData name="Ohleyer, Alyssa" userId="9f515119-a6af-44c8-9bec-87839faa4e8a" providerId="ADAL" clId="{4DD724DF-5F9D-494D-B600-5A4D53877708}" dt="2023-01-19T22:20:49.358" v="30" actId="47"/>
        <pc:sldMkLst>
          <pc:docMk/>
          <pc:sldMk cId="921817908" sldId="408"/>
        </pc:sldMkLst>
      </pc:sldChg>
      <pc:sldChg chg="add mod">
        <pc:chgData name="Ohleyer, Alyssa" userId="9f515119-a6af-44c8-9bec-87839faa4e8a" providerId="ADAL" clId="{4DD724DF-5F9D-494D-B600-5A4D53877708}" dt="2023-01-20T18:25:46.104" v="143" actId="27918"/>
        <pc:sldMkLst>
          <pc:docMk/>
          <pc:sldMk cId="4054902145" sldId="408"/>
        </pc:sldMkLst>
      </pc:sldChg>
      <pc:sldChg chg="add del">
        <pc:chgData name="Ohleyer, Alyssa" userId="9f515119-a6af-44c8-9bec-87839faa4e8a" providerId="ADAL" clId="{4DD724DF-5F9D-494D-B600-5A4D53877708}" dt="2023-01-19T22:20:49.358" v="30" actId="47"/>
        <pc:sldMkLst>
          <pc:docMk/>
          <pc:sldMk cId="57903799" sldId="409"/>
        </pc:sldMkLst>
      </pc:sldChg>
      <pc:sldChg chg="add del">
        <pc:chgData name="Ohleyer, Alyssa" userId="9f515119-a6af-44c8-9bec-87839faa4e8a" providerId="ADAL" clId="{4DD724DF-5F9D-494D-B600-5A4D53877708}" dt="2023-01-19T22:20:49.358" v="30" actId="47"/>
        <pc:sldMkLst>
          <pc:docMk/>
          <pc:sldMk cId="4037073216" sldId="410"/>
        </pc:sldMkLst>
      </pc:sldChg>
      <pc:sldChg chg="add del">
        <pc:chgData name="Ohleyer, Alyssa" userId="9f515119-a6af-44c8-9bec-87839faa4e8a" providerId="ADAL" clId="{4DD724DF-5F9D-494D-B600-5A4D53877708}" dt="2023-01-19T22:20:49.358" v="30" actId="47"/>
        <pc:sldMkLst>
          <pc:docMk/>
          <pc:sldMk cId="63268743" sldId="41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000000"/>
                </a:solidFill>
                <a:latin typeface="+mn-lt"/>
                <a:ea typeface="+mn-ea"/>
                <a:cs typeface="+mn-cs"/>
              </a:defRPr>
            </a:pPr>
            <a:r>
              <a:rPr lang="en-US" sz="2000">
                <a:solidFill>
                  <a:srgbClr val="000000"/>
                </a:solidFill>
              </a:rPr>
              <a:t>State Total (no duplicates) - Exits by Year</a:t>
            </a:r>
          </a:p>
        </c:rich>
      </c:tx>
      <c:layout>
        <c:manualLayout>
          <c:xMode val="edge"/>
          <c:yMode val="edge"/>
          <c:x val="0.22945043554338315"/>
          <c:y val="1.7511858998739929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rgbClr val="000000"/>
              </a:solidFill>
              <a:latin typeface="+mn-lt"/>
              <a:ea typeface="+mn-ea"/>
              <a:cs typeface="+mn-cs"/>
            </a:defRPr>
          </a:pPr>
          <a:endParaRPr lang="en-US"/>
        </a:p>
      </c:txPr>
    </c:title>
    <c:autoTitleDeleted val="0"/>
    <c:plotArea>
      <c:layout/>
      <c:barChart>
        <c:barDir val="col"/>
        <c:grouping val="percentStacked"/>
        <c:varyColors val="0"/>
        <c:ser>
          <c:idx val="0"/>
          <c:order val="0"/>
          <c:tx>
            <c:strRef>
              <c:f>Exits!$AL$72</c:f>
              <c:strCache>
                <c:ptCount val="1"/>
                <c:pt idx="0">
                  <c:v>Dropout</c:v>
                </c:pt>
              </c:strCache>
            </c:strRef>
          </c:tx>
          <c:spPr>
            <a:solidFill>
              <a:srgbClr val="EF7521">
                <a:lumMod val="10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lumMod val="10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Exits!$AM$71:$AQ$71</c:f>
              <c:strCache>
                <c:ptCount val="5"/>
                <c:pt idx="0">
                  <c:v>2017-18</c:v>
                </c:pt>
                <c:pt idx="1">
                  <c:v>2018-19</c:v>
                </c:pt>
                <c:pt idx="2">
                  <c:v>2019-20</c:v>
                </c:pt>
                <c:pt idx="3">
                  <c:v>2020-21</c:v>
                </c:pt>
                <c:pt idx="4">
                  <c:v>2021-22</c:v>
                </c:pt>
              </c:strCache>
            </c:strRef>
          </c:cat>
          <c:val>
            <c:numRef>
              <c:f>Exits!$AM$72:$AQ$72</c:f>
              <c:numCache>
                <c:formatCode>0%</c:formatCode>
                <c:ptCount val="5"/>
                <c:pt idx="0">
                  <c:v>0.22248034310221587</c:v>
                </c:pt>
                <c:pt idx="1">
                  <c:v>0.19522622016387603</c:v>
                </c:pt>
                <c:pt idx="2">
                  <c:v>0.18748882931188562</c:v>
                </c:pt>
                <c:pt idx="3">
                  <c:v>0.16083346898909329</c:v>
                </c:pt>
                <c:pt idx="4">
                  <c:v>0.18682690806929919</c:v>
                </c:pt>
              </c:numCache>
            </c:numRef>
          </c:val>
          <c:extLst>
            <c:ext xmlns:c16="http://schemas.microsoft.com/office/drawing/2014/chart" uri="{C3380CC4-5D6E-409C-BE32-E72D297353CC}">
              <c16:uniqueId val="{00000000-240E-499F-B3F7-F85EFE7F8357}"/>
            </c:ext>
          </c:extLst>
        </c:ser>
        <c:ser>
          <c:idx val="1"/>
          <c:order val="1"/>
          <c:tx>
            <c:strRef>
              <c:f>Exits!$AL$73</c:f>
              <c:strCache>
                <c:ptCount val="1"/>
                <c:pt idx="0">
                  <c:v>Other Exits</c:v>
                </c:pt>
              </c:strCache>
            </c:strRef>
          </c:tx>
          <c:spPr>
            <a:solidFill>
              <a:schemeClr val="accent2"/>
            </a:solidFill>
            <a:ln>
              <a:noFill/>
            </a:ln>
            <a:effectLst/>
          </c:spPr>
          <c:invertIfNegative val="0"/>
          <c:dLbls>
            <c:delete val="1"/>
          </c:dLbls>
          <c:cat>
            <c:strRef>
              <c:f>Exits!$AM$71:$AQ$71</c:f>
              <c:strCache>
                <c:ptCount val="5"/>
                <c:pt idx="0">
                  <c:v>2017-18</c:v>
                </c:pt>
                <c:pt idx="1">
                  <c:v>2018-19</c:v>
                </c:pt>
                <c:pt idx="2">
                  <c:v>2019-20</c:v>
                </c:pt>
                <c:pt idx="3">
                  <c:v>2020-21</c:v>
                </c:pt>
                <c:pt idx="4">
                  <c:v>2021-22</c:v>
                </c:pt>
              </c:strCache>
            </c:strRef>
          </c:cat>
          <c:val>
            <c:numRef>
              <c:f>Exits!$AM$73:$AQ$73</c:f>
              <c:numCache>
                <c:formatCode>0%</c:formatCode>
                <c:ptCount val="5"/>
                <c:pt idx="0">
                  <c:v>3.0557541100786234E-2</c:v>
                </c:pt>
                <c:pt idx="1">
                  <c:v>2.9212682579266125E-2</c:v>
                </c:pt>
                <c:pt idx="2">
                  <c:v>1.9839142091152784E-2</c:v>
                </c:pt>
                <c:pt idx="3">
                  <c:v>2.4418036789842112E-2</c:v>
                </c:pt>
                <c:pt idx="4">
                  <c:v>3.1215857655689128E-2</c:v>
                </c:pt>
              </c:numCache>
            </c:numRef>
          </c:val>
          <c:extLst>
            <c:ext xmlns:c16="http://schemas.microsoft.com/office/drawing/2014/chart" uri="{C3380CC4-5D6E-409C-BE32-E72D297353CC}">
              <c16:uniqueId val="{00000001-240E-499F-B3F7-F85EFE7F8357}"/>
            </c:ext>
          </c:extLst>
        </c:ser>
        <c:ser>
          <c:idx val="2"/>
          <c:order val="2"/>
          <c:tx>
            <c:strRef>
              <c:f>Exits!$AL$74</c:f>
              <c:strCache>
                <c:ptCount val="1"/>
                <c:pt idx="0">
                  <c:v>Graduates</c:v>
                </c:pt>
              </c:strCache>
            </c:strRef>
          </c:tx>
          <c:spPr>
            <a:solidFill>
              <a:srgbClr val="8DC63F">
                <a:lumMod val="10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lumMod val="10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Exits!$AM$71:$AQ$71</c:f>
              <c:strCache>
                <c:ptCount val="5"/>
                <c:pt idx="0">
                  <c:v>2017-18</c:v>
                </c:pt>
                <c:pt idx="1">
                  <c:v>2018-19</c:v>
                </c:pt>
                <c:pt idx="2">
                  <c:v>2019-20</c:v>
                </c:pt>
                <c:pt idx="3">
                  <c:v>2020-21</c:v>
                </c:pt>
                <c:pt idx="4">
                  <c:v>2021-22</c:v>
                </c:pt>
              </c:strCache>
            </c:strRef>
          </c:cat>
          <c:val>
            <c:numRef>
              <c:f>Exits!$AM$74:$AQ$74</c:f>
              <c:numCache>
                <c:formatCode>0%</c:formatCode>
                <c:ptCount val="5"/>
                <c:pt idx="0">
                  <c:v>0.74696211579699789</c:v>
                </c:pt>
                <c:pt idx="1">
                  <c:v>0.77556109725685785</c:v>
                </c:pt>
                <c:pt idx="2">
                  <c:v>0.79267202859696162</c:v>
                </c:pt>
                <c:pt idx="3">
                  <c:v>0.81474849422106466</c:v>
                </c:pt>
                <c:pt idx="4">
                  <c:v>0.78195723427501174</c:v>
                </c:pt>
              </c:numCache>
            </c:numRef>
          </c:val>
          <c:extLst>
            <c:ext xmlns:c16="http://schemas.microsoft.com/office/drawing/2014/chart" uri="{C3380CC4-5D6E-409C-BE32-E72D297353CC}">
              <c16:uniqueId val="{00000002-240E-499F-B3F7-F85EFE7F8357}"/>
            </c:ext>
          </c:extLst>
        </c:ser>
        <c:dLbls>
          <c:showLegendKey val="0"/>
          <c:showVal val="1"/>
          <c:showCatName val="0"/>
          <c:showSerName val="0"/>
          <c:showPercent val="0"/>
          <c:showBubbleSize val="0"/>
        </c:dLbls>
        <c:gapWidth val="50"/>
        <c:overlap val="100"/>
        <c:axId val="564410576"/>
        <c:axId val="564412240"/>
      </c:barChart>
      <c:lineChart>
        <c:grouping val="standard"/>
        <c:varyColors val="0"/>
        <c:ser>
          <c:idx val="3"/>
          <c:order val="3"/>
          <c:tx>
            <c:strRef>
              <c:f>Exits!$AL$75</c:f>
              <c:strCache>
                <c:ptCount val="1"/>
                <c:pt idx="0">
                  <c:v>Total Students Exiting *</c:v>
                </c:pt>
              </c:strCache>
            </c:strRef>
          </c:tx>
          <c:spPr>
            <a:ln w="28575" cap="rnd">
              <a:noFill/>
              <a:round/>
            </a:ln>
            <a:effectLst/>
            <a:extLst>
              <a:ext uri="{91240B29-F687-4F45-9708-019B960494DF}">
                <a14:hiddenLine xmlns:a14="http://schemas.microsoft.com/office/drawing/2010/main" w="28575" cap="rnd">
                  <a:solidFill>
                    <a:srgbClr val="46797A"/>
                  </a:solidFill>
                  <a:round/>
                </a14:hiddenLine>
              </a:ext>
            </a:extLst>
          </c:spPr>
          <c:marker>
            <c:symbol val="none"/>
          </c:marker>
          <c:dLbls>
            <c:delete val="1"/>
          </c:dLbls>
          <c:cat>
            <c:strRef>
              <c:f>Exits!$AM$71:$AQ$71</c:f>
              <c:strCache>
                <c:ptCount val="5"/>
                <c:pt idx="0">
                  <c:v>2017-18</c:v>
                </c:pt>
                <c:pt idx="1">
                  <c:v>2018-19</c:v>
                </c:pt>
                <c:pt idx="2">
                  <c:v>2019-20</c:v>
                </c:pt>
                <c:pt idx="3">
                  <c:v>2020-21</c:v>
                </c:pt>
                <c:pt idx="4">
                  <c:v>2021-22</c:v>
                </c:pt>
              </c:strCache>
            </c:strRef>
          </c:cat>
          <c:val>
            <c:numRef>
              <c:f>Exits!$AM$75:$AQ$75</c:f>
              <c:numCache>
                <c:formatCode>General</c:formatCode>
                <c:ptCount val="5"/>
                <c:pt idx="0">
                  <c:v>5596</c:v>
                </c:pt>
                <c:pt idx="1">
                  <c:v>5614</c:v>
                </c:pt>
                <c:pt idx="2">
                  <c:v>5595</c:v>
                </c:pt>
                <c:pt idx="3">
                  <c:v>6143</c:v>
                </c:pt>
                <c:pt idx="4">
                  <c:v>6407</c:v>
                </c:pt>
              </c:numCache>
            </c:numRef>
          </c:val>
          <c:smooth val="0"/>
          <c:extLst>
            <c:ext xmlns:c16="http://schemas.microsoft.com/office/drawing/2014/chart" uri="{C3380CC4-5D6E-409C-BE32-E72D297353CC}">
              <c16:uniqueId val="{00000003-240E-499F-B3F7-F85EFE7F8357}"/>
            </c:ext>
          </c:extLst>
        </c:ser>
        <c:dLbls>
          <c:showLegendKey val="0"/>
          <c:showVal val="1"/>
          <c:showCatName val="0"/>
          <c:showSerName val="0"/>
          <c:showPercent val="0"/>
          <c:showBubbleSize val="0"/>
        </c:dLbls>
        <c:marker val="1"/>
        <c:smooth val="0"/>
        <c:axId val="564433872"/>
        <c:axId val="564429296"/>
      </c:lineChart>
      <c:catAx>
        <c:axId val="56441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4412240"/>
        <c:crosses val="autoZero"/>
        <c:auto val="1"/>
        <c:lblAlgn val="ctr"/>
        <c:lblOffset val="100"/>
        <c:noMultiLvlLbl val="0"/>
      </c:catAx>
      <c:valAx>
        <c:axId val="56441224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F"/>
                </a:solidFill>
                <a:latin typeface="+mn-lt"/>
                <a:ea typeface="+mn-ea"/>
                <a:cs typeface="+mn-cs"/>
              </a:defRPr>
            </a:pPr>
            <a:endParaRPr lang="en-US"/>
          </a:p>
        </c:txPr>
        <c:crossAx val="564410576"/>
        <c:crosses val="autoZero"/>
        <c:crossBetween val="between"/>
      </c:valAx>
      <c:valAx>
        <c:axId val="56442929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F"/>
                </a:solidFill>
                <a:latin typeface="+mn-lt"/>
                <a:ea typeface="+mn-ea"/>
                <a:cs typeface="+mn-cs"/>
              </a:defRPr>
            </a:pPr>
            <a:endParaRPr lang="en-US"/>
          </a:p>
        </c:txPr>
        <c:crossAx val="564433872"/>
        <c:crosses val="max"/>
        <c:crossBetween val="between"/>
      </c:valAx>
      <c:catAx>
        <c:axId val="564433872"/>
        <c:scaling>
          <c:orientation val="minMax"/>
        </c:scaling>
        <c:delete val="1"/>
        <c:axPos val="b"/>
        <c:numFmt formatCode="General" sourceLinked="1"/>
        <c:majorTickMark val="out"/>
        <c:minorTickMark val="none"/>
        <c:tickLblPos val="nextTo"/>
        <c:crossAx val="56442929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rgbClr val="000000"/>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US">
                <a:solidFill>
                  <a:srgbClr val="000000"/>
                </a:solidFill>
              </a:rPr>
              <a:t>State - Indicator 14 C All Engagement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lineChart>
        <c:grouping val="standard"/>
        <c:varyColors val="0"/>
        <c:ser>
          <c:idx val="0"/>
          <c:order val="0"/>
          <c:tx>
            <c:strRef>
              <c:f>'14C'!$AN$3</c:f>
              <c:strCache>
                <c:ptCount val="1"/>
                <c:pt idx="0">
                  <c:v>14C Target</c:v>
                </c:pt>
              </c:strCache>
            </c:strRef>
          </c:tx>
          <c:spPr>
            <a:ln w="12700" cap="rnd" cmpd="sng" algn="ctr">
              <a:solidFill>
                <a:srgbClr val="5C6670">
                  <a:lumMod val="100000"/>
                </a:srgbClr>
              </a:solidFill>
              <a:prstDash val="dash"/>
              <a:round/>
              <a:headEnd type="none" w="med" len="med"/>
              <a:tailEnd type="none" w="med" len="med"/>
            </a:ln>
            <a:effectLst/>
          </c:spPr>
          <c:marker>
            <c:symbol val="none"/>
          </c:marker>
          <c:cat>
            <c:strRef>
              <c:f>'14C'!$AO$2:$AR$2</c:f>
              <c:strCache>
                <c:ptCount val="4"/>
                <c:pt idx="0">
                  <c:v>2019</c:v>
                </c:pt>
                <c:pt idx="1">
                  <c:v>2020</c:v>
                </c:pt>
                <c:pt idx="2">
                  <c:v>2021</c:v>
                </c:pt>
                <c:pt idx="3">
                  <c:v>2022</c:v>
                </c:pt>
              </c:strCache>
            </c:strRef>
          </c:cat>
          <c:val>
            <c:numRef>
              <c:f>'14C'!$AO$3:$AR$3</c:f>
              <c:numCache>
                <c:formatCode>0.00%</c:formatCode>
                <c:ptCount val="4"/>
                <c:pt idx="0">
                  <c:v>0.69499999999999995</c:v>
                </c:pt>
                <c:pt idx="1">
                  <c:v>0.81399999999999995</c:v>
                </c:pt>
                <c:pt idx="2">
                  <c:v>0.79</c:v>
                </c:pt>
                <c:pt idx="3">
                  <c:v>0.81020000000000003</c:v>
                </c:pt>
              </c:numCache>
            </c:numRef>
          </c:val>
          <c:smooth val="0"/>
          <c:extLst>
            <c:ext xmlns:c16="http://schemas.microsoft.com/office/drawing/2014/chart" uri="{C3380CC4-5D6E-409C-BE32-E72D297353CC}">
              <c16:uniqueId val="{00000000-5A2E-4C16-943D-7D1FFB49A6B3}"/>
            </c:ext>
          </c:extLst>
        </c:ser>
        <c:ser>
          <c:idx val="2"/>
          <c:order val="2"/>
          <c:tx>
            <c:strRef>
              <c:f>'14C'!$AN$5</c:f>
              <c:strCache>
                <c:ptCount val="1"/>
                <c:pt idx="0">
                  <c:v>STATE 14C</c:v>
                </c:pt>
              </c:strCache>
            </c:strRef>
          </c:tx>
          <c:spPr>
            <a:ln w="38100" cap="rnd" cmpd="sng" algn="ctr">
              <a:solidFill>
                <a:srgbClr val="46797A"/>
              </a:solidFill>
              <a:prstDash val="solid"/>
              <a:round/>
              <a:headEnd type="none" w="med" len="med"/>
              <a:tailEnd type="none" w="med" len="med"/>
            </a:ln>
            <a:effectLst/>
          </c:spPr>
          <c:marker>
            <c:symbol val="circle"/>
            <c:size val="5"/>
            <c:spPr>
              <a:solidFill>
                <a:srgbClr val="46797A"/>
              </a:solidFill>
              <a:ln w="38100" cap="rnd" cmpd="sng" algn="ctr">
                <a:solidFill>
                  <a:srgbClr val="46797A"/>
                </a:solidFill>
                <a:prstDash val="solid"/>
                <a:round/>
                <a:headEnd type="none" w="med" len="med"/>
                <a:tailEnd type="none" w="med" len="med"/>
              </a:ln>
              <a:effectLst/>
            </c:spPr>
          </c:marker>
          <c:cat>
            <c:strRef>
              <c:f>'14C'!$AO$2:$AR$2</c:f>
              <c:strCache>
                <c:ptCount val="4"/>
                <c:pt idx="0">
                  <c:v>2019</c:v>
                </c:pt>
                <c:pt idx="1">
                  <c:v>2020</c:v>
                </c:pt>
                <c:pt idx="2">
                  <c:v>2021</c:v>
                </c:pt>
                <c:pt idx="3">
                  <c:v>2022</c:v>
                </c:pt>
              </c:strCache>
            </c:strRef>
          </c:cat>
          <c:val>
            <c:numRef>
              <c:f>'14C'!$AO$5:$AR$5</c:f>
              <c:numCache>
                <c:formatCode>0.00%</c:formatCode>
                <c:ptCount val="4"/>
                <c:pt idx="0">
                  <c:v>0.80009775171065489</c:v>
                </c:pt>
                <c:pt idx="1">
                  <c:v>0.7903603182030885</c:v>
                </c:pt>
                <c:pt idx="2">
                  <c:v>0.77854142802596416</c:v>
                </c:pt>
                <c:pt idx="3">
                  <c:v>0.81060015588464529</c:v>
                </c:pt>
              </c:numCache>
            </c:numRef>
          </c:val>
          <c:smooth val="0"/>
          <c:extLst>
            <c:ext xmlns:c16="http://schemas.microsoft.com/office/drawing/2014/chart" uri="{C3380CC4-5D6E-409C-BE32-E72D297353CC}">
              <c16:uniqueId val="{00000001-5A2E-4C16-943D-7D1FFB49A6B3}"/>
            </c:ext>
          </c:extLst>
        </c:ser>
        <c:dLbls>
          <c:showLegendKey val="0"/>
          <c:showVal val="0"/>
          <c:showCatName val="0"/>
          <c:showSerName val="0"/>
          <c:showPercent val="0"/>
          <c:showBubbleSize val="0"/>
        </c:dLbls>
        <c:smooth val="0"/>
        <c:axId val="835833871"/>
        <c:axId val="835835119"/>
        <c:extLst>
          <c:ext xmlns:c15="http://schemas.microsoft.com/office/drawing/2012/chart" uri="{02D57815-91ED-43cb-92C2-25804820EDAC}">
            <c15:filteredLineSeries>
              <c15:ser>
                <c:idx val="1"/>
                <c:order val="1"/>
                <c:tx>
                  <c:strRef>
                    <c:extLst>
                      <c:ext uri="{02D57815-91ED-43cb-92C2-25804820EDAC}">
                        <c15:formulaRef>
                          <c15:sqref>'14C'!$AN$4</c15:sqref>
                        </c15:formulaRef>
                      </c:ext>
                    </c:extLst>
                    <c:strCache>
                      <c:ptCount val="1"/>
                      <c:pt idx="0">
                        <c:v>STATE 14C</c:v>
                      </c:pt>
                    </c:strCache>
                  </c:strRef>
                </c:tx>
                <c:spPr>
                  <a:ln w="19050" cap="rnd" cmpd="sng" algn="ctr">
                    <a:solidFill>
                      <a:srgbClr val="488BC9"/>
                    </a:solidFill>
                    <a:prstDash val="solid"/>
                    <a:round/>
                    <a:headEnd type="none" w="med" len="med"/>
                    <a:tailEnd type="none" w="med" len="med"/>
                  </a:ln>
                  <a:effectLst/>
                </c:spPr>
                <c:marker>
                  <c:symbol val="none"/>
                </c:marker>
                <c:cat>
                  <c:strRef>
                    <c:extLst>
                      <c:ext uri="{02D57815-91ED-43cb-92C2-25804820EDAC}">
                        <c15:formulaRef>
                          <c15:sqref>'14C'!$AO$2:$AR$2</c15:sqref>
                        </c15:formulaRef>
                      </c:ext>
                    </c:extLst>
                    <c:strCache>
                      <c:ptCount val="4"/>
                      <c:pt idx="0">
                        <c:v>2019</c:v>
                      </c:pt>
                      <c:pt idx="1">
                        <c:v>2020</c:v>
                      </c:pt>
                      <c:pt idx="2">
                        <c:v>2021</c:v>
                      </c:pt>
                      <c:pt idx="3">
                        <c:v>2022</c:v>
                      </c:pt>
                    </c:strCache>
                  </c:strRef>
                </c:cat>
                <c:val>
                  <c:numRef>
                    <c:extLst>
                      <c:ext uri="{02D57815-91ED-43cb-92C2-25804820EDAC}">
                        <c15:formulaRef>
                          <c15:sqref>'14C'!$AO$4:$AR$4</c15:sqref>
                        </c15:formulaRef>
                      </c:ext>
                    </c:extLst>
                    <c:numCache>
                      <c:formatCode>0.00%</c:formatCode>
                      <c:ptCount val="4"/>
                      <c:pt idx="0">
                        <c:v>0.80009775171065489</c:v>
                      </c:pt>
                      <c:pt idx="1">
                        <c:v>0.7903603182030885</c:v>
                      </c:pt>
                      <c:pt idx="2">
                        <c:v>0.77854142802596416</c:v>
                      </c:pt>
                      <c:pt idx="3">
                        <c:v>0.81060015588464529</c:v>
                      </c:pt>
                    </c:numCache>
                  </c:numRef>
                </c:val>
                <c:smooth val="0"/>
                <c:extLst>
                  <c:ext xmlns:c16="http://schemas.microsoft.com/office/drawing/2014/chart" uri="{C3380CC4-5D6E-409C-BE32-E72D297353CC}">
                    <c16:uniqueId val="{00000002-5A2E-4C16-943D-7D1FFB49A6B3}"/>
                  </c:ext>
                </c:extLst>
              </c15:ser>
            </c15:filteredLineSeries>
          </c:ext>
        </c:extLst>
      </c:lineChart>
      <c:catAx>
        <c:axId val="835833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835835119"/>
        <c:crosses val="autoZero"/>
        <c:auto val="1"/>
        <c:lblAlgn val="ctr"/>
        <c:lblOffset val="100"/>
        <c:noMultiLvlLbl val="0"/>
      </c:catAx>
      <c:valAx>
        <c:axId val="835835119"/>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83583387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rgbClr val="000000"/>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'Gender Outcome'!$CA$2</c:f>
          <c:strCache>
            <c:ptCount val="1"/>
            <c:pt idx="0">
              <c:v>State Outcome by Gender 2019-2022</c:v>
            </c:pt>
          </c:strCache>
        </c:strRef>
      </c:tx>
      <c:layout>
        <c:manualLayout>
          <c:xMode val="edge"/>
          <c:yMode val="edge"/>
          <c:x val="0.16503374700631396"/>
          <c:y val="2.483590562355863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'Gender Outcome'!$CA$4</c:f>
              <c:strCache>
                <c:ptCount val="1"/>
                <c:pt idx="0">
                  <c:v>Female State %</c:v>
                </c:pt>
              </c:strCache>
            </c:strRef>
          </c:tx>
          <c:spPr>
            <a:solidFill>
              <a:schemeClr val="accent1"/>
            </a:solidFill>
            <a:ln>
              <a:noFill/>
            </a:ln>
            <a:effectLst/>
          </c:spPr>
          <c:invertIfNegative val="0"/>
          <c:cat>
            <c:multiLvlStrRef>
              <c:f>'Gender Outcome'!$CB$2:$CQ$3</c:f>
              <c:multiLvlStrCache>
                <c:ptCount val="16"/>
                <c:lvl>
                  <c:pt idx="0">
                    <c:v> '19</c:v>
                  </c:pt>
                  <c:pt idx="1">
                    <c:v> '20</c:v>
                  </c:pt>
                  <c:pt idx="2">
                    <c:v> '21</c:v>
                  </c:pt>
                  <c:pt idx="3">
                    <c:v> '22</c:v>
                  </c:pt>
                  <c:pt idx="4">
                    <c:v> '19</c:v>
                  </c:pt>
                  <c:pt idx="5">
                    <c:v> '20</c:v>
                  </c:pt>
                  <c:pt idx="6">
                    <c:v> '21</c:v>
                  </c:pt>
                  <c:pt idx="7">
                    <c:v> '22</c:v>
                  </c:pt>
                  <c:pt idx="8">
                    <c:v> '19</c:v>
                  </c:pt>
                  <c:pt idx="9">
                    <c:v> '20</c:v>
                  </c:pt>
                  <c:pt idx="10">
                    <c:v> '21</c:v>
                  </c:pt>
                  <c:pt idx="11">
                    <c:v> '22</c:v>
                  </c:pt>
                  <c:pt idx="12">
                    <c:v> '19</c:v>
                  </c:pt>
                  <c:pt idx="13">
                    <c:v> '20</c:v>
                  </c:pt>
                  <c:pt idx="14">
                    <c:v> '21</c:v>
                  </c:pt>
                  <c:pt idx="15">
                    <c:v> '22</c:v>
                  </c:pt>
                </c:lvl>
                <c:lvl>
                  <c:pt idx="0">
                    <c:v>Higher Ed</c:v>
                  </c:pt>
                  <c:pt idx="4">
                    <c:v>Comp Employment</c:v>
                  </c:pt>
                  <c:pt idx="8">
                    <c:v>Other Ed &amp; Emp</c:v>
                  </c:pt>
                  <c:pt idx="12">
                    <c:v>Not Engaged</c:v>
                  </c:pt>
                </c:lvl>
              </c:multiLvlStrCache>
            </c:multiLvlStrRef>
          </c:cat>
          <c:val>
            <c:numRef>
              <c:f>'Gender Outcome'!$CB$4:$CQ$4</c:f>
              <c:numCache>
                <c:formatCode>0%</c:formatCode>
                <c:ptCount val="16"/>
                <c:pt idx="0">
                  <c:v>0.30399999999999999</c:v>
                </c:pt>
                <c:pt idx="1">
                  <c:v>0.29781771501925547</c:v>
                </c:pt>
                <c:pt idx="2">
                  <c:v>0.2662013958125623</c:v>
                </c:pt>
                <c:pt idx="3">
                  <c:v>0.26980728051391861</c:v>
                </c:pt>
                <c:pt idx="4">
                  <c:v>0.33900000000000002</c:v>
                </c:pt>
                <c:pt idx="5">
                  <c:v>0.37869062901155326</c:v>
                </c:pt>
                <c:pt idx="6">
                  <c:v>0.41475573280159522</c:v>
                </c:pt>
                <c:pt idx="7">
                  <c:v>0.42612419700214133</c:v>
                </c:pt>
                <c:pt idx="8">
                  <c:v>0.123</c:v>
                </c:pt>
                <c:pt idx="9">
                  <c:v>0.10526315789473684</c:v>
                </c:pt>
                <c:pt idx="10">
                  <c:v>8.4745762711864403E-2</c:v>
                </c:pt>
                <c:pt idx="11">
                  <c:v>9.3147751605995713E-2</c:v>
                </c:pt>
                <c:pt idx="12">
                  <c:v>0.23400000000000001</c:v>
                </c:pt>
                <c:pt idx="13">
                  <c:v>0.21822849807445444</c:v>
                </c:pt>
                <c:pt idx="14">
                  <c:v>0.23429710867397807</c:v>
                </c:pt>
                <c:pt idx="15">
                  <c:v>0.21092077087794434</c:v>
                </c:pt>
              </c:numCache>
            </c:numRef>
          </c:val>
          <c:extLst>
            <c:ext xmlns:c16="http://schemas.microsoft.com/office/drawing/2014/chart" uri="{C3380CC4-5D6E-409C-BE32-E72D297353CC}">
              <c16:uniqueId val="{00000000-F01A-4308-A62A-1D7303F52811}"/>
            </c:ext>
          </c:extLst>
        </c:ser>
        <c:ser>
          <c:idx val="1"/>
          <c:order val="1"/>
          <c:tx>
            <c:strRef>
              <c:f>'Gender Outcome'!$CA$5</c:f>
              <c:strCache>
                <c:ptCount val="1"/>
                <c:pt idx="0">
                  <c:v>Male State %</c:v>
                </c:pt>
              </c:strCache>
            </c:strRef>
          </c:tx>
          <c:spPr>
            <a:solidFill>
              <a:schemeClr val="accent2"/>
            </a:solidFill>
            <a:ln>
              <a:noFill/>
            </a:ln>
            <a:effectLst/>
          </c:spPr>
          <c:invertIfNegative val="0"/>
          <c:cat>
            <c:multiLvlStrRef>
              <c:f>'Gender Outcome'!$CB$2:$CQ$3</c:f>
              <c:multiLvlStrCache>
                <c:ptCount val="16"/>
                <c:lvl>
                  <c:pt idx="0">
                    <c:v> '19</c:v>
                  </c:pt>
                  <c:pt idx="1">
                    <c:v> '20</c:v>
                  </c:pt>
                  <c:pt idx="2">
                    <c:v> '21</c:v>
                  </c:pt>
                  <c:pt idx="3">
                    <c:v> '22</c:v>
                  </c:pt>
                  <c:pt idx="4">
                    <c:v> '19</c:v>
                  </c:pt>
                  <c:pt idx="5">
                    <c:v> '20</c:v>
                  </c:pt>
                  <c:pt idx="6">
                    <c:v> '21</c:v>
                  </c:pt>
                  <c:pt idx="7">
                    <c:v> '22</c:v>
                  </c:pt>
                  <c:pt idx="8">
                    <c:v> '19</c:v>
                  </c:pt>
                  <c:pt idx="9">
                    <c:v> '20</c:v>
                  </c:pt>
                  <c:pt idx="10">
                    <c:v> '21</c:v>
                  </c:pt>
                  <c:pt idx="11">
                    <c:v> '22</c:v>
                  </c:pt>
                  <c:pt idx="12">
                    <c:v> '19</c:v>
                  </c:pt>
                  <c:pt idx="13">
                    <c:v> '20</c:v>
                  </c:pt>
                  <c:pt idx="14">
                    <c:v> '21</c:v>
                  </c:pt>
                  <c:pt idx="15">
                    <c:v> '22</c:v>
                  </c:pt>
                </c:lvl>
                <c:lvl>
                  <c:pt idx="0">
                    <c:v>Higher Ed</c:v>
                  </c:pt>
                  <c:pt idx="4">
                    <c:v>Comp Employment</c:v>
                  </c:pt>
                  <c:pt idx="8">
                    <c:v>Other Ed &amp; Emp</c:v>
                  </c:pt>
                  <c:pt idx="12">
                    <c:v>Not Engaged</c:v>
                  </c:pt>
                </c:lvl>
              </c:multiLvlStrCache>
            </c:multiLvlStrRef>
          </c:cat>
          <c:val>
            <c:numRef>
              <c:f>'Gender Outcome'!$CB$5:$CQ$5</c:f>
              <c:numCache>
                <c:formatCode>0%</c:formatCode>
                <c:ptCount val="16"/>
                <c:pt idx="0">
                  <c:v>0.24399999999999999</c:v>
                </c:pt>
                <c:pt idx="1">
                  <c:v>0.20765832106038293</c:v>
                </c:pt>
                <c:pt idx="2">
                  <c:v>0.19245049504950495</c:v>
                </c:pt>
                <c:pt idx="3">
                  <c:v>0.18627450980392157</c:v>
                </c:pt>
                <c:pt idx="4">
                  <c:v>0.45</c:v>
                </c:pt>
                <c:pt idx="5">
                  <c:v>0.48600883652430044</c:v>
                </c:pt>
                <c:pt idx="6">
                  <c:v>0.49814356435643564</c:v>
                </c:pt>
                <c:pt idx="7">
                  <c:v>0.50796568627450978</c:v>
                </c:pt>
                <c:pt idx="8">
                  <c:v>0.124</c:v>
                </c:pt>
                <c:pt idx="9">
                  <c:v>0.101620029455081</c:v>
                </c:pt>
                <c:pt idx="10">
                  <c:v>9.5915841584158418E-2</c:v>
                </c:pt>
                <c:pt idx="11">
                  <c:v>0.12867647058823528</c:v>
                </c:pt>
                <c:pt idx="12">
                  <c:v>0.182</c:v>
                </c:pt>
                <c:pt idx="13">
                  <c:v>0.20471281296023564</c:v>
                </c:pt>
                <c:pt idx="14">
                  <c:v>0.21349009900990099</c:v>
                </c:pt>
                <c:pt idx="15">
                  <c:v>0.17708333333333334</c:v>
                </c:pt>
              </c:numCache>
            </c:numRef>
          </c:val>
          <c:extLst>
            <c:ext xmlns:c16="http://schemas.microsoft.com/office/drawing/2014/chart" uri="{C3380CC4-5D6E-409C-BE32-E72D297353CC}">
              <c16:uniqueId val="{00000001-F01A-4308-A62A-1D7303F52811}"/>
            </c:ext>
          </c:extLst>
        </c:ser>
        <c:dLbls>
          <c:showLegendKey val="0"/>
          <c:showVal val="0"/>
          <c:showCatName val="0"/>
          <c:showSerName val="0"/>
          <c:showPercent val="0"/>
          <c:showBubbleSize val="0"/>
        </c:dLbls>
        <c:gapWidth val="80"/>
        <c:axId val="352994735"/>
        <c:axId val="352989743"/>
      </c:barChart>
      <c:lineChart>
        <c:grouping val="standard"/>
        <c:varyColors val="0"/>
        <c:ser>
          <c:idx val="2"/>
          <c:order val="2"/>
          <c:tx>
            <c:strRef>
              <c:f>'Gender Outcome'!$CA$6</c:f>
              <c:strCache>
                <c:ptCount val="1"/>
                <c:pt idx="0">
                  <c:v>State Overall Comparison</c:v>
                </c:pt>
              </c:strCache>
            </c:strRef>
          </c:tx>
          <c:spPr>
            <a:ln w="28575" cap="rnd">
              <a:noFill/>
              <a:round/>
            </a:ln>
            <a:effectLst/>
            <a:extLst>
              <a:ext uri="{91240B29-F687-4F45-9708-019B960494DF}">
                <a14:hiddenLine xmlns:a14="http://schemas.microsoft.com/office/drawing/2010/main" w="28575" cap="rnd">
                  <a:solidFill>
                    <a:srgbClr val="EF7521"/>
                  </a:solidFill>
                  <a:round/>
                </a14:hiddenLine>
              </a:ext>
            </a:extLst>
          </c:spPr>
          <c:marker>
            <c:symbol val="dash"/>
            <c:size val="22"/>
            <c:spPr>
              <a:solidFill>
                <a:srgbClr val="000000"/>
              </a:solidFill>
              <a:ln w="9525">
                <a:noFill/>
              </a:ln>
              <a:effectLst/>
              <a:extLst>
                <a:ext uri="{91240B29-F687-4F45-9708-019B960494DF}">
                  <a14:hiddenLine xmlns:a14="http://schemas.microsoft.com/office/drawing/2010/main" w="9525">
                    <a:solidFill>
                      <a:srgbClr val="EF7521"/>
                    </a:solidFill>
                  </a14:hiddenLine>
                </a:ext>
              </a:extLst>
            </c:spPr>
          </c:marker>
          <c:cat>
            <c:multiLvlStrRef>
              <c:f>'Gender Outcome'!$CB$2:$CQ$3</c:f>
              <c:multiLvlStrCache>
                <c:ptCount val="16"/>
                <c:lvl>
                  <c:pt idx="0">
                    <c:v> '19</c:v>
                  </c:pt>
                  <c:pt idx="1">
                    <c:v> '20</c:v>
                  </c:pt>
                  <c:pt idx="2">
                    <c:v> '21</c:v>
                  </c:pt>
                  <c:pt idx="3">
                    <c:v> '22</c:v>
                  </c:pt>
                  <c:pt idx="4">
                    <c:v> '19</c:v>
                  </c:pt>
                  <c:pt idx="5">
                    <c:v> '20</c:v>
                  </c:pt>
                  <c:pt idx="6">
                    <c:v> '21</c:v>
                  </c:pt>
                  <c:pt idx="7">
                    <c:v> '22</c:v>
                  </c:pt>
                  <c:pt idx="8">
                    <c:v> '19</c:v>
                  </c:pt>
                  <c:pt idx="9">
                    <c:v> '20</c:v>
                  </c:pt>
                  <c:pt idx="10">
                    <c:v> '21</c:v>
                  </c:pt>
                  <c:pt idx="11">
                    <c:v> '22</c:v>
                  </c:pt>
                  <c:pt idx="12">
                    <c:v> '19</c:v>
                  </c:pt>
                  <c:pt idx="13">
                    <c:v> '20</c:v>
                  </c:pt>
                  <c:pt idx="14">
                    <c:v> '21</c:v>
                  </c:pt>
                  <c:pt idx="15">
                    <c:v> '22</c:v>
                  </c:pt>
                </c:lvl>
                <c:lvl>
                  <c:pt idx="0">
                    <c:v>Higher Ed</c:v>
                  </c:pt>
                  <c:pt idx="4">
                    <c:v>Comp Employment</c:v>
                  </c:pt>
                  <c:pt idx="8">
                    <c:v>Other Ed &amp; Emp</c:v>
                  </c:pt>
                  <c:pt idx="12">
                    <c:v>Not Engaged</c:v>
                  </c:pt>
                </c:lvl>
              </c:multiLvlStrCache>
            </c:multiLvlStrRef>
          </c:cat>
          <c:val>
            <c:numRef>
              <c:f>'Gender Outcome'!$CB$6:$CQ$6</c:f>
              <c:numCache>
                <c:formatCode>0%</c:formatCode>
                <c:ptCount val="16"/>
                <c:pt idx="0">
                  <c:v>0.2649071358748778</c:v>
                </c:pt>
                <c:pt idx="1">
                  <c:v>0.24052409920449228</c:v>
                </c:pt>
                <c:pt idx="2">
                  <c:v>0.22069492172584956</c:v>
                </c:pt>
                <c:pt idx="3">
                  <c:v>0.2166796570537802</c:v>
                </c:pt>
                <c:pt idx="4">
                  <c:v>0.41153470185728253</c:v>
                </c:pt>
                <c:pt idx="5">
                  <c:v>0.44688816097332712</c:v>
                </c:pt>
                <c:pt idx="6">
                  <c:v>0.46620847651775488</c:v>
                </c:pt>
                <c:pt idx="7">
                  <c:v>0.46843335931410757</c:v>
                </c:pt>
                <c:pt idx="8">
                  <c:v>0.12365591397849462</c:v>
                </c:pt>
                <c:pt idx="9">
                  <c:v>0.10294805802526907</c:v>
                </c:pt>
                <c:pt idx="10">
                  <c:v>9.1638029782359687E-2</c:v>
                </c:pt>
                <c:pt idx="11">
                  <c:v>0.12548713951675761</c:v>
                </c:pt>
                <c:pt idx="12">
                  <c:v>0.19990224828934505</c:v>
                </c:pt>
                <c:pt idx="13">
                  <c:v>0.20963968179691156</c:v>
                </c:pt>
                <c:pt idx="14">
                  <c:v>0.2214585719740359</c:v>
                </c:pt>
                <c:pt idx="15">
                  <c:v>0.18939984411535463</c:v>
                </c:pt>
              </c:numCache>
            </c:numRef>
          </c:val>
          <c:smooth val="0"/>
          <c:extLst>
            <c:ext xmlns:c16="http://schemas.microsoft.com/office/drawing/2014/chart" uri="{C3380CC4-5D6E-409C-BE32-E72D297353CC}">
              <c16:uniqueId val="{00000002-F01A-4308-A62A-1D7303F52811}"/>
            </c:ext>
          </c:extLst>
        </c:ser>
        <c:dLbls>
          <c:showLegendKey val="0"/>
          <c:showVal val="0"/>
          <c:showCatName val="0"/>
          <c:showSerName val="0"/>
          <c:showPercent val="0"/>
          <c:showBubbleSize val="0"/>
        </c:dLbls>
        <c:marker val="1"/>
        <c:smooth val="0"/>
        <c:axId val="352994735"/>
        <c:axId val="352989743"/>
      </c:lineChart>
      <c:lineChart>
        <c:grouping val="standard"/>
        <c:varyColors val="0"/>
        <c:ser>
          <c:idx val="3"/>
          <c:order val="3"/>
          <c:tx>
            <c:strRef>
              <c:f>'Gender Outcome'!$CA$7</c:f>
              <c:strCache>
                <c:ptCount val="1"/>
                <c:pt idx="0">
                  <c:v>Female State Count</c:v>
                </c:pt>
              </c:strCache>
            </c:strRef>
          </c:tx>
          <c:spPr>
            <a:ln w="28575" cap="rnd">
              <a:noFill/>
              <a:round/>
            </a:ln>
            <a:effectLst/>
            <a:extLst>
              <a:ext uri="{91240B29-F687-4F45-9708-019B960494DF}">
                <a14:hiddenLine xmlns:a14="http://schemas.microsoft.com/office/drawing/2010/main" w="28575" cap="rnd">
                  <a:solidFill>
                    <a:srgbClr val="46797A"/>
                  </a:solidFill>
                  <a:round/>
                </a14:hiddenLine>
              </a:ext>
            </a:extLst>
          </c:spPr>
          <c:marker>
            <c:symbol val="none"/>
          </c:marker>
          <c:cat>
            <c:multiLvlStrRef>
              <c:f>'Gender Outcome'!$CB$2:$CQ$3</c:f>
              <c:multiLvlStrCache>
                <c:ptCount val="16"/>
                <c:lvl>
                  <c:pt idx="0">
                    <c:v> '19</c:v>
                  </c:pt>
                  <c:pt idx="1">
                    <c:v> '20</c:v>
                  </c:pt>
                  <c:pt idx="2">
                    <c:v> '21</c:v>
                  </c:pt>
                  <c:pt idx="3">
                    <c:v> '22</c:v>
                  </c:pt>
                  <c:pt idx="4">
                    <c:v> '19</c:v>
                  </c:pt>
                  <c:pt idx="5">
                    <c:v> '20</c:v>
                  </c:pt>
                  <c:pt idx="6">
                    <c:v> '21</c:v>
                  </c:pt>
                  <c:pt idx="7">
                    <c:v> '22</c:v>
                  </c:pt>
                  <c:pt idx="8">
                    <c:v> '19</c:v>
                  </c:pt>
                  <c:pt idx="9">
                    <c:v> '20</c:v>
                  </c:pt>
                  <c:pt idx="10">
                    <c:v> '21</c:v>
                  </c:pt>
                  <c:pt idx="11">
                    <c:v> '22</c:v>
                  </c:pt>
                  <c:pt idx="12">
                    <c:v> '19</c:v>
                  </c:pt>
                  <c:pt idx="13">
                    <c:v> '20</c:v>
                  </c:pt>
                  <c:pt idx="14">
                    <c:v> '21</c:v>
                  </c:pt>
                  <c:pt idx="15">
                    <c:v> '22</c:v>
                  </c:pt>
                </c:lvl>
                <c:lvl>
                  <c:pt idx="0">
                    <c:v>Higher Ed</c:v>
                  </c:pt>
                  <c:pt idx="4">
                    <c:v>Comp Employment</c:v>
                  </c:pt>
                  <c:pt idx="8">
                    <c:v>Other Ed &amp; Emp</c:v>
                  </c:pt>
                  <c:pt idx="12">
                    <c:v>Not Engaged</c:v>
                  </c:pt>
                </c:lvl>
              </c:multiLvlStrCache>
            </c:multiLvlStrRef>
          </c:cat>
          <c:val>
            <c:numRef>
              <c:f>'Gender Outcome'!$CB$7:$CQ$7</c:f>
              <c:numCache>
                <c:formatCode>General</c:formatCode>
                <c:ptCount val="16"/>
                <c:pt idx="0">
                  <c:v>215</c:v>
                </c:pt>
                <c:pt idx="1">
                  <c:v>232</c:v>
                </c:pt>
                <c:pt idx="2">
                  <c:v>267</c:v>
                </c:pt>
                <c:pt idx="3">
                  <c:v>934</c:v>
                </c:pt>
                <c:pt idx="4">
                  <c:v>240</c:v>
                </c:pt>
                <c:pt idx="5">
                  <c:v>295</c:v>
                </c:pt>
                <c:pt idx="6">
                  <c:v>416</c:v>
                </c:pt>
                <c:pt idx="7">
                  <c:v>398</c:v>
                </c:pt>
                <c:pt idx="8">
                  <c:v>87</c:v>
                </c:pt>
                <c:pt idx="9">
                  <c:v>82</c:v>
                </c:pt>
                <c:pt idx="10">
                  <c:v>85</c:v>
                </c:pt>
                <c:pt idx="11">
                  <c:v>87</c:v>
                </c:pt>
                <c:pt idx="12">
                  <c:v>166</c:v>
                </c:pt>
                <c:pt idx="13">
                  <c:v>170</c:v>
                </c:pt>
                <c:pt idx="14">
                  <c:v>235</c:v>
                </c:pt>
                <c:pt idx="15">
                  <c:v>197</c:v>
                </c:pt>
              </c:numCache>
            </c:numRef>
          </c:val>
          <c:smooth val="0"/>
          <c:extLst>
            <c:ext xmlns:c16="http://schemas.microsoft.com/office/drawing/2014/chart" uri="{C3380CC4-5D6E-409C-BE32-E72D297353CC}">
              <c16:uniqueId val="{00000003-F01A-4308-A62A-1D7303F52811}"/>
            </c:ext>
          </c:extLst>
        </c:ser>
        <c:ser>
          <c:idx val="4"/>
          <c:order val="4"/>
          <c:tx>
            <c:strRef>
              <c:f>'Gender Outcome'!$CA$8</c:f>
              <c:strCache>
                <c:ptCount val="1"/>
                <c:pt idx="0">
                  <c:v>Male State Count</c:v>
                </c:pt>
              </c:strCache>
            </c:strRef>
          </c:tx>
          <c:spPr>
            <a:ln w="28575" cap="rnd">
              <a:noFill/>
              <a:round/>
            </a:ln>
            <a:effectLst/>
            <a:extLst>
              <a:ext uri="{91240B29-F687-4F45-9708-019B960494DF}">
                <a14:hiddenLine xmlns:a14="http://schemas.microsoft.com/office/drawing/2010/main" w="28575" cap="rnd">
                  <a:solidFill>
                    <a:srgbClr val="488BC9"/>
                  </a:solidFill>
                  <a:round/>
                </a14:hiddenLine>
              </a:ext>
            </a:extLst>
          </c:spPr>
          <c:marker>
            <c:symbol val="none"/>
          </c:marker>
          <c:cat>
            <c:multiLvlStrRef>
              <c:f>'Gender Outcome'!$CB$2:$CQ$3</c:f>
              <c:multiLvlStrCache>
                <c:ptCount val="16"/>
                <c:lvl>
                  <c:pt idx="0">
                    <c:v> '19</c:v>
                  </c:pt>
                  <c:pt idx="1">
                    <c:v> '20</c:v>
                  </c:pt>
                  <c:pt idx="2">
                    <c:v> '21</c:v>
                  </c:pt>
                  <c:pt idx="3">
                    <c:v> '22</c:v>
                  </c:pt>
                  <c:pt idx="4">
                    <c:v> '19</c:v>
                  </c:pt>
                  <c:pt idx="5">
                    <c:v> '20</c:v>
                  </c:pt>
                  <c:pt idx="6">
                    <c:v> '21</c:v>
                  </c:pt>
                  <c:pt idx="7">
                    <c:v> '22</c:v>
                  </c:pt>
                  <c:pt idx="8">
                    <c:v> '19</c:v>
                  </c:pt>
                  <c:pt idx="9">
                    <c:v> '20</c:v>
                  </c:pt>
                  <c:pt idx="10">
                    <c:v> '21</c:v>
                  </c:pt>
                  <c:pt idx="11">
                    <c:v> '22</c:v>
                  </c:pt>
                  <c:pt idx="12">
                    <c:v> '19</c:v>
                  </c:pt>
                  <c:pt idx="13">
                    <c:v> '20</c:v>
                  </c:pt>
                  <c:pt idx="14">
                    <c:v> '21</c:v>
                  </c:pt>
                  <c:pt idx="15">
                    <c:v> '22</c:v>
                  </c:pt>
                </c:lvl>
                <c:lvl>
                  <c:pt idx="0">
                    <c:v>Higher Ed</c:v>
                  </c:pt>
                  <c:pt idx="4">
                    <c:v>Comp Employment</c:v>
                  </c:pt>
                  <c:pt idx="8">
                    <c:v>Other Ed &amp; Emp</c:v>
                  </c:pt>
                  <c:pt idx="12">
                    <c:v>Not Engaged</c:v>
                  </c:pt>
                </c:lvl>
              </c:multiLvlStrCache>
            </c:multiLvlStrRef>
          </c:cat>
          <c:val>
            <c:numRef>
              <c:f>'Gender Outcome'!$CB$8:$CQ$8</c:f>
              <c:numCache>
                <c:formatCode>General</c:formatCode>
                <c:ptCount val="16"/>
                <c:pt idx="0">
                  <c:v>327</c:v>
                </c:pt>
                <c:pt idx="1">
                  <c:v>282</c:v>
                </c:pt>
                <c:pt idx="2">
                  <c:v>311</c:v>
                </c:pt>
                <c:pt idx="3">
                  <c:v>304</c:v>
                </c:pt>
                <c:pt idx="4">
                  <c:v>602</c:v>
                </c:pt>
                <c:pt idx="5">
                  <c:v>660</c:v>
                </c:pt>
                <c:pt idx="6">
                  <c:v>805</c:v>
                </c:pt>
                <c:pt idx="7">
                  <c:v>829</c:v>
                </c:pt>
                <c:pt idx="8">
                  <c:v>166</c:v>
                </c:pt>
                <c:pt idx="9">
                  <c:v>138</c:v>
                </c:pt>
                <c:pt idx="10">
                  <c:v>155</c:v>
                </c:pt>
                <c:pt idx="11">
                  <c:v>210</c:v>
                </c:pt>
                <c:pt idx="12" formatCode="0">
                  <c:v>243</c:v>
                </c:pt>
                <c:pt idx="13" formatCode="0">
                  <c:v>278</c:v>
                </c:pt>
                <c:pt idx="14" formatCode="0">
                  <c:v>345</c:v>
                </c:pt>
                <c:pt idx="15" formatCode="0">
                  <c:v>289</c:v>
                </c:pt>
              </c:numCache>
            </c:numRef>
          </c:val>
          <c:smooth val="0"/>
          <c:extLst>
            <c:ext xmlns:c16="http://schemas.microsoft.com/office/drawing/2014/chart" uri="{C3380CC4-5D6E-409C-BE32-E72D297353CC}">
              <c16:uniqueId val="{00000004-F01A-4308-A62A-1D7303F52811}"/>
            </c:ext>
          </c:extLst>
        </c:ser>
        <c:dLbls>
          <c:showLegendKey val="0"/>
          <c:showVal val="0"/>
          <c:showCatName val="0"/>
          <c:showSerName val="0"/>
          <c:showPercent val="0"/>
          <c:showBubbleSize val="0"/>
        </c:dLbls>
        <c:marker val="1"/>
        <c:smooth val="0"/>
        <c:axId val="352984751"/>
        <c:axId val="352985167"/>
      </c:lineChart>
      <c:catAx>
        <c:axId val="352994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989743"/>
        <c:crosses val="autoZero"/>
        <c:auto val="1"/>
        <c:lblAlgn val="ctr"/>
        <c:lblOffset val="100"/>
        <c:noMultiLvlLbl val="0"/>
      </c:catAx>
      <c:valAx>
        <c:axId val="3529897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352994735"/>
        <c:crosses val="autoZero"/>
        <c:crossBetween val="between"/>
      </c:valAx>
      <c:valAx>
        <c:axId val="352985167"/>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F"/>
                </a:solidFill>
                <a:latin typeface="+mn-lt"/>
                <a:ea typeface="+mn-ea"/>
                <a:cs typeface="+mn-cs"/>
              </a:defRPr>
            </a:pPr>
            <a:endParaRPr lang="en-US"/>
          </a:p>
        </c:txPr>
        <c:crossAx val="352984751"/>
        <c:crosses val="max"/>
        <c:crossBetween val="between"/>
      </c:valAx>
      <c:catAx>
        <c:axId val="352984751"/>
        <c:scaling>
          <c:orientation val="minMax"/>
        </c:scaling>
        <c:delete val="1"/>
        <c:axPos val="b"/>
        <c:numFmt formatCode="General" sourceLinked="1"/>
        <c:majorTickMark val="out"/>
        <c:minorTickMark val="none"/>
        <c:tickLblPos val="nextTo"/>
        <c:crossAx val="352985167"/>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rgbClr val="000000"/>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75000"/>
                </a:schemeClr>
              </a:solidFill>
              <a:latin typeface="+mn-lt"/>
              <a:ea typeface="+mn-ea"/>
              <a:cs typeface="+mn-cs"/>
            </a:defRPr>
          </a:pPr>
          <a:endParaRPr lang="en-US"/>
        </a:p>
      </c:txPr>
    </c:title>
    <c:autoTitleDeleted val="0"/>
    <c:plotArea>
      <c:layout/>
      <c:pieChart>
        <c:varyColors val="1"/>
        <c:ser>
          <c:idx val="0"/>
          <c:order val="0"/>
          <c:tx>
            <c:strRef>
              <c:f>'14FullPie Standard (2)'!$Q$2</c:f>
              <c:strCache>
                <c:ptCount val="1"/>
                <c:pt idx="0">
                  <c:v> State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ACE-4899-8B89-67D4389ED37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ACE-4899-8B89-67D4389ED37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ACE-4899-8B89-67D4389ED37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ACE-4899-8B89-67D4389ED374}"/>
              </c:ext>
            </c:extLst>
          </c:dPt>
          <c:dPt>
            <c:idx val="4"/>
            <c:bubble3D val="0"/>
            <c:explosion val="26"/>
            <c:spPr>
              <a:solidFill>
                <a:schemeClr val="accent5"/>
              </a:solidFill>
              <a:ln w="19050">
                <a:solidFill>
                  <a:schemeClr val="lt1"/>
                </a:solidFill>
              </a:ln>
              <a:effectLst/>
            </c:spPr>
            <c:extLst>
              <c:ext xmlns:c16="http://schemas.microsoft.com/office/drawing/2014/chart" uri="{C3380CC4-5D6E-409C-BE32-E72D297353CC}">
                <c16:uniqueId val="{00000009-0ACE-4899-8B89-67D4389ED374}"/>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0ACE-4899-8B89-67D4389ED374}"/>
              </c:ext>
            </c:extLst>
          </c:dPt>
          <c:dLbls>
            <c:dLbl>
              <c:idx val="2"/>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3"/>
                      </a:solidFill>
                      <a:latin typeface="+mn-lt"/>
                      <a:ea typeface="+mn-ea"/>
                      <a:cs typeface="+mn-cs"/>
                    </a:defRPr>
                  </a:pPr>
                  <a:endParaRPr lang="en-US"/>
                </a:p>
              </c:txPr>
              <c:dLblPos val="bestFit"/>
              <c:showLegendKey val="0"/>
              <c:showVal val="1"/>
              <c:showCatName val="1"/>
              <c:showSerName val="0"/>
              <c:showPercent val="1"/>
              <c:showBubbleSize val="0"/>
              <c:extLst>
                <c:ext xmlns:c16="http://schemas.microsoft.com/office/drawing/2014/chart" uri="{C3380CC4-5D6E-409C-BE32-E72D297353CC}">
                  <c16:uniqueId val="{00000005-0ACE-4899-8B89-67D4389ED374}"/>
                </c:ext>
              </c:extLst>
            </c:dLbl>
            <c:dLbl>
              <c:idx val="3"/>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6="http://schemas.microsoft.com/office/drawing/2014/chart" uri="{C3380CC4-5D6E-409C-BE32-E72D297353CC}">
                  <c16:uniqueId val="{00000007-0ACE-4899-8B89-67D4389ED374}"/>
                </c:ext>
              </c:extLst>
            </c:dLbl>
            <c:dLbl>
              <c:idx val="4"/>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5"/>
                      </a:solidFill>
                      <a:latin typeface="+mn-lt"/>
                      <a:ea typeface="+mn-ea"/>
                      <a:cs typeface="+mn-cs"/>
                    </a:defRPr>
                  </a:pPr>
                  <a:endParaRPr lang="en-US"/>
                </a:p>
              </c:txPr>
              <c:dLblPos val="bestFit"/>
              <c:showLegendKey val="0"/>
              <c:showVal val="1"/>
              <c:showCatName val="1"/>
              <c:showSerName val="0"/>
              <c:showPercent val="1"/>
              <c:showBubbleSize val="0"/>
              <c:extLst>
                <c:ext xmlns:c16="http://schemas.microsoft.com/office/drawing/2014/chart" uri="{C3380CC4-5D6E-409C-BE32-E72D297353CC}">
                  <c16:uniqueId val="{00000009-0ACE-4899-8B89-67D4389ED374}"/>
                </c:ext>
              </c:extLst>
            </c:dLbl>
            <c:dLbl>
              <c:idx val="5"/>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1"/>
              <c:showBubbleSize val="0"/>
              <c:extLst>
                <c:ext xmlns:c16="http://schemas.microsoft.com/office/drawing/2014/chart" uri="{C3380CC4-5D6E-409C-BE32-E72D297353CC}">
                  <c16:uniqueId val="{0000000B-0ACE-4899-8B89-67D4389ED37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lumMod val="100000"/>
                      </a:schemeClr>
                    </a:solidFill>
                    <a:latin typeface="+mn-lt"/>
                    <a:ea typeface="+mn-ea"/>
                    <a:cs typeface="+mn-cs"/>
                  </a:defRPr>
                </a:pPr>
                <a:endParaRPr lang="en-US"/>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'14FullPie Standard (2)'!$R$1:$W$1</c:f>
              <c:strCache>
                <c:ptCount val="6"/>
                <c:pt idx="0">
                  <c:v>Higher Ed</c:v>
                </c:pt>
                <c:pt idx="1">
                  <c:v>Competitive Emp</c:v>
                </c:pt>
                <c:pt idx="2">
                  <c:v>Other Ed or Training</c:v>
                </c:pt>
                <c:pt idx="3">
                  <c:v>Other Emp</c:v>
                </c:pt>
                <c:pt idx="4">
                  <c:v>Comm Agency</c:v>
                </c:pt>
                <c:pt idx="5">
                  <c:v>Not Engaged</c:v>
                </c:pt>
              </c:strCache>
            </c:strRef>
          </c:cat>
          <c:val>
            <c:numRef>
              <c:f>'14FullPie Standard (2)'!$R$2:$W$2</c:f>
              <c:numCache>
                <c:formatCode>0</c:formatCode>
                <c:ptCount val="6"/>
                <c:pt idx="0">
                  <c:v>556</c:v>
                </c:pt>
                <c:pt idx="1">
                  <c:v>1227</c:v>
                </c:pt>
                <c:pt idx="2">
                  <c:v>93</c:v>
                </c:pt>
                <c:pt idx="3">
                  <c:v>204</c:v>
                </c:pt>
                <c:pt idx="4">
                  <c:v>200</c:v>
                </c:pt>
                <c:pt idx="5">
                  <c:v>286</c:v>
                </c:pt>
              </c:numCache>
            </c:numRef>
          </c:val>
          <c:extLst>
            <c:ext xmlns:c16="http://schemas.microsoft.com/office/drawing/2014/chart" uri="{C3380CC4-5D6E-409C-BE32-E72D297353CC}">
              <c16:uniqueId val="{0000000C-0ACE-4899-8B89-67D4389ED37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strRef>
          <c:f>'Community Agency'!$BM$3</c:f>
          <c:strCache>
            <c:ptCount val="1"/>
            <c:pt idx="0">
              <c:v>STATE - Engagement with OSEP's Definitions </c:v>
            </c:pt>
          </c:strCache>
        </c:strRef>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2.6960784313725492E-2"/>
          <c:y val="0.29717645586400399"/>
          <c:w val="0.94607843137254899"/>
          <c:h val="0.64513260359742519"/>
        </c:manualLayout>
      </c:layout>
      <c:barChart>
        <c:barDir val="col"/>
        <c:grouping val="percentStacked"/>
        <c:varyColors val="0"/>
        <c:ser>
          <c:idx val="0"/>
          <c:order val="0"/>
          <c:tx>
            <c:strRef>
              <c:f>'Community Agency'!$BM$4</c:f>
              <c:strCache>
                <c:ptCount val="1"/>
                <c:pt idx="0">
                  <c:v>Higher ed</c:v>
                </c:pt>
              </c:strCache>
            </c:strRef>
          </c:tx>
          <c:spPr>
            <a:solidFill>
              <a:schemeClr val="accent3">
                <a:lumMod val="75000"/>
              </a:schemeClr>
            </a:solidFill>
            <a:ln>
              <a:noFill/>
            </a:ln>
            <a:effectLst/>
          </c:spPr>
          <c:invertIfNegative val="0"/>
          <c:dLbls>
            <c:delete val="1"/>
          </c:dLbls>
          <c:cat>
            <c:strRef>
              <c:f>'Community Agency'!$BN$3:$BS$3</c:f>
              <c:strCache>
                <c:ptCount val="6"/>
                <c:pt idx="0">
                  <c:v>ID &amp; MD</c:v>
                </c:pt>
                <c:pt idx="1">
                  <c:v>ASD</c:v>
                </c:pt>
                <c:pt idx="2">
                  <c:v>SED</c:v>
                </c:pt>
                <c:pt idx="3">
                  <c:v>All Other IEP</c:v>
                </c:pt>
                <c:pt idx="4">
                  <c:v>OHI</c:v>
                </c:pt>
                <c:pt idx="5">
                  <c:v>SLD</c:v>
                </c:pt>
              </c:strCache>
            </c:strRef>
          </c:cat>
          <c:val>
            <c:numRef>
              <c:f>'Community Agency'!$BN$4:$BS$4</c:f>
              <c:numCache>
                <c:formatCode>0.0%</c:formatCode>
                <c:ptCount val="6"/>
                <c:pt idx="0">
                  <c:v>0.02</c:v>
                </c:pt>
                <c:pt idx="1">
                  <c:v>0.26033057851239672</c:v>
                </c:pt>
                <c:pt idx="2">
                  <c:v>0.15841584158415842</c:v>
                </c:pt>
                <c:pt idx="3">
                  <c:v>0.34453781512605042</c:v>
                </c:pt>
                <c:pt idx="4">
                  <c:v>0.25178147268408552</c:v>
                </c:pt>
                <c:pt idx="5">
                  <c:v>0.23163418290854573</c:v>
                </c:pt>
              </c:numCache>
            </c:numRef>
          </c:val>
          <c:extLst>
            <c:ext xmlns:c16="http://schemas.microsoft.com/office/drawing/2014/chart" uri="{C3380CC4-5D6E-409C-BE32-E72D297353CC}">
              <c16:uniqueId val="{00000000-ECB6-42A2-91D7-C1D940C3F1DF}"/>
            </c:ext>
          </c:extLst>
        </c:ser>
        <c:ser>
          <c:idx val="1"/>
          <c:order val="1"/>
          <c:tx>
            <c:strRef>
              <c:f>'Community Agency'!$BM$5</c:f>
              <c:strCache>
                <c:ptCount val="1"/>
                <c:pt idx="0">
                  <c:v>Competitive Employment</c:v>
                </c:pt>
              </c:strCache>
            </c:strRef>
          </c:tx>
          <c:spPr>
            <a:solidFill>
              <a:schemeClr val="accent3"/>
            </a:solidFill>
            <a:ln>
              <a:noFill/>
            </a:ln>
            <a:effectLst/>
          </c:spPr>
          <c:invertIfNegative val="0"/>
          <c:dLbls>
            <c:delete val="1"/>
          </c:dLbls>
          <c:cat>
            <c:strRef>
              <c:f>'Community Agency'!$BN$3:$BS$3</c:f>
              <c:strCache>
                <c:ptCount val="6"/>
                <c:pt idx="0">
                  <c:v>ID &amp; MD</c:v>
                </c:pt>
                <c:pt idx="1">
                  <c:v>ASD</c:v>
                </c:pt>
                <c:pt idx="2">
                  <c:v>SED</c:v>
                </c:pt>
                <c:pt idx="3">
                  <c:v>All Other IEP</c:v>
                </c:pt>
                <c:pt idx="4">
                  <c:v>OHI</c:v>
                </c:pt>
                <c:pt idx="5">
                  <c:v>SLD</c:v>
                </c:pt>
              </c:strCache>
            </c:strRef>
          </c:cat>
          <c:val>
            <c:numRef>
              <c:f>'Community Agency'!$BN$5:$BS$5</c:f>
              <c:numCache>
                <c:formatCode>0.0%</c:formatCode>
                <c:ptCount val="6"/>
                <c:pt idx="0">
                  <c:v>0.18</c:v>
                </c:pt>
                <c:pt idx="1">
                  <c:v>0.31404958677685951</c:v>
                </c:pt>
                <c:pt idx="2">
                  <c:v>0.47029702970297027</c:v>
                </c:pt>
                <c:pt idx="3">
                  <c:v>0.3949579831932773</c:v>
                </c:pt>
                <c:pt idx="4">
                  <c:v>0.51543942992874114</c:v>
                </c:pt>
                <c:pt idx="5">
                  <c:v>0.55997001499250376</c:v>
                </c:pt>
              </c:numCache>
            </c:numRef>
          </c:val>
          <c:extLst>
            <c:ext xmlns:c16="http://schemas.microsoft.com/office/drawing/2014/chart" uri="{C3380CC4-5D6E-409C-BE32-E72D297353CC}">
              <c16:uniqueId val="{00000001-ECB6-42A2-91D7-C1D940C3F1DF}"/>
            </c:ext>
          </c:extLst>
        </c:ser>
        <c:ser>
          <c:idx val="2"/>
          <c:order val="2"/>
          <c:tx>
            <c:strRef>
              <c:f>'Community Agency'!$BM$6</c:f>
              <c:strCache>
                <c:ptCount val="1"/>
                <c:pt idx="0">
                  <c:v>Other Ed/Employment</c:v>
                </c:pt>
              </c:strCache>
            </c:strRef>
          </c:tx>
          <c:spPr>
            <a:solidFill>
              <a:schemeClr val="accent3">
                <a:lumMod val="40000"/>
                <a:lumOff val="60000"/>
              </a:schemeClr>
            </a:solidFill>
            <a:ln>
              <a:noFill/>
            </a:ln>
            <a:effectLst/>
          </c:spPr>
          <c:invertIfNegative val="0"/>
          <c:dLbls>
            <c:delete val="1"/>
          </c:dLbls>
          <c:cat>
            <c:strRef>
              <c:f>'Community Agency'!$BN$3:$BS$3</c:f>
              <c:strCache>
                <c:ptCount val="6"/>
                <c:pt idx="0">
                  <c:v>ID &amp; MD</c:v>
                </c:pt>
                <c:pt idx="1">
                  <c:v>ASD</c:v>
                </c:pt>
                <c:pt idx="2">
                  <c:v>SED</c:v>
                </c:pt>
                <c:pt idx="3">
                  <c:v>All Other IEP</c:v>
                </c:pt>
                <c:pt idx="4">
                  <c:v>OHI</c:v>
                </c:pt>
                <c:pt idx="5">
                  <c:v>SLD</c:v>
                </c:pt>
              </c:strCache>
            </c:strRef>
          </c:cat>
          <c:val>
            <c:numRef>
              <c:f>'Community Agency'!$BN$6:$BS$6</c:f>
              <c:numCache>
                <c:formatCode>0.0%</c:formatCode>
                <c:ptCount val="6"/>
                <c:pt idx="0">
                  <c:v>0.2</c:v>
                </c:pt>
                <c:pt idx="1">
                  <c:v>0.128099173553719</c:v>
                </c:pt>
                <c:pt idx="2">
                  <c:v>0.13366336633663367</c:v>
                </c:pt>
                <c:pt idx="3">
                  <c:v>0.13445378151260504</c:v>
                </c:pt>
                <c:pt idx="4">
                  <c:v>0.10213776722090261</c:v>
                </c:pt>
                <c:pt idx="5">
                  <c:v>9.7451274362818585E-2</c:v>
                </c:pt>
              </c:numCache>
            </c:numRef>
          </c:val>
          <c:extLst>
            <c:ext xmlns:c16="http://schemas.microsoft.com/office/drawing/2014/chart" uri="{C3380CC4-5D6E-409C-BE32-E72D297353CC}">
              <c16:uniqueId val="{00000002-ECB6-42A2-91D7-C1D940C3F1DF}"/>
            </c:ext>
          </c:extLst>
        </c:ser>
        <c:ser>
          <c:idx val="3"/>
          <c:order val="3"/>
          <c:tx>
            <c:strRef>
              <c:f>'Community Agency'!$BM$7</c:f>
              <c:strCache>
                <c:ptCount val="1"/>
                <c:pt idx="0">
                  <c:v>Not Engaged</c:v>
                </c:pt>
              </c:strCache>
            </c:strRef>
          </c:tx>
          <c:spPr>
            <a:solidFill>
              <a:schemeClr val="bg1"/>
            </a:solidFill>
            <a:ln w="19050">
              <a:solidFill>
                <a:schemeClr val="tx1">
                  <a:lumMod val="40000"/>
                  <a:lumOff val="60000"/>
                </a:schemeClr>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'Community Agency'!$BN$3:$BS$3</c:f>
              <c:strCache>
                <c:ptCount val="6"/>
                <c:pt idx="0">
                  <c:v>ID &amp; MD</c:v>
                </c:pt>
                <c:pt idx="1">
                  <c:v>ASD</c:v>
                </c:pt>
                <c:pt idx="2">
                  <c:v>SED</c:v>
                </c:pt>
                <c:pt idx="3">
                  <c:v>All Other IEP</c:v>
                </c:pt>
                <c:pt idx="4">
                  <c:v>OHI</c:v>
                </c:pt>
                <c:pt idx="5">
                  <c:v>SLD</c:v>
                </c:pt>
              </c:strCache>
            </c:strRef>
          </c:cat>
          <c:val>
            <c:numRef>
              <c:f>'Community Agency'!$BN$7:$BS$7</c:f>
              <c:numCache>
                <c:formatCode>0.0%</c:formatCode>
                <c:ptCount val="6"/>
                <c:pt idx="0">
                  <c:v>0.6</c:v>
                </c:pt>
                <c:pt idx="1">
                  <c:v>0.2975206611570248</c:v>
                </c:pt>
                <c:pt idx="2">
                  <c:v>0.23762376237623761</c:v>
                </c:pt>
                <c:pt idx="3">
                  <c:v>0.12605042016806722</c:v>
                </c:pt>
                <c:pt idx="4">
                  <c:v>0.13064133016627077</c:v>
                </c:pt>
                <c:pt idx="5">
                  <c:v>0.11094452773613193</c:v>
                </c:pt>
              </c:numCache>
            </c:numRef>
          </c:val>
          <c:extLst>
            <c:ext xmlns:c16="http://schemas.microsoft.com/office/drawing/2014/chart" uri="{C3380CC4-5D6E-409C-BE32-E72D297353CC}">
              <c16:uniqueId val="{00000003-ECB6-42A2-91D7-C1D940C3F1DF}"/>
            </c:ext>
          </c:extLst>
        </c:ser>
        <c:dLbls>
          <c:dLblPos val="ctr"/>
          <c:showLegendKey val="0"/>
          <c:showVal val="1"/>
          <c:showCatName val="0"/>
          <c:showSerName val="0"/>
          <c:showPercent val="0"/>
          <c:showBubbleSize val="0"/>
        </c:dLbls>
        <c:gapWidth val="79"/>
        <c:overlap val="100"/>
        <c:axId val="483750336"/>
        <c:axId val="483755328"/>
      </c:barChart>
      <c:catAx>
        <c:axId val="4837503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50000"/>
                  </a:schemeClr>
                </a:solidFill>
                <a:latin typeface="+mn-lt"/>
                <a:ea typeface="+mn-ea"/>
                <a:cs typeface="+mn-cs"/>
              </a:defRPr>
            </a:pPr>
            <a:endParaRPr lang="en-US"/>
          </a:p>
        </c:txPr>
        <c:crossAx val="483755328"/>
        <c:crosses val="autoZero"/>
        <c:auto val="1"/>
        <c:lblAlgn val="ctr"/>
        <c:lblOffset val="100"/>
        <c:noMultiLvlLbl val="0"/>
      </c:catAx>
      <c:valAx>
        <c:axId val="483755328"/>
        <c:scaling>
          <c:orientation val="minMax"/>
        </c:scaling>
        <c:delete val="1"/>
        <c:axPos val="l"/>
        <c:numFmt formatCode="0%" sourceLinked="1"/>
        <c:majorTickMark val="none"/>
        <c:minorTickMark val="none"/>
        <c:tickLblPos val="nextTo"/>
        <c:crossAx val="48375033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50000"/>
            </a:schemeClr>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strRef>
          <c:f>'Community Agency'!$AO$3</c:f>
          <c:strCache>
            <c:ptCount val="1"/>
            <c:pt idx="0">
              <c:v>STATE - Engagement with Community Agency</c:v>
            </c:pt>
          </c:strCache>
        </c:strRef>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2.6960784313725492E-2"/>
          <c:y val="0.29244649688876745"/>
          <c:w val="0.94607843137254899"/>
          <c:h val="0.64986256257266173"/>
        </c:manualLayout>
      </c:layout>
      <c:barChart>
        <c:barDir val="col"/>
        <c:grouping val="percentStacked"/>
        <c:varyColors val="0"/>
        <c:ser>
          <c:idx val="0"/>
          <c:order val="0"/>
          <c:tx>
            <c:strRef>
              <c:f>'Community Agency'!$AW$4</c:f>
              <c:strCache>
                <c:ptCount val="1"/>
                <c:pt idx="0">
                  <c:v>Higher ed</c:v>
                </c:pt>
              </c:strCache>
            </c:strRef>
          </c:tx>
          <c:spPr>
            <a:solidFill>
              <a:schemeClr val="accent3">
                <a:lumMod val="75000"/>
              </a:schemeClr>
            </a:solidFill>
            <a:ln>
              <a:noFill/>
            </a:ln>
            <a:effectLst/>
          </c:spPr>
          <c:invertIfNegative val="0"/>
          <c:dLbls>
            <c:delete val="1"/>
          </c:dLbls>
          <c:cat>
            <c:strRef>
              <c:f>'Community Agency'!$AX$3:$BC$3</c:f>
              <c:strCache>
                <c:ptCount val="6"/>
                <c:pt idx="0">
                  <c:v>ID &amp; MD</c:v>
                </c:pt>
                <c:pt idx="1">
                  <c:v>ASD</c:v>
                </c:pt>
                <c:pt idx="2">
                  <c:v>SED</c:v>
                </c:pt>
                <c:pt idx="3">
                  <c:v>All Other IEP</c:v>
                </c:pt>
                <c:pt idx="4">
                  <c:v>OHI</c:v>
                </c:pt>
                <c:pt idx="5">
                  <c:v>SLD</c:v>
                </c:pt>
              </c:strCache>
            </c:strRef>
          </c:cat>
          <c:val>
            <c:numRef>
              <c:f>'Community Agency'!$AX$4:$BC$4</c:f>
              <c:numCache>
                <c:formatCode>0.0%</c:formatCode>
                <c:ptCount val="6"/>
                <c:pt idx="0">
                  <c:v>0.02</c:v>
                </c:pt>
                <c:pt idx="1">
                  <c:v>0.26033057851239672</c:v>
                </c:pt>
                <c:pt idx="2">
                  <c:v>0.15841584158415842</c:v>
                </c:pt>
                <c:pt idx="3">
                  <c:v>0.34453781512605042</c:v>
                </c:pt>
                <c:pt idx="4">
                  <c:v>0.25178147268408552</c:v>
                </c:pt>
                <c:pt idx="5">
                  <c:v>0.23163418290854573</c:v>
                </c:pt>
              </c:numCache>
            </c:numRef>
          </c:val>
          <c:extLst>
            <c:ext xmlns:c16="http://schemas.microsoft.com/office/drawing/2014/chart" uri="{C3380CC4-5D6E-409C-BE32-E72D297353CC}">
              <c16:uniqueId val="{00000000-161E-4FC4-8ED9-B8CD901AE3D9}"/>
            </c:ext>
          </c:extLst>
        </c:ser>
        <c:ser>
          <c:idx val="1"/>
          <c:order val="1"/>
          <c:tx>
            <c:strRef>
              <c:f>'Community Agency'!$AW$5</c:f>
              <c:strCache>
                <c:ptCount val="1"/>
                <c:pt idx="0">
                  <c:v>Competitive Employment</c:v>
                </c:pt>
              </c:strCache>
            </c:strRef>
          </c:tx>
          <c:spPr>
            <a:solidFill>
              <a:schemeClr val="accent3"/>
            </a:solidFill>
            <a:ln>
              <a:noFill/>
            </a:ln>
            <a:effectLst/>
          </c:spPr>
          <c:invertIfNegative val="0"/>
          <c:dLbls>
            <c:delete val="1"/>
          </c:dLbls>
          <c:cat>
            <c:strRef>
              <c:f>'Community Agency'!$AX$3:$BC$3</c:f>
              <c:strCache>
                <c:ptCount val="6"/>
                <c:pt idx="0">
                  <c:v>ID &amp; MD</c:v>
                </c:pt>
                <c:pt idx="1">
                  <c:v>ASD</c:v>
                </c:pt>
                <c:pt idx="2">
                  <c:v>SED</c:v>
                </c:pt>
                <c:pt idx="3">
                  <c:v>All Other IEP</c:v>
                </c:pt>
                <c:pt idx="4">
                  <c:v>OHI</c:v>
                </c:pt>
                <c:pt idx="5">
                  <c:v>SLD</c:v>
                </c:pt>
              </c:strCache>
            </c:strRef>
          </c:cat>
          <c:val>
            <c:numRef>
              <c:f>'Community Agency'!$AX$5:$BC$5</c:f>
              <c:numCache>
                <c:formatCode>0.0%</c:formatCode>
                <c:ptCount val="6"/>
                <c:pt idx="0">
                  <c:v>0.18</c:v>
                </c:pt>
                <c:pt idx="1">
                  <c:v>0.31404958677685951</c:v>
                </c:pt>
                <c:pt idx="2">
                  <c:v>0.47029702970297027</c:v>
                </c:pt>
                <c:pt idx="3">
                  <c:v>0.3949579831932773</c:v>
                </c:pt>
                <c:pt idx="4">
                  <c:v>0.51543942992874114</c:v>
                </c:pt>
                <c:pt idx="5">
                  <c:v>0.55997001499250376</c:v>
                </c:pt>
              </c:numCache>
            </c:numRef>
          </c:val>
          <c:extLst>
            <c:ext xmlns:c16="http://schemas.microsoft.com/office/drawing/2014/chart" uri="{C3380CC4-5D6E-409C-BE32-E72D297353CC}">
              <c16:uniqueId val="{00000001-161E-4FC4-8ED9-B8CD901AE3D9}"/>
            </c:ext>
          </c:extLst>
        </c:ser>
        <c:ser>
          <c:idx val="2"/>
          <c:order val="2"/>
          <c:tx>
            <c:strRef>
              <c:f>'Community Agency'!$AW$6</c:f>
              <c:strCache>
                <c:ptCount val="1"/>
                <c:pt idx="0">
                  <c:v>Other Ed/Employment</c:v>
                </c:pt>
              </c:strCache>
            </c:strRef>
          </c:tx>
          <c:spPr>
            <a:solidFill>
              <a:schemeClr val="accent3">
                <a:lumMod val="40000"/>
                <a:lumOff val="60000"/>
              </a:schemeClr>
            </a:solidFill>
            <a:ln>
              <a:noFill/>
            </a:ln>
            <a:effectLst/>
          </c:spPr>
          <c:invertIfNegative val="0"/>
          <c:dLbls>
            <c:delete val="1"/>
          </c:dLbls>
          <c:cat>
            <c:strRef>
              <c:f>'Community Agency'!$AX$3:$BC$3</c:f>
              <c:strCache>
                <c:ptCount val="6"/>
                <c:pt idx="0">
                  <c:v>ID &amp; MD</c:v>
                </c:pt>
                <c:pt idx="1">
                  <c:v>ASD</c:v>
                </c:pt>
                <c:pt idx="2">
                  <c:v>SED</c:v>
                </c:pt>
                <c:pt idx="3">
                  <c:v>All Other IEP</c:v>
                </c:pt>
                <c:pt idx="4">
                  <c:v>OHI</c:v>
                </c:pt>
                <c:pt idx="5">
                  <c:v>SLD</c:v>
                </c:pt>
              </c:strCache>
            </c:strRef>
          </c:cat>
          <c:val>
            <c:numRef>
              <c:f>'Community Agency'!$AX$6:$BC$6</c:f>
              <c:numCache>
                <c:formatCode>0.0%</c:formatCode>
                <c:ptCount val="6"/>
                <c:pt idx="0">
                  <c:v>0.2</c:v>
                </c:pt>
                <c:pt idx="1">
                  <c:v>0.128099173553719</c:v>
                </c:pt>
                <c:pt idx="2">
                  <c:v>0.13366336633663367</c:v>
                </c:pt>
                <c:pt idx="3">
                  <c:v>0.13445378151260504</c:v>
                </c:pt>
                <c:pt idx="4">
                  <c:v>0.10213776722090261</c:v>
                </c:pt>
                <c:pt idx="5">
                  <c:v>9.7451274362818585E-2</c:v>
                </c:pt>
              </c:numCache>
            </c:numRef>
          </c:val>
          <c:extLst>
            <c:ext xmlns:c16="http://schemas.microsoft.com/office/drawing/2014/chart" uri="{C3380CC4-5D6E-409C-BE32-E72D297353CC}">
              <c16:uniqueId val="{00000002-161E-4FC4-8ED9-B8CD901AE3D9}"/>
            </c:ext>
          </c:extLst>
        </c:ser>
        <c:ser>
          <c:idx val="3"/>
          <c:order val="3"/>
          <c:tx>
            <c:strRef>
              <c:f>'Community Agency'!$AW$7</c:f>
              <c:strCache>
                <c:ptCount val="1"/>
                <c:pt idx="0">
                  <c:v>Are/were with Community Agency</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'Community Agency'!$AX$3:$BC$3</c:f>
              <c:strCache>
                <c:ptCount val="6"/>
                <c:pt idx="0">
                  <c:v>ID &amp; MD</c:v>
                </c:pt>
                <c:pt idx="1">
                  <c:v>ASD</c:v>
                </c:pt>
                <c:pt idx="2">
                  <c:v>SED</c:v>
                </c:pt>
                <c:pt idx="3">
                  <c:v>All Other IEP</c:v>
                </c:pt>
                <c:pt idx="4">
                  <c:v>OHI</c:v>
                </c:pt>
                <c:pt idx="5">
                  <c:v>SLD</c:v>
                </c:pt>
              </c:strCache>
            </c:strRef>
          </c:cat>
          <c:val>
            <c:numRef>
              <c:f>'Community Agency'!$AX$7:$BC$7</c:f>
              <c:numCache>
                <c:formatCode>0.0%</c:formatCode>
                <c:ptCount val="6"/>
                <c:pt idx="0">
                  <c:v>0.38800000000000001</c:v>
                </c:pt>
                <c:pt idx="1">
                  <c:v>0.16942148760330578</c:v>
                </c:pt>
                <c:pt idx="2">
                  <c:v>7.4257425742574254E-2</c:v>
                </c:pt>
                <c:pt idx="3">
                  <c:v>1.680672268907563E-2</c:v>
                </c:pt>
                <c:pt idx="4">
                  <c:v>4.0380047505938245E-2</c:v>
                </c:pt>
                <c:pt idx="5">
                  <c:v>1.9490254872563718E-2</c:v>
                </c:pt>
              </c:numCache>
            </c:numRef>
          </c:val>
          <c:extLst>
            <c:ext xmlns:c16="http://schemas.microsoft.com/office/drawing/2014/chart" uri="{C3380CC4-5D6E-409C-BE32-E72D297353CC}">
              <c16:uniqueId val="{00000003-161E-4FC4-8ED9-B8CD901AE3D9}"/>
            </c:ext>
          </c:extLst>
        </c:ser>
        <c:ser>
          <c:idx val="4"/>
          <c:order val="4"/>
          <c:tx>
            <c:strRef>
              <c:f>'Community Agency'!$AW$8</c:f>
              <c:strCache>
                <c:ptCount val="1"/>
                <c:pt idx="0">
                  <c:v>Not Engaged</c:v>
                </c:pt>
              </c:strCache>
            </c:strRef>
          </c:tx>
          <c:spPr>
            <a:solidFill>
              <a:schemeClr val="bg1"/>
            </a:solidFill>
            <a:ln w="19050">
              <a:solidFill>
                <a:schemeClr val="tx1">
                  <a:lumMod val="40000"/>
                  <a:lumOff val="60000"/>
                </a:schemeClr>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'Community Agency'!$AX$3:$BC$3</c:f>
              <c:strCache>
                <c:ptCount val="6"/>
                <c:pt idx="0">
                  <c:v>ID &amp; MD</c:v>
                </c:pt>
                <c:pt idx="1">
                  <c:v>ASD</c:v>
                </c:pt>
                <c:pt idx="2">
                  <c:v>SED</c:v>
                </c:pt>
                <c:pt idx="3">
                  <c:v>All Other IEP</c:v>
                </c:pt>
                <c:pt idx="4">
                  <c:v>OHI</c:v>
                </c:pt>
                <c:pt idx="5">
                  <c:v>SLD</c:v>
                </c:pt>
              </c:strCache>
            </c:strRef>
          </c:cat>
          <c:val>
            <c:numRef>
              <c:f>'Community Agency'!$AX$8:$BC$8</c:f>
              <c:numCache>
                <c:formatCode>0.0%</c:formatCode>
                <c:ptCount val="6"/>
                <c:pt idx="0">
                  <c:v>0.21199999999999999</c:v>
                </c:pt>
                <c:pt idx="1">
                  <c:v>0.128099173553719</c:v>
                </c:pt>
                <c:pt idx="2">
                  <c:v>0.16336633663366337</c:v>
                </c:pt>
                <c:pt idx="3">
                  <c:v>0.1092436974789916</c:v>
                </c:pt>
                <c:pt idx="4">
                  <c:v>9.0261282660332537E-2</c:v>
                </c:pt>
                <c:pt idx="5">
                  <c:v>9.145427286356822E-2</c:v>
                </c:pt>
              </c:numCache>
            </c:numRef>
          </c:val>
          <c:extLst>
            <c:ext xmlns:c16="http://schemas.microsoft.com/office/drawing/2014/chart" uri="{C3380CC4-5D6E-409C-BE32-E72D297353CC}">
              <c16:uniqueId val="{00000004-161E-4FC4-8ED9-B8CD901AE3D9}"/>
            </c:ext>
          </c:extLst>
        </c:ser>
        <c:dLbls>
          <c:dLblPos val="ctr"/>
          <c:showLegendKey val="0"/>
          <c:showVal val="1"/>
          <c:showCatName val="0"/>
          <c:showSerName val="0"/>
          <c:showPercent val="0"/>
          <c:showBubbleSize val="0"/>
        </c:dLbls>
        <c:gapWidth val="79"/>
        <c:overlap val="100"/>
        <c:axId val="1391636496"/>
        <c:axId val="1391625680"/>
      </c:barChart>
      <c:catAx>
        <c:axId val="13916364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50000"/>
                  </a:schemeClr>
                </a:solidFill>
                <a:latin typeface="+mn-lt"/>
                <a:ea typeface="+mn-ea"/>
                <a:cs typeface="+mn-cs"/>
              </a:defRPr>
            </a:pPr>
            <a:endParaRPr lang="en-US"/>
          </a:p>
        </c:txPr>
        <c:crossAx val="1391625680"/>
        <c:crosses val="autoZero"/>
        <c:auto val="1"/>
        <c:lblAlgn val="ctr"/>
        <c:lblOffset val="100"/>
        <c:noMultiLvlLbl val="0"/>
      </c:catAx>
      <c:valAx>
        <c:axId val="1391625680"/>
        <c:scaling>
          <c:orientation val="minMax"/>
        </c:scaling>
        <c:delete val="1"/>
        <c:axPos val="l"/>
        <c:numFmt formatCode="0%" sourceLinked="1"/>
        <c:majorTickMark val="none"/>
        <c:minorTickMark val="none"/>
        <c:tickLblPos val="nextTo"/>
        <c:crossAx val="1391636496"/>
        <c:crosses val="autoZero"/>
        <c:crossBetween val="between"/>
      </c:valAx>
      <c:spPr>
        <a:noFill/>
        <a:ln>
          <a:noFill/>
        </a:ln>
        <a:effectLst/>
      </c:spPr>
    </c:plotArea>
    <c:legend>
      <c:legendPos val="t"/>
      <c:layout>
        <c:manualLayout>
          <c:xMode val="edge"/>
          <c:yMode val="edge"/>
          <c:x val="1.1882044156245174E-2"/>
          <c:y val="0.12299616833411846"/>
          <c:w val="0.98603983325613709"/>
          <c:h val="9.30730429800061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50000"/>
            </a:schemeClr>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cap="all" baseline="0">
              <a:solidFill>
                <a:srgbClr val="000000"/>
              </a:solidFill>
              <a:latin typeface="+mn-lt"/>
              <a:ea typeface="+mn-ea"/>
              <a:cs typeface="+mn-cs"/>
            </a:defRPr>
          </a:pPr>
          <a:endParaRPr lang="en-US"/>
        </a:p>
      </c:txPr>
    </c:title>
    <c:autoTitleDeleted val="0"/>
    <c:plotArea>
      <c:layout/>
      <c:pieChart>
        <c:varyColors val="1"/>
        <c:ser>
          <c:idx val="0"/>
          <c:order val="0"/>
          <c:tx>
            <c:strRef>
              <c:f>'New 18-21'!$H$69</c:f>
              <c:strCache>
                <c:ptCount val="1"/>
                <c:pt idx="0">
                  <c:v>STATE - 18-21 Services Participation</c:v>
                </c:pt>
              </c:strCache>
            </c:strRef>
          </c:tx>
          <c:dPt>
            <c:idx val="0"/>
            <c:bubble3D val="0"/>
            <c:spPr>
              <a:solidFill>
                <a:srgbClr val="8DC63F">
                  <a:lumMod val="100000"/>
                </a:srgb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E21-47B5-A0FF-BDCF38AAAA2A}"/>
              </c:ext>
            </c:extLst>
          </c:dPt>
          <c:dPt>
            <c:idx val="1"/>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E21-47B5-A0FF-BDCF38AAAA2A}"/>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4">
                          <a:lumMod val="100000"/>
                        </a:schemeClr>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03-3E21-47B5-A0FF-BDCF38AAAA2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lumMod val="7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'New 18-21'!$I$68:$J$68</c:f>
              <c:strCache>
                <c:ptCount val="2"/>
                <c:pt idx="0">
                  <c:v>Yes</c:v>
                </c:pt>
                <c:pt idx="1">
                  <c:v>No</c:v>
                </c:pt>
              </c:strCache>
            </c:strRef>
          </c:cat>
          <c:val>
            <c:numRef>
              <c:f>'New 18-21'!$I$69:$J$69</c:f>
              <c:numCache>
                <c:formatCode>General</c:formatCode>
                <c:ptCount val="2"/>
                <c:pt idx="0">
                  <c:v>388</c:v>
                </c:pt>
                <c:pt idx="1">
                  <c:v>2178</c:v>
                </c:pt>
              </c:numCache>
            </c:numRef>
          </c:val>
          <c:extLst>
            <c:ext xmlns:c16="http://schemas.microsoft.com/office/drawing/2014/chart" uri="{C3380CC4-5D6E-409C-BE32-E72D297353CC}">
              <c16:uniqueId val="{00000004-3E21-47B5-A0FF-BDCF38AAAA2A}"/>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clustered"/>
        <c:varyColors val="0"/>
        <c:ser>
          <c:idx val="0"/>
          <c:order val="0"/>
          <c:tx>
            <c:strRef>
              <c:f>'18-21 Detail'!$K$69</c:f>
              <c:strCache>
                <c:ptCount val="1"/>
                <c:pt idx="0">
                  <c:v>State - Reasons students didn't participate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accent4">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'18-21 Detail'!$L$68:$O$68</c:f>
              <c:strCache>
                <c:ptCount val="4"/>
                <c:pt idx="0">
                  <c:v>I thought I was prepared and did not think that I needed these services</c:v>
                </c:pt>
                <c:pt idx="1">
                  <c:v>The special education team decided that I did not need these services</c:v>
                </c:pt>
                <c:pt idx="2">
                  <c:v>I was not aware that these services were available/they did not exist</c:v>
                </c:pt>
                <c:pt idx="3">
                  <c:v>Those services would have been helpful</c:v>
                </c:pt>
              </c:strCache>
            </c:strRef>
          </c:cat>
          <c:val>
            <c:numRef>
              <c:f>'18-21 Detail'!$L$69:$O$69</c:f>
              <c:numCache>
                <c:formatCode>General</c:formatCode>
                <c:ptCount val="4"/>
                <c:pt idx="0">
                  <c:v>754</c:v>
                </c:pt>
                <c:pt idx="1">
                  <c:v>888</c:v>
                </c:pt>
                <c:pt idx="2">
                  <c:v>402</c:v>
                </c:pt>
                <c:pt idx="3">
                  <c:v>134</c:v>
                </c:pt>
              </c:numCache>
            </c:numRef>
          </c:val>
          <c:extLst>
            <c:ext xmlns:c16="http://schemas.microsoft.com/office/drawing/2014/chart" uri="{C3380CC4-5D6E-409C-BE32-E72D297353CC}">
              <c16:uniqueId val="{00000000-C984-4592-83CD-E72339015316}"/>
            </c:ext>
          </c:extLst>
        </c:ser>
        <c:dLbls>
          <c:dLblPos val="outEnd"/>
          <c:showLegendKey val="0"/>
          <c:showVal val="1"/>
          <c:showCatName val="0"/>
          <c:showSerName val="0"/>
          <c:showPercent val="0"/>
          <c:showBubbleSize val="0"/>
        </c:dLbls>
        <c:gapWidth val="80"/>
        <c:axId val="1985879472"/>
        <c:axId val="1985823728"/>
      </c:barChart>
      <c:catAx>
        <c:axId val="19858794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985823728"/>
        <c:crosses val="autoZero"/>
        <c:auto val="1"/>
        <c:lblAlgn val="ctr"/>
        <c:lblOffset val="100"/>
        <c:noMultiLvlLbl val="0"/>
      </c:catAx>
      <c:valAx>
        <c:axId val="1985823728"/>
        <c:scaling>
          <c:orientation val="minMax"/>
        </c:scaling>
        <c:delete val="1"/>
        <c:axPos val="t"/>
        <c:numFmt formatCode="General" sourceLinked="1"/>
        <c:majorTickMark val="none"/>
        <c:minorTickMark val="none"/>
        <c:tickLblPos val="nextTo"/>
        <c:crossAx val="1985879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000000"/>
                </a:solidFill>
                <a:latin typeface="+mn-lt"/>
                <a:ea typeface="+mn-ea"/>
                <a:cs typeface="+mn-cs"/>
              </a:defRPr>
            </a:pPr>
            <a:r>
              <a:rPr lang="en-US" sz="2000">
                <a:solidFill>
                  <a:srgbClr val="000000"/>
                </a:solidFill>
              </a:rPr>
              <a:t>STATE - 18 to 21 and Disability</a:t>
            </a:r>
          </a:p>
        </c:rich>
      </c:tx>
      <c:overlay val="0"/>
      <c:spPr>
        <a:noFill/>
        <a:ln>
          <a:noFill/>
        </a:ln>
        <a:effectLst/>
      </c:spPr>
      <c:txPr>
        <a:bodyPr rot="0" spcFirstLastPara="1" vertOverflow="ellipsis" vert="horz" wrap="square" anchor="ctr" anchorCtr="1"/>
        <a:lstStyle/>
        <a:p>
          <a:pPr>
            <a:defRPr sz="2000" b="0" i="0" u="none" strike="noStrike" kern="1200" spc="0" baseline="0">
              <a:solidFill>
                <a:srgbClr val="000000"/>
              </a:solidFill>
              <a:latin typeface="+mn-lt"/>
              <a:ea typeface="+mn-ea"/>
              <a:cs typeface="+mn-cs"/>
            </a:defRPr>
          </a:pPr>
          <a:endParaRPr lang="en-US"/>
        </a:p>
      </c:txPr>
    </c:title>
    <c:autoTitleDeleted val="0"/>
    <c:plotArea>
      <c:layout/>
      <c:barChart>
        <c:barDir val="col"/>
        <c:grouping val="percentStacked"/>
        <c:varyColors val="0"/>
        <c:ser>
          <c:idx val="0"/>
          <c:order val="0"/>
          <c:tx>
            <c:strRef>
              <c:f>'18 to 21 by Disability'!$AU$70</c:f>
              <c:strCache>
                <c:ptCount val="1"/>
                <c:pt idx="0">
                  <c:v>No</c:v>
                </c:pt>
              </c:strCache>
            </c:strRef>
          </c:tx>
          <c:spPr>
            <a:solidFill>
              <a:srgbClr val="5C6670">
                <a:lumMod val="20000"/>
                <a:lumOff val="80000"/>
              </a:srgbClr>
            </a:solidFill>
            <a:ln>
              <a:noFill/>
            </a:ln>
            <a:effectLst/>
          </c:spPr>
          <c:invertIfNegative val="0"/>
          <c:cat>
            <c:strRef>
              <c:f>'18 to 21 by Disability'!$AV$69:$BA$69</c:f>
              <c:strCache>
                <c:ptCount val="6"/>
                <c:pt idx="0">
                  <c:v>ID &amp; MD</c:v>
                </c:pt>
                <c:pt idx="1">
                  <c:v>ASD</c:v>
                </c:pt>
                <c:pt idx="2">
                  <c:v>OHI </c:v>
                </c:pt>
                <c:pt idx="3">
                  <c:v>SED</c:v>
                </c:pt>
                <c:pt idx="4">
                  <c:v>SLD</c:v>
                </c:pt>
                <c:pt idx="5">
                  <c:v>Other (OI, TBI, DB, VI, HI &amp; SLI)</c:v>
                </c:pt>
              </c:strCache>
            </c:strRef>
          </c:cat>
          <c:val>
            <c:numRef>
              <c:f>'18 to 21 by Disability'!$AV$70:$BA$70</c:f>
              <c:numCache>
                <c:formatCode>0%</c:formatCode>
                <c:ptCount val="6"/>
                <c:pt idx="0">
                  <c:v>0.35199999999999998</c:v>
                </c:pt>
                <c:pt idx="1">
                  <c:v>0.74380165289256195</c:v>
                </c:pt>
                <c:pt idx="2">
                  <c:v>0.88361045130641325</c:v>
                </c:pt>
                <c:pt idx="3">
                  <c:v>0.92079207920792083</c:v>
                </c:pt>
                <c:pt idx="4">
                  <c:v>0.93628185907046479</c:v>
                </c:pt>
                <c:pt idx="5">
                  <c:v>0.88034188034188032</c:v>
                </c:pt>
              </c:numCache>
            </c:numRef>
          </c:val>
          <c:extLst>
            <c:ext xmlns:c16="http://schemas.microsoft.com/office/drawing/2014/chart" uri="{C3380CC4-5D6E-409C-BE32-E72D297353CC}">
              <c16:uniqueId val="{00000000-F0C7-41C9-A4B5-B6F8F592B484}"/>
            </c:ext>
          </c:extLst>
        </c:ser>
        <c:ser>
          <c:idx val="1"/>
          <c:order val="1"/>
          <c:tx>
            <c:strRef>
              <c:f>'18 to 21 by Disability'!$AU$71</c:f>
              <c:strCache>
                <c:ptCount val="1"/>
                <c:pt idx="0">
                  <c:v>Yes  </c:v>
                </c:pt>
              </c:strCache>
            </c:strRef>
          </c:tx>
          <c:spPr>
            <a:solidFill>
              <a:srgbClr val="488BC9">
                <a:lumMod val="75000"/>
              </a:srgbClr>
            </a:solidFill>
            <a:ln>
              <a:noFill/>
            </a:ln>
            <a:effectLst/>
          </c:spPr>
          <c:invertIfNegative val="0"/>
          <c:cat>
            <c:strRef>
              <c:f>'18 to 21 by Disability'!$AV$69:$BA$69</c:f>
              <c:strCache>
                <c:ptCount val="6"/>
                <c:pt idx="0">
                  <c:v>ID &amp; MD</c:v>
                </c:pt>
                <c:pt idx="1">
                  <c:v>ASD</c:v>
                </c:pt>
                <c:pt idx="2">
                  <c:v>OHI </c:v>
                </c:pt>
                <c:pt idx="3">
                  <c:v>SED</c:v>
                </c:pt>
                <c:pt idx="4">
                  <c:v>SLD</c:v>
                </c:pt>
                <c:pt idx="5">
                  <c:v>Other (OI, TBI, DB, VI, HI &amp; SLI)</c:v>
                </c:pt>
              </c:strCache>
            </c:strRef>
          </c:cat>
          <c:val>
            <c:numRef>
              <c:f>'18 to 21 by Disability'!$AV$71:$BA$71</c:f>
              <c:numCache>
                <c:formatCode>0%</c:formatCode>
                <c:ptCount val="6"/>
                <c:pt idx="0">
                  <c:v>0.64800000000000002</c:v>
                </c:pt>
                <c:pt idx="1">
                  <c:v>0.256198347107438</c:v>
                </c:pt>
                <c:pt idx="2">
                  <c:v>0.1163895486935867</c:v>
                </c:pt>
                <c:pt idx="3">
                  <c:v>7.9207920792079209E-2</c:v>
                </c:pt>
                <c:pt idx="4">
                  <c:v>6.3718140929535233E-2</c:v>
                </c:pt>
                <c:pt idx="5">
                  <c:v>0.11965811965811966</c:v>
                </c:pt>
              </c:numCache>
            </c:numRef>
          </c:val>
          <c:extLst>
            <c:ext xmlns:c16="http://schemas.microsoft.com/office/drawing/2014/chart" uri="{C3380CC4-5D6E-409C-BE32-E72D297353CC}">
              <c16:uniqueId val="{00000001-F0C7-41C9-A4B5-B6F8F592B484}"/>
            </c:ext>
          </c:extLst>
        </c:ser>
        <c:dLbls>
          <c:showLegendKey val="0"/>
          <c:showVal val="0"/>
          <c:showCatName val="0"/>
          <c:showSerName val="0"/>
          <c:showPercent val="0"/>
          <c:showBubbleSize val="0"/>
        </c:dLbls>
        <c:gapWidth val="50"/>
        <c:overlap val="100"/>
        <c:axId val="938434704"/>
        <c:axId val="938438864"/>
      </c:barChart>
      <c:lineChart>
        <c:grouping val="standard"/>
        <c:varyColors val="0"/>
        <c:ser>
          <c:idx val="2"/>
          <c:order val="2"/>
          <c:tx>
            <c:strRef>
              <c:f>'18 to 21 by Disability'!$AU$72</c:f>
              <c:strCache>
                <c:ptCount val="1"/>
                <c:pt idx="0">
                  <c:v>No Count</c:v>
                </c:pt>
              </c:strCache>
            </c:strRef>
          </c:tx>
          <c:spPr>
            <a:ln w="28575" cap="rnd">
              <a:noFill/>
              <a:round/>
            </a:ln>
            <a:effectLst/>
            <a:extLst>
              <a:ext uri="{91240B29-F687-4F45-9708-019B960494DF}">
                <a14:hiddenLine xmlns:a14="http://schemas.microsoft.com/office/drawing/2010/main" w="28575" cap="rnd">
                  <a:solidFill>
                    <a:srgbClr val="EF7521"/>
                  </a:solidFill>
                  <a:round/>
                </a14:hiddenLine>
              </a:ext>
            </a:extLst>
          </c:spPr>
          <c:marker>
            <c:symbol val="none"/>
          </c:marker>
          <c:cat>
            <c:strRef>
              <c:f>'18 to 21 by Disability'!$AV$69:$BA$69</c:f>
              <c:strCache>
                <c:ptCount val="6"/>
                <c:pt idx="0">
                  <c:v>ID &amp; MD</c:v>
                </c:pt>
                <c:pt idx="1">
                  <c:v>ASD</c:v>
                </c:pt>
                <c:pt idx="2">
                  <c:v>OHI </c:v>
                </c:pt>
                <c:pt idx="3">
                  <c:v>SED</c:v>
                </c:pt>
                <c:pt idx="4">
                  <c:v>SLD</c:v>
                </c:pt>
                <c:pt idx="5">
                  <c:v>Other (OI, TBI, DB, VI, HI &amp; SLI)</c:v>
                </c:pt>
              </c:strCache>
            </c:strRef>
          </c:cat>
          <c:val>
            <c:numRef>
              <c:f>'18 to 21 by Disability'!$AV$72:$BA$72</c:f>
              <c:numCache>
                <c:formatCode>General</c:formatCode>
                <c:ptCount val="6"/>
                <c:pt idx="0">
                  <c:v>88</c:v>
                </c:pt>
                <c:pt idx="1">
                  <c:v>180</c:v>
                </c:pt>
                <c:pt idx="2">
                  <c:v>372</c:v>
                </c:pt>
                <c:pt idx="3">
                  <c:v>186</c:v>
                </c:pt>
                <c:pt idx="4">
                  <c:v>1249</c:v>
                </c:pt>
                <c:pt idx="5">
                  <c:v>103</c:v>
                </c:pt>
              </c:numCache>
            </c:numRef>
          </c:val>
          <c:smooth val="0"/>
          <c:extLst>
            <c:ext xmlns:c16="http://schemas.microsoft.com/office/drawing/2014/chart" uri="{C3380CC4-5D6E-409C-BE32-E72D297353CC}">
              <c16:uniqueId val="{00000002-F0C7-41C9-A4B5-B6F8F592B484}"/>
            </c:ext>
          </c:extLst>
        </c:ser>
        <c:ser>
          <c:idx val="3"/>
          <c:order val="3"/>
          <c:tx>
            <c:strRef>
              <c:f>'18 to 21 by Disability'!$AU$73</c:f>
              <c:strCache>
                <c:ptCount val="1"/>
                <c:pt idx="0">
                  <c:v>Yes Count</c:v>
                </c:pt>
              </c:strCache>
            </c:strRef>
          </c:tx>
          <c:spPr>
            <a:ln w="28575" cap="rnd">
              <a:noFill/>
              <a:round/>
            </a:ln>
            <a:effectLst/>
            <a:extLst>
              <a:ext uri="{91240B29-F687-4F45-9708-019B960494DF}">
                <a14:hiddenLine xmlns:a14="http://schemas.microsoft.com/office/drawing/2010/main" w="28575" cap="rnd">
                  <a:solidFill>
                    <a:srgbClr val="46797A"/>
                  </a:solidFill>
                  <a:round/>
                </a14:hiddenLine>
              </a:ext>
            </a:extLst>
          </c:spPr>
          <c:marker>
            <c:symbol val="none"/>
          </c:marker>
          <c:cat>
            <c:strRef>
              <c:f>'18 to 21 by Disability'!$AV$69:$BA$69</c:f>
              <c:strCache>
                <c:ptCount val="6"/>
                <c:pt idx="0">
                  <c:v>ID &amp; MD</c:v>
                </c:pt>
                <c:pt idx="1">
                  <c:v>ASD</c:v>
                </c:pt>
                <c:pt idx="2">
                  <c:v>OHI </c:v>
                </c:pt>
                <c:pt idx="3">
                  <c:v>SED</c:v>
                </c:pt>
                <c:pt idx="4">
                  <c:v>SLD</c:v>
                </c:pt>
                <c:pt idx="5">
                  <c:v>Other (OI, TBI, DB, VI, HI &amp; SLI)</c:v>
                </c:pt>
              </c:strCache>
            </c:strRef>
          </c:cat>
          <c:val>
            <c:numRef>
              <c:f>'18 to 21 by Disability'!$AV$73:$BA$73</c:f>
              <c:numCache>
                <c:formatCode>General</c:formatCode>
                <c:ptCount val="6"/>
                <c:pt idx="0">
                  <c:v>162</c:v>
                </c:pt>
                <c:pt idx="1">
                  <c:v>62</c:v>
                </c:pt>
                <c:pt idx="2">
                  <c:v>49</c:v>
                </c:pt>
                <c:pt idx="3">
                  <c:v>16</c:v>
                </c:pt>
                <c:pt idx="4">
                  <c:v>85</c:v>
                </c:pt>
                <c:pt idx="5">
                  <c:v>14</c:v>
                </c:pt>
              </c:numCache>
            </c:numRef>
          </c:val>
          <c:smooth val="0"/>
          <c:extLst>
            <c:ext xmlns:c16="http://schemas.microsoft.com/office/drawing/2014/chart" uri="{C3380CC4-5D6E-409C-BE32-E72D297353CC}">
              <c16:uniqueId val="{00000003-F0C7-41C9-A4B5-B6F8F592B484}"/>
            </c:ext>
          </c:extLst>
        </c:ser>
        <c:dLbls>
          <c:showLegendKey val="0"/>
          <c:showVal val="0"/>
          <c:showCatName val="0"/>
          <c:showSerName val="0"/>
          <c:showPercent val="0"/>
          <c:showBubbleSize val="0"/>
        </c:dLbls>
        <c:marker val="1"/>
        <c:smooth val="0"/>
        <c:axId val="2114458256"/>
        <c:axId val="2114457840"/>
      </c:lineChart>
      <c:catAx>
        <c:axId val="93843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8438864"/>
        <c:crosses val="autoZero"/>
        <c:auto val="1"/>
        <c:lblAlgn val="ctr"/>
        <c:lblOffset val="100"/>
        <c:noMultiLvlLbl val="0"/>
      </c:catAx>
      <c:valAx>
        <c:axId val="93843886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938434704"/>
        <c:crosses val="autoZero"/>
        <c:crossBetween val="between"/>
      </c:valAx>
      <c:valAx>
        <c:axId val="211445784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F"/>
                </a:solidFill>
                <a:latin typeface="+mn-lt"/>
                <a:ea typeface="+mn-ea"/>
                <a:cs typeface="+mn-cs"/>
              </a:defRPr>
            </a:pPr>
            <a:endParaRPr lang="en-US"/>
          </a:p>
        </c:txPr>
        <c:crossAx val="2114458256"/>
        <c:crosses val="max"/>
        <c:crossBetween val="between"/>
      </c:valAx>
      <c:catAx>
        <c:axId val="2114458256"/>
        <c:scaling>
          <c:orientation val="minMax"/>
        </c:scaling>
        <c:delete val="1"/>
        <c:axPos val="b"/>
        <c:numFmt formatCode="General" sourceLinked="1"/>
        <c:majorTickMark val="out"/>
        <c:minorTickMark val="none"/>
        <c:tickLblPos val="nextTo"/>
        <c:crossAx val="211445784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rgbClr val="000000"/>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'Outcome_Drop (2)'!$T$68</c:f>
          <c:strCache>
            <c:ptCount val="1"/>
            <c:pt idx="0">
              <c:v>STATE - Did You leave school because:</c:v>
            </c:pt>
          </c:strCache>
        </c:strRef>
      </c:tx>
      <c:overlay val="0"/>
      <c:spPr>
        <a:noFill/>
        <a:ln>
          <a:noFill/>
        </a:ln>
        <a:effectLst/>
      </c:spPr>
      <c:txPr>
        <a:bodyPr rot="0" spcFirstLastPara="1" vertOverflow="ellipsis" vert="horz" wrap="square" anchor="ctr" anchorCtr="1"/>
        <a:lstStyle/>
        <a:p>
          <a:pPr>
            <a:defRPr sz="2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50142813030724098"/>
          <c:y val="0.23470280513782316"/>
          <c:w val="0.47161108537903351"/>
          <c:h val="0.73319212003115375"/>
        </c:manualLayout>
      </c:layout>
      <c:barChart>
        <c:barDir val="bar"/>
        <c:grouping val="clustered"/>
        <c:varyColors val="0"/>
        <c:ser>
          <c:idx val="0"/>
          <c:order val="0"/>
          <c:tx>
            <c:strRef>
              <c:f>'Outcome_Drop (2)'!$U$68</c:f>
              <c:strCache>
                <c:ptCount val="1"/>
                <c:pt idx="0">
                  <c:v>STATE - Did You leave school because:</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2">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'Outcome_Drop (2)'!$T$69:$T$74</c:f>
              <c:strCache>
                <c:ptCount val="6"/>
                <c:pt idx="0">
                  <c:v>Students who were asked this set of questions (only those who had dropped out)</c:v>
                </c:pt>
                <c:pt idx="1">
                  <c:v>You had too much freedom and not enough rules in school?</c:v>
                </c:pt>
                <c:pt idx="2">
                  <c:v>Classes were boring?</c:v>
                </c:pt>
                <c:pt idx="3">
                  <c:v>You spent time with people who were not interested in school?</c:v>
                </c:pt>
                <c:pt idx="4">
                  <c:v>You missed too many school days and could not catch up?</c:v>
                </c:pt>
                <c:pt idx="5">
                  <c:v>You were failing in school?</c:v>
                </c:pt>
              </c:strCache>
            </c:strRef>
          </c:cat>
          <c:val>
            <c:numRef>
              <c:f>'Outcome_Drop (2)'!$U$69:$U$74</c:f>
              <c:numCache>
                <c:formatCode>General</c:formatCode>
                <c:ptCount val="6"/>
                <c:pt idx="0">
                  <c:v>247</c:v>
                </c:pt>
                <c:pt idx="1">
                  <c:v>21</c:v>
                </c:pt>
                <c:pt idx="2">
                  <c:v>68</c:v>
                </c:pt>
                <c:pt idx="3">
                  <c:v>39</c:v>
                </c:pt>
                <c:pt idx="4">
                  <c:v>80</c:v>
                </c:pt>
                <c:pt idx="5">
                  <c:v>114</c:v>
                </c:pt>
              </c:numCache>
            </c:numRef>
          </c:val>
          <c:extLst>
            <c:ext xmlns:c16="http://schemas.microsoft.com/office/drawing/2014/chart" uri="{C3380CC4-5D6E-409C-BE32-E72D297353CC}">
              <c16:uniqueId val="{00000000-8BCB-4E56-90B1-9E209C6B2718}"/>
            </c:ext>
          </c:extLst>
        </c:ser>
        <c:dLbls>
          <c:dLblPos val="outEnd"/>
          <c:showLegendKey val="0"/>
          <c:showVal val="1"/>
          <c:showCatName val="0"/>
          <c:showSerName val="0"/>
          <c:showPercent val="0"/>
          <c:showBubbleSize val="0"/>
        </c:dLbls>
        <c:gapWidth val="50"/>
        <c:axId val="33953152"/>
        <c:axId val="33947328"/>
      </c:barChart>
      <c:catAx>
        <c:axId val="339531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33947328"/>
        <c:crosses val="autoZero"/>
        <c:auto val="1"/>
        <c:lblAlgn val="ctr"/>
        <c:lblOffset val="100"/>
        <c:noMultiLvlLbl val="0"/>
      </c:catAx>
      <c:valAx>
        <c:axId val="33947328"/>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3953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rgbClr val="000000"/>
                </a:solidFill>
                <a:latin typeface="+mn-lt"/>
                <a:ea typeface="+mn-ea"/>
                <a:cs typeface="+mn-cs"/>
              </a:defRPr>
            </a:pPr>
            <a:r>
              <a:rPr lang="en-US" sz="2400">
                <a:solidFill>
                  <a:srgbClr val="000000"/>
                </a:solidFill>
              </a:rPr>
              <a:t>STATE - Would You have stayed in school if:</a:t>
            </a:r>
          </a:p>
        </c:rich>
      </c:tx>
      <c:overlay val="0"/>
      <c:spPr>
        <a:noFill/>
        <a:ln>
          <a:noFill/>
        </a:ln>
        <a:effectLst/>
      </c:spPr>
      <c:txPr>
        <a:bodyPr rot="0" spcFirstLastPara="1" vertOverflow="ellipsis" vert="horz" wrap="square" anchor="ctr" anchorCtr="1"/>
        <a:lstStyle/>
        <a:p>
          <a:pPr>
            <a:defRPr sz="2400" b="0" i="0" u="none" strike="noStrike" kern="1200" spc="0" baseline="0">
              <a:solidFill>
                <a:srgbClr val="000000"/>
              </a:solidFill>
              <a:latin typeface="+mn-lt"/>
              <a:ea typeface="+mn-ea"/>
              <a:cs typeface="+mn-cs"/>
            </a:defRPr>
          </a:pPr>
          <a:endParaRPr lang="en-US"/>
        </a:p>
      </c:txPr>
    </c:title>
    <c:autoTitleDeleted val="0"/>
    <c:plotArea>
      <c:layout/>
      <c:barChart>
        <c:barDir val="bar"/>
        <c:grouping val="clustered"/>
        <c:varyColors val="0"/>
        <c:ser>
          <c:idx val="0"/>
          <c:order val="0"/>
          <c:tx>
            <c:strRef>
              <c:f>Outcomehelp_Drop2!$T$68</c:f>
              <c:strCache>
                <c:ptCount val="1"/>
                <c:pt idx="0">
                  <c:v>STATE - Would You have stayed in school if:</c:v>
                </c:pt>
              </c:strCache>
            </c:strRef>
          </c:tx>
          <c:spPr>
            <a:solidFill>
              <a:srgbClr val="6D3A5D">
                <a:lumMod val="60000"/>
                <a:lumOff val="4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2">
                        <a:lumMod val="60000"/>
                        <a:lumOff val="4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Outcomehelp_Drop2!$S$69:$S$73</c:f>
              <c:strCache>
                <c:ptCount val="5"/>
                <c:pt idx="0">
                  <c:v>Students who were asked this set of questions (only those who had dropped out)</c:v>
                </c:pt>
                <c:pt idx="1">
                  <c:v>Nothing would have helped.</c:v>
                </c:pt>
                <c:pt idx="2">
                  <c:v>You had more support from family?</c:v>
                </c:pt>
                <c:pt idx="3">
                  <c:v>Different classes were offered?</c:v>
                </c:pt>
                <c:pt idx="4">
                  <c:v>You had more support from school personnel? </c:v>
                </c:pt>
              </c:strCache>
            </c:strRef>
          </c:cat>
          <c:val>
            <c:numRef>
              <c:f>Outcomehelp_Drop2!$T$69:$T$73</c:f>
              <c:numCache>
                <c:formatCode>0</c:formatCode>
                <c:ptCount val="5"/>
                <c:pt idx="0">
                  <c:v>247</c:v>
                </c:pt>
                <c:pt idx="1">
                  <c:v>152</c:v>
                </c:pt>
                <c:pt idx="2">
                  <c:v>25</c:v>
                </c:pt>
                <c:pt idx="3">
                  <c:v>39</c:v>
                </c:pt>
                <c:pt idx="4">
                  <c:v>64</c:v>
                </c:pt>
              </c:numCache>
            </c:numRef>
          </c:val>
          <c:extLst>
            <c:ext xmlns:c16="http://schemas.microsoft.com/office/drawing/2014/chart" uri="{C3380CC4-5D6E-409C-BE32-E72D297353CC}">
              <c16:uniqueId val="{00000000-1B1D-4853-B782-A06C125530D3}"/>
            </c:ext>
          </c:extLst>
        </c:ser>
        <c:dLbls>
          <c:showLegendKey val="0"/>
          <c:showVal val="0"/>
          <c:showCatName val="0"/>
          <c:showSerName val="0"/>
          <c:showPercent val="0"/>
          <c:showBubbleSize val="0"/>
        </c:dLbls>
        <c:gapWidth val="50"/>
        <c:axId val="142866560"/>
        <c:axId val="142886944"/>
      </c:barChart>
      <c:catAx>
        <c:axId val="1428665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crossAx val="142886944"/>
        <c:crosses val="autoZero"/>
        <c:auto val="1"/>
        <c:lblAlgn val="ctr"/>
        <c:lblOffset val="100"/>
        <c:noMultiLvlLbl val="0"/>
      </c:catAx>
      <c:valAx>
        <c:axId val="142886944"/>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42866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000" b="0" i="0" u="none" strike="noStrike" kern="1200" spc="0" baseline="0">
                <a:solidFill>
                  <a:srgbClr val="000000"/>
                </a:solidFill>
                <a:latin typeface="+mn-lt"/>
                <a:ea typeface="+mn-ea"/>
                <a:cs typeface="+mn-cs"/>
              </a:defRPr>
            </a:pPr>
            <a:r>
              <a:rPr lang="en-US" sz="2000">
                <a:solidFill>
                  <a:srgbClr val="000000"/>
                </a:solidFill>
              </a:rPr>
              <a:t>State - Four Year Participation </a:t>
            </a:r>
          </a:p>
        </c:rich>
      </c:tx>
      <c:overlay val="0"/>
      <c:spPr>
        <a:noFill/>
        <a:ln>
          <a:noFill/>
        </a:ln>
        <a:effectLst/>
      </c:spPr>
      <c:txPr>
        <a:bodyPr rot="0" spcFirstLastPara="1" vertOverflow="ellipsis" vert="horz" wrap="square" anchor="ctr" anchorCtr="1"/>
        <a:lstStyle/>
        <a:p>
          <a:pPr>
            <a:defRPr sz="2000" b="0"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'Overall Graphs'!$T$3</c:f>
              <c:strCache>
                <c:ptCount val="1"/>
                <c:pt idx="0">
                  <c:v>STATE Percent</c:v>
                </c:pt>
              </c:strCache>
            </c:strRef>
          </c:tx>
          <c:spPr>
            <a:solidFill>
              <a:srgbClr val="46797A">
                <a:lumMod val="100000"/>
              </a:srgb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800" b="1" i="0" u="none" strike="noStrike" kern="1200" baseline="0">
                    <a:solidFill>
                      <a:schemeClr val="bg1">
                        <a:lumMod val="10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'Overall Graphs'!$U$2:$X$2</c:f>
              <c:strCache>
                <c:ptCount val="4"/>
                <c:pt idx="0">
                  <c:v>Summer 2019</c:v>
                </c:pt>
                <c:pt idx="1">
                  <c:v>Summer 2020</c:v>
                </c:pt>
                <c:pt idx="2">
                  <c:v>Summer 2021</c:v>
                </c:pt>
                <c:pt idx="3">
                  <c:v>Summer 2022</c:v>
                </c:pt>
              </c:strCache>
            </c:strRef>
          </c:cat>
          <c:val>
            <c:numRef>
              <c:f>'Overall Graphs'!$U$3:$X$3</c:f>
              <c:numCache>
                <c:formatCode>0.0%</c:formatCode>
                <c:ptCount val="4"/>
                <c:pt idx="0">
                  <c:v>0.52047824980920887</c:v>
                </c:pt>
                <c:pt idx="1">
                  <c:v>0.56699389758556651</c:v>
                </c:pt>
                <c:pt idx="2">
                  <c:v>0.67188301693175989</c:v>
                </c:pt>
                <c:pt idx="3">
                  <c:v>0.62907575386124048</c:v>
                </c:pt>
              </c:numCache>
            </c:numRef>
          </c:val>
          <c:extLst>
            <c:ext xmlns:c16="http://schemas.microsoft.com/office/drawing/2014/chart" uri="{C3380CC4-5D6E-409C-BE32-E72D297353CC}">
              <c16:uniqueId val="{00000000-D8EF-4ED4-ADBA-6ED93D0770C8}"/>
            </c:ext>
          </c:extLst>
        </c:ser>
        <c:dLbls>
          <c:showLegendKey val="0"/>
          <c:showVal val="0"/>
          <c:showCatName val="0"/>
          <c:showSerName val="0"/>
          <c:showPercent val="0"/>
          <c:showBubbleSize val="0"/>
        </c:dLbls>
        <c:gapWidth val="150"/>
        <c:axId val="814539087"/>
        <c:axId val="814547823"/>
      </c:barChart>
      <c:lineChart>
        <c:grouping val="standard"/>
        <c:varyColors val="0"/>
        <c:ser>
          <c:idx val="2"/>
          <c:order val="2"/>
          <c:tx>
            <c:strRef>
              <c:f>'Overall Graphs'!$T$5</c:f>
              <c:strCache>
                <c:ptCount val="1"/>
                <c:pt idx="0">
                  <c:v>Target 60%</c:v>
                </c:pt>
              </c:strCache>
            </c:strRef>
          </c:tx>
          <c:spPr>
            <a:ln w="12700" cap="rnd" cmpd="sng" algn="ctr">
              <a:solidFill>
                <a:srgbClr val="5C6670">
                  <a:lumMod val="100000"/>
                </a:srgbClr>
              </a:solidFill>
              <a:prstDash val="dash"/>
              <a:round/>
              <a:headEnd type="none" w="med" len="med"/>
              <a:tailEnd type="none" w="med" len="med"/>
            </a:ln>
            <a:effectLst/>
          </c:spPr>
          <c:marker>
            <c:symbol val="none"/>
          </c:marker>
          <c:cat>
            <c:strRef>
              <c:f>'Overall Graphs'!$U$2:$X$2</c:f>
              <c:strCache>
                <c:ptCount val="4"/>
                <c:pt idx="0">
                  <c:v>Summer 2019</c:v>
                </c:pt>
                <c:pt idx="1">
                  <c:v>Summer 2020</c:v>
                </c:pt>
                <c:pt idx="2">
                  <c:v>Summer 2021</c:v>
                </c:pt>
                <c:pt idx="3">
                  <c:v>Summer 2022</c:v>
                </c:pt>
              </c:strCache>
            </c:strRef>
          </c:cat>
          <c:val>
            <c:numRef>
              <c:f>'Overall Graphs'!$U$5:$X$5</c:f>
              <c:numCache>
                <c:formatCode>0%</c:formatCode>
                <c:ptCount val="4"/>
                <c:pt idx="0">
                  <c:v>0.6</c:v>
                </c:pt>
                <c:pt idx="1">
                  <c:v>0.6</c:v>
                </c:pt>
                <c:pt idx="2">
                  <c:v>0.6</c:v>
                </c:pt>
                <c:pt idx="3">
                  <c:v>0.6</c:v>
                </c:pt>
              </c:numCache>
            </c:numRef>
          </c:val>
          <c:smooth val="0"/>
          <c:extLst>
            <c:ext xmlns:c16="http://schemas.microsoft.com/office/drawing/2014/chart" uri="{C3380CC4-5D6E-409C-BE32-E72D297353CC}">
              <c16:uniqueId val="{00000001-D8EF-4ED4-ADBA-6ED93D0770C8}"/>
            </c:ext>
          </c:extLst>
        </c:ser>
        <c:dLbls>
          <c:showLegendKey val="0"/>
          <c:showVal val="0"/>
          <c:showCatName val="0"/>
          <c:showSerName val="0"/>
          <c:showPercent val="0"/>
          <c:showBubbleSize val="0"/>
        </c:dLbls>
        <c:marker val="1"/>
        <c:smooth val="0"/>
        <c:axId val="814539087"/>
        <c:axId val="814547823"/>
        <c:extLst>
          <c:ext xmlns:c15="http://schemas.microsoft.com/office/drawing/2012/chart" uri="{02D57815-91ED-43cb-92C2-25804820EDAC}">
            <c15:filteredLineSeries>
              <c15:ser>
                <c:idx val="1"/>
                <c:order val="1"/>
                <c:tx>
                  <c:strRef>
                    <c:extLst>
                      <c:ext uri="{02D57815-91ED-43cb-92C2-25804820EDAC}">
                        <c15:formulaRef>
                          <c15:sqref>'Overall Graphs'!$T$4</c15:sqref>
                        </c15:formulaRef>
                      </c:ext>
                    </c:extLst>
                    <c:strCache>
                      <c:ptCount val="1"/>
                      <c:pt idx="0">
                        <c:v>State %</c:v>
                      </c:pt>
                    </c:strCache>
                  </c:strRef>
                </c:tx>
                <c:spPr>
                  <a:ln w="28575" cap="rnd">
                    <a:solidFill>
                      <a:schemeClr val="accent4">
                        <a:tint val="58000"/>
                      </a:schemeClr>
                    </a:solidFill>
                    <a:round/>
                  </a:ln>
                  <a:effectLst/>
                </c:spPr>
                <c:marker>
                  <c:symbol val="circle"/>
                  <c:size val="5"/>
                  <c:spPr>
                    <a:solidFill>
                      <a:schemeClr val="accent4">
                        <a:tint val="58000"/>
                      </a:schemeClr>
                    </a:solidFill>
                    <a:ln w="9525">
                      <a:solidFill>
                        <a:schemeClr val="accent4">
                          <a:tint val="58000"/>
                        </a:schemeClr>
                      </a:solidFill>
                    </a:ln>
                    <a:effectLst/>
                  </c:spPr>
                </c:marker>
                <c:cat>
                  <c:strRef>
                    <c:extLst>
                      <c:ext uri="{02D57815-91ED-43cb-92C2-25804820EDAC}">
                        <c15:formulaRef>
                          <c15:sqref>'Overall Graphs'!$U$2:$X$2</c15:sqref>
                        </c15:formulaRef>
                      </c:ext>
                    </c:extLst>
                    <c:strCache>
                      <c:ptCount val="4"/>
                      <c:pt idx="0">
                        <c:v>Summer 2019</c:v>
                      </c:pt>
                      <c:pt idx="1">
                        <c:v>Summer 2020</c:v>
                      </c:pt>
                      <c:pt idx="2">
                        <c:v>Summer 2021</c:v>
                      </c:pt>
                      <c:pt idx="3">
                        <c:v>Summer 2022</c:v>
                      </c:pt>
                    </c:strCache>
                  </c:strRef>
                </c:cat>
                <c:val>
                  <c:numRef>
                    <c:extLst>
                      <c:ext uri="{02D57815-91ED-43cb-92C2-25804820EDAC}">
                        <c15:formulaRef>
                          <c15:sqref>'Overall Graphs'!$U$4:$X$4</c15:sqref>
                        </c15:formulaRef>
                      </c:ext>
                    </c:extLst>
                    <c:numCache>
                      <c:formatCode>0%</c:formatCode>
                      <c:ptCount val="4"/>
                      <c:pt idx="0">
                        <c:v>0.52047824980920887</c:v>
                      </c:pt>
                      <c:pt idx="1">
                        <c:v>0.56699389758556651</c:v>
                      </c:pt>
                      <c:pt idx="2">
                        <c:v>0.67188301693175989</c:v>
                      </c:pt>
                      <c:pt idx="3">
                        <c:v>0.62907575386124048</c:v>
                      </c:pt>
                    </c:numCache>
                  </c:numRef>
                </c:val>
                <c:smooth val="0"/>
                <c:extLst>
                  <c:ext xmlns:c16="http://schemas.microsoft.com/office/drawing/2014/chart" uri="{C3380CC4-5D6E-409C-BE32-E72D297353CC}">
                    <c16:uniqueId val="{00000005-D8EF-4ED4-ADBA-6ED93D0770C8}"/>
                  </c:ext>
                </c:extLst>
              </c15:ser>
            </c15:filteredLineSeries>
          </c:ext>
        </c:extLst>
      </c:lineChart>
      <c:lineChart>
        <c:grouping val="standard"/>
        <c:varyColors val="0"/>
        <c:ser>
          <c:idx val="6"/>
          <c:order val="6"/>
          <c:tx>
            <c:strRef>
              <c:f>'Overall Graphs'!$T$9</c:f>
              <c:strCache>
                <c:ptCount val="1"/>
                <c:pt idx="0">
                  <c:v>STATE Participated</c:v>
                </c:pt>
              </c:strCache>
            </c:strRef>
          </c:tx>
          <c:spPr>
            <a:ln w="28575" cap="rnd">
              <a:noFill/>
              <a:round/>
            </a:ln>
            <a:effectLst/>
            <a:extLst>
              <a:ext uri="{91240B29-F687-4F45-9708-019B960494DF}">
                <a14:hiddenLine xmlns:a14="http://schemas.microsoft.com/office/drawing/2010/main" w="28575" cap="rnd">
                  <a:solidFill>
                    <a:srgbClr val="46797A">
                      <a:shade val="72000"/>
                    </a:srgbClr>
                  </a:solidFill>
                  <a:round/>
                </a14:hiddenLine>
              </a:ext>
            </a:extLst>
          </c:spPr>
          <c:marker>
            <c:symbol val="none"/>
          </c:marker>
          <c:cat>
            <c:strRef>
              <c:f>'Overall Graphs'!$U$2:$X$2</c:f>
              <c:strCache>
                <c:ptCount val="4"/>
                <c:pt idx="0">
                  <c:v>Summer 2019</c:v>
                </c:pt>
                <c:pt idx="1">
                  <c:v>Summer 2020</c:v>
                </c:pt>
                <c:pt idx="2">
                  <c:v>Summer 2021</c:v>
                </c:pt>
                <c:pt idx="3">
                  <c:v>Summer 2022</c:v>
                </c:pt>
              </c:strCache>
            </c:strRef>
          </c:cat>
          <c:val>
            <c:numRef>
              <c:f>'Overall Graphs'!$U$9:$X$9</c:f>
              <c:numCache>
                <c:formatCode>General</c:formatCode>
                <c:ptCount val="4"/>
                <c:pt idx="0">
                  <c:v>2046</c:v>
                </c:pt>
                <c:pt idx="1">
                  <c:v>2137</c:v>
                </c:pt>
                <c:pt idx="2">
                  <c:v>2619</c:v>
                </c:pt>
                <c:pt idx="3" formatCode="0">
                  <c:v>2566</c:v>
                </c:pt>
              </c:numCache>
            </c:numRef>
          </c:val>
          <c:smooth val="0"/>
          <c:extLst>
            <c:ext xmlns:c16="http://schemas.microsoft.com/office/drawing/2014/chart" uri="{C3380CC4-5D6E-409C-BE32-E72D297353CC}">
              <c16:uniqueId val="{00000002-D8EF-4ED4-ADBA-6ED93D0770C8}"/>
            </c:ext>
          </c:extLst>
        </c:ser>
        <c:ser>
          <c:idx val="7"/>
          <c:order val="7"/>
          <c:tx>
            <c:strRef>
              <c:f>'Overall Graphs'!$T$10</c:f>
              <c:strCache>
                <c:ptCount val="1"/>
                <c:pt idx="0">
                  <c:v>STATE Didn't</c:v>
                </c:pt>
              </c:strCache>
            </c:strRef>
          </c:tx>
          <c:spPr>
            <a:ln w="28575" cap="rnd">
              <a:noFill/>
              <a:round/>
            </a:ln>
            <a:effectLst/>
            <a:extLst>
              <a:ext uri="{91240B29-F687-4F45-9708-019B960494DF}">
                <a14:hiddenLine xmlns:a14="http://schemas.microsoft.com/office/drawing/2010/main" w="28575" cap="rnd">
                  <a:solidFill>
                    <a:srgbClr val="46797A">
                      <a:shade val="58000"/>
                    </a:srgbClr>
                  </a:solidFill>
                  <a:round/>
                </a14:hiddenLine>
              </a:ext>
            </a:extLst>
          </c:spPr>
          <c:marker>
            <c:symbol val="none"/>
          </c:marker>
          <c:cat>
            <c:strRef>
              <c:f>'Overall Graphs'!$U$2:$X$2</c:f>
              <c:strCache>
                <c:ptCount val="4"/>
                <c:pt idx="0">
                  <c:v>Summer 2019</c:v>
                </c:pt>
                <c:pt idx="1">
                  <c:v>Summer 2020</c:v>
                </c:pt>
                <c:pt idx="2">
                  <c:v>Summer 2021</c:v>
                </c:pt>
                <c:pt idx="3">
                  <c:v>Summer 2022</c:v>
                </c:pt>
              </c:strCache>
            </c:strRef>
          </c:cat>
          <c:val>
            <c:numRef>
              <c:f>'Overall Graphs'!$U$10:$X$10</c:f>
              <c:numCache>
                <c:formatCode>General</c:formatCode>
                <c:ptCount val="4"/>
                <c:pt idx="0">
                  <c:v>1885</c:v>
                </c:pt>
                <c:pt idx="1">
                  <c:v>1632</c:v>
                </c:pt>
                <c:pt idx="2">
                  <c:v>1279</c:v>
                </c:pt>
                <c:pt idx="3" formatCode="0">
                  <c:v>1513</c:v>
                </c:pt>
              </c:numCache>
            </c:numRef>
          </c:val>
          <c:smooth val="0"/>
          <c:extLst>
            <c:ext xmlns:c16="http://schemas.microsoft.com/office/drawing/2014/chart" uri="{C3380CC4-5D6E-409C-BE32-E72D297353CC}">
              <c16:uniqueId val="{00000003-D8EF-4ED4-ADBA-6ED93D0770C8}"/>
            </c:ext>
          </c:extLst>
        </c:ser>
        <c:ser>
          <c:idx val="8"/>
          <c:order val="8"/>
          <c:tx>
            <c:strRef>
              <c:f>'Overall Graphs'!$T$11</c:f>
              <c:strCache>
                <c:ptCount val="1"/>
                <c:pt idx="0">
                  <c:v>STATE Total</c:v>
                </c:pt>
              </c:strCache>
            </c:strRef>
          </c:tx>
          <c:spPr>
            <a:ln w="28575" cap="rnd">
              <a:noFill/>
              <a:round/>
            </a:ln>
            <a:effectLst/>
            <a:extLst>
              <a:ext uri="{91240B29-F687-4F45-9708-019B960494DF}">
                <a14:hiddenLine xmlns:a14="http://schemas.microsoft.com/office/drawing/2010/main" w="28575" cap="rnd">
                  <a:solidFill>
                    <a:srgbClr val="46797A">
                      <a:shade val="44000"/>
                    </a:srgbClr>
                  </a:solidFill>
                  <a:round/>
                </a14:hiddenLine>
              </a:ext>
            </a:extLst>
          </c:spPr>
          <c:marker>
            <c:symbol val="none"/>
          </c:marker>
          <c:cat>
            <c:strRef>
              <c:f>'Overall Graphs'!$U$2:$X$2</c:f>
              <c:strCache>
                <c:ptCount val="4"/>
                <c:pt idx="0">
                  <c:v>Summer 2019</c:v>
                </c:pt>
                <c:pt idx="1">
                  <c:v>Summer 2020</c:v>
                </c:pt>
                <c:pt idx="2">
                  <c:v>Summer 2021</c:v>
                </c:pt>
                <c:pt idx="3">
                  <c:v>Summer 2022</c:v>
                </c:pt>
              </c:strCache>
            </c:strRef>
          </c:cat>
          <c:val>
            <c:numRef>
              <c:f>'Overall Graphs'!$U$11:$X$11</c:f>
              <c:numCache>
                <c:formatCode>General</c:formatCode>
                <c:ptCount val="4"/>
                <c:pt idx="0">
                  <c:v>3931</c:v>
                </c:pt>
                <c:pt idx="1">
                  <c:v>3769</c:v>
                </c:pt>
                <c:pt idx="2">
                  <c:v>3898</c:v>
                </c:pt>
                <c:pt idx="3" formatCode="0">
                  <c:v>4079</c:v>
                </c:pt>
              </c:numCache>
            </c:numRef>
          </c:val>
          <c:smooth val="0"/>
          <c:extLst>
            <c:ext xmlns:c16="http://schemas.microsoft.com/office/drawing/2014/chart" uri="{C3380CC4-5D6E-409C-BE32-E72D297353CC}">
              <c16:uniqueId val="{00000004-D8EF-4ED4-ADBA-6ED93D0770C8}"/>
            </c:ext>
          </c:extLst>
        </c:ser>
        <c:dLbls>
          <c:showLegendKey val="0"/>
          <c:showVal val="0"/>
          <c:showCatName val="0"/>
          <c:showSerName val="0"/>
          <c:showPercent val="0"/>
          <c:showBubbleSize val="0"/>
        </c:dLbls>
        <c:marker val="1"/>
        <c:smooth val="0"/>
        <c:axId val="814539503"/>
        <c:axId val="814530351"/>
        <c:extLst>
          <c:ext xmlns:c15="http://schemas.microsoft.com/office/drawing/2012/chart" uri="{02D57815-91ED-43cb-92C2-25804820EDAC}">
            <c15:filteredLineSeries>
              <c15:ser>
                <c:idx val="3"/>
                <c:order val="3"/>
                <c:tx>
                  <c:strRef>
                    <c:extLst>
                      <c:ext uri="{02D57815-91ED-43cb-92C2-25804820EDAC}">
                        <c15:formulaRef>
                          <c15:sqref>'Overall Graphs'!$T$6</c15:sqref>
                        </c15:formulaRef>
                      </c:ext>
                    </c:extLst>
                    <c:strCache>
                      <c:ptCount val="1"/>
                      <c:pt idx="0">
                        <c:v>AU Participated</c:v>
                      </c:pt>
                    </c:strCache>
                  </c:strRef>
                </c:tx>
                <c:spPr>
                  <a:ln w="28575" cap="rnd">
                    <a:noFill/>
                    <a:round/>
                  </a:ln>
                  <a:effectLst/>
                  <a:extLst>
                    <a:ext uri="{91240B29-F687-4F45-9708-019B960494DF}">
                      <a14:hiddenLine xmlns:a14="http://schemas.microsoft.com/office/drawing/2010/main" w="28575" cap="rnd">
                        <a:solidFill>
                          <a:srgbClr val="46797A">
                            <a:tint val="86000"/>
                          </a:srgbClr>
                        </a:solidFill>
                        <a:round/>
                      </a14:hiddenLine>
                    </a:ext>
                  </a:extLst>
                </c:spPr>
                <c:marker>
                  <c:symbol val="none"/>
                </c:marker>
                <c:cat>
                  <c:strRef>
                    <c:extLst>
                      <c:ext uri="{02D57815-91ED-43cb-92C2-25804820EDAC}">
                        <c15:formulaRef>
                          <c15:sqref>'Overall Graphs'!$U$2:$X$2</c15:sqref>
                        </c15:formulaRef>
                      </c:ext>
                    </c:extLst>
                    <c:strCache>
                      <c:ptCount val="4"/>
                      <c:pt idx="0">
                        <c:v>Summer 2019</c:v>
                      </c:pt>
                      <c:pt idx="1">
                        <c:v>Summer 2020</c:v>
                      </c:pt>
                      <c:pt idx="2">
                        <c:v>Summer 2021</c:v>
                      </c:pt>
                      <c:pt idx="3">
                        <c:v>Summer 2022</c:v>
                      </c:pt>
                    </c:strCache>
                  </c:strRef>
                </c:cat>
                <c:val>
                  <c:numRef>
                    <c:extLst>
                      <c:ext uri="{02D57815-91ED-43cb-92C2-25804820EDAC}">
                        <c15:formulaRef>
                          <c15:sqref>'Overall Graphs'!$U$6:$X$6</c15:sqref>
                        </c15:formulaRef>
                      </c:ext>
                    </c:extLst>
                    <c:numCache>
                      <c:formatCode>General</c:formatCode>
                      <c:ptCount val="4"/>
                      <c:pt idx="0">
                        <c:v>2046</c:v>
                      </c:pt>
                      <c:pt idx="1">
                        <c:v>2137</c:v>
                      </c:pt>
                      <c:pt idx="2">
                        <c:v>2619</c:v>
                      </c:pt>
                      <c:pt idx="3" formatCode="0">
                        <c:v>2566</c:v>
                      </c:pt>
                    </c:numCache>
                  </c:numRef>
                </c:val>
                <c:smooth val="0"/>
                <c:extLst>
                  <c:ext xmlns:c16="http://schemas.microsoft.com/office/drawing/2014/chart" uri="{C3380CC4-5D6E-409C-BE32-E72D297353CC}">
                    <c16:uniqueId val="{00000006-D8EF-4ED4-ADBA-6ED93D0770C8}"/>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'Overall Graphs'!$T$7</c15:sqref>
                        </c15:formulaRef>
                      </c:ext>
                    </c:extLst>
                    <c:strCache>
                      <c:ptCount val="1"/>
                      <c:pt idx="0">
                        <c:v>AU Didn't</c:v>
                      </c:pt>
                    </c:strCache>
                  </c:strRef>
                </c:tx>
                <c:spPr>
                  <a:ln w="28575" cap="rnd">
                    <a:noFill/>
                    <a:round/>
                  </a:ln>
                  <a:effectLst/>
                  <a:extLst>
                    <a:ext uri="{91240B29-F687-4F45-9708-019B960494DF}">
                      <a14:hiddenLine xmlns:a14="http://schemas.microsoft.com/office/drawing/2010/main" w="28575" cap="rnd">
                        <a:solidFill>
                          <a:srgbClr val="46797A"/>
                        </a:solidFill>
                        <a:round/>
                      </a14:hiddenLine>
                    </a:ext>
                  </a:extLst>
                </c:spPr>
                <c:marker>
                  <c:symbol val="none"/>
                </c:marker>
                <c:cat>
                  <c:strRef>
                    <c:extLst xmlns:c15="http://schemas.microsoft.com/office/drawing/2012/chart">
                      <c:ext xmlns:c15="http://schemas.microsoft.com/office/drawing/2012/chart" uri="{02D57815-91ED-43cb-92C2-25804820EDAC}">
                        <c15:formulaRef>
                          <c15:sqref>'Overall Graphs'!$U$2:$X$2</c15:sqref>
                        </c15:formulaRef>
                      </c:ext>
                    </c:extLst>
                    <c:strCache>
                      <c:ptCount val="4"/>
                      <c:pt idx="0">
                        <c:v>Summer 2019</c:v>
                      </c:pt>
                      <c:pt idx="1">
                        <c:v>Summer 2020</c:v>
                      </c:pt>
                      <c:pt idx="2">
                        <c:v>Summer 2021</c:v>
                      </c:pt>
                      <c:pt idx="3">
                        <c:v>Summer 2022</c:v>
                      </c:pt>
                    </c:strCache>
                  </c:strRef>
                </c:cat>
                <c:val>
                  <c:numRef>
                    <c:extLst xmlns:c15="http://schemas.microsoft.com/office/drawing/2012/chart">
                      <c:ext xmlns:c15="http://schemas.microsoft.com/office/drawing/2012/chart" uri="{02D57815-91ED-43cb-92C2-25804820EDAC}">
                        <c15:formulaRef>
                          <c15:sqref>'Overall Graphs'!$U$7:$X$7</c15:sqref>
                        </c15:formulaRef>
                      </c:ext>
                    </c:extLst>
                    <c:numCache>
                      <c:formatCode>General</c:formatCode>
                      <c:ptCount val="4"/>
                      <c:pt idx="0">
                        <c:v>1885</c:v>
                      </c:pt>
                      <c:pt idx="1">
                        <c:v>1632</c:v>
                      </c:pt>
                      <c:pt idx="2">
                        <c:v>1279</c:v>
                      </c:pt>
                      <c:pt idx="3" formatCode="0">
                        <c:v>1513</c:v>
                      </c:pt>
                    </c:numCache>
                  </c:numRef>
                </c:val>
                <c:smooth val="0"/>
                <c:extLst xmlns:c15="http://schemas.microsoft.com/office/drawing/2012/chart">
                  <c:ext xmlns:c16="http://schemas.microsoft.com/office/drawing/2014/chart" uri="{C3380CC4-5D6E-409C-BE32-E72D297353CC}">
                    <c16:uniqueId val="{00000007-D8EF-4ED4-ADBA-6ED93D0770C8}"/>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'Overall Graphs'!$T$8</c15:sqref>
                        </c15:formulaRef>
                      </c:ext>
                    </c:extLst>
                    <c:strCache>
                      <c:ptCount val="1"/>
                      <c:pt idx="0">
                        <c:v>AU Total</c:v>
                      </c:pt>
                    </c:strCache>
                  </c:strRef>
                </c:tx>
                <c:spPr>
                  <a:ln w="28575" cap="rnd">
                    <a:noFill/>
                    <a:round/>
                  </a:ln>
                  <a:effectLst/>
                  <a:extLst>
                    <a:ext uri="{91240B29-F687-4F45-9708-019B960494DF}">
                      <a14:hiddenLine xmlns:a14="http://schemas.microsoft.com/office/drawing/2010/main" w="28575" cap="rnd">
                        <a:solidFill>
                          <a:srgbClr val="46797A">
                            <a:shade val="86000"/>
                          </a:srgbClr>
                        </a:solidFill>
                        <a:round/>
                      </a14:hiddenLine>
                    </a:ext>
                  </a:extLst>
                </c:spPr>
                <c:marker>
                  <c:symbol val="none"/>
                </c:marker>
                <c:cat>
                  <c:strRef>
                    <c:extLst xmlns:c15="http://schemas.microsoft.com/office/drawing/2012/chart">
                      <c:ext xmlns:c15="http://schemas.microsoft.com/office/drawing/2012/chart" uri="{02D57815-91ED-43cb-92C2-25804820EDAC}">
                        <c15:formulaRef>
                          <c15:sqref>'Overall Graphs'!$U$2:$X$2</c15:sqref>
                        </c15:formulaRef>
                      </c:ext>
                    </c:extLst>
                    <c:strCache>
                      <c:ptCount val="4"/>
                      <c:pt idx="0">
                        <c:v>Summer 2019</c:v>
                      </c:pt>
                      <c:pt idx="1">
                        <c:v>Summer 2020</c:v>
                      </c:pt>
                      <c:pt idx="2">
                        <c:v>Summer 2021</c:v>
                      </c:pt>
                      <c:pt idx="3">
                        <c:v>Summer 2022</c:v>
                      </c:pt>
                    </c:strCache>
                  </c:strRef>
                </c:cat>
                <c:val>
                  <c:numRef>
                    <c:extLst xmlns:c15="http://schemas.microsoft.com/office/drawing/2012/chart">
                      <c:ext xmlns:c15="http://schemas.microsoft.com/office/drawing/2012/chart" uri="{02D57815-91ED-43cb-92C2-25804820EDAC}">
                        <c15:formulaRef>
                          <c15:sqref>'Overall Graphs'!$U$8:$X$8</c15:sqref>
                        </c15:formulaRef>
                      </c:ext>
                    </c:extLst>
                    <c:numCache>
                      <c:formatCode>General</c:formatCode>
                      <c:ptCount val="4"/>
                      <c:pt idx="0">
                        <c:v>3931</c:v>
                      </c:pt>
                      <c:pt idx="1">
                        <c:v>3769</c:v>
                      </c:pt>
                      <c:pt idx="2">
                        <c:v>3898</c:v>
                      </c:pt>
                      <c:pt idx="3" formatCode="0">
                        <c:v>4079</c:v>
                      </c:pt>
                    </c:numCache>
                  </c:numRef>
                </c:val>
                <c:smooth val="0"/>
                <c:extLst xmlns:c15="http://schemas.microsoft.com/office/drawing/2012/chart">
                  <c:ext xmlns:c16="http://schemas.microsoft.com/office/drawing/2014/chart" uri="{C3380CC4-5D6E-409C-BE32-E72D297353CC}">
                    <c16:uniqueId val="{00000008-D8EF-4ED4-ADBA-6ED93D0770C8}"/>
                  </c:ext>
                </c:extLst>
              </c15:ser>
            </c15:filteredLineSeries>
          </c:ext>
        </c:extLst>
      </c:lineChart>
      <c:catAx>
        <c:axId val="814539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4547823"/>
        <c:crosses val="autoZero"/>
        <c:auto val="1"/>
        <c:lblAlgn val="ctr"/>
        <c:lblOffset val="100"/>
        <c:noMultiLvlLbl val="0"/>
      </c:catAx>
      <c:valAx>
        <c:axId val="814547823"/>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F"/>
                </a:solidFill>
                <a:latin typeface="+mn-lt"/>
                <a:ea typeface="+mn-ea"/>
                <a:cs typeface="+mn-cs"/>
              </a:defRPr>
            </a:pPr>
            <a:endParaRPr lang="en-US"/>
          </a:p>
        </c:txPr>
        <c:crossAx val="814539087"/>
        <c:crosses val="autoZero"/>
        <c:crossBetween val="between"/>
      </c:valAx>
      <c:valAx>
        <c:axId val="814530351"/>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F"/>
                </a:solidFill>
                <a:latin typeface="+mn-lt"/>
                <a:ea typeface="+mn-ea"/>
                <a:cs typeface="+mn-cs"/>
              </a:defRPr>
            </a:pPr>
            <a:endParaRPr lang="en-US"/>
          </a:p>
        </c:txPr>
        <c:crossAx val="814539503"/>
        <c:crosses val="max"/>
        <c:crossBetween val="between"/>
      </c:valAx>
      <c:catAx>
        <c:axId val="814539503"/>
        <c:scaling>
          <c:orientation val="minMax"/>
        </c:scaling>
        <c:delete val="1"/>
        <c:axPos val="b"/>
        <c:numFmt formatCode="General" sourceLinked="1"/>
        <c:majorTickMark val="out"/>
        <c:minorTickMark val="none"/>
        <c:tickLblPos val="nextTo"/>
        <c:crossAx val="814530351"/>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rgbClr val="000000"/>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Interviewer!$L$5</c:f>
          <c:strCache>
            <c:ptCount val="1"/>
            <c:pt idx="0">
              <c:v>Who made the calls?</c:v>
            </c:pt>
          </c:strCache>
        </c:strRef>
      </c:tx>
      <c:layout>
        <c:manualLayout>
          <c:xMode val="edge"/>
          <c:yMode val="edge"/>
          <c:x val="0.27438725490196081"/>
          <c:y val="1.7511858998739929E-2"/>
        </c:manualLayout>
      </c:layout>
      <c:overlay val="0"/>
      <c:spPr>
        <a:noFill/>
        <a:ln>
          <a:noFill/>
        </a:ln>
        <a:effectLst/>
      </c:spPr>
      <c:txPr>
        <a:bodyPr rot="0" spcFirstLastPara="1" vertOverflow="ellipsis" vert="horz" wrap="square" anchor="ctr" anchorCtr="1"/>
        <a:lstStyle/>
        <a:p>
          <a:pPr>
            <a:defRPr sz="1800" b="1" i="0" u="none" strike="noStrike" kern="1200" cap="all"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41920101899027329"/>
          <c:y val="0.12251016181922936"/>
          <c:w val="0.58079898100972671"/>
          <c:h val="0.84538476334974744"/>
        </c:manualLayout>
      </c:layout>
      <c:barChart>
        <c:barDir val="bar"/>
        <c:grouping val="clustered"/>
        <c:varyColors val="0"/>
        <c:ser>
          <c:idx val="0"/>
          <c:order val="0"/>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Interviewer!$L$6:$L$9</c:f>
              <c:strCache>
                <c:ptCount val="4"/>
                <c:pt idx="0">
                  <c:v>Other (Non-Licensed Staff)</c:v>
                </c:pt>
                <c:pt idx="1">
                  <c:v>Teacher</c:v>
                </c:pt>
                <c:pt idx="2">
                  <c:v>Administrator</c:v>
                </c:pt>
                <c:pt idx="3">
                  <c:v>Related Service Provider (Licensed Staff)</c:v>
                </c:pt>
              </c:strCache>
            </c:strRef>
          </c:cat>
          <c:val>
            <c:numRef>
              <c:f>Interviewer!$M$6:$M$9</c:f>
              <c:numCache>
                <c:formatCode>General</c:formatCode>
                <c:ptCount val="4"/>
                <c:pt idx="0">
                  <c:v>1060</c:v>
                </c:pt>
                <c:pt idx="1">
                  <c:v>1025</c:v>
                </c:pt>
                <c:pt idx="2">
                  <c:v>323</c:v>
                </c:pt>
                <c:pt idx="3">
                  <c:v>158</c:v>
                </c:pt>
              </c:numCache>
            </c:numRef>
          </c:val>
          <c:extLst>
            <c:ext xmlns:c16="http://schemas.microsoft.com/office/drawing/2014/chart" uri="{C3380CC4-5D6E-409C-BE32-E72D297353CC}">
              <c16:uniqueId val="{00000000-BA88-4974-9767-E67EF49B9B3D}"/>
            </c:ext>
          </c:extLst>
        </c:ser>
        <c:dLbls>
          <c:dLblPos val="inEnd"/>
          <c:showLegendKey val="0"/>
          <c:showVal val="1"/>
          <c:showCatName val="0"/>
          <c:showSerName val="0"/>
          <c:showPercent val="0"/>
          <c:showBubbleSize val="0"/>
        </c:dLbls>
        <c:gapWidth val="65"/>
        <c:axId val="432692176"/>
        <c:axId val="432686768"/>
      </c:barChart>
      <c:catAx>
        <c:axId val="4326921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432686768"/>
        <c:crosses val="autoZero"/>
        <c:auto val="1"/>
        <c:lblAlgn val="ctr"/>
        <c:lblOffset val="100"/>
        <c:noMultiLvlLbl val="0"/>
      </c:catAx>
      <c:valAx>
        <c:axId val="432686768"/>
        <c:scaling>
          <c:orientation val="minMax"/>
        </c:scaling>
        <c:delete val="1"/>
        <c:axPos val="t"/>
        <c:numFmt formatCode="General" sourceLinked="1"/>
        <c:majorTickMark val="none"/>
        <c:minorTickMark val="none"/>
        <c:tickLblPos val="nextTo"/>
        <c:crossAx val="432692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strRef>
          <c:f>Interviewer!$M$15</c:f>
          <c:strCache>
            <c:ptCount val="1"/>
            <c:pt idx="0">
              <c:v>Other (Non-licensed staff)</c:v>
            </c:pt>
          </c:strCache>
        </c:strRef>
      </c:tx>
      <c:overlay val="0"/>
      <c:spPr>
        <a:noFill/>
        <a:ln>
          <a:noFill/>
        </a:ln>
        <a:effectLst/>
      </c:spPr>
      <c:txPr>
        <a:bodyPr rot="0" spcFirstLastPara="1" vertOverflow="ellipsis" vert="horz" wrap="square" anchor="ctr" anchorCtr="1"/>
        <a:lstStyle/>
        <a:p>
          <a:pPr>
            <a:defRPr sz="1800" b="1" i="0" u="none" strike="noStrike" kern="1200" cap="all" spc="15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46724062065771188"/>
          <c:y val="0.12251016181922936"/>
          <c:w val="0.53275937934228812"/>
          <c:h val="0.84538476334974744"/>
        </c:manualLayout>
      </c:layout>
      <c:barChart>
        <c:barDir val="bar"/>
        <c:grouping val="clustered"/>
        <c:varyColors val="0"/>
        <c:ser>
          <c:idx val="0"/>
          <c:order val="0"/>
          <c:spPr>
            <a:pattFill prst="narVert">
              <a:fgClr>
                <a:schemeClr val="accent5"/>
              </a:fgClr>
              <a:bgClr>
                <a:schemeClr val="accent5">
                  <a:lumMod val="20000"/>
                  <a:lumOff val="80000"/>
                </a:schemeClr>
              </a:bgClr>
            </a:pattFill>
            <a:ln>
              <a:noFill/>
            </a:ln>
            <a:effectLst>
              <a:innerShdw blurRad="114300">
                <a:schemeClr val="accent5"/>
              </a:innerShdw>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accent5">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Interviewer!$L$16:$L$21</c:f>
              <c:strCache>
                <c:ptCount val="6"/>
                <c:pt idx="0">
                  <c:v>SWAP</c:v>
                </c:pt>
                <c:pt idx="1">
                  <c:v>Other</c:v>
                </c:pt>
                <c:pt idx="2">
                  <c:v>Community Support Specialist</c:v>
                </c:pt>
                <c:pt idx="3">
                  <c:v>Interpreter</c:v>
                </c:pt>
                <c:pt idx="4">
                  <c:v>Administrative Assistant/Secretary</c:v>
                </c:pt>
                <c:pt idx="5">
                  <c:v>Para Educator</c:v>
                </c:pt>
              </c:strCache>
            </c:strRef>
          </c:cat>
          <c:val>
            <c:numRef>
              <c:f>Interviewer!$M$16:$M$21</c:f>
              <c:numCache>
                <c:formatCode>General</c:formatCode>
                <c:ptCount val="6"/>
                <c:pt idx="0">
                  <c:v>658</c:v>
                </c:pt>
                <c:pt idx="1">
                  <c:v>216</c:v>
                </c:pt>
                <c:pt idx="2">
                  <c:v>69</c:v>
                </c:pt>
                <c:pt idx="3">
                  <c:v>55</c:v>
                </c:pt>
                <c:pt idx="4">
                  <c:v>45</c:v>
                </c:pt>
                <c:pt idx="5">
                  <c:v>16</c:v>
                </c:pt>
              </c:numCache>
            </c:numRef>
          </c:val>
          <c:extLst>
            <c:ext xmlns:c16="http://schemas.microsoft.com/office/drawing/2014/chart" uri="{C3380CC4-5D6E-409C-BE32-E72D297353CC}">
              <c16:uniqueId val="{00000000-0957-4DC1-9084-ED45C0D38756}"/>
            </c:ext>
          </c:extLst>
        </c:ser>
        <c:dLbls>
          <c:showLegendKey val="0"/>
          <c:showVal val="0"/>
          <c:showCatName val="0"/>
          <c:showSerName val="0"/>
          <c:showPercent val="0"/>
          <c:showBubbleSize val="0"/>
        </c:dLbls>
        <c:gapWidth val="50"/>
        <c:overlap val="-48"/>
        <c:axId val="2131658543"/>
        <c:axId val="2131665199"/>
      </c:barChart>
      <c:catAx>
        <c:axId val="2131658543"/>
        <c:scaling>
          <c:orientation val="maxMin"/>
        </c:scaling>
        <c:delete val="0"/>
        <c:axPos val="l"/>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131665199"/>
        <c:crosses val="autoZero"/>
        <c:auto val="1"/>
        <c:lblAlgn val="ctr"/>
        <c:lblOffset val="100"/>
        <c:noMultiLvlLbl val="0"/>
      </c:catAx>
      <c:valAx>
        <c:axId val="2131665199"/>
        <c:scaling>
          <c:orientation val="minMax"/>
        </c:scaling>
        <c:delete val="1"/>
        <c:axPos val="t"/>
        <c:numFmt formatCode="General" sourceLinked="1"/>
        <c:majorTickMark val="none"/>
        <c:minorTickMark val="none"/>
        <c:tickLblPos val="nextTo"/>
        <c:crossAx val="21316585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Interviewer!$Q$29</c:f>
          <c:strCache>
            <c:ptCount val="1"/>
            <c:pt idx="0">
              <c:v>Which of the following methods did you use to contact the student?</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5">
                <a:lumMod val="75000"/>
              </a:schemeClr>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accent5">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Interviewer!$P$30:$P$38</c:f>
              <c:strCache>
                <c:ptCount val="9"/>
                <c:pt idx="0">
                  <c:v>SWAP provider made calls</c:v>
                </c:pt>
                <c:pt idx="1">
                  <c:v>Called the student</c:v>
                </c:pt>
                <c:pt idx="2">
                  <c:v>other</c:v>
                </c:pt>
                <c:pt idx="3">
                  <c:v>Asked Family for Contact Information</c:v>
                </c:pt>
                <c:pt idx="4">
                  <c:v>Emailed the student</c:v>
                </c:pt>
                <c:pt idx="5">
                  <c:v>Texted the Student</c:v>
                </c:pt>
                <c:pt idx="6">
                  <c:v>Made a Home Visit</c:v>
                </c:pt>
                <c:pt idx="7">
                  <c:v>Asked Friends for Contact Information</c:v>
                </c:pt>
                <c:pt idx="8">
                  <c:v>Looked up Student on Social Media</c:v>
                </c:pt>
              </c:strCache>
            </c:strRef>
          </c:cat>
          <c:val>
            <c:numRef>
              <c:f>Interviewer!$Q$30:$Q$38</c:f>
              <c:numCache>
                <c:formatCode>0.00%</c:formatCode>
                <c:ptCount val="9"/>
                <c:pt idx="0">
                  <c:v>0.48630783758262514</c:v>
                </c:pt>
                <c:pt idx="1">
                  <c:v>0.33616619452313501</c:v>
                </c:pt>
                <c:pt idx="2">
                  <c:v>9.2540132200188863E-2</c:v>
                </c:pt>
                <c:pt idx="3">
                  <c:v>6.6100094428706332E-2</c:v>
                </c:pt>
                <c:pt idx="4">
                  <c:v>1.1331444759206799E-2</c:v>
                </c:pt>
                <c:pt idx="5">
                  <c:v>4.721435316336166E-3</c:v>
                </c:pt>
                <c:pt idx="6">
                  <c:v>1.8885741265344666E-3</c:v>
                </c:pt>
                <c:pt idx="7">
                  <c:v>9.4428706326723328E-4</c:v>
                </c:pt>
                <c:pt idx="8">
                  <c:v>0</c:v>
                </c:pt>
              </c:numCache>
            </c:numRef>
          </c:val>
          <c:extLst>
            <c:ext xmlns:c16="http://schemas.microsoft.com/office/drawing/2014/chart" uri="{C3380CC4-5D6E-409C-BE32-E72D297353CC}">
              <c16:uniqueId val="{00000000-E744-41F0-95E2-BDE87A6DA662}"/>
            </c:ext>
          </c:extLst>
        </c:ser>
        <c:dLbls>
          <c:dLblPos val="outEnd"/>
          <c:showLegendKey val="0"/>
          <c:showVal val="1"/>
          <c:showCatName val="0"/>
          <c:showSerName val="0"/>
          <c:showPercent val="0"/>
          <c:showBubbleSize val="0"/>
        </c:dLbls>
        <c:gapWidth val="50"/>
        <c:axId val="432863152"/>
        <c:axId val="432870640"/>
      </c:barChart>
      <c:catAx>
        <c:axId val="4328631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baseline="0">
                <a:solidFill>
                  <a:sysClr val="windowText" lastClr="000000"/>
                </a:solidFill>
                <a:latin typeface="+mn-lt"/>
                <a:ea typeface="+mn-ea"/>
                <a:cs typeface="+mn-cs"/>
              </a:defRPr>
            </a:pPr>
            <a:endParaRPr lang="en-US"/>
          </a:p>
        </c:txPr>
        <c:crossAx val="432870640"/>
        <c:crosses val="autoZero"/>
        <c:auto val="1"/>
        <c:lblAlgn val="ctr"/>
        <c:lblOffset val="100"/>
        <c:noMultiLvlLbl val="0"/>
      </c:catAx>
      <c:valAx>
        <c:axId val="432870640"/>
        <c:scaling>
          <c:orientation val="minMax"/>
        </c:scaling>
        <c:delete val="1"/>
        <c:axPos val="t"/>
        <c:numFmt formatCode="0.00%" sourceLinked="1"/>
        <c:majorTickMark val="none"/>
        <c:minorTickMark val="none"/>
        <c:tickLblPos val="nextTo"/>
        <c:crossAx val="432863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000" b="0" i="0" u="none" strike="noStrike" kern="1200" spc="0" baseline="0">
                <a:solidFill>
                  <a:srgbClr val="000000"/>
                </a:solidFill>
                <a:latin typeface="+mn-lt"/>
                <a:ea typeface="+mn-ea"/>
                <a:cs typeface="+mn-cs"/>
              </a:defRPr>
            </a:pPr>
            <a:r>
              <a:rPr lang="en-US" sz="2000" dirty="0">
                <a:solidFill>
                  <a:srgbClr val="000000"/>
                </a:solidFill>
              </a:rPr>
              <a:t>State - Gender Four-Year Trend</a:t>
            </a:r>
          </a:p>
        </c:rich>
      </c:tx>
      <c:overlay val="0"/>
      <c:spPr>
        <a:noFill/>
        <a:ln>
          <a:noFill/>
        </a:ln>
        <a:effectLst/>
      </c:spPr>
      <c:txPr>
        <a:bodyPr rot="0" spcFirstLastPara="1" vertOverflow="ellipsis" vert="horz" wrap="square" anchor="ctr" anchorCtr="1"/>
        <a:lstStyle/>
        <a:p>
          <a:pPr>
            <a:defRPr sz="2000" b="0"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Gender!$AB$4</c:f>
              <c:strCache>
                <c:ptCount val="1"/>
                <c:pt idx="0">
                  <c:v>STATE Percent</c:v>
                </c:pt>
              </c:strCache>
            </c:strRef>
          </c:tx>
          <c:spPr>
            <a:solidFill>
              <a:srgbClr val="FFC846">
                <a:lumMod val="100000"/>
              </a:srgbClr>
            </a:solidFill>
            <a:ln>
              <a:noFill/>
            </a:ln>
            <a:effectLst/>
          </c:spPr>
          <c:invertIfNegative val="0"/>
          <c:dPt>
            <c:idx val="4"/>
            <c:invertIfNegative val="0"/>
            <c:bubble3D val="0"/>
            <c:spPr>
              <a:solidFill>
                <a:schemeClr val="accent2">
                  <a:lumMod val="50000"/>
                </a:schemeClr>
              </a:solidFill>
              <a:ln>
                <a:noFill/>
              </a:ln>
              <a:effectLst/>
            </c:spPr>
            <c:extLst>
              <c:ext xmlns:c16="http://schemas.microsoft.com/office/drawing/2014/chart" uri="{C3380CC4-5D6E-409C-BE32-E72D297353CC}">
                <c16:uniqueId val="{00000001-9A8E-4DCE-9AEF-A01F3739EAAE}"/>
              </c:ext>
            </c:extLst>
          </c:dPt>
          <c:dPt>
            <c:idx val="5"/>
            <c:invertIfNegative val="0"/>
            <c:bubble3D val="0"/>
            <c:spPr>
              <a:solidFill>
                <a:schemeClr val="accent2">
                  <a:lumMod val="50000"/>
                </a:schemeClr>
              </a:solidFill>
              <a:ln>
                <a:noFill/>
              </a:ln>
              <a:effectLst/>
            </c:spPr>
            <c:extLst>
              <c:ext xmlns:c16="http://schemas.microsoft.com/office/drawing/2014/chart" uri="{C3380CC4-5D6E-409C-BE32-E72D297353CC}">
                <c16:uniqueId val="{00000003-9A8E-4DCE-9AEF-A01F3739EAAE}"/>
              </c:ext>
            </c:extLst>
          </c:dPt>
          <c:dPt>
            <c:idx val="6"/>
            <c:invertIfNegative val="0"/>
            <c:bubble3D val="0"/>
            <c:spPr>
              <a:solidFill>
                <a:schemeClr val="accent2">
                  <a:lumMod val="50000"/>
                </a:schemeClr>
              </a:solidFill>
              <a:ln>
                <a:noFill/>
              </a:ln>
              <a:effectLst/>
            </c:spPr>
            <c:extLst>
              <c:ext xmlns:c16="http://schemas.microsoft.com/office/drawing/2014/chart" uri="{C3380CC4-5D6E-409C-BE32-E72D297353CC}">
                <c16:uniqueId val="{00000005-9A8E-4DCE-9AEF-A01F3739EAAE}"/>
              </c:ext>
            </c:extLst>
          </c:dPt>
          <c:dPt>
            <c:idx val="7"/>
            <c:invertIfNegative val="0"/>
            <c:bubble3D val="0"/>
            <c:spPr>
              <a:solidFill>
                <a:schemeClr val="accent2">
                  <a:lumMod val="50000"/>
                </a:schemeClr>
              </a:solidFill>
              <a:ln>
                <a:noFill/>
              </a:ln>
              <a:effectLst/>
            </c:spPr>
            <c:extLst>
              <c:ext xmlns:c16="http://schemas.microsoft.com/office/drawing/2014/chart" uri="{C3380CC4-5D6E-409C-BE32-E72D297353CC}">
                <c16:uniqueId val="{00000007-9A8E-4DCE-9AEF-A01F3739EAAE}"/>
              </c:ext>
            </c:extLst>
          </c:dPt>
          <c:cat>
            <c:multiLvlStrRef>
              <c:f>Gender!$AC$2:$AJ$3</c:f>
              <c:multiLvlStrCache>
                <c:ptCount val="8"/>
                <c:lvl>
                  <c:pt idx="0">
                    <c:v>Summer 2019</c:v>
                  </c:pt>
                  <c:pt idx="1">
                    <c:v>Summer 2020</c:v>
                  </c:pt>
                  <c:pt idx="2">
                    <c:v>Summer 2021</c:v>
                  </c:pt>
                  <c:pt idx="3">
                    <c:v>Summer 2022</c:v>
                  </c:pt>
                  <c:pt idx="4">
                    <c:v>Summer 2019</c:v>
                  </c:pt>
                  <c:pt idx="5">
                    <c:v>Summer 2020</c:v>
                  </c:pt>
                  <c:pt idx="6">
                    <c:v>Summer 2021</c:v>
                  </c:pt>
                  <c:pt idx="7">
                    <c:v>Summer 2022</c:v>
                  </c:pt>
                </c:lvl>
                <c:lvl>
                  <c:pt idx="0">
                    <c:v>Female</c:v>
                  </c:pt>
                  <c:pt idx="4">
                    <c:v>Male</c:v>
                  </c:pt>
                </c:lvl>
              </c:multiLvlStrCache>
            </c:multiLvlStrRef>
          </c:cat>
          <c:val>
            <c:numRef>
              <c:f>Gender!$AC$4:$AJ$4</c:f>
              <c:numCache>
                <c:formatCode>0%</c:formatCode>
                <c:ptCount val="8"/>
                <c:pt idx="0">
                  <c:v>0.5104542177361211</c:v>
                </c:pt>
                <c:pt idx="1">
                  <c:v>0.5843960990247562</c:v>
                </c:pt>
                <c:pt idx="2">
                  <c:v>0.67315436241610738</c:v>
                </c:pt>
                <c:pt idx="3">
                  <c:v>0.64280798348245005</c:v>
                </c:pt>
                <c:pt idx="4">
                  <c:v>0.52594339622641506</c:v>
                </c:pt>
                <c:pt idx="5">
                  <c:v>0.55747126436781613</c:v>
                </c:pt>
                <c:pt idx="6">
                  <c:v>0.67109634551495012</c:v>
                </c:pt>
                <c:pt idx="7">
                  <c:v>0.62147753236862147</c:v>
                </c:pt>
              </c:numCache>
            </c:numRef>
          </c:val>
          <c:extLst>
            <c:ext xmlns:c16="http://schemas.microsoft.com/office/drawing/2014/chart" uri="{C3380CC4-5D6E-409C-BE32-E72D297353CC}">
              <c16:uniqueId val="{00000008-9A8E-4DCE-9AEF-A01F3739EAAE}"/>
            </c:ext>
          </c:extLst>
        </c:ser>
        <c:dLbls>
          <c:showLegendKey val="0"/>
          <c:showVal val="0"/>
          <c:showCatName val="0"/>
          <c:showSerName val="0"/>
          <c:showPercent val="0"/>
          <c:showBubbleSize val="0"/>
        </c:dLbls>
        <c:gapWidth val="150"/>
        <c:axId val="814590671"/>
        <c:axId val="814591087"/>
      </c:barChart>
      <c:lineChart>
        <c:grouping val="standard"/>
        <c:varyColors val="0"/>
        <c:dLbls>
          <c:showLegendKey val="0"/>
          <c:showVal val="0"/>
          <c:showCatName val="0"/>
          <c:showSerName val="0"/>
          <c:showPercent val="0"/>
          <c:showBubbleSize val="0"/>
        </c:dLbls>
        <c:marker val="1"/>
        <c:smooth val="0"/>
        <c:axId val="814590671"/>
        <c:axId val="814591087"/>
        <c:extLst>
          <c:ext xmlns:c15="http://schemas.microsoft.com/office/drawing/2012/chart" uri="{02D57815-91ED-43cb-92C2-25804820EDAC}">
            <c15:filteredLineSeries>
              <c15:ser>
                <c:idx val="1"/>
                <c:order val="1"/>
                <c:tx>
                  <c:strRef>
                    <c:extLst>
                      <c:ext uri="{02D57815-91ED-43cb-92C2-25804820EDAC}">
                        <c15:formulaRef>
                          <c15:sqref>Gender!$AB$5</c15:sqref>
                        </c15:formulaRef>
                      </c:ext>
                    </c:extLst>
                    <c:strCache>
                      <c:ptCount val="1"/>
                      <c:pt idx="0">
                        <c:v>State %</c:v>
                      </c:pt>
                    </c:strCache>
                  </c:strRef>
                </c:tx>
                <c:spPr>
                  <a:ln w="28575" cap="rnd">
                    <a:solidFill>
                      <a:schemeClr val="accent2">
                        <a:tint val="58000"/>
                      </a:schemeClr>
                    </a:solidFill>
                    <a:round/>
                  </a:ln>
                  <a:effectLst/>
                </c:spPr>
                <c:marker>
                  <c:symbol val="circle"/>
                  <c:size val="5"/>
                  <c:spPr>
                    <a:solidFill>
                      <a:schemeClr val="accent2">
                        <a:tint val="58000"/>
                      </a:schemeClr>
                    </a:solidFill>
                    <a:ln w="9525">
                      <a:solidFill>
                        <a:schemeClr val="accent2">
                          <a:tint val="58000"/>
                        </a:schemeClr>
                      </a:solidFill>
                    </a:ln>
                    <a:effectLst/>
                  </c:spPr>
                </c:marker>
                <c:dPt>
                  <c:idx val="4"/>
                  <c:marker>
                    <c:symbol val="circle"/>
                    <c:size val="5"/>
                    <c:spPr>
                      <a:solidFill>
                        <a:srgbClr val="FFC846">
                          <a:tint val="58000"/>
                        </a:srgbClr>
                      </a:solidFill>
                      <a:ln w="9525">
                        <a:noFill/>
                      </a:ln>
                      <a:effectLst/>
                      <a:extLst>
                        <a:ext uri="{91240B29-F687-4F45-9708-019B960494DF}">
                          <a14:hiddenLine xmlns:a14="http://schemas.microsoft.com/office/drawing/2010/main" w="9525">
                            <a:solidFill>
                              <a:srgbClr val="FFC846">
                                <a:tint val="58000"/>
                              </a:srgbClr>
                            </a:solidFill>
                          </a14:hiddenLine>
                        </a:ext>
                      </a:extLst>
                    </c:spPr>
                  </c:marker>
                  <c:bubble3D val="0"/>
                  <c:spPr>
                    <a:ln w="28575" cap="rnd">
                      <a:noFill/>
                      <a:round/>
                    </a:ln>
                    <a:effectLst/>
                    <a:extLst>
                      <a:ext uri="{91240B29-F687-4F45-9708-019B960494DF}">
                        <a14:hiddenLine xmlns:a14="http://schemas.microsoft.com/office/drawing/2010/main" w="28575" cap="rnd">
                          <a:solidFill>
                            <a:srgbClr val="FFC846">
                              <a:tint val="58000"/>
                            </a:srgbClr>
                          </a:solidFill>
                          <a:round/>
                        </a14:hiddenLine>
                      </a:ext>
                    </a:extLst>
                  </c:spPr>
                  <c:extLst>
                    <c:ext xmlns:c16="http://schemas.microsoft.com/office/drawing/2014/chart" uri="{C3380CC4-5D6E-409C-BE32-E72D297353CC}">
                      <c16:uniqueId val="{0000000E-9A8E-4DCE-9AEF-A01F3739EAAE}"/>
                    </c:ext>
                  </c:extLst>
                </c:dPt>
                <c:cat>
                  <c:multiLvlStrRef>
                    <c:extLst>
                      <c:ext uri="{02D57815-91ED-43cb-92C2-25804820EDAC}">
                        <c15:formulaRef>
                          <c15:sqref>Gender!$AC$2:$AJ$3</c15:sqref>
                        </c15:formulaRef>
                      </c:ext>
                    </c:extLst>
                    <c:multiLvlStrCache>
                      <c:ptCount val="8"/>
                      <c:lvl>
                        <c:pt idx="0">
                          <c:v>Summer 2019</c:v>
                        </c:pt>
                        <c:pt idx="1">
                          <c:v>Summer 2020</c:v>
                        </c:pt>
                        <c:pt idx="2">
                          <c:v>Summer 2021</c:v>
                        </c:pt>
                        <c:pt idx="3">
                          <c:v>Summer 2022</c:v>
                        </c:pt>
                        <c:pt idx="4">
                          <c:v>Summer 2019</c:v>
                        </c:pt>
                        <c:pt idx="5">
                          <c:v>Summer 2020</c:v>
                        </c:pt>
                        <c:pt idx="6">
                          <c:v>Summer 2021</c:v>
                        </c:pt>
                        <c:pt idx="7">
                          <c:v>Summer 2022</c:v>
                        </c:pt>
                      </c:lvl>
                      <c:lvl>
                        <c:pt idx="0">
                          <c:v>Female</c:v>
                        </c:pt>
                        <c:pt idx="4">
                          <c:v>Male</c:v>
                        </c:pt>
                      </c:lvl>
                    </c:multiLvlStrCache>
                  </c:multiLvlStrRef>
                </c:cat>
                <c:val>
                  <c:numRef>
                    <c:extLst>
                      <c:ext uri="{02D57815-91ED-43cb-92C2-25804820EDAC}">
                        <c15:formulaRef>
                          <c15:sqref>Gender!$AC$5:$AJ$5</c15:sqref>
                        </c15:formulaRef>
                      </c:ext>
                    </c:extLst>
                    <c:numCache>
                      <c:formatCode>0%</c:formatCode>
                      <c:ptCount val="8"/>
                      <c:pt idx="0">
                        <c:v>0.5104542177361211</c:v>
                      </c:pt>
                      <c:pt idx="1">
                        <c:v>0.5843960990247562</c:v>
                      </c:pt>
                      <c:pt idx="2">
                        <c:v>0.67315436241610738</c:v>
                      </c:pt>
                      <c:pt idx="3">
                        <c:v>0.64280798348245005</c:v>
                      </c:pt>
                      <c:pt idx="4">
                        <c:v>0.52594339622641506</c:v>
                      </c:pt>
                      <c:pt idx="5">
                        <c:v>0.55747126436781613</c:v>
                      </c:pt>
                      <c:pt idx="6">
                        <c:v>0.67109634551495012</c:v>
                      </c:pt>
                      <c:pt idx="7">
                        <c:v>0.62147753236862147</c:v>
                      </c:pt>
                    </c:numCache>
                  </c:numRef>
                </c:val>
                <c:smooth val="0"/>
                <c:extLst>
                  <c:ext xmlns:c16="http://schemas.microsoft.com/office/drawing/2014/chart" uri="{C3380CC4-5D6E-409C-BE32-E72D297353CC}">
                    <c16:uniqueId val="{0000000F-9A8E-4DCE-9AEF-A01F3739EAAE}"/>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Gender!$AB$6</c15:sqref>
                        </c15:formulaRef>
                      </c:ext>
                    </c:extLst>
                    <c:strCache>
                      <c:ptCount val="1"/>
                      <c:pt idx="0">
                        <c:v>Target 60%</c:v>
                      </c:pt>
                    </c:strCache>
                  </c:strRef>
                </c:tx>
                <c:spPr>
                  <a:ln w="12700" cap="rnd" cmpd="sng" algn="ctr">
                    <a:solidFill>
                      <a:srgbClr val="5C6670">
                        <a:lumMod val="100000"/>
                      </a:srgbClr>
                    </a:solidFill>
                    <a:prstDash val="dash"/>
                    <a:round/>
                    <a:headEnd type="none" w="med" len="med"/>
                    <a:tailEnd type="none" w="med" len="med"/>
                  </a:ln>
                  <a:effectLst/>
                </c:spPr>
                <c:marker>
                  <c:symbol val="none"/>
                </c:marker>
                <c:cat>
                  <c:multiLvlStrRef>
                    <c:extLst xmlns:c15="http://schemas.microsoft.com/office/drawing/2012/chart">
                      <c:ext xmlns:c15="http://schemas.microsoft.com/office/drawing/2012/chart" uri="{02D57815-91ED-43cb-92C2-25804820EDAC}">
                        <c15:formulaRef>
                          <c15:sqref>Gender!$AC$2:$AJ$3</c15:sqref>
                        </c15:formulaRef>
                      </c:ext>
                    </c:extLst>
                    <c:multiLvlStrCache>
                      <c:ptCount val="8"/>
                      <c:lvl>
                        <c:pt idx="0">
                          <c:v>Summer 2019</c:v>
                        </c:pt>
                        <c:pt idx="1">
                          <c:v>Summer 2020</c:v>
                        </c:pt>
                        <c:pt idx="2">
                          <c:v>Summer 2021</c:v>
                        </c:pt>
                        <c:pt idx="3">
                          <c:v>Summer 2022</c:v>
                        </c:pt>
                        <c:pt idx="4">
                          <c:v>Summer 2019</c:v>
                        </c:pt>
                        <c:pt idx="5">
                          <c:v>Summer 2020</c:v>
                        </c:pt>
                        <c:pt idx="6">
                          <c:v>Summer 2021</c:v>
                        </c:pt>
                        <c:pt idx="7">
                          <c:v>Summer 2022</c:v>
                        </c:pt>
                      </c:lvl>
                      <c:lvl>
                        <c:pt idx="0">
                          <c:v>Female</c:v>
                        </c:pt>
                        <c:pt idx="4">
                          <c:v>Male</c:v>
                        </c:pt>
                      </c:lvl>
                    </c:multiLvlStrCache>
                  </c:multiLvlStrRef>
                </c:cat>
                <c:val>
                  <c:numRef>
                    <c:extLst xmlns:c15="http://schemas.microsoft.com/office/drawing/2012/chart">
                      <c:ext xmlns:c15="http://schemas.microsoft.com/office/drawing/2012/chart" uri="{02D57815-91ED-43cb-92C2-25804820EDAC}">
                        <c15:formulaRef>
                          <c15:sqref>Gender!$AC$6:$AJ$6</c15:sqref>
                        </c15:formulaRef>
                      </c:ext>
                    </c:extLst>
                    <c:numCache>
                      <c:formatCode>0%</c:formatCode>
                      <c:ptCount val="8"/>
                      <c:pt idx="0">
                        <c:v>0.6</c:v>
                      </c:pt>
                      <c:pt idx="1">
                        <c:v>0.6</c:v>
                      </c:pt>
                      <c:pt idx="2">
                        <c:v>0.6</c:v>
                      </c:pt>
                      <c:pt idx="3">
                        <c:v>0.6</c:v>
                      </c:pt>
                      <c:pt idx="4">
                        <c:v>0.6</c:v>
                      </c:pt>
                      <c:pt idx="5">
                        <c:v>0.6</c:v>
                      </c:pt>
                      <c:pt idx="6">
                        <c:v>0.6</c:v>
                      </c:pt>
                      <c:pt idx="7">
                        <c:v>0.6</c:v>
                      </c:pt>
                    </c:numCache>
                  </c:numRef>
                </c:val>
                <c:smooth val="0"/>
                <c:extLst xmlns:c15="http://schemas.microsoft.com/office/drawing/2012/chart">
                  <c:ext xmlns:c16="http://schemas.microsoft.com/office/drawing/2014/chart" uri="{C3380CC4-5D6E-409C-BE32-E72D297353CC}">
                    <c16:uniqueId val="{00000009-9A8E-4DCE-9AEF-A01F3739EAAE}"/>
                  </c:ext>
                </c:extLst>
              </c15:ser>
            </c15:filteredLineSeries>
          </c:ext>
        </c:extLst>
      </c:lineChart>
      <c:lineChart>
        <c:grouping val="standard"/>
        <c:varyColors val="0"/>
        <c:ser>
          <c:idx val="6"/>
          <c:order val="6"/>
          <c:tx>
            <c:strRef>
              <c:f>Gender!$AB$10</c:f>
              <c:strCache>
                <c:ptCount val="1"/>
                <c:pt idx="0">
                  <c:v>STATE Participated</c:v>
                </c:pt>
              </c:strCache>
            </c:strRef>
          </c:tx>
          <c:spPr>
            <a:ln w="28575" cap="rnd">
              <a:noFill/>
              <a:round/>
            </a:ln>
            <a:effectLst/>
            <a:extLst>
              <a:ext uri="{91240B29-F687-4F45-9708-019B960494DF}">
                <a14:hiddenLine xmlns:a14="http://schemas.microsoft.com/office/drawing/2010/main" w="28575" cap="rnd">
                  <a:solidFill>
                    <a:srgbClr val="FFC846">
                      <a:shade val="72000"/>
                    </a:srgbClr>
                  </a:solidFill>
                  <a:round/>
                </a14:hiddenLine>
              </a:ext>
            </a:extLst>
          </c:spPr>
          <c:marker>
            <c:symbol val="none"/>
          </c:marker>
          <c:cat>
            <c:multiLvlStrRef>
              <c:f>Gender!$AC$2:$AJ$3</c:f>
              <c:multiLvlStrCache>
                <c:ptCount val="8"/>
                <c:lvl>
                  <c:pt idx="0">
                    <c:v>Summer 2019</c:v>
                  </c:pt>
                  <c:pt idx="1">
                    <c:v>Summer 2020</c:v>
                  </c:pt>
                  <c:pt idx="2">
                    <c:v>Summer 2021</c:v>
                  </c:pt>
                  <c:pt idx="3">
                    <c:v>Summer 2022</c:v>
                  </c:pt>
                  <c:pt idx="4">
                    <c:v>Summer 2019</c:v>
                  </c:pt>
                  <c:pt idx="5">
                    <c:v>Summer 2020</c:v>
                  </c:pt>
                  <c:pt idx="6">
                    <c:v>Summer 2021</c:v>
                  </c:pt>
                  <c:pt idx="7">
                    <c:v>Summer 2022</c:v>
                  </c:pt>
                </c:lvl>
                <c:lvl>
                  <c:pt idx="0">
                    <c:v>Female</c:v>
                  </c:pt>
                  <c:pt idx="4">
                    <c:v>Male</c:v>
                  </c:pt>
                </c:lvl>
              </c:multiLvlStrCache>
            </c:multiLvlStrRef>
          </c:cat>
          <c:val>
            <c:numRef>
              <c:f>Gender!$AC$10:$AJ$10</c:f>
              <c:numCache>
                <c:formatCode>0</c:formatCode>
                <c:ptCount val="8"/>
                <c:pt idx="0">
                  <c:v>708</c:v>
                </c:pt>
                <c:pt idx="1">
                  <c:v>779</c:v>
                </c:pt>
                <c:pt idx="2" formatCode="General">
                  <c:v>1003</c:v>
                </c:pt>
                <c:pt idx="3">
                  <c:v>934</c:v>
                </c:pt>
                <c:pt idx="4">
                  <c:v>1338</c:v>
                </c:pt>
                <c:pt idx="5">
                  <c:v>1358</c:v>
                </c:pt>
                <c:pt idx="6" formatCode="General">
                  <c:v>1616</c:v>
                </c:pt>
                <c:pt idx="7">
                  <c:v>1632</c:v>
                </c:pt>
              </c:numCache>
            </c:numRef>
          </c:val>
          <c:smooth val="0"/>
          <c:extLst>
            <c:ext xmlns:c16="http://schemas.microsoft.com/office/drawing/2014/chart" uri="{C3380CC4-5D6E-409C-BE32-E72D297353CC}">
              <c16:uniqueId val="{0000000A-9A8E-4DCE-9AEF-A01F3739EAAE}"/>
            </c:ext>
          </c:extLst>
        </c:ser>
        <c:ser>
          <c:idx val="7"/>
          <c:order val="7"/>
          <c:tx>
            <c:strRef>
              <c:f>Gender!$AB$11</c:f>
              <c:strCache>
                <c:ptCount val="1"/>
                <c:pt idx="0">
                  <c:v>STATE Didn't</c:v>
                </c:pt>
              </c:strCache>
            </c:strRef>
          </c:tx>
          <c:spPr>
            <a:ln w="28575" cap="rnd">
              <a:noFill/>
              <a:round/>
            </a:ln>
            <a:effectLst/>
            <a:extLst>
              <a:ext uri="{91240B29-F687-4F45-9708-019B960494DF}">
                <a14:hiddenLine xmlns:a14="http://schemas.microsoft.com/office/drawing/2010/main" w="28575" cap="rnd">
                  <a:solidFill>
                    <a:srgbClr val="FFC846">
                      <a:shade val="58000"/>
                    </a:srgbClr>
                  </a:solidFill>
                  <a:round/>
                </a14:hiddenLine>
              </a:ext>
            </a:extLst>
          </c:spPr>
          <c:marker>
            <c:symbol val="none"/>
          </c:marker>
          <c:cat>
            <c:multiLvlStrRef>
              <c:f>Gender!$AC$2:$AJ$3</c:f>
              <c:multiLvlStrCache>
                <c:ptCount val="8"/>
                <c:lvl>
                  <c:pt idx="0">
                    <c:v>Summer 2019</c:v>
                  </c:pt>
                  <c:pt idx="1">
                    <c:v>Summer 2020</c:v>
                  </c:pt>
                  <c:pt idx="2">
                    <c:v>Summer 2021</c:v>
                  </c:pt>
                  <c:pt idx="3">
                    <c:v>Summer 2022</c:v>
                  </c:pt>
                  <c:pt idx="4">
                    <c:v>Summer 2019</c:v>
                  </c:pt>
                  <c:pt idx="5">
                    <c:v>Summer 2020</c:v>
                  </c:pt>
                  <c:pt idx="6">
                    <c:v>Summer 2021</c:v>
                  </c:pt>
                  <c:pt idx="7">
                    <c:v>Summer 2022</c:v>
                  </c:pt>
                </c:lvl>
                <c:lvl>
                  <c:pt idx="0">
                    <c:v>Female</c:v>
                  </c:pt>
                  <c:pt idx="4">
                    <c:v>Male</c:v>
                  </c:pt>
                </c:lvl>
              </c:multiLvlStrCache>
            </c:multiLvlStrRef>
          </c:cat>
          <c:val>
            <c:numRef>
              <c:f>Gender!$AC$11:$AJ$11</c:f>
              <c:numCache>
                <c:formatCode>0</c:formatCode>
                <c:ptCount val="8"/>
                <c:pt idx="0">
                  <c:v>679</c:v>
                </c:pt>
                <c:pt idx="1">
                  <c:v>554</c:v>
                </c:pt>
                <c:pt idx="2">
                  <c:v>487</c:v>
                </c:pt>
                <c:pt idx="3">
                  <c:v>519</c:v>
                </c:pt>
                <c:pt idx="4">
                  <c:v>1206</c:v>
                </c:pt>
                <c:pt idx="5">
                  <c:v>1078</c:v>
                </c:pt>
                <c:pt idx="6">
                  <c:v>792</c:v>
                </c:pt>
                <c:pt idx="7">
                  <c:v>994</c:v>
                </c:pt>
              </c:numCache>
            </c:numRef>
          </c:val>
          <c:smooth val="0"/>
          <c:extLst>
            <c:ext xmlns:c16="http://schemas.microsoft.com/office/drawing/2014/chart" uri="{C3380CC4-5D6E-409C-BE32-E72D297353CC}">
              <c16:uniqueId val="{0000000B-9A8E-4DCE-9AEF-A01F3739EAAE}"/>
            </c:ext>
          </c:extLst>
        </c:ser>
        <c:ser>
          <c:idx val="8"/>
          <c:order val="8"/>
          <c:tx>
            <c:strRef>
              <c:f>Gender!$AB$12</c:f>
              <c:strCache>
                <c:ptCount val="1"/>
                <c:pt idx="0">
                  <c:v>STATE Total</c:v>
                </c:pt>
              </c:strCache>
            </c:strRef>
          </c:tx>
          <c:spPr>
            <a:ln w="28575" cap="rnd">
              <a:noFill/>
              <a:round/>
            </a:ln>
            <a:effectLst/>
            <a:extLst>
              <a:ext uri="{91240B29-F687-4F45-9708-019B960494DF}">
                <a14:hiddenLine xmlns:a14="http://schemas.microsoft.com/office/drawing/2010/main" w="28575" cap="rnd">
                  <a:solidFill>
                    <a:srgbClr val="FFC846">
                      <a:shade val="44000"/>
                    </a:srgbClr>
                  </a:solidFill>
                  <a:round/>
                </a14:hiddenLine>
              </a:ext>
            </a:extLst>
          </c:spPr>
          <c:marker>
            <c:symbol val="none"/>
          </c:marker>
          <c:cat>
            <c:multiLvlStrRef>
              <c:f>Gender!$AC$2:$AJ$3</c:f>
              <c:multiLvlStrCache>
                <c:ptCount val="8"/>
                <c:lvl>
                  <c:pt idx="0">
                    <c:v>Summer 2019</c:v>
                  </c:pt>
                  <c:pt idx="1">
                    <c:v>Summer 2020</c:v>
                  </c:pt>
                  <c:pt idx="2">
                    <c:v>Summer 2021</c:v>
                  </c:pt>
                  <c:pt idx="3">
                    <c:v>Summer 2022</c:v>
                  </c:pt>
                  <c:pt idx="4">
                    <c:v>Summer 2019</c:v>
                  </c:pt>
                  <c:pt idx="5">
                    <c:v>Summer 2020</c:v>
                  </c:pt>
                  <c:pt idx="6">
                    <c:v>Summer 2021</c:v>
                  </c:pt>
                  <c:pt idx="7">
                    <c:v>Summer 2022</c:v>
                  </c:pt>
                </c:lvl>
                <c:lvl>
                  <c:pt idx="0">
                    <c:v>Female</c:v>
                  </c:pt>
                  <c:pt idx="4">
                    <c:v>Male</c:v>
                  </c:pt>
                </c:lvl>
              </c:multiLvlStrCache>
            </c:multiLvlStrRef>
          </c:cat>
          <c:val>
            <c:numRef>
              <c:f>Gender!$AC$12:$AJ$12</c:f>
              <c:numCache>
                <c:formatCode>0</c:formatCode>
                <c:ptCount val="8"/>
                <c:pt idx="0">
                  <c:v>1387</c:v>
                </c:pt>
                <c:pt idx="1">
                  <c:v>1333</c:v>
                </c:pt>
                <c:pt idx="2" formatCode="General">
                  <c:v>1490</c:v>
                </c:pt>
                <c:pt idx="3">
                  <c:v>1453</c:v>
                </c:pt>
                <c:pt idx="4">
                  <c:v>2544</c:v>
                </c:pt>
                <c:pt idx="5">
                  <c:v>2436</c:v>
                </c:pt>
                <c:pt idx="6" formatCode="General">
                  <c:v>2408</c:v>
                </c:pt>
                <c:pt idx="7">
                  <c:v>2626</c:v>
                </c:pt>
              </c:numCache>
            </c:numRef>
          </c:val>
          <c:smooth val="0"/>
          <c:extLst>
            <c:ext xmlns:c16="http://schemas.microsoft.com/office/drawing/2014/chart" uri="{C3380CC4-5D6E-409C-BE32-E72D297353CC}">
              <c16:uniqueId val="{0000000C-9A8E-4DCE-9AEF-A01F3739EAAE}"/>
            </c:ext>
          </c:extLst>
        </c:ser>
        <c:dLbls>
          <c:showLegendKey val="0"/>
          <c:showVal val="0"/>
          <c:showCatName val="0"/>
          <c:showSerName val="0"/>
          <c:showPercent val="0"/>
          <c:showBubbleSize val="0"/>
        </c:dLbls>
        <c:marker val="1"/>
        <c:smooth val="0"/>
        <c:axId val="814626863"/>
        <c:axId val="814608559"/>
        <c:extLst>
          <c:ext xmlns:c15="http://schemas.microsoft.com/office/drawing/2012/chart" uri="{02D57815-91ED-43cb-92C2-25804820EDAC}">
            <c15:filteredLineSeries>
              <c15:ser>
                <c:idx val="3"/>
                <c:order val="3"/>
                <c:tx>
                  <c:strRef>
                    <c:extLst>
                      <c:ext uri="{02D57815-91ED-43cb-92C2-25804820EDAC}">
                        <c15:formulaRef>
                          <c15:sqref>Gender!$AB$7</c15:sqref>
                        </c15:formulaRef>
                      </c:ext>
                    </c:extLst>
                    <c:strCache>
                      <c:ptCount val="1"/>
                      <c:pt idx="0">
                        <c:v>AU Participated</c:v>
                      </c:pt>
                    </c:strCache>
                  </c:strRef>
                </c:tx>
                <c:spPr>
                  <a:ln w="28575" cap="rnd">
                    <a:noFill/>
                    <a:round/>
                  </a:ln>
                  <a:effectLst/>
                  <a:extLst>
                    <a:ext uri="{91240B29-F687-4F45-9708-019B960494DF}">
                      <a14:hiddenLine xmlns:a14="http://schemas.microsoft.com/office/drawing/2010/main" w="28575" cap="rnd">
                        <a:solidFill>
                          <a:srgbClr val="FFC846">
                            <a:tint val="86000"/>
                          </a:srgbClr>
                        </a:solidFill>
                        <a:round/>
                      </a14:hiddenLine>
                    </a:ext>
                  </a:extLst>
                </c:spPr>
                <c:marker>
                  <c:symbol val="none"/>
                </c:marker>
                <c:cat>
                  <c:multiLvlStrRef>
                    <c:extLst>
                      <c:ext uri="{02D57815-91ED-43cb-92C2-25804820EDAC}">
                        <c15:formulaRef>
                          <c15:sqref>Gender!$AC$2:$AJ$3</c15:sqref>
                        </c15:formulaRef>
                      </c:ext>
                    </c:extLst>
                    <c:multiLvlStrCache>
                      <c:ptCount val="8"/>
                      <c:lvl>
                        <c:pt idx="0">
                          <c:v>Summer 2019</c:v>
                        </c:pt>
                        <c:pt idx="1">
                          <c:v>Summer 2020</c:v>
                        </c:pt>
                        <c:pt idx="2">
                          <c:v>Summer 2021</c:v>
                        </c:pt>
                        <c:pt idx="3">
                          <c:v>Summer 2022</c:v>
                        </c:pt>
                        <c:pt idx="4">
                          <c:v>Summer 2019</c:v>
                        </c:pt>
                        <c:pt idx="5">
                          <c:v>Summer 2020</c:v>
                        </c:pt>
                        <c:pt idx="6">
                          <c:v>Summer 2021</c:v>
                        </c:pt>
                        <c:pt idx="7">
                          <c:v>Summer 2022</c:v>
                        </c:pt>
                      </c:lvl>
                      <c:lvl>
                        <c:pt idx="0">
                          <c:v>Female</c:v>
                        </c:pt>
                        <c:pt idx="4">
                          <c:v>Male</c:v>
                        </c:pt>
                      </c:lvl>
                    </c:multiLvlStrCache>
                  </c:multiLvlStrRef>
                </c:cat>
                <c:val>
                  <c:numRef>
                    <c:extLst>
                      <c:ext uri="{02D57815-91ED-43cb-92C2-25804820EDAC}">
                        <c15:formulaRef>
                          <c15:sqref>Gender!$AC$7:$AJ$7</c15:sqref>
                        </c15:formulaRef>
                      </c:ext>
                    </c:extLst>
                    <c:numCache>
                      <c:formatCode>0</c:formatCode>
                      <c:ptCount val="8"/>
                      <c:pt idx="0">
                        <c:v>708</c:v>
                      </c:pt>
                      <c:pt idx="1">
                        <c:v>779</c:v>
                      </c:pt>
                      <c:pt idx="2" formatCode="General">
                        <c:v>1003</c:v>
                      </c:pt>
                      <c:pt idx="3">
                        <c:v>934</c:v>
                      </c:pt>
                      <c:pt idx="4">
                        <c:v>1338</c:v>
                      </c:pt>
                      <c:pt idx="5">
                        <c:v>1358</c:v>
                      </c:pt>
                      <c:pt idx="6" formatCode="General">
                        <c:v>1616</c:v>
                      </c:pt>
                      <c:pt idx="7">
                        <c:v>1632</c:v>
                      </c:pt>
                    </c:numCache>
                  </c:numRef>
                </c:val>
                <c:smooth val="0"/>
                <c:extLst>
                  <c:ext xmlns:c16="http://schemas.microsoft.com/office/drawing/2014/chart" uri="{C3380CC4-5D6E-409C-BE32-E72D297353CC}">
                    <c16:uniqueId val="{00000010-9A8E-4DCE-9AEF-A01F3739EAAE}"/>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Gender!$AB$8</c15:sqref>
                        </c15:formulaRef>
                      </c:ext>
                    </c:extLst>
                    <c:strCache>
                      <c:ptCount val="1"/>
                      <c:pt idx="0">
                        <c:v>AU Didn't</c:v>
                      </c:pt>
                    </c:strCache>
                  </c:strRef>
                </c:tx>
                <c:spPr>
                  <a:ln w="28575" cap="rnd">
                    <a:noFill/>
                    <a:round/>
                  </a:ln>
                  <a:effectLst/>
                  <a:extLst>
                    <a:ext uri="{91240B29-F687-4F45-9708-019B960494DF}">
                      <a14:hiddenLine xmlns:a14="http://schemas.microsoft.com/office/drawing/2010/main" w="28575" cap="rnd">
                        <a:solidFill>
                          <a:srgbClr val="FFC846"/>
                        </a:solidFill>
                        <a:round/>
                      </a14:hiddenLine>
                    </a:ext>
                  </a:extLst>
                </c:spPr>
                <c:marker>
                  <c:symbol val="none"/>
                </c:marker>
                <c:cat>
                  <c:multiLvlStrRef>
                    <c:extLst xmlns:c15="http://schemas.microsoft.com/office/drawing/2012/chart">
                      <c:ext xmlns:c15="http://schemas.microsoft.com/office/drawing/2012/chart" uri="{02D57815-91ED-43cb-92C2-25804820EDAC}">
                        <c15:formulaRef>
                          <c15:sqref>Gender!$AC$2:$AJ$3</c15:sqref>
                        </c15:formulaRef>
                      </c:ext>
                    </c:extLst>
                    <c:multiLvlStrCache>
                      <c:ptCount val="8"/>
                      <c:lvl>
                        <c:pt idx="0">
                          <c:v>Summer 2019</c:v>
                        </c:pt>
                        <c:pt idx="1">
                          <c:v>Summer 2020</c:v>
                        </c:pt>
                        <c:pt idx="2">
                          <c:v>Summer 2021</c:v>
                        </c:pt>
                        <c:pt idx="3">
                          <c:v>Summer 2022</c:v>
                        </c:pt>
                        <c:pt idx="4">
                          <c:v>Summer 2019</c:v>
                        </c:pt>
                        <c:pt idx="5">
                          <c:v>Summer 2020</c:v>
                        </c:pt>
                        <c:pt idx="6">
                          <c:v>Summer 2021</c:v>
                        </c:pt>
                        <c:pt idx="7">
                          <c:v>Summer 2022</c:v>
                        </c:pt>
                      </c:lvl>
                      <c:lvl>
                        <c:pt idx="0">
                          <c:v>Female</c:v>
                        </c:pt>
                        <c:pt idx="4">
                          <c:v>Male</c:v>
                        </c:pt>
                      </c:lvl>
                    </c:multiLvlStrCache>
                  </c:multiLvlStrRef>
                </c:cat>
                <c:val>
                  <c:numRef>
                    <c:extLst xmlns:c15="http://schemas.microsoft.com/office/drawing/2012/chart">
                      <c:ext xmlns:c15="http://schemas.microsoft.com/office/drawing/2012/chart" uri="{02D57815-91ED-43cb-92C2-25804820EDAC}">
                        <c15:formulaRef>
                          <c15:sqref>Gender!$AC$8:$AJ$8</c15:sqref>
                        </c15:formulaRef>
                      </c:ext>
                    </c:extLst>
                    <c:numCache>
                      <c:formatCode>0</c:formatCode>
                      <c:ptCount val="8"/>
                      <c:pt idx="0">
                        <c:v>679</c:v>
                      </c:pt>
                      <c:pt idx="1">
                        <c:v>554</c:v>
                      </c:pt>
                      <c:pt idx="2">
                        <c:v>487</c:v>
                      </c:pt>
                      <c:pt idx="3">
                        <c:v>519</c:v>
                      </c:pt>
                      <c:pt idx="4">
                        <c:v>1206</c:v>
                      </c:pt>
                      <c:pt idx="5">
                        <c:v>1078</c:v>
                      </c:pt>
                      <c:pt idx="6">
                        <c:v>792</c:v>
                      </c:pt>
                      <c:pt idx="7">
                        <c:v>994</c:v>
                      </c:pt>
                    </c:numCache>
                  </c:numRef>
                </c:val>
                <c:smooth val="0"/>
                <c:extLst xmlns:c15="http://schemas.microsoft.com/office/drawing/2012/chart">
                  <c:ext xmlns:c16="http://schemas.microsoft.com/office/drawing/2014/chart" uri="{C3380CC4-5D6E-409C-BE32-E72D297353CC}">
                    <c16:uniqueId val="{00000011-9A8E-4DCE-9AEF-A01F3739EAAE}"/>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Gender!$AB$9</c15:sqref>
                        </c15:formulaRef>
                      </c:ext>
                    </c:extLst>
                    <c:strCache>
                      <c:ptCount val="1"/>
                      <c:pt idx="0">
                        <c:v>AU Total</c:v>
                      </c:pt>
                    </c:strCache>
                  </c:strRef>
                </c:tx>
                <c:spPr>
                  <a:ln w="28575" cap="rnd">
                    <a:noFill/>
                    <a:round/>
                  </a:ln>
                  <a:effectLst/>
                  <a:extLst>
                    <a:ext uri="{91240B29-F687-4F45-9708-019B960494DF}">
                      <a14:hiddenLine xmlns:a14="http://schemas.microsoft.com/office/drawing/2010/main" w="28575" cap="rnd">
                        <a:solidFill>
                          <a:srgbClr val="FFC846">
                            <a:shade val="86000"/>
                          </a:srgbClr>
                        </a:solidFill>
                        <a:round/>
                      </a14:hiddenLine>
                    </a:ext>
                  </a:extLst>
                </c:spPr>
                <c:marker>
                  <c:symbol val="none"/>
                </c:marker>
                <c:cat>
                  <c:multiLvlStrRef>
                    <c:extLst xmlns:c15="http://schemas.microsoft.com/office/drawing/2012/chart">
                      <c:ext xmlns:c15="http://schemas.microsoft.com/office/drawing/2012/chart" uri="{02D57815-91ED-43cb-92C2-25804820EDAC}">
                        <c15:formulaRef>
                          <c15:sqref>Gender!$AC$2:$AJ$3</c15:sqref>
                        </c15:formulaRef>
                      </c:ext>
                    </c:extLst>
                    <c:multiLvlStrCache>
                      <c:ptCount val="8"/>
                      <c:lvl>
                        <c:pt idx="0">
                          <c:v>Summer 2019</c:v>
                        </c:pt>
                        <c:pt idx="1">
                          <c:v>Summer 2020</c:v>
                        </c:pt>
                        <c:pt idx="2">
                          <c:v>Summer 2021</c:v>
                        </c:pt>
                        <c:pt idx="3">
                          <c:v>Summer 2022</c:v>
                        </c:pt>
                        <c:pt idx="4">
                          <c:v>Summer 2019</c:v>
                        </c:pt>
                        <c:pt idx="5">
                          <c:v>Summer 2020</c:v>
                        </c:pt>
                        <c:pt idx="6">
                          <c:v>Summer 2021</c:v>
                        </c:pt>
                        <c:pt idx="7">
                          <c:v>Summer 2022</c:v>
                        </c:pt>
                      </c:lvl>
                      <c:lvl>
                        <c:pt idx="0">
                          <c:v>Female</c:v>
                        </c:pt>
                        <c:pt idx="4">
                          <c:v>Male</c:v>
                        </c:pt>
                      </c:lvl>
                    </c:multiLvlStrCache>
                  </c:multiLvlStrRef>
                </c:cat>
                <c:val>
                  <c:numRef>
                    <c:extLst xmlns:c15="http://schemas.microsoft.com/office/drawing/2012/chart">
                      <c:ext xmlns:c15="http://schemas.microsoft.com/office/drawing/2012/chart" uri="{02D57815-91ED-43cb-92C2-25804820EDAC}">
                        <c15:formulaRef>
                          <c15:sqref>Gender!$AC$9:$AJ$9</c15:sqref>
                        </c15:formulaRef>
                      </c:ext>
                    </c:extLst>
                    <c:numCache>
                      <c:formatCode>0</c:formatCode>
                      <c:ptCount val="8"/>
                      <c:pt idx="0">
                        <c:v>1387</c:v>
                      </c:pt>
                      <c:pt idx="1">
                        <c:v>1333</c:v>
                      </c:pt>
                      <c:pt idx="2" formatCode="General">
                        <c:v>1490</c:v>
                      </c:pt>
                      <c:pt idx="3">
                        <c:v>1453</c:v>
                      </c:pt>
                      <c:pt idx="4">
                        <c:v>2544</c:v>
                      </c:pt>
                      <c:pt idx="5">
                        <c:v>2436</c:v>
                      </c:pt>
                      <c:pt idx="6" formatCode="General">
                        <c:v>2408</c:v>
                      </c:pt>
                      <c:pt idx="7">
                        <c:v>2626</c:v>
                      </c:pt>
                    </c:numCache>
                  </c:numRef>
                </c:val>
                <c:smooth val="0"/>
                <c:extLst xmlns:c15="http://schemas.microsoft.com/office/drawing/2012/chart">
                  <c:ext xmlns:c16="http://schemas.microsoft.com/office/drawing/2014/chart" uri="{C3380CC4-5D6E-409C-BE32-E72D297353CC}">
                    <c16:uniqueId val="{00000012-9A8E-4DCE-9AEF-A01F3739EAAE}"/>
                  </c:ext>
                </c:extLst>
              </c15:ser>
            </c15:filteredLineSeries>
          </c:ext>
        </c:extLst>
      </c:lineChart>
      <c:catAx>
        <c:axId val="814590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4591087"/>
        <c:crosses val="autoZero"/>
        <c:auto val="1"/>
        <c:lblAlgn val="ctr"/>
        <c:lblOffset val="100"/>
        <c:noMultiLvlLbl val="0"/>
      </c:catAx>
      <c:valAx>
        <c:axId val="8145910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814590671"/>
        <c:crosses val="autoZero"/>
        <c:crossBetween val="between"/>
      </c:valAx>
      <c:valAx>
        <c:axId val="814608559"/>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F"/>
                </a:solidFill>
                <a:latin typeface="+mn-lt"/>
                <a:ea typeface="+mn-ea"/>
                <a:cs typeface="+mn-cs"/>
              </a:defRPr>
            </a:pPr>
            <a:endParaRPr lang="en-US"/>
          </a:p>
        </c:txPr>
        <c:crossAx val="814626863"/>
        <c:crosses val="max"/>
        <c:crossBetween val="between"/>
      </c:valAx>
      <c:catAx>
        <c:axId val="814626863"/>
        <c:scaling>
          <c:orientation val="minMax"/>
        </c:scaling>
        <c:delete val="1"/>
        <c:axPos val="b"/>
        <c:numFmt formatCode="General" sourceLinked="1"/>
        <c:majorTickMark val="out"/>
        <c:minorTickMark val="none"/>
        <c:tickLblPos val="nextTo"/>
        <c:crossAx val="814608559"/>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rgbClr val="000000"/>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000" b="0" i="0" u="none" strike="noStrike" kern="1200" spc="0" baseline="0">
                <a:solidFill>
                  <a:srgbClr val="000000"/>
                </a:solidFill>
                <a:latin typeface="+mn-lt"/>
                <a:ea typeface="+mn-ea"/>
                <a:cs typeface="+mn-cs"/>
              </a:defRPr>
            </a:pPr>
            <a:r>
              <a:rPr lang="en-US" sz="2000" dirty="0">
                <a:solidFill>
                  <a:srgbClr val="000000"/>
                </a:solidFill>
              </a:rPr>
              <a:t>State - Race 4-Year Trend</a:t>
            </a:r>
          </a:p>
        </c:rich>
      </c:tx>
      <c:overlay val="0"/>
      <c:spPr>
        <a:noFill/>
        <a:ln>
          <a:noFill/>
        </a:ln>
        <a:effectLst/>
      </c:spPr>
      <c:txPr>
        <a:bodyPr rot="0" spcFirstLastPara="1" vertOverflow="ellipsis" vert="horz" wrap="square" anchor="ctr" anchorCtr="1"/>
        <a:lstStyle/>
        <a:p>
          <a:pPr>
            <a:defRPr sz="2000" b="0"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Race!$AZ$4</c:f>
              <c:strCache>
                <c:ptCount val="1"/>
                <c:pt idx="0">
                  <c:v>State Percent</c:v>
                </c:pt>
              </c:strCache>
            </c:strRef>
          </c:tx>
          <c:spPr>
            <a:solidFill>
              <a:srgbClr val="8DC63F">
                <a:lumMod val="100000"/>
              </a:srgbClr>
            </a:solidFill>
            <a:ln>
              <a:noFill/>
            </a:ln>
            <a:effectLst/>
          </c:spPr>
          <c:invertIfNegative val="0"/>
          <c:dPt>
            <c:idx val="4"/>
            <c:invertIfNegative val="0"/>
            <c:bubble3D val="0"/>
            <c:spPr>
              <a:solidFill>
                <a:srgbClr val="8DC63F">
                  <a:lumMod val="75000"/>
                </a:srgbClr>
              </a:solidFill>
              <a:ln>
                <a:noFill/>
              </a:ln>
              <a:effectLst/>
            </c:spPr>
            <c:extLst>
              <c:ext xmlns:c16="http://schemas.microsoft.com/office/drawing/2014/chart" uri="{C3380CC4-5D6E-409C-BE32-E72D297353CC}">
                <c16:uniqueId val="{00000001-6261-4E10-9214-E7BF24C32AFD}"/>
              </c:ext>
            </c:extLst>
          </c:dPt>
          <c:dPt>
            <c:idx val="5"/>
            <c:invertIfNegative val="0"/>
            <c:bubble3D val="0"/>
            <c:spPr>
              <a:solidFill>
                <a:srgbClr val="8DC63F">
                  <a:lumMod val="75000"/>
                </a:srgbClr>
              </a:solidFill>
              <a:ln>
                <a:noFill/>
              </a:ln>
              <a:effectLst/>
            </c:spPr>
            <c:extLst>
              <c:ext xmlns:c16="http://schemas.microsoft.com/office/drawing/2014/chart" uri="{C3380CC4-5D6E-409C-BE32-E72D297353CC}">
                <c16:uniqueId val="{00000003-6261-4E10-9214-E7BF24C32AFD}"/>
              </c:ext>
            </c:extLst>
          </c:dPt>
          <c:dPt>
            <c:idx val="6"/>
            <c:invertIfNegative val="0"/>
            <c:bubble3D val="0"/>
            <c:spPr>
              <a:solidFill>
                <a:srgbClr val="8DC63F">
                  <a:lumMod val="75000"/>
                </a:srgbClr>
              </a:solidFill>
              <a:ln>
                <a:noFill/>
              </a:ln>
              <a:effectLst/>
            </c:spPr>
            <c:extLst>
              <c:ext xmlns:c16="http://schemas.microsoft.com/office/drawing/2014/chart" uri="{C3380CC4-5D6E-409C-BE32-E72D297353CC}">
                <c16:uniqueId val="{00000005-6261-4E10-9214-E7BF24C32AFD}"/>
              </c:ext>
            </c:extLst>
          </c:dPt>
          <c:dPt>
            <c:idx val="7"/>
            <c:invertIfNegative val="0"/>
            <c:bubble3D val="0"/>
            <c:spPr>
              <a:solidFill>
                <a:srgbClr val="8DC63F">
                  <a:lumMod val="75000"/>
                </a:srgbClr>
              </a:solidFill>
              <a:ln>
                <a:noFill/>
              </a:ln>
              <a:effectLst/>
            </c:spPr>
            <c:extLst>
              <c:ext xmlns:c16="http://schemas.microsoft.com/office/drawing/2014/chart" uri="{C3380CC4-5D6E-409C-BE32-E72D297353CC}">
                <c16:uniqueId val="{00000007-6261-4E10-9214-E7BF24C32AFD}"/>
              </c:ext>
            </c:extLst>
          </c:dPt>
          <c:dPt>
            <c:idx val="8"/>
            <c:invertIfNegative val="0"/>
            <c:bubble3D val="0"/>
            <c:spPr>
              <a:solidFill>
                <a:srgbClr val="8DC63F">
                  <a:lumMod val="85000"/>
                  <a:lumOff val="15000"/>
                </a:srgbClr>
              </a:solidFill>
              <a:ln>
                <a:noFill/>
              </a:ln>
              <a:effectLst/>
            </c:spPr>
            <c:extLst>
              <c:ext xmlns:c16="http://schemas.microsoft.com/office/drawing/2014/chart" uri="{C3380CC4-5D6E-409C-BE32-E72D297353CC}">
                <c16:uniqueId val="{00000009-6261-4E10-9214-E7BF24C32AFD}"/>
              </c:ext>
            </c:extLst>
          </c:dPt>
          <c:dPt>
            <c:idx val="9"/>
            <c:invertIfNegative val="0"/>
            <c:bubble3D val="0"/>
            <c:spPr>
              <a:solidFill>
                <a:srgbClr val="8DC63F">
                  <a:lumMod val="85000"/>
                  <a:lumOff val="15000"/>
                </a:srgbClr>
              </a:solidFill>
              <a:ln>
                <a:noFill/>
              </a:ln>
              <a:effectLst/>
            </c:spPr>
            <c:extLst>
              <c:ext xmlns:c16="http://schemas.microsoft.com/office/drawing/2014/chart" uri="{C3380CC4-5D6E-409C-BE32-E72D297353CC}">
                <c16:uniqueId val="{0000000B-6261-4E10-9214-E7BF24C32AFD}"/>
              </c:ext>
            </c:extLst>
          </c:dPt>
          <c:dPt>
            <c:idx val="10"/>
            <c:invertIfNegative val="0"/>
            <c:bubble3D val="0"/>
            <c:spPr>
              <a:solidFill>
                <a:srgbClr val="8DC63F">
                  <a:lumMod val="85000"/>
                  <a:lumOff val="15000"/>
                </a:srgbClr>
              </a:solidFill>
              <a:ln>
                <a:noFill/>
              </a:ln>
              <a:effectLst/>
            </c:spPr>
            <c:extLst>
              <c:ext xmlns:c16="http://schemas.microsoft.com/office/drawing/2014/chart" uri="{C3380CC4-5D6E-409C-BE32-E72D297353CC}">
                <c16:uniqueId val="{0000000D-6261-4E10-9214-E7BF24C32AFD}"/>
              </c:ext>
            </c:extLst>
          </c:dPt>
          <c:dPt>
            <c:idx val="11"/>
            <c:invertIfNegative val="0"/>
            <c:bubble3D val="0"/>
            <c:spPr>
              <a:solidFill>
                <a:srgbClr val="8DC63F">
                  <a:lumMod val="85000"/>
                  <a:lumOff val="15000"/>
                </a:srgbClr>
              </a:solidFill>
              <a:ln>
                <a:noFill/>
              </a:ln>
              <a:effectLst/>
            </c:spPr>
            <c:extLst>
              <c:ext xmlns:c16="http://schemas.microsoft.com/office/drawing/2014/chart" uri="{C3380CC4-5D6E-409C-BE32-E72D297353CC}">
                <c16:uniqueId val="{0000000F-6261-4E10-9214-E7BF24C32AFD}"/>
              </c:ext>
            </c:extLst>
          </c:dPt>
          <c:dPt>
            <c:idx val="12"/>
            <c:invertIfNegative val="0"/>
            <c:bubble3D val="0"/>
            <c:spPr>
              <a:solidFill>
                <a:srgbClr val="8DC63F">
                  <a:lumMod val="50000"/>
                </a:srgbClr>
              </a:solidFill>
              <a:ln>
                <a:noFill/>
              </a:ln>
              <a:effectLst/>
            </c:spPr>
            <c:extLst>
              <c:ext xmlns:c16="http://schemas.microsoft.com/office/drawing/2014/chart" uri="{C3380CC4-5D6E-409C-BE32-E72D297353CC}">
                <c16:uniqueId val="{00000011-6261-4E10-9214-E7BF24C32AFD}"/>
              </c:ext>
            </c:extLst>
          </c:dPt>
          <c:dPt>
            <c:idx val="13"/>
            <c:invertIfNegative val="0"/>
            <c:bubble3D val="0"/>
            <c:spPr>
              <a:solidFill>
                <a:srgbClr val="8DC63F">
                  <a:lumMod val="50000"/>
                </a:srgbClr>
              </a:solidFill>
              <a:ln>
                <a:noFill/>
              </a:ln>
              <a:effectLst/>
            </c:spPr>
            <c:extLst>
              <c:ext xmlns:c16="http://schemas.microsoft.com/office/drawing/2014/chart" uri="{C3380CC4-5D6E-409C-BE32-E72D297353CC}">
                <c16:uniqueId val="{00000013-6261-4E10-9214-E7BF24C32AFD}"/>
              </c:ext>
            </c:extLst>
          </c:dPt>
          <c:dPt>
            <c:idx val="14"/>
            <c:invertIfNegative val="0"/>
            <c:bubble3D val="0"/>
            <c:spPr>
              <a:solidFill>
                <a:srgbClr val="47651E"/>
              </a:solidFill>
              <a:ln>
                <a:noFill/>
              </a:ln>
              <a:effectLst/>
            </c:spPr>
            <c:extLst>
              <c:ext xmlns:c16="http://schemas.microsoft.com/office/drawing/2014/chart" uri="{C3380CC4-5D6E-409C-BE32-E72D297353CC}">
                <c16:uniqueId val="{00000015-6261-4E10-9214-E7BF24C32AFD}"/>
              </c:ext>
            </c:extLst>
          </c:dPt>
          <c:dPt>
            <c:idx val="15"/>
            <c:invertIfNegative val="0"/>
            <c:bubble3D val="0"/>
            <c:spPr>
              <a:solidFill>
                <a:srgbClr val="47651E"/>
              </a:solidFill>
              <a:ln>
                <a:noFill/>
              </a:ln>
              <a:effectLst/>
            </c:spPr>
            <c:extLst>
              <c:ext xmlns:c16="http://schemas.microsoft.com/office/drawing/2014/chart" uri="{C3380CC4-5D6E-409C-BE32-E72D297353CC}">
                <c16:uniqueId val="{00000017-6261-4E10-9214-E7BF24C32AFD}"/>
              </c:ext>
            </c:extLst>
          </c:dPt>
          <c:cat>
            <c:multiLvlStrRef>
              <c:f>Race!$BA$2:$BP$3</c:f>
              <c:multiLvlStrCache>
                <c:ptCount val="16"/>
                <c:lvl>
                  <c:pt idx="0">
                    <c:v>Summer 2019</c:v>
                  </c:pt>
                  <c:pt idx="1">
                    <c:v>Summer 2020</c:v>
                  </c:pt>
                  <c:pt idx="2">
                    <c:v>Summer 2021</c:v>
                  </c:pt>
                  <c:pt idx="3">
                    <c:v>Summer 2022</c:v>
                  </c:pt>
                  <c:pt idx="4">
                    <c:v>Summer 2019</c:v>
                  </c:pt>
                  <c:pt idx="5">
                    <c:v>Summer 2020</c:v>
                  </c:pt>
                  <c:pt idx="6">
                    <c:v>Summer 2021</c:v>
                  </c:pt>
                  <c:pt idx="7">
                    <c:v>Summer 2022</c:v>
                  </c:pt>
                  <c:pt idx="8">
                    <c:v>Summer 2019</c:v>
                  </c:pt>
                  <c:pt idx="9">
                    <c:v>Summer 2020</c:v>
                  </c:pt>
                  <c:pt idx="10">
                    <c:v>Summer 2021</c:v>
                  </c:pt>
                  <c:pt idx="11">
                    <c:v>Summer 2022</c:v>
                  </c:pt>
                  <c:pt idx="12">
                    <c:v>Summer 2019</c:v>
                  </c:pt>
                  <c:pt idx="13">
                    <c:v>Summer 2020</c:v>
                  </c:pt>
                  <c:pt idx="14">
                    <c:v>Summer 2021</c:v>
                  </c:pt>
                  <c:pt idx="15">
                    <c:v>Summer 2022</c:v>
                  </c:pt>
                </c:lvl>
                <c:lvl>
                  <c:pt idx="0">
                    <c:v>White</c:v>
                  </c:pt>
                  <c:pt idx="4">
                    <c:v>Hispanic</c:v>
                  </c:pt>
                  <c:pt idx="8">
                    <c:v>African American</c:v>
                  </c:pt>
                  <c:pt idx="12">
                    <c:v>Other</c:v>
                  </c:pt>
                </c:lvl>
              </c:multiLvlStrCache>
            </c:multiLvlStrRef>
          </c:cat>
          <c:val>
            <c:numRef>
              <c:f>Race!$BA$4:$BP$4</c:f>
              <c:numCache>
                <c:formatCode>0%</c:formatCode>
                <c:ptCount val="16"/>
                <c:pt idx="0">
                  <c:v>0.56150283067421514</c:v>
                </c:pt>
                <c:pt idx="1">
                  <c:v>0.60169491525423724</c:v>
                </c:pt>
                <c:pt idx="2">
                  <c:v>0.70356768100734524</c:v>
                </c:pt>
                <c:pt idx="3">
                  <c:v>0.66342213114754101</c:v>
                </c:pt>
                <c:pt idx="4">
                  <c:v>0.47011417058428473</c:v>
                </c:pt>
                <c:pt idx="5">
                  <c:v>0.54720744680851063</c:v>
                </c:pt>
                <c:pt idx="6">
                  <c:v>0.65815324165029465</c:v>
                </c:pt>
                <c:pt idx="7">
                  <c:v>0.60453709380748011</c:v>
                </c:pt>
                <c:pt idx="8">
                  <c:v>0.49433962264150944</c:v>
                </c:pt>
                <c:pt idx="9">
                  <c:v>0.44747081712062259</c:v>
                </c:pt>
                <c:pt idx="10">
                  <c:v>0.5663716814159292</c:v>
                </c:pt>
                <c:pt idx="11">
                  <c:v>0.532258064516129</c:v>
                </c:pt>
                <c:pt idx="12">
                  <c:v>0.52991452991452992</c:v>
                </c:pt>
                <c:pt idx="13">
                  <c:v>0.56302521008403361</c:v>
                </c:pt>
                <c:pt idx="14">
                  <c:v>0.60669456066945604</c:v>
                </c:pt>
                <c:pt idx="15">
                  <c:v>0.61693548387096775</c:v>
                </c:pt>
              </c:numCache>
            </c:numRef>
          </c:val>
          <c:extLst>
            <c:ext xmlns:c16="http://schemas.microsoft.com/office/drawing/2014/chart" uri="{C3380CC4-5D6E-409C-BE32-E72D297353CC}">
              <c16:uniqueId val="{00000018-6261-4E10-9214-E7BF24C32AFD}"/>
            </c:ext>
          </c:extLst>
        </c:ser>
        <c:dLbls>
          <c:showLegendKey val="0"/>
          <c:showVal val="0"/>
          <c:showCatName val="0"/>
          <c:showSerName val="0"/>
          <c:showPercent val="0"/>
          <c:showBubbleSize val="0"/>
        </c:dLbls>
        <c:gapWidth val="150"/>
        <c:axId val="1585820575"/>
        <c:axId val="1585805183"/>
      </c:barChart>
      <c:lineChart>
        <c:grouping val="standard"/>
        <c:varyColors val="0"/>
        <c:dLbls>
          <c:showLegendKey val="0"/>
          <c:showVal val="0"/>
          <c:showCatName val="0"/>
          <c:showSerName val="0"/>
          <c:showPercent val="0"/>
          <c:showBubbleSize val="0"/>
        </c:dLbls>
        <c:marker val="1"/>
        <c:smooth val="0"/>
        <c:axId val="1585820575"/>
        <c:axId val="1585805183"/>
        <c:extLst>
          <c:ext xmlns:c15="http://schemas.microsoft.com/office/drawing/2012/chart" uri="{02D57815-91ED-43cb-92C2-25804820EDAC}">
            <c15:filteredLineSeries>
              <c15:ser>
                <c:idx val="1"/>
                <c:order val="1"/>
                <c:tx>
                  <c:strRef>
                    <c:extLst>
                      <c:ext uri="{02D57815-91ED-43cb-92C2-25804820EDAC}">
                        <c15:formulaRef>
                          <c15:sqref>Race!$AZ$5</c15:sqref>
                        </c15:formulaRef>
                      </c:ext>
                    </c:extLst>
                    <c:strCache>
                      <c:ptCount val="1"/>
                      <c:pt idx="0">
                        <c:v>State %</c:v>
                      </c:pt>
                    </c:strCache>
                  </c:strRef>
                </c:tx>
                <c:spPr>
                  <a:ln w="28575" cap="rnd">
                    <a:solidFill>
                      <a:schemeClr val="accent1">
                        <a:tint val="58000"/>
                      </a:schemeClr>
                    </a:solidFill>
                    <a:round/>
                  </a:ln>
                  <a:effectLst/>
                </c:spPr>
                <c:marker>
                  <c:symbol val="circle"/>
                  <c:size val="5"/>
                  <c:spPr>
                    <a:solidFill>
                      <a:schemeClr val="accent1">
                        <a:tint val="58000"/>
                      </a:schemeClr>
                    </a:solidFill>
                    <a:ln w="9525">
                      <a:solidFill>
                        <a:schemeClr val="accent1">
                          <a:tint val="58000"/>
                        </a:schemeClr>
                      </a:solidFill>
                    </a:ln>
                    <a:effectLst/>
                  </c:spPr>
                </c:marker>
                <c:dPt>
                  <c:idx val="4"/>
                  <c:marker>
                    <c:symbol val="circle"/>
                    <c:size val="5"/>
                    <c:spPr>
                      <a:solidFill>
                        <a:srgbClr val="8DC63F">
                          <a:tint val="58000"/>
                        </a:srgbClr>
                      </a:solidFill>
                      <a:ln w="9525">
                        <a:noFill/>
                      </a:ln>
                      <a:effectLst/>
                      <a:extLst>
                        <a:ext uri="{91240B29-F687-4F45-9708-019B960494DF}">
                          <a14:hiddenLine xmlns:a14="http://schemas.microsoft.com/office/drawing/2010/main" w="9525">
                            <a:solidFill>
                              <a:srgbClr val="8DC63F">
                                <a:tint val="58000"/>
                              </a:srgbClr>
                            </a:solidFill>
                          </a14:hiddenLine>
                        </a:ext>
                      </a:extLst>
                    </c:spPr>
                  </c:marker>
                  <c:bubble3D val="0"/>
                  <c:spPr>
                    <a:ln w="28575" cap="rnd">
                      <a:noFill/>
                      <a:round/>
                    </a:ln>
                    <a:effectLst/>
                    <a:extLst>
                      <a:ext uri="{91240B29-F687-4F45-9708-019B960494DF}">
                        <a14:hiddenLine xmlns:a14="http://schemas.microsoft.com/office/drawing/2010/main" w="28575" cap="rnd">
                          <a:solidFill>
                            <a:srgbClr val="8DC63F">
                              <a:tint val="58000"/>
                            </a:srgbClr>
                          </a:solidFill>
                          <a:round/>
                        </a14:hiddenLine>
                      </a:ext>
                    </a:extLst>
                  </c:spPr>
                  <c:extLst>
                    <c:ext xmlns:c16="http://schemas.microsoft.com/office/drawing/2014/chart" uri="{C3380CC4-5D6E-409C-BE32-E72D297353CC}">
                      <c16:uniqueId val="{0000001E-6261-4E10-9214-E7BF24C32AFD}"/>
                    </c:ext>
                  </c:extLst>
                </c:dPt>
                <c:dPt>
                  <c:idx val="8"/>
                  <c:marker>
                    <c:symbol val="circle"/>
                    <c:size val="5"/>
                    <c:spPr>
                      <a:solidFill>
                        <a:srgbClr val="8DC63F">
                          <a:tint val="58000"/>
                        </a:srgbClr>
                      </a:solidFill>
                      <a:ln w="9525">
                        <a:noFill/>
                      </a:ln>
                      <a:effectLst/>
                      <a:extLst>
                        <a:ext uri="{91240B29-F687-4F45-9708-019B960494DF}">
                          <a14:hiddenLine xmlns:a14="http://schemas.microsoft.com/office/drawing/2010/main" w="9525">
                            <a:solidFill>
                              <a:srgbClr val="8DC63F">
                                <a:tint val="58000"/>
                              </a:srgbClr>
                            </a:solidFill>
                          </a14:hiddenLine>
                        </a:ext>
                      </a:extLst>
                    </c:spPr>
                  </c:marker>
                  <c:bubble3D val="0"/>
                  <c:spPr>
                    <a:ln w="28575" cap="rnd">
                      <a:noFill/>
                      <a:round/>
                    </a:ln>
                    <a:effectLst/>
                    <a:extLst>
                      <a:ext uri="{91240B29-F687-4F45-9708-019B960494DF}">
                        <a14:hiddenLine xmlns:a14="http://schemas.microsoft.com/office/drawing/2010/main" w="28575" cap="rnd">
                          <a:solidFill>
                            <a:srgbClr val="8DC63F">
                              <a:tint val="58000"/>
                            </a:srgbClr>
                          </a:solidFill>
                          <a:round/>
                        </a14:hiddenLine>
                      </a:ext>
                    </a:extLst>
                  </c:spPr>
                  <c:extLst>
                    <c:ext xmlns:c16="http://schemas.microsoft.com/office/drawing/2014/chart" uri="{C3380CC4-5D6E-409C-BE32-E72D297353CC}">
                      <c16:uniqueId val="{00000020-6261-4E10-9214-E7BF24C32AFD}"/>
                    </c:ext>
                  </c:extLst>
                </c:dPt>
                <c:dPt>
                  <c:idx val="12"/>
                  <c:marker>
                    <c:symbol val="circle"/>
                    <c:size val="5"/>
                    <c:spPr>
                      <a:solidFill>
                        <a:srgbClr val="8DC63F">
                          <a:tint val="58000"/>
                        </a:srgbClr>
                      </a:solidFill>
                      <a:ln w="9525">
                        <a:noFill/>
                      </a:ln>
                      <a:effectLst/>
                      <a:extLst>
                        <a:ext uri="{91240B29-F687-4F45-9708-019B960494DF}">
                          <a14:hiddenLine xmlns:a14="http://schemas.microsoft.com/office/drawing/2010/main" w="9525">
                            <a:solidFill>
                              <a:srgbClr val="8DC63F">
                                <a:tint val="58000"/>
                              </a:srgbClr>
                            </a:solidFill>
                          </a14:hiddenLine>
                        </a:ext>
                      </a:extLst>
                    </c:spPr>
                  </c:marker>
                  <c:bubble3D val="0"/>
                  <c:spPr>
                    <a:ln w="28575" cap="rnd">
                      <a:noFill/>
                      <a:round/>
                    </a:ln>
                    <a:effectLst/>
                    <a:extLst>
                      <a:ext uri="{91240B29-F687-4F45-9708-019B960494DF}">
                        <a14:hiddenLine xmlns:a14="http://schemas.microsoft.com/office/drawing/2010/main" w="28575" cap="rnd">
                          <a:solidFill>
                            <a:srgbClr val="8DC63F">
                              <a:tint val="58000"/>
                            </a:srgbClr>
                          </a:solidFill>
                          <a:round/>
                        </a14:hiddenLine>
                      </a:ext>
                    </a:extLst>
                  </c:spPr>
                  <c:extLst>
                    <c:ext xmlns:c16="http://schemas.microsoft.com/office/drawing/2014/chart" uri="{C3380CC4-5D6E-409C-BE32-E72D297353CC}">
                      <c16:uniqueId val="{00000022-6261-4E10-9214-E7BF24C32AFD}"/>
                    </c:ext>
                  </c:extLst>
                </c:dPt>
                <c:cat>
                  <c:multiLvlStrRef>
                    <c:extLst>
                      <c:ext uri="{02D57815-91ED-43cb-92C2-25804820EDAC}">
                        <c15:formulaRef>
                          <c15:sqref>Race!$BA$2:$BP$3</c15:sqref>
                        </c15:formulaRef>
                      </c:ext>
                    </c:extLst>
                    <c:multiLvlStrCache>
                      <c:ptCount val="16"/>
                      <c:lvl>
                        <c:pt idx="0">
                          <c:v>Summer 2019</c:v>
                        </c:pt>
                        <c:pt idx="1">
                          <c:v>Summer 2020</c:v>
                        </c:pt>
                        <c:pt idx="2">
                          <c:v>Summer 2021</c:v>
                        </c:pt>
                        <c:pt idx="3">
                          <c:v>Summer 2022</c:v>
                        </c:pt>
                        <c:pt idx="4">
                          <c:v>Summer 2019</c:v>
                        </c:pt>
                        <c:pt idx="5">
                          <c:v>Summer 2020</c:v>
                        </c:pt>
                        <c:pt idx="6">
                          <c:v>Summer 2021</c:v>
                        </c:pt>
                        <c:pt idx="7">
                          <c:v>Summer 2022</c:v>
                        </c:pt>
                        <c:pt idx="8">
                          <c:v>Summer 2019</c:v>
                        </c:pt>
                        <c:pt idx="9">
                          <c:v>Summer 2020</c:v>
                        </c:pt>
                        <c:pt idx="10">
                          <c:v>Summer 2021</c:v>
                        </c:pt>
                        <c:pt idx="11">
                          <c:v>Summer 2022</c:v>
                        </c:pt>
                        <c:pt idx="12">
                          <c:v>Summer 2019</c:v>
                        </c:pt>
                        <c:pt idx="13">
                          <c:v>Summer 2020</c:v>
                        </c:pt>
                        <c:pt idx="14">
                          <c:v>Summer 2021</c:v>
                        </c:pt>
                        <c:pt idx="15">
                          <c:v>Summer 2022</c:v>
                        </c:pt>
                      </c:lvl>
                      <c:lvl>
                        <c:pt idx="0">
                          <c:v>White</c:v>
                        </c:pt>
                        <c:pt idx="4">
                          <c:v>Hispanic</c:v>
                        </c:pt>
                        <c:pt idx="8">
                          <c:v>African American</c:v>
                        </c:pt>
                        <c:pt idx="12">
                          <c:v>Other</c:v>
                        </c:pt>
                      </c:lvl>
                    </c:multiLvlStrCache>
                  </c:multiLvlStrRef>
                </c:cat>
                <c:val>
                  <c:numRef>
                    <c:extLst>
                      <c:ext uri="{02D57815-91ED-43cb-92C2-25804820EDAC}">
                        <c15:formulaRef>
                          <c15:sqref>Race!$BA$5:$BP$5</c15:sqref>
                        </c15:formulaRef>
                      </c:ext>
                    </c:extLst>
                    <c:numCache>
                      <c:formatCode>0%</c:formatCode>
                      <c:ptCount val="16"/>
                      <c:pt idx="0">
                        <c:v>0.56150283067421514</c:v>
                      </c:pt>
                      <c:pt idx="1">
                        <c:v>0.60169491525423724</c:v>
                      </c:pt>
                      <c:pt idx="2">
                        <c:v>0.70356768100734524</c:v>
                      </c:pt>
                      <c:pt idx="3">
                        <c:v>0.66342213114754101</c:v>
                      </c:pt>
                      <c:pt idx="4">
                        <c:v>0.47011417058428473</c:v>
                      </c:pt>
                      <c:pt idx="5">
                        <c:v>0.54720744680851063</c:v>
                      </c:pt>
                      <c:pt idx="6">
                        <c:v>0.65815324165029465</c:v>
                      </c:pt>
                      <c:pt idx="7">
                        <c:v>0.60453709380748011</c:v>
                      </c:pt>
                      <c:pt idx="8">
                        <c:v>0.49433962264150944</c:v>
                      </c:pt>
                      <c:pt idx="9">
                        <c:v>0.44747081712062259</c:v>
                      </c:pt>
                      <c:pt idx="10">
                        <c:v>0.5663716814159292</c:v>
                      </c:pt>
                      <c:pt idx="11">
                        <c:v>0.532258064516129</c:v>
                      </c:pt>
                      <c:pt idx="12">
                        <c:v>0.52991452991452992</c:v>
                      </c:pt>
                      <c:pt idx="13">
                        <c:v>0.56302521008403361</c:v>
                      </c:pt>
                      <c:pt idx="14">
                        <c:v>0.60669456066945604</c:v>
                      </c:pt>
                      <c:pt idx="15">
                        <c:v>0.61693548387096775</c:v>
                      </c:pt>
                    </c:numCache>
                  </c:numRef>
                </c:val>
                <c:smooth val="0"/>
                <c:extLst>
                  <c:ext xmlns:c16="http://schemas.microsoft.com/office/drawing/2014/chart" uri="{C3380CC4-5D6E-409C-BE32-E72D297353CC}">
                    <c16:uniqueId val="{00000023-6261-4E10-9214-E7BF24C32AFD}"/>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Race!$AZ$6</c15:sqref>
                        </c15:formulaRef>
                      </c:ext>
                    </c:extLst>
                    <c:strCache>
                      <c:ptCount val="1"/>
                      <c:pt idx="0">
                        <c:v>Target 60%</c:v>
                      </c:pt>
                    </c:strCache>
                  </c:strRef>
                </c:tx>
                <c:spPr>
                  <a:ln w="12700" cap="rnd" cmpd="sng" algn="ctr">
                    <a:solidFill>
                      <a:srgbClr val="5C6670">
                        <a:lumMod val="100000"/>
                      </a:srgbClr>
                    </a:solidFill>
                    <a:prstDash val="dash"/>
                    <a:round/>
                    <a:headEnd type="none" w="med" len="med"/>
                    <a:tailEnd type="none" w="med" len="med"/>
                  </a:ln>
                  <a:effectLst/>
                </c:spPr>
                <c:marker>
                  <c:symbol val="none"/>
                </c:marker>
                <c:cat>
                  <c:multiLvlStrRef>
                    <c:extLst xmlns:c15="http://schemas.microsoft.com/office/drawing/2012/chart">
                      <c:ext xmlns:c15="http://schemas.microsoft.com/office/drawing/2012/chart" uri="{02D57815-91ED-43cb-92C2-25804820EDAC}">
                        <c15:formulaRef>
                          <c15:sqref>Race!$BA$2:$BP$3</c15:sqref>
                        </c15:formulaRef>
                      </c:ext>
                    </c:extLst>
                    <c:multiLvlStrCache>
                      <c:ptCount val="16"/>
                      <c:lvl>
                        <c:pt idx="0">
                          <c:v>Summer 2019</c:v>
                        </c:pt>
                        <c:pt idx="1">
                          <c:v>Summer 2020</c:v>
                        </c:pt>
                        <c:pt idx="2">
                          <c:v>Summer 2021</c:v>
                        </c:pt>
                        <c:pt idx="3">
                          <c:v>Summer 2022</c:v>
                        </c:pt>
                        <c:pt idx="4">
                          <c:v>Summer 2019</c:v>
                        </c:pt>
                        <c:pt idx="5">
                          <c:v>Summer 2020</c:v>
                        </c:pt>
                        <c:pt idx="6">
                          <c:v>Summer 2021</c:v>
                        </c:pt>
                        <c:pt idx="7">
                          <c:v>Summer 2022</c:v>
                        </c:pt>
                        <c:pt idx="8">
                          <c:v>Summer 2019</c:v>
                        </c:pt>
                        <c:pt idx="9">
                          <c:v>Summer 2020</c:v>
                        </c:pt>
                        <c:pt idx="10">
                          <c:v>Summer 2021</c:v>
                        </c:pt>
                        <c:pt idx="11">
                          <c:v>Summer 2022</c:v>
                        </c:pt>
                        <c:pt idx="12">
                          <c:v>Summer 2019</c:v>
                        </c:pt>
                        <c:pt idx="13">
                          <c:v>Summer 2020</c:v>
                        </c:pt>
                        <c:pt idx="14">
                          <c:v>Summer 2021</c:v>
                        </c:pt>
                        <c:pt idx="15">
                          <c:v>Summer 2022</c:v>
                        </c:pt>
                      </c:lvl>
                      <c:lvl>
                        <c:pt idx="0">
                          <c:v>White</c:v>
                        </c:pt>
                        <c:pt idx="4">
                          <c:v>Hispanic</c:v>
                        </c:pt>
                        <c:pt idx="8">
                          <c:v>African American</c:v>
                        </c:pt>
                        <c:pt idx="12">
                          <c:v>Other</c:v>
                        </c:pt>
                      </c:lvl>
                    </c:multiLvlStrCache>
                  </c:multiLvlStrRef>
                </c:cat>
                <c:val>
                  <c:numRef>
                    <c:extLst xmlns:c15="http://schemas.microsoft.com/office/drawing/2012/chart">
                      <c:ext xmlns:c15="http://schemas.microsoft.com/office/drawing/2012/chart" uri="{02D57815-91ED-43cb-92C2-25804820EDAC}">
                        <c15:formulaRef>
                          <c15:sqref>Race!$BA$6:$BP$6</c15:sqref>
                        </c15:formulaRef>
                      </c:ext>
                    </c:extLst>
                    <c:numCache>
                      <c:formatCode>0%</c:formatCode>
                      <c:ptCount val="16"/>
                      <c:pt idx="0">
                        <c:v>0.6</c:v>
                      </c:pt>
                      <c:pt idx="1">
                        <c:v>0.6</c:v>
                      </c:pt>
                      <c:pt idx="2">
                        <c:v>0.6</c:v>
                      </c:pt>
                      <c:pt idx="3">
                        <c:v>0.6</c:v>
                      </c:pt>
                      <c:pt idx="4">
                        <c:v>0.6</c:v>
                      </c:pt>
                      <c:pt idx="5">
                        <c:v>0.6</c:v>
                      </c:pt>
                      <c:pt idx="6">
                        <c:v>0.6</c:v>
                      </c:pt>
                      <c:pt idx="7">
                        <c:v>0.6</c:v>
                      </c:pt>
                      <c:pt idx="8">
                        <c:v>0.6</c:v>
                      </c:pt>
                      <c:pt idx="9">
                        <c:v>0.6</c:v>
                      </c:pt>
                      <c:pt idx="10">
                        <c:v>0.6</c:v>
                      </c:pt>
                      <c:pt idx="11">
                        <c:v>0.6</c:v>
                      </c:pt>
                      <c:pt idx="12">
                        <c:v>0.6</c:v>
                      </c:pt>
                      <c:pt idx="13">
                        <c:v>0.6</c:v>
                      </c:pt>
                      <c:pt idx="14">
                        <c:v>0.6</c:v>
                      </c:pt>
                      <c:pt idx="15">
                        <c:v>0.6</c:v>
                      </c:pt>
                    </c:numCache>
                  </c:numRef>
                </c:val>
                <c:smooth val="0"/>
                <c:extLst xmlns:c15="http://schemas.microsoft.com/office/drawing/2012/chart">
                  <c:ext xmlns:c16="http://schemas.microsoft.com/office/drawing/2014/chart" uri="{C3380CC4-5D6E-409C-BE32-E72D297353CC}">
                    <c16:uniqueId val="{00000019-6261-4E10-9214-E7BF24C32AFD}"/>
                  </c:ext>
                </c:extLst>
              </c15:ser>
            </c15:filteredLineSeries>
          </c:ext>
        </c:extLst>
      </c:lineChart>
      <c:lineChart>
        <c:grouping val="standard"/>
        <c:varyColors val="0"/>
        <c:ser>
          <c:idx val="6"/>
          <c:order val="6"/>
          <c:tx>
            <c:strRef>
              <c:f>Race!$AZ$10</c:f>
              <c:strCache>
                <c:ptCount val="1"/>
                <c:pt idx="0">
                  <c:v>STATE Participated</c:v>
                </c:pt>
              </c:strCache>
            </c:strRef>
          </c:tx>
          <c:spPr>
            <a:ln w="28575" cap="rnd">
              <a:noFill/>
              <a:round/>
            </a:ln>
            <a:effectLst/>
            <a:extLst>
              <a:ext uri="{91240B29-F687-4F45-9708-019B960494DF}">
                <a14:hiddenLine xmlns:a14="http://schemas.microsoft.com/office/drawing/2010/main" w="28575" cap="rnd">
                  <a:solidFill>
                    <a:srgbClr val="8DC63F">
                      <a:shade val="72000"/>
                    </a:srgbClr>
                  </a:solidFill>
                  <a:round/>
                </a14:hiddenLine>
              </a:ext>
            </a:extLst>
          </c:spPr>
          <c:marker>
            <c:symbol val="none"/>
          </c:marker>
          <c:cat>
            <c:multiLvlStrRef>
              <c:f>Race!$BA$2:$BP$3</c:f>
              <c:multiLvlStrCache>
                <c:ptCount val="16"/>
                <c:lvl>
                  <c:pt idx="0">
                    <c:v>Summer 2019</c:v>
                  </c:pt>
                  <c:pt idx="1">
                    <c:v>Summer 2020</c:v>
                  </c:pt>
                  <c:pt idx="2">
                    <c:v>Summer 2021</c:v>
                  </c:pt>
                  <c:pt idx="3">
                    <c:v>Summer 2022</c:v>
                  </c:pt>
                  <c:pt idx="4">
                    <c:v>Summer 2019</c:v>
                  </c:pt>
                  <c:pt idx="5">
                    <c:v>Summer 2020</c:v>
                  </c:pt>
                  <c:pt idx="6">
                    <c:v>Summer 2021</c:v>
                  </c:pt>
                  <c:pt idx="7">
                    <c:v>Summer 2022</c:v>
                  </c:pt>
                  <c:pt idx="8">
                    <c:v>Summer 2019</c:v>
                  </c:pt>
                  <c:pt idx="9">
                    <c:v>Summer 2020</c:v>
                  </c:pt>
                  <c:pt idx="10">
                    <c:v>Summer 2021</c:v>
                  </c:pt>
                  <c:pt idx="11">
                    <c:v>Summer 2022</c:v>
                  </c:pt>
                  <c:pt idx="12">
                    <c:v>Summer 2019</c:v>
                  </c:pt>
                  <c:pt idx="13">
                    <c:v>Summer 2020</c:v>
                  </c:pt>
                  <c:pt idx="14">
                    <c:v>Summer 2021</c:v>
                  </c:pt>
                  <c:pt idx="15">
                    <c:v>Summer 2022</c:v>
                  </c:pt>
                </c:lvl>
                <c:lvl>
                  <c:pt idx="0">
                    <c:v>White</c:v>
                  </c:pt>
                  <c:pt idx="4">
                    <c:v>Hispanic</c:v>
                  </c:pt>
                  <c:pt idx="8">
                    <c:v>African American</c:v>
                  </c:pt>
                  <c:pt idx="12">
                    <c:v>Other</c:v>
                  </c:pt>
                </c:lvl>
              </c:multiLvlStrCache>
            </c:multiLvlStrRef>
          </c:cat>
          <c:val>
            <c:numRef>
              <c:f>Race!$BA$10:$BP$10</c:f>
              <c:numCache>
                <c:formatCode>0</c:formatCode>
                <c:ptCount val="16"/>
                <c:pt idx="0">
                  <c:v>1091</c:v>
                </c:pt>
                <c:pt idx="1">
                  <c:v>1065</c:v>
                </c:pt>
                <c:pt idx="2">
                  <c:v>1341</c:v>
                </c:pt>
                <c:pt idx="3">
                  <c:v>1295</c:v>
                </c:pt>
                <c:pt idx="4">
                  <c:v>700</c:v>
                </c:pt>
                <c:pt idx="5">
                  <c:v>823</c:v>
                </c:pt>
                <c:pt idx="6">
                  <c:v>1005</c:v>
                </c:pt>
                <c:pt idx="7">
                  <c:v>986</c:v>
                </c:pt>
                <c:pt idx="8">
                  <c:v>131</c:v>
                </c:pt>
                <c:pt idx="9">
                  <c:v>115</c:v>
                </c:pt>
                <c:pt idx="10">
                  <c:v>128</c:v>
                </c:pt>
                <c:pt idx="11">
                  <c:v>132</c:v>
                </c:pt>
                <c:pt idx="12">
                  <c:v>124</c:v>
                </c:pt>
                <c:pt idx="13">
                  <c:v>134</c:v>
                </c:pt>
                <c:pt idx="14">
                  <c:v>145</c:v>
                </c:pt>
                <c:pt idx="15">
                  <c:v>153</c:v>
                </c:pt>
              </c:numCache>
            </c:numRef>
          </c:val>
          <c:smooth val="0"/>
          <c:extLst>
            <c:ext xmlns:c16="http://schemas.microsoft.com/office/drawing/2014/chart" uri="{C3380CC4-5D6E-409C-BE32-E72D297353CC}">
              <c16:uniqueId val="{0000001A-6261-4E10-9214-E7BF24C32AFD}"/>
            </c:ext>
          </c:extLst>
        </c:ser>
        <c:ser>
          <c:idx val="7"/>
          <c:order val="7"/>
          <c:tx>
            <c:strRef>
              <c:f>Race!$AZ$11</c:f>
              <c:strCache>
                <c:ptCount val="1"/>
                <c:pt idx="0">
                  <c:v>STATE Didn't</c:v>
                </c:pt>
              </c:strCache>
            </c:strRef>
          </c:tx>
          <c:spPr>
            <a:ln w="28575" cap="rnd">
              <a:noFill/>
              <a:round/>
            </a:ln>
            <a:effectLst/>
            <a:extLst>
              <a:ext uri="{91240B29-F687-4F45-9708-019B960494DF}">
                <a14:hiddenLine xmlns:a14="http://schemas.microsoft.com/office/drawing/2010/main" w="28575" cap="rnd">
                  <a:solidFill>
                    <a:srgbClr val="8DC63F">
                      <a:shade val="58000"/>
                    </a:srgbClr>
                  </a:solidFill>
                  <a:round/>
                </a14:hiddenLine>
              </a:ext>
            </a:extLst>
          </c:spPr>
          <c:marker>
            <c:symbol val="none"/>
          </c:marker>
          <c:cat>
            <c:multiLvlStrRef>
              <c:f>Race!$BA$2:$BP$3</c:f>
              <c:multiLvlStrCache>
                <c:ptCount val="16"/>
                <c:lvl>
                  <c:pt idx="0">
                    <c:v>Summer 2019</c:v>
                  </c:pt>
                  <c:pt idx="1">
                    <c:v>Summer 2020</c:v>
                  </c:pt>
                  <c:pt idx="2">
                    <c:v>Summer 2021</c:v>
                  </c:pt>
                  <c:pt idx="3">
                    <c:v>Summer 2022</c:v>
                  </c:pt>
                  <c:pt idx="4">
                    <c:v>Summer 2019</c:v>
                  </c:pt>
                  <c:pt idx="5">
                    <c:v>Summer 2020</c:v>
                  </c:pt>
                  <c:pt idx="6">
                    <c:v>Summer 2021</c:v>
                  </c:pt>
                  <c:pt idx="7">
                    <c:v>Summer 2022</c:v>
                  </c:pt>
                  <c:pt idx="8">
                    <c:v>Summer 2019</c:v>
                  </c:pt>
                  <c:pt idx="9">
                    <c:v>Summer 2020</c:v>
                  </c:pt>
                  <c:pt idx="10">
                    <c:v>Summer 2021</c:v>
                  </c:pt>
                  <c:pt idx="11">
                    <c:v>Summer 2022</c:v>
                  </c:pt>
                  <c:pt idx="12">
                    <c:v>Summer 2019</c:v>
                  </c:pt>
                  <c:pt idx="13">
                    <c:v>Summer 2020</c:v>
                  </c:pt>
                  <c:pt idx="14">
                    <c:v>Summer 2021</c:v>
                  </c:pt>
                  <c:pt idx="15">
                    <c:v>Summer 2022</c:v>
                  </c:pt>
                </c:lvl>
                <c:lvl>
                  <c:pt idx="0">
                    <c:v>White</c:v>
                  </c:pt>
                  <c:pt idx="4">
                    <c:v>Hispanic</c:v>
                  </c:pt>
                  <c:pt idx="8">
                    <c:v>African American</c:v>
                  </c:pt>
                  <c:pt idx="12">
                    <c:v>Other</c:v>
                  </c:pt>
                </c:lvl>
              </c:multiLvlStrCache>
            </c:multiLvlStrRef>
          </c:cat>
          <c:val>
            <c:numRef>
              <c:f>Race!$BA$11:$BP$11</c:f>
              <c:numCache>
                <c:formatCode>0</c:formatCode>
                <c:ptCount val="16"/>
                <c:pt idx="0">
                  <c:v>852</c:v>
                </c:pt>
                <c:pt idx="1">
                  <c:v>705</c:v>
                </c:pt>
                <c:pt idx="2">
                  <c:v>565</c:v>
                </c:pt>
                <c:pt idx="3">
                  <c:v>657</c:v>
                </c:pt>
                <c:pt idx="4">
                  <c:v>789</c:v>
                </c:pt>
                <c:pt idx="5">
                  <c:v>681</c:v>
                </c:pt>
                <c:pt idx="6">
                  <c:v>522</c:v>
                </c:pt>
                <c:pt idx="7">
                  <c:v>645</c:v>
                </c:pt>
                <c:pt idx="8">
                  <c:v>134</c:v>
                </c:pt>
                <c:pt idx="9">
                  <c:v>142</c:v>
                </c:pt>
                <c:pt idx="10">
                  <c:v>98</c:v>
                </c:pt>
                <c:pt idx="11">
                  <c:v>116</c:v>
                </c:pt>
                <c:pt idx="12">
                  <c:v>110</c:v>
                </c:pt>
                <c:pt idx="13">
                  <c:v>104</c:v>
                </c:pt>
                <c:pt idx="14">
                  <c:v>94</c:v>
                </c:pt>
                <c:pt idx="15">
                  <c:v>95</c:v>
                </c:pt>
              </c:numCache>
            </c:numRef>
          </c:val>
          <c:smooth val="0"/>
          <c:extLst>
            <c:ext xmlns:c16="http://schemas.microsoft.com/office/drawing/2014/chart" uri="{C3380CC4-5D6E-409C-BE32-E72D297353CC}">
              <c16:uniqueId val="{0000001B-6261-4E10-9214-E7BF24C32AFD}"/>
            </c:ext>
          </c:extLst>
        </c:ser>
        <c:ser>
          <c:idx val="8"/>
          <c:order val="8"/>
          <c:tx>
            <c:strRef>
              <c:f>Race!$AZ$12</c:f>
              <c:strCache>
                <c:ptCount val="1"/>
                <c:pt idx="0">
                  <c:v>STATE Total</c:v>
                </c:pt>
              </c:strCache>
            </c:strRef>
          </c:tx>
          <c:spPr>
            <a:ln w="28575" cap="rnd">
              <a:noFill/>
              <a:round/>
            </a:ln>
            <a:effectLst/>
            <a:extLst>
              <a:ext uri="{91240B29-F687-4F45-9708-019B960494DF}">
                <a14:hiddenLine xmlns:a14="http://schemas.microsoft.com/office/drawing/2010/main" w="28575" cap="rnd">
                  <a:solidFill>
                    <a:srgbClr val="8DC63F">
                      <a:shade val="44000"/>
                    </a:srgbClr>
                  </a:solidFill>
                  <a:round/>
                </a14:hiddenLine>
              </a:ext>
            </a:extLst>
          </c:spPr>
          <c:marker>
            <c:symbol val="none"/>
          </c:marker>
          <c:cat>
            <c:multiLvlStrRef>
              <c:f>Race!$BA$2:$BP$3</c:f>
              <c:multiLvlStrCache>
                <c:ptCount val="16"/>
                <c:lvl>
                  <c:pt idx="0">
                    <c:v>Summer 2019</c:v>
                  </c:pt>
                  <c:pt idx="1">
                    <c:v>Summer 2020</c:v>
                  </c:pt>
                  <c:pt idx="2">
                    <c:v>Summer 2021</c:v>
                  </c:pt>
                  <c:pt idx="3">
                    <c:v>Summer 2022</c:v>
                  </c:pt>
                  <c:pt idx="4">
                    <c:v>Summer 2019</c:v>
                  </c:pt>
                  <c:pt idx="5">
                    <c:v>Summer 2020</c:v>
                  </c:pt>
                  <c:pt idx="6">
                    <c:v>Summer 2021</c:v>
                  </c:pt>
                  <c:pt idx="7">
                    <c:v>Summer 2022</c:v>
                  </c:pt>
                  <c:pt idx="8">
                    <c:v>Summer 2019</c:v>
                  </c:pt>
                  <c:pt idx="9">
                    <c:v>Summer 2020</c:v>
                  </c:pt>
                  <c:pt idx="10">
                    <c:v>Summer 2021</c:v>
                  </c:pt>
                  <c:pt idx="11">
                    <c:v>Summer 2022</c:v>
                  </c:pt>
                  <c:pt idx="12">
                    <c:v>Summer 2019</c:v>
                  </c:pt>
                  <c:pt idx="13">
                    <c:v>Summer 2020</c:v>
                  </c:pt>
                  <c:pt idx="14">
                    <c:v>Summer 2021</c:v>
                  </c:pt>
                  <c:pt idx="15">
                    <c:v>Summer 2022</c:v>
                  </c:pt>
                </c:lvl>
                <c:lvl>
                  <c:pt idx="0">
                    <c:v>White</c:v>
                  </c:pt>
                  <c:pt idx="4">
                    <c:v>Hispanic</c:v>
                  </c:pt>
                  <c:pt idx="8">
                    <c:v>African American</c:v>
                  </c:pt>
                  <c:pt idx="12">
                    <c:v>Other</c:v>
                  </c:pt>
                </c:lvl>
              </c:multiLvlStrCache>
            </c:multiLvlStrRef>
          </c:cat>
          <c:val>
            <c:numRef>
              <c:f>Race!$BA$12:$BP$12</c:f>
              <c:numCache>
                <c:formatCode>0</c:formatCode>
                <c:ptCount val="16"/>
                <c:pt idx="0">
                  <c:v>1943</c:v>
                </c:pt>
                <c:pt idx="1">
                  <c:v>1770</c:v>
                </c:pt>
                <c:pt idx="2">
                  <c:v>1906</c:v>
                </c:pt>
                <c:pt idx="3">
                  <c:v>1952</c:v>
                </c:pt>
                <c:pt idx="4">
                  <c:v>1489</c:v>
                </c:pt>
                <c:pt idx="5">
                  <c:v>1504</c:v>
                </c:pt>
                <c:pt idx="6">
                  <c:v>1527</c:v>
                </c:pt>
                <c:pt idx="7">
                  <c:v>1631</c:v>
                </c:pt>
                <c:pt idx="8">
                  <c:v>265</c:v>
                </c:pt>
                <c:pt idx="9">
                  <c:v>257</c:v>
                </c:pt>
                <c:pt idx="10">
                  <c:v>226</c:v>
                </c:pt>
                <c:pt idx="11">
                  <c:v>248</c:v>
                </c:pt>
                <c:pt idx="12">
                  <c:v>234</c:v>
                </c:pt>
                <c:pt idx="13">
                  <c:v>238</c:v>
                </c:pt>
                <c:pt idx="14">
                  <c:v>239</c:v>
                </c:pt>
                <c:pt idx="15">
                  <c:v>248</c:v>
                </c:pt>
              </c:numCache>
            </c:numRef>
          </c:val>
          <c:smooth val="0"/>
          <c:extLst>
            <c:ext xmlns:c16="http://schemas.microsoft.com/office/drawing/2014/chart" uri="{C3380CC4-5D6E-409C-BE32-E72D297353CC}">
              <c16:uniqueId val="{0000001C-6261-4E10-9214-E7BF24C32AFD}"/>
            </c:ext>
          </c:extLst>
        </c:ser>
        <c:dLbls>
          <c:showLegendKey val="0"/>
          <c:showVal val="0"/>
          <c:showCatName val="0"/>
          <c:showSerName val="0"/>
          <c:showPercent val="0"/>
          <c:showBubbleSize val="0"/>
        </c:dLbls>
        <c:marker val="1"/>
        <c:smooth val="0"/>
        <c:axId val="1585809759"/>
        <c:axId val="1585825151"/>
        <c:extLst>
          <c:ext xmlns:c15="http://schemas.microsoft.com/office/drawing/2012/chart" uri="{02D57815-91ED-43cb-92C2-25804820EDAC}">
            <c15:filteredLineSeries>
              <c15:ser>
                <c:idx val="3"/>
                <c:order val="3"/>
                <c:tx>
                  <c:strRef>
                    <c:extLst>
                      <c:ext uri="{02D57815-91ED-43cb-92C2-25804820EDAC}">
                        <c15:formulaRef>
                          <c15:sqref>Race!$AZ$7</c15:sqref>
                        </c15:formulaRef>
                      </c:ext>
                    </c:extLst>
                    <c:strCache>
                      <c:ptCount val="1"/>
                      <c:pt idx="0">
                        <c:v>AU Participated</c:v>
                      </c:pt>
                    </c:strCache>
                  </c:strRef>
                </c:tx>
                <c:spPr>
                  <a:ln w="28575" cap="rnd">
                    <a:noFill/>
                    <a:round/>
                  </a:ln>
                  <a:effectLst/>
                  <a:extLst>
                    <a:ext uri="{91240B29-F687-4F45-9708-019B960494DF}">
                      <a14:hiddenLine xmlns:a14="http://schemas.microsoft.com/office/drawing/2010/main" w="28575" cap="rnd">
                        <a:solidFill>
                          <a:srgbClr val="8DC63F">
                            <a:tint val="86000"/>
                          </a:srgbClr>
                        </a:solidFill>
                        <a:round/>
                      </a14:hiddenLine>
                    </a:ext>
                  </a:extLst>
                </c:spPr>
                <c:marker>
                  <c:symbol val="none"/>
                </c:marker>
                <c:cat>
                  <c:multiLvlStrRef>
                    <c:extLst>
                      <c:ext uri="{02D57815-91ED-43cb-92C2-25804820EDAC}">
                        <c15:formulaRef>
                          <c15:sqref>Race!$BA$2:$BP$3</c15:sqref>
                        </c15:formulaRef>
                      </c:ext>
                    </c:extLst>
                    <c:multiLvlStrCache>
                      <c:ptCount val="16"/>
                      <c:lvl>
                        <c:pt idx="0">
                          <c:v>Summer 2019</c:v>
                        </c:pt>
                        <c:pt idx="1">
                          <c:v>Summer 2020</c:v>
                        </c:pt>
                        <c:pt idx="2">
                          <c:v>Summer 2021</c:v>
                        </c:pt>
                        <c:pt idx="3">
                          <c:v>Summer 2022</c:v>
                        </c:pt>
                        <c:pt idx="4">
                          <c:v>Summer 2019</c:v>
                        </c:pt>
                        <c:pt idx="5">
                          <c:v>Summer 2020</c:v>
                        </c:pt>
                        <c:pt idx="6">
                          <c:v>Summer 2021</c:v>
                        </c:pt>
                        <c:pt idx="7">
                          <c:v>Summer 2022</c:v>
                        </c:pt>
                        <c:pt idx="8">
                          <c:v>Summer 2019</c:v>
                        </c:pt>
                        <c:pt idx="9">
                          <c:v>Summer 2020</c:v>
                        </c:pt>
                        <c:pt idx="10">
                          <c:v>Summer 2021</c:v>
                        </c:pt>
                        <c:pt idx="11">
                          <c:v>Summer 2022</c:v>
                        </c:pt>
                        <c:pt idx="12">
                          <c:v>Summer 2019</c:v>
                        </c:pt>
                        <c:pt idx="13">
                          <c:v>Summer 2020</c:v>
                        </c:pt>
                        <c:pt idx="14">
                          <c:v>Summer 2021</c:v>
                        </c:pt>
                        <c:pt idx="15">
                          <c:v>Summer 2022</c:v>
                        </c:pt>
                      </c:lvl>
                      <c:lvl>
                        <c:pt idx="0">
                          <c:v>White</c:v>
                        </c:pt>
                        <c:pt idx="4">
                          <c:v>Hispanic</c:v>
                        </c:pt>
                        <c:pt idx="8">
                          <c:v>African American</c:v>
                        </c:pt>
                        <c:pt idx="12">
                          <c:v>Other</c:v>
                        </c:pt>
                      </c:lvl>
                    </c:multiLvlStrCache>
                  </c:multiLvlStrRef>
                </c:cat>
                <c:val>
                  <c:numRef>
                    <c:extLst>
                      <c:ext uri="{02D57815-91ED-43cb-92C2-25804820EDAC}">
                        <c15:formulaRef>
                          <c15:sqref>Race!$BA$7:$BP$7</c15:sqref>
                        </c15:formulaRef>
                      </c:ext>
                    </c:extLst>
                    <c:numCache>
                      <c:formatCode>0</c:formatCode>
                      <c:ptCount val="16"/>
                      <c:pt idx="0">
                        <c:v>1091</c:v>
                      </c:pt>
                      <c:pt idx="1">
                        <c:v>1065</c:v>
                      </c:pt>
                      <c:pt idx="2">
                        <c:v>1341</c:v>
                      </c:pt>
                      <c:pt idx="3">
                        <c:v>1295</c:v>
                      </c:pt>
                      <c:pt idx="4">
                        <c:v>700</c:v>
                      </c:pt>
                      <c:pt idx="5">
                        <c:v>823</c:v>
                      </c:pt>
                      <c:pt idx="6">
                        <c:v>1005</c:v>
                      </c:pt>
                      <c:pt idx="7">
                        <c:v>986</c:v>
                      </c:pt>
                      <c:pt idx="8">
                        <c:v>131</c:v>
                      </c:pt>
                      <c:pt idx="9">
                        <c:v>115</c:v>
                      </c:pt>
                      <c:pt idx="10">
                        <c:v>128</c:v>
                      </c:pt>
                      <c:pt idx="11">
                        <c:v>132</c:v>
                      </c:pt>
                      <c:pt idx="12">
                        <c:v>124</c:v>
                      </c:pt>
                      <c:pt idx="13">
                        <c:v>134</c:v>
                      </c:pt>
                      <c:pt idx="14">
                        <c:v>145</c:v>
                      </c:pt>
                      <c:pt idx="15">
                        <c:v>153</c:v>
                      </c:pt>
                    </c:numCache>
                  </c:numRef>
                </c:val>
                <c:smooth val="0"/>
                <c:extLst>
                  <c:ext xmlns:c16="http://schemas.microsoft.com/office/drawing/2014/chart" uri="{C3380CC4-5D6E-409C-BE32-E72D297353CC}">
                    <c16:uniqueId val="{00000024-6261-4E10-9214-E7BF24C32AFD}"/>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Race!$AZ$8</c15:sqref>
                        </c15:formulaRef>
                      </c:ext>
                    </c:extLst>
                    <c:strCache>
                      <c:ptCount val="1"/>
                      <c:pt idx="0">
                        <c:v>AU Didn't</c:v>
                      </c:pt>
                    </c:strCache>
                  </c:strRef>
                </c:tx>
                <c:spPr>
                  <a:ln w="28575" cap="rnd">
                    <a:noFill/>
                    <a:round/>
                  </a:ln>
                  <a:effectLst/>
                  <a:extLst>
                    <a:ext uri="{91240B29-F687-4F45-9708-019B960494DF}">
                      <a14:hiddenLine xmlns:a14="http://schemas.microsoft.com/office/drawing/2010/main" w="28575" cap="rnd">
                        <a:solidFill>
                          <a:srgbClr val="8DC63F"/>
                        </a:solidFill>
                        <a:round/>
                      </a14:hiddenLine>
                    </a:ext>
                  </a:extLst>
                </c:spPr>
                <c:marker>
                  <c:symbol val="none"/>
                </c:marker>
                <c:cat>
                  <c:multiLvlStrRef>
                    <c:extLst xmlns:c15="http://schemas.microsoft.com/office/drawing/2012/chart">
                      <c:ext xmlns:c15="http://schemas.microsoft.com/office/drawing/2012/chart" uri="{02D57815-91ED-43cb-92C2-25804820EDAC}">
                        <c15:formulaRef>
                          <c15:sqref>Race!$BA$2:$BP$3</c15:sqref>
                        </c15:formulaRef>
                      </c:ext>
                    </c:extLst>
                    <c:multiLvlStrCache>
                      <c:ptCount val="16"/>
                      <c:lvl>
                        <c:pt idx="0">
                          <c:v>Summer 2019</c:v>
                        </c:pt>
                        <c:pt idx="1">
                          <c:v>Summer 2020</c:v>
                        </c:pt>
                        <c:pt idx="2">
                          <c:v>Summer 2021</c:v>
                        </c:pt>
                        <c:pt idx="3">
                          <c:v>Summer 2022</c:v>
                        </c:pt>
                        <c:pt idx="4">
                          <c:v>Summer 2019</c:v>
                        </c:pt>
                        <c:pt idx="5">
                          <c:v>Summer 2020</c:v>
                        </c:pt>
                        <c:pt idx="6">
                          <c:v>Summer 2021</c:v>
                        </c:pt>
                        <c:pt idx="7">
                          <c:v>Summer 2022</c:v>
                        </c:pt>
                        <c:pt idx="8">
                          <c:v>Summer 2019</c:v>
                        </c:pt>
                        <c:pt idx="9">
                          <c:v>Summer 2020</c:v>
                        </c:pt>
                        <c:pt idx="10">
                          <c:v>Summer 2021</c:v>
                        </c:pt>
                        <c:pt idx="11">
                          <c:v>Summer 2022</c:v>
                        </c:pt>
                        <c:pt idx="12">
                          <c:v>Summer 2019</c:v>
                        </c:pt>
                        <c:pt idx="13">
                          <c:v>Summer 2020</c:v>
                        </c:pt>
                        <c:pt idx="14">
                          <c:v>Summer 2021</c:v>
                        </c:pt>
                        <c:pt idx="15">
                          <c:v>Summer 2022</c:v>
                        </c:pt>
                      </c:lvl>
                      <c:lvl>
                        <c:pt idx="0">
                          <c:v>White</c:v>
                        </c:pt>
                        <c:pt idx="4">
                          <c:v>Hispanic</c:v>
                        </c:pt>
                        <c:pt idx="8">
                          <c:v>African American</c:v>
                        </c:pt>
                        <c:pt idx="12">
                          <c:v>Other</c:v>
                        </c:pt>
                      </c:lvl>
                    </c:multiLvlStrCache>
                  </c:multiLvlStrRef>
                </c:cat>
                <c:val>
                  <c:numRef>
                    <c:extLst xmlns:c15="http://schemas.microsoft.com/office/drawing/2012/chart">
                      <c:ext xmlns:c15="http://schemas.microsoft.com/office/drawing/2012/chart" uri="{02D57815-91ED-43cb-92C2-25804820EDAC}">
                        <c15:formulaRef>
                          <c15:sqref>Race!$BA$8:$BP$8</c15:sqref>
                        </c15:formulaRef>
                      </c:ext>
                    </c:extLst>
                    <c:numCache>
                      <c:formatCode>0</c:formatCode>
                      <c:ptCount val="16"/>
                      <c:pt idx="0">
                        <c:v>852</c:v>
                      </c:pt>
                      <c:pt idx="1">
                        <c:v>705</c:v>
                      </c:pt>
                      <c:pt idx="2">
                        <c:v>565</c:v>
                      </c:pt>
                      <c:pt idx="3">
                        <c:v>657</c:v>
                      </c:pt>
                      <c:pt idx="4">
                        <c:v>789</c:v>
                      </c:pt>
                      <c:pt idx="5">
                        <c:v>681</c:v>
                      </c:pt>
                      <c:pt idx="6">
                        <c:v>522</c:v>
                      </c:pt>
                      <c:pt idx="7">
                        <c:v>645</c:v>
                      </c:pt>
                      <c:pt idx="8">
                        <c:v>134</c:v>
                      </c:pt>
                      <c:pt idx="9">
                        <c:v>142</c:v>
                      </c:pt>
                      <c:pt idx="10">
                        <c:v>98</c:v>
                      </c:pt>
                      <c:pt idx="11">
                        <c:v>116</c:v>
                      </c:pt>
                      <c:pt idx="12">
                        <c:v>110</c:v>
                      </c:pt>
                      <c:pt idx="13">
                        <c:v>104</c:v>
                      </c:pt>
                      <c:pt idx="14">
                        <c:v>94</c:v>
                      </c:pt>
                      <c:pt idx="15">
                        <c:v>95</c:v>
                      </c:pt>
                    </c:numCache>
                  </c:numRef>
                </c:val>
                <c:smooth val="0"/>
                <c:extLst xmlns:c15="http://schemas.microsoft.com/office/drawing/2012/chart">
                  <c:ext xmlns:c16="http://schemas.microsoft.com/office/drawing/2014/chart" uri="{C3380CC4-5D6E-409C-BE32-E72D297353CC}">
                    <c16:uniqueId val="{00000025-6261-4E10-9214-E7BF24C32AFD}"/>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Race!$AZ$9</c15:sqref>
                        </c15:formulaRef>
                      </c:ext>
                    </c:extLst>
                    <c:strCache>
                      <c:ptCount val="1"/>
                      <c:pt idx="0">
                        <c:v>AU Total</c:v>
                      </c:pt>
                    </c:strCache>
                  </c:strRef>
                </c:tx>
                <c:spPr>
                  <a:ln w="28575" cap="rnd">
                    <a:noFill/>
                    <a:round/>
                  </a:ln>
                  <a:effectLst/>
                  <a:extLst>
                    <a:ext uri="{91240B29-F687-4F45-9708-019B960494DF}">
                      <a14:hiddenLine xmlns:a14="http://schemas.microsoft.com/office/drawing/2010/main" w="28575" cap="rnd">
                        <a:solidFill>
                          <a:srgbClr val="8DC63F">
                            <a:shade val="86000"/>
                          </a:srgbClr>
                        </a:solidFill>
                        <a:round/>
                      </a14:hiddenLine>
                    </a:ext>
                  </a:extLst>
                </c:spPr>
                <c:marker>
                  <c:symbol val="none"/>
                </c:marker>
                <c:cat>
                  <c:multiLvlStrRef>
                    <c:extLst xmlns:c15="http://schemas.microsoft.com/office/drawing/2012/chart">
                      <c:ext xmlns:c15="http://schemas.microsoft.com/office/drawing/2012/chart" uri="{02D57815-91ED-43cb-92C2-25804820EDAC}">
                        <c15:formulaRef>
                          <c15:sqref>Race!$BA$2:$BP$3</c15:sqref>
                        </c15:formulaRef>
                      </c:ext>
                    </c:extLst>
                    <c:multiLvlStrCache>
                      <c:ptCount val="16"/>
                      <c:lvl>
                        <c:pt idx="0">
                          <c:v>Summer 2019</c:v>
                        </c:pt>
                        <c:pt idx="1">
                          <c:v>Summer 2020</c:v>
                        </c:pt>
                        <c:pt idx="2">
                          <c:v>Summer 2021</c:v>
                        </c:pt>
                        <c:pt idx="3">
                          <c:v>Summer 2022</c:v>
                        </c:pt>
                        <c:pt idx="4">
                          <c:v>Summer 2019</c:v>
                        </c:pt>
                        <c:pt idx="5">
                          <c:v>Summer 2020</c:v>
                        </c:pt>
                        <c:pt idx="6">
                          <c:v>Summer 2021</c:v>
                        </c:pt>
                        <c:pt idx="7">
                          <c:v>Summer 2022</c:v>
                        </c:pt>
                        <c:pt idx="8">
                          <c:v>Summer 2019</c:v>
                        </c:pt>
                        <c:pt idx="9">
                          <c:v>Summer 2020</c:v>
                        </c:pt>
                        <c:pt idx="10">
                          <c:v>Summer 2021</c:v>
                        </c:pt>
                        <c:pt idx="11">
                          <c:v>Summer 2022</c:v>
                        </c:pt>
                        <c:pt idx="12">
                          <c:v>Summer 2019</c:v>
                        </c:pt>
                        <c:pt idx="13">
                          <c:v>Summer 2020</c:v>
                        </c:pt>
                        <c:pt idx="14">
                          <c:v>Summer 2021</c:v>
                        </c:pt>
                        <c:pt idx="15">
                          <c:v>Summer 2022</c:v>
                        </c:pt>
                      </c:lvl>
                      <c:lvl>
                        <c:pt idx="0">
                          <c:v>White</c:v>
                        </c:pt>
                        <c:pt idx="4">
                          <c:v>Hispanic</c:v>
                        </c:pt>
                        <c:pt idx="8">
                          <c:v>African American</c:v>
                        </c:pt>
                        <c:pt idx="12">
                          <c:v>Other</c:v>
                        </c:pt>
                      </c:lvl>
                    </c:multiLvlStrCache>
                  </c:multiLvlStrRef>
                </c:cat>
                <c:val>
                  <c:numRef>
                    <c:extLst xmlns:c15="http://schemas.microsoft.com/office/drawing/2012/chart">
                      <c:ext xmlns:c15="http://schemas.microsoft.com/office/drawing/2012/chart" uri="{02D57815-91ED-43cb-92C2-25804820EDAC}">
                        <c15:formulaRef>
                          <c15:sqref>Race!$BA$9:$BP$9</c15:sqref>
                        </c15:formulaRef>
                      </c:ext>
                    </c:extLst>
                    <c:numCache>
                      <c:formatCode>0</c:formatCode>
                      <c:ptCount val="16"/>
                      <c:pt idx="0">
                        <c:v>1943</c:v>
                      </c:pt>
                      <c:pt idx="1">
                        <c:v>1770</c:v>
                      </c:pt>
                      <c:pt idx="2">
                        <c:v>1906</c:v>
                      </c:pt>
                      <c:pt idx="3">
                        <c:v>1952</c:v>
                      </c:pt>
                      <c:pt idx="4">
                        <c:v>1489</c:v>
                      </c:pt>
                      <c:pt idx="5">
                        <c:v>1504</c:v>
                      </c:pt>
                      <c:pt idx="6">
                        <c:v>1527</c:v>
                      </c:pt>
                      <c:pt idx="7">
                        <c:v>1631</c:v>
                      </c:pt>
                      <c:pt idx="8">
                        <c:v>265</c:v>
                      </c:pt>
                      <c:pt idx="9">
                        <c:v>257</c:v>
                      </c:pt>
                      <c:pt idx="10">
                        <c:v>226</c:v>
                      </c:pt>
                      <c:pt idx="11">
                        <c:v>248</c:v>
                      </c:pt>
                      <c:pt idx="12">
                        <c:v>234</c:v>
                      </c:pt>
                      <c:pt idx="13">
                        <c:v>238</c:v>
                      </c:pt>
                      <c:pt idx="14">
                        <c:v>239</c:v>
                      </c:pt>
                      <c:pt idx="15">
                        <c:v>248</c:v>
                      </c:pt>
                    </c:numCache>
                  </c:numRef>
                </c:val>
                <c:smooth val="0"/>
                <c:extLst xmlns:c15="http://schemas.microsoft.com/office/drawing/2012/chart">
                  <c:ext xmlns:c16="http://schemas.microsoft.com/office/drawing/2014/chart" uri="{C3380CC4-5D6E-409C-BE32-E72D297353CC}">
                    <c16:uniqueId val="{00000026-6261-4E10-9214-E7BF24C32AFD}"/>
                  </c:ext>
                </c:extLst>
              </c15:ser>
            </c15:filteredLineSeries>
          </c:ext>
        </c:extLst>
      </c:lineChart>
      <c:catAx>
        <c:axId val="1585820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5805183"/>
        <c:crosses val="autoZero"/>
        <c:auto val="1"/>
        <c:lblAlgn val="ctr"/>
        <c:lblOffset val="100"/>
        <c:noMultiLvlLbl val="0"/>
      </c:catAx>
      <c:valAx>
        <c:axId val="15858051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1585820575"/>
        <c:crosses val="autoZero"/>
        <c:crossBetween val="between"/>
      </c:valAx>
      <c:valAx>
        <c:axId val="1585825151"/>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F"/>
                </a:solidFill>
                <a:latin typeface="+mn-lt"/>
                <a:ea typeface="+mn-ea"/>
                <a:cs typeface="+mn-cs"/>
              </a:defRPr>
            </a:pPr>
            <a:endParaRPr lang="en-US"/>
          </a:p>
        </c:txPr>
        <c:crossAx val="1585809759"/>
        <c:crosses val="max"/>
        <c:crossBetween val="between"/>
      </c:valAx>
      <c:catAx>
        <c:axId val="1585809759"/>
        <c:scaling>
          <c:orientation val="minMax"/>
        </c:scaling>
        <c:delete val="1"/>
        <c:axPos val="b"/>
        <c:numFmt formatCode="General" sourceLinked="1"/>
        <c:majorTickMark val="out"/>
        <c:minorTickMark val="none"/>
        <c:tickLblPos val="nextTo"/>
        <c:crossAx val="1585825151"/>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rgbClr val="000000"/>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000" b="0" i="0" u="none" strike="noStrike" kern="1200" spc="0" baseline="0">
                <a:solidFill>
                  <a:srgbClr val="000000"/>
                </a:solidFill>
                <a:latin typeface="+mn-lt"/>
                <a:ea typeface="+mn-ea"/>
                <a:cs typeface="+mn-cs"/>
              </a:defRPr>
            </a:pPr>
            <a:r>
              <a:rPr lang="en-US" sz="2000" dirty="0">
                <a:solidFill>
                  <a:srgbClr val="000000"/>
                </a:solidFill>
              </a:rPr>
              <a:t>State - Disability Type  4-Year Trend</a:t>
            </a:r>
          </a:p>
        </c:rich>
      </c:tx>
      <c:overlay val="0"/>
      <c:spPr>
        <a:noFill/>
        <a:ln>
          <a:noFill/>
        </a:ln>
        <a:effectLst/>
      </c:spPr>
      <c:txPr>
        <a:bodyPr rot="0" spcFirstLastPara="1" vertOverflow="ellipsis" vert="horz" wrap="square" anchor="ctr" anchorCtr="1"/>
        <a:lstStyle/>
        <a:p>
          <a:pPr>
            <a:defRPr sz="2000" b="0" i="0" u="none" strike="noStrike" kern="1200" spc="0" baseline="0">
              <a:solidFill>
                <a:srgbClr val="000000"/>
              </a:solidFill>
              <a:latin typeface="+mn-lt"/>
              <a:ea typeface="+mn-ea"/>
              <a:cs typeface="+mn-cs"/>
            </a:defRPr>
          </a:pPr>
          <a:endParaRPr lang="en-US"/>
        </a:p>
      </c:txPr>
    </c:title>
    <c:autoTitleDeleted val="0"/>
    <c:plotArea>
      <c:layout/>
      <c:barChart>
        <c:barDir val="col"/>
        <c:grouping val="clustered"/>
        <c:varyColors val="0"/>
        <c:ser>
          <c:idx val="0"/>
          <c:order val="0"/>
          <c:tx>
            <c:strRef>
              <c:f>Disability!$BX$4</c:f>
              <c:strCache>
                <c:ptCount val="1"/>
                <c:pt idx="0">
                  <c:v>STATE Percent</c:v>
                </c:pt>
              </c:strCache>
            </c:strRef>
          </c:tx>
          <c:spPr>
            <a:solidFill>
              <a:schemeClr val="accent5">
                <a:shade val="44000"/>
              </a:schemeClr>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AF0F-4B7E-B0B7-890B4795D291}"/>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AF0F-4B7E-B0B7-890B4795D291}"/>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5-AF0F-4B7E-B0B7-890B4795D291}"/>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7-AF0F-4B7E-B0B7-890B4795D291}"/>
              </c:ext>
            </c:extLst>
          </c:dPt>
          <c:dPt>
            <c:idx val="4"/>
            <c:invertIfNegative val="0"/>
            <c:bubble3D val="0"/>
            <c:spPr>
              <a:solidFill>
                <a:srgbClr val="488BC9">
                  <a:lumMod val="75000"/>
                </a:srgbClr>
              </a:solidFill>
              <a:ln>
                <a:noFill/>
              </a:ln>
              <a:effectLst/>
            </c:spPr>
            <c:extLst>
              <c:ext xmlns:c16="http://schemas.microsoft.com/office/drawing/2014/chart" uri="{C3380CC4-5D6E-409C-BE32-E72D297353CC}">
                <c16:uniqueId val="{00000009-AF0F-4B7E-B0B7-890B4795D291}"/>
              </c:ext>
            </c:extLst>
          </c:dPt>
          <c:dPt>
            <c:idx val="5"/>
            <c:invertIfNegative val="0"/>
            <c:bubble3D val="0"/>
            <c:spPr>
              <a:solidFill>
                <a:srgbClr val="488BC9">
                  <a:lumMod val="75000"/>
                </a:srgbClr>
              </a:solidFill>
              <a:ln>
                <a:noFill/>
              </a:ln>
              <a:effectLst/>
            </c:spPr>
            <c:extLst>
              <c:ext xmlns:c16="http://schemas.microsoft.com/office/drawing/2014/chart" uri="{C3380CC4-5D6E-409C-BE32-E72D297353CC}">
                <c16:uniqueId val="{0000000B-AF0F-4B7E-B0B7-890B4795D291}"/>
              </c:ext>
            </c:extLst>
          </c:dPt>
          <c:dPt>
            <c:idx val="6"/>
            <c:invertIfNegative val="0"/>
            <c:bubble3D val="0"/>
            <c:spPr>
              <a:solidFill>
                <a:srgbClr val="488BC9">
                  <a:lumMod val="75000"/>
                </a:srgbClr>
              </a:solidFill>
              <a:ln>
                <a:noFill/>
              </a:ln>
              <a:effectLst/>
            </c:spPr>
            <c:extLst>
              <c:ext xmlns:c16="http://schemas.microsoft.com/office/drawing/2014/chart" uri="{C3380CC4-5D6E-409C-BE32-E72D297353CC}">
                <c16:uniqueId val="{0000000D-AF0F-4B7E-B0B7-890B4795D291}"/>
              </c:ext>
            </c:extLst>
          </c:dPt>
          <c:dPt>
            <c:idx val="7"/>
            <c:invertIfNegative val="0"/>
            <c:bubble3D val="0"/>
            <c:spPr>
              <a:solidFill>
                <a:srgbClr val="488BC9">
                  <a:lumMod val="75000"/>
                </a:srgbClr>
              </a:solidFill>
              <a:ln>
                <a:noFill/>
              </a:ln>
              <a:effectLst/>
            </c:spPr>
            <c:extLst>
              <c:ext xmlns:c16="http://schemas.microsoft.com/office/drawing/2014/chart" uri="{C3380CC4-5D6E-409C-BE32-E72D297353CC}">
                <c16:uniqueId val="{0000000F-AF0F-4B7E-B0B7-890B4795D291}"/>
              </c:ext>
            </c:extLst>
          </c:dPt>
          <c:dPt>
            <c:idx val="8"/>
            <c:invertIfNegative val="0"/>
            <c:bubble3D val="0"/>
            <c:spPr>
              <a:solidFill>
                <a:srgbClr val="488BC9">
                  <a:lumMod val="60000"/>
                  <a:lumOff val="40000"/>
                </a:srgbClr>
              </a:solidFill>
              <a:ln>
                <a:noFill/>
              </a:ln>
              <a:effectLst/>
            </c:spPr>
            <c:extLst>
              <c:ext xmlns:c16="http://schemas.microsoft.com/office/drawing/2014/chart" uri="{C3380CC4-5D6E-409C-BE32-E72D297353CC}">
                <c16:uniqueId val="{00000011-AF0F-4B7E-B0B7-890B4795D291}"/>
              </c:ext>
            </c:extLst>
          </c:dPt>
          <c:dPt>
            <c:idx val="9"/>
            <c:invertIfNegative val="0"/>
            <c:bubble3D val="0"/>
            <c:spPr>
              <a:solidFill>
                <a:srgbClr val="488BC9">
                  <a:lumMod val="60000"/>
                  <a:lumOff val="40000"/>
                </a:srgbClr>
              </a:solidFill>
              <a:ln>
                <a:noFill/>
              </a:ln>
              <a:effectLst/>
            </c:spPr>
            <c:extLst>
              <c:ext xmlns:c16="http://schemas.microsoft.com/office/drawing/2014/chart" uri="{C3380CC4-5D6E-409C-BE32-E72D297353CC}">
                <c16:uniqueId val="{00000013-AF0F-4B7E-B0B7-890B4795D291}"/>
              </c:ext>
            </c:extLst>
          </c:dPt>
          <c:dPt>
            <c:idx val="10"/>
            <c:invertIfNegative val="0"/>
            <c:bubble3D val="0"/>
            <c:spPr>
              <a:solidFill>
                <a:srgbClr val="488BC9">
                  <a:lumMod val="60000"/>
                  <a:lumOff val="40000"/>
                </a:srgbClr>
              </a:solidFill>
              <a:ln>
                <a:noFill/>
              </a:ln>
              <a:effectLst/>
            </c:spPr>
            <c:extLst>
              <c:ext xmlns:c16="http://schemas.microsoft.com/office/drawing/2014/chart" uri="{C3380CC4-5D6E-409C-BE32-E72D297353CC}">
                <c16:uniqueId val="{00000015-AF0F-4B7E-B0B7-890B4795D291}"/>
              </c:ext>
            </c:extLst>
          </c:dPt>
          <c:dPt>
            <c:idx val="11"/>
            <c:invertIfNegative val="0"/>
            <c:bubble3D val="0"/>
            <c:spPr>
              <a:solidFill>
                <a:srgbClr val="488BC9">
                  <a:lumMod val="60000"/>
                  <a:lumOff val="40000"/>
                </a:srgbClr>
              </a:solidFill>
              <a:ln>
                <a:noFill/>
              </a:ln>
              <a:effectLst/>
            </c:spPr>
            <c:extLst>
              <c:ext xmlns:c16="http://schemas.microsoft.com/office/drawing/2014/chart" uri="{C3380CC4-5D6E-409C-BE32-E72D297353CC}">
                <c16:uniqueId val="{00000017-AF0F-4B7E-B0B7-890B4795D291}"/>
              </c:ext>
            </c:extLst>
          </c:dPt>
          <c:dPt>
            <c:idx val="12"/>
            <c:invertIfNegative val="0"/>
            <c:bubble3D val="0"/>
            <c:spPr>
              <a:solidFill>
                <a:srgbClr val="488BC9">
                  <a:lumMod val="70000"/>
                </a:srgbClr>
              </a:solidFill>
              <a:ln>
                <a:noFill/>
              </a:ln>
              <a:effectLst/>
            </c:spPr>
            <c:extLst>
              <c:ext xmlns:c16="http://schemas.microsoft.com/office/drawing/2014/chart" uri="{C3380CC4-5D6E-409C-BE32-E72D297353CC}">
                <c16:uniqueId val="{00000019-AF0F-4B7E-B0B7-890B4795D291}"/>
              </c:ext>
            </c:extLst>
          </c:dPt>
          <c:dPt>
            <c:idx val="13"/>
            <c:invertIfNegative val="0"/>
            <c:bubble3D val="0"/>
            <c:spPr>
              <a:solidFill>
                <a:srgbClr val="488BC9">
                  <a:lumMod val="70000"/>
                </a:srgbClr>
              </a:solidFill>
              <a:ln>
                <a:noFill/>
              </a:ln>
              <a:effectLst/>
            </c:spPr>
            <c:extLst>
              <c:ext xmlns:c16="http://schemas.microsoft.com/office/drawing/2014/chart" uri="{C3380CC4-5D6E-409C-BE32-E72D297353CC}">
                <c16:uniqueId val="{0000001B-AF0F-4B7E-B0B7-890B4795D291}"/>
              </c:ext>
            </c:extLst>
          </c:dPt>
          <c:dPt>
            <c:idx val="14"/>
            <c:invertIfNegative val="0"/>
            <c:bubble3D val="0"/>
            <c:spPr>
              <a:solidFill>
                <a:srgbClr val="488BC9">
                  <a:lumMod val="70000"/>
                </a:srgbClr>
              </a:solidFill>
              <a:ln>
                <a:noFill/>
              </a:ln>
              <a:effectLst/>
            </c:spPr>
            <c:extLst>
              <c:ext xmlns:c16="http://schemas.microsoft.com/office/drawing/2014/chart" uri="{C3380CC4-5D6E-409C-BE32-E72D297353CC}">
                <c16:uniqueId val="{0000001D-AF0F-4B7E-B0B7-890B4795D291}"/>
              </c:ext>
            </c:extLst>
          </c:dPt>
          <c:dPt>
            <c:idx val="15"/>
            <c:invertIfNegative val="0"/>
            <c:bubble3D val="0"/>
            <c:spPr>
              <a:solidFill>
                <a:srgbClr val="488BC9">
                  <a:lumMod val="70000"/>
                </a:srgbClr>
              </a:solidFill>
              <a:ln>
                <a:noFill/>
              </a:ln>
              <a:effectLst/>
            </c:spPr>
            <c:extLst>
              <c:ext xmlns:c16="http://schemas.microsoft.com/office/drawing/2014/chart" uri="{C3380CC4-5D6E-409C-BE32-E72D297353CC}">
                <c16:uniqueId val="{0000001F-AF0F-4B7E-B0B7-890B4795D291}"/>
              </c:ext>
            </c:extLst>
          </c:dPt>
          <c:dPt>
            <c:idx val="16"/>
            <c:invertIfNegative val="0"/>
            <c:bubble3D val="0"/>
            <c:spPr>
              <a:solidFill>
                <a:srgbClr val="488BC9">
                  <a:lumMod val="40000"/>
                  <a:lumOff val="60000"/>
                </a:srgbClr>
              </a:solidFill>
              <a:ln>
                <a:noFill/>
              </a:ln>
              <a:effectLst/>
            </c:spPr>
            <c:extLst>
              <c:ext xmlns:c16="http://schemas.microsoft.com/office/drawing/2014/chart" uri="{C3380CC4-5D6E-409C-BE32-E72D297353CC}">
                <c16:uniqueId val="{00000021-AF0F-4B7E-B0B7-890B4795D291}"/>
              </c:ext>
            </c:extLst>
          </c:dPt>
          <c:dPt>
            <c:idx val="17"/>
            <c:invertIfNegative val="0"/>
            <c:bubble3D val="0"/>
            <c:spPr>
              <a:solidFill>
                <a:srgbClr val="488BC9">
                  <a:lumMod val="40000"/>
                  <a:lumOff val="60000"/>
                </a:srgbClr>
              </a:solidFill>
              <a:ln>
                <a:noFill/>
              </a:ln>
              <a:effectLst/>
            </c:spPr>
            <c:extLst>
              <c:ext xmlns:c16="http://schemas.microsoft.com/office/drawing/2014/chart" uri="{C3380CC4-5D6E-409C-BE32-E72D297353CC}">
                <c16:uniqueId val="{00000023-AF0F-4B7E-B0B7-890B4795D291}"/>
              </c:ext>
            </c:extLst>
          </c:dPt>
          <c:dPt>
            <c:idx val="18"/>
            <c:invertIfNegative val="0"/>
            <c:bubble3D val="0"/>
            <c:spPr>
              <a:solidFill>
                <a:srgbClr val="488BC9">
                  <a:lumMod val="40000"/>
                  <a:lumOff val="60000"/>
                </a:srgbClr>
              </a:solidFill>
              <a:ln>
                <a:noFill/>
              </a:ln>
              <a:effectLst/>
            </c:spPr>
            <c:extLst>
              <c:ext xmlns:c16="http://schemas.microsoft.com/office/drawing/2014/chart" uri="{C3380CC4-5D6E-409C-BE32-E72D297353CC}">
                <c16:uniqueId val="{00000025-AF0F-4B7E-B0B7-890B4795D291}"/>
              </c:ext>
            </c:extLst>
          </c:dPt>
          <c:dPt>
            <c:idx val="19"/>
            <c:invertIfNegative val="0"/>
            <c:bubble3D val="0"/>
            <c:spPr>
              <a:solidFill>
                <a:srgbClr val="488BC9">
                  <a:lumMod val="40000"/>
                  <a:lumOff val="60000"/>
                </a:srgbClr>
              </a:solidFill>
              <a:ln>
                <a:noFill/>
              </a:ln>
              <a:effectLst/>
            </c:spPr>
            <c:extLst>
              <c:ext xmlns:c16="http://schemas.microsoft.com/office/drawing/2014/chart" uri="{C3380CC4-5D6E-409C-BE32-E72D297353CC}">
                <c16:uniqueId val="{00000027-AF0F-4B7E-B0B7-890B4795D291}"/>
              </c:ext>
            </c:extLst>
          </c:dPt>
          <c:dPt>
            <c:idx val="20"/>
            <c:invertIfNegative val="0"/>
            <c:bubble3D val="0"/>
            <c:spPr>
              <a:solidFill>
                <a:srgbClr val="488BC9">
                  <a:lumMod val="75000"/>
                </a:srgbClr>
              </a:solidFill>
              <a:ln>
                <a:noFill/>
              </a:ln>
              <a:effectLst/>
            </c:spPr>
            <c:extLst>
              <c:ext xmlns:c16="http://schemas.microsoft.com/office/drawing/2014/chart" uri="{C3380CC4-5D6E-409C-BE32-E72D297353CC}">
                <c16:uniqueId val="{00000029-AF0F-4B7E-B0B7-890B4795D291}"/>
              </c:ext>
            </c:extLst>
          </c:dPt>
          <c:dPt>
            <c:idx val="21"/>
            <c:invertIfNegative val="0"/>
            <c:bubble3D val="0"/>
            <c:spPr>
              <a:solidFill>
                <a:srgbClr val="488BC9">
                  <a:lumMod val="75000"/>
                </a:srgbClr>
              </a:solidFill>
              <a:ln>
                <a:noFill/>
              </a:ln>
              <a:effectLst/>
            </c:spPr>
            <c:extLst>
              <c:ext xmlns:c16="http://schemas.microsoft.com/office/drawing/2014/chart" uri="{C3380CC4-5D6E-409C-BE32-E72D297353CC}">
                <c16:uniqueId val="{0000002B-AF0F-4B7E-B0B7-890B4795D291}"/>
              </c:ext>
            </c:extLst>
          </c:dPt>
          <c:dPt>
            <c:idx val="22"/>
            <c:invertIfNegative val="0"/>
            <c:bubble3D val="0"/>
            <c:spPr>
              <a:solidFill>
                <a:srgbClr val="488BC9">
                  <a:lumMod val="75000"/>
                </a:srgbClr>
              </a:solidFill>
              <a:ln>
                <a:noFill/>
              </a:ln>
              <a:effectLst/>
            </c:spPr>
            <c:extLst>
              <c:ext xmlns:c16="http://schemas.microsoft.com/office/drawing/2014/chart" uri="{C3380CC4-5D6E-409C-BE32-E72D297353CC}">
                <c16:uniqueId val="{0000002D-AF0F-4B7E-B0B7-890B4795D291}"/>
              </c:ext>
            </c:extLst>
          </c:dPt>
          <c:dPt>
            <c:idx val="23"/>
            <c:invertIfNegative val="0"/>
            <c:bubble3D val="0"/>
            <c:spPr>
              <a:solidFill>
                <a:srgbClr val="488BC9">
                  <a:lumMod val="75000"/>
                </a:srgbClr>
              </a:solidFill>
              <a:ln>
                <a:noFill/>
              </a:ln>
              <a:effectLst/>
            </c:spPr>
            <c:extLst>
              <c:ext xmlns:c16="http://schemas.microsoft.com/office/drawing/2014/chart" uri="{C3380CC4-5D6E-409C-BE32-E72D297353CC}">
                <c16:uniqueId val="{0000002F-AF0F-4B7E-B0B7-890B4795D291}"/>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100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Disability!$BY$2:$CV$3</c:f>
              <c:multiLvlStrCache>
                <c:ptCount val="24"/>
                <c:lvl>
                  <c:pt idx="0">
                    <c:v>2019</c:v>
                  </c:pt>
                  <c:pt idx="1">
                    <c:v>2020</c:v>
                  </c:pt>
                  <c:pt idx="2">
                    <c:v>2021</c:v>
                  </c:pt>
                  <c:pt idx="3">
                    <c:v>2022</c:v>
                  </c:pt>
                  <c:pt idx="4">
                    <c:v>2019</c:v>
                  </c:pt>
                  <c:pt idx="5">
                    <c:v>2020</c:v>
                  </c:pt>
                  <c:pt idx="6">
                    <c:v>2021</c:v>
                  </c:pt>
                  <c:pt idx="7">
                    <c:v>2022</c:v>
                  </c:pt>
                  <c:pt idx="8">
                    <c:v>2019</c:v>
                  </c:pt>
                  <c:pt idx="9">
                    <c:v>2020</c:v>
                  </c:pt>
                  <c:pt idx="10">
                    <c:v>2021</c:v>
                  </c:pt>
                  <c:pt idx="11">
                    <c:v>2022</c:v>
                  </c:pt>
                  <c:pt idx="12">
                    <c:v>2019</c:v>
                  </c:pt>
                  <c:pt idx="13">
                    <c:v>2020</c:v>
                  </c:pt>
                  <c:pt idx="14">
                    <c:v>2021</c:v>
                  </c:pt>
                  <c:pt idx="15">
                    <c:v>2022</c:v>
                  </c:pt>
                  <c:pt idx="16">
                    <c:v>2019</c:v>
                  </c:pt>
                  <c:pt idx="17">
                    <c:v>2020</c:v>
                  </c:pt>
                  <c:pt idx="18">
                    <c:v>2021</c:v>
                  </c:pt>
                  <c:pt idx="19">
                    <c:v>2022</c:v>
                  </c:pt>
                  <c:pt idx="20">
                    <c:v>2019</c:v>
                  </c:pt>
                  <c:pt idx="21">
                    <c:v>2020</c:v>
                  </c:pt>
                  <c:pt idx="22">
                    <c:v>2021</c:v>
                  </c:pt>
                  <c:pt idx="23">
                    <c:v>2022</c:v>
                  </c:pt>
                </c:lvl>
                <c:lvl>
                  <c:pt idx="0">
                    <c:v>Multiple and Intellectual Disabilities</c:v>
                  </c:pt>
                  <c:pt idx="4">
                    <c:v>Autism</c:v>
                  </c:pt>
                  <c:pt idx="8">
                    <c:v>Other Health Impairment</c:v>
                  </c:pt>
                  <c:pt idx="12">
                    <c:v>Significant Emotional Disability</c:v>
                  </c:pt>
                  <c:pt idx="16">
                    <c:v>Specific Learning Disability</c:v>
                  </c:pt>
                  <c:pt idx="20">
                    <c:v>Other (VI, HI, SLI, DB, TBI, OI)</c:v>
                  </c:pt>
                </c:lvl>
              </c:multiLvlStrCache>
            </c:multiLvlStrRef>
          </c:cat>
          <c:val>
            <c:numRef>
              <c:f>Disability!$BY$4:$CV$4</c:f>
              <c:numCache>
                <c:formatCode>0%</c:formatCode>
                <c:ptCount val="24"/>
                <c:pt idx="0">
                  <c:v>0.63529411764705879</c:v>
                </c:pt>
                <c:pt idx="1">
                  <c:v>0.62133333333333329</c:v>
                </c:pt>
                <c:pt idx="2">
                  <c:v>0.72151898734177211</c:v>
                </c:pt>
                <c:pt idx="3">
                  <c:v>0.67567567567567566</c:v>
                </c:pt>
                <c:pt idx="4">
                  <c:v>0.67248908296943233</c:v>
                </c:pt>
                <c:pt idx="5">
                  <c:v>0.65827338129496404</c:v>
                </c:pt>
                <c:pt idx="6">
                  <c:v>0.74760383386581475</c:v>
                </c:pt>
                <c:pt idx="7">
                  <c:v>0.73333333333333328</c:v>
                </c:pt>
                <c:pt idx="8">
                  <c:v>0.64425770308123254</c:v>
                </c:pt>
                <c:pt idx="9">
                  <c:v>0.61023622047244097</c:v>
                </c:pt>
                <c:pt idx="10">
                  <c:v>0.67350746268656714</c:v>
                </c:pt>
                <c:pt idx="11">
                  <c:v>0.6447166921898928</c:v>
                </c:pt>
                <c:pt idx="12">
                  <c:v>0.4921875</c:v>
                </c:pt>
                <c:pt idx="13">
                  <c:v>0.48640483383685801</c:v>
                </c:pt>
                <c:pt idx="14">
                  <c:v>0.5911949685534591</c:v>
                </c:pt>
                <c:pt idx="15">
                  <c:v>0.58550724637681162</c:v>
                </c:pt>
                <c:pt idx="16">
                  <c:v>0.52871794871794875</c:v>
                </c:pt>
                <c:pt idx="17">
                  <c:v>0.54248679788766208</c:v>
                </c:pt>
                <c:pt idx="18">
                  <c:v>0.65991716520938792</c:v>
                </c:pt>
                <c:pt idx="19">
                  <c:v>0.60636363636363633</c:v>
                </c:pt>
                <c:pt idx="20">
                  <c:v>0.57317073170731703</c:v>
                </c:pt>
                <c:pt idx="21">
                  <c:v>0.61855670103092786</c:v>
                </c:pt>
                <c:pt idx="22">
                  <c:v>0.71779141104294475</c:v>
                </c:pt>
                <c:pt idx="23">
                  <c:v>0.63934426229508201</c:v>
                </c:pt>
              </c:numCache>
            </c:numRef>
          </c:val>
          <c:extLst>
            <c:ext xmlns:c16="http://schemas.microsoft.com/office/drawing/2014/chart" uri="{C3380CC4-5D6E-409C-BE32-E72D297353CC}">
              <c16:uniqueId val="{00000030-AF0F-4B7E-B0B7-890B4795D291}"/>
            </c:ext>
          </c:extLst>
        </c:ser>
        <c:dLbls>
          <c:showLegendKey val="0"/>
          <c:showVal val="0"/>
          <c:showCatName val="0"/>
          <c:showSerName val="0"/>
          <c:showPercent val="0"/>
          <c:showBubbleSize val="0"/>
        </c:dLbls>
        <c:gapWidth val="30"/>
        <c:axId val="443257407"/>
        <c:axId val="443256991"/>
      </c:barChart>
      <c:lineChart>
        <c:grouping val="standard"/>
        <c:varyColors val="0"/>
        <c:dLbls>
          <c:showLegendKey val="0"/>
          <c:showVal val="0"/>
          <c:showCatName val="0"/>
          <c:showSerName val="0"/>
          <c:showPercent val="0"/>
          <c:showBubbleSize val="0"/>
        </c:dLbls>
        <c:marker val="1"/>
        <c:smooth val="0"/>
        <c:axId val="443257407"/>
        <c:axId val="443256991"/>
        <c:extLst>
          <c:ext xmlns:c15="http://schemas.microsoft.com/office/drawing/2012/chart" uri="{02D57815-91ED-43cb-92C2-25804820EDAC}">
            <c15:filteredLineSeries>
              <c15:ser>
                <c:idx val="1"/>
                <c:order val="1"/>
                <c:tx>
                  <c:strRef>
                    <c:extLst>
                      <c:ext uri="{02D57815-91ED-43cb-92C2-25804820EDAC}">
                        <c15:formulaRef>
                          <c15:sqref>Disability!$BX$5</c15:sqref>
                        </c15:formulaRef>
                      </c:ext>
                    </c:extLst>
                    <c:strCache>
                      <c:ptCount val="1"/>
                      <c:pt idx="0">
                        <c:v>State %</c:v>
                      </c:pt>
                    </c:strCache>
                  </c:strRef>
                </c:tx>
                <c:spPr>
                  <a:ln w="28575" cap="rnd">
                    <a:noFill/>
                    <a:round/>
                  </a:ln>
                  <a:effectLst/>
                  <a:extLst>
                    <a:ext uri="{91240B29-F687-4F45-9708-019B960494DF}">
                      <a14:hiddenLine xmlns:a14="http://schemas.microsoft.com/office/drawing/2010/main" w="28575" cap="rnd">
                        <a:solidFill>
                          <a:srgbClr val="FFC846"/>
                        </a:solidFill>
                        <a:round/>
                      </a14:hiddenLine>
                    </a:ext>
                  </a:extLst>
                </c:spPr>
                <c:marker>
                  <c:symbol val="dash"/>
                  <c:size val="20"/>
                  <c:spPr>
                    <a:solidFill>
                      <a:srgbClr val="000000"/>
                    </a:solidFill>
                    <a:ln w="9525">
                      <a:noFill/>
                    </a:ln>
                    <a:effectLst/>
                    <a:extLst>
                      <a:ext uri="{91240B29-F687-4F45-9708-019B960494DF}">
                        <a14:hiddenLine xmlns:a14="http://schemas.microsoft.com/office/drawing/2010/main" w="9525">
                          <a:solidFill>
                            <a:srgbClr val="FFC846"/>
                          </a:solidFill>
                        </a14:hiddenLine>
                      </a:ext>
                    </a:extLst>
                  </c:spPr>
                </c:marker>
                <c:cat>
                  <c:multiLvlStrRef>
                    <c:extLst>
                      <c:ext uri="{02D57815-91ED-43cb-92C2-25804820EDAC}">
                        <c15:formulaRef>
                          <c15:sqref>Disability!$BY$2:$CV$3</c15:sqref>
                        </c15:formulaRef>
                      </c:ext>
                    </c:extLst>
                    <c:multiLvlStrCache>
                      <c:ptCount val="24"/>
                      <c:lvl>
                        <c:pt idx="0">
                          <c:v>2019</c:v>
                        </c:pt>
                        <c:pt idx="1">
                          <c:v>2020</c:v>
                        </c:pt>
                        <c:pt idx="2">
                          <c:v>2021</c:v>
                        </c:pt>
                        <c:pt idx="3">
                          <c:v>2022</c:v>
                        </c:pt>
                        <c:pt idx="4">
                          <c:v>2019</c:v>
                        </c:pt>
                        <c:pt idx="5">
                          <c:v>2020</c:v>
                        </c:pt>
                        <c:pt idx="6">
                          <c:v>2021</c:v>
                        </c:pt>
                        <c:pt idx="7">
                          <c:v>2022</c:v>
                        </c:pt>
                        <c:pt idx="8">
                          <c:v>2019</c:v>
                        </c:pt>
                        <c:pt idx="9">
                          <c:v>2020</c:v>
                        </c:pt>
                        <c:pt idx="10">
                          <c:v>2021</c:v>
                        </c:pt>
                        <c:pt idx="11">
                          <c:v>2022</c:v>
                        </c:pt>
                        <c:pt idx="12">
                          <c:v>2019</c:v>
                        </c:pt>
                        <c:pt idx="13">
                          <c:v>2020</c:v>
                        </c:pt>
                        <c:pt idx="14">
                          <c:v>2021</c:v>
                        </c:pt>
                        <c:pt idx="15">
                          <c:v>2022</c:v>
                        </c:pt>
                        <c:pt idx="16">
                          <c:v>2019</c:v>
                        </c:pt>
                        <c:pt idx="17">
                          <c:v>2020</c:v>
                        </c:pt>
                        <c:pt idx="18">
                          <c:v>2021</c:v>
                        </c:pt>
                        <c:pt idx="19">
                          <c:v>2022</c:v>
                        </c:pt>
                        <c:pt idx="20">
                          <c:v>2019</c:v>
                        </c:pt>
                        <c:pt idx="21">
                          <c:v>2020</c:v>
                        </c:pt>
                        <c:pt idx="22">
                          <c:v>2021</c:v>
                        </c:pt>
                        <c:pt idx="23">
                          <c:v>2022</c:v>
                        </c:pt>
                      </c:lvl>
                      <c:lvl>
                        <c:pt idx="0">
                          <c:v>Multiple and Intellectual Disabilities</c:v>
                        </c:pt>
                        <c:pt idx="4">
                          <c:v>Autism</c:v>
                        </c:pt>
                        <c:pt idx="8">
                          <c:v>Other Health Impairment</c:v>
                        </c:pt>
                        <c:pt idx="12">
                          <c:v>Significant Emotional Disability</c:v>
                        </c:pt>
                        <c:pt idx="16">
                          <c:v>Specific Learning Disability</c:v>
                        </c:pt>
                        <c:pt idx="20">
                          <c:v>Other (VI, HI, SLI, DB, TBI, OI)</c:v>
                        </c:pt>
                      </c:lvl>
                    </c:multiLvlStrCache>
                  </c:multiLvlStrRef>
                </c:cat>
                <c:val>
                  <c:numRef>
                    <c:extLst>
                      <c:ext uri="{02D57815-91ED-43cb-92C2-25804820EDAC}">
                        <c15:formulaRef>
                          <c15:sqref>Disability!$BY$5:$CV$5</c15:sqref>
                        </c15:formulaRef>
                      </c:ext>
                    </c:extLst>
                    <c:numCache>
                      <c:formatCode>0%</c:formatCode>
                      <c:ptCount val="24"/>
                      <c:pt idx="0">
                        <c:v>0.63529411764705879</c:v>
                      </c:pt>
                      <c:pt idx="1">
                        <c:v>0.62133333333333329</c:v>
                      </c:pt>
                      <c:pt idx="2">
                        <c:v>0.72151898734177211</c:v>
                      </c:pt>
                      <c:pt idx="3">
                        <c:v>0.67567567567567566</c:v>
                      </c:pt>
                      <c:pt idx="4">
                        <c:v>0.67248908296943233</c:v>
                      </c:pt>
                      <c:pt idx="5">
                        <c:v>0.65827338129496404</c:v>
                      </c:pt>
                      <c:pt idx="6">
                        <c:v>0.74760383386581475</c:v>
                      </c:pt>
                      <c:pt idx="7">
                        <c:v>0.73333333333333328</c:v>
                      </c:pt>
                      <c:pt idx="8">
                        <c:v>0.64425770308123254</c:v>
                      </c:pt>
                      <c:pt idx="9">
                        <c:v>0.61023622047244097</c:v>
                      </c:pt>
                      <c:pt idx="10">
                        <c:v>0.67350746268656714</c:v>
                      </c:pt>
                      <c:pt idx="11">
                        <c:v>0.6447166921898928</c:v>
                      </c:pt>
                      <c:pt idx="12">
                        <c:v>0.4921875</c:v>
                      </c:pt>
                      <c:pt idx="13">
                        <c:v>0.48640483383685801</c:v>
                      </c:pt>
                      <c:pt idx="14">
                        <c:v>0.5911949685534591</c:v>
                      </c:pt>
                      <c:pt idx="15">
                        <c:v>0.58550724637681162</c:v>
                      </c:pt>
                      <c:pt idx="16">
                        <c:v>0.52871794871794875</c:v>
                      </c:pt>
                      <c:pt idx="17">
                        <c:v>0.54248679788766208</c:v>
                      </c:pt>
                      <c:pt idx="18">
                        <c:v>0.65991716520938792</c:v>
                      </c:pt>
                      <c:pt idx="19">
                        <c:v>0.60636363636363633</c:v>
                      </c:pt>
                      <c:pt idx="20">
                        <c:v>0.57317073170731703</c:v>
                      </c:pt>
                      <c:pt idx="21">
                        <c:v>0.61855670103092786</c:v>
                      </c:pt>
                      <c:pt idx="22">
                        <c:v>0.71779141104294475</c:v>
                      </c:pt>
                      <c:pt idx="23">
                        <c:v>0.63934426229508201</c:v>
                      </c:pt>
                    </c:numCache>
                  </c:numRef>
                </c:val>
                <c:smooth val="0"/>
                <c:extLst>
                  <c:ext xmlns:c16="http://schemas.microsoft.com/office/drawing/2014/chart" uri="{C3380CC4-5D6E-409C-BE32-E72D297353CC}">
                    <c16:uniqueId val="{00000035-AF0F-4B7E-B0B7-890B4795D291}"/>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Disability!$BX$6</c15:sqref>
                        </c15:formulaRef>
                      </c:ext>
                    </c:extLst>
                    <c:strCache>
                      <c:ptCount val="1"/>
                      <c:pt idx="0">
                        <c:v>Target 60%</c:v>
                      </c:pt>
                    </c:strCache>
                  </c:strRef>
                </c:tx>
                <c:spPr>
                  <a:ln w="12700" cap="rnd" cmpd="sng" algn="ctr">
                    <a:solidFill>
                      <a:srgbClr val="000000"/>
                    </a:solidFill>
                    <a:prstDash val="dash"/>
                    <a:round/>
                    <a:headEnd type="none" w="med" len="med"/>
                    <a:tailEnd type="none" w="med" len="med"/>
                  </a:ln>
                  <a:effectLst/>
                </c:spPr>
                <c:marker>
                  <c:symbol val="none"/>
                </c:marker>
                <c:cat>
                  <c:multiLvlStrRef>
                    <c:extLst xmlns:c15="http://schemas.microsoft.com/office/drawing/2012/chart">
                      <c:ext xmlns:c15="http://schemas.microsoft.com/office/drawing/2012/chart" uri="{02D57815-91ED-43cb-92C2-25804820EDAC}">
                        <c15:formulaRef>
                          <c15:sqref>Disability!$BY$2:$CV$3</c15:sqref>
                        </c15:formulaRef>
                      </c:ext>
                    </c:extLst>
                    <c:multiLvlStrCache>
                      <c:ptCount val="24"/>
                      <c:lvl>
                        <c:pt idx="0">
                          <c:v>2019</c:v>
                        </c:pt>
                        <c:pt idx="1">
                          <c:v>2020</c:v>
                        </c:pt>
                        <c:pt idx="2">
                          <c:v>2021</c:v>
                        </c:pt>
                        <c:pt idx="3">
                          <c:v>2022</c:v>
                        </c:pt>
                        <c:pt idx="4">
                          <c:v>2019</c:v>
                        </c:pt>
                        <c:pt idx="5">
                          <c:v>2020</c:v>
                        </c:pt>
                        <c:pt idx="6">
                          <c:v>2021</c:v>
                        </c:pt>
                        <c:pt idx="7">
                          <c:v>2022</c:v>
                        </c:pt>
                        <c:pt idx="8">
                          <c:v>2019</c:v>
                        </c:pt>
                        <c:pt idx="9">
                          <c:v>2020</c:v>
                        </c:pt>
                        <c:pt idx="10">
                          <c:v>2021</c:v>
                        </c:pt>
                        <c:pt idx="11">
                          <c:v>2022</c:v>
                        </c:pt>
                        <c:pt idx="12">
                          <c:v>2019</c:v>
                        </c:pt>
                        <c:pt idx="13">
                          <c:v>2020</c:v>
                        </c:pt>
                        <c:pt idx="14">
                          <c:v>2021</c:v>
                        </c:pt>
                        <c:pt idx="15">
                          <c:v>2022</c:v>
                        </c:pt>
                        <c:pt idx="16">
                          <c:v>2019</c:v>
                        </c:pt>
                        <c:pt idx="17">
                          <c:v>2020</c:v>
                        </c:pt>
                        <c:pt idx="18">
                          <c:v>2021</c:v>
                        </c:pt>
                        <c:pt idx="19">
                          <c:v>2022</c:v>
                        </c:pt>
                        <c:pt idx="20">
                          <c:v>2019</c:v>
                        </c:pt>
                        <c:pt idx="21">
                          <c:v>2020</c:v>
                        </c:pt>
                        <c:pt idx="22">
                          <c:v>2021</c:v>
                        </c:pt>
                        <c:pt idx="23">
                          <c:v>2022</c:v>
                        </c:pt>
                      </c:lvl>
                      <c:lvl>
                        <c:pt idx="0">
                          <c:v>Multiple and Intellectual Disabilities</c:v>
                        </c:pt>
                        <c:pt idx="4">
                          <c:v>Autism</c:v>
                        </c:pt>
                        <c:pt idx="8">
                          <c:v>Other Health Impairment</c:v>
                        </c:pt>
                        <c:pt idx="12">
                          <c:v>Significant Emotional Disability</c:v>
                        </c:pt>
                        <c:pt idx="16">
                          <c:v>Specific Learning Disability</c:v>
                        </c:pt>
                        <c:pt idx="20">
                          <c:v>Other (VI, HI, SLI, DB, TBI, OI)</c:v>
                        </c:pt>
                      </c:lvl>
                    </c:multiLvlStrCache>
                  </c:multiLvlStrRef>
                </c:cat>
                <c:val>
                  <c:numRef>
                    <c:extLst xmlns:c15="http://schemas.microsoft.com/office/drawing/2012/chart">
                      <c:ext xmlns:c15="http://schemas.microsoft.com/office/drawing/2012/chart" uri="{02D57815-91ED-43cb-92C2-25804820EDAC}">
                        <c15:formulaRef>
                          <c15:sqref>Disability!$BY$6:$CV$6</c15:sqref>
                        </c15:formulaRef>
                      </c:ext>
                    </c:extLst>
                    <c:numCache>
                      <c:formatCode>0%</c:formatCode>
                      <c:ptCount val="24"/>
                      <c:pt idx="0">
                        <c:v>0.6</c:v>
                      </c:pt>
                      <c:pt idx="1">
                        <c:v>0.6</c:v>
                      </c:pt>
                      <c:pt idx="2">
                        <c:v>0.6</c:v>
                      </c:pt>
                      <c:pt idx="3">
                        <c:v>0.6</c:v>
                      </c:pt>
                      <c:pt idx="4">
                        <c:v>0.6</c:v>
                      </c:pt>
                      <c:pt idx="5">
                        <c:v>0.6</c:v>
                      </c:pt>
                      <c:pt idx="6">
                        <c:v>0.6</c:v>
                      </c:pt>
                      <c:pt idx="7">
                        <c:v>0.6</c:v>
                      </c:pt>
                      <c:pt idx="8">
                        <c:v>0.6</c:v>
                      </c:pt>
                      <c:pt idx="9">
                        <c:v>0.6</c:v>
                      </c:pt>
                      <c:pt idx="10">
                        <c:v>0.6</c:v>
                      </c:pt>
                      <c:pt idx="11">
                        <c:v>0.6</c:v>
                      </c:pt>
                      <c:pt idx="12">
                        <c:v>0.6</c:v>
                      </c:pt>
                      <c:pt idx="13">
                        <c:v>0.6</c:v>
                      </c:pt>
                      <c:pt idx="14">
                        <c:v>0.6</c:v>
                      </c:pt>
                      <c:pt idx="15">
                        <c:v>0.6</c:v>
                      </c:pt>
                      <c:pt idx="16">
                        <c:v>0.6</c:v>
                      </c:pt>
                      <c:pt idx="17">
                        <c:v>0.6</c:v>
                      </c:pt>
                      <c:pt idx="18">
                        <c:v>0.6</c:v>
                      </c:pt>
                      <c:pt idx="19">
                        <c:v>0.6</c:v>
                      </c:pt>
                      <c:pt idx="20">
                        <c:v>0.6</c:v>
                      </c:pt>
                      <c:pt idx="21">
                        <c:v>0.6</c:v>
                      </c:pt>
                      <c:pt idx="22">
                        <c:v>0.6</c:v>
                      </c:pt>
                      <c:pt idx="23">
                        <c:v>0.6</c:v>
                      </c:pt>
                    </c:numCache>
                  </c:numRef>
                </c:val>
                <c:smooth val="0"/>
                <c:extLst xmlns:c15="http://schemas.microsoft.com/office/drawing/2012/chart">
                  <c:ext xmlns:c16="http://schemas.microsoft.com/office/drawing/2014/chart" uri="{C3380CC4-5D6E-409C-BE32-E72D297353CC}">
                    <c16:uniqueId val="{00000031-AF0F-4B7E-B0B7-890B4795D291}"/>
                  </c:ext>
                </c:extLst>
              </c15:ser>
            </c15:filteredLineSeries>
          </c:ext>
        </c:extLst>
      </c:lineChart>
      <c:lineChart>
        <c:grouping val="standard"/>
        <c:varyColors val="0"/>
        <c:ser>
          <c:idx val="6"/>
          <c:order val="6"/>
          <c:tx>
            <c:strRef>
              <c:f>Disability!$BX$10</c:f>
              <c:strCache>
                <c:ptCount val="1"/>
                <c:pt idx="0">
                  <c:v>STATE Participated</c:v>
                </c:pt>
              </c:strCache>
            </c:strRef>
          </c:tx>
          <c:spPr>
            <a:ln w="28575" cap="rnd">
              <a:noFill/>
              <a:round/>
            </a:ln>
            <a:effectLst/>
            <a:extLst>
              <a:ext uri="{91240B29-F687-4F45-9708-019B960494DF}">
                <a14:hiddenLine xmlns:a14="http://schemas.microsoft.com/office/drawing/2010/main" w="28575" cap="rnd">
                  <a:solidFill>
                    <a:srgbClr val="8DC63F">
                      <a:lumMod val="60000"/>
                    </a:srgbClr>
                  </a:solidFill>
                  <a:round/>
                </a14:hiddenLine>
              </a:ext>
            </a:extLst>
          </c:spPr>
          <c:marker>
            <c:symbol val="none"/>
          </c:marker>
          <c:cat>
            <c:multiLvlStrRef>
              <c:f>Disability!$BY$2:$CV$3</c:f>
              <c:multiLvlStrCache>
                <c:ptCount val="24"/>
                <c:lvl>
                  <c:pt idx="0">
                    <c:v>2019</c:v>
                  </c:pt>
                  <c:pt idx="1">
                    <c:v>2020</c:v>
                  </c:pt>
                  <c:pt idx="2">
                    <c:v>2021</c:v>
                  </c:pt>
                  <c:pt idx="3">
                    <c:v>2022</c:v>
                  </c:pt>
                  <c:pt idx="4">
                    <c:v>2019</c:v>
                  </c:pt>
                  <c:pt idx="5">
                    <c:v>2020</c:v>
                  </c:pt>
                  <c:pt idx="6">
                    <c:v>2021</c:v>
                  </c:pt>
                  <c:pt idx="7">
                    <c:v>2022</c:v>
                  </c:pt>
                  <c:pt idx="8">
                    <c:v>2019</c:v>
                  </c:pt>
                  <c:pt idx="9">
                    <c:v>2020</c:v>
                  </c:pt>
                  <c:pt idx="10">
                    <c:v>2021</c:v>
                  </c:pt>
                  <c:pt idx="11">
                    <c:v>2022</c:v>
                  </c:pt>
                  <c:pt idx="12">
                    <c:v>2019</c:v>
                  </c:pt>
                  <c:pt idx="13">
                    <c:v>2020</c:v>
                  </c:pt>
                  <c:pt idx="14">
                    <c:v>2021</c:v>
                  </c:pt>
                  <c:pt idx="15">
                    <c:v>2022</c:v>
                  </c:pt>
                  <c:pt idx="16">
                    <c:v>2019</c:v>
                  </c:pt>
                  <c:pt idx="17">
                    <c:v>2020</c:v>
                  </c:pt>
                  <c:pt idx="18">
                    <c:v>2021</c:v>
                  </c:pt>
                  <c:pt idx="19">
                    <c:v>2022</c:v>
                  </c:pt>
                  <c:pt idx="20">
                    <c:v>2019</c:v>
                  </c:pt>
                  <c:pt idx="21">
                    <c:v>2020</c:v>
                  </c:pt>
                  <c:pt idx="22">
                    <c:v>2021</c:v>
                  </c:pt>
                  <c:pt idx="23">
                    <c:v>2022</c:v>
                  </c:pt>
                </c:lvl>
                <c:lvl>
                  <c:pt idx="0">
                    <c:v>Multiple and Intellectual Disabilities</c:v>
                  </c:pt>
                  <c:pt idx="4">
                    <c:v>Autism</c:v>
                  </c:pt>
                  <c:pt idx="8">
                    <c:v>Other Health Impairment</c:v>
                  </c:pt>
                  <c:pt idx="12">
                    <c:v>Significant Emotional Disability</c:v>
                  </c:pt>
                  <c:pt idx="16">
                    <c:v>Specific Learning Disability</c:v>
                  </c:pt>
                  <c:pt idx="20">
                    <c:v>Other (VI, HI, SLI, DB, TBI, OI)</c:v>
                  </c:pt>
                </c:lvl>
              </c:multiLvlStrCache>
            </c:multiLvlStrRef>
          </c:cat>
          <c:val>
            <c:numRef>
              <c:f>Disability!$BY$10:$CV$10</c:f>
              <c:numCache>
                <c:formatCode>0</c:formatCode>
                <c:ptCount val="24"/>
                <c:pt idx="0">
                  <c:v>216</c:v>
                </c:pt>
                <c:pt idx="1">
                  <c:v>233</c:v>
                </c:pt>
                <c:pt idx="2">
                  <c:v>285</c:v>
                </c:pt>
                <c:pt idx="3">
                  <c:v>250</c:v>
                </c:pt>
                <c:pt idx="4">
                  <c:v>154</c:v>
                </c:pt>
                <c:pt idx="5">
                  <c:v>183</c:v>
                </c:pt>
                <c:pt idx="6">
                  <c:v>234</c:v>
                </c:pt>
                <c:pt idx="7">
                  <c:v>242</c:v>
                </c:pt>
                <c:pt idx="8">
                  <c:v>230</c:v>
                </c:pt>
                <c:pt idx="9">
                  <c:v>310</c:v>
                </c:pt>
                <c:pt idx="10">
                  <c:v>361</c:v>
                </c:pt>
                <c:pt idx="11">
                  <c:v>421</c:v>
                </c:pt>
                <c:pt idx="12">
                  <c:v>189</c:v>
                </c:pt>
                <c:pt idx="13">
                  <c:v>161</c:v>
                </c:pt>
                <c:pt idx="14">
                  <c:v>188</c:v>
                </c:pt>
                <c:pt idx="15">
                  <c:v>202</c:v>
                </c:pt>
                <c:pt idx="16">
                  <c:v>1031</c:v>
                </c:pt>
                <c:pt idx="17">
                  <c:v>1130</c:v>
                </c:pt>
                <c:pt idx="18">
                  <c:v>1434</c:v>
                </c:pt>
                <c:pt idx="19">
                  <c:v>1334</c:v>
                </c:pt>
                <c:pt idx="20">
                  <c:v>188</c:v>
                </c:pt>
                <c:pt idx="21">
                  <c:v>120</c:v>
                </c:pt>
                <c:pt idx="22">
                  <c:v>117</c:v>
                </c:pt>
                <c:pt idx="23">
                  <c:v>117</c:v>
                </c:pt>
              </c:numCache>
            </c:numRef>
          </c:val>
          <c:smooth val="0"/>
          <c:extLst>
            <c:ext xmlns:c16="http://schemas.microsoft.com/office/drawing/2014/chart" uri="{C3380CC4-5D6E-409C-BE32-E72D297353CC}">
              <c16:uniqueId val="{00000032-AF0F-4B7E-B0B7-890B4795D291}"/>
            </c:ext>
          </c:extLst>
        </c:ser>
        <c:ser>
          <c:idx val="7"/>
          <c:order val="7"/>
          <c:tx>
            <c:strRef>
              <c:f>Disability!$BX$11</c:f>
              <c:strCache>
                <c:ptCount val="1"/>
                <c:pt idx="0">
                  <c:v>STATE Didn't</c:v>
                </c:pt>
              </c:strCache>
            </c:strRef>
          </c:tx>
          <c:spPr>
            <a:ln w="28575" cap="rnd">
              <a:noFill/>
              <a:round/>
            </a:ln>
            <a:effectLst/>
            <a:extLst>
              <a:ext uri="{91240B29-F687-4F45-9708-019B960494DF}">
                <a14:hiddenLine xmlns:a14="http://schemas.microsoft.com/office/drawing/2010/main" w="28575" cap="rnd">
                  <a:solidFill>
                    <a:srgbClr val="FFC846">
                      <a:lumMod val="60000"/>
                    </a:srgbClr>
                  </a:solidFill>
                  <a:round/>
                </a14:hiddenLine>
              </a:ext>
            </a:extLst>
          </c:spPr>
          <c:marker>
            <c:symbol val="none"/>
          </c:marker>
          <c:cat>
            <c:multiLvlStrRef>
              <c:f>Disability!$BY$2:$CV$3</c:f>
              <c:multiLvlStrCache>
                <c:ptCount val="24"/>
                <c:lvl>
                  <c:pt idx="0">
                    <c:v>2019</c:v>
                  </c:pt>
                  <c:pt idx="1">
                    <c:v>2020</c:v>
                  </c:pt>
                  <c:pt idx="2">
                    <c:v>2021</c:v>
                  </c:pt>
                  <c:pt idx="3">
                    <c:v>2022</c:v>
                  </c:pt>
                  <c:pt idx="4">
                    <c:v>2019</c:v>
                  </c:pt>
                  <c:pt idx="5">
                    <c:v>2020</c:v>
                  </c:pt>
                  <c:pt idx="6">
                    <c:v>2021</c:v>
                  </c:pt>
                  <c:pt idx="7">
                    <c:v>2022</c:v>
                  </c:pt>
                  <c:pt idx="8">
                    <c:v>2019</c:v>
                  </c:pt>
                  <c:pt idx="9">
                    <c:v>2020</c:v>
                  </c:pt>
                  <c:pt idx="10">
                    <c:v>2021</c:v>
                  </c:pt>
                  <c:pt idx="11">
                    <c:v>2022</c:v>
                  </c:pt>
                  <c:pt idx="12">
                    <c:v>2019</c:v>
                  </c:pt>
                  <c:pt idx="13">
                    <c:v>2020</c:v>
                  </c:pt>
                  <c:pt idx="14">
                    <c:v>2021</c:v>
                  </c:pt>
                  <c:pt idx="15">
                    <c:v>2022</c:v>
                  </c:pt>
                  <c:pt idx="16">
                    <c:v>2019</c:v>
                  </c:pt>
                  <c:pt idx="17">
                    <c:v>2020</c:v>
                  </c:pt>
                  <c:pt idx="18">
                    <c:v>2021</c:v>
                  </c:pt>
                  <c:pt idx="19">
                    <c:v>2022</c:v>
                  </c:pt>
                  <c:pt idx="20">
                    <c:v>2019</c:v>
                  </c:pt>
                  <c:pt idx="21">
                    <c:v>2020</c:v>
                  </c:pt>
                  <c:pt idx="22">
                    <c:v>2021</c:v>
                  </c:pt>
                  <c:pt idx="23">
                    <c:v>2022</c:v>
                  </c:pt>
                </c:lvl>
                <c:lvl>
                  <c:pt idx="0">
                    <c:v>Multiple and Intellectual Disabilities</c:v>
                  </c:pt>
                  <c:pt idx="4">
                    <c:v>Autism</c:v>
                  </c:pt>
                  <c:pt idx="8">
                    <c:v>Other Health Impairment</c:v>
                  </c:pt>
                  <c:pt idx="12">
                    <c:v>Significant Emotional Disability</c:v>
                  </c:pt>
                  <c:pt idx="16">
                    <c:v>Specific Learning Disability</c:v>
                  </c:pt>
                  <c:pt idx="20">
                    <c:v>Other (VI, HI, SLI, DB, TBI, OI)</c:v>
                  </c:pt>
                </c:lvl>
              </c:multiLvlStrCache>
            </c:multiLvlStrRef>
          </c:cat>
          <c:val>
            <c:numRef>
              <c:f>Disability!$BY$11:$CV$11</c:f>
              <c:numCache>
                <c:formatCode>0</c:formatCode>
                <c:ptCount val="24"/>
                <c:pt idx="0">
                  <c:v>124</c:v>
                </c:pt>
                <c:pt idx="1">
                  <c:v>142</c:v>
                </c:pt>
                <c:pt idx="2">
                  <c:v>110</c:v>
                </c:pt>
                <c:pt idx="3">
                  <c:v>120</c:v>
                </c:pt>
                <c:pt idx="4">
                  <c:v>75</c:v>
                </c:pt>
                <c:pt idx="5">
                  <c:v>95</c:v>
                </c:pt>
                <c:pt idx="6">
                  <c:v>79</c:v>
                </c:pt>
                <c:pt idx="7">
                  <c:v>88</c:v>
                </c:pt>
                <c:pt idx="8">
                  <c:v>127</c:v>
                </c:pt>
                <c:pt idx="9">
                  <c:v>198</c:v>
                </c:pt>
                <c:pt idx="10">
                  <c:v>175</c:v>
                </c:pt>
                <c:pt idx="11">
                  <c:v>232</c:v>
                </c:pt>
                <c:pt idx="12">
                  <c:v>195</c:v>
                </c:pt>
                <c:pt idx="13">
                  <c:v>170</c:v>
                </c:pt>
                <c:pt idx="14">
                  <c:v>130</c:v>
                </c:pt>
                <c:pt idx="15">
                  <c:v>143</c:v>
                </c:pt>
                <c:pt idx="16">
                  <c:v>919</c:v>
                </c:pt>
                <c:pt idx="17">
                  <c:v>953</c:v>
                </c:pt>
                <c:pt idx="18">
                  <c:v>739</c:v>
                </c:pt>
                <c:pt idx="19">
                  <c:v>866</c:v>
                </c:pt>
                <c:pt idx="20">
                  <c:v>140</c:v>
                </c:pt>
                <c:pt idx="21">
                  <c:v>74</c:v>
                </c:pt>
                <c:pt idx="22">
                  <c:v>46</c:v>
                </c:pt>
                <c:pt idx="23">
                  <c:v>66</c:v>
                </c:pt>
              </c:numCache>
            </c:numRef>
          </c:val>
          <c:smooth val="0"/>
          <c:extLst>
            <c:ext xmlns:c16="http://schemas.microsoft.com/office/drawing/2014/chart" uri="{C3380CC4-5D6E-409C-BE32-E72D297353CC}">
              <c16:uniqueId val="{00000033-AF0F-4B7E-B0B7-890B4795D291}"/>
            </c:ext>
          </c:extLst>
        </c:ser>
        <c:ser>
          <c:idx val="8"/>
          <c:order val="8"/>
          <c:tx>
            <c:strRef>
              <c:f>Disability!$BX$12</c:f>
              <c:strCache>
                <c:ptCount val="1"/>
                <c:pt idx="0">
                  <c:v>STATE Total</c:v>
                </c:pt>
              </c:strCache>
            </c:strRef>
          </c:tx>
          <c:spPr>
            <a:ln w="28575" cap="rnd">
              <a:noFill/>
              <a:round/>
            </a:ln>
            <a:effectLst/>
            <a:extLst>
              <a:ext uri="{91240B29-F687-4F45-9708-019B960494DF}">
                <a14:hiddenLine xmlns:a14="http://schemas.microsoft.com/office/drawing/2010/main" w="28575" cap="rnd">
                  <a:solidFill>
                    <a:srgbClr val="EF7521">
                      <a:lumMod val="60000"/>
                    </a:srgbClr>
                  </a:solidFill>
                  <a:round/>
                </a14:hiddenLine>
              </a:ext>
            </a:extLst>
          </c:spPr>
          <c:marker>
            <c:symbol val="none"/>
          </c:marker>
          <c:cat>
            <c:multiLvlStrRef>
              <c:f>Disability!$BY$2:$CV$3</c:f>
              <c:multiLvlStrCache>
                <c:ptCount val="24"/>
                <c:lvl>
                  <c:pt idx="0">
                    <c:v>2019</c:v>
                  </c:pt>
                  <c:pt idx="1">
                    <c:v>2020</c:v>
                  </c:pt>
                  <c:pt idx="2">
                    <c:v>2021</c:v>
                  </c:pt>
                  <c:pt idx="3">
                    <c:v>2022</c:v>
                  </c:pt>
                  <c:pt idx="4">
                    <c:v>2019</c:v>
                  </c:pt>
                  <c:pt idx="5">
                    <c:v>2020</c:v>
                  </c:pt>
                  <c:pt idx="6">
                    <c:v>2021</c:v>
                  </c:pt>
                  <c:pt idx="7">
                    <c:v>2022</c:v>
                  </c:pt>
                  <c:pt idx="8">
                    <c:v>2019</c:v>
                  </c:pt>
                  <c:pt idx="9">
                    <c:v>2020</c:v>
                  </c:pt>
                  <c:pt idx="10">
                    <c:v>2021</c:v>
                  </c:pt>
                  <c:pt idx="11">
                    <c:v>2022</c:v>
                  </c:pt>
                  <c:pt idx="12">
                    <c:v>2019</c:v>
                  </c:pt>
                  <c:pt idx="13">
                    <c:v>2020</c:v>
                  </c:pt>
                  <c:pt idx="14">
                    <c:v>2021</c:v>
                  </c:pt>
                  <c:pt idx="15">
                    <c:v>2022</c:v>
                  </c:pt>
                  <c:pt idx="16">
                    <c:v>2019</c:v>
                  </c:pt>
                  <c:pt idx="17">
                    <c:v>2020</c:v>
                  </c:pt>
                  <c:pt idx="18">
                    <c:v>2021</c:v>
                  </c:pt>
                  <c:pt idx="19">
                    <c:v>2022</c:v>
                  </c:pt>
                  <c:pt idx="20">
                    <c:v>2019</c:v>
                  </c:pt>
                  <c:pt idx="21">
                    <c:v>2020</c:v>
                  </c:pt>
                  <c:pt idx="22">
                    <c:v>2021</c:v>
                  </c:pt>
                  <c:pt idx="23">
                    <c:v>2022</c:v>
                  </c:pt>
                </c:lvl>
                <c:lvl>
                  <c:pt idx="0">
                    <c:v>Multiple and Intellectual Disabilities</c:v>
                  </c:pt>
                  <c:pt idx="4">
                    <c:v>Autism</c:v>
                  </c:pt>
                  <c:pt idx="8">
                    <c:v>Other Health Impairment</c:v>
                  </c:pt>
                  <c:pt idx="12">
                    <c:v>Significant Emotional Disability</c:v>
                  </c:pt>
                  <c:pt idx="16">
                    <c:v>Specific Learning Disability</c:v>
                  </c:pt>
                  <c:pt idx="20">
                    <c:v>Other (VI, HI, SLI, DB, TBI, OI)</c:v>
                  </c:pt>
                </c:lvl>
              </c:multiLvlStrCache>
            </c:multiLvlStrRef>
          </c:cat>
          <c:val>
            <c:numRef>
              <c:f>Disability!$BY$12:$CV$12</c:f>
              <c:numCache>
                <c:formatCode>0</c:formatCode>
                <c:ptCount val="24"/>
                <c:pt idx="0">
                  <c:v>340</c:v>
                </c:pt>
                <c:pt idx="1">
                  <c:v>375</c:v>
                </c:pt>
                <c:pt idx="2">
                  <c:v>395</c:v>
                </c:pt>
                <c:pt idx="3">
                  <c:v>370</c:v>
                </c:pt>
                <c:pt idx="4">
                  <c:v>229</c:v>
                </c:pt>
                <c:pt idx="5">
                  <c:v>278</c:v>
                </c:pt>
                <c:pt idx="6">
                  <c:v>313</c:v>
                </c:pt>
                <c:pt idx="7">
                  <c:v>330</c:v>
                </c:pt>
                <c:pt idx="8">
                  <c:v>357</c:v>
                </c:pt>
                <c:pt idx="9">
                  <c:v>508</c:v>
                </c:pt>
                <c:pt idx="10">
                  <c:v>536</c:v>
                </c:pt>
                <c:pt idx="11">
                  <c:v>653</c:v>
                </c:pt>
                <c:pt idx="12">
                  <c:v>384</c:v>
                </c:pt>
                <c:pt idx="13">
                  <c:v>331</c:v>
                </c:pt>
                <c:pt idx="14">
                  <c:v>318</c:v>
                </c:pt>
                <c:pt idx="15">
                  <c:v>345</c:v>
                </c:pt>
                <c:pt idx="16">
                  <c:v>1950</c:v>
                </c:pt>
                <c:pt idx="17">
                  <c:v>2083</c:v>
                </c:pt>
                <c:pt idx="18">
                  <c:v>2173</c:v>
                </c:pt>
                <c:pt idx="19">
                  <c:v>2200</c:v>
                </c:pt>
                <c:pt idx="20">
                  <c:v>328</c:v>
                </c:pt>
                <c:pt idx="21">
                  <c:v>194</c:v>
                </c:pt>
                <c:pt idx="22">
                  <c:v>163</c:v>
                </c:pt>
                <c:pt idx="23">
                  <c:v>183</c:v>
                </c:pt>
              </c:numCache>
            </c:numRef>
          </c:val>
          <c:smooth val="0"/>
          <c:extLst>
            <c:ext xmlns:c16="http://schemas.microsoft.com/office/drawing/2014/chart" uri="{C3380CC4-5D6E-409C-BE32-E72D297353CC}">
              <c16:uniqueId val="{00000034-AF0F-4B7E-B0B7-890B4795D291}"/>
            </c:ext>
          </c:extLst>
        </c:ser>
        <c:dLbls>
          <c:showLegendKey val="0"/>
          <c:showVal val="0"/>
          <c:showCatName val="0"/>
          <c:showSerName val="0"/>
          <c:showPercent val="0"/>
          <c:showBubbleSize val="0"/>
        </c:dLbls>
        <c:marker val="1"/>
        <c:smooth val="0"/>
        <c:axId val="443357663"/>
        <c:axId val="443358495"/>
        <c:extLst>
          <c:ext xmlns:c15="http://schemas.microsoft.com/office/drawing/2012/chart" uri="{02D57815-91ED-43cb-92C2-25804820EDAC}">
            <c15:filteredLineSeries>
              <c15:ser>
                <c:idx val="3"/>
                <c:order val="3"/>
                <c:tx>
                  <c:strRef>
                    <c:extLst>
                      <c:ext uri="{02D57815-91ED-43cb-92C2-25804820EDAC}">
                        <c15:formulaRef>
                          <c15:sqref>Disability!$BX$7</c15:sqref>
                        </c15:formulaRef>
                      </c:ext>
                    </c:extLst>
                    <c:strCache>
                      <c:ptCount val="1"/>
                      <c:pt idx="0">
                        <c:v>AU Participated</c:v>
                      </c:pt>
                    </c:strCache>
                  </c:strRef>
                </c:tx>
                <c:spPr>
                  <a:ln w="28575" cap="rnd">
                    <a:noFill/>
                    <a:round/>
                  </a:ln>
                  <a:effectLst/>
                  <a:extLst>
                    <a:ext uri="{91240B29-F687-4F45-9708-019B960494DF}">
                      <a14:hiddenLine xmlns:a14="http://schemas.microsoft.com/office/drawing/2010/main" w="28575" cap="rnd">
                        <a:solidFill>
                          <a:srgbClr val="46797A"/>
                        </a:solidFill>
                        <a:round/>
                      </a14:hiddenLine>
                    </a:ext>
                  </a:extLst>
                </c:spPr>
                <c:marker>
                  <c:symbol val="none"/>
                </c:marker>
                <c:cat>
                  <c:multiLvlStrRef>
                    <c:extLst>
                      <c:ext uri="{02D57815-91ED-43cb-92C2-25804820EDAC}">
                        <c15:formulaRef>
                          <c15:sqref>Disability!$BY$2:$CV$3</c15:sqref>
                        </c15:formulaRef>
                      </c:ext>
                    </c:extLst>
                    <c:multiLvlStrCache>
                      <c:ptCount val="24"/>
                      <c:lvl>
                        <c:pt idx="0">
                          <c:v>2019</c:v>
                        </c:pt>
                        <c:pt idx="1">
                          <c:v>2020</c:v>
                        </c:pt>
                        <c:pt idx="2">
                          <c:v>2021</c:v>
                        </c:pt>
                        <c:pt idx="3">
                          <c:v>2022</c:v>
                        </c:pt>
                        <c:pt idx="4">
                          <c:v>2019</c:v>
                        </c:pt>
                        <c:pt idx="5">
                          <c:v>2020</c:v>
                        </c:pt>
                        <c:pt idx="6">
                          <c:v>2021</c:v>
                        </c:pt>
                        <c:pt idx="7">
                          <c:v>2022</c:v>
                        </c:pt>
                        <c:pt idx="8">
                          <c:v>2019</c:v>
                        </c:pt>
                        <c:pt idx="9">
                          <c:v>2020</c:v>
                        </c:pt>
                        <c:pt idx="10">
                          <c:v>2021</c:v>
                        </c:pt>
                        <c:pt idx="11">
                          <c:v>2022</c:v>
                        </c:pt>
                        <c:pt idx="12">
                          <c:v>2019</c:v>
                        </c:pt>
                        <c:pt idx="13">
                          <c:v>2020</c:v>
                        </c:pt>
                        <c:pt idx="14">
                          <c:v>2021</c:v>
                        </c:pt>
                        <c:pt idx="15">
                          <c:v>2022</c:v>
                        </c:pt>
                        <c:pt idx="16">
                          <c:v>2019</c:v>
                        </c:pt>
                        <c:pt idx="17">
                          <c:v>2020</c:v>
                        </c:pt>
                        <c:pt idx="18">
                          <c:v>2021</c:v>
                        </c:pt>
                        <c:pt idx="19">
                          <c:v>2022</c:v>
                        </c:pt>
                        <c:pt idx="20">
                          <c:v>2019</c:v>
                        </c:pt>
                        <c:pt idx="21">
                          <c:v>2020</c:v>
                        </c:pt>
                        <c:pt idx="22">
                          <c:v>2021</c:v>
                        </c:pt>
                        <c:pt idx="23">
                          <c:v>2022</c:v>
                        </c:pt>
                      </c:lvl>
                      <c:lvl>
                        <c:pt idx="0">
                          <c:v>Multiple and Intellectual Disabilities</c:v>
                        </c:pt>
                        <c:pt idx="4">
                          <c:v>Autism</c:v>
                        </c:pt>
                        <c:pt idx="8">
                          <c:v>Other Health Impairment</c:v>
                        </c:pt>
                        <c:pt idx="12">
                          <c:v>Significant Emotional Disability</c:v>
                        </c:pt>
                        <c:pt idx="16">
                          <c:v>Specific Learning Disability</c:v>
                        </c:pt>
                        <c:pt idx="20">
                          <c:v>Other (VI, HI, SLI, DB, TBI, OI)</c:v>
                        </c:pt>
                      </c:lvl>
                    </c:multiLvlStrCache>
                  </c:multiLvlStrRef>
                </c:cat>
                <c:val>
                  <c:numRef>
                    <c:extLst>
                      <c:ext uri="{02D57815-91ED-43cb-92C2-25804820EDAC}">
                        <c15:formulaRef>
                          <c15:sqref>Disability!$BY$7:$CV$7</c15:sqref>
                        </c15:formulaRef>
                      </c:ext>
                    </c:extLst>
                    <c:numCache>
                      <c:formatCode>0</c:formatCode>
                      <c:ptCount val="24"/>
                      <c:pt idx="0">
                        <c:v>216</c:v>
                      </c:pt>
                      <c:pt idx="1">
                        <c:v>233</c:v>
                      </c:pt>
                      <c:pt idx="2">
                        <c:v>285</c:v>
                      </c:pt>
                      <c:pt idx="3">
                        <c:v>250</c:v>
                      </c:pt>
                      <c:pt idx="4">
                        <c:v>154</c:v>
                      </c:pt>
                      <c:pt idx="5">
                        <c:v>183</c:v>
                      </c:pt>
                      <c:pt idx="6">
                        <c:v>234</c:v>
                      </c:pt>
                      <c:pt idx="7">
                        <c:v>242</c:v>
                      </c:pt>
                      <c:pt idx="8">
                        <c:v>230</c:v>
                      </c:pt>
                      <c:pt idx="9">
                        <c:v>310</c:v>
                      </c:pt>
                      <c:pt idx="10">
                        <c:v>361</c:v>
                      </c:pt>
                      <c:pt idx="11">
                        <c:v>421</c:v>
                      </c:pt>
                      <c:pt idx="12">
                        <c:v>189</c:v>
                      </c:pt>
                      <c:pt idx="13">
                        <c:v>161</c:v>
                      </c:pt>
                      <c:pt idx="14">
                        <c:v>188</c:v>
                      </c:pt>
                      <c:pt idx="15">
                        <c:v>202</c:v>
                      </c:pt>
                      <c:pt idx="16">
                        <c:v>1031</c:v>
                      </c:pt>
                      <c:pt idx="17">
                        <c:v>1130</c:v>
                      </c:pt>
                      <c:pt idx="18">
                        <c:v>1434</c:v>
                      </c:pt>
                      <c:pt idx="19">
                        <c:v>1334</c:v>
                      </c:pt>
                      <c:pt idx="20">
                        <c:v>188</c:v>
                      </c:pt>
                      <c:pt idx="21">
                        <c:v>120</c:v>
                      </c:pt>
                      <c:pt idx="22">
                        <c:v>117</c:v>
                      </c:pt>
                      <c:pt idx="23">
                        <c:v>117</c:v>
                      </c:pt>
                    </c:numCache>
                  </c:numRef>
                </c:val>
                <c:smooth val="0"/>
                <c:extLst>
                  <c:ext xmlns:c16="http://schemas.microsoft.com/office/drawing/2014/chart" uri="{C3380CC4-5D6E-409C-BE32-E72D297353CC}">
                    <c16:uniqueId val="{00000036-AF0F-4B7E-B0B7-890B4795D291}"/>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Disability!$BX$8</c15:sqref>
                        </c15:formulaRef>
                      </c:ext>
                    </c:extLst>
                    <c:strCache>
                      <c:ptCount val="1"/>
                      <c:pt idx="0">
                        <c:v>AU Didn't</c:v>
                      </c:pt>
                    </c:strCache>
                  </c:strRef>
                </c:tx>
                <c:spPr>
                  <a:ln w="28575" cap="rnd">
                    <a:noFill/>
                    <a:round/>
                  </a:ln>
                  <a:effectLst/>
                  <a:extLst>
                    <a:ext uri="{91240B29-F687-4F45-9708-019B960494DF}">
                      <a14:hiddenLine xmlns:a14="http://schemas.microsoft.com/office/drawing/2010/main" w="28575" cap="rnd">
                        <a:solidFill>
                          <a:srgbClr val="488BC9"/>
                        </a:solidFill>
                        <a:round/>
                      </a14:hiddenLine>
                    </a:ext>
                  </a:extLst>
                </c:spPr>
                <c:marker>
                  <c:symbol val="none"/>
                </c:marker>
                <c:cat>
                  <c:multiLvlStrRef>
                    <c:extLst xmlns:c15="http://schemas.microsoft.com/office/drawing/2012/chart">
                      <c:ext xmlns:c15="http://schemas.microsoft.com/office/drawing/2012/chart" uri="{02D57815-91ED-43cb-92C2-25804820EDAC}">
                        <c15:formulaRef>
                          <c15:sqref>Disability!$BY$2:$CV$3</c15:sqref>
                        </c15:formulaRef>
                      </c:ext>
                    </c:extLst>
                    <c:multiLvlStrCache>
                      <c:ptCount val="24"/>
                      <c:lvl>
                        <c:pt idx="0">
                          <c:v>2019</c:v>
                        </c:pt>
                        <c:pt idx="1">
                          <c:v>2020</c:v>
                        </c:pt>
                        <c:pt idx="2">
                          <c:v>2021</c:v>
                        </c:pt>
                        <c:pt idx="3">
                          <c:v>2022</c:v>
                        </c:pt>
                        <c:pt idx="4">
                          <c:v>2019</c:v>
                        </c:pt>
                        <c:pt idx="5">
                          <c:v>2020</c:v>
                        </c:pt>
                        <c:pt idx="6">
                          <c:v>2021</c:v>
                        </c:pt>
                        <c:pt idx="7">
                          <c:v>2022</c:v>
                        </c:pt>
                        <c:pt idx="8">
                          <c:v>2019</c:v>
                        </c:pt>
                        <c:pt idx="9">
                          <c:v>2020</c:v>
                        </c:pt>
                        <c:pt idx="10">
                          <c:v>2021</c:v>
                        </c:pt>
                        <c:pt idx="11">
                          <c:v>2022</c:v>
                        </c:pt>
                        <c:pt idx="12">
                          <c:v>2019</c:v>
                        </c:pt>
                        <c:pt idx="13">
                          <c:v>2020</c:v>
                        </c:pt>
                        <c:pt idx="14">
                          <c:v>2021</c:v>
                        </c:pt>
                        <c:pt idx="15">
                          <c:v>2022</c:v>
                        </c:pt>
                        <c:pt idx="16">
                          <c:v>2019</c:v>
                        </c:pt>
                        <c:pt idx="17">
                          <c:v>2020</c:v>
                        </c:pt>
                        <c:pt idx="18">
                          <c:v>2021</c:v>
                        </c:pt>
                        <c:pt idx="19">
                          <c:v>2022</c:v>
                        </c:pt>
                        <c:pt idx="20">
                          <c:v>2019</c:v>
                        </c:pt>
                        <c:pt idx="21">
                          <c:v>2020</c:v>
                        </c:pt>
                        <c:pt idx="22">
                          <c:v>2021</c:v>
                        </c:pt>
                        <c:pt idx="23">
                          <c:v>2022</c:v>
                        </c:pt>
                      </c:lvl>
                      <c:lvl>
                        <c:pt idx="0">
                          <c:v>Multiple and Intellectual Disabilities</c:v>
                        </c:pt>
                        <c:pt idx="4">
                          <c:v>Autism</c:v>
                        </c:pt>
                        <c:pt idx="8">
                          <c:v>Other Health Impairment</c:v>
                        </c:pt>
                        <c:pt idx="12">
                          <c:v>Significant Emotional Disability</c:v>
                        </c:pt>
                        <c:pt idx="16">
                          <c:v>Specific Learning Disability</c:v>
                        </c:pt>
                        <c:pt idx="20">
                          <c:v>Other (VI, HI, SLI, DB, TBI, OI)</c:v>
                        </c:pt>
                      </c:lvl>
                    </c:multiLvlStrCache>
                  </c:multiLvlStrRef>
                </c:cat>
                <c:val>
                  <c:numRef>
                    <c:extLst xmlns:c15="http://schemas.microsoft.com/office/drawing/2012/chart">
                      <c:ext xmlns:c15="http://schemas.microsoft.com/office/drawing/2012/chart" uri="{02D57815-91ED-43cb-92C2-25804820EDAC}">
                        <c15:formulaRef>
                          <c15:sqref>Disability!$BY$8:$CV$8</c15:sqref>
                        </c15:formulaRef>
                      </c:ext>
                    </c:extLst>
                    <c:numCache>
                      <c:formatCode>0</c:formatCode>
                      <c:ptCount val="24"/>
                      <c:pt idx="0">
                        <c:v>124</c:v>
                      </c:pt>
                      <c:pt idx="1">
                        <c:v>142</c:v>
                      </c:pt>
                      <c:pt idx="2">
                        <c:v>110</c:v>
                      </c:pt>
                      <c:pt idx="3">
                        <c:v>120</c:v>
                      </c:pt>
                      <c:pt idx="4">
                        <c:v>75</c:v>
                      </c:pt>
                      <c:pt idx="5">
                        <c:v>95</c:v>
                      </c:pt>
                      <c:pt idx="6">
                        <c:v>79</c:v>
                      </c:pt>
                      <c:pt idx="7">
                        <c:v>88</c:v>
                      </c:pt>
                      <c:pt idx="8">
                        <c:v>127</c:v>
                      </c:pt>
                      <c:pt idx="9">
                        <c:v>198</c:v>
                      </c:pt>
                      <c:pt idx="10">
                        <c:v>175</c:v>
                      </c:pt>
                      <c:pt idx="11">
                        <c:v>232</c:v>
                      </c:pt>
                      <c:pt idx="12">
                        <c:v>195</c:v>
                      </c:pt>
                      <c:pt idx="13">
                        <c:v>170</c:v>
                      </c:pt>
                      <c:pt idx="14">
                        <c:v>130</c:v>
                      </c:pt>
                      <c:pt idx="15">
                        <c:v>143</c:v>
                      </c:pt>
                      <c:pt idx="16">
                        <c:v>919</c:v>
                      </c:pt>
                      <c:pt idx="17">
                        <c:v>953</c:v>
                      </c:pt>
                      <c:pt idx="18">
                        <c:v>739</c:v>
                      </c:pt>
                      <c:pt idx="19">
                        <c:v>866</c:v>
                      </c:pt>
                      <c:pt idx="20">
                        <c:v>140</c:v>
                      </c:pt>
                      <c:pt idx="21">
                        <c:v>74</c:v>
                      </c:pt>
                      <c:pt idx="22">
                        <c:v>46</c:v>
                      </c:pt>
                      <c:pt idx="23">
                        <c:v>66</c:v>
                      </c:pt>
                    </c:numCache>
                  </c:numRef>
                </c:val>
                <c:smooth val="0"/>
                <c:extLst xmlns:c15="http://schemas.microsoft.com/office/drawing/2012/chart">
                  <c:ext xmlns:c16="http://schemas.microsoft.com/office/drawing/2014/chart" uri="{C3380CC4-5D6E-409C-BE32-E72D297353CC}">
                    <c16:uniqueId val="{00000037-AF0F-4B7E-B0B7-890B4795D291}"/>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Disability!$BX$9</c15:sqref>
                        </c15:formulaRef>
                      </c:ext>
                    </c:extLst>
                    <c:strCache>
                      <c:ptCount val="1"/>
                      <c:pt idx="0">
                        <c:v>AU Total</c:v>
                      </c:pt>
                    </c:strCache>
                  </c:strRef>
                </c:tx>
                <c:spPr>
                  <a:ln w="28575" cap="rnd">
                    <a:noFill/>
                    <a:round/>
                  </a:ln>
                  <a:effectLst/>
                  <a:extLst>
                    <a:ext uri="{91240B29-F687-4F45-9708-019B960494DF}">
                      <a14:hiddenLine xmlns:a14="http://schemas.microsoft.com/office/drawing/2010/main" w="28575" cap="rnd">
                        <a:solidFill>
                          <a:srgbClr val="FF0000"/>
                        </a:solidFill>
                        <a:round/>
                      </a14:hiddenLine>
                    </a:ext>
                  </a:extLst>
                </c:spPr>
                <c:marker>
                  <c:symbol val="none"/>
                </c:marker>
                <c:cat>
                  <c:multiLvlStrRef>
                    <c:extLst xmlns:c15="http://schemas.microsoft.com/office/drawing/2012/chart">
                      <c:ext xmlns:c15="http://schemas.microsoft.com/office/drawing/2012/chart" uri="{02D57815-91ED-43cb-92C2-25804820EDAC}">
                        <c15:formulaRef>
                          <c15:sqref>Disability!$BY$2:$CV$3</c15:sqref>
                        </c15:formulaRef>
                      </c:ext>
                    </c:extLst>
                    <c:multiLvlStrCache>
                      <c:ptCount val="24"/>
                      <c:lvl>
                        <c:pt idx="0">
                          <c:v>2019</c:v>
                        </c:pt>
                        <c:pt idx="1">
                          <c:v>2020</c:v>
                        </c:pt>
                        <c:pt idx="2">
                          <c:v>2021</c:v>
                        </c:pt>
                        <c:pt idx="3">
                          <c:v>2022</c:v>
                        </c:pt>
                        <c:pt idx="4">
                          <c:v>2019</c:v>
                        </c:pt>
                        <c:pt idx="5">
                          <c:v>2020</c:v>
                        </c:pt>
                        <c:pt idx="6">
                          <c:v>2021</c:v>
                        </c:pt>
                        <c:pt idx="7">
                          <c:v>2022</c:v>
                        </c:pt>
                        <c:pt idx="8">
                          <c:v>2019</c:v>
                        </c:pt>
                        <c:pt idx="9">
                          <c:v>2020</c:v>
                        </c:pt>
                        <c:pt idx="10">
                          <c:v>2021</c:v>
                        </c:pt>
                        <c:pt idx="11">
                          <c:v>2022</c:v>
                        </c:pt>
                        <c:pt idx="12">
                          <c:v>2019</c:v>
                        </c:pt>
                        <c:pt idx="13">
                          <c:v>2020</c:v>
                        </c:pt>
                        <c:pt idx="14">
                          <c:v>2021</c:v>
                        </c:pt>
                        <c:pt idx="15">
                          <c:v>2022</c:v>
                        </c:pt>
                        <c:pt idx="16">
                          <c:v>2019</c:v>
                        </c:pt>
                        <c:pt idx="17">
                          <c:v>2020</c:v>
                        </c:pt>
                        <c:pt idx="18">
                          <c:v>2021</c:v>
                        </c:pt>
                        <c:pt idx="19">
                          <c:v>2022</c:v>
                        </c:pt>
                        <c:pt idx="20">
                          <c:v>2019</c:v>
                        </c:pt>
                        <c:pt idx="21">
                          <c:v>2020</c:v>
                        </c:pt>
                        <c:pt idx="22">
                          <c:v>2021</c:v>
                        </c:pt>
                        <c:pt idx="23">
                          <c:v>2022</c:v>
                        </c:pt>
                      </c:lvl>
                      <c:lvl>
                        <c:pt idx="0">
                          <c:v>Multiple and Intellectual Disabilities</c:v>
                        </c:pt>
                        <c:pt idx="4">
                          <c:v>Autism</c:v>
                        </c:pt>
                        <c:pt idx="8">
                          <c:v>Other Health Impairment</c:v>
                        </c:pt>
                        <c:pt idx="12">
                          <c:v>Significant Emotional Disability</c:v>
                        </c:pt>
                        <c:pt idx="16">
                          <c:v>Specific Learning Disability</c:v>
                        </c:pt>
                        <c:pt idx="20">
                          <c:v>Other (VI, HI, SLI, DB, TBI, OI)</c:v>
                        </c:pt>
                      </c:lvl>
                    </c:multiLvlStrCache>
                  </c:multiLvlStrRef>
                </c:cat>
                <c:val>
                  <c:numRef>
                    <c:extLst xmlns:c15="http://schemas.microsoft.com/office/drawing/2012/chart">
                      <c:ext xmlns:c15="http://schemas.microsoft.com/office/drawing/2012/chart" uri="{02D57815-91ED-43cb-92C2-25804820EDAC}">
                        <c15:formulaRef>
                          <c15:sqref>Disability!$BY$9:$CV$9</c15:sqref>
                        </c15:formulaRef>
                      </c:ext>
                    </c:extLst>
                    <c:numCache>
                      <c:formatCode>0</c:formatCode>
                      <c:ptCount val="24"/>
                      <c:pt idx="0">
                        <c:v>340</c:v>
                      </c:pt>
                      <c:pt idx="1">
                        <c:v>375</c:v>
                      </c:pt>
                      <c:pt idx="2">
                        <c:v>395</c:v>
                      </c:pt>
                      <c:pt idx="3">
                        <c:v>370</c:v>
                      </c:pt>
                      <c:pt idx="4">
                        <c:v>229</c:v>
                      </c:pt>
                      <c:pt idx="5">
                        <c:v>278</c:v>
                      </c:pt>
                      <c:pt idx="6">
                        <c:v>313</c:v>
                      </c:pt>
                      <c:pt idx="7">
                        <c:v>330</c:v>
                      </c:pt>
                      <c:pt idx="8">
                        <c:v>357</c:v>
                      </c:pt>
                      <c:pt idx="9">
                        <c:v>508</c:v>
                      </c:pt>
                      <c:pt idx="10">
                        <c:v>536</c:v>
                      </c:pt>
                      <c:pt idx="11">
                        <c:v>653</c:v>
                      </c:pt>
                      <c:pt idx="12">
                        <c:v>384</c:v>
                      </c:pt>
                      <c:pt idx="13">
                        <c:v>331</c:v>
                      </c:pt>
                      <c:pt idx="14">
                        <c:v>318</c:v>
                      </c:pt>
                      <c:pt idx="15">
                        <c:v>345</c:v>
                      </c:pt>
                      <c:pt idx="16">
                        <c:v>1950</c:v>
                      </c:pt>
                      <c:pt idx="17">
                        <c:v>2083</c:v>
                      </c:pt>
                      <c:pt idx="18">
                        <c:v>2173</c:v>
                      </c:pt>
                      <c:pt idx="19">
                        <c:v>2200</c:v>
                      </c:pt>
                      <c:pt idx="20">
                        <c:v>328</c:v>
                      </c:pt>
                      <c:pt idx="21">
                        <c:v>194</c:v>
                      </c:pt>
                      <c:pt idx="22">
                        <c:v>163</c:v>
                      </c:pt>
                      <c:pt idx="23">
                        <c:v>183</c:v>
                      </c:pt>
                    </c:numCache>
                  </c:numRef>
                </c:val>
                <c:smooth val="0"/>
                <c:extLst xmlns:c15="http://schemas.microsoft.com/office/drawing/2012/chart">
                  <c:ext xmlns:c16="http://schemas.microsoft.com/office/drawing/2014/chart" uri="{C3380CC4-5D6E-409C-BE32-E72D297353CC}">
                    <c16:uniqueId val="{00000038-AF0F-4B7E-B0B7-890B4795D291}"/>
                  </c:ext>
                </c:extLst>
              </c15:ser>
            </c15:filteredLineSeries>
          </c:ext>
        </c:extLst>
      </c:lineChart>
      <c:catAx>
        <c:axId val="443257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256991"/>
        <c:crosses val="autoZero"/>
        <c:auto val="1"/>
        <c:lblAlgn val="ctr"/>
        <c:lblOffset val="100"/>
        <c:noMultiLvlLbl val="0"/>
      </c:catAx>
      <c:valAx>
        <c:axId val="44325699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F"/>
                </a:solidFill>
                <a:latin typeface="+mn-lt"/>
                <a:ea typeface="+mn-ea"/>
                <a:cs typeface="+mn-cs"/>
              </a:defRPr>
            </a:pPr>
            <a:endParaRPr lang="en-US"/>
          </a:p>
        </c:txPr>
        <c:crossAx val="443257407"/>
        <c:crosses val="autoZero"/>
        <c:crossBetween val="between"/>
      </c:valAx>
      <c:valAx>
        <c:axId val="443358495"/>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F"/>
                </a:solidFill>
                <a:latin typeface="+mn-lt"/>
                <a:ea typeface="+mn-ea"/>
                <a:cs typeface="+mn-cs"/>
              </a:defRPr>
            </a:pPr>
            <a:endParaRPr lang="en-US"/>
          </a:p>
        </c:txPr>
        <c:crossAx val="443357663"/>
        <c:crosses val="max"/>
        <c:crossBetween val="between"/>
      </c:valAx>
      <c:catAx>
        <c:axId val="443357663"/>
        <c:scaling>
          <c:orientation val="minMax"/>
        </c:scaling>
        <c:delete val="1"/>
        <c:axPos val="b"/>
        <c:numFmt formatCode="General" sourceLinked="1"/>
        <c:majorTickMark val="out"/>
        <c:minorTickMark val="none"/>
        <c:tickLblPos val="nextTo"/>
        <c:crossAx val="443358495"/>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rgbClr val="000000"/>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50000"/>
                </a:schemeClr>
              </a:solidFill>
              <a:latin typeface="+mn-lt"/>
              <a:ea typeface="+mn-ea"/>
              <a:cs typeface="+mn-cs"/>
            </a:defRPr>
          </a:pPr>
          <a:endParaRPr lang="en-US"/>
        </a:p>
      </c:txPr>
    </c:title>
    <c:autoTitleDeleted val="0"/>
    <c:plotArea>
      <c:layout/>
      <c:pieChart>
        <c:varyColors val="1"/>
        <c:ser>
          <c:idx val="0"/>
          <c:order val="0"/>
          <c:tx>
            <c:strRef>
              <c:f>'14FullPie Standard'!$O$2</c:f>
              <c:strCache>
                <c:ptCount val="1"/>
                <c:pt idx="0">
                  <c:v> State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868-4CC8-8634-3DB458D4649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868-4CC8-8634-3DB458D4649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868-4CC8-8634-3DB458D4649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868-4CC8-8634-3DB458D4649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868-4CC8-8634-3DB458D46492}"/>
              </c:ext>
            </c:extLst>
          </c:dPt>
          <c:dLbls>
            <c:dLbl>
              <c:idx val="1"/>
              <c:layout>
                <c:manualLayout>
                  <c:x val="-0.16587688767164974"/>
                  <c:y val="-0.19054353189848594"/>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6302705727960474"/>
                      <c:h val="0.17975923262206536"/>
                    </c:manualLayout>
                  </c15:layout>
                </c:ext>
                <c:ext xmlns:c16="http://schemas.microsoft.com/office/drawing/2014/chart" uri="{C3380CC4-5D6E-409C-BE32-E72D297353CC}">
                  <c16:uniqueId val="{00000003-7868-4CC8-8634-3DB458D46492}"/>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3"/>
                      </a:solidFill>
                      <a:latin typeface="+mn-lt"/>
                      <a:ea typeface="+mn-ea"/>
                      <a:cs typeface="+mn-cs"/>
                    </a:defRPr>
                  </a:pPr>
                  <a:endParaRPr lang="en-US"/>
                </a:p>
              </c:txPr>
              <c:dLblPos val="bestFit"/>
              <c:showLegendKey val="0"/>
              <c:showVal val="1"/>
              <c:showCatName val="1"/>
              <c:showSerName val="0"/>
              <c:showPercent val="1"/>
              <c:showBubbleSize val="0"/>
              <c:extLst>
                <c:ext xmlns:c16="http://schemas.microsoft.com/office/drawing/2014/chart" uri="{C3380CC4-5D6E-409C-BE32-E72D297353CC}">
                  <c16:uniqueId val="{00000005-7868-4CC8-8634-3DB458D46492}"/>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4"/>
                      </a:solidFill>
                      <a:latin typeface="+mn-lt"/>
                      <a:ea typeface="+mn-ea"/>
                      <a:cs typeface="+mn-cs"/>
                    </a:defRPr>
                  </a:pPr>
                  <a:endParaRPr lang="en-US"/>
                </a:p>
              </c:txPr>
              <c:dLblPos val="bestFit"/>
              <c:showLegendKey val="0"/>
              <c:showVal val="1"/>
              <c:showCatName val="1"/>
              <c:showSerName val="0"/>
              <c:showPercent val="1"/>
              <c:showBubbleSize val="0"/>
              <c:extLst>
                <c:ext xmlns:c16="http://schemas.microsoft.com/office/drawing/2014/chart" uri="{C3380CC4-5D6E-409C-BE32-E72D297353CC}">
                  <c16:uniqueId val="{00000007-7868-4CC8-8634-3DB458D4649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lumMod val="100000"/>
                      </a:schemeClr>
                    </a:solidFill>
                    <a:latin typeface="+mn-lt"/>
                    <a:ea typeface="+mn-ea"/>
                    <a:cs typeface="+mn-cs"/>
                  </a:defRPr>
                </a:pPr>
                <a:endParaRPr lang="en-US"/>
              </a:p>
            </c:txPr>
            <c:dLblPos val="bestFit"/>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'14FullPie Standard'!$P$1:$T$1</c:f>
              <c:strCache>
                <c:ptCount val="5"/>
                <c:pt idx="0">
                  <c:v>Higher Ed</c:v>
                </c:pt>
                <c:pt idx="1">
                  <c:v>Competitive Emp</c:v>
                </c:pt>
                <c:pt idx="2">
                  <c:v>Other Ed or Training</c:v>
                </c:pt>
                <c:pt idx="3">
                  <c:v>Other Emp</c:v>
                </c:pt>
                <c:pt idx="4">
                  <c:v>Not Engaged</c:v>
                </c:pt>
              </c:strCache>
            </c:strRef>
          </c:cat>
          <c:val>
            <c:numRef>
              <c:f>'14FullPie Standard'!$P$2:$T$2</c:f>
              <c:numCache>
                <c:formatCode>0</c:formatCode>
                <c:ptCount val="5"/>
                <c:pt idx="0">
                  <c:v>556</c:v>
                </c:pt>
                <c:pt idx="1">
                  <c:v>1227</c:v>
                </c:pt>
                <c:pt idx="2">
                  <c:v>93</c:v>
                </c:pt>
                <c:pt idx="3">
                  <c:v>204</c:v>
                </c:pt>
                <c:pt idx="4">
                  <c:v>486</c:v>
                </c:pt>
              </c:numCache>
            </c:numRef>
          </c:val>
          <c:extLst>
            <c:ext xmlns:c16="http://schemas.microsoft.com/office/drawing/2014/chart" uri="{C3380CC4-5D6E-409C-BE32-E72D297353CC}">
              <c16:uniqueId val="{0000000A-7868-4CC8-8634-3DB458D4649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Outcome!$AX$2</c:f>
          <c:strCache>
            <c:ptCount val="1"/>
            <c:pt idx="0">
              <c:v>State 2019-2022</c:v>
            </c:pt>
          </c:strCache>
        </c:strRef>
      </c:tx>
      <c:overlay val="0"/>
      <c:spPr>
        <a:noFill/>
        <a:ln>
          <a:noFill/>
        </a:ln>
        <a:effectLst/>
      </c:spPr>
      <c:txPr>
        <a:bodyPr rot="0" spcFirstLastPara="1" vertOverflow="ellipsis" vert="horz" wrap="square" anchor="ctr" anchorCtr="1"/>
        <a:lstStyle/>
        <a:p>
          <a:pPr>
            <a:defRPr sz="2000" b="0"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15054309787363537"/>
          <c:y val="1.6030705045368816E-2"/>
          <c:w val="0.8094941800753167"/>
          <c:h val="0.79073857069677678"/>
        </c:manualLayout>
      </c:layout>
      <c:barChart>
        <c:barDir val="col"/>
        <c:grouping val="clustered"/>
        <c:varyColors val="0"/>
        <c:ser>
          <c:idx val="0"/>
          <c:order val="0"/>
          <c:tx>
            <c:strRef>
              <c:f>Outcome!$AW$4:$AX$4</c:f>
              <c:strCache>
                <c:ptCount val="2"/>
                <c:pt idx="0">
                  <c:v>2019-2022</c:v>
                </c:pt>
                <c:pt idx="1">
                  <c:v>State %</c:v>
                </c:pt>
              </c:strCache>
            </c:strRef>
          </c:tx>
          <c:spPr>
            <a:solidFill>
              <a:schemeClr val="accent1"/>
            </a:solidFill>
            <a:ln>
              <a:noFill/>
            </a:ln>
            <a:effectLst/>
          </c:spPr>
          <c:invertIfNegative val="0"/>
          <c:dPt>
            <c:idx val="4"/>
            <c:invertIfNegative val="0"/>
            <c:bubble3D val="0"/>
            <c:spPr>
              <a:solidFill>
                <a:srgbClr val="FFC846">
                  <a:lumMod val="100000"/>
                </a:srgbClr>
              </a:solidFill>
              <a:ln>
                <a:noFill/>
              </a:ln>
              <a:effectLst/>
            </c:spPr>
            <c:extLst>
              <c:ext xmlns:c16="http://schemas.microsoft.com/office/drawing/2014/chart" uri="{C3380CC4-5D6E-409C-BE32-E72D297353CC}">
                <c16:uniqueId val="{00000001-E301-4F53-A476-08EE6B624B6C}"/>
              </c:ext>
            </c:extLst>
          </c:dPt>
          <c:dPt>
            <c:idx val="5"/>
            <c:invertIfNegative val="0"/>
            <c:bubble3D val="0"/>
            <c:spPr>
              <a:solidFill>
                <a:srgbClr val="FFC846">
                  <a:lumMod val="100000"/>
                </a:srgbClr>
              </a:solidFill>
              <a:ln>
                <a:noFill/>
              </a:ln>
              <a:effectLst/>
            </c:spPr>
            <c:extLst>
              <c:ext xmlns:c16="http://schemas.microsoft.com/office/drawing/2014/chart" uri="{C3380CC4-5D6E-409C-BE32-E72D297353CC}">
                <c16:uniqueId val="{00000003-E301-4F53-A476-08EE6B624B6C}"/>
              </c:ext>
            </c:extLst>
          </c:dPt>
          <c:dPt>
            <c:idx val="6"/>
            <c:invertIfNegative val="0"/>
            <c:bubble3D val="0"/>
            <c:spPr>
              <a:solidFill>
                <a:srgbClr val="FFC846">
                  <a:lumMod val="100000"/>
                </a:srgbClr>
              </a:solidFill>
              <a:ln>
                <a:noFill/>
              </a:ln>
              <a:effectLst/>
            </c:spPr>
            <c:extLst>
              <c:ext xmlns:c16="http://schemas.microsoft.com/office/drawing/2014/chart" uri="{C3380CC4-5D6E-409C-BE32-E72D297353CC}">
                <c16:uniqueId val="{00000005-E301-4F53-A476-08EE6B624B6C}"/>
              </c:ext>
            </c:extLst>
          </c:dPt>
          <c:dPt>
            <c:idx val="7"/>
            <c:invertIfNegative val="0"/>
            <c:bubble3D val="0"/>
            <c:spPr>
              <a:solidFill>
                <a:srgbClr val="FFC846">
                  <a:lumMod val="100000"/>
                </a:srgbClr>
              </a:solidFill>
              <a:ln>
                <a:noFill/>
              </a:ln>
              <a:effectLst/>
            </c:spPr>
            <c:extLst>
              <c:ext xmlns:c16="http://schemas.microsoft.com/office/drawing/2014/chart" uri="{C3380CC4-5D6E-409C-BE32-E72D297353CC}">
                <c16:uniqueId val="{00000007-E301-4F53-A476-08EE6B624B6C}"/>
              </c:ext>
            </c:extLst>
          </c:dPt>
          <c:dPt>
            <c:idx val="8"/>
            <c:invertIfNegative val="0"/>
            <c:bubble3D val="0"/>
            <c:spPr>
              <a:solidFill>
                <a:srgbClr val="EF7521">
                  <a:lumMod val="100000"/>
                </a:srgbClr>
              </a:solidFill>
              <a:ln>
                <a:noFill/>
              </a:ln>
              <a:effectLst/>
            </c:spPr>
            <c:extLst>
              <c:ext xmlns:c16="http://schemas.microsoft.com/office/drawing/2014/chart" uri="{C3380CC4-5D6E-409C-BE32-E72D297353CC}">
                <c16:uniqueId val="{00000009-E301-4F53-A476-08EE6B624B6C}"/>
              </c:ext>
            </c:extLst>
          </c:dPt>
          <c:dPt>
            <c:idx val="9"/>
            <c:invertIfNegative val="0"/>
            <c:bubble3D val="0"/>
            <c:spPr>
              <a:solidFill>
                <a:srgbClr val="EF7521">
                  <a:lumMod val="100000"/>
                </a:srgbClr>
              </a:solidFill>
              <a:ln>
                <a:noFill/>
              </a:ln>
              <a:effectLst/>
            </c:spPr>
            <c:extLst>
              <c:ext xmlns:c16="http://schemas.microsoft.com/office/drawing/2014/chart" uri="{C3380CC4-5D6E-409C-BE32-E72D297353CC}">
                <c16:uniqueId val="{0000000B-E301-4F53-A476-08EE6B624B6C}"/>
              </c:ext>
            </c:extLst>
          </c:dPt>
          <c:dPt>
            <c:idx val="10"/>
            <c:invertIfNegative val="0"/>
            <c:bubble3D val="0"/>
            <c:spPr>
              <a:solidFill>
                <a:srgbClr val="EF7521">
                  <a:lumMod val="100000"/>
                </a:srgbClr>
              </a:solidFill>
              <a:ln>
                <a:noFill/>
              </a:ln>
              <a:effectLst/>
            </c:spPr>
            <c:extLst>
              <c:ext xmlns:c16="http://schemas.microsoft.com/office/drawing/2014/chart" uri="{C3380CC4-5D6E-409C-BE32-E72D297353CC}">
                <c16:uniqueId val="{0000000D-E301-4F53-A476-08EE6B624B6C}"/>
              </c:ext>
            </c:extLst>
          </c:dPt>
          <c:dPt>
            <c:idx val="11"/>
            <c:invertIfNegative val="0"/>
            <c:bubble3D val="0"/>
            <c:spPr>
              <a:solidFill>
                <a:srgbClr val="EF7521">
                  <a:lumMod val="100000"/>
                </a:srgbClr>
              </a:solidFill>
              <a:ln>
                <a:noFill/>
              </a:ln>
              <a:effectLst/>
            </c:spPr>
            <c:extLst>
              <c:ext xmlns:c16="http://schemas.microsoft.com/office/drawing/2014/chart" uri="{C3380CC4-5D6E-409C-BE32-E72D297353CC}">
                <c16:uniqueId val="{0000000F-E301-4F53-A476-08EE6B624B6C}"/>
              </c:ext>
            </c:extLst>
          </c:dPt>
          <c:dPt>
            <c:idx val="12"/>
            <c:invertIfNegative val="0"/>
            <c:bubble3D val="0"/>
            <c:spPr>
              <a:solidFill>
                <a:srgbClr val="46797A">
                  <a:lumMod val="100000"/>
                </a:srgbClr>
              </a:solidFill>
              <a:ln>
                <a:noFill/>
              </a:ln>
              <a:effectLst/>
            </c:spPr>
            <c:extLst>
              <c:ext xmlns:c16="http://schemas.microsoft.com/office/drawing/2014/chart" uri="{C3380CC4-5D6E-409C-BE32-E72D297353CC}">
                <c16:uniqueId val="{00000011-E301-4F53-A476-08EE6B624B6C}"/>
              </c:ext>
            </c:extLst>
          </c:dPt>
          <c:dPt>
            <c:idx val="13"/>
            <c:invertIfNegative val="0"/>
            <c:bubble3D val="0"/>
            <c:spPr>
              <a:solidFill>
                <a:srgbClr val="46797A">
                  <a:lumMod val="100000"/>
                </a:srgbClr>
              </a:solidFill>
              <a:ln>
                <a:noFill/>
              </a:ln>
              <a:effectLst/>
            </c:spPr>
            <c:extLst>
              <c:ext xmlns:c16="http://schemas.microsoft.com/office/drawing/2014/chart" uri="{C3380CC4-5D6E-409C-BE32-E72D297353CC}">
                <c16:uniqueId val="{00000013-E301-4F53-A476-08EE6B624B6C}"/>
              </c:ext>
            </c:extLst>
          </c:dPt>
          <c:dPt>
            <c:idx val="14"/>
            <c:invertIfNegative val="0"/>
            <c:bubble3D val="0"/>
            <c:spPr>
              <a:solidFill>
                <a:srgbClr val="46797A">
                  <a:lumMod val="100000"/>
                </a:srgbClr>
              </a:solidFill>
              <a:ln>
                <a:noFill/>
              </a:ln>
              <a:effectLst/>
            </c:spPr>
            <c:extLst>
              <c:ext xmlns:c16="http://schemas.microsoft.com/office/drawing/2014/chart" uri="{C3380CC4-5D6E-409C-BE32-E72D297353CC}">
                <c16:uniqueId val="{00000015-E301-4F53-A476-08EE6B624B6C}"/>
              </c:ext>
            </c:extLst>
          </c:dPt>
          <c:dPt>
            <c:idx val="15"/>
            <c:invertIfNegative val="0"/>
            <c:bubble3D val="0"/>
            <c:spPr>
              <a:solidFill>
                <a:srgbClr val="46797A">
                  <a:lumMod val="100000"/>
                </a:srgbClr>
              </a:solidFill>
              <a:ln>
                <a:noFill/>
              </a:ln>
              <a:effectLst/>
            </c:spPr>
            <c:extLst>
              <c:ext xmlns:c16="http://schemas.microsoft.com/office/drawing/2014/chart" uri="{C3380CC4-5D6E-409C-BE32-E72D297353CC}">
                <c16:uniqueId val="{00000017-E301-4F53-A476-08EE6B624B6C}"/>
              </c:ext>
            </c:extLst>
          </c:dPt>
          <c:dPt>
            <c:idx val="16"/>
            <c:invertIfNegative val="0"/>
            <c:bubble3D val="0"/>
            <c:spPr>
              <a:solidFill>
                <a:srgbClr val="488BC9">
                  <a:lumMod val="100000"/>
                </a:srgbClr>
              </a:solidFill>
              <a:ln>
                <a:noFill/>
              </a:ln>
              <a:effectLst/>
            </c:spPr>
            <c:extLst>
              <c:ext xmlns:c16="http://schemas.microsoft.com/office/drawing/2014/chart" uri="{C3380CC4-5D6E-409C-BE32-E72D297353CC}">
                <c16:uniqueId val="{00000019-E301-4F53-A476-08EE6B624B6C}"/>
              </c:ext>
            </c:extLst>
          </c:dPt>
          <c:dPt>
            <c:idx val="17"/>
            <c:invertIfNegative val="0"/>
            <c:bubble3D val="0"/>
            <c:spPr>
              <a:solidFill>
                <a:srgbClr val="488BC9">
                  <a:lumMod val="100000"/>
                </a:srgbClr>
              </a:solidFill>
              <a:ln>
                <a:noFill/>
              </a:ln>
              <a:effectLst/>
            </c:spPr>
            <c:extLst>
              <c:ext xmlns:c16="http://schemas.microsoft.com/office/drawing/2014/chart" uri="{C3380CC4-5D6E-409C-BE32-E72D297353CC}">
                <c16:uniqueId val="{0000001B-E301-4F53-A476-08EE6B624B6C}"/>
              </c:ext>
            </c:extLst>
          </c:dPt>
          <c:dPt>
            <c:idx val="18"/>
            <c:invertIfNegative val="0"/>
            <c:bubble3D val="0"/>
            <c:spPr>
              <a:solidFill>
                <a:srgbClr val="488BC9">
                  <a:lumMod val="100000"/>
                </a:srgbClr>
              </a:solidFill>
              <a:ln>
                <a:noFill/>
              </a:ln>
              <a:effectLst/>
            </c:spPr>
            <c:extLst>
              <c:ext xmlns:c16="http://schemas.microsoft.com/office/drawing/2014/chart" uri="{C3380CC4-5D6E-409C-BE32-E72D297353CC}">
                <c16:uniqueId val="{0000001D-E301-4F53-A476-08EE6B624B6C}"/>
              </c:ext>
            </c:extLst>
          </c:dPt>
          <c:dPt>
            <c:idx val="19"/>
            <c:invertIfNegative val="0"/>
            <c:bubble3D val="0"/>
            <c:spPr>
              <a:solidFill>
                <a:srgbClr val="488BC9">
                  <a:lumMod val="100000"/>
                </a:srgbClr>
              </a:solidFill>
              <a:ln>
                <a:noFill/>
              </a:ln>
              <a:effectLst/>
            </c:spPr>
            <c:extLst>
              <c:ext xmlns:c16="http://schemas.microsoft.com/office/drawing/2014/chart" uri="{C3380CC4-5D6E-409C-BE32-E72D297353CC}">
                <c16:uniqueId val="{0000001F-E301-4F53-A476-08EE6B624B6C}"/>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100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Outcome!$AY$1:$BR$3</c:f>
              <c:multiLvlStrCache>
                <c:ptCount val="20"/>
                <c:lvl>
                  <c:pt idx="0">
                    <c:v> '19</c:v>
                  </c:pt>
                  <c:pt idx="1">
                    <c:v> '20</c:v>
                  </c:pt>
                  <c:pt idx="2">
                    <c:v> '21</c:v>
                  </c:pt>
                  <c:pt idx="3">
                    <c:v> '22</c:v>
                  </c:pt>
                  <c:pt idx="4">
                    <c:v> '19</c:v>
                  </c:pt>
                  <c:pt idx="5">
                    <c:v> '20</c:v>
                  </c:pt>
                  <c:pt idx="6">
                    <c:v> '21</c:v>
                  </c:pt>
                  <c:pt idx="7">
                    <c:v> '22</c:v>
                  </c:pt>
                  <c:pt idx="8">
                    <c:v> '19</c:v>
                  </c:pt>
                  <c:pt idx="9">
                    <c:v> '20</c:v>
                  </c:pt>
                  <c:pt idx="10">
                    <c:v> '21</c:v>
                  </c:pt>
                  <c:pt idx="11">
                    <c:v> '22</c:v>
                  </c:pt>
                  <c:pt idx="12">
                    <c:v> '19</c:v>
                  </c:pt>
                  <c:pt idx="13">
                    <c:v> '20</c:v>
                  </c:pt>
                  <c:pt idx="14">
                    <c:v> '21</c:v>
                  </c:pt>
                  <c:pt idx="15">
                    <c:v> '22</c:v>
                  </c:pt>
                  <c:pt idx="16">
                    <c:v> '19</c:v>
                  </c:pt>
                  <c:pt idx="17">
                    <c:v> '20</c:v>
                  </c:pt>
                  <c:pt idx="18">
                    <c:v> '21</c:v>
                  </c:pt>
                  <c:pt idx="19">
                    <c:v> '22</c:v>
                  </c:pt>
                </c:lvl>
                <c:lvl>
                  <c:pt idx="0">
                    <c:v>Higher Ed</c:v>
                  </c:pt>
                  <c:pt idx="4">
                    <c:v>Comp Employment</c:v>
                  </c:pt>
                  <c:pt idx="8">
                    <c:v>Other Ed</c:v>
                  </c:pt>
                  <c:pt idx="12">
                    <c:v>Other Emp</c:v>
                  </c:pt>
                  <c:pt idx="16">
                    <c:v>Not Engaged</c:v>
                  </c:pt>
                </c:lvl>
              </c:multiLvlStrCache>
            </c:multiLvlStrRef>
          </c:cat>
          <c:val>
            <c:numRef>
              <c:f>Outcome!$AY$4:$BR$4</c:f>
              <c:numCache>
                <c:formatCode>0%</c:formatCode>
                <c:ptCount val="20"/>
                <c:pt idx="0">
                  <c:v>0.2649071358748778</c:v>
                </c:pt>
                <c:pt idx="1">
                  <c:v>0.24052409920449228</c:v>
                </c:pt>
                <c:pt idx="2">
                  <c:v>0.22069492172584956</c:v>
                </c:pt>
                <c:pt idx="3">
                  <c:v>0.2166796570537802</c:v>
                </c:pt>
                <c:pt idx="4">
                  <c:v>0.41153470185728253</c:v>
                </c:pt>
                <c:pt idx="5">
                  <c:v>0.44688816097332712</c:v>
                </c:pt>
                <c:pt idx="6">
                  <c:v>0.46620847651775488</c:v>
                </c:pt>
                <c:pt idx="7">
                  <c:v>0.47817614964925953</c:v>
                </c:pt>
                <c:pt idx="8">
                  <c:v>5.5718475073313782E-2</c:v>
                </c:pt>
                <c:pt idx="9">
                  <c:v>4.1179223210107627E-2</c:v>
                </c:pt>
                <c:pt idx="10">
                  <c:v>3.3982436044291714E-2</c:v>
                </c:pt>
                <c:pt idx="11">
                  <c:v>3.6243180046765397E-2</c:v>
                </c:pt>
                <c:pt idx="12">
                  <c:v>6.7937438905180836E-2</c:v>
                </c:pt>
                <c:pt idx="13">
                  <c:v>6.176883481516144E-2</c:v>
                </c:pt>
                <c:pt idx="14">
                  <c:v>5.7655593738067966E-2</c:v>
                </c:pt>
                <c:pt idx="15">
                  <c:v>7.9501169134840219E-2</c:v>
                </c:pt>
                <c:pt idx="16">
                  <c:v>0.19990224828934505</c:v>
                </c:pt>
                <c:pt idx="17">
                  <c:v>0.20963968179691156</c:v>
                </c:pt>
                <c:pt idx="18">
                  <c:v>0.2214585719740359</c:v>
                </c:pt>
                <c:pt idx="19">
                  <c:v>0.18939984411535463</c:v>
                </c:pt>
              </c:numCache>
            </c:numRef>
          </c:val>
          <c:extLst>
            <c:ext xmlns:c16="http://schemas.microsoft.com/office/drawing/2014/chart" uri="{C3380CC4-5D6E-409C-BE32-E72D297353CC}">
              <c16:uniqueId val="{00000020-E301-4F53-A476-08EE6B624B6C}"/>
            </c:ext>
          </c:extLst>
        </c:ser>
        <c:dLbls>
          <c:showLegendKey val="0"/>
          <c:showVal val="0"/>
          <c:showCatName val="0"/>
          <c:showSerName val="0"/>
          <c:showPercent val="0"/>
          <c:showBubbleSize val="0"/>
        </c:dLbls>
        <c:gapWidth val="50"/>
        <c:axId val="58052624"/>
        <c:axId val="58055120"/>
      </c:barChart>
      <c:lineChart>
        <c:grouping val="standard"/>
        <c:varyColors val="0"/>
        <c:dLbls>
          <c:showLegendKey val="0"/>
          <c:showVal val="0"/>
          <c:showCatName val="0"/>
          <c:showSerName val="0"/>
          <c:showPercent val="0"/>
          <c:showBubbleSize val="0"/>
        </c:dLbls>
        <c:marker val="1"/>
        <c:smooth val="0"/>
        <c:axId val="58052624"/>
        <c:axId val="58055120"/>
        <c:extLst>
          <c:ext xmlns:c15="http://schemas.microsoft.com/office/drawing/2012/chart" uri="{02D57815-91ED-43cb-92C2-25804820EDAC}">
            <c15:filteredLineSeries>
              <c15:ser>
                <c:idx val="1"/>
                <c:order val="1"/>
                <c:tx>
                  <c:strRef>
                    <c:extLst>
                      <c:ext uri="{02D57815-91ED-43cb-92C2-25804820EDAC}">
                        <c15:formulaRef>
                          <c15:sqref>Outcome!$AW$5:$AX$5</c15:sqref>
                        </c15:formulaRef>
                      </c:ext>
                    </c:extLst>
                    <c:strCache>
                      <c:ptCount val="2"/>
                      <c:pt idx="0">
                        <c:v>2019-2022</c:v>
                      </c:pt>
                      <c:pt idx="1">
                        <c:v>State %</c:v>
                      </c:pt>
                    </c:strCache>
                  </c:strRef>
                </c:tx>
                <c:spPr>
                  <a:ln w="28575" cap="rnd">
                    <a:noFill/>
                    <a:round/>
                  </a:ln>
                  <a:effectLst/>
                  <a:extLst>
                    <a:ext uri="{91240B29-F687-4F45-9708-019B960494DF}">
                      <a14:hiddenLine xmlns:a14="http://schemas.microsoft.com/office/drawing/2010/main" w="28575" cap="rnd">
                        <a:solidFill>
                          <a:srgbClr val="FFC846"/>
                        </a:solidFill>
                        <a:round/>
                      </a14:hiddenLine>
                    </a:ext>
                  </a:extLst>
                </c:spPr>
                <c:marker>
                  <c:symbol val="dash"/>
                  <c:size val="20"/>
                  <c:spPr>
                    <a:solidFill>
                      <a:srgbClr val="000000"/>
                    </a:solidFill>
                    <a:ln w="9525">
                      <a:noFill/>
                    </a:ln>
                    <a:effectLst/>
                    <a:extLst>
                      <a:ext uri="{91240B29-F687-4F45-9708-019B960494DF}">
                        <a14:hiddenLine xmlns:a14="http://schemas.microsoft.com/office/drawing/2010/main" w="9525">
                          <a:solidFill>
                            <a:srgbClr val="FFC846"/>
                          </a:solidFill>
                        </a14:hiddenLine>
                      </a:ext>
                    </a:extLst>
                  </c:spPr>
                </c:marker>
                <c:cat>
                  <c:multiLvlStrRef>
                    <c:extLst>
                      <c:ext uri="{02D57815-91ED-43cb-92C2-25804820EDAC}">
                        <c15:formulaRef>
                          <c15:sqref>Outcome!$AY$1:$BR$3</c15:sqref>
                        </c15:formulaRef>
                      </c:ext>
                    </c:extLst>
                    <c:multiLvlStrCache>
                      <c:ptCount val="20"/>
                      <c:lvl>
                        <c:pt idx="0">
                          <c:v> '19</c:v>
                        </c:pt>
                        <c:pt idx="1">
                          <c:v> '20</c:v>
                        </c:pt>
                        <c:pt idx="2">
                          <c:v> '21</c:v>
                        </c:pt>
                        <c:pt idx="3">
                          <c:v> '22</c:v>
                        </c:pt>
                        <c:pt idx="4">
                          <c:v> '19</c:v>
                        </c:pt>
                        <c:pt idx="5">
                          <c:v> '20</c:v>
                        </c:pt>
                        <c:pt idx="6">
                          <c:v> '21</c:v>
                        </c:pt>
                        <c:pt idx="7">
                          <c:v> '22</c:v>
                        </c:pt>
                        <c:pt idx="8">
                          <c:v> '19</c:v>
                        </c:pt>
                        <c:pt idx="9">
                          <c:v> '20</c:v>
                        </c:pt>
                        <c:pt idx="10">
                          <c:v> '21</c:v>
                        </c:pt>
                        <c:pt idx="11">
                          <c:v> '22</c:v>
                        </c:pt>
                        <c:pt idx="12">
                          <c:v> '19</c:v>
                        </c:pt>
                        <c:pt idx="13">
                          <c:v> '20</c:v>
                        </c:pt>
                        <c:pt idx="14">
                          <c:v> '21</c:v>
                        </c:pt>
                        <c:pt idx="15">
                          <c:v> '22</c:v>
                        </c:pt>
                        <c:pt idx="16">
                          <c:v> '19</c:v>
                        </c:pt>
                        <c:pt idx="17">
                          <c:v> '20</c:v>
                        </c:pt>
                        <c:pt idx="18">
                          <c:v> '21</c:v>
                        </c:pt>
                        <c:pt idx="19">
                          <c:v> '22</c:v>
                        </c:pt>
                      </c:lvl>
                      <c:lvl>
                        <c:pt idx="0">
                          <c:v>Higher Ed</c:v>
                        </c:pt>
                        <c:pt idx="4">
                          <c:v>Comp Employment</c:v>
                        </c:pt>
                        <c:pt idx="8">
                          <c:v>Other Ed</c:v>
                        </c:pt>
                        <c:pt idx="12">
                          <c:v>Other Emp</c:v>
                        </c:pt>
                        <c:pt idx="16">
                          <c:v>Not Engaged</c:v>
                        </c:pt>
                      </c:lvl>
                    </c:multiLvlStrCache>
                  </c:multiLvlStrRef>
                </c:cat>
                <c:val>
                  <c:numRef>
                    <c:extLst>
                      <c:ext uri="{02D57815-91ED-43cb-92C2-25804820EDAC}">
                        <c15:formulaRef>
                          <c15:sqref>Outcome!$AY$5:$BR$5</c15:sqref>
                        </c15:formulaRef>
                      </c:ext>
                    </c:extLst>
                    <c:numCache>
                      <c:formatCode>0%</c:formatCode>
                      <c:ptCount val="20"/>
                      <c:pt idx="0">
                        <c:v>0.2649071358748778</c:v>
                      </c:pt>
                      <c:pt idx="1">
                        <c:v>0.24052409920449228</c:v>
                      </c:pt>
                      <c:pt idx="2">
                        <c:v>0.22069492172584956</c:v>
                      </c:pt>
                      <c:pt idx="3">
                        <c:v>0.2166796570537802</c:v>
                      </c:pt>
                      <c:pt idx="4">
                        <c:v>0.41153470185728253</c:v>
                      </c:pt>
                      <c:pt idx="5">
                        <c:v>0.44688816097332712</c:v>
                      </c:pt>
                      <c:pt idx="6">
                        <c:v>0.46620847651775488</c:v>
                      </c:pt>
                      <c:pt idx="7">
                        <c:v>0.47817614964925953</c:v>
                      </c:pt>
                      <c:pt idx="8">
                        <c:v>5.5718475073313782E-2</c:v>
                      </c:pt>
                      <c:pt idx="9">
                        <c:v>4.1179223210107627E-2</c:v>
                      </c:pt>
                      <c:pt idx="10">
                        <c:v>3.3982436044291714E-2</c:v>
                      </c:pt>
                      <c:pt idx="11">
                        <c:v>3.6243180046765397E-2</c:v>
                      </c:pt>
                      <c:pt idx="12">
                        <c:v>6.7937438905180836E-2</c:v>
                      </c:pt>
                      <c:pt idx="13">
                        <c:v>6.176883481516144E-2</c:v>
                      </c:pt>
                      <c:pt idx="14">
                        <c:v>5.7655593738067966E-2</c:v>
                      </c:pt>
                      <c:pt idx="15">
                        <c:v>7.9501169134840219E-2</c:v>
                      </c:pt>
                      <c:pt idx="16">
                        <c:v>0.19990224828934505</c:v>
                      </c:pt>
                      <c:pt idx="17">
                        <c:v>0.20963968179691156</c:v>
                      </c:pt>
                      <c:pt idx="18">
                        <c:v>0.2214585719740359</c:v>
                      </c:pt>
                      <c:pt idx="19">
                        <c:v>0.18939984411535463</c:v>
                      </c:pt>
                    </c:numCache>
                  </c:numRef>
                </c:val>
                <c:smooth val="0"/>
                <c:extLst>
                  <c:ext xmlns:c16="http://schemas.microsoft.com/office/drawing/2014/chart" uri="{C3380CC4-5D6E-409C-BE32-E72D297353CC}">
                    <c16:uniqueId val="{00000022-E301-4F53-A476-08EE6B624B6C}"/>
                  </c:ext>
                </c:extLst>
              </c15:ser>
            </c15:filteredLineSeries>
          </c:ext>
        </c:extLst>
      </c:lineChart>
      <c:lineChart>
        <c:grouping val="standard"/>
        <c:varyColors val="0"/>
        <c:ser>
          <c:idx val="2"/>
          <c:order val="2"/>
          <c:tx>
            <c:strRef>
              <c:f>Outcome!$AW$6:$AX$6</c:f>
              <c:strCache>
                <c:ptCount val="2"/>
                <c:pt idx="0">
                  <c:v>2019-2022</c:v>
                </c:pt>
                <c:pt idx="1">
                  <c:v>State Count</c:v>
                </c:pt>
              </c:strCache>
            </c:strRef>
          </c:tx>
          <c:spPr>
            <a:ln w="28575" cap="rnd">
              <a:noFill/>
              <a:round/>
            </a:ln>
            <a:effectLst/>
            <a:extLst>
              <a:ext uri="{91240B29-F687-4F45-9708-019B960494DF}">
                <a14:hiddenLine xmlns:a14="http://schemas.microsoft.com/office/drawing/2010/main" w="28575" cap="rnd">
                  <a:solidFill>
                    <a:srgbClr val="EF7521"/>
                  </a:solidFill>
                  <a:round/>
                </a14:hiddenLine>
              </a:ext>
            </a:extLst>
          </c:spPr>
          <c:marker>
            <c:symbol val="none"/>
          </c:marker>
          <c:cat>
            <c:multiLvlStrRef>
              <c:f>Outcome!$AY$1:$BR$3</c:f>
              <c:multiLvlStrCache>
                <c:ptCount val="20"/>
                <c:lvl>
                  <c:pt idx="0">
                    <c:v> '19</c:v>
                  </c:pt>
                  <c:pt idx="1">
                    <c:v> '20</c:v>
                  </c:pt>
                  <c:pt idx="2">
                    <c:v> '21</c:v>
                  </c:pt>
                  <c:pt idx="3">
                    <c:v> '22</c:v>
                  </c:pt>
                  <c:pt idx="4">
                    <c:v> '19</c:v>
                  </c:pt>
                  <c:pt idx="5">
                    <c:v> '20</c:v>
                  </c:pt>
                  <c:pt idx="6">
                    <c:v> '21</c:v>
                  </c:pt>
                  <c:pt idx="7">
                    <c:v> '22</c:v>
                  </c:pt>
                  <c:pt idx="8">
                    <c:v> '19</c:v>
                  </c:pt>
                  <c:pt idx="9">
                    <c:v> '20</c:v>
                  </c:pt>
                  <c:pt idx="10">
                    <c:v> '21</c:v>
                  </c:pt>
                  <c:pt idx="11">
                    <c:v> '22</c:v>
                  </c:pt>
                  <c:pt idx="12">
                    <c:v> '19</c:v>
                  </c:pt>
                  <c:pt idx="13">
                    <c:v> '20</c:v>
                  </c:pt>
                  <c:pt idx="14">
                    <c:v> '21</c:v>
                  </c:pt>
                  <c:pt idx="15">
                    <c:v> '22</c:v>
                  </c:pt>
                  <c:pt idx="16">
                    <c:v> '19</c:v>
                  </c:pt>
                  <c:pt idx="17">
                    <c:v> '20</c:v>
                  </c:pt>
                  <c:pt idx="18">
                    <c:v> '21</c:v>
                  </c:pt>
                  <c:pt idx="19">
                    <c:v> '22</c:v>
                  </c:pt>
                </c:lvl>
                <c:lvl>
                  <c:pt idx="0">
                    <c:v>Higher Ed</c:v>
                  </c:pt>
                  <c:pt idx="4">
                    <c:v>Comp Employment</c:v>
                  </c:pt>
                  <c:pt idx="8">
                    <c:v>Other Ed</c:v>
                  </c:pt>
                  <c:pt idx="12">
                    <c:v>Other Emp</c:v>
                  </c:pt>
                  <c:pt idx="16">
                    <c:v>Not Engaged</c:v>
                  </c:pt>
                </c:lvl>
              </c:multiLvlStrCache>
            </c:multiLvlStrRef>
          </c:cat>
          <c:val>
            <c:numRef>
              <c:f>Outcome!$AY$6:$BR$6</c:f>
              <c:numCache>
                <c:formatCode>General</c:formatCode>
                <c:ptCount val="20"/>
                <c:pt idx="0">
                  <c:v>542</c:v>
                </c:pt>
                <c:pt idx="1">
                  <c:v>514</c:v>
                </c:pt>
                <c:pt idx="2">
                  <c:v>578</c:v>
                </c:pt>
                <c:pt idx="3">
                  <c:v>556</c:v>
                </c:pt>
                <c:pt idx="4">
                  <c:v>842</c:v>
                </c:pt>
                <c:pt idx="5">
                  <c:v>955</c:v>
                </c:pt>
                <c:pt idx="6">
                  <c:v>1221</c:v>
                </c:pt>
                <c:pt idx="7">
                  <c:v>1227</c:v>
                </c:pt>
                <c:pt idx="8">
                  <c:v>114</c:v>
                </c:pt>
                <c:pt idx="9">
                  <c:v>88</c:v>
                </c:pt>
                <c:pt idx="10">
                  <c:v>89</c:v>
                </c:pt>
                <c:pt idx="11">
                  <c:v>93</c:v>
                </c:pt>
                <c:pt idx="12">
                  <c:v>139</c:v>
                </c:pt>
                <c:pt idx="13">
                  <c:v>132</c:v>
                </c:pt>
                <c:pt idx="14">
                  <c:v>151</c:v>
                </c:pt>
                <c:pt idx="15">
                  <c:v>204</c:v>
                </c:pt>
                <c:pt idx="16">
                  <c:v>409</c:v>
                </c:pt>
                <c:pt idx="17">
                  <c:v>448</c:v>
                </c:pt>
                <c:pt idx="18" formatCode="0">
                  <c:v>580</c:v>
                </c:pt>
                <c:pt idx="19">
                  <c:v>486</c:v>
                </c:pt>
              </c:numCache>
            </c:numRef>
          </c:val>
          <c:smooth val="0"/>
          <c:extLst>
            <c:ext xmlns:c16="http://schemas.microsoft.com/office/drawing/2014/chart" uri="{C3380CC4-5D6E-409C-BE32-E72D297353CC}">
              <c16:uniqueId val="{00000021-E301-4F53-A476-08EE6B624B6C}"/>
            </c:ext>
          </c:extLst>
        </c:ser>
        <c:dLbls>
          <c:showLegendKey val="0"/>
          <c:showVal val="0"/>
          <c:showCatName val="0"/>
          <c:showSerName val="0"/>
          <c:showPercent val="0"/>
          <c:showBubbleSize val="0"/>
        </c:dLbls>
        <c:marker val="1"/>
        <c:smooth val="0"/>
        <c:axId val="58043056"/>
        <c:axId val="58046384"/>
        <c:extLst>
          <c:ext xmlns:c15="http://schemas.microsoft.com/office/drawing/2012/chart" uri="{02D57815-91ED-43cb-92C2-25804820EDAC}">
            <c15:filteredLineSeries>
              <c15:ser>
                <c:idx val="3"/>
                <c:order val="3"/>
                <c:tx>
                  <c:strRef>
                    <c:extLst>
                      <c:ext uri="{02D57815-91ED-43cb-92C2-25804820EDAC}">
                        <c15:formulaRef>
                          <c15:sqref>Outcome!$AW$7:$AX$7</c15:sqref>
                        </c15:formulaRef>
                      </c:ext>
                    </c:extLst>
                    <c:strCache>
                      <c:ptCount val="2"/>
                      <c:pt idx="0">
                        <c:v>2019-2022</c:v>
                      </c:pt>
                      <c:pt idx="1">
                        <c:v>State Count</c:v>
                      </c:pt>
                    </c:strCache>
                  </c:strRef>
                </c:tx>
                <c:spPr>
                  <a:ln w="28575" cap="rnd">
                    <a:noFill/>
                    <a:round/>
                  </a:ln>
                  <a:effectLst/>
                  <a:extLst>
                    <a:ext uri="{91240B29-F687-4F45-9708-019B960494DF}">
                      <a14:hiddenLine xmlns:a14="http://schemas.microsoft.com/office/drawing/2010/main" w="28575" cap="rnd">
                        <a:solidFill>
                          <a:srgbClr val="46797A"/>
                        </a:solidFill>
                        <a:round/>
                      </a14:hiddenLine>
                    </a:ext>
                  </a:extLst>
                </c:spPr>
                <c:marker>
                  <c:symbol val="none"/>
                </c:marker>
                <c:cat>
                  <c:multiLvlStrRef>
                    <c:extLst>
                      <c:ext uri="{02D57815-91ED-43cb-92C2-25804820EDAC}">
                        <c15:formulaRef>
                          <c15:sqref>Outcome!$AY$1:$BR$3</c15:sqref>
                        </c15:formulaRef>
                      </c:ext>
                    </c:extLst>
                    <c:multiLvlStrCache>
                      <c:ptCount val="20"/>
                      <c:lvl>
                        <c:pt idx="0">
                          <c:v> '19</c:v>
                        </c:pt>
                        <c:pt idx="1">
                          <c:v> '20</c:v>
                        </c:pt>
                        <c:pt idx="2">
                          <c:v> '21</c:v>
                        </c:pt>
                        <c:pt idx="3">
                          <c:v> '22</c:v>
                        </c:pt>
                        <c:pt idx="4">
                          <c:v> '19</c:v>
                        </c:pt>
                        <c:pt idx="5">
                          <c:v> '20</c:v>
                        </c:pt>
                        <c:pt idx="6">
                          <c:v> '21</c:v>
                        </c:pt>
                        <c:pt idx="7">
                          <c:v> '22</c:v>
                        </c:pt>
                        <c:pt idx="8">
                          <c:v> '19</c:v>
                        </c:pt>
                        <c:pt idx="9">
                          <c:v> '20</c:v>
                        </c:pt>
                        <c:pt idx="10">
                          <c:v> '21</c:v>
                        </c:pt>
                        <c:pt idx="11">
                          <c:v> '22</c:v>
                        </c:pt>
                        <c:pt idx="12">
                          <c:v> '19</c:v>
                        </c:pt>
                        <c:pt idx="13">
                          <c:v> '20</c:v>
                        </c:pt>
                        <c:pt idx="14">
                          <c:v> '21</c:v>
                        </c:pt>
                        <c:pt idx="15">
                          <c:v> '22</c:v>
                        </c:pt>
                        <c:pt idx="16">
                          <c:v> '19</c:v>
                        </c:pt>
                        <c:pt idx="17">
                          <c:v> '20</c:v>
                        </c:pt>
                        <c:pt idx="18">
                          <c:v> '21</c:v>
                        </c:pt>
                        <c:pt idx="19">
                          <c:v> '22</c:v>
                        </c:pt>
                      </c:lvl>
                      <c:lvl>
                        <c:pt idx="0">
                          <c:v>Higher Ed</c:v>
                        </c:pt>
                        <c:pt idx="4">
                          <c:v>Comp Employment</c:v>
                        </c:pt>
                        <c:pt idx="8">
                          <c:v>Other Ed</c:v>
                        </c:pt>
                        <c:pt idx="12">
                          <c:v>Other Emp</c:v>
                        </c:pt>
                        <c:pt idx="16">
                          <c:v>Not Engaged</c:v>
                        </c:pt>
                      </c:lvl>
                    </c:multiLvlStrCache>
                  </c:multiLvlStrRef>
                </c:cat>
                <c:val>
                  <c:numRef>
                    <c:extLst>
                      <c:ext uri="{02D57815-91ED-43cb-92C2-25804820EDAC}">
                        <c15:formulaRef>
                          <c15:sqref>Outcome!$AY$7:$BR$7</c15:sqref>
                        </c15:formulaRef>
                      </c:ext>
                    </c:extLst>
                    <c:numCache>
                      <c:formatCode>0</c:formatCode>
                      <c:ptCount val="20"/>
                      <c:pt idx="0">
                        <c:v>542</c:v>
                      </c:pt>
                      <c:pt idx="1">
                        <c:v>514</c:v>
                      </c:pt>
                      <c:pt idx="2">
                        <c:v>578</c:v>
                      </c:pt>
                      <c:pt idx="3">
                        <c:v>556</c:v>
                      </c:pt>
                      <c:pt idx="4">
                        <c:v>842</c:v>
                      </c:pt>
                      <c:pt idx="5">
                        <c:v>955</c:v>
                      </c:pt>
                      <c:pt idx="6">
                        <c:v>1221</c:v>
                      </c:pt>
                      <c:pt idx="7">
                        <c:v>1227</c:v>
                      </c:pt>
                      <c:pt idx="8">
                        <c:v>114</c:v>
                      </c:pt>
                      <c:pt idx="9">
                        <c:v>88</c:v>
                      </c:pt>
                      <c:pt idx="10">
                        <c:v>89</c:v>
                      </c:pt>
                      <c:pt idx="11">
                        <c:v>93</c:v>
                      </c:pt>
                      <c:pt idx="12">
                        <c:v>139</c:v>
                      </c:pt>
                      <c:pt idx="13">
                        <c:v>132</c:v>
                      </c:pt>
                      <c:pt idx="14">
                        <c:v>151</c:v>
                      </c:pt>
                      <c:pt idx="15">
                        <c:v>204</c:v>
                      </c:pt>
                      <c:pt idx="16">
                        <c:v>409</c:v>
                      </c:pt>
                      <c:pt idx="17">
                        <c:v>448</c:v>
                      </c:pt>
                      <c:pt idx="18">
                        <c:v>580</c:v>
                      </c:pt>
                      <c:pt idx="19">
                        <c:v>486</c:v>
                      </c:pt>
                    </c:numCache>
                  </c:numRef>
                </c:val>
                <c:smooth val="0"/>
                <c:extLst>
                  <c:ext xmlns:c16="http://schemas.microsoft.com/office/drawing/2014/chart" uri="{C3380CC4-5D6E-409C-BE32-E72D297353CC}">
                    <c16:uniqueId val="{00000023-E301-4F53-A476-08EE6B624B6C}"/>
                  </c:ext>
                </c:extLst>
              </c15:ser>
            </c15:filteredLineSeries>
          </c:ext>
        </c:extLst>
      </c:lineChart>
      <c:catAx>
        <c:axId val="58052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055120"/>
        <c:crosses val="autoZero"/>
        <c:auto val="1"/>
        <c:lblAlgn val="ctr"/>
        <c:lblOffset val="100"/>
        <c:noMultiLvlLbl val="0"/>
      </c:catAx>
      <c:valAx>
        <c:axId val="5805512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F"/>
                </a:solidFill>
                <a:latin typeface="+mn-lt"/>
                <a:ea typeface="+mn-ea"/>
                <a:cs typeface="+mn-cs"/>
              </a:defRPr>
            </a:pPr>
            <a:endParaRPr lang="en-US"/>
          </a:p>
        </c:txPr>
        <c:crossAx val="58052624"/>
        <c:crosses val="autoZero"/>
        <c:crossBetween val="between"/>
      </c:valAx>
      <c:valAx>
        <c:axId val="5804638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FFFFFF"/>
                </a:solidFill>
                <a:latin typeface="+mn-lt"/>
                <a:ea typeface="+mn-ea"/>
                <a:cs typeface="+mn-cs"/>
              </a:defRPr>
            </a:pPr>
            <a:endParaRPr lang="en-US"/>
          </a:p>
        </c:txPr>
        <c:crossAx val="58043056"/>
        <c:crosses val="max"/>
        <c:crossBetween val="between"/>
      </c:valAx>
      <c:catAx>
        <c:axId val="58043056"/>
        <c:scaling>
          <c:orientation val="minMax"/>
        </c:scaling>
        <c:delete val="1"/>
        <c:axPos val="b"/>
        <c:numFmt formatCode="General" sourceLinked="1"/>
        <c:majorTickMark val="out"/>
        <c:minorTickMark val="none"/>
        <c:tickLblPos val="nextTo"/>
        <c:crossAx val="5804638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rgbClr val="000000"/>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US">
                <a:solidFill>
                  <a:srgbClr val="000000"/>
                </a:solidFill>
              </a:rPr>
              <a:t>State - Indicator 14 A Higher Education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lineChart>
        <c:grouping val="standard"/>
        <c:varyColors val="0"/>
        <c:ser>
          <c:idx val="0"/>
          <c:order val="0"/>
          <c:tx>
            <c:strRef>
              <c:f>'14A'!$AO$3</c:f>
              <c:strCache>
                <c:ptCount val="1"/>
                <c:pt idx="0">
                  <c:v>14A Target </c:v>
                </c:pt>
              </c:strCache>
            </c:strRef>
          </c:tx>
          <c:spPr>
            <a:ln w="12700" cap="rnd" cmpd="sng" algn="ctr">
              <a:solidFill>
                <a:schemeClr val="tx1">
                  <a:lumMod val="50000"/>
                </a:schemeClr>
              </a:solidFill>
              <a:prstDash val="dash"/>
              <a:round/>
              <a:headEnd type="none" w="med" len="med"/>
              <a:tailEnd type="none" w="med" len="med"/>
            </a:ln>
            <a:effectLst/>
          </c:spPr>
          <c:marker>
            <c:symbol val="none"/>
          </c:marker>
          <c:dPt>
            <c:idx val="2"/>
            <c:marker>
              <c:symbol val="none"/>
            </c:marker>
            <c:bubble3D val="0"/>
            <c:extLst>
              <c:ext xmlns:c16="http://schemas.microsoft.com/office/drawing/2014/chart" uri="{C3380CC4-5D6E-409C-BE32-E72D297353CC}">
                <c16:uniqueId val="{00000000-85B9-46FD-BD29-3F9506BA15A1}"/>
              </c:ext>
            </c:extLst>
          </c:dPt>
          <c:cat>
            <c:strRef>
              <c:f>'14A'!$AP$2:$AS$2</c:f>
              <c:strCache>
                <c:ptCount val="4"/>
                <c:pt idx="0">
                  <c:v>2019</c:v>
                </c:pt>
                <c:pt idx="1">
                  <c:v>2020</c:v>
                </c:pt>
                <c:pt idx="2">
                  <c:v>2021</c:v>
                </c:pt>
                <c:pt idx="3">
                  <c:v>2022</c:v>
                </c:pt>
              </c:strCache>
            </c:strRef>
          </c:cat>
          <c:val>
            <c:numRef>
              <c:f>'14A'!$AP$3:$AS$3</c:f>
              <c:numCache>
                <c:formatCode>0.00%</c:formatCode>
                <c:ptCount val="4"/>
                <c:pt idx="0">
                  <c:v>0.33</c:v>
                </c:pt>
                <c:pt idx="1">
                  <c:v>0.27700000000000002</c:v>
                </c:pt>
                <c:pt idx="2">
                  <c:v>0.24199999999999999</c:v>
                </c:pt>
                <c:pt idx="3">
                  <c:v>0.24299999999999999</c:v>
                </c:pt>
              </c:numCache>
            </c:numRef>
          </c:val>
          <c:smooth val="0"/>
          <c:extLst>
            <c:ext xmlns:c16="http://schemas.microsoft.com/office/drawing/2014/chart" uri="{C3380CC4-5D6E-409C-BE32-E72D297353CC}">
              <c16:uniqueId val="{00000001-85B9-46FD-BD29-3F9506BA15A1}"/>
            </c:ext>
          </c:extLst>
        </c:ser>
        <c:ser>
          <c:idx val="2"/>
          <c:order val="2"/>
          <c:tx>
            <c:strRef>
              <c:f>'14A'!$AO$5</c:f>
              <c:strCache>
                <c:ptCount val="1"/>
                <c:pt idx="0">
                  <c:v>STATE 14A</c:v>
                </c:pt>
              </c:strCache>
            </c:strRef>
          </c:tx>
          <c:spPr>
            <a:ln w="38100" cap="rnd" cmpd="sng" algn="ctr">
              <a:solidFill>
                <a:srgbClr val="FFC846"/>
              </a:solidFill>
              <a:prstDash val="solid"/>
              <a:round/>
              <a:headEnd type="none" w="med" len="med"/>
              <a:tailEnd type="none" w="med" len="med"/>
            </a:ln>
            <a:effectLst/>
          </c:spPr>
          <c:marker>
            <c:symbol val="circle"/>
            <c:size val="5"/>
            <c:spPr>
              <a:solidFill>
                <a:srgbClr val="FFC846"/>
              </a:solidFill>
              <a:ln w="38100" cap="rnd" cmpd="sng" algn="ctr">
                <a:solidFill>
                  <a:srgbClr val="FFC846"/>
                </a:solidFill>
                <a:prstDash val="solid"/>
                <a:round/>
                <a:headEnd type="none" w="med" len="med"/>
                <a:tailEnd type="none" w="med" len="med"/>
              </a:ln>
              <a:effectLst/>
            </c:spPr>
          </c:marker>
          <c:cat>
            <c:strRef>
              <c:f>'14A'!$AP$2:$AS$2</c:f>
              <c:strCache>
                <c:ptCount val="4"/>
                <c:pt idx="0">
                  <c:v>2019</c:v>
                </c:pt>
                <c:pt idx="1">
                  <c:v>2020</c:v>
                </c:pt>
                <c:pt idx="2">
                  <c:v>2021</c:v>
                </c:pt>
                <c:pt idx="3">
                  <c:v>2022</c:v>
                </c:pt>
              </c:strCache>
            </c:strRef>
          </c:cat>
          <c:val>
            <c:numRef>
              <c:f>'14A'!$AP$5:$AS$5</c:f>
              <c:numCache>
                <c:formatCode>0.00%</c:formatCode>
                <c:ptCount val="4"/>
                <c:pt idx="0">
                  <c:v>0.2649071358748778</c:v>
                </c:pt>
                <c:pt idx="1">
                  <c:v>0.24052409920449228</c:v>
                </c:pt>
                <c:pt idx="2">
                  <c:v>0.22069492172584956</c:v>
                </c:pt>
                <c:pt idx="3">
                  <c:v>0.2166796570537802</c:v>
                </c:pt>
              </c:numCache>
            </c:numRef>
          </c:val>
          <c:smooth val="0"/>
          <c:extLst>
            <c:ext xmlns:c16="http://schemas.microsoft.com/office/drawing/2014/chart" uri="{C3380CC4-5D6E-409C-BE32-E72D297353CC}">
              <c16:uniqueId val="{00000002-85B9-46FD-BD29-3F9506BA15A1}"/>
            </c:ext>
          </c:extLst>
        </c:ser>
        <c:dLbls>
          <c:showLegendKey val="0"/>
          <c:showVal val="0"/>
          <c:showCatName val="0"/>
          <c:showSerName val="0"/>
          <c:showPercent val="0"/>
          <c:showBubbleSize val="0"/>
        </c:dLbls>
        <c:smooth val="0"/>
        <c:axId val="135949072"/>
        <c:axId val="135942000"/>
        <c:extLst>
          <c:ext xmlns:c15="http://schemas.microsoft.com/office/drawing/2012/chart" uri="{02D57815-91ED-43cb-92C2-25804820EDAC}">
            <c15:filteredLineSeries>
              <c15:ser>
                <c:idx val="1"/>
                <c:order val="1"/>
                <c:tx>
                  <c:strRef>
                    <c:extLst>
                      <c:ext uri="{02D57815-91ED-43cb-92C2-25804820EDAC}">
                        <c15:formulaRef>
                          <c15:sqref>'14A'!$AO$4</c15:sqref>
                        </c15:formulaRef>
                      </c:ext>
                    </c:extLst>
                    <c:strCache>
                      <c:ptCount val="1"/>
                      <c:pt idx="0">
                        <c:v>STATE 14A</c:v>
                      </c:pt>
                    </c:strCache>
                  </c:strRef>
                </c:tx>
                <c:spPr>
                  <a:ln w="19050" cap="rnd" cmpd="sng" algn="ctr">
                    <a:solidFill>
                      <a:srgbClr val="488BC9"/>
                    </a:solidFill>
                    <a:prstDash val="solid"/>
                    <a:round/>
                    <a:headEnd type="none" w="med" len="med"/>
                    <a:tailEnd type="none" w="med" len="med"/>
                  </a:ln>
                  <a:effectLst/>
                </c:spPr>
                <c:marker>
                  <c:symbol val="none"/>
                </c:marker>
                <c:cat>
                  <c:strRef>
                    <c:extLst>
                      <c:ext uri="{02D57815-91ED-43cb-92C2-25804820EDAC}">
                        <c15:formulaRef>
                          <c15:sqref>'14A'!$AP$2:$AS$2</c15:sqref>
                        </c15:formulaRef>
                      </c:ext>
                    </c:extLst>
                    <c:strCache>
                      <c:ptCount val="4"/>
                      <c:pt idx="0">
                        <c:v>2019</c:v>
                      </c:pt>
                      <c:pt idx="1">
                        <c:v>2020</c:v>
                      </c:pt>
                      <c:pt idx="2">
                        <c:v>2021</c:v>
                      </c:pt>
                      <c:pt idx="3">
                        <c:v>2022</c:v>
                      </c:pt>
                    </c:strCache>
                  </c:strRef>
                </c:cat>
                <c:val>
                  <c:numRef>
                    <c:extLst>
                      <c:ext uri="{02D57815-91ED-43cb-92C2-25804820EDAC}">
                        <c15:formulaRef>
                          <c15:sqref>'14A'!$AP$4:$AS$4</c15:sqref>
                        </c15:formulaRef>
                      </c:ext>
                    </c:extLst>
                    <c:numCache>
                      <c:formatCode>0.00%</c:formatCode>
                      <c:ptCount val="4"/>
                      <c:pt idx="0">
                        <c:v>0.2649071358748778</c:v>
                      </c:pt>
                      <c:pt idx="1">
                        <c:v>0.24052409920449228</c:v>
                      </c:pt>
                      <c:pt idx="2">
                        <c:v>0.22069492172584956</c:v>
                      </c:pt>
                      <c:pt idx="3">
                        <c:v>0.2166796570537802</c:v>
                      </c:pt>
                    </c:numCache>
                  </c:numRef>
                </c:val>
                <c:smooth val="0"/>
                <c:extLst>
                  <c:ext xmlns:c16="http://schemas.microsoft.com/office/drawing/2014/chart" uri="{C3380CC4-5D6E-409C-BE32-E72D297353CC}">
                    <c16:uniqueId val="{00000003-85B9-46FD-BD29-3F9506BA15A1}"/>
                  </c:ext>
                </c:extLst>
              </c15:ser>
            </c15:filteredLineSeries>
          </c:ext>
        </c:extLst>
      </c:lineChart>
      <c:catAx>
        <c:axId val="13594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135942000"/>
        <c:crosses val="autoZero"/>
        <c:auto val="1"/>
        <c:lblAlgn val="ctr"/>
        <c:lblOffset val="100"/>
        <c:noMultiLvlLbl val="0"/>
      </c:catAx>
      <c:valAx>
        <c:axId val="13594200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1359490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rgbClr val="000000"/>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r>
              <a:rPr lang="en-US">
                <a:solidFill>
                  <a:srgbClr val="000000"/>
                </a:solidFill>
              </a:rPr>
              <a:t>State - Indicator 14 B Higher Ed &amp; Comp. Employment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mn-lt"/>
              <a:ea typeface="+mn-ea"/>
              <a:cs typeface="+mn-cs"/>
            </a:defRPr>
          </a:pPr>
          <a:endParaRPr lang="en-US"/>
        </a:p>
      </c:txPr>
    </c:title>
    <c:autoTitleDeleted val="0"/>
    <c:plotArea>
      <c:layout/>
      <c:lineChart>
        <c:grouping val="standard"/>
        <c:varyColors val="0"/>
        <c:ser>
          <c:idx val="0"/>
          <c:order val="0"/>
          <c:tx>
            <c:strRef>
              <c:f>'14B'!$AO$3</c:f>
              <c:strCache>
                <c:ptCount val="1"/>
                <c:pt idx="0">
                  <c:v>14B Target </c:v>
                </c:pt>
              </c:strCache>
            </c:strRef>
          </c:tx>
          <c:spPr>
            <a:ln w="12700" cap="rnd" cmpd="sng" algn="ctr">
              <a:solidFill>
                <a:schemeClr val="tx1">
                  <a:lumMod val="50000"/>
                </a:schemeClr>
              </a:solidFill>
              <a:prstDash val="dash"/>
              <a:round/>
              <a:headEnd type="none" w="med" len="med"/>
              <a:tailEnd type="none" w="med" len="med"/>
            </a:ln>
            <a:effectLst/>
          </c:spPr>
          <c:marker>
            <c:symbol val="none"/>
          </c:marker>
          <c:dPt>
            <c:idx val="2"/>
            <c:marker>
              <c:symbol val="none"/>
            </c:marker>
            <c:bubble3D val="0"/>
            <c:extLst>
              <c:ext xmlns:c16="http://schemas.microsoft.com/office/drawing/2014/chart" uri="{C3380CC4-5D6E-409C-BE32-E72D297353CC}">
                <c16:uniqueId val="{00000000-B9C1-4524-A38B-4C89D37F4FF5}"/>
              </c:ext>
            </c:extLst>
          </c:dPt>
          <c:cat>
            <c:strRef>
              <c:f>'14B'!$AP$2:$AS$2</c:f>
              <c:strCache>
                <c:ptCount val="4"/>
                <c:pt idx="0">
                  <c:v>2019</c:v>
                </c:pt>
                <c:pt idx="1">
                  <c:v>2020</c:v>
                </c:pt>
                <c:pt idx="2">
                  <c:v>2021</c:v>
                </c:pt>
                <c:pt idx="3">
                  <c:v>2022</c:v>
                </c:pt>
              </c:strCache>
            </c:strRef>
          </c:cat>
          <c:val>
            <c:numRef>
              <c:f>'14B'!$AP$3:$AS$3</c:f>
              <c:numCache>
                <c:formatCode>0.00%</c:formatCode>
                <c:ptCount val="4"/>
                <c:pt idx="0">
                  <c:v>0.61499999999999999</c:v>
                </c:pt>
                <c:pt idx="1">
                  <c:v>0.56499999999999995</c:v>
                </c:pt>
                <c:pt idx="2">
                  <c:v>0.68710000000000004</c:v>
                </c:pt>
                <c:pt idx="3">
                  <c:v>0.7046</c:v>
                </c:pt>
              </c:numCache>
            </c:numRef>
          </c:val>
          <c:smooth val="0"/>
          <c:extLst>
            <c:ext xmlns:c16="http://schemas.microsoft.com/office/drawing/2014/chart" uri="{C3380CC4-5D6E-409C-BE32-E72D297353CC}">
              <c16:uniqueId val="{00000001-B9C1-4524-A38B-4C89D37F4FF5}"/>
            </c:ext>
          </c:extLst>
        </c:ser>
        <c:ser>
          <c:idx val="2"/>
          <c:order val="2"/>
          <c:tx>
            <c:strRef>
              <c:f>'14B'!$AO$5</c:f>
              <c:strCache>
                <c:ptCount val="1"/>
                <c:pt idx="0">
                  <c:v>STATE 14B</c:v>
                </c:pt>
              </c:strCache>
            </c:strRef>
          </c:tx>
          <c:spPr>
            <a:ln w="28575" cap="rnd" cmpd="sng" algn="ctr">
              <a:solidFill>
                <a:srgbClr val="8DC63F">
                  <a:lumMod val="100000"/>
                </a:srgbClr>
              </a:solidFill>
              <a:prstDash val="solid"/>
              <a:round/>
              <a:headEnd type="none" w="med" len="med"/>
              <a:tailEnd type="none" w="med" len="med"/>
            </a:ln>
            <a:effectLst/>
          </c:spPr>
          <c:marker>
            <c:symbol val="circle"/>
            <c:size val="5"/>
            <c:spPr>
              <a:solidFill>
                <a:schemeClr val="accent1"/>
              </a:solidFill>
              <a:ln w="28575" cap="rnd" cmpd="sng" algn="ctr">
                <a:solidFill>
                  <a:srgbClr val="8DC63F">
                    <a:lumMod val="100000"/>
                  </a:srgbClr>
                </a:solidFill>
                <a:prstDash val="solid"/>
                <a:round/>
                <a:headEnd type="none" w="med" len="med"/>
                <a:tailEnd type="none" w="med" len="med"/>
              </a:ln>
              <a:effectLst/>
            </c:spPr>
          </c:marker>
          <c:cat>
            <c:strRef>
              <c:f>'14B'!$AP$2:$AS$2</c:f>
              <c:strCache>
                <c:ptCount val="4"/>
                <c:pt idx="0">
                  <c:v>2019</c:v>
                </c:pt>
                <c:pt idx="1">
                  <c:v>2020</c:v>
                </c:pt>
                <c:pt idx="2">
                  <c:v>2021</c:v>
                </c:pt>
                <c:pt idx="3">
                  <c:v>2022</c:v>
                </c:pt>
              </c:strCache>
            </c:strRef>
          </c:cat>
          <c:val>
            <c:numRef>
              <c:f>'14B'!$AP$5:$AS$5</c:f>
              <c:numCache>
                <c:formatCode>0.00%</c:formatCode>
                <c:ptCount val="4"/>
                <c:pt idx="0">
                  <c:v>0.67644183773216027</c:v>
                </c:pt>
                <c:pt idx="1">
                  <c:v>0.68741226017781942</c:v>
                </c:pt>
                <c:pt idx="2">
                  <c:v>0.68690339824360447</c:v>
                </c:pt>
                <c:pt idx="3">
                  <c:v>0.6948558067030397</c:v>
                </c:pt>
              </c:numCache>
            </c:numRef>
          </c:val>
          <c:smooth val="0"/>
          <c:extLst>
            <c:ext xmlns:c16="http://schemas.microsoft.com/office/drawing/2014/chart" uri="{C3380CC4-5D6E-409C-BE32-E72D297353CC}">
              <c16:uniqueId val="{00000002-B9C1-4524-A38B-4C89D37F4FF5}"/>
            </c:ext>
          </c:extLst>
        </c:ser>
        <c:dLbls>
          <c:showLegendKey val="0"/>
          <c:showVal val="0"/>
          <c:showCatName val="0"/>
          <c:showSerName val="0"/>
          <c:showPercent val="0"/>
          <c:showBubbleSize val="0"/>
        </c:dLbls>
        <c:smooth val="0"/>
        <c:axId val="2010889775"/>
        <c:axId val="2010900175"/>
        <c:extLst>
          <c:ext xmlns:c15="http://schemas.microsoft.com/office/drawing/2012/chart" uri="{02D57815-91ED-43cb-92C2-25804820EDAC}">
            <c15:filteredLineSeries>
              <c15:ser>
                <c:idx val="1"/>
                <c:order val="1"/>
                <c:tx>
                  <c:strRef>
                    <c:extLst>
                      <c:ext uri="{02D57815-91ED-43cb-92C2-25804820EDAC}">
                        <c15:formulaRef>
                          <c15:sqref>'14B'!$AO$4</c15:sqref>
                        </c15:formulaRef>
                      </c:ext>
                    </c:extLst>
                    <c:strCache>
                      <c:ptCount val="1"/>
                      <c:pt idx="0">
                        <c:v>STATE 14B</c:v>
                      </c:pt>
                    </c:strCache>
                  </c:strRef>
                </c:tx>
                <c:spPr>
                  <a:ln w="19050" cap="rnd" cmpd="sng" algn="ctr">
                    <a:solidFill>
                      <a:srgbClr val="488BC9">
                        <a:lumMod val="100000"/>
                      </a:srgbClr>
                    </a:solidFill>
                    <a:prstDash val="solid"/>
                    <a:round/>
                    <a:headEnd type="none" w="med" len="med"/>
                    <a:tailEnd type="none" w="med" len="med"/>
                  </a:ln>
                  <a:effectLst/>
                </c:spPr>
                <c:marker>
                  <c:symbol val="none"/>
                </c:marker>
                <c:cat>
                  <c:strRef>
                    <c:extLst>
                      <c:ext uri="{02D57815-91ED-43cb-92C2-25804820EDAC}">
                        <c15:formulaRef>
                          <c15:sqref>'14B'!$AP$2:$AS$2</c15:sqref>
                        </c15:formulaRef>
                      </c:ext>
                    </c:extLst>
                    <c:strCache>
                      <c:ptCount val="4"/>
                      <c:pt idx="0">
                        <c:v>2019</c:v>
                      </c:pt>
                      <c:pt idx="1">
                        <c:v>2020</c:v>
                      </c:pt>
                      <c:pt idx="2">
                        <c:v>2021</c:v>
                      </c:pt>
                      <c:pt idx="3">
                        <c:v>2022</c:v>
                      </c:pt>
                    </c:strCache>
                  </c:strRef>
                </c:cat>
                <c:val>
                  <c:numRef>
                    <c:extLst>
                      <c:ext uri="{02D57815-91ED-43cb-92C2-25804820EDAC}">
                        <c15:formulaRef>
                          <c15:sqref>'14B'!$AP$4:$AS$4</c15:sqref>
                        </c15:formulaRef>
                      </c:ext>
                    </c:extLst>
                    <c:numCache>
                      <c:formatCode>0.00%</c:formatCode>
                      <c:ptCount val="4"/>
                      <c:pt idx="0">
                        <c:v>0.67644183773216027</c:v>
                      </c:pt>
                      <c:pt idx="1">
                        <c:v>0.68741226017781942</c:v>
                      </c:pt>
                      <c:pt idx="2">
                        <c:v>0.68690339824360447</c:v>
                      </c:pt>
                      <c:pt idx="3">
                        <c:v>0.6948558067030397</c:v>
                      </c:pt>
                    </c:numCache>
                  </c:numRef>
                </c:val>
                <c:smooth val="0"/>
                <c:extLst>
                  <c:ext xmlns:c16="http://schemas.microsoft.com/office/drawing/2014/chart" uri="{C3380CC4-5D6E-409C-BE32-E72D297353CC}">
                    <c16:uniqueId val="{00000003-B9C1-4524-A38B-4C89D37F4FF5}"/>
                  </c:ext>
                </c:extLst>
              </c15:ser>
            </c15:filteredLineSeries>
          </c:ext>
        </c:extLst>
      </c:lineChart>
      <c:catAx>
        <c:axId val="2010889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2010900175"/>
        <c:crosses val="autoZero"/>
        <c:auto val="1"/>
        <c:lblAlgn val="ctr"/>
        <c:lblOffset val="100"/>
        <c:noMultiLvlLbl val="0"/>
      </c:catAx>
      <c:valAx>
        <c:axId val="2010900175"/>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201088977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rgbClr val="000000"/>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6">
  <a:schemeClr val="accent3"/>
</cs:colorStyle>
</file>

<file path=ppt/charts/colors14.xml><?xml version="1.0" encoding="utf-8"?>
<cs:colorStyle xmlns:cs="http://schemas.microsoft.com/office/drawing/2012/chartStyle" xmlns:a="http://schemas.openxmlformats.org/drawingml/2006/main" meth="withinLinear" id="16">
  <a:schemeClr val="accent3"/>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4">
  <a:schemeClr val="accent4"/>
</cs:colorStyle>
</file>

<file path=ppt/charts/colors20.xml><?xml version="1.0" encoding="utf-8"?>
<cs:colorStyle xmlns:cs="http://schemas.microsoft.com/office/drawing/2012/chartStyle" xmlns:a="http://schemas.openxmlformats.org/drawingml/2006/main" meth="withinLinear" id="18">
  <a:schemeClr val="accent5"/>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CEB697-A2B5-48B7-B8E6-CAD5E4F5D3CE}"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70B35F48-1B35-4BC3-BB96-D58CE1EEEFE1}">
      <dgm:prSet/>
      <dgm:spPr/>
      <dgm:t>
        <a:bodyPr/>
        <a:lstStyle/>
        <a:p>
          <a:r>
            <a:rPr lang="en-US" dirty="0"/>
            <a:t>What are we measuring?</a:t>
          </a:r>
        </a:p>
      </dgm:t>
    </dgm:pt>
    <dgm:pt modelId="{66668E42-CB42-4F11-9177-0600E10F6391}" type="parTrans" cxnId="{AF14BC10-ACA9-4575-B199-8BB9E6C1D140}">
      <dgm:prSet/>
      <dgm:spPr/>
      <dgm:t>
        <a:bodyPr/>
        <a:lstStyle/>
        <a:p>
          <a:endParaRPr lang="en-US"/>
        </a:p>
      </dgm:t>
    </dgm:pt>
    <dgm:pt modelId="{BF8F0999-071D-429F-B795-A572FEA966D3}" type="sibTrans" cxnId="{AF14BC10-ACA9-4575-B199-8BB9E6C1D140}">
      <dgm:prSet/>
      <dgm:spPr/>
      <dgm:t>
        <a:bodyPr/>
        <a:lstStyle/>
        <a:p>
          <a:endParaRPr lang="en-US"/>
        </a:p>
      </dgm:t>
    </dgm:pt>
    <dgm:pt modelId="{DFBB58B3-D1F0-47DE-B6BF-2B15798E9CF6}">
      <dgm:prSet/>
      <dgm:spPr/>
      <dgm:t>
        <a:bodyPr/>
        <a:lstStyle/>
        <a:p>
          <a:r>
            <a:rPr lang="en-US" dirty="0"/>
            <a:t>How Colorado’s former students with IEPs are engaged (are they working, in school?) 1 year after they exit from high school.</a:t>
          </a:r>
        </a:p>
      </dgm:t>
    </dgm:pt>
    <dgm:pt modelId="{749620BD-491E-4BDA-94EB-1639D710D3D7}" type="parTrans" cxnId="{69CF9A58-7C00-4824-B207-FEC0D5A2ABB0}">
      <dgm:prSet/>
      <dgm:spPr/>
      <dgm:t>
        <a:bodyPr/>
        <a:lstStyle/>
        <a:p>
          <a:endParaRPr lang="en-US"/>
        </a:p>
      </dgm:t>
    </dgm:pt>
    <dgm:pt modelId="{13AF2DFE-1277-49EC-A2DD-B1D1896788F6}" type="sibTrans" cxnId="{69CF9A58-7C00-4824-B207-FEC0D5A2ABB0}">
      <dgm:prSet/>
      <dgm:spPr/>
      <dgm:t>
        <a:bodyPr/>
        <a:lstStyle/>
        <a:p>
          <a:endParaRPr lang="en-US"/>
        </a:p>
      </dgm:t>
    </dgm:pt>
    <dgm:pt modelId="{2E1C0991-8B3C-4E07-933A-16DD80F44297}">
      <dgm:prSet/>
      <dgm:spPr/>
      <dgm:t>
        <a:bodyPr/>
        <a:lstStyle/>
        <a:p>
          <a:r>
            <a:rPr lang="en-US" dirty="0"/>
            <a:t>Why?</a:t>
          </a:r>
        </a:p>
      </dgm:t>
    </dgm:pt>
    <dgm:pt modelId="{87FB3268-888B-4F7A-9483-468128C15FE5}" type="parTrans" cxnId="{D3BBEBDC-8330-49C0-A2FC-841F3355C13A}">
      <dgm:prSet/>
      <dgm:spPr/>
      <dgm:t>
        <a:bodyPr/>
        <a:lstStyle/>
        <a:p>
          <a:endParaRPr lang="en-US"/>
        </a:p>
      </dgm:t>
    </dgm:pt>
    <dgm:pt modelId="{B375B888-DA7C-40CD-9B74-56D1A4BCCE84}" type="sibTrans" cxnId="{D3BBEBDC-8330-49C0-A2FC-841F3355C13A}">
      <dgm:prSet/>
      <dgm:spPr/>
      <dgm:t>
        <a:bodyPr/>
        <a:lstStyle/>
        <a:p>
          <a:endParaRPr lang="en-US"/>
        </a:p>
      </dgm:t>
    </dgm:pt>
    <dgm:pt modelId="{914AD076-5C9B-4FEF-B046-0128456962BD}">
      <dgm:prSet/>
      <dgm:spPr/>
      <dgm:t>
        <a:bodyPr/>
        <a:lstStyle/>
        <a:p>
          <a:r>
            <a:rPr lang="en-US" dirty="0"/>
            <a:t>To learn if AU programs worked or didn’t work, and to improve their current programs.</a:t>
          </a:r>
        </a:p>
      </dgm:t>
    </dgm:pt>
    <dgm:pt modelId="{DBEF15C8-E9A8-478A-9096-B637B51D1B8C}" type="parTrans" cxnId="{F151C47C-4C62-4DE1-84E6-49129BCAA455}">
      <dgm:prSet/>
      <dgm:spPr/>
      <dgm:t>
        <a:bodyPr/>
        <a:lstStyle/>
        <a:p>
          <a:endParaRPr lang="en-US"/>
        </a:p>
      </dgm:t>
    </dgm:pt>
    <dgm:pt modelId="{A9180137-3F38-4F3B-BBC9-F41797FC8435}" type="sibTrans" cxnId="{F151C47C-4C62-4DE1-84E6-49129BCAA455}">
      <dgm:prSet/>
      <dgm:spPr/>
      <dgm:t>
        <a:bodyPr/>
        <a:lstStyle/>
        <a:p>
          <a:endParaRPr lang="en-US"/>
        </a:p>
      </dgm:t>
    </dgm:pt>
    <dgm:pt modelId="{52F5601B-8ED8-4DB8-BC2D-7F2FD3702F77}">
      <dgm:prSet/>
      <dgm:spPr/>
      <dgm:t>
        <a:bodyPr/>
        <a:lstStyle/>
        <a:p>
          <a:r>
            <a:rPr lang="en-US" dirty="0"/>
            <a:t>To report the post-school outcomes of Colorado's former students (Indicator 14) to the Office of Special Education Programs (OSEP) at the US Department of Education. </a:t>
          </a:r>
        </a:p>
      </dgm:t>
    </dgm:pt>
    <dgm:pt modelId="{E6C07321-774A-4B0F-BDE6-AD31C9021804}" type="parTrans" cxnId="{B9BD5135-AE25-4161-A321-8E09C16588E7}">
      <dgm:prSet/>
      <dgm:spPr/>
      <dgm:t>
        <a:bodyPr/>
        <a:lstStyle/>
        <a:p>
          <a:endParaRPr lang="en-US"/>
        </a:p>
      </dgm:t>
    </dgm:pt>
    <dgm:pt modelId="{A0D1BDFE-7F27-4309-985F-9A9832172EAE}" type="sibTrans" cxnId="{B9BD5135-AE25-4161-A321-8E09C16588E7}">
      <dgm:prSet/>
      <dgm:spPr/>
      <dgm:t>
        <a:bodyPr/>
        <a:lstStyle/>
        <a:p>
          <a:endParaRPr lang="en-US"/>
        </a:p>
      </dgm:t>
    </dgm:pt>
    <dgm:pt modelId="{EB402C67-9D7E-4E14-90CD-0AE0BB4B5F58}">
      <dgm:prSet/>
      <dgm:spPr/>
      <dgm:t>
        <a:bodyPr/>
        <a:lstStyle/>
        <a:p>
          <a:r>
            <a:rPr lang="en-US" dirty="0"/>
            <a:t>How?</a:t>
          </a:r>
        </a:p>
      </dgm:t>
    </dgm:pt>
    <dgm:pt modelId="{C8B3B43F-F6AC-4862-AC7B-656F4AA8F5DB}" type="parTrans" cxnId="{A7FD121F-5461-4DA5-8F09-ECD691E99E02}">
      <dgm:prSet/>
      <dgm:spPr/>
      <dgm:t>
        <a:bodyPr/>
        <a:lstStyle/>
        <a:p>
          <a:endParaRPr lang="en-US"/>
        </a:p>
      </dgm:t>
    </dgm:pt>
    <dgm:pt modelId="{0F2743A6-D712-43D0-B973-881D5011E184}" type="sibTrans" cxnId="{A7FD121F-5461-4DA5-8F09-ECD691E99E02}">
      <dgm:prSet/>
      <dgm:spPr/>
      <dgm:t>
        <a:bodyPr/>
        <a:lstStyle/>
        <a:p>
          <a:endParaRPr lang="en-US"/>
        </a:p>
      </dgm:t>
    </dgm:pt>
    <dgm:pt modelId="{B26D958B-7D25-41FF-BB9A-07E38D04F469}">
      <dgm:prSet/>
      <dgm:spPr/>
      <dgm:t>
        <a:bodyPr/>
        <a:lstStyle/>
        <a:p>
          <a:r>
            <a:rPr lang="en-US" dirty="0"/>
            <a:t>AUs conducted post-school interviews with former students who had IEPs in effect at the time they left school during the 2020-2021 school year.</a:t>
          </a:r>
        </a:p>
      </dgm:t>
    </dgm:pt>
    <dgm:pt modelId="{0EA4974C-3F38-40E0-88A7-FA36377D3FE7}" type="parTrans" cxnId="{3E639DC2-B08E-4DA9-B2BD-8A4FB34EA8E2}">
      <dgm:prSet/>
      <dgm:spPr/>
      <dgm:t>
        <a:bodyPr/>
        <a:lstStyle/>
        <a:p>
          <a:endParaRPr lang="en-US"/>
        </a:p>
      </dgm:t>
    </dgm:pt>
    <dgm:pt modelId="{350917D6-E859-4393-8E8C-D474F55DE46E}" type="sibTrans" cxnId="{3E639DC2-B08E-4DA9-B2BD-8A4FB34EA8E2}">
      <dgm:prSet/>
      <dgm:spPr/>
      <dgm:t>
        <a:bodyPr/>
        <a:lstStyle/>
        <a:p>
          <a:endParaRPr lang="en-US"/>
        </a:p>
      </dgm:t>
    </dgm:pt>
    <dgm:pt modelId="{940A0A77-258B-4802-B3F8-95CA4B68AFC2}">
      <dgm:prSet/>
      <dgm:spPr/>
      <dgm:t>
        <a:bodyPr/>
        <a:lstStyle/>
        <a:p>
          <a:r>
            <a:rPr lang="en-US" dirty="0"/>
            <a:t>All interviews were recorded in the Data Management System.</a:t>
          </a:r>
        </a:p>
      </dgm:t>
    </dgm:pt>
    <dgm:pt modelId="{29D588A8-335B-4A5F-8C6E-C2751F0CD497}" type="parTrans" cxnId="{EA8219B4-BA81-4811-8BD4-0960DFAFE464}">
      <dgm:prSet/>
      <dgm:spPr/>
      <dgm:t>
        <a:bodyPr/>
        <a:lstStyle/>
        <a:p>
          <a:endParaRPr lang="en-US"/>
        </a:p>
      </dgm:t>
    </dgm:pt>
    <dgm:pt modelId="{CBAB4D93-CE94-41EE-8E7A-55631C4E40DB}" type="sibTrans" cxnId="{EA8219B4-BA81-4811-8BD4-0960DFAFE464}">
      <dgm:prSet/>
      <dgm:spPr/>
      <dgm:t>
        <a:bodyPr/>
        <a:lstStyle/>
        <a:p>
          <a:endParaRPr lang="en-US"/>
        </a:p>
      </dgm:t>
    </dgm:pt>
    <dgm:pt modelId="{7ACE5DA9-51D5-46FE-AF9F-000BC1FDEDD9}">
      <dgm:prSet/>
      <dgm:spPr/>
      <dgm:t>
        <a:bodyPr/>
        <a:lstStyle/>
        <a:p>
          <a:r>
            <a:rPr lang="en-US" dirty="0"/>
            <a:t>When</a:t>
          </a:r>
        </a:p>
      </dgm:t>
    </dgm:pt>
    <dgm:pt modelId="{55F0C5A1-CD73-479C-AD1C-ACDF0315D4FA}" type="parTrans" cxnId="{D18865E6-8E90-4CC0-9668-04E4718E0ED3}">
      <dgm:prSet/>
      <dgm:spPr/>
      <dgm:t>
        <a:bodyPr/>
        <a:lstStyle/>
        <a:p>
          <a:endParaRPr lang="en-US"/>
        </a:p>
      </dgm:t>
    </dgm:pt>
    <dgm:pt modelId="{528A834D-24F3-482C-A752-F991A2B3F965}" type="sibTrans" cxnId="{D18865E6-8E90-4CC0-9668-04E4718E0ED3}">
      <dgm:prSet/>
      <dgm:spPr/>
      <dgm:t>
        <a:bodyPr/>
        <a:lstStyle/>
        <a:p>
          <a:endParaRPr lang="en-US"/>
        </a:p>
      </dgm:t>
    </dgm:pt>
    <dgm:pt modelId="{4DAD5689-AFDC-47C7-A16D-432096A360EF}">
      <dgm:prSet/>
      <dgm:spPr/>
      <dgm:t>
        <a:bodyPr/>
        <a:lstStyle/>
        <a:p>
          <a:r>
            <a:rPr lang="en-US" dirty="0"/>
            <a:t>The data collection period was open from June – September 2022</a:t>
          </a:r>
        </a:p>
      </dgm:t>
    </dgm:pt>
    <dgm:pt modelId="{9854E470-F69B-475B-88E9-6BFF3AB15883}" type="parTrans" cxnId="{B83B937E-F87F-4EAF-9186-1D7CAA5A0A3B}">
      <dgm:prSet/>
      <dgm:spPr/>
      <dgm:t>
        <a:bodyPr/>
        <a:lstStyle/>
        <a:p>
          <a:endParaRPr lang="en-US"/>
        </a:p>
      </dgm:t>
    </dgm:pt>
    <dgm:pt modelId="{6C232786-D17F-4C9B-B815-7F29B8065CFA}" type="sibTrans" cxnId="{B83B937E-F87F-4EAF-9186-1D7CAA5A0A3B}">
      <dgm:prSet/>
      <dgm:spPr/>
      <dgm:t>
        <a:bodyPr/>
        <a:lstStyle/>
        <a:p>
          <a:endParaRPr lang="en-US"/>
        </a:p>
      </dgm:t>
    </dgm:pt>
    <dgm:pt modelId="{56CBF273-3440-4779-92E6-74A8A9ACC900}" type="pres">
      <dgm:prSet presAssocID="{39CEB697-A2B5-48B7-B8E6-CAD5E4F5D3CE}" presName="linear" presStyleCnt="0">
        <dgm:presLayoutVars>
          <dgm:animLvl val="lvl"/>
          <dgm:resizeHandles val="exact"/>
        </dgm:presLayoutVars>
      </dgm:prSet>
      <dgm:spPr/>
    </dgm:pt>
    <dgm:pt modelId="{9736D1A3-5D58-4EC3-A6CB-40E7607DA045}" type="pres">
      <dgm:prSet presAssocID="{70B35F48-1B35-4BC3-BB96-D58CE1EEEFE1}" presName="parentText" presStyleLbl="node1" presStyleIdx="0" presStyleCnt="4">
        <dgm:presLayoutVars>
          <dgm:chMax val="0"/>
          <dgm:bulletEnabled val="1"/>
        </dgm:presLayoutVars>
      </dgm:prSet>
      <dgm:spPr/>
    </dgm:pt>
    <dgm:pt modelId="{FCDD4BC9-E101-4001-9AED-5A49873FD419}" type="pres">
      <dgm:prSet presAssocID="{70B35F48-1B35-4BC3-BB96-D58CE1EEEFE1}" presName="childText" presStyleLbl="revTx" presStyleIdx="0" presStyleCnt="4">
        <dgm:presLayoutVars>
          <dgm:bulletEnabled val="1"/>
        </dgm:presLayoutVars>
      </dgm:prSet>
      <dgm:spPr/>
    </dgm:pt>
    <dgm:pt modelId="{C15491A9-AB5E-4367-A8C8-DAA0EC325C51}" type="pres">
      <dgm:prSet presAssocID="{2E1C0991-8B3C-4E07-933A-16DD80F44297}" presName="parentText" presStyleLbl="node1" presStyleIdx="1" presStyleCnt="4">
        <dgm:presLayoutVars>
          <dgm:chMax val="0"/>
          <dgm:bulletEnabled val="1"/>
        </dgm:presLayoutVars>
      </dgm:prSet>
      <dgm:spPr/>
    </dgm:pt>
    <dgm:pt modelId="{7B430DFE-2624-4B9F-9C68-C6240DD04862}" type="pres">
      <dgm:prSet presAssocID="{2E1C0991-8B3C-4E07-933A-16DD80F44297}" presName="childText" presStyleLbl="revTx" presStyleIdx="1" presStyleCnt="4">
        <dgm:presLayoutVars>
          <dgm:bulletEnabled val="1"/>
        </dgm:presLayoutVars>
      </dgm:prSet>
      <dgm:spPr/>
    </dgm:pt>
    <dgm:pt modelId="{FD8D25D8-084E-4AD4-90ED-4D9CA4D58887}" type="pres">
      <dgm:prSet presAssocID="{EB402C67-9D7E-4E14-90CD-0AE0BB4B5F58}" presName="parentText" presStyleLbl="node1" presStyleIdx="2" presStyleCnt="4">
        <dgm:presLayoutVars>
          <dgm:chMax val="0"/>
          <dgm:bulletEnabled val="1"/>
        </dgm:presLayoutVars>
      </dgm:prSet>
      <dgm:spPr/>
    </dgm:pt>
    <dgm:pt modelId="{8BC5ECC7-7E6C-4311-93DA-C432D550A509}" type="pres">
      <dgm:prSet presAssocID="{EB402C67-9D7E-4E14-90CD-0AE0BB4B5F58}" presName="childText" presStyleLbl="revTx" presStyleIdx="2" presStyleCnt="4">
        <dgm:presLayoutVars>
          <dgm:bulletEnabled val="1"/>
        </dgm:presLayoutVars>
      </dgm:prSet>
      <dgm:spPr/>
    </dgm:pt>
    <dgm:pt modelId="{5635CE5E-0EDA-4A7F-BA69-5F86418C38F0}" type="pres">
      <dgm:prSet presAssocID="{7ACE5DA9-51D5-46FE-AF9F-000BC1FDEDD9}" presName="parentText" presStyleLbl="node1" presStyleIdx="3" presStyleCnt="4">
        <dgm:presLayoutVars>
          <dgm:chMax val="0"/>
          <dgm:bulletEnabled val="1"/>
        </dgm:presLayoutVars>
      </dgm:prSet>
      <dgm:spPr/>
    </dgm:pt>
    <dgm:pt modelId="{4472B0C4-23F0-46DD-AED8-1B74A85726CF}" type="pres">
      <dgm:prSet presAssocID="{7ACE5DA9-51D5-46FE-AF9F-000BC1FDEDD9}" presName="childText" presStyleLbl="revTx" presStyleIdx="3" presStyleCnt="4">
        <dgm:presLayoutVars>
          <dgm:bulletEnabled val="1"/>
        </dgm:presLayoutVars>
      </dgm:prSet>
      <dgm:spPr/>
    </dgm:pt>
  </dgm:ptLst>
  <dgm:cxnLst>
    <dgm:cxn modelId="{AF14BC10-ACA9-4575-B199-8BB9E6C1D140}" srcId="{39CEB697-A2B5-48B7-B8E6-CAD5E4F5D3CE}" destId="{70B35F48-1B35-4BC3-BB96-D58CE1EEEFE1}" srcOrd="0" destOrd="0" parTransId="{66668E42-CB42-4F11-9177-0600E10F6391}" sibTransId="{BF8F0999-071D-429F-B795-A572FEA966D3}"/>
    <dgm:cxn modelId="{A7FD121F-5461-4DA5-8F09-ECD691E99E02}" srcId="{39CEB697-A2B5-48B7-B8E6-CAD5E4F5D3CE}" destId="{EB402C67-9D7E-4E14-90CD-0AE0BB4B5F58}" srcOrd="2" destOrd="0" parTransId="{C8B3B43F-F6AC-4862-AC7B-656F4AA8F5DB}" sibTransId="{0F2743A6-D712-43D0-B973-881D5011E184}"/>
    <dgm:cxn modelId="{B4FA191F-E797-43E9-A04A-8B352C826F93}" type="presOf" srcId="{7ACE5DA9-51D5-46FE-AF9F-000BC1FDEDD9}" destId="{5635CE5E-0EDA-4A7F-BA69-5F86418C38F0}" srcOrd="0" destOrd="0" presId="urn:microsoft.com/office/officeart/2005/8/layout/vList2"/>
    <dgm:cxn modelId="{B9BD5135-AE25-4161-A321-8E09C16588E7}" srcId="{2E1C0991-8B3C-4E07-933A-16DD80F44297}" destId="{52F5601B-8ED8-4DB8-BC2D-7F2FD3702F77}" srcOrd="1" destOrd="0" parTransId="{E6C07321-774A-4B0F-BDE6-AD31C9021804}" sibTransId="{A0D1BDFE-7F27-4309-985F-9A9832172EAE}"/>
    <dgm:cxn modelId="{4A7AA861-923E-4929-87AF-28950896CCA1}" type="presOf" srcId="{914AD076-5C9B-4FEF-B046-0128456962BD}" destId="{7B430DFE-2624-4B9F-9C68-C6240DD04862}" srcOrd="0" destOrd="0" presId="urn:microsoft.com/office/officeart/2005/8/layout/vList2"/>
    <dgm:cxn modelId="{4D493868-1807-403D-A837-2222409393C5}" type="presOf" srcId="{940A0A77-258B-4802-B3F8-95CA4B68AFC2}" destId="{8BC5ECC7-7E6C-4311-93DA-C432D550A509}" srcOrd="0" destOrd="1" presId="urn:microsoft.com/office/officeart/2005/8/layout/vList2"/>
    <dgm:cxn modelId="{69CF9A58-7C00-4824-B207-FEC0D5A2ABB0}" srcId="{70B35F48-1B35-4BC3-BB96-D58CE1EEEFE1}" destId="{DFBB58B3-D1F0-47DE-B6BF-2B15798E9CF6}" srcOrd="0" destOrd="0" parTransId="{749620BD-491E-4BDA-94EB-1639D710D3D7}" sibTransId="{13AF2DFE-1277-49EC-A2DD-B1D1896788F6}"/>
    <dgm:cxn modelId="{55B1EA78-3EA1-4737-95F4-2517B8D47551}" type="presOf" srcId="{DFBB58B3-D1F0-47DE-B6BF-2B15798E9CF6}" destId="{FCDD4BC9-E101-4001-9AED-5A49873FD419}" srcOrd="0" destOrd="0" presId="urn:microsoft.com/office/officeart/2005/8/layout/vList2"/>
    <dgm:cxn modelId="{F151C47C-4C62-4DE1-84E6-49129BCAA455}" srcId="{2E1C0991-8B3C-4E07-933A-16DD80F44297}" destId="{914AD076-5C9B-4FEF-B046-0128456962BD}" srcOrd="0" destOrd="0" parTransId="{DBEF15C8-E9A8-478A-9096-B637B51D1B8C}" sibTransId="{A9180137-3F38-4F3B-BBC9-F41797FC8435}"/>
    <dgm:cxn modelId="{B83B937E-F87F-4EAF-9186-1D7CAA5A0A3B}" srcId="{7ACE5DA9-51D5-46FE-AF9F-000BC1FDEDD9}" destId="{4DAD5689-AFDC-47C7-A16D-432096A360EF}" srcOrd="0" destOrd="0" parTransId="{9854E470-F69B-475B-88E9-6BFF3AB15883}" sibTransId="{6C232786-D17F-4C9B-B815-7F29B8065CFA}"/>
    <dgm:cxn modelId="{332F5888-1CF4-45BD-B0D4-A00FE94F6D25}" type="presOf" srcId="{B26D958B-7D25-41FF-BB9A-07E38D04F469}" destId="{8BC5ECC7-7E6C-4311-93DA-C432D550A509}" srcOrd="0" destOrd="0" presId="urn:microsoft.com/office/officeart/2005/8/layout/vList2"/>
    <dgm:cxn modelId="{63750D8B-13B1-4946-B381-6AF7ED00A760}" type="presOf" srcId="{2E1C0991-8B3C-4E07-933A-16DD80F44297}" destId="{C15491A9-AB5E-4367-A8C8-DAA0EC325C51}" srcOrd="0" destOrd="0" presId="urn:microsoft.com/office/officeart/2005/8/layout/vList2"/>
    <dgm:cxn modelId="{66B9A5AA-6AAD-4765-9081-853C8FA9C2F0}" type="presOf" srcId="{EB402C67-9D7E-4E14-90CD-0AE0BB4B5F58}" destId="{FD8D25D8-084E-4AD4-90ED-4D9CA4D58887}" srcOrd="0" destOrd="0" presId="urn:microsoft.com/office/officeart/2005/8/layout/vList2"/>
    <dgm:cxn modelId="{806A4EB0-F371-46CF-9E0F-01984D3A0DC0}" type="presOf" srcId="{70B35F48-1B35-4BC3-BB96-D58CE1EEEFE1}" destId="{9736D1A3-5D58-4EC3-A6CB-40E7607DA045}" srcOrd="0" destOrd="0" presId="urn:microsoft.com/office/officeart/2005/8/layout/vList2"/>
    <dgm:cxn modelId="{EA8219B4-BA81-4811-8BD4-0960DFAFE464}" srcId="{EB402C67-9D7E-4E14-90CD-0AE0BB4B5F58}" destId="{940A0A77-258B-4802-B3F8-95CA4B68AFC2}" srcOrd="1" destOrd="0" parTransId="{29D588A8-335B-4A5F-8C6E-C2751F0CD497}" sibTransId="{CBAB4D93-CE94-41EE-8E7A-55631C4E40DB}"/>
    <dgm:cxn modelId="{097B61B6-2422-4B6B-B6D3-E8DE3F975D5A}" type="presOf" srcId="{4DAD5689-AFDC-47C7-A16D-432096A360EF}" destId="{4472B0C4-23F0-46DD-AED8-1B74A85726CF}" srcOrd="0" destOrd="0" presId="urn:microsoft.com/office/officeart/2005/8/layout/vList2"/>
    <dgm:cxn modelId="{3E639DC2-B08E-4DA9-B2BD-8A4FB34EA8E2}" srcId="{EB402C67-9D7E-4E14-90CD-0AE0BB4B5F58}" destId="{B26D958B-7D25-41FF-BB9A-07E38D04F469}" srcOrd="0" destOrd="0" parTransId="{0EA4974C-3F38-40E0-88A7-FA36377D3FE7}" sibTransId="{350917D6-E859-4393-8E8C-D474F55DE46E}"/>
    <dgm:cxn modelId="{D3BBEBDC-8330-49C0-A2FC-841F3355C13A}" srcId="{39CEB697-A2B5-48B7-B8E6-CAD5E4F5D3CE}" destId="{2E1C0991-8B3C-4E07-933A-16DD80F44297}" srcOrd="1" destOrd="0" parTransId="{87FB3268-888B-4F7A-9483-468128C15FE5}" sibTransId="{B375B888-DA7C-40CD-9B74-56D1A4BCCE84}"/>
    <dgm:cxn modelId="{37C94EDF-55C9-42CF-85D8-2D9DAB8DB9BC}" type="presOf" srcId="{52F5601B-8ED8-4DB8-BC2D-7F2FD3702F77}" destId="{7B430DFE-2624-4B9F-9C68-C6240DD04862}" srcOrd="0" destOrd="1" presId="urn:microsoft.com/office/officeart/2005/8/layout/vList2"/>
    <dgm:cxn modelId="{D18865E6-8E90-4CC0-9668-04E4718E0ED3}" srcId="{39CEB697-A2B5-48B7-B8E6-CAD5E4F5D3CE}" destId="{7ACE5DA9-51D5-46FE-AF9F-000BC1FDEDD9}" srcOrd="3" destOrd="0" parTransId="{55F0C5A1-CD73-479C-AD1C-ACDF0315D4FA}" sibTransId="{528A834D-24F3-482C-A752-F991A2B3F965}"/>
    <dgm:cxn modelId="{0549AAED-D90D-4C69-AB24-303FDAED7B51}" type="presOf" srcId="{39CEB697-A2B5-48B7-B8E6-CAD5E4F5D3CE}" destId="{56CBF273-3440-4779-92E6-74A8A9ACC900}" srcOrd="0" destOrd="0" presId="urn:microsoft.com/office/officeart/2005/8/layout/vList2"/>
    <dgm:cxn modelId="{F057059D-3DE8-457D-A85C-817CC33E89DC}" type="presParOf" srcId="{56CBF273-3440-4779-92E6-74A8A9ACC900}" destId="{9736D1A3-5D58-4EC3-A6CB-40E7607DA045}" srcOrd="0" destOrd="0" presId="urn:microsoft.com/office/officeart/2005/8/layout/vList2"/>
    <dgm:cxn modelId="{7FCC7CF0-2F50-474C-BFF4-3D6402497E2B}" type="presParOf" srcId="{56CBF273-3440-4779-92E6-74A8A9ACC900}" destId="{FCDD4BC9-E101-4001-9AED-5A49873FD419}" srcOrd="1" destOrd="0" presId="urn:microsoft.com/office/officeart/2005/8/layout/vList2"/>
    <dgm:cxn modelId="{7DD94F0D-9E71-42D5-BC7F-ABB5A31D7F7B}" type="presParOf" srcId="{56CBF273-3440-4779-92E6-74A8A9ACC900}" destId="{C15491A9-AB5E-4367-A8C8-DAA0EC325C51}" srcOrd="2" destOrd="0" presId="urn:microsoft.com/office/officeart/2005/8/layout/vList2"/>
    <dgm:cxn modelId="{285C897B-9632-4B1B-AD23-59AC6256B4B4}" type="presParOf" srcId="{56CBF273-3440-4779-92E6-74A8A9ACC900}" destId="{7B430DFE-2624-4B9F-9C68-C6240DD04862}" srcOrd="3" destOrd="0" presId="urn:microsoft.com/office/officeart/2005/8/layout/vList2"/>
    <dgm:cxn modelId="{B09281C1-8D6B-4DC6-89E2-3019574AB25A}" type="presParOf" srcId="{56CBF273-3440-4779-92E6-74A8A9ACC900}" destId="{FD8D25D8-084E-4AD4-90ED-4D9CA4D58887}" srcOrd="4" destOrd="0" presId="urn:microsoft.com/office/officeart/2005/8/layout/vList2"/>
    <dgm:cxn modelId="{C61243BE-783D-4110-9928-D61A92312520}" type="presParOf" srcId="{56CBF273-3440-4779-92E6-74A8A9ACC900}" destId="{8BC5ECC7-7E6C-4311-93DA-C432D550A509}" srcOrd="5" destOrd="0" presId="urn:microsoft.com/office/officeart/2005/8/layout/vList2"/>
    <dgm:cxn modelId="{E82C7789-B81B-4BD3-BC20-1B43473E6DD9}" type="presParOf" srcId="{56CBF273-3440-4779-92E6-74A8A9ACC900}" destId="{5635CE5E-0EDA-4A7F-BA69-5F86418C38F0}" srcOrd="6" destOrd="0" presId="urn:microsoft.com/office/officeart/2005/8/layout/vList2"/>
    <dgm:cxn modelId="{62D479BE-2B78-4311-9E97-A416DE3A2445}" type="presParOf" srcId="{56CBF273-3440-4779-92E6-74A8A9ACC900}" destId="{4472B0C4-23F0-46DD-AED8-1B74A85726CF}"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6D1A3-5D58-4EC3-A6CB-40E7607DA045}">
      <dsp:nvSpPr>
        <dsp:cNvPr id="0" name=""/>
        <dsp:cNvSpPr/>
      </dsp:nvSpPr>
      <dsp:spPr>
        <a:xfrm>
          <a:off x="0" y="137860"/>
          <a:ext cx="11437893" cy="57563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What are we measuring?</a:t>
          </a:r>
        </a:p>
      </dsp:txBody>
      <dsp:txXfrm>
        <a:off x="28100" y="165960"/>
        <a:ext cx="11381693" cy="519439"/>
      </dsp:txXfrm>
    </dsp:sp>
    <dsp:sp modelId="{FCDD4BC9-E101-4001-9AED-5A49873FD419}">
      <dsp:nvSpPr>
        <dsp:cNvPr id="0" name=""/>
        <dsp:cNvSpPr/>
      </dsp:nvSpPr>
      <dsp:spPr>
        <a:xfrm>
          <a:off x="0" y="713500"/>
          <a:ext cx="11437893"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15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How Colorado’s former students with IEPs are engaged (are they working, in school?) 1 year after they exit from high school.</a:t>
          </a:r>
        </a:p>
      </dsp:txBody>
      <dsp:txXfrm>
        <a:off x="0" y="713500"/>
        <a:ext cx="11437893" cy="596160"/>
      </dsp:txXfrm>
    </dsp:sp>
    <dsp:sp modelId="{C15491A9-AB5E-4367-A8C8-DAA0EC325C51}">
      <dsp:nvSpPr>
        <dsp:cNvPr id="0" name=""/>
        <dsp:cNvSpPr/>
      </dsp:nvSpPr>
      <dsp:spPr>
        <a:xfrm>
          <a:off x="0" y="1309660"/>
          <a:ext cx="11437893" cy="57563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Why?</a:t>
          </a:r>
        </a:p>
      </dsp:txBody>
      <dsp:txXfrm>
        <a:off x="28100" y="1337760"/>
        <a:ext cx="11381693" cy="519439"/>
      </dsp:txXfrm>
    </dsp:sp>
    <dsp:sp modelId="{7B430DFE-2624-4B9F-9C68-C6240DD04862}">
      <dsp:nvSpPr>
        <dsp:cNvPr id="0" name=""/>
        <dsp:cNvSpPr/>
      </dsp:nvSpPr>
      <dsp:spPr>
        <a:xfrm>
          <a:off x="0" y="1885300"/>
          <a:ext cx="11437893" cy="91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15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To learn if AU programs worked or didn’t work, and to improve their current programs.</a:t>
          </a:r>
        </a:p>
        <a:p>
          <a:pPr marL="171450" lvl="1" indent="-171450" algn="l" defTabSz="844550">
            <a:lnSpc>
              <a:spcPct val="90000"/>
            </a:lnSpc>
            <a:spcBef>
              <a:spcPct val="0"/>
            </a:spcBef>
            <a:spcAft>
              <a:spcPct val="20000"/>
            </a:spcAft>
            <a:buChar char="•"/>
          </a:pPr>
          <a:r>
            <a:rPr lang="en-US" sz="1900" kern="1200" dirty="0"/>
            <a:t>To report the post-school outcomes of Colorado's former students (Indicator 14) to the Office of Special Education Programs (OSEP) at the US Department of Education. </a:t>
          </a:r>
        </a:p>
      </dsp:txBody>
      <dsp:txXfrm>
        <a:off x="0" y="1885300"/>
        <a:ext cx="11437893" cy="919080"/>
      </dsp:txXfrm>
    </dsp:sp>
    <dsp:sp modelId="{FD8D25D8-084E-4AD4-90ED-4D9CA4D58887}">
      <dsp:nvSpPr>
        <dsp:cNvPr id="0" name=""/>
        <dsp:cNvSpPr/>
      </dsp:nvSpPr>
      <dsp:spPr>
        <a:xfrm>
          <a:off x="0" y="2804380"/>
          <a:ext cx="11437893" cy="57563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How?</a:t>
          </a:r>
        </a:p>
      </dsp:txBody>
      <dsp:txXfrm>
        <a:off x="28100" y="2832480"/>
        <a:ext cx="11381693" cy="519439"/>
      </dsp:txXfrm>
    </dsp:sp>
    <dsp:sp modelId="{8BC5ECC7-7E6C-4311-93DA-C432D550A509}">
      <dsp:nvSpPr>
        <dsp:cNvPr id="0" name=""/>
        <dsp:cNvSpPr/>
      </dsp:nvSpPr>
      <dsp:spPr>
        <a:xfrm>
          <a:off x="0" y="3380020"/>
          <a:ext cx="11437893" cy="91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15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AUs conducted post-school interviews with former students who had IEPs in effect at the time they left school during the 2020-2021 school year.</a:t>
          </a:r>
        </a:p>
        <a:p>
          <a:pPr marL="171450" lvl="1" indent="-171450" algn="l" defTabSz="844550">
            <a:lnSpc>
              <a:spcPct val="90000"/>
            </a:lnSpc>
            <a:spcBef>
              <a:spcPct val="0"/>
            </a:spcBef>
            <a:spcAft>
              <a:spcPct val="20000"/>
            </a:spcAft>
            <a:buChar char="•"/>
          </a:pPr>
          <a:r>
            <a:rPr lang="en-US" sz="1900" kern="1200" dirty="0"/>
            <a:t>All interviews were recorded in the Data Management System.</a:t>
          </a:r>
        </a:p>
      </dsp:txBody>
      <dsp:txXfrm>
        <a:off x="0" y="3380020"/>
        <a:ext cx="11437893" cy="919080"/>
      </dsp:txXfrm>
    </dsp:sp>
    <dsp:sp modelId="{5635CE5E-0EDA-4A7F-BA69-5F86418C38F0}">
      <dsp:nvSpPr>
        <dsp:cNvPr id="0" name=""/>
        <dsp:cNvSpPr/>
      </dsp:nvSpPr>
      <dsp:spPr>
        <a:xfrm>
          <a:off x="0" y="4299100"/>
          <a:ext cx="11437893" cy="57563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When</a:t>
          </a:r>
        </a:p>
      </dsp:txBody>
      <dsp:txXfrm>
        <a:off x="28100" y="4327200"/>
        <a:ext cx="11381693" cy="519439"/>
      </dsp:txXfrm>
    </dsp:sp>
    <dsp:sp modelId="{4472B0C4-23F0-46DD-AED8-1B74A85726CF}">
      <dsp:nvSpPr>
        <dsp:cNvPr id="0" name=""/>
        <dsp:cNvSpPr/>
      </dsp:nvSpPr>
      <dsp:spPr>
        <a:xfrm>
          <a:off x="0" y="4874739"/>
          <a:ext cx="11437893"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15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The data collection period was open from June – September 2022</a:t>
          </a:r>
        </a:p>
      </dsp:txBody>
      <dsp:txXfrm>
        <a:off x="0" y="4874739"/>
        <a:ext cx="11437893" cy="3974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1"/>
            <a:ext cx="3043343" cy="467072"/>
          </a:xfrm>
          <a:prstGeom prst="rect">
            <a:avLst/>
          </a:prstGeom>
        </p:spPr>
        <p:txBody>
          <a:bodyPr vert="horz" lIns="93324" tIns="46662" rIns="93324" bIns="46662" rtlCol="0"/>
          <a:lstStyle>
            <a:lvl1pPr algn="r">
              <a:defRPr sz="1200"/>
            </a:lvl1pPr>
          </a:lstStyle>
          <a:p>
            <a:fld id="{8B2AA81B-CF6D-44A8-B33A-395054A8DF12}" type="datetimeFigureOut">
              <a:rPr lang="en-US" smtClean="0"/>
              <a:t>5/9/2023</a:t>
            </a:fld>
            <a:endParaRPr lang="en-US" dirty="0"/>
          </a:p>
        </p:txBody>
      </p:sp>
      <p:sp>
        <p:nvSpPr>
          <p:cNvPr id="4" name="Footer Placeholder 3"/>
          <p:cNvSpPr>
            <a:spLocks noGrp="1"/>
          </p:cNvSpPr>
          <p:nvPr>
            <p:ph type="ftr" sz="quarter" idx="2"/>
          </p:nvPr>
        </p:nvSpPr>
        <p:spPr>
          <a:xfrm>
            <a:off x="0" y="8842029"/>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7071"/>
          </a:xfrm>
          <a:prstGeom prst="rect">
            <a:avLst/>
          </a:prstGeom>
        </p:spPr>
        <p:txBody>
          <a:bodyPr vert="horz" lIns="93324" tIns="46662" rIns="93324" bIns="46662" rtlCol="0" anchor="b"/>
          <a:lstStyle>
            <a:lvl1pPr algn="r">
              <a:defRPr sz="1200"/>
            </a:lvl1pPr>
          </a:lstStyle>
          <a:p>
            <a:fld id="{8BA285DB-0030-4BA8-955C-FD30F70D9100}" type="slidenum">
              <a:rPr lang="en-US" smtClean="0"/>
              <a:t>‹#›</a:t>
            </a:fld>
            <a:endParaRPr lang="en-US" dirty="0"/>
          </a:p>
        </p:txBody>
      </p:sp>
    </p:spTree>
    <p:extLst>
      <p:ext uri="{BB962C8B-B14F-4D97-AF65-F5344CB8AC3E}">
        <p14:creationId xmlns:p14="http://schemas.microsoft.com/office/powerpoint/2010/main" val="918002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5A938C88-710D-4397-8087-02B4EA07F239}" type="datetimeFigureOut">
              <a:rPr lang="en-US" smtClean="0"/>
              <a:t>5/9/2023</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E305F1E2-6C76-43B2-AF21-1CECDBD8E120}" type="slidenum">
              <a:rPr lang="en-US" smtClean="0"/>
              <a:t>‹#›</a:t>
            </a:fld>
            <a:endParaRPr lang="en-US" dirty="0"/>
          </a:p>
        </p:txBody>
      </p:sp>
    </p:spTree>
    <p:extLst>
      <p:ext uri="{BB962C8B-B14F-4D97-AF65-F5344CB8AC3E}">
        <p14:creationId xmlns:p14="http://schemas.microsoft.com/office/powerpoint/2010/main" val="4257861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7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75000"/>
                </a:schemeClr>
              </a:solidFill>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7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75000"/>
                </a:schemeClr>
              </a:solidFill>
            </a:endParaRPr>
          </a:p>
          <a:p>
            <a:endParaRPr lang="en-US" baseline="0" dirty="0"/>
          </a:p>
        </p:txBody>
      </p:sp>
      <p:sp>
        <p:nvSpPr>
          <p:cNvPr id="4" name="Slide Number Placeholder 3"/>
          <p:cNvSpPr>
            <a:spLocks noGrp="1"/>
          </p:cNvSpPr>
          <p:nvPr>
            <p:ph type="sldNum" sz="quarter" idx="10"/>
          </p:nvPr>
        </p:nvSpPr>
        <p:spPr/>
        <p:txBody>
          <a:bodyPr/>
          <a:lstStyle/>
          <a:p>
            <a:fld id="{E305F1E2-6C76-43B2-AF21-1CECDBD8E120}" type="slidenum">
              <a:rPr lang="en-US" smtClean="0"/>
              <a:t>3</a:t>
            </a:fld>
            <a:endParaRPr lang="en-US" dirty="0"/>
          </a:p>
        </p:txBody>
      </p:sp>
    </p:spTree>
    <p:extLst>
      <p:ext uri="{BB962C8B-B14F-4D97-AF65-F5344CB8AC3E}">
        <p14:creationId xmlns:p14="http://schemas.microsoft.com/office/powerpoint/2010/main" val="392499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14</a:t>
            </a:fld>
            <a:endParaRPr lang="en-US" dirty="0"/>
          </a:p>
        </p:txBody>
      </p:sp>
    </p:spTree>
    <p:extLst>
      <p:ext uri="{BB962C8B-B14F-4D97-AF65-F5344CB8AC3E}">
        <p14:creationId xmlns:p14="http://schemas.microsoft.com/office/powerpoint/2010/main" val="3229871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5F1E2-6C76-43B2-AF21-1CECDBD8E120}" type="slidenum">
              <a:rPr lang="en-US" smtClean="0"/>
              <a:t>15</a:t>
            </a:fld>
            <a:endParaRPr lang="en-US" dirty="0"/>
          </a:p>
        </p:txBody>
      </p:sp>
    </p:spTree>
    <p:extLst>
      <p:ext uri="{BB962C8B-B14F-4D97-AF65-F5344CB8AC3E}">
        <p14:creationId xmlns:p14="http://schemas.microsoft.com/office/powerpoint/2010/main" val="877285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16</a:t>
            </a:fld>
            <a:endParaRPr lang="en-US" dirty="0"/>
          </a:p>
        </p:txBody>
      </p:sp>
    </p:spTree>
    <p:extLst>
      <p:ext uri="{BB962C8B-B14F-4D97-AF65-F5344CB8AC3E}">
        <p14:creationId xmlns:p14="http://schemas.microsoft.com/office/powerpoint/2010/main" val="443624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5F1E2-6C76-43B2-AF21-1CECDBD8E120}" type="slidenum">
              <a:rPr lang="en-US" smtClean="0"/>
              <a:t>18</a:t>
            </a:fld>
            <a:endParaRPr lang="en-US" dirty="0"/>
          </a:p>
        </p:txBody>
      </p:sp>
    </p:spTree>
    <p:extLst>
      <p:ext uri="{BB962C8B-B14F-4D97-AF65-F5344CB8AC3E}">
        <p14:creationId xmlns:p14="http://schemas.microsoft.com/office/powerpoint/2010/main" val="784969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19</a:t>
            </a:fld>
            <a:endParaRPr lang="en-US" dirty="0"/>
          </a:p>
        </p:txBody>
      </p:sp>
    </p:spTree>
    <p:extLst>
      <p:ext uri="{BB962C8B-B14F-4D97-AF65-F5344CB8AC3E}">
        <p14:creationId xmlns:p14="http://schemas.microsoft.com/office/powerpoint/2010/main" val="1808882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169C1-BC28-4A0A-9730-C381DA488BD0}" type="slidenum">
              <a:rPr lang="en-US" smtClean="0"/>
              <a:t>20</a:t>
            </a:fld>
            <a:endParaRPr lang="en-US" dirty="0"/>
          </a:p>
        </p:txBody>
      </p:sp>
    </p:spTree>
    <p:extLst>
      <p:ext uri="{BB962C8B-B14F-4D97-AF65-F5344CB8AC3E}">
        <p14:creationId xmlns:p14="http://schemas.microsoft.com/office/powerpoint/2010/main" val="53542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Counts suppressed due to some groups with n&lt;16</a:t>
            </a:r>
          </a:p>
          <a:p>
            <a:endParaRPr lang="en-US" dirty="0"/>
          </a:p>
        </p:txBody>
      </p:sp>
      <p:sp>
        <p:nvSpPr>
          <p:cNvPr id="4" name="Slide Number Placeholder 3"/>
          <p:cNvSpPr>
            <a:spLocks noGrp="1"/>
          </p:cNvSpPr>
          <p:nvPr>
            <p:ph type="sldNum" sz="quarter" idx="10"/>
          </p:nvPr>
        </p:nvSpPr>
        <p:spPr/>
        <p:txBody>
          <a:bodyPr/>
          <a:lstStyle/>
          <a:p>
            <a:fld id="{A43169C1-BC28-4A0A-9730-C381DA488BD0}" type="slidenum">
              <a:rPr lang="en-US" smtClean="0"/>
              <a:t>21</a:t>
            </a:fld>
            <a:endParaRPr lang="en-US" dirty="0"/>
          </a:p>
        </p:txBody>
      </p:sp>
    </p:spTree>
    <p:extLst>
      <p:ext uri="{BB962C8B-B14F-4D97-AF65-F5344CB8AC3E}">
        <p14:creationId xmlns:p14="http://schemas.microsoft.com/office/powerpoint/2010/main" val="3713085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Counts suppressed due to some groups with n&lt;16</a:t>
            </a:r>
          </a:p>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22</a:t>
            </a:fld>
            <a:endParaRPr lang="en-US" dirty="0"/>
          </a:p>
        </p:txBody>
      </p:sp>
    </p:spTree>
    <p:extLst>
      <p:ext uri="{BB962C8B-B14F-4D97-AF65-F5344CB8AC3E}">
        <p14:creationId xmlns:p14="http://schemas.microsoft.com/office/powerpoint/2010/main" val="4203393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Counts suppressed due to some groups with n&lt;16</a:t>
            </a:r>
          </a:p>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23</a:t>
            </a:fld>
            <a:endParaRPr lang="en-US" dirty="0"/>
          </a:p>
        </p:txBody>
      </p:sp>
    </p:spTree>
    <p:extLst>
      <p:ext uri="{BB962C8B-B14F-4D97-AF65-F5344CB8AC3E}">
        <p14:creationId xmlns:p14="http://schemas.microsoft.com/office/powerpoint/2010/main" val="970241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Counts suppressed due to some groups with n&lt;16</a:t>
            </a:r>
          </a:p>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24</a:t>
            </a:fld>
            <a:endParaRPr lang="en-US" dirty="0"/>
          </a:p>
        </p:txBody>
      </p:sp>
    </p:spTree>
    <p:extLst>
      <p:ext uri="{BB962C8B-B14F-4D97-AF65-F5344CB8AC3E}">
        <p14:creationId xmlns:p14="http://schemas.microsoft.com/office/powerpoint/2010/main" val="129688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5F1E2-6C76-43B2-AF21-1CECDBD8E120}" type="slidenum">
              <a:rPr lang="en-US" smtClean="0"/>
              <a:t>4</a:t>
            </a:fld>
            <a:endParaRPr lang="en-US" dirty="0"/>
          </a:p>
        </p:txBody>
      </p:sp>
    </p:spTree>
    <p:extLst>
      <p:ext uri="{BB962C8B-B14F-4D97-AF65-F5344CB8AC3E}">
        <p14:creationId xmlns:p14="http://schemas.microsoft.com/office/powerpoint/2010/main" val="3942800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Counts suppressed due to some groups with n&lt;16</a:t>
            </a:r>
          </a:p>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25</a:t>
            </a:fld>
            <a:endParaRPr lang="en-US" dirty="0"/>
          </a:p>
        </p:txBody>
      </p:sp>
    </p:spTree>
    <p:extLst>
      <p:ext uri="{BB962C8B-B14F-4D97-AF65-F5344CB8AC3E}">
        <p14:creationId xmlns:p14="http://schemas.microsoft.com/office/powerpoint/2010/main" val="1921041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05F1E2-6C76-43B2-AF21-1CECDBD8E120}" type="slidenum">
              <a:rPr lang="en-US" smtClean="0"/>
              <a:t>26</a:t>
            </a:fld>
            <a:endParaRPr lang="en-US" dirty="0"/>
          </a:p>
        </p:txBody>
      </p:sp>
    </p:spTree>
    <p:extLst>
      <p:ext uri="{BB962C8B-B14F-4D97-AF65-F5344CB8AC3E}">
        <p14:creationId xmlns:p14="http://schemas.microsoft.com/office/powerpoint/2010/main" val="2140694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27</a:t>
            </a:fld>
            <a:endParaRPr lang="en-US" dirty="0"/>
          </a:p>
        </p:txBody>
      </p:sp>
    </p:spTree>
    <p:extLst>
      <p:ext uri="{BB962C8B-B14F-4D97-AF65-F5344CB8AC3E}">
        <p14:creationId xmlns:p14="http://schemas.microsoft.com/office/powerpoint/2010/main" val="704076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28</a:t>
            </a:fld>
            <a:endParaRPr lang="en-US" dirty="0"/>
          </a:p>
        </p:txBody>
      </p:sp>
    </p:spTree>
    <p:extLst>
      <p:ext uri="{BB962C8B-B14F-4D97-AF65-F5344CB8AC3E}">
        <p14:creationId xmlns:p14="http://schemas.microsoft.com/office/powerpoint/2010/main" val="373043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Count suppressed due to some n&lt;16</a:t>
            </a:r>
          </a:p>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29</a:t>
            </a:fld>
            <a:endParaRPr lang="en-US" dirty="0"/>
          </a:p>
        </p:txBody>
      </p:sp>
    </p:spTree>
    <p:extLst>
      <p:ext uri="{BB962C8B-B14F-4D97-AF65-F5344CB8AC3E}">
        <p14:creationId xmlns:p14="http://schemas.microsoft.com/office/powerpoint/2010/main" val="2925045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participate 18 to 21 yes-no</a:t>
            </a:r>
          </a:p>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30</a:t>
            </a:fld>
            <a:endParaRPr lang="en-US" dirty="0"/>
          </a:p>
        </p:txBody>
      </p:sp>
    </p:spTree>
    <p:extLst>
      <p:ext uri="{BB962C8B-B14F-4D97-AF65-F5344CB8AC3E}">
        <p14:creationId xmlns:p14="http://schemas.microsoft.com/office/powerpoint/2010/main" val="3300097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31</a:t>
            </a:fld>
            <a:endParaRPr lang="en-US" dirty="0"/>
          </a:p>
        </p:txBody>
      </p:sp>
    </p:spTree>
    <p:extLst>
      <p:ext uri="{BB962C8B-B14F-4D97-AF65-F5344CB8AC3E}">
        <p14:creationId xmlns:p14="http://schemas.microsoft.com/office/powerpoint/2010/main" val="1252331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169C1-BC28-4A0A-9730-C381DA488BD0}" type="slidenum">
              <a:rPr lang="en-US" smtClean="0"/>
              <a:t>32</a:t>
            </a:fld>
            <a:endParaRPr lang="en-US" dirty="0"/>
          </a:p>
        </p:txBody>
      </p:sp>
    </p:spTree>
    <p:extLst>
      <p:ext uri="{BB962C8B-B14F-4D97-AF65-F5344CB8AC3E}">
        <p14:creationId xmlns:p14="http://schemas.microsoft.com/office/powerpoint/2010/main" val="460369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34</a:t>
            </a:fld>
            <a:endParaRPr lang="en-US" dirty="0"/>
          </a:p>
        </p:txBody>
      </p:sp>
    </p:spTree>
    <p:extLst>
      <p:ext uri="{BB962C8B-B14F-4D97-AF65-F5344CB8AC3E}">
        <p14:creationId xmlns:p14="http://schemas.microsoft.com/office/powerpoint/2010/main" val="1053712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would like to see Interviewer Details at the AU Level – Check out responses to Question 10 (Q10_Interviewer_Other)  in your Raw Data. </a:t>
            </a:r>
          </a:p>
        </p:txBody>
      </p:sp>
      <p:sp>
        <p:nvSpPr>
          <p:cNvPr id="4" name="Slide Number Placeholder 3"/>
          <p:cNvSpPr>
            <a:spLocks noGrp="1"/>
          </p:cNvSpPr>
          <p:nvPr>
            <p:ph type="sldNum" sz="quarter" idx="5"/>
          </p:nvPr>
        </p:nvSpPr>
        <p:spPr/>
        <p:txBody>
          <a:bodyPr/>
          <a:lstStyle/>
          <a:p>
            <a:fld id="{E305F1E2-6C76-43B2-AF21-1CECDBD8E120}" type="slidenum">
              <a:rPr lang="en-US" smtClean="0"/>
              <a:t>35</a:t>
            </a:fld>
            <a:endParaRPr lang="en-US" dirty="0"/>
          </a:p>
        </p:txBody>
      </p:sp>
    </p:spTree>
    <p:extLst>
      <p:ext uri="{BB962C8B-B14F-4D97-AF65-F5344CB8AC3E}">
        <p14:creationId xmlns:p14="http://schemas.microsoft.com/office/powerpoint/2010/main" val="1019293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5</a:t>
            </a:fld>
            <a:endParaRPr lang="en-US" dirty="0"/>
          </a:p>
        </p:txBody>
      </p:sp>
    </p:spTree>
    <p:extLst>
      <p:ext uri="{BB962C8B-B14F-4D97-AF65-F5344CB8AC3E}">
        <p14:creationId xmlns:p14="http://schemas.microsoft.com/office/powerpoint/2010/main" val="2326741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would like to see Details about contact info at the AU Level – Check out responses to </a:t>
            </a:r>
            <a:r>
              <a:rPr lang="en-US"/>
              <a:t>Question 11 (Q11_Contact_Method) </a:t>
            </a:r>
            <a:r>
              <a:rPr lang="en-US" dirty="0"/>
              <a:t>in your Raw Data. </a:t>
            </a:r>
          </a:p>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36</a:t>
            </a:fld>
            <a:endParaRPr lang="en-US" dirty="0"/>
          </a:p>
        </p:txBody>
      </p:sp>
    </p:spTree>
    <p:extLst>
      <p:ext uri="{BB962C8B-B14F-4D97-AF65-F5344CB8AC3E}">
        <p14:creationId xmlns:p14="http://schemas.microsoft.com/office/powerpoint/2010/main" val="3290731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38</a:t>
            </a:fld>
            <a:endParaRPr lang="en-US" dirty="0"/>
          </a:p>
        </p:txBody>
      </p:sp>
    </p:spTree>
    <p:extLst>
      <p:ext uri="{BB962C8B-B14F-4D97-AF65-F5344CB8AC3E}">
        <p14:creationId xmlns:p14="http://schemas.microsoft.com/office/powerpoint/2010/main" val="618779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Exiters = students age 14-21 who exited (e.g., graduated, dropped out, GED, reached maximum age of service, non-diploma certificate) schools with IEPs in SY202-21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ndParaRPr>
          </a:p>
          <a:p>
            <a:r>
              <a:rPr lang="en-US" dirty="0"/>
              <a:t>Participated = the interview is considered sufficient. In order to be considered sufficient, "Contact Outcome" must be indicated as “Interview began” and/or a sufficient number of interview questions must be answered.  Sufficient number = Questions for PSO categories are completed to the extent that an outcome can be determined.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305F1E2-6C76-43B2-AF21-1CECDBD8E120}" type="slidenum">
              <a:rPr lang="en-US" smtClean="0"/>
              <a:t>6</a:t>
            </a:fld>
            <a:endParaRPr lang="en-US" dirty="0"/>
          </a:p>
        </p:txBody>
      </p:sp>
    </p:spTree>
    <p:extLst>
      <p:ext uri="{BB962C8B-B14F-4D97-AF65-F5344CB8AC3E}">
        <p14:creationId xmlns:p14="http://schemas.microsoft.com/office/powerpoint/2010/main" val="4228771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44 AUs met the 60% target</a:t>
            </a:r>
            <a:r>
              <a:rPr lang="en-US" baseline="0"/>
              <a:t> this year, as opposed to 50 AUs last year</a:t>
            </a:r>
            <a:endParaRPr lang="en-US"/>
          </a:p>
          <a:p>
            <a:endParaRPr lang="en-US" dirty="0"/>
          </a:p>
        </p:txBody>
      </p:sp>
      <p:sp>
        <p:nvSpPr>
          <p:cNvPr id="4" name="Slide Number Placeholder 3"/>
          <p:cNvSpPr>
            <a:spLocks noGrp="1"/>
          </p:cNvSpPr>
          <p:nvPr>
            <p:ph type="sldNum" sz="quarter" idx="10"/>
          </p:nvPr>
        </p:nvSpPr>
        <p:spPr/>
        <p:txBody>
          <a:bodyPr/>
          <a:lstStyle/>
          <a:p>
            <a:fld id="{A43169C1-BC28-4A0A-9730-C381DA488BD0}" type="slidenum">
              <a:rPr lang="en-US" smtClean="0"/>
              <a:t>7</a:t>
            </a:fld>
            <a:endParaRPr lang="en-US" dirty="0"/>
          </a:p>
        </p:txBody>
      </p:sp>
    </p:spTree>
    <p:extLst>
      <p:ext uri="{BB962C8B-B14F-4D97-AF65-F5344CB8AC3E}">
        <p14:creationId xmlns:p14="http://schemas.microsoft.com/office/powerpoint/2010/main" val="2642413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8</a:t>
            </a:fld>
            <a:endParaRPr lang="en-US" dirty="0"/>
          </a:p>
        </p:txBody>
      </p:sp>
    </p:spTree>
    <p:extLst>
      <p:ext uri="{BB962C8B-B14F-4D97-AF65-F5344CB8AC3E}">
        <p14:creationId xmlns:p14="http://schemas.microsoft.com/office/powerpoint/2010/main" val="3144174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9</a:t>
            </a:fld>
            <a:endParaRPr lang="en-US" dirty="0"/>
          </a:p>
        </p:txBody>
      </p:sp>
    </p:spTree>
    <p:extLst>
      <p:ext uri="{BB962C8B-B14F-4D97-AF65-F5344CB8AC3E}">
        <p14:creationId xmlns:p14="http://schemas.microsoft.com/office/powerpoint/2010/main" val="51785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05F1E2-6C76-43B2-AF21-1CECDBD8E120}" type="slidenum">
              <a:rPr lang="en-US" smtClean="0"/>
              <a:t>10</a:t>
            </a:fld>
            <a:endParaRPr lang="en-US" dirty="0"/>
          </a:p>
        </p:txBody>
      </p:sp>
    </p:spTree>
    <p:extLst>
      <p:ext uri="{BB962C8B-B14F-4D97-AF65-F5344CB8AC3E}">
        <p14:creationId xmlns:p14="http://schemas.microsoft.com/office/powerpoint/2010/main" val="598676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Counts suppressed due to some groups with n&lt;16</a:t>
            </a:r>
          </a:p>
        </p:txBody>
      </p:sp>
      <p:sp>
        <p:nvSpPr>
          <p:cNvPr id="4" name="Slide Number Placeholder 3"/>
          <p:cNvSpPr>
            <a:spLocks noGrp="1"/>
          </p:cNvSpPr>
          <p:nvPr>
            <p:ph type="sldNum" sz="quarter" idx="5"/>
          </p:nvPr>
        </p:nvSpPr>
        <p:spPr/>
        <p:txBody>
          <a:bodyPr/>
          <a:lstStyle/>
          <a:p>
            <a:fld id="{E305F1E2-6C76-43B2-AF21-1CECDBD8E120}" type="slidenum">
              <a:rPr lang="en-US" smtClean="0"/>
              <a:t>12</a:t>
            </a:fld>
            <a:endParaRPr lang="en-US" dirty="0"/>
          </a:p>
        </p:txBody>
      </p:sp>
    </p:spTree>
    <p:extLst>
      <p:ext uri="{BB962C8B-B14F-4D97-AF65-F5344CB8AC3E}">
        <p14:creationId xmlns:p14="http://schemas.microsoft.com/office/powerpoint/2010/main" val="2147829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4675241"/>
            <a:ext cx="12192000" cy="218276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Click to edit Master title style</a:t>
            </a:r>
            <a:endParaRPr lang="en-US" dirty="0"/>
          </a:p>
        </p:txBody>
      </p:sp>
      <p:sp>
        <p:nvSpPr>
          <p:cNvPr id="3" name="Subtitle 2"/>
          <p:cNvSpPr>
            <a:spLocks noGrp="1"/>
          </p:cNvSpPr>
          <p:nvPr>
            <p:ph type="subTitle" idx="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332873" y="6356350"/>
            <a:ext cx="2743200" cy="365125"/>
          </a:xfrm>
        </p:spPr>
        <p:txBody>
          <a:bodyPr/>
          <a:lstStyle>
            <a:lvl1pPr algn="l">
              <a:defRPr sz="1600">
                <a:solidFill>
                  <a:schemeClr val="tx1"/>
                </a:solidFill>
              </a:defRPr>
            </a:lvl1pPr>
          </a:lstStyle>
          <a:p>
            <a:fld id="{C479D5F6-EDCB-402A-AC08-4943A1820E8F}" type="slidenum">
              <a:rPr lang="en-US" smtClean="0"/>
              <a:pPr/>
              <a:t>‹#›</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p:nvCxnSpPr>
        <p:spPr>
          <a:xfrm>
            <a:off x="914402" y="2772696"/>
            <a:ext cx="10402529"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4675241"/>
            <a:ext cx="12192000" cy="218276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12" name="Straight Connector 11"/>
          <p:cNvCxnSpPr/>
          <p:nvPr/>
        </p:nvCxnSpPr>
        <p:spPr>
          <a:xfrm>
            <a:off x="914402" y="2772696"/>
            <a:ext cx="10402529"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599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3"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67726FA2-3EC9-4717-AD62-D8C823692DD3}" type="slidenum">
              <a:rPr lang="en-US" smtClean="0"/>
              <a:t>‹#›</a:t>
            </a:fld>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0"/>
            <a:ext cx="12191996"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endParaRPr lang="en-US" dirty="0"/>
          </a:p>
        </p:txBody>
      </p:sp>
    </p:spTree>
    <p:extLst>
      <p:ext uri="{BB962C8B-B14F-4D97-AF65-F5344CB8AC3E}">
        <p14:creationId xmlns:p14="http://schemas.microsoft.com/office/powerpoint/2010/main" val="4044929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3"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67726FA2-3EC9-4717-AD62-D8C823692DD3}" type="slidenum">
              <a:rPr lang="en-US" smtClean="0"/>
              <a:t>‹#›</a:t>
            </a:fld>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a:t>Click to edit Master title style</a:t>
            </a:r>
            <a:endParaRPr lang="en-US" dirty="0"/>
          </a:p>
        </p:txBody>
      </p:sp>
    </p:spTree>
    <p:extLst>
      <p:ext uri="{BB962C8B-B14F-4D97-AF65-F5344CB8AC3E}">
        <p14:creationId xmlns:p14="http://schemas.microsoft.com/office/powerpoint/2010/main" val="4048351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3"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67726FA2-3EC9-4717-AD62-D8C823692DD3}" type="slidenum">
              <a:rPr lang="en-US" smtClean="0"/>
              <a:t>‹#›</a:t>
            </a:fld>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6"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endParaRPr lang="en-US" dirty="0"/>
          </a:p>
        </p:txBody>
      </p:sp>
    </p:spTree>
    <p:extLst>
      <p:ext uri="{BB962C8B-B14F-4D97-AF65-F5344CB8AC3E}">
        <p14:creationId xmlns:p14="http://schemas.microsoft.com/office/powerpoint/2010/main" val="2184550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Green Block Left">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628054" y="-7951"/>
            <a:ext cx="151802" cy="6883400"/>
          </a:xfrm>
          <a:prstGeom prst="rect">
            <a:avLst/>
          </a:prstGeom>
          <a:solidFill>
            <a:srgbClr val="3B9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2"/>
          <a:srcRect l="8043" t="1417" r="26277"/>
          <a:stretch/>
        </p:blipFill>
        <p:spPr>
          <a:xfrm rot="5400000">
            <a:off x="-2134266" y="2090566"/>
            <a:ext cx="6880198" cy="2689567"/>
          </a:xfrm>
          <a:prstGeom prst="rect">
            <a:avLst/>
          </a:prstGeom>
        </p:spPr>
      </p:pic>
      <p:sp>
        <p:nvSpPr>
          <p:cNvPr id="7" name="Footer Placeholder 4"/>
          <p:cNvSpPr>
            <a:spLocks noGrp="1"/>
          </p:cNvSpPr>
          <p:nvPr>
            <p:ph type="ftr" sz="quarter" idx="3"/>
          </p:nvPr>
        </p:nvSpPr>
        <p:spPr>
          <a:xfrm>
            <a:off x="264159" y="6356350"/>
            <a:ext cx="2364332"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
        <p:nvSpPr>
          <p:cNvPr id="6" name="Text Placeholder 3"/>
          <p:cNvSpPr>
            <a:spLocks noGrp="1"/>
          </p:cNvSpPr>
          <p:nvPr>
            <p:ph type="body" sz="half" idx="2"/>
          </p:nvPr>
        </p:nvSpPr>
        <p:spPr>
          <a:xfrm>
            <a:off x="80293" y="2232152"/>
            <a:ext cx="2435979" cy="2816352"/>
          </a:xfrm>
        </p:spPr>
        <p:txBody>
          <a:bodyPr tIns="0"/>
          <a:lstStyle>
            <a:lvl1pPr marL="0" indent="0">
              <a:buNone/>
              <a:defRPr sz="2000" b="0" spc="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0"/>
          <p:cNvSpPr>
            <a:spLocks noGrp="1"/>
          </p:cNvSpPr>
          <p:nvPr>
            <p:ph type="title"/>
          </p:nvPr>
        </p:nvSpPr>
        <p:spPr>
          <a:xfrm>
            <a:off x="77217" y="867103"/>
            <a:ext cx="2439056" cy="1263449"/>
          </a:xfrm>
        </p:spPr>
        <p:txBody>
          <a:bodyPr anchor="b"/>
          <a:lstStyle>
            <a:lvl1pPr algn="l">
              <a:defRPr sz="2800" spc="0" baseline="0">
                <a:solidFill>
                  <a:schemeClr val="tx1">
                    <a:lumMod val="50000"/>
                  </a:schemeClr>
                </a:solidFill>
                <a:latin typeface="Trebuchet MS" panose="020B0603020202020204" pitchFamily="34" charset="0"/>
              </a:defRPr>
            </a:lvl1pPr>
          </a:lstStyle>
          <a:p>
            <a:r>
              <a:rPr lang="en-US"/>
              <a:t>Click to edit Master title style</a:t>
            </a:r>
            <a:endParaRPr lang="en-US" dirty="0"/>
          </a:p>
        </p:txBody>
      </p:sp>
      <p:sp>
        <p:nvSpPr>
          <p:cNvPr id="11" name="Content Placeholder 4"/>
          <p:cNvSpPr>
            <a:spLocks noGrp="1"/>
          </p:cNvSpPr>
          <p:nvPr>
            <p:ph sz="quarter" idx="10"/>
          </p:nvPr>
        </p:nvSpPr>
        <p:spPr>
          <a:xfrm>
            <a:off x="2894395" y="363985"/>
            <a:ext cx="8789604" cy="5714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A74C1A3-1312-489D-97B2-2267F1F96C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48879134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_Green Block Left">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628054" y="-7951"/>
            <a:ext cx="151802" cy="6883400"/>
          </a:xfrm>
          <a:prstGeom prst="rect">
            <a:avLst/>
          </a:prstGeom>
          <a:solidFill>
            <a:srgbClr val="EF7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2"/>
          <a:srcRect l="12215" t="1272" r="16690" b="5335"/>
          <a:stretch/>
        </p:blipFill>
        <p:spPr>
          <a:xfrm rot="5400000">
            <a:off x="-2082452" y="2082453"/>
            <a:ext cx="6875451" cy="2710545"/>
          </a:xfrm>
          <a:prstGeom prst="rect">
            <a:avLst/>
          </a:prstGeom>
        </p:spPr>
      </p:pic>
      <p:sp>
        <p:nvSpPr>
          <p:cNvPr id="7" name="Footer Placeholder 4"/>
          <p:cNvSpPr>
            <a:spLocks noGrp="1"/>
          </p:cNvSpPr>
          <p:nvPr>
            <p:ph type="ftr" sz="quarter" idx="3"/>
          </p:nvPr>
        </p:nvSpPr>
        <p:spPr>
          <a:xfrm>
            <a:off x="264159" y="6356350"/>
            <a:ext cx="2364332"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
        <p:nvSpPr>
          <p:cNvPr id="6" name="Text Placeholder 3"/>
          <p:cNvSpPr>
            <a:spLocks noGrp="1"/>
          </p:cNvSpPr>
          <p:nvPr>
            <p:ph type="body" sz="half" idx="2"/>
          </p:nvPr>
        </p:nvSpPr>
        <p:spPr>
          <a:xfrm>
            <a:off x="80293" y="2232152"/>
            <a:ext cx="2435979" cy="2816352"/>
          </a:xfrm>
        </p:spPr>
        <p:txBody>
          <a:bodyPr tIns="0"/>
          <a:lstStyle>
            <a:lvl1pPr marL="0" indent="0">
              <a:buNone/>
              <a:defRPr sz="2000" b="0" spc="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0"/>
          <p:cNvSpPr>
            <a:spLocks noGrp="1"/>
          </p:cNvSpPr>
          <p:nvPr>
            <p:ph type="title"/>
          </p:nvPr>
        </p:nvSpPr>
        <p:spPr>
          <a:xfrm>
            <a:off x="77217" y="867103"/>
            <a:ext cx="2439056" cy="1263449"/>
          </a:xfrm>
        </p:spPr>
        <p:txBody>
          <a:bodyPr anchor="b"/>
          <a:lstStyle>
            <a:lvl1pPr algn="l">
              <a:defRPr sz="2800" spc="0" baseline="0">
                <a:solidFill>
                  <a:schemeClr val="tx1">
                    <a:lumMod val="50000"/>
                  </a:schemeClr>
                </a:solidFill>
                <a:latin typeface="Trebuchet MS" panose="020B0603020202020204" pitchFamily="34" charset="0"/>
              </a:defRPr>
            </a:lvl1pPr>
          </a:lstStyle>
          <a:p>
            <a:r>
              <a:rPr lang="en-US"/>
              <a:t>Click to edit Master title style</a:t>
            </a:r>
            <a:endParaRPr lang="en-US" dirty="0"/>
          </a:p>
        </p:txBody>
      </p:sp>
      <p:sp>
        <p:nvSpPr>
          <p:cNvPr id="11" name="Content Placeholder 4"/>
          <p:cNvSpPr>
            <a:spLocks noGrp="1"/>
          </p:cNvSpPr>
          <p:nvPr>
            <p:ph sz="quarter" idx="10"/>
          </p:nvPr>
        </p:nvSpPr>
        <p:spPr>
          <a:xfrm>
            <a:off x="2894395" y="363985"/>
            <a:ext cx="8789604" cy="5714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21410D8C-2997-4F10-A765-41EECD5270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205288989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_Green Block Left">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628054" y="-7951"/>
            <a:ext cx="151802" cy="6883400"/>
          </a:xfrm>
          <a:prstGeom prst="rect">
            <a:avLst/>
          </a:prstGeom>
          <a:solidFill>
            <a:srgbClr val="FEC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2"/>
          <a:srcRect l="11138" t="1003" r="5329" b="-1"/>
          <a:stretch/>
        </p:blipFill>
        <p:spPr>
          <a:xfrm rot="5400000">
            <a:off x="-2117271" y="2117271"/>
            <a:ext cx="6858000" cy="2623458"/>
          </a:xfrm>
          <a:prstGeom prst="rect">
            <a:avLst/>
          </a:prstGeom>
        </p:spPr>
      </p:pic>
      <p:sp>
        <p:nvSpPr>
          <p:cNvPr id="7" name="Footer Placeholder 4"/>
          <p:cNvSpPr>
            <a:spLocks noGrp="1"/>
          </p:cNvSpPr>
          <p:nvPr>
            <p:ph type="ftr" sz="quarter" idx="3"/>
          </p:nvPr>
        </p:nvSpPr>
        <p:spPr>
          <a:xfrm>
            <a:off x="264159" y="6356350"/>
            <a:ext cx="2364332"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
        <p:nvSpPr>
          <p:cNvPr id="6" name="Text Placeholder 3"/>
          <p:cNvSpPr>
            <a:spLocks noGrp="1"/>
          </p:cNvSpPr>
          <p:nvPr>
            <p:ph type="body" sz="half" idx="2"/>
          </p:nvPr>
        </p:nvSpPr>
        <p:spPr>
          <a:xfrm>
            <a:off x="80293" y="2232152"/>
            <a:ext cx="2435979" cy="2816352"/>
          </a:xfrm>
        </p:spPr>
        <p:txBody>
          <a:bodyPr tIns="0"/>
          <a:lstStyle>
            <a:lvl1pPr marL="0" indent="0">
              <a:buNone/>
              <a:defRPr sz="2000" b="0" spc="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0"/>
          <p:cNvSpPr>
            <a:spLocks noGrp="1"/>
          </p:cNvSpPr>
          <p:nvPr>
            <p:ph type="title"/>
          </p:nvPr>
        </p:nvSpPr>
        <p:spPr>
          <a:xfrm>
            <a:off x="77217" y="867103"/>
            <a:ext cx="2439056" cy="1263449"/>
          </a:xfrm>
        </p:spPr>
        <p:txBody>
          <a:bodyPr anchor="b"/>
          <a:lstStyle>
            <a:lvl1pPr algn="l">
              <a:defRPr sz="2800" spc="0" baseline="0">
                <a:solidFill>
                  <a:schemeClr val="tx1">
                    <a:lumMod val="50000"/>
                  </a:schemeClr>
                </a:solidFill>
                <a:latin typeface="Trebuchet MS" panose="020B0603020202020204" pitchFamily="34" charset="0"/>
              </a:defRPr>
            </a:lvl1pPr>
          </a:lstStyle>
          <a:p>
            <a:r>
              <a:rPr lang="en-US"/>
              <a:t>Click to edit Master title style</a:t>
            </a:r>
            <a:endParaRPr lang="en-US" dirty="0"/>
          </a:p>
        </p:txBody>
      </p:sp>
      <p:sp>
        <p:nvSpPr>
          <p:cNvPr id="11" name="Content Placeholder 4"/>
          <p:cNvSpPr>
            <a:spLocks noGrp="1"/>
          </p:cNvSpPr>
          <p:nvPr>
            <p:ph sz="quarter" idx="10"/>
          </p:nvPr>
        </p:nvSpPr>
        <p:spPr>
          <a:xfrm>
            <a:off x="2894395" y="363985"/>
            <a:ext cx="8789604" cy="5714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F29AAED6-10D0-4BAC-9C04-C106A40E5D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140254872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Green Block Lef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801" t="3470" r="5921" b="-1"/>
          <a:stretch/>
        </p:blipFill>
        <p:spPr>
          <a:xfrm rot="5400000">
            <a:off x="-2130900" y="2109126"/>
            <a:ext cx="6889851" cy="2628056"/>
          </a:xfrm>
          <a:prstGeom prst="rect">
            <a:avLst/>
          </a:prstGeom>
        </p:spPr>
      </p:pic>
      <p:sp>
        <p:nvSpPr>
          <p:cNvPr id="2" name="Rectangle 1"/>
          <p:cNvSpPr/>
          <p:nvPr/>
        </p:nvSpPr>
        <p:spPr>
          <a:xfrm>
            <a:off x="2628054" y="-7951"/>
            <a:ext cx="151802" cy="6883400"/>
          </a:xfrm>
          <a:prstGeom prst="rect">
            <a:avLst/>
          </a:prstGeom>
          <a:solidFill>
            <a:srgbClr val="4F9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ooter Placeholder 4"/>
          <p:cNvSpPr>
            <a:spLocks noGrp="1"/>
          </p:cNvSpPr>
          <p:nvPr>
            <p:ph type="ftr" sz="quarter" idx="3"/>
          </p:nvPr>
        </p:nvSpPr>
        <p:spPr>
          <a:xfrm>
            <a:off x="264159" y="6356350"/>
            <a:ext cx="2364332"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
        <p:nvSpPr>
          <p:cNvPr id="6" name="Text Placeholder 3"/>
          <p:cNvSpPr>
            <a:spLocks noGrp="1"/>
          </p:cNvSpPr>
          <p:nvPr>
            <p:ph type="body" sz="half" idx="2"/>
          </p:nvPr>
        </p:nvSpPr>
        <p:spPr>
          <a:xfrm>
            <a:off x="80293" y="2232152"/>
            <a:ext cx="2435979" cy="2816352"/>
          </a:xfrm>
        </p:spPr>
        <p:txBody>
          <a:bodyPr tIns="0"/>
          <a:lstStyle>
            <a:lvl1pPr marL="0" indent="0">
              <a:buNone/>
              <a:defRPr sz="2000" b="0" spc="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0"/>
          <p:cNvSpPr>
            <a:spLocks noGrp="1"/>
          </p:cNvSpPr>
          <p:nvPr>
            <p:ph type="title"/>
          </p:nvPr>
        </p:nvSpPr>
        <p:spPr>
          <a:xfrm>
            <a:off x="77217" y="867103"/>
            <a:ext cx="2439056" cy="1263449"/>
          </a:xfrm>
        </p:spPr>
        <p:txBody>
          <a:bodyPr anchor="b"/>
          <a:lstStyle>
            <a:lvl1pPr algn="l">
              <a:defRPr sz="2800" spc="0" baseline="0">
                <a:solidFill>
                  <a:schemeClr val="tx1">
                    <a:lumMod val="50000"/>
                  </a:schemeClr>
                </a:solidFill>
                <a:latin typeface="Trebuchet MS" panose="020B0603020202020204" pitchFamily="34" charset="0"/>
              </a:defRPr>
            </a:lvl1pPr>
          </a:lstStyle>
          <a:p>
            <a:r>
              <a:rPr lang="en-US"/>
              <a:t>Click to edit Master title style</a:t>
            </a:r>
            <a:endParaRPr lang="en-US" dirty="0"/>
          </a:p>
        </p:txBody>
      </p:sp>
      <p:sp>
        <p:nvSpPr>
          <p:cNvPr id="11" name="Content Placeholder 4"/>
          <p:cNvSpPr>
            <a:spLocks noGrp="1"/>
          </p:cNvSpPr>
          <p:nvPr>
            <p:ph sz="quarter" idx="10"/>
          </p:nvPr>
        </p:nvSpPr>
        <p:spPr>
          <a:xfrm>
            <a:off x="2894395" y="363985"/>
            <a:ext cx="8789604" cy="5714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DFC377D-761B-44F8-B6C0-48717419AA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17421564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
            <a:ext cx="12191999" cy="6857999"/>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227916" y="6427021"/>
            <a:ext cx="27432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dirty="0"/>
          </a:p>
        </p:txBody>
      </p:sp>
    </p:spTree>
    <p:extLst>
      <p:ext uri="{BB962C8B-B14F-4D97-AF65-F5344CB8AC3E}">
        <p14:creationId xmlns:p14="http://schemas.microsoft.com/office/powerpoint/2010/main" val="2082281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1_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3" name="Title 1"/>
          <p:cNvSpPr>
            <a:spLocks noGrp="1"/>
          </p:cNvSpPr>
          <p:nvPr>
            <p:ph type="ctrTitle"/>
          </p:nvPr>
        </p:nvSpPr>
        <p:spPr>
          <a:xfrm>
            <a:off x="-1" y="2595716"/>
            <a:ext cx="12192627"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297428" y="6427021"/>
            <a:ext cx="27432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dirty="0"/>
          </a:p>
        </p:txBody>
      </p:sp>
    </p:spTree>
    <p:extLst>
      <p:ext uri="{BB962C8B-B14F-4D97-AF65-F5344CB8AC3E}">
        <p14:creationId xmlns:p14="http://schemas.microsoft.com/office/powerpoint/2010/main" val="2318645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2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
            <a:ext cx="12191999" cy="6857999"/>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218772" y="6427021"/>
            <a:ext cx="27432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dirty="0"/>
          </a:p>
        </p:txBody>
      </p:sp>
    </p:spTree>
    <p:extLst>
      <p:ext uri="{BB962C8B-B14F-4D97-AF65-F5344CB8AC3E}">
        <p14:creationId xmlns:p14="http://schemas.microsoft.com/office/powerpoint/2010/main" val="551760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p:nvSpPr>
        <p:spPr>
          <a:xfrm>
            <a:off x="0" y="4675241"/>
            <a:ext cx="12192000" cy="2182761"/>
          </a:xfrm>
          <a:prstGeom prst="rect">
            <a:avLst/>
          </a:prstGeom>
          <a:gradFill>
            <a:gsLst>
              <a:gs pos="0">
                <a:schemeClr val="bg1"/>
              </a:gs>
              <a:gs pos="100000">
                <a:srgbClr val="EF7521">
                  <a:alpha val="2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Click to edit Master title style</a:t>
            </a:r>
            <a:endParaRPr lang="en-US" dirty="0"/>
          </a:p>
        </p:txBody>
      </p:sp>
      <p:sp>
        <p:nvSpPr>
          <p:cNvPr id="3" name="Subtitle 2"/>
          <p:cNvSpPr>
            <a:spLocks noGrp="1"/>
          </p:cNvSpPr>
          <p:nvPr>
            <p:ph type="subTitle" idx="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332873" y="6356350"/>
            <a:ext cx="2743200" cy="365125"/>
          </a:xfrm>
        </p:spPr>
        <p:txBody>
          <a:bodyPr/>
          <a:lstStyle>
            <a:lvl1pPr algn="l">
              <a:defRPr sz="1600">
                <a:solidFill>
                  <a:schemeClr val="tx1"/>
                </a:solidFill>
              </a:defRPr>
            </a:lvl1pPr>
          </a:lstStyle>
          <a:p>
            <a:fld id="{67726FA2-3EC9-4717-AD62-D8C823692DD3}" type="slidenum">
              <a:rPr lang="en-US" smtClean="0"/>
              <a:t>‹#›</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p:nvCxnSpPr>
        <p:spPr>
          <a:xfrm>
            <a:off x="914402" y="2772696"/>
            <a:ext cx="10402529" cy="0"/>
          </a:xfrm>
          <a:prstGeom prst="line">
            <a:avLst/>
          </a:prstGeom>
          <a:ln w="19050">
            <a:solidFill>
              <a:srgbClr val="EF75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268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9_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3" name="Title 1"/>
          <p:cNvSpPr>
            <a:spLocks noGrp="1"/>
          </p:cNvSpPr>
          <p:nvPr>
            <p:ph type="ctrTitle"/>
          </p:nvPr>
        </p:nvSpPr>
        <p:spPr>
          <a:xfrm>
            <a:off x="-1" y="2595716"/>
            <a:ext cx="12192627" cy="2337620"/>
          </a:xfrm>
        </p:spPr>
        <p:txBody>
          <a:bodyPr anchor="t" anchorCtr="0">
            <a:normAutofit/>
          </a:bodyPr>
          <a:lstStyle>
            <a:lvl1pPr algn="ctr">
              <a:defRPr sz="4000">
                <a:solidFill>
                  <a:schemeClr val="tx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233420" y="6427021"/>
            <a:ext cx="2743200" cy="365125"/>
          </a:xfrm>
          <a:prstGeom prst="rect">
            <a:avLst/>
          </a:prstGeom>
        </p:spPr>
        <p:txBody>
          <a:bodyPr/>
          <a:lstStyle>
            <a:lvl1pPr algn="l">
              <a:defRPr sz="1600">
                <a:solidFill>
                  <a:schemeClr val="tx1"/>
                </a:solidFill>
              </a:defRPr>
            </a:lvl1pPr>
          </a:lstStyle>
          <a:p>
            <a:fld id="{67726FA2-3EC9-4717-AD62-D8C823692DD3}" type="slidenum">
              <a:rPr lang="en-US" smtClean="0"/>
              <a:t>‹#›</a:t>
            </a:fld>
            <a:endParaRPr lang="en-US" dirty="0"/>
          </a:p>
        </p:txBody>
      </p:sp>
    </p:spTree>
    <p:extLst>
      <p:ext uri="{BB962C8B-B14F-4D97-AF65-F5344CB8AC3E}">
        <p14:creationId xmlns:p14="http://schemas.microsoft.com/office/powerpoint/2010/main" val="4075946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0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
            <a:ext cx="12191999" cy="6857998"/>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tx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227916" y="6427021"/>
            <a:ext cx="2743200" cy="365125"/>
          </a:xfrm>
          <a:prstGeom prst="rect">
            <a:avLst/>
          </a:prstGeom>
        </p:spPr>
        <p:txBody>
          <a:bodyPr/>
          <a:lstStyle>
            <a:lvl1pPr algn="l">
              <a:defRPr sz="1600">
                <a:solidFill>
                  <a:schemeClr val="tx1"/>
                </a:solidFill>
              </a:defRPr>
            </a:lvl1pPr>
          </a:lstStyle>
          <a:p>
            <a:fld id="{67726FA2-3EC9-4717-AD62-D8C823692DD3}" type="slidenum">
              <a:rPr lang="en-US" smtClean="0"/>
              <a:t>‹#›</a:t>
            </a:fld>
            <a:endParaRPr lang="en-US" dirty="0"/>
          </a:p>
        </p:txBody>
      </p:sp>
    </p:spTree>
    <p:extLst>
      <p:ext uri="{BB962C8B-B14F-4D97-AF65-F5344CB8AC3E}">
        <p14:creationId xmlns:p14="http://schemas.microsoft.com/office/powerpoint/2010/main" val="3520390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3" name="Title 1"/>
          <p:cNvSpPr>
            <a:spLocks noGrp="1"/>
          </p:cNvSpPr>
          <p:nvPr>
            <p:ph type="ctrTitle"/>
          </p:nvPr>
        </p:nvSpPr>
        <p:spPr>
          <a:xfrm>
            <a:off x="-1" y="2595716"/>
            <a:ext cx="12192627"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233420" y="6427021"/>
            <a:ext cx="2743200" cy="365125"/>
          </a:xfrm>
          <a:prstGeom prst="rect">
            <a:avLst/>
          </a:prstGeom>
        </p:spPr>
        <p:txBody>
          <a:bodyPr/>
          <a:lstStyle>
            <a:lvl1pPr algn="l">
              <a:defRPr sz="1600">
                <a:solidFill>
                  <a:schemeClr val="tx1"/>
                </a:solidFill>
              </a:defRPr>
            </a:lvl1pPr>
          </a:lstStyle>
          <a:p>
            <a:fld id="{67726FA2-3EC9-4717-AD62-D8C823692DD3}" type="slidenum">
              <a:rPr lang="en-US" smtClean="0"/>
              <a:t>‹#›</a:t>
            </a:fld>
            <a:endParaRPr lang="en-US" dirty="0"/>
          </a:p>
        </p:txBody>
      </p:sp>
    </p:spTree>
    <p:extLst>
      <p:ext uri="{BB962C8B-B14F-4D97-AF65-F5344CB8AC3E}">
        <p14:creationId xmlns:p14="http://schemas.microsoft.com/office/powerpoint/2010/main" val="3774393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1999" cy="6857998"/>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227916" y="6427021"/>
            <a:ext cx="2743200" cy="365125"/>
          </a:xfrm>
          <a:prstGeom prst="rect">
            <a:avLst/>
          </a:prstGeom>
        </p:spPr>
        <p:txBody>
          <a:bodyPr/>
          <a:lstStyle>
            <a:lvl1pPr algn="l">
              <a:defRPr sz="1600">
                <a:solidFill>
                  <a:schemeClr val="tx1"/>
                </a:solidFill>
              </a:defRPr>
            </a:lvl1pPr>
          </a:lstStyle>
          <a:p>
            <a:fld id="{67726FA2-3EC9-4717-AD62-D8C823692DD3}" type="slidenum">
              <a:rPr lang="en-US" smtClean="0"/>
              <a:t>‹#›</a:t>
            </a:fld>
            <a:endParaRPr lang="en-US" dirty="0"/>
          </a:p>
        </p:txBody>
      </p:sp>
    </p:spTree>
    <p:extLst>
      <p:ext uri="{BB962C8B-B14F-4D97-AF65-F5344CB8AC3E}">
        <p14:creationId xmlns:p14="http://schemas.microsoft.com/office/powerpoint/2010/main" val="2820251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233420" y="6427021"/>
            <a:ext cx="27432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Tree>
    <p:extLst>
      <p:ext uri="{BB962C8B-B14F-4D97-AF65-F5344CB8AC3E}">
        <p14:creationId xmlns:p14="http://schemas.microsoft.com/office/powerpoint/2010/main" val="4085031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
            <a:ext cx="12191999" cy="6857999"/>
          </a:xfrm>
          <a:prstGeom prst="rect">
            <a:avLst/>
          </a:prstGeom>
        </p:spPr>
      </p:pic>
      <p:sp>
        <p:nvSpPr>
          <p:cNvPr id="3" name="Title 1"/>
          <p:cNvSpPr>
            <a:spLocks noGrp="1"/>
          </p:cNvSpPr>
          <p:nvPr>
            <p:ph type="ctrTitle"/>
          </p:nvPr>
        </p:nvSpPr>
        <p:spPr>
          <a:xfrm>
            <a:off x="0" y="2595716"/>
            <a:ext cx="121920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227916" y="6427021"/>
            <a:ext cx="2743200" cy="365125"/>
          </a:xfrm>
          <a:prstGeom prst="rect">
            <a:avLst/>
          </a:prstGeom>
        </p:spPr>
        <p:txBody>
          <a:bodyPr/>
          <a:lstStyle>
            <a:lvl1pPr algn="l">
              <a:defRPr sz="1600">
                <a:solidFill>
                  <a:schemeClr val="bg1"/>
                </a:solidFill>
              </a:defRPr>
            </a:lvl1pPr>
          </a:lstStyle>
          <a:p>
            <a:fld id="{67726FA2-3EC9-4717-AD62-D8C823692DD3}" type="slidenum">
              <a:rPr lang="en-US" smtClean="0"/>
              <a:t>‹#›</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
            <a:ext cx="12191999" cy="6857999"/>
          </a:xfrm>
          <a:prstGeom prst="rect">
            <a:avLst/>
          </a:prstGeom>
        </p:spPr>
      </p:pic>
    </p:spTree>
    <p:extLst>
      <p:ext uri="{BB962C8B-B14F-4D97-AF65-F5344CB8AC3E}">
        <p14:creationId xmlns:p14="http://schemas.microsoft.com/office/powerpoint/2010/main" val="3906521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67726FA2-3EC9-4717-AD62-D8C823692DD3}" type="slidenum">
              <a:rPr lang="en-US" smtClean="0"/>
              <a:t>‹#›</a:t>
            </a:fld>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280" y="18288"/>
            <a:ext cx="965179" cy="110370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280" y="18288"/>
            <a:ext cx="965179" cy="1103700"/>
          </a:xfrm>
          <a:prstGeom prst="rect">
            <a:avLst/>
          </a:prstGeom>
        </p:spPr>
      </p:pic>
    </p:spTree>
    <p:extLst>
      <p:ext uri="{BB962C8B-B14F-4D97-AF65-F5344CB8AC3E}">
        <p14:creationId xmlns:p14="http://schemas.microsoft.com/office/powerpoint/2010/main" val="5182664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67726FA2-3EC9-4717-AD62-D8C823692DD3}" type="slidenum">
              <a:rPr lang="en-US" smtClean="0"/>
              <a:t>‹#›</a:t>
            </a:fld>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280" y="18288"/>
            <a:ext cx="965178" cy="110370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280" y="18288"/>
            <a:ext cx="965178" cy="1103700"/>
          </a:xfrm>
          <a:prstGeom prst="rect">
            <a:avLst/>
          </a:prstGeom>
        </p:spPr>
      </p:pic>
    </p:spTree>
    <p:extLst>
      <p:ext uri="{BB962C8B-B14F-4D97-AF65-F5344CB8AC3E}">
        <p14:creationId xmlns:p14="http://schemas.microsoft.com/office/powerpoint/2010/main" val="3918883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280" y="18289"/>
            <a:ext cx="965178" cy="1103698"/>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280" y="18289"/>
            <a:ext cx="965178" cy="1103698"/>
          </a:xfrm>
          <a:prstGeom prst="rect">
            <a:avLst/>
          </a:prstGeom>
        </p:spPr>
      </p:pic>
    </p:spTree>
    <p:extLst>
      <p:ext uri="{BB962C8B-B14F-4D97-AF65-F5344CB8AC3E}">
        <p14:creationId xmlns:p14="http://schemas.microsoft.com/office/powerpoint/2010/main" val="2143205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67726FA2-3EC9-4717-AD62-D8C823692DD3}" type="slidenum">
              <a:rPr lang="en-US" smtClean="0"/>
              <a:t>‹#›</a:t>
            </a:fld>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8"/>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8"/>
          </a:xfrm>
          <a:prstGeom prst="rect">
            <a:avLst/>
          </a:prstGeom>
        </p:spPr>
      </p:pic>
    </p:spTree>
    <p:extLst>
      <p:ext uri="{BB962C8B-B14F-4D97-AF65-F5344CB8AC3E}">
        <p14:creationId xmlns:p14="http://schemas.microsoft.com/office/powerpoint/2010/main" val="65191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10" name="Rectangle 9"/>
          <p:cNvSpPr/>
          <p:nvPr/>
        </p:nvSpPr>
        <p:spPr>
          <a:xfrm>
            <a:off x="0" y="4675238"/>
            <a:ext cx="12192000" cy="2182761"/>
          </a:xfrm>
          <a:prstGeom prst="rect">
            <a:avLst/>
          </a:prstGeom>
          <a:gradFill>
            <a:gsLst>
              <a:gs pos="0">
                <a:schemeClr val="bg1"/>
              </a:gs>
              <a:gs pos="100000">
                <a:srgbClr val="FFC846">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Click to edit Master title style</a:t>
            </a:r>
            <a:endParaRPr lang="en-US" dirty="0"/>
          </a:p>
        </p:txBody>
      </p:sp>
      <p:sp>
        <p:nvSpPr>
          <p:cNvPr id="3" name="Subtitle 2"/>
          <p:cNvSpPr>
            <a:spLocks noGrp="1"/>
          </p:cNvSpPr>
          <p:nvPr>
            <p:ph type="subTitle" idx="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332873" y="6356350"/>
            <a:ext cx="2743200" cy="365125"/>
          </a:xfrm>
        </p:spPr>
        <p:txBody>
          <a:bodyPr/>
          <a:lstStyle>
            <a:lvl1pPr algn="l">
              <a:defRPr sz="1600">
                <a:solidFill>
                  <a:schemeClr val="tx1"/>
                </a:solidFill>
              </a:defRPr>
            </a:lvl1pPr>
          </a:lstStyle>
          <a:p>
            <a:fld id="{67726FA2-3EC9-4717-AD62-D8C823692DD3}" type="slidenum">
              <a:rPr lang="en-US" smtClean="0"/>
              <a:t>‹#›</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11" name="Straight Connector 10"/>
          <p:cNvCxnSpPr/>
          <p:nvPr/>
        </p:nvCxnSpPr>
        <p:spPr>
          <a:xfrm>
            <a:off x="914401" y="2752344"/>
            <a:ext cx="10402529" cy="20352"/>
          </a:xfrm>
          <a:prstGeom prst="line">
            <a:avLst/>
          </a:prstGeom>
          <a:ln w="19050">
            <a:solidFill>
              <a:srgbClr val="FFC8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265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1307737" y="356616"/>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67726FA2-3EC9-4717-AD62-D8C823692DD3}" type="slidenum">
              <a:rPr lang="en-US" smtClean="0"/>
              <a:t>‹#›</a:t>
            </a:fld>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7"/>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280" y="18289"/>
            <a:ext cx="965177" cy="1103697"/>
          </a:xfrm>
          <a:prstGeom prst="rect">
            <a:avLst/>
          </a:prstGeom>
        </p:spPr>
      </p:pic>
    </p:spTree>
    <p:extLst>
      <p:ext uri="{BB962C8B-B14F-4D97-AF65-F5344CB8AC3E}">
        <p14:creationId xmlns:p14="http://schemas.microsoft.com/office/powerpoint/2010/main" val="1704267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26BFDC7-0CD4-4E91-B375-34E511A335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633"/>
          <a:stretch/>
        </p:blipFill>
        <p:spPr>
          <a:xfrm flipH="1">
            <a:off x="0" y="-33556"/>
            <a:ext cx="12192000" cy="1396767"/>
          </a:xfrm>
          <a:prstGeom prst="rect">
            <a:avLst/>
          </a:prstGeom>
        </p:spPr>
      </p:pic>
      <p:pic>
        <p:nvPicPr>
          <p:cNvPr id="13" name="Picture 12">
            <a:extLst>
              <a:ext uri="{FF2B5EF4-FFF2-40B4-BE49-F238E27FC236}">
                <a16:creationId xmlns:a16="http://schemas.microsoft.com/office/drawing/2014/main" id="{FEDABA48-7429-4EE9-B9A6-E4773F7DB6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633"/>
          <a:stretch/>
        </p:blipFill>
        <p:spPr>
          <a:xfrm flipH="1">
            <a:off x="0" y="0"/>
            <a:ext cx="12192000" cy="1396767"/>
          </a:xfrm>
          <a:prstGeom prst="rect">
            <a:avLst/>
          </a:prstGeom>
        </p:spPr>
      </p:pic>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6" name="Picture 5" descr="Shape, rectangle&#10;&#10;Description automatically generated">
            <a:extLst>
              <a:ext uri="{FF2B5EF4-FFF2-40B4-BE49-F238E27FC236}">
                <a16:creationId xmlns:a16="http://schemas.microsoft.com/office/drawing/2014/main" id="{BBD1A4B3-A57B-48FD-8E73-8A1F73A53473}"/>
              </a:ext>
            </a:extLst>
          </p:cNvPr>
          <p:cNvPicPr>
            <a:picLocks noChangeAspect="1"/>
          </p:cNvPicPr>
          <p:nvPr userDrawn="1"/>
        </p:nvPicPr>
        <p:blipFill>
          <a:blip r:embed="rId4"/>
          <a:stretch>
            <a:fillRect/>
          </a:stretch>
        </p:blipFill>
        <p:spPr>
          <a:xfrm>
            <a:off x="0" y="500175"/>
            <a:ext cx="1638529" cy="828791"/>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67726FA2-3EC9-4717-AD62-D8C823692DD3}" type="slidenum">
              <a:rPr lang="en-US" smtClean="0"/>
              <a:t>‹#›</a:t>
            </a:fld>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pic>
        <p:nvPicPr>
          <p:cNvPr id="15" name="Picture 14" descr="Shape, rectangle&#10;&#10;Description automatically generated">
            <a:extLst>
              <a:ext uri="{FF2B5EF4-FFF2-40B4-BE49-F238E27FC236}">
                <a16:creationId xmlns:a16="http://schemas.microsoft.com/office/drawing/2014/main" id="{CA2F901B-754B-4F23-B655-8789800A78CF}"/>
              </a:ext>
            </a:extLst>
          </p:cNvPr>
          <p:cNvPicPr>
            <a:picLocks noChangeAspect="1"/>
          </p:cNvPicPr>
          <p:nvPr userDrawn="1"/>
        </p:nvPicPr>
        <p:blipFill>
          <a:blip r:embed="rId4"/>
          <a:stretch>
            <a:fillRect/>
          </a:stretch>
        </p:blipFill>
        <p:spPr>
          <a:xfrm>
            <a:off x="0" y="466619"/>
            <a:ext cx="1638529" cy="828791"/>
          </a:xfrm>
          <a:prstGeom prst="rect">
            <a:avLst/>
          </a:prstGeom>
        </p:spPr>
      </p:pic>
      <p:sp>
        <p:nvSpPr>
          <p:cNvPr id="2" name="Title 1"/>
          <p:cNvSpPr>
            <a:spLocks noGrp="1"/>
          </p:cNvSpPr>
          <p:nvPr>
            <p:ph type="title"/>
          </p:nvPr>
        </p:nvSpPr>
        <p:spPr>
          <a:xfrm>
            <a:off x="443671" y="310042"/>
            <a:ext cx="7200996" cy="74708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105705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259129-5CD1-4789-8DD0-AC892BC445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633"/>
          <a:stretch/>
        </p:blipFill>
        <p:spPr>
          <a:xfrm flipH="1">
            <a:off x="0" y="0"/>
            <a:ext cx="12192000" cy="1396767"/>
          </a:xfrm>
          <a:prstGeom prst="rect">
            <a:avLst/>
          </a:prstGeom>
        </p:spPr>
      </p:pic>
      <p:pic>
        <p:nvPicPr>
          <p:cNvPr id="11" name="Picture 10" descr="Shape, rectangle&#10;&#10;Description automatically generated">
            <a:extLst>
              <a:ext uri="{FF2B5EF4-FFF2-40B4-BE49-F238E27FC236}">
                <a16:creationId xmlns:a16="http://schemas.microsoft.com/office/drawing/2014/main" id="{DE043FCB-B3B5-4381-817B-CC0B616074D0}"/>
              </a:ext>
            </a:extLst>
          </p:cNvPr>
          <p:cNvPicPr>
            <a:picLocks noChangeAspect="1"/>
          </p:cNvPicPr>
          <p:nvPr userDrawn="1"/>
        </p:nvPicPr>
        <p:blipFill>
          <a:blip r:embed="rId3"/>
          <a:stretch>
            <a:fillRect/>
          </a:stretch>
        </p:blipFill>
        <p:spPr>
          <a:xfrm>
            <a:off x="0" y="466619"/>
            <a:ext cx="1638529" cy="828791"/>
          </a:xfrm>
          <a:prstGeom prst="rect">
            <a:avLst/>
          </a:prstGeom>
        </p:spPr>
      </p:pic>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3"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17"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2676118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43565" y="205176"/>
            <a:ext cx="8065168" cy="898524"/>
          </a:xfrm>
        </p:spPr>
        <p:txBody>
          <a:bodyPr lIns="0" tIns="0" rIns="0" bIns="0" anchor="t" anchorCtr="0">
            <a:normAutofit/>
          </a:bodyPr>
          <a:lstStyle>
            <a:lvl1pPr>
              <a:defRPr sz="2800">
                <a:latin typeface="Museo Slab 500" panose="02000000000000000000" pitchFamily="50" charset="0"/>
              </a:defRPr>
            </a:lvl1pPr>
          </a:lstStyle>
          <a:p>
            <a:r>
              <a:rPr lang="en-US"/>
              <a:t>Click to edit Master title style</a:t>
            </a:r>
            <a:endParaRPr lang="en-US" dirty="0"/>
          </a:p>
        </p:txBody>
      </p:sp>
      <p:sp>
        <p:nvSpPr>
          <p:cNvPr id="7"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67726FA2-3EC9-4717-AD62-D8C823692DD3}" type="slidenum">
              <a:rPr lang="en-US" smtClean="0"/>
              <a:t>‹#›</a:t>
            </a:fld>
            <a:endParaRPr lang="en-US" dirty="0"/>
          </a:p>
        </p:txBody>
      </p:sp>
    </p:spTree>
    <p:extLst>
      <p:ext uri="{BB962C8B-B14F-4D97-AF65-F5344CB8AC3E}">
        <p14:creationId xmlns:p14="http://schemas.microsoft.com/office/powerpoint/2010/main" val="2894156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222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43565" y="205176"/>
            <a:ext cx="8065168" cy="898524"/>
          </a:xfrm>
        </p:spPr>
        <p:txBody>
          <a:bodyPr lIns="0" tIns="0" rIns="0" bIns="0" anchor="t" anchorCtr="0">
            <a:normAutofit/>
          </a:bodyPr>
          <a:lstStyle>
            <a:lvl1pPr>
              <a:defRPr sz="2800">
                <a:latin typeface="Museo Slab 500" panose="02000000000000000000" pitchFamily="50" charset="0"/>
              </a:defRPr>
            </a:lvl1pPr>
          </a:lstStyle>
          <a:p>
            <a:r>
              <a:rPr lang="en-US"/>
              <a:t>Click to edit Master title style</a:t>
            </a:r>
            <a:endParaRPr lang="en-US" dirty="0"/>
          </a:p>
        </p:txBody>
      </p:sp>
      <p:sp>
        <p:nvSpPr>
          <p:cNvPr id="7"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67726FA2-3EC9-4717-AD62-D8C823692DD3}" type="slidenum">
              <a:rPr lang="en-US" smtClean="0"/>
              <a:t>‹#›</a:t>
            </a:fld>
            <a:endParaRPr lang="en-US" dirty="0"/>
          </a:p>
        </p:txBody>
      </p:sp>
    </p:spTree>
    <p:extLst>
      <p:ext uri="{BB962C8B-B14F-4D97-AF65-F5344CB8AC3E}">
        <p14:creationId xmlns:p14="http://schemas.microsoft.com/office/powerpoint/2010/main" val="677130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4956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ection divider - Dkgreen to brightgreen">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914400" y="2062163"/>
            <a:ext cx="10363200" cy="2387600"/>
          </a:xfrm>
        </p:spPr>
        <p:txBody>
          <a:bodyPr lIns="0" tIns="0" rIns="0" bIns="0" anchor="ctr" anchorCtr="0">
            <a:noAutofit/>
          </a:bodyPr>
          <a:lstStyle>
            <a:lvl1pPr algn="ctr">
              <a:defRPr sz="5400">
                <a:solidFill>
                  <a:schemeClr val="bg1"/>
                </a:solidFill>
                <a:latin typeface="Museo Slab 500" panose="02000000000000000000" pitchFamily="50" charset="0"/>
              </a:defRPr>
            </a:lvl1pPr>
          </a:lstStyle>
          <a:p>
            <a:r>
              <a:rPr lang="en-US" dirty="0"/>
              <a:t>Click to edit </a:t>
            </a:r>
            <a:br>
              <a:rPr lang="en-US" dirty="0"/>
            </a:br>
            <a:r>
              <a:rPr lang="en-US" dirty="0"/>
              <a:t>Master title style</a:t>
            </a:r>
          </a:p>
        </p:txBody>
      </p:sp>
      <p:sp>
        <p:nvSpPr>
          <p:cNvPr id="5" name="Slide Number Placeholder 5"/>
          <p:cNvSpPr>
            <a:spLocks noGrp="1"/>
          </p:cNvSpPr>
          <p:nvPr>
            <p:ph type="sldNum" sz="quarter" idx="12"/>
          </p:nvPr>
        </p:nvSpPr>
        <p:spPr>
          <a:xfrm>
            <a:off x="365762" y="6356354"/>
            <a:ext cx="623711" cy="365125"/>
          </a:xfrm>
        </p:spPr>
        <p:txBody>
          <a:bodyPr/>
          <a:lstStyle>
            <a:lvl1pPr algn="ctr">
              <a:defRPr>
                <a:solidFill>
                  <a:schemeClr val="bg1"/>
                </a:solidFill>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2545889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914400" y="2062163"/>
            <a:ext cx="10363200" cy="2387600"/>
          </a:xfrm>
        </p:spPr>
        <p:txBody>
          <a:bodyPr lIns="0" tIns="0" rIns="0" bIns="0" anchor="ctr" anchorCtr="0">
            <a:noAutofit/>
          </a:bodyPr>
          <a:lstStyle>
            <a:lvl1pPr algn="ctr">
              <a:defRPr sz="5400">
                <a:solidFill>
                  <a:schemeClr val="bg1"/>
                </a:solidFill>
                <a:latin typeface="Museo Slab 500" panose="02000000000000000000" pitchFamily="50" charset="0"/>
              </a:defRPr>
            </a:lvl1pPr>
          </a:lstStyle>
          <a:p>
            <a:r>
              <a:rPr lang="en-US" dirty="0"/>
              <a:t>Click to edit </a:t>
            </a:r>
            <a:br>
              <a:rPr lang="en-US" dirty="0"/>
            </a:br>
            <a:r>
              <a:rPr lang="en-US" dirty="0"/>
              <a:t>Master title style</a:t>
            </a:r>
          </a:p>
        </p:txBody>
      </p:sp>
      <p:sp>
        <p:nvSpPr>
          <p:cNvPr id="8" name="Slide Number Placeholder 5"/>
          <p:cNvSpPr>
            <a:spLocks noGrp="1"/>
          </p:cNvSpPr>
          <p:nvPr>
            <p:ph type="sldNum" sz="quarter" idx="12"/>
          </p:nvPr>
        </p:nvSpPr>
        <p:spPr>
          <a:xfrm>
            <a:off x="365762" y="6356354"/>
            <a:ext cx="623711" cy="365125"/>
          </a:xfrm>
        </p:spPr>
        <p:txBody>
          <a:bodyPr/>
          <a:lstStyle>
            <a:lvl1pPr algn="ctr">
              <a:defRPr>
                <a:solidFill>
                  <a:schemeClr val="bg1"/>
                </a:solidFill>
              </a:defRPr>
            </a:lvl1pPr>
          </a:lstStyle>
          <a:p>
            <a:fld id="{67726FA2-3EC9-4717-AD62-D8C823692DD3}" type="slidenum">
              <a:rPr lang="en-US" smtClean="0"/>
              <a:pPr/>
              <a:t>‹#›</a:t>
            </a:fld>
            <a:endParaRPr lang="en-US" dirty="0"/>
          </a:p>
        </p:txBody>
      </p:sp>
    </p:spTree>
    <p:extLst>
      <p:ext uri="{BB962C8B-B14F-4D97-AF65-F5344CB8AC3E}">
        <p14:creationId xmlns:p14="http://schemas.microsoft.com/office/powerpoint/2010/main" val="1351271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902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p:nvSpPr>
        <p:spPr>
          <a:xfrm>
            <a:off x="0" y="4675241"/>
            <a:ext cx="12192000" cy="2182761"/>
          </a:xfrm>
          <a:prstGeom prst="rect">
            <a:avLst/>
          </a:prstGeom>
          <a:gradFill>
            <a:gsLst>
              <a:gs pos="0">
                <a:schemeClr val="bg1"/>
              </a:gs>
              <a:gs pos="100000">
                <a:srgbClr val="488BC9">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Click to edit Master title style</a:t>
            </a:r>
            <a:endParaRPr lang="en-US" dirty="0"/>
          </a:p>
        </p:txBody>
      </p:sp>
      <p:sp>
        <p:nvSpPr>
          <p:cNvPr id="3" name="Subtitle 2"/>
          <p:cNvSpPr>
            <a:spLocks noGrp="1"/>
          </p:cNvSpPr>
          <p:nvPr>
            <p:ph type="subTitle" idx="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332873" y="6356350"/>
            <a:ext cx="2743200" cy="365125"/>
          </a:xfrm>
        </p:spPr>
        <p:txBody>
          <a:bodyPr/>
          <a:lstStyle>
            <a:lvl1pPr algn="l">
              <a:defRPr sz="1600">
                <a:solidFill>
                  <a:schemeClr val="tx1"/>
                </a:solidFill>
              </a:defRPr>
            </a:lvl1pPr>
          </a:lstStyle>
          <a:p>
            <a:fld id="{67726FA2-3EC9-4717-AD62-D8C823692DD3}" type="slidenum">
              <a:rPr lang="en-US" smtClean="0"/>
              <a:t>‹#›</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0997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ue 3 Conten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D10F96-18F0-06A5-6B29-8410F0A1D7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1996" cy="1219199"/>
          </a:xfrm>
          <a:prstGeom prst="rect">
            <a:avLst/>
          </a:prstGeom>
        </p:spPr>
      </p:pic>
      <p:sp>
        <p:nvSpPr>
          <p:cNvPr id="8" name="Title 7"/>
          <p:cNvSpPr>
            <a:spLocks noGrp="1"/>
          </p:cNvSpPr>
          <p:nvPr>
            <p:ph type="title" hasCustomPrompt="1"/>
          </p:nvPr>
        </p:nvSpPr>
        <p:spPr>
          <a:xfrm>
            <a:off x="270440" y="123781"/>
            <a:ext cx="10515600" cy="1009802"/>
          </a:xfrm>
        </p:spPr>
        <p:txBody>
          <a:bodyPr/>
          <a:lstStyle>
            <a:lvl1pPr>
              <a:defRPr>
                <a:solidFill>
                  <a:schemeClr val="bg1"/>
                </a:solidFill>
                <a:latin typeface="Museo Slab 500" panose="02000000000000000000" pitchFamily="50" charset="0"/>
              </a:defRPr>
            </a:lvl1pPr>
          </a:lstStyle>
          <a:p>
            <a:r>
              <a:rPr lang="en-US" dirty="0"/>
              <a:t>Click To Edit Master Title Style</a:t>
            </a:r>
          </a:p>
        </p:txBody>
      </p:sp>
      <p:sp>
        <p:nvSpPr>
          <p:cNvPr id="9" name="Footer Placeholder 4"/>
          <p:cNvSpPr>
            <a:spLocks noGrp="1"/>
          </p:cNvSpPr>
          <p:nvPr>
            <p:ph type="ftr" sz="quarter" idx="3"/>
          </p:nvPr>
        </p:nvSpPr>
        <p:spPr>
          <a:xfrm>
            <a:off x="507999" y="6356350"/>
            <a:ext cx="44704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
        <p:nvSpPr>
          <p:cNvPr id="7" name="Text Placeholder 2"/>
          <p:cNvSpPr>
            <a:spLocks noGrp="1"/>
          </p:cNvSpPr>
          <p:nvPr>
            <p:ph idx="10"/>
          </p:nvPr>
        </p:nvSpPr>
        <p:spPr>
          <a:xfrm>
            <a:off x="507999" y="1445273"/>
            <a:ext cx="3603458" cy="472822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p:cNvSpPr>
            <a:spLocks noGrp="1"/>
          </p:cNvSpPr>
          <p:nvPr>
            <p:ph idx="11"/>
          </p:nvPr>
        </p:nvSpPr>
        <p:spPr>
          <a:xfrm>
            <a:off x="8084921" y="1440219"/>
            <a:ext cx="3603458" cy="473114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
          <p:cNvSpPr>
            <a:spLocks noGrp="1"/>
          </p:cNvSpPr>
          <p:nvPr>
            <p:ph idx="12"/>
          </p:nvPr>
        </p:nvSpPr>
        <p:spPr>
          <a:xfrm>
            <a:off x="4293777" y="1440219"/>
            <a:ext cx="3603458" cy="472822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4245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Green Block Left">
    <p:bg>
      <p:bgPr>
        <a:solidFill>
          <a:schemeClr val="bg1"/>
        </a:solid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264159" y="6356350"/>
            <a:ext cx="2364332"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
        <p:nvSpPr>
          <p:cNvPr id="6" name="Text Placeholder 3"/>
          <p:cNvSpPr>
            <a:spLocks noGrp="1"/>
          </p:cNvSpPr>
          <p:nvPr>
            <p:ph type="body" sz="half" idx="2"/>
          </p:nvPr>
        </p:nvSpPr>
        <p:spPr>
          <a:xfrm>
            <a:off x="80293" y="2232152"/>
            <a:ext cx="2547760" cy="2816352"/>
          </a:xfrm>
        </p:spPr>
        <p:txBody>
          <a:bodyPr tIns="0"/>
          <a:lstStyle>
            <a:lvl1pPr marL="0" indent="0">
              <a:buNone/>
              <a:defRPr sz="20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0"/>
          <p:cNvSpPr>
            <a:spLocks noGrp="1"/>
          </p:cNvSpPr>
          <p:nvPr>
            <p:ph type="title"/>
          </p:nvPr>
        </p:nvSpPr>
        <p:spPr>
          <a:xfrm>
            <a:off x="77216" y="1096962"/>
            <a:ext cx="2551275" cy="1033590"/>
          </a:xfrm>
        </p:spPr>
        <p:txBody>
          <a:bodyPr anchor="b"/>
          <a:lstStyle>
            <a:lvl1pPr algn="l">
              <a:defRPr sz="2800" spc="0" baseline="0"/>
            </a:lvl1pPr>
          </a:lstStyle>
          <a:p>
            <a:r>
              <a:rPr lang="en-US"/>
              <a:t>Click to edit Master title style</a:t>
            </a:r>
            <a:endParaRPr lang="en-US" dirty="0"/>
          </a:p>
        </p:txBody>
      </p:sp>
      <p:sp>
        <p:nvSpPr>
          <p:cNvPr id="11" name="Content Placeholder 4"/>
          <p:cNvSpPr>
            <a:spLocks noGrp="1"/>
          </p:cNvSpPr>
          <p:nvPr>
            <p:ph sz="quarter" idx="10"/>
          </p:nvPr>
        </p:nvSpPr>
        <p:spPr>
          <a:xfrm>
            <a:off x="2894395" y="363985"/>
            <a:ext cx="8789604" cy="5714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22935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Graphs+1Pi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63040"/>
            <a:ext cx="51816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463040"/>
            <a:ext cx="51816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627" cy="1257365"/>
          </a:xfrm>
          <a:prstGeom prst="rect">
            <a:avLst/>
          </a:prstGeom>
        </p:spPr>
      </p:pic>
      <p:sp>
        <p:nvSpPr>
          <p:cNvPr id="11" name="Title 1"/>
          <p:cNvSpPr>
            <a:spLocks noGrp="1"/>
          </p:cNvSpPr>
          <p:nvPr>
            <p:ph type="title"/>
          </p:nvPr>
        </p:nvSpPr>
        <p:spPr>
          <a:xfrm>
            <a:off x="274320" y="274321"/>
            <a:ext cx="5745480" cy="713232"/>
          </a:xfrm>
        </p:spPr>
        <p:txBody>
          <a:bodyPr lIns="0" tIns="0" rIns="0" bIns="0" anchor="t" anchorCtr="0">
            <a:noAutofit/>
          </a:bodyPr>
          <a:lstStyle>
            <a:lvl1pPr>
              <a:defRPr sz="2400">
                <a:solidFill>
                  <a:schemeClr val="bg1"/>
                </a:solidFill>
                <a:latin typeface="Museo Slab 500" panose="02000000000000000000" pitchFamily="50" charset="0"/>
              </a:defRPr>
            </a:lvl1pPr>
          </a:lstStyle>
          <a:p>
            <a:r>
              <a:rPr lang="en-US"/>
              <a:t>Click to edit Master title style</a:t>
            </a:r>
            <a:endParaRPr lang="en-US" dirty="0"/>
          </a:p>
        </p:txBody>
      </p:sp>
      <p:sp>
        <p:nvSpPr>
          <p:cNvPr id="7" name="Content Placeholder 8"/>
          <p:cNvSpPr>
            <a:spLocks noGrp="1"/>
          </p:cNvSpPr>
          <p:nvPr>
            <p:ph sz="quarter" idx="14"/>
          </p:nvPr>
        </p:nvSpPr>
        <p:spPr>
          <a:xfrm>
            <a:off x="7907866" y="4216930"/>
            <a:ext cx="1947647" cy="1922463"/>
          </a:xfrm>
        </p:spPr>
        <p:txBody>
          <a:bodyPr/>
          <a:lstStyle/>
          <a:p>
            <a:endParaRPr lang="en-US" dirty="0"/>
          </a:p>
        </p:txBody>
      </p:sp>
      <p:pic>
        <p:nvPicPr>
          <p:cNvPr id="12" name="Picture 11">
            <a:extLst>
              <a:ext uri="{FF2B5EF4-FFF2-40B4-BE49-F238E27FC236}">
                <a16:creationId xmlns:a16="http://schemas.microsoft.com/office/drawing/2014/main" id="{9136EAD3-3EFF-4302-B72E-2DF2951F18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3466260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graph +pi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8968" y="1463040"/>
            <a:ext cx="5650832" cy="48896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463040"/>
            <a:ext cx="5723021" cy="48896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627" cy="1257365"/>
          </a:xfrm>
          <a:prstGeom prst="rect">
            <a:avLst/>
          </a:prstGeom>
        </p:spPr>
      </p:pic>
      <p:sp>
        <p:nvSpPr>
          <p:cNvPr id="11" name="Title 1"/>
          <p:cNvSpPr>
            <a:spLocks noGrp="1"/>
          </p:cNvSpPr>
          <p:nvPr>
            <p:ph type="title"/>
          </p:nvPr>
        </p:nvSpPr>
        <p:spPr>
          <a:xfrm>
            <a:off x="274320" y="274321"/>
            <a:ext cx="5745480" cy="713232"/>
          </a:xfrm>
        </p:spPr>
        <p:txBody>
          <a:bodyPr lIns="0" tIns="0" rIns="0" bIns="0" anchor="t" anchorCtr="0">
            <a:noAutofit/>
          </a:bodyPr>
          <a:lstStyle>
            <a:lvl1pPr>
              <a:defRPr sz="2400">
                <a:solidFill>
                  <a:schemeClr val="bg1"/>
                </a:solidFill>
                <a:latin typeface="Museo Slab 500" panose="02000000000000000000" pitchFamily="50" charset="0"/>
              </a:defRPr>
            </a:lvl1pPr>
          </a:lstStyle>
          <a:p>
            <a:r>
              <a:rPr lang="en-US"/>
              <a:t>Click to edit Master title style</a:t>
            </a:r>
            <a:endParaRPr lang="en-US" dirty="0"/>
          </a:p>
        </p:txBody>
      </p:sp>
      <p:sp>
        <p:nvSpPr>
          <p:cNvPr id="7" name="Content Placeholder 8"/>
          <p:cNvSpPr>
            <a:spLocks noGrp="1"/>
          </p:cNvSpPr>
          <p:nvPr>
            <p:ph sz="quarter" idx="14"/>
          </p:nvPr>
        </p:nvSpPr>
        <p:spPr>
          <a:xfrm>
            <a:off x="3538330" y="2060213"/>
            <a:ext cx="2557983" cy="2233491"/>
          </a:xfrm>
        </p:spPr>
        <p:txBody>
          <a:bodyPr/>
          <a:lstStyle/>
          <a:p>
            <a:endParaRPr lang="en-US" dirty="0"/>
          </a:p>
        </p:txBody>
      </p:sp>
      <p:sp>
        <p:nvSpPr>
          <p:cNvPr id="8" name="Content Placeholder 8"/>
          <p:cNvSpPr>
            <a:spLocks noGrp="1"/>
          </p:cNvSpPr>
          <p:nvPr>
            <p:ph sz="quarter" idx="15"/>
          </p:nvPr>
        </p:nvSpPr>
        <p:spPr>
          <a:xfrm>
            <a:off x="9448800" y="2060212"/>
            <a:ext cx="2582775" cy="2233492"/>
          </a:xfrm>
        </p:spPr>
        <p:txBody>
          <a:bodyPr/>
          <a:lstStyle/>
          <a:p>
            <a:endParaRPr lang="en-US" dirty="0"/>
          </a:p>
        </p:txBody>
      </p:sp>
    </p:spTree>
    <p:extLst>
      <p:ext uri="{BB962C8B-B14F-4D97-AF65-F5344CB8AC3E}">
        <p14:creationId xmlns:p14="http://schemas.microsoft.com/office/powerpoint/2010/main" val="35535355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2graph +pi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8968" y="1463040"/>
            <a:ext cx="5650832" cy="3461886"/>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463040"/>
            <a:ext cx="5723021" cy="3461886"/>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627" cy="1257365"/>
          </a:xfrm>
          <a:prstGeom prst="rect">
            <a:avLst/>
          </a:prstGeom>
        </p:spPr>
      </p:pic>
      <p:sp>
        <p:nvSpPr>
          <p:cNvPr id="11" name="Title 1"/>
          <p:cNvSpPr>
            <a:spLocks noGrp="1"/>
          </p:cNvSpPr>
          <p:nvPr>
            <p:ph type="title"/>
          </p:nvPr>
        </p:nvSpPr>
        <p:spPr>
          <a:xfrm>
            <a:off x="274320" y="274321"/>
            <a:ext cx="5745480" cy="713232"/>
          </a:xfrm>
        </p:spPr>
        <p:txBody>
          <a:bodyPr lIns="0" tIns="0" rIns="0" bIns="0" anchor="t" anchorCtr="0">
            <a:noAutofit/>
          </a:bodyPr>
          <a:lstStyle>
            <a:lvl1pPr>
              <a:defRPr sz="2400">
                <a:solidFill>
                  <a:schemeClr val="bg1"/>
                </a:solidFill>
                <a:latin typeface="Museo Slab 500" panose="02000000000000000000" pitchFamily="50" charset="0"/>
              </a:defRPr>
            </a:lvl1pPr>
          </a:lstStyle>
          <a:p>
            <a:r>
              <a:rPr lang="en-US"/>
              <a:t>Click to edit Master title style</a:t>
            </a:r>
            <a:endParaRPr lang="en-US" dirty="0"/>
          </a:p>
        </p:txBody>
      </p:sp>
      <p:sp>
        <p:nvSpPr>
          <p:cNvPr id="7" name="Content Placeholder 8"/>
          <p:cNvSpPr>
            <a:spLocks noGrp="1"/>
          </p:cNvSpPr>
          <p:nvPr>
            <p:ph sz="quarter" idx="14"/>
          </p:nvPr>
        </p:nvSpPr>
        <p:spPr>
          <a:xfrm>
            <a:off x="3538330" y="2060213"/>
            <a:ext cx="2557983" cy="2233491"/>
          </a:xfrm>
        </p:spPr>
        <p:txBody>
          <a:bodyPr/>
          <a:lstStyle/>
          <a:p>
            <a:endParaRPr lang="en-US" dirty="0"/>
          </a:p>
        </p:txBody>
      </p:sp>
      <p:sp>
        <p:nvSpPr>
          <p:cNvPr id="8" name="Content Placeholder 8"/>
          <p:cNvSpPr>
            <a:spLocks noGrp="1"/>
          </p:cNvSpPr>
          <p:nvPr>
            <p:ph sz="quarter" idx="15"/>
          </p:nvPr>
        </p:nvSpPr>
        <p:spPr>
          <a:xfrm>
            <a:off x="9448800" y="2060212"/>
            <a:ext cx="2582775" cy="2233492"/>
          </a:xfrm>
        </p:spPr>
        <p:txBody>
          <a:bodyPr/>
          <a:lstStyle/>
          <a:p>
            <a:endParaRPr lang="en-US" dirty="0"/>
          </a:p>
        </p:txBody>
      </p:sp>
    </p:spTree>
    <p:extLst>
      <p:ext uri="{BB962C8B-B14F-4D97-AF65-F5344CB8AC3E}">
        <p14:creationId xmlns:p14="http://schemas.microsoft.com/office/powerpoint/2010/main" val="990196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graph +">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508000" y="168677"/>
            <a:ext cx="11175013" cy="594804"/>
          </a:xfrm>
        </p:spPr>
        <p:txBody>
          <a:bodyPr/>
          <a:lstStyle/>
          <a:p>
            <a:r>
              <a:rPr lang="en-US"/>
              <a:t>Click to edit Master title style</a:t>
            </a:r>
            <a:endParaRPr lang="en-US" dirty="0"/>
          </a:p>
        </p:txBody>
      </p:sp>
      <p:sp>
        <p:nvSpPr>
          <p:cNvPr id="8" name="Content Placeholder 4"/>
          <p:cNvSpPr>
            <a:spLocks noGrp="1"/>
          </p:cNvSpPr>
          <p:nvPr>
            <p:ph sz="quarter" idx="10"/>
          </p:nvPr>
        </p:nvSpPr>
        <p:spPr>
          <a:xfrm>
            <a:off x="503648" y="844247"/>
            <a:ext cx="5549911" cy="2651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503648" y="3505503"/>
            <a:ext cx="5549911" cy="27084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6133102" y="844247"/>
            <a:ext cx="5549911" cy="26510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3"/>
          </p:nvPr>
        </p:nvSpPr>
        <p:spPr>
          <a:xfrm>
            <a:off x="6133101" y="3517077"/>
            <a:ext cx="5549911" cy="2685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8BF923F2-3C03-406B-B474-217FE7E237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727" y="6259787"/>
            <a:ext cx="1143055" cy="486318"/>
          </a:xfrm>
          <a:prstGeom prst="rect">
            <a:avLst/>
          </a:prstGeom>
        </p:spPr>
      </p:pic>
    </p:spTree>
    <p:extLst>
      <p:ext uri="{BB962C8B-B14F-4D97-AF65-F5344CB8AC3E}">
        <p14:creationId xmlns:p14="http://schemas.microsoft.com/office/powerpoint/2010/main" val="2012011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block">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508000" y="168677"/>
            <a:ext cx="11175013" cy="594804"/>
          </a:xfrm>
        </p:spPr>
        <p:txBody>
          <a:bodyPr/>
          <a:lstStyle/>
          <a:p>
            <a:r>
              <a:rPr lang="en-US"/>
              <a:t>Click to edit Master title style</a:t>
            </a:r>
            <a:endParaRPr lang="en-US" dirty="0"/>
          </a:p>
        </p:txBody>
      </p:sp>
      <p:sp>
        <p:nvSpPr>
          <p:cNvPr id="8" name="Content Placeholder 4"/>
          <p:cNvSpPr>
            <a:spLocks noGrp="1"/>
          </p:cNvSpPr>
          <p:nvPr>
            <p:ph sz="quarter" idx="10"/>
          </p:nvPr>
        </p:nvSpPr>
        <p:spPr>
          <a:xfrm>
            <a:off x="445865" y="844246"/>
            <a:ext cx="3766427" cy="26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8BF923F2-3C03-406B-B474-217FE7E237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1727" y="6259787"/>
            <a:ext cx="1143055" cy="486318"/>
          </a:xfrm>
          <a:prstGeom prst="rect">
            <a:avLst/>
          </a:prstGeom>
        </p:spPr>
      </p:pic>
      <p:sp>
        <p:nvSpPr>
          <p:cNvPr id="12" name="Content Placeholder 4">
            <a:extLst>
              <a:ext uri="{FF2B5EF4-FFF2-40B4-BE49-F238E27FC236}">
                <a16:creationId xmlns:a16="http://schemas.microsoft.com/office/drawing/2014/main" id="{6A21D9FB-54ED-4C40-8F19-F86D735D62E1}"/>
              </a:ext>
            </a:extLst>
          </p:cNvPr>
          <p:cNvSpPr>
            <a:spLocks noGrp="1"/>
          </p:cNvSpPr>
          <p:nvPr>
            <p:ph sz="quarter" idx="11"/>
          </p:nvPr>
        </p:nvSpPr>
        <p:spPr>
          <a:xfrm>
            <a:off x="4212292" y="844246"/>
            <a:ext cx="3766427" cy="2651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79C2443C-D862-4076-8F30-403AA93B8180}"/>
              </a:ext>
            </a:extLst>
          </p:cNvPr>
          <p:cNvSpPr>
            <a:spLocks noGrp="1"/>
          </p:cNvSpPr>
          <p:nvPr>
            <p:ph sz="quarter" idx="12"/>
          </p:nvPr>
        </p:nvSpPr>
        <p:spPr>
          <a:xfrm>
            <a:off x="7978719" y="844245"/>
            <a:ext cx="3766427" cy="2651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A3C59847-2100-47E0-828B-BF0F1621DBBD}"/>
              </a:ext>
            </a:extLst>
          </p:cNvPr>
          <p:cNvSpPr>
            <a:spLocks noGrp="1"/>
          </p:cNvSpPr>
          <p:nvPr>
            <p:ph sz="quarter" idx="13"/>
          </p:nvPr>
        </p:nvSpPr>
        <p:spPr>
          <a:xfrm>
            <a:off x="445865" y="3608736"/>
            <a:ext cx="3766427" cy="26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4">
            <a:extLst>
              <a:ext uri="{FF2B5EF4-FFF2-40B4-BE49-F238E27FC236}">
                <a16:creationId xmlns:a16="http://schemas.microsoft.com/office/drawing/2014/main" id="{3E08ADE3-2D68-440D-BBA1-C3EAB15E5745}"/>
              </a:ext>
            </a:extLst>
          </p:cNvPr>
          <p:cNvSpPr>
            <a:spLocks noGrp="1"/>
          </p:cNvSpPr>
          <p:nvPr>
            <p:ph sz="quarter" idx="14"/>
          </p:nvPr>
        </p:nvSpPr>
        <p:spPr>
          <a:xfrm>
            <a:off x="4212292" y="3608736"/>
            <a:ext cx="3766427" cy="2651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BD4B34E-83FF-4A57-B5C6-209D8C9BC000}"/>
              </a:ext>
            </a:extLst>
          </p:cNvPr>
          <p:cNvSpPr>
            <a:spLocks noGrp="1"/>
          </p:cNvSpPr>
          <p:nvPr>
            <p:ph sz="quarter" idx="15"/>
          </p:nvPr>
        </p:nvSpPr>
        <p:spPr>
          <a:xfrm>
            <a:off x="7978719" y="3608735"/>
            <a:ext cx="3766427" cy="2651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8102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 layout">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508000" y="168677"/>
            <a:ext cx="11175013" cy="594804"/>
          </a:xfrm>
        </p:spPr>
        <p:txBody>
          <a:bodyPr/>
          <a:lstStyle/>
          <a:p>
            <a:r>
              <a:rPr lang="en-US"/>
              <a:t>Click to edit Master title style</a:t>
            </a:r>
            <a:endParaRPr lang="en-US" dirty="0"/>
          </a:p>
        </p:txBody>
      </p:sp>
      <p:sp>
        <p:nvSpPr>
          <p:cNvPr id="8" name="Content Placeholder 4"/>
          <p:cNvSpPr>
            <a:spLocks noGrp="1"/>
          </p:cNvSpPr>
          <p:nvPr>
            <p:ph sz="quarter" idx="10"/>
          </p:nvPr>
        </p:nvSpPr>
        <p:spPr>
          <a:xfrm>
            <a:off x="503649" y="921627"/>
            <a:ext cx="2517848" cy="2425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7"/>
          </p:nvPr>
        </p:nvSpPr>
        <p:spPr>
          <a:xfrm>
            <a:off x="3130144" y="921625"/>
            <a:ext cx="2517848" cy="2425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4"/>
          <p:cNvSpPr>
            <a:spLocks noGrp="1"/>
          </p:cNvSpPr>
          <p:nvPr>
            <p:ph sz="quarter" idx="18"/>
          </p:nvPr>
        </p:nvSpPr>
        <p:spPr>
          <a:xfrm>
            <a:off x="9161105" y="921626"/>
            <a:ext cx="2517848" cy="2425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p:cNvSpPr>
            <a:spLocks noGrp="1"/>
          </p:cNvSpPr>
          <p:nvPr>
            <p:ph sz="quarter" idx="19"/>
          </p:nvPr>
        </p:nvSpPr>
        <p:spPr>
          <a:xfrm>
            <a:off x="6534610" y="921625"/>
            <a:ext cx="2517848" cy="24257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20"/>
          </p:nvPr>
        </p:nvSpPr>
        <p:spPr>
          <a:xfrm>
            <a:off x="3130144" y="3979564"/>
            <a:ext cx="2517848" cy="24257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4"/>
          <p:cNvSpPr>
            <a:spLocks noGrp="1"/>
          </p:cNvSpPr>
          <p:nvPr>
            <p:ph sz="quarter" idx="21"/>
          </p:nvPr>
        </p:nvSpPr>
        <p:spPr>
          <a:xfrm>
            <a:off x="503649" y="3979566"/>
            <a:ext cx="2517848" cy="2425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4"/>
          <p:cNvSpPr>
            <a:spLocks noGrp="1"/>
          </p:cNvSpPr>
          <p:nvPr>
            <p:ph sz="quarter" idx="22"/>
          </p:nvPr>
        </p:nvSpPr>
        <p:spPr>
          <a:xfrm>
            <a:off x="9161105" y="3979565"/>
            <a:ext cx="2517848" cy="2425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4"/>
          <p:cNvSpPr>
            <a:spLocks noGrp="1"/>
          </p:cNvSpPr>
          <p:nvPr>
            <p:ph sz="quarter" idx="23"/>
          </p:nvPr>
        </p:nvSpPr>
        <p:spPr>
          <a:xfrm>
            <a:off x="6534610" y="3979564"/>
            <a:ext cx="2517848" cy="2425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980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Blue Narrow Bar">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508000" y="168677"/>
            <a:ext cx="11175013" cy="838856"/>
          </a:xfrm>
        </p:spPr>
        <p:txBody>
          <a:bodyPr/>
          <a:lstStyle/>
          <a:p>
            <a:r>
              <a:rPr lang="en-US"/>
              <a:t>Click to edit Master title style</a:t>
            </a:r>
            <a:endParaRPr lang="en-US" dirty="0"/>
          </a:p>
        </p:txBody>
      </p:sp>
      <p:sp>
        <p:nvSpPr>
          <p:cNvPr id="8" name="Content Placeholder 4"/>
          <p:cNvSpPr>
            <a:spLocks noGrp="1"/>
          </p:cNvSpPr>
          <p:nvPr>
            <p:ph sz="quarter" idx="10"/>
          </p:nvPr>
        </p:nvSpPr>
        <p:spPr>
          <a:xfrm>
            <a:off x="360218" y="1127127"/>
            <a:ext cx="5818909" cy="4987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6096000" y="1127126"/>
            <a:ext cx="5735782" cy="4987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107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banner">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rot="16200000">
            <a:off x="-2596554" y="2942360"/>
            <a:ext cx="6200275" cy="715619"/>
          </a:xfrm>
        </p:spPr>
        <p:txBody>
          <a:bodyPr/>
          <a:lstStyle>
            <a:lvl1pPr algn="ctr">
              <a:defRPr/>
            </a:lvl1pPr>
          </a:lstStyle>
          <a:p>
            <a:r>
              <a:rPr lang="en-US"/>
              <a:t>Click to edit Master title style</a:t>
            </a:r>
            <a:endParaRPr lang="en-US" dirty="0"/>
          </a:p>
        </p:txBody>
      </p:sp>
      <p:sp>
        <p:nvSpPr>
          <p:cNvPr id="7" name="Footer Placeholder 4"/>
          <p:cNvSpPr>
            <a:spLocks noGrp="1"/>
          </p:cNvSpPr>
          <p:nvPr>
            <p:ph type="ftr" sz="quarter" idx="3"/>
          </p:nvPr>
        </p:nvSpPr>
        <p:spPr>
          <a:xfrm>
            <a:off x="0" y="6540834"/>
            <a:ext cx="44704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
        <p:nvSpPr>
          <p:cNvPr id="8" name="Content Placeholder 4"/>
          <p:cNvSpPr>
            <a:spLocks noGrp="1"/>
          </p:cNvSpPr>
          <p:nvPr>
            <p:ph sz="quarter" idx="10"/>
          </p:nvPr>
        </p:nvSpPr>
        <p:spPr>
          <a:xfrm>
            <a:off x="987172" y="3479045"/>
            <a:ext cx="10881895" cy="2939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987171" y="360788"/>
            <a:ext cx="10881895" cy="29393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AC385B9A-1A5D-4F03-B7EE-99575F815A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1790" y="6297675"/>
            <a:ext cx="1143055" cy="486318"/>
          </a:xfrm>
          <a:prstGeom prst="rect">
            <a:avLst/>
          </a:prstGeom>
        </p:spPr>
      </p:pic>
    </p:spTree>
    <p:extLst>
      <p:ext uri="{BB962C8B-B14F-4D97-AF65-F5344CB8AC3E}">
        <p14:creationId xmlns:p14="http://schemas.microsoft.com/office/powerpoint/2010/main" val="35456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1996"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67726FA2-3EC9-4717-AD62-D8C823692DD3}" type="slidenum">
              <a:rPr lang="en-US" smtClean="0"/>
              <a:t>‹#›</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1996" cy="121919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27041901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Plum Block Left">
    <p:bg>
      <p:bgPr>
        <a:solidFill>
          <a:schemeClr val="bg1"/>
        </a:solid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196426" y="6356350"/>
            <a:ext cx="2432065"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a:p>
        </p:txBody>
      </p:sp>
      <p:sp>
        <p:nvSpPr>
          <p:cNvPr id="12" name="Text Placeholder 2"/>
          <p:cNvSpPr>
            <a:spLocks noGrp="1"/>
          </p:cNvSpPr>
          <p:nvPr>
            <p:ph type="body" idx="10"/>
          </p:nvPr>
        </p:nvSpPr>
        <p:spPr>
          <a:xfrm>
            <a:off x="2932852" y="304800"/>
            <a:ext cx="8785669" cy="639762"/>
          </a:xfrm>
        </p:spPr>
        <p:txBody>
          <a:bodyPr anchor="ctr" anchorCtr="0">
            <a:normAutofit/>
          </a:bodyPr>
          <a:lstStyle>
            <a:lvl1pPr marL="0" indent="0" algn="l">
              <a:buNone/>
              <a:defRPr sz="32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3"/>
          <p:cNvSpPr>
            <a:spLocks noGrp="1"/>
          </p:cNvSpPr>
          <p:nvPr>
            <p:ph type="body" sz="half" idx="2"/>
          </p:nvPr>
        </p:nvSpPr>
        <p:spPr>
          <a:xfrm>
            <a:off x="80293" y="2171510"/>
            <a:ext cx="2547760" cy="2816352"/>
          </a:xfrm>
        </p:spPr>
        <p:txBody>
          <a:bodyPr tIns="0"/>
          <a:lstStyle>
            <a:lvl1pPr marL="0" indent="0">
              <a:buNone/>
              <a:defRPr sz="20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itle 10"/>
          <p:cNvSpPr>
            <a:spLocks noGrp="1"/>
          </p:cNvSpPr>
          <p:nvPr>
            <p:ph type="title"/>
          </p:nvPr>
        </p:nvSpPr>
        <p:spPr>
          <a:xfrm>
            <a:off x="77216" y="1036320"/>
            <a:ext cx="2551275" cy="1033590"/>
          </a:xfrm>
        </p:spPr>
        <p:txBody>
          <a:bodyPr anchor="b"/>
          <a:lstStyle>
            <a:lvl1pPr algn="l">
              <a:defRPr sz="2800" spc="0" baseline="0"/>
            </a:lvl1pPr>
          </a:lstStyle>
          <a:p>
            <a:r>
              <a:rPr lang="en-US"/>
              <a:t>Click to edit Master title style</a:t>
            </a:r>
            <a:endParaRPr lang="en-US" dirty="0"/>
          </a:p>
        </p:txBody>
      </p:sp>
      <p:sp>
        <p:nvSpPr>
          <p:cNvPr id="10" name="Text Placeholder 2"/>
          <p:cNvSpPr>
            <a:spLocks noGrp="1"/>
          </p:cNvSpPr>
          <p:nvPr>
            <p:ph idx="1"/>
          </p:nvPr>
        </p:nvSpPr>
        <p:spPr>
          <a:xfrm>
            <a:off x="2932853" y="1036321"/>
            <a:ext cx="8785671" cy="509015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993966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1996"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67726FA2-3EC9-4717-AD62-D8C823692DD3}" type="slidenum">
              <a:rPr lang="en-US" smtClean="0"/>
              <a:t>‹#›</a:t>
            </a:fld>
            <a:endParaRPr lang="en-US" dirty="0"/>
          </a:p>
        </p:txBody>
      </p:sp>
    </p:spTree>
    <p:extLst>
      <p:ext uri="{BB962C8B-B14F-4D97-AF65-F5344CB8AC3E}">
        <p14:creationId xmlns:p14="http://schemas.microsoft.com/office/powerpoint/2010/main" val="354755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tx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67726FA2-3EC9-4717-AD62-D8C823692DD3}" type="slidenum">
              <a:rPr lang="en-US" smtClean="0"/>
              <a:t>‹#›</a:t>
            </a:fld>
            <a:endParaRPr lang="en-US" dirty="0"/>
          </a:p>
        </p:txBody>
      </p:sp>
    </p:spTree>
    <p:extLst>
      <p:ext uri="{BB962C8B-B14F-4D97-AF65-F5344CB8AC3E}">
        <p14:creationId xmlns:p14="http://schemas.microsoft.com/office/powerpoint/2010/main" val="3244962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2"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838200" y="1554480"/>
            <a:ext cx="10515600" cy="4351338"/>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67726FA2-3EC9-4717-AD62-D8C823692DD3}" type="slidenum">
              <a:rPr lang="en-US" smtClean="0"/>
              <a:t>‹#›</a:t>
            </a:fld>
            <a:endParaRPr lang="en-US" dirty="0"/>
          </a:p>
        </p:txBody>
      </p:sp>
    </p:spTree>
    <p:extLst>
      <p:ext uri="{BB962C8B-B14F-4D97-AF65-F5344CB8AC3E}">
        <p14:creationId xmlns:p14="http://schemas.microsoft.com/office/powerpoint/2010/main" val="78078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554480"/>
            <a:ext cx="5181600" cy="4351338"/>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3" name="Slide Number Placeholder 5"/>
          <p:cNvSpPr>
            <a:spLocks noGrp="1"/>
          </p:cNvSpPr>
          <p:nvPr>
            <p:ph type="sldNum" sz="quarter" idx="12"/>
          </p:nvPr>
        </p:nvSpPr>
        <p:spPr>
          <a:xfrm>
            <a:off x="332873" y="6356350"/>
            <a:ext cx="2743200" cy="365125"/>
          </a:xfrm>
        </p:spPr>
        <p:txBody>
          <a:bodyPr/>
          <a:lstStyle>
            <a:lvl1pPr algn="l">
              <a:defRPr sz="1600">
                <a:solidFill>
                  <a:schemeClr val="bg1">
                    <a:lumMod val="50000"/>
                  </a:schemeClr>
                </a:solidFill>
              </a:defRPr>
            </a:lvl1pPr>
          </a:lstStyle>
          <a:p>
            <a:fld id="{67726FA2-3EC9-4717-AD62-D8C823692DD3}" type="slidenum">
              <a:rPr lang="en-US" smtClean="0"/>
              <a:t>‹#›</a:t>
            </a:fld>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 y="0"/>
            <a:ext cx="12191987" cy="1219199"/>
          </a:xfrm>
          <a:prstGeom prst="rect">
            <a:avLst/>
          </a:prstGeom>
        </p:spPr>
      </p:pic>
      <p:sp>
        <p:nvSpPr>
          <p:cNvPr id="17" name="Title 1"/>
          <p:cNvSpPr>
            <a:spLocks noGrp="1"/>
          </p:cNvSpPr>
          <p:nvPr>
            <p:ph type="title"/>
          </p:nvPr>
        </p:nvSpPr>
        <p:spPr>
          <a:xfrm>
            <a:off x="443565" y="205176"/>
            <a:ext cx="8065168" cy="898524"/>
          </a:xfrm>
        </p:spPr>
        <p:txBody>
          <a:bodyPr lIns="0" tIns="0" rIns="0" bIns="0" anchor="t" anchorCtr="0">
            <a:normAutofit/>
          </a:bodyPr>
          <a:lstStyle>
            <a:lvl1pPr>
              <a:defRPr sz="2800">
                <a:solidFill>
                  <a:schemeClr val="bg1"/>
                </a:solidFill>
                <a:latin typeface="Museo Slab 500" panose="02000000000000000000" pitchFamily="50" charset="0"/>
              </a:defRPr>
            </a:lvl1pPr>
          </a:lstStyle>
          <a:p>
            <a:r>
              <a:rPr lang="en-US"/>
              <a:t>Click to edit Master title style</a:t>
            </a:r>
            <a:endParaRPr lang="en-US" dirty="0"/>
          </a:p>
        </p:txBody>
      </p:sp>
    </p:spTree>
    <p:extLst>
      <p:ext uri="{BB962C8B-B14F-4D97-AF65-F5344CB8AC3E}">
        <p14:creationId xmlns:p14="http://schemas.microsoft.com/office/powerpoint/2010/main" val="373895172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D9A9D-8D96-4F61-8BE6-3E8248424252}" type="datetimeFigureOut">
              <a:rPr lang="en-US" smtClean="0"/>
              <a:t>5/9/2023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26FA2-3EC9-4717-AD62-D8C823692DD3}" type="slidenum">
              <a:rPr lang="en-US" smtClean="0"/>
              <a:t>‹#›</a:t>
            </a:fld>
            <a:endParaRPr lang="en-US" dirty="0"/>
          </a:p>
        </p:txBody>
      </p:sp>
    </p:spTree>
    <p:extLst>
      <p:ext uri="{BB962C8B-B14F-4D97-AF65-F5344CB8AC3E}">
        <p14:creationId xmlns:p14="http://schemas.microsoft.com/office/powerpoint/2010/main" val="2108529038"/>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6" r:id="rId17"/>
    <p:sldLayoutId id="2147483987" r:id="rId18"/>
    <p:sldLayoutId id="2147483988" r:id="rId19"/>
    <p:sldLayoutId id="2147483989" r:id="rId20"/>
    <p:sldLayoutId id="2147483990" r:id="rId21"/>
    <p:sldLayoutId id="2147483991" r:id="rId22"/>
    <p:sldLayoutId id="2147483992" r:id="rId23"/>
    <p:sldLayoutId id="2147483993" r:id="rId24"/>
    <p:sldLayoutId id="2147483994" r:id="rId25"/>
    <p:sldLayoutId id="2147483995" r:id="rId26"/>
    <p:sldLayoutId id="2147483996" r:id="rId27"/>
    <p:sldLayoutId id="2147483997" r:id="rId28"/>
    <p:sldLayoutId id="2147483998" r:id="rId29"/>
    <p:sldLayoutId id="2147483999" r:id="rId30"/>
    <p:sldLayoutId id="2147484000" r:id="rId31"/>
    <p:sldLayoutId id="2147484001" r:id="rId32"/>
    <p:sldLayoutId id="2147484002" r:id="rId33"/>
    <p:sldLayoutId id="2147484003" r:id="rId34"/>
    <p:sldLayoutId id="2147484004" r:id="rId35"/>
    <p:sldLayoutId id="2147484005" r:id="rId36"/>
    <p:sldLayoutId id="2147484006" r:id="rId37"/>
    <p:sldLayoutId id="2147484007" r:id="rId38"/>
    <p:sldLayoutId id="2147484008" r:id="rId39"/>
    <p:sldLayoutId id="2147484009" r:id="rId40"/>
    <p:sldLayoutId id="2147484011" r:id="rId41"/>
    <p:sldLayoutId id="2147483964" r:id="rId42"/>
    <p:sldLayoutId id="2147483963" r:id="rId43"/>
    <p:sldLayoutId id="2147483965" r:id="rId44"/>
    <p:sldLayoutId id="2147483957" r:id="rId45"/>
    <p:sldLayoutId id="2147484013" r:id="rId46"/>
    <p:sldLayoutId id="2147483961" r:id="rId47"/>
    <p:sldLayoutId id="2147483967" r:id="rId48"/>
    <p:sldLayoutId id="2147483960" r:id="rId49"/>
    <p:sldLayoutId id="2147484012" r:id="rId5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40.xml"/><Relationship Id="rId5" Type="http://schemas.openxmlformats.org/officeDocument/2006/relationships/chart" Target="../charts/chart10.xml"/><Relationship Id="rId4" Type="http://schemas.openxmlformats.org/officeDocument/2006/relationships/chart" Target="../charts/char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8.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8.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8.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chart" Target="../charts/char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chart" Target="../charts/chart16.xml"/><Relationship Id="rId5" Type="http://schemas.openxmlformats.org/officeDocument/2006/relationships/image" Target="../media/image50.sv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chart" Target="../charts/char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chart" Target="../charts/chart21.xml"/></Relationships>
</file>

<file path=ppt/slides/_rels/slide36.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41.xml"/><Relationship Id="rId6" Type="http://schemas.openxmlformats.org/officeDocument/2006/relationships/hyperlink" Target="mailto:Ohleyer_A@cde.state.co.us" TargetMode="External"/><Relationship Id="rId5" Type="http://schemas.openxmlformats.org/officeDocument/2006/relationships/hyperlink" Target="mailto:Lott_g@cde.state.co.us" TargetMode="Externa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3.xml"/><Relationship Id="rId5" Type="http://schemas.openxmlformats.org/officeDocument/2006/relationships/image" Target="../media/image30.png"/><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sz="4800" dirty="0"/>
              <a:t>2022 Post-school Outcome Interview Results</a:t>
            </a:r>
          </a:p>
        </p:txBody>
      </p:sp>
      <p:sp>
        <p:nvSpPr>
          <p:cNvPr id="2" name="Text Placeholder 1"/>
          <p:cNvSpPr>
            <a:spLocks noGrp="1"/>
          </p:cNvSpPr>
          <p:nvPr>
            <p:ph type="subTitle" idx="1"/>
          </p:nvPr>
        </p:nvSpPr>
        <p:spPr/>
        <p:txBody>
          <a:bodyPr>
            <a:normAutofit fontScale="70000" lnSpcReduction="20000"/>
          </a:bodyPr>
          <a:lstStyle/>
          <a:p>
            <a:r>
              <a:rPr lang="en-US" sz="6000" b="0" cap="small" dirty="0"/>
              <a:t>State Level</a:t>
            </a:r>
            <a:endParaRPr lang="en-US" sz="6000" cap="small" dirty="0"/>
          </a:p>
        </p:txBody>
      </p:sp>
      <p:sp>
        <p:nvSpPr>
          <p:cNvPr id="4" name="Text Placeholder 3"/>
          <p:cNvSpPr>
            <a:spLocks noGrp="1"/>
          </p:cNvSpPr>
          <p:nvPr>
            <p:ph type="body" sz="quarter" idx="4294967295"/>
          </p:nvPr>
        </p:nvSpPr>
        <p:spPr>
          <a:xfrm>
            <a:off x="534987" y="6059959"/>
            <a:ext cx="11122025" cy="407987"/>
          </a:xfrm>
        </p:spPr>
        <p:txBody>
          <a:bodyPr>
            <a:normAutofit fontScale="92500" lnSpcReduction="20000"/>
          </a:bodyPr>
          <a:lstStyle/>
          <a:p>
            <a:pPr marL="0" indent="0" algn="ctr">
              <a:buNone/>
            </a:pPr>
            <a:r>
              <a:rPr lang="en-US" dirty="0"/>
              <a:t>January 2023</a:t>
            </a:r>
          </a:p>
        </p:txBody>
      </p:sp>
    </p:spTree>
    <p:extLst>
      <p:ext uri="{BB962C8B-B14F-4D97-AF65-F5344CB8AC3E}">
        <p14:creationId xmlns:p14="http://schemas.microsoft.com/office/powerpoint/2010/main" val="1626477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chor="b">
            <a:noAutofit/>
          </a:bodyPr>
          <a:lstStyle/>
          <a:p>
            <a:r>
              <a:rPr lang="en-US" dirty="0">
                <a:solidFill>
                  <a:schemeClr val="tx1">
                    <a:lumMod val="50000"/>
                  </a:schemeClr>
                </a:solidFill>
              </a:rPr>
              <a:t>Who participated in the PSO interview? 4-Year Gender</a:t>
            </a:r>
          </a:p>
        </p:txBody>
      </p:sp>
      <p:graphicFrame>
        <p:nvGraphicFramePr>
          <p:cNvPr id="4" name="Content Placeholder 4" descr="Female participation rates trend slightly higher than males.  This year females were at 64% while males were at 62%. ">
            <a:extLst>
              <a:ext uri="{FF2B5EF4-FFF2-40B4-BE49-F238E27FC236}">
                <a16:creationId xmlns:a16="http://schemas.microsoft.com/office/drawing/2014/main" id="{7A65F047-C1C3-AB39-92B3-0C710657A9B6}"/>
              </a:ext>
            </a:extLst>
          </p:cNvPr>
          <p:cNvGraphicFramePr>
            <a:graphicFrameLocks noGrp="1"/>
          </p:cNvGraphicFramePr>
          <p:nvPr>
            <p:ph sz="quarter" idx="10"/>
            <p:extLst>
              <p:ext uri="{D42A27DB-BD31-4B8C-83A1-F6EECF244321}">
                <p14:modId xmlns:p14="http://schemas.microsoft.com/office/powerpoint/2010/main" val="2379950949"/>
              </p:ext>
            </p:extLst>
          </p:nvPr>
        </p:nvGraphicFramePr>
        <p:xfrm>
          <a:off x="2894013" y="363538"/>
          <a:ext cx="8789987" cy="5715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5773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b">
            <a:normAutofit/>
          </a:bodyPr>
          <a:lstStyle/>
          <a:p>
            <a:r>
              <a:rPr lang="en-US" sz="3200" dirty="0"/>
              <a:t>Who participated in the PSO interview? Race </a:t>
            </a:r>
          </a:p>
        </p:txBody>
      </p:sp>
      <p:graphicFrame>
        <p:nvGraphicFramePr>
          <p:cNvPr id="6" name="Content Placeholder 2" descr="Participation by race shows a continuing trend of white students with higher participation rates.  For 2022, white students were at 66%, Hispanic students were at 60%, Black students at 53%, and other races at 62%. ">
            <a:extLst>
              <a:ext uri="{FF2B5EF4-FFF2-40B4-BE49-F238E27FC236}">
                <a16:creationId xmlns:a16="http://schemas.microsoft.com/office/drawing/2014/main" id="{19200A23-7F0E-490A-A333-D93DF26F08DC}"/>
              </a:ext>
            </a:extLst>
          </p:cNvPr>
          <p:cNvGraphicFramePr>
            <a:graphicFrameLocks noGrp="1"/>
          </p:cNvGraphicFramePr>
          <p:nvPr>
            <p:ph idx="1"/>
            <p:extLst>
              <p:ext uri="{D42A27DB-BD31-4B8C-83A1-F6EECF244321}">
                <p14:modId xmlns:p14="http://schemas.microsoft.com/office/powerpoint/2010/main" val="1300551614"/>
              </p:ext>
            </p:extLst>
          </p:nvPr>
        </p:nvGraphicFramePr>
        <p:xfrm>
          <a:off x="838200" y="1554163"/>
          <a:ext cx="10515600" cy="43513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5545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Who participated in the PSO interview? Exit Type</a:t>
            </a:r>
          </a:p>
        </p:txBody>
      </p:sp>
      <p:pic>
        <p:nvPicPr>
          <p:cNvPr id="6" name="Content Placeholder 5" descr="The most common exit type is regular diploma and 66% of these students participated.  Students who dropped out tend to have lower participation rates and were at 44% this year.   Students who reached maximum age and received other certificates were at 72% and 71% respectively. ">
            <a:extLst>
              <a:ext uri="{FF2B5EF4-FFF2-40B4-BE49-F238E27FC236}">
                <a16:creationId xmlns:a16="http://schemas.microsoft.com/office/drawing/2014/main" id="{D63EA82A-6369-C80C-0CAF-CC4001F39B15}"/>
              </a:ext>
            </a:extLst>
          </p:cNvPr>
          <p:cNvPicPr>
            <a:picLocks noGrp="1" noChangeAspect="1"/>
          </p:cNvPicPr>
          <p:nvPr>
            <p:ph idx="1"/>
          </p:nvPr>
        </p:nvPicPr>
        <p:blipFill>
          <a:blip r:embed="rId3"/>
          <a:stretch>
            <a:fillRect/>
          </a:stretch>
        </p:blipFill>
        <p:spPr>
          <a:xfrm>
            <a:off x="842705" y="1554163"/>
            <a:ext cx="10506590" cy="4351337"/>
          </a:xfrm>
          <a:prstGeom prst="rect">
            <a:avLst/>
          </a:prstGeom>
        </p:spPr>
      </p:pic>
    </p:spTree>
    <p:extLst>
      <p:ext uri="{BB962C8B-B14F-4D97-AF65-F5344CB8AC3E}">
        <p14:creationId xmlns:p14="http://schemas.microsoft.com/office/powerpoint/2010/main" val="2927219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Who participated in the PSO interview? Disability Type</a:t>
            </a:r>
          </a:p>
        </p:txBody>
      </p:sp>
      <p:graphicFrame>
        <p:nvGraphicFramePr>
          <p:cNvPr id="3" name="Content Placeholder 2" descr="Participation differs by disability type. Students with Autism tend to have the highest rates with 73% in 2022.  Students with Serious Emotional Disabilities tend to have the lowest rates, 59% in 2022.  &#10;For 2022&#10;Multiple and Intellectual disabilities 68%&#10;Other Health Impairment 64%&#10;Specific Learning Disabilities 61% and all other disabilities 64%. ">
            <a:extLst>
              <a:ext uri="{FF2B5EF4-FFF2-40B4-BE49-F238E27FC236}">
                <a16:creationId xmlns:a16="http://schemas.microsoft.com/office/drawing/2014/main" id="{07D06292-2059-46FB-941B-DB30477E0283}"/>
              </a:ext>
            </a:extLst>
          </p:cNvPr>
          <p:cNvGraphicFramePr>
            <a:graphicFrameLocks noGrp="1"/>
          </p:cNvGraphicFramePr>
          <p:nvPr>
            <p:ph idx="1"/>
            <p:extLst>
              <p:ext uri="{D42A27DB-BD31-4B8C-83A1-F6EECF244321}">
                <p14:modId xmlns:p14="http://schemas.microsoft.com/office/powerpoint/2010/main" val="1403304103"/>
              </p:ext>
            </p:extLst>
          </p:nvPr>
        </p:nvGraphicFramePr>
        <p:xfrm>
          <a:off x="838200" y="1554163"/>
          <a:ext cx="10515600" cy="43513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4902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302A0A-D2BC-7045-4605-849794A6FB0B}"/>
              </a:ext>
            </a:extLst>
          </p:cNvPr>
          <p:cNvSpPr>
            <a:spLocks noGrp="1"/>
          </p:cNvSpPr>
          <p:nvPr>
            <p:ph type="ctrTitle"/>
          </p:nvPr>
        </p:nvSpPr>
        <p:spPr/>
        <p:txBody>
          <a:bodyPr vert="horz" lIns="91440" tIns="45720" rIns="91440" bIns="45720" rtlCol="0" anchor="b">
            <a:normAutofit/>
          </a:bodyPr>
          <a:lstStyle/>
          <a:p>
            <a:pPr algn="l"/>
            <a:r>
              <a:rPr lang="en-US" sz="5400" dirty="0">
                <a:solidFill>
                  <a:schemeClr val="tx1"/>
                </a:solidFill>
                <a:latin typeface="+mj-lt"/>
              </a:rPr>
              <a:t>Indicator 3</a:t>
            </a:r>
            <a:br>
              <a:rPr lang="en-US" sz="5400" dirty="0">
                <a:solidFill>
                  <a:schemeClr val="tx1"/>
                </a:solidFill>
                <a:latin typeface="+mj-lt"/>
              </a:rPr>
            </a:br>
            <a:r>
              <a:rPr lang="en-US" sz="5400" dirty="0">
                <a:solidFill>
                  <a:schemeClr val="tx1"/>
                </a:solidFill>
                <a:latin typeface="+mj-lt"/>
              </a:rPr>
              <a:t>Challenges &amp; Changes</a:t>
            </a:r>
          </a:p>
        </p:txBody>
      </p:sp>
      <p:pic>
        <p:nvPicPr>
          <p:cNvPr id="9" name="Picture 8" descr="Woman inside garage">
            <a:extLst>
              <a:ext uri="{FF2B5EF4-FFF2-40B4-BE49-F238E27FC236}">
                <a16:creationId xmlns:a16="http://schemas.microsoft.com/office/drawing/2014/main" id="{264E587E-F262-897C-849C-3B0569AD20E9}"/>
              </a:ext>
            </a:extLst>
          </p:cNvPr>
          <p:cNvPicPr>
            <a:picLocks noChangeAspect="1"/>
          </p:cNvPicPr>
          <p:nvPr/>
        </p:nvPicPr>
        <p:blipFill>
          <a:blip r:embed="rId3" cstate="print">
            <a:extLst>
              <a:ext uri="{28A0092B-C50C-407E-A947-70E740481C1C}">
                <a14:useLocalDpi xmlns:a14="http://schemas.microsoft.com/office/drawing/2010/main" val="0"/>
              </a:ext>
            </a:extLst>
          </a:blip>
          <a:srcRect l="15838" r="15838"/>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Title 5">
            <a:extLst>
              <a:ext uri="{FF2B5EF4-FFF2-40B4-BE49-F238E27FC236}">
                <a16:creationId xmlns:a16="http://schemas.microsoft.com/office/drawing/2014/main" id="{F69AAFE2-9692-60EC-8C38-48EAC11EEA01}"/>
              </a:ext>
            </a:extLst>
          </p:cNvPr>
          <p:cNvSpPr txBox="1">
            <a:spLocks/>
          </p:cNvSpPr>
          <p:nvPr/>
        </p:nvSpPr>
        <p:spPr>
          <a:xfrm>
            <a:off x="6743700" y="2595716"/>
            <a:ext cx="5448926" cy="233762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4000" kern="1200">
                <a:solidFill>
                  <a:schemeClr val="bg1"/>
                </a:solidFill>
                <a:latin typeface="Museo Slab 500" panose="02000000000000000000" pitchFamily="50" charset="0"/>
                <a:ea typeface="+mj-ea"/>
                <a:cs typeface="+mj-cs"/>
              </a:defRPr>
            </a:lvl1pPr>
          </a:lstStyle>
          <a:p>
            <a:r>
              <a:rPr lang="en-US" sz="6000" dirty="0"/>
              <a:t>Post-school Outcomes</a:t>
            </a:r>
          </a:p>
        </p:txBody>
      </p:sp>
      <p:sp>
        <p:nvSpPr>
          <p:cNvPr id="3" name="Text Placeholder 6">
            <a:extLst>
              <a:ext uri="{FF2B5EF4-FFF2-40B4-BE49-F238E27FC236}">
                <a16:creationId xmlns:a16="http://schemas.microsoft.com/office/drawing/2014/main" id="{9B62F2FF-40A8-C34E-2482-2F91E4C72F9D}"/>
              </a:ext>
            </a:extLst>
          </p:cNvPr>
          <p:cNvSpPr txBox="1">
            <a:spLocks/>
          </p:cNvSpPr>
          <p:nvPr/>
        </p:nvSpPr>
        <p:spPr>
          <a:xfrm>
            <a:off x="7273637" y="4516870"/>
            <a:ext cx="4212070" cy="164465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What are students up to after they exit from High School?</a:t>
            </a:r>
          </a:p>
        </p:txBody>
      </p:sp>
    </p:spTree>
    <p:extLst>
      <p:ext uri="{BB962C8B-B14F-4D97-AF65-F5344CB8AC3E}">
        <p14:creationId xmlns:p14="http://schemas.microsoft.com/office/powerpoint/2010/main" val="2336938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395288" y="140855"/>
            <a:ext cx="8901113" cy="595313"/>
          </a:xfrm>
        </p:spPr>
        <p:txBody>
          <a:bodyPr/>
          <a:lstStyle/>
          <a:p>
            <a:r>
              <a:rPr lang="en-US" sz="3200" dirty="0">
                <a:solidFill>
                  <a:sysClr val="windowText" lastClr="000000"/>
                </a:solidFill>
              </a:rPr>
              <a:t>4 categories of post-school outcomes</a:t>
            </a:r>
          </a:p>
        </p:txBody>
      </p:sp>
      <p:sp>
        <p:nvSpPr>
          <p:cNvPr id="7" name="Content Placeholder 6"/>
          <p:cNvSpPr>
            <a:spLocks noGrp="1"/>
          </p:cNvSpPr>
          <p:nvPr>
            <p:ph sz="quarter" idx="4294967295"/>
          </p:nvPr>
        </p:nvSpPr>
        <p:spPr>
          <a:xfrm>
            <a:off x="395288" y="923964"/>
            <a:ext cx="11796712" cy="5945187"/>
          </a:xfrm>
          <a:solidFill>
            <a:schemeClr val="bg1"/>
          </a:solidFill>
        </p:spPr>
        <p:txBody>
          <a:bodyPr/>
          <a:lstStyle/>
          <a:p>
            <a:pPr marL="45720" indent="0">
              <a:buNone/>
            </a:pPr>
            <a:r>
              <a:rPr lang="en-US" sz="2000" b="0" dirty="0">
                <a:solidFill>
                  <a:schemeClr val="tx1">
                    <a:lumMod val="50000"/>
                  </a:schemeClr>
                </a:solidFill>
              </a:rPr>
              <a:t>When CDE examines the data and reports to OSEP (office of Special Education Programs) at USDoE, we use 4 categories of post-school outcomes:</a:t>
            </a:r>
            <a:endParaRPr lang="en-US" sz="1800" b="0" dirty="0">
              <a:solidFill>
                <a:schemeClr val="tx1">
                  <a:lumMod val="50000"/>
                </a:schemeClr>
              </a:solidFill>
            </a:endParaRPr>
          </a:p>
          <a:p>
            <a:r>
              <a:rPr lang="en-US" sz="2400" dirty="0">
                <a:solidFill>
                  <a:sysClr val="windowText" lastClr="000000"/>
                </a:solidFill>
              </a:rPr>
              <a:t>Enrolled in Higher Ed</a:t>
            </a:r>
          </a:p>
          <a:p>
            <a:pPr lvl="1"/>
            <a:r>
              <a:rPr lang="en-US" sz="1600" dirty="0">
                <a:solidFill>
                  <a:sysClr val="windowText" lastClr="000000"/>
                </a:solidFill>
              </a:rPr>
              <a:t>Youth has been enrolled on a full- or part-time basis in </a:t>
            </a:r>
            <a:r>
              <a:rPr lang="en-US" sz="1600" u="sng" dirty="0">
                <a:solidFill>
                  <a:schemeClr val="accent3">
                    <a:lumMod val="75000"/>
                  </a:schemeClr>
                </a:solidFill>
              </a:rPr>
              <a:t>a community college (two-year program) or college/university (four or more year program)</a:t>
            </a:r>
            <a:r>
              <a:rPr lang="en-US" sz="1600" dirty="0">
                <a:solidFill>
                  <a:schemeClr val="accent3">
                    <a:lumMod val="75000"/>
                  </a:schemeClr>
                </a:solidFill>
              </a:rPr>
              <a:t> </a:t>
            </a:r>
            <a:r>
              <a:rPr lang="en-US" sz="1600" dirty="0">
                <a:solidFill>
                  <a:sysClr val="windowText" lastClr="000000"/>
                </a:solidFill>
              </a:rPr>
              <a:t>for</a:t>
            </a:r>
            <a:r>
              <a:rPr lang="en-US" sz="1600" dirty="0">
                <a:solidFill>
                  <a:schemeClr val="tx1"/>
                </a:solidFill>
              </a:rPr>
              <a:t> </a:t>
            </a:r>
            <a:r>
              <a:rPr lang="en-US" sz="1600" u="sng" dirty="0">
                <a:solidFill>
                  <a:schemeClr val="accent3">
                    <a:lumMod val="75000"/>
                  </a:schemeClr>
                </a:solidFill>
              </a:rPr>
              <a:t>at least one complete term</a:t>
            </a:r>
            <a:r>
              <a:rPr lang="en-US" sz="1600" dirty="0">
                <a:solidFill>
                  <a:schemeClr val="tx1">
                    <a:lumMod val="50000"/>
                  </a:schemeClr>
                </a:solidFill>
              </a:rPr>
              <a:t>,</a:t>
            </a:r>
            <a:r>
              <a:rPr lang="en-US" sz="1600" dirty="0"/>
              <a:t> </a:t>
            </a:r>
            <a:r>
              <a:rPr lang="en-US" sz="1600" dirty="0">
                <a:solidFill>
                  <a:sysClr val="windowText" lastClr="000000"/>
                </a:solidFill>
              </a:rPr>
              <a:t>at any time in the year since leaving high school.</a:t>
            </a:r>
          </a:p>
          <a:p>
            <a:r>
              <a:rPr lang="en-US" sz="2400" dirty="0">
                <a:solidFill>
                  <a:sysClr val="windowText" lastClr="000000"/>
                </a:solidFill>
              </a:rPr>
              <a:t>Competitively Employed</a:t>
            </a:r>
          </a:p>
          <a:p>
            <a:pPr lvl="1"/>
            <a:r>
              <a:rPr lang="en-US" sz="1600" dirty="0">
                <a:solidFill>
                  <a:sysClr val="windowText" lastClr="000000"/>
                </a:solidFill>
              </a:rPr>
              <a:t>Youth has </a:t>
            </a:r>
            <a:r>
              <a:rPr lang="en-US" sz="1600" u="sng" dirty="0">
                <a:solidFill>
                  <a:schemeClr val="accent3">
                    <a:lumMod val="75000"/>
                  </a:schemeClr>
                </a:solidFill>
              </a:rPr>
              <a:t>worked for pay</a:t>
            </a:r>
            <a:r>
              <a:rPr lang="en-US" sz="1600" dirty="0">
                <a:solidFill>
                  <a:schemeClr val="accent3">
                    <a:lumMod val="75000"/>
                  </a:schemeClr>
                </a:solidFill>
              </a:rPr>
              <a:t> </a:t>
            </a:r>
            <a:r>
              <a:rPr lang="en-US" sz="1600" dirty="0">
                <a:solidFill>
                  <a:sysClr val="windowText" lastClr="000000"/>
                </a:solidFill>
              </a:rPr>
              <a:t>at or </a:t>
            </a:r>
            <a:r>
              <a:rPr lang="en-US" sz="1600" u="sng" dirty="0">
                <a:solidFill>
                  <a:schemeClr val="accent3">
                    <a:lumMod val="75000"/>
                  </a:schemeClr>
                </a:solidFill>
              </a:rPr>
              <a:t>above the minimum wage</a:t>
            </a:r>
            <a:r>
              <a:rPr lang="en-US" sz="1600" dirty="0">
                <a:solidFill>
                  <a:schemeClr val="accent3">
                    <a:lumMod val="75000"/>
                  </a:schemeClr>
                </a:solidFill>
              </a:rPr>
              <a:t> </a:t>
            </a:r>
            <a:r>
              <a:rPr lang="en-US" sz="1600" dirty="0">
                <a:solidFill>
                  <a:sysClr val="windowText" lastClr="000000"/>
                </a:solidFill>
              </a:rPr>
              <a:t>in a setting </a:t>
            </a:r>
            <a:r>
              <a:rPr lang="en-US" sz="1600" u="sng" dirty="0">
                <a:solidFill>
                  <a:schemeClr val="accent3">
                    <a:lumMod val="75000"/>
                  </a:schemeClr>
                </a:solidFill>
              </a:rPr>
              <a:t>with others who are nondisabled</a:t>
            </a:r>
            <a:r>
              <a:rPr lang="en-US" sz="1600" dirty="0">
                <a:solidFill>
                  <a:schemeClr val="accent3">
                    <a:lumMod val="75000"/>
                  </a:schemeClr>
                </a:solidFill>
              </a:rPr>
              <a:t> </a:t>
            </a:r>
            <a:r>
              <a:rPr lang="en-US" sz="1600" dirty="0">
                <a:solidFill>
                  <a:sysClr val="windowText" lastClr="000000"/>
                </a:solidFill>
              </a:rPr>
              <a:t>for a period of </a:t>
            </a:r>
            <a:r>
              <a:rPr lang="en-US" sz="1600" u="sng" dirty="0">
                <a:solidFill>
                  <a:schemeClr val="accent3">
                    <a:lumMod val="75000"/>
                  </a:schemeClr>
                </a:solidFill>
              </a:rPr>
              <a:t>20 hours a week</a:t>
            </a:r>
            <a:r>
              <a:rPr lang="en-US" sz="1600" dirty="0"/>
              <a:t> </a:t>
            </a:r>
            <a:r>
              <a:rPr lang="en-US" sz="1600" dirty="0">
                <a:solidFill>
                  <a:sysClr val="windowText" lastClr="000000"/>
                </a:solidFill>
              </a:rPr>
              <a:t>for at </a:t>
            </a:r>
            <a:r>
              <a:rPr lang="en-US" sz="1600" u="sng" dirty="0">
                <a:solidFill>
                  <a:schemeClr val="accent3">
                    <a:lumMod val="75000"/>
                  </a:schemeClr>
                </a:solidFill>
              </a:rPr>
              <a:t>least 90 days</a:t>
            </a:r>
            <a:r>
              <a:rPr lang="en-US" sz="1600" dirty="0">
                <a:solidFill>
                  <a:schemeClr val="accent3">
                    <a:lumMod val="75000"/>
                  </a:schemeClr>
                </a:solidFill>
              </a:rPr>
              <a:t> </a:t>
            </a:r>
            <a:r>
              <a:rPr lang="en-US" sz="1600" dirty="0">
                <a:solidFill>
                  <a:sysClr val="windowText" lastClr="000000"/>
                </a:solidFill>
              </a:rPr>
              <a:t>at any time in the year since leaving high school. This includes military employment. </a:t>
            </a:r>
          </a:p>
          <a:p>
            <a:r>
              <a:rPr lang="en-US" sz="2400" dirty="0">
                <a:solidFill>
                  <a:sysClr val="windowText" lastClr="000000"/>
                </a:solidFill>
              </a:rPr>
              <a:t>Enrolled in other postsecondary education or training</a:t>
            </a:r>
          </a:p>
          <a:p>
            <a:pPr lvl="1"/>
            <a:r>
              <a:rPr lang="en-US" sz="1600" dirty="0">
                <a:solidFill>
                  <a:sysClr val="windowText" lastClr="000000"/>
                </a:solidFill>
              </a:rPr>
              <a:t>Youth has been enrolled on a full- or part-time basis for</a:t>
            </a:r>
            <a:r>
              <a:rPr lang="en-US" sz="1600" dirty="0"/>
              <a:t> </a:t>
            </a:r>
            <a:r>
              <a:rPr lang="en-US" sz="1600" u="sng" dirty="0">
                <a:solidFill>
                  <a:schemeClr val="accent3">
                    <a:lumMod val="75000"/>
                  </a:schemeClr>
                </a:solidFill>
              </a:rPr>
              <a:t>at least 1 complete term</a:t>
            </a:r>
            <a:r>
              <a:rPr lang="en-US" sz="1600" dirty="0">
                <a:solidFill>
                  <a:schemeClr val="accent3">
                    <a:lumMod val="75000"/>
                  </a:schemeClr>
                </a:solidFill>
              </a:rPr>
              <a:t> </a:t>
            </a:r>
            <a:r>
              <a:rPr lang="en-US" sz="1600" dirty="0">
                <a:solidFill>
                  <a:sysClr val="windowText" lastClr="000000"/>
                </a:solidFill>
              </a:rPr>
              <a:t>at any time in the year since leaving high school </a:t>
            </a:r>
            <a:r>
              <a:rPr lang="en-US" sz="1600" u="sng" dirty="0">
                <a:solidFill>
                  <a:schemeClr val="accent3">
                    <a:lumMod val="75000"/>
                  </a:schemeClr>
                </a:solidFill>
              </a:rPr>
              <a:t>in an education or training program</a:t>
            </a:r>
            <a:r>
              <a:rPr lang="en-US" sz="1600" dirty="0">
                <a:solidFill>
                  <a:schemeClr val="accent3">
                    <a:lumMod val="75000"/>
                  </a:schemeClr>
                </a:solidFill>
              </a:rPr>
              <a:t> </a:t>
            </a:r>
            <a:r>
              <a:rPr lang="en-US" sz="1600" dirty="0">
                <a:solidFill>
                  <a:sysClr val="windowText" lastClr="000000"/>
                </a:solidFill>
              </a:rPr>
              <a:t>(e.g., Job Corps, adult education, workforce development program, vocational technical school which is less than a two-year program).</a:t>
            </a:r>
          </a:p>
          <a:p>
            <a:r>
              <a:rPr lang="en-US" sz="2400" dirty="0">
                <a:solidFill>
                  <a:sysClr val="windowText" lastClr="000000"/>
                </a:solidFill>
              </a:rPr>
              <a:t>Some other employment</a:t>
            </a:r>
          </a:p>
          <a:p>
            <a:pPr lvl="1"/>
            <a:r>
              <a:rPr lang="en-US" sz="1600" dirty="0">
                <a:solidFill>
                  <a:sysClr val="windowText" lastClr="000000"/>
                </a:solidFill>
              </a:rPr>
              <a:t>Youth has</a:t>
            </a:r>
            <a:r>
              <a:rPr lang="en-US" sz="1600" dirty="0"/>
              <a:t> </a:t>
            </a:r>
            <a:r>
              <a:rPr lang="en-US" sz="1600" u="sng" dirty="0">
                <a:solidFill>
                  <a:schemeClr val="accent3">
                    <a:lumMod val="75000"/>
                  </a:schemeClr>
                </a:solidFill>
              </a:rPr>
              <a:t>worked for pay</a:t>
            </a:r>
            <a:r>
              <a:rPr lang="en-US" sz="1600" dirty="0">
                <a:solidFill>
                  <a:schemeClr val="accent3">
                    <a:lumMod val="75000"/>
                  </a:schemeClr>
                </a:solidFill>
              </a:rPr>
              <a:t> </a:t>
            </a:r>
            <a:r>
              <a:rPr lang="en-US" sz="1600" dirty="0">
                <a:solidFill>
                  <a:sysClr val="windowText" lastClr="000000"/>
                </a:solidFill>
              </a:rPr>
              <a:t>or been </a:t>
            </a:r>
            <a:r>
              <a:rPr lang="en-US" sz="1600" u="sng" dirty="0">
                <a:solidFill>
                  <a:schemeClr val="accent3">
                    <a:lumMod val="75000"/>
                  </a:schemeClr>
                </a:solidFill>
              </a:rPr>
              <a:t>self-employed</a:t>
            </a:r>
            <a:r>
              <a:rPr lang="en-US" sz="1600" dirty="0"/>
              <a:t> </a:t>
            </a:r>
            <a:r>
              <a:rPr lang="en-US" sz="1600" dirty="0">
                <a:solidFill>
                  <a:sysClr val="windowText" lastClr="000000"/>
                </a:solidFill>
              </a:rPr>
              <a:t>for a period of </a:t>
            </a:r>
            <a:r>
              <a:rPr lang="en-US" sz="1600" u="sng" dirty="0">
                <a:solidFill>
                  <a:schemeClr val="accent3">
                    <a:lumMod val="75000"/>
                  </a:schemeClr>
                </a:solidFill>
              </a:rPr>
              <a:t>at least 90 days</a:t>
            </a:r>
            <a:r>
              <a:rPr lang="en-US" sz="1600" dirty="0">
                <a:solidFill>
                  <a:schemeClr val="accent3">
                    <a:lumMod val="75000"/>
                  </a:schemeClr>
                </a:solidFill>
              </a:rPr>
              <a:t> </a:t>
            </a:r>
            <a:r>
              <a:rPr lang="en-US" sz="1600" dirty="0">
                <a:solidFill>
                  <a:sysClr val="windowText" lastClr="000000"/>
                </a:solidFill>
              </a:rPr>
              <a:t>at any time in the year since leaving high school. This includes working in a family business (e.g., farm, store, fishing, ranching, catering services, etc.).</a:t>
            </a:r>
          </a:p>
        </p:txBody>
      </p:sp>
      <p:sp>
        <p:nvSpPr>
          <p:cNvPr id="4" name="TextBox 3"/>
          <p:cNvSpPr txBox="1"/>
          <p:nvPr/>
        </p:nvSpPr>
        <p:spPr>
          <a:xfrm>
            <a:off x="2727767" y="5807898"/>
            <a:ext cx="6736466" cy="64633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When a student is not included in any of the above categories, the student is considered as “not engaged in the community.”</a:t>
            </a:r>
          </a:p>
        </p:txBody>
      </p:sp>
    </p:spTree>
    <p:extLst>
      <p:ext uri="{BB962C8B-B14F-4D97-AF65-F5344CB8AC3E}">
        <p14:creationId xmlns:p14="http://schemas.microsoft.com/office/powerpoint/2010/main" val="401164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the Post-school Outcomes? </a:t>
            </a:r>
            <a:br>
              <a:rPr lang="en-US" dirty="0"/>
            </a:br>
            <a:endParaRPr lang="en-US" dirty="0"/>
          </a:p>
        </p:txBody>
      </p:sp>
      <p:graphicFrame>
        <p:nvGraphicFramePr>
          <p:cNvPr id="4" name="Content Placeholder 2" descr=" State&#10;Higher Ed 556, 22%&#10;Competitive Emp 1227, 48%&#10;Other Ed or Training 93, 4%&#10;Other Emp 204, 8%&#10;Not Engaged 486, 19%&#10;">
            <a:extLst>
              <a:ext uri="{FF2B5EF4-FFF2-40B4-BE49-F238E27FC236}">
                <a16:creationId xmlns:a16="http://schemas.microsoft.com/office/drawing/2014/main" id="{D5D29086-891E-6911-C4D1-2D38797F739D}"/>
              </a:ext>
            </a:extLst>
          </p:cNvPr>
          <p:cNvGraphicFramePr>
            <a:graphicFrameLocks noGrp="1"/>
          </p:cNvGraphicFramePr>
          <p:nvPr>
            <p:ph idx="1"/>
            <p:extLst>
              <p:ext uri="{D42A27DB-BD31-4B8C-83A1-F6EECF244321}">
                <p14:modId xmlns:p14="http://schemas.microsoft.com/office/powerpoint/2010/main" val="267939006"/>
              </p:ext>
            </p:extLst>
          </p:nvPr>
        </p:nvGraphicFramePr>
        <p:xfrm>
          <a:off x="838200" y="1278083"/>
          <a:ext cx="10515600" cy="500541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2B4EBB66-9E9D-4F02-923E-D03694BDE662}"/>
              </a:ext>
            </a:extLst>
          </p:cNvPr>
          <p:cNvSpPr txBox="1"/>
          <p:nvPr/>
        </p:nvSpPr>
        <p:spPr>
          <a:xfrm>
            <a:off x="4024746" y="6283492"/>
            <a:ext cx="6096000" cy="369332"/>
          </a:xfrm>
          <a:prstGeom prst="rect">
            <a:avLst/>
          </a:prstGeom>
          <a:noFill/>
        </p:spPr>
        <p:txBody>
          <a:bodyPr wrap="square">
            <a:spAutoFit/>
          </a:bodyPr>
          <a:lstStyle/>
          <a:p>
            <a:r>
              <a:rPr lang="en-US" dirty="0"/>
              <a:t>Percentage of students reporting different outcomes</a:t>
            </a:r>
          </a:p>
        </p:txBody>
      </p:sp>
    </p:spTree>
    <p:extLst>
      <p:ext uri="{BB962C8B-B14F-4D97-AF65-F5344CB8AC3E}">
        <p14:creationId xmlns:p14="http://schemas.microsoft.com/office/powerpoint/2010/main" val="640374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How are students engaged?</a:t>
            </a:r>
          </a:p>
        </p:txBody>
      </p:sp>
      <p:graphicFrame>
        <p:nvGraphicFramePr>
          <p:cNvPr id="4" name="Content Placeholder 3" descr="Exiter engagement 2019 to 2022.&#10;Students have had a gradual decline in Higher education from 26% between 2019 to 22% in 2022. &#10;Competitive employment, in contrast, has increased from 41% to 48% between 2019 to 2022. &#10;Other education and other employment varies between 3% and 8%. &#10;Students who were not engaged increased between 20% to 22% between 2019 and 2021, but then decreased to 19% in 2022!">
            <a:extLst>
              <a:ext uri="{FF2B5EF4-FFF2-40B4-BE49-F238E27FC236}">
                <a16:creationId xmlns:a16="http://schemas.microsoft.com/office/drawing/2014/main" id="{AF760AB7-8276-4F3A-BFC2-E89389909BA7}"/>
              </a:ext>
            </a:extLst>
          </p:cNvPr>
          <p:cNvGraphicFramePr>
            <a:graphicFrameLocks noGrp="1"/>
          </p:cNvGraphicFramePr>
          <p:nvPr>
            <p:ph idx="1"/>
            <p:extLst>
              <p:ext uri="{D42A27DB-BD31-4B8C-83A1-F6EECF244321}">
                <p14:modId xmlns:p14="http://schemas.microsoft.com/office/powerpoint/2010/main" val="493768480"/>
              </p:ext>
            </p:extLst>
          </p:nvPr>
        </p:nvGraphicFramePr>
        <p:xfrm>
          <a:off x="838200" y="1554163"/>
          <a:ext cx="10515600" cy="43513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82736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Measurements ABC</a:t>
            </a:r>
          </a:p>
        </p:txBody>
      </p:sp>
      <p:sp>
        <p:nvSpPr>
          <p:cNvPr id="3" name="Content Placeholder 2"/>
          <p:cNvSpPr>
            <a:spLocks noGrp="1"/>
          </p:cNvSpPr>
          <p:nvPr>
            <p:ph idx="1"/>
          </p:nvPr>
        </p:nvSpPr>
        <p:spPr/>
        <p:txBody>
          <a:bodyPr/>
          <a:lstStyle/>
          <a:p>
            <a:pPr marL="45720" indent="0">
              <a:buNone/>
            </a:pPr>
            <a:r>
              <a:rPr lang="en-US" sz="1600" b="0" dirty="0"/>
              <a:t>The 4 PSO categories feed into measurements ABC under </a:t>
            </a:r>
            <a:r>
              <a:rPr lang="en-US" sz="1600" dirty="0"/>
              <a:t>State Performance Plan Indicator 14</a:t>
            </a:r>
            <a:r>
              <a:rPr lang="en-US" sz="1600" b="0" dirty="0"/>
              <a:t>, upon which Colorado and AUs are evaluated.</a:t>
            </a:r>
          </a:p>
          <a:p>
            <a:pPr marL="45720" indent="0">
              <a:buNone/>
            </a:pPr>
            <a:endParaRPr lang="en-US" sz="2000" b="0" dirty="0"/>
          </a:p>
          <a:p>
            <a:endParaRPr lang="en-US" dirty="0"/>
          </a:p>
          <a:p>
            <a:endParaRPr lang="en-US" dirty="0"/>
          </a:p>
          <a:p>
            <a:endParaRPr lang="en-US" dirty="0"/>
          </a:p>
        </p:txBody>
      </p:sp>
      <p:sp>
        <p:nvSpPr>
          <p:cNvPr id="4" name="Content Placeholder 2"/>
          <p:cNvSpPr txBox="1">
            <a:spLocks/>
          </p:cNvSpPr>
          <p:nvPr/>
        </p:nvSpPr>
        <p:spPr>
          <a:xfrm>
            <a:off x="508000" y="1893693"/>
            <a:ext cx="5854218" cy="3916799"/>
          </a:xfrm>
          <a:prstGeom prst="rect">
            <a:avLst/>
          </a:prstGeom>
        </p:spPr>
        <p:txBody>
          <a:bodyPr vert="horz" lIns="91440" tIns="45720" rIns="91440" bIns="45720" rtlCol="0">
            <a:noAutofit/>
          </a:bodyPr>
          <a:lstStyle>
            <a:lvl1pPr marL="502920" indent="-457200" algn="l" defTabSz="914400" rtl="0" eaLnBrk="1" latinLnBrk="0" hangingPunct="1">
              <a:spcBef>
                <a:spcPct val="20000"/>
              </a:spcBef>
              <a:buClr>
                <a:schemeClr val="accent1"/>
              </a:buClr>
              <a:buSzPct val="110000"/>
              <a:buFont typeface="Wingdings" charset="2"/>
              <a:buChar char="§"/>
              <a:defRPr sz="2800" b="1" kern="1200" spc="150" baseline="0">
                <a:solidFill>
                  <a:schemeClr val="tx1"/>
                </a:solidFill>
                <a:latin typeface="+mn-lt"/>
                <a:ea typeface="+mn-ea"/>
                <a:cs typeface="+mn-cs"/>
              </a:defRPr>
            </a:lvl1pPr>
            <a:lvl2pPr marL="822960" indent="-457200" algn="l" defTabSz="914400" rtl="0" eaLnBrk="1" latinLnBrk="0" hangingPunct="1">
              <a:spcBef>
                <a:spcPct val="20000"/>
              </a:spcBef>
              <a:buClr>
                <a:schemeClr val="accent2"/>
              </a:buClr>
              <a:buSzPct val="110000"/>
              <a:buFont typeface="Wingdings" charset="2"/>
              <a:buChar char="§"/>
              <a:defRPr sz="2600" kern="1200" spc="100" baseline="0">
                <a:solidFill>
                  <a:srgbClr val="5C6670"/>
                </a:solidFill>
                <a:latin typeface="+mn-lt"/>
                <a:ea typeface="+mn-ea"/>
                <a:cs typeface="+mn-cs"/>
              </a:defRPr>
            </a:lvl2pPr>
            <a:lvl3pPr marL="925830" indent="-285750" algn="l" defTabSz="914400" rtl="0" eaLnBrk="1" latinLnBrk="0" hangingPunct="1">
              <a:spcBef>
                <a:spcPct val="20000"/>
              </a:spcBef>
              <a:buClr>
                <a:schemeClr val="accent3"/>
              </a:buClr>
              <a:buSzPct val="110000"/>
              <a:buFont typeface="Wingdings" charset="2"/>
              <a:buChar char="§"/>
              <a:defRPr sz="2400" kern="1200" spc="100" baseline="0">
                <a:solidFill>
                  <a:srgbClr val="5C6670"/>
                </a:solidFill>
                <a:latin typeface="+mn-lt"/>
                <a:ea typeface="+mn-ea"/>
                <a:cs typeface="+mn-cs"/>
              </a:defRPr>
            </a:lvl3pPr>
            <a:lvl4pPr marL="1200150" indent="-285750" algn="l" defTabSz="914400" rtl="0" eaLnBrk="1" latinLnBrk="0" hangingPunct="1">
              <a:spcBef>
                <a:spcPct val="20000"/>
              </a:spcBef>
              <a:buClr>
                <a:schemeClr val="accent4"/>
              </a:buClr>
              <a:buSzPct val="110000"/>
              <a:buFont typeface="Wingdings" charset="2"/>
              <a:buChar char="§"/>
              <a:defRPr sz="2200" kern="1200">
                <a:solidFill>
                  <a:srgbClr val="5C6670"/>
                </a:solidFill>
                <a:latin typeface="+mn-lt"/>
                <a:ea typeface="+mn-ea"/>
                <a:cs typeface="+mn-cs"/>
              </a:defRPr>
            </a:lvl4pPr>
            <a:lvl5pPr marL="1383030" indent="-285750" algn="l" defTabSz="914400" rtl="0" eaLnBrk="1" latinLnBrk="0" hangingPunct="1">
              <a:spcBef>
                <a:spcPct val="20000"/>
              </a:spcBef>
              <a:buClr>
                <a:schemeClr val="accent6"/>
              </a:buClr>
              <a:buSzPct val="110000"/>
              <a:buFont typeface="Wingdings" charset="2"/>
              <a:buChar char="§"/>
              <a:defRPr sz="2000" kern="1200" spc="100" baseline="0">
                <a:solidFill>
                  <a:srgbClr val="5C6670"/>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r>
              <a:rPr lang="en-US" sz="2400" dirty="0"/>
              <a:t>Enrolled in Higher Ed</a:t>
            </a:r>
          </a:p>
          <a:p>
            <a:endParaRPr lang="en-US" sz="2400" dirty="0"/>
          </a:p>
          <a:p>
            <a:r>
              <a:rPr lang="en-US" sz="2400" dirty="0"/>
              <a:t>Competitively Employed</a:t>
            </a:r>
          </a:p>
          <a:p>
            <a:endParaRPr lang="en-US" sz="2400" dirty="0"/>
          </a:p>
          <a:p>
            <a:r>
              <a:rPr lang="en-US" sz="2400" dirty="0"/>
              <a:t>Enrolled in other postsecondary education or training</a:t>
            </a:r>
          </a:p>
          <a:p>
            <a:endParaRPr lang="en-US" sz="2400" dirty="0"/>
          </a:p>
          <a:p>
            <a:r>
              <a:rPr lang="en-US" sz="2400" dirty="0"/>
              <a:t>Some other employment</a:t>
            </a:r>
          </a:p>
          <a:p>
            <a:pPr marL="45720" indent="0">
              <a:buNone/>
            </a:pPr>
            <a:endParaRPr lang="en-US" sz="2000" b="0" dirty="0"/>
          </a:p>
          <a:p>
            <a:endParaRPr lang="en-US" dirty="0"/>
          </a:p>
        </p:txBody>
      </p:sp>
      <p:grpSp>
        <p:nvGrpSpPr>
          <p:cNvPr id="12" name="Group 11" descr="Bracket indicating that 1 Indicator 14 Category is part of Measurement A:&#10;Enrolled in Higher Ed&#10;" title="Measurement A Visual"/>
          <p:cNvGrpSpPr/>
          <p:nvPr/>
        </p:nvGrpSpPr>
        <p:grpSpPr>
          <a:xfrm>
            <a:off x="5058657" y="1836999"/>
            <a:ext cx="2129742" cy="646331"/>
            <a:chOff x="5800363" y="1841273"/>
            <a:chExt cx="2129742" cy="646331"/>
          </a:xfrm>
        </p:grpSpPr>
        <p:sp>
          <p:nvSpPr>
            <p:cNvPr id="5" name="Right Brace 4"/>
            <p:cNvSpPr/>
            <p:nvPr/>
          </p:nvSpPr>
          <p:spPr>
            <a:xfrm>
              <a:off x="5800363" y="1841673"/>
              <a:ext cx="243069" cy="578734"/>
            </a:xfrm>
            <a:prstGeom prst="rightBrace">
              <a:avLst/>
            </a:prstGeom>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dirty="0"/>
            </a:p>
          </p:txBody>
        </p:sp>
        <p:sp>
          <p:nvSpPr>
            <p:cNvPr id="6" name="TextBox 5"/>
            <p:cNvSpPr txBox="1"/>
            <p:nvPr/>
          </p:nvSpPr>
          <p:spPr>
            <a:xfrm>
              <a:off x="6043431" y="1841273"/>
              <a:ext cx="1886674" cy="646331"/>
            </a:xfrm>
            <a:prstGeom prst="rect">
              <a:avLst/>
            </a:prstGeom>
            <a:noFill/>
          </p:spPr>
          <p:txBody>
            <a:bodyPr wrap="square" rtlCol="0">
              <a:spAutoFit/>
            </a:bodyPr>
            <a:lstStyle/>
            <a:p>
              <a:r>
                <a:rPr lang="en-US" dirty="0"/>
                <a:t>Higher Ed = </a:t>
              </a:r>
              <a:r>
                <a:rPr lang="en-US" b="1" dirty="0"/>
                <a:t>Measurement A</a:t>
              </a:r>
            </a:p>
          </p:txBody>
        </p:sp>
      </p:grpSp>
      <p:grpSp>
        <p:nvGrpSpPr>
          <p:cNvPr id="13" name="Group 12" descr="Bracket indicating that 2 Indicator 14 Categories are part of Measurement B:&#10;Enrolled in Higher Ed&#10;Competitively Employed&#10;" title="Measurement B Visual"/>
          <p:cNvGrpSpPr/>
          <p:nvPr/>
        </p:nvGrpSpPr>
        <p:grpSpPr>
          <a:xfrm>
            <a:off x="7247372" y="1836999"/>
            <a:ext cx="2157901" cy="1661433"/>
            <a:chOff x="7720170" y="1836999"/>
            <a:chExt cx="2157901" cy="1661433"/>
          </a:xfrm>
        </p:grpSpPr>
        <p:sp>
          <p:nvSpPr>
            <p:cNvPr id="7" name="Right Brace 6"/>
            <p:cNvSpPr/>
            <p:nvPr/>
          </p:nvSpPr>
          <p:spPr>
            <a:xfrm>
              <a:off x="7720170" y="1836999"/>
              <a:ext cx="328817" cy="1661433"/>
            </a:xfrm>
            <a:prstGeom prst="rightBrace">
              <a:avLst/>
            </a:prstGeom>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dirty="0"/>
            </a:p>
          </p:txBody>
        </p:sp>
        <p:sp>
          <p:nvSpPr>
            <p:cNvPr id="8" name="TextBox 7"/>
            <p:cNvSpPr txBox="1"/>
            <p:nvPr/>
          </p:nvSpPr>
          <p:spPr>
            <a:xfrm>
              <a:off x="7991397" y="2064659"/>
              <a:ext cx="1886674" cy="1200329"/>
            </a:xfrm>
            <a:prstGeom prst="rect">
              <a:avLst/>
            </a:prstGeom>
            <a:noFill/>
          </p:spPr>
          <p:txBody>
            <a:bodyPr wrap="square" rtlCol="0">
              <a:spAutoFit/>
            </a:bodyPr>
            <a:lstStyle/>
            <a:p>
              <a:r>
                <a:rPr lang="en-US" dirty="0"/>
                <a:t>Higher Ed + Competitive Employment = </a:t>
              </a:r>
              <a:r>
                <a:rPr lang="en-US" b="1" dirty="0"/>
                <a:t>Measurement B</a:t>
              </a:r>
            </a:p>
          </p:txBody>
        </p:sp>
      </p:grpSp>
      <p:grpSp>
        <p:nvGrpSpPr>
          <p:cNvPr id="14" name="Group 13" descr="Bracket indicating that all 4 Indicator 14 Categories are part of Measurement C:&#10;Enrolled in Higher Ed&#10;Competitively Employed&#10;Enrolled in other postsecondary education or training&#10;Some other employment&#10;" title="Measurement C Visual"/>
          <p:cNvGrpSpPr/>
          <p:nvPr/>
        </p:nvGrpSpPr>
        <p:grpSpPr>
          <a:xfrm>
            <a:off x="9479758" y="1837000"/>
            <a:ext cx="2239235" cy="3682058"/>
            <a:chOff x="9701349" y="1837000"/>
            <a:chExt cx="2239235" cy="3682058"/>
          </a:xfrm>
        </p:grpSpPr>
        <p:sp>
          <p:nvSpPr>
            <p:cNvPr id="9" name="Right Brace 8"/>
            <p:cNvSpPr/>
            <p:nvPr/>
          </p:nvSpPr>
          <p:spPr>
            <a:xfrm>
              <a:off x="9701349" y="1837000"/>
              <a:ext cx="335666" cy="3682058"/>
            </a:xfrm>
            <a:prstGeom prst="rightBrace">
              <a:avLst/>
            </a:prstGeom>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dirty="0"/>
            </a:p>
          </p:txBody>
        </p:sp>
        <p:sp>
          <p:nvSpPr>
            <p:cNvPr id="10" name="TextBox 9"/>
            <p:cNvSpPr txBox="1"/>
            <p:nvPr/>
          </p:nvSpPr>
          <p:spPr>
            <a:xfrm>
              <a:off x="10053910" y="3378650"/>
              <a:ext cx="1886674" cy="646331"/>
            </a:xfrm>
            <a:prstGeom prst="rect">
              <a:avLst/>
            </a:prstGeom>
            <a:noFill/>
          </p:spPr>
          <p:txBody>
            <a:bodyPr wrap="square" rtlCol="0">
              <a:spAutoFit/>
            </a:bodyPr>
            <a:lstStyle/>
            <a:p>
              <a:r>
                <a:rPr lang="en-US" dirty="0"/>
                <a:t>All Categories = </a:t>
              </a:r>
              <a:r>
                <a:rPr lang="en-US" b="1" dirty="0"/>
                <a:t>Measurement C</a:t>
              </a:r>
            </a:p>
          </p:txBody>
        </p:sp>
      </p:grpSp>
      <p:sp>
        <p:nvSpPr>
          <p:cNvPr id="11" name="TextBox 10"/>
          <p:cNvSpPr txBox="1"/>
          <p:nvPr/>
        </p:nvSpPr>
        <p:spPr>
          <a:xfrm>
            <a:off x="2270567" y="5972510"/>
            <a:ext cx="6736466" cy="715089"/>
          </a:xfrm>
          <a:prstGeom prst="roundRect">
            <a:avLst/>
          </a:prstGeom>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dirty="0"/>
              <a:t>When a student is not in any of the above categories, the student is considered as “Not Engaged in the Community.”</a:t>
            </a:r>
          </a:p>
        </p:txBody>
      </p:sp>
    </p:spTree>
    <p:extLst>
      <p:ext uri="{BB962C8B-B14F-4D97-AF65-F5344CB8AC3E}">
        <p14:creationId xmlns:p14="http://schemas.microsoft.com/office/powerpoint/2010/main" val="2932281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solidFill>
                  <a:schemeClr val="bg1"/>
                </a:solidFill>
                <a:latin typeface="+mn-lt"/>
              </a:rPr>
              <a:t>Indicator 14 Results 2019 to 2022</a:t>
            </a:r>
          </a:p>
        </p:txBody>
      </p:sp>
      <p:graphicFrame>
        <p:nvGraphicFramePr>
          <p:cNvPr id="7" name="Content Placeholder 6" descr="Indicator 14A addresses higher education.  The state has not met the target in the last 4 years.  The rate has also been dropping. ">
            <a:extLst>
              <a:ext uri="{FF2B5EF4-FFF2-40B4-BE49-F238E27FC236}">
                <a16:creationId xmlns:a16="http://schemas.microsoft.com/office/drawing/2014/main" id="{80FDD9FF-37FE-496B-BCF9-16F22B0D7A97}"/>
              </a:ext>
            </a:extLst>
          </p:cNvPr>
          <p:cNvGraphicFramePr>
            <a:graphicFrameLocks noGrp="1"/>
          </p:cNvGraphicFramePr>
          <p:nvPr>
            <p:ph idx="10"/>
            <p:extLst>
              <p:ext uri="{D42A27DB-BD31-4B8C-83A1-F6EECF244321}">
                <p14:modId xmlns:p14="http://schemas.microsoft.com/office/powerpoint/2010/main" val="1513034075"/>
              </p:ext>
            </p:extLst>
          </p:nvPr>
        </p:nvGraphicFramePr>
        <p:xfrm>
          <a:off x="508000" y="1444625"/>
          <a:ext cx="3603625" cy="47291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7" descr="Indicator 14B combines higher education and competitive employment. The state has not met the target in the last 4 years.  The rate slightly increasing. ">
            <a:extLst>
              <a:ext uri="{FF2B5EF4-FFF2-40B4-BE49-F238E27FC236}">
                <a16:creationId xmlns:a16="http://schemas.microsoft.com/office/drawing/2014/main" id="{9072335C-C69D-4BAE-B7F7-D53510A99017}"/>
              </a:ext>
            </a:extLst>
          </p:cNvPr>
          <p:cNvGraphicFramePr>
            <a:graphicFrameLocks noGrp="1"/>
          </p:cNvGraphicFramePr>
          <p:nvPr>
            <p:ph idx="12"/>
            <p:extLst>
              <p:ext uri="{D42A27DB-BD31-4B8C-83A1-F6EECF244321}">
                <p14:modId xmlns:p14="http://schemas.microsoft.com/office/powerpoint/2010/main" val="2191295388"/>
              </p:ext>
            </p:extLst>
          </p:nvPr>
        </p:nvGraphicFramePr>
        <p:xfrm>
          <a:off x="4294188" y="1439863"/>
          <a:ext cx="3603625" cy="47291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9" descr="Indicator 14C combines higher education, competitive employment, other education, and other employment (basically all engagement). The state has not met the target in the last 2 years, but did meet it this year.  The rate slightly increasing from last year. ">
            <a:extLst>
              <a:ext uri="{FF2B5EF4-FFF2-40B4-BE49-F238E27FC236}">
                <a16:creationId xmlns:a16="http://schemas.microsoft.com/office/drawing/2014/main" id="{3C0E7DC1-4870-4B13-9A4C-B8EF24D8DEE9}"/>
              </a:ext>
            </a:extLst>
          </p:cNvPr>
          <p:cNvGraphicFramePr>
            <a:graphicFrameLocks noGrp="1"/>
          </p:cNvGraphicFramePr>
          <p:nvPr>
            <p:ph idx="11"/>
            <p:extLst>
              <p:ext uri="{D42A27DB-BD31-4B8C-83A1-F6EECF244321}">
                <p14:modId xmlns:p14="http://schemas.microsoft.com/office/powerpoint/2010/main" val="1594340415"/>
              </p:ext>
            </p:extLst>
          </p:nvPr>
        </p:nvGraphicFramePr>
        <p:xfrm>
          <a:off x="8085138" y="1439863"/>
          <a:ext cx="3603625" cy="47307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03219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C636B3-F3AC-60A8-DEFC-A4353631D4A6}"/>
              </a:ext>
            </a:extLst>
          </p:cNvPr>
          <p:cNvSpPr>
            <a:spLocks noGrp="1"/>
          </p:cNvSpPr>
          <p:nvPr>
            <p:ph type="ctrTitle"/>
          </p:nvPr>
        </p:nvSpPr>
        <p:spPr/>
        <p:txBody>
          <a:bodyPr/>
          <a:lstStyle/>
          <a:p>
            <a:r>
              <a:rPr lang="en-US" sz="4000" b="0" kern="1200" spc="0" dirty="0">
                <a:solidFill>
                  <a:srgbClr val="FFFFFF"/>
                </a:solidFill>
                <a:latin typeface="+mn-lt"/>
                <a:ea typeface="+mn-ea"/>
                <a:cs typeface="+mn-cs"/>
              </a:rPr>
              <a:t>This report summarizes the results of the post-school outcome interview for the State </a:t>
            </a:r>
            <a:r>
              <a:rPr lang="en-US" sz="4000" b="0" kern="1200" spc="0">
                <a:solidFill>
                  <a:srgbClr val="FFFFFF"/>
                </a:solidFill>
                <a:latin typeface="+mn-lt"/>
                <a:ea typeface="+mn-ea"/>
                <a:cs typeface="+mn-cs"/>
              </a:rPr>
              <a:t>of Colorado</a:t>
            </a:r>
            <a:endParaRPr lang="en-US" dirty="0"/>
          </a:p>
        </p:txBody>
      </p:sp>
    </p:spTree>
    <p:extLst>
      <p:ext uri="{BB962C8B-B14F-4D97-AF65-F5344CB8AC3E}">
        <p14:creationId xmlns:p14="http://schemas.microsoft.com/office/powerpoint/2010/main" val="449034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800" dirty="0"/>
              <a:t>Do engagement patterns differ between male and female?</a:t>
            </a:r>
          </a:p>
        </p:txBody>
      </p:sp>
      <p:sp>
        <p:nvSpPr>
          <p:cNvPr id="6" name="Arrow: Pentagon 5">
            <a:extLst>
              <a:ext uri="{FF2B5EF4-FFF2-40B4-BE49-F238E27FC236}">
                <a16:creationId xmlns:a16="http://schemas.microsoft.com/office/drawing/2014/main" id="{83735CE8-33A2-4258-BC67-BFF62D649A22}"/>
              </a:ext>
            </a:extLst>
          </p:cNvPr>
          <p:cNvSpPr/>
          <p:nvPr/>
        </p:nvSpPr>
        <p:spPr>
          <a:xfrm>
            <a:off x="343049" y="2787805"/>
            <a:ext cx="1662731" cy="1282390"/>
          </a:xfrm>
          <a:prstGeom prst="homePlat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Black bar is State’s Overall %</a:t>
            </a:r>
          </a:p>
        </p:txBody>
      </p:sp>
      <p:graphicFrame>
        <p:nvGraphicFramePr>
          <p:cNvPr id="4" name="Content Placeholder 3" descr="Outcome by Gender 2019-2022.  Female students are more likely then males to be engaged  in higher education (27% compared to 19% in 2022). Alternatively, male students were more likely to be competitively employed (51% in 2022) than female students (41% in 2022). Female students were more likely to be &quot;not engaged&quot; at 21% in 2022 compared to  males at 18%. ">
            <a:extLst>
              <a:ext uri="{FF2B5EF4-FFF2-40B4-BE49-F238E27FC236}">
                <a16:creationId xmlns:a16="http://schemas.microsoft.com/office/drawing/2014/main" id="{CFB5FB04-4481-46ED-9C50-0BEF2D63044F}"/>
              </a:ext>
            </a:extLst>
          </p:cNvPr>
          <p:cNvGraphicFramePr>
            <a:graphicFrameLocks noGrp="1"/>
          </p:cNvGraphicFramePr>
          <p:nvPr>
            <p:ph idx="1"/>
            <p:extLst>
              <p:ext uri="{D42A27DB-BD31-4B8C-83A1-F6EECF244321}">
                <p14:modId xmlns:p14="http://schemas.microsoft.com/office/powerpoint/2010/main" val="4078018858"/>
              </p:ext>
            </p:extLst>
          </p:nvPr>
        </p:nvGraphicFramePr>
        <p:xfrm>
          <a:off x="838200" y="1554163"/>
          <a:ext cx="10515600" cy="4351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25485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do engagement patterns differ by race? </a:t>
            </a:r>
          </a:p>
        </p:txBody>
      </p:sp>
      <p:sp>
        <p:nvSpPr>
          <p:cNvPr id="18" name="Arrow: Pentagon 17">
            <a:extLst>
              <a:ext uri="{FF2B5EF4-FFF2-40B4-BE49-F238E27FC236}">
                <a16:creationId xmlns:a16="http://schemas.microsoft.com/office/drawing/2014/main" id="{7FDAFA88-02DF-4049-B25C-A639B6DB3C18}"/>
              </a:ext>
            </a:extLst>
          </p:cNvPr>
          <p:cNvSpPr/>
          <p:nvPr/>
        </p:nvSpPr>
        <p:spPr>
          <a:xfrm>
            <a:off x="127024" y="1985280"/>
            <a:ext cx="954315" cy="641195"/>
          </a:xfrm>
          <a:prstGeom prst="homePlat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t>Black bar is State’s Overall %</a:t>
            </a:r>
          </a:p>
        </p:txBody>
      </p:sp>
      <p:sp>
        <p:nvSpPr>
          <p:cNvPr id="23" name="TextBox 22">
            <a:extLst>
              <a:ext uri="{FF2B5EF4-FFF2-40B4-BE49-F238E27FC236}">
                <a16:creationId xmlns:a16="http://schemas.microsoft.com/office/drawing/2014/main" id="{2550F0F5-6257-4F11-A6ED-C4B86AC89117}"/>
              </a:ext>
            </a:extLst>
          </p:cNvPr>
          <p:cNvSpPr txBox="1"/>
          <p:nvPr/>
        </p:nvSpPr>
        <p:spPr>
          <a:xfrm rot="16200000">
            <a:off x="344129" y="1690697"/>
            <a:ext cx="1769806" cy="369332"/>
          </a:xfrm>
          <a:prstGeom prst="rect">
            <a:avLst/>
          </a:prstGeom>
          <a:noFill/>
        </p:spPr>
        <p:txBody>
          <a:bodyPr wrap="square" rtlCol="0">
            <a:spAutoFit/>
          </a:bodyPr>
          <a:lstStyle/>
          <a:p>
            <a:r>
              <a:rPr lang="en-US" b="1" dirty="0">
                <a:solidFill>
                  <a:schemeClr val="tx1">
                    <a:lumMod val="50000"/>
                  </a:schemeClr>
                </a:solidFill>
              </a:rPr>
              <a:t>Hispanic/Latino</a:t>
            </a:r>
          </a:p>
        </p:txBody>
      </p:sp>
      <p:pic>
        <p:nvPicPr>
          <p:cNvPr id="9" name="Content Placeholder 8" descr="Hispanic students were more likely to be in competitive employment than the state average and less likely to be in Higher education. ">
            <a:extLst>
              <a:ext uri="{FF2B5EF4-FFF2-40B4-BE49-F238E27FC236}">
                <a16:creationId xmlns:a16="http://schemas.microsoft.com/office/drawing/2014/main" id="{9C8FE616-AA97-8B8E-8AAB-5236B694DC2E}"/>
              </a:ext>
            </a:extLst>
          </p:cNvPr>
          <p:cNvPicPr>
            <a:picLocks noGrp="1" noChangeAspect="1"/>
          </p:cNvPicPr>
          <p:nvPr>
            <p:ph sz="quarter" idx="10"/>
          </p:nvPr>
        </p:nvPicPr>
        <p:blipFill>
          <a:blip r:embed="rId3"/>
          <a:stretch>
            <a:fillRect/>
          </a:stretch>
        </p:blipFill>
        <p:spPr>
          <a:xfrm>
            <a:off x="504267" y="847166"/>
            <a:ext cx="5547841" cy="2645893"/>
          </a:xfrm>
          <a:prstGeom prst="rect">
            <a:avLst/>
          </a:prstGeom>
        </p:spPr>
      </p:pic>
      <p:sp>
        <p:nvSpPr>
          <p:cNvPr id="25" name="TextBox 24">
            <a:extLst>
              <a:ext uri="{FF2B5EF4-FFF2-40B4-BE49-F238E27FC236}">
                <a16:creationId xmlns:a16="http://schemas.microsoft.com/office/drawing/2014/main" id="{46641145-C522-4D55-98DF-5465BEAEABD3}"/>
              </a:ext>
            </a:extLst>
          </p:cNvPr>
          <p:cNvSpPr txBox="1"/>
          <p:nvPr/>
        </p:nvSpPr>
        <p:spPr>
          <a:xfrm rot="16200000">
            <a:off x="5963265" y="1552197"/>
            <a:ext cx="1769806" cy="646331"/>
          </a:xfrm>
          <a:prstGeom prst="rect">
            <a:avLst/>
          </a:prstGeom>
          <a:noFill/>
        </p:spPr>
        <p:txBody>
          <a:bodyPr wrap="square" rtlCol="0">
            <a:spAutoFit/>
          </a:bodyPr>
          <a:lstStyle/>
          <a:p>
            <a:r>
              <a:rPr lang="en-US" b="1" dirty="0">
                <a:solidFill>
                  <a:schemeClr val="tx1">
                    <a:lumMod val="50000"/>
                  </a:schemeClr>
                </a:solidFill>
              </a:rPr>
              <a:t>African American/Black</a:t>
            </a:r>
          </a:p>
        </p:txBody>
      </p:sp>
      <p:pic>
        <p:nvPicPr>
          <p:cNvPr id="12" name="Content Placeholder 11" descr="African American students have had varying results over the years.  This past year they were slightly less likely to be competitively employed, but better than the previous year. Last year African American students were more likely to be in higher education than the average, but this year they dropped below.  Their non-engagement has improved and is similar to the average this year. ">
            <a:extLst>
              <a:ext uri="{FF2B5EF4-FFF2-40B4-BE49-F238E27FC236}">
                <a16:creationId xmlns:a16="http://schemas.microsoft.com/office/drawing/2014/main" id="{1D4A7A35-E3C3-515C-0354-757236F9FFB1}"/>
              </a:ext>
            </a:extLst>
          </p:cNvPr>
          <p:cNvPicPr>
            <a:picLocks noGrp="1" noChangeAspect="1"/>
          </p:cNvPicPr>
          <p:nvPr>
            <p:ph sz="quarter" idx="12"/>
          </p:nvPr>
        </p:nvPicPr>
        <p:blipFill>
          <a:blip r:embed="rId4"/>
          <a:stretch>
            <a:fillRect/>
          </a:stretch>
        </p:blipFill>
        <p:spPr>
          <a:xfrm>
            <a:off x="6133542" y="847166"/>
            <a:ext cx="5547841" cy="2645893"/>
          </a:xfrm>
          <a:prstGeom prst="rect">
            <a:avLst/>
          </a:prstGeom>
        </p:spPr>
      </p:pic>
      <p:sp>
        <p:nvSpPr>
          <p:cNvPr id="19" name="Arrow: Pentagon 18">
            <a:extLst>
              <a:ext uri="{FF2B5EF4-FFF2-40B4-BE49-F238E27FC236}">
                <a16:creationId xmlns:a16="http://schemas.microsoft.com/office/drawing/2014/main" id="{C1327627-897C-4BBC-A630-08C63D22E25F}"/>
              </a:ext>
            </a:extLst>
          </p:cNvPr>
          <p:cNvSpPr/>
          <p:nvPr/>
        </p:nvSpPr>
        <p:spPr>
          <a:xfrm>
            <a:off x="90050" y="4621432"/>
            <a:ext cx="954315" cy="641195"/>
          </a:xfrm>
          <a:prstGeom prst="homePlat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t>Black bar is State’s Overall %</a:t>
            </a:r>
          </a:p>
        </p:txBody>
      </p:sp>
      <p:sp>
        <p:nvSpPr>
          <p:cNvPr id="24" name="TextBox 23">
            <a:extLst>
              <a:ext uri="{FF2B5EF4-FFF2-40B4-BE49-F238E27FC236}">
                <a16:creationId xmlns:a16="http://schemas.microsoft.com/office/drawing/2014/main" id="{66E9AF99-C2EF-4F84-B899-CEAD0EF30F0B}"/>
              </a:ext>
            </a:extLst>
          </p:cNvPr>
          <p:cNvSpPr txBox="1"/>
          <p:nvPr/>
        </p:nvSpPr>
        <p:spPr>
          <a:xfrm rot="16200000">
            <a:off x="344130" y="4276981"/>
            <a:ext cx="1769806" cy="369332"/>
          </a:xfrm>
          <a:prstGeom prst="rect">
            <a:avLst/>
          </a:prstGeom>
          <a:noFill/>
        </p:spPr>
        <p:txBody>
          <a:bodyPr wrap="square" rtlCol="0">
            <a:spAutoFit/>
          </a:bodyPr>
          <a:lstStyle/>
          <a:p>
            <a:r>
              <a:rPr lang="en-US" b="1" dirty="0">
                <a:solidFill>
                  <a:schemeClr val="tx1">
                    <a:lumMod val="50000"/>
                  </a:schemeClr>
                </a:solidFill>
              </a:rPr>
              <a:t>White</a:t>
            </a:r>
          </a:p>
        </p:txBody>
      </p:sp>
      <p:pic>
        <p:nvPicPr>
          <p:cNvPr id="21" name="Content Placeholder 20" descr="White students were slightly higher then the average in higher education and slightly lower in competitive employment. They are even with the average for &quot;not engaged&quot; this year. ">
            <a:extLst>
              <a:ext uri="{FF2B5EF4-FFF2-40B4-BE49-F238E27FC236}">
                <a16:creationId xmlns:a16="http://schemas.microsoft.com/office/drawing/2014/main" id="{66FDB560-21CC-444D-2515-30A902821AEF}"/>
              </a:ext>
            </a:extLst>
          </p:cNvPr>
          <p:cNvPicPr>
            <a:picLocks noGrp="1" noChangeAspect="1"/>
          </p:cNvPicPr>
          <p:nvPr>
            <p:ph sz="quarter" idx="11"/>
          </p:nvPr>
        </p:nvPicPr>
        <p:blipFill>
          <a:blip r:embed="rId5"/>
          <a:stretch>
            <a:fillRect/>
          </a:stretch>
        </p:blipFill>
        <p:spPr>
          <a:xfrm>
            <a:off x="504267" y="3505908"/>
            <a:ext cx="5547841" cy="2706859"/>
          </a:xfrm>
          <a:prstGeom prst="rect">
            <a:avLst/>
          </a:prstGeom>
        </p:spPr>
      </p:pic>
      <p:sp>
        <p:nvSpPr>
          <p:cNvPr id="14" name="TextBox 13">
            <a:extLst>
              <a:ext uri="{FF2B5EF4-FFF2-40B4-BE49-F238E27FC236}">
                <a16:creationId xmlns:a16="http://schemas.microsoft.com/office/drawing/2014/main" id="{4FE15C0C-FD7E-41A2-8429-295F927A4E28}"/>
              </a:ext>
            </a:extLst>
          </p:cNvPr>
          <p:cNvSpPr txBox="1"/>
          <p:nvPr/>
        </p:nvSpPr>
        <p:spPr>
          <a:xfrm rot="16200000">
            <a:off x="5965971" y="4261818"/>
            <a:ext cx="1769806" cy="646331"/>
          </a:xfrm>
          <a:prstGeom prst="rect">
            <a:avLst/>
          </a:prstGeom>
          <a:noFill/>
        </p:spPr>
        <p:txBody>
          <a:bodyPr wrap="square" rtlCol="0">
            <a:spAutoFit/>
          </a:bodyPr>
          <a:lstStyle/>
          <a:p>
            <a:r>
              <a:rPr lang="en-US" b="1" dirty="0">
                <a:solidFill>
                  <a:schemeClr val="tx1">
                    <a:lumMod val="50000"/>
                  </a:schemeClr>
                </a:solidFill>
              </a:rPr>
              <a:t>Other Races (small n)</a:t>
            </a:r>
          </a:p>
        </p:txBody>
      </p:sp>
      <p:pic>
        <p:nvPicPr>
          <p:cNvPr id="28" name="Content Placeholder 27" descr="Other races are above the average in higher educated 25% and below in competitive employment 41% in 2022">
            <a:extLst>
              <a:ext uri="{FF2B5EF4-FFF2-40B4-BE49-F238E27FC236}">
                <a16:creationId xmlns:a16="http://schemas.microsoft.com/office/drawing/2014/main" id="{3DE99E3A-F242-5667-91D6-9A7BE19B0F27}"/>
              </a:ext>
            </a:extLst>
          </p:cNvPr>
          <p:cNvPicPr>
            <a:picLocks noGrp="1" noChangeAspect="1"/>
          </p:cNvPicPr>
          <p:nvPr>
            <p:ph sz="quarter" idx="13"/>
          </p:nvPr>
        </p:nvPicPr>
        <p:blipFill>
          <a:blip r:embed="rId6"/>
          <a:stretch>
            <a:fillRect/>
          </a:stretch>
        </p:blipFill>
        <p:spPr>
          <a:xfrm>
            <a:off x="6133542" y="3518102"/>
            <a:ext cx="5547841" cy="2682472"/>
          </a:xfrm>
          <a:prstGeom prst="rect">
            <a:avLst/>
          </a:prstGeom>
        </p:spPr>
      </p:pic>
      <p:sp>
        <p:nvSpPr>
          <p:cNvPr id="27" name="TextBox 26">
            <a:extLst>
              <a:ext uri="{FF2B5EF4-FFF2-40B4-BE49-F238E27FC236}">
                <a16:creationId xmlns:a16="http://schemas.microsoft.com/office/drawing/2014/main" id="{5C9BBA1F-02C3-4368-B8BD-FFEC5FD43F02}"/>
              </a:ext>
            </a:extLst>
          </p:cNvPr>
          <p:cNvSpPr txBox="1"/>
          <p:nvPr/>
        </p:nvSpPr>
        <p:spPr>
          <a:xfrm>
            <a:off x="1297364" y="6285019"/>
            <a:ext cx="9596284" cy="369332"/>
          </a:xfrm>
          <a:prstGeom prst="rect">
            <a:avLst/>
          </a:prstGeom>
          <a:noFill/>
        </p:spPr>
        <p:txBody>
          <a:bodyPr wrap="square" rtlCol="0">
            <a:spAutoFit/>
          </a:bodyPr>
          <a:lstStyle/>
          <a:p>
            <a:r>
              <a:rPr lang="en-US" dirty="0">
                <a:solidFill>
                  <a:schemeClr val="tx1">
                    <a:lumMod val="50000"/>
                  </a:schemeClr>
                </a:solidFill>
              </a:rPr>
              <a:t>Black bars show the State’s overall performance for comparison and are the same on each chart.  </a:t>
            </a:r>
          </a:p>
        </p:txBody>
      </p:sp>
    </p:spTree>
    <p:extLst>
      <p:ext uri="{BB962C8B-B14F-4D97-AF65-F5344CB8AC3E}">
        <p14:creationId xmlns:p14="http://schemas.microsoft.com/office/powerpoint/2010/main" val="2825720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103F3-67DE-472D-8DBC-C00199872ABB}"/>
              </a:ext>
            </a:extLst>
          </p:cNvPr>
          <p:cNvSpPr>
            <a:spLocks noGrp="1"/>
          </p:cNvSpPr>
          <p:nvPr>
            <p:ph type="title"/>
          </p:nvPr>
        </p:nvSpPr>
        <p:spPr/>
        <p:txBody>
          <a:bodyPr>
            <a:normAutofit/>
          </a:bodyPr>
          <a:lstStyle/>
          <a:p>
            <a:r>
              <a:rPr lang="en-US" sz="3600" dirty="0"/>
              <a:t>How do engagement patterns differ by exit type? </a:t>
            </a:r>
          </a:p>
        </p:txBody>
      </p:sp>
      <p:sp>
        <p:nvSpPr>
          <p:cNvPr id="19" name="Arrow: Pentagon 18">
            <a:extLst>
              <a:ext uri="{FF2B5EF4-FFF2-40B4-BE49-F238E27FC236}">
                <a16:creationId xmlns:a16="http://schemas.microsoft.com/office/drawing/2014/main" id="{1B3D3F48-C9A5-474E-B4FB-43D532592BB1}"/>
              </a:ext>
            </a:extLst>
          </p:cNvPr>
          <p:cNvSpPr/>
          <p:nvPr/>
        </p:nvSpPr>
        <p:spPr>
          <a:xfrm>
            <a:off x="0" y="2071540"/>
            <a:ext cx="954315" cy="641195"/>
          </a:xfrm>
          <a:prstGeom prst="homePlat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t>Black bar is State’s Overall %</a:t>
            </a:r>
          </a:p>
        </p:txBody>
      </p:sp>
      <p:sp>
        <p:nvSpPr>
          <p:cNvPr id="12" name="TextBox 11">
            <a:extLst>
              <a:ext uri="{FF2B5EF4-FFF2-40B4-BE49-F238E27FC236}">
                <a16:creationId xmlns:a16="http://schemas.microsoft.com/office/drawing/2014/main" id="{F3364351-EED5-4809-8E58-1233DAB04F8D}"/>
              </a:ext>
            </a:extLst>
          </p:cNvPr>
          <p:cNvSpPr txBox="1"/>
          <p:nvPr/>
        </p:nvSpPr>
        <p:spPr>
          <a:xfrm rot="16200000">
            <a:off x="344129" y="1690697"/>
            <a:ext cx="1769806" cy="369332"/>
          </a:xfrm>
          <a:prstGeom prst="rect">
            <a:avLst/>
          </a:prstGeom>
          <a:noFill/>
        </p:spPr>
        <p:txBody>
          <a:bodyPr wrap="square" rtlCol="0">
            <a:spAutoFit/>
          </a:bodyPr>
          <a:lstStyle/>
          <a:p>
            <a:r>
              <a:rPr lang="en-US" b="1" dirty="0">
                <a:solidFill>
                  <a:schemeClr val="tx1">
                    <a:lumMod val="50000"/>
                  </a:schemeClr>
                </a:solidFill>
              </a:rPr>
              <a:t>Regular Diploma</a:t>
            </a:r>
          </a:p>
        </p:txBody>
      </p:sp>
      <p:pic>
        <p:nvPicPr>
          <p:cNvPr id="28" name="Content Placeholder 27" descr="Students with regular diplomas make up the majority of our exiters. They track very close to the average for students in competitive employment.  Their participation in higher education is slightly above the average and their non-engagement is slightly below. ">
            <a:extLst>
              <a:ext uri="{FF2B5EF4-FFF2-40B4-BE49-F238E27FC236}">
                <a16:creationId xmlns:a16="http://schemas.microsoft.com/office/drawing/2014/main" id="{8778D63C-86BB-B45B-B4F8-3C28DD9F3F21}"/>
              </a:ext>
            </a:extLst>
          </p:cNvPr>
          <p:cNvPicPr>
            <a:picLocks noGrp="1" noChangeAspect="1"/>
          </p:cNvPicPr>
          <p:nvPr>
            <p:ph sz="quarter" idx="10"/>
          </p:nvPr>
        </p:nvPicPr>
        <p:blipFill>
          <a:blip r:embed="rId3"/>
          <a:stretch>
            <a:fillRect/>
          </a:stretch>
        </p:blipFill>
        <p:spPr>
          <a:xfrm>
            <a:off x="504267" y="847166"/>
            <a:ext cx="5547841" cy="2645893"/>
          </a:xfrm>
          <a:prstGeom prst="rect">
            <a:avLst/>
          </a:prstGeom>
        </p:spPr>
      </p:pic>
      <p:sp>
        <p:nvSpPr>
          <p:cNvPr id="15" name="TextBox 14">
            <a:extLst>
              <a:ext uri="{FF2B5EF4-FFF2-40B4-BE49-F238E27FC236}">
                <a16:creationId xmlns:a16="http://schemas.microsoft.com/office/drawing/2014/main" id="{103E14C5-1D9F-46B9-80B1-FA3BFD52931E}"/>
              </a:ext>
            </a:extLst>
          </p:cNvPr>
          <p:cNvSpPr txBox="1"/>
          <p:nvPr/>
        </p:nvSpPr>
        <p:spPr>
          <a:xfrm rot="16200000">
            <a:off x="5894028" y="1770360"/>
            <a:ext cx="1769806" cy="369332"/>
          </a:xfrm>
          <a:prstGeom prst="rect">
            <a:avLst/>
          </a:prstGeom>
          <a:noFill/>
        </p:spPr>
        <p:txBody>
          <a:bodyPr wrap="square" rtlCol="0">
            <a:spAutoFit/>
          </a:bodyPr>
          <a:lstStyle/>
          <a:p>
            <a:r>
              <a:rPr lang="en-US" b="1" dirty="0">
                <a:solidFill>
                  <a:schemeClr val="tx1">
                    <a:lumMod val="50000"/>
                  </a:schemeClr>
                </a:solidFill>
              </a:rPr>
              <a:t>Dropped Out</a:t>
            </a:r>
          </a:p>
        </p:txBody>
      </p:sp>
      <p:pic>
        <p:nvPicPr>
          <p:cNvPr id="10" name="Content Placeholder 9" descr="Students who dropped out are typically 20% below the average for higher education and 5% above the average for competitive employment.  These students were more likely to be not engaged by 12% or more. ">
            <a:extLst>
              <a:ext uri="{FF2B5EF4-FFF2-40B4-BE49-F238E27FC236}">
                <a16:creationId xmlns:a16="http://schemas.microsoft.com/office/drawing/2014/main" id="{43FBD8EC-C33B-5C8F-E1A9-0145B507D462}"/>
              </a:ext>
            </a:extLst>
          </p:cNvPr>
          <p:cNvPicPr>
            <a:picLocks noGrp="1" noChangeAspect="1"/>
          </p:cNvPicPr>
          <p:nvPr>
            <p:ph sz="quarter" idx="12"/>
          </p:nvPr>
        </p:nvPicPr>
        <p:blipFill>
          <a:blip r:embed="rId4"/>
          <a:stretch>
            <a:fillRect/>
          </a:stretch>
        </p:blipFill>
        <p:spPr>
          <a:xfrm>
            <a:off x="6133542" y="847166"/>
            <a:ext cx="5547841" cy="2645893"/>
          </a:xfrm>
          <a:prstGeom prst="rect">
            <a:avLst/>
          </a:prstGeom>
        </p:spPr>
      </p:pic>
      <p:sp>
        <p:nvSpPr>
          <p:cNvPr id="20" name="Arrow: Pentagon 19">
            <a:extLst>
              <a:ext uri="{FF2B5EF4-FFF2-40B4-BE49-F238E27FC236}">
                <a16:creationId xmlns:a16="http://schemas.microsoft.com/office/drawing/2014/main" id="{73A7628D-EB14-4357-8422-F4ECC2B79779}"/>
              </a:ext>
            </a:extLst>
          </p:cNvPr>
          <p:cNvSpPr/>
          <p:nvPr/>
        </p:nvSpPr>
        <p:spPr>
          <a:xfrm>
            <a:off x="0" y="4734540"/>
            <a:ext cx="954315" cy="641195"/>
          </a:xfrm>
          <a:prstGeom prst="homePlat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t>Black bar is State’s Overall %</a:t>
            </a:r>
          </a:p>
        </p:txBody>
      </p:sp>
      <p:sp>
        <p:nvSpPr>
          <p:cNvPr id="14" name="TextBox 13">
            <a:extLst>
              <a:ext uri="{FF2B5EF4-FFF2-40B4-BE49-F238E27FC236}">
                <a16:creationId xmlns:a16="http://schemas.microsoft.com/office/drawing/2014/main" id="{6A9E952A-9290-477A-BB2D-3A1D16A019E7}"/>
              </a:ext>
            </a:extLst>
          </p:cNvPr>
          <p:cNvSpPr txBox="1"/>
          <p:nvPr/>
        </p:nvSpPr>
        <p:spPr>
          <a:xfrm rot="16200000">
            <a:off x="299573" y="4295047"/>
            <a:ext cx="1769806" cy="646331"/>
          </a:xfrm>
          <a:prstGeom prst="rect">
            <a:avLst/>
          </a:prstGeom>
          <a:noFill/>
        </p:spPr>
        <p:txBody>
          <a:bodyPr wrap="square" rtlCol="0">
            <a:spAutoFit/>
          </a:bodyPr>
          <a:lstStyle/>
          <a:p>
            <a:r>
              <a:rPr lang="en-US" b="1" dirty="0">
                <a:solidFill>
                  <a:schemeClr val="tx1">
                    <a:lumMod val="50000"/>
                  </a:schemeClr>
                </a:solidFill>
              </a:rPr>
              <a:t>Reached Max Age</a:t>
            </a:r>
          </a:p>
        </p:txBody>
      </p:sp>
      <p:pic>
        <p:nvPicPr>
          <p:cNvPr id="22" name="Content Placeholder 21" descr="Students who reached maximum age were the most likely exit group to be &quot;not engaged&quot; more than double the average rate. These students had slightly better participation in higher education than students who dropped out, but they were only at 7% in 2022.  This group is also about 20% below the average for competitive employment.  ">
            <a:extLst>
              <a:ext uri="{FF2B5EF4-FFF2-40B4-BE49-F238E27FC236}">
                <a16:creationId xmlns:a16="http://schemas.microsoft.com/office/drawing/2014/main" id="{5C1C03F5-A52E-4E51-7D71-25BFB7E5CD61}"/>
              </a:ext>
            </a:extLst>
          </p:cNvPr>
          <p:cNvPicPr>
            <a:picLocks noGrp="1" noChangeAspect="1"/>
          </p:cNvPicPr>
          <p:nvPr>
            <p:ph sz="quarter" idx="11"/>
          </p:nvPr>
        </p:nvPicPr>
        <p:blipFill>
          <a:blip r:embed="rId5"/>
          <a:stretch>
            <a:fillRect/>
          </a:stretch>
        </p:blipFill>
        <p:spPr>
          <a:xfrm>
            <a:off x="504267" y="3505908"/>
            <a:ext cx="5547841" cy="2706859"/>
          </a:xfrm>
          <a:prstGeom prst="rect">
            <a:avLst/>
          </a:prstGeom>
        </p:spPr>
      </p:pic>
      <p:sp>
        <p:nvSpPr>
          <p:cNvPr id="13" name="TextBox 12">
            <a:extLst>
              <a:ext uri="{FF2B5EF4-FFF2-40B4-BE49-F238E27FC236}">
                <a16:creationId xmlns:a16="http://schemas.microsoft.com/office/drawing/2014/main" id="{C4F56D27-CFBD-4BC4-A2F1-CB9923B4BAEB}"/>
              </a:ext>
            </a:extLst>
          </p:cNvPr>
          <p:cNvSpPr txBox="1"/>
          <p:nvPr/>
        </p:nvSpPr>
        <p:spPr>
          <a:xfrm rot="16200000">
            <a:off x="5894028" y="4559626"/>
            <a:ext cx="1769806" cy="369332"/>
          </a:xfrm>
          <a:prstGeom prst="rect">
            <a:avLst/>
          </a:prstGeom>
          <a:noFill/>
        </p:spPr>
        <p:txBody>
          <a:bodyPr wrap="square" rtlCol="0">
            <a:spAutoFit/>
          </a:bodyPr>
          <a:lstStyle/>
          <a:p>
            <a:r>
              <a:rPr lang="en-US" b="1" dirty="0">
                <a:solidFill>
                  <a:schemeClr val="tx1">
                    <a:lumMod val="50000"/>
                  </a:schemeClr>
                </a:solidFill>
              </a:rPr>
              <a:t>Other Certificate</a:t>
            </a:r>
          </a:p>
        </p:txBody>
      </p:sp>
      <p:pic>
        <p:nvPicPr>
          <p:cNvPr id="25" name="Content Placeholder 24" descr="Students who earn a certificate are a smaller group and this makes their statistics more volatile.  Their non-engagement peaked in 2021 at 72% but has since dropped to 42% (which is still more than double the average).     This year, 2022, this group had a better showing in competitive employment at 40%.  ">
            <a:extLst>
              <a:ext uri="{FF2B5EF4-FFF2-40B4-BE49-F238E27FC236}">
                <a16:creationId xmlns:a16="http://schemas.microsoft.com/office/drawing/2014/main" id="{28E9C469-FB3A-5CDF-5497-39832A8228A2}"/>
              </a:ext>
            </a:extLst>
          </p:cNvPr>
          <p:cNvPicPr>
            <a:picLocks noGrp="1" noChangeAspect="1"/>
          </p:cNvPicPr>
          <p:nvPr>
            <p:ph sz="quarter" idx="13"/>
          </p:nvPr>
        </p:nvPicPr>
        <p:blipFill>
          <a:blip r:embed="rId6"/>
          <a:stretch>
            <a:fillRect/>
          </a:stretch>
        </p:blipFill>
        <p:spPr>
          <a:xfrm>
            <a:off x="6133542" y="3518102"/>
            <a:ext cx="5547841" cy="2682472"/>
          </a:xfrm>
          <a:prstGeom prst="rect">
            <a:avLst/>
          </a:prstGeom>
        </p:spPr>
      </p:pic>
      <p:sp>
        <p:nvSpPr>
          <p:cNvPr id="11" name="TextBox 10">
            <a:extLst>
              <a:ext uri="{FF2B5EF4-FFF2-40B4-BE49-F238E27FC236}">
                <a16:creationId xmlns:a16="http://schemas.microsoft.com/office/drawing/2014/main" id="{B7375678-5ABF-4A91-8492-BF975829DAC8}"/>
              </a:ext>
            </a:extLst>
          </p:cNvPr>
          <p:cNvSpPr txBox="1"/>
          <p:nvPr/>
        </p:nvSpPr>
        <p:spPr>
          <a:xfrm>
            <a:off x="1348402" y="6275856"/>
            <a:ext cx="9409471" cy="369332"/>
          </a:xfrm>
          <a:prstGeom prst="rect">
            <a:avLst/>
          </a:prstGeom>
          <a:noFill/>
        </p:spPr>
        <p:txBody>
          <a:bodyPr wrap="square" rtlCol="0">
            <a:spAutoFit/>
          </a:bodyPr>
          <a:lstStyle/>
          <a:p>
            <a:r>
              <a:rPr lang="en-US" dirty="0">
                <a:solidFill>
                  <a:schemeClr val="tx1">
                    <a:lumMod val="50000"/>
                  </a:schemeClr>
                </a:solidFill>
              </a:rPr>
              <a:t>Black bars show the State’s overall performance for comparison and are the same on each chart.  </a:t>
            </a:r>
          </a:p>
        </p:txBody>
      </p:sp>
    </p:spTree>
    <p:extLst>
      <p:ext uri="{BB962C8B-B14F-4D97-AF65-F5344CB8AC3E}">
        <p14:creationId xmlns:p14="http://schemas.microsoft.com/office/powerpoint/2010/main" val="253950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D142-3867-4E16-B9EF-3BCE32E829E8}"/>
              </a:ext>
            </a:extLst>
          </p:cNvPr>
          <p:cNvSpPr>
            <a:spLocks noGrp="1"/>
          </p:cNvSpPr>
          <p:nvPr>
            <p:ph type="title"/>
          </p:nvPr>
        </p:nvSpPr>
        <p:spPr/>
        <p:txBody>
          <a:bodyPr>
            <a:noAutofit/>
          </a:bodyPr>
          <a:lstStyle/>
          <a:p>
            <a:r>
              <a:rPr lang="en-US" sz="3600" dirty="0"/>
              <a:t>How do engagement patterns differ by students’ disability? (Page 1 of 3)</a:t>
            </a:r>
          </a:p>
        </p:txBody>
      </p:sp>
      <p:sp>
        <p:nvSpPr>
          <p:cNvPr id="11" name="Arrow: Pentagon 10">
            <a:extLst>
              <a:ext uri="{FF2B5EF4-FFF2-40B4-BE49-F238E27FC236}">
                <a16:creationId xmlns:a16="http://schemas.microsoft.com/office/drawing/2014/main" id="{AEE66AF4-FD31-4682-A97C-2BA9C3FAB206}"/>
              </a:ext>
            </a:extLst>
          </p:cNvPr>
          <p:cNvSpPr/>
          <p:nvPr/>
        </p:nvSpPr>
        <p:spPr>
          <a:xfrm>
            <a:off x="30841" y="3688773"/>
            <a:ext cx="1164113" cy="945727"/>
          </a:xfrm>
          <a:prstGeom prst="homePlat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t>Black bar is State’s Overall %</a:t>
            </a:r>
          </a:p>
        </p:txBody>
      </p:sp>
      <p:pic>
        <p:nvPicPr>
          <p:cNvPr id="10" name="Content Placeholder 9" descr="Students with significant learning disabilities are more likely than the state average to be competitively employed (9-10% more).  They are also slightly above the average for participation in higher education (1-4% more). Their non-engagement is lower than the average by 8 to 10%.  This is the largest group of students in the sample. ">
            <a:extLst>
              <a:ext uri="{FF2B5EF4-FFF2-40B4-BE49-F238E27FC236}">
                <a16:creationId xmlns:a16="http://schemas.microsoft.com/office/drawing/2014/main" id="{66B03DB2-2C96-AD50-2979-7FA6BC43F079}"/>
              </a:ext>
            </a:extLst>
          </p:cNvPr>
          <p:cNvPicPr>
            <a:picLocks noGrp="1" noChangeAspect="1"/>
          </p:cNvPicPr>
          <p:nvPr>
            <p:ph sz="quarter" idx="10"/>
          </p:nvPr>
        </p:nvPicPr>
        <p:blipFill>
          <a:blip r:embed="rId3"/>
          <a:stretch>
            <a:fillRect/>
          </a:stretch>
        </p:blipFill>
        <p:spPr>
          <a:xfrm>
            <a:off x="361356" y="1127125"/>
            <a:ext cx="5816200" cy="4987925"/>
          </a:xfrm>
          <a:prstGeom prst="rect">
            <a:avLst/>
          </a:prstGeom>
        </p:spPr>
      </p:pic>
      <p:pic>
        <p:nvPicPr>
          <p:cNvPr id="14" name="Content Placeholder 13" descr="Students that have other health impairments are more likely to be in higher education then the average by 3 to 6%.  In 2021 this group reached the average for competitive employment and this year they passed the average by 5%. Their non-engagement has been steadily decreasing and was 6% in 2022. ">
            <a:extLst>
              <a:ext uri="{FF2B5EF4-FFF2-40B4-BE49-F238E27FC236}">
                <a16:creationId xmlns:a16="http://schemas.microsoft.com/office/drawing/2014/main" id="{A270A3FC-060E-7A52-EA17-D84CAEC8A42D}"/>
              </a:ext>
            </a:extLst>
          </p:cNvPr>
          <p:cNvPicPr>
            <a:picLocks noGrp="1" noChangeAspect="1"/>
          </p:cNvPicPr>
          <p:nvPr>
            <p:ph sz="quarter" idx="11"/>
          </p:nvPr>
        </p:nvPicPr>
        <p:blipFill>
          <a:blip r:embed="rId4"/>
          <a:stretch>
            <a:fillRect/>
          </a:stretch>
        </p:blipFill>
        <p:spPr>
          <a:xfrm>
            <a:off x="6098351" y="1127125"/>
            <a:ext cx="5730936" cy="4987925"/>
          </a:xfrm>
          <a:prstGeom prst="rect">
            <a:avLst/>
          </a:prstGeom>
        </p:spPr>
      </p:pic>
    </p:spTree>
    <p:extLst>
      <p:ext uri="{BB962C8B-B14F-4D97-AF65-F5344CB8AC3E}">
        <p14:creationId xmlns:p14="http://schemas.microsoft.com/office/powerpoint/2010/main" val="270054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F1F1-CF71-48FE-BC46-CC15A576A0A5}"/>
              </a:ext>
            </a:extLst>
          </p:cNvPr>
          <p:cNvSpPr>
            <a:spLocks noGrp="1"/>
          </p:cNvSpPr>
          <p:nvPr>
            <p:ph type="title"/>
          </p:nvPr>
        </p:nvSpPr>
        <p:spPr/>
        <p:txBody>
          <a:bodyPr>
            <a:noAutofit/>
          </a:bodyPr>
          <a:lstStyle/>
          <a:p>
            <a:r>
              <a:rPr lang="en-US" sz="3600" dirty="0"/>
              <a:t>How do engagement patterns differ by students’ disability? (Page 2 of 3)</a:t>
            </a:r>
          </a:p>
        </p:txBody>
      </p:sp>
      <p:sp>
        <p:nvSpPr>
          <p:cNvPr id="10" name="Arrow: Pentagon 9">
            <a:extLst>
              <a:ext uri="{FF2B5EF4-FFF2-40B4-BE49-F238E27FC236}">
                <a16:creationId xmlns:a16="http://schemas.microsoft.com/office/drawing/2014/main" id="{189F9D1E-2432-434A-BB8C-AA0CBC382394}"/>
              </a:ext>
            </a:extLst>
          </p:cNvPr>
          <p:cNvSpPr/>
          <p:nvPr/>
        </p:nvSpPr>
        <p:spPr>
          <a:xfrm>
            <a:off x="30841" y="3688773"/>
            <a:ext cx="1164113" cy="945727"/>
          </a:xfrm>
          <a:prstGeom prst="homePlat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t>Black bar is State’s Overall %</a:t>
            </a:r>
          </a:p>
        </p:txBody>
      </p:sp>
      <p:pic>
        <p:nvPicPr>
          <p:cNvPr id="7" name="Content Placeholder 6" descr="Students with significant emotional disabilities were most likely to be competitively employed following HS, they have been either slightly above the average or equal with the average for the past 4 years.  These students were less likely to be in higher education, remaining 6% below the average in 2022. They were more likely to be in the non-engaged group then the average by 4 to 6%. ">
            <a:extLst>
              <a:ext uri="{FF2B5EF4-FFF2-40B4-BE49-F238E27FC236}">
                <a16:creationId xmlns:a16="http://schemas.microsoft.com/office/drawing/2014/main" id="{421F05F9-3725-1001-EB36-59B213CC7DB4}"/>
              </a:ext>
            </a:extLst>
          </p:cNvPr>
          <p:cNvPicPr>
            <a:picLocks noGrp="1" noChangeAspect="1"/>
          </p:cNvPicPr>
          <p:nvPr>
            <p:ph sz="quarter" idx="10"/>
          </p:nvPr>
        </p:nvPicPr>
        <p:blipFill>
          <a:blip r:embed="rId3"/>
          <a:stretch>
            <a:fillRect/>
          </a:stretch>
        </p:blipFill>
        <p:spPr>
          <a:xfrm>
            <a:off x="361356" y="1127125"/>
            <a:ext cx="5816200" cy="4987925"/>
          </a:xfrm>
          <a:prstGeom prst="rect">
            <a:avLst/>
          </a:prstGeom>
        </p:spPr>
      </p:pic>
      <p:pic>
        <p:nvPicPr>
          <p:cNvPr id="11" name="Content Placeholder 10" descr="Students with Autism had higher education attendance similar to the average or above the average. In 2022 these students attended higher education at 4% more than the average.  These students are far less likely to be competitively employed, 16% below the average in 2022.  They are more likely to be non-engage than the average at 11% above their peers.">
            <a:extLst>
              <a:ext uri="{FF2B5EF4-FFF2-40B4-BE49-F238E27FC236}">
                <a16:creationId xmlns:a16="http://schemas.microsoft.com/office/drawing/2014/main" id="{031FBF17-B79A-09DB-38DE-FBE0EB0DE4C1}"/>
              </a:ext>
            </a:extLst>
          </p:cNvPr>
          <p:cNvPicPr>
            <a:picLocks noGrp="1" noChangeAspect="1"/>
          </p:cNvPicPr>
          <p:nvPr>
            <p:ph sz="quarter" idx="11"/>
          </p:nvPr>
        </p:nvPicPr>
        <p:blipFill>
          <a:blip r:embed="rId4"/>
          <a:stretch>
            <a:fillRect/>
          </a:stretch>
        </p:blipFill>
        <p:spPr>
          <a:xfrm>
            <a:off x="6098351" y="1127125"/>
            <a:ext cx="5730936" cy="4987925"/>
          </a:xfrm>
          <a:prstGeom prst="rect">
            <a:avLst/>
          </a:prstGeom>
        </p:spPr>
      </p:pic>
    </p:spTree>
    <p:extLst>
      <p:ext uri="{BB962C8B-B14F-4D97-AF65-F5344CB8AC3E}">
        <p14:creationId xmlns:p14="http://schemas.microsoft.com/office/powerpoint/2010/main" val="179426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CF12246-38E8-44EC-9C63-F7FA33EF8A5C}"/>
              </a:ext>
            </a:extLst>
          </p:cNvPr>
          <p:cNvSpPr>
            <a:spLocks noGrp="1"/>
          </p:cNvSpPr>
          <p:nvPr>
            <p:ph type="title"/>
          </p:nvPr>
        </p:nvSpPr>
        <p:spPr>
          <a:xfrm>
            <a:off x="508493" y="258073"/>
            <a:ext cx="11175013" cy="838856"/>
          </a:xfrm>
        </p:spPr>
        <p:txBody>
          <a:bodyPr>
            <a:noAutofit/>
          </a:bodyPr>
          <a:lstStyle/>
          <a:p>
            <a:r>
              <a:rPr lang="en-US" sz="3600" dirty="0"/>
              <a:t>How do engagement patterns differ by students’ disability? (Page 3 of 3)</a:t>
            </a:r>
          </a:p>
        </p:txBody>
      </p:sp>
      <p:sp>
        <p:nvSpPr>
          <p:cNvPr id="10" name="Arrow: Pentagon 9">
            <a:extLst>
              <a:ext uri="{FF2B5EF4-FFF2-40B4-BE49-F238E27FC236}">
                <a16:creationId xmlns:a16="http://schemas.microsoft.com/office/drawing/2014/main" id="{488743B2-6A43-46C5-88E8-4C7EE6AC55DA}"/>
              </a:ext>
            </a:extLst>
          </p:cNvPr>
          <p:cNvSpPr/>
          <p:nvPr/>
        </p:nvSpPr>
        <p:spPr>
          <a:xfrm>
            <a:off x="30841" y="3688773"/>
            <a:ext cx="1164113" cy="945727"/>
          </a:xfrm>
          <a:prstGeom prst="homePlate">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t>Black bar is State’s Overall %</a:t>
            </a:r>
          </a:p>
        </p:txBody>
      </p:sp>
      <p:sp>
        <p:nvSpPr>
          <p:cNvPr id="14" name="TextBox 13">
            <a:extLst>
              <a:ext uri="{FF2B5EF4-FFF2-40B4-BE49-F238E27FC236}">
                <a16:creationId xmlns:a16="http://schemas.microsoft.com/office/drawing/2014/main" id="{D72B270E-B1E5-43D2-B194-B4C00FADA364}"/>
              </a:ext>
            </a:extLst>
          </p:cNvPr>
          <p:cNvSpPr txBox="1"/>
          <p:nvPr/>
        </p:nvSpPr>
        <p:spPr>
          <a:xfrm rot="16200000">
            <a:off x="665595" y="4098907"/>
            <a:ext cx="1769806" cy="523220"/>
          </a:xfrm>
          <a:prstGeom prst="rect">
            <a:avLst/>
          </a:prstGeom>
          <a:noFill/>
        </p:spPr>
        <p:txBody>
          <a:bodyPr wrap="square" rtlCol="0">
            <a:spAutoFit/>
          </a:bodyPr>
          <a:lstStyle/>
          <a:p>
            <a:r>
              <a:rPr lang="en-US" sz="2800" b="1" dirty="0">
                <a:solidFill>
                  <a:schemeClr val="tx1">
                    <a:lumMod val="50000"/>
                  </a:schemeClr>
                </a:solidFill>
              </a:rPr>
              <a:t>ID &amp; MD</a:t>
            </a:r>
          </a:p>
        </p:txBody>
      </p:sp>
      <p:pic>
        <p:nvPicPr>
          <p:cNvPr id="4" name="Content Placeholder 3" descr="Students with Intellectual and Multiple Disabilities are the most likely to be &quot;not engaged,&quot; 60% in 2022. These students are consistently higher than other groups for other education and employment, 20% this year. Competitive Employment fluctuates between 24% and 17%, 18% in 2022. Higher Education between 6% and 2%, 2% in 2022. ">
            <a:extLst>
              <a:ext uri="{FF2B5EF4-FFF2-40B4-BE49-F238E27FC236}">
                <a16:creationId xmlns:a16="http://schemas.microsoft.com/office/drawing/2014/main" id="{9C97FA91-6F92-8B2D-47AA-83D2BA60FC6E}"/>
              </a:ext>
            </a:extLst>
          </p:cNvPr>
          <p:cNvPicPr>
            <a:picLocks noGrp="1" noChangeAspect="1"/>
          </p:cNvPicPr>
          <p:nvPr>
            <p:ph sz="quarter" idx="10"/>
          </p:nvPr>
        </p:nvPicPr>
        <p:blipFill>
          <a:blip r:embed="rId3"/>
          <a:stretch>
            <a:fillRect/>
          </a:stretch>
        </p:blipFill>
        <p:spPr>
          <a:xfrm>
            <a:off x="361356" y="1127125"/>
            <a:ext cx="5816200" cy="4987925"/>
          </a:xfrm>
          <a:prstGeom prst="rect">
            <a:avLst/>
          </a:prstGeom>
        </p:spPr>
      </p:pic>
      <p:sp>
        <p:nvSpPr>
          <p:cNvPr id="15" name="TextBox 14">
            <a:extLst>
              <a:ext uri="{FF2B5EF4-FFF2-40B4-BE49-F238E27FC236}">
                <a16:creationId xmlns:a16="http://schemas.microsoft.com/office/drawing/2014/main" id="{778559CA-1EB1-44F8-8A74-7EC30B220ADC}"/>
              </a:ext>
            </a:extLst>
          </p:cNvPr>
          <p:cNvSpPr txBox="1"/>
          <p:nvPr/>
        </p:nvSpPr>
        <p:spPr>
          <a:xfrm rot="16200000">
            <a:off x="4541037" y="3231147"/>
            <a:ext cx="3796269" cy="523220"/>
          </a:xfrm>
          <a:prstGeom prst="rect">
            <a:avLst/>
          </a:prstGeom>
          <a:noFill/>
        </p:spPr>
        <p:txBody>
          <a:bodyPr wrap="square" rtlCol="0">
            <a:spAutoFit/>
          </a:bodyPr>
          <a:lstStyle/>
          <a:p>
            <a:r>
              <a:rPr lang="en-US" sz="2800" b="1" dirty="0">
                <a:solidFill>
                  <a:schemeClr val="tx1">
                    <a:lumMod val="50000"/>
                  </a:schemeClr>
                </a:solidFill>
              </a:rPr>
              <a:t>All Other Disabilities</a:t>
            </a:r>
          </a:p>
        </p:txBody>
      </p:sp>
      <p:pic>
        <p:nvPicPr>
          <p:cNvPr id="11" name="Content Placeholder 10" descr="All other disabilities includes VI,HI, SLI, DB, TBI, and OI.  This group of students typically has the highest rate in Higher Education, fluctuating between 42 and 34%, 35% in 2022.  Competitive Employment is less than the state average ranging between 22% and 47%, 47% in 2022.  Non-engagement is very mixed between 25% and 11%, 11% in 2022. ">
            <a:extLst>
              <a:ext uri="{FF2B5EF4-FFF2-40B4-BE49-F238E27FC236}">
                <a16:creationId xmlns:a16="http://schemas.microsoft.com/office/drawing/2014/main" id="{B66C1C26-C3FA-C466-3C08-7CB3E9594802}"/>
              </a:ext>
            </a:extLst>
          </p:cNvPr>
          <p:cNvPicPr>
            <a:picLocks noGrp="1" noChangeAspect="1"/>
          </p:cNvPicPr>
          <p:nvPr>
            <p:ph sz="quarter" idx="11"/>
          </p:nvPr>
        </p:nvPicPr>
        <p:blipFill>
          <a:blip r:embed="rId4"/>
          <a:stretch>
            <a:fillRect/>
          </a:stretch>
        </p:blipFill>
        <p:spPr>
          <a:xfrm>
            <a:off x="6098351" y="1127125"/>
            <a:ext cx="5730936" cy="4987925"/>
          </a:xfrm>
          <a:prstGeom prst="rect">
            <a:avLst/>
          </a:prstGeom>
        </p:spPr>
      </p:pic>
    </p:spTree>
    <p:extLst>
      <p:ext uri="{BB962C8B-B14F-4D97-AF65-F5344CB8AC3E}">
        <p14:creationId xmlns:p14="http://schemas.microsoft.com/office/powerpoint/2010/main" val="808662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4790C-D556-4E61-8A6F-B8A73FF7FDA4}"/>
              </a:ext>
            </a:extLst>
          </p:cNvPr>
          <p:cNvSpPr>
            <a:spLocks noGrp="1"/>
          </p:cNvSpPr>
          <p:nvPr>
            <p:ph type="title"/>
          </p:nvPr>
        </p:nvSpPr>
        <p:spPr/>
        <p:txBody>
          <a:bodyPr anchor="t">
            <a:normAutofit/>
          </a:bodyPr>
          <a:lstStyle/>
          <a:p>
            <a:r>
              <a:rPr lang="en-US" dirty="0"/>
              <a:t>Students engaged with Community Agencies </a:t>
            </a:r>
          </a:p>
        </p:txBody>
      </p:sp>
      <p:sp>
        <p:nvSpPr>
          <p:cNvPr id="7" name="Content Placeholder 6">
            <a:extLst>
              <a:ext uri="{FF2B5EF4-FFF2-40B4-BE49-F238E27FC236}">
                <a16:creationId xmlns:a16="http://schemas.microsoft.com/office/drawing/2014/main" id="{6567A14D-940E-CA55-5AF7-EDC34D92BC04}"/>
              </a:ext>
            </a:extLst>
          </p:cNvPr>
          <p:cNvSpPr>
            <a:spLocks noGrp="1"/>
          </p:cNvSpPr>
          <p:nvPr>
            <p:ph sz="half" idx="1"/>
          </p:nvPr>
        </p:nvSpPr>
        <p:spPr/>
        <p:txBody>
          <a:bodyPr>
            <a:normAutofit fontScale="92500" lnSpcReduction="10000"/>
          </a:bodyPr>
          <a:lstStyle/>
          <a:p>
            <a:pPr>
              <a:buClr>
                <a:schemeClr val="accent3">
                  <a:lumMod val="75000"/>
                </a:schemeClr>
              </a:buClr>
            </a:pPr>
            <a:r>
              <a:rPr lang="en-US" sz="2600" b="0" i="0">
                <a:solidFill>
                  <a:srgbClr val="1D1C1D"/>
                </a:solidFill>
                <a:effectLst/>
              </a:rPr>
              <a:t>Students who qualify for “working with a community agency” are considered “not engaged” according to OSEP’s definition. However, many are students whom AUs reported as working with a community agency such as a community center board, workforce center, and independent living center.</a:t>
            </a:r>
            <a:r>
              <a:rPr lang="en-US" sz="2600">
                <a:solidFill>
                  <a:srgbClr val="1D1C1D"/>
                </a:solidFill>
              </a:rPr>
              <a:t> </a:t>
            </a:r>
          </a:p>
          <a:p>
            <a:pPr>
              <a:buClr>
                <a:schemeClr val="accent3">
                  <a:lumMod val="75000"/>
                </a:schemeClr>
              </a:buClr>
            </a:pPr>
            <a:r>
              <a:rPr lang="en-US" sz="2600">
                <a:solidFill>
                  <a:srgbClr val="1D1C1D"/>
                </a:solidFill>
              </a:rPr>
              <a:t>If we were to add the “Working with a community Agency” category as one of the post-school outcomes, 200 out of 486 “Not Engaged” fall into that category. </a:t>
            </a:r>
          </a:p>
          <a:p>
            <a:pPr>
              <a:buClr>
                <a:schemeClr val="accent3">
                  <a:lumMod val="75000"/>
                </a:schemeClr>
              </a:buClr>
            </a:pPr>
            <a:endParaRPr lang="en-US" sz="3200"/>
          </a:p>
          <a:p>
            <a:endParaRPr lang="en-US" dirty="0"/>
          </a:p>
        </p:txBody>
      </p:sp>
      <p:graphicFrame>
        <p:nvGraphicFramePr>
          <p:cNvPr id="3" name="Content Placeholder 2" descr="  State&#10;Higher Ed 556, 22%&#10;Competitive Emp 1227, 48%&#10;Other Ed or Training 93, 3%&#10;Other Emp 204, 8%&#10;Comm Agency 200, 8%&#10;Not Engaged 286, 11%&#10;&#10;">
            <a:extLst>
              <a:ext uri="{FF2B5EF4-FFF2-40B4-BE49-F238E27FC236}">
                <a16:creationId xmlns:a16="http://schemas.microsoft.com/office/drawing/2014/main" id="{026EB2EB-C782-4026-B3E4-E27A87F9EDBD}"/>
              </a:ext>
            </a:extLst>
          </p:cNvPr>
          <p:cNvGraphicFramePr>
            <a:graphicFrameLocks noGrp="1"/>
          </p:cNvGraphicFramePr>
          <p:nvPr>
            <p:ph sz="half" idx="2"/>
            <p:extLst>
              <p:ext uri="{D42A27DB-BD31-4B8C-83A1-F6EECF244321}">
                <p14:modId xmlns:p14="http://schemas.microsoft.com/office/powerpoint/2010/main" val="1829834528"/>
              </p:ext>
            </p:extLst>
          </p:nvPr>
        </p:nvGraphicFramePr>
        <p:xfrm>
          <a:off x="6019800" y="1205345"/>
          <a:ext cx="6518564" cy="55383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3719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4F869A-4BCD-4503-9D11-AEEF76E6B855}"/>
              </a:ext>
            </a:extLst>
          </p:cNvPr>
          <p:cNvSpPr>
            <a:spLocks noGrp="1"/>
          </p:cNvSpPr>
          <p:nvPr>
            <p:ph type="title"/>
          </p:nvPr>
        </p:nvSpPr>
        <p:spPr/>
        <p:txBody>
          <a:bodyPr/>
          <a:lstStyle/>
          <a:p>
            <a:r>
              <a:rPr lang="en-US" dirty="0"/>
              <a:t>Who is engaged with Community Agencies in Colorado?</a:t>
            </a:r>
          </a:p>
        </p:txBody>
      </p:sp>
      <p:sp>
        <p:nvSpPr>
          <p:cNvPr id="11" name="Arrow: Striped Right 10">
            <a:extLst>
              <a:ext uri="{FF2B5EF4-FFF2-40B4-BE49-F238E27FC236}">
                <a16:creationId xmlns:a16="http://schemas.microsoft.com/office/drawing/2014/main" id="{0E321079-F7FA-441C-85A5-625C521C719E}"/>
              </a:ext>
              <a:ext uri="{C183D7F6-B498-43B3-948B-1728B52AA6E4}">
                <adec:decorative xmlns:adec="http://schemas.microsoft.com/office/drawing/2017/decorative" val="1"/>
              </a:ext>
            </a:extLst>
          </p:cNvPr>
          <p:cNvSpPr/>
          <p:nvPr/>
        </p:nvSpPr>
        <p:spPr>
          <a:xfrm>
            <a:off x="5873440" y="3575196"/>
            <a:ext cx="445120" cy="735980"/>
          </a:xfrm>
          <a:prstGeom prst="strip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ontent Placeholder 9" descr="ID &amp; MD had the most non- engagement at 60%, ASD at 29.8%, SED at 23.6%, Other (VI,HI, SLI, DB, TBI, and OI) at 12.6%, OHI at 13.1%, and SLD at 11.1%.">
            <a:extLst>
              <a:ext uri="{FF2B5EF4-FFF2-40B4-BE49-F238E27FC236}">
                <a16:creationId xmlns:a16="http://schemas.microsoft.com/office/drawing/2014/main" id="{A459B019-C07F-4B3F-BBE7-C01DA251ABAF}"/>
              </a:ext>
            </a:extLst>
          </p:cNvPr>
          <p:cNvGraphicFramePr>
            <a:graphicFrameLocks noGrp="1"/>
          </p:cNvGraphicFramePr>
          <p:nvPr>
            <p:ph sz="half" idx="1"/>
            <p:extLst>
              <p:ext uri="{D42A27DB-BD31-4B8C-83A1-F6EECF244321}">
                <p14:modId xmlns:p14="http://schemas.microsoft.com/office/powerpoint/2010/main" val="423054292"/>
              </p:ext>
            </p:extLst>
          </p:nvPr>
        </p:nvGraphicFramePr>
        <p:xfrm>
          <a:off x="838200" y="1207363"/>
          <a:ext cx="5181600" cy="46981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4" descr="ID &amp; MD had the most Engagement with community agencies at 38.8%, ASD at 16.9%, SED at 7.4%, Other (VI,HI, SLI, DB, TBI, and OI) at 1.7%, OHI at 4%, and SLD at 1.9%.">
            <a:extLst>
              <a:ext uri="{FF2B5EF4-FFF2-40B4-BE49-F238E27FC236}">
                <a16:creationId xmlns:a16="http://schemas.microsoft.com/office/drawing/2014/main" id="{C1B9BE61-B58B-4A6D-BA6A-CE3BCBF9CAB2}"/>
              </a:ext>
            </a:extLst>
          </p:cNvPr>
          <p:cNvGraphicFramePr>
            <a:graphicFrameLocks noGrp="1"/>
          </p:cNvGraphicFramePr>
          <p:nvPr>
            <p:ph sz="half" idx="2"/>
            <p:extLst>
              <p:ext uri="{D42A27DB-BD31-4B8C-83A1-F6EECF244321}">
                <p14:modId xmlns:p14="http://schemas.microsoft.com/office/powerpoint/2010/main" val="563527404"/>
              </p:ext>
            </p:extLst>
          </p:nvPr>
        </p:nvGraphicFramePr>
        <p:xfrm>
          <a:off x="6172202" y="1226127"/>
          <a:ext cx="5181600" cy="4698138"/>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D9DC980F-81D5-4E9F-B501-748AE126B28F}"/>
              </a:ext>
            </a:extLst>
          </p:cNvPr>
          <p:cNvSpPr txBox="1"/>
          <p:nvPr/>
        </p:nvSpPr>
        <p:spPr>
          <a:xfrm>
            <a:off x="1092401" y="5898037"/>
            <a:ext cx="8905460" cy="830997"/>
          </a:xfrm>
          <a:prstGeom prst="rect">
            <a:avLst/>
          </a:prstGeom>
          <a:noFill/>
        </p:spPr>
        <p:txBody>
          <a:bodyPr wrap="square" rtlCol="0">
            <a:spAutoFit/>
          </a:bodyPr>
          <a:lstStyle/>
          <a:p>
            <a:r>
              <a:rPr lang="en-US" sz="1600" dirty="0">
                <a:solidFill>
                  <a:schemeClr val="tx1">
                    <a:lumMod val="50000"/>
                  </a:schemeClr>
                </a:solidFill>
              </a:rPr>
              <a:t>Students with ID and MD are still the least engaged, however, their gap shrunk to within 5% of the next lowest engagement group, students with SED.  Students with Autism also show a remarkably lower “not engaged” percentage when Community Agencies are taken into consideration. </a:t>
            </a:r>
          </a:p>
        </p:txBody>
      </p:sp>
    </p:spTree>
    <p:extLst>
      <p:ext uri="{BB962C8B-B14F-4D97-AF65-F5344CB8AC3E}">
        <p14:creationId xmlns:p14="http://schemas.microsoft.com/office/powerpoint/2010/main" val="2840057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302A0A-D2BC-7045-4605-849794A6FB0B}"/>
              </a:ext>
            </a:extLst>
          </p:cNvPr>
          <p:cNvSpPr>
            <a:spLocks noGrp="1"/>
          </p:cNvSpPr>
          <p:nvPr>
            <p:ph type="ctrTitle"/>
          </p:nvPr>
        </p:nvSpPr>
        <p:spPr/>
        <p:txBody>
          <a:bodyPr vert="horz" lIns="91440" tIns="45720" rIns="91440" bIns="45720" rtlCol="0" anchor="b">
            <a:normAutofit/>
          </a:bodyPr>
          <a:lstStyle/>
          <a:p>
            <a:pPr algn="l"/>
            <a:r>
              <a:rPr lang="en-US" sz="3600" dirty="0">
                <a:noFill/>
              </a:rPr>
              <a:t>Additional PSO Questions</a:t>
            </a:r>
            <a:endParaRPr lang="en-US" sz="3600" dirty="0">
              <a:noFill/>
              <a:latin typeface="+mj-lt"/>
            </a:endParaRPr>
          </a:p>
        </p:txBody>
      </p:sp>
      <p:pic>
        <p:nvPicPr>
          <p:cNvPr id="9" name="Picture 8" descr="Yellow school bus">
            <a:extLst>
              <a:ext uri="{FF2B5EF4-FFF2-40B4-BE49-F238E27FC236}">
                <a16:creationId xmlns:a16="http://schemas.microsoft.com/office/drawing/2014/main" id="{264E587E-F262-897C-849C-3B0569AD20E9}"/>
              </a:ext>
            </a:extLst>
          </p:cNvPr>
          <p:cNvPicPr>
            <a:picLocks noChangeAspect="1"/>
          </p:cNvPicPr>
          <p:nvPr/>
        </p:nvPicPr>
        <p:blipFill>
          <a:blip r:embed="rId3" cstate="print">
            <a:extLst>
              <a:ext uri="{28A0092B-C50C-407E-A947-70E740481C1C}">
                <a14:useLocalDpi xmlns:a14="http://schemas.microsoft.com/office/drawing/2010/main" val="0"/>
              </a:ext>
            </a:extLst>
          </a:blip>
          <a:srcRect l="15875" r="15875"/>
          <a:stretch/>
        </p:blipFill>
        <p:spPr>
          <a:xfrm>
            <a:off x="0"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Title 5">
            <a:extLst>
              <a:ext uri="{FF2B5EF4-FFF2-40B4-BE49-F238E27FC236}">
                <a16:creationId xmlns:a16="http://schemas.microsoft.com/office/drawing/2014/main" id="{F69AAFE2-9692-60EC-8C38-48EAC11EEA01}"/>
              </a:ext>
            </a:extLst>
          </p:cNvPr>
          <p:cNvSpPr txBox="1">
            <a:spLocks/>
          </p:cNvSpPr>
          <p:nvPr/>
        </p:nvSpPr>
        <p:spPr>
          <a:xfrm>
            <a:off x="6743700" y="2595716"/>
            <a:ext cx="5448926" cy="2337620"/>
          </a:xfrm>
          <a:prstGeom prst="rect">
            <a:avLst/>
          </a:prstGeom>
        </p:spPr>
        <p:txBody>
          <a:bodyPr vert="horz" lIns="91440" tIns="45720" rIns="91440" bIns="45720" rtlCol="0" anchor="t" anchorCtr="0">
            <a:normAutofit lnSpcReduction="10000"/>
          </a:bodyPr>
          <a:lstStyle>
            <a:lvl1pPr algn="ctr" defTabSz="914400" rtl="0" eaLnBrk="1" latinLnBrk="0" hangingPunct="1">
              <a:lnSpc>
                <a:spcPct val="90000"/>
              </a:lnSpc>
              <a:spcBef>
                <a:spcPct val="0"/>
              </a:spcBef>
              <a:buNone/>
              <a:defRPr sz="4000" kern="1200">
                <a:solidFill>
                  <a:schemeClr val="bg1"/>
                </a:solidFill>
                <a:latin typeface="Museo Slab 500" panose="02000000000000000000" pitchFamily="50" charset="0"/>
                <a:ea typeface="+mj-ea"/>
                <a:cs typeface="+mj-cs"/>
              </a:defRPr>
            </a:lvl1pPr>
          </a:lstStyle>
          <a:p>
            <a:r>
              <a:rPr lang="en-US" sz="6000" dirty="0"/>
              <a:t>Additional PSO Questions</a:t>
            </a:r>
          </a:p>
        </p:txBody>
      </p:sp>
    </p:spTree>
    <p:extLst>
      <p:ext uri="{BB962C8B-B14F-4D97-AF65-F5344CB8AC3E}">
        <p14:creationId xmlns:p14="http://schemas.microsoft.com/office/powerpoint/2010/main" val="534502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F98979-9265-4774-97BC-9C3F043DA26E}"/>
              </a:ext>
            </a:extLst>
          </p:cNvPr>
          <p:cNvSpPr>
            <a:spLocks noGrp="1"/>
          </p:cNvSpPr>
          <p:nvPr>
            <p:ph type="title"/>
          </p:nvPr>
        </p:nvSpPr>
        <p:spPr/>
        <p:txBody>
          <a:bodyPr>
            <a:normAutofit/>
          </a:bodyPr>
          <a:lstStyle/>
          <a:p>
            <a:r>
              <a:rPr lang="en-US" sz="3200" dirty="0">
                <a:latin typeface="+mn-lt"/>
              </a:rPr>
              <a:t>Community Agency</a:t>
            </a:r>
          </a:p>
        </p:txBody>
      </p:sp>
      <p:sp>
        <p:nvSpPr>
          <p:cNvPr id="2" name="Text Placeholder 1">
            <a:extLst>
              <a:ext uri="{FF2B5EF4-FFF2-40B4-BE49-F238E27FC236}">
                <a16:creationId xmlns:a16="http://schemas.microsoft.com/office/drawing/2014/main" id="{61FD8D62-6973-40C9-BCC0-AA22EF3AF9B6}"/>
              </a:ext>
            </a:extLst>
          </p:cNvPr>
          <p:cNvSpPr>
            <a:spLocks noGrp="1"/>
          </p:cNvSpPr>
          <p:nvPr>
            <p:ph type="body" sz="half" idx="2"/>
          </p:nvPr>
        </p:nvSpPr>
        <p:spPr/>
        <p:txBody>
          <a:bodyPr>
            <a:normAutofit/>
          </a:bodyPr>
          <a:lstStyle/>
          <a:p>
            <a:r>
              <a:rPr lang="en-US" sz="2400" dirty="0"/>
              <a:t>Which Community Agency are/were you working with?</a:t>
            </a:r>
          </a:p>
        </p:txBody>
      </p:sp>
      <p:pic>
        <p:nvPicPr>
          <p:cNvPr id="7" name="Content Placeholder 6" descr="75% of students in the state were not working with community agencies for transition.  18% were working with DVR/SWAP, 6% with their Community Centered Board, 2% in other services, 1% at there Workforce Center, and &lt;1% at an Independent Living Center. ">
            <a:extLst>
              <a:ext uri="{FF2B5EF4-FFF2-40B4-BE49-F238E27FC236}">
                <a16:creationId xmlns:a16="http://schemas.microsoft.com/office/drawing/2014/main" id="{9C935F33-F5C8-1B51-B922-A450E7482C06}"/>
              </a:ext>
            </a:extLst>
          </p:cNvPr>
          <p:cNvPicPr>
            <a:picLocks noGrp="1" noChangeAspect="1"/>
          </p:cNvPicPr>
          <p:nvPr>
            <p:ph sz="quarter" idx="10"/>
          </p:nvPr>
        </p:nvPicPr>
        <p:blipFill rotWithShape="1">
          <a:blip r:embed="rId3"/>
          <a:srcRect b="5213"/>
          <a:stretch/>
        </p:blipFill>
        <p:spPr>
          <a:xfrm>
            <a:off x="2894013" y="367186"/>
            <a:ext cx="8789987" cy="5410159"/>
          </a:xfrm>
          <a:prstGeom prst="rect">
            <a:avLst/>
          </a:prstGeom>
        </p:spPr>
      </p:pic>
    </p:spTree>
    <p:extLst>
      <p:ext uri="{BB962C8B-B14F-4D97-AF65-F5344CB8AC3E}">
        <p14:creationId xmlns:p14="http://schemas.microsoft.com/office/powerpoint/2010/main" val="3240758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Exit Rates: Graduation, Dropout, and Other Exits</a:t>
            </a:r>
          </a:p>
        </p:txBody>
      </p:sp>
      <p:sp>
        <p:nvSpPr>
          <p:cNvPr id="6" name="Rectangle 5"/>
          <p:cNvSpPr/>
          <p:nvPr/>
        </p:nvSpPr>
        <p:spPr>
          <a:xfrm>
            <a:off x="134471" y="6129604"/>
            <a:ext cx="10620615" cy="523220"/>
          </a:xfrm>
          <a:prstGeom prst="rect">
            <a:avLst/>
          </a:prstGeom>
        </p:spPr>
        <p:txBody>
          <a:bodyPr wrap="square">
            <a:spAutoFit/>
          </a:bodyPr>
          <a:lstStyle/>
          <a:p>
            <a:pPr>
              <a:defRPr/>
            </a:pPr>
            <a:r>
              <a:rPr lang="en-US" sz="1400" dirty="0"/>
              <a:t>*Total Students Exiting includes Graduates, students who dropped out, and who left school without transferring to another school or program. This total no longer includes students who have passed away.  </a:t>
            </a:r>
          </a:p>
        </p:txBody>
      </p:sp>
      <p:sp>
        <p:nvSpPr>
          <p:cNvPr id="3" name="Rectangle: Rounded Corners 2">
            <a:extLst>
              <a:ext uri="{FF2B5EF4-FFF2-40B4-BE49-F238E27FC236}">
                <a16:creationId xmlns:a16="http://schemas.microsoft.com/office/drawing/2014/main" id="{F87909E3-2BC6-4E4F-A645-90D21172E001}"/>
              </a:ext>
            </a:extLst>
          </p:cNvPr>
          <p:cNvSpPr/>
          <p:nvPr/>
        </p:nvSpPr>
        <p:spPr>
          <a:xfrm>
            <a:off x="7623898" y="1195057"/>
            <a:ext cx="1773044" cy="4710443"/>
          </a:xfrm>
          <a:prstGeom prst="round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solidFill>
                  <a:schemeClr val="accent5">
                    <a:lumMod val="75000"/>
                  </a:schemeClr>
                </a:solidFill>
              </a:rPr>
              <a:t>PSO Summer 2022 sample pulled from these former students</a:t>
            </a:r>
          </a:p>
        </p:txBody>
      </p:sp>
      <p:sp>
        <p:nvSpPr>
          <p:cNvPr id="9" name="Rectangle: Rounded Corners 8">
            <a:extLst>
              <a:ext uri="{FF2B5EF4-FFF2-40B4-BE49-F238E27FC236}">
                <a16:creationId xmlns:a16="http://schemas.microsoft.com/office/drawing/2014/main" id="{1FD6C35A-0CF8-43E7-990C-79BA7E3F3353}"/>
              </a:ext>
            </a:extLst>
          </p:cNvPr>
          <p:cNvSpPr/>
          <p:nvPr/>
        </p:nvSpPr>
        <p:spPr>
          <a:xfrm>
            <a:off x="9396942" y="1195057"/>
            <a:ext cx="1572322" cy="4710443"/>
          </a:xfrm>
          <a:prstGeom prst="round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solidFill>
                  <a:schemeClr val="accent3">
                    <a:lumMod val="75000"/>
                  </a:schemeClr>
                </a:solidFill>
              </a:rPr>
              <a:t>PSO Summer 2023 sample will pull from these former students</a:t>
            </a:r>
          </a:p>
        </p:txBody>
      </p:sp>
      <p:graphicFrame>
        <p:nvGraphicFramePr>
          <p:cNvPr id="5" name="Content Placeholder 4" descr="State Total (no duplicates) - Exits by Year 2017-18 2018-19 2019-20 2020-21 2021-22&#10;Dropout 22% 20% 19% 16% 19%&#10;Other Exits 3% 3% 2% 2% 3%&#10;Graduates 75% 78% 79% 81% 78%&#10;Total Students Exiting * 5596 5614 5595 6143 6407&#10;">
            <a:extLst>
              <a:ext uri="{FF2B5EF4-FFF2-40B4-BE49-F238E27FC236}">
                <a16:creationId xmlns:a16="http://schemas.microsoft.com/office/drawing/2014/main" id="{964125E9-E52D-F52C-6F88-ABF1D5D49125}"/>
              </a:ext>
            </a:extLst>
          </p:cNvPr>
          <p:cNvGraphicFramePr>
            <a:graphicFrameLocks noGrp="1"/>
          </p:cNvGraphicFramePr>
          <p:nvPr>
            <p:ph idx="1"/>
            <p:extLst>
              <p:ext uri="{D42A27DB-BD31-4B8C-83A1-F6EECF244321}">
                <p14:modId xmlns:p14="http://schemas.microsoft.com/office/powerpoint/2010/main" val="711295076"/>
              </p:ext>
            </p:extLst>
          </p:nvPr>
        </p:nvGraphicFramePr>
        <p:xfrm>
          <a:off x="838200" y="1554163"/>
          <a:ext cx="10515600" cy="4351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9786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82DD5F-C6EC-4EC5-A694-7E62A959C881}"/>
              </a:ext>
            </a:extLst>
          </p:cNvPr>
          <p:cNvSpPr>
            <a:spLocks noGrp="1"/>
          </p:cNvSpPr>
          <p:nvPr>
            <p:ph type="title"/>
          </p:nvPr>
        </p:nvSpPr>
        <p:spPr/>
        <p:txBody>
          <a:bodyPr/>
          <a:lstStyle/>
          <a:p>
            <a:r>
              <a:rPr lang="en-US" dirty="0"/>
              <a:t>18 to 21 Services Detail </a:t>
            </a:r>
            <a:br>
              <a:rPr lang="en-US" dirty="0"/>
            </a:br>
            <a:endParaRPr lang="en-US" dirty="0"/>
          </a:p>
        </p:txBody>
      </p:sp>
      <p:graphicFrame>
        <p:nvGraphicFramePr>
          <p:cNvPr id="3" name="Content Placeholder 2" descr="15% of students participated in 18-21 Services, 85% did not.  ">
            <a:extLst>
              <a:ext uri="{FF2B5EF4-FFF2-40B4-BE49-F238E27FC236}">
                <a16:creationId xmlns:a16="http://schemas.microsoft.com/office/drawing/2014/main" id="{5A908040-B3C2-4CB2-A6D4-85530C9B3027}"/>
              </a:ext>
            </a:extLst>
          </p:cNvPr>
          <p:cNvGraphicFramePr>
            <a:graphicFrameLocks noGrp="1"/>
          </p:cNvGraphicFramePr>
          <p:nvPr>
            <p:ph sz="half" idx="1"/>
            <p:extLst>
              <p:ext uri="{D42A27DB-BD31-4B8C-83A1-F6EECF244321}">
                <p14:modId xmlns:p14="http://schemas.microsoft.com/office/powerpoint/2010/main" val="3464535152"/>
              </p:ext>
            </p:extLst>
          </p:nvPr>
        </p:nvGraphicFramePr>
        <p:xfrm>
          <a:off x="838200" y="1554163"/>
          <a:ext cx="5181600" cy="4351337"/>
        </p:xfrm>
        <a:graphic>
          <a:graphicData uri="http://schemas.openxmlformats.org/drawingml/2006/chart">
            <c:chart xmlns:c="http://schemas.openxmlformats.org/drawingml/2006/chart" xmlns:r="http://schemas.openxmlformats.org/officeDocument/2006/relationships" r:id="rId3"/>
          </a:graphicData>
        </a:graphic>
      </p:graphicFrame>
      <p:pic>
        <p:nvPicPr>
          <p:cNvPr id="12" name="Graphic 11" descr="Arrow: Slight curve with solid fill">
            <a:extLst>
              <a:ext uri="{FF2B5EF4-FFF2-40B4-BE49-F238E27FC236}">
                <a16:creationId xmlns:a16="http://schemas.microsoft.com/office/drawing/2014/main" id="{86EC5E52-1929-490C-BAFF-C48CBDF649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59482" y="4389437"/>
            <a:ext cx="914400" cy="914400"/>
          </a:xfrm>
          <a:prstGeom prst="rect">
            <a:avLst/>
          </a:prstGeom>
        </p:spPr>
      </p:pic>
      <p:graphicFrame>
        <p:nvGraphicFramePr>
          <p:cNvPr id="6" name="Content Placeholder 5" descr="Of those who did not participate in 18-21 services, 754 thought they didn't need the services, 888 said their SPED team decided that they didn't need the services, 402 said they were not aware of the services, and 134 said that the services would have been helpful. ">
            <a:extLst>
              <a:ext uri="{FF2B5EF4-FFF2-40B4-BE49-F238E27FC236}">
                <a16:creationId xmlns:a16="http://schemas.microsoft.com/office/drawing/2014/main" id="{1A3D5C1D-EE03-4EAA-96FC-90D730E21D63}"/>
              </a:ext>
            </a:extLst>
          </p:cNvPr>
          <p:cNvGraphicFramePr>
            <a:graphicFrameLocks noGrp="1"/>
          </p:cNvGraphicFramePr>
          <p:nvPr>
            <p:ph sz="half" idx="2"/>
            <p:extLst>
              <p:ext uri="{D42A27DB-BD31-4B8C-83A1-F6EECF244321}">
                <p14:modId xmlns:p14="http://schemas.microsoft.com/office/powerpoint/2010/main" val="1550078178"/>
              </p:ext>
            </p:extLst>
          </p:nvPr>
        </p:nvGraphicFramePr>
        <p:xfrm>
          <a:off x="5434013" y="1554163"/>
          <a:ext cx="5919787" cy="435133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34036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18D57D-C36D-4D6F-AEEB-C4F804F195A5}"/>
              </a:ext>
            </a:extLst>
          </p:cNvPr>
          <p:cNvSpPr>
            <a:spLocks noGrp="1"/>
          </p:cNvSpPr>
          <p:nvPr>
            <p:ph type="title"/>
          </p:nvPr>
        </p:nvSpPr>
        <p:spPr/>
        <p:txBody>
          <a:bodyPr/>
          <a:lstStyle/>
          <a:p>
            <a:r>
              <a:rPr lang="en-US" dirty="0"/>
              <a:t>Who is using 18 to 21 Services?</a:t>
            </a:r>
          </a:p>
        </p:txBody>
      </p:sp>
      <p:graphicFrame>
        <p:nvGraphicFramePr>
          <p:cNvPr id="3" name="Content Placeholder 2" descr="18-21 Services by Disability.&#10;65% of ID and MD students used these services. &#10;26% of ASD&#10;12% of OHI&#10;8% of SED&#10;6% SLD&#10;12% all others (VI,HI, SLI, DB, TBI, and OI)">
            <a:extLst>
              <a:ext uri="{FF2B5EF4-FFF2-40B4-BE49-F238E27FC236}">
                <a16:creationId xmlns:a16="http://schemas.microsoft.com/office/drawing/2014/main" id="{C0A4B5C5-288A-41FE-A3EA-81E5370607A6}"/>
              </a:ext>
            </a:extLst>
          </p:cNvPr>
          <p:cNvGraphicFramePr>
            <a:graphicFrameLocks noGrp="1"/>
          </p:cNvGraphicFramePr>
          <p:nvPr>
            <p:ph idx="1"/>
            <p:extLst>
              <p:ext uri="{D42A27DB-BD31-4B8C-83A1-F6EECF244321}">
                <p14:modId xmlns:p14="http://schemas.microsoft.com/office/powerpoint/2010/main" val="1790840127"/>
              </p:ext>
            </p:extLst>
          </p:nvPr>
        </p:nvGraphicFramePr>
        <p:xfrm>
          <a:off x="838200" y="1554163"/>
          <a:ext cx="10515600" cy="4351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5678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Further exploration with students who dropped out. </a:t>
            </a:r>
          </a:p>
        </p:txBody>
      </p:sp>
      <p:sp>
        <p:nvSpPr>
          <p:cNvPr id="16" name="TextBox 15">
            <a:extLst>
              <a:ext uri="{FF2B5EF4-FFF2-40B4-BE49-F238E27FC236}">
                <a16:creationId xmlns:a16="http://schemas.microsoft.com/office/drawing/2014/main" id="{6BECEB4C-7871-4A73-A463-2B6C8359AF12}"/>
              </a:ext>
            </a:extLst>
          </p:cNvPr>
          <p:cNvSpPr txBox="1"/>
          <p:nvPr/>
        </p:nvSpPr>
        <p:spPr>
          <a:xfrm>
            <a:off x="1767201" y="6143946"/>
            <a:ext cx="8065168" cy="646331"/>
          </a:xfrm>
          <a:prstGeom prst="rect">
            <a:avLst/>
          </a:prstGeom>
          <a:noFill/>
        </p:spPr>
        <p:txBody>
          <a:bodyPr wrap="square" rtlCol="0">
            <a:spAutoFit/>
          </a:bodyPr>
          <a:lstStyle/>
          <a:p>
            <a:r>
              <a:rPr lang="en-US" dirty="0">
                <a:solidFill>
                  <a:schemeClr val="tx1">
                    <a:lumMod val="50000"/>
                  </a:schemeClr>
                </a:solidFill>
              </a:rPr>
              <a:t>Students can describe as many reasons as apply. The sum of the responses might be greater than the number of students who dropped out and were interviewed.  </a:t>
            </a:r>
          </a:p>
        </p:txBody>
      </p:sp>
      <p:sp>
        <p:nvSpPr>
          <p:cNvPr id="7" name="Rectangle 6">
            <a:extLst>
              <a:ext uri="{FF2B5EF4-FFF2-40B4-BE49-F238E27FC236}">
                <a16:creationId xmlns:a16="http://schemas.microsoft.com/office/drawing/2014/main" id="{4D838255-8EF1-4ACC-98A7-A364D7421B61}"/>
              </a:ext>
              <a:ext uri="{C183D7F6-B498-43B3-948B-1728B52AA6E4}">
                <adec:decorative xmlns:adec="http://schemas.microsoft.com/office/drawing/2017/decorative" val="1"/>
              </a:ext>
            </a:extLst>
          </p:cNvPr>
          <p:cNvSpPr/>
          <p:nvPr/>
        </p:nvSpPr>
        <p:spPr>
          <a:xfrm>
            <a:off x="914400" y="2504209"/>
            <a:ext cx="10439400" cy="646331"/>
          </a:xfrm>
          <a:prstGeom prst="rect">
            <a:avLst/>
          </a:prstGeom>
          <a:solidFill>
            <a:schemeClr val="bg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descr="Students who dropped out were asked why they left school. &#10;247 students answered, they could give more than 1 response. &#10;21 felt they had too much freedom in school. 68 felt classes were boring. 39 spent time with others who were not interested in school. 80 said they missed too many days and could not catch up. 114 said they were failing school. ">
            <a:extLst>
              <a:ext uri="{FF2B5EF4-FFF2-40B4-BE49-F238E27FC236}">
                <a16:creationId xmlns:a16="http://schemas.microsoft.com/office/drawing/2014/main" id="{C6C0C0CA-33D0-43DE-806F-7A50353B15C0}"/>
              </a:ext>
            </a:extLst>
          </p:cNvPr>
          <p:cNvGraphicFramePr>
            <a:graphicFrameLocks noGrp="1"/>
          </p:cNvGraphicFramePr>
          <p:nvPr>
            <p:ph sz="half" idx="1"/>
            <p:extLst>
              <p:ext uri="{D42A27DB-BD31-4B8C-83A1-F6EECF244321}">
                <p14:modId xmlns:p14="http://schemas.microsoft.com/office/powerpoint/2010/main" val="2918597150"/>
              </p:ext>
            </p:extLst>
          </p:nvPr>
        </p:nvGraphicFramePr>
        <p:xfrm>
          <a:off x="838200" y="1554163"/>
          <a:ext cx="5181600" cy="43513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descr="247 students were asked if anything would have helped them stay in school. 152 said nothing would have helped. 25 said more support from family would have helped. 39 said different classes would have helped. 64  said more support from school personnel. ">
            <a:extLst>
              <a:ext uri="{FF2B5EF4-FFF2-40B4-BE49-F238E27FC236}">
                <a16:creationId xmlns:a16="http://schemas.microsoft.com/office/drawing/2014/main" id="{3F86BC78-795C-4293-AAEF-87A53E4DA7BA}"/>
              </a:ext>
            </a:extLst>
          </p:cNvPr>
          <p:cNvGraphicFramePr>
            <a:graphicFrameLocks noGrp="1"/>
          </p:cNvGraphicFramePr>
          <p:nvPr>
            <p:ph sz="half" idx="2"/>
            <p:extLst>
              <p:ext uri="{D42A27DB-BD31-4B8C-83A1-F6EECF244321}">
                <p14:modId xmlns:p14="http://schemas.microsoft.com/office/powerpoint/2010/main" val="545937358"/>
              </p:ext>
            </p:extLst>
          </p:nvPr>
        </p:nvGraphicFramePr>
        <p:xfrm>
          <a:off x="6172200" y="1554163"/>
          <a:ext cx="5181600" cy="43513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79961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C77CB3-B671-4453-AD45-6939112694F5}"/>
              </a:ext>
            </a:extLst>
          </p:cNvPr>
          <p:cNvSpPr>
            <a:spLocks noGrp="1"/>
          </p:cNvSpPr>
          <p:nvPr>
            <p:ph type="title"/>
          </p:nvPr>
        </p:nvSpPr>
        <p:spPr>
          <a:xfrm>
            <a:off x="77217" y="867103"/>
            <a:ext cx="2439056" cy="1928052"/>
          </a:xfrm>
        </p:spPr>
        <p:txBody>
          <a:bodyPr>
            <a:noAutofit/>
          </a:bodyPr>
          <a:lstStyle/>
          <a:p>
            <a:r>
              <a:rPr lang="en-US" dirty="0">
                <a:solidFill>
                  <a:schemeClr val="bg1"/>
                </a:solidFill>
                <a:latin typeface="+mn-lt"/>
              </a:rPr>
              <a:t>Make sure to check out the open responses to 3 new questions!</a:t>
            </a:r>
          </a:p>
        </p:txBody>
      </p:sp>
      <p:sp>
        <p:nvSpPr>
          <p:cNvPr id="5" name="Text Placeholder 4">
            <a:extLst>
              <a:ext uri="{FF2B5EF4-FFF2-40B4-BE49-F238E27FC236}">
                <a16:creationId xmlns:a16="http://schemas.microsoft.com/office/drawing/2014/main" id="{895347FA-539B-4E1C-8C46-36C6A6F5A51B}"/>
              </a:ext>
            </a:extLst>
          </p:cNvPr>
          <p:cNvSpPr>
            <a:spLocks noGrp="1"/>
          </p:cNvSpPr>
          <p:nvPr>
            <p:ph type="body" sz="half" idx="2"/>
          </p:nvPr>
        </p:nvSpPr>
        <p:spPr>
          <a:xfrm>
            <a:off x="77217" y="2949124"/>
            <a:ext cx="2435979" cy="2816352"/>
          </a:xfrm>
        </p:spPr>
        <p:txBody>
          <a:bodyPr>
            <a:normAutofit/>
          </a:bodyPr>
          <a:lstStyle/>
          <a:p>
            <a:r>
              <a:rPr lang="en-US" sz="2800" dirty="0">
                <a:solidFill>
                  <a:schemeClr val="tx1">
                    <a:lumMod val="50000"/>
                  </a:schemeClr>
                </a:solidFill>
              </a:rPr>
              <a:t>You can see these responses in your Raw Data report on the DMS</a:t>
            </a:r>
          </a:p>
        </p:txBody>
      </p:sp>
      <p:sp>
        <p:nvSpPr>
          <p:cNvPr id="2" name="Content Placeholder 1">
            <a:extLst>
              <a:ext uri="{FF2B5EF4-FFF2-40B4-BE49-F238E27FC236}">
                <a16:creationId xmlns:a16="http://schemas.microsoft.com/office/drawing/2014/main" id="{74FF3176-074B-4718-9D3B-3B7EE2C46BB4}"/>
              </a:ext>
            </a:extLst>
          </p:cNvPr>
          <p:cNvSpPr>
            <a:spLocks noGrp="1"/>
          </p:cNvSpPr>
          <p:nvPr>
            <p:ph sz="quarter" idx="10"/>
          </p:nvPr>
        </p:nvSpPr>
        <p:spPr/>
        <p:txBody>
          <a:bodyPr anchor="ctr">
            <a:normAutofit/>
          </a:bodyPr>
          <a:lstStyle/>
          <a:p>
            <a:r>
              <a:rPr lang="en-US" sz="3200" dirty="0">
                <a:solidFill>
                  <a:schemeClr val="accent1"/>
                </a:solidFill>
              </a:rPr>
              <a:t>Thank you very much for taking my call today – is there anything that I can do to assist you to connect to resources in your community?</a:t>
            </a:r>
          </a:p>
          <a:p>
            <a:r>
              <a:rPr lang="en-US" sz="3200" dirty="0">
                <a:solidFill>
                  <a:schemeClr val="accent1">
                    <a:lumMod val="75000"/>
                  </a:schemeClr>
                </a:solidFill>
              </a:rPr>
              <a:t>Is there anything else that you would like your school to know? (Make a suggestion to help better prepare current students for life after high school)? Prompt: What was most helpful or could have been done better?</a:t>
            </a:r>
          </a:p>
          <a:p>
            <a:r>
              <a:rPr lang="en-US" sz="3200" dirty="0">
                <a:solidFill>
                  <a:schemeClr val="accent1">
                    <a:lumMod val="50000"/>
                  </a:schemeClr>
                </a:solidFill>
              </a:rPr>
              <a:t>Do you have any questions for me before I go? </a:t>
            </a:r>
          </a:p>
        </p:txBody>
      </p:sp>
    </p:spTree>
    <p:extLst>
      <p:ext uri="{BB962C8B-B14F-4D97-AF65-F5344CB8AC3E}">
        <p14:creationId xmlns:p14="http://schemas.microsoft.com/office/powerpoint/2010/main" val="3146211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302A0A-D2BC-7045-4605-849794A6FB0B}"/>
              </a:ext>
            </a:extLst>
          </p:cNvPr>
          <p:cNvSpPr>
            <a:spLocks noGrp="1"/>
          </p:cNvSpPr>
          <p:nvPr>
            <p:ph type="ctrTitle"/>
          </p:nvPr>
        </p:nvSpPr>
        <p:spPr/>
        <p:txBody>
          <a:bodyPr vert="horz" lIns="91440" tIns="45720" rIns="91440" bIns="45720" rtlCol="0" anchor="b">
            <a:normAutofit/>
          </a:bodyPr>
          <a:lstStyle/>
          <a:p>
            <a:pPr algn="l"/>
            <a:r>
              <a:rPr lang="en-US" sz="3600" dirty="0"/>
              <a:t>Interviewer Details</a:t>
            </a:r>
            <a:endParaRPr lang="en-US" sz="3600" dirty="0">
              <a:noFill/>
              <a:latin typeface="+mj-lt"/>
            </a:endParaRPr>
          </a:p>
        </p:txBody>
      </p:sp>
      <p:pic>
        <p:nvPicPr>
          <p:cNvPr id="9" name="Picture 8" descr="Woman wearing headphones">
            <a:extLst>
              <a:ext uri="{FF2B5EF4-FFF2-40B4-BE49-F238E27FC236}">
                <a16:creationId xmlns:a16="http://schemas.microsoft.com/office/drawing/2014/main" id="{264E587E-F262-897C-849C-3B0569AD20E9}"/>
              </a:ext>
            </a:extLst>
          </p:cNvPr>
          <p:cNvPicPr>
            <a:picLocks noChangeAspect="1"/>
          </p:cNvPicPr>
          <p:nvPr/>
        </p:nvPicPr>
        <p:blipFill>
          <a:blip r:embed="rId3" cstate="print">
            <a:extLst>
              <a:ext uri="{28A0092B-C50C-407E-A947-70E740481C1C}">
                <a14:useLocalDpi xmlns:a14="http://schemas.microsoft.com/office/drawing/2010/main" val="0"/>
              </a:ext>
            </a:extLst>
          </a:blip>
          <a:srcRect l="15804" r="15804"/>
          <a:stretch/>
        </p:blipFill>
        <p:spPr>
          <a:xfrm>
            <a:off x="0"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Title 5">
            <a:extLst>
              <a:ext uri="{FF2B5EF4-FFF2-40B4-BE49-F238E27FC236}">
                <a16:creationId xmlns:a16="http://schemas.microsoft.com/office/drawing/2014/main" id="{F69AAFE2-9692-60EC-8C38-48EAC11EEA01}"/>
              </a:ext>
            </a:extLst>
          </p:cNvPr>
          <p:cNvSpPr txBox="1">
            <a:spLocks/>
          </p:cNvSpPr>
          <p:nvPr/>
        </p:nvSpPr>
        <p:spPr>
          <a:xfrm>
            <a:off x="6743700" y="2595716"/>
            <a:ext cx="5448926" cy="233762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4000" kern="1200">
                <a:solidFill>
                  <a:schemeClr val="bg1"/>
                </a:solidFill>
                <a:latin typeface="Museo Slab 500" panose="02000000000000000000" pitchFamily="50" charset="0"/>
                <a:ea typeface="+mj-ea"/>
                <a:cs typeface="+mj-cs"/>
              </a:defRPr>
            </a:lvl1pPr>
          </a:lstStyle>
          <a:p>
            <a:r>
              <a:rPr lang="en-US" sz="6000" dirty="0"/>
              <a:t>Interviewer Details</a:t>
            </a:r>
          </a:p>
        </p:txBody>
      </p:sp>
    </p:spTree>
    <p:extLst>
      <p:ext uri="{BB962C8B-B14F-4D97-AF65-F5344CB8AC3E}">
        <p14:creationId xmlns:p14="http://schemas.microsoft.com/office/powerpoint/2010/main" val="1805714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93DFFD-8AC3-4B70-88A6-0960A6B0C8D1}"/>
              </a:ext>
            </a:extLst>
          </p:cNvPr>
          <p:cNvSpPr>
            <a:spLocks noGrp="1"/>
          </p:cNvSpPr>
          <p:nvPr>
            <p:ph type="title"/>
          </p:nvPr>
        </p:nvSpPr>
        <p:spPr/>
        <p:txBody>
          <a:bodyPr>
            <a:normAutofit/>
          </a:bodyPr>
          <a:lstStyle/>
          <a:p>
            <a:r>
              <a:rPr lang="en-US" dirty="0"/>
              <a:t>Who were our interviewers? A State Level View</a:t>
            </a:r>
          </a:p>
        </p:txBody>
      </p:sp>
      <p:sp>
        <p:nvSpPr>
          <p:cNvPr id="11" name="Left Brace 10">
            <a:extLst>
              <a:ext uri="{FF2B5EF4-FFF2-40B4-BE49-F238E27FC236}">
                <a16:creationId xmlns:a16="http://schemas.microsoft.com/office/drawing/2014/main" id="{F99884B3-3417-4814-97A8-B0CAF91B391E}"/>
              </a:ext>
              <a:ext uri="{C183D7F6-B498-43B3-948B-1728B52AA6E4}">
                <adec:decorative xmlns:adec="http://schemas.microsoft.com/office/drawing/2017/decorative" val="1"/>
              </a:ext>
            </a:extLst>
          </p:cNvPr>
          <p:cNvSpPr/>
          <p:nvPr/>
        </p:nvSpPr>
        <p:spPr>
          <a:xfrm>
            <a:off x="5704606" y="2118732"/>
            <a:ext cx="855856" cy="3668751"/>
          </a:xfrm>
          <a:prstGeom prst="leftBrace">
            <a:avLst>
              <a:gd name="adj1" fmla="val 8333"/>
              <a:gd name="adj2" fmla="val 11460"/>
            </a:avLst>
          </a:prstGeom>
          <a:ln>
            <a:solidFill>
              <a:schemeClr val="accent3">
                <a:lumMod val="75000"/>
              </a:schemeClr>
            </a:solidFill>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dirty="0"/>
          </a:p>
        </p:txBody>
      </p:sp>
      <p:graphicFrame>
        <p:nvGraphicFramePr>
          <p:cNvPr id="2" name="Content Placeholder 1" descr="Interviewers:&#10;Other (Non-Licensed Staff), 1060&#10;Teacher, 1025&#10;Administrator, 323&#10;Related Service Provider (Licensed), 158">
            <a:extLst>
              <a:ext uri="{FF2B5EF4-FFF2-40B4-BE49-F238E27FC236}">
                <a16:creationId xmlns:a16="http://schemas.microsoft.com/office/drawing/2014/main" id="{602BFE4B-0AC0-708C-8FD9-C67BF4011C02}"/>
              </a:ext>
            </a:extLst>
          </p:cNvPr>
          <p:cNvGraphicFramePr>
            <a:graphicFrameLocks noGrp="1"/>
          </p:cNvGraphicFramePr>
          <p:nvPr>
            <p:ph sz="half" idx="1"/>
            <p:extLst>
              <p:ext uri="{D42A27DB-BD31-4B8C-83A1-F6EECF244321}">
                <p14:modId xmlns:p14="http://schemas.microsoft.com/office/powerpoint/2010/main" val="2728949036"/>
              </p:ext>
            </p:extLst>
          </p:nvPr>
        </p:nvGraphicFramePr>
        <p:xfrm>
          <a:off x="838200" y="1554163"/>
          <a:ext cx="5181600" cy="43513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ontent Placeholder 3" descr="Other (non-licensed staff) were mad up of:&#10;SWAP 658&#10;Other 216&#10;Community Support Specialist 69&#10;Interpreter 55&#10;Admin assistant or secretary 45&#10;Para Educator 16&#10;">
            <a:extLst>
              <a:ext uri="{FF2B5EF4-FFF2-40B4-BE49-F238E27FC236}">
                <a16:creationId xmlns:a16="http://schemas.microsoft.com/office/drawing/2014/main" id="{AC07AC9D-D6D3-37E0-01A9-08D9080A63D4}"/>
              </a:ext>
            </a:extLst>
          </p:cNvPr>
          <p:cNvGraphicFramePr>
            <a:graphicFrameLocks noGrp="1"/>
          </p:cNvGraphicFramePr>
          <p:nvPr>
            <p:ph sz="half" idx="2"/>
            <p:extLst>
              <p:ext uri="{D42A27DB-BD31-4B8C-83A1-F6EECF244321}">
                <p14:modId xmlns:p14="http://schemas.microsoft.com/office/powerpoint/2010/main" val="4160462604"/>
              </p:ext>
            </p:extLst>
          </p:nvPr>
        </p:nvGraphicFramePr>
        <p:xfrm>
          <a:off x="6172200" y="1554162"/>
          <a:ext cx="5181600" cy="43513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60306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F235CC-0B0A-4A64-8407-EFD95AEA329A}"/>
              </a:ext>
            </a:extLst>
          </p:cNvPr>
          <p:cNvSpPr>
            <a:spLocks noGrp="1"/>
          </p:cNvSpPr>
          <p:nvPr>
            <p:ph type="title"/>
          </p:nvPr>
        </p:nvSpPr>
        <p:spPr/>
        <p:txBody>
          <a:bodyPr/>
          <a:lstStyle/>
          <a:p>
            <a:r>
              <a:rPr lang="en-US" dirty="0"/>
              <a:t>Methods used to Contact Students a State Level View</a:t>
            </a:r>
          </a:p>
        </p:txBody>
      </p:sp>
      <p:graphicFrame>
        <p:nvGraphicFramePr>
          <p:cNvPr id="2" name="Content Placeholder 1" descr="Method for contact:&#10;SWAP provider made calls 48.63%&#10;Called the student 33.62%&#10;Other 9.25%&#10;Asked Family  for Contact info 6.61%&#10;Email 1.13%&#10;Text 0.47%&#10;Home visit 0.19%&#10;Asked friends 0.09%">
            <a:extLst>
              <a:ext uri="{FF2B5EF4-FFF2-40B4-BE49-F238E27FC236}">
                <a16:creationId xmlns:a16="http://schemas.microsoft.com/office/drawing/2014/main" id="{B11ED2B3-CEA5-503A-4E83-83C79661CDAC}"/>
              </a:ext>
            </a:extLst>
          </p:cNvPr>
          <p:cNvGraphicFramePr>
            <a:graphicFrameLocks noGrp="1"/>
          </p:cNvGraphicFramePr>
          <p:nvPr>
            <p:ph idx="1"/>
            <p:extLst>
              <p:ext uri="{D42A27DB-BD31-4B8C-83A1-F6EECF244321}">
                <p14:modId xmlns:p14="http://schemas.microsoft.com/office/powerpoint/2010/main" val="2007563542"/>
              </p:ext>
            </p:extLst>
          </p:nvPr>
        </p:nvGraphicFramePr>
        <p:xfrm>
          <a:off x="838200" y="1554163"/>
          <a:ext cx="10515600" cy="4351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42662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FFD1F1-76A4-A02F-C336-A5921DF6C7C6}"/>
              </a:ext>
            </a:extLst>
          </p:cNvPr>
          <p:cNvSpPr>
            <a:spLocks noGrp="1"/>
          </p:cNvSpPr>
          <p:nvPr>
            <p:ph type="ctrTitle"/>
          </p:nvPr>
        </p:nvSpPr>
        <p:spPr/>
        <p:txBody>
          <a:bodyPr/>
          <a:lstStyle/>
          <a:p>
            <a:r>
              <a:rPr lang="en-US" sz="4000" b="0" kern="1200" spc="0" dirty="0">
                <a:solidFill>
                  <a:srgbClr val="FFFFFF"/>
                </a:solidFill>
                <a:latin typeface="+mn-lt"/>
                <a:ea typeface="+mn-ea"/>
                <a:cs typeface="+mn-cs"/>
              </a:rPr>
              <a:t>Thank you, AU directors, transition coordinators, social workers, teachers, and people in any other positions who made this interview process happen!!</a:t>
            </a:r>
            <a:endParaRPr lang="en-US" dirty="0"/>
          </a:p>
        </p:txBody>
      </p:sp>
    </p:spTree>
    <p:extLst>
      <p:ext uri="{BB962C8B-B14F-4D97-AF65-F5344CB8AC3E}">
        <p14:creationId xmlns:p14="http://schemas.microsoft.com/office/powerpoint/2010/main" val="4135346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rson holding mouse">
            <a:extLst>
              <a:ext uri="{FF2B5EF4-FFF2-40B4-BE49-F238E27FC236}">
                <a16:creationId xmlns:a16="http://schemas.microsoft.com/office/drawing/2014/main" id="{DE93B7C8-867B-741B-2B29-001548C06201}"/>
              </a:ext>
            </a:extLst>
          </p:cNvPr>
          <p:cNvPicPr>
            <a:picLocks noChangeAspect="1"/>
          </p:cNvPicPr>
          <p:nvPr/>
        </p:nvPicPr>
        <p:blipFill rotWithShape="1">
          <a:blip r:embed="rId3" cstate="print">
            <a:alphaModFix amt="50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l="1" t="4988" r="759" b="11277"/>
          <a:stretch/>
        </p:blipFill>
        <p:spPr>
          <a:xfrm>
            <a:off x="0" y="-1"/>
            <a:ext cx="12192001" cy="6858001"/>
          </a:xfrm>
          <a:prstGeom prst="rect">
            <a:avLst/>
          </a:prstGeom>
        </p:spPr>
      </p:pic>
      <p:sp>
        <p:nvSpPr>
          <p:cNvPr id="6" name="Content Placeholder 5"/>
          <p:cNvSpPr>
            <a:spLocks noGrp="1"/>
          </p:cNvSpPr>
          <p:nvPr>
            <p:ph sz="quarter" idx="10"/>
          </p:nvPr>
        </p:nvSpPr>
        <p:spPr>
          <a:xfrm>
            <a:off x="-1" y="227824"/>
            <a:ext cx="9445557" cy="5714547"/>
          </a:xfrm>
        </p:spPr>
        <p:txBody>
          <a:bodyPr>
            <a:normAutofit/>
          </a:bodyPr>
          <a:lstStyle/>
          <a:p>
            <a:r>
              <a:rPr lang="en-US" sz="2400" dirty="0">
                <a:solidFill>
                  <a:schemeClr val="tx1">
                    <a:lumMod val="50000"/>
                  </a:schemeClr>
                </a:solidFill>
              </a:rPr>
              <a:t>If you’d like to chat about any of the following;</a:t>
            </a:r>
          </a:p>
          <a:p>
            <a:pPr lvl="1"/>
            <a:r>
              <a:rPr lang="en-US" dirty="0">
                <a:solidFill>
                  <a:schemeClr val="tx1">
                    <a:lumMod val="50000"/>
                  </a:schemeClr>
                </a:solidFill>
              </a:rPr>
              <a:t>The PSO interview contents</a:t>
            </a:r>
          </a:p>
          <a:p>
            <a:pPr lvl="1"/>
            <a:r>
              <a:rPr lang="en-US" dirty="0">
                <a:solidFill>
                  <a:schemeClr val="tx1">
                    <a:lumMod val="50000"/>
                  </a:schemeClr>
                </a:solidFill>
              </a:rPr>
              <a:t>Secondary transition</a:t>
            </a:r>
          </a:p>
          <a:p>
            <a:pPr lvl="1"/>
            <a:r>
              <a:rPr lang="en-US" dirty="0">
                <a:solidFill>
                  <a:schemeClr val="tx1">
                    <a:lumMod val="50000"/>
                  </a:schemeClr>
                </a:solidFill>
              </a:rPr>
              <a:t>Increasing graduation and decreasing dropout</a:t>
            </a:r>
          </a:p>
          <a:p>
            <a:pPr lvl="1"/>
            <a:r>
              <a:rPr lang="en-US" dirty="0">
                <a:solidFill>
                  <a:schemeClr val="tx1">
                    <a:lumMod val="50000"/>
                  </a:schemeClr>
                </a:solidFill>
              </a:rPr>
              <a:t>How to engage students in the community after they exit high school</a:t>
            </a:r>
          </a:p>
          <a:p>
            <a:pPr lvl="1"/>
            <a:endParaRPr lang="en-US" dirty="0">
              <a:solidFill>
                <a:schemeClr val="tx1">
                  <a:lumMod val="50000"/>
                </a:schemeClr>
              </a:solidFill>
            </a:endParaRPr>
          </a:p>
          <a:p>
            <a:r>
              <a:rPr lang="en-US" sz="2400" dirty="0">
                <a:solidFill>
                  <a:schemeClr val="tx1">
                    <a:lumMod val="50000"/>
                  </a:schemeClr>
                </a:solidFill>
              </a:rPr>
              <a:t>Contact the ESSU Secondary Transition Lead</a:t>
            </a:r>
          </a:p>
          <a:p>
            <a:pPr lvl="1"/>
            <a:r>
              <a:rPr lang="en-US" dirty="0">
                <a:solidFill>
                  <a:schemeClr val="tx1">
                    <a:lumMod val="50000"/>
                  </a:schemeClr>
                </a:solidFill>
              </a:rPr>
              <a:t>Gail Lott 	</a:t>
            </a:r>
            <a:r>
              <a:rPr lang="en-US" dirty="0">
                <a:solidFill>
                  <a:schemeClr val="tx1">
                    <a:lumMod val="50000"/>
                  </a:schemeClr>
                </a:solidFill>
                <a:hlinkClick r:id="rId5"/>
              </a:rPr>
              <a:t>Lott_G@cde.state.co.us</a:t>
            </a:r>
            <a:r>
              <a:rPr lang="en-US" dirty="0">
                <a:solidFill>
                  <a:schemeClr val="tx1">
                    <a:lumMod val="50000"/>
                  </a:schemeClr>
                </a:solidFill>
              </a:rPr>
              <a:t>  </a:t>
            </a:r>
          </a:p>
          <a:p>
            <a:pPr marL="457200" lvl="1" indent="0">
              <a:buNone/>
            </a:pPr>
            <a:endParaRPr lang="en-US" dirty="0">
              <a:solidFill>
                <a:schemeClr val="tx1">
                  <a:lumMod val="50000"/>
                </a:schemeClr>
              </a:solidFill>
            </a:endParaRPr>
          </a:p>
          <a:p>
            <a:r>
              <a:rPr lang="en-US" sz="2400" dirty="0">
                <a:solidFill>
                  <a:schemeClr val="tx1">
                    <a:lumMod val="50000"/>
                  </a:schemeClr>
                </a:solidFill>
              </a:rPr>
              <a:t>If you’d like to chat about the PSO data, please </a:t>
            </a:r>
            <a:br>
              <a:rPr lang="en-US" sz="2400" dirty="0">
                <a:solidFill>
                  <a:schemeClr val="tx1">
                    <a:lumMod val="50000"/>
                  </a:schemeClr>
                </a:solidFill>
              </a:rPr>
            </a:br>
            <a:r>
              <a:rPr lang="en-US" sz="2400" dirty="0">
                <a:solidFill>
                  <a:schemeClr val="tx1">
                    <a:lumMod val="50000"/>
                  </a:schemeClr>
                </a:solidFill>
              </a:rPr>
              <a:t>contact Alyssa Ohleyer </a:t>
            </a:r>
            <a:br>
              <a:rPr lang="en-US" sz="2400" dirty="0">
                <a:solidFill>
                  <a:schemeClr val="tx1">
                    <a:lumMod val="50000"/>
                  </a:schemeClr>
                </a:solidFill>
              </a:rPr>
            </a:br>
            <a:r>
              <a:rPr lang="en-US" sz="2400" dirty="0">
                <a:solidFill>
                  <a:schemeClr val="tx1">
                    <a:lumMod val="50000"/>
                  </a:schemeClr>
                </a:solidFill>
                <a:hlinkClick r:id="rId6"/>
              </a:rPr>
              <a:t>Ohleyer_A@cde.state.co.us</a:t>
            </a:r>
            <a:r>
              <a:rPr lang="en-US" sz="2400" dirty="0">
                <a:solidFill>
                  <a:schemeClr val="tx1">
                    <a:lumMod val="50000"/>
                  </a:schemeClr>
                </a:solidFill>
              </a:rPr>
              <a:t> </a:t>
            </a:r>
          </a:p>
        </p:txBody>
      </p:sp>
      <p:sp>
        <p:nvSpPr>
          <p:cNvPr id="7" name="Title 6">
            <a:extLst>
              <a:ext uri="{FF2B5EF4-FFF2-40B4-BE49-F238E27FC236}">
                <a16:creationId xmlns:a16="http://schemas.microsoft.com/office/drawing/2014/main" id="{808C4A88-F3D7-486F-81AF-C09619794200}"/>
              </a:ext>
            </a:extLst>
          </p:cNvPr>
          <p:cNvSpPr>
            <a:spLocks noGrp="1"/>
          </p:cNvSpPr>
          <p:nvPr>
            <p:ph type="title"/>
          </p:nvPr>
        </p:nvSpPr>
        <p:spPr>
          <a:xfrm>
            <a:off x="7126520" y="5311594"/>
            <a:ext cx="6223321" cy="1033590"/>
          </a:xfrm>
        </p:spPr>
        <p:txBody>
          <a:bodyPr>
            <a:normAutofit/>
          </a:bodyPr>
          <a:lstStyle/>
          <a:p>
            <a:r>
              <a:rPr lang="en-US" sz="5400" dirty="0">
                <a:solidFill>
                  <a:schemeClr val="accent5">
                    <a:lumMod val="50000"/>
                  </a:schemeClr>
                </a:solidFill>
                <a:latin typeface="Arial Black" panose="020B0A04020102020204" pitchFamily="34" charset="0"/>
              </a:rPr>
              <a:t>Contact Us</a:t>
            </a:r>
          </a:p>
        </p:txBody>
      </p:sp>
    </p:spTree>
    <p:extLst>
      <p:ext uri="{BB962C8B-B14F-4D97-AF65-F5344CB8AC3E}">
        <p14:creationId xmlns:p14="http://schemas.microsoft.com/office/powerpoint/2010/main" val="4130313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6" descr="What are we measuring?&#10; How Colorado’s former students with IEPs are engaged (are they working, in school?) 1 year after they exit from high school.&#10;Why?&#10; To learn if AU programs worked or didn’t work, and to improve their current programs.&#10; To report the post-school outcomes of Colorado's former students (Indicator 14) to the Office of Special Education Programs (OSEP) at the US Department of Education. &#10;How?&#10; AUs conducted post-school interviews with former students who had IEPs in effect at the time they left school during the 2020-2021 school year.&#10; All interviews were recorded in the Data Management System.&#10;When&#10; The data collection period was open from June – September 2022&#10;">
            <a:extLst>
              <a:ext uri="{FF2B5EF4-FFF2-40B4-BE49-F238E27FC236}">
                <a16:creationId xmlns:a16="http://schemas.microsoft.com/office/drawing/2014/main" id="{F1DF412E-6F4A-4AF1-B749-DF674803A318}"/>
              </a:ext>
            </a:extLst>
          </p:cNvPr>
          <p:cNvGraphicFramePr>
            <a:graphicFrameLocks noGrp="1"/>
          </p:cNvGraphicFramePr>
          <p:nvPr>
            <p:ph idx="1"/>
            <p:extLst>
              <p:ext uri="{D42A27DB-BD31-4B8C-83A1-F6EECF244321}">
                <p14:modId xmlns:p14="http://schemas.microsoft.com/office/powerpoint/2010/main" val="1298722326"/>
              </p:ext>
            </p:extLst>
          </p:nvPr>
        </p:nvGraphicFramePr>
        <p:xfrm>
          <a:off x="400669" y="1131277"/>
          <a:ext cx="11437893" cy="5410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66AF8128-16B5-2FA6-0130-92ACF3524F7E}"/>
              </a:ext>
            </a:extLst>
          </p:cNvPr>
          <p:cNvSpPr>
            <a:spLocks noGrp="1"/>
          </p:cNvSpPr>
          <p:nvPr>
            <p:ph type="title"/>
          </p:nvPr>
        </p:nvSpPr>
        <p:spPr>
          <a:xfrm>
            <a:off x="186944" y="207264"/>
            <a:ext cx="6725920" cy="1033590"/>
          </a:xfrm>
        </p:spPr>
        <p:txBody>
          <a:bodyPr>
            <a:normAutofit/>
          </a:bodyPr>
          <a:lstStyle/>
          <a:p>
            <a:pPr rtl="0" eaLnBrk="1" latinLnBrk="0" hangingPunct="1"/>
            <a:r>
              <a:rPr lang="en-US" sz="3200" b="0" i="0" kern="1200" spc="0" dirty="0">
                <a:solidFill>
                  <a:srgbClr val="5C6670"/>
                </a:solidFill>
                <a:effectLst/>
                <a:latin typeface="Museo Slab 500" panose="02000000000000000000" pitchFamily="50" charset="0"/>
                <a:ea typeface="+mn-ea"/>
                <a:cs typeface="Museo Slab 500" panose="02000000000000000000" pitchFamily="50" charset="0"/>
              </a:rPr>
              <a:t>Post-school Outcome Interview</a:t>
            </a:r>
            <a:endParaRPr lang="en-US" dirty="0">
              <a:effectLst/>
            </a:endParaRPr>
          </a:p>
          <a:p>
            <a:endParaRPr lang="en-US" dirty="0"/>
          </a:p>
        </p:txBody>
      </p:sp>
    </p:spTree>
    <p:extLst>
      <p:ext uri="{BB962C8B-B14F-4D97-AF65-F5344CB8AC3E}">
        <p14:creationId xmlns:p14="http://schemas.microsoft.com/office/powerpoint/2010/main" val="3785645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302A0A-D2BC-7045-4605-849794A6FB0B}"/>
              </a:ext>
            </a:extLst>
          </p:cNvPr>
          <p:cNvSpPr>
            <a:spLocks noGrp="1"/>
          </p:cNvSpPr>
          <p:nvPr>
            <p:ph type="ctrTitle"/>
          </p:nvPr>
        </p:nvSpPr>
        <p:spPr/>
        <p:txBody>
          <a:bodyPr vert="horz" lIns="91440" tIns="45720" rIns="91440" bIns="45720" rtlCol="0" anchor="b">
            <a:normAutofit/>
          </a:bodyPr>
          <a:lstStyle/>
          <a:p>
            <a:pPr rtl="0" eaLnBrk="1" latinLnBrk="0" hangingPunct="1"/>
            <a:r>
              <a:rPr lang="en-US" sz="4000" kern="1200" dirty="0">
                <a:noFill/>
                <a:effectLst/>
              </a:rPr>
              <a:t>Interview Participation</a:t>
            </a:r>
            <a:endParaRPr lang="en-US" sz="5400" dirty="0">
              <a:noFill/>
              <a:effectLst/>
            </a:endParaRPr>
          </a:p>
        </p:txBody>
      </p:sp>
      <p:pic>
        <p:nvPicPr>
          <p:cNvPr id="9" name="Picture 8" descr="Young man on his phone.">
            <a:extLst>
              <a:ext uri="{FF2B5EF4-FFF2-40B4-BE49-F238E27FC236}">
                <a16:creationId xmlns:a16="http://schemas.microsoft.com/office/drawing/2014/main" id="{264E587E-F262-897C-849C-3B0569AD20E9}"/>
              </a:ext>
            </a:extLst>
          </p:cNvPr>
          <p:cNvPicPr>
            <a:picLocks noChangeAspect="1"/>
          </p:cNvPicPr>
          <p:nvPr/>
        </p:nvPicPr>
        <p:blipFill>
          <a:blip r:embed="rId3">
            <a:extLst>
              <a:ext uri="{28A0092B-C50C-407E-A947-70E740481C1C}">
                <a14:useLocalDpi xmlns:a14="http://schemas.microsoft.com/office/drawing/2010/main" val="0"/>
              </a:ext>
            </a:extLst>
          </a:blip>
          <a:srcRect l="20312" r="20312"/>
          <a:stretch/>
        </p:blipFill>
        <p:spPr>
          <a:xfrm>
            <a:off x="-19827"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Title 5">
            <a:extLst>
              <a:ext uri="{FF2B5EF4-FFF2-40B4-BE49-F238E27FC236}">
                <a16:creationId xmlns:a16="http://schemas.microsoft.com/office/drawing/2014/main" id="{F69AAFE2-9692-60EC-8C38-48EAC11EEA01}"/>
              </a:ext>
            </a:extLst>
          </p:cNvPr>
          <p:cNvSpPr txBox="1">
            <a:spLocks/>
          </p:cNvSpPr>
          <p:nvPr/>
        </p:nvSpPr>
        <p:spPr>
          <a:xfrm>
            <a:off x="6743700" y="2595716"/>
            <a:ext cx="5448926" cy="233762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4000" kern="1200">
                <a:solidFill>
                  <a:schemeClr val="bg1"/>
                </a:solidFill>
                <a:latin typeface="Museo Slab 500" panose="02000000000000000000" pitchFamily="50" charset="0"/>
                <a:ea typeface="+mj-ea"/>
                <a:cs typeface="+mj-cs"/>
              </a:defRPr>
            </a:lvl1pPr>
          </a:lstStyle>
          <a:p>
            <a:r>
              <a:rPr lang="en-US" sz="6000" dirty="0"/>
              <a:t>Interview Participation</a:t>
            </a:r>
          </a:p>
        </p:txBody>
      </p:sp>
      <p:sp>
        <p:nvSpPr>
          <p:cNvPr id="3" name="Text Placeholder 6">
            <a:extLst>
              <a:ext uri="{FF2B5EF4-FFF2-40B4-BE49-F238E27FC236}">
                <a16:creationId xmlns:a16="http://schemas.microsoft.com/office/drawing/2014/main" id="{9B62F2FF-40A8-C34E-2482-2F91E4C72F9D}"/>
              </a:ext>
            </a:extLst>
          </p:cNvPr>
          <p:cNvSpPr txBox="1">
            <a:spLocks/>
          </p:cNvSpPr>
          <p:nvPr/>
        </p:nvSpPr>
        <p:spPr>
          <a:xfrm>
            <a:off x="7273637" y="4745470"/>
            <a:ext cx="4212070" cy="16446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a:solidFill>
                  <a:schemeClr val="bg2">
                    <a:lumMod val="20000"/>
                    <a:lumOff val="80000"/>
                  </a:schemeClr>
                </a:solidFill>
              </a:rPr>
              <a:t>Post-school Outcome Interview 2022</a:t>
            </a:r>
            <a:endParaRPr lang="en-US" sz="4000" dirty="0">
              <a:solidFill>
                <a:schemeClr val="bg2">
                  <a:lumMod val="20000"/>
                  <a:lumOff val="80000"/>
                </a:schemeClr>
              </a:solidFill>
            </a:endParaRPr>
          </a:p>
        </p:txBody>
      </p:sp>
    </p:spTree>
    <p:extLst>
      <p:ext uri="{BB962C8B-B14F-4D97-AF65-F5344CB8AC3E}">
        <p14:creationId xmlns:p14="http://schemas.microsoft.com/office/powerpoint/2010/main" val="3593463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4800" dirty="0"/>
              <a:t>Quick STATE Stats</a:t>
            </a:r>
          </a:p>
        </p:txBody>
      </p:sp>
      <p:sp>
        <p:nvSpPr>
          <p:cNvPr id="9" name="Content Placeholder 8"/>
          <p:cNvSpPr>
            <a:spLocks noGrp="1"/>
          </p:cNvSpPr>
          <p:nvPr>
            <p:ph idx="1"/>
          </p:nvPr>
        </p:nvSpPr>
        <p:spPr/>
        <p:txBody>
          <a:bodyPr>
            <a:normAutofit fontScale="92500" lnSpcReduction="10000"/>
          </a:bodyPr>
          <a:lstStyle/>
          <a:p>
            <a:pPr marL="45720" indent="0">
              <a:buNone/>
            </a:pPr>
            <a:r>
              <a:rPr lang="en-US" sz="3200" dirty="0"/>
              <a:t>As a state,</a:t>
            </a:r>
            <a:r>
              <a:rPr lang="en-US" sz="2800" dirty="0"/>
              <a:t> </a:t>
            </a:r>
          </a:p>
          <a:p>
            <a:r>
              <a:rPr lang="en-US" sz="2800" dirty="0"/>
              <a:t>We had approximately </a:t>
            </a:r>
            <a:r>
              <a:rPr lang="en-US" sz="3600" dirty="0">
                <a:solidFill>
                  <a:schemeClr val="accent3"/>
                </a:solidFill>
              </a:rPr>
              <a:t>5,595 “exiters” </a:t>
            </a:r>
            <a:r>
              <a:rPr lang="en-US" sz="2800" dirty="0"/>
              <a:t>in SY2020-21.</a:t>
            </a:r>
          </a:p>
          <a:p>
            <a:r>
              <a:rPr lang="en-US" sz="3600">
                <a:solidFill>
                  <a:schemeClr val="accent1"/>
                </a:solidFill>
              </a:rPr>
              <a:t>4,156 </a:t>
            </a:r>
            <a:r>
              <a:rPr lang="en-US" sz="2800" dirty="0"/>
              <a:t>of them were selected in the interview sample.</a:t>
            </a:r>
          </a:p>
          <a:p>
            <a:r>
              <a:rPr lang="en-US" sz="2800" dirty="0"/>
              <a:t>This sample was reduced by 78 students who either returned to High School, were incarcerated, or passed away. </a:t>
            </a:r>
          </a:p>
          <a:p>
            <a:r>
              <a:rPr lang="en-US" sz="2800" dirty="0"/>
              <a:t>Among the remaining </a:t>
            </a:r>
            <a:r>
              <a:rPr lang="en-US" sz="2800" dirty="0">
                <a:solidFill>
                  <a:schemeClr val="accent1"/>
                </a:solidFill>
              </a:rPr>
              <a:t>4,079</a:t>
            </a:r>
            <a:r>
              <a:rPr lang="en-US" sz="2800" dirty="0"/>
              <a:t> students in the sample, </a:t>
            </a:r>
          </a:p>
          <a:p>
            <a:pPr marL="45720" indent="0" algn="ctr">
              <a:buNone/>
            </a:pPr>
            <a:r>
              <a:rPr lang="en-US" sz="3600" dirty="0">
                <a:solidFill>
                  <a:schemeClr val="accent5"/>
                </a:solidFill>
              </a:rPr>
              <a:t>2,566 (62.91%) </a:t>
            </a:r>
            <a:r>
              <a:rPr lang="en-US" sz="2800" dirty="0"/>
              <a:t>participated in the interview. </a:t>
            </a:r>
          </a:p>
          <a:p>
            <a:pPr marL="168275" indent="-168275" algn="ctr"/>
            <a:r>
              <a:rPr lang="en-US" sz="2800" dirty="0"/>
              <a:t>This means approximately </a:t>
            </a:r>
            <a:r>
              <a:rPr lang="en-US" sz="3600" dirty="0">
                <a:solidFill>
                  <a:schemeClr val="accent1"/>
                </a:solidFill>
              </a:rPr>
              <a:t>46.51%</a:t>
            </a:r>
            <a:r>
              <a:rPr lang="en-US" sz="2800" dirty="0"/>
              <a:t> of ALL former students who had IEPs at the time of leaving secondary education were interviewed. </a:t>
            </a:r>
          </a:p>
        </p:txBody>
      </p:sp>
    </p:spTree>
    <p:extLst>
      <p:ext uri="{BB962C8B-B14F-4D97-AF65-F5344CB8AC3E}">
        <p14:creationId xmlns:p14="http://schemas.microsoft.com/office/powerpoint/2010/main" val="76167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565" y="205176"/>
            <a:ext cx="7814312" cy="898524"/>
          </a:xfrm>
        </p:spPr>
        <p:txBody>
          <a:bodyPr>
            <a:normAutofit/>
          </a:bodyPr>
          <a:lstStyle/>
          <a:p>
            <a:r>
              <a:rPr lang="en-US" dirty="0"/>
              <a:t>What % of former students participated in the interview?</a:t>
            </a:r>
          </a:p>
        </p:txBody>
      </p:sp>
      <p:sp>
        <p:nvSpPr>
          <p:cNvPr id="4" name="Rounded Rectangular Callout 4">
            <a:extLst>
              <a:ext uri="{FF2B5EF4-FFF2-40B4-BE49-F238E27FC236}">
                <a16:creationId xmlns:a16="http://schemas.microsoft.com/office/drawing/2014/main" id="{A91644F4-2F87-0599-2805-7A63215B125F}"/>
              </a:ext>
            </a:extLst>
          </p:cNvPr>
          <p:cNvSpPr/>
          <p:nvPr/>
        </p:nvSpPr>
        <p:spPr>
          <a:xfrm>
            <a:off x="8257877" y="186679"/>
            <a:ext cx="2899608" cy="1026253"/>
          </a:xfrm>
          <a:prstGeom prst="wedgeRoundRectCallout">
            <a:avLst>
              <a:gd name="adj1" fmla="val -29663"/>
              <a:gd name="adj2" fmla="val 107356"/>
              <a:gd name="adj3" fmla="val 16667"/>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a:t>As a State, our participation rates decreased from </a:t>
            </a:r>
            <a:r>
              <a:rPr lang="en-US" b="1" dirty="0"/>
              <a:t>67.2% to 62.9% </a:t>
            </a:r>
            <a:r>
              <a:rPr lang="en-US" dirty="0"/>
              <a:t>this year </a:t>
            </a:r>
          </a:p>
        </p:txBody>
      </p:sp>
      <p:pic>
        <p:nvPicPr>
          <p:cNvPr id="7" name="Picture 6" descr="Participation by AU ranges from 100% to 20%.  The state average is 62%.  50 AUs met the 60% target. ">
            <a:extLst>
              <a:ext uri="{FF2B5EF4-FFF2-40B4-BE49-F238E27FC236}">
                <a16:creationId xmlns:a16="http://schemas.microsoft.com/office/drawing/2014/main" id="{38F8C0E6-80F8-B50F-0651-E4B368759E0E}"/>
              </a:ext>
            </a:extLst>
          </p:cNvPr>
          <p:cNvPicPr>
            <a:picLocks noChangeAspect="1"/>
          </p:cNvPicPr>
          <p:nvPr/>
        </p:nvPicPr>
        <p:blipFill>
          <a:blip r:embed="rId3"/>
          <a:stretch>
            <a:fillRect/>
          </a:stretch>
        </p:blipFill>
        <p:spPr>
          <a:xfrm>
            <a:off x="249429" y="1584800"/>
            <a:ext cx="11693141" cy="3688400"/>
          </a:xfrm>
          <a:prstGeom prst="rect">
            <a:avLst/>
          </a:prstGeom>
        </p:spPr>
      </p:pic>
      <p:sp>
        <p:nvSpPr>
          <p:cNvPr id="3" name="TextBox 2">
            <a:extLst>
              <a:ext uri="{FF2B5EF4-FFF2-40B4-BE49-F238E27FC236}">
                <a16:creationId xmlns:a16="http://schemas.microsoft.com/office/drawing/2014/main" id="{19D11C32-F256-4DDD-9F15-1D753D67643B}"/>
              </a:ext>
            </a:extLst>
          </p:cNvPr>
          <p:cNvSpPr txBox="1"/>
          <p:nvPr/>
        </p:nvSpPr>
        <p:spPr>
          <a:xfrm>
            <a:off x="711170" y="6133672"/>
            <a:ext cx="10353970" cy="369332"/>
          </a:xfrm>
          <a:prstGeom prst="rect">
            <a:avLst/>
          </a:prstGeom>
          <a:noFill/>
        </p:spPr>
        <p:txBody>
          <a:bodyPr wrap="square" rtlCol="0">
            <a:spAutoFit/>
          </a:bodyPr>
          <a:lstStyle/>
          <a:p>
            <a:r>
              <a:rPr lang="en-US" sz="1800" dirty="0">
                <a:effectLst/>
              </a:rPr>
              <a:t>The state met the 60% participation rate target. </a:t>
            </a:r>
            <a:r>
              <a:rPr lang="en-US" dirty="0"/>
              <a:t>Forty-four AUs also met this target. </a:t>
            </a:r>
          </a:p>
        </p:txBody>
      </p:sp>
    </p:spTree>
    <p:extLst>
      <p:ext uri="{BB962C8B-B14F-4D97-AF65-F5344CB8AC3E}">
        <p14:creationId xmlns:p14="http://schemas.microsoft.com/office/powerpoint/2010/main" val="3047550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83583D7-C47F-49EC-8F3F-68AD9CF11F2B}"/>
              </a:ext>
            </a:extLst>
          </p:cNvPr>
          <p:cNvSpPr>
            <a:spLocks noGrp="1"/>
          </p:cNvSpPr>
          <p:nvPr>
            <p:ph type="title"/>
          </p:nvPr>
        </p:nvSpPr>
        <p:spPr>
          <a:xfrm>
            <a:off x="443565" y="205176"/>
            <a:ext cx="10221010" cy="898524"/>
          </a:xfrm>
        </p:spPr>
        <p:txBody>
          <a:bodyPr>
            <a:normAutofit/>
          </a:bodyPr>
          <a:lstStyle/>
          <a:p>
            <a:r>
              <a:rPr lang="en-US" dirty="0"/>
              <a:t>We had a 4% drop Statewide in Participation. </a:t>
            </a:r>
            <a:r>
              <a:rPr lang="en-US"/>
              <a:t>What did this look like at the AU level?</a:t>
            </a:r>
            <a:endParaRPr lang="en-US" dirty="0"/>
          </a:p>
        </p:txBody>
      </p:sp>
      <p:pic>
        <p:nvPicPr>
          <p:cNvPr id="7" name="Graphic 6" descr="Arrow: Clockwise curve with solid fill">
            <a:extLst>
              <a:ext uri="{FF2B5EF4-FFF2-40B4-BE49-F238E27FC236}">
                <a16:creationId xmlns:a16="http://schemas.microsoft.com/office/drawing/2014/main" id="{BAD6D9C3-7CAB-4246-9D15-69E45E5DF3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2783" y="1108357"/>
            <a:ext cx="914400" cy="914400"/>
          </a:xfrm>
          <a:prstGeom prst="rect">
            <a:avLst/>
          </a:prstGeom>
        </p:spPr>
      </p:pic>
      <p:sp>
        <p:nvSpPr>
          <p:cNvPr id="2" name="TextBox 1">
            <a:extLst>
              <a:ext uri="{FF2B5EF4-FFF2-40B4-BE49-F238E27FC236}">
                <a16:creationId xmlns:a16="http://schemas.microsoft.com/office/drawing/2014/main" id="{D7F091FA-2E55-4CE0-AB6C-1F4BF1C2D25C}"/>
              </a:ext>
            </a:extLst>
          </p:cNvPr>
          <p:cNvSpPr txBox="1"/>
          <p:nvPr/>
        </p:nvSpPr>
        <p:spPr>
          <a:xfrm>
            <a:off x="2724649" y="1827205"/>
            <a:ext cx="7610168" cy="369332"/>
          </a:xfrm>
          <a:prstGeom prst="rect">
            <a:avLst/>
          </a:prstGeom>
          <a:noFill/>
        </p:spPr>
        <p:txBody>
          <a:bodyPr wrap="square" rtlCol="0">
            <a:spAutoFit/>
          </a:bodyPr>
          <a:lstStyle/>
          <a:p>
            <a:r>
              <a:rPr lang="en-US" dirty="0">
                <a:solidFill>
                  <a:schemeClr val="accent1">
                    <a:lumMod val="75000"/>
                  </a:schemeClr>
                </a:solidFill>
              </a:rPr>
              <a:t>■</a:t>
            </a:r>
            <a:r>
              <a:rPr lang="en-US" dirty="0"/>
              <a:t> </a:t>
            </a:r>
            <a:r>
              <a:rPr lang="en-US" sz="1200" dirty="0">
                <a:solidFill>
                  <a:schemeClr val="tx1">
                    <a:lumMod val="50000"/>
                  </a:schemeClr>
                </a:solidFill>
              </a:rPr>
              <a:t>AU with Improvement      </a:t>
            </a:r>
            <a:r>
              <a:rPr lang="en-US" dirty="0">
                <a:solidFill>
                  <a:schemeClr val="accent2">
                    <a:lumMod val="75000"/>
                  </a:schemeClr>
                </a:solidFill>
              </a:rPr>
              <a:t>■</a:t>
            </a:r>
            <a:r>
              <a:rPr lang="en-US" sz="1200" dirty="0"/>
              <a:t> </a:t>
            </a:r>
            <a:r>
              <a:rPr lang="en-US" sz="1200" dirty="0">
                <a:solidFill>
                  <a:schemeClr val="tx1">
                    <a:lumMod val="50000"/>
                  </a:schemeClr>
                </a:solidFill>
              </a:rPr>
              <a:t>AU with Participation Rate Drop     </a:t>
            </a:r>
            <a:r>
              <a:rPr lang="en-US" dirty="0">
                <a:solidFill>
                  <a:schemeClr val="accent1">
                    <a:lumMod val="50000"/>
                  </a:schemeClr>
                </a:solidFill>
              </a:rPr>
              <a:t>■</a:t>
            </a:r>
            <a:r>
              <a:rPr lang="en-US" dirty="0">
                <a:solidFill>
                  <a:schemeClr val="accent2">
                    <a:lumMod val="50000"/>
                  </a:schemeClr>
                </a:solidFill>
              </a:rPr>
              <a:t>■</a:t>
            </a:r>
            <a:r>
              <a:rPr lang="en-US" dirty="0"/>
              <a:t> </a:t>
            </a:r>
            <a:r>
              <a:rPr lang="en-US" sz="1200" dirty="0">
                <a:solidFill>
                  <a:schemeClr val="tx1">
                    <a:lumMod val="50000"/>
                  </a:schemeClr>
                </a:solidFill>
              </a:rPr>
              <a:t>Large AU (200 sampled)</a:t>
            </a:r>
            <a:r>
              <a:rPr lang="en-US" sz="1200" dirty="0"/>
              <a:t>      </a:t>
            </a:r>
            <a:r>
              <a:rPr lang="en-US" dirty="0">
                <a:solidFill>
                  <a:schemeClr val="accent5"/>
                </a:solidFill>
              </a:rPr>
              <a:t>■  </a:t>
            </a:r>
            <a:r>
              <a:rPr lang="en-US" sz="1200" dirty="0">
                <a:solidFill>
                  <a:schemeClr val="tx1">
                    <a:lumMod val="50000"/>
                  </a:schemeClr>
                </a:solidFill>
              </a:rPr>
              <a:t>STATE</a:t>
            </a:r>
            <a:endParaRPr lang="en-US" dirty="0">
              <a:solidFill>
                <a:schemeClr val="accent5"/>
              </a:solidFill>
            </a:endParaRPr>
          </a:p>
        </p:txBody>
      </p:sp>
      <p:sp>
        <p:nvSpPr>
          <p:cNvPr id="6" name="Arrow: Left 5">
            <a:extLst>
              <a:ext uri="{FF2B5EF4-FFF2-40B4-BE49-F238E27FC236}">
                <a16:creationId xmlns:a16="http://schemas.microsoft.com/office/drawing/2014/main" id="{E87DE29D-5E73-4814-AC63-C53DF00A4729}"/>
              </a:ext>
            </a:extLst>
          </p:cNvPr>
          <p:cNvSpPr/>
          <p:nvPr/>
        </p:nvSpPr>
        <p:spPr>
          <a:xfrm>
            <a:off x="80885" y="3016442"/>
            <a:ext cx="4632629" cy="462116"/>
          </a:xfrm>
          <a:prstGeom prst="lef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Increasing Participation</a:t>
            </a:r>
          </a:p>
        </p:txBody>
      </p:sp>
      <p:sp>
        <p:nvSpPr>
          <p:cNvPr id="8" name="Arrow: Right 7">
            <a:extLst>
              <a:ext uri="{FF2B5EF4-FFF2-40B4-BE49-F238E27FC236}">
                <a16:creationId xmlns:a16="http://schemas.microsoft.com/office/drawing/2014/main" id="{2BEC1DF8-2042-4305-A54B-19ACB7F81278}"/>
              </a:ext>
            </a:extLst>
          </p:cNvPr>
          <p:cNvSpPr/>
          <p:nvPr/>
        </p:nvSpPr>
        <p:spPr>
          <a:xfrm>
            <a:off x="5293380" y="2175633"/>
            <a:ext cx="6611768" cy="3693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Dropping Participation</a:t>
            </a:r>
          </a:p>
        </p:txBody>
      </p:sp>
      <p:sp>
        <p:nvSpPr>
          <p:cNvPr id="3" name="Oval 2">
            <a:extLst>
              <a:ext uri="{FF2B5EF4-FFF2-40B4-BE49-F238E27FC236}">
                <a16:creationId xmlns:a16="http://schemas.microsoft.com/office/drawing/2014/main" id="{18E68E3A-C880-4F02-8AB5-4F94F670036B}"/>
              </a:ext>
              <a:ext uri="{C183D7F6-B498-43B3-948B-1728B52AA6E4}">
                <adec:decorative xmlns:adec="http://schemas.microsoft.com/office/drawing/2017/decorative" val="1"/>
              </a:ext>
            </a:extLst>
          </p:cNvPr>
          <p:cNvSpPr/>
          <p:nvPr/>
        </p:nvSpPr>
        <p:spPr>
          <a:xfrm>
            <a:off x="6826666" y="2196537"/>
            <a:ext cx="288270" cy="1358447"/>
          </a:xfrm>
          <a:prstGeom prst="ellipse">
            <a:avLst/>
          </a:prstGeom>
          <a:solidFill>
            <a:schemeClr val="accent5">
              <a:lumMod val="20000"/>
              <a:lumOff val="80000"/>
              <a:alpha val="3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 shows how each AUs participation compared to last year. The state's participation dropped by 4.28%. 37 AUs showed a decrease in participation this year, including 7 of the Big 8 (Sample size 200).">
            <a:extLst>
              <a:ext uri="{FF2B5EF4-FFF2-40B4-BE49-F238E27FC236}">
                <a16:creationId xmlns:a16="http://schemas.microsoft.com/office/drawing/2014/main" id="{E3F1872B-75BB-2F10-A9B8-2D1655F21F0D}"/>
              </a:ext>
            </a:extLst>
          </p:cNvPr>
          <p:cNvPicPr>
            <a:picLocks noChangeAspect="1"/>
          </p:cNvPicPr>
          <p:nvPr/>
        </p:nvPicPr>
        <p:blipFill>
          <a:blip r:embed="rId5"/>
          <a:stretch>
            <a:fillRect/>
          </a:stretch>
        </p:blipFill>
        <p:spPr>
          <a:xfrm>
            <a:off x="80885" y="1351121"/>
            <a:ext cx="12034547" cy="2597121"/>
          </a:xfrm>
          <a:prstGeom prst="rect">
            <a:avLst/>
          </a:prstGeom>
        </p:spPr>
      </p:pic>
      <p:sp>
        <p:nvSpPr>
          <p:cNvPr id="10" name="TextBox 9">
            <a:extLst>
              <a:ext uri="{FF2B5EF4-FFF2-40B4-BE49-F238E27FC236}">
                <a16:creationId xmlns:a16="http://schemas.microsoft.com/office/drawing/2014/main" id="{BBE61538-2A2B-B9CE-2280-10DE3A98C4D9}"/>
              </a:ext>
            </a:extLst>
          </p:cNvPr>
          <p:cNvSpPr txBox="1"/>
          <p:nvPr/>
        </p:nvSpPr>
        <p:spPr>
          <a:xfrm>
            <a:off x="286852" y="4639428"/>
            <a:ext cx="11618296" cy="369332"/>
          </a:xfrm>
          <a:prstGeom prst="rect">
            <a:avLst/>
          </a:prstGeom>
          <a:noFill/>
        </p:spPr>
        <p:txBody>
          <a:bodyPr wrap="square" rtlCol="0">
            <a:spAutoFit/>
          </a:bodyPr>
          <a:lstStyle/>
          <a:p>
            <a:pPr algn="ctr"/>
            <a:r>
              <a:rPr lang="en-US" dirty="0">
                <a:solidFill>
                  <a:schemeClr val="tx1">
                    <a:lumMod val="50000"/>
                  </a:schemeClr>
                </a:solidFill>
              </a:rPr>
              <a:t>26 AUs showed an increase in participation, while 37 AUs showed a decrease in participation this year.</a:t>
            </a:r>
          </a:p>
        </p:txBody>
      </p:sp>
    </p:spTree>
    <p:extLst>
      <p:ext uri="{BB962C8B-B14F-4D97-AF65-F5344CB8AC3E}">
        <p14:creationId xmlns:p14="http://schemas.microsoft.com/office/powerpoint/2010/main" val="1255255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sz="3200" dirty="0"/>
              <a:t>Who participated in the PSO interview? 4-Year Overall </a:t>
            </a:r>
          </a:p>
        </p:txBody>
      </p:sp>
      <p:graphicFrame>
        <p:nvGraphicFramePr>
          <p:cNvPr id="3" name="Content Placeholder 2" descr="State participation over the last 4 years&#10;2019 = 52%&#10;2020 = 56.7%&#10;2021 = 67.2%&#10;2022 = 62.9%&#10;Even though we dropped from last year, the state is still above target. ">
            <a:extLst>
              <a:ext uri="{FF2B5EF4-FFF2-40B4-BE49-F238E27FC236}">
                <a16:creationId xmlns:a16="http://schemas.microsoft.com/office/drawing/2014/main" id="{30746140-8FE5-43DC-9935-7F030CB1D32B}"/>
              </a:ext>
            </a:extLst>
          </p:cNvPr>
          <p:cNvGraphicFramePr>
            <a:graphicFrameLocks noGrp="1"/>
          </p:cNvGraphicFramePr>
          <p:nvPr>
            <p:ph idx="1"/>
            <p:extLst>
              <p:ext uri="{D42A27DB-BD31-4B8C-83A1-F6EECF244321}">
                <p14:modId xmlns:p14="http://schemas.microsoft.com/office/powerpoint/2010/main" val="3391352551"/>
              </p:ext>
            </p:extLst>
          </p:nvPr>
        </p:nvGraphicFramePr>
        <p:xfrm>
          <a:off x="838200" y="1554163"/>
          <a:ext cx="10515600" cy="4351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72340902"/>
      </p:ext>
    </p:extLst>
  </p:cSld>
  <p:clrMapOvr>
    <a:masterClrMapping/>
  </p:clrMapOvr>
</p:sld>
</file>

<file path=ppt/theme/theme1.xml><?xml version="1.0" encoding="utf-8"?>
<a:theme xmlns:a="http://schemas.openxmlformats.org/drawingml/2006/main" name="CDE ESSU WideMulti 2019">
  <a:themeElements>
    <a:clrScheme name="CDE 2019">
      <a:dk1>
        <a:srgbClr val="5C6670"/>
      </a:dk1>
      <a:lt1>
        <a:sysClr val="window" lastClr="FFFFFF"/>
      </a:lt1>
      <a:dk2>
        <a:srgbClr val="6D3A5D"/>
      </a:dk2>
      <a:lt2>
        <a:srgbClr val="D3CCBC"/>
      </a:lt2>
      <a:accent1>
        <a:srgbClr val="67B046"/>
      </a:accent1>
      <a:accent2>
        <a:srgbClr val="FFC846"/>
      </a:accent2>
      <a:accent3>
        <a:srgbClr val="F38725"/>
      </a:accent3>
      <a:accent4>
        <a:srgbClr val="46797A"/>
      </a:accent4>
      <a:accent5>
        <a:srgbClr val="519AD2"/>
      </a:accent5>
      <a:accent6>
        <a:srgbClr val="FF0000"/>
      </a:accent6>
      <a:hlink>
        <a:srgbClr val="101E8E"/>
      </a:hlink>
      <a:folHlink>
        <a:srgbClr val="18375D"/>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E ESSU WideMulti 2019" id="{835055BB-F428-4378-8667-13354B710607}" vid="{73F0EBC6-92C6-4159-9629-1727F1543A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CDE ESSU WideMulti 2019</Template>
  <TotalTime>18234</TotalTime>
  <Words>1887</Words>
  <Application>Microsoft Office PowerPoint</Application>
  <PresentationFormat>Widescreen</PresentationFormat>
  <Paragraphs>203</Paragraphs>
  <Slides>38</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Arial Black</vt:lpstr>
      <vt:lpstr>Calibri</vt:lpstr>
      <vt:lpstr>Calibri Light</vt:lpstr>
      <vt:lpstr>Museo Slab 500</vt:lpstr>
      <vt:lpstr>Segoe UI</vt:lpstr>
      <vt:lpstr>Trebuchet MS</vt:lpstr>
      <vt:lpstr>Wingdings</vt:lpstr>
      <vt:lpstr>CDE ESSU WideMulti 2019</vt:lpstr>
      <vt:lpstr>2022 Post-school Outcome Interview Results</vt:lpstr>
      <vt:lpstr>This report summarizes the results of the post-school outcome interview for the State of Colorado</vt:lpstr>
      <vt:lpstr>Exit Rates: Graduation, Dropout, and Other Exits</vt:lpstr>
      <vt:lpstr>Post-school Outcome Interview </vt:lpstr>
      <vt:lpstr>Interview Participation</vt:lpstr>
      <vt:lpstr>Quick STATE Stats</vt:lpstr>
      <vt:lpstr>What % of former students participated in the interview?</vt:lpstr>
      <vt:lpstr>We had a 4% drop Statewide in Participation. What did this look like at the AU level?</vt:lpstr>
      <vt:lpstr>Who participated in the PSO interview? 4-Year Overall </vt:lpstr>
      <vt:lpstr>Who participated in the PSO interview? 4-Year Gender</vt:lpstr>
      <vt:lpstr>Who participated in the PSO interview? Race </vt:lpstr>
      <vt:lpstr>Who participated in the PSO interview? Exit Type</vt:lpstr>
      <vt:lpstr>Who participated in the PSO interview? Disability Type</vt:lpstr>
      <vt:lpstr>Indicator 3 Challenges &amp; Changes</vt:lpstr>
      <vt:lpstr>4 categories of post-school outcomes</vt:lpstr>
      <vt:lpstr>What are the Post-school Outcomes?  </vt:lpstr>
      <vt:lpstr>How are students engaged?</vt:lpstr>
      <vt:lpstr>Measurements ABC</vt:lpstr>
      <vt:lpstr>Indicator 14 Results 2019 to 2022</vt:lpstr>
      <vt:lpstr>Do engagement patterns differ between male and female?</vt:lpstr>
      <vt:lpstr>How do engagement patterns differ by race? </vt:lpstr>
      <vt:lpstr>How do engagement patterns differ by exit type? </vt:lpstr>
      <vt:lpstr>How do engagement patterns differ by students’ disability? (Page 1 of 3)</vt:lpstr>
      <vt:lpstr>How do engagement patterns differ by students’ disability? (Page 2 of 3)</vt:lpstr>
      <vt:lpstr>How do engagement patterns differ by students’ disability? (Page 3 of 3)</vt:lpstr>
      <vt:lpstr>Students engaged with Community Agencies </vt:lpstr>
      <vt:lpstr>Who is engaged with Community Agencies in Colorado?</vt:lpstr>
      <vt:lpstr>Additional PSO Questions</vt:lpstr>
      <vt:lpstr>Community Agency</vt:lpstr>
      <vt:lpstr>18 to 21 Services Detail  </vt:lpstr>
      <vt:lpstr>Who is using 18 to 21 Services?</vt:lpstr>
      <vt:lpstr>Further exploration with students who dropped out. </vt:lpstr>
      <vt:lpstr>Make sure to check out the open responses to 3 new questions!</vt:lpstr>
      <vt:lpstr>Interviewer Details</vt:lpstr>
      <vt:lpstr>Who were our interviewers? A State Level View</vt:lpstr>
      <vt:lpstr>Methods used to Contact Students a State Level View</vt:lpstr>
      <vt:lpstr>Thank you, AU directors, transition coordinators, social workers, teachers, and people in any other positions who made this interview process happen!!</vt:lpstr>
      <vt:lpstr>Contact Us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Ohleyer, Alyssa</dc:creator>
  <cp:lastModifiedBy>Ohleyer, Alyssa</cp:lastModifiedBy>
  <cp:revision>472</cp:revision>
  <cp:lastPrinted>2016-06-14T20:17:17Z</cp:lastPrinted>
  <dcterms:created xsi:type="dcterms:W3CDTF">2016-06-14T18:17:08Z</dcterms:created>
  <dcterms:modified xsi:type="dcterms:W3CDTF">2023-05-09T21:09:38Z</dcterms:modified>
</cp:coreProperties>
</file>