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handoutMasterIdLst>
    <p:handoutMasterId r:id="rId11"/>
  </p:handoutMasterIdLst>
  <p:sldIdLst>
    <p:sldId id="335" r:id="rId2"/>
    <p:sldId id="329" r:id="rId3"/>
    <p:sldId id="328" r:id="rId4"/>
    <p:sldId id="330" r:id="rId5"/>
    <p:sldId id="331" r:id="rId6"/>
    <p:sldId id="332" r:id="rId7"/>
    <p:sldId id="333" r:id="rId8"/>
    <p:sldId id="33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264" autoAdjust="0"/>
    <p:restoredTop sz="94680" autoAdjust="0"/>
  </p:normalViewPr>
  <p:slideViewPr>
    <p:cSldViewPr snapToGrid="0" snapToObjects="1">
      <p:cViewPr>
        <p:scale>
          <a:sx n="75" d="100"/>
          <a:sy n="75" d="100"/>
        </p:scale>
        <p:origin x="-108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208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2BF8D-7A37-41D5-A704-C50A7E5EB316}" type="doc">
      <dgm:prSet loTypeId="urn:microsoft.com/office/officeart/2009/3/layout/StepUpProcess" loCatId="process" qsTypeId="urn:microsoft.com/office/officeart/2005/8/quickstyle/simple1" qsCatId="simple" csTypeId="urn:microsoft.com/office/officeart/2005/8/colors/colorful1#1" csCatId="colorful" phldr="1"/>
      <dgm:spPr/>
      <dgm:t>
        <a:bodyPr/>
        <a:lstStyle/>
        <a:p>
          <a:endParaRPr lang="en-US"/>
        </a:p>
      </dgm:t>
    </dgm:pt>
    <dgm:pt modelId="{AD33AB4C-5B8B-4359-97AC-F44647C51C98}">
      <dgm:prSet phldrT="[Text]"/>
      <dgm:spPr/>
      <dgm:t>
        <a:bodyPr/>
        <a:lstStyle/>
        <a:p>
          <a:r>
            <a:rPr lang="en-US" dirty="0" smtClean="0"/>
            <a:t>Start strong</a:t>
          </a:r>
          <a:endParaRPr lang="en-US" dirty="0"/>
        </a:p>
      </dgm:t>
    </dgm:pt>
    <dgm:pt modelId="{358D4603-DA1E-42FB-8F70-02B565C9AA6F}" type="parTrans" cxnId="{8A8F9749-4C52-4C6E-A13E-845F02ED351F}">
      <dgm:prSet/>
      <dgm:spPr/>
      <dgm:t>
        <a:bodyPr/>
        <a:lstStyle/>
        <a:p>
          <a:endParaRPr lang="en-US"/>
        </a:p>
      </dgm:t>
    </dgm:pt>
    <dgm:pt modelId="{2C4AED03-1400-4967-84C6-D57D32282CA4}" type="sibTrans" cxnId="{8A8F9749-4C52-4C6E-A13E-845F02ED351F}">
      <dgm:prSet/>
      <dgm:spPr/>
      <dgm:t>
        <a:bodyPr/>
        <a:lstStyle/>
        <a:p>
          <a:endParaRPr lang="en-US"/>
        </a:p>
      </dgm:t>
    </dgm:pt>
    <dgm:pt modelId="{0B2844D1-1954-4C49-88CC-F82879A4E07C}">
      <dgm:prSet phldrT="[Text]"/>
      <dgm:spPr/>
      <dgm:t>
        <a:bodyPr/>
        <a:lstStyle/>
        <a:p>
          <a:r>
            <a:rPr lang="en-US" dirty="0" smtClean="0"/>
            <a:t>Read by third grade</a:t>
          </a:r>
          <a:endParaRPr lang="en-US" dirty="0"/>
        </a:p>
      </dgm:t>
    </dgm:pt>
    <dgm:pt modelId="{6A9B46D9-7489-4312-9B97-D95B401EB0D4}" type="parTrans" cxnId="{9F3BD0A0-A2DC-42FE-BECB-E4D612117D76}">
      <dgm:prSet/>
      <dgm:spPr/>
      <dgm:t>
        <a:bodyPr/>
        <a:lstStyle/>
        <a:p>
          <a:endParaRPr lang="en-US"/>
        </a:p>
      </dgm:t>
    </dgm:pt>
    <dgm:pt modelId="{A2259358-F796-416E-8B67-B7982FE8D497}" type="sibTrans" cxnId="{9F3BD0A0-A2DC-42FE-BECB-E4D612117D76}">
      <dgm:prSet/>
      <dgm:spPr/>
      <dgm:t>
        <a:bodyPr/>
        <a:lstStyle/>
        <a:p>
          <a:endParaRPr lang="en-US"/>
        </a:p>
      </dgm:t>
    </dgm:pt>
    <dgm:pt modelId="{E7EBD4C7-7C4A-44C0-B7C6-DF7FDF689E5F}">
      <dgm:prSet phldrT="[Text]"/>
      <dgm:spPr/>
      <dgm:t>
        <a:bodyPr/>
        <a:lstStyle/>
        <a:p>
          <a:r>
            <a:rPr lang="en-US" dirty="0" smtClean="0"/>
            <a:t>Meet or exceed standards</a:t>
          </a:r>
          <a:endParaRPr lang="en-US" dirty="0"/>
        </a:p>
      </dgm:t>
    </dgm:pt>
    <dgm:pt modelId="{7D89D5B5-653F-491B-9FF7-404EF3EDB407}" type="parTrans" cxnId="{7EB18F4B-4516-4802-A3B4-A0800E2A7FFB}">
      <dgm:prSet/>
      <dgm:spPr/>
      <dgm:t>
        <a:bodyPr/>
        <a:lstStyle/>
        <a:p>
          <a:endParaRPr lang="en-US"/>
        </a:p>
      </dgm:t>
    </dgm:pt>
    <dgm:pt modelId="{86098FA9-91D6-4D90-B6D7-5A12EE930053}" type="sibTrans" cxnId="{7EB18F4B-4516-4802-A3B4-A0800E2A7FFB}">
      <dgm:prSet/>
      <dgm:spPr/>
      <dgm:t>
        <a:bodyPr/>
        <a:lstStyle/>
        <a:p>
          <a:endParaRPr lang="en-US"/>
        </a:p>
      </dgm:t>
    </dgm:pt>
    <dgm:pt modelId="{FE72CFDC-8AB4-475A-B6A0-75BFD896DFF6}">
      <dgm:prSet/>
      <dgm:spPr/>
      <dgm:t>
        <a:bodyPr/>
        <a:lstStyle/>
        <a:p>
          <a:r>
            <a:rPr lang="en-US" dirty="0" smtClean="0"/>
            <a:t>Graduate ready</a:t>
          </a:r>
        </a:p>
        <a:p>
          <a:endParaRPr lang="en-US" dirty="0" smtClean="0"/>
        </a:p>
        <a:p>
          <a:endParaRPr lang="en-US" dirty="0"/>
        </a:p>
      </dgm:t>
    </dgm:pt>
    <dgm:pt modelId="{FA4E333C-7F9F-4491-80A3-9E3690F2A6F5}" type="parTrans" cxnId="{C5DD0366-1868-4756-B4D0-F138CEF6B8AB}">
      <dgm:prSet/>
      <dgm:spPr/>
      <dgm:t>
        <a:bodyPr/>
        <a:lstStyle/>
        <a:p>
          <a:endParaRPr lang="en-US"/>
        </a:p>
      </dgm:t>
    </dgm:pt>
    <dgm:pt modelId="{DBC2D193-6F20-41E3-AB0A-B99ED63E4A15}" type="sibTrans" cxnId="{C5DD0366-1868-4756-B4D0-F138CEF6B8AB}">
      <dgm:prSet/>
      <dgm:spPr/>
      <dgm:t>
        <a:bodyPr/>
        <a:lstStyle/>
        <a:p>
          <a:endParaRPr lang="en-US"/>
        </a:p>
      </dgm:t>
    </dgm:pt>
    <dgm:pt modelId="{E3E6284C-AF6B-4B1C-B7BC-B8DF46D34B8E}" type="pres">
      <dgm:prSet presAssocID="{F122BF8D-7A37-41D5-A704-C50A7E5EB316}" presName="rootnode" presStyleCnt="0">
        <dgm:presLayoutVars>
          <dgm:chMax/>
          <dgm:chPref/>
          <dgm:dir/>
          <dgm:animLvl val="lvl"/>
        </dgm:presLayoutVars>
      </dgm:prSet>
      <dgm:spPr/>
      <dgm:t>
        <a:bodyPr/>
        <a:lstStyle/>
        <a:p>
          <a:endParaRPr lang="en-US"/>
        </a:p>
      </dgm:t>
    </dgm:pt>
    <dgm:pt modelId="{F1EF95EF-E24F-4E46-ABCC-7A73897ACB5A}" type="pres">
      <dgm:prSet presAssocID="{AD33AB4C-5B8B-4359-97AC-F44647C51C98}" presName="composite" presStyleCnt="0"/>
      <dgm:spPr/>
    </dgm:pt>
    <dgm:pt modelId="{F1724C36-8812-4ECC-BE3F-A83D824C49EB}" type="pres">
      <dgm:prSet presAssocID="{AD33AB4C-5B8B-4359-97AC-F44647C51C98}" presName="LShape" presStyleLbl="alignNode1" presStyleIdx="0" presStyleCnt="7"/>
      <dgm:spPr>
        <a:solidFill>
          <a:schemeClr val="accent1"/>
        </a:solidFill>
        <a:ln>
          <a:solidFill>
            <a:schemeClr val="accent1"/>
          </a:solidFill>
        </a:ln>
      </dgm:spPr>
      <dgm:t>
        <a:bodyPr/>
        <a:lstStyle/>
        <a:p>
          <a:endParaRPr lang="en-US"/>
        </a:p>
      </dgm:t>
    </dgm:pt>
    <dgm:pt modelId="{C3DB05EF-E670-4DB8-A00E-4DA5EF8B39F1}" type="pres">
      <dgm:prSet presAssocID="{AD33AB4C-5B8B-4359-97AC-F44647C51C98}" presName="ParentText" presStyleLbl="revTx" presStyleIdx="0" presStyleCnt="4">
        <dgm:presLayoutVars>
          <dgm:chMax val="0"/>
          <dgm:chPref val="0"/>
          <dgm:bulletEnabled val="1"/>
        </dgm:presLayoutVars>
      </dgm:prSet>
      <dgm:spPr/>
      <dgm:t>
        <a:bodyPr/>
        <a:lstStyle/>
        <a:p>
          <a:endParaRPr lang="en-US"/>
        </a:p>
      </dgm:t>
    </dgm:pt>
    <dgm:pt modelId="{630D4DA5-49CA-4D73-A9D6-3924980B067C}" type="pres">
      <dgm:prSet presAssocID="{AD33AB4C-5B8B-4359-97AC-F44647C51C98}" presName="Triangle" presStyleLbl="alignNode1" presStyleIdx="1" presStyleCnt="7"/>
      <dgm:spPr/>
    </dgm:pt>
    <dgm:pt modelId="{CBB07F06-7D43-45DB-8EE6-10D130547AB0}" type="pres">
      <dgm:prSet presAssocID="{2C4AED03-1400-4967-84C6-D57D32282CA4}" presName="sibTrans" presStyleCnt="0"/>
      <dgm:spPr/>
    </dgm:pt>
    <dgm:pt modelId="{7266E64D-4553-4194-921D-7A67A87CFA5C}" type="pres">
      <dgm:prSet presAssocID="{2C4AED03-1400-4967-84C6-D57D32282CA4}" presName="space" presStyleCnt="0"/>
      <dgm:spPr/>
    </dgm:pt>
    <dgm:pt modelId="{126FEA26-CB0D-4289-9F69-B5DF254AFE57}" type="pres">
      <dgm:prSet presAssocID="{0B2844D1-1954-4C49-88CC-F82879A4E07C}" presName="composite" presStyleCnt="0"/>
      <dgm:spPr/>
    </dgm:pt>
    <dgm:pt modelId="{3D6BEC09-21E4-4DE2-8577-140F47074F34}" type="pres">
      <dgm:prSet presAssocID="{0B2844D1-1954-4C49-88CC-F82879A4E07C}" presName="LShape" presStyleLbl="alignNode1" presStyleIdx="2" presStyleCnt="7"/>
      <dgm:spPr/>
    </dgm:pt>
    <dgm:pt modelId="{358D7388-0232-41FB-95A4-EF70A9DD9187}" type="pres">
      <dgm:prSet presAssocID="{0B2844D1-1954-4C49-88CC-F82879A4E07C}" presName="ParentText" presStyleLbl="revTx" presStyleIdx="1" presStyleCnt="4">
        <dgm:presLayoutVars>
          <dgm:chMax val="0"/>
          <dgm:chPref val="0"/>
          <dgm:bulletEnabled val="1"/>
        </dgm:presLayoutVars>
      </dgm:prSet>
      <dgm:spPr/>
      <dgm:t>
        <a:bodyPr/>
        <a:lstStyle/>
        <a:p>
          <a:endParaRPr lang="en-US"/>
        </a:p>
      </dgm:t>
    </dgm:pt>
    <dgm:pt modelId="{41E21D0E-C291-46D6-932A-4C5DF1E0E73B}" type="pres">
      <dgm:prSet presAssocID="{0B2844D1-1954-4C49-88CC-F82879A4E07C}" presName="Triangle" presStyleLbl="alignNode1" presStyleIdx="3" presStyleCnt="7"/>
      <dgm:spPr>
        <a:solidFill>
          <a:schemeClr val="accent6"/>
        </a:solidFill>
        <a:ln>
          <a:solidFill>
            <a:schemeClr val="accent6"/>
          </a:solidFill>
        </a:ln>
      </dgm:spPr>
      <dgm:t>
        <a:bodyPr/>
        <a:lstStyle/>
        <a:p>
          <a:endParaRPr lang="en-US"/>
        </a:p>
      </dgm:t>
    </dgm:pt>
    <dgm:pt modelId="{607B00D2-055E-4662-AE6B-9A9DF7E1BDBC}" type="pres">
      <dgm:prSet presAssocID="{A2259358-F796-416E-8B67-B7982FE8D497}" presName="sibTrans" presStyleCnt="0"/>
      <dgm:spPr/>
    </dgm:pt>
    <dgm:pt modelId="{1CF6B5C4-B761-415A-96F5-B2D48428B93D}" type="pres">
      <dgm:prSet presAssocID="{A2259358-F796-416E-8B67-B7982FE8D497}" presName="space" presStyleCnt="0"/>
      <dgm:spPr/>
    </dgm:pt>
    <dgm:pt modelId="{8E8F8CC4-FF12-4610-B16C-32AC6E0E757E}" type="pres">
      <dgm:prSet presAssocID="{E7EBD4C7-7C4A-44C0-B7C6-DF7FDF689E5F}" presName="composite" presStyleCnt="0"/>
      <dgm:spPr/>
    </dgm:pt>
    <dgm:pt modelId="{7AE7E1F1-35B2-428E-9286-C05A97074D80}" type="pres">
      <dgm:prSet presAssocID="{E7EBD4C7-7C4A-44C0-B7C6-DF7FDF689E5F}" presName="LShape" presStyleLbl="alignNode1" presStyleIdx="4" presStyleCnt="7"/>
      <dgm:spPr>
        <a:solidFill>
          <a:schemeClr val="accent5"/>
        </a:solidFill>
        <a:ln>
          <a:solidFill>
            <a:schemeClr val="accent5"/>
          </a:solidFill>
        </a:ln>
      </dgm:spPr>
      <dgm:t>
        <a:bodyPr/>
        <a:lstStyle/>
        <a:p>
          <a:endParaRPr lang="en-US"/>
        </a:p>
      </dgm:t>
    </dgm:pt>
    <dgm:pt modelId="{1991D975-95E2-4371-A19D-DFC936C90076}" type="pres">
      <dgm:prSet presAssocID="{E7EBD4C7-7C4A-44C0-B7C6-DF7FDF689E5F}" presName="ParentText" presStyleLbl="revTx" presStyleIdx="2" presStyleCnt="4">
        <dgm:presLayoutVars>
          <dgm:chMax val="0"/>
          <dgm:chPref val="0"/>
          <dgm:bulletEnabled val="1"/>
        </dgm:presLayoutVars>
      </dgm:prSet>
      <dgm:spPr/>
      <dgm:t>
        <a:bodyPr/>
        <a:lstStyle/>
        <a:p>
          <a:endParaRPr lang="en-US"/>
        </a:p>
      </dgm:t>
    </dgm:pt>
    <dgm:pt modelId="{7D623388-1920-4708-8B28-E7409FAAEC81}" type="pres">
      <dgm:prSet presAssocID="{E7EBD4C7-7C4A-44C0-B7C6-DF7FDF689E5F}" presName="Triangle" presStyleLbl="alignNode1" presStyleIdx="5" presStyleCnt="7"/>
      <dgm:spPr/>
    </dgm:pt>
    <dgm:pt modelId="{207AB9DE-ADFB-421A-8A24-709AE54E0E23}" type="pres">
      <dgm:prSet presAssocID="{86098FA9-91D6-4D90-B6D7-5A12EE930053}" presName="sibTrans" presStyleCnt="0"/>
      <dgm:spPr/>
    </dgm:pt>
    <dgm:pt modelId="{F7E50699-3C24-4942-A488-2D8FB48A3532}" type="pres">
      <dgm:prSet presAssocID="{86098FA9-91D6-4D90-B6D7-5A12EE930053}" presName="space" presStyleCnt="0"/>
      <dgm:spPr/>
    </dgm:pt>
    <dgm:pt modelId="{621A3C00-94CF-4497-8F1B-CB59698BA9C9}" type="pres">
      <dgm:prSet presAssocID="{FE72CFDC-8AB4-475A-B6A0-75BFD896DFF6}" presName="composite" presStyleCnt="0"/>
      <dgm:spPr/>
    </dgm:pt>
    <dgm:pt modelId="{32B4AA30-7115-47DE-9932-FCDDCFD3730A}" type="pres">
      <dgm:prSet presAssocID="{FE72CFDC-8AB4-475A-B6A0-75BFD896DFF6}" presName="LShape" presStyleLbl="alignNode1" presStyleIdx="6" presStyleCnt="7"/>
      <dgm:spPr/>
    </dgm:pt>
    <dgm:pt modelId="{EA601C52-7AD8-4398-9F55-E4BFA197F220}" type="pres">
      <dgm:prSet presAssocID="{FE72CFDC-8AB4-475A-B6A0-75BFD896DFF6}" presName="ParentText" presStyleLbl="revTx" presStyleIdx="3" presStyleCnt="4">
        <dgm:presLayoutVars>
          <dgm:chMax val="0"/>
          <dgm:chPref val="0"/>
          <dgm:bulletEnabled val="1"/>
        </dgm:presLayoutVars>
      </dgm:prSet>
      <dgm:spPr/>
      <dgm:t>
        <a:bodyPr/>
        <a:lstStyle/>
        <a:p>
          <a:endParaRPr lang="en-US"/>
        </a:p>
      </dgm:t>
    </dgm:pt>
  </dgm:ptLst>
  <dgm:cxnLst>
    <dgm:cxn modelId="{B5815E06-860D-9C42-A9A1-5FC7C5ECF7FC}" type="presOf" srcId="{AD33AB4C-5B8B-4359-97AC-F44647C51C98}" destId="{C3DB05EF-E670-4DB8-A00E-4DA5EF8B39F1}" srcOrd="0" destOrd="0" presId="urn:microsoft.com/office/officeart/2009/3/layout/StepUpProcess"/>
    <dgm:cxn modelId="{7EB18F4B-4516-4802-A3B4-A0800E2A7FFB}" srcId="{F122BF8D-7A37-41D5-A704-C50A7E5EB316}" destId="{E7EBD4C7-7C4A-44C0-B7C6-DF7FDF689E5F}" srcOrd="2" destOrd="0" parTransId="{7D89D5B5-653F-491B-9FF7-404EF3EDB407}" sibTransId="{86098FA9-91D6-4D90-B6D7-5A12EE930053}"/>
    <dgm:cxn modelId="{A9F98D54-11E1-E848-A46C-511770B8078D}" type="presOf" srcId="{E7EBD4C7-7C4A-44C0-B7C6-DF7FDF689E5F}" destId="{1991D975-95E2-4371-A19D-DFC936C90076}" srcOrd="0" destOrd="0" presId="urn:microsoft.com/office/officeart/2009/3/layout/StepUpProcess"/>
    <dgm:cxn modelId="{C5DD0366-1868-4756-B4D0-F138CEF6B8AB}" srcId="{F122BF8D-7A37-41D5-A704-C50A7E5EB316}" destId="{FE72CFDC-8AB4-475A-B6A0-75BFD896DFF6}" srcOrd="3" destOrd="0" parTransId="{FA4E333C-7F9F-4491-80A3-9E3690F2A6F5}" sibTransId="{DBC2D193-6F20-41E3-AB0A-B99ED63E4A15}"/>
    <dgm:cxn modelId="{8A8F9749-4C52-4C6E-A13E-845F02ED351F}" srcId="{F122BF8D-7A37-41D5-A704-C50A7E5EB316}" destId="{AD33AB4C-5B8B-4359-97AC-F44647C51C98}" srcOrd="0" destOrd="0" parTransId="{358D4603-DA1E-42FB-8F70-02B565C9AA6F}" sibTransId="{2C4AED03-1400-4967-84C6-D57D32282CA4}"/>
    <dgm:cxn modelId="{FE192FA9-F8B1-C741-B852-7DEE468D550F}" type="presOf" srcId="{0B2844D1-1954-4C49-88CC-F82879A4E07C}" destId="{358D7388-0232-41FB-95A4-EF70A9DD9187}" srcOrd="0" destOrd="0" presId="urn:microsoft.com/office/officeart/2009/3/layout/StepUpProcess"/>
    <dgm:cxn modelId="{2309AE70-357A-8646-BEBC-F801EBD1D01D}" type="presOf" srcId="{F122BF8D-7A37-41D5-A704-C50A7E5EB316}" destId="{E3E6284C-AF6B-4B1C-B7BC-B8DF46D34B8E}" srcOrd="0" destOrd="0" presId="urn:microsoft.com/office/officeart/2009/3/layout/StepUpProcess"/>
    <dgm:cxn modelId="{1344FCFA-3B99-7148-BFF5-EF669320D758}" type="presOf" srcId="{FE72CFDC-8AB4-475A-B6A0-75BFD896DFF6}" destId="{EA601C52-7AD8-4398-9F55-E4BFA197F220}" srcOrd="0" destOrd="0" presId="urn:microsoft.com/office/officeart/2009/3/layout/StepUpProcess"/>
    <dgm:cxn modelId="{9F3BD0A0-A2DC-42FE-BECB-E4D612117D76}" srcId="{F122BF8D-7A37-41D5-A704-C50A7E5EB316}" destId="{0B2844D1-1954-4C49-88CC-F82879A4E07C}" srcOrd="1" destOrd="0" parTransId="{6A9B46D9-7489-4312-9B97-D95B401EB0D4}" sibTransId="{A2259358-F796-416E-8B67-B7982FE8D497}"/>
    <dgm:cxn modelId="{E747DE8E-327B-1E42-8765-DA06131412B9}" type="presParOf" srcId="{E3E6284C-AF6B-4B1C-B7BC-B8DF46D34B8E}" destId="{F1EF95EF-E24F-4E46-ABCC-7A73897ACB5A}" srcOrd="0" destOrd="0" presId="urn:microsoft.com/office/officeart/2009/3/layout/StepUpProcess"/>
    <dgm:cxn modelId="{94C807E1-2BE0-9146-9A98-CBCF7B1A7394}" type="presParOf" srcId="{F1EF95EF-E24F-4E46-ABCC-7A73897ACB5A}" destId="{F1724C36-8812-4ECC-BE3F-A83D824C49EB}" srcOrd="0" destOrd="0" presId="urn:microsoft.com/office/officeart/2009/3/layout/StepUpProcess"/>
    <dgm:cxn modelId="{30D3B1D7-1679-0F49-9931-0604801DE7E0}" type="presParOf" srcId="{F1EF95EF-E24F-4E46-ABCC-7A73897ACB5A}" destId="{C3DB05EF-E670-4DB8-A00E-4DA5EF8B39F1}" srcOrd="1" destOrd="0" presId="urn:microsoft.com/office/officeart/2009/3/layout/StepUpProcess"/>
    <dgm:cxn modelId="{F3DBE442-A15E-484B-B2BB-EA2F094E4F73}" type="presParOf" srcId="{F1EF95EF-E24F-4E46-ABCC-7A73897ACB5A}" destId="{630D4DA5-49CA-4D73-A9D6-3924980B067C}" srcOrd="2" destOrd="0" presId="urn:microsoft.com/office/officeart/2009/3/layout/StepUpProcess"/>
    <dgm:cxn modelId="{DA1AD398-77B0-E648-BB32-3D6AD668BBE8}" type="presParOf" srcId="{E3E6284C-AF6B-4B1C-B7BC-B8DF46D34B8E}" destId="{CBB07F06-7D43-45DB-8EE6-10D130547AB0}" srcOrd="1" destOrd="0" presId="urn:microsoft.com/office/officeart/2009/3/layout/StepUpProcess"/>
    <dgm:cxn modelId="{CE3BEB3A-2C5F-2044-8B17-E60B90747372}" type="presParOf" srcId="{CBB07F06-7D43-45DB-8EE6-10D130547AB0}" destId="{7266E64D-4553-4194-921D-7A67A87CFA5C}" srcOrd="0" destOrd="0" presId="urn:microsoft.com/office/officeart/2009/3/layout/StepUpProcess"/>
    <dgm:cxn modelId="{423B36EC-CD7D-0648-87A1-0C816E10F60D}" type="presParOf" srcId="{E3E6284C-AF6B-4B1C-B7BC-B8DF46D34B8E}" destId="{126FEA26-CB0D-4289-9F69-B5DF254AFE57}" srcOrd="2" destOrd="0" presId="urn:microsoft.com/office/officeart/2009/3/layout/StepUpProcess"/>
    <dgm:cxn modelId="{BE5DF877-02B6-BA46-8E0D-D082C9CB49BC}" type="presParOf" srcId="{126FEA26-CB0D-4289-9F69-B5DF254AFE57}" destId="{3D6BEC09-21E4-4DE2-8577-140F47074F34}" srcOrd="0" destOrd="0" presId="urn:microsoft.com/office/officeart/2009/3/layout/StepUpProcess"/>
    <dgm:cxn modelId="{19404D1D-8DE4-9A4A-96B3-1FF9487A22B1}" type="presParOf" srcId="{126FEA26-CB0D-4289-9F69-B5DF254AFE57}" destId="{358D7388-0232-41FB-95A4-EF70A9DD9187}" srcOrd="1" destOrd="0" presId="urn:microsoft.com/office/officeart/2009/3/layout/StepUpProcess"/>
    <dgm:cxn modelId="{B2671C2A-B28D-554F-941D-9AB2A648887A}" type="presParOf" srcId="{126FEA26-CB0D-4289-9F69-B5DF254AFE57}" destId="{41E21D0E-C291-46D6-932A-4C5DF1E0E73B}" srcOrd="2" destOrd="0" presId="urn:microsoft.com/office/officeart/2009/3/layout/StepUpProcess"/>
    <dgm:cxn modelId="{61D306C0-1C9F-7D4D-8B49-4DBA1BF6718A}" type="presParOf" srcId="{E3E6284C-AF6B-4B1C-B7BC-B8DF46D34B8E}" destId="{607B00D2-055E-4662-AE6B-9A9DF7E1BDBC}" srcOrd="3" destOrd="0" presId="urn:microsoft.com/office/officeart/2009/3/layout/StepUpProcess"/>
    <dgm:cxn modelId="{0493D00E-7A2C-3C4A-9A07-5284C5BFBDB2}" type="presParOf" srcId="{607B00D2-055E-4662-AE6B-9A9DF7E1BDBC}" destId="{1CF6B5C4-B761-415A-96F5-B2D48428B93D}" srcOrd="0" destOrd="0" presId="urn:microsoft.com/office/officeart/2009/3/layout/StepUpProcess"/>
    <dgm:cxn modelId="{F10B5A80-D1FE-BB4A-A8B6-174485C85E26}" type="presParOf" srcId="{E3E6284C-AF6B-4B1C-B7BC-B8DF46D34B8E}" destId="{8E8F8CC4-FF12-4610-B16C-32AC6E0E757E}" srcOrd="4" destOrd="0" presId="urn:microsoft.com/office/officeart/2009/3/layout/StepUpProcess"/>
    <dgm:cxn modelId="{93255FBF-825D-AF42-958B-58042C48E88F}" type="presParOf" srcId="{8E8F8CC4-FF12-4610-B16C-32AC6E0E757E}" destId="{7AE7E1F1-35B2-428E-9286-C05A97074D80}" srcOrd="0" destOrd="0" presId="urn:microsoft.com/office/officeart/2009/3/layout/StepUpProcess"/>
    <dgm:cxn modelId="{2BE57E53-4B90-5244-B25A-84CD8F17A9B2}" type="presParOf" srcId="{8E8F8CC4-FF12-4610-B16C-32AC6E0E757E}" destId="{1991D975-95E2-4371-A19D-DFC936C90076}" srcOrd="1" destOrd="0" presId="urn:microsoft.com/office/officeart/2009/3/layout/StepUpProcess"/>
    <dgm:cxn modelId="{89410BA9-A7DB-064F-B5DE-0807A1203F67}" type="presParOf" srcId="{8E8F8CC4-FF12-4610-B16C-32AC6E0E757E}" destId="{7D623388-1920-4708-8B28-E7409FAAEC81}" srcOrd="2" destOrd="0" presId="urn:microsoft.com/office/officeart/2009/3/layout/StepUpProcess"/>
    <dgm:cxn modelId="{9C3ADC43-FCDC-F341-BC8E-854D55DE235A}" type="presParOf" srcId="{E3E6284C-AF6B-4B1C-B7BC-B8DF46D34B8E}" destId="{207AB9DE-ADFB-421A-8A24-709AE54E0E23}" srcOrd="5" destOrd="0" presId="urn:microsoft.com/office/officeart/2009/3/layout/StepUpProcess"/>
    <dgm:cxn modelId="{1D24265E-B26C-194B-99BA-F1970490079F}" type="presParOf" srcId="{207AB9DE-ADFB-421A-8A24-709AE54E0E23}" destId="{F7E50699-3C24-4942-A488-2D8FB48A3532}" srcOrd="0" destOrd="0" presId="urn:microsoft.com/office/officeart/2009/3/layout/StepUpProcess"/>
    <dgm:cxn modelId="{C22DA009-1F6A-2B4A-BA5B-81AF96D40828}" type="presParOf" srcId="{E3E6284C-AF6B-4B1C-B7BC-B8DF46D34B8E}" destId="{621A3C00-94CF-4497-8F1B-CB59698BA9C9}" srcOrd="6" destOrd="0" presId="urn:microsoft.com/office/officeart/2009/3/layout/StepUpProcess"/>
    <dgm:cxn modelId="{764BE78C-5E98-3249-BA10-547A9495B356}" type="presParOf" srcId="{621A3C00-94CF-4497-8F1B-CB59698BA9C9}" destId="{32B4AA30-7115-47DE-9932-FCDDCFD3730A}" srcOrd="0" destOrd="0" presId="urn:microsoft.com/office/officeart/2009/3/layout/StepUpProcess"/>
    <dgm:cxn modelId="{7526E41F-8A03-294A-B1E6-277C415452E0}" type="presParOf" srcId="{621A3C00-94CF-4497-8F1B-CB59698BA9C9}" destId="{EA601C52-7AD8-4398-9F55-E4BFA197F22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04563-D9D3-479E-BA2A-AD720193212C}"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C3B5C6BF-D5A1-4856-9F0D-4CCC6624731D}">
      <dgm:prSet phldrT="[Text]" custT="1"/>
      <dgm:spPr/>
      <dgm:t>
        <a:bodyPr/>
        <a:lstStyle/>
        <a:p>
          <a:r>
            <a:rPr lang="en-US" sz="1800" dirty="0" smtClean="0"/>
            <a:t>…and…</a:t>
          </a:r>
          <a:endParaRPr lang="en-US" sz="1800" dirty="0"/>
        </a:p>
      </dgm:t>
    </dgm:pt>
    <dgm:pt modelId="{96C5594A-D886-44A8-A89C-AB02CE8ED4A3}" type="parTrans" cxnId="{1618599B-60C3-4018-80CE-E6B6C687E68A}">
      <dgm:prSet/>
      <dgm:spPr/>
      <dgm:t>
        <a:bodyPr/>
        <a:lstStyle/>
        <a:p>
          <a:endParaRPr lang="en-US"/>
        </a:p>
      </dgm:t>
    </dgm:pt>
    <dgm:pt modelId="{C58707BD-CE45-4B62-9405-B393B8D39BA1}" type="sibTrans" cxnId="{1618599B-60C3-4018-80CE-E6B6C687E68A}">
      <dgm:prSet/>
      <dgm:spPr/>
      <dgm:t>
        <a:bodyPr/>
        <a:lstStyle/>
        <a:p>
          <a:endParaRPr lang="en-US"/>
        </a:p>
      </dgm:t>
    </dgm:pt>
    <dgm:pt modelId="{056731FF-8784-4ADF-8736-8AA1FEC8F5CE}">
      <dgm:prSet phldrT="[Text]" custT="1"/>
      <dgm:spPr/>
      <dgm:t>
        <a:bodyPr/>
        <a:lstStyle/>
        <a:p>
          <a:r>
            <a:rPr lang="en-US" sz="1800" dirty="0" smtClean="0"/>
            <a:t>Every Family</a:t>
          </a:r>
          <a:endParaRPr lang="en-US" sz="1800" dirty="0"/>
        </a:p>
      </dgm:t>
    </dgm:pt>
    <dgm:pt modelId="{79CF7E44-8134-45DE-A22F-D3897128A37F}" type="parTrans" cxnId="{80E276CC-A153-4C11-823A-B6CA13E48115}">
      <dgm:prSet/>
      <dgm:spPr/>
      <dgm:t>
        <a:bodyPr/>
        <a:lstStyle/>
        <a:p>
          <a:endParaRPr lang="en-US"/>
        </a:p>
      </dgm:t>
    </dgm:pt>
    <dgm:pt modelId="{BEBD786B-02A0-4375-B9D4-C53E4C2D71B7}" type="sibTrans" cxnId="{80E276CC-A153-4C11-823A-B6CA13E48115}">
      <dgm:prSet/>
      <dgm:spPr/>
      <dgm:t>
        <a:bodyPr/>
        <a:lstStyle/>
        <a:p>
          <a:endParaRPr lang="en-US"/>
        </a:p>
      </dgm:t>
    </dgm:pt>
    <dgm:pt modelId="{F6D5942A-494E-4A8F-9F5E-4A37A9A897CA}" type="pres">
      <dgm:prSet presAssocID="{46C04563-D9D3-479E-BA2A-AD720193212C}" presName="compositeShape" presStyleCnt="0">
        <dgm:presLayoutVars>
          <dgm:chMax val="2"/>
          <dgm:dir/>
          <dgm:resizeHandles val="exact"/>
        </dgm:presLayoutVars>
      </dgm:prSet>
      <dgm:spPr/>
      <dgm:t>
        <a:bodyPr/>
        <a:lstStyle/>
        <a:p>
          <a:endParaRPr lang="en-US"/>
        </a:p>
      </dgm:t>
    </dgm:pt>
    <dgm:pt modelId="{D560F71D-75D5-40B3-AC32-6B8896820EC0}" type="pres">
      <dgm:prSet presAssocID="{46C04563-D9D3-479E-BA2A-AD720193212C}" presName="ribbon" presStyleLbl="node1" presStyleIdx="0" presStyleCnt="1" custScaleX="114734" custLinFactNeighborX="-1603" custLinFactNeighborY="-1335"/>
      <dgm:spPr>
        <a:solidFill>
          <a:schemeClr val="accent1">
            <a:lumMod val="60000"/>
            <a:lumOff val="40000"/>
          </a:schemeClr>
        </a:solidFill>
      </dgm:spPr>
    </dgm:pt>
    <dgm:pt modelId="{81111310-C0A8-483A-AD4A-9047C818FDE0}" type="pres">
      <dgm:prSet presAssocID="{46C04563-D9D3-479E-BA2A-AD720193212C}" presName="leftArrowText" presStyleLbl="node1" presStyleIdx="0" presStyleCnt="1">
        <dgm:presLayoutVars>
          <dgm:chMax val="0"/>
          <dgm:bulletEnabled val="1"/>
        </dgm:presLayoutVars>
      </dgm:prSet>
      <dgm:spPr/>
      <dgm:t>
        <a:bodyPr/>
        <a:lstStyle/>
        <a:p>
          <a:endParaRPr lang="en-US"/>
        </a:p>
      </dgm:t>
    </dgm:pt>
    <dgm:pt modelId="{6EB5706E-28CD-4861-BAC2-89A16E4FEEB6}" type="pres">
      <dgm:prSet presAssocID="{46C04563-D9D3-479E-BA2A-AD720193212C}" presName="rightArrowText" presStyleLbl="node1" presStyleIdx="0" presStyleCnt="1">
        <dgm:presLayoutVars>
          <dgm:chMax val="0"/>
          <dgm:bulletEnabled val="1"/>
        </dgm:presLayoutVars>
      </dgm:prSet>
      <dgm:spPr/>
      <dgm:t>
        <a:bodyPr/>
        <a:lstStyle/>
        <a:p>
          <a:endParaRPr lang="en-US"/>
        </a:p>
      </dgm:t>
    </dgm:pt>
  </dgm:ptLst>
  <dgm:cxnLst>
    <dgm:cxn modelId="{1618599B-60C3-4018-80CE-E6B6C687E68A}" srcId="{46C04563-D9D3-479E-BA2A-AD720193212C}" destId="{C3B5C6BF-D5A1-4856-9F0D-4CCC6624731D}" srcOrd="0" destOrd="0" parTransId="{96C5594A-D886-44A8-A89C-AB02CE8ED4A3}" sibTransId="{C58707BD-CE45-4B62-9405-B393B8D39BA1}"/>
    <dgm:cxn modelId="{45DD9B83-A259-F041-A00E-C89D20777C02}" type="presOf" srcId="{056731FF-8784-4ADF-8736-8AA1FEC8F5CE}" destId="{6EB5706E-28CD-4861-BAC2-89A16E4FEEB6}" srcOrd="0" destOrd="0" presId="urn:microsoft.com/office/officeart/2005/8/layout/arrow6"/>
    <dgm:cxn modelId="{15F3993B-D706-5741-A325-9A472A91A58E}" type="presOf" srcId="{C3B5C6BF-D5A1-4856-9F0D-4CCC6624731D}" destId="{81111310-C0A8-483A-AD4A-9047C818FDE0}" srcOrd="0" destOrd="0" presId="urn:microsoft.com/office/officeart/2005/8/layout/arrow6"/>
    <dgm:cxn modelId="{80E276CC-A153-4C11-823A-B6CA13E48115}" srcId="{46C04563-D9D3-479E-BA2A-AD720193212C}" destId="{056731FF-8784-4ADF-8736-8AA1FEC8F5CE}" srcOrd="1" destOrd="0" parTransId="{79CF7E44-8134-45DE-A22F-D3897128A37F}" sibTransId="{BEBD786B-02A0-4375-B9D4-C53E4C2D71B7}"/>
    <dgm:cxn modelId="{30B3337C-DC8A-8F48-8B21-F666C391B792}" type="presOf" srcId="{46C04563-D9D3-479E-BA2A-AD720193212C}" destId="{F6D5942A-494E-4A8F-9F5E-4A37A9A897CA}" srcOrd="0" destOrd="0" presId="urn:microsoft.com/office/officeart/2005/8/layout/arrow6"/>
    <dgm:cxn modelId="{263C7CAE-964E-1540-88D3-2EDC3DDC4F43}" type="presParOf" srcId="{F6D5942A-494E-4A8F-9F5E-4A37A9A897CA}" destId="{D560F71D-75D5-40B3-AC32-6B8896820EC0}" srcOrd="0" destOrd="0" presId="urn:microsoft.com/office/officeart/2005/8/layout/arrow6"/>
    <dgm:cxn modelId="{136760EF-D98A-5A43-AE97-5A181F8F9B50}" type="presParOf" srcId="{F6D5942A-494E-4A8F-9F5E-4A37A9A897CA}" destId="{81111310-C0A8-483A-AD4A-9047C818FDE0}" srcOrd="1" destOrd="0" presId="urn:microsoft.com/office/officeart/2005/8/layout/arrow6"/>
    <dgm:cxn modelId="{2BDCB98E-39AF-3F4A-A790-6E8B40B80266}" type="presParOf" srcId="{F6D5942A-494E-4A8F-9F5E-4A37A9A897CA}" destId="{6EB5706E-28CD-4861-BAC2-89A16E4FEEB6}"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24C36-8812-4ECC-BE3F-A83D824C49EB}">
      <dsp:nvSpPr>
        <dsp:cNvPr id="0" name=""/>
        <dsp:cNvSpPr/>
      </dsp:nvSpPr>
      <dsp:spPr>
        <a:xfrm rot="5400000">
          <a:off x="392566" y="1747112"/>
          <a:ext cx="1168974" cy="1945148"/>
        </a:xfrm>
        <a:prstGeom prst="corner">
          <a:avLst>
            <a:gd name="adj1" fmla="val 16120"/>
            <a:gd name="adj2" fmla="val 16110"/>
          </a:avLst>
        </a:prstGeom>
        <a:solidFill>
          <a:schemeClr val="accent1"/>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C3DB05EF-E670-4DB8-A00E-4DA5EF8B39F1}">
      <dsp:nvSpPr>
        <dsp:cNvPr id="0" name=""/>
        <dsp:cNvSpPr/>
      </dsp:nvSpPr>
      <dsp:spPr>
        <a:xfrm>
          <a:off x="197435" y="2328293"/>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Start strong</a:t>
          </a:r>
          <a:endParaRPr lang="en-US" sz="2000" kern="1200" dirty="0"/>
        </a:p>
      </dsp:txBody>
      <dsp:txXfrm>
        <a:off x="197435" y="2328293"/>
        <a:ext cx="1756090" cy="1539316"/>
      </dsp:txXfrm>
    </dsp:sp>
    <dsp:sp modelId="{630D4DA5-49CA-4D73-A9D6-3924980B067C}">
      <dsp:nvSpPr>
        <dsp:cNvPr id="0" name=""/>
        <dsp:cNvSpPr/>
      </dsp:nvSpPr>
      <dsp:spPr>
        <a:xfrm>
          <a:off x="1622188" y="1603908"/>
          <a:ext cx="331337" cy="331337"/>
        </a:xfrm>
        <a:prstGeom prst="triangle">
          <a:avLst>
            <a:gd name="adj" fmla="val 100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BEC09-21E4-4DE2-8577-140F47074F34}">
      <dsp:nvSpPr>
        <dsp:cNvPr id="0" name=""/>
        <dsp:cNvSpPr/>
      </dsp:nvSpPr>
      <dsp:spPr>
        <a:xfrm rot="5400000">
          <a:off x="2542364" y="1215143"/>
          <a:ext cx="1168974" cy="1945148"/>
        </a:xfrm>
        <a:prstGeom prst="corner">
          <a:avLst>
            <a:gd name="adj1" fmla="val 16120"/>
            <a:gd name="adj2" fmla="val 161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D7388-0232-41FB-95A4-EF70A9DD9187}">
      <dsp:nvSpPr>
        <dsp:cNvPr id="0" name=""/>
        <dsp:cNvSpPr/>
      </dsp:nvSpPr>
      <dsp:spPr>
        <a:xfrm>
          <a:off x="2347233" y="1796323"/>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Read by third grade</a:t>
          </a:r>
          <a:endParaRPr lang="en-US" sz="2000" kern="1200" dirty="0"/>
        </a:p>
      </dsp:txBody>
      <dsp:txXfrm>
        <a:off x="2347233" y="1796323"/>
        <a:ext cx="1756090" cy="1539316"/>
      </dsp:txXfrm>
    </dsp:sp>
    <dsp:sp modelId="{41E21D0E-C291-46D6-932A-4C5DF1E0E73B}">
      <dsp:nvSpPr>
        <dsp:cNvPr id="0" name=""/>
        <dsp:cNvSpPr/>
      </dsp:nvSpPr>
      <dsp:spPr>
        <a:xfrm>
          <a:off x="3771986" y="1071939"/>
          <a:ext cx="331337" cy="331337"/>
        </a:xfrm>
        <a:prstGeom prst="triangle">
          <a:avLst>
            <a:gd name="adj" fmla="val 100000"/>
          </a:avLst>
        </a:prstGeom>
        <a:solidFill>
          <a:schemeClr val="accent6"/>
        </a:solidFill>
        <a:ln w="190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7AE7E1F1-35B2-428E-9286-C05A97074D80}">
      <dsp:nvSpPr>
        <dsp:cNvPr id="0" name=""/>
        <dsp:cNvSpPr/>
      </dsp:nvSpPr>
      <dsp:spPr>
        <a:xfrm rot="5400000">
          <a:off x="4692162" y="683173"/>
          <a:ext cx="1168974" cy="1945148"/>
        </a:xfrm>
        <a:prstGeom prst="corner">
          <a:avLst>
            <a:gd name="adj1" fmla="val 16120"/>
            <a:gd name="adj2" fmla="val 16110"/>
          </a:avLst>
        </a:prstGeom>
        <a:solidFill>
          <a:schemeClr val="accent5"/>
        </a:solidFill>
        <a:ln w="1905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sp>
    <dsp:sp modelId="{1991D975-95E2-4371-A19D-DFC936C90076}">
      <dsp:nvSpPr>
        <dsp:cNvPr id="0" name=""/>
        <dsp:cNvSpPr/>
      </dsp:nvSpPr>
      <dsp:spPr>
        <a:xfrm>
          <a:off x="4497031" y="1264353"/>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Meet or exceed standards</a:t>
          </a:r>
          <a:endParaRPr lang="en-US" sz="2000" kern="1200" dirty="0"/>
        </a:p>
      </dsp:txBody>
      <dsp:txXfrm>
        <a:off x="4497031" y="1264353"/>
        <a:ext cx="1756090" cy="1539316"/>
      </dsp:txXfrm>
    </dsp:sp>
    <dsp:sp modelId="{7D623388-1920-4708-8B28-E7409FAAEC81}">
      <dsp:nvSpPr>
        <dsp:cNvPr id="0" name=""/>
        <dsp:cNvSpPr/>
      </dsp:nvSpPr>
      <dsp:spPr>
        <a:xfrm>
          <a:off x="5921784" y="539969"/>
          <a:ext cx="331337" cy="331337"/>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4AA30-7115-47DE-9932-FCDDCFD3730A}">
      <dsp:nvSpPr>
        <dsp:cNvPr id="0" name=""/>
        <dsp:cNvSpPr/>
      </dsp:nvSpPr>
      <dsp:spPr>
        <a:xfrm rot="5400000">
          <a:off x="6841960" y="151203"/>
          <a:ext cx="1168974" cy="1945148"/>
        </a:xfrm>
        <a:prstGeom prst="corner">
          <a:avLst>
            <a:gd name="adj1" fmla="val 16120"/>
            <a:gd name="adj2" fmla="val 161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01C52-7AD8-4398-9F55-E4BFA197F220}">
      <dsp:nvSpPr>
        <dsp:cNvPr id="0" name=""/>
        <dsp:cNvSpPr/>
      </dsp:nvSpPr>
      <dsp:spPr>
        <a:xfrm>
          <a:off x="6646829" y="732384"/>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Graduate ready</a:t>
          </a:r>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endParaRPr lang="en-US" sz="2000" kern="1200" dirty="0"/>
        </a:p>
      </dsp:txBody>
      <dsp:txXfrm>
        <a:off x="6646829" y="732384"/>
        <a:ext cx="1756090" cy="1539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0F71D-75D5-40B3-AC32-6B8896820EC0}">
      <dsp:nvSpPr>
        <dsp:cNvPr id="0" name=""/>
        <dsp:cNvSpPr/>
      </dsp:nvSpPr>
      <dsp:spPr>
        <a:xfrm>
          <a:off x="1155722" y="0"/>
          <a:ext cx="2727674" cy="950956"/>
        </a:xfrm>
        <a:prstGeom prst="leftRightRibbon">
          <a:avLst/>
        </a:prstGeom>
        <a:solidFill>
          <a:schemeClr val="accent1">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11310-C0A8-483A-AD4A-9047C818FDE0}">
      <dsp:nvSpPr>
        <dsp:cNvPr id="0" name=""/>
        <dsp:cNvSpPr/>
      </dsp:nvSpPr>
      <dsp:spPr>
        <a:xfrm>
          <a:off x="1654261" y="166417"/>
          <a:ext cx="784538" cy="46596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smtClean="0"/>
            <a:t>…and…</a:t>
          </a:r>
          <a:endParaRPr lang="en-US" sz="1800" kern="1200" dirty="0"/>
        </a:p>
      </dsp:txBody>
      <dsp:txXfrm>
        <a:off x="1654261" y="166417"/>
        <a:ext cx="784538" cy="465968"/>
      </dsp:txXfrm>
    </dsp:sp>
    <dsp:sp modelId="{6EB5706E-28CD-4861-BAC2-89A16E4FEEB6}">
      <dsp:nvSpPr>
        <dsp:cNvPr id="0" name=""/>
        <dsp:cNvSpPr/>
      </dsp:nvSpPr>
      <dsp:spPr>
        <a:xfrm>
          <a:off x="2557669" y="318570"/>
          <a:ext cx="927182" cy="46596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smtClean="0"/>
            <a:t>Every Family</a:t>
          </a:r>
          <a:endParaRPr lang="en-US" sz="1800" kern="1200" dirty="0"/>
        </a:p>
      </dsp:txBody>
      <dsp:txXfrm>
        <a:off x="2557669" y="318570"/>
        <a:ext cx="927182" cy="46596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pPr/>
              <a:t>8/15/16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pPr/>
              <a:t>‹#›</a:t>
            </a:fld>
            <a:endParaRPr lang="en-US" dirty="0"/>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pPr/>
              <a:t>8/15/16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pPr/>
              <a:t>‹#›</a:t>
            </a:fld>
            <a:endParaRPr lang="en-US" dirty="0"/>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a:t>
            </a:r>
          </a:p>
          <a:p>
            <a:pPr marL="171450" indent="-171450">
              <a:buFont typeface="Arial"/>
              <a:buChar char="•"/>
            </a:pPr>
            <a:r>
              <a:rPr lang="en-US" sz="1100" dirty="0" smtClean="0"/>
              <a:t>These slides are the Instructional Slides and Presentation Notes for Step One: ENSURE SHARED MTSS and FSCP  KNOWLEDGE  of the</a:t>
            </a:r>
            <a:r>
              <a:rPr lang="en-US" sz="1100" i="1" dirty="0" smtClean="0"/>
              <a:t> MTSS FSCP Partnering Implementation Guide.</a:t>
            </a:r>
            <a:r>
              <a:rPr lang="en-US" sz="1100" dirty="0" smtClean="0"/>
              <a:t> They can be used as is for presentation or slides taken and used as needed. There are presentation notes for each slide so that there can be the same shared information with all stakeholders. </a:t>
            </a:r>
            <a:endParaRPr lang="en-US" sz="1100"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a:t>
            </a:fld>
            <a:endParaRPr lang="en-US" dirty="0"/>
          </a:p>
        </p:txBody>
      </p:sp>
    </p:spTree>
    <p:extLst>
      <p:ext uri="{BB962C8B-B14F-4D97-AF65-F5344CB8AC3E}">
        <p14:creationId xmlns:p14="http://schemas.microsoft.com/office/powerpoint/2010/main" val="254518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These talking points summarize the </a:t>
            </a:r>
            <a:r>
              <a:rPr lang="en-US" sz="1100" i="1" dirty="0" smtClean="0"/>
              <a:t>Guide’s </a:t>
            </a:r>
            <a:r>
              <a:rPr lang="en-US" sz="1100" dirty="0" smtClean="0"/>
              <a:t>history and context.</a:t>
            </a:r>
          </a:p>
          <a:p>
            <a:pPr marL="171450" indent="-171450">
              <a:buFont typeface="Arial"/>
              <a:buChar char="•"/>
            </a:pPr>
            <a:r>
              <a:rPr lang="en-US" sz="1100" dirty="0" smtClean="0"/>
              <a:t>Student </a:t>
            </a:r>
            <a:r>
              <a:rPr lang="en-US" sz="1100" dirty="0" smtClean="0"/>
              <a:t>learning is the key concept, both academic and behavioral.</a:t>
            </a:r>
          </a:p>
          <a:p>
            <a:pPr marL="171450" indent="-171450">
              <a:buFont typeface="Arial"/>
              <a:buChar char="•"/>
            </a:pPr>
            <a:r>
              <a:rPr lang="en-US" sz="1100" dirty="0" smtClean="0"/>
              <a:t>Research has found that it is basically the educators’ (school, district/BOCES) responsibility to reach out to families and collaborators with information, resources, and actions that educate about partnering and build positive relationships.</a:t>
            </a:r>
          </a:p>
          <a:p>
            <a:pPr marL="171450" indent="-171450">
              <a:buFont typeface="Arial"/>
              <a:buChar char="•"/>
            </a:pP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pPr/>
              <a:t>2</a:t>
            </a:fld>
            <a:endParaRPr lang="en-US" dirty="0"/>
          </a:p>
        </p:txBody>
      </p:sp>
    </p:spTree>
    <p:extLst>
      <p:ext uri="{BB962C8B-B14F-4D97-AF65-F5344CB8AC3E}">
        <p14:creationId xmlns:p14="http://schemas.microsoft.com/office/powerpoint/2010/main" val="327749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These are CDE’s current goals for every student; this slide adds families as they are partners from early childhood through postsecondary education.  </a:t>
            </a:r>
          </a:p>
          <a:p>
            <a:pPr marL="171450" indent="-171450">
              <a:buFont typeface="Arial"/>
              <a:buChar char="•"/>
            </a:pPr>
            <a:r>
              <a:rPr lang="en-US" sz="1100" dirty="0" smtClean="0"/>
              <a:t>Families provide the continuity and consistency from teacher to teacher and grade to grade and level to level. </a:t>
            </a:r>
            <a:endParaRPr lang="en-US" sz="1100"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a:t>
            </a:fld>
            <a:endParaRPr lang="en-US" dirty="0"/>
          </a:p>
        </p:txBody>
      </p:sp>
    </p:spTree>
    <p:extLst>
      <p:ext uri="{BB962C8B-B14F-4D97-AF65-F5344CB8AC3E}">
        <p14:creationId xmlns:p14="http://schemas.microsoft.com/office/powerpoint/2010/main" val="303132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These adult learning principles are incorporated into the </a:t>
            </a:r>
            <a:r>
              <a:rPr lang="en-US" sz="1100" i="1" dirty="0" smtClean="0"/>
              <a:t>MTSS FSCP Implementation Guide. </a:t>
            </a:r>
            <a:endParaRPr lang="en-US" sz="1100" i="1" dirty="0"/>
          </a:p>
          <a:p>
            <a:pPr marL="171450" indent="-171450">
              <a:buFont typeface="Arial"/>
              <a:buChar char="•"/>
            </a:pPr>
            <a:r>
              <a:rPr lang="en-US" sz="1100" dirty="0" smtClean="0"/>
              <a:t>Educators, family members, and community resources are all adult learners.</a:t>
            </a:r>
          </a:p>
          <a:p>
            <a:pPr marL="171450" indent="-171450">
              <a:buFont typeface="Arial"/>
              <a:buChar char="•"/>
            </a:pPr>
            <a:r>
              <a:rPr lang="en-US" sz="1100" dirty="0" smtClean="0"/>
              <a:t>Applying these principles shifts partnering into a “learning” arena, where new skills are to be introduced, practiced, applied, and reflected upon -  over time; this is a new way of viewing partnering for some.</a:t>
            </a:r>
          </a:p>
          <a:p>
            <a:pPr marL="171450" indent="-171450">
              <a:buFont typeface="Arial"/>
              <a:buChar char="•"/>
            </a:pP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pPr/>
              <a:t>4</a:t>
            </a:fld>
            <a:endParaRPr lang="en-US" dirty="0"/>
          </a:p>
        </p:txBody>
      </p:sp>
    </p:spTree>
    <p:extLst>
      <p:ext uri="{BB962C8B-B14F-4D97-AF65-F5344CB8AC3E}">
        <p14:creationId xmlns:p14="http://schemas.microsoft.com/office/powerpoint/2010/main" val="322533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5874" indent="-283028" eaLnBrk="0" hangingPunct="0">
              <a:defRPr sz="2400">
                <a:solidFill>
                  <a:schemeClr val="tx1"/>
                </a:solidFill>
                <a:latin typeface="Arial" pitchFamily="34" charset="0"/>
                <a:ea typeface="ＭＳ Ｐゴシック" pitchFamily="34" charset="-128"/>
              </a:defRPr>
            </a:lvl2pPr>
            <a:lvl3pPr marL="1132115" indent="-226423" eaLnBrk="0" hangingPunct="0">
              <a:defRPr sz="2400">
                <a:solidFill>
                  <a:schemeClr val="tx1"/>
                </a:solidFill>
                <a:latin typeface="Arial" pitchFamily="34" charset="0"/>
                <a:ea typeface="ＭＳ Ｐゴシック" pitchFamily="34" charset="-128"/>
              </a:defRPr>
            </a:lvl3pPr>
            <a:lvl4pPr marL="1584961" indent="-226423" eaLnBrk="0" hangingPunct="0">
              <a:defRPr sz="2400">
                <a:solidFill>
                  <a:schemeClr val="tx1"/>
                </a:solidFill>
                <a:latin typeface="Arial" pitchFamily="34" charset="0"/>
                <a:ea typeface="ＭＳ Ｐゴシック" pitchFamily="34" charset="-128"/>
              </a:defRPr>
            </a:lvl4pPr>
            <a:lvl5pPr marL="2037806" indent="-226423" eaLnBrk="0" hangingPunct="0">
              <a:defRPr sz="2400">
                <a:solidFill>
                  <a:schemeClr val="tx1"/>
                </a:solidFill>
                <a:latin typeface="Arial" pitchFamily="34" charset="0"/>
                <a:ea typeface="ＭＳ Ｐゴシック" pitchFamily="34" charset="-128"/>
              </a:defRPr>
            </a:lvl5pPr>
            <a:lvl6pPr marL="2490653" indent="-22642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43499" indent="-22642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6345" indent="-22642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9190" indent="-22642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DC286D-7865-4D6C-B100-6BF40DD07C57}" type="slidenum">
              <a:rPr lang="en-US" sz="1200"/>
              <a:pPr eaLnBrk="1" hangingPunct="1"/>
              <a:t>5</a:t>
            </a:fld>
            <a:endParaRPr lang="en-US" sz="1200" dirty="0"/>
          </a:p>
        </p:txBody>
      </p:sp>
      <p:sp>
        <p:nvSpPr>
          <p:cNvPr id="81922" name="Rectangle 2"/>
          <p:cNvSpPr>
            <a:spLocks noGrp="1" noRot="1" noChangeAspect="1" noChangeArrowheads="1" noTextEdit="1"/>
          </p:cNvSpPr>
          <p:nvPr>
            <p:ph type="sldImg"/>
          </p:nvPr>
        </p:nvSpPr>
        <p:spPr bwMode="auto">
          <a:xfrm>
            <a:off x="1144588" y="684213"/>
            <a:ext cx="4570412" cy="3429000"/>
          </a:xfr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1" y="4344025"/>
            <a:ext cx="5029200" cy="4116049"/>
          </a:xfrm>
          <a:solidFill>
            <a:srgbClr val="FFFFFF"/>
          </a:solidFill>
          <a:ln>
            <a:solidFill>
              <a:srgbClr val="000000"/>
            </a:solidFill>
            <a:miter lim="800000"/>
            <a:headEnd/>
            <a:tailEnd/>
          </a:ln>
        </p:spPr>
        <p:txBody>
          <a:bodyPr wrap="square" lIns="89704" tIns="44852" rIns="89704" bIns="44852" numCol="1" anchor="t" anchorCtr="0" compatLnSpc="1">
            <a:prstTxWarp prst="textNoShape">
              <a:avLst/>
            </a:prstTxWarp>
          </a:bodyPr>
          <a:lstStyle/>
          <a:p>
            <a:pPr eaLnBrk="1" hangingPunct="1">
              <a:spcBef>
                <a:spcPct val="0"/>
              </a:spcBef>
            </a:pPr>
            <a:r>
              <a:rPr lang="en-US" sz="1100" dirty="0" smtClean="0">
                <a:latin typeface="Calibri"/>
                <a:ea typeface="ＭＳ Ｐゴシック" pitchFamily="34" charset="-128"/>
                <a:cs typeface="Calibri"/>
              </a:rPr>
              <a:t>Key Points: </a:t>
            </a:r>
          </a:p>
          <a:p>
            <a:pPr marL="171450" indent="-171450" eaLnBrk="1" hangingPunct="1">
              <a:spcBef>
                <a:spcPct val="0"/>
              </a:spcBef>
              <a:buFont typeface="Arial"/>
              <a:buChar char="•"/>
            </a:pPr>
            <a:r>
              <a:rPr lang="en-US" sz="1100" dirty="0" smtClean="0">
                <a:latin typeface="Calibri"/>
                <a:ea typeface="ＭＳ Ｐゴシック" pitchFamily="34" charset="-128"/>
                <a:cs typeface="Calibri"/>
              </a:rPr>
              <a:t>It can be helpful to think about “closing implementation gaps” by actually applying strategic, ongoing, effective partnering practices.</a:t>
            </a:r>
          </a:p>
          <a:p>
            <a:pPr marL="171450" indent="-171450" eaLnBrk="1" hangingPunct="1">
              <a:spcBef>
                <a:spcPct val="0"/>
              </a:spcBef>
              <a:buFont typeface="Arial"/>
              <a:buChar char="•"/>
            </a:pPr>
            <a:r>
              <a:rPr lang="en-US" sz="1100" dirty="0" smtClean="0">
                <a:latin typeface="Calibri"/>
                <a:ea typeface="ＭＳ Ｐゴシック" pitchFamily="34" charset="-128"/>
                <a:cs typeface="Calibri"/>
              </a:rPr>
              <a:t>These gaps have been identified in the partnering research. </a:t>
            </a:r>
          </a:p>
          <a:p>
            <a:pPr marL="171450" indent="-171450" eaLnBrk="1" hangingPunct="1">
              <a:spcBef>
                <a:spcPct val="0"/>
              </a:spcBef>
              <a:buFont typeface="Arial"/>
              <a:buChar char="•"/>
            </a:pPr>
            <a:r>
              <a:rPr lang="en-US" sz="1100" dirty="0" smtClean="0">
                <a:latin typeface="Calibri"/>
                <a:ea typeface="ＭＳ Ｐゴシック" pitchFamily="34" charset="-128"/>
                <a:cs typeface="Calibri"/>
              </a:rPr>
              <a:t>Research – there is over 50 years of supporting studies identifying how partnering improves student achievement.</a:t>
            </a:r>
          </a:p>
          <a:p>
            <a:pPr marL="171450" indent="-171450" eaLnBrk="1" hangingPunct="1">
              <a:spcBef>
                <a:spcPct val="0"/>
              </a:spcBef>
              <a:buFont typeface="Arial"/>
              <a:buChar char="•"/>
            </a:pPr>
            <a:r>
              <a:rPr lang="en-US" sz="1100" dirty="0" smtClean="0">
                <a:latin typeface="Calibri"/>
                <a:ea typeface="ＭＳ Ｐゴシック" pitchFamily="34" charset="-128"/>
                <a:cs typeface="Calibri"/>
              </a:rPr>
              <a:t>Beliefs – most stakeholders believe that partnering is important for students.</a:t>
            </a:r>
          </a:p>
          <a:p>
            <a:pPr marL="171450" indent="-171450" eaLnBrk="1" hangingPunct="1">
              <a:spcBef>
                <a:spcPct val="0"/>
              </a:spcBef>
              <a:buFont typeface="Arial"/>
              <a:buChar char="•"/>
            </a:pPr>
            <a:r>
              <a:rPr lang="en-US" sz="1100" dirty="0" smtClean="0">
                <a:latin typeface="Calibri"/>
                <a:ea typeface="ＭＳ Ｐゴシック" pitchFamily="34" charset="-128"/>
                <a:cs typeface="Calibri"/>
              </a:rPr>
              <a:t>Law – state and federal laws mandate partnering.</a:t>
            </a:r>
          </a:p>
          <a:p>
            <a:pPr marL="171450" indent="-171450" eaLnBrk="1" hangingPunct="1">
              <a:spcBef>
                <a:spcPct val="0"/>
              </a:spcBef>
              <a:buFont typeface="Arial"/>
              <a:buChar char="•"/>
            </a:pPr>
            <a:r>
              <a:rPr lang="en-US" sz="1100" dirty="0" smtClean="0">
                <a:latin typeface="Calibri"/>
                <a:ea typeface="ＭＳ Ｐゴシック" pitchFamily="34" charset="-128"/>
                <a:cs typeface="Calibri"/>
              </a:rPr>
              <a:t>Resources – there are hundreds of excellent and useable resources for educators, families, and community members.</a:t>
            </a:r>
          </a:p>
          <a:p>
            <a:pPr eaLnBrk="1" hangingPunct="1">
              <a:spcBef>
                <a:spcPct val="0"/>
              </a:spcBef>
            </a:pPr>
            <a:endParaRPr lang="en-US"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These are three steps, as identified in the </a:t>
            </a:r>
            <a:r>
              <a:rPr lang="en-US" sz="1100" i="1" dirty="0" smtClean="0"/>
              <a:t>MTSS FSCP Implementation Guide, </a:t>
            </a:r>
            <a:r>
              <a:rPr lang="en-US" sz="1100" dirty="0" smtClean="0"/>
              <a:t>which can guide family, school, and community implementation in a school community. </a:t>
            </a:r>
          </a:p>
          <a:p>
            <a:pPr marL="171450" indent="-171450">
              <a:buFont typeface="Arial"/>
              <a:buChar char="•"/>
            </a:pPr>
            <a:r>
              <a:rPr lang="en-US" sz="1100" dirty="0" smtClean="0"/>
              <a:t>Thinking about these in developing effective practices can hopefully help provide information as to the WHAT, WHY, WHO, WHEN, and HOW of partnering effectively.</a:t>
            </a:r>
          </a:p>
          <a:p>
            <a:pPr marL="171450" indent="-171450">
              <a:buFont typeface="Arial"/>
              <a:buChar char="•"/>
            </a:pPr>
            <a:r>
              <a:rPr lang="en-US" sz="1100" dirty="0" smtClean="0"/>
              <a:t>School communities all have some partnering practices in place, but they may not be as strategic, data-based, or effective as desired.</a:t>
            </a:r>
          </a:p>
          <a:p>
            <a:pPr marL="171450" indent="-171450">
              <a:buFont typeface="Arial"/>
              <a:buChar char="•"/>
            </a:pPr>
            <a:r>
              <a:rPr lang="en-US" sz="1100" dirty="0" smtClean="0"/>
              <a:t>The focus of partnering is always on student success.</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pPr/>
              <a:t>6</a:t>
            </a:fld>
            <a:endParaRPr lang="en-US" dirty="0"/>
          </a:p>
        </p:txBody>
      </p:sp>
    </p:spTree>
    <p:extLst>
      <p:ext uri="{BB962C8B-B14F-4D97-AF65-F5344CB8AC3E}">
        <p14:creationId xmlns:p14="http://schemas.microsoft.com/office/powerpoint/2010/main" val="380709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Key Points: </a:t>
            </a:r>
          </a:p>
          <a:p>
            <a:pPr marL="171450" indent="-171450">
              <a:buFont typeface="Arial"/>
              <a:buChar char="•"/>
            </a:pPr>
            <a:r>
              <a:rPr lang="en-US" sz="1100" dirty="0" smtClean="0"/>
              <a:t>The </a:t>
            </a:r>
            <a:r>
              <a:rPr lang="en-US" sz="1100" i="1" dirty="0" smtClean="0"/>
              <a:t>MTSS FSCP Implementation Guide, </a:t>
            </a:r>
            <a:r>
              <a:rPr lang="en-US" sz="1100" dirty="0" smtClean="0"/>
              <a:t>in following adult learning principles, includes these four areas of study for each step.</a:t>
            </a:r>
          </a:p>
          <a:p>
            <a:pPr marL="171450" indent="-171450">
              <a:buFont typeface="Arial"/>
              <a:buChar char="•"/>
            </a:pPr>
            <a:r>
              <a:rPr lang="en-US" sz="1100" dirty="0" smtClean="0"/>
              <a:t>Each provides information in different ways and with specific purpose, but are aligned and intended to reinforce learning and support implementation.</a:t>
            </a:r>
          </a:p>
          <a:p>
            <a:pPr marL="171450" indent="-171450">
              <a:buFont typeface="Arial"/>
              <a:buChar char="•"/>
            </a:pPr>
            <a:r>
              <a:rPr lang="en-US" sz="1100" dirty="0" smtClean="0"/>
              <a:t>Stakeholders are encouraged to review all initially and then experience those which are most helpful and relevant to a specific site or situation.</a:t>
            </a:r>
            <a:endParaRPr lang="en-US" sz="1100" dirty="0"/>
          </a:p>
        </p:txBody>
      </p:sp>
      <p:sp>
        <p:nvSpPr>
          <p:cNvPr id="4" name="Slide Number Placeholder 3"/>
          <p:cNvSpPr>
            <a:spLocks noGrp="1"/>
          </p:cNvSpPr>
          <p:nvPr>
            <p:ph type="sldNum" sz="quarter" idx="10"/>
          </p:nvPr>
        </p:nvSpPr>
        <p:spPr/>
        <p:txBody>
          <a:bodyPr/>
          <a:lstStyle/>
          <a:p>
            <a:fld id="{3F7242FB-F25E-544B-B72F-E0B5A499AB48}" type="slidenum">
              <a:rPr lang="en-US" smtClean="0"/>
              <a:pPr/>
              <a:t>7</a:t>
            </a:fld>
            <a:endParaRPr lang="en-US" dirty="0"/>
          </a:p>
        </p:txBody>
      </p:sp>
    </p:spTree>
    <p:extLst>
      <p:ext uri="{BB962C8B-B14F-4D97-AF65-F5344CB8AC3E}">
        <p14:creationId xmlns:p14="http://schemas.microsoft.com/office/powerpoint/2010/main" val="128874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pPr marL="171450" indent="-171450">
              <a:buFont typeface="Arial"/>
              <a:buChar char="•"/>
            </a:pPr>
            <a:r>
              <a:rPr lang="en-US" dirty="0" smtClean="0"/>
              <a:t>Contacts </a:t>
            </a:r>
            <a:r>
              <a:rPr lang="en-US" dirty="0" smtClean="0"/>
              <a:t>can answer questions and provide more specific information.</a:t>
            </a:r>
          </a:p>
          <a:p>
            <a:pPr marL="171450" indent="-171450">
              <a:buFont typeface="Arial"/>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8/15/16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8</a:t>
            </a:fld>
            <a:endParaRPr lang="en-US" dirty="0"/>
          </a:p>
        </p:txBody>
      </p:sp>
    </p:spTree>
    <p:extLst>
      <p:ext uri="{BB962C8B-B14F-4D97-AF65-F5344CB8AC3E}">
        <p14:creationId xmlns:p14="http://schemas.microsoft.com/office/powerpoint/2010/main" val="63110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cdesped/mtssfscp_implementationguide" TargetMode="External"/><Relationship Id="rId4" Type="http://schemas.openxmlformats.org/officeDocument/2006/relationships/hyperlink" Target="mailto:Barrett_J@cde.state.co.us" TargetMode="External"/><Relationship Id="rId5" Type="http://schemas.openxmlformats.org/officeDocument/2006/relationships/hyperlink" Target="mailto:Watchorn_k@cde.state.co.us"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 y="3719473"/>
            <a:ext cx="9025466" cy="3161526"/>
          </a:xfrm>
        </p:spPr>
        <p:txBody>
          <a:bodyPr/>
          <a:lstStyle/>
          <a:p>
            <a:endParaRPr lang="en-US" b="0" dirty="0" smtClean="0"/>
          </a:p>
          <a:p>
            <a:endParaRPr lang="en-US" b="0" dirty="0"/>
          </a:p>
          <a:p>
            <a:endParaRPr lang="en-US" b="0" dirty="0" smtClean="0"/>
          </a:p>
          <a:p>
            <a:endParaRPr lang="en-US" b="0" dirty="0"/>
          </a:p>
          <a:p>
            <a:r>
              <a:rPr lang="en-US" b="0" dirty="0" smtClean="0"/>
              <a:t>Exceptional Student Services Unit</a:t>
            </a:r>
          </a:p>
          <a:p>
            <a:r>
              <a:rPr lang="en-US" b="0" dirty="0" smtClean="0"/>
              <a:t>Office of Learning Supports</a:t>
            </a:r>
          </a:p>
        </p:txBody>
      </p:sp>
      <p:sp>
        <p:nvSpPr>
          <p:cNvPr id="5" name="Title 4"/>
          <p:cNvSpPr>
            <a:spLocks noGrp="1"/>
          </p:cNvSpPr>
          <p:nvPr>
            <p:ph type="title"/>
          </p:nvPr>
        </p:nvSpPr>
        <p:spPr>
          <a:xfrm>
            <a:off x="517477" y="1964267"/>
            <a:ext cx="8507990" cy="3640666"/>
          </a:xfrm>
        </p:spPr>
        <p:txBody>
          <a:bodyPr/>
          <a:lstStyle/>
          <a:p>
            <a:r>
              <a:rPr lang="en-US" sz="1800" b="1" dirty="0" smtClean="0">
                <a:solidFill>
                  <a:srgbClr val="454D54"/>
                </a:solidFill>
              </a:rPr>
              <a:t/>
            </a:r>
            <a:br>
              <a:rPr lang="en-US" sz="1800" b="1" dirty="0" smtClean="0">
                <a:solidFill>
                  <a:srgbClr val="454D54"/>
                </a:solidFill>
              </a:rPr>
            </a:br>
            <a:r>
              <a:rPr lang="en-US" sz="1800" b="1" dirty="0">
                <a:solidFill>
                  <a:srgbClr val="454D54"/>
                </a:solidFill>
              </a:rPr>
              <a:t/>
            </a:r>
            <a:br>
              <a:rPr lang="en-US" sz="1800" b="1" dirty="0">
                <a:solidFill>
                  <a:srgbClr val="454D54"/>
                </a:solidFill>
              </a:rPr>
            </a:br>
            <a:r>
              <a:rPr lang="en-US" sz="2800" b="1" dirty="0" smtClean="0">
                <a:solidFill>
                  <a:srgbClr val="454D54"/>
                </a:solidFill>
              </a:rPr>
              <a:t>Multi-Tiered System of Supports (MTSS)</a:t>
            </a:r>
            <a:br>
              <a:rPr lang="en-US" sz="2800" b="1" dirty="0" smtClean="0">
                <a:solidFill>
                  <a:srgbClr val="454D54"/>
                </a:solidFill>
              </a:rPr>
            </a:br>
            <a:r>
              <a:rPr lang="en-US" sz="2800" b="1" dirty="0" smtClean="0">
                <a:solidFill>
                  <a:srgbClr val="454D54"/>
                </a:solidFill>
              </a:rPr>
              <a:t>Family, School, and Community Partnering (FSCP) Implementation Guide</a:t>
            </a:r>
            <a:br>
              <a:rPr lang="en-US" sz="2800" b="1" dirty="0" smtClean="0">
                <a:solidFill>
                  <a:srgbClr val="454D54"/>
                </a:solidFill>
              </a:rPr>
            </a:br>
            <a:r>
              <a:rPr lang="en-US" sz="2800" b="1" i="1" dirty="0" smtClean="0">
                <a:solidFill>
                  <a:srgbClr val="454D54"/>
                </a:solidFill>
              </a:rPr>
              <a:t>Supporting Every Student’s Learning</a:t>
            </a:r>
            <a:br>
              <a:rPr lang="en-US" sz="2800" b="1" i="1" dirty="0" smtClean="0">
                <a:solidFill>
                  <a:srgbClr val="454D54"/>
                </a:solidFill>
              </a:rPr>
            </a:br>
            <a:r>
              <a:rPr lang="en-US" sz="2400" b="1" i="1" dirty="0" smtClean="0">
                <a:solidFill>
                  <a:srgbClr val="454D54"/>
                </a:solidFill>
              </a:rPr>
              <a:t>  </a:t>
            </a:r>
            <a:br>
              <a:rPr lang="en-US" sz="2400" b="1" i="1" dirty="0" smtClean="0">
                <a:solidFill>
                  <a:srgbClr val="454D54"/>
                </a:solidFill>
              </a:rPr>
            </a:br>
            <a:r>
              <a:rPr lang="en-US" sz="1800" b="1" dirty="0" smtClean="0">
                <a:solidFill>
                  <a:srgbClr val="454D54"/>
                </a:solidFill>
              </a:rPr>
              <a:t>July 2016</a:t>
            </a:r>
            <a:r>
              <a:rPr lang="en-US" sz="1800" dirty="0" smtClean="0">
                <a:solidFill>
                  <a:srgbClr val="454D54"/>
                </a:solidFill>
              </a:rPr>
              <a:t/>
            </a:r>
            <a:br>
              <a:rPr lang="en-US" sz="1800" dirty="0" smtClean="0">
                <a:solidFill>
                  <a:srgbClr val="454D54"/>
                </a:solidFill>
              </a:rPr>
            </a:br>
            <a:r>
              <a:rPr lang="en-US" sz="2400" dirty="0" smtClean="0">
                <a:solidFill>
                  <a:srgbClr val="454D54"/>
                </a:solidFill>
              </a:rPr>
              <a:t>Introduction: What is the </a:t>
            </a:r>
            <a:r>
              <a:rPr lang="en-US" sz="2400" i="1" dirty="0" smtClean="0">
                <a:solidFill>
                  <a:srgbClr val="454D54"/>
                </a:solidFill>
              </a:rPr>
              <a:t>Guide? </a:t>
            </a:r>
            <a:endParaRPr lang="en-US" sz="3200" b="1" dirty="0">
              <a:solidFill>
                <a:srgbClr val="454D54"/>
              </a:solidFill>
            </a:endParaRPr>
          </a:p>
        </p:txBody>
      </p:sp>
    </p:spTree>
    <p:extLst>
      <p:ext uri="{BB962C8B-B14F-4D97-AF65-F5344CB8AC3E}">
        <p14:creationId xmlns:p14="http://schemas.microsoft.com/office/powerpoint/2010/main" val="36336486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37921"/>
          </a:xfrm>
        </p:spPr>
        <p:txBody>
          <a:bodyPr/>
          <a:lstStyle/>
          <a:p>
            <a:r>
              <a:rPr lang="en-US" sz="2800" dirty="0" smtClean="0">
                <a:solidFill>
                  <a:srgbClr val="FFFFFF"/>
                </a:solidFill>
              </a:rPr>
              <a:t>What is the MTSS FSCP Implementation </a:t>
            </a:r>
            <a:br>
              <a:rPr lang="en-US" sz="2800" dirty="0" smtClean="0">
                <a:solidFill>
                  <a:srgbClr val="FFFFFF"/>
                </a:solidFill>
              </a:rPr>
            </a:br>
            <a:r>
              <a:rPr lang="en-US" sz="2800" dirty="0" smtClean="0">
                <a:solidFill>
                  <a:srgbClr val="FFFFFF"/>
                </a:solidFill>
              </a:rPr>
              <a:t>Guide?</a:t>
            </a:r>
            <a:endParaRPr lang="en-US" sz="2800" dirty="0">
              <a:solidFill>
                <a:srgbClr val="FFFFFF"/>
              </a:solidFill>
            </a:endParaRPr>
          </a:p>
        </p:txBody>
      </p:sp>
      <p:sp>
        <p:nvSpPr>
          <p:cNvPr id="2" name="Content Placeholder 1"/>
          <p:cNvSpPr>
            <a:spLocks noGrp="1"/>
          </p:cNvSpPr>
          <p:nvPr>
            <p:ph idx="4294967295"/>
          </p:nvPr>
        </p:nvSpPr>
        <p:spPr>
          <a:xfrm>
            <a:off x="163772" y="762001"/>
            <a:ext cx="8939284" cy="6096000"/>
          </a:xfrm>
        </p:spPr>
        <p:txBody>
          <a:bodyPr/>
          <a:lstStyle/>
          <a:p>
            <a:pPr marL="45720" indent="0">
              <a:buNone/>
            </a:pPr>
            <a:endParaRPr lang="en-US" sz="2000" dirty="0" smtClean="0"/>
          </a:p>
          <a:p>
            <a:r>
              <a:rPr lang="en-US" sz="2000" dirty="0" smtClean="0"/>
              <a:t>Revises </a:t>
            </a:r>
            <a:r>
              <a:rPr lang="en-US" sz="2000" dirty="0"/>
              <a:t>2009 </a:t>
            </a:r>
            <a:r>
              <a:rPr lang="en-US" sz="2000" i="1" dirty="0"/>
              <a:t>Response to Intervention (RtI) Family &amp; Community Partnering: “On the Team and At the Table” </a:t>
            </a:r>
            <a:r>
              <a:rPr lang="en-US" sz="2000" i="1" dirty="0" smtClean="0"/>
              <a:t>Toolkit to </a:t>
            </a:r>
            <a:r>
              <a:rPr lang="en-US" sz="2000" dirty="0" smtClean="0"/>
              <a:t>online resource composed of articles, slides, adaptable tools, and activities.</a:t>
            </a:r>
          </a:p>
          <a:p>
            <a:pPr marL="45720" indent="0">
              <a:buNone/>
            </a:pPr>
            <a:endParaRPr lang="en-US" sz="2000" dirty="0" smtClean="0"/>
          </a:p>
          <a:p>
            <a:r>
              <a:rPr lang="en-US" sz="2000" dirty="0" smtClean="0"/>
              <a:t>Integrates Family, School, and Community Partnering (FSCP) as an essential component of Multi-Tiered System of Supports (MTSS).</a:t>
            </a:r>
          </a:p>
          <a:p>
            <a:pPr marL="45720" indent="0">
              <a:buNone/>
            </a:pPr>
            <a:endParaRPr lang="en-US" sz="2000" dirty="0"/>
          </a:p>
          <a:p>
            <a:r>
              <a:rPr lang="en-US" sz="2000" dirty="0" smtClean="0"/>
              <a:t>Focuses </a:t>
            </a:r>
            <a:r>
              <a:rPr lang="en-US" sz="2000" dirty="0"/>
              <a:t>on improving </a:t>
            </a:r>
            <a:r>
              <a:rPr lang="en-US" sz="2000" dirty="0" smtClean="0"/>
              <a:t>student academic and behavioral outcomes, using research and data; student learning is key.  </a:t>
            </a:r>
          </a:p>
          <a:p>
            <a:pPr marL="45720" indent="0">
              <a:buNone/>
            </a:pPr>
            <a:r>
              <a:rPr lang="en-US" sz="2000" dirty="0" smtClean="0"/>
              <a:t> </a:t>
            </a:r>
            <a:endParaRPr lang="en-US" sz="2000" dirty="0"/>
          </a:p>
          <a:p>
            <a:r>
              <a:rPr lang="en-US" sz="2000" dirty="0" smtClean="0"/>
              <a:t>Incorporates participant feedback from seven years of trainings and online courses.</a:t>
            </a:r>
          </a:p>
          <a:p>
            <a:endParaRPr lang="en-US" sz="2000" dirty="0"/>
          </a:p>
          <a:p>
            <a:r>
              <a:rPr lang="en-US" sz="2000" dirty="0" smtClean="0"/>
              <a:t>Includes materials for all stakeholders; suggests that school communities sensitively adapt information as needed to        partner effectively with their families and collaborators.  </a:t>
            </a:r>
          </a:p>
          <a:p>
            <a:pPr marL="45720" indent="0">
              <a:buNone/>
            </a:pPr>
            <a:endParaRPr lang="en-US" sz="1600" b="0" dirty="0" smtClean="0"/>
          </a:p>
          <a:p>
            <a:pPr marL="44450" indent="0">
              <a:spcBef>
                <a:spcPts val="300"/>
              </a:spcBef>
              <a:spcAft>
                <a:spcPts val="200"/>
              </a:spcAft>
              <a:buNone/>
            </a:pPr>
            <a:endParaRPr lang="en-US" sz="1600" b="0" dirty="0" smtClean="0"/>
          </a:p>
          <a:p>
            <a:pPr marL="467360" lvl="2" indent="0">
              <a:spcBef>
                <a:spcPts val="300"/>
              </a:spcBef>
              <a:spcAft>
                <a:spcPts val="200"/>
              </a:spcAft>
              <a:buNone/>
            </a:pPr>
            <a:endParaRPr lang="en-US" sz="1600" b="0" i="1" dirty="0" smtClean="0"/>
          </a:p>
          <a:p>
            <a:pPr marL="342900" indent="-298450">
              <a:spcBef>
                <a:spcPts val="300"/>
              </a:spcBef>
              <a:spcAft>
                <a:spcPts val="200"/>
              </a:spcAft>
              <a:buFont typeface="+mj-lt"/>
              <a:buAutoNum type="arabicPeriod"/>
            </a:pPr>
            <a:endParaRPr lang="en-US" sz="1600" b="0" dirty="0" smtClean="0"/>
          </a:p>
          <a:p>
            <a:pPr marL="44450" indent="0">
              <a:spcBef>
                <a:spcPts val="300"/>
              </a:spcBef>
              <a:spcAft>
                <a:spcPts val="200"/>
              </a:spcAft>
              <a:buNone/>
            </a:pPr>
            <a:r>
              <a:rPr lang="en-US" sz="2000" b="0" i="1" dirty="0"/>
              <a:t>	</a:t>
            </a:r>
            <a:r>
              <a:rPr lang="en-US" sz="2000" b="0" i="1" dirty="0" smtClean="0"/>
              <a:t> </a:t>
            </a:r>
            <a:endParaRPr lang="en-US" b="0" dirty="0" smtClean="0"/>
          </a:p>
        </p:txBody>
      </p:sp>
    </p:spTree>
    <p:extLst>
      <p:ext uri="{BB962C8B-B14F-4D97-AF65-F5344CB8AC3E}">
        <p14:creationId xmlns:p14="http://schemas.microsoft.com/office/powerpoint/2010/main" val="573719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467" y="88900"/>
            <a:ext cx="8626793" cy="1321341"/>
          </a:xfrm>
        </p:spPr>
        <p:txBody>
          <a:bodyPr/>
          <a:lstStyle/>
          <a:p>
            <a:r>
              <a:rPr lang="en-US" dirty="0">
                <a:latin typeface="Museo Slab 500" pitchFamily="50" charset="0"/>
              </a:rPr>
              <a:t>CDE Strategic Goals:</a:t>
            </a:r>
            <a:br>
              <a:rPr lang="en-US" dirty="0">
                <a:latin typeface="Museo Slab 500" pitchFamily="50" charset="0"/>
              </a:rPr>
            </a:br>
            <a:r>
              <a:rPr lang="en-US" sz="2400" i="1" dirty="0">
                <a:latin typeface="Museo Slab 500" pitchFamily="50" charset="0"/>
                <a:cs typeface="Calibri"/>
              </a:rPr>
              <a:t>Every </a:t>
            </a:r>
            <a:r>
              <a:rPr lang="en-US" sz="2400" i="1" dirty="0" smtClean="0">
                <a:latin typeface="Museo Slab 500" pitchFamily="50" charset="0"/>
                <a:cs typeface="Calibri"/>
              </a:rPr>
              <a:t>Student Every </a:t>
            </a:r>
            <a:r>
              <a:rPr lang="en-US" sz="2400" i="1" dirty="0">
                <a:latin typeface="Museo Slab 500" pitchFamily="50" charset="0"/>
                <a:cs typeface="Calibri"/>
              </a:rPr>
              <a:t>Step of the Way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0957178"/>
              </p:ext>
            </p:extLst>
          </p:nvPr>
        </p:nvGraphicFramePr>
        <p:xfrm>
          <a:off x="381000" y="1938338"/>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3"/>
          <p:cNvGrpSpPr>
            <a:grpSpLocks/>
          </p:cNvGrpSpPr>
          <p:nvPr/>
        </p:nvGrpSpPr>
        <p:grpSpPr bwMode="auto">
          <a:xfrm>
            <a:off x="536233" y="3381375"/>
            <a:ext cx="355647" cy="722151"/>
            <a:chOff x="336" y="1296"/>
            <a:chExt cx="432" cy="864"/>
          </a:xfrm>
          <a:solidFill>
            <a:schemeClr val="accent1"/>
          </a:solidFill>
        </p:grpSpPr>
        <p:sp>
          <p:nvSpPr>
            <p:cNvPr id="7"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8"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9"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10"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sp>
          <p:nvSpPr>
            <p:cNvPr id="11"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grpSp>
      <p:grpSp>
        <p:nvGrpSpPr>
          <p:cNvPr id="12" name="Group 53"/>
          <p:cNvGrpSpPr>
            <a:grpSpLocks/>
          </p:cNvGrpSpPr>
          <p:nvPr/>
        </p:nvGrpSpPr>
        <p:grpSpPr bwMode="auto">
          <a:xfrm>
            <a:off x="2736508" y="2883921"/>
            <a:ext cx="355647" cy="722151"/>
            <a:chOff x="336" y="1296"/>
            <a:chExt cx="432" cy="864"/>
          </a:xfrm>
          <a:solidFill>
            <a:schemeClr val="accent4"/>
          </a:solidFill>
        </p:grpSpPr>
        <p:sp>
          <p:nvSpPr>
            <p:cNvPr id="13"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14"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15"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16"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sp>
          <p:nvSpPr>
            <p:cNvPr id="17"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grpSp>
      <p:grpSp>
        <p:nvGrpSpPr>
          <p:cNvPr id="18" name="Group 53"/>
          <p:cNvGrpSpPr>
            <a:grpSpLocks/>
          </p:cNvGrpSpPr>
          <p:nvPr/>
        </p:nvGrpSpPr>
        <p:grpSpPr bwMode="auto">
          <a:xfrm>
            <a:off x="4879633" y="2362368"/>
            <a:ext cx="355647" cy="722151"/>
            <a:chOff x="336" y="1296"/>
            <a:chExt cx="432" cy="864"/>
          </a:xfrm>
          <a:solidFill>
            <a:schemeClr val="accent5"/>
          </a:solidFill>
        </p:grpSpPr>
        <p:sp>
          <p:nvSpPr>
            <p:cNvPr id="19"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20"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21"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22"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sp>
          <p:nvSpPr>
            <p:cNvPr id="23"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grpSp>
      <p:grpSp>
        <p:nvGrpSpPr>
          <p:cNvPr id="24" name="Group 23"/>
          <p:cNvGrpSpPr>
            <a:grpSpLocks/>
          </p:cNvGrpSpPr>
          <p:nvPr/>
        </p:nvGrpSpPr>
        <p:grpSpPr bwMode="auto">
          <a:xfrm>
            <a:off x="7013233" y="1840815"/>
            <a:ext cx="355647" cy="722151"/>
            <a:chOff x="336" y="1296"/>
            <a:chExt cx="432" cy="864"/>
          </a:xfrm>
          <a:solidFill>
            <a:schemeClr val="accent3"/>
          </a:solidFill>
        </p:grpSpPr>
        <p:sp>
          <p:nvSpPr>
            <p:cNvPr id="25" name="Oval 2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26" name="Rectangle 2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27" name="Rectangle 2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fontAlgn="auto">
                <a:spcBef>
                  <a:spcPts val="0"/>
                </a:spcBef>
                <a:spcAft>
                  <a:spcPts val="0"/>
                </a:spcAft>
              </a:pPr>
              <a:endParaRPr lang="en-US" dirty="0">
                <a:solidFill>
                  <a:srgbClr val="000000"/>
                </a:solidFill>
                <a:latin typeface="Book Antiqua"/>
                <a:ea typeface="+mn-ea"/>
              </a:endParaRPr>
            </a:p>
          </p:txBody>
        </p:sp>
        <p:sp>
          <p:nvSpPr>
            <p:cNvPr id="28"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sp>
          <p:nvSpPr>
            <p:cNvPr id="29"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pPr fontAlgn="auto">
                <a:spcBef>
                  <a:spcPts val="0"/>
                </a:spcBef>
                <a:spcAft>
                  <a:spcPts val="0"/>
                </a:spcAft>
              </a:pPr>
              <a:endParaRPr lang="en-US" dirty="0">
                <a:solidFill>
                  <a:srgbClr val="000000"/>
                </a:solidFill>
                <a:latin typeface="Book Antiqua"/>
                <a:ea typeface="+mn-ea"/>
              </a:endParaRPr>
            </a:p>
          </p:txBody>
        </p:sp>
      </p:grpSp>
      <p:graphicFrame>
        <p:nvGraphicFramePr>
          <p:cNvPr id="4" name="Diagram 3"/>
          <p:cNvGraphicFramePr/>
          <p:nvPr>
            <p:extLst>
              <p:ext uri="{D42A27DB-BD31-4B8C-83A1-F6EECF244321}">
                <p14:modId xmlns:p14="http://schemas.microsoft.com/office/powerpoint/2010/main" val="3212445119"/>
              </p:ext>
            </p:extLst>
          </p:nvPr>
        </p:nvGraphicFramePr>
        <p:xfrm>
          <a:off x="15508" y="585744"/>
          <a:ext cx="5115339" cy="9509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9767307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1"/>
            <a:ext cx="8763000" cy="2363072"/>
          </a:xfrm>
        </p:spPr>
        <p:txBody>
          <a:bodyPr/>
          <a:lstStyle/>
          <a:p>
            <a:pPr marL="45720" indent="0">
              <a:buNone/>
            </a:pPr>
            <a:r>
              <a:rPr lang="en-US" b="0" dirty="0" smtClean="0"/>
              <a:t>All </a:t>
            </a:r>
            <a:r>
              <a:rPr lang="en-US" b="0" dirty="0"/>
              <a:t>adult stakeholders are adult learners: family members, educators, community </a:t>
            </a:r>
            <a:r>
              <a:rPr lang="en-US" b="0" dirty="0" smtClean="0"/>
              <a:t>collaborators.  </a:t>
            </a:r>
            <a:r>
              <a:rPr lang="en-US" b="0" dirty="0"/>
              <a:t>Adult learning refers to a collection of theories and methods for describing the conditions under which the processes of learning are optimized. Specific, effective </a:t>
            </a:r>
            <a:r>
              <a:rPr lang="en-US" b="0" dirty="0" smtClean="0"/>
              <a:t>factors incorporated into this Guide </a:t>
            </a:r>
            <a:r>
              <a:rPr lang="en-US" b="0" dirty="0"/>
              <a:t>include</a:t>
            </a:r>
            <a:r>
              <a:rPr lang="en-US" b="0" dirty="0" smtClean="0"/>
              <a:t>:</a:t>
            </a:r>
          </a:p>
          <a:p>
            <a:r>
              <a:rPr lang="en-US" b="0" dirty="0" smtClean="0"/>
              <a:t> Introductory Information</a:t>
            </a:r>
          </a:p>
          <a:p>
            <a:r>
              <a:rPr lang="en-US" b="0" dirty="0" smtClean="0"/>
              <a:t> Self-</a:t>
            </a:r>
            <a:r>
              <a:rPr lang="en-US" b="0" dirty="0"/>
              <a:t>I</a:t>
            </a:r>
            <a:r>
              <a:rPr lang="en-US" b="0" dirty="0" smtClean="0"/>
              <a:t>nstruction</a:t>
            </a:r>
            <a:endParaRPr lang="en-US" b="0" dirty="0"/>
          </a:p>
          <a:p>
            <a:r>
              <a:rPr lang="en-US" b="0" dirty="0" smtClean="0"/>
              <a:t> Demonstration</a:t>
            </a:r>
          </a:p>
          <a:p>
            <a:r>
              <a:rPr lang="en-US" b="0" dirty="0" smtClean="0"/>
              <a:t> Application</a:t>
            </a:r>
          </a:p>
          <a:p>
            <a:r>
              <a:rPr lang="en-US" b="0" dirty="0" smtClean="0"/>
              <a:t> Reflection and Evaluation</a:t>
            </a:r>
          </a:p>
          <a:p>
            <a:r>
              <a:rPr lang="en-US" b="0" dirty="0" smtClean="0"/>
              <a:t> Multiple Hours Over Time</a:t>
            </a:r>
          </a:p>
          <a:p>
            <a:pPr marL="45720" indent="0">
              <a:buNone/>
            </a:pPr>
            <a:endParaRPr lang="en-US" sz="1200" dirty="0" smtClean="0"/>
          </a:p>
          <a:p>
            <a:pPr marL="45720" indent="0">
              <a:buNone/>
            </a:pPr>
            <a:r>
              <a:rPr lang="en-US" sz="1200" dirty="0" smtClean="0"/>
              <a:t> </a:t>
            </a:r>
            <a:r>
              <a:rPr lang="en-US" sz="1100" b="0" dirty="0"/>
              <a:t>(Trivette, Dunst, Hamby, </a:t>
            </a:r>
            <a:r>
              <a:rPr lang="en-US" sz="1100" b="0" dirty="0" smtClean="0"/>
              <a:t>&amp; O’ </a:t>
            </a:r>
            <a:r>
              <a:rPr lang="en-US" sz="1100" b="0" dirty="0"/>
              <a:t>Herin, 2009)</a:t>
            </a:r>
            <a:endParaRPr lang="en-US" sz="1100" dirty="0"/>
          </a:p>
          <a:p>
            <a:pPr marL="45720" indent="0">
              <a:buNone/>
            </a:pPr>
            <a:endParaRPr lang="en-US" dirty="0"/>
          </a:p>
        </p:txBody>
      </p:sp>
      <p:sp>
        <p:nvSpPr>
          <p:cNvPr id="3" name="Title 2"/>
          <p:cNvSpPr>
            <a:spLocks noGrp="1"/>
          </p:cNvSpPr>
          <p:nvPr>
            <p:ph type="title"/>
          </p:nvPr>
        </p:nvSpPr>
        <p:spPr>
          <a:xfrm>
            <a:off x="0" y="355847"/>
            <a:ext cx="9144000" cy="1054394"/>
          </a:xfrm>
        </p:spPr>
        <p:txBody>
          <a:bodyPr/>
          <a:lstStyle/>
          <a:p>
            <a:r>
              <a:rPr lang="en-US" sz="3200" dirty="0" smtClean="0"/>
              <a:t>Family, School, and Community Partnering</a:t>
            </a:r>
            <a:br>
              <a:rPr lang="en-US" sz="3200" dirty="0" smtClean="0"/>
            </a:br>
            <a:r>
              <a:rPr lang="en-US" sz="3200" dirty="0" smtClean="0"/>
              <a:t>Adult Learning</a:t>
            </a:r>
            <a:endParaRPr lang="en-US" sz="3200" dirty="0"/>
          </a:p>
        </p:txBody>
      </p:sp>
      <p:pic>
        <p:nvPicPr>
          <p:cNvPr id="5" name="Picture 4"/>
          <p:cNvPicPr>
            <a:picLocks noChangeAspect="1"/>
          </p:cNvPicPr>
          <p:nvPr/>
        </p:nvPicPr>
        <p:blipFill>
          <a:blip r:embed="rId3"/>
          <a:stretch>
            <a:fillRect/>
          </a:stretch>
        </p:blipFill>
        <p:spPr>
          <a:xfrm>
            <a:off x="4608286" y="3716566"/>
            <a:ext cx="3689882" cy="2412091"/>
          </a:xfrm>
          <a:prstGeom prst="rect">
            <a:avLst/>
          </a:prstGeom>
        </p:spPr>
      </p:pic>
    </p:spTree>
    <p:extLst>
      <p:ext uri="{BB962C8B-B14F-4D97-AF65-F5344CB8AC3E}">
        <p14:creationId xmlns:p14="http://schemas.microsoft.com/office/powerpoint/2010/main" val="7802554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bwMode="auto">
          <a:xfrm>
            <a:off x="0" y="324556"/>
            <a:ext cx="9144000" cy="1351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smtClean="0">
                <a:ea typeface="ＭＳ Ｐゴシック" pitchFamily="34" charset="-128"/>
              </a:rPr>
              <a:t>Closing the FSCP </a:t>
            </a:r>
            <a:br>
              <a:rPr lang="en-US" dirty="0" smtClean="0">
                <a:ea typeface="ＭＳ Ｐゴシック" pitchFamily="34" charset="-128"/>
              </a:rPr>
            </a:br>
            <a:r>
              <a:rPr lang="en-US" dirty="0" smtClean="0">
                <a:ea typeface="ＭＳ Ｐゴシック" pitchFamily="34" charset="-128"/>
              </a:rPr>
              <a:t>Implementation Gaps</a:t>
            </a:r>
          </a:p>
        </p:txBody>
      </p:sp>
      <p:sp>
        <p:nvSpPr>
          <p:cNvPr id="80898" name="Rectangle 3"/>
          <p:cNvSpPr>
            <a:spLocks noGrp="1" noChangeArrowheads="1"/>
          </p:cNvSpPr>
          <p:nvPr>
            <p:ph type="body" idx="1"/>
          </p:nvPr>
        </p:nvSpPr>
        <p:spPr bwMode="auto">
          <a:xfrm>
            <a:off x="914400" y="1676400"/>
            <a:ext cx="80010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150000"/>
              </a:lnSpc>
              <a:buFontTx/>
              <a:buNone/>
            </a:pPr>
            <a:r>
              <a:rPr lang="en-US" sz="2800" dirty="0" smtClean="0">
                <a:ea typeface="ＭＳ Ｐゴシック" pitchFamily="34" charset="-128"/>
              </a:rPr>
              <a:t>Research					Practice</a:t>
            </a:r>
          </a:p>
          <a:p>
            <a:pPr eaLnBrk="1" hangingPunct="1">
              <a:lnSpc>
                <a:spcPct val="150000"/>
              </a:lnSpc>
              <a:buFontTx/>
              <a:buNone/>
            </a:pPr>
            <a:r>
              <a:rPr lang="en-US" sz="2800" dirty="0" smtClean="0">
                <a:ea typeface="ＭＳ Ｐゴシック" pitchFamily="34" charset="-128"/>
              </a:rPr>
              <a:t>Belief						Practice</a:t>
            </a:r>
          </a:p>
          <a:p>
            <a:pPr eaLnBrk="1" hangingPunct="1">
              <a:lnSpc>
                <a:spcPct val="150000"/>
              </a:lnSpc>
              <a:buFontTx/>
              <a:buNone/>
            </a:pPr>
            <a:r>
              <a:rPr lang="en-US" sz="2800" dirty="0" smtClean="0">
                <a:ea typeface="ＭＳ Ｐゴシック" pitchFamily="34" charset="-128"/>
              </a:rPr>
              <a:t>Law						Practice</a:t>
            </a:r>
          </a:p>
          <a:p>
            <a:pPr eaLnBrk="1" hangingPunct="1">
              <a:lnSpc>
                <a:spcPct val="150000"/>
              </a:lnSpc>
              <a:buFontTx/>
              <a:buNone/>
            </a:pPr>
            <a:r>
              <a:rPr lang="en-US" sz="2800" dirty="0" smtClean="0">
                <a:ea typeface="ＭＳ Ｐゴシック" pitchFamily="34" charset="-128"/>
              </a:rPr>
              <a:t>Resources					Practice</a:t>
            </a:r>
          </a:p>
        </p:txBody>
      </p:sp>
      <p:pic>
        <p:nvPicPr>
          <p:cNvPr id="8089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450" y="4719638"/>
            <a:ext cx="24447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a:cxnSpLocks noChangeShapeType="1"/>
          </p:cNvCxnSpPr>
          <p:nvPr/>
        </p:nvCxnSpPr>
        <p:spPr bwMode="auto">
          <a:xfrm>
            <a:off x="3505200" y="2057400"/>
            <a:ext cx="1981200"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a:off x="3505200" y="2819400"/>
            <a:ext cx="1981200"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a:off x="3505200" y="3581400"/>
            <a:ext cx="1981200"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3505200" y="4267200"/>
            <a:ext cx="1981200"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03985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91733"/>
            <a:ext cx="8407893" cy="4534746"/>
          </a:xfrm>
        </p:spPr>
        <p:txBody>
          <a:bodyPr/>
          <a:lstStyle/>
          <a:p>
            <a:r>
              <a:rPr lang="en-US" dirty="0" smtClean="0"/>
              <a:t>Step One: ENSURE SHARED MTSS AND FSCP KNOWLEDGE OF THE WHAT, WHY, WHO, WHEN, AND HOW</a:t>
            </a:r>
          </a:p>
          <a:p>
            <a:pPr marL="320040" lvl="1" indent="0">
              <a:buNone/>
            </a:pPr>
            <a:r>
              <a:rPr lang="en-US" sz="1800" dirty="0" smtClean="0"/>
              <a:t>Partners benefit from sharing </a:t>
            </a:r>
            <a:r>
              <a:rPr lang="en-US" sz="1800" dirty="0"/>
              <a:t>the </a:t>
            </a:r>
            <a:r>
              <a:rPr lang="en-US" sz="1800" dirty="0" smtClean="0"/>
              <a:t>same evidence and understanding of effective collaboration to support student learning. </a:t>
            </a:r>
          </a:p>
          <a:p>
            <a:pPr marL="45720" indent="0">
              <a:buNone/>
            </a:pPr>
            <a:endParaRPr lang="en-US" dirty="0"/>
          </a:p>
          <a:p>
            <a:r>
              <a:rPr lang="en-US" dirty="0" smtClean="0"/>
              <a:t>Step Two: USE DATA TO CREATE MULTI-TIERED FSCP ACTION PLANS</a:t>
            </a:r>
          </a:p>
          <a:p>
            <a:pPr marL="320040" lvl="1" indent="0">
              <a:buNone/>
            </a:pPr>
            <a:r>
              <a:rPr lang="en-US" sz="1800" dirty="0" smtClean="0"/>
              <a:t>Partners continuously improve their collaborative efforts when they use data to strategically plan, evaluate, and revise goals.</a:t>
            </a:r>
          </a:p>
          <a:p>
            <a:endParaRPr lang="en-US" dirty="0"/>
          </a:p>
          <a:p>
            <a:r>
              <a:rPr lang="en-US" dirty="0" smtClean="0"/>
              <a:t>Step Three: ADAPT MULTI-TIERED FSCP TOOLS, INCLUDING SPECIFIC SPECIAL EDUCATION SUPPORTS</a:t>
            </a:r>
          </a:p>
          <a:p>
            <a:pPr marL="320040" lvl="1" indent="0">
              <a:buNone/>
            </a:pPr>
            <a:r>
              <a:rPr lang="en-US" sz="1800" dirty="0"/>
              <a:t>Partners can be efficient, timely, and strategic when they access specific                  resources and apply those supports to their sites or situations. </a:t>
            </a:r>
          </a:p>
          <a:p>
            <a:pPr marL="320040" lvl="1" indent="0">
              <a:buNone/>
            </a:pPr>
            <a:r>
              <a:rPr lang="en-US" sz="1800" dirty="0" smtClean="0"/>
              <a:t> </a:t>
            </a:r>
          </a:p>
          <a:p>
            <a:endParaRPr lang="en-US" dirty="0"/>
          </a:p>
          <a:p>
            <a:endParaRPr lang="en-US" dirty="0" smtClean="0"/>
          </a:p>
          <a:p>
            <a:endParaRPr lang="en-US" dirty="0"/>
          </a:p>
        </p:txBody>
      </p:sp>
      <p:sp>
        <p:nvSpPr>
          <p:cNvPr id="3" name="Title 2"/>
          <p:cNvSpPr>
            <a:spLocks noGrp="1"/>
          </p:cNvSpPr>
          <p:nvPr>
            <p:ph type="title"/>
          </p:nvPr>
        </p:nvSpPr>
        <p:spPr>
          <a:xfrm>
            <a:off x="381000" y="541867"/>
            <a:ext cx="8381260" cy="868374"/>
          </a:xfrm>
        </p:spPr>
        <p:txBody>
          <a:bodyPr/>
          <a:lstStyle/>
          <a:p>
            <a:r>
              <a:rPr lang="en-US" sz="3200" dirty="0" smtClean="0"/>
              <a:t>MTSS FSCP Implementation Guide</a:t>
            </a:r>
            <a:br>
              <a:rPr lang="en-US" sz="3200" dirty="0" smtClean="0"/>
            </a:br>
            <a:r>
              <a:rPr lang="en-US" sz="3200" dirty="0" smtClean="0"/>
              <a:t>Three Steps</a:t>
            </a:r>
            <a:br>
              <a:rPr lang="en-US" sz="3200" dirty="0" smtClean="0"/>
            </a:br>
            <a:endParaRPr lang="en-US" sz="3200" dirty="0"/>
          </a:p>
        </p:txBody>
      </p:sp>
    </p:spTree>
    <p:extLst>
      <p:ext uri="{BB962C8B-B14F-4D97-AF65-F5344CB8AC3E}">
        <p14:creationId xmlns:p14="http://schemas.microsoft.com/office/powerpoint/2010/main" val="122478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773" y="1719071"/>
            <a:ext cx="8980226" cy="4407408"/>
          </a:xfrm>
        </p:spPr>
        <p:txBody>
          <a:bodyPr/>
          <a:lstStyle/>
          <a:p>
            <a:pPr marL="45720" indent="0" algn="ctr">
              <a:buNone/>
            </a:pPr>
            <a:r>
              <a:rPr lang="en-US" sz="2000" b="0" dirty="0" smtClean="0"/>
              <a:t> </a:t>
            </a:r>
            <a:r>
              <a:rPr lang="en-US" sz="2800" dirty="0" smtClean="0"/>
              <a:t>For each step,</a:t>
            </a:r>
            <a:r>
              <a:rPr lang="en-US" sz="2800" i="1" dirty="0" smtClean="0"/>
              <a:t> </a:t>
            </a:r>
            <a:r>
              <a:rPr lang="en-US" sz="2800" dirty="0" smtClean="0"/>
              <a:t>the</a:t>
            </a:r>
            <a:r>
              <a:rPr lang="en-US" sz="2800" i="1" dirty="0" smtClean="0"/>
              <a:t> Implementation Guide</a:t>
            </a:r>
            <a:r>
              <a:rPr lang="en-US" sz="2800" dirty="0" smtClean="0"/>
              <a:t> includes:</a:t>
            </a:r>
            <a:r>
              <a:rPr lang="en-US" sz="2000" b="0" dirty="0" smtClean="0"/>
              <a:t> </a:t>
            </a:r>
            <a:endParaRPr lang="en-US" sz="2000" b="0" dirty="0"/>
          </a:p>
          <a:p>
            <a:pPr marL="45720" indent="0">
              <a:buNone/>
            </a:pPr>
            <a:r>
              <a:rPr lang="en-US" b="0" dirty="0" smtClean="0"/>
              <a:t>A. </a:t>
            </a:r>
            <a:r>
              <a:rPr lang="en-US" sz="2000" b="0" dirty="0" smtClean="0"/>
              <a:t>Information			</a:t>
            </a:r>
          </a:p>
          <a:p>
            <a:pPr lvl="2"/>
            <a:r>
              <a:rPr lang="en-US" dirty="0" smtClean="0"/>
              <a:t>Slides, Articles, Research Briefs</a:t>
            </a:r>
          </a:p>
          <a:p>
            <a:pPr lvl="2"/>
            <a:r>
              <a:rPr lang="en-US" dirty="0" smtClean="0"/>
              <a:t>Tools, Data Sources</a:t>
            </a:r>
            <a:endParaRPr lang="en-US" b="0" dirty="0" smtClean="0"/>
          </a:p>
          <a:p>
            <a:pPr marL="45720" indent="0">
              <a:buNone/>
            </a:pPr>
            <a:r>
              <a:rPr lang="en-US" sz="2000" b="0" dirty="0" smtClean="0"/>
              <a:t>B.  Demonstration</a:t>
            </a:r>
          </a:p>
          <a:p>
            <a:pPr lvl="2"/>
            <a:r>
              <a:rPr lang="en-US" dirty="0" smtClean="0"/>
              <a:t>Videos</a:t>
            </a:r>
          </a:p>
          <a:p>
            <a:pPr lvl="2"/>
            <a:r>
              <a:rPr lang="en-US" dirty="0" smtClean="0"/>
              <a:t>Stories From the Field</a:t>
            </a:r>
          </a:p>
          <a:p>
            <a:pPr marL="45720" indent="0">
              <a:buNone/>
            </a:pPr>
            <a:r>
              <a:rPr lang="en-US" sz="2000" b="0" dirty="0" smtClean="0"/>
              <a:t>C. Application</a:t>
            </a:r>
          </a:p>
          <a:p>
            <a:pPr lvl="2"/>
            <a:r>
              <a:rPr lang="en-US" dirty="0" smtClean="0"/>
              <a:t>Activities Applied</a:t>
            </a:r>
            <a:r>
              <a:rPr lang="en-US" b="0" dirty="0" smtClean="0"/>
              <a:t> to Site, Situation </a:t>
            </a:r>
          </a:p>
          <a:p>
            <a:pPr marL="45720" indent="0">
              <a:buNone/>
            </a:pPr>
            <a:r>
              <a:rPr lang="en-US" sz="2000" b="0" dirty="0" smtClean="0"/>
              <a:t>D. Resources				</a:t>
            </a:r>
          </a:p>
          <a:p>
            <a:pPr lvl="2"/>
            <a:r>
              <a:rPr lang="en-US" dirty="0" smtClean="0"/>
              <a:t>Documents, Websites,</a:t>
            </a:r>
          </a:p>
          <a:p>
            <a:pPr marL="640080" lvl="2" indent="0">
              <a:buNone/>
            </a:pPr>
            <a:r>
              <a:rPr lang="en-US" dirty="0"/>
              <a:t> </a:t>
            </a:r>
            <a:r>
              <a:rPr lang="en-US" dirty="0" smtClean="0"/>
              <a:t>   Organizations, and Books</a:t>
            </a:r>
            <a:endParaRPr lang="en-US" b="0" dirty="0" smtClean="0"/>
          </a:p>
          <a:p>
            <a:pPr lvl="2"/>
            <a:endParaRPr lang="en-US" sz="2400" b="0" dirty="0"/>
          </a:p>
          <a:p>
            <a:pPr lvl="2"/>
            <a:endParaRPr lang="en-US" sz="2400" b="0" dirty="0"/>
          </a:p>
        </p:txBody>
      </p:sp>
      <p:sp>
        <p:nvSpPr>
          <p:cNvPr id="3" name="Title 2"/>
          <p:cNvSpPr>
            <a:spLocks noGrp="1"/>
          </p:cNvSpPr>
          <p:nvPr>
            <p:ph type="title"/>
          </p:nvPr>
        </p:nvSpPr>
        <p:spPr/>
        <p:txBody>
          <a:bodyPr/>
          <a:lstStyle/>
          <a:p>
            <a:r>
              <a:rPr lang="en-US" sz="3200" dirty="0" smtClean="0"/>
              <a:t>MTSS FSCP Implementation Guide</a:t>
            </a:r>
            <a:br>
              <a:rPr lang="en-US" sz="3200" dirty="0" smtClean="0"/>
            </a:br>
            <a:r>
              <a:rPr lang="en-US" sz="3200" dirty="0" smtClean="0"/>
              <a:t>Four Areas of Study</a:t>
            </a:r>
            <a:r>
              <a:rPr lang="en-US" dirty="0" smtClean="0"/>
              <a:t/>
            </a:r>
            <a:br>
              <a:rPr lang="en-US" dirty="0" smtClean="0"/>
            </a:br>
            <a:r>
              <a:rPr lang="en-US" sz="1800" dirty="0" smtClean="0"/>
              <a:t>              </a:t>
            </a:r>
            <a:endParaRPr lang="en-US" dirty="0"/>
          </a:p>
        </p:txBody>
      </p:sp>
      <p:pic>
        <p:nvPicPr>
          <p:cNvPr id="6" name="Picture 5"/>
          <p:cNvPicPr/>
          <p:nvPr/>
        </p:nvPicPr>
        <p:blipFill>
          <a:blip r:embed="rId3" cstate="email">
            <a:extLst>
              <a:ext uri="{28A0092B-C50C-407E-A947-70E740481C1C}">
                <a14:useLocalDpi xmlns:a14="http://schemas.microsoft.com/office/drawing/2010/main" val="0"/>
              </a:ext>
            </a:extLst>
          </a:blip>
          <a:stretch>
            <a:fillRect/>
          </a:stretch>
        </p:blipFill>
        <p:spPr>
          <a:xfrm>
            <a:off x="4470084" y="2374899"/>
            <a:ext cx="965834" cy="698501"/>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470083" y="3689350"/>
            <a:ext cx="698818" cy="577850"/>
          </a:xfrm>
          <a:prstGeom prst="rect">
            <a:avLst/>
          </a:prstGeom>
          <a:noFill/>
          <a:ln>
            <a:noFill/>
          </a:ln>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4682967" y="4552950"/>
            <a:ext cx="971867" cy="857250"/>
          </a:xfrm>
          <a:prstGeom prst="rect">
            <a:avLst/>
          </a:prstGeom>
          <a:noFill/>
          <a:ln>
            <a:noFill/>
          </a:ln>
        </p:spPr>
      </p:pic>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4578820" y="5753100"/>
            <a:ext cx="1076013" cy="595312"/>
          </a:xfrm>
          <a:prstGeom prst="rect">
            <a:avLst/>
          </a:prstGeom>
          <a:noFill/>
          <a:ln>
            <a:noFill/>
          </a:ln>
        </p:spPr>
      </p:pic>
    </p:spTree>
    <p:extLst>
      <p:ext uri="{BB962C8B-B14F-4D97-AF65-F5344CB8AC3E}">
        <p14:creationId xmlns:p14="http://schemas.microsoft.com/office/powerpoint/2010/main" val="11328272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02266"/>
            <a:ext cx="9143999" cy="5655733"/>
          </a:xfrm>
        </p:spPr>
        <p:txBody>
          <a:bodyPr/>
          <a:lstStyle/>
          <a:p>
            <a:pPr marL="45720" indent="0">
              <a:buNone/>
            </a:pPr>
            <a:endParaRPr lang="en-US" dirty="0" smtClean="0"/>
          </a:p>
          <a:p>
            <a:pPr marL="45720" indent="0" algn="ctr">
              <a:buNone/>
            </a:pPr>
            <a:r>
              <a:rPr lang="en-US" sz="2000" i="1" dirty="0" smtClean="0"/>
              <a:t>MTSS FSCP Implementation Guide</a:t>
            </a:r>
          </a:p>
          <a:p>
            <a:pPr marL="45720" indent="0" algn="ctr">
              <a:buNone/>
            </a:pPr>
            <a:r>
              <a:rPr lang="en-US" sz="2000" b="0" dirty="0" smtClean="0">
                <a:hlinkClick r:id="rId3"/>
              </a:rPr>
              <a:t>http</a:t>
            </a:r>
            <a:r>
              <a:rPr lang="en-US" sz="2000" b="0" dirty="0">
                <a:hlinkClick r:id="rId3"/>
              </a:rPr>
              <a:t>://www.cde.state.co.us/cdesped/mtssfscp_implementationguide</a:t>
            </a:r>
            <a:endParaRPr lang="en-US" sz="2000" b="0" dirty="0" smtClean="0"/>
          </a:p>
          <a:p>
            <a:pPr marL="45720" indent="0">
              <a:buNone/>
            </a:pPr>
            <a:endParaRPr lang="en-US" dirty="0" smtClean="0"/>
          </a:p>
          <a:p>
            <a:pPr marL="45720" indent="0" algn="ctr">
              <a:buNone/>
            </a:pPr>
            <a:r>
              <a:rPr lang="en-US" dirty="0" smtClean="0"/>
              <a:t>CONTACTS</a:t>
            </a:r>
          </a:p>
          <a:p>
            <a:r>
              <a:rPr lang="en-US" dirty="0" smtClean="0"/>
              <a:t>Joyce </a:t>
            </a:r>
            <a:r>
              <a:rPr lang="en-US" dirty="0" err="1" smtClean="0"/>
              <a:t>Thiessen</a:t>
            </a:r>
            <a:r>
              <a:rPr lang="en-US" dirty="0"/>
              <a:t>-Barrett</a:t>
            </a:r>
          </a:p>
          <a:p>
            <a:pPr marL="594360" lvl="2" indent="0">
              <a:buNone/>
            </a:pPr>
            <a:r>
              <a:rPr lang="en-US" sz="1800" b="0" dirty="0"/>
              <a:t>Result-Driven Accountability Family-School Partnering </a:t>
            </a:r>
            <a:r>
              <a:rPr lang="en-US" sz="1800" b="0" dirty="0" smtClean="0"/>
              <a:t>Specialist</a:t>
            </a:r>
          </a:p>
          <a:p>
            <a:pPr marL="594360" lvl="2" indent="0">
              <a:buNone/>
            </a:pPr>
            <a:r>
              <a:rPr lang="en-US" sz="1800" b="0" smtClean="0"/>
              <a:t>Exceptional </a:t>
            </a:r>
            <a:r>
              <a:rPr lang="en-US" sz="1800" b="0" dirty="0"/>
              <a:t>Student Services Unit</a:t>
            </a:r>
          </a:p>
          <a:p>
            <a:pPr marL="594360" lvl="2" indent="0">
              <a:buNone/>
            </a:pPr>
            <a:r>
              <a:rPr lang="en-US" sz="1800" b="0" dirty="0"/>
              <a:t>Colorado Department of </a:t>
            </a:r>
            <a:r>
              <a:rPr lang="en-US" sz="1800" b="0" dirty="0" smtClean="0"/>
              <a:t>Education 1560 </a:t>
            </a:r>
            <a:r>
              <a:rPr lang="en-US" sz="1800" b="0" dirty="0"/>
              <a:t>Broadway Suite </a:t>
            </a:r>
            <a:r>
              <a:rPr lang="en-US" sz="1800" b="0" dirty="0" smtClean="0"/>
              <a:t>1100   Denver</a:t>
            </a:r>
            <a:r>
              <a:rPr lang="en-US" sz="1800" b="0" dirty="0"/>
              <a:t>, CO 80202</a:t>
            </a:r>
          </a:p>
          <a:p>
            <a:pPr marL="594360" lvl="2" indent="0">
              <a:buNone/>
            </a:pPr>
            <a:r>
              <a:rPr lang="en-US" sz="1800" b="0" dirty="0"/>
              <a:t>Email:  </a:t>
            </a:r>
            <a:r>
              <a:rPr lang="en-US" sz="1800" b="0" u="sng" dirty="0">
                <a:hlinkClick r:id="rId4"/>
              </a:rPr>
              <a:t>Barrett_J@cde.state.co.us</a:t>
            </a:r>
            <a:r>
              <a:rPr lang="en-US" sz="1800" b="0" dirty="0"/>
              <a:t>  Office: 303.866.6757    Fax: </a:t>
            </a:r>
            <a:r>
              <a:rPr lang="en-US" sz="1800" b="0" dirty="0" smtClean="0"/>
              <a:t>303.866.6767</a:t>
            </a:r>
            <a:endParaRPr lang="en-US" dirty="0"/>
          </a:p>
          <a:p>
            <a:r>
              <a:rPr lang="en-US" dirty="0"/>
              <a:t>Kim Watchorn</a:t>
            </a:r>
          </a:p>
          <a:p>
            <a:pPr marL="594360" lvl="2" indent="0">
              <a:buNone/>
            </a:pPr>
            <a:r>
              <a:rPr lang="en-US" sz="1800" dirty="0"/>
              <a:t>Implementation Consultant, Office of Learning </a:t>
            </a:r>
            <a:r>
              <a:rPr lang="en-US" sz="1800" dirty="0" smtClean="0"/>
              <a:t>Supports                                                    Colorado </a:t>
            </a:r>
            <a:r>
              <a:rPr lang="en-US" sz="1800" dirty="0"/>
              <a:t>Department of </a:t>
            </a:r>
            <a:r>
              <a:rPr lang="en-US" sz="1800" dirty="0" smtClean="0"/>
              <a:t>Education                                                                    </a:t>
            </a:r>
            <a:r>
              <a:rPr lang="en-US" sz="1800" u="sng" dirty="0" smtClean="0">
                <a:hlinkClick r:id="rId5"/>
              </a:rPr>
              <a:t>Watchorn_k</a:t>
            </a:r>
            <a:r>
              <a:rPr lang="en-US" sz="1800" u="sng" dirty="0">
                <a:hlinkClick r:id="rId5"/>
              </a:rPr>
              <a:t>@cde.state.co.us</a:t>
            </a:r>
            <a:endParaRPr lang="en-US" sz="1800" dirty="0"/>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For More Information</a:t>
            </a:r>
            <a:r>
              <a:rPr lang="is-IS" smtClean="0"/>
              <a:t>…</a:t>
            </a:r>
            <a:endParaRPr lang="en-US" dirty="0"/>
          </a:p>
        </p:txBody>
      </p:sp>
    </p:spTree>
    <p:extLst>
      <p:ext uri="{BB962C8B-B14F-4D97-AF65-F5344CB8AC3E}">
        <p14:creationId xmlns:p14="http://schemas.microsoft.com/office/powerpoint/2010/main" val="4012949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9974</TotalTime>
  <Words>989</Words>
  <Application>Microsoft Macintosh PowerPoint</Application>
  <PresentationFormat>On-screen Show (4:3)</PresentationFormat>
  <Paragraphs>122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CDE THEME</vt:lpstr>
      <vt:lpstr>  Multi-Tiered System of Supports (MTSS) Family, School, and Community Partnering (FSCP) Implementation Guide Supporting Every Student’s Learning    July 2016 Introduction: What is the Guide? </vt:lpstr>
      <vt:lpstr>What is the MTSS FSCP Implementation  Guide?</vt:lpstr>
      <vt:lpstr>CDE Strategic Goals: Every Student Every Step of the Way</vt:lpstr>
      <vt:lpstr>Family, School, and Community Partnering Adult Learning</vt:lpstr>
      <vt:lpstr>Closing the FSCP  Implementation Gaps</vt:lpstr>
      <vt:lpstr>MTSS FSCP Implementation Guide Three Steps </vt:lpstr>
      <vt:lpstr>MTSS FSCP Implementation Guide Four Areas of Study               </vt:lpstr>
      <vt:lpstr>For More Information…</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Cathy Lines</cp:lastModifiedBy>
  <cp:revision>183</cp:revision>
  <cp:lastPrinted>2015-08-02T14:44:09Z</cp:lastPrinted>
  <dcterms:created xsi:type="dcterms:W3CDTF">2016-07-27T20:56:24Z</dcterms:created>
  <dcterms:modified xsi:type="dcterms:W3CDTF">2016-08-15T20:36:06Z</dcterms:modified>
</cp:coreProperties>
</file>