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xlsm" ContentType="application/vnd.ms-excel.sheet.macroEnabled.12"/>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9"/>
  </p:notesMasterIdLst>
  <p:handoutMasterIdLst>
    <p:handoutMasterId r:id="rId70"/>
  </p:handoutMasterIdLst>
  <p:sldIdLst>
    <p:sldId id="335" r:id="rId2"/>
    <p:sldId id="349" r:id="rId3"/>
    <p:sldId id="328" r:id="rId4"/>
    <p:sldId id="329" r:id="rId5"/>
    <p:sldId id="330" r:id="rId6"/>
    <p:sldId id="331" r:id="rId7"/>
    <p:sldId id="372" r:id="rId8"/>
    <p:sldId id="333" r:id="rId9"/>
    <p:sldId id="336" r:id="rId10"/>
    <p:sldId id="271" r:id="rId11"/>
    <p:sldId id="272" r:id="rId12"/>
    <p:sldId id="355" r:id="rId13"/>
    <p:sldId id="364" r:id="rId14"/>
    <p:sldId id="369" r:id="rId15"/>
    <p:sldId id="371" r:id="rId16"/>
    <p:sldId id="370" r:id="rId17"/>
    <p:sldId id="366" r:id="rId18"/>
    <p:sldId id="358" r:id="rId19"/>
    <p:sldId id="359" r:id="rId20"/>
    <p:sldId id="360" r:id="rId21"/>
    <p:sldId id="367" r:id="rId22"/>
    <p:sldId id="280" r:id="rId23"/>
    <p:sldId id="350" r:id="rId24"/>
    <p:sldId id="282" r:id="rId25"/>
    <p:sldId id="283" r:id="rId26"/>
    <p:sldId id="284" r:id="rId27"/>
    <p:sldId id="285" r:id="rId28"/>
    <p:sldId id="368" r:id="rId29"/>
    <p:sldId id="287" r:id="rId30"/>
    <p:sldId id="288" r:id="rId31"/>
    <p:sldId id="289" r:id="rId32"/>
    <p:sldId id="290" r:id="rId33"/>
    <p:sldId id="291" r:id="rId34"/>
    <p:sldId id="292" r:id="rId35"/>
    <p:sldId id="293" r:id="rId36"/>
    <p:sldId id="294" r:id="rId37"/>
    <p:sldId id="295" r:id="rId38"/>
    <p:sldId id="351"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52" r:id="rId53"/>
    <p:sldId id="311" r:id="rId54"/>
    <p:sldId id="312" r:id="rId55"/>
    <p:sldId id="327" r:id="rId56"/>
    <p:sldId id="314" r:id="rId57"/>
    <p:sldId id="353" r:id="rId58"/>
    <p:sldId id="316" r:id="rId59"/>
    <p:sldId id="317" r:id="rId60"/>
    <p:sldId id="365" r:id="rId61"/>
    <p:sldId id="319" r:id="rId62"/>
    <p:sldId id="320" r:id="rId63"/>
    <p:sldId id="321" r:id="rId64"/>
    <p:sldId id="322" r:id="rId65"/>
    <p:sldId id="323" r:id="rId66"/>
    <p:sldId id="324" r:id="rId67"/>
    <p:sldId id="325"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264" autoAdjust="0"/>
    <p:restoredTop sz="94680" autoAdjust="0"/>
  </p:normalViewPr>
  <p:slideViewPr>
    <p:cSldViewPr snapToGrid="0" snapToObjects="1">
      <p:cViewPr>
        <p:scale>
          <a:sx n="75" d="100"/>
          <a:sy n="75" d="100"/>
        </p:scale>
        <p:origin x="-1088" y="-18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00" d="100"/>
          <a:sy n="100" d="100"/>
        </p:scale>
        <p:origin x="-2064" y="17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handoutMaster" Target="handoutMasters/handout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5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1.xlsm"/></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0F4C73"/>
                </a:solidFill>
              </a:defRPr>
            </a:pPr>
            <a:r>
              <a:rPr lang="en-US" dirty="0" smtClean="0">
                <a:solidFill>
                  <a:srgbClr val="0F4C73"/>
                </a:solidFill>
              </a:rPr>
              <a:t>During School Years (Waking Hours)</a:t>
            </a:r>
            <a:endParaRPr lang="en-US" dirty="0">
              <a:solidFill>
                <a:srgbClr val="0F4C73"/>
              </a:solidFill>
            </a:endParaRPr>
          </a:p>
        </c:rich>
      </c:tx>
      <c:layout>
        <c:manualLayout>
          <c:xMode val="edge"/>
          <c:yMode val="edge"/>
          <c:x val="0.102246675357995"/>
          <c:y val="0.0208423766545688"/>
        </c:manualLayout>
      </c:layout>
      <c:overlay val="0"/>
      <c:spPr>
        <a:noFill/>
        <a:ln w="22843">
          <a:noFill/>
        </a:ln>
      </c:spPr>
    </c:title>
    <c:autoTitleDeleted val="0"/>
    <c:plotArea>
      <c:layout/>
      <c:pieChart>
        <c:varyColors val="1"/>
        <c:ser>
          <c:idx val="0"/>
          <c:order val="0"/>
          <c:tx>
            <c:strRef>
              <c:f>Sheet1!$B$1</c:f>
              <c:strCache>
                <c:ptCount val="1"/>
                <c:pt idx="0">
                  <c:v>During School Years</c:v>
                </c:pt>
              </c:strCache>
            </c:strRef>
          </c:tx>
          <c:spPr>
            <a:solidFill>
              <a:srgbClr val="4F81BD"/>
            </a:solidFill>
            <a:ln w="22843">
              <a:noFill/>
            </a:ln>
          </c:spPr>
          <c:dPt>
            <c:idx val="0"/>
            <c:bubble3D val="0"/>
            <c:spPr>
              <a:solidFill>
                <a:srgbClr val="95B6D2"/>
              </a:solidFill>
              <a:ln w="22843">
                <a:noFill/>
              </a:ln>
            </c:spPr>
          </c:dPt>
          <c:dPt>
            <c:idx val="1"/>
            <c:bubble3D val="0"/>
            <c:spPr>
              <a:solidFill>
                <a:srgbClr val="FAAB67"/>
              </a:solidFill>
              <a:ln w="22843">
                <a:noFill/>
              </a:ln>
            </c:spPr>
          </c:dPt>
          <c:dLbls>
            <c:dLbl>
              <c:idx val="0"/>
              <c:layout>
                <c:manualLayout>
                  <c:x val="-0.046282629682053"/>
                  <c:y val="-0.0634995006855829"/>
                </c:manualLayout>
              </c:layout>
              <c:spPr>
                <a:noFill/>
                <a:ln w="22843">
                  <a:noFill/>
                </a:ln>
              </c:spPr>
              <c:txPr>
                <a:bodyPr/>
                <a:lstStyle/>
                <a:p>
                  <a:pPr>
                    <a:defRPr>
                      <a:solidFill>
                        <a:srgbClr val="0F4C73"/>
                      </a:solidFill>
                    </a:defRPr>
                  </a:pPr>
                  <a:endParaRPr lang="en-US"/>
                </a:p>
              </c:txPr>
              <c:dLblPos val="bestFit"/>
              <c:showLegendKey val="0"/>
              <c:showVal val="1"/>
              <c:showCatName val="0"/>
              <c:showSerName val="0"/>
              <c:showPercent val="0"/>
              <c:showBubbleSize val="0"/>
            </c:dLbl>
            <c:dLbl>
              <c:idx val="1"/>
              <c:layout>
                <c:manualLayout>
                  <c:x val="0.0334128414117962"/>
                  <c:y val="0.0720106848635386"/>
                </c:manualLayout>
              </c:layout>
              <c:spPr>
                <a:noFill/>
                <a:ln w="22843">
                  <a:noFill/>
                </a:ln>
              </c:spPr>
              <c:txPr>
                <a:bodyPr/>
                <a:lstStyle/>
                <a:p>
                  <a:pPr>
                    <a:defRPr>
                      <a:solidFill>
                        <a:srgbClr val="0F4C73"/>
                      </a:solidFill>
                    </a:defRPr>
                  </a:pPr>
                  <a:endParaRPr lang="en-US"/>
                </a:p>
              </c:txPr>
              <c:dLblPos val="bestFit"/>
              <c:showLegendKey val="0"/>
              <c:showVal val="1"/>
              <c:showCatName val="0"/>
              <c:showSerName val="0"/>
              <c:showPercent val="0"/>
              <c:showBubbleSize val="0"/>
            </c:dLbl>
            <c:showLegendKey val="0"/>
            <c:showVal val="0"/>
            <c:showCatName val="0"/>
            <c:showSerName val="0"/>
            <c:showPercent val="0"/>
            <c:showBubbleSize val="0"/>
          </c:dLbls>
          <c:cat>
            <c:strRef>
              <c:f>Sheet1!$A$2:$A$3</c:f>
              <c:strCache>
                <c:ptCount val="2"/>
                <c:pt idx="0">
                  <c:v>In School</c:v>
                </c:pt>
                <c:pt idx="1">
                  <c:v>Out of School</c:v>
                </c:pt>
              </c:strCache>
            </c:strRef>
          </c:cat>
          <c:val>
            <c:numRef>
              <c:f>Sheet1!$B$2:$B$3</c:f>
              <c:numCache>
                <c:formatCode>0%</c:formatCode>
                <c:ptCount val="2"/>
                <c:pt idx="0">
                  <c:v>0.3</c:v>
                </c:pt>
                <c:pt idx="1">
                  <c:v>0.7</c:v>
                </c:pt>
              </c:numCache>
            </c:numRef>
          </c:val>
        </c:ser>
        <c:dLbls>
          <c:showLegendKey val="0"/>
          <c:showVal val="0"/>
          <c:showCatName val="0"/>
          <c:showSerName val="0"/>
          <c:showPercent val="0"/>
          <c:showBubbleSize val="0"/>
          <c:showLeaderLines val="1"/>
        </c:dLbls>
        <c:firstSliceAng val="0"/>
      </c:pieChart>
      <c:spPr>
        <a:noFill/>
        <a:ln w="22843">
          <a:noFill/>
        </a:ln>
      </c:spPr>
    </c:plotArea>
    <c:legend>
      <c:legendPos val="r"/>
      <c:layout>
        <c:manualLayout>
          <c:xMode val="edge"/>
          <c:yMode val="edge"/>
          <c:x val="0.628280197711191"/>
          <c:y val="0.376822237776507"/>
          <c:w val="0.344087590631117"/>
          <c:h val="0.410788381742739"/>
        </c:manualLayout>
      </c:layout>
      <c:overlay val="0"/>
      <c:spPr>
        <a:noFill/>
        <a:ln w="22843">
          <a:noFill/>
        </a:ln>
      </c:spPr>
      <c:txPr>
        <a:bodyPr/>
        <a:lstStyle/>
        <a:p>
          <a:pPr>
            <a:defRPr>
              <a:solidFill>
                <a:srgbClr val="0F4C73"/>
              </a:solidFill>
            </a:defRPr>
          </a:pPr>
          <a:endParaRPr lang="en-US"/>
        </a:p>
      </c:txPr>
    </c:legend>
    <c:plotVisOnly val="1"/>
    <c:dispBlanksAs val="zero"/>
    <c:showDLblsOverMax val="0"/>
  </c:chart>
  <c:spPr>
    <a:solidFill>
      <a:srgbClr val="FFFFFF"/>
    </a:solidFill>
    <a:ln w="19050" cmpd="tri">
      <a:solidFill>
        <a:srgbClr val="785F55"/>
      </a:solidFill>
      <a:prstDash val="solid"/>
    </a:ln>
  </c:spPr>
  <c:txPr>
    <a:bodyPr/>
    <a:lstStyle/>
    <a:p>
      <a:pPr>
        <a:defRPr sz="1619"/>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22BF8D-7A37-41D5-A704-C50A7E5EB316}"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AD33AB4C-5B8B-4359-97AC-F44647C51C98}">
      <dgm:prSet phldrT="[Text]"/>
      <dgm:spPr/>
      <dgm:t>
        <a:bodyPr/>
        <a:lstStyle/>
        <a:p>
          <a:r>
            <a:rPr lang="en-US" dirty="0" smtClean="0"/>
            <a:t>Start strong</a:t>
          </a:r>
          <a:endParaRPr lang="en-US" dirty="0"/>
        </a:p>
      </dgm:t>
    </dgm:pt>
    <dgm:pt modelId="{358D4603-DA1E-42FB-8F70-02B565C9AA6F}" type="parTrans" cxnId="{8A8F9749-4C52-4C6E-A13E-845F02ED351F}">
      <dgm:prSet/>
      <dgm:spPr/>
      <dgm:t>
        <a:bodyPr/>
        <a:lstStyle/>
        <a:p>
          <a:endParaRPr lang="en-US"/>
        </a:p>
      </dgm:t>
    </dgm:pt>
    <dgm:pt modelId="{2C4AED03-1400-4967-84C6-D57D32282CA4}" type="sibTrans" cxnId="{8A8F9749-4C52-4C6E-A13E-845F02ED351F}">
      <dgm:prSet/>
      <dgm:spPr/>
      <dgm:t>
        <a:bodyPr/>
        <a:lstStyle/>
        <a:p>
          <a:endParaRPr lang="en-US"/>
        </a:p>
      </dgm:t>
    </dgm:pt>
    <dgm:pt modelId="{0B2844D1-1954-4C49-88CC-F82879A4E07C}">
      <dgm:prSet phldrT="[Text]"/>
      <dgm:spPr/>
      <dgm:t>
        <a:bodyPr/>
        <a:lstStyle/>
        <a:p>
          <a:r>
            <a:rPr lang="en-US" dirty="0" smtClean="0"/>
            <a:t>Read by third grade</a:t>
          </a:r>
          <a:endParaRPr lang="en-US" dirty="0"/>
        </a:p>
      </dgm:t>
    </dgm:pt>
    <dgm:pt modelId="{6A9B46D9-7489-4312-9B97-D95B401EB0D4}" type="parTrans" cxnId="{9F3BD0A0-A2DC-42FE-BECB-E4D612117D76}">
      <dgm:prSet/>
      <dgm:spPr/>
      <dgm:t>
        <a:bodyPr/>
        <a:lstStyle/>
        <a:p>
          <a:endParaRPr lang="en-US"/>
        </a:p>
      </dgm:t>
    </dgm:pt>
    <dgm:pt modelId="{A2259358-F796-416E-8B67-B7982FE8D497}" type="sibTrans" cxnId="{9F3BD0A0-A2DC-42FE-BECB-E4D612117D76}">
      <dgm:prSet/>
      <dgm:spPr/>
      <dgm:t>
        <a:bodyPr/>
        <a:lstStyle/>
        <a:p>
          <a:endParaRPr lang="en-US"/>
        </a:p>
      </dgm:t>
    </dgm:pt>
    <dgm:pt modelId="{E7EBD4C7-7C4A-44C0-B7C6-DF7FDF689E5F}">
      <dgm:prSet phldrT="[Text]"/>
      <dgm:spPr/>
      <dgm:t>
        <a:bodyPr/>
        <a:lstStyle/>
        <a:p>
          <a:r>
            <a:rPr lang="en-US" dirty="0" smtClean="0"/>
            <a:t>Meet or exceed standards</a:t>
          </a:r>
          <a:endParaRPr lang="en-US" dirty="0"/>
        </a:p>
      </dgm:t>
    </dgm:pt>
    <dgm:pt modelId="{7D89D5B5-653F-491B-9FF7-404EF3EDB407}" type="parTrans" cxnId="{7EB18F4B-4516-4802-A3B4-A0800E2A7FFB}">
      <dgm:prSet/>
      <dgm:spPr/>
      <dgm:t>
        <a:bodyPr/>
        <a:lstStyle/>
        <a:p>
          <a:endParaRPr lang="en-US"/>
        </a:p>
      </dgm:t>
    </dgm:pt>
    <dgm:pt modelId="{86098FA9-91D6-4D90-B6D7-5A12EE930053}" type="sibTrans" cxnId="{7EB18F4B-4516-4802-A3B4-A0800E2A7FFB}">
      <dgm:prSet/>
      <dgm:spPr/>
      <dgm:t>
        <a:bodyPr/>
        <a:lstStyle/>
        <a:p>
          <a:endParaRPr lang="en-US"/>
        </a:p>
      </dgm:t>
    </dgm:pt>
    <dgm:pt modelId="{FE72CFDC-8AB4-475A-B6A0-75BFD896DFF6}">
      <dgm:prSet/>
      <dgm:spPr/>
      <dgm:t>
        <a:bodyPr/>
        <a:lstStyle/>
        <a:p>
          <a:r>
            <a:rPr lang="en-US" dirty="0" smtClean="0"/>
            <a:t>Graduate ready</a:t>
          </a:r>
        </a:p>
        <a:p>
          <a:endParaRPr lang="en-US" dirty="0" smtClean="0"/>
        </a:p>
        <a:p>
          <a:endParaRPr lang="en-US" dirty="0"/>
        </a:p>
      </dgm:t>
    </dgm:pt>
    <dgm:pt modelId="{FA4E333C-7F9F-4491-80A3-9E3690F2A6F5}" type="parTrans" cxnId="{C5DD0366-1868-4756-B4D0-F138CEF6B8AB}">
      <dgm:prSet/>
      <dgm:spPr/>
      <dgm:t>
        <a:bodyPr/>
        <a:lstStyle/>
        <a:p>
          <a:endParaRPr lang="en-US"/>
        </a:p>
      </dgm:t>
    </dgm:pt>
    <dgm:pt modelId="{DBC2D193-6F20-41E3-AB0A-B99ED63E4A15}" type="sibTrans" cxnId="{C5DD0366-1868-4756-B4D0-F138CEF6B8AB}">
      <dgm:prSet/>
      <dgm:spPr/>
      <dgm:t>
        <a:bodyPr/>
        <a:lstStyle/>
        <a:p>
          <a:endParaRPr lang="en-US"/>
        </a:p>
      </dgm:t>
    </dgm:pt>
    <dgm:pt modelId="{E3E6284C-AF6B-4B1C-B7BC-B8DF46D34B8E}" type="pres">
      <dgm:prSet presAssocID="{F122BF8D-7A37-41D5-A704-C50A7E5EB316}" presName="rootnode" presStyleCnt="0">
        <dgm:presLayoutVars>
          <dgm:chMax/>
          <dgm:chPref/>
          <dgm:dir/>
          <dgm:animLvl val="lvl"/>
        </dgm:presLayoutVars>
      </dgm:prSet>
      <dgm:spPr/>
      <dgm:t>
        <a:bodyPr/>
        <a:lstStyle/>
        <a:p>
          <a:endParaRPr lang="en-US"/>
        </a:p>
      </dgm:t>
    </dgm:pt>
    <dgm:pt modelId="{F1EF95EF-E24F-4E46-ABCC-7A73897ACB5A}" type="pres">
      <dgm:prSet presAssocID="{AD33AB4C-5B8B-4359-97AC-F44647C51C98}" presName="composite" presStyleCnt="0"/>
      <dgm:spPr/>
    </dgm:pt>
    <dgm:pt modelId="{F1724C36-8812-4ECC-BE3F-A83D824C49EB}" type="pres">
      <dgm:prSet presAssocID="{AD33AB4C-5B8B-4359-97AC-F44647C51C98}" presName="LShape" presStyleLbl="alignNode1" presStyleIdx="0" presStyleCnt="7"/>
      <dgm:spPr>
        <a:solidFill>
          <a:schemeClr val="accent1"/>
        </a:solidFill>
        <a:ln>
          <a:solidFill>
            <a:schemeClr val="accent1"/>
          </a:solidFill>
        </a:ln>
      </dgm:spPr>
      <dgm:t>
        <a:bodyPr/>
        <a:lstStyle/>
        <a:p>
          <a:endParaRPr lang="en-US"/>
        </a:p>
      </dgm:t>
    </dgm:pt>
    <dgm:pt modelId="{C3DB05EF-E670-4DB8-A00E-4DA5EF8B39F1}" type="pres">
      <dgm:prSet presAssocID="{AD33AB4C-5B8B-4359-97AC-F44647C51C98}" presName="ParentText" presStyleLbl="revTx" presStyleIdx="0" presStyleCnt="4">
        <dgm:presLayoutVars>
          <dgm:chMax val="0"/>
          <dgm:chPref val="0"/>
          <dgm:bulletEnabled val="1"/>
        </dgm:presLayoutVars>
      </dgm:prSet>
      <dgm:spPr/>
      <dgm:t>
        <a:bodyPr/>
        <a:lstStyle/>
        <a:p>
          <a:endParaRPr lang="en-US"/>
        </a:p>
      </dgm:t>
    </dgm:pt>
    <dgm:pt modelId="{630D4DA5-49CA-4D73-A9D6-3924980B067C}" type="pres">
      <dgm:prSet presAssocID="{AD33AB4C-5B8B-4359-97AC-F44647C51C98}" presName="Triangle" presStyleLbl="alignNode1" presStyleIdx="1" presStyleCnt="7"/>
      <dgm:spPr/>
    </dgm:pt>
    <dgm:pt modelId="{CBB07F06-7D43-45DB-8EE6-10D130547AB0}" type="pres">
      <dgm:prSet presAssocID="{2C4AED03-1400-4967-84C6-D57D32282CA4}" presName="sibTrans" presStyleCnt="0"/>
      <dgm:spPr/>
    </dgm:pt>
    <dgm:pt modelId="{7266E64D-4553-4194-921D-7A67A87CFA5C}" type="pres">
      <dgm:prSet presAssocID="{2C4AED03-1400-4967-84C6-D57D32282CA4}" presName="space" presStyleCnt="0"/>
      <dgm:spPr/>
    </dgm:pt>
    <dgm:pt modelId="{126FEA26-CB0D-4289-9F69-B5DF254AFE57}" type="pres">
      <dgm:prSet presAssocID="{0B2844D1-1954-4C49-88CC-F82879A4E07C}" presName="composite" presStyleCnt="0"/>
      <dgm:spPr/>
    </dgm:pt>
    <dgm:pt modelId="{3D6BEC09-21E4-4DE2-8577-140F47074F34}" type="pres">
      <dgm:prSet presAssocID="{0B2844D1-1954-4C49-88CC-F82879A4E07C}" presName="LShape" presStyleLbl="alignNode1" presStyleIdx="2" presStyleCnt="7"/>
      <dgm:spPr/>
    </dgm:pt>
    <dgm:pt modelId="{358D7388-0232-41FB-95A4-EF70A9DD9187}" type="pres">
      <dgm:prSet presAssocID="{0B2844D1-1954-4C49-88CC-F82879A4E07C}" presName="ParentText" presStyleLbl="revTx" presStyleIdx="1" presStyleCnt="4">
        <dgm:presLayoutVars>
          <dgm:chMax val="0"/>
          <dgm:chPref val="0"/>
          <dgm:bulletEnabled val="1"/>
        </dgm:presLayoutVars>
      </dgm:prSet>
      <dgm:spPr/>
      <dgm:t>
        <a:bodyPr/>
        <a:lstStyle/>
        <a:p>
          <a:endParaRPr lang="en-US"/>
        </a:p>
      </dgm:t>
    </dgm:pt>
    <dgm:pt modelId="{41E21D0E-C291-46D6-932A-4C5DF1E0E73B}" type="pres">
      <dgm:prSet presAssocID="{0B2844D1-1954-4C49-88CC-F82879A4E07C}" presName="Triangle" presStyleLbl="alignNode1" presStyleIdx="3" presStyleCnt="7"/>
      <dgm:spPr>
        <a:solidFill>
          <a:schemeClr val="accent6"/>
        </a:solidFill>
        <a:ln>
          <a:solidFill>
            <a:schemeClr val="accent6"/>
          </a:solidFill>
        </a:ln>
      </dgm:spPr>
      <dgm:t>
        <a:bodyPr/>
        <a:lstStyle/>
        <a:p>
          <a:endParaRPr lang="en-US"/>
        </a:p>
      </dgm:t>
    </dgm:pt>
    <dgm:pt modelId="{607B00D2-055E-4662-AE6B-9A9DF7E1BDBC}" type="pres">
      <dgm:prSet presAssocID="{A2259358-F796-416E-8B67-B7982FE8D497}" presName="sibTrans" presStyleCnt="0"/>
      <dgm:spPr/>
    </dgm:pt>
    <dgm:pt modelId="{1CF6B5C4-B761-415A-96F5-B2D48428B93D}" type="pres">
      <dgm:prSet presAssocID="{A2259358-F796-416E-8B67-B7982FE8D497}" presName="space" presStyleCnt="0"/>
      <dgm:spPr/>
    </dgm:pt>
    <dgm:pt modelId="{8E8F8CC4-FF12-4610-B16C-32AC6E0E757E}" type="pres">
      <dgm:prSet presAssocID="{E7EBD4C7-7C4A-44C0-B7C6-DF7FDF689E5F}" presName="composite" presStyleCnt="0"/>
      <dgm:spPr/>
    </dgm:pt>
    <dgm:pt modelId="{7AE7E1F1-35B2-428E-9286-C05A97074D80}" type="pres">
      <dgm:prSet presAssocID="{E7EBD4C7-7C4A-44C0-B7C6-DF7FDF689E5F}" presName="LShape" presStyleLbl="alignNode1" presStyleIdx="4" presStyleCnt="7"/>
      <dgm:spPr>
        <a:solidFill>
          <a:schemeClr val="accent5"/>
        </a:solidFill>
        <a:ln>
          <a:solidFill>
            <a:schemeClr val="accent5"/>
          </a:solidFill>
        </a:ln>
      </dgm:spPr>
      <dgm:t>
        <a:bodyPr/>
        <a:lstStyle/>
        <a:p>
          <a:endParaRPr lang="en-US"/>
        </a:p>
      </dgm:t>
    </dgm:pt>
    <dgm:pt modelId="{1991D975-95E2-4371-A19D-DFC936C90076}" type="pres">
      <dgm:prSet presAssocID="{E7EBD4C7-7C4A-44C0-B7C6-DF7FDF689E5F}" presName="ParentText" presStyleLbl="revTx" presStyleIdx="2" presStyleCnt="4">
        <dgm:presLayoutVars>
          <dgm:chMax val="0"/>
          <dgm:chPref val="0"/>
          <dgm:bulletEnabled val="1"/>
        </dgm:presLayoutVars>
      </dgm:prSet>
      <dgm:spPr/>
      <dgm:t>
        <a:bodyPr/>
        <a:lstStyle/>
        <a:p>
          <a:endParaRPr lang="en-US"/>
        </a:p>
      </dgm:t>
    </dgm:pt>
    <dgm:pt modelId="{7D623388-1920-4708-8B28-E7409FAAEC81}" type="pres">
      <dgm:prSet presAssocID="{E7EBD4C7-7C4A-44C0-B7C6-DF7FDF689E5F}" presName="Triangle" presStyleLbl="alignNode1" presStyleIdx="5" presStyleCnt="7"/>
      <dgm:spPr/>
    </dgm:pt>
    <dgm:pt modelId="{207AB9DE-ADFB-421A-8A24-709AE54E0E23}" type="pres">
      <dgm:prSet presAssocID="{86098FA9-91D6-4D90-B6D7-5A12EE930053}" presName="sibTrans" presStyleCnt="0"/>
      <dgm:spPr/>
    </dgm:pt>
    <dgm:pt modelId="{F7E50699-3C24-4942-A488-2D8FB48A3532}" type="pres">
      <dgm:prSet presAssocID="{86098FA9-91D6-4D90-B6D7-5A12EE930053}" presName="space" presStyleCnt="0"/>
      <dgm:spPr/>
    </dgm:pt>
    <dgm:pt modelId="{621A3C00-94CF-4497-8F1B-CB59698BA9C9}" type="pres">
      <dgm:prSet presAssocID="{FE72CFDC-8AB4-475A-B6A0-75BFD896DFF6}" presName="composite" presStyleCnt="0"/>
      <dgm:spPr/>
    </dgm:pt>
    <dgm:pt modelId="{32B4AA30-7115-47DE-9932-FCDDCFD3730A}" type="pres">
      <dgm:prSet presAssocID="{FE72CFDC-8AB4-475A-B6A0-75BFD896DFF6}" presName="LShape" presStyleLbl="alignNode1" presStyleIdx="6" presStyleCnt="7"/>
      <dgm:spPr/>
    </dgm:pt>
    <dgm:pt modelId="{EA601C52-7AD8-4398-9F55-E4BFA197F220}" type="pres">
      <dgm:prSet presAssocID="{FE72CFDC-8AB4-475A-B6A0-75BFD896DFF6}" presName="ParentText" presStyleLbl="revTx" presStyleIdx="3" presStyleCnt="4">
        <dgm:presLayoutVars>
          <dgm:chMax val="0"/>
          <dgm:chPref val="0"/>
          <dgm:bulletEnabled val="1"/>
        </dgm:presLayoutVars>
      </dgm:prSet>
      <dgm:spPr/>
      <dgm:t>
        <a:bodyPr/>
        <a:lstStyle/>
        <a:p>
          <a:endParaRPr lang="en-US"/>
        </a:p>
      </dgm:t>
    </dgm:pt>
  </dgm:ptLst>
  <dgm:cxnLst>
    <dgm:cxn modelId="{B5815E06-860D-9C42-A9A1-5FC7C5ECF7FC}" type="presOf" srcId="{AD33AB4C-5B8B-4359-97AC-F44647C51C98}" destId="{C3DB05EF-E670-4DB8-A00E-4DA5EF8B39F1}" srcOrd="0" destOrd="0" presId="urn:microsoft.com/office/officeart/2009/3/layout/StepUpProcess"/>
    <dgm:cxn modelId="{7EB18F4B-4516-4802-A3B4-A0800E2A7FFB}" srcId="{F122BF8D-7A37-41D5-A704-C50A7E5EB316}" destId="{E7EBD4C7-7C4A-44C0-B7C6-DF7FDF689E5F}" srcOrd="2" destOrd="0" parTransId="{7D89D5B5-653F-491B-9FF7-404EF3EDB407}" sibTransId="{86098FA9-91D6-4D90-B6D7-5A12EE930053}"/>
    <dgm:cxn modelId="{A9F98D54-11E1-E848-A46C-511770B8078D}" type="presOf" srcId="{E7EBD4C7-7C4A-44C0-B7C6-DF7FDF689E5F}" destId="{1991D975-95E2-4371-A19D-DFC936C90076}" srcOrd="0" destOrd="0" presId="urn:microsoft.com/office/officeart/2009/3/layout/StepUpProcess"/>
    <dgm:cxn modelId="{C5DD0366-1868-4756-B4D0-F138CEF6B8AB}" srcId="{F122BF8D-7A37-41D5-A704-C50A7E5EB316}" destId="{FE72CFDC-8AB4-475A-B6A0-75BFD896DFF6}" srcOrd="3" destOrd="0" parTransId="{FA4E333C-7F9F-4491-80A3-9E3690F2A6F5}" sibTransId="{DBC2D193-6F20-41E3-AB0A-B99ED63E4A15}"/>
    <dgm:cxn modelId="{8A8F9749-4C52-4C6E-A13E-845F02ED351F}" srcId="{F122BF8D-7A37-41D5-A704-C50A7E5EB316}" destId="{AD33AB4C-5B8B-4359-97AC-F44647C51C98}" srcOrd="0" destOrd="0" parTransId="{358D4603-DA1E-42FB-8F70-02B565C9AA6F}" sibTransId="{2C4AED03-1400-4967-84C6-D57D32282CA4}"/>
    <dgm:cxn modelId="{FE192FA9-F8B1-C741-B852-7DEE468D550F}" type="presOf" srcId="{0B2844D1-1954-4C49-88CC-F82879A4E07C}" destId="{358D7388-0232-41FB-95A4-EF70A9DD9187}" srcOrd="0" destOrd="0" presId="urn:microsoft.com/office/officeart/2009/3/layout/StepUpProcess"/>
    <dgm:cxn modelId="{2309AE70-357A-8646-BEBC-F801EBD1D01D}" type="presOf" srcId="{F122BF8D-7A37-41D5-A704-C50A7E5EB316}" destId="{E3E6284C-AF6B-4B1C-B7BC-B8DF46D34B8E}" srcOrd="0" destOrd="0" presId="urn:microsoft.com/office/officeart/2009/3/layout/StepUpProcess"/>
    <dgm:cxn modelId="{1344FCFA-3B99-7148-BFF5-EF669320D758}" type="presOf" srcId="{FE72CFDC-8AB4-475A-B6A0-75BFD896DFF6}" destId="{EA601C52-7AD8-4398-9F55-E4BFA197F220}" srcOrd="0" destOrd="0" presId="urn:microsoft.com/office/officeart/2009/3/layout/StepUpProcess"/>
    <dgm:cxn modelId="{9F3BD0A0-A2DC-42FE-BECB-E4D612117D76}" srcId="{F122BF8D-7A37-41D5-A704-C50A7E5EB316}" destId="{0B2844D1-1954-4C49-88CC-F82879A4E07C}" srcOrd="1" destOrd="0" parTransId="{6A9B46D9-7489-4312-9B97-D95B401EB0D4}" sibTransId="{A2259358-F796-416E-8B67-B7982FE8D497}"/>
    <dgm:cxn modelId="{E747DE8E-327B-1E42-8765-DA06131412B9}" type="presParOf" srcId="{E3E6284C-AF6B-4B1C-B7BC-B8DF46D34B8E}" destId="{F1EF95EF-E24F-4E46-ABCC-7A73897ACB5A}" srcOrd="0" destOrd="0" presId="urn:microsoft.com/office/officeart/2009/3/layout/StepUpProcess"/>
    <dgm:cxn modelId="{94C807E1-2BE0-9146-9A98-CBCF7B1A7394}" type="presParOf" srcId="{F1EF95EF-E24F-4E46-ABCC-7A73897ACB5A}" destId="{F1724C36-8812-4ECC-BE3F-A83D824C49EB}" srcOrd="0" destOrd="0" presId="urn:microsoft.com/office/officeart/2009/3/layout/StepUpProcess"/>
    <dgm:cxn modelId="{30D3B1D7-1679-0F49-9931-0604801DE7E0}" type="presParOf" srcId="{F1EF95EF-E24F-4E46-ABCC-7A73897ACB5A}" destId="{C3DB05EF-E670-4DB8-A00E-4DA5EF8B39F1}" srcOrd="1" destOrd="0" presId="urn:microsoft.com/office/officeart/2009/3/layout/StepUpProcess"/>
    <dgm:cxn modelId="{F3DBE442-A15E-484B-B2BB-EA2F094E4F73}" type="presParOf" srcId="{F1EF95EF-E24F-4E46-ABCC-7A73897ACB5A}" destId="{630D4DA5-49CA-4D73-A9D6-3924980B067C}" srcOrd="2" destOrd="0" presId="urn:microsoft.com/office/officeart/2009/3/layout/StepUpProcess"/>
    <dgm:cxn modelId="{DA1AD398-77B0-E648-BB32-3D6AD668BBE8}" type="presParOf" srcId="{E3E6284C-AF6B-4B1C-B7BC-B8DF46D34B8E}" destId="{CBB07F06-7D43-45DB-8EE6-10D130547AB0}" srcOrd="1" destOrd="0" presId="urn:microsoft.com/office/officeart/2009/3/layout/StepUpProcess"/>
    <dgm:cxn modelId="{CE3BEB3A-2C5F-2044-8B17-E60B90747372}" type="presParOf" srcId="{CBB07F06-7D43-45DB-8EE6-10D130547AB0}" destId="{7266E64D-4553-4194-921D-7A67A87CFA5C}" srcOrd="0" destOrd="0" presId="urn:microsoft.com/office/officeart/2009/3/layout/StepUpProcess"/>
    <dgm:cxn modelId="{423B36EC-CD7D-0648-87A1-0C816E10F60D}" type="presParOf" srcId="{E3E6284C-AF6B-4B1C-B7BC-B8DF46D34B8E}" destId="{126FEA26-CB0D-4289-9F69-B5DF254AFE57}" srcOrd="2" destOrd="0" presId="urn:microsoft.com/office/officeart/2009/3/layout/StepUpProcess"/>
    <dgm:cxn modelId="{BE5DF877-02B6-BA46-8E0D-D082C9CB49BC}" type="presParOf" srcId="{126FEA26-CB0D-4289-9F69-B5DF254AFE57}" destId="{3D6BEC09-21E4-4DE2-8577-140F47074F34}" srcOrd="0" destOrd="0" presId="urn:microsoft.com/office/officeart/2009/3/layout/StepUpProcess"/>
    <dgm:cxn modelId="{19404D1D-8DE4-9A4A-96B3-1FF9487A22B1}" type="presParOf" srcId="{126FEA26-CB0D-4289-9F69-B5DF254AFE57}" destId="{358D7388-0232-41FB-95A4-EF70A9DD9187}" srcOrd="1" destOrd="0" presId="urn:microsoft.com/office/officeart/2009/3/layout/StepUpProcess"/>
    <dgm:cxn modelId="{B2671C2A-B28D-554F-941D-9AB2A648887A}" type="presParOf" srcId="{126FEA26-CB0D-4289-9F69-B5DF254AFE57}" destId="{41E21D0E-C291-46D6-932A-4C5DF1E0E73B}" srcOrd="2" destOrd="0" presId="urn:microsoft.com/office/officeart/2009/3/layout/StepUpProcess"/>
    <dgm:cxn modelId="{61D306C0-1C9F-7D4D-8B49-4DBA1BF6718A}" type="presParOf" srcId="{E3E6284C-AF6B-4B1C-B7BC-B8DF46D34B8E}" destId="{607B00D2-055E-4662-AE6B-9A9DF7E1BDBC}" srcOrd="3" destOrd="0" presId="urn:microsoft.com/office/officeart/2009/3/layout/StepUpProcess"/>
    <dgm:cxn modelId="{0493D00E-7A2C-3C4A-9A07-5284C5BFBDB2}" type="presParOf" srcId="{607B00D2-055E-4662-AE6B-9A9DF7E1BDBC}" destId="{1CF6B5C4-B761-415A-96F5-B2D48428B93D}" srcOrd="0" destOrd="0" presId="urn:microsoft.com/office/officeart/2009/3/layout/StepUpProcess"/>
    <dgm:cxn modelId="{F10B5A80-D1FE-BB4A-A8B6-174485C85E26}" type="presParOf" srcId="{E3E6284C-AF6B-4B1C-B7BC-B8DF46D34B8E}" destId="{8E8F8CC4-FF12-4610-B16C-32AC6E0E757E}" srcOrd="4" destOrd="0" presId="urn:microsoft.com/office/officeart/2009/3/layout/StepUpProcess"/>
    <dgm:cxn modelId="{93255FBF-825D-AF42-958B-58042C48E88F}" type="presParOf" srcId="{8E8F8CC4-FF12-4610-B16C-32AC6E0E757E}" destId="{7AE7E1F1-35B2-428E-9286-C05A97074D80}" srcOrd="0" destOrd="0" presId="urn:microsoft.com/office/officeart/2009/3/layout/StepUpProcess"/>
    <dgm:cxn modelId="{2BE57E53-4B90-5244-B25A-84CD8F17A9B2}" type="presParOf" srcId="{8E8F8CC4-FF12-4610-B16C-32AC6E0E757E}" destId="{1991D975-95E2-4371-A19D-DFC936C90076}" srcOrd="1" destOrd="0" presId="urn:microsoft.com/office/officeart/2009/3/layout/StepUpProcess"/>
    <dgm:cxn modelId="{89410BA9-A7DB-064F-B5DE-0807A1203F67}" type="presParOf" srcId="{8E8F8CC4-FF12-4610-B16C-32AC6E0E757E}" destId="{7D623388-1920-4708-8B28-E7409FAAEC81}" srcOrd="2" destOrd="0" presId="urn:microsoft.com/office/officeart/2009/3/layout/StepUpProcess"/>
    <dgm:cxn modelId="{9C3ADC43-FCDC-F341-BC8E-854D55DE235A}" type="presParOf" srcId="{E3E6284C-AF6B-4B1C-B7BC-B8DF46D34B8E}" destId="{207AB9DE-ADFB-421A-8A24-709AE54E0E23}" srcOrd="5" destOrd="0" presId="urn:microsoft.com/office/officeart/2009/3/layout/StepUpProcess"/>
    <dgm:cxn modelId="{1D24265E-B26C-194B-99BA-F1970490079F}" type="presParOf" srcId="{207AB9DE-ADFB-421A-8A24-709AE54E0E23}" destId="{F7E50699-3C24-4942-A488-2D8FB48A3532}" srcOrd="0" destOrd="0" presId="urn:microsoft.com/office/officeart/2009/3/layout/StepUpProcess"/>
    <dgm:cxn modelId="{C22DA009-1F6A-2B4A-BA5B-81AF96D40828}" type="presParOf" srcId="{E3E6284C-AF6B-4B1C-B7BC-B8DF46D34B8E}" destId="{621A3C00-94CF-4497-8F1B-CB59698BA9C9}" srcOrd="6" destOrd="0" presId="urn:microsoft.com/office/officeart/2009/3/layout/StepUpProcess"/>
    <dgm:cxn modelId="{764BE78C-5E98-3249-BA10-547A9495B356}" type="presParOf" srcId="{621A3C00-94CF-4497-8F1B-CB59698BA9C9}" destId="{32B4AA30-7115-47DE-9932-FCDDCFD3730A}" srcOrd="0" destOrd="0" presId="urn:microsoft.com/office/officeart/2009/3/layout/StepUpProcess"/>
    <dgm:cxn modelId="{7526E41F-8A03-294A-B1E6-277C415452E0}" type="presParOf" srcId="{621A3C00-94CF-4497-8F1B-CB59698BA9C9}" destId="{EA601C52-7AD8-4398-9F55-E4BFA197F220}"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C04563-D9D3-479E-BA2A-AD720193212C}"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n-US"/>
        </a:p>
      </dgm:t>
    </dgm:pt>
    <dgm:pt modelId="{C3B5C6BF-D5A1-4856-9F0D-4CCC6624731D}">
      <dgm:prSet phldrT="[Text]" custT="1"/>
      <dgm:spPr/>
      <dgm:t>
        <a:bodyPr/>
        <a:lstStyle/>
        <a:p>
          <a:r>
            <a:rPr lang="en-US" sz="1800" dirty="0" smtClean="0"/>
            <a:t>…and…</a:t>
          </a:r>
          <a:endParaRPr lang="en-US" sz="1800" dirty="0"/>
        </a:p>
      </dgm:t>
    </dgm:pt>
    <dgm:pt modelId="{96C5594A-D886-44A8-A89C-AB02CE8ED4A3}" type="parTrans" cxnId="{1618599B-60C3-4018-80CE-E6B6C687E68A}">
      <dgm:prSet/>
      <dgm:spPr/>
      <dgm:t>
        <a:bodyPr/>
        <a:lstStyle/>
        <a:p>
          <a:endParaRPr lang="en-US"/>
        </a:p>
      </dgm:t>
    </dgm:pt>
    <dgm:pt modelId="{C58707BD-CE45-4B62-9405-B393B8D39BA1}" type="sibTrans" cxnId="{1618599B-60C3-4018-80CE-E6B6C687E68A}">
      <dgm:prSet/>
      <dgm:spPr/>
      <dgm:t>
        <a:bodyPr/>
        <a:lstStyle/>
        <a:p>
          <a:endParaRPr lang="en-US"/>
        </a:p>
      </dgm:t>
    </dgm:pt>
    <dgm:pt modelId="{056731FF-8784-4ADF-8736-8AA1FEC8F5CE}">
      <dgm:prSet phldrT="[Text]" custT="1"/>
      <dgm:spPr/>
      <dgm:t>
        <a:bodyPr/>
        <a:lstStyle/>
        <a:p>
          <a:r>
            <a:rPr lang="en-US" sz="1800" dirty="0" smtClean="0"/>
            <a:t>Every Family</a:t>
          </a:r>
          <a:endParaRPr lang="en-US" sz="1800" dirty="0"/>
        </a:p>
      </dgm:t>
    </dgm:pt>
    <dgm:pt modelId="{79CF7E44-8134-45DE-A22F-D3897128A37F}" type="parTrans" cxnId="{80E276CC-A153-4C11-823A-B6CA13E48115}">
      <dgm:prSet/>
      <dgm:spPr/>
      <dgm:t>
        <a:bodyPr/>
        <a:lstStyle/>
        <a:p>
          <a:endParaRPr lang="en-US"/>
        </a:p>
      </dgm:t>
    </dgm:pt>
    <dgm:pt modelId="{BEBD786B-02A0-4375-B9D4-C53E4C2D71B7}" type="sibTrans" cxnId="{80E276CC-A153-4C11-823A-B6CA13E48115}">
      <dgm:prSet/>
      <dgm:spPr/>
      <dgm:t>
        <a:bodyPr/>
        <a:lstStyle/>
        <a:p>
          <a:endParaRPr lang="en-US"/>
        </a:p>
      </dgm:t>
    </dgm:pt>
    <dgm:pt modelId="{F6D5942A-494E-4A8F-9F5E-4A37A9A897CA}" type="pres">
      <dgm:prSet presAssocID="{46C04563-D9D3-479E-BA2A-AD720193212C}" presName="compositeShape" presStyleCnt="0">
        <dgm:presLayoutVars>
          <dgm:chMax val="2"/>
          <dgm:dir/>
          <dgm:resizeHandles val="exact"/>
        </dgm:presLayoutVars>
      </dgm:prSet>
      <dgm:spPr/>
      <dgm:t>
        <a:bodyPr/>
        <a:lstStyle/>
        <a:p>
          <a:endParaRPr lang="en-US"/>
        </a:p>
      </dgm:t>
    </dgm:pt>
    <dgm:pt modelId="{D560F71D-75D5-40B3-AC32-6B8896820EC0}" type="pres">
      <dgm:prSet presAssocID="{46C04563-D9D3-479E-BA2A-AD720193212C}" presName="ribbon" presStyleLbl="node1" presStyleIdx="0" presStyleCnt="1" custScaleX="114734" custLinFactNeighborX="-1603" custLinFactNeighborY="-1335"/>
      <dgm:spPr>
        <a:solidFill>
          <a:schemeClr val="accent1">
            <a:lumMod val="60000"/>
            <a:lumOff val="40000"/>
          </a:schemeClr>
        </a:solidFill>
      </dgm:spPr>
    </dgm:pt>
    <dgm:pt modelId="{81111310-C0A8-483A-AD4A-9047C818FDE0}" type="pres">
      <dgm:prSet presAssocID="{46C04563-D9D3-479E-BA2A-AD720193212C}" presName="leftArrowText" presStyleLbl="node1" presStyleIdx="0" presStyleCnt="1">
        <dgm:presLayoutVars>
          <dgm:chMax val="0"/>
          <dgm:bulletEnabled val="1"/>
        </dgm:presLayoutVars>
      </dgm:prSet>
      <dgm:spPr/>
      <dgm:t>
        <a:bodyPr/>
        <a:lstStyle/>
        <a:p>
          <a:endParaRPr lang="en-US"/>
        </a:p>
      </dgm:t>
    </dgm:pt>
    <dgm:pt modelId="{6EB5706E-28CD-4861-BAC2-89A16E4FEEB6}" type="pres">
      <dgm:prSet presAssocID="{46C04563-D9D3-479E-BA2A-AD720193212C}" presName="rightArrowText" presStyleLbl="node1" presStyleIdx="0" presStyleCnt="1">
        <dgm:presLayoutVars>
          <dgm:chMax val="0"/>
          <dgm:bulletEnabled val="1"/>
        </dgm:presLayoutVars>
      </dgm:prSet>
      <dgm:spPr/>
      <dgm:t>
        <a:bodyPr/>
        <a:lstStyle/>
        <a:p>
          <a:endParaRPr lang="en-US"/>
        </a:p>
      </dgm:t>
    </dgm:pt>
  </dgm:ptLst>
  <dgm:cxnLst>
    <dgm:cxn modelId="{1618599B-60C3-4018-80CE-E6B6C687E68A}" srcId="{46C04563-D9D3-479E-BA2A-AD720193212C}" destId="{C3B5C6BF-D5A1-4856-9F0D-4CCC6624731D}" srcOrd="0" destOrd="0" parTransId="{96C5594A-D886-44A8-A89C-AB02CE8ED4A3}" sibTransId="{C58707BD-CE45-4B62-9405-B393B8D39BA1}"/>
    <dgm:cxn modelId="{45DD9B83-A259-F041-A00E-C89D20777C02}" type="presOf" srcId="{056731FF-8784-4ADF-8736-8AA1FEC8F5CE}" destId="{6EB5706E-28CD-4861-BAC2-89A16E4FEEB6}" srcOrd="0" destOrd="0" presId="urn:microsoft.com/office/officeart/2005/8/layout/arrow6"/>
    <dgm:cxn modelId="{15F3993B-D706-5741-A325-9A472A91A58E}" type="presOf" srcId="{C3B5C6BF-D5A1-4856-9F0D-4CCC6624731D}" destId="{81111310-C0A8-483A-AD4A-9047C818FDE0}" srcOrd="0" destOrd="0" presId="urn:microsoft.com/office/officeart/2005/8/layout/arrow6"/>
    <dgm:cxn modelId="{80E276CC-A153-4C11-823A-B6CA13E48115}" srcId="{46C04563-D9D3-479E-BA2A-AD720193212C}" destId="{056731FF-8784-4ADF-8736-8AA1FEC8F5CE}" srcOrd="1" destOrd="0" parTransId="{79CF7E44-8134-45DE-A22F-D3897128A37F}" sibTransId="{BEBD786B-02A0-4375-B9D4-C53E4C2D71B7}"/>
    <dgm:cxn modelId="{30B3337C-DC8A-8F48-8B21-F666C391B792}" type="presOf" srcId="{46C04563-D9D3-479E-BA2A-AD720193212C}" destId="{F6D5942A-494E-4A8F-9F5E-4A37A9A897CA}" srcOrd="0" destOrd="0" presId="urn:microsoft.com/office/officeart/2005/8/layout/arrow6"/>
    <dgm:cxn modelId="{263C7CAE-964E-1540-88D3-2EDC3DDC4F43}" type="presParOf" srcId="{F6D5942A-494E-4A8F-9F5E-4A37A9A897CA}" destId="{D560F71D-75D5-40B3-AC32-6B8896820EC0}" srcOrd="0" destOrd="0" presId="urn:microsoft.com/office/officeart/2005/8/layout/arrow6"/>
    <dgm:cxn modelId="{136760EF-D98A-5A43-AE97-5A181F8F9B50}" type="presParOf" srcId="{F6D5942A-494E-4A8F-9F5E-4A37A9A897CA}" destId="{81111310-C0A8-483A-AD4A-9047C818FDE0}" srcOrd="1" destOrd="0" presId="urn:microsoft.com/office/officeart/2005/8/layout/arrow6"/>
    <dgm:cxn modelId="{2BDCB98E-39AF-3F4A-A790-6E8B40B80266}" type="presParOf" srcId="{F6D5942A-494E-4A8F-9F5E-4A37A9A897CA}" destId="{6EB5706E-28CD-4861-BAC2-89A16E4FEEB6}" srcOrd="2" destOrd="0" presId="urn:microsoft.com/office/officeart/2005/8/layout/arrow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rotWithShape="0">
          <a:gsLst>
            <a:gs pos="0">
              <a:srgbClr val="CC0000"/>
            </a:gs>
            <a:gs pos="18000">
              <a:srgbClr val="FFFF99"/>
            </a:gs>
            <a:gs pos="50000">
              <a:srgbClr val="66FF33"/>
            </a:gs>
            <a:gs pos="65000">
              <a:srgbClr val="33CC33"/>
            </a:gs>
            <a:gs pos="82000">
              <a:srgbClr val="009900"/>
            </a:gs>
          </a:gsLst>
          <a:lin ang="5400000" scaled="0"/>
        </a:gradFill>
      </dgm:spPr>
      <dgm:t>
        <a:bodyPr/>
        <a:lstStyle/>
        <a:p>
          <a:endParaRPr lang="en-US" dirty="0"/>
        </a:p>
      </dgm:t>
    </dgm:pt>
    <dgm:pt modelId="{17AC5E81-0041-4101-895C-98BE2850C46A}" type="parTrans" cxnId="{68C3F246-9BB9-4D54-B673-B092AFDA64D2}">
      <dgm:prSet/>
      <dgm:spPr/>
      <dgm:t>
        <a:bodyPr/>
        <a:lstStyle/>
        <a:p>
          <a:endParaRPr lang="en-US"/>
        </a:p>
      </dgm:t>
    </dgm:pt>
    <dgm:pt modelId="{69D3A9A9-48BA-4DFA-A1E1-838D09D8D868}" type="sibTrans" cxnId="{68C3F246-9BB9-4D54-B673-B092AFDA64D2}">
      <dgm:prSet/>
      <dgm:spPr/>
      <dgm:t>
        <a:bodyPr/>
        <a:lstStyle/>
        <a:p>
          <a:endParaRPr lang="en-US"/>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1250">
        <dgm:presLayoutVars>
          <dgm:chMax val="1"/>
          <dgm:bulletEnabled val="1"/>
        </dgm:presLayoutVars>
      </dgm:prSet>
      <dgm:spPr/>
      <dgm:t>
        <a:bodyPr/>
        <a:lstStyle/>
        <a:p>
          <a:endParaRPr lang="en-US"/>
        </a:p>
      </dgm:t>
    </dgm:pt>
    <dgm:pt modelId="{E56AD7BB-BE5A-4291-A469-A249A6DDF639}" type="pres">
      <dgm:prSet presAssocID="{47674A09-9520-420F-9F0B-B150E9454BB5}" presName="levelTx" presStyleLbl="revTx" presStyleIdx="0" presStyleCnt="0">
        <dgm:presLayoutVars>
          <dgm:chMax val="1"/>
          <dgm:bulletEnabled val="1"/>
        </dgm:presLayoutVars>
      </dgm:prSet>
      <dgm:spPr/>
      <dgm:t>
        <a:bodyPr/>
        <a:lstStyle/>
        <a:p>
          <a:endParaRPr lang="en-US"/>
        </a:p>
      </dgm:t>
    </dgm:pt>
  </dgm:ptLst>
  <dgm:cxnLst>
    <dgm:cxn modelId="{D95AA11F-B799-2D47-8278-D47207AC45FE}" type="presOf" srcId="{C23299B2-BC21-48F2-A684-87AC1328B708}" destId="{860136A2-BC36-4BC2-AC9F-4F15965CAAF2}" srcOrd="0" destOrd="0" presId="urn:microsoft.com/office/officeart/2005/8/layout/pyramid1"/>
    <dgm:cxn modelId="{025C50DA-428D-A54C-9A79-7543B2A00B65}" type="presOf" srcId="{47674A09-9520-420F-9F0B-B150E9454BB5}" destId="{E56AD7BB-BE5A-4291-A469-A249A6DDF639}" srcOrd="1" destOrd="0" presId="urn:microsoft.com/office/officeart/2005/8/layout/pyramid1"/>
    <dgm:cxn modelId="{FC758E4E-EB7D-204D-967C-1F29155B2B54}" type="presOf" srcId="{47674A09-9520-420F-9F0B-B150E9454BB5}" destId="{CEF699C1-73B8-4B5E-AE13-87B8A23DED2D}"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8CEC5AD6-D457-7B49-A1DA-7FA753D5E51A}" type="presParOf" srcId="{860136A2-BC36-4BC2-AC9F-4F15965CAAF2}" destId="{5DE2F9FD-84D6-47A0-B0C2-3E100271E551}" srcOrd="0" destOrd="0" presId="urn:microsoft.com/office/officeart/2005/8/layout/pyramid1"/>
    <dgm:cxn modelId="{DF9A90D7-E4FD-E14A-9D10-81EA7711408A}" type="presParOf" srcId="{5DE2F9FD-84D6-47A0-B0C2-3E100271E551}" destId="{CEF699C1-73B8-4B5E-AE13-87B8A23DED2D}" srcOrd="0" destOrd="0" presId="urn:microsoft.com/office/officeart/2005/8/layout/pyramid1"/>
    <dgm:cxn modelId="{8CFB79E0-00D8-CB49-9EF5-91D92622B0B3}" type="presParOf" srcId="{5DE2F9FD-84D6-47A0-B0C2-3E100271E551}" destId="{E56AD7BB-BE5A-4291-A469-A249A6DDF63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24C36-8812-4ECC-BE3F-A83D824C49EB}">
      <dsp:nvSpPr>
        <dsp:cNvPr id="0" name=""/>
        <dsp:cNvSpPr/>
      </dsp:nvSpPr>
      <dsp:spPr>
        <a:xfrm rot="5400000">
          <a:off x="392566" y="1747112"/>
          <a:ext cx="1168974" cy="1945148"/>
        </a:xfrm>
        <a:prstGeom prst="corner">
          <a:avLst>
            <a:gd name="adj1" fmla="val 16120"/>
            <a:gd name="adj2" fmla="val 16110"/>
          </a:avLst>
        </a:prstGeom>
        <a:solidFill>
          <a:schemeClr val="accent1"/>
        </a:solidFill>
        <a:ln w="190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 modelId="{C3DB05EF-E670-4DB8-A00E-4DA5EF8B39F1}">
      <dsp:nvSpPr>
        <dsp:cNvPr id="0" name=""/>
        <dsp:cNvSpPr/>
      </dsp:nvSpPr>
      <dsp:spPr>
        <a:xfrm>
          <a:off x="197435" y="2328293"/>
          <a:ext cx="1756090" cy="1539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Start strong</a:t>
          </a:r>
          <a:endParaRPr lang="en-US" sz="2000" kern="1200" dirty="0"/>
        </a:p>
      </dsp:txBody>
      <dsp:txXfrm>
        <a:off x="197435" y="2328293"/>
        <a:ext cx="1756090" cy="1539316"/>
      </dsp:txXfrm>
    </dsp:sp>
    <dsp:sp modelId="{630D4DA5-49CA-4D73-A9D6-3924980B067C}">
      <dsp:nvSpPr>
        <dsp:cNvPr id="0" name=""/>
        <dsp:cNvSpPr/>
      </dsp:nvSpPr>
      <dsp:spPr>
        <a:xfrm>
          <a:off x="1622188" y="1603908"/>
          <a:ext cx="331337" cy="331337"/>
        </a:xfrm>
        <a:prstGeom prst="triangle">
          <a:avLst>
            <a:gd name="adj" fmla="val 100000"/>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6BEC09-21E4-4DE2-8577-140F47074F34}">
      <dsp:nvSpPr>
        <dsp:cNvPr id="0" name=""/>
        <dsp:cNvSpPr/>
      </dsp:nvSpPr>
      <dsp:spPr>
        <a:xfrm rot="5400000">
          <a:off x="2542364" y="1215143"/>
          <a:ext cx="1168974" cy="1945148"/>
        </a:xfrm>
        <a:prstGeom prst="corner">
          <a:avLst>
            <a:gd name="adj1" fmla="val 16120"/>
            <a:gd name="adj2" fmla="val 16110"/>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8D7388-0232-41FB-95A4-EF70A9DD9187}">
      <dsp:nvSpPr>
        <dsp:cNvPr id="0" name=""/>
        <dsp:cNvSpPr/>
      </dsp:nvSpPr>
      <dsp:spPr>
        <a:xfrm>
          <a:off x="2347233" y="1796323"/>
          <a:ext cx="1756090" cy="1539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Read by third grade</a:t>
          </a:r>
          <a:endParaRPr lang="en-US" sz="2000" kern="1200" dirty="0"/>
        </a:p>
      </dsp:txBody>
      <dsp:txXfrm>
        <a:off x="2347233" y="1796323"/>
        <a:ext cx="1756090" cy="1539316"/>
      </dsp:txXfrm>
    </dsp:sp>
    <dsp:sp modelId="{41E21D0E-C291-46D6-932A-4C5DF1E0E73B}">
      <dsp:nvSpPr>
        <dsp:cNvPr id="0" name=""/>
        <dsp:cNvSpPr/>
      </dsp:nvSpPr>
      <dsp:spPr>
        <a:xfrm>
          <a:off x="3771986" y="1071939"/>
          <a:ext cx="331337" cy="331337"/>
        </a:xfrm>
        <a:prstGeom prst="triangle">
          <a:avLst>
            <a:gd name="adj" fmla="val 100000"/>
          </a:avLst>
        </a:prstGeom>
        <a:solidFill>
          <a:schemeClr val="accent6"/>
        </a:solidFill>
        <a:ln w="1905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sp>
    <dsp:sp modelId="{7AE7E1F1-35B2-428E-9286-C05A97074D80}">
      <dsp:nvSpPr>
        <dsp:cNvPr id="0" name=""/>
        <dsp:cNvSpPr/>
      </dsp:nvSpPr>
      <dsp:spPr>
        <a:xfrm rot="5400000">
          <a:off x="4692162" y="683173"/>
          <a:ext cx="1168974" cy="1945148"/>
        </a:xfrm>
        <a:prstGeom prst="corner">
          <a:avLst>
            <a:gd name="adj1" fmla="val 16120"/>
            <a:gd name="adj2" fmla="val 16110"/>
          </a:avLst>
        </a:prstGeom>
        <a:solidFill>
          <a:schemeClr val="accent5"/>
        </a:solidFill>
        <a:ln w="1905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sp>
    <dsp:sp modelId="{1991D975-95E2-4371-A19D-DFC936C90076}">
      <dsp:nvSpPr>
        <dsp:cNvPr id="0" name=""/>
        <dsp:cNvSpPr/>
      </dsp:nvSpPr>
      <dsp:spPr>
        <a:xfrm>
          <a:off x="4497031" y="1264353"/>
          <a:ext cx="1756090" cy="1539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Meet or exceed standards</a:t>
          </a:r>
          <a:endParaRPr lang="en-US" sz="2000" kern="1200" dirty="0"/>
        </a:p>
      </dsp:txBody>
      <dsp:txXfrm>
        <a:off x="4497031" y="1264353"/>
        <a:ext cx="1756090" cy="1539316"/>
      </dsp:txXfrm>
    </dsp:sp>
    <dsp:sp modelId="{7D623388-1920-4708-8B28-E7409FAAEC81}">
      <dsp:nvSpPr>
        <dsp:cNvPr id="0" name=""/>
        <dsp:cNvSpPr/>
      </dsp:nvSpPr>
      <dsp:spPr>
        <a:xfrm>
          <a:off x="5921784" y="539969"/>
          <a:ext cx="331337" cy="331337"/>
        </a:xfrm>
        <a:prstGeom prst="triangle">
          <a:avLst>
            <a:gd name="adj" fmla="val 10000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B4AA30-7115-47DE-9932-FCDDCFD3730A}">
      <dsp:nvSpPr>
        <dsp:cNvPr id="0" name=""/>
        <dsp:cNvSpPr/>
      </dsp:nvSpPr>
      <dsp:spPr>
        <a:xfrm rot="5400000">
          <a:off x="6841960" y="151203"/>
          <a:ext cx="1168974" cy="1945148"/>
        </a:xfrm>
        <a:prstGeom prst="corner">
          <a:avLst>
            <a:gd name="adj1" fmla="val 16120"/>
            <a:gd name="adj2" fmla="val 16110"/>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601C52-7AD8-4398-9F55-E4BFA197F220}">
      <dsp:nvSpPr>
        <dsp:cNvPr id="0" name=""/>
        <dsp:cNvSpPr/>
      </dsp:nvSpPr>
      <dsp:spPr>
        <a:xfrm>
          <a:off x="6646829" y="732384"/>
          <a:ext cx="1756090" cy="1539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Graduate ready</a:t>
          </a:r>
        </a:p>
        <a:p>
          <a:pPr lvl="0" algn="l" defTabSz="889000">
            <a:lnSpc>
              <a:spcPct val="90000"/>
            </a:lnSpc>
            <a:spcBef>
              <a:spcPct val="0"/>
            </a:spcBef>
            <a:spcAft>
              <a:spcPct val="35000"/>
            </a:spcAft>
          </a:pPr>
          <a:endParaRPr lang="en-US" sz="2000" kern="1200" dirty="0" smtClean="0"/>
        </a:p>
        <a:p>
          <a:pPr lvl="0" algn="l" defTabSz="889000">
            <a:lnSpc>
              <a:spcPct val="90000"/>
            </a:lnSpc>
            <a:spcBef>
              <a:spcPct val="0"/>
            </a:spcBef>
            <a:spcAft>
              <a:spcPct val="35000"/>
            </a:spcAft>
          </a:pPr>
          <a:endParaRPr lang="en-US" sz="2000" kern="1200" dirty="0"/>
        </a:p>
      </dsp:txBody>
      <dsp:txXfrm>
        <a:off x="6646829" y="732384"/>
        <a:ext cx="1756090" cy="15393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0F71D-75D5-40B3-AC32-6B8896820EC0}">
      <dsp:nvSpPr>
        <dsp:cNvPr id="0" name=""/>
        <dsp:cNvSpPr/>
      </dsp:nvSpPr>
      <dsp:spPr>
        <a:xfrm>
          <a:off x="1155722" y="0"/>
          <a:ext cx="2727674" cy="950956"/>
        </a:xfrm>
        <a:prstGeom prst="leftRightRibb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111310-C0A8-483A-AD4A-9047C818FDE0}">
      <dsp:nvSpPr>
        <dsp:cNvPr id="0" name=""/>
        <dsp:cNvSpPr/>
      </dsp:nvSpPr>
      <dsp:spPr>
        <a:xfrm>
          <a:off x="1654261" y="166417"/>
          <a:ext cx="784538" cy="465968"/>
        </a:xfrm>
        <a:prstGeom prst="rect">
          <a:avLst/>
        </a:prstGeom>
        <a:noFill/>
        <a:ln w="1905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4008" rIns="0" bIns="68580" numCol="1" spcCol="1270" anchor="ctr" anchorCtr="0">
          <a:noAutofit/>
        </a:bodyPr>
        <a:lstStyle/>
        <a:p>
          <a:pPr lvl="0" algn="ctr" defTabSz="800100">
            <a:lnSpc>
              <a:spcPct val="90000"/>
            </a:lnSpc>
            <a:spcBef>
              <a:spcPct val="0"/>
            </a:spcBef>
            <a:spcAft>
              <a:spcPct val="35000"/>
            </a:spcAft>
          </a:pPr>
          <a:r>
            <a:rPr lang="en-US" sz="1800" kern="1200" dirty="0" smtClean="0"/>
            <a:t>…and…</a:t>
          </a:r>
          <a:endParaRPr lang="en-US" sz="1800" kern="1200" dirty="0"/>
        </a:p>
      </dsp:txBody>
      <dsp:txXfrm>
        <a:off x="1654261" y="166417"/>
        <a:ext cx="784538" cy="465968"/>
      </dsp:txXfrm>
    </dsp:sp>
    <dsp:sp modelId="{6EB5706E-28CD-4861-BAC2-89A16E4FEEB6}">
      <dsp:nvSpPr>
        <dsp:cNvPr id="0" name=""/>
        <dsp:cNvSpPr/>
      </dsp:nvSpPr>
      <dsp:spPr>
        <a:xfrm>
          <a:off x="2557669" y="318570"/>
          <a:ext cx="927182" cy="465968"/>
        </a:xfrm>
        <a:prstGeom prst="rect">
          <a:avLst/>
        </a:prstGeom>
        <a:noFill/>
        <a:ln w="1905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4008" rIns="0" bIns="68580" numCol="1" spcCol="1270" anchor="ctr" anchorCtr="0">
          <a:noAutofit/>
        </a:bodyPr>
        <a:lstStyle/>
        <a:p>
          <a:pPr lvl="0" algn="ctr" defTabSz="800100">
            <a:lnSpc>
              <a:spcPct val="90000"/>
            </a:lnSpc>
            <a:spcBef>
              <a:spcPct val="0"/>
            </a:spcBef>
            <a:spcAft>
              <a:spcPct val="35000"/>
            </a:spcAft>
          </a:pPr>
          <a:r>
            <a:rPr lang="en-US" sz="1800" kern="1200" dirty="0" smtClean="0"/>
            <a:t>Every Family</a:t>
          </a:r>
          <a:endParaRPr lang="en-US" sz="1800" kern="1200" dirty="0"/>
        </a:p>
      </dsp:txBody>
      <dsp:txXfrm>
        <a:off x="2557669" y="318570"/>
        <a:ext cx="927182" cy="465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3261815" cy="3923367"/>
        </a:xfrm>
        <a:prstGeom prst="trapezoid">
          <a:avLst>
            <a:gd name="adj" fmla="val 50000"/>
          </a:avLst>
        </a:prstGeom>
        <a:gradFill rotWithShape="0">
          <a:gsLst>
            <a:gs pos="0">
              <a:srgbClr val="CC0000"/>
            </a:gs>
            <a:gs pos="18000">
              <a:srgbClr val="FFFF99"/>
            </a:gs>
            <a:gs pos="50000">
              <a:srgbClr val="66FF33"/>
            </a:gs>
            <a:gs pos="65000">
              <a:srgbClr val="33CC33"/>
            </a:gs>
            <a:gs pos="82000">
              <a:srgbClr val="009900"/>
            </a:gs>
          </a:gsLst>
          <a:lin ang="5400000" scaled="0"/>
        </a:gra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0" y="0"/>
        <a:ext cx="3261815" cy="392336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C664B4-81F1-E24F-90AF-27DC019489E9}" type="datetime1">
              <a:rPr lang="en-US" smtClean="0"/>
              <a:t>8/16/16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ABA64B-06F0-2A40-A38F-AA9E1DC38B75}" type="slidenum">
              <a:rPr lang="en-US" smtClean="0"/>
              <a:t>‹#›</a:t>
            </a:fld>
            <a:endParaRPr lang="en-US"/>
          </a:p>
        </p:txBody>
      </p:sp>
    </p:spTree>
    <p:extLst>
      <p:ext uri="{BB962C8B-B14F-4D97-AF65-F5344CB8AC3E}">
        <p14:creationId xmlns:p14="http://schemas.microsoft.com/office/powerpoint/2010/main" val="1869764683"/>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7F1863-8423-8E48-8D02-88636C918AC7}" type="datetime1">
              <a:rPr lang="en-US" smtClean="0"/>
              <a:t>8/16/16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7242FB-F25E-544B-B72F-E0B5A499AB48}" type="slidenum">
              <a:rPr lang="en-US" smtClean="0"/>
              <a:t>‹#›</a:t>
            </a:fld>
            <a:endParaRPr lang="en-US"/>
          </a:p>
        </p:txBody>
      </p:sp>
    </p:spTree>
    <p:extLst>
      <p:ext uri="{BB962C8B-B14F-4D97-AF65-F5344CB8AC3E}">
        <p14:creationId xmlns:p14="http://schemas.microsoft.com/office/powerpoint/2010/main" val="3210676302"/>
      </p:ext>
    </p:extLst>
  </p:cSld>
  <p:clrMap bg1="lt1" tx1="dk1" bg2="lt2" tx2="dk2" accent1="accent1" accent2="accent2" accent3="accent3" accent4="accent4" accent5="accent5" accent6="accent6" hlink="hlink" folHlink="folHlink"/>
  <p:hf/>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a:t>
            </a:r>
          </a:p>
          <a:p>
            <a:pPr marL="171450" indent="-171450">
              <a:buFont typeface="Arial"/>
              <a:buChar char="•"/>
            </a:pPr>
            <a:r>
              <a:rPr lang="en-US" sz="1100" dirty="0" smtClean="0"/>
              <a:t>These slides are the Instructional Slides and Presentation Notes for Step One: ENSURE SHARED MTSS and FSCP  KNOWLEDGE  of the</a:t>
            </a:r>
            <a:r>
              <a:rPr lang="en-US" sz="1100" i="1" dirty="0" smtClean="0"/>
              <a:t> MTSS FSCP Partnering Implementation Guide.</a:t>
            </a:r>
            <a:r>
              <a:rPr lang="en-US" sz="1100" dirty="0" smtClean="0"/>
              <a:t> They can be used as is for presentation or slides taken and used as needed. There are presentation notes for each slide so that there can be the same shared information with all stakeholders. </a:t>
            </a:r>
            <a:endParaRPr lang="en-US" sz="1100" dirty="0"/>
          </a:p>
        </p:txBody>
      </p:sp>
      <p:sp>
        <p:nvSpPr>
          <p:cNvPr id="7" name="Slide Number Placeholder 6"/>
          <p:cNvSpPr>
            <a:spLocks noGrp="1"/>
          </p:cNvSpPr>
          <p:nvPr>
            <p:ph type="sldNum" sz="quarter" idx="13"/>
          </p:nvPr>
        </p:nvSpPr>
        <p:spPr/>
        <p:txBody>
          <a:bodyPr/>
          <a:lstStyle/>
          <a:p>
            <a:fld id="{3F7242FB-F25E-544B-B72F-E0B5A499AB48}" type="slidenum">
              <a:rPr lang="en-US" smtClean="0"/>
              <a:t>1</a:t>
            </a:fld>
            <a:endParaRPr lang="en-US" dirty="0"/>
          </a:p>
        </p:txBody>
      </p:sp>
    </p:spTree>
    <p:extLst>
      <p:ext uri="{BB962C8B-B14F-4D97-AF65-F5344CB8AC3E}">
        <p14:creationId xmlns:p14="http://schemas.microsoft.com/office/powerpoint/2010/main" val="2545183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 </a:t>
            </a:r>
            <a:endParaRPr lang="en-US" sz="1100" dirty="0"/>
          </a:p>
          <a:p>
            <a:pPr marL="171450" indent="-171450">
              <a:buFont typeface="Arial"/>
              <a:buChar char="•"/>
            </a:pPr>
            <a:r>
              <a:rPr lang="en-US" sz="1100" dirty="0" smtClean="0"/>
              <a:t>There is specific information on understanding the Colorado MTSS framework.</a:t>
            </a:r>
            <a:endParaRPr lang="en-US" sz="1100" dirty="0"/>
          </a:p>
        </p:txBody>
      </p:sp>
      <p:sp>
        <p:nvSpPr>
          <p:cNvPr id="4" name="Slide Number Placeholder 3"/>
          <p:cNvSpPr>
            <a:spLocks noGrp="1"/>
          </p:cNvSpPr>
          <p:nvPr>
            <p:ph type="sldNum" sz="quarter" idx="10"/>
          </p:nvPr>
        </p:nvSpPr>
        <p:spPr/>
        <p:txBody>
          <a:bodyPr/>
          <a:lstStyle/>
          <a:p>
            <a:fld id="{3F7242FB-F25E-544B-B72F-E0B5A499AB48}" type="slidenum">
              <a:rPr lang="en-US" smtClean="0"/>
              <a:t>10</a:t>
            </a:fld>
            <a:endParaRPr lang="en-US" dirty="0"/>
          </a:p>
        </p:txBody>
      </p:sp>
    </p:spTree>
    <p:extLst>
      <p:ext uri="{BB962C8B-B14F-4D97-AF65-F5344CB8AC3E}">
        <p14:creationId xmlns:p14="http://schemas.microsoft.com/office/powerpoint/2010/main" val="2508821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 </a:t>
            </a:r>
          </a:p>
          <a:p>
            <a:pPr marL="171450" indent="-171450">
              <a:buFont typeface="Arial"/>
              <a:buChar char="•"/>
            </a:pPr>
            <a:r>
              <a:rPr lang="en-US" sz="1100" dirty="0" smtClean="0"/>
              <a:t>RtI is in Colorado legislation in three different statutes.</a:t>
            </a:r>
          </a:p>
          <a:p>
            <a:pPr marL="171450" indent="-171450">
              <a:buFont typeface="Arial"/>
              <a:buChar char="•"/>
            </a:pPr>
            <a:r>
              <a:rPr lang="en-US" sz="1100" dirty="0" smtClean="0"/>
              <a:t>RtI is incorporated into a Multi-Tiered System of Supports (MTSS).</a:t>
            </a:r>
          </a:p>
          <a:p>
            <a:pPr marL="171450" indent="-171450">
              <a:buFont typeface="Arial"/>
              <a:buChar char="•"/>
            </a:pPr>
            <a:r>
              <a:rPr lang="en-US" sz="1100" dirty="0" smtClean="0"/>
              <a:t>RTI is also mentioned in Colorado’s Exceptional Children’s Education Act (ESEA), Rules for Gifted Education (2015); this in 12.02(2(9c) and states: </a:t>
            </a:r>
            <a:r>
              <a:rPr lang="en-US" sz="1100" i="1" dirty="0"/>
              <a:t>In traditionally underrepresented student groups and visual/music/performing arts student groups or talent pools, identification may require the collection of student information over time, using additional data points from a response to intervention approach, or additional assessment. </a:t>
            </a:r>
          </a:p>
        </p:txBody>
      </p:sp>
      <p:sp>
        <p:nvSpPr>
          <p:cNvPr id="4" name="Slide Number Placeholder 3"/>
          <p:cNvSpPr>
            <a:spLocks noGrp="1"/>
          </p:cNvSpPr>
          <p:nvPr>
            <p:ph type="sldNum" sz="quarter" idx="10"/>
          </p:nvPr>
        </p:nvSpPr>
        <p:spPr/>
        <p:txBody>
          <a:bodyPr/>
          <a:lstStyle/>
          <a:p>
            <a:fld id="{3F7242FB-F25E-544B-B72F-E0B5A499AB48}" type="slidenum">
              <a:rPr lang="en-US" smtClean="0"/>
              <a:t>11</a:t>
            </a:fld>
            <a:endParaRPr lang="en-US" dirty="0"/>
          </a:p>
        </p:txBody>
      </p:sp>
    </p:spTree>
    <p:extLst>
      <p:ext uri="{BB962C8B-B14F-4D97-AF65-F5344CB8AC3E}">
        <p14:creationId xmlns:p14="http://schemas.microsoft.com/office/powerpoint/2010/main" val="806786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baseline="0" dirty="0" smtClean="0">
                <a:latin typeface="Calibri" charset="0"/>
              </a:rPr>
              <a:t>Key Points: </a:t>
            </a:r>
          </a:p>
          <a:p>
            <a:pPr marL="171450" indent="-171450">
              <a:buFont typeface="Arial"/>
              <a:buChar char="•"/>
              <a:defRPr/>
            </a:pPr>
            <a:r>
              <a:rPr lang="en-US" sz="1100" dirty="0" smtClean="0">
                <a:latin typeface="Calibri" charset="0"/>
              </a:rPr>
              <a:t>Family and community supports have been a key component of both RtI and PBIS since these began in Colorado. </a:t>
            </a:r>
          </a:p>
          <a:p>
            <a:pPr marL="171450" indent="-171450">
              <a:buFont typeface="Arial"/>
              <a:buChar char="•"/>
              <a:defRPr/>
            </a:pPr>
            <a:r>
              <a:rPr lang="en-US" sz="1100" baseline="0" dirty="0" smtClean="0">
                <a:latin typeface="Calibri" charset="0"/>
              </a:rPr>
              <a:t>Now,</a:t>
            </a:r>
            <a:r>
              <a:rPr lang="en-US" sz="1100" dirty="0" smtClean="0">
                <a:latin typeface="Calibri" charset="0"/>
              </a:rPr>
              <a:t> all these systems of supports are included in the MTSS framework. </a:t>
            </a:r>
            <a:endParaRPr lang="en-US" sz="1100" baseline="0" dirty="0" smtClean="0">
              <a:latin typeface="Calibri" charset="0"/>
            </a:endParaRPr>
          </a:p>
        </p:txBody>
      </p:sp>
      <p:sp>
        <p:nvSpPr>
          <p:cNvPr id="6" name="Footer Placeholder 5"/>
          <p:cNvSpPr>
            <a:spLocks noGrp="1"/>
          </p:cNvSpPr>
          <p:nvPr>
            <p:ph type="ftr" sz="quarter" idx="12"/>
          </p:nvPr>
        </p:nvSpPr>
        <p:spPr/>
        <p:txBody>
          <a:bodyPr/>
          <a:lstStyle/>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72479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Points: </a:t>
            </a:r>
          </a:p>
          <a:p>
            <a:pPr marL="171450" indent="-171450">
              <a:buFont typeface="Arial"/>
              <a:buChar char="•"/>
            </a:pPr>
            <a:r>
              <a:rPr lang="en-US" dirty="0" smtClean="0"/>
              <a:t>Colorado MTSS brings together</a:t>
            </a:r>
            <a:r>
              <a:rPr lang="en-US" baseline="0" dirty="0" smtClean="0"/>
              <a:t> components of PBIS </a:t>
            </a:r>
            <a:r>
              <a:rPr lang="en-US" dirty="0" smtClean="0"/>
              <a:t>and </a:t>
            </a:r>
            <a:r>
              <a:rPr lang="en-US" dirty="0" err="1" smtClean="0"/>
              <a:t>RtI</a:t>
            </a:r>
            <a:r>
              <a:rPr lang="en-US" dirty="0" smtClean="0"/>
              <a:t> into one framework, focusing on academic and behavioral learning.</a:t>
            </a:r>
          </a:p>
          <a:p>
            <a:pPr marL="171450" indent="-171450">
              <a:buFont typeface="Arial"/>
              <a:buChar char="•"/>
            </a:pPr>
            <a:r>
              <a:rPr lang="en-US" dirty="0" smtClean="0"/>
              <a:t>The braiding of the two initiatives provides a visual of how PBIS and </a:t>
            </a:r>
            <a:r>
              <a:rPr lang="en-US" dirty="0" err="1" smtClean="0"/>
              <a:t>RtI</a:t>
            </a:r>
            <a:r>
              <a:rPr lang="en-US" dirty="0" smtClean="0"/>
              <a:t> work together.</a:t>
            </a:r>
          </a:p>
          <a:p>
            <a:pPr marL="171450" indent="-171450">
              <a:buFont typeface="Arial"/>
              <a:buChar char="•"/>
            </a:pPr>
            <a:r>
              <a:rPr lang="en-US" dirty="0" smtClean="0"/>
              <a:t>Family, school, and community partnering has been one of the essential components of each initiative.</a:t>
            </a: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929964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 </a:t>
            </a:r>
            <a:endParaRPr lang="en-US" sz="1100" dirty="0"/>
          </a:p>
          <a:p>
            <a:pPr marL="171450" indent="-171450">
              <a:buFont typeface="Arial"/>
              <a:buChar char="•"/>
            </a:pPr>
            <a:r>
              <a:rPr lang="en-US" sz="1100" dirty="0"/>
              <a:t>This is the definition of Colorado Multi-Tiered System of Supports (MTSS). </a:t>
            </a:r>
          </a:p>
          <a:p>
            <a:pPr marL="171450" indent="-171450">
              <a:buFont typeface="Arial"/>
              <a:buChar char="•"/>
            </a:pPr>
            <a:r>
              <a:rPr lang="en-US" sz="1100" dirty="0"/>
              <a:t>An important word is “every”. </a:t>
            </a:r>
          </a:p>
          <a:p>
            <a:pPr marL="171450" indent="-171450">
              <a:buFont typeface="Arial"/>
              <a:buChar char="•"/>
            </a:pPr>
            <a:r>
              <a:rPr lang="en-US" sz="1100" dirty="0"/>
              <a:t>Family, school, and community partnering is an essential component throughout all levels.</a:t>
            </a:r>
          </a:p>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DF7F1863-8423-8E48-8D02-88636C918AC7}" type="datetime1">
              <a:rPr lang="en-US" smtClean="0"/>
              <a:t>8/16/16</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3F7242FB-F25E-544B-B72F-E0B5A499AB48}" type="slidenum">
              <a:rPr lang="en-US" smtClean="0"/>
              <a:t>14</a:t>
            </a:fld>
            <a:endParaRPr lang="en-US"/>
          </a:p>
        </p:txBody>
      </p:sp>
    </p:spTree>
    <p:extLst>
      <p:ext uri="{BB962C8B-B14F-4D97-AF65-F5344CB8AC3E}">
        <p14:creationId xmlns:p14="http://schemas.microsoft.com/office/powerpoint/2010/main" val="2942603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a:t>
            </a:r>
            <a:endParaRPr lang="en-US" sz="1100" dirty="0"/>
          </a:p>
          <a:p>
            <a:pPr marL="171450" indent="-171450">
              <a:buFont typeface="Arial"/>
              <a:buChar char="•"/>
            </a:pPr>
            <a:r>
              <a:rPr lang="en-US" sz="1100" dirty="0" smtClean="0"/>
              <a:t>This is the “logo” or graphic representation of the MTSS framework and its five essential</a:t>
            </a:r>
            <a:r>
              <a:rPr lang="en-US" sz="1100" baseline="0" dirty="0" smtClean="0"/>
              <a:t> </a:t>
            </a:r>
            <a:r>
              <a:rPr lang="en-US" sz="1100" dirty="0"/>
              <a:t>c</a:t>
            </a:r>
            <a:r>
              <a:rPr lang="en-US" sz="1100" baseline="0" dirty="0" smtClean="0"/>
              <a:t>omponents. Each component is referenced in the definition.</a:t>
            </a:r>
          </a:p>
          <a:p>
            <a:pPr marL="171450" indent="-171450">
              <a:buFont typeface="Arial"/>
              <a:buChar char="•"/>
            </a:pPr>
            <a:r>
              <a:rPr lang="en-US" sz="1100" baseline="0" dirty="0" smtClean="0"/>
              <a:t>The components are Team-Driven Shared Leadership, Data-Based Problem Solving and Decision-Making, Family, School, and Community Partnering, Layered Continuum of Supports, and Evidence-Based Practices.</a:t>
            </a:r>
          </a:p>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DF7F1863-8423-8E48-8D02-88636C918AC7}" type="datetime1">
              <a:rPr lang="en-US" smtClean="0"/>
              <a:t>8/16/16</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3F7242FB-F25E-544B-B72F-E0B5A499AB48}" type="slidenum">
              <a:rPr lang="en-US" smtClean="0"/>
              <a:t>15</a:t>
            </a:fld>
            <a:endParaRPr lang="en-US"/>
          </a:p>
        </p:txBody>
      </p:sp>
    </p:spTree>
    <p:extLst>
      <p:ext uri="{BB962C8B-B14F-4D97-AF65-F5344CB8AC3E}">
        <p14:creationId xmlns:p14="http://schemas.microsoft.com/office/powerpoint/2010/main" val="1081328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a:t>
            </a:r>
          </a:p>
          <a:p>
            <a:pPr marL="171450" indent="-171450">
              <a:buFont typeface="Arial"/>
              <a:buChar char="•"/>
            </a:pPr>
            <a:r>
              <a:rPr lang="en-US" sz="1100" dirty="0" smtClean="0"/>
              <a:t>Here are all</a:t>
            </a:r>
            <a:r>
              <a:rPr lang="en-US" sz="1100" baseline="0" dirty="0" smtClean="0"/>
              <a:t> the elements of the definition.</a:t>
            </a:r>
          </a:p>
          <a:p>
            <a:pPr marL="171450" indent="-171450">
              <a:buFont typeface="Arial"/>
              <a:buChar char="•"/>
            </a:pPr>
            <a:r>
              <a:rPr lang="en-US" sz="1100" baseline="0" dirty="0" smtClean="0"/>
              <a:t>The bulleted points that are highlighted in green are ones that have additional description in the following slides.</a:t>
            </a:r>
            <a:endParaRPr lang="en-US" sz="1100"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DF7F1863-8423-8E48-8D02-88636C918AC7}" type="datetime1">
              <a:rPr lang="en-US" smtClean="0"/>
              <a:t>8/16/16</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3F7242FB-F25E-544B-B72F-E0B5A499AB48}" type="slidenum">
              <a:rPr lang="en-US" smtClean="0"/>
              <a:t>16</a:t>
            </a:fld>
            <a:endParaRPr lang="en-US"/>
          </a:p>
        </p:txBody>
      </p:sp>
    </p:spTree>
    <p:extLst>
      <p:ext uri="{BB962C8B-B14F-4D97-AF65-F5344CB8AC3E}">
        <p14:creationId xmlns:p14="http://schemas.microsoft.com/office/powerpoint/2010/main" val="1464465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Key Points: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The focus of the MTSS Implementation</a:t>
            </a:r>
            <a:r>
              <a:rPr lang="en-US" baseline="0" dirty="0" smtClean="0"/>
              <a:t> Guide is on Family, School, and Community Partnering or FSCP, which is defined within the MTSS framework as: </a:t>
            </a:r>
            <a:r>
              <a:rPr lang="en-US" sz="1200" i="1" kern="1200" dirty="0" smtClean="0">
                <a:solidFill>
                  <a:schemeClr val="tx1"/>
                </a:solidFill>
                <a:effectLst/>
                <a:latin typeface="+mn-lt"/>
                <a:ea typeface="+mn-ea"/>
                <a:cs typeface="+mn-cs"/>
              </a:rPr>
              <a:t>The collaboration of families, schools, and communities as active partners in improving learner, classroom, school, district, and state outcomes. </a:t>
            </a:r>
          </a:p>
          <a:p>
            <a:pPr marL="171450" indent="-171450">
              <a:buFont typeface="Arial"/>
              <a:buChar char="•"/>
            </a:pPr>
            <a:r>
              <a:rPr lang="en-US" sz="1100" dirty="0" smtClean="0"/>
              <a:t>Other component definitions, which are integrated into Family, School, and Community Partnering </a:t>
            </a:r>
            <a:r>
              <a:rPr lang="en-US" sz="1100" dirty="0"/>
              <a:t>are as follows:</a:t>
            </a:r>
          </a:p>
          <a:p>
            <a:pPr lvl="1"/>
            <a:r>
              <a:rPr lang="en-US" sz="900" b="1" dirty="0"/>
              <a:t>Team-Driven Shared Leadership</a:t>
            </a:r>
          </a:p>
          <a:p>
            <a:pPr lvl="1"/>
            <a:r>
              <a:rPr lang="en-US" sz="900" dirty="0"/>
              <a:t>Teaming structures and expectations distribute responsibility and shared decision-making across school, district, and community members (e.g. students, families, generalists, specialists, district administrators, etc.) to organize coordinated systems of training, coaching, resources, implementation, and evaluation for adult activities.</a:t>
            </a:r>
          </a:p>
          <a:p>
            <a:pPr lvl="1"/>
            <a:r>
              <a:rPr lang="en-US" sz="900" b="1" dirty="0"/>
              <a:t>Data-Based Problem Solving and Decision-Making</a:t>
            </a:r>
          </a:p>
          <a:p>
            <a:pPr lvl="1"/>
            <a:r>
              <a:rPr lang="en-US" sz="900" dirty="0"/>
              <a:t>A consistent process is used by stakeholder teams and applied at multiple levels to analyze and evaluate relevant information to plan and implement strategies that support sustainable improved student and system outcomes.</a:t>
            </a:r>
          </a:p>
          <a:p>
            <a:pPr lvl="1"/>
            <a:r>
              <a:rPr lang="en-US" sz="900" b="1" dirty="0"/>
              <a:t>Layered Continuum of Supports</a:t>
            </a:r>
          </a:p>
          <a:p>
            <a:pPr lvl="1"/>
            <a:r>
              <a:rPr lang="en-US" sz="900" dirty="0"/>
              <a:t>Ensuring that every student receives equitable academic and behavioral support that is culturally responsive, matched to need, and developmentally appropriate, through layers that increase in intensity from universal (every student) to targeted (some students) to intensive (few students).</a:t>
            </a:r>
          </a:p>
          <a:p>
            <a:pPr lvl="1"/>
            <a:r>
              <a:rPr lang="en-US" sz="900" b="1" dirty="0"/>
              <a:t>Evidence-Based Practices</a:t>
            </a:r>
          </a:p>
          <a:p>
            <a:pPr lvl="1"/>
            <a:r>
              <a:rPr lang="en-US" sz="900" dirty="0"/>
              <a:t>Approaches to instruction, intervention, and assessment that have been proven effective through research indicating improved outcomes for students.</a:t>
            </a:r>
          </a:p>
          <a:p>
            <a:pPr lvl="1"/>
            <a:r>
              <a:rPr lang="en-US" sz="900" b="1" dirty="0"/>
              <a:t>Family, School, and Community Partnering</a:t>
            </a:r>
          </a:p>
          <a:p>
            <a:pPr lvl="1"/>
            <a:r>
              <a:rPr lang="en-US" sz="900" dirty="0"/>
              <a:t>The collaboration of families, schools, and communities as active partners in improving learner, classroom, school, district, and state outcomes.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i="1" dirty="0" smtClean="0">
              <a:effectLst/>
            </a:endParaRPr>
          </a:p>
          <a:p>
            <a:endParaRPr lang="en-US" i="1"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DF7F1863-8423-8E48-8D02-88636C918AC7}" type="datetime1">
              <a:rPr lang="en-US" smtClean="0"/>
              <a:t>8/16/16</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3F7242FB-F25E-544B-B72F-E0B5A499AB48}" type="slidenum">
              <a:rPr lang="en-US" smtClean="0"/>
              <a:t>17</a:t>
            </a:fld>
            <a:endParaRPr lang="en-US"/>
          </a:p>
        </p:txBody>
      </p:sp>
    </p:spTree>
    <p:extLst>
      <p:ext uri="{BB962C8B-B14F-4D97-AF65-F5344CB8AC3E}">
        <p14:creationId xmlns:p14="http://schemas.microsoft.com/office/powerpoint/2010/main" val="3488783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a:t>
            </a:r>
          </a:p>
          <a:p>
            <a:pPr marL="171450" indent="-171450">
              <a:buFont typeface="Arial"/>
              <a:buChar char="•"/>
            </a:pPr>
            <a:r>
              <a:rPr lang="en-US" sz="1100" dirty="0" smtClean="0"/>
              <a:t>This is the Colorado problem solving process.</a:t>
            </a:r>
          </a:p>
          <a:p>
            <a:pPr marL="171450" indent="-171450">
              <a:buFont typeface="Arial"/>
              <a:buChar char="•"/>
            </a:pPr>
            <a:r>
              <a:rPr lang="en-US" sz="1100" dirty="0" smtClean="0"/>
              <a:t>It is cyclical and ongoing, always using data and including stakeholders on the team.</a:t>
            </a:r>
          </a:p>
          <a:p>
            <a:pPr marL="171450" indent="-171450">
              <a:buFont typeface="Arial"/>
              <a:buChar char="•"/>
            </a:pPr>
            <a:r>
              <a:rPr lang="en-US" sz="1100" dirty="0" smtClean="0"/>
              <a:t>Data drives the decision making.</a:t>
            </a:r>
          </a:p>
          <a:p>
            <a:pPr marL="171450" indent="-171450">
              <a:buFont typeface="Arial"/>
              <a:buChar char="•"/>
            </a:pPr>
            <a:r>
              <a:rPr lang="en-US" sz="1100" dirty="0" smtClean="0"/>
              <a:t>Family members, student, and educator are “high fiving” in the inner circle.</a:t>
            </a:r>
          </a:p>
        </p:txBody>
      </p:sp>
      <p:sp>
        <p:nvSpPr>
          <p:cNvPr id="7" name="Slide Number Placeholder 6"/>
          <p:cNvSpPr>
            <a:spLocks noGrp="1"/>
          </p:cNvSpPr>
          <p:nvPr>
            <p:ph type="sldNum" sz="quarter" idx="13"/>
          </p:nvPr>
        </p:nvSpPr>
        <p:spPr/>
        <p:txBody>
          <a:bodyPr/>
          <a:lstStyle/>
          <a:p>
            <a:fld id="{3F7242FB-F25E-544B-B72F-E0B5A499AB48}" type="slidenum">
              <a:rPr lang="en-US" smtClean="0"/>
              <a:t>18</a:t>
            </a:fld>
            <a:endParaRPr lang="en-US" dirty="0"/>
          </a:p>
        </p:txBody>
      </p:sp>
    </p:spTree>
    <p:extLst>
      <p:ext uri="{BB962C8B-B14F-4D97-AF65-F5344CB8AC3E}">
        <p14:creationId xmlns:p14="http://schemas.microsoft.com/office/powerpoint/2010/main" val="1146422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a:t>
            </a:r>
          </a:p>
          <a:p>
            <a:pPr marL="171450" indent="-171450">
              <a:buFont typeface="Arial"/>
              <a:buChar char="•"/>
            </a:pPr>
            <a:r>
              <a:rPr lang="en-US" sz="1100" dirty="0" smtClean="0"/>
              <a:t>MTSS works to prevent problems, intervene early, and use data to make such decisions. </a:t>
            </a:r>
          </a:p>
          <a:p>
            <a:pPr marL="171450" indent="-171450">
              <a:buFont typeface="Arial"/>
              <a:buChar char="•"/>
            </a:pPr>
            <a:r>
              <a:rPr lang="en-US" sz="1100" dirty="0" smtClean="0"/>
              <a:t>Supports are always evaluated for effectiveness and revised according to data.</a:t>
            </a:r>
            <a:endParaRPr lang="en-US" sz="1100" dirty="0"/>
          </a:p>
        </p:txBody>
      </p:sp>
      <p:sp>
        <p:nvSpPr>
          <p:cNvPr id="4" name="Slide Number Placeholder 3"/>
          <p:cNvSpPr>
            <a:spLocks noGrp="1"/>
          </p:cNvSpPr>
          <p:nvPr>
            <p:ph type="sldNum" sz="quarter" idx="10"/>
          </p:nvPr>
        </p:nvSpPr>
        <p:spPr/>
        <p:txBody>
          <a:bodyPr/>
          <a:lstStyle/>
          <a:p>
            <a:fld id="{3F7242FB-F25E-544B-B72F-E0B5A499AB48}" type="slidenum">
              <a:rPr lang="en-US" smtClean="0"/>
              <a:t>19</a:t>
            </a:fld>
            <a:endParaRPr lang="en-US" dirty="0"/>
          </a:p>
        </p:txBody>
      </p:sp>
    </p:spTree>
    <p:extLst>
      <p:ext uri="{BB962C8B-B14F-4D97-AF65-F5344CB8AC3E}">
        <p14:creationId xmlns:p14="http://schemas.microsoft.com/office/powerpoint/2010/main" val="966513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 </a:t>
            </a:r>
          </a:p>
          <a:p>
            <a:pPr marL="171450" indent="-171450">
              <a:buFont typeface="Arial"/>
              <a:buChar char="•"/>
            </a:pPr>
            <a:r>
              <a:rPr lang="en-US" sz="1100" dirty="0" smtClean="0"/>
              <a:t>In response to “how”, apply the following:</a:t>
            </a:r>
          </a:p>
          <a:p>
            <a:pPr marL="628650" lvl="1" indent="-171450">
              <a:buFont typeface="Arial"/>
              <a:buChar char="•"/>
            </a:pPr>
            <a:r>
              <a:rPr lang="en-US" sz="1100" dirty="0" smtClean="0"/>
              <a:t>Share equally with all stakeholders – What, Why, Who, and When</a:t>
            </a:r>
          </a:p>
          <a:p>
            <a:pPr marL="628650" lvl="1" indent="-171450">
              <a:buFont typeface="Arial"/>
              <a:buChar char="•"/>
            </a:pPr>
            <a:r>
              <a:rPr lang="en-US" sz="1100" dirty="0" smtClean="0"/>
              <a:t>MTSS</a:t>
            </a:r>
          </a:p>
          <a:p>
            <a:pPr marL="628650" lvl="1" indent="-171450">
              <a:buFont typeface="Arial"/>
              <a:buChar char="•"/>
            </a:pPr>
            <a:r>
              <a:rPr lang="en-US" sz="1100" dirty="0" smtClean="0"/>
              <a:t>National Standards</a:t>
            </a:r>
          </a:p>
          <a:p>
            <a:pPr marL="628650" lvl="1" indent="-171450">
              <a:buFont typeface="Arial"/>
              <a:buChar char="•"/>
            </a:pPr>
            <a:r>
              <a:rPr lang="en-US" sz="1100" dirty="0" smtClean="0"/>
              <a:t>Dual Capacity-Building</a:t>
            </a:r>
            <a:endParaRPr lang="en-US" sz="1100" dirty="0"/>
          </a:p>
        </p:txBody>
      </p:sp>
      <p:sp>
        <p:nvSpPr>
          <p:cNvPr id="4" name="Slide Number Placeholder 3"/>
          <p:cNvSpPr>
            <a:spLocks noGrp="1"/>
          </p:cNvSpPr>
          <p:nvPr>
            <p:ph type="sldNum" sz="quarter" idx="10"/>
          </p:nvPr>
        </p:nvSpPr>
        <p:spPr/>
        <p:txBody>
          <a:bodyPr/>
          <a:lstStyle/>
          <a:p>
            <a:fld id="{3F7242FB-F25E-544B-B72F-E0B5A499AB48}" type="slidenum">
              <a:rPr lang="en-US" smtClean="0"/>
              <a:t>2</a:t>
            </a:fld>
            <a:endParaRPr lang="en-US" dirty="0"/>
          </a:p>
        </p:txBody>
      </p:sp>
    </p:spTree>
    <p:extLst>
      <p:ext uri="{BB962C8B-B14F-4D97-AF65-F5344CB8AC3E}">
        <p14:creationId xmlns:p14="http://schemas.microsoft.com/office/powerpoint/2010/main" val="73822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 </a:t>
            </a:r>
          </a:p>
          <a:p>
            <a:pPr marL="171450" indent="-171450">
              <a:buFont typeface="Arial"/>
              <a:buChar char="•"/>
            </a:pPr>
            <a:r>
              <a:rPr lang="en-US" sz="1100" dirty="0" smtClean="0"/>
              <a:t>Academic and behavioral learning are the goals in MTSS.</a:t>
            </a:r>
          </a:p>
          <a:p>
            <a:pPr marL="171450" indent="-171450">
              <a:buFont typeface="Arial"/>
              <a:buChar char="•"/>
            </a:pPr>
            <a:r>
              <a:rPr lang="en-US" sz="1100" dirty="0" smtClean="0"/>
              <a:t>Families and educators share in planning, results, and accountability.</a:t>
            </a:r>
          </a:p>
          <a:p>
            <a:pPr marL="171450" indent="-171450">
              <a:buFont typeface="Arial"/>
              <a:buChar char="•"/>
            </a:pPr>
            <a:r>
              <a:rPr lang="en-US" sz="1100" dirty="0" smtClean="0"/>
              <a:t>There is continuum of needs and related interventions. </a:t>
            </a:r>
          </a:p>
          <a:p>
            <a:pPr marL="171450" indent="-171450">
              <a:buFont typeface="Arial"/>
              <a:buChar char="•"/>
            </a:pPr>
            <a:r>
              <a:rPr lang="en-US" sz="1100" dirty="0" smtClean="0"/>
              <a:t>Academic and behavioral learning are connected.</a:t>
            </a:r>
            <a:endParaRPr lang="en-US" sz="1100" dirty="0"/>
          </a:p>
        </p:txBody>
      </p:sp>
      <p:sp>
        <p:nvSpPr>
          <p:cNvPr id="4" name="Slide Number Placeholder 3"/>
          <p:cNvSpPr>
            <a:spLocks noGrp="1"/>
          </p:cNvSpPr>
          <p:nvPr>
            <p:ph type="sldNum" sz="quarter" idx="10"/>
          </p:nvPr>
        </p:nvSpPr>
        <p:spPr/>
        <p:txBody>
          <a:bodyPr/>
          <a:lstStyle/>
          <a:p>
            <a:fld id="{3F7242FB-F25E-544B-B72F-E0B5A499AB48}" type="slidenum">
              <a:rPr lang="en-US" smtClean="0"/>
              <a:t>20</a:t>
            </a:fld>
            <a:endParaRPr lang="en-US" dirty="0"/>
          </a:p>
        </p:txBody>
      </p:sp>
    </p:spTree>
    <p:extLst>
      <p:ext uri="{BB962C8B-B14F-4D97-AF65-F5344CB8AC3E}">
        <p14:creationId xmlns:p14="http://schemas.microsoft.com/office/powerpoint/2010/main" val="4068367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Key Points:</a:t>
            </a:r>
            <a:r>
              <a:rPr lang="en-US" dirty="0"/>
              <a:t> </a:t>
            </a:r>
          </a:p>
          <a:p>
            <a:pPr marL="171450" indent="-171450">
              <a:buFont typeface="Arial"/>
              <a:buChar char="•"/>
            </a:pPr>
            <a:r>
              <a:rPr lang="en-US" sz="1100" dirty="0"/>
              <a:t>“We layer supports on…(matching to need)…students do not ‘move through tiers’ (as if it were a “maze” for them to navigate).”High quality instruction is provided to all students. </a:t>
            </a:r>
          </a:p>
          <a:p>
            <a:pPr marL="171450" indent="-171450">
              <a:buFont typeface="Arial"/>
              <a:buChar char="•"/>
            </a:pPr>
            <a:r>
              <a:rPr lang="en-US" sz="1100" dirty="0"/>
              <a:t>Some students benefit from additional instruction, progress monitoring and support to ensure educational gaps are eliminated. </a:t>
            </a:r>
          </a:p>
          <a:p>
            <a:pPr marL="171450" indent="-171450">
              <a:buFont typeface="Arial"/>
              <a:buChar char="•"/>
            </a:pPr>
            <a:r>
              <a:rPr lang="en-US" sz="1100" dirty="0"/>
              <a:t>Also, a few students benefit from more precise and explicit support to ensure their persistent academic or behavioral needs are met. </a:t>
            </a:r>
          </a:p>
          <a:p>
            <a:pPr marL="171450" indent="-171450">
              <a:buFont typeface="Arial"/>
              <a:buChar char="•"/>
            </a:pPr>
            <a:r>
              <a:rPr lang="en-US" sz="1100" dirty="0"/>
              <a:t>This illustrates that a well-designed MTSS framework will have hierarchical tiers of instruction and supports provided to every student within the school. These layered tiers increase in intensity; these tiers also apply to family supports. </a:t>
            </a:r>
          </a:p>
          <a:p>
            <a:pPr marL="171450" indent="-171450">
              <a:buFont typeface="Arial"/>
              <a:buChar char="•"/>
            </a:pPr>
            <a:r>
              <a:rPr lang="en-US" sz="1100" dirty="0"/>
              <a:t>Specifically, Universal (Tier 1) instruction and supports, if designed and delivered well, </a:t>
            </a:r>
            <a:r>
              <a:rPr lang="en-US" sz="1100" b="1" dirty="0"/>
              <a:t>should meet the needs of </a:t>
            </a:r>
            <a:r>
              <a:rPr lang="en-US" sz="1100" b="1" i="1" dirty="0"/>
              <a:t>most </a:t>
            </a:r>
            <a:r>
              <a:rPr lang="en-US" sz="1100" b="1" dirty="0"/>
              <a:t>students and families. </a:t>
            </a:r>
            <a:r>
              <a:rPr lang="en-US" sz="1100" dirty="0"/>
              <a:t>The goal of the Universal tier is to </a:t>
            </a:r>
            <a:r>
              <a:rPr lang="en-US" sz="1100" b="1" dirty="0"/>
              <a:t>promote</a:t>
            </a:r>
            <a:r>
              <a:rPr lang="en-US" sz="1100" dirty="0"/>
              <a:t> positive skill development and partnering, </a:t>
            </a:r>
            <a:r>
              <a:rPr lang="en-US" sz="1100" b="1" i="1" dirty="0"/>
              <a:t>prevent </a:t>
            </a:r>
            <a:r>
              <a:rPr lang="en-US" sz="1100" b="1" dirty="0"/>
              <a:t>problems </a:t>
            </a:r>
            <a:r>
              <a:rPr lang="en-US" sz="1100" dirty="0"/>
              <a:t>from emerging,  and </a:t>
            </a:r>
            <a:r>
              <a:rPr lang="en-US" sz="1100" b="1" dirty="0"/>
              <a:t>reduce the need</a:t>
            </a:r>
            <a:r>
              <a:rPr lang="en-US" sz="1100" dirty="0"/>
              <a:t> for supports at subsequent tiers. </a:t>
            </a:r>
          </a:p>
          <a:p>
            <a:pPr marL="171450" indent="-171450">
              <a:buFont typeface="Arial"/>
              <a:buChar char="•"/>
            </a:pPr>
            <a:r>
              <a:rPr lang="en-US" sz="1100" dirty="0"/>
              <a:t>Even with effective Universal instruction and supports, </a:t>
            </a:r>
            <a:r>
              <a:rPr lang="en-US" sz="1100" i="1" dirty="0"/>
              <a:t>some </a:t>
            </a:r>
            <a:r>
              <a:rPr lang="en-US" sz="1100" dirty="0"/>
              <a:t>student and families will need Targeted (Tier 2) interventions and supports. The goal of the Targeted tier is to supplement the Universal tier and improve outcomes for this small percentage of students.  </a:t>
            </a:r>
            <a:r>
              <a:rPr lang="en-US" sz="1100" b="1" dirty="0"/>
              <a:t> </a:t>
            </a:r>
            <a:endParaRPr lang="en-US" sz="1100" dirty="0"/>
          </a:p>
          <a:p>
            <a:pPr marL="171450" indent="-171450">
              <a:buFont typeface="Arial"/>
              <a:buChar char="•"/>
            </a:pPr>
            <a:r>
              <a:rPr lang="en-US" sz="1100" dirty="0"/>
              <a:t>When Universal and Targeted supports are designed and delivered well, there will still be a </a:t>
            </a:r>
            <a:r>
              <a:rPr lang="en-US" sz="1100" i="1" dirty="0"/>
              <a:t>few </a:t>
            </a:r>
            <a:r>
              <a:rPr lang="en-US" sz="1100" dirty="0"/>
              <a:t>students and families who will need Intensive (Tier 3) interventions and supports. The goal of the Intensive tier is to enhance existing supports to improve individual academic and/or behavioral outcomes for students.</a:t>
            </a:r>
            <a:endParaRPr lang="en-US" sz="1100" b="1" dirty="0"/>
          </a:p>
          <a:p>
            <a:endParaRPr lang="en-US" dirty="0"/>
          </a:p>
        </p:txBody>
      </p:sp>
      <p:sp>
        <p:nvSpPr>
          <p:cNvPr id="4" name="Slide Number Placeholder 3"/>
          <p:cNvSpPr>
            <a:spLocks noGrp="1"/>
          </p:cNvSpPr>
          <p:nvPr>
            <p:ph type="sldNum" sz="quarter" idx="10"/>
          </p:nvPr>
        </p:nvSpPr>
        <p:spPr/>
        <p:txBody>
          <a:bodyPr/>
          <a:lstStyle/>
          <a:p>
            <a:fld id="{174B2C1C-5766-4747-9FAF-73D7D65BE219}"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171557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Points:</a:t>
            </a:r>
          </a:p>
          <a:p>
            <a:pPr marL="171450" indent="-171450">
              <a:buFont typeface="Arial"/>
              <a:buChar char="•"/>
            </a:pPr>
            <a:r>
              <a:rPr lang="en-US" dirty="0" smtClean="0"/>
              <a:t>These slides are the Instructional Slides and Presentation Notes for Step One: ENSURE SHARED KNOWLEDGE  of the</a:t>
            </a:r>
            <a:r>
              <a:rPr lang="en-US" i="1" dirty="0" smtClean="0"/>
              <a:t> MTSS FSCP Partnering Implementation Guide.</a:t>
            </a:r>
            <a:r>
              <a:rPr lang="en-US" dirty="0" smtClean="0"/>
              <a:t> They can be used as is for presentation or slides taken and used as needed. There are presentation notes for each slide so that there can be the same shared information with all stakeholders. </a:t>
            </a:r>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t>22</a:t>
            </a:fld>
            <a:endParaRPr lang="en-US" dirty="0"/>
          </a:p>
        </p:txBody>
      </p:sp>
    </p:spTree>
    <p:extLst>
      <p:ext uri="{BB962C8B-B14F-4D97-AF65-F5344CB8AC3E}">
        <p14:creationId xmlns:p14="http://schemas.microsoft.com/office/powerpoint/2010/main" val="2545183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a:t>
            </a:r>
          </a:p>
          <a:p>
            <a:pPr marL="171450" indent="-171450">
              <a:buFont typeface="Arial"/>
              <a:buChar char="•"/>
            </a:pPr>
            <a:r>
              <a:rPr lang="en-US" sz="1100" dirty="0" smtClean="0"/>
              <a:t>It is important to have shared definitions and understandings between all stakeholders.</a:t>
            </a:r>
          </a:p>
          <a:p>
            <a:pPr marL="171450" indent="-171450">
              <a:buFont typeface="Arial"/>
              <a:buChar char="•"/>
            </a:pPr>
            <a:r>
              <a:rPr lang="en-US" sz="1100" dirty="0" smtClean="0"/>
              <a:t>In addition to definitions and principles, FSCP is a component of a Multi-Tiered System of Supports and can be thought of as a continuum of supports.</a:t>
            </a:r>
          </a:p>
          <a:p>
            <a:pPr marL="171450" indent="-171450">
              <a:buFont typeface="Arial"/>
              <a:buChar char="•"/>
            </a:pPr>
            <a:r>
              <a:rPr lang="en-US" sz="1100" dirty="0" smtClean="0"/>
              <a:t>The National Standards for Family-School Partnerships are cited in SB 09-90 and SACPIE, the State Advisory Council for Parent Involvement in Education, must align its work with these standards. </a:t>
            </a:r>
          </a:p>
          <a:p>
            <a:pPr marL="171450" indent="-171450">
              <a:buFont typeface="Arial"/>
              <a:buChar char="•"/>
            </a:pPr>
            <a:r>
              <a:rPr lang="en-US" sz="1100" dirty="0" smtClean="0"/>
              <a:t>The Dual Capacity-Building Framework was developed by the U.S. Department of Education and highlights the importance of training and learning for all stakeholders in order to build effective partnerships. </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3F7242FB-F25E-544B-B72F-E0B5A499AB48}" type="slidenum">
              <a:rPr lang="en-US" smtClean="0"/>
              <a:t>23</a:t>
            </a:fld>
            <a:endParaRPr lang="en-US" dirty="0"/>
          </a:p>
        </p:txBody>
      </p:sp>
    </p:spTree>
    <p:extLst>
      <p:ext uri="{BB962C8B-B14F-4D97-AF65-F5344CB8AC3E}">
        <p14:creationId xmlns:p14="http://schemas.microsoft.com/office/powerpoint/2010/main" val="2302608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35808" indent="-283003" eaLnBrk="0" hangingPunct="0">
              <a:defRPr sz="2400">
                <a:solidFill>
                  <a:schemeClr val="tx1"/>
                </a:solidFill>
                <a:latin typeface="Arial" pitchFamily="34" charset="0"/>
                <a:ea typeface="ＭＳ Ｐゴシック" pitchFamily="34" charset="-128"/>
              </a:defRPr>
            </a:lvl2pPr>
            <a:lvl3pPr marL="1132014" indent="-226403" eaLnBrk="0" hangingPunct="0">
              <a:defRPr sz="2400">
                <a:solidFill>
                  <a:schemeClr val="tx1"/>
                </a:solidFill>
                <a:latin typeface="Arial" pitchFamily="34" charset="0"/>
                <a:ea typeface="ＭＳ Ｐゴシック" pitchFamily="34" charset="-128"/>
              </a:defRPr>
            </a:lvl3pPr>
            <a:lvl4pPr marL="1584820" indent="-226403" eaLnBrk="0" hangingPunct="0">
              <a:defRPr sz="2400">
                <a:solidFill>
                  <a:schemeClr val="tx1"/>
                </a:solidFill>
                <a:latin typeface="Arial" pitchFamily="34" charset="0"/>
                <a:ea typeface="ＭＳ Ｐゴシック" pitchFamily="34" charset="-128"/>
              </a:defRPr>
            </a:lvl4pPr>
            <a:lvl5pPr marL="2037625" indent="-226403" eaLnBrk="0" hangingPunct="0">
              <a:defRPr sz="2400">
                <a:solidFill>
                  <a:schemeClr val="tx1"/>
                </a:solidFill>
                <a:latin typeface="Arial" pitchFamily="34" charset="0"/>
                <a:ea typeface="ＭＳ Ｐゴシック" pitchFamily="34" charset="-128"/>
              </a:defRPr>
            </a:lvl5pPr>
            <a:lvl6pPr marL="2490431" indent="-22640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43237" indent="-22640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396042" indent="-22640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48847" indent="-22640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93EBA4A-6224-466E-A8AF-15C87983B99D}" type="slidenum">
              <a:rPr lang="en-US" sz="1200"/>
              <a:pPr eaLnBrk="1" hangingPunct="1"/>
              <a:t>24</a:t>
            </a:fld>
            <a:endParaRPr lang="en-US" sz="1200" dirty="0"/>
          </a:p>
        </p:txBody>
      </p:sp>
      <p:sp>
        <p:nvSpPr>
          <p:cNvPr id="22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p:cNvSpPr>
            <a:spLocks noGrp="1" noChangeArrowheads="1"/>
          </p:cNvSpPr>
          <p:nvPr>
            <p:ph type="body" idx="1"/>
          </p:nvPr>
        </p:nvSpPr>
        <p:spPr bwMode="auto">
          <a:xfrm>
            <a:off x="914401" y="4344026"/>
            <a:ext cx="5029200" cy="41144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100" dirty="0" smtClean="0">
                <a:latin typeface="Calibri"/>
                <a:ea typeface="ＭＳ Ｐゴシック" pitchFamily="34" charset="-128"/>
                <a:cs typeface="Calibri"/>
              </a:rPr>
              <a:t>Key Points:</a:t>
            </a:r>
          </a:p>
          <a:p>
            <a:pPr marL="167955" indent="-167955">
              <a:spcBef>
                <a:spcPct val="0"/>
              </a:spcBef>
              <a:buFont typeface="Arial"/>
              <a:buChar char="•"/>
            </a:pPr>
            <a:r>
              <a:rPr lang="en-US" sz="1100" dirty="0" smtClean="0">
                <a:latin typeface="Calibri"/>
                <a:ea typeface="ＭＳ Ｐゴシック" pitchFamily="34" charset="-128"/>
                <a:cs typeface="Calibri"/>
              </a:rPr>
              <a:t>Families and  teachers work together at all times and then right away when student might be struggling; all try to problem solve solutions together. </a:t>
            </a:r>
          </a:p>
          <a:p>
            <a:pPr marL="167955" indent="-167955">
              <a:spcBef>
                <a:spcPct val="0"/>
              </a:spcBef>
              <a:buFont typeface="Arial"/>
              <a:buChar char="•"/>
            </a:pPr>
            <a:r>
              <a:rPr lang="en-US" sz="1100" dirty="0" smtClean="0">
                <a:latin typeface="Calibri"/>
                <a:ea typeface="ＭＳ Ｐゴシック" pitchFamily="34" charset="-128"/>
                <a:cs typeface="Calibri"/>
              </a:rPr>
              <a:t>This keeps students engaged in the learning process.</a:t>
            </a:r>
          </a:p>
          <a:p>
            <a:pPr marL="167955" indent="-167955">
              <a:spcBef>
                <a:spcPct val="0"/>
              </a:spcBef>
              <a:buFont typeface="Arial"/>
              <a:buChar char="•"/>
            </a:pPr>
            <a:r>
              <a:rPr lang="en-US" sz="1100" dirty="0" smtClean="0">
                <a:latin typeface="Calibri"/>
                <a:ea typeface="ＭＳ Ｐゴシック" pitchFamily="34" charset="-128"/>
                <a:cs typeface="Calibri"/>
              </a:rPr>
              <a:t>Easier to learn about differences and share cultures when focusing on student success.</a:t>
            </a:r>
          </a:p>
          <a:p>
            <a:pPr marL="167955" indent="-167955">
              <a:spcBef>
                <a:spcPct val="0"/>
              </a:spcBef>
              <a:buFont typeface="Arial"/>
              <a:buChar char="•"/>
            </a:pPr>
            <a:r>
              <a:rPr lang="en-US" sz="1100" dirty="0" smtClean="0">
                <a:latin typeface="Calibri"/>
                <a:ea typeface="ＭＳ Ｐゴシック" pitchFamily="34" charset="-128"/>
                <a:cs typeface="Calibri"/>
              </a:rPr>
              <a:t>A key message is that partnering is with EVERY family, for EVERY student, by EVERY educator – this involves culture sensitivity and understanding of </a:t>
            </a:r>
            <a:r>
              <a:rPr lang="en-US" sz="1100" smtClean="0">
                <a:latin typeface="Calibri"/>
                <a:ea typeface="ＭＳ Ｐゴシック" pitchFamily="34" charset="-128"/>
                <a:cs typeface="Calibri"/>
              </a:rPr>
              <a:t>difference.s</a:t>
            </a:r>
            <a:endParaRPr lang="en-US" sz="1100" dirty="0" smtClean="0">
              <a:latin typeface="Calibri"/>
              <a:ea typeface="ＭＳ Ｐゴシック" pitchFamily="34" charset="-128"/>
              <a:cs typeface="Calibri"/>
            </a:endParaRPr>
          </a:p>
          <a:p>
            <a:pPr marL="167955" indent="-167955">
              <a:spcBef>
                <a:spcPct val="0"/>
              </a:spcBef>
              <a:buFont typeface="Arial"/>
              <a:buChar char="•"/>
            </a:pPr>
            <a:r>
              <a:rPr lang="en-US" sz="1100" dirty="0" smtClean="0">
                <a:latin typeface="Calibri"/>
                <a:ea typeface="ＭＳ Ｐゴシック" pitchFamily="34" charset="-128"/>
                <a:cs typeface="Calibri"/>
              </a:rPr>
              <a:t>Relationships, relationships, relationships… </a:t>
            </a:r>
          </a:p>
          <a:p>
            <a:pPr marL="167955" indent="-167955">
              <a:spcBef>
                <a:spcPct val="0"/>
              </a:spcBef>
              <a:buFont typeface="Arial"/>
              <a:buChar char="•"/>
            </a:pPr>
            <a:r>
              <a:rPr lang="en-US" sz="1100" dirty="0" smtClean="0">
                <a:latin typeface="Calibri"/>
                <a:ea typeface="ＭＳ Ｐゴシック" pitchFamily="34" charset="-128"/>
                <a:cs typeface="Calibri"/>
              </a:rPr>
              <a:t>Students see adults in their lives caring and sharing and working together.</a:t>
            </a:r>
          </a:p>
        </p:txBody>
      </p:sp>
    </p:spTree>
    <p:extLst>
      <p:ext uri="{BB962C8B-B14F-4D97-AF65-F5344CB8AC3E}">
        <p14:creationId xmlns:p14="http://schemas.microsoft.com/office/powerpoint/2010/main" val="465917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100" dirty="0">
                <a:ea typeface="ＭＳ Ｐゴシック" pitchFamily="34" charset="-128"/>
              </a:rPr>
              <a:t>Key Points:</a:t>
            </a:r>
          </a:p>
          <a:p>
            <a:pPr marL="171430" indent="-171430">
              <a:spcBef>
                <a:spcPct val="0"/>
              </a:spcBef>
              <a:buFont typeface="Arial"/>
              <a:buChar char="•"/>
            </a:pPr>
            <a:r>
              <a:rPr lang="en-US" sz="1100" dirty="0">
                <a:ea typeface="ＭＳ Ｐゴシック" pitchFamily="34" charset="-128"/>
              </a:rPr>
              <a:t>These definitions have been developed by the Colorado Department of Education and can be used as examples</a:t>
            </a:r>
          </a:p>
          <a:p>
            <a:pPr marL="171430" indent="-171430">
              <a:spcBef>
                <a:spcPct val="0"/>
              </a:spcBef>
              <a:buFont typeface="Arial"/>
              <a:buChar char="•"/>
            </a:pPr>
            <a:r>
              <a:rPr lang="en-US" sz="1100" dirty="0">
                <a:ea typeface="ＭＳ Ｐゴシック" pitchFamily="34" charset="-128"/>
              </a:rPr>
              <a:t>They are based on the research and the goals of partnering – improving every student’s school success.</a:t>
            </a:r>
            <a:r>
              <a:rPr lang="en-US" sz="1100" dirty="0">
                <a:solidFill>
                  <a:srgbClr val="0A3363"/>
                </a:solidFill>
                <a:ea typeface="ＭＳ Ｐゴシック" pitchFamily="34" charset="-128"/>
              </a:rPr>
              <a:t> </a:t>
            </a:r>
          </a:p>
          <a:p>
            <a:endParaRPr lang="en-US" dirty="0"/>
          </a:p>
        </p:txBody>
      </p:sp>
      <p:sp>
        <p:nvSpPr>
          <p:cNvPr id="4" name="Slide Number Placeholder 3"/>
          <p:cNvSpPr>
            <a:spLocks noGrp="1"/>
          </p:cNvSpPr>
          <p:nvPr>
            <p:ph type="sldNum" sz="quarter" idx="10"/>
          </p:nvPr>
        </p:nvSpPr>
        <p:spPr/>
        <p:txBody>
          <a:bodyPr/>
          <a:lstStyle/>
          <a:p>
            <a:fld id="{3F7242FB-F25E-544B-B72F-E0B5A499AB48}" type="slidenum">
              <a:rPr lang="en-US" smtClean="0"/>
              <a:t>25</a:t>
            </a:fld>
            <a:endParaRPr lang="en-US" dirty="0"/>
          </a:p>
        </p:txBody>
      </p:sp>
    </p:spTree>
    <p:extLst>
      <p:ext uri="{BB962C8B-B14F-4D97-AF65-F5344CB8AC3E}">
        <p14:creationId xmlns:p14="http://schemas.microsoft.com/office/powerpoint/2010/main" val="2628823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35874" indent="-283028" eaLnBrk="0" hangingPunct="0">
              <a:defRPr sz="2400">
                <a:solidFill>
                  <a:schemeClr val="tx1"/>
                </a:solidFill>
                <a:latin typeface="Arial" pitchFamily="34" charset="0"/>
                <a:ea typeface="ＭＳ Ｐゴシック" pitchFamily="34" charset="-128"/>
              </a:defRPr>
            </a:lvl2pPr>
            <a:lvl3pPr marL="1132115" indent="-226423" eaLnBrk="0" hangingPunct="0">
              <a:defRPr sz="2400">
                <a:solidFill>
                  <a:schemeClr val="tx1"/>
                </a:solidFill>
                <a:latin typeface="Arial" pitchFamily="34" charset="0"/>
                <a:ea typeface="ＭＳ Ｐゴシック" pitchFamily="34" charset="-128"/>
              </a:defRPr>
            </a:lvl3pPr>
            <a:lvl4pPr marL="1584961" indent="-226423" eaLnBrk="0" hangingPunct="0">
              <a:defRPr sz="2400">
                <a:solidFill>
                  <a:schemeClr val="tx1"/>
                </a:solidFill>
                <a:latin typeface="Arial" pitchFamily="34" charset="0"/>
                <a:ea typeface="ＭＳ Ｐゴシック" pitchFamily="34" charset="-128"/>
              </a:defRPr>
            </a:lvl4pPr>
            <a:lvl5pPr marL="2037806" indent="-226423" eaLnBrk="0" hangingPunct="0">
              <a:defRPr sz="2400">
                <a:solidFill>
                  <a:schemeClr val="tx1"/>
                </a:solidFill>
                <a:latin typeface="Arial" pitchFamily="34" charset="0"/>
                <a:ea typeface="ＭＳ Ｐゴシック" pitchFamily="34" charset="-128"/>
              </a:defRPr>
            </a:lvl5pPr>
            <a:lvl6pPr marL="2490653" indent="-22642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43499" indent="-22642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396345" indent="-22642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49190" indent="-22642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93EBA4A-6224-466E-A8AF-15C87983B99D}" type="slidenum">
              <a:rPr lang="en-US" sz="1200"/>
              <a:pPr eaLnBrk="1" hangingPunct="1"/>
              <a:t>26</a:t>
            </a:fld>
            <a:endParaRPr lang="en-US" sz="1200" dirty="0"/>
          </a:p>
        </p:txBody>
      </p:sp>
      <p:sp>
        <p:nvSpPr>
          <p:cNvPr id="22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p:cNvSpPr>
            <a:spLocks noGrp="1" noChangeArrowheads="1"/>
          </p:cNvSpPr>
          <p:nvPr>
            <p:ph type="body" idx="1"/>
          </p:nvPr>
        </p:nvSpPr>
        <p:spPr bwMode="auto">
          <a:xfrm>
            <a:off x="914401" y="4344025"/>
            <a:ext cx="5029200" cy="41144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100" dirty="0" smtClean="0">
                <a:latin typeface="+mj-lt"/>
                <a:ea typeface="ＭＳ Ｐゴシック" pitchFamily="34" charset="-128"/>
              </a:rPr>
              <a:t>Key Points:</a:t>
            </a:r>
          </a:p>
          <a:p>
            <a:pPr marL="171450" indent="-171450" eaLnBrk="1" hangingPunct="1">
              <a:spcBef>
                <a:spcPct val="0"/>
              </a:spcBef>
              <a:buFont typeface="Arial"/>
              <a:buChar char="•"/>
            </a:pPr>
            <a:r>
              <a:rPr lang="en-US" sz="1100" dirty="0" smtClean="0">
                <a:latin typeface="+mj-lt"/>
                <a:ea typeface="ＭＳ Ｐゴシック" pitchFamily="34" charset="-128"/>
              </a:rPr>
              <a:t>These examples are from various sources. It might be helpful to ask stakeholders for their definition of partnering and/or do an online search.</a:t>
            </a:r>
          </a:p>
          <a:p>
            <a:pPr marL="171450" indent="-171450" eaLnBrk="1" hangingPunct="1">
              <a:spcBef>
                <a:spcPct val="0"/>
              </a:spcBef>
              <a:buFont typeface="Arial"/>
              <a:buChar char="•"/>
            </a:pPr>
            <a:r>
              <a:rPr lang="en-US" sz="1100" dirty="0" smtClean="0">
                <a:latin typeface="+mj-lt"/>
                <a:ea typeface="ＭＳ Ｐゴシック" pitchFamily="34" charset="-128"/>
              </a:rPr>
              <a:t>Definitions should be meaningful and purposeful.</a:t>
            </a:r>
          </a:p>
          <a:p>
            <a:pPr marL="171450" indent="-171450" eaLnBrk="1" hangingPunct="1">
              <a:spcBef>
                <a:spcPct val="0"/>
              </a:spcBef>
              <a:buFont typeface="Arial"/>
              <a:buChar char="•"/>
            </a:pPr>
            <a:r>
              <a:rPr lang="en-US" sz="1100" dirty="0" smtClean="0">
                <a:latin typeface="+mj-lt"/>
                <a:ea typeface="ＭＳ Ｐゴシック" pitchFamily="34" charset="-128"/>
              </a:rPr>
              <a:t>The use of “ing” and a verb implies ongoing actions.</a:t>
            </a:r>
          </a:p>
          <a:p>
            <a:pPr eaLnBrk="1" hangingPunct="1">
              <a:spcBef>
                <a:spcPct val="0"/>
              </a:spcBef>
            </a:pPr>
            <a:endParaRPr lang="en-US" dirty="0">
              <a:latin typeface="Arial" pitchFamily="34" charset="0"/>
              <a:ea typeface="ＭＳ Ｐゴシック" pitchFamily="34" charset="-128"/>
            </a:endParaRPr>
          </a:p>
          <a:p>
            <a:pPr eaLnBrk="1" hangingPunct="1">
              <a:spcBef>
                <a:spcPct val="0"/>
              </a:spcBef>
            </a:pPr>
            <a:endParaRPr lang="en-US" dirty="0" smtClean="0">
              <a:latin typeface="Arial" pitchFamily="34" charset="0"/>
              <a:ea typeface="ＭＳ Ｐゴシック" pitchFamily="34" charset="-128"/>
            </a:endParaRPr>
          </a:p>
          <a:p>
            <a:pPr eaLnBrk="1" hangingPunct="1">
              <a:spcBef>
                <a:spcPct val="0"/>
              </a:spcBef>
            </a:pPr>
            <a:endParaRPr lang="en-US" dirty="0" smtClean="0">
              <a:latin typeface="Arial" pitchFamily="34" charset="0"/>
              <a:ea typeface="ＭＳ Ｐゴシック" pitchFamily="34" charset="-128"/>
            </a:endParaRPr>
          </a:p>
          <a:p>
            <a:pPr eaLnBrk="1" hangingPunct="1">
              <a:spcBef>
                <a:spcPct val="0"/>
              </a:spcBef>
            </a:pPr>
            <a:endParaRPr lang="en-US" dirty="0" smtClean="0">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a typeface="ＭＳ Ｐゴシック" pitchFamily="34" charset="-128"/>
              </a:rPr>
              <a:t>Key Points;</a:t>
            </a:r>
          </a:p>
          <a:p>
            <a:pPr marL="171450" indent="-171450">
              <a:buFont typeface="Arial"/>
              <a:buChar char="•"/>
            </a:pPr>
            <a:r>
              <a:rPr lang="en-US" sz="1100" dirty="0">
                <a:ea typeface="ＭＳ Ｐゴシック" pitchFamily="34" charset="-128"/>
              </a:rPr>
              <a:t>When students are learning new concepts, we teach, practice new words.</a:t>
            </a:r>
          </a:p>
          <a:p>
            <a:pPr marL="171450" indent="-171450">
              <a:buFont typeface="Arial"/>
              <a:buChar char="•"/>
            </a:pPr>
            <a:r>
              <a:rPr lang="en-US" sz="1100" dirty="0">
                <a:ea typeface="ＭＳ Ｐゴシック" pitchFamily="34" charset="-128"/>
              </a:rPr>
              <a:t>Same true if partnering as adults - pronouns shift from </a:t>
            </a:r>
            <a:r>
              <a:rPr lang="ja-JP" altLang="en-US" sz="1100" dirty="0">
                <a:ea typeface="ＭＳ Ｐゴシック" pitchFamily="34" charset="-128"/>
              </a:rPr>
              <a:t>“</a:t>
            </a:r>
            <a:r>
              <a:rPr lang="en-US" altLang="ja-JP" sz="1100" dirty="0">
                <a:ea typeface="ＭＳ Ｐゴシック" pitchFamily="34" charset="-128"/>
              </a:rPr>
              <a:t>I</a:t>
            </a:r>
            <a:r>
              <a:rPr lang="ja-JP" altLang="en-US" sz="1100" dirty="0">
                <a:ea typeface="ＭＳ Ｐゴシック" pitchFamily="34" charset="-128"/>
              </a:rPr>
              <a:t>’</a:t>
            </a:r>
            <a:r>
              <a:rPr lang="en-US" altLang="ja-JP" sz="1100" dirty="0">
                <a:ea typeface="ＭＳ Ｐゴシック" pitchFamily="34" charset="-128"/>
              </a:rPr>
              <a:t>s</a:t>
            </a:r>
            <a:r>
              <a:rPr lang="ja-JP" altLang="en-US" sz="1100" dirty="0">
                <a:ea typeface="ＭＳ Ｐゴシック" pitchFamily="34" charset="-128"/>
              </a:rPr>
              <a:t>”</a:t>
            </a:r>
            <a:r>
              <a:rPr lang="en-US" altLang="ja-JP" sz="1100" dirty="0">
                <a:ea typeface="ＭＳ Ｐゴシック" pitchFamily="34" charset="-128"/>
              </a:rPr>
              <a:t> to </a:t>
            </a:r>
            <a:r>
              <a:rPr lang="ja-JP" altLang="en-US" sz="1100" dirty="0">
                <a:ea typeface="ＭＳ Ｐゴシック" pitchFamily="34" charset="-128"/>
              </a:rPr>
              <a:t>“</a:t>
            </a:r>
            <a:r>
              <a:rPr lang="en-US" altLang="ja-JP" sz="1100" dirty="0">
                <a:ea typeface="ＭＳ Ｐゴシック" pitchFamily="34" charset="-128"/>
              </a:rPr>
              <a:t>we</a:t>
            </a:r>
            <a:r>
              <a:rPr lang="ja-JP" altLang="en-US" sz="1100" dirty="0">
                <a:ea typeface="ＭＳ Ｐゴシック" pitchFamily="34" charset="-128"/>
              </a:rPr>
              <a:t>’</a:t>
            </a:r>
            <a:r>
              <a:rPr lang="en-US" altLang="ja-JP" sz="1100" dirty="0">
                <a:ea typeface="ＭＳ Ｐゴシック" pitchFamily="34" charset="-128"/>
              </a:rPr>
              <a:t>s</a:t>
            </a:r>
            <a:r>
              <a:rPr lang="ja-JP" altLang="en-US" sz="1100" dirty="0">
                <a:ea typeface="ＭＳ Ｐゴシック" pitchFamily="34" charset="-128"/>
              </a:rPr>
              <a:t>”</a:t>
            </a:r>
            <a:r>
              <a:rPr lang="en-US" altLang="ja-JP" sz="1100" dirty="0">
                <a:ea typeface="ＭＳ Ｐゴシック" pitchFamily="34" charset="-128"/>
              </a:rPr>
              <a:t> &amp; focus in on shared goals, data, input, decision-making &amp; responsibilities.</a:t>
            </a:r>
          </a:p>
          <a:p>
            <a:pPr marL="171450" indent="-171450">
              <a:buFont typeface="Arial"/>
              <a:buChar char="•"/>
            </a:pPr>
            <a:r>
              <a:rPr lang="en-US" sz="1100" dirty="0">
                <a:ea typeface="ＭＳ Ｐゴシック" pitchFamily="34" charset="-128"/>
              </a:rPr>
              <a:t>Always ask </a:t>
            </a:r>
            <a:r>
              <a:rPr lang="ja-JP" altLang="en-US" sz="1100" dirty="0">
                <a:ea typeface="ＭＳ Ｐゴシック" pitchFamily="34" charset="-128"/>
              </a:rPr>
              <a:t>“</a:t>
            </a:r>
            <a:r>
              <a:rPr lang="en-US" altLang="ja-JP" sz="1100" dirty="0">
                <a:ea typeface="ＭＳ Ｐゴシック" pitchFamily="34" charset="-128"/>
              </a:rPr>
              <a:t>what is best for </a:t>
            </a:r>
            <a:r>
              <a:rPr lang="ja-JP" altLang="en-US" sz="1100" dirty="0">
                <a:ea typeface="ＭＳ Ｐゴシック" pitchFamily="34" charset="-128"/>
              </a:rPr>
              <a:t>‘</a:t>
            </a:r>
            <a:r>
              <a:rPr lang="en-US" altLang="ja-JP" sz="1100" dirty="0">
                <a:ea typeface="ＭＳ Ｐゴシック" pitchFamily="34" charset="-128"/>
              </a:rPr>
              <a:t>our student</a:t>
            </a:r>
            <a:r>
              <a:rPr lang="ja-JP" altLang="en-US" sz="1100" dirty="0">
                <a:ea typeface="ＭＳ Ｐゴシック" pitchFamily="34" charset="-128"/>
              </a:rPr>
              <a:t>’</a:t>
            </a:r>
            <a:r>
              <a:rPr lang="en-US" altLang="ja-JP" sz="1100" dirty="0">
                <a:ea typeface="ＭＳ Ｐゴシック" pitchFamily="34" charset="-128"/>
              </a:rPr>
              <a:t>?</a:t>
            </a:r>
            <a:r>
              <a:rPr lang="ja-JP" altLang="en-US" sz="1100" dirty="0">
                <a:ea typeface="ＭＳ Ｐゴシック" pitchFamily="34" charset="-128"/>
              </a:rPr>
              <a:t>”</a:t>
            </a:r>
            <a:r>
              <a:rPr lang="en-US" altLang="ja-JP" sz="1100" dirty="0">
                <a:ea typeface="ＭＳ Ｐゴシック" pitchFamily="34" charset="-128"/>
              </a:rPr>
              <a:t> Might not always be agreement, but will always be a focus.</a:t>
            </a:r>
            <a:endParaRPr lang="en-US" sz="1100" dirty="0">
              <a:ea typeface="ＭＳ Ｐゴシック" pitchFamily="34" charset="-128"/>
            </a:endParaRPr>
          </a:p>
          <a:p>
            <a:pPr marL="171450" indent="-171450">
              <a:buFont typeface="Arial"/>
              <a:buChar char="•"/>
            </a:pPr>
            <a:r>
              <a:rPr lang="en-US" sz="1100" dirty="0">
                <a:ea typeface="ＭＳ Ｐゴシック" pitchFamily="34" charset="-128"/>
              </a:rPr>
              <a:t>Some training participants have suggested posting shared language in conference/meeting room so s can cue </a:t>
            </a:r>
            <a:r>
              <a:rPr lang="ja-JP" altLang="en-US" sz="1100" dirty="0">
                <a:ea typeface="ＭＳ Ｐゴシック" pitchFamily="34" charset="-128"/>
              </a:rPr>
              <a:t>“</a:t>
            </a:r>
            <a:r>
              <a:rPr lang="en-US" altLang="ja-JP" sz="1100" dirty="0">
                <a:ea typeface="ＭＳ Ｐゴシック" pitchFamily="34" charset="-128"/>
              </a:rPr>
              <a:t>team building</a:t>
            </a:r>
            <a:r>
              <a:rPr lang="ja-JP" altLang="en-US" sz="1100" dirty="0">
                <a:ea typeface="ＭＳ Ｐゴシック" pitchFamily="34" charset="-128"/>
              </a:rPr>
              <a:t>”</a:t>
            </a:r>
            <a:r>
              <a:rPr lang="en-US" altLang="ja-JP" sz="1100" dirty="0">
                <a:ea typeface="ＭＳ Ｐゴシック" pitchFamily="34" charset="-128"/>
              </a:rPr>
              <a:t> and conversation - between all partners. </a:t>
            </a:r>
          </a:p>
          <a:p>
            <a:endParaRPr lang="en-US" dirty="0"/>
          </a:p>
        </p:txBody>
      </p:sp>
      <p:sp>
        <p:nvSpPr>
          <p:cNvPr id="4" name="Slide Number Placeholder 3"/>
          <p:cNvSpPr>
            <a:spLocks noGrp="1"/>
          </p:cNvSpPr>
          <p:nvPr>
            <p:ph type="sldNum" sz="quarter" idx="10"/>
          </p:nvPr>
        </p:nvSpPr>
        <p:spPr/>
        <p:txBody>
          <a:bodyPr/>
          <a:lstStyle/>
          <a:p>
            <a:fld id="{3F7242FB-F25E-544B-B72F-E0B5A499AB48}" type="slidenum">
              <a:rPr lang="en-US" smtClean="0"/>
              <a:t>27</a:t>
            </a:fld>
            <a:endParaRPr lang="en-US" dirty="0"/>
          </a:p>
        </p:txBody>
      </p:sp>
    </p:spTree>
    <p:extLst>
      <p:ext uri="{BB962C8B-B14F-4D97-AF65-F5344CB8AC3E}">
        <p14:creationId xmlns:p14="http://schemas.microsoft.com/office/powerpoint/2010/main" val="2827809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Key Points:</a:t>
            </a:r>
            <a:r>
              <a:rPr lang="en-US" dirty="0"/>
              <a:t> </a:t>
            </a:r>
          </a:p>
          <a:p>
            <a:pPr marL="171450" indent="-171450">
              <a:buFont typeface="Arial"/>
              <a:buChar char="•"/>
            </a:pPr>
            <a:r>
              <a:rPr lang="en-US" sz="1100" dirty="0"/>
              <a:t>“We layer supports on…(matching to need)…students do not ‘move through tiers’ (as if it were a “maze” for them to navigate).”High quality instruction is provided to all students. </a:t>
            </a:r>
          </a:p>
          <a:p>
            <a:pPr marL="171450" indent="-171450">
              <a:buFont typeface="Arial"/>
              <a:buChar char="•"/>
            </a:pPr>
            <a:r>
              <a:rPr lang="en-US" sz="1100" dirty="0"/>
              <a:t>Some students benefit from additional instruction, progress monitoring and support to ensure educational gaps are eliminated. </a:t>
            </a:r>
          </a:p>
          <a:p>
            <a:pPr marL="171450" indent="-171450">
              <a:buFont typeface="Arial"/>
              <a:buChar char="•"/>
            </a:pPr>
            <a:r>
              <a:rPr lang="en-US" sz="1100" dirty="0"/>
              <a:t>Also, a few students benefit from more precise and explicit support to ensure their persistent academic or behavioral needs are met. </a:t>
            </a:r>
          </a:p>
          <a:p>
            <a:pPr marL="171450" indent="-171450">
              <a:buFont typeface="Arial"/>
              <a:buChar char="•"/>
            </a:pPr>
            <a:r>
              <a:rPr lang="en-US" sz="1100" dirty="0"/>
              <a:t>This illustrates that a well-designed MTSS framework will have hierarchical tiers of instruction and supports provided to every student within the school. These layered tiers increase in intensity; these tiers also apply to family supports. </a:t>
            </a:r>
          </a:p>
          <a:p>
            <a:pPr marL="171450" indent="-171450">
              <a:buFont typeface="Arial"/>
              <a:buChar char="•"/>
            </a:pPr>
            <a:r>
              <a:rPr lang="en-US" sz="1100" dirty="0"/>
              <a:t>Specifically, Universal (Tier 1) instruction and supports, if designed and delivered well, </a:t>
            </a:r>
            <a:r>
              <a:rPr lang="en-US" sz="1100" b="1" dirty="0"/>
              <a:t>should meet the needs of </a:t>
            </a:r>
            <a:r>
              <a:rPr lang="en-US" sz="1100" b="1" i="1" dirty="0"/>
              <a:t>most </a:t>
            </a:r>
            <a:r>
              <a:rPr lang="en-US" sz="1100" b="1" dirty="0"/>
              <a:t>students and families. </a:t>
            </a:r>
            <a:r>
              <a:rPr lang="en-US" sz="1100" dirty="0"/>
              <a:t>The goal of the Universal tier is to </a:t>
            </a:r>
            <a:r>
              <a:rPr lang="en-US" sz="1100" b="1" dirty="0"/>
              <a:t>promote</a:t>
            </a:r>
            <a:r>
              <a:rPr lang="en-US" sz="1100" dirty="0"/>
              <a:t> positive skill development and partnering, </a:t>
            </a:r>
            <a:r>
              <a:rPr lang="en-US" sz="1100" b="1" i="1" dirty="0"/>
              <a:t>prevent </a:t>
            </a:r>
            <a:r>
              <a:rPr lang="en-US" sz="1100" b="1" dirty="0"/>
              <a:t>problems </a:t>
            </a:r>
            <a:r>
              <a:rPr lang="en-US" sz="1100" dirty="0"/>
              <a:t>from emerging,  and </a:t>
            </a:r>
            <a:r>
              <a:rPr lang="en-US" sz="1100" b="1" dirty="0"/>
              <a:t>reduce the need</a:t>
            </a:r>
            <a:r>
              <a:rPr lang="en-US" sz="1100" dirty="0"/>
              <a:t> for supports at subsequent tiers. </a:t>
            </a:r>
          </a:p>
          <a:p>
            <a:pPr marL="171450" indent="-171450">
              <a:buFont typeface="Arial"/>
              <a:buChar char="•"/>
            </a:pPr>
            <a:r>
              <a:rPr lang="en-US" sz="1100" dirty="0"/>
              <a:t>Even with effective Universal instruction and supports, </a:t>
            </a:r>
            <a:r>
              <a:rPr lang="en-US" sz="1100" i="1" dirty="0"/>
              <a:t>some </a:t>
            </a:r>
            <a:r>
              <a:rPr lang="en-US" sz="1100" dirty="0"/>
              <a:t>student and families will need Targeted (Tier 2) interventions and supports. The goal of the Targeted tier is to supplement the Universal tier and improve outcomes for this small percentage of students.  </a:t>
            </a:r>
            <a:r>
              <a:rPr lang="en-US" sz="1100" b="1" dirty="0"/>
              <a:t> </a:t>
            </a:r>
            <a:endParaRPr lang="en-US" sz="1100" dirty="0"/>
          </a:p>
          <a:p>
            <a:pPr marL="171450" indent="-171450">
              <a:buFont typeface="Arial"/>
              <a:buChar char="•"/>
            </a:pPr>
            <a:r>
              <a:rPr lang="en-US" sz="1100" dirty="0"/>
              <a:t>When Universal and Targeted supports are designed and delivered well, there will still be a </a:t>
            </a:r>
            <a:r>
              <a:rPr lang="en-US" sz="1100" i="1" dirty="0"/>
              <a:t>few </a:t>
            </a:r>
            <a:r>
              <a:rPr lang="en-US" sz="1100" dirty="0"/>
              <a:t>students and families who will need Intensive (Tier 3) interventions and supports. The goal of the Intensive tier is to enhance existing supports to improve individual academic and/or behavioral outcomes for students.</a:t>
            </a:r>
            <a:endParaRPr lang="en-US" sz="1100" b="1" dirty="0"/>
          </a:p>
          <a:p>
            <a:endParaRPr lang="en-US" dirty="0"/>
          </a:p>
        </p:txBody>
      </p:sp>
      <p:sp>
        <p:nvSpPr>
          <p:cNvPr id="4" name="Slide Number Placeholder 3"/>
          <p:cNvSpPr>
            <a:spLocks noGrp="1"/>
          </p:cNvSpPr>
          <p:nvPr>
            <p:ph type="sldNum" sz="quarter" idx="10"/>
          </p:nvPr>
        </p:nvSpPr>
        <p:spPr/>
        <p:txBody>
          <a:bodyPr/>
          <a:lstStyle/>
          <a:p>
            <a:fld id="{174B2C1C-5766-4747-9FAF-73D7D65BE219}"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171557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 </a:t>
            </a:r>
          </a:p>
          <a:p>
            <a:pPr marL="171450" indent="-171450">
              <a:buFont typeface="Arial"/>
              <a:buChar char="•"/>
            </a:pPr>
            <a:r>
              <a:rPr lang="en-US" sz="1100" dirty="0" smtClean="0"/>
              <a:t>These are the National Standards for Family-School Partnerships developed by the PTA, based on the research of Joyce Epstein and her associates at Johns Hopkins University.</a:t>
            </a:r>
          </a:p>
          <a:p>
            <a:pPr marL="171450" indent="-171450">
              <a:buFont typeface="Arial"/>
              <a:buChar char="•"/>
            </a:pPr>
            <a:r>
              <a:rPr lang="en-US" sz="1100" dirty="0" smtClean="0"/>
              <a:t>They are all action words, using “ing” and thus implying ongoing partnering actions.</a:t>
            </a:r>
          </a:p>
          <a:p>
            <a:pPr marL="171450" indent="-171450">
              <a:buFont typeface="Arial"/>
              <a:buChar char="•"/>
            </a:pPr>
            <a:r>
              <a:rPr lang="en-US" sz="1100" dirty="0" smtClean="0"/>
              <a:t>These standards are identified in Colorado Senate Bill 09-90 and the State Advisory Council for Parent Involvement in Education (SACPIE) must align its work with them. </a:t>
            </a:r>
            <a:endParaRPr lang="en-US" sz="1100" dirty="0"/>
          </a:p>
        </p:txBody>
      </p:sp>
      <p:sp>
        <p:nvSpPr>
          <p:cNvPr id="4" name="Slide Number Placeholder 3"/>
          <p:cNvSpPr>
            <a:spLocks noGrp="1"/>
          </p:cNvSpPr>
          <p:nvPr>
            <p:ph type="sldNum" sz="quarter" idx="10"/>
          </p:nvPr>
        </p:nvSpPr>
        <p:spPr/>
        <p:txBody>
          <a:bodyPr/>
          <a:lstStyle/>
          <a:p>
            <a:fld id="{3F7242FB-F25E-544B-B72F-E0B5A499AB48}" type="slidenum">
              <a:rPr lang="en-US" smtClean="0"/>
              <a:t>29</a:t>
            </a:fld>
            <a:endParaRPr lang="en-US" dirty="0"/>
          </a:p>
        </p:txBody>
      </p:sp>
    </p:spTree>
    <p:extLst>
      <p:ext uri="{BB962C8B-B14F-4D97-AF65-F5344CB8AC3E}">
        <p14:creationId xmlns:p14="http://schemas.microsoft.com/office/powerpoint/2010/main" val="3496903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 </a:t>
            </a:r>
          </a:p>
          <a:p>
            <a:pPr marL="171450" indent="-171450">
              <a:buFont typeface="Arial"/>
              <a:buChar char="•"/>
            </a:pPr>
            <a:r>
              <a:rPr lang="en-US" sz="1100" dirty="0" smtClean="0"/>
              <a:t>These are CDE’s current goals for every student; this slide adds families as they are partners from early childhood through postsecondary education.  </a:t>
            </a:r>
          </a:p>
          <a:p>
            <a:pPr marL="171450" indent="-171450">
              <a:buFont typeface="Arial"/>
              <a:buChar char="•"/>
            </a:pPr>
            <a:r>
              <a:rPr lang="en-US" sz="1100" dirty="0" smtClean="0"/>
              <a:t>Families provide the continuity and consistency from teacher to teacher and grade to grade and level to level. </a:t>
            </a:r>
            <a:endParaRPr lang="en-US" sz="1100" dirty="0"/>
          </a:p>
        </p:txBody>
      </p:sp>
      <p:sp>
        <p:nvSpPr>
          <p:cNvPr id="7" name="Slide Number Placeholder 6"/>
          <p:cNvSpPr>
            <a:spLocks noGrp="1"/>
          </p:cNvSpPr>
          <p:nvPr>
            <p:ph type="sldNum" sz="quarter" idx="13"/>
          </p:nvPr>
        </p:nvSpPr>
        <p:spPr/>
        <p:txBody>
          <a:bodyPr/>
          <a:lstStyle/>
          <a:p>
            <a:fld id="{3F7242FB-F25E-544B-B72F-E0B5A499AB48}" type="slidenum">
              <a:rPr lang="en-US" smtClean="0"/>
              <a:t>3</a:t>
            </a:fld>
            <a:endParaRPr lang="en-US" dirty="0"/>
          </a:p>
        </p:txBody>
      </p:sp>
    </p:spTree>
    <p:extLst>
      <p:ext uri="{BB962C8B-B14F-4D97-AF65-F5344CB8AC3E}">
        <p14:creationId xmlns:p14="http://schemas.microsoft.com/office/powerpoint/2010/main" val="3031321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 </a:t>
            </a:r>
          </a:p>
          <a:p>
            <a:pPr marL="171450" indent="-171450">
              <a:buFont typeface="Arial"/>
              <a:buChar char="•"/>
            </a:pPr>
            <a:r>
              <a:rPr lang="en-US" sz="1100" dirty="0" smtClean="0"/>
              <a:t>This is the definition of this standard and suggested actions or goals.</a:t>
            </a:r>
          </a:p>
          <a:p>
            <a:pPr marL="171450" indent="-171450">
              <a:buFont typeface="Arial"/>
              <a:buChar char="•"/>
            </a:pPr>
            <a:r>
              <a:rPr lang="en-US" sz="1100" dirty="0" smtClean="0"/>
              <a:t>It is important to think how these apply to EVERY family, including those with language, socioeconomic, cultural, and learning differences; and EVERY staff member  in a school community. </a:t>
            </a:r>
          </a:p>
          <a:p>
            <a:pPr marL="171450" indent="-171450">
              <a:buFont typeface="Arial"/>
              <a:buChar char="•"/>
            </a:pPr>
            <a:r>
              <a:rPr lang="en-US" sz="1100" dirty="0" smtClean="0"/>
              <a:t>It might be helpful to ask stakeholders what this standard might “look like”. </a:t>
            </a:r>
            <a:endParaRPr lang="en-US" sz="1100" dirty="0"/>
          </a:p>
        </p:txBody>
      </p:sp>
      <p:sp>
        <p:nvSpPr>
          <p:cNvPr id="4" name="Slide Number Placeholder 3"/>
          <p:cNvSpPr>
            <a:spLocks noGrp="1"/>
          </p:cNvSpPr>
          <p:nvPr>
            <p:ph type="sldNum" sz="quarter" idx="10"/>
          </p:nvPr>
        </p:nvSpPr>
        <p:spPr/>
        <p:txBody>
          <a:bodyPr/>
          <a:lstStyle/>
          <a:p>
            <a:fld id="{3F7242FB-F25E-544B-B72F-E0B5A499AB48}" type="slidenum">
              <a:rPr lang="en-US" smtClean="0"/>
              <a:t>30</a:t>
            </a:fld>
            <a:endParaRPr lang="en-US" dirty="0"/>
          </a:p>
        </p:txBody>
      </p:sp>
    </p:spTree>
    <p:extLst>
      <p:ext uri="{BB962C8B-B14F-4D97-AF65-F5344CB8AC3E}">
        <p14:creationId xmlns:p14="http://schemas.microsoft.com/office/powerpoint/2010/main" val="3839414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Key Points: </a:t>
            </a:r>
          </a:p>
          <a:p>
            <a:pPr marL="171450" indent="-171450">
              <a:buFont typeface="Arial"/>
              <a:buChar char="•"/>
            </a:pPr>
            <a:r>
              <a:rPr lang="en-US" sz="1100" dirty="0"/>
              <a:t>This is the definition of this standard and suggested actions or goals.</a:t>
            </a:r>
          </a:p>
          <a:p>
            <a:pPr marL="171450" indent="-171450">
              <a:buFont typeface="Arial"/>
              <a:buChar char="•"/>
            </a:pPr>
            <a:r>
              <a:rPr lang="en-US" sz="1100" dirty="0"/>
              <a:t>It is important to think how these apply to EVERY family, including those with language, socioeconomic, cultural, and learning differences; and EVERY staff member  in a school community. </a:t>
            </a:r>
            <a:endParaRPr lang="en-US" sz="1100" dirty="0" smtClean="0"/>
          </a:p>
          <a:p>
            <a:pPr marL="171450" indent="-171450">
              <a:buFont typeface="Arial"/>
              <a:buChar char="•"/>
            </a:pPr>
            <a:r>
              <a:rPr lang="en-US" sz="1100" dirty="0"/>
              <a:t>It might be helpful to ask stakeholders what this standard might “look like”. </a:t>
            </a:r>
          </a:p>
          <a:p>
            <a:endParaRPr lang="en-US" sz="1100" dirty="0"/>
          </a:p>
          <a:p>
            <a:endParaRPr lang="en-US" dirty="0"/>
          </a:p>
        </p:txBody>
      </p:sp>
      <p:sp>
        <p:nvSpPr>
          <p:cNvPr id="4" name="Slide Number Placeholder 3"/>
          <p:cNvSpPr>
            <a:spLocks noGrp="1"/>
          </p:cNvSpPr>
          <p:nvPr>
            <p:ph type="sldNum" sz="quarter" idx="10"/>
          </p:nvPr>
        </p:nvSpPr>
        <p:spPr/>
        <p:txBody>
          <a:bodyPr/>
          <a:lstStyle/>
          <a:p>
            <a:fld id="{3F7242FB-F25E-544B-B72F-E0B5A499AB48}" type="slidenum">
              <a:rPr lang="en-US" smtClean="0"/>
              <a:t>31</a:t>
            </a:fld>
            <a:endParaRPr lang="en-US" dirty="0"/>
          </a:p>
        </p:txBody>
      </p:sp>
    </p:spTree>
    <p:extLst>
      <p:ext uri="{BB962C8B-B14F-4D97-AF65-F5344CB8AC3E}">
        <p14:creationId xmlns:p14="http://schemas.microsoft.com/office/powerpoint/2010/main" val="2229155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Key Points: </a:t>
            </a:r>
          </a:p>
          <a:p>
            <a:pPr marL="171450" indent="-171450">
              <a:buFont typeface="Arial"/>
              <a:buChar char="•"/>
            </a:pPr>
            <a:r>
              <a:rPr lang="en-US" sz="1100" dirty="0"/>
              <a:t>This is the definition of this standard and suggested actions or goals.</a:t>
            </a:r>
          </a:p>
          <a:p>
            <a:pPr marL="171450" indent="-171450">
              <a:buFont typeface="Arial"/>
              <a:buChar char="•"/>
            </a:pPr>
            <a:r>
              <a:rPr lang="en-US" sz="1100" dirty="0"/>
              <a:t>It is important to think how these apply to EVERY family, including those with language, socioeconomic, cultural, and learning differences; and EVERY staff member  in a school community. </a:t>
            </a:r>
            <a:endParaRPr lang="en-US" sz="1100" dirty="0" smtClean="0"/>
          </a:p>
          <a:p>
            <a:pPr marL="171450" indent="-171450">
              <a:buFont typeface="Arial"/>
              <a:buChar char="•"/>
            </a:pPr>
            <a:r>
              <a:rPr lang="en-US" sz="1100" dirty="0"/>
              <a:t>It might be helpful to ask stakeholders what this standard might “look like”. </a:t>
            </a:r>
          </a:p>
          <a:p>
            <a:endParaRPr lang="en-US" sz="1100" dirty="0"/>
          </a:p>
          <a:p>
            <a:endParaRPr lang="en-US" dirty="0"/>
          </a:p>
        </p:txBody>
      </p:sp>
      <p:sp>
        <p:nvSpPr>
          <p:cNvPr id="4" name="Slide Number Placeholder 3"/>
          <p:cNvSpPr>
            <a:spLocks noGrp="1"/>
          </p:cNvSpPr>
          <p:nvPr>
            <p:ph type="sldNum" sz="quarter" idx="10"/>
          </p:nvPr>
        </p:nvSpPr>
        <p:spPr/>
        <p:txBody>
          <a:bodyPr/>
          <a:lstStyle/>
          <a:p>
            <a:fld id="{3F7242FB-F25E-544B-B72F-E0B5A499AB48}" type="slidenum">
              <a:rPr lang="en-US" smtClean="0"/>
              <a:t>32</a:t>
            </a:fld>
            <a:endParaRPr lang="en-US" dirty="0"/>
          </a:p>
        </p:txBody>
      </p:sp>
    </p:spTree>
    <p:extLst>
      <p:ext uri="{BB962C8B-B14F-4D97-AF65-F5344CB8AC3E}">
        <p14:creationId xmlns:p14="http://schemas.microsoft.com/office/powerpoint/2010/main" val="3216494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Key Points: </a:t>
            </a:r>
          </a:p>
          <a:p>
            <a:pPr marL="171450" indent="-171450">
              <a:buFont typeface="Arial"/>
              <a:buChar char="•"/>
            </a:pPr>
            <a:r>
              <a:rPr lang="en-US" sz="1100" dirty="0"/>
              <a:t>This is the definition of this standard and suggested actions or goals.</a:t>
            </a:r>
          </a:p>
          <a:p>
            <a:pPr marL="171450" indent="-171450">
              <a:buFont typeface="Arial"/>
              <a:buChar char="•"/>
            </a:pPr>
            <a:r>
              <a:rPr lang="en-US" sz="1100" dirty="0"/>
              <a:t>It is important to think how these apply to EVERY family, including those with language, socioeconomic, cultural, and learning differences; and EVERY staff member  in a school community. </a:t>
            </a:r>
            <a:endParaRPr lang="en-US" sz="1100" dirty="0" smtClean="0"/>
          </a:p>
          <a:p>
            <a:pPr marL="171450" indent="-171450">
              <a:buFont typeface="Arial"/>
              <a:buChar char="•"/>
            </a:pPr>
            <a:r>
              <a:rPr lang="en-US" sz="1100" dirty="0"/>
              <a:t>It might be helpful to ask stakeholders what this standard might “look like”. </a:t>
            </a:r>
          </a:p>
          <a:p>
            <a:endParaRPr lang="en-US" sz="1100" dirty="0"/>
          </a:p>
          <a:p>
            <a:endParaRPr lang="en-US" dirty="0"/>
          </a:p>
        </p:txBody>
      </p:sp>
      <p:sp>
        <p:nvSpPr>
          <p:cNvPr id="4" name="Slide Number Placeholder 3"/>
          <p:cNvSpPr>
            <a:spLocks noGrp="1"/>
          </p:cNvSpPr>
          <p:nvPr>
            <p:ph type="sldNum" sz="quarter" idx="10"/>
          </p:nvPr>
        </p:nvSpPr>
        <p:spPr/>
        <p:txBody>
          <a:bodyPr/>
          <a:lstStyle/>
          <a:p>
            <a:fld id="{3F7242FB-F25E-544B-B72F-E0B5A499AB48}" type="slidenum">
              <a:rPr lang="en-US" smtClean="0"/>
              <a:t>33</a:t>
            </a:fld>
            <a:endParaRPr lang="en-US" dirty="0"/>
          </a:p>
        </p:txBody>
      </p:sp>
    </p:spTree>
    <p:extLst>
      <p:ext uri="{BB962C8B-B14F-4D97-AF65-F5344CB8AC3E}">
        <p14:creationId xmlns:p14="http://schemas.microsoft.com/office/powerpoint/2010/main" val="3676410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Key Points: </a:t>
            </a:r>
          </a:p>
          <a:p>
            <a:pPr marL="171450" indent="-171450">
              <a:buFont typeface="Arial"/>
              <a:buChar char="•"/>
            </a:pPr>
            <a:r>
              <a:rPr lang="en-US" sz="1100" dirty="0"/>
              <a:t>This is the definition of this standard and suggested actions or goals.</a:t>
            </a:r>
          </a:p>
          <a:p>
            <a:pPr marL="171450" indent="-171450">
              <a:buFont typeface="Arial"/>
              <a:buChar char="•"/>
            </a:pPr>
            <a:r>
              <a:rPr lang="en-US" sz="1100" dirty="0"/>
              <a:t>It is important to think how these apply to EVERY family, including those with language, socioeconomic, cultural, and learning differences; and EVERY staff member  in a school community. </a:t>
            </a:r>
            <a:endParaRPr lang="en-US" sz="1100" dirty="0" smtClean="0"/>
          </a:p>
          <a:p>
            <a:pPr marL="171450" indent="-171450">
              <a:buFont typeface="Arial"/>
              <a:buChar char="•"/>
            </a:pPr>
            <a:r>
              <a:rPr lang="en-US" sz="1100" dirty="0"/>
              <a:t>It might be helpful to ask stakeholders what this standard might “look like”. </a:t>
            </a:r>
          </a:p>
          <a:p>
            <a:endParaRPr lang="en-US" sz="1100" dirty="0"/>
          </a:p>
          <a:p>
            <a:endParaRPr lang="en-US" dirty="0"/>
          </a:p>
        </p:txBody>
      </p:sp>
      <p:sp>
        <p:nvSpPr>
          <p:cNvPr id="4" name="Slide Number Placeholder 3"/>
          <p:cNvSpPr>
            <a:spLocks noGrp="1"/>
          </p:cNvSpPr>
          <p:nvPr>
            <p:ph type="sldNum" sz="quarter" idx="10"/>
          </p:nvPr>
        </p:nvSpPr>
        <p:spPr/>
        <p:txBody>
          <a:bodyPr/>
          <a:lstStyle/>
          <a:p>
            <a:fld id="{3F7242FB-F25E-544B-B72F-E0B5A499AB48}" type="slidenum">
              <a:rPr lang="en-US" smtClean="0"/>
              <a:t>34</a:t>
            </a:fld>
            <a:endParaRPr lang="en-US" dirty="0"/>
          </a:p>
        </p:txBody>
      </p:sp>
    </p:spTree>
    <p:extLst>
      <p:ext uri="{BB962C8B-B14F-4D97-AF65-F5344CB8AC3E}">
        <p14:creationId xmlns:p14="http://schemas.microsoft.com/office/powerpoint/2010/main" val="939234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Key Points: </a:t>
            </a:r>
          </a:p>
          <a:p>
            <a:pPr marL="171450" indent="-171450">
              <a:buFont typeface="Arial"/>
              <a:buChar char="•"/>
            </a:pPr>
            <a:r>
              <a:rPr lang="en-US" sz="1100" dirty="0"/>
              <a:t>This is the definition of this standard and suggested actions or goals.</a:t>
            </a:r>
          </a:p>
          <a:p>
            <a:pPr marL="171450" indent="-171450">
              <a:buFont typeface="Arial"/>
              <a:buChar char="•"/>
            </a:pPr>
            <a:r>
              <a:rPr lang="en-US" sz="1100" dirty="0"/>
              <a:t>It is important to think how these apply to EVERY family, including those with language, socioeconomic, cultural, and learning differences; and EVERY staff member  in a school community. </a:t>
            </a:r>
            <a:endParaRPr lang="en-US" sz="1100" dirty="0" smtClean="0"/>
          </a:p>
          <a:p>
            <a:pPr marL="171450" indent="-171450">
              <a:buFont typeface="Arial"/>
              <a:buChar char="•"/>
            </a:pPr>
            <a:r>
              <a:rPr lang="en-US" sz="1100" dirty="0"/>
              <a:t>It might be helpful to ask stakeholders what this standard might “look like”. </a:t>
            </a:r>
          </a:p>
          <a:p>
            <a:endParaRPr lang="en-US" sz="1100" dirty="0"/>
          </a:p>
          <a:p>
            <a:endParaRPr lang="en-US" dirty="0"/>
          </a:p>
        </p:txBody>
      </p:sp>
      <p:sp>
        <p:nvSpPr>
          <p:cNvPr id="4" name="Slide Number Placeholder 3"/>
          <p:cNvSpPr>
            <a:spLocks noGrp="1"/>
          </p:cNvSpPr>
          <p:nvPr>
            <p:ph type="sldNum" sz="quarter" idx="10"/>
          </p:nvPr>
        </p:nvSpPr>
        <p:spPr/>
        <p:txBody>
          <a:bodyPr/>
          <a:lstStyle/>
          <a:p>
            <a:fld id="{3F7242FB-F25E-544B-B72F-E0B5A499AB48}" type="slidenum">
              <a:rPr lang="en-US" smtClean="0"/>
              <a:t>35</a:t>
            </a:fld>
            <a:endParaRPr lang="en-US" dirty="0"/>
          </a:p>
        </p:txBody>
      </p:sp>
    </p:spTree>
    <p:extLst>
      <p:ext uri="{BB962C8B-B14F-4D97-AF65-F5344CB8AC3E}">
        <p14:creationId xmlns:p14="http://schemas.microsoft.com/office/powerpoint/2010/main" val="523676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a:t>
            </a:r>
          </a:p>
          <a:p>
            <a:pPr marL="171450" indent="-171450">
              <a:buFont typeface="Arial"/>
              <a:buChar char="•"/>
            </a:pPr>
            <a:r>
              <a:rPr lang="en-US" sz="1100" dirty="0" smtClean="0"/>
              <a:t>The FRAMEWORK was formulated using</a:t>
            </a:r>
            <a:r>
              <a:rPr lang="en-US" sz="1100" baseline="0" dirty="0" smtClean="0"/>
              <a:t> research on:</a:t>
            </a:r>
          </a:p>
          <a:p>
            <a:pPr marL="628650" lvl="1" indent="-171450">
              <a:buFont typeface="Arial" panose="020B0604020202020204" pitchFamily="34" charset="0"/>
              <a:buChar char="•"/>
            </a:pPr>
            <a:r>
              <a:rPr lang="en-US" sz="1100" baseline="0" dirty="0" smtClean="0"/>
              <a:t>Effective home-school partnership strategies</a:t>
            </a:r>
          </a:p>
          <a:p>
            <a:pPr marL="628650" lvl="1" indent="-171450">
              <a:buFont typeface="Arial" panose="020B0604020202020204" pitchFamily="34" charset="0"/>
              <a:buChar char="•"/>
            </a:pPr>
            <a:r>
              <a:rPr lang="en-US" sz="1100" baseline="0" dirty="0" smtClean="0"/>
              <a:t>Parent organizing</a:t>
            </a:r>
          </a:p>
          <a:p>
            <a:pPr marL="628650" lvl="1" indent="-171450">
              <a:buFont typeface="Arial" panose="020B0604020202020204" pitchFamily="34" charset="0"/>
              <a:buChar char="•"/>
            </a:pPr>
            <a:r>
              <a:rPr lang="en-US" sz="1100" baseline="0" dirty="0" smtClean="0"/>
              <a:t>Adult learning and motivation</a:t>
            </a:r>
          </a:p>
          <a:p>
            <a:pPr marL="628650" lvl="1" indent="-171450">
              <a:buFont typeface="Arial" panose="020B0604020202020204" pitchFamily="34" charset="0"/>
              <a:buChar char="•"/>
            </a:pPr>
            <a:r>
              <a:rPr lang="en-US" sz="1100" baseline="0" dirty="0" smtClean="0"/>
              <a:t>Leadership development – cultivating leaders</a:t>
            </a:r>
          </a:p>
          <a:p>
            <a:pPr marL="171450" indent="-171450">
              <a:buFont typeface="Arial" panose="020B0604020202020204" pitchFamily="34" charset="0"/>
              <a:buChar char="•"/>
            </a:pPr>
            <a:r>
              <a:rPr lang="en-US" sz="1100" dirty="0" smtClean="0"/>
              <a:t>This is the new framework developed by the U.S. Department of Education which clearly states that both families and educators must have training and support in learning to partner effectively. </a:t>
            </a:r>
            <a:endParaRPr lang="en-US" sz="1100" dirty="0"/>
          </a:p>
          <a:p>
            <a:pPr marL="171450" indent="-171450">
              <a:buFont typeface="Arial" panose="020B0604020202020204" pitchFamily="34" charset="0"/>
              <a:buChar char="•"/>
            </a:pPr>
            <a:r>
              <a:rPr lang="en-US" sz="1100" dirty="0" smtClean="0"/>
              <a:t>There are challenges and these must be overcome with intentional support and planning.</a:t>
            </a:r>
          </a:p>
          <a:p>
            <a:endParaRPr lang="en-US" sz="1100" dirty="0"/>
          </a:p>
        </p:txBody>
      </p:sp>
      <p:sp>
        <p:nvSpPr>
          <p:cNvPr id="4" name="Slide Number Placeholder 3"/>
          <p:cNvSpPr>
            <a:spLocks noGrp="1"/>
          </p:cNvSpPr>
          <p:nvPr>
            <p:ph type="sldNum" sz="quarter" idx="10"/>
          </p:nvPr>
        </p:nvSpPr>
        <p:spPr/>
        <p:txBody>
          <a:bodyPr/>
          <a:lstStyle/>
          <a:p>
            <a:fld id="{07C55E71-6ABC-469D-8EA8-19A0E97D3553}" type="slidenum">
              <a:rPr lang="en-US" smtClean="0"/>
              <a:t>36</a:t>
            </a:fld>
            <a:endParaRPr lang="en-US" dirty="0"/>
          </a:p>
        </p:txBody>
      </p:sp>
    </p:spTree>
    <p:extLst>
      <p:ext uri="{BB962C8B-B14F-4D97-AF65-F5344CB8AC3E}">
        <p14:creationId xmlns:p14="http://schemas.microsoft.com/office/powerpoint/2010/main" val="1438378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 </a:t>
            </a:r>
          </a:p>
          <a:p>
            <a:pPr marL="171450" indent="-171450">
              <a:buFont typeface="Arial"/>
              <a:buChar char="•"/>
            </a:pPr>
            <a:r>
              <a:rPr lang="en-US" sz="1100" dirty="0" smtClean="0"/>
              <a:t>This slides describes what families and educators both need to partner effectively.</a:t>
            </a:r>
          </a:p>
          <a:p>
            <a:pPr marL="171450" indent="-171450">
              <a:buFont typeface="Arial"/>
              <a:buChar char="•"/>
            </a:pPr>
            <a:r>
              <a:rPr lang="en-US" sz="1100" dirty="0" smtClean="0"/>
              <a:t>It is helpful to think about this in terms of adult learning over time, with practice, and with support.</a:t>
            </a:r>
          </a:p>
          <a:p>
            <a:pPr marL="171450" indent="-171450">
              <a:buFont typeface="Arial"/>
              <a:buChar char="•"/>
            </a:pPr>
            <a:r>
              <a:rPr lang="en-US" sz="1100" dirty="0" smtClean="0"/>
              <a:t>Many educators and families do not receive formal instruction in partnering knowledge and skills, nor do they have support networks.</a:t>
            </a:r>
          </a:p>
          <a:p>
            <a:pPr marL="171450" indent="-171450">
              <a:buFont typeface="Arial"/>
              <a:buChar char="•"/>
            </a:pPr>
            <a:r>
              <a:rPr lang="en-US" sz="1100" dirty="0" smtClean="0"/>
              <a:t>Confidence comes with skill, knowledge, and support.</a:t>
            </a:r>
          </a:p>
          <a:p>
            <a:pPr marL="171450" indent="-171450">
              <a:buFont typeface="Arial"/>
              <a:buChar char="•"/>
            </a:pPr>
            <a:r>
              <a:rPr lang="en-US" sz="1100" dirty="0" smtClean="0"/>
              <a:t>Values come from discussion and sharing and knowledge.</a:t>
            </a:r>
          </a:p>
          <a:p>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3F7242FB-F25E-544B-B72F-E0B5A499AB48}" type="slidenum">
              <a:rPr lang="en-US" smtClean="0"/>
              <a:t>37</a:t>
            </a:fld>
            <a:endParaRPr lang="en-US" dirty="0"/>
          </a:p>
        </p:txBody>
      </p:sp>
    </p:spTree>
    <p:extLst>
      <p:ext uri="{BB962C8B-B14F-4D97-AF65-F5344CB8AC3E}">
        <p14:creationId xmlns:p14="http://schemas.microsoft.com/office/powerpoint/2010/main" val="216632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a:t>
            </a:r>
          </a:p>
          <a:p>
            <a:pPr marL="171450" indent="-171450">
              <a:buFont typeface="Arial"/>
              <a:buChar char="•"/>
            </a:pPr>
            <a:r>
              <a:rPr lang="en-US" sz="1100" dirty="0" smtClean="0"/>
              <a:t>It is important for all stakeholders understand the rationale for partnering – there is a strong research base as to its effectiveness in improving student achievement</a:t>
            </a:r>
          </a:p>
          <a:p>
            <a:pPr marL="171450" indent="-171450">
              <a:buFont typeface="Arial"/>
              <a:buChar char="•"/>
            </a:pPr>
            <a:r>
              <a:rPr lang="en-US" sz="1100" dirty="0" smtClean="0"/>
              <a:t>Federal and state laws have been created based on the strong research base. </a:t>
            </a:r>
          </a:p>
          <a:p>
            <a:pPr marL="171450" indent="-171450">
              <a:buFont typeface="Arial"/>
              <a:buChar char="•"/>
            </a:pPr>
            <a:r>
              <a:rPr lang="en-US" sz="1100" dirty="0" smtClean="0"/>
              <a:t>Because of the research and laws, there is a national  shift for educator and families. </a:t>
            </a:r>
            <a:endParaRPr lang="en-US" sz="1100" dirty="0"/>
          </a:p>
          <a:p>
            <a:endParaRPr lang="en-US" dirty="0"/>
          </a:p>
        </p:txBody>
      </p:sp>
      <p:sp>
        <p:nvSpPr>
          <p:cNvPr id="4" name="Slide Number Placeholder 3"/>
          <p:cNvSpPr>
            <a:spLocks noGrp="1"/>
          </p:cNvSpPr>
          <p:nvPr>
            <p:ph type="sldNum" sz="quarter" idx="10"/>
          </p:nvPr>
        </p:nvSpPr>
        <p:spPr/>
        <p:txBody>
          <a:bodyPr/>
          <a:lstStyle/>
          <a:p>
            <a:fld id="{3F7242FB-F25E-544B-B72F-E0B5A499AB48}" type="slidenum">
              <a:rPr lang="en-US" smtClean="0"/>
              <a:t>38</a:t>
            </a:fld>
            <a:endParaRPr lang="en-US" dirty="0"/>
          </a:p>
        </p:txBody>
      </p:sp>
    </p:spTree>
    <p:extLst>
      <p:ext uri="{BB962C8B-B14F-4D97-AF65-F5344CB8AC3E}">
        <p14:creationId xmlns:p14="http://schemas.microsoft.com/office/powerpoint/2010/main" val="38867539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a:t>
            </a:r>
            <a:endParaRPr lang="en-US" sz="1100" dirty="0"/>
          </a:p>
          <a:p>
            <a:pPr marL="171450" indent="-171450">
              <a:buFont typeface="Arial"/>
              <a:buChar char="•"/>
            </a:pPr>
            <a:r>
              <a:rPr lang="en-US" sz="1100" dirty="0" smtClean="0"/>
              <a:t>This statistic is an important part of the rationale for the partnering of families, schools, and communities for student success.</a:t>
            </a:r>
          </a:p>
          <a:p>
            <a:pPr marL="171450" indent="-171450">
              <a:buFont typeface="Arial"/>
              <a:buChar char="•"/>
            </a:pPr>
            <a:r>
              <a:rPr lang="en-US" sz="1100" dirty="0" smtClean="0"/>
              <a:t>What happens out of school is crucial and a key aspect of the achievement gap. </a:t>
            </a:r>
          </a:p>
          <a:p>
            <a:pPr marL="171450" indent="-171450">
              <a:buFont typeface="Arial"/>
              <a:buChar char="•"/>
            </a:pPr>
            <a:r>
              <a:rPr lang="en-US" sz="1100" dirty="0" smtClean="0"/>
              <a:t>It is important to intentionally coordinate learning between home and school – expanding, extending, reinforcing, and generalizing.</a:t>
            </a:r>
            <a:endParaRPr lang="en-US" sz="1100" dirty="0"/>
          </a:p>
        </p:txBody>
      </p:sp>
      <p:sp>
        <p:nvSpPr>
          <p:cNvPr id="4" name="Slide Number Placeholder 3"/>
          <p:cNvSpPr>
            <a:spLocks noGrp="1"/>
          </p:cNvSpPr>
          <p:nvPr>
            <p:ph type="sldNum" sz="quarter" idx="10"/>
          </p:nvPr>
        </p:nvSpPr>
        <p:spPr/>
        <p:txBody>
          <a:bodyPr/>
          <a:lstStyle/>
          <a:p>
            <a:fld id="{F9BF19FC-E5C9-244F-8AF6-53AC51CD20BB}" type="slidenum">
              <a:rPr lang="en-US" smtClean="0"/>
              <a:pPr/>
              <a:t>39</a:t>
            </a:fld>
            <a:endParaRPr lang="en-US" dirty="0"/>
          </a:p>
        </p:txBody>
      </p:sp>
    </p:spTree>
    <p:extLst>
      <p:ext uri="{BB962C8B-B14F-4D97-AF65-F5344CB8AC3E}">
        <p14:creationId xmlns:p14="http://schemas.microsoft.com/office/powerpoint/2010/main" val="3146684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 </a:t>
            </a:r>
          </a:p>
          <a:p>
            <a:pPr marL="171450" indent="-171450">
              <a:buFont typeface="Arial"/>
              <a:buChar char="•"/>
            </a:pPr>
            <a:r>
              <a:rPr lang="en-US" sz="1100" dirty="0" smtClean="0"/>
              <a:t>These are the goals of the </a:t>
            </a:r>
            <a:r>
              <a:rPr lang="en-US" sz="1100" i="1" dirty="0" smtClean="0"/>
              <a:t>MTSS FSCP Implementation Guide.</a:t>
            </a:r>
          </a:p>
          <a:p>
            <a:pPr marL="171450" indent="-171450">
              <a:buFont typeface="Arial"/>
              <a:buChar char="•"/>
            </a:pPr>
            <a:r>
              <a:rPr lang="en-US" sz="1100" dirty="0" smtClean="0"/>
              <a:t>They are all action-based.</a:t>
            </a:r>
          </a:p>
          <a:p>
            <a:pPr marL="171450" indent="-171450">
              <a:buFont typeface="Arial"/>
              <a:buChar char="•"/>
            </a:pPr>
            <a:r>
              <a:rPr lang="en-US" sz="1100" dirty="0" smtClean="0"/>
              <a:t>The materials in the </a:t>
            </a:r>
            <a:r>
              <a:rPr lang="en-US" sz="1100" i="1" dirty="0" smtClean="0"/>
              <a:t>Guide </a:t>
            </a:r>
            <a:r>
              <a:rPr lang="en-US" sz="1100" dirty="0" smtClean="0"/>
              <a:t>relate to these identified outcomes. </a:t>
            </a:r>
          </a:p>
          <a:p>
            <a:pPr marL="171450" indent="-171450">
              <a:buFont typeface="Arial"/>
              <a:buChar char="•"/>
            </a:pPr>
            <a:endParaRPr lang="en-US" sz="1100" dirty="0"/>
          </a:p>
        </p:txBody>
      </p:sp>
      <p:sp>
        <p:nvSpPr>
          <p:cNvPr id="4" name="Slide Number Placeholder 3"/>
          <p:cNvSpPr>
            <a:spLocks noGrp="1"/>
          </p:cNvSpPr>
          <p:nvPr>
            <p:ph type="sldNum" sz="quarter" idx="10"/>
          </p:nvPr>
        </p:nvSpPr>
        <p:spPr/>
        <p:txBody>
          <a:bodyPr/>
          <a:lstStyle/>
          <a:p>
            <a:fld id="{3F7242FB-F25E-544B-B72F-E0B5A499AB48}" type="slidenum">
              <a:rPr lang="en-US" smtClean="0"/>
              <a:t>4</a:t>
            </a:fld>
            <a:endParaRPr lang="en-US" dirty="0"/>
          </a:p>
        </p:txBody>
      </p:sp>
    </p:spTree>
    <p:extLst>
      <p:ext uri="{BB962C8B-B14F-4D97-AF65-F5344CB8AC3E}">
        <p14:creationId xmlns:p14="http://schemas.microsoft.com/office/powerpoint/2010/main" val="32774971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555" eaLnBrk="0" hangingPunct="0">
              <a:defRPr>
                <a:solidFill>
                  <a:schemeClr val="tx1"/>
                </a:solidFill>
                <a:latin typeface="Arial" pitchFamily="34" charset="0"/>
                <a:ea typeface="ＭＳ Ｐゴシック" pitchFamily="34" charset="-128"/>
              </a:defRPr>
            </a:lvl1pPr>
            <a:lvl2pPr marL="735874" indent="-283028" defTabSz="913555" eaLnBrk="0" hangingPunct="0">
              <a:defRPr>
                <a:solidFill>
                  <a:schemeClr val="tx1"/>
                </a:solidFill>
                <a:latin typeface="Arial" pitchFamily="34" charset="0"/>
                <a:ea typeface="ＭＳ Ｐゴシック" pitchFamily="34" charset="-128"/>
              </a:defRPr>
            </a:lvl2pPr>
            <a:lvl3pPr marL="1132115" indent="-226423" defTabSz="913555" eaLnBrk="0" hangingPunct="0">
              <a:defRPr>
                <a:solidFill>
                  <a:schemeClr val="tx1"/>
                </a:solidFill>
                <a:latin typeface="Arial" pitchFamily="34" charset="0"/>
                <a:ea typeface="ＭＳ Ｐゴシック" pitchFamily="34" charset="-128"/>
              </a:defRPr>
            </a:lvl3pPr>
            <a:lvl4pPr marL="1584961" indent="-226423" defTabSz="913555" eaLnBrk="0" hangingPunct="0">
              <a:defRPr>
                <a:solidFill>
                  <a:schemeClr val="tx1"/>
                </a:solidFill>
                <a:latin typeface="Arial" pitchFamily="34" charset="0"/>
                <a:ea typeface="ＭＳ Ｐゴシック" pitchFamily="34" charset="-128"/>
              </a:defRPr>
            </a:lvl4pPr>
            <a:lvl5pPr marL="2037806" indent="-226423" defTabSz="913555" eaLnBrk="0" hangingPunct="0">
              <a:defRPr>
                <a:solidFill>
                  <a:schemeClr val="tx1"/>
                </a:solidFill>
                <a:latin typeface="Arial" pitchFamily="34" charset="0"/>
                <a:ea typeface="ＭＳ Ｐゴシック" pitchFamily="34" charset="-128"/>
              </a:defRPr>
            </a:lvl5pPr>
            <a:lvl6pPr marL="2490653" indent="-226423" defTabSz="91355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43499" indent="-226423" defTabSz="913555"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6345" indent="-226423" defTabSz="91355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9190" indent="-226423" defTabSz="91355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BD81738-BD3F-4CB0-BE23-39E466096162}" type="slidenum">
              <a:rPr lang="en-US"/>
              <a:pPr eaLnBrk="1" hangingPunct="1"/>
              <a:t>40</a:t>
            </a:fld>
            <a:endParaRPr lang="en-US" dirty="0"/>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xfrm>
            <a:off x="914401" y="4344025"/>
            <a:ext cx="5029200" cy="41144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100" dirty="0" smtClean="0">
                <a:latin typeface="+mj-lt"/>
                <a:ea typeface="ＭＳ Ｐゴシック" pitchFamily="34" charset="-128"/>
              </a:rPr>
              <a:t>Key Points:</a:t>
            </a:r>
          </a:p>
          <a:p>
            <a:pPr marL="171450" indent="-171450" eaLnBrk="1" hangingPunct="1">
              <a:spcBef>
                <a:spcPct val="0"/>
              </a:spcBef>
              <a:buFont typeface="Arial"/>
              <a:buChar char="•"/>
            </a:pPr>
            <a:r>
              <a:rPr lang="en-US" sz="1100" dirty="0" smtClean="0">
                <a:latin typeface="+mj-lt"/>
                <a:ea typeface="ＭＳ Ｐゴシック" pitchFamily="34" charset="-128"/>
              </a:rPr>
              <a:t>Summary of converging research reports on the benefits of partnership for all stakeholders.</a:t>
            </a:r>
          </a:p>
          <a:p>
            <a:pPr marL="171450" indent="-171450" eaLnBrk="1" hangingPunct="1">
              <a:spcBef>
                <a:spcPct val="0"/>
              </a:spcBef>
              <a:buFont typeface="Arial"/>
              <a:buChar char="•"/>
            </a:pPr>
            <a:r>
              <a:rPr lang="en-US" sz="1100" dirty="0" smtClean="0">
                <a:latin typeface="+mj-lt"/>
                <a:ea typeface="ＭＳ Ｐゴシック" pitchFamily="34" charset="-128"/>
              </a:rPr>
              <a:t>Focus on benefit, support &amp; strengthening of learning opportunities for student.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solidFill>
                  <a:srgbClr val="000000"/>
                </a:solidFill>
              </a:rPr>
              <a:t>Key Points: </a:t>
            </a:r>
          </a:p>
          <a:p>
            <a:pPr marL="171450" indent="-171450">
              <a:buFont typeface="Arial"/>
              <a:buChar char="•"/>
            </a:pPr>
            <a:r>
              <a:rPr lang="en-US" sz="1100" dirty="0" smtClean="0">
                <a:solidFill>
                  <a:srgbClr val="000000"/>
                </a:solidFill>
              </a:rPr>
              <a:t>The TELL Survey which has asked educators in Colorado about their work - in 2009, 2011, and 2013 -  has highlighted a key finding:  the teaching condition with the strongest connection with high student achievement is whether parents/guardians in the community are engaged, influential, and supportive of teachers and schools, across all school levels.  </a:t>
            </a:r>
          </a:p>
          <a:p>
            <a:pPr marL="171450" indent="-171450">
              <a:buFont typeface="Arial"/>
              <a:buChar char="•"/>
            </a:pPr>
            <a:r>
              <a:rPr lang="en-US" sz="1100" dirty="0" smtClean="0">
                <a:solidFill>
                  <a:srgbClr val="000000"/>
                </a:solidFill>
              </a:rPr>
              <a:t>This finding is similar to many studies over the past fifty years, which  continuously support the importance of families in their child’s education. </a:t>
            </a:r>
            <a:endParaRPr lang="en-US" sz="1100" dirty="0">
              <a:solidFill>
                <a:srgbClr val="000000"/>
              </a:solidFill>
            </a:endParaRPr>
          </a:p>
          <a:p>
            <a:pPr marL="171450" indent="-171450">
              <a:buFont typeface="Arial"/>
              <a:buChar char="•"/>
            </a:pPr>
            <a:endParaRPr lang="en-US" dirty="0"/>
          </a:p>
          <a:p>
            <a:pPr marL="171450" indent="-171450">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F9BF19FC-E5C9-244F-8AF6-53AC51CD20BB}" type="slidenum">
              <a:rPr lang="en-US" smtClean="0"/>
              <a:pPr/>
              <a:t>41</a:t>
            </a:fld>
            <a:endParaRPr lang="en-US" dirty="0"/>
          </a:p>
        </p:txBody>
      </p:sp>
    </p:spTree>
    <p:extLst>
      <p:ext uri="{BB962C8B-B14F-4D97-AF65-F5344CB8AC3E}">
        <p14:creationId xmlns:p14="http://schemas.microsoft.com/office/powerpoint/2010/main" val="229433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 </a:t>
            </a:r>
          </a:p>
          <a:p>
            <a:pPr marL="171450" indent="-171450">
              <a:buFont typeface="Arial"/>
              <a:buChar char="•"/>
            </a:pPr>
            <a:r>
              <a:rPr lang="en-US" sz="1100" dirty="0" smtClean="0"/>
              <a:t>The “C’s” are words starting with the letter C that help describe why learning supported at both home and school is so important.</a:t>
            </a:r>
          </a:p>
          <a:p>
            <a:pPr marL="171450" indent="-171450">
              <a:buFont typeface="Arial"/>
              <a:buChar char="•"/>
            </a:pPr>
            <a:r>
              <a:rPr lang="en-US" sz="1100" dirty="0" smtClean="0"/>
              <a:t>Other “C” words might be </a:t>
            </a:r>
            <a:r>
              <a:rPr lang="en-US" sz="1100" i="1" dirty="0" smtClean="0"/>
              <a:t>consistent, congruent, collaborative, communicated. </a:t>
            </a:r>
          </a:p>
          <a:p>
            <a:pPr marL="171450" indent="-171450">
              <a:buFont typeface="Arial"/>
              <a:buChar char="•"/>
            </a:pPr>
            <a:r>
              <a:rPr lang="en-US" sz="1100" dirty="0" smtClean="0"/>
              <a:t>The four facts about learning are based on many years of research in cognitive and educational psychology. </a:t>
            </a:r>
          </a:p>
          <a:p>
            <a:pPr marL="171450" indent="-171450">
              <a:buFont typeface="Arial"/>
              <a:buChar char="•"/>
            </a:pPr>
            <a:r>
              <a:rPr lang="en-US" sz="1100" dirty="0" smtClean="0"/>
              <a:t>Practice, generalization, and depth of processing all can occur both in and out of school.</a:t>
            </a:r>
          </a:p>
          <a:p>
            <a:pPr marL="171450" indent="-171450">
              <a:buFont typeface="Arial"/>
              <a:buChar char="•"/>
            </a:pPr>
            <a:r>
              <a:rPr lang="en-US" sz="1100" dirty="0" smtClean="0"/>
              <a:t>Students who talk everyday about their learning with their families or caregivers outside of school increase their understanding and retention. </a:t>
            </a:r>
            <a:endParaRPr lang="en-US" sz="1100" dirty="0"/>
          </a:p>
        </p:txBody>
      </p:sp>
      <p:sp>
        <p:nvSpPr>
          <p:cNvPr id="4" name="Slide Number Placeholder 3"/>
          <p:cNvSpPr>
            <a:spLocks noGrp="1"/>
          </p:cNvSpPr>
          <p:nvPr>
            <p:ph type="sldNum" sz="quarter" idx="10"/>
          </p:nvPr>
        </p:nvSpPr>
        <p:spPr/>
        <p:txBody>
          <a:bodyPr/>
          <a:lstStyle/>
          <a:p>
            <a:fld id="{3F7242FB-F25E-544B-B72F-E0B5A499AB48}" type="slidenum">
              <a:rPr lang="en-US" smtClean="0"/>
              <a:t>42</a:t>
            </a:fld>
            <a:endParaRPr lang="en-US" dirty="0"/>
          </a:p>
        </p:txBody>
      </p:sp>
    </p:spTree>
    <p:extLst>
      <p:ext uri="{BB962C8B-B14F-4D97-AF65-F5344CB8AC3E}">
        <p14:creationId xmlns:p14="http://schemas.microsoft.com/office/powerpoint/2010/main" val="29583577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 </a:t>
            </a:r>
          </a:p>
          <a:p>
            <a:pPr marL="171450" indent="-171450">
              <a:buFont typeface="Arial"/>
              <a:buChar char="•"/>
            </a:pPr>
            <a:r>
              <a:rPr lang="en-US" sz="1100" dirty="0" smtClean="0"/>
              <a:t>These simple actions have been shown by many researchers to positively influence student achievement.</a:t>
            </a:r>
          </a:p>
          <a:p>
            <a:pPr marL="171450" indent="-171450">
              <a:buFont typeface="Arial"/>
              <a:buChar char="•"/>
            </a:pPr>
            <a:r>
              <a:rPr lang="en-US" sz="1100" dirty="0" smtClean="0"/>
              <a:t>Every family and/or caregiver can discuss and encourage learning – every day.</a:t>
            </a:r>
          </a:p>
          <a:p>
            <a:pPr marL="171450" indent="-171450">
              <a:buFont typeface="Arial"/>
              <a:buChar char="•"/>
            </a:pPr>
            <a:r>
              <a:rPr lang="en-US" sz="1100" dirty="0" smtClean="0"/>
              <a:t>After school time is often a combined, shared responsibility between families and community resources and school supports – it is important to coordinate efforts.</a:t>
            </a:r>
            <a:endParaRPr lang="en-US" sz="1100" dirty="0"/>
          </a:p>
        </p:txBody>
      </p:sp>
      <p:sp>
        <p:nvSpPr>
          <p:cNvPr id="4" name="Slide Number Placeholder 3"/>
          <p:cNvSpPr>
            <a:spLocks noGrp="1"/>
          </p:cNvSpPr>
          <p:nvPr>
            <p:ph type="sldNum" sz="quarter" idx="10"/>
          </p:nvPr>
        </p:nvSpPr>
        <p:spPr/>
        <p:txBody>
          <a:bodyPr/>
          <a:lstStyle/>
          <a:p>
            <a:fld id="{3F7242FB-F25E-544B-B72F-E0B5A499AB48}" type="slidenum">
              <a:rPr lang="en-US" smtClean="0"/>
              <a:t>43</a:t>
            </a:fld>
            <a:endParaRPr lang="en-US" dirty="0"/>
          </a:p>
        </p:txBody>
      </p:sp>
    </p:spTree>
    <p:extLst>
      <p:ext uri="{BB962C8B-B14F-4D97-AF65-F5344CB8AC3E}">
        <p14:creationId xmlns:p14="http://schemas.microsoft.com/office/powerpoint/2010/main" val="13682624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474" eaLnBrk="0" hangingPunct="0">
              <a:defRPr>
                <a:solidFill>
                  <a:schemeClr val="tx1"/>
                </a:solidFill>
                <a:latin typeface="Arial" pitchFamily="34" charset="0"/>
                <a:ea typeface="ＭＳ Ｐゴシック" pitchFamily="34" charset="-128"/>
              </a:defRPr>
            </a:lvl1pPr>
            <a:lvl2pPr marL="735808" indent="-283003" defTabSz="913474" eaLnBrk="0" hangingPunct="0">
              <a:defRPr>
                <a:solidFill>
                  <a:schemeClr val="tx1"/>
                </a:solidFill>
                <a:latin typeface="Arial" pitchFamily="34" charset="0"/>
                <a:ea typeface="ＭＳ Ｐゴシック" pitchFamily="34" charset="-128"/>
              </a:defRPr>
            </a:lvl2pPr>
            <a:lvl3pPr marL="1132014" indent="-226403" defTabSz="913474" eaLnBrk="0" hangingPunct="0">
              <a:defRPr>
                <a:solidFill>
                  <a:schemeClr val="tx1"/>
                </a:solidFill>
                <a:latin typeface="Arial" pitchFamily="34" charset="0"/>
                <a:ea typeface="ＭＳ Ｐゴシック" pitchFamily="34" charset="-128"/>
              </a:defRPr>
            </a:lvl3pPr>
            <a:lvl4pPr marL="1584820" indent="-226403" defTabSz="913474" eaLnBrk="0" hangingPunct="0">
              <a:defRPr>
                <a:solidFill>
                  <a:schemeClr val="tx1"/>
                </a:solidFill>
                <a:latin typeface="Arial" pitchFamily="34" charset="0"/>
                <a:ea typeface="ＭＳ Ｐゴシック" pitchFamily="34" charset="-128"/>
              </a:defRPr>
            </a:lvl4pPr>
            <a:lvl5pPr marL="2037625" indent="-226403" defTabSz="913474" eaLnBrk="0" hangingPunct="0">
              <a:defRPr>
                <a:solidFill>
                  <a:schemeClr val="tx1"/>
                </a:solidFill>
                <a:latin typeface="Arial" pitchFamily="34" charset="0"/>
                <a:ea typeface="ＭＳ Ｐゴシック" pitchFamily="34" charset="-128"/>
              </a:defRPr>
            </a:lvl5pPr>
            <a:lvl6pPr marL="2490431" indent="-226403" defTabSz="913474" eaLnBrk="0" fontAlgn="base" hangingPunct="0">
              <a:spcBef>
                <a:spcPct val="0"/>
              </a:spcBef>
              <a:spcAft>
                <a:spcPct val="0"/>
              </a:spcAft>
              <a:defRPr>
                <a:solidFill>
                  <a:schemeClr val="tx1"/>
                </a:solidFill>
                <a:latin typeface="Arial" pitchFamily="34" charset="0"/>
                <a:ea typeface="ＭＳ Ｐゴシック" pitchFamily="34" charset="-128"/>
              </a:defRPr>
            </a:lvl6pPr>
            <a:lvl7pPr marL="2943237" indent="-226403" defTabSz="913474"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6042" indent="-226403" defTabSz="913474"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8847" indent="-226403" defTabSz="913474"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EFC0997-DAD7-441A-AC1A-069CAF28C58B}" type="slidenum">
              <a:rPr lang="en-US"/>
              <a:pPr eaLnBrk="1" hangingPunct="1"/>
              <a:t>44</a:t>
            </a:fld>
            <a:endParaRPr lang="en-US" dirty="0"/>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xfrm>
            <a:off x="914401" y="4344026"/>
            <a:ext cx="5029200" cy="41144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100" dirty="0" smtClean="0">
                <a:latin typeface="Calibri"/>
                <a:ea typeface="ＭＳ Ｐゴシック" pitchFamily="34" charset="-128"/>
                <a:cs typeface="Calibri"/>
              </a:rPr>
              <a:t>Key Points:</a:t>
            </a:r>
          </a:p>
          <a:p>
            <a:pPr marL="171435" indent="-171435">
              <a:spcBef>
                <a:spcPct val="0"/>
              </a:spcBef>
              <a:buFont typeface="Arial"/>
              <a:buChar char="•"/>
            </a:pPr>
            <a:r>
              <a:rPr lang="en-US" sz="1100" dirty="0" smtClean="0">
                <a:latin typeface="Calibri"/>
                <a:ea typeface="ＭＳ Ｐゴシック" pitchFamily="34" charset="-128"/>
                <a:cs typeface="Calibri"/>
              </a:rPr>
              <a:t>Applying partnering efforts to families with culturally &amp; linguistically diversity can be challenging, complex – but is beneficial and important.</a:t>
            </a:r>
          </a:p>
          <a:p>
            <a:pPr marL="171435" indent="-171435">
              <a:spcBef>
                <a:spcPct val="0"/>
              </a:spcBef>
              <a:buFont typeface="Arial"/>
              <a:buChar char="•"/>
            </a:pPr>
            <a:r>
              <a:rPr lang="en-US" sz="1100" dirty="0" smtClean="0">
                <a:latin typeface="Calibri"/>
                <a:ea typeface="ＭＳ Ｐゴシック" pitchFamily="34" charset="-128"/>
                <a:cs typeface="Calibri"/>
              </a:rPr>
              <a:t>Additional time &amp; resources often needed.</a:t>
            </a:r>
          </a:p>
          <a:p>
            <a:pPr marL="171435" indent="-171435">
              <a:spcBef>
                <a:spcPct val="0"/>
              </a:spcBef>
              <a:buFont typeface="Arial"/>
              <a:buChar char="•"/>
            </a:pPr>
            <a:r>
              <a:rPr lang="en-US" sz="1100" dirty="0" smtClean="0">
                <a:latin typeface="Calibri"/>
                <a:ea typeface="ＭＳ Ｐゴシック" pitchFamily="34" charset="-128"/>
                <a:cs typeface="Calibri"/>
              </a:rPr>
              <a:t>Research cited above validates why &amp; how schools need to pursue outreach to every  student &amp; families with perseverance and intentionality.</a:t>
            </a:r>
          </a:p>
          <a:p>
            <a:pPr marL="171435" indent="-171435">
              <a:spcBef>
                <a:spcPct val="0"/>
              </a:spcBef>
              <a:buFont typeface="Arial"/>
              <a:buChar char="•"/>
            </a:pPr>
            <a:r>
              <a:rPr lang="en-US" sz="1100" dirty="0" smtClean="0">
                <a:latin typeface="Calibri"/>
                <a:ea typeface="ＭＳ Ｐゴシック" pitchFamily="34" charset="-128"/>
                <a:cs typeface="Calibri"/>
              </a:rPr>
              <a:t>Specific programs that relate to sharing about learning are important. </a:t>
            </a:r>
          </a:p>
          <a:p>
            <a:pPr eaLnBrk="1" hangingPunct="1">
              <a:spcBef>
                <a:spcPct val="0"/>
              </a:spcBef>
            </a:pPr>
            <a:endParaRPr lang="en-US" dirty="0" smtClean="0">
              <a:latin typeface="Arial" pitchFamily="34" charset="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35874" indent="-283028" eaLnBrk="0" hangingPunct="0">
              <a:defRPr sz="2400">
                <a:solidFill>
                  <a:schemeClr val="tx1"/>
                </a:solidFill>
                <a:latin typeface="Arial" pitchFamily="34" charset="0"/>
                <a:ea typeface="ＭＳ Ｐゴシック" pitchFamily="34" charset="-128"/>
              </a:defRPr>
            </a:lvl2pPr>
            <a:lvl3pPr marL="1132115" indent="-226423" eaLnBrk="0" hangingPunct="0">
              <a:defRPr sz="2400">
                <a:solidFill>
                  <a:schemeClr val="tx1"/>
                </a:solidFill>
                <a:latin typeface="Arial" pitchFamily="34" charset="0"/>
                <a:ea typeface="ＭＳ Ｐゴシック" pitchFamily="34" charset="-128"/>
              </a:defRPr>
            </a:lvl3pPr>
            <a:lvl4pPr marL="1584961" indent="-226423" eaLnBrk="0" hangingPunct="0">
              <a:defRPr sz="2400">
                <a:solidFill>
                  <a:schemeClr val="tx1"/>
                </a:solidFill>
                <a:latin typeface="Arial" pitchFamily="34" charset="0"/>
                <a:ea typeface="ＭＳ Ｐゴシック" pitchFamily="34" charset="-128"/>
              </a:defRPr>
            </a:lvl4pPr>
            <a:lvl5pPr marL="2037806" indent="-226423" eaLnBrk="0" hangingPunct="0">
              <a:defRPr sz="2400">
                <a:solidFill>
                  <a:schemeClr val="tx1"/>
                </a:solidFill>
                <a:latin typeface="Arial" pitchFamily="34" charset="0"/>
                <a:ea typeface="ＭＳ Ｐゴシック" pitchFamily="34" charset="-128"/>
              </a:defRPr>
            </a:lvl5pPr>
            <a:lvl6pPr marL="2490653" indent="-22642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43499" indent="-22642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396345" indent="-22642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49190" indent="-22642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0BFE562-F092-44EF-B5A1-836A024A9F1D}" type="slidenum">
              <a:rPr lang="en-US" sz="1200"/>
              <a:pPr eaLnBrk="1" hangingPunct="1"/>
              <a:t>45</a:t>
            </a:fld>
            <a:endParaRPr lang="en-US" sz="1200" dirty="0"/>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noChangeArrowheads="1"/>
          </p:cNvSpPr>
          <p:nvPr>
            <p:ph type="body" idx="1"/>
          </p:nvPr>
        </p:nvSpPr>
        <p:spPr bwMode="auto">
          <a:xfrm>
            <a:off x="914401" y="4344025"/>
            <a:ext cx="5029200" cy="41144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100" dirty="0" smtClean="0">
                <a:latin typeface="Calibri"/>
                <a:ea typeface="ＭＳ Ｐゴシック" pitchFamily="34" charset="-128"/>
                <a:cs typeface="Calibri"/>
              </a:rPr>
              <a:t>Key Points:</a:t>
            </a:r>
          </a:p>
          <a:p>
            <a:pPr marL="171450" indent="-171450" eaLnBrk="1" hangingPunct="1">
              <a:spcBef>
                <a:spcPct val="0"/>
              </a:spcBef>
              <a:buFont typeface="Arial"/>
              <a:buChar char="•"/>
            </a:pPr>
            <a:r>
              <a:rPr lang="en-US" sz="1100" dirty="0" smtClean="0">
                <a:latin typeface="Calibri"/>
                <a:ea typeface="ＭＳ Ｐゴシック" pitchFamily="34" charset="-128"/>
                <a:cs typeface="Calibri"/>
              </a:rPr>
              <a:t>It is important to stress that a key is making homework a natural “touch point” between home and school.</a:t>
            </a:r>
          </a:p>
          <a:p>
            <a:pPr marL="171450" indent="-171450" eaLnBrk="1" hangingPunct="1">
              <a:spcBef>
                <a:spcPct val="0"/>
              </a:spcBef>
              <a:buFont typeface="Arial"/>
              <a:buChar char="•"/>
            </a:pPr>
            <a:r>
              <a:rPr lang="en-US" sz="1100" dirty="0" smtClean="0">
                <a:latin typeface="Calibri"/>
                <a:ea typeface="ＭＳ Ｐゴシック" pitchFamily="34" charset="-128"/>
                <a:cs typeface="Calibri"/>
              </a:rPr>
              <a:t>Homework can involve others besides family members and often needs to – because of time, logistics, skill levels.</a:t>
            </a:r>
          </a:p>
          <a:p>
            <a:pPr marL="171450" indent="-171450" eaLnBrk="1" hangingPunct="1">
              <a:spcBef>
                <a:spcPct val="0"/>
              </a:spcBef>
              <a:buFont typeface="Arial"/>
              <a:buChar char="•"/>
            </a:pPr>
            <a:r>
              <a:rPr lang="en-US" sz="1100" dirty="0" smtClean="0">
                <a:latin typeface="Calibri"/>
                <a:ea typeface="ＭＳ Ｐゴシック" pitchFamily="34" charset="-128"/>
                <a:cs typeface="Calibri"/>
              </a:rPr>
              <a:t>Homework needs to be considered as both home and school learning.</a:t>
            </a:r>
          </a:p>
          <a:p>
            <a:pPr marL="171450" indent="-171450" eaLnBrk="1" hangingPunct="1">
              <a:spcBef>
                <a:spcPct val="0"/>
              </a:spcBef>
              <a:buFont typeface="Arial"/>
              <a:buChar char="•"/>
            </a:pPr>
            <a:r>
              <a:rPr lang="en-US" sz="1100" dirty="0" smtClean="0">
                <a:latin typeface="Calibri"/>
                <a:ea typeface="ＭＳ Ｐゴシック" pitchFamily="34" charset="-128"/>
                <a:cs typeface="Calibri"/>
              </a:rPr>
              <a:t>”Interactive homework” is when the teacher assigns a task for families and students to accomplish together; can be a student teaching a lesson. </a:t>
            </a:r>
          </a:p>
          <a:p>
            <a:pPr marL="171450" indent="-171450" eaLnBrk="1" hangingPunct="1">
              <a:spcBef>
                <a:spcPct val="0"/>
              </a:spcBef>
              <a:buFont typeface="Arial"/>
              <a:buChar char="•"/>
            </a:pPr>
            <a:r>
              <a:rPr lang="en-US" sz="1100" dirty="0" smtClean="0">
                <a:latin typeface="Calibri"/>
                <a:ea typeface="ＭＳ Ｐゴシック" pitchFamily="34" charset="-128"/>
                <a:cs typeface="Calibri"/>
              </a:rPr>
              <a:t>Homework is to be considered “expanded learning” – and every child needs to have this opportunity. </a:t>
            </a:r>
          </a:p>
          <a:p>
            <a:pPr marL="171450" indent="-171450" eaLnBrk="1" hangingPunct="1">
              <a:spcBef>
                <a:spcPct val="0"/>
              </a:spcBef>
              <a:buFont typeface="Arial"/>
              <a:buChar char="•"/>
            </a:pPr>
            <a:r>
              <a:rPr lang="en-US" sz="1100" dirty="0" smtClean="0">
                <a:latin typeface="Calibri"/>
                <a:ea typeface="ＭＳ Ｐゴシック" pitchFamily="34" charset="-128"/>
                <a:cs typeface="Calibri"/>
              </a:rPr>
              <a:t>If problems, these should be solved mutually with school, home, student, and resources if appropriate.</a:t>
            </a:r>
          </a:p>
          <a:p>
            <a:pPr marL="171450" indent="-171450" eaLnBrk="1" hangingPunct="1">
              <a:spcBef>
                <a:spcPct val="0"/>
              </a:spcBef>
              <a:buFont typeface="Arial"/>
              <a:buChar char="•"/>
            </a:pPr>
            <a:r>
              <a:rPr lang="en-US" sz="1100" dirty="0" smtClean="0">
                <a:latin typeface="Calibri"/>
                <a:ea typeface="ＭＳ Ｐゴシック" pitchFamily="34" charset="-128"/>
                <a:cs typeface="Calibri"/>
              </a:rPr>
              <a:t>Basic actions can improve student achievement and are manageable strategies for most families.</a:t>
            </a:r>
          </a:p>
          <a:p>
            <a:pPr marL="171450" indent="-171450" eaLnBrk="1" hangingPunct="1">
              <a:spcBef>
                <a:spcPct val="0"/>
              </a:spcBef>
              <a:buFont typeface="Arial"/>
              <a:buChar char="•"/>
            </a:pPr>
            <a:r>
              <a:rPr lang="en-US" sz="1100" dirty="0" smtClean="0">
                <a:latin typeface="Calibri"/>
                <a:ea typeface="ＭＳ Ｐゴシック" pitchFamily="34" charset="-128"/>
                <a:cs typeface="Calibri"/>
              </a:rPr>
              <a:t>Important for families to have information and to know how to access support if difficulties.</a:t>
            </a:r>
          </a:p>
          <a:p>
            <a:pPr marL="171450" indent="-171450" eaLnBrk="1" hangingPunct="1">
              <a:spcBef>
                <a:spcPct val="0"/>
              </a:spcBef>
              <a:buFont typeface="Arial"/>
              <a:buChar char="•"/>
            </a:pPr>
            <a:r>
              <a:rPr lang="en-US" sz="1100" dirty="0" smtClean="0">
                <a:latin typeface="Calibri"/>
                <a:ea typeface="ＭＳ Ｐゴシック" pitchFamily="34" charset="-128"/>
                <a:cs typeface="Calibri"/>
              </a:rPr>
              <a:t>Important for educators to embrace concept that for many families actions are how they support the school, teachers and learning at home vs. more traditional </a:t>
            </a:r>
            <a:r>
              <a:rPr lang="ja-JP" altLang="en-US" sz="1100" dirty="0" smtClean="0">
                <a:latin typeface="Calibri"/>
                <a:ea typeface="ＭＳ Ｐゴシック" pitchFamily="34" charset="-128"/>
                <a:cs typeface="Calibri"/>
              </a:rPr>
              <a:t>“</a:t>
            </a:r>
            <a:r>
              <a:rPr lang="en-US" altLang="ja-JP" sz="1100" dirty="0" smtClean="0">
                <a:latin typeface="Calibri"/>
                <a:ea typeface="ＭＳ Ｐゴシック" pitchFamily="34" charset="-128"/>
                <a:cs typeface="Calibri"/>
              </a:rPr>
              <a:t>at school</a:t>
            </a:r>
            <a:r>
              <a:rPr lang="ja-JP" altLang="en-US" sz="1100" dirty="0" smtClean="0">
                <a:latin typeface="Calibri"/>
                <a:ea typeface="ＭＳ Ｐゴシック" pitchFamily="34" charset="-128"/>
                <a:cs typeface="Calibri"/>
              </a:rPr>
              <a:t>”</a:t>
            </a:r>
            <a:r>
              <a:rPr lang="en-US" altLang="ja-JP" sz="1100" dirty="0" smtClean="0">
                <a:latin typeface="Calibri"/>
                <a:ea typeface="ＭＳ Ｐゴシック" pitchFamily="34" charset="-128"/>
                <a:cs typeface="Calibri"/>
              </a:rPr>
              <a:t> activities.</a:t>
            </a:r>
            <a:r>
              <a:rPr lang="en-US" altLang="ja-JP" dirty="0" smtClean="0">
                <a:latin typeface="+mj-lt"/>
                <a:ea typeface="ＭＳ Ｐゴシック" pitchFamily="34" charset="-128"/>
              </a:rPr>
              <a:t>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35787" indent="-282994" eaLnBrk="0" hangingPunct="0">
              <a:defRPr sz="2400">
                <a:solidFill>
                  <a:schemeClr val="tx1"/>
                </a:solidFill>
                <a:latin typeface="Arial" pitchFamily="34" charset="0"/>
                <a:ea typeface="ＭＳ Ｐゴシック" pitchFamily="34" charset="-128"/>
              </a:defRPr>
            </a:lvl2pPr>
            <a:lvl3pPr marL="1131982" indent="-226396" eaLnBrk="0" hangingPunct="0">
              <a:defRPr sz="2400">
                <a:solidFill>
                  <a:schemeClr val="tx1"/>
                </a:solidFill>
                <a:latin typeface="Arial" pitchFamily="34" charset="0"/>
                <a:ea typeface="ＭＳ Ｐゴシック" pitchFamily="34" charset="-128"/>
              </a:defRPr>
            </a:lvl3pPr>
            <a:lvl4pPr marL="1584773" indent="-226396" eaLnBrk="0" hangingPunct="0">
              <a:defRPr sz="2400">
                <a:solidFill>
                  <a:schemeClr val="tx1"/>
                </a:solidFill>
                <a:latin typeface="Arial" pitchFamily="34" charset="0"/>
                <a:ea typeface="ＭＳ Ｐゴシック" pitchFamily="34" charset="-128"/>
              </a:defRPr>
            </a:lvl4pPr>
            <a:lvl5pPr marL="2037565" indent="-226396" eaLnBrk="0" hangingPunct="0">
              <a:defRPr sz="2400">
                <a:solidFill>
                  <a:schemeClr val="tx1"/>
                </a:solidFill>
                <a:latin typeface="Arial" pitchFamily="34" charset="0"/>
                <a:ea typeface="ＭＳ Ｐゴシック" pitchFamily="34" charset="-128"/>
              </a:defRPr>
            </a:lvl5pPr>
            <a:lvl6pPr marL="2490358" indent="-226396"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43151" indent="-226396"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395944" indent="-226396"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48735" indent="-226396"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0BFE562-F092-44EF-B5A1-836A024A9F1D}" type="slidenum">
              <a:rPr lang="en-US" sz="1200"/>
              <a:pPr eaLnBrk="1" hangingPunct="1"/>
              <a:t>46</a:t>
            </a:fld>
            <a:endParaRPr lang="en-US" sz="1200" dirty="0"/>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noChangeArrowheads="1"/>
          </p:cNvSpPr>
          <p:nvPr>
            <p:ph type="body" idx="1"/>
          </p:nvPr>
        </p:nvSpPr>
        <p:spPr bwMode="auto">
          <a:xfrm>
            <a:off x="914402" y="4344025"/>
            <a:ext cx="5029200" cy="41144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100" dirty="0" smtClean="0">
                <a:latin typeface="Calibri"/>
                <a:ea typeface="ＭＳ Ｐゴシック" pitchFamily="34" charset="-128"/>
                <a:cs typeface="Calibri"/>
              </a:rPr>
              <a:t>Key  Points:</a:t>
            </a:r>
            <a:endParaRPr lang="en-US" sz="1100" dirty="0">
              <a:latin typeface="Calibri"/>
              <a:ea typeface="ＭＳ Ｐゴシック" pitchFamily="34" charset="-128"/>
              <a:cs typeface="Calibri"/>
            </a:endParaRPr>
          </a:p>
          <a:p>
            <a:pPr marL="171430" indent="-171430">
              <a:spcBef>
                <a:spcPct val="0"/>
              </a:spcBef>
              <a:buFont typeface="Arial"/>
              <a:buChar char="•"/>
            </a:pPr>
            <a:r>
              <a:rPr lang="en-US" sz="1100" dirty="0" smtClean="0">
                <a:latin typeface="Calibri"/>
                <a:ea typeface="ＭＳ Ｐゴシック" pitchFamily="34" charset="-128"/>
                <a:cs typeface="Calibri"/>
              </a:rPr>
              <a:t>There are always challenges in school, family, and community partnering – and solutions.</a:t>
            </a:r>
          </a:p>
          <a:p>
            <a:pPr marL="171430" indent="-171430">
              <a:spcBef>
                <a:spcPct val="0"/>
              </a:spcBef>
              <a:buFont typeface="Arial"/>
              <a:buChar char="•"/>
            </a:pPr>
            <a:r>
              <a:rPr lang="en-US" sz="1100" dirty="0" smtClean="0">
                <a:latin typeface="Calibri"/>
                <a:ea typeface="ＭＳ Ｐゴシック" pitchFamily="34" charset="-128"/>
                <a:cs typeface="Calibri"/>
              </a:rPr>
              <a:t>It is important to know what the research says works: defining specific responsibilities for each party (including everyone in the school, students too!), making communication and times work; “out of the box” thinking – such as about flexible hours, meeting in community centers, providing transportation, home visits – is helpful. </a:t>
            </a:r>
          </a:p>
          <a:p>
            <a:pPr marL="171430" indent="-171430">
              <a:spcBef>
                <a:spcPct val="0"/>
              </a:spcBef>
              <a:buFont typeface="Arial"/>
              <a:buChar char="•"/>
            </a:pPr>
            <a:r>
              <a:rPr lang="en-US" sz="1100" dirty="0" smtClean="0">
                <a:latin typeface="Calibri"/>
                <a:ea typeface="ＭＳ Ｐゴシック" pitchFamily="34" charset="-128"/>
                <a:cs typeface="Calibri"/>
              </a:rPr>
              <a:t>When there are learning concerns, partnering intensity and communication frequency increase; it is always most effective to work with all adults in a student’s life to problem-solve and intervene effectively.</a:t>
            </a:r>
          </a:p>
          <a:p>
            <a:pPr eaLnBrk="1" hangingPunct="1">
              <a:spcBef>
                <a:spcPct val="0"/>
              </a:spcBef>
            </a:pPr>
            <a:endParaRPr lang="en-US" dirty="0" smtClean="0">
              <a:solidFill>
                <a:srgbClr val="0A3363"/>
              </a:solidFill>
              <a:latin typeface="Arial" pitchFamily="34" charset="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555" eaLnBrk="0" hangingPunct="0">
              <a:defRPr sz="2400">
                <a:solidFill>
                  <a:schemeClr val="tx1"/>
                </a:solidFill>
                <a:latin typeface="Arial" pitchFamily="34" charset="0"/>
                <a:ea typeface="ＭＳ Ｐゴシック" pitchFamily="34" charset="-128"/>
              </a:defRPr>
            </a:lvl1pPr>
            <a:lvl2pPr marL="735874" indent="-283028" defTabSz="913555" eaLnBrk="0" hangingPunct="0">
              <a:defRPr sz="2400">
                <a:solidFill>
                  <a:schemeClr val="tx1"/>
                </a:solidFill>
                <a:latin typeface="Arial" pitchFamily="34" charset="0"/>
                <a:ea typeface="ＭＳ Ｐゴシック" pitchFamily="34" charset="-128"/>
              </a:defRPr>
            </a:lvl2pPr>
            <a:lvl3pPr marL="1132115" indent="-226423" defTabSz="913555" eaLnBrk="0" hangingPunct="0">
              <a:defRPr sz="2400">
                <a:solidFill>
                  <a:schemeClr val="tx1"/>
                </a:solidFill>
                <a:latin typeface="Arial" pitchFamily="34" charset="0"/>
                <a:ea typeface="ＭＳ Ｐゴシック" pitchFamily="34" charset="-128"/>
              </a:defRPr>
            </a:lvl3pPr>
            <a:lvl4pPr marL="1584961" indent="-226423" defTabSz="913555" eaLnBrk="0" hangingPunct="0">
              <a:defRPr sz="2400">
                <a:solidFill>
                  <a:schemeClr val="tx1"/>
                </a:solidFill>
                <a:latin typeface="Arial" pitchFamily="34" charset="0"/>
                <a:ea typeface="ＭＳ Ｐゴシック" pitchFamily="34" charset="-128"/>
              </a:defRPr>
            </a:lvl4pPr>
            <a:lvl5pPr marL="2037806" indent="-226423" defTabSz="913555" eaLnBrk="0" hangingPunct="0">
              <a:defRPr sz="2400">
                <a:solidFill>
                  <a:schemeClr val="tx1"/>
                </a:solidFill>
                <a:latin typeface="Arial" pitchFamily="34" charset="0"/>
                <a:ea typeface="ＭＳ Ｐゴシック" pitchFamily="34" charset="-128"/>
              </a:defRPr>
            </a:lvl5pPr>
            <a:lvl6pPr marL="2490653" indent="-226423" defTabSz="91355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43499" indent="-226423" defTabSz="91355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396345" indent="-226423" defTabSz="91355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49190" indent="-226423" defTabSz="91355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3CDB24D-B46A-467D-B7FD-0B73AC2C5FA5}" type="slidenum">
              <a:rPr lang="en-US" sz="1200"/>
              <a:pPr eaLnBrk="1" hangingPunct="1"/>
              <a:t>47</a:t>
            </a:fld>
            <a:endParaRPr lang="en-US" sz="1200" dirty="0"/>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p:cNvSpPr>
            <a:spLocks noGrp="1" noChangeArrowheads="1"/>
          </p:cNvSpPr>
          <p:nvPr>
            <p:ph type="body" idx="1"/>
          </p:nvPr>
        </p:nvSpPr>
        <p:spPr bwMode="auto">
          <a:xfrm>
            <a:off x="914401" y="4344026"/>
            <a:ext cx="5029200" cy="41129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100" dirty="0" smtClean="0">
                <a:latin typeface="+mj-lt"/>
                <a:ea typeface="ＭＳ Ｐゴシック" pitchFamily="34" charset="-128"/>
              </a:rPr>
              <a:t>Key Points: </a:t>
            </a:r>
          </a:p>
          <a:p>
            <a:pPr marL="171450" indent="-171450" eaLnBrk="1" hangingPunct="1">
              <a:buFont typeface="Arial"/>
              <a:buChar char="•"/>
            </a:pPr>
            <a:r>
              <a:rPr lang="en-US" sz="1100" dirty="0" smtClean="0">
                <a:latin typeface="+mj-lt"/>
                <a:ea typeface="ＭＳ Ｐゴシック" pitchFamily="34" charset="-128"/>
              </a:rPr>
              <a:t>Some specific strategies that have reported effectiveness supporting secondary family-school partnering.</a:t>
            </a:r>
          </a:p>
          <a:p>
            <a:pPr marL="171450" indent="-171450">
              <a:buFont typeface="Arial"/>
              <a:buChar char="•"/>
            </a:pPr>
            <a:r>
              <a:rPr lang="en-US" sz="1100" dirty="0" smtClean="0">
                <a:latin typeface="+mj-lt"/>
                <a:ea typeface="ＭＳ Ｐゴシック" pitchFamily="34" charset="-128"/>
              </a:rPr>
              <a:t>Partnering is still very important in secondary schools – it needs to be intentional, strategic, and thorough.</a:t>
            </a:r>
          </a:p>
          <a:p>
            <a:pPr marL="171450" indent="-171450">
              <a:buFont typeface="Arial"/>
              <a:buChar char="•"/>
            </a:pPr>
            <a:r>
              <a:rPr lang="en-US" sz="1100" dirty="0" smtClean="0">
                <a:latin typeface="+mj-lt"/>
                <a:ea typeface="ＭＳ Ｐゴシック" pitchFamily="34" charset="-128"/>
              </a:rPr>
              <a:t>Families need to know their “job” and what is available.</a:t>
            </a:r>
          </a:p>
          <a:p>
            <a:pPr marL="171450" indent="-171450">
              <a:buFont typeface="Arial"/>
              <a:buChar char="•"/>
            </a:pPr>
            <a:r>
              <a:rPr lang="en-US" sz="1100" dirty="0" smtClean="0">
                <a:latin typeface="+mj-lt"/>
                <a:ea typeface="ＭＳ Ｐゴシック" pitchFamily="34" charset="-128"/>
              </a:rPr>
              <a:t>Families need to know how to support postsecondary workforce readiness. </a:t>
            </a:r>
          </a:p>
          <a:p>
            <a:pPr marL="171450" indent="-171450" eaLnBrk="1" hangingPunct="1">
              <a:buFont typeface="Arial"/>
              <a:buChar char="•"/>
            </a:pPr>
            <a:r>
              <a:rPr lang="en-US" sz="1100" dirty="0" smtClean="0">
                <a:latin typeface="+mj-lt"/>
                <a:ea typeface="ＭＳ Ｐゴシック" pitchFamily="34" charset="-128"/>
              </a:rPr>
              <a:t>Conclusion:  when schools take lead, reach out, make personal contact &amp; provide information, families &amp; students respond (&amp; educators learn too &amp; feel supported!).</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solidFill>
                  <a:srgbClr val="000000"/>
                </a:solidFill>
              </a:rPr>
              <a:t>Key Discussion Points: </a:t>
            </a:r>
          </a:p>
          <a:p>
            <a:r>
              <a:rPr lang="en-US" sz="1100" dirty="0" smtClean="0">
                <a:solidFill>
                  <a:srgbClr val="000000"/>
                </a:solidFill>
              </a:rPr>
              <a:t>Laws are continually being revised and reauthorized. It is important to monitor and revise practices accordingly. </a:t>
            </a:r>
          </a:p>
          <a:p>
            <a:pPr marL="171403" indent="-171403">
              <a:buFont typeface="Arial"/>
              <a:buChar char="•"/>
            </a:pPr>
            <a:r>
              <a:rPr lang="en-US" sz="1100" dirty="0" smtClean="0">
                <a:solidFill>
                  <a:srgbClr val="000000"/>
                </a:solidFill>
              </a:rPr>
              <a:t>Recent federal and state laws have been informed by the research and focus on the importance of partnering with families in student achievement.</a:t>
            </a:r>
          </a:p>
          <a:p>
            <a:pPr marL="171403" indent="-171403">
              <a:buFont typeface="Arial"/>
              <a:buChar char="•"/>
            </a:pPr>
            <a:r>
              <a:rPr lang="en-US" sz="1100" dirty="0" smtClean="0">
                <a:solidFill>
                  <a:srgbClr val="000000"/>
                </a:solidFill>
              </a:rPr>
              <a:t>We won’t discuss each, but we show them here for your reference.</a:t>
            </a:r>
          </a:p>
          <a:p>
            <a:pPr marL="171403" indent="-171403">
              <a:buFont typeface="Arial"/>
              <a:buChar char="•"/>
            </a:pPr>
            <a:r>
              <a:rPr lang="en-US" sz="1100" dirty="0" smtClean="0">
                <a:solidFill>
                  <a:srgbClr val="000000"/>
                </a:solidFill>
              </a:rPr>
              <a:t>Each has clear and explicit mandates which need to be integrated into the everyday practices of educators and families in working with students.</a:t>
            </a:r>
          </a:p>
          <a:p>
            <a:r>
              <a:rPr lang="en-US" sz="1100" dirty="0" smtClean="0">
                <a:solidFill>
                  <a:srgbClr val="000000"/>
                </a:solidFill>
              </a:rPr>
              <a:t>Federal laws provide the overall framework.</a:t>
            </a:r>
          </a:p>
          <a:p>
            <a:pPr marL="171403" indent="-171403">
              <a:buFont typeface="Arial"/>
              <a:buChar char="•"/>
            </a:pPr>
            <a:r>
              <a:rPr lang="en-US" sz="1100" dirty="0" smtClean="0">
                <a:solidFill>
                  <a:srgbClr val="000000"/>
                </a:solidFill>
              </a:rPr>
              <a:t>ESEA - defines parent involvement, first statutory definition:</a:t>
            </a:r>
          </a:p>
          <a:p>
            <a:pPr marL="628475" lvl="1" indent="-171403">
              <a:buFont typeface="Arial"/>
              <a:buChar char="•"/>
            </a:pPr>
            <a:r>
              <a:rPr lang="en-US" sz="1100" dirty="0" smtClean="0">
                <a:solidFill>
                  <a:srgbClr val="000000"/>
                </a:solidFill>
              </a:rPr>
              <a:t>Regular, two-way communication.</a:t>
            </a:r>
          </a:p>
          <a:p>
            <a:pPr marL="628475" lvl="1" indent="-171403">
              <a:buFont typeface="Arial"/>
              <a:buChar char="•"/>
            </a:pPr>
            <a:r>
              <a:rPr lang="en-US" sz="1100" dirty="0" smtClean="0">
                <a:solidFill>
                  <a:srgbClr val="000000"/>
                </a:solidFill>
              </a:rPr>
              <a:t>Integral role in assisting with children’s learning.</a:t>
            </a:r>
          </a:p>
          <a:p>
            <a:pPr marL="628475" lvl="1" indent="-171403">
              <a:buFont typeface="Arial"/>
              <a:buChar char="•"/>
            </a:pPr>
            <a:r>
              <a:rPr lang="en-US" sz="1100" dirty="0" smtClean="0">
                <a:solidFill>
                  <a:srgbClr val="000000"/>
                </a:solidFill>
              </a:rPr>
              <a:t>Full partners in education.</a:t>
            </a:r>
          </a:p>
          <a:p>
            <a:pPr marL="171403" indent="-171403">
              <a:buFont typeface="Arial"/>
              <a:buChar char="•"/>
            </a:pPr>
            <a:r>
              <a:rPr lang="en-US" sz="1100" dirty="0" smtClean="0">
                <a:solidFill>
                  <a:srgbClr val="000000"/>
                </a:solidFill>
              </a:rPr>
              <a:t>IDEA – meaningful opportunities at home and school, member of team.</a:t>
            </a:r>
          </a:p>
          <a:p>
            <a:pPr marL="171403" indent="-171403">
              <a:buFont typeface="Arial"/>
              <a:buChar char="•"/>
            </a:pPr>
            <a:r>
              <a:rPr lang="en-US" sz="1100" dirty="0" smtClean="0">
                <a:solidFill>
                  <a:srgbClr val="000000"/>
                </a:solidFill>
              </a:rPr>
              <a:t>WIA – includes adult education and family literacy.</a:t>
            </a:r>
          </a:p>
          <a:p>
            <a:r>
              <a:rPr lang="en-US" sz="1100" dirty="0" smtClean="0">
                <a:solidFill>
                  <a:srgbClr val="000000"/>
                </a:solidFill>
              </a:rPr>
              <a:t>Colorado laws are very clear:</a:t>
            </a:r>
          </a:p>
          <a:p>
            <a:pPr marL="171403" indent="-171403">
              <a:buFont typeface="Arial"/>
              <a:buChar char="•"/>
            </a:pPr>
            <a:r>
              <a:rPr lang="en-US" sz="1100" dirty="0" smtClean="0">
                <a:solidFill>
                  <a:srgbClr val="000000"/>
                </a:solidFill>
              </a:rPr>
              <a:t>ICAP – assist a student and his/her parent in exploring postsecondary careers, aligning coursework, planning.</a:t>
            </a:r>
          </a:p>
          <a:p>
            <a:pPr marL="171403" indent="-171403">
              <a:buFont typeface="Arial"/>
              <a:buChar char="•"/>
            </a:pPr>
            <a:r>
              <a:rPr lang="en-US" sz="1100" dirty="0" smtClean="0">
                <a:solidFill>
                  <a:srgbClr val="000000"/>
                </a:solidFill>
              </a:rPr>
              <a:t>Education Accountability – SACs, DACs.</a:t>
            </a:r>
          </a:p>
          <a:p>
            <a:pPr marL="171403" indent="-171403">
              <a:buFont typeface="Arial"/>
              <a:buChar char="•"/>
            </a:pPr>
            <a:r>
              <a:rPr lang="en-US" sz="1100" dirty="0" smtClean="0">
                <a:solidFill>
                  <a:srgbClr val="000000"/>
                </a:solidFill>
              </a:rPr>
              <a:t>Educator Effectiveness – Teacher and Principal Quality Standards both include working with families; a section of the rules and sample rubrics discuss how partnering is important, artifacts from students and families are important data.</a:t>
            </a:r>
          </a:p>
          <a:p>
            <a:pPr marL="171403" indent="-171403">
              <a:buFont typeface="Arial"/>
              <a:buChar char="•"/>
            </a:pPr>
            <a:r>
              <a:rPr lang="en-US" sz="1100" dirty="0" smtClean="0">
                <a:solidFill>
                  <a:srgbClr val="000000"/>
                </a:solidFill>
              </a:rPr>
              <a:t>READ – Families are key partners in literacy learning.</a:t>
            </a:r>
          </a:p>
          <a:p>
            <a:pPr marL="171403" indent="-171403">
              <a:buFont typeface="Arial"/>
              <a:buChar char="•"/>
            </a:pPr>
            <a:r>
              <a:rPr lang="en-US" sz="1100" dirty="0" smtClean="0">
                <a:solidFill>
                  <a:srgbClr val="000000"/>
                </a:solidFill>
              </a:rPr>
              <a:t>SB13-193 – new on how to partner with families.</a:t>
            </a:r>
          </a:p>
          <a:p>
            <a:pPr marL="171403" indent="-171403">
              <a:buFont typeface="Arial"/>
              <a:buChar char="•"/>
            </a:pPr>
            <a:r>
              <a:rPr lang="en-US" sz="1100" dirty="0" smtClean="0">
                <a:solidFill>
                  <a:srgbClr val="000000"/>
                </a:solidFill>
              </a:rPr>
              <a:t>These are only samples of key recent legislation. </a:t>
            </a:r>
          </a:p>
          <a:p>
            <a:endParaRPr lang="en-US" sz="1100" dirty="0" smtClean="0"/>
          </a:p>
          <a:p>
            <a:pPr marL="171403" indent="-171403">
              <a:buFont typeface="Arial"/>
              <a:buChar char="•"/>
            </a:pPr>
            <a:endParaRPr lang="en-US" dirty="0" smtClean="0"/>
          </a:p>
          <a:p>
            <a:endParaRPr lang="en-US" dirty="0" smtClean="0"/>
          </a:p>
          <a:p>
            <a:endParaRPr lang="en-US" dirty="0"/>
          </a:p>
          <a:p>
            <a:pPr marL="171403" indent="-171403">
              <a:buFont typeface="Arial"/>
              <a:buChar char="•"/>
            </a:pPr>
            <a:endParaRPr lang="en-US" dirty="0"/>
          </a:p>
        </p:txBody>
      </p:sp>
      <p:sp>
        <p:nvSpPr>
          <p:cNvPr id="4" name="Slide Number Placeholder 3"/>
          <p:cNvSpPr>
            <a:spLocks noGrp="1"/>
          </p:cNvSpPr>
          <p:nvPr>
            <p:ph type="sldNum" sz="quarter" idx="10"/>
          </p:nvPr>
        </p:nvSpPr>
        <p:spPr/>
        <p:txBody>
          <a:bodyPr/>
          <a:lstStyle/>
          <a:p>
            <a:fld id="{F9BF19FC-E5C9-244F-8AF6-53AC51CD20BB}" type="slidenum">
              <a:rPr lang="en-US" smtClean="0"/>
              <a:pPr/>
              <a:t>48</a:t>
            </a:fld>
            <a:endParaRPr lang="en-US" dirty="0"/>
          </a:p>
        </p:txBody>
      </p:sp>
    </p:spTree>
    <p:extLst>
      <p:ext uri="{BB962C8B-B14F-4D97-AF65-F5344CB8AC3E}">
        <p14:creationId xmlns:p14="http://schemas.microsoft.com/office/powerpoint/2010/main" val="31152727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Calibri"/>
                <a:ea typeface="ＭＳ Ｐゴシック" pitchFamily="34" charset="-128"/>
                <a:cs typeface="Calibri"/>
              </a:rPr>
              <a:t>Key Points:  </a:t>
            </a:r>
          </a:p>
          <a:p>
            <a:pPr marL="171435" indent="-171435">
              <a:buFont typeface="Arial"/>
              <a:buChar char="•"/>
            </a:pPr>
            <a:r>
              <a:rPr lang="en-US" sz="1100" dirty="0">
                <a:latin typeface="Calibri"/>
                <a:ea typeface="ＭＳ Ｐゴシック" pitchFamily="34" charset="-128"/>
                <a:cs typeface="Calibri"/>
              </a:rPr>
              <a:t>Comparisons highlight the shifts in beliefs and practices that are occurring because of the research, </a:t>
            </a:r>
            <a:r>
              <a:rPr lang="en-US" sz="1100" dirty="0" smtClean="0">
                <a:latin typeface="Calibri"/>
                <a:ea typeface="ＭＳ Ｐゴシック" pitchFamily="34" charset="-128"/>
                <a:cs typeface="Calibri"/>
              </a:rPr>
              <a:t>laws and </a:t>
            </a:r>
            <a:r>
              <a:rPr lang="en-US" sz="1100" dirty="0">
                <a:latin typeface="Calibri"/>
                <a:ea typeface="ＭＳ Ｐゴシック" pitchFamily="34" charset="-128"/>
                <a:cs typeface="Calibri"/>
              </a:rPr>
              <a:t>their focus on educational outcomes for all students. The shift is summarized as being between traditional parental involvement and family partnering.</a:t>
            </a:r>
          </a:p>
          <a:p>
            <a:pPr marL="171435" indent="-171435">
              <a:buFont typeface="Arial"/>
              <a:buChar char="•"/>
            </a:pPr>
            <a:r>
              <a:rPr lang="en-US" sz="1100" dirty="0">
                <a:latin typeface="Calibri"/>
                <a:ea typeface="ＭＳ Ｐゴシック" pitchFamily="34" charset="-128"/>
                <a:cs typeface="Calibri"/>
              </a:rPr>
              <a:t>Nothing </a:t>
            </a:r>
            <a:r>
              <a:rPr lang="ja-JP" altLang="en-US" sz="1100" dirty="0">
                <a:latin typeface="Calibri"/>
                <a:ea typeface="ＭＳ Ｐゴシック" pitchFamily="34" charset="-128"/>
                <a:cs typeface="Calibri"/>
              </a:rPr>
              <a:t>“</a:t>
            </a:r>
            <a:r>
              <a:rPr lang="en-US" altLang="ja-JP" sz="1100" dirty="0">
                <a:latin typeface="Calibri"/>
                <a:ea typeface="ＭＳ Ｐゴシック" pitchFamily="34" charset="-128"/>
                <a:cs typeface="Calibri"/>
              </a:rPr>
              <a:t>wrong</a:t>
            </a:r>
            <a:r>
              <a:rPr lang="ja-JP" altLang="en-US" sz="1100" dirty="0">
                <a:latin typeface="Calibri"/>
                <a:ea typeface="ＭＳ Ｐゴシック" pitchFamily="34" charset="-128"/>
                <a:cs typeface="Calibri"/>
              </a:rPr>
              <a:t>”</a:t>
            </a:r>
            <a:r>
              <a:rPr lang="en-US" altLang="ja-JP" sz="1100" dirty="0">
                <a:latin typeface="Calibri"/>
                <a:ea typeface="ＭＳ Ｐゴシック" pitchFamily="34" charset="-128"/>
                <a:cs typeface="Calibri"/>
              </a:rPr>
              <a:t> about traditional family involvement - has served many </a:t>
            </a:r>
            <a:r>
              <a:rPr lang="en-US" altLang="ja-JP" sz="1100" dirty="0" smtClean="0">
                <a:latin typeface="Calibri"/>
                <a:ea typeface="ＭＳ Ｐゴシック" pitchFamily="34" charset="-128"/>
                <a:cs typeface="Calibri"/>
              </a:rPr>
              <a:t>well and </a:t>
            </a:r>
            <a:r>
              <a:rPr lang="en-US" altLang="ja-JP" sz="1100" dirty="0">
                <a:latin typeface="Calibri"/>
                <a:ea typeface="ＭＳ Ｐゴシック" pitchFamily="34" charset="-128"/>
                <a:cs typeface="Calibri"/>
              </a:rPr>
              <a:t>much of </a:t>
            </a:r>
            <a:r>
              <a:rPr lang="en-US" altLang="ja-JP" sz="1100" dirty="0" smtClean="0">
                <a:latin typeface="Calibri"/>
                <a:ea typeface="ＭＳ Ｐゴシック" pitchFamily="34" charset="-128"/>
                <a:cs typeface="Calibri"/>
              </a:rPr>
              <a:t>can and </a:t>
            </a:r>
            <a:r>
              <a:rPr lang="en-US" altLang="ja-JP" sz="1100" dirty="0">
                <a:latin typeface="Calibri"/>
                <a:ea typeface="ＭＳ Ｐゴシック" pitchFamily="34" charset="-128"/>
                <a:cs typeface="Calibri"/>
              </a:rPr>
              <a:t>should continue.</a:t>
            </a:r>
          </a:p>
          <a:p>
            <a:pPr marL="171435" indent="-171435">
              <a:buFont typeface="Arial"/>
              <a:buChar char="•"/>
            </a:pPr>
            <a:r>
              <a:rPr lang="en-US" sz="1100" dirty="0">
                <a:latin typeface="Calibri"/>
                <a:ea typeface="ＭＳ Ｐゴシック" pitchFamily="34" charset="-128"/>
                <a:cs typeface="Calibri"/>
              </a:rPr>
              <a:t>Our understanding &amp; knowledge are </a:t>
            </a:r>
            <a:r>
              <a:rPr lang="en-US" sz="1100" dirty="0" smtClean="0">
                <a:latin typeface="Calibri"/>
                <a:ea typeface="ＭＳ Ｐゴシック" pitchFamily="34" charset="-128"/>
                <a:cs typeface="Calibri"/>
              </a:rPr>
              <a:t>growing and </a:t>
            </a:r>
            <a:r>
              <a:rPr lang="en-US" sz="1100" dirty="0">
                <a:latin typeface="Calibri"/>
                <a:ea typeface="ＭＳ Ｐゴシック" pitchFamily="34" charset="-128"/>
                <a:cs typeface="Calibri"/>
              </a:rPr>
              <a:t>with it, an expanded view of how family-school-community partnering supports educational success.</a:t>
            </a:r>
          </a:p>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t>49</a:t>
            </a:fld>
            <a:endParaRPr lang="en-US" dirty="0"/>
          </a:p>
        </p:txBody>
      </p:sp>
    </p:spTree>
    <p:extLst>
      <p:ext uri="{BB962C8B-B14F-4D97-AF65-F5344CB8AC3E}">
        <p14:creationId xmlns:p14="http://schemas.microsoft.com/office/powerpoint/2010/main" val="1270049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 </a:t>
            </a:r>
          </a:p>
          <a:p>
            <a:pPr marL="171450" indent="-171450">
              <a:buFont typeface="Arial"/>
              <a:buChar char="•"/>
            </a:pPr>
            <a:r>
              <a:rPr lang="en-US" sz="1100" dirty="0" smtClean="0"/>
              <a:t>These adult learning principles are incorporated into the </a:t>
            </a:r>
            <a:r>
              <a:rPr lang="en-US" sz="1100" i="1" dirty="0" smtClean="0"/>
              <a:t>MTSS FSCP Implementation Guide. </a:t>
            </a:r>
            <a:endParaRPr lang="en-US" sz="1100" i="1" dirty="0"/>
          </a:p>
          <a:p>
            <a:pPr marL="171450" indent="-171450">
              <a:buFont typeface="Arial"/>
              <a:buChar char="•"/>
            </a:pPr>
            <a:r>
              <a:rPr lang="en-US" sz="1100" dirty="0" smtClean="0"/>
              <a:t>Educators, family members, and community resources are all adult learners.</a:t>
            </a:r>
          </a:p>
          <a:p>
            <a:pPr marL="171450" indent="-171450">
              <a:buFont typeface="Arial"/>
              <a:buChar char="•"/>
            </a:pPr>
            <a:r>
              <a:rPr lang="en-US" sz="1100" dirty="0" smtClean="0"/>
              <a:t>Applying these principles shifts partnering into a “learning” arena, where new skills are to be introduced, practiced, applied, and reflected upon -  over time; this is a new way of viewing partnering for some.</a:t>
            </a:r>
          </a:p>
          <a:p>
            <a:pPr marL="171450" indent="-171450">
              <a:buFont typeface="Arial"/>
              <a:buChar char="•"/>
            </a:pPr>
            <a:endParaRPr lang="en-US" sz="1100" dirty="0"/>
          </a:p>
        </p:txBody>
      </p:sp>
      <p:sp>
        <p:nvSpPr>
          <p:cNvPr id="4" name="Slide Number Placeholder 3"/>
          <p:cNvSpPr>
            <a:spLocks noGrp="1"/>
          </p:cNvSpPr>
          <p:nvPr>
            <p:ph type="sldNum" sz="quarter" idx="10"/>
          </p:nvPr>
        </p:nvSpPr>
        <p:spPr/>
        <p:txBody>
          <a:bodyPr/>
          <a:lstStyle/>
          <a:p>
            <a:fld id="{3F7242FB-F25E-544B-B72F-E0B5A499AB48}" type="slidenum">
              <a:rPr lang="en-US" smtClean="0"/>
              <a:t>5</a:t>
            </a:fld>
            <a:endParaRPr lang="en-US" dirty="0"/>
          </a:p>
        </p:txBody>
      </p:sp>
    </p:spTree>
    <p:extLst>
      <p:ext uri="{BB962C8B-B14F-4D97-AF65-F5344CB8AC3E}">
        <p14:creationId xmlns:p14="http://schemas.microsoft.com/office/powerpoint/2010/main" val="32253390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474" eaLnBrk="0" hangingPunct="0">
              <a:defRPr sz="2400">
                <a:solidFill>
                  <a:schemeClr val="tx1"/>
                </a:solidFill>
                <a:latin typeface="Arial" pitchFamily="34" charset="0"/>
                <a:ea typeface="ＭＳ Ｐゴシック" pitchFamily="34" charset="-128"/>
              </a:defRPr>
            </a:lvl1pPr>
            <a:lvl2pPr marL="735808" indent="-283003" defTabSz="913474" eaLnBrk="0" hangingPunct="0">
              <a:defRPr sz="2400">
                <a:solidFill>
                  <a:schemeClr val="tx1"/>
                </a:solidFill>
                <a:latin typeface="Arial" pitchFamily="34" charset="0"/>
                <a:ea typeface="ＭＳ Ｐゴシック" pitchFamily="34" charset="-128"/>
              </a:defRPr>
            </a:lvl2pPr>
            <a:lvl3pPr marL="1132014" indent="-226403" defTabSz="913474" eaLnBrk="0" hangingPunct="0">
              <a:defRPr sz="2400">
                <a:solidFill>
                  <a:schemeClr val="tx1"/>
                </a:solidFill>
                <a:latin typeface="Arial" pitchFamily="34" charset="0"/>
                <a:ea typeface="ＭＳ Ｐゴシック" pitchFamily="34" charset="-128"/>
              </a:defRPr>
            </a:lvl3pPr>
            <a:lvl4pPr marL="1584820" indent="-226403" defTabSz="913474" eaLnBrk="0" hangingPunct="0">
              <a:defRPr sz="2400">
                <a:solidFill>
                  <a:schemeClr val="tx1"/>
                </a:solidFill>
                <a:latin typeface="Arial" pitchFamily="34" charset="0"/>
                <a:ea typeface="ＭＳ Ｐゴシック" pitchFamily="34" charset="-128"/>
              </a:defRPr>
            </a:lvl4pPr>
            <a:lvl5pPr marL="2037625" indent="-226403" defTabSz="913474" eaLnBrk="0" hangingPunct="0">
              <a:defRPr sz="2400">
                <a:solidFill>
                  <a:schemeClr val="tx1"/>
                </a:solidFill>
                <a:latin typeface="Arial" pitchFamily="34" charset="0"/>
                <a:ea typeface="ＭＳ Ｐゴシック" pitchFamily="34" charset="-128"/>
              </a:defRPr>
            </a:lvl5pPr>
            <a:lvl6pPr marL="2490431" indent="-226403" defTabSz="913474"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43237" indent="-226403" defTabSz="913474"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396042" indent="-226403" defTabSz="913474"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48847" indent="-226403" defTabSz="913474"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B348CD9-18F3-4E96-97B1-CAED5115EE09}" type="slidenum">
              <a:rPr lang="en-US" sz="1200"/>
              <a:pPr eaLnBrk="1" hangingPunct="1"/>
              <a:t>50</a:t>
            </a:fld>
            <a:endParaRPr lang="en-US" sz="1200" dirty="0"/>
          </a:p>
        </p:txBody>
      </p:sp>
      <p:sp>
        <p:nvSpPr>
          <p:cNvPr id="655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p:cNvSpPr>
            <a:spLocks noGrp="1" noChangeArrowheads="1"/>
          </p:cNvSpPr>
          <p:nvPr>
            <p:ph type="body" idx="1"/>
          </p:nvPr>
        </p:nvSpPr>
        <p:spPr bwMode="auto">
          <a:xfrm>
            <a:off x="914401" y="4344026"/>
            <a:ext cx="5029200" cy="41129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ＭＳ Ｐゴシック" pitchFamily="34" charset="-128"/>
                <a:cs typeface="Calibri"/>
              </a:rPr>
              <a:t>Key Points:  </a:t>
            </a:r>
          </a:p>
          <a:p>
            <a:pPr marL="171435" indent="-171435">
              <a:buFont typeface="Arial"/>
              <a:buChar char="•"/>
            </a:pPr>
            <a:r>
              <a:rPr lang="en-US" dirty="0">
                <a:ea typeface="ＭＳ Ｐゴシック" pitchFamily="34" charset="-128"/>
                <a:cs typeface="Calibri"/>
              </a:rPr>
              <a:t>Comparisons highlight the shifts in beliefs and practices that are occurring because of the research, laws and their focus on educational outcomes for all students. The shift is summarized as being between traditional parental involvement and family partnering.</a:t>
            </a:r>
          </a:p>
          <a:p>
            <a:pPr marL="171435" indent="-171435">
              <a:buFont typeface="Arial"/>
              <a:buChar char="•"/>
            </a:pPr>
            <a:r>
              <a:rPr lang="en-US" dirty="0">
                <a:ea typeface="ＭＳ Ｐゴシック" pitchFamily="34" charset="-128"/>
                <a:cs typeface="Calibri"/>
              </a:rPr>
              <a:t>Nothing </a:t>
            </a:r>
            <a:r>
              <a:rPr lang="ja-JP" altLang="en-US" dirty="0">
                <a:ea typeface="ＭＳ Ｐゴシック" pitchFamily="34" charset="-128"/>
                <a:cs typeface="Calibri"/>
              </a:rPr>
              <a:t>“</a:t>
            </a:r>
            <a:r>
              <a:rPr lang="en-US" altLang="ja-JP" dirty="0">
                <a:ea typeface="ＭＳ Ｐゴシック" pitchFamily="34" charset="-128"/>
                <a:cs typeface="Calibri"/>
              </a:rPr>
              <a:t>wrong</a:t>
            </a:r>
            <a:r>
              <a:rPr lang="ja-JP" altLang="en-US" dirty="0">
                <a:ea typeface="ＭＳ Ｐゴシック" pitchFamily="34" charset="-128"/>
                <a:cs typeface="Calibri"/>
              </a:rPr>
              <a:t>”</a:t>
            </a:r>
            <a:r>
              <a:rPr lang="en-US" altLang="ja-JP" dirty="0">
                <a:ea typeface="ＭＳ Ｐゴシック" pitchFamily="34" charset="-128"/>
                <a:cs typeface="Calibri"/>
              </a:rPr>
              <a:t> about traditional family involvement - has served many well and much of can and should continue.</a:t>
            </a:r>
          </a:p>
          <a:p>
            <a:pPr marL="171435" indent="-171435">
              <a:buFont typeface="Arial"/>
              <a:buChar char="•"/>
            </a:pPr>
            <a:r>
              <a:rPr lang="en-US" dirty="0">
                <a:ea typeface="ＭＳ Ｐゴシック" pitchFamily="34" charset="-128"/>
                <a:cs typeface="Calibri"/>
              </a:rPr>
              <a:t>Our understanding </a:t>
            </a:r>
            <a:r>
              <a:rPr lang="en-US" dirty="0" smtClean="0">
                <a:ea typeface="ＭＳ Ｐゴシック" pitchFamily="34" charset="-128"/>
                <a:cs typeface="Calibri"/>
              </a:rPr>
              <a:t>and knowledge </a:t>
            </a:r>
            <a:r>
              <a:rPr lang="en-US" dirty="0">
                <a:ea typeface="ＭＳ Ｐゴシック" pitchFamily="34" charset="-128"/>
                <a:cs typeface="Calibri"/>
              </a:rPr>
              <a:t>are growing and with it, an expanded view of how family-school-community partnering supports educational success.</a:t>
            </a:r>
          </a:p>
          <a:p>
            <a:pPr eaLnBrk="1" hangingPunct="1"/>
            <a:endParaRPr lang="en-US" dirty="0" smtClean="0">
              <a:solidFill>
                <a:srgbClr val="0A3363"/>
              </a:solidFill>
              <a:latin typeface="Arial" pitchFamily="34" charset="0"/>
              <a:ea typeface="ＭＳ Ｐゴシック" pitchFamily="34" charset="-128"/>
            </a:endParaRPr>
          </a:p>
          <a:p>
            <a:pPr eaLnBrk="1" hangingPunct="1"/>
            <a:endParaRPr lang="en-US" dirty="0" smtClean="0">
              <a:latin typeface="Arial" pitchFamily="34" charset="0"/>
              <a:ea typeface="ＭＳ Ｐゴシック" pitchFamily="34" charset="-128"/>
            </a:endParaRP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5362763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555" eaLnBrk="0" hangingPunct="0">
              <a:defRPr sz="2400">
                <a:solidFill>
                  <a:schemeClr val="tx1"/>
                </a:solidFill>
                <a:latin typeface="Arial" charset="0"/>
                <a:ea typeface="ＭＳ Ｐゴシック" charset="0"/>
                <a:cs typeface="ＭＳ Ｐゴシック" charset="0"/>
              </a:defRPr>
            </a:lvl1pPr>
            <a:lvl2pPr marL="735874" indent="-283028" defTabSz="913555" eaLnBrk="0" hangingPunct="0">
              <a:defRPr sz="2400">
                <a:solidFill>
                  <a:schemeClr val="tx1"/>
                </a:solidFill>
                <a:latin typeface="Arial" charset="0"/>
                <a:ea typeface="ＭＳ Ｐゴシック" charset="0"/>
              </a:defRPr>
            </a:lvl2pPr>
            <a:lvl3pPr marL="1132115" indent="-226423" defTabSz="913555" eaLnBrk="0" hangingPunct="0">
              <a:defRPr sz="2400">
                <a:solidFill>
                  <a:schemeClr val="tx1"/>
                </a:solidFill>
                <a:latin typeface="Arial" charset="0"/>
                <a:ea typeface="ＭＳ Ｐゴシック" charset="0"/>
              </a:defRPr>
            </a:lvl3pPr>
            <a:lvl4pPr marL="1584961" indent="-226423" defTabSz="913555" eaLnBrk="0" hangingPunct="0">
              <a:defRPr sz="2400">
                <a:solidFill>
                  <a:schemeClr val="tx1"/>
                </a:solidFill>
                <a:latin typeface="Arial" charset="0"/>
                <a:ea typeface="ＭＳ Ｐゴシック" charset="0"/>
              </a:defRPr>
            </a:lvl4pPr>
            <a:lvl5pPr marL="2037806" indent="-226423" defTabSz="913555" eaLnBrk="0" hangingPunct="0">
              <a:defRPr sz="2400">
                <a:solidFill>
                  <a:schemeClr val="tx1"/>
                </a:solidFill>
                <a:latin typeface="Arial" charset="0"/>
                <a:ea typeface="ＭＳ Ｐゴシック" charset="0"/>
              </a:defRPr>
            </a:lvl5pPr>
            <a:lvl6pPr marL="2490653" indent="-226423" defTabSz="913555" eaLnBrk="0" fontAlgn="base" hangingPunct="0">
              <a:spcBef>
                <a:spcPct val="0"/>
              </a:spcBef>
              <a:spcAft>
                <a:spcPct val="0"/>
              </a:spcAft>
              <a:defRPr sz="2400">
                <a:solidFill>
                  <a:schemeClr val="tx1"/>
                </a:solidFill>
                <a:latin typeface="Arial" charset="0"/>
                <a:ea typeface="ＭＳ Ｐゴシック" charset="0"/>
              </a:defRPr>
            </a:lvl6pPr>
            <a:lvl7pPr marL="2943499" indent="-226423" defTabSz="913555" eaLnBrk="0" fontAlgn="base" hangingPunct="0">
              <a:spcBef>
                <a:spcPct val="0"/>
              </a:spcBef>
              <a:spcAft>
                <a:spcPct val="0"/>
              </a:spcAft>
              <a:defRPr sz="2400">
                <a:solidFill>
                  <a:schemeClr val="tx1"/>
                </a:solidFill>
                <a:latin typeface="Arial" charset="0"/>
                <a:ea typeface="ＭＳ Ｐゴシック" charset="0"/>
              </a:defRPr>
            </a:lvl7pPr>
            <a:lvl8pPr marL="3396345" indent="-226423" defTabSz="913555" eaLnBrk="0" fontAlgn="base" hangingPunct="0">
              <a:spcBef>
                <a:spcPct val="0"/>
              </a:spcBef>
              <a:spcAft>
                <a:spcPct val="0"/>
              </a:spcAft>
              <a:defRPr sz="2400">
                <a:solidFill>
                  <a:schemeClr val="tx1"/>
                </a:solidFill>
                <a:latin typeface="Arial" charset="0"/>
                <a:ea typeface="ＭＳ Ｐゴシック" charset="0"/>
              </a:defRPr>
            </a:lvl8pPr>
            <a:lvl9pPr marL="3849190" indent="-226423" defTabSz="91355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15B3B89-79CC-9C4C-A808-A902901057EE}" type="slidenum">
              <a:rPr lang="en-US" sz="1200"/>
              <a:pPr eaLnBrk="1" hangingPunct="1"/>
              <a:t>51</a:t>
            </a:fld>
            <a:endParaRPr lang="en-US" sz="1200" dirty="0"/>
          </a:p>
        </p:txBody>
      </p:sp>
      <p:sp>
        <p:nvSpPr>
          <p:cNvPr id="77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7" name="Rectangle 3"/>
          <p:cNvSpPr>
            <a:spLocks noGrp="1" noChangeArrowheads="1"/>
          </p:cNvSpPr>
          <p:nvPr>
            <p:ph type="body" idx="1"/>
          </p:nvPr>
        </p:nvSpPr>
        <p:spPr bwMode="auto">
          <a:xfrm>
            <a:off x="914401" y="4344026"/>
            <a:ext cx="5029200" cy="41129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ＭＳ Ｐゴシック" pitchFamily="34" charset="-128"/>
                <a:cs typeface="Calibri"/>
              </a:rPr>
              <a:t>Key Points:  </a:t>
            </a:r>
          </a:p>
          <a:p>
            <a:pPr marL="171435" indent="-171435">
              <a:buFont typeface="Arial"/>
              <a:buChar char="•"/>
            </a:pPr>
            <a:r>
              <a:rPr lang="en-US" dirty="0">
                <a:ea typeface="ＭＳ Ｐゴシック" pitchFamily="34" charset="-128"/>
                <a:cs typeface="Calibri"/>
              </a:rPr>
              <a:t>Comparisons highlight the shifts in beliefs and practices that are occurring because of the research, laws and their focus on educational outcomes for all </a:t>
            </a:r>
            <a:r>
              <a:rPr lang="en-US" dirty="0" smtClean="0">
                <a:ea typeface="ＭＳ Ｐゴシック" pitchFamily="34" charset="-128"/>
                <a:cs typeface="Calibri"/>
              </a:rPr>
              <a:t>students as applied to SPECIAL EDUCATION. There is a shift from just compliance to expanding student learning for students with disabilities.  </a:t>
            </a:r>
            <a:r>
              <a:rPr lang="en-US" dirty="0">
                <a:ea typeface="ＭＳ Ｐゴシック" pitchFamily="34" charset="-128"/>
                <a:cs typeface="Calibri"/>
              </a:rPr>
              <a:t>The shift is summarized as being between traditional parental involvement and family partnering.</a:t>
            </a:r>
          </a:p>
          <a:p>
            <a:pPr marL="171435" indent="-171435">
              <a:buFont typeface="Arial"/>
              <a:buChar char="•"/>
            </a:pPr>
            <a:r>
              <a:rPr lang="en-US" dirty="0">
                <a:ea typeface="ＭＳ Ｐゴシック" pitchFamily="34" charset="-128"/>
                <a:cs typeface="Calibri"/>
              </a:rPr>
              <a:t>Nothing </a:t>
            </a:r>
            <a:r>
              <a:rPr lang="ja-JP" altLang="en-US" dirty="0">
                <a:ea typeface="ＭＳ Ｐゴシック" pitchFamily="34" charset="-128"/>
                <a:cs typeface="Calibri"/>
              </a:rPr>
              <a:t>“</a:t>
            </a:r>
            <a:r>
              <a:rPr lang="en-US" altLang="ja-JP" dirty="0">
                <a:ea typeface="ＭＳ Ｐゴシック" pitchFamily="34" charset="-128"/>
                <a:cs typeface="Calibri"/>
              </a:rPr>
              <a:t>wrong</a:t>
            </a:r>
            <a:r>
              <a:rPr lang="ja-JP" altLang="en-US" dirty="0">
                <a:ea typeface="ＭＳ Ｐゴシック" pitchFamily="34" charset="-128"/>
                <a:cs typeface="Calibri"/>
              </a:rPr>
              <a:t>”</a:t>
            </a:r>
            <a:r>
              <a:rPr lang="en-US" altLang="ja-JP" dirty="0">
                <a:ea typeface="ＭＳ Ｐゴシック" pitchFamily="34" charset="-128"/>
                <a:cs typeface="Calibri"/>
              </a:rPr>
              <a:t> about traditional family involvement - has served many well and much of can and should continue.</a:t>
            </a:r>
          </a:p>
          <a:p>
            <a:pPr marL="171435" indent="-171435">
              <a:buFont typeface="Arial"/>
              <a:buChar char="•"/>
            </a:pPr>
            <a:r>
              <a:rPr lang="en-US" dirty="0">
                <a:ea typeface="ＭＳ Ｐゴシック" pitchFamily="34" charset="-128"/>
                <a:cs typeface="Calibri"/>
              </a:rPr>
              <a:t>Our understanding </a:t>
            </a:r>
            <a:r>
              <a:rPr lang="en-US" dirty="0" smtClean="0">
                <a:ea typeface="ＭＳ Ｐゴシック" pitchFamily="34" charset="-128"/>
                <a:cs typeface="Calibri"/>
              </a:rPr>
              <a:t>and </a:t>
            </a:r>
            <a:r>
              <a:rPr lang="en-US" dirty="0">
                <a:ea typeface="ＭＳ Ｐゴシック" pitchFamily="34" charset="-128"/>
                <a:cs typeface="Calibri"/>
              </a:rPr>
              <a:t>knowledge are growing and with it, an expanded view of how family-school-community partnering supports educational success</a:t>
            </a:r>
            <a:r>
              <a:rPr lang="en-US" dirty="0" smtClean="0">
                <a:ea typeface="ＭＳ Ｐゴシック" pitchFamily="34" charset="-128"/>
                <a:cs typeface="Calibri"/>
              </a:rPr>
              <a:t>.</a:t>
            </a:r>
          </a:p>
          <a:p>
            <a:pPr marL="171435" indent="-171435">
              <a:buFont typeface="Arial"/>
              <a:buChar char="•"/>
            </a:pPr>
            <a:r>
              <a:rPr lang="en-US" dirty="0" smtClean="0">
                <a:ea typeface="ＭＳ Ｐゴシック" pitchFamily="34" charset="-128"/>
                <a:cs typeface="Calibri"/>
              </a:rPr>
              <a:t>Start with the “end in mind” – what the shift looks like in practice.</a:t>
            </a:r>
            <a:endParaRPr lang="en-US" dirty="0">
              <a:ea typeface="ＭＳ Ｐゴシック" pitchFamily="34" charset="-128"/>
              <a:cs typeface="Calibri"/>
            </a:endParaRP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Points:</a:t>
            </a:r>
          </a:p>
          <a:p>
            <a:pPr marL="171450" indent="-171450">
              <a:buFont typeface="Arial"/>
              <a:buChar char="•"/>
            </a:pPr>
            <a:r>
              <a:rPr lang="en-US" dirty="0" smtClean="0"/>
              <a:t>Partnering involves everyone!  </a:t>
            </a:r>
          </a:p>
          <a:p>
            <a:pPr marL="171450" indent="-171450">
              <a:buFont typeface="Arial"/>
              <a:buChar char="•"/>
            </a:pPr>
            <a:r>
              <a:rPr lang="en-US" dirty="0" smtClean="0"/>
              <a:t>Important to think how everyone in a student’s life can partner.</a:t>
            </a:r>
            <a:endParaRPr lang="en-US" dirty="0"/>
          </a:p>
          <a:p>
            <a:endParaRPr lang="en-US" dirty="0"/>
          </a:p>
        </p:txBody>
      </p:sp>
      <p:sp>
        <p:nvSpPr>
          <p:cNvPr id="4" name="Slide Number Placeholder 3"/>
          <p:cNvSpPr>
            <a:spLocks noGrp="1"/>
          </p:cNvSpPr>
          <p:nvPr>
            <p:ph type="sldNum" sz="quarter" idx="10"/>
          </p:nvPr>
        </p:nvSpPr>
        <p:spPr/>
        <p:txBody>
          <a:bodyPr/>
          <a:lstStyle/>
          <a:p>
            <a:fld id="{3F7242FB-F25E-544B-B72F-E0B5A499AB48}" type="slidenum">
              <a:rPr lang="en-US" smtClean="0"/>
              <a:t>52</a:t>
            </a:fld>
            <a:endParaRPr lang="en-US" dirty="0"/>
          </a:p>
        </p:txBody>
      </p:sp>
    </p:spTree>
    <p:extLst>
      <p:ext uri="{BB962C8B-B14F-4D97-AF65-F5344CB8AC3E}">
        <p14:creationId xmlns:p14="http://schemas.microsoft.com/office/powerpoint/2010/main" val="38867539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Calibri"/>
                <a:ea typeface="ＭＳ Ｐゴシック" pitchFamily="34" charset="-128"/>
                <a:cs typeface="Calibri"/>
              </a:rPr>
              <a:t>Key Points:</a:t>
            </a:r>
          </a:p>
          <a:p>
            <a:pPr marL="171450" indent="-171450">
              <a:buFont typeface="Arial"/>
              <a:buChar char="•"/>
            </a:pPr>
            <a:r>
              <a:rPr lang="en-US" sz="1100" dirty="0">
                <a:latin typeface="Calibri"/>
                <a:ea typeface="ＭＳ Ｐゴシック" pitchFamily="34" charset="-128"/>
                <a:cs typeface="Calibri"/>
              </a:rPr>
              <a:t>Families, educators and  community resources all want school success for their students.</a:t>
            </a:r>
          </a:p>
          <a:p>
            <a:pPr marL="171450" indent="-171450">
              <a:buFont typeface="Arial"/>
              <a:buChar char="•"/>
            </a:pPr>
            <a:r>
              <a:rPr lang="en-US" sz="1100" dirty="0">
                <a:latin typeface="Calibri"/>
                <a:ea typeface="ＭＳ Ｐゴシック" pitchFamily="34" charset="-128"/>
                <a:cs typeface="Calibri"/>
              </a:rPr>
              <a:t>Each person, including student, has specific responsibility which is unique and  special.</a:t>
            </a:r>
          </a:p>
          <a:p>
            <a:pPr marL="171450" indent="-171450">
              <a:buFont typeface="Arial"/>
              <a:buChar char="•"/>
            </a:pPr>
            <a:r>
              <a:rPr lang="en-US" sz="1100" dirty="0">
                <a:latin typeface="Calibri"/>
                <a:ea typeface="ＭＳ Ｐゴシック" pitchFamily="34" charset="-128"/>
                <a:cs typeface="Calibri"/>
              </a:rPr>
              <a:t>Best possible outcome obtained when individuals &amp; teams practice, respect each </a:t>
            </a:r>
            <a:r>
              <a:rPr lang="ja-JP" altLang="en-US" sz="1100" dirty="0">
                <a:latin typeface="Calibri"/>
                <a:ea typeface="ＭＳ Ｐゴシック" pitchFamily="34" charset="-128"/>
                <a:cs typeface="Calibri"/>
              </a:rPr>
              <a:t>“</a:t>
            </a:r>
            <a:r>
              <a:rPr lang="en-US" altLang="ja-JP" sz="1100" dirty="0">
                <a:latin typeface="Calibri"/>
                <a:ea typeface="ＭＳ Ｐゴシック" pitchFamily="34" charset="-128"/>
                <a:cs typeface="Calibri"/>
              </a:rPr>
              <a:t>player</a:t>
            </a:r>
            <a:r>
              <a:rPr lang="ja-JP" altLang="en-US" sz="1100" dirty="0">
                <a:latin typeface="Calibri"/>
                <a:ea typeface="ＭＳ Ｐゴシック" pitchFamily="34" charset="-128"/>
                <a:cs typeface="Calibri"/>
              </a:rPr>
              <a:t>”</a:t>
            </a:r>
            <a:r>
              <a:rPr lang="en-US" altLang="ja-JP" sz="1100" dirty="0">
                <a:latin typeface="Calibri"/>
                <a:ea typeface="ＭＳ Ｐゴシック" pitchFamily="34" charset="-128"/>
                <a:cs typeface="Calibri"/>
              </a:rPr>
              <a:t>and share goal – school success, “touchdown”, school completion, progress down the field</a:t>
            </a:r>
            <a:r>
              <a:rPr lang="en-US" altLang="ja-JP" sz="1100" dirty="0" smtClean="0">
                <a:latin typeface="Calibri"/>
                <a:ea typeface="ＭＳ Ｐゴシック" pitchFamily="34" charset="-128"/>
                <a:cs typeface="Calibri"/>
              </a:rPr>
              <a:t>.</a:t>
            </a:r>
          </a:p>
          <a:p>
            <a:pPr marL="171450" indent="-171450">
              <a:buFont typeface="Arial"/>
              <a:buChar char="•"/>
            </a:pPr>
            <a:r>
              <a:rPr lang="en-US" altLang="ja-JP" sz="1100" dirty="0" smtClean="0">
                <a:latin typeface="Calibri"/>
                <a:ea typeface="ＭＳ Ｐゴシック" pitchFamily="34" charset="-128"/>
                <a:cs typeface="Calibri"/>
              </a:rPr>
              <a:t>“How does it take a team to help a child? support learning? and ensure positive postsecondary outcomes?”</a:t>
            </a:r>
            <a:endParaRPr lang="en-US" altLang="ja-JP" sz="1100" dirty="0">
              <a:latin typeface="Calibri"/>
              <a:ea typeface="ＭＳ Ｐゴシック" pitchFamily="34" charset="-128"/>
              <a:cs typeface="Calibri"/>
            </a:endParaRPr>
          </a:p>
          <a:p>
            <a:endParaRPr lang="en-US" dirty="0"/>
          </a:p>
        </p:txBody>
      </p:sp>
      <p:sp>
        <p:nvSpPr>
          <p:cNvPr id="4" name="Slide Number Placeholder 3"/>
          <p:cNvSpPr>
            <a:spLocks noGrp="1"/>
          </p:cNvSpPr>
          <p:nvPr>
            <p:ph type="sldNum" sz="quarter" idx="10"/>
          </p:nvPr>
        </p:nvSpPr>
        <p:spPr/>
        <p:txBody>
          <a:bodyPr/>
          <a:lstStyle/>
          <a:p>
            <a:fld id="{3F7242FB-F25E-544B-B72F-E0B5A499AB48}" type="slidenum">
              <a:rPr lang="en-US" smtClean="0"/>
              <a:t>53</a:t>
            </a:fld>
            <a:endParaRPr lang="en-US" dirty="0"/>
          </a:p>
        </p:txBody>
      </p:sp>
    </p:spTree>
    <p:extLst>
      <p:ext uri="{BB962C8B-B14F-4D97-AF65-F5344CB8AC3E}">
        <p14:creationId xmlns:p14="http://schemas.microsoft.com/office/powerpoint/2010/main" val="10815593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Calibri"/>
                <a:ea typeface="ＭＳ Ｐゴシック" pitchFamily="34" charset="-128"/>
                <a:cs typeface="Calibri"/>
              </a:rPr>
              <a:t>Key Points:</a:t>
            </a:r>
          </a:p>
          <a:p>
            <a:pPr marL="171450" indent="-171450">
              <a:buFont typeface="Arial"/>
              <a:buChar char="•"/>
            </a:pPr>
            <a:r>
              <a:rPr lang="en-US" sz="1100" dirty="0">
                <a:latin typeface="Calibri"/>
                <a:ea typeface="ＭＳ Ｐゴシック" pitchFamily="34" charset="-128"/>
                <a:cs typeface="Calibri"/>
              </a:rPr>
              <a:t>Families, students, educators and community resources all have same mission and equal voices at table.</a:t>
            </a:r>
          </a:p>
          <a:p>
            <a:pPr marL="171450" indent="-171450">
              <a:buFont typeface="Arial"/>
              <a:buChar char="•"/>
            </a:pPr>
            <a:r>
              <a:rPr lang="en-US" sz="1100" dirty="0">
                <a:latin typeface="Calibri"/>
                <a:ea typeface="ＭＳ Ｐゴシック" pitchFamily="34" charset="-128"/>
                <a:cs typeface="Calibri"/>
              </a:rPr>
              <a:t>Goal is positive outcomes for all.</a:t>
            </a:r>
          </a:p>
          <a:p>
            <a:pPr marL="171450" indent="-171450">
              <a:buFont typeface="Arial"/>
              <a:buChar char="•"/>
            </a:pPr>
            <a:r>
              <a:rPr lang="en-US" sz="1100" dirty="0">
                <a:latin typeface="Calibri"/>
                <a:ea typeface="ＭＳ Ｐゴシック" pitchFamily="34" charset="-128"/>
                <a:cs typeface="Calibri"/>
              </a:rPr>
              <a:t>Focus is on student</a:t>
            </a:r>
            <a:r>
              <a:rPr lang="ja-JP" altLang="en-US" sz="1100" dirty="0">
                <a:latin typeface="Calibri"/>
                <a:ea typeface="ＭＳ Ｐゴシック" pitchFamily="34" charset="-128"/>
                <a:cs typeface="Calibri"/>
              </a:rPr>
              <a:t>’</a:t>
            </a:r>
            <a:r>
              <a:rPr lang="en-US" altLang="ja-JP" sz="1100" dirty="0">
                <a:latin typeface="Calibri"/>
                <a:ea typeface="ＭＳ Ｐゴシック" pitchFamily="34" charset="-128"/>
                <a:cs typeface="Calibri"/>
              </a:rPr>
              <a:t>s success.</a:t>
            </a:r>
          </a:p>
          <a:p>
            <a:pPr marL="171450" indent="-171450">
              <a:buFont typeface="Arial"/>
              <a:buChar char="•"/>
            </a:pPr>
            <a:r>
              <a:rPr lang="en-US" altLang="ja-JP" sz="1100" dirty="0">
                <a:latin typeface="Calibri"/>
                <a:ea typeface="ＭＳ Ｐゴシック" pitchFamily="34" charset="-128"/>
                <a:cs typeface="Calibri"/>
              </a:rPr>
              <a:t>Round tables are best – equalize roles. </a:t>
            </a:r>
          </a:p>
          <a:p>
            <a:pPr marL="171450" indent="-171450">
              <a:buFont typeface="Arial"/>
              <a:buChar char="•"/>
            </a:pPr>
            <a:r>
              <a:rPr lang="en-US" altLang="ja-JP" sz="1100" dirty="0">
                <a:latin typeface="Calibri"/>
                <a:ea typeface="ＭＳ Ｐゴシック" pitchFamily="34" charset="-128"/>
                <a:cs typeface="Calibri"/>
              </a:rPr>
              <a:t>Even if someone not present – has a voice.</a:t>
            </a:r>
          </a:p>
          <a:p>
            <a:endParaRPr lang="en-US" dirty="0"/>
          </a:p>
        </p:txBody>
      </p:sp>
      <p:sp>
        <p:nvSpPr>
          <p:cNvPr id="4" name="Slide Number Placeholder 3"/>
          <p:cNvSpPr>
            <a:spLocks noGrp="1"/>
          </p:cNvSpPr>
          <p:nvPr>
            <p:ph type="sldNum" sz="quarter" idx="10"/>
          </p:nvPr>
        </p:nvSpPr>
        <p:spPr/>
        <p:txBody>
          <a:bodyPr/>
          <a:lstStyle/>
          <a:p>
            <a:fld id="{3F7242FB-F25E-544B-B72F-E0B5A499AB48}" type="slidenum">
              <a:rPr lang="en-US" smtClean="0"/>
              <a:t>54</a:t>
            </a:fld>
            <a:endParaRPr lang="en-US" dirty="0"/>
          </a:p>
        </p:txBody>
      </p:sp>
    </p:spTree>
    <p:extLst>
      <p:ext uri="{BB962C8B-B14F-4D97-AF65-F5344CB8AC3E}">
        <p14:creationId xmlns:p14="http://schemas.microsoft.com/office/powerpoint/2010/main" val="33910651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Calibri"/>
                <a:cs typeface="Calibri"/>
              </a:rPr>
              <a:t>Key Points:</a:t>
            </a:r>
          </a:p>
          <a:p>
            <a:pPr marL="171450" indent="-171450">
              <a:buFont typeface="Arial"/>
              <a:buChar char="•"/>
            </a:pPr>
            <a:r>
              <a:rPr lang="en-US" sz="1100" dirty="0" smtClean="0">
                <a:latin typeface="Calibri"/>
                <a:cs typeface="Calibri"/>
              </a:rPr>
              <a:t>These are some questions to ask in developing a personally meaningful job description.</a:t>
            </a:r>
          </a:p>
          <a:p>
            <a:pPr marL="171450" indent="-171450">
              <a:buFont typeface="Arial"/>
              <a:buChar char="•"/>
            </a:pPr>
            <a:r>
              <a:rPr lang="en-US" sz="1100" dirty="0" smtClean="0">
                <a:latin typeface="Calibri"/>
                <a:cs typeface="Calibri"/>
              </a:rPr>
              <a:t>Job descriptions can help in putting actions to words.</a:t>
            </a:r>
          </a:p>
          <a:p>
            <a:pPr marL="171450" indent="-171450">
              <a:buFont typeface="Arial"/>
              <a:buChar char="•"/>
            </a:pPr>
            <a:r>
              <a:rPr lang="en-US" sz="1100" dirty="0" smtClean="0">
                <a:latin typeface="Calibri"/>
                <a:cs typeface="Calibri"/>
              </a:rPr>
              <a:t>Sometimes helpful to work with someone else in answering these questions and coming up with a simple description of what you can do to partner effectively. </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3F7242FB-F25E-544B-B72F-E0B5A499AB48}" type="slidenum">
              <a:rPr lang="en-US" smtClean="0"/>
              <a:t>55</a:t>
            </a:fld>
            <a:endParaRPr lang="en-US" dirty="0"/>
          </a:p>
        </p:txBody>
      </p:sp>
    </p:spTree>
    <p:extLst>
      <p:ext uri="{BB962C8B-B14F-4D97-AF65-F5344CB8AC3E}">
        <p14:creationId xmlns:p14="http://schemas.microsoft.com/office/powerpoint/2010/main" val="23013569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555" eaLnBrk="0" hangingPunct="0">
              <a:defRPr>
                <a:solidFill>
                  <a:schemeClr val="tx1"/>
                </a:solidFill>
                <a:latin typeface="Arial" pitchFamily="34" charset="0"/>
                <a:ea typeface="ＭＳ Ｐゴシック" pitchFamily="34" charset="-128"/>
              </a:defRPr>
            </a:lvl1pPr>
            <a:lvl2pPr marL="735874" indent="-283028" defTabSz="913555" eaLnBrk="0" hangingPunct="0">
              <a:defRPr>
                <a:solidFill>
                  <a:schemeClr val="tx1"/>
                </a:solidFill>
                <a:latin typeface="Arial" pitchFamily="34" charset="0"/>
                <a:ea typeface="ＭＳ Ｐゴシック" pitchFamily="34" charset="-128"/>
              </a:defRPr>
            </a:lvl2pPr>
            <a:lvl3pPr marL="1132115" indent="-226423" defTabSz="913555" eaLnBrk="0" hangingPunct="0">
              <a:defRPr>
                <a:solidFill>
                  <a:schemeClr val="tx1"/>
                </a:solidFill>
                <a:latin typeface="Arial" pitchFamily="34" charset="0"/>
                <a:ea typeface="ＭＳ Ｐゴシック" pitchFamily="34" charset="-128"/>
              </a:defRPr>
            </a:lvl3pPr>
            <a:lvl4pPr marL="1584961" indent="-226423" defTabSz="913555" eaLnBrk="0" hangingPunct="0">
              <a:defRPr>
                <a:solidFill>
                  <a:schemeClr val="tx1"/>
                </a:solidFill>
                <a:latin typeface="Arial" pitchFamily="34" charset="0"/>
                <a:ea typeface="ＭＳ Ｐゴシック" pitchFamily="34" charset="-128"/>
              </a:defRPr>
            </a:lvl4pPr>
            <a:lvl5pPr marL="2037806" indent="-226423" defTabSz="913555" eaLnBrk="0" hangingPunct="0">
              <a:defRPr>
                <a:solidFill>
                  <a:schemeClr val="tx1"/>
                </a:solidFill>
                <a:latin typeface="Arial" pitchFamily="34" charset="0"/>
                <a:ea typeface="ＭＳ Ｐゴシック" pitchFamily="34" charset="-128"/>
              </a:defRPr>
            </a:lvl5pPr>
            <a:lvl6pPr marL="2490653" indent="-226423" defTabSz="91355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43499" indent="-226423" defTabSz="913555"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6345" indent="-226423" defTabSz="91355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9190" indent="-226423" defTabSz="91355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BD81738-BD3F-4CB0-BE23-39E466096162}" type="slidenum">
              <a:rPr lang="en-US"/>
              <a:pPr eaLnBrk="1" hangingPunct="1"/>
              <a:t>56</a:t>
            </a:fld>
            <a:endParaRPr lang="en-US" dirty="0"/>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xfrm>
            <a:off x="914401" y="4344025"/>
            <a:ext cx="5029200" cy="41144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100" dirty="0" smtClean="0">
                <a:latin typeface="Calibri"/>
                <a:ea typeface="ＭＳ Ｐゴシック" pitchFamily="34" charset="-128"/>
                <a:cs typeface="Calibri"/>
              </a:rPr>
              <a:t>Key Points:</a:t>
            </a:r>
          </a:p>
          <a:p>
            <a:pPr marL="171450" indent="-171450" eaLnBrk="1" hangingPunct="1">
              <a:spcBef>
                <a:spcPct val="0"/>
              </a:spcBef>
              <a:buFont typeface="Arial"/>
              <a:buChar char="•"/>
            </a:pPr>
            <a:r>
              <a:rPr lang="en-US" sz="1100" dirty="0" smtClean="0">
                <a:latin typeface="Calibri"/>
                <a:ea typeface="ＭＳ Ｐゴシック" pitchFamily="34" charset="-128"/>
                <a:cs typeface="Calibri"/>
              </a:rPr>
              <a:t>Summary of converging research reports on the benefits of partnership for all stakeholders.</a:t>
            </a:r>
          </a:p>
          <a:p>
            <a:pPr marL="171450" indent="-171450" eaLnBrk="1" hangingPunct="1">
              <a:spcBef>
                <a:spcPct val="0"/>
              </a:spcBef>
              <a:buFont typeface="Arial"/>
              <a:buChar char="•"/>
            </a:pPr>
            <a:r>
              <a:rPr lang="en-US" sz="1100" dirty="0" smtClean="0">
                <a:latin typeface="Calibri"/>
                <a:ea typeface="ＭＳ Ｐゴシック" pitchFamily="34" charset="-128"/>
                <a:cs typeface="Calibri"/>
              </a:rPr>
              <a:t>Focus on benefit, support &amp; strengthening of learning opportunities for student. </a:t>
            </a:r>
          </a:p>
          <a:p>
            <a:pPr marL="171450" indent="-171450" eaLnBrk="1" hangingPunct="1">
              <a:spcBef>
                <a:spcPct val="0"/>
              </a:spcBef>
              <a:buFont typeface="Arial"/>
              <a:buChar char="•"/>
            </a:pPr>
            <a:r>
              <a:rPr lang="en-US" sz="1100" dirty="0" smtClean="0">
                <a:latin typeface="Calibri"/>
                <a:ea typeface="ＭＳ Ｐゴシック" pitchFamily="34" charset="-128"/>
                <a:cs typeface="Calibri"/>
              </a:rPr>
              <a:t>Everyone has a role in supporting student success. Think of specific actions for each of these positions, roles, groups.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mj-lt"/>
                <a:cs typeface="Calibri"/>
              </a:rPr>
              <a:t>Key Points:</a:t>
            </a:r>
          </a:p>
          <a:p>
            <a:pPr marL="171450" indent="-171450">
              <a:buFont typeface="Arial"/>
              <a:buChar char="•"/>
            </a:pPr>
            <a:r>
              <a:rPr lang="en-US" sz="1100" dirty="0" smtClean="0">
                <a:latin typeface="+mj-lt"/>
                <a:cs typeface="Calibri"/>
              </a:rPr>
              <a:t>It is important to realize that since students spend the majority of their time out of school, learning must be coordinated and seamless between multiple settings and adults. </a:t>
            </a:r>
            <a:r>
              <a:rPr lang="en-US" sz="1100" dirty="0" smtClean="0">
                <a:latin typeface="+mj-lt"/>
              </a:rPr>
              <a:t> </a:t>
            </a:r>
          </a:p>
          <a:p>
            <a:pPr marL="171450" indent="-171450">
              <a:buFont typeface="Arial"/>
              <a:buChar char="•"/>
            </a:pPr>
            <a:r>
              <a:rPr lang="en-US" sz="1100" dirty="0" smtClean="0">
                <a:latin typeface="+mj-lt"/>
              </a:rPr>
              <a:t>It is important to think of multiple caretakers and families who have several jobs, thus limited time.</a:t>
            </a:r>
            <a:r>
              <a:rPr lang="en-US" dirty="0" smtClean="0"/>
              <a:t> </a:t>
            </a:r>
            <a:endParaRPr lang="en-US" dirty="0"/>
          </a:p>
          <a:p>
            <a:endParaRPr lang="en-US" dirty="0"/>
          </a:p>
        </p:txBody>
      </p:sp>
      <p:sp>
        <p:nvSpPr>
          <p:cNvPr id="4" name="Slide Number Placeholder 3"/>
          <p:cNvSpPr>
            <a:spLocks noGrp="1"/>
          </p:cNvSpPr>
          <p:nvPr>
            <p:ph type="sldNum" sz="quarter" idx="10"/>
          </p:nvPr>
        </p:nvSpPr>
        <p:spPr/>
        <p:txBody>
          <a:bodyPr/>
          <a:lstStyle/>
          <a:p>
            <a:fld id="{3F7242FB-F25E-544B-B72F-E0B5A499AB48}" type="slidenum">
              <a:rPr lang="en-US" smtClean="0"/>
              <a:t>57</a:t>
            </a:fld>
            <a:endParaRPr lang="en-US" dirty="0"/>
          </a:p>
        </p:txBody>
      </p:sp>
    </p:spTree>
    <p:extLst>
      <p:ext uri="{BB962C8B-B14F-4D97-AF65-F5344CB8AC3E}">
        <p14:creationId xmlns:p14="http://schemas.microsoft.com/office/powerpoint/2010/main" val="38867539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Calibri"/>
                <a:cs typeface="Calibri"/>
              </a:rPr>
              <a:t>Key Points:</a:t>
            </a:r>
          </a:p>
          <a:p>
            <a:pPr marL="171450" indent="-171450">
              <a:buFont typeface="Arial"/>
              <a:buChar char="•"/>
            </a:pPr>
            <a:r>
              <a:rPr lang="en-US" sz="1100" dirty="0" smtClean="0">
                <a:latin typeface="Calibri"/>
                <a:cs typeface="Calibri"/>
              </a:rPr>
              <a:t>It can be helpful to note planned partnering actions on a calendar – can be in a “day-timer”, phone, tablet, or computer.</a:t>
            </a:r>
          </a:p>
          <a:p>
            <a:pPr marL="171450" indent="-171450">
              <a:buFont typeface="Arial"/>
              <a:buChar char="•"/>
            </a:pPr>
            <a:r>
              <a:rPr lang="en-US" sz="1100" dirty="0" smtClean="0">
                <a:latin typeface="Calibri"/>
                <a:cs typeface="Calibri"/>
              </a:rPr>
              <a:t>Noting if completed and any observations or ideas for revision can be helpful.</a:t>
            </a:r>
          </a:p>
          <a:p>
            <a:pPr marL="171450" indent="-171450">
              <a:buFont typeface="Arial"/>
              <a:buChar char="•"/>
            </a:pPr>
            <a:r>
              <a:rPr lang="en-US" sz="1100" dirty="0" smtClean="0">
                <a:latin typeface="Calibri"/>
                <a:cs typeface="Calibri"/>
              </a:rPr>
              <a:t>Day-to-day and week-to-week planning can provide consistency and build new partnering “habits”.</a:t>
            </a:r>
          </a:p>
          <a:p>
            <a:pPr marL="171450" indent="-171450">
              <a:buFont typeface="Arial"/>
              <a:buChar char="•"/>
            </a:pPr>
            <a:r>
              <a:rPr lang="en-US" sz="1100" dirty="0" smtClean="0">
                <a:latin typeface="Calibri"/>
                <a:cs typeface="Calibri"/>
              </a:rPr>
              <a:t>Stakeholders from the field have shared that “if you have it on the calendar, it gets done”.</a:t>
            </a:r>
            <a:r>
              <a:rPr lang="en-US" dirty="0" smtClean="0"/>
              <a:t> </a:t>
            </a:r>
            <a:endParaRPr lang="en-US" dirty="0"/>
          </a:p>
        </p:txBody>
      </p:sp>
      <p:sp>
        <p:nvSpPr>
          <p:cNvPr id="4" name="Slide Number Placeholder 3"/>
          <p:cNvSpPr>
            <a:spLocks noGrp="1"/>
          </p:cNvSpPr>
          <p:nvPr>
            <p:ph type="sldNum" sz="quarter" idx="10"/>
          </p:nvPr>
        </p:nvSpPr>
        <p:spPr/>
        <p:txBody>
          <a:bodyPr/>
          <a:lstStyle/>
          <a:p>
            <a:fld id="{3F7242FB-F25E-544B-B72F-E0B5A499AB48}" type="slidenum">
              <a:rPr lang="en-US" smtClean="0"/>
              <a:t>58</a:t>
            </a:fld>
            <a:endParaRPr lang="en-US" dirty="0"/>
          </a:p>
        </p:txBody>
      </p:sp>
    </p:spTree>
    <p:extLst>
      <p:ext uri="{BB962C8B-B14F-4D97-AF65-F5344CB8AC3E}">
        <p14:creationId xmlns:p14="http://schemas.microsoft.com/office/powerpoint/2010/main" val="37406124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555" eaLnBrk="0" hangingPunct="0">
              <a:defRPr>
                <a:solidFill>
                  <a:schemeClr val="tx1"/>
                </a:solidFill>
                <a:latin typeface="Arial" pitchFamily="34" charset="0"/>
                <a:ea typeface="ＭＳ Ｐゴシック" pitchFamily="34" charset="-128"/>
              </a:defRPr>
            </a:lvl1pPr>
            <a:lvl2pPr marL="735874" indent="-283028" defTabSz="913555" eaLnBrk="0" hangingPunct="0">
              <a:defRPr>
                <a:solidFill>
                  <a:schemeClr val="tx1"/>
                </a:solidFill>
                <a:latin typeface="Arial" pitchFamily="34" charset="0"/>
                <a:ea typeface="ＭＳ Ｐゴシック" pitchFamily="34" charset="-128"/>
              </a:defRPr>
            </a:lvl2pPr>
            <a:lvl3pPr marL="1132115" indent="-226423" defTabSz="913555" eaLnBrk="0" hangingPunct="0">
              <a:defRPr>
                <a:solidFill>
                  <a:schemeClr val="tx1"/>
                </a:solidFill>
                <a:latin typeface="Arial" pitchFamily="34" charset="0"/>
                <a:ea typeface="ＭＳ Ｐゴシック" pitchFamily="34" charset="-128"/>
              </a:defRPr>
            </a:lvl3pPr>
            <a:lvl4pPr marL="1584961" indent="-226423" defTabSz="913555" eaLnBrk="0" hangingPunct="0">
              <a:defRPr>
                <a:solidFill>
                  <a:schemeClr val="tx1"/>
                </a:solidFill>
                <a:latin typeface="Arial" pitchFamily="34" charset="0"/>
                <a:ea typeface="ＭＳ Ｐゴシック" pitchFamily="34" charset="-128"/>
              </a:defRPr>
            </a:lvl4pPr>
            <a:lvl5pPr marL="2037806" indent="-226423" defTabSz="913555" eaLnBrk="0" hangingPunct="0">
              <a:defRPr>
                <a:solidFill>
                  <a:schemeClr val="tx1"/>
                </a:solidFill>
                <a:latin typeface="Arial" pitchFamily="34" charset="0"/>
                <a:ea typeface="ＭＳ Ｐゴシック" pitchFamily="34" charset="-128"/>
              </a:defRPr>
            </a:lvl5pPr>
            <a:lvl6pPr marL="2490653" indent="-226423" defTabSz="91355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43499" indent="-226423" defTabSz="913555"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6345" indent="-226423" defTabSz="91355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9190" indent="-226423" defTabSz="91355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2BA5679-DF08-4131-AFDF-0153AC340865}" type="slidenum">
              <a:rPr lang="en-US"/>
              <a:pPr eaLnBrk="1" hangingPunct="1"/>
              <a:t>59</a:t>
            </a:fld>
            <a:endParaRPr lang="en-US" dirty="0"/>
          </a:p>
        </p:txBody>
      </p:sp>
      <p:sp>
        <p:nvSpPr>
          <p:cNvPr id="9933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9332" name="Rectangle 3"/>
          <p:cNvSpPr>
            <a:spLocks noGrp="1" noChangeArrowheads="1"/>
          </p:cNvSpPr>
          <p:nvPr>
            <p:ph type="body" idx="1"/>
          </p:nvPr>
        </p:nvSpPr>
        <p:spPr bwMode="auto">
          <a:xfrm>
            <a:off x="914401" y="4344026"/>
            <a:ext cx="5029200" cy="4112926"/>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sz="1100" dirty="0" smtClean="0">
                <a:latin typeface="+mj-lt"/>
                <a:ea typeface="ＭＳ Ｐゴシック" pitchFamily="34" charset="-128"/>
              </a:rPr>
              <a:t>Key Points: </a:t>
            </a:r>
          </a:p>
          <a:p>
            <a:pPr marL="171450" indent="-171450" eaLnBrk="1" hangingPunct="1">
              <a:buFont typeface="Arial"/>
              <a:buChar char="•"/>
            </a:pPr>
            <a:r>
              <a:rPr lang="en-US" sz="1100" dirty="0" smtClean="0">
                <a:latin typeface="+mj-lt"/>
                <a:ea typeface="ＭＳ Ｐゴシック" pitchFamily="34" charset="-128"/>
              </a:rPr>
              <a:t>It can be helpful to think about what can be done each month of the year to actionalize family, school, and community partnering. </a:t>
            </a:r>
          </a:p>
          <a:p>
            <a:pPr marL="171450" indent="-171450" eaLnBrk="1" hangingPunct="1">
              <a:buFont typeface="Arial"/>
              <a:buChar char="•"/>
            </a:pPr>
            <a:r>
              <a:rPr lang="en-US" sz="1100" dirty="0" smtClean="0">
                <a:latin typeface="+mj-lt"/>
                <a:ea typeface="ＭＳ Ｐゴシック" pitchFamily="34" charset="-128"/>
              </a:rPr>
              <a:t>Think about connecting with every teacher or family at the beginning of the year, agreeing to partner, and exchanging contact information.</a:t>
            </a:r>
          </a:p>
          <a:p>
            <a:pPr marL="171450" indent="-171450" eaLnBrk="1" hangingPunct="1">
              <a:buFont typeface="Arial"/>
              <a:buChar char="•"/>
            </a:pPr>
            <a:r>
              <a:rPr lang="en-US" sz="1100" dirty="0" smtClean="0">
                <a:latin typeface="+mj-lt"/>
                <a:ea typeface="ＭＳ Ｐゴシック" pitchFamily="34" charset="-128"/>
              </a:rPr>
              <a:t>Think about checking in to see how things are going midyear.</a:t>
            </a:r>
          </a:p>
          <a:p>
            <a:pPr marL="171450" indent="-171450" eaLnBrk="1" hangingPunct="1">
              <a:buFont typeface="Arial"/>
              <a:buChar char="•"/>
            </a:pPr>
            <a:r>
              <a:rPr lang="en-US" sz="1100" dirty="0" smtClean="0">
                <a:latin typeface="+mj-lt"/>
                <a:ea typeface="ＭＳ Ｐゴシック" pitchFamily="34" charset="-128"/>
              </a:rPr>
              <a:t>Think about sending good news to school or good news to home.</a:t>
            </a:r>
          </a:p>
          <a:p>
            <a:pPr marL="171450" indent="-171450" eaLnBrk="1" hangingPunct="1">
              <a:buFont typeface="Arial"/>
              <a:buChar char="•"/>
            </a:pPr>
            <a:r>
              <a:rPr lang="en-US" sz="1100" dirty="0" smtClean="0">
                <a:latin typeface="+mj-lt"/>
                <a:ea typeface="ＭＳ Ｐゴシック" pitchFamily="34" charset="-128"/>
              </a:rPr>
              <a:t>Think about preparing for family-teacher conferences on both sides.</a:t>
            </a:r>
          </a:p>
          <a:p>
            <a:pPr marL="171450" indent="-171450" eaLnBrk="1" hangingPunct="1">
              <a:buFont typeface="Arial"/>
              <a:buChar char="•"/>
            </a:pPr>
            <a:r>
              <a:rPr lang="en-US" sz="1100" dirty="0" smtClean="0">
                <a:latin typeface="+mj-lt"/>
                <a:ea typeface="ＭＳ Ｐゴシック" pitchFamily="34" charset="-128"/>
              </a:rPr>
              <a:t>Think about continuous learning over vacations and weekends.</a:t>
            </a:r>
          </a:p>
          <a:p>
            <a:pPr marL="171450" indent="-171450" eaLnBrk="1" hangingPunct="1">
              <a:buFont typeface="Arial"/>
              <a:buChar char="•"/>
            </a:pPr>
            <a:r>
              <a:rPr lang="en-US" sz="1100" dirty="0" smtClean="0">
                <a:latin typeface="+mj-lt"/>
                <a:ea typeface="ＭＳ Ｐゴシック" pitchFamily="34" charset="-128"/>
              </a:rPr>
              <a:t>Think about asking for feedback.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35874" indent="-283028" eaLnBrk="0" hangingPunct="0">
              <a:defRPr sz="2400">
                <a:solidFill>
                  <a:schemeClr val="tx1"/>
                </a:solidFill>
                <a:latin typeface="Arial" pitchFamily="34" charset="0"/>
                <a:ea typeface="ＭＳ Ｐゴシック" pitchFamily="34" charset="-128"/>
              </a:defRPr>
            </a:lvl2pPr>
            <a:lvl3pPr marL="1132115" indent="-226423" eaLnBrk="0" hangingPunct="0">
              <a:defRPr sz="2400">
                <a:solidFill>
                  <a:schemeClr val="tx1"/>
                </a:solidFill>
                <a:latin typeface="Arial" pitchFamily="34" charset="0"/>
                <a:ea typeface="ＭＳ Ｐゴシック" pitchFamily="34" charset="-128"/>
              </a:defRPr>
            </a:lvl3pPr>
            <a:lvl4pPr marL="1584961" indent="-226423" eaLnBrk="0" hangingPunct="0">
              <a:defRPr sz="2400">
                <a:solidFill>
                  <a:schemeClr val="tx1"/>
                </a:solidFill>
                <a:latin typeface="Arial" pitchFamily="34" charset="0"/>
                <a:ea typeface="ＭＳ Ｐゴシック" pitchFamily="34" charset="-128"/>
              </a:defRPr>
            </a:lvl4pPr>
            <a:lvl5pPr marL="2037806" indent="-226423" eaLnBrk="0" hangingPunct="0">
              <a:defRPr sz="2400">
                <a:solidFill>
                  <a:schemeClr val="tx1"/>
                </a:solidFill>
                <a:latin typeface="Arial" pitchFamily="34" charset="0"/>
                <a:ea typeface="ＭＳ Ｐゴシック" pitchFamily="34" charset="-128"/>
              </a:defRPr>
            </a:lvl5pPr>
            <a:lvl6pPr marL="2490653" indent="-22642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43499" indent="-22642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396345" indent="-22642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49190" indent="-22642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5DC286D-7865-4D6C-B100-6BF40DD07C57}" type="slidenum">
              <a:rPr lang="en-US" sz="1200"/>
              <a:pPr eaLnBrk="1" hangingPunct="1"/>
              <a:t>6</a:t>
            </a:fld>
            <a:endParaRPr lang="en-US" sz="1200" dirty="0"/>
          </a:p>
        </p:txBody>
      </p:sp>
      <p:sp>
        <p:nvSpPr>
          <p:cNvPr id="81922" name="Rectangle 2"/>
          <p:cNvSpPr>
            <a:spLocks noGrp="1" noRot="1" noChangeAspect="1" noChangeArrowheads="1" noTextEdit="1"/>
          </p:cNvSpPr>
          <p:nvPr>
            <p:ph type="sldImg"/>
          </p:nvPr>
        </p:nvSpPr>
        <p:spPr bwMode="auto">
          <a:xfrm>
            <a:off x="1144588" y="684213"/>
            <a:ext cx="4570412" cy="3429000"/>
          </a:xfrm>
          <a:solidFill>
            <a:srgbClr val="FFFFFF"/>
          </a:solidFill>
          <a:ln>
            <a:solidFill>
              <a:srgbClr val="000000"/>
            </a:solidFill>
            <a:miter lim="800000"/>
            <a:headEnd/>
            <a:tailEnd/>
          </a:ln>
        </p:spPr>
      </p:sp>
      <p:sp>
        <p:nvSpPr>
          <p:cNvPr id="81923" name="Rectangle 3"/>
          <p:cNvSpPr>
            <a:spLocks noGrp="1" noChangeArrowheads="1"/>
          </p:cNvSpPr>
          <p:nvPr>
            <p:ph type="body" idx="1"/>
          </p:nvPr>
        </p:nvSpPr>
        <p:spPr bwMode="auto">
          <a:xfrm>
            <a:off x="914401" y="4344025"/>
            <a:ext cx="5029200" cy="4116049"/>
          </a:xfrm>
          <a:solidFill>
            <a:srgbClr val="FFFFFF"/>
          </a:solidFill>
          <a:ln>
            <a:solidFill>
              <a:srgbClr val="000000"/>
            </a:solidFill>
            <a:miter lim="800000"/>
            <a:headEnd/>
            <a:tailEnd/>
          </a:ln>
        </p:spPr>
        <p:txBody>
          <a:bodyPr wrap="square" lIns="89704" tIns="44852" rIns="89704" bIns="44852" numCol="1" anchor="t" anchorCtr="0" compatLnSpc="1">
            <a:prstTxWarp prst="textNoShape">
              <a:avLst/>
            </a:prstTxWarp>
          </a:bodyPr>
          <a:lstStyle/>
          <a:p>
            <a:pPr eaLnBrk="1" hangingPunct="1">
              <a:spcBef>
                <a:spcPct val="0"/>
              </a:spcBef>
            </a:pPr>
            <a:r>
              <a:rPr lang="en-US" sz="1100" dirty="0" smtClean="0">
                <a:latin typeface="Calibri"/>
                <a:ea typeface="ＭＳ Ｐゴシック" pitchFamily="34" charset="-128"/>
                <a:cs typeface="Calibri"/>
              </a:rPr>
              <a:t>Key Points: </a:t>
            </a:r>
          </a:p>
          <a:p>
            <a:pPr marL="171450" indent="-171450" eaLnBrk="1" hangingPunct="1">
              <a:spcBef>
                <a:spcPct val="0"/>
              </a:spcBef>
              <a:buFont typeface="Arial"/>
              <a:buChar char="•"/>
            </a:pPr>
            <a:r>
              <a:rPr lang="en-US" sz="1100" dirty="0" smtClean="0">
                <a:latin typeface="Calibri"/>
                <a:ea typeface="ＭＳ Ｐゴシック" pitchFamily="34" charset="-128"/>
                <a:cs typeface="Calibri"/>
              </a:rPr>
              <a:t>It can be helpful to think about “closing implementation gaps” by actually applying strategic, ongoing, effective partnering practices.</a:t>
            </a:r>
          </a:p>
          <a:p>
            <a:pPr marL="171450" indent="-171450" eaLnBrk="1" hangingPunct="1">
              <a:spcBef>
                <a:spcPct val="0"/>
              </a:spcBef>
              <a:buFont typeface="Arial"/>
              <a:buChar char="•"/>
            </a:pPr>
            <a:r>
              <a:rPr lang="en-US" sz="1100" dirty="0" smtClean="0">
                <a:latin typeface="Calibri"/>
                <a:ea typeface="ＭＳ Ｐゴシック" pitchFamily="34" charset="-128"/>
                <a:cs typeface="Calibri"/>
              </a:rPr>
              <a:t>These gaps have been identified in the partnering research. </a:t>
            </a:r>
          </a:p>
          <a:p>
            <a:pPr marL="171450" indent="-171450" eaLnBrk="1" hangingPunct="1">
              <a:spcBef>
                <a:spcPct val="0"/>
              </a:spcBef>
              <a:buFont typeface="Arial"/>
              <a:buChar char="•"/>
            </a:pPr>
            <a:r>
              <a:rPr lang="en-US" sz="1100" dirty="0" smtClean="0">
                <a:latin typeface="Calibri"/>
                <a:ea typeface="ＭＳ Ｐゴシック" pitchFamily="34" charset="-128"/>
                <a:cs typeface="Calibri"/>
              </a:rPr>
              <a:t>Research – there is over 50 years of supporting studies identifying how partnering improves student achievement.</a:t>
            </a:r>
          </a:p>
          <a:p>
            <a:pPr marL="171450" indent="-171450" eaLnBrk="1" hangingPunct="1">
              <a:spcBef>
                <a:spcPct val="0"/>
              </a:spcBef>
              <a:buFont typeface="Arial"/>
              <a:buChar char="•"/>
            </a:pPr>
            <a:r>
              <a:rPr lang="en-US" sz="1100" dirty="0" smtClean="0">
                <a:latin typeface="Calibri"/>
                <a:ea typeface="ＭＳ Ｐゴシック" pitchFamily="34" charset="-128"/>
                <a:cs typeface="Calibri"/>
              </a:rPr>
              <a:t>Beliefs – most stakeholders believe that partnering is important for students.</a:t>
            </a:r>
          </a:p>
          <a:p>
            <a:pPr marL="171450" indent="-171450" eaLnBrk="1" hangingPunct="1">
              <a:spcBef>
                <a:spcPct val="0"/>
              </a:spcBef>
              <a:buFont typeface="Arial"/>
              <a:buChar char="•"/>
            </a:pPr>
            <a:r>
              <a:rPr lang="en-US" sz="1100" dirty="0" smtClean="0">
                <a:latin typeface="Calibri"/>
                <a:ea typeface="ＭＳ Ｐゴシック" pitchFamily="34" charset="-128"/>
                <a:cs typeface="Calibri"/>
              </a:rPr>
              <a:t>Law – state and federal laws mandate partnering.</a:t>
            </a:r>
          </a:p>
          <a:p>
            <a:pPr marL="171450" indent="-171450" eaLnBrk="1" hangingPunct="1">
              <a:spcBef>
                <a:spcPct val="0"/>
              </a:spcBef>
              <a:buFont typeface="Arial"/>
              <a:buChar char="•"/>
            </a:pPr>
            <a:r>
              <a:rPr lang="en-US" sz="1100" dirty="0" smtClean="0">
                <a:latin typeface="Calibri"/>
                <a:ea typeface="ＭＳ Ｐゴシック" pitchFamily="34" charset="-128"/>
                <a:cs typeface="Calibri"/>
              </a:rPr>
              <a:t>Resources – there are hundreds of excellent and useable resources for educators, families, and community members.</a:t>
            </a:r>
          </a:p>
          <a:p>
            <a:pPr eaLnBrk="1" hangingPunct="1">
              <a:spcBef>
                <a:spcPct val="0"/>
              </a:spcBef>
            </a:pPr>
            <a:endParaRPr lang="en-US" dirty="0" smtClean="0">
              <a:latin typeface="Arial" pitchFamily="34" charset="0"/>
              <a:ea typeface="ＭＳ Ｐゴシック"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Key Points:</a:t>
            </a:r>
          </a:p>
          <a:p>
            <a:pPr marL="171450" indent="-171450">
              <a:buFont typeface="Arial"/>
              <a:buChar char="•"/>
            </a:pPr>
            <a:r>
              <a:rPr lang="en-US" dirty="0">
                <a:cs typeface="Calibri"/>
              </a:rPr>
              <a:t>People often say “how do we do this?</a:t>
            </a:r>
          </a:p>
          <a:p>
            <a:pPr marL="171450" indent="-171450">
              <a:buFont typeface="Arial"/>
              <a:buChar char="•"/>
            </a:pPr>
            <a:r>
              <a:rPr lang="en-US" dirty="0">
                <a:cs typeface="Calibri"/>
              </a:rPr>
              <a:t>Step Two and Three of the MTSS Partnering Implementation Guide share more specifics on the HOW – USE DATA and ADAPT AND APPLY TIERED TOOLS.</a:t>
            </a:r>
          </a:p>
          <a:p>
            <a:pPr marL="171450" indent="-171450">
              <a:buFont typeface="Arial"/>
              <a:buChar char="•"/>
            </a:pPr>
            <a:r>
              <a:rPr lang="en-US" dirty="0">
                <a:cs typeface="Calibri"/>
              </a:rPr>
              <a:t>Also, CDE and other resources in the state provide support, information, and trainings.</a:t>
            </a:r>
          </a:p>
          <a:p>
            <a:endParaRPr lang="en-US" dirty="0"/>
          </a:p>
        </p:txBody>
      </p:sp>
      <p:sp>
        <p:nvSpPr>
          <p:cNvPr id="4" name="Slide Number Placeholder 3"/>
          <p:cNvSpPr>
            <a:spLocks noGrp="1"/>
          </p:cNvSpPr>
          <p:nvPr>
            <p:ph type="sldNum" sz="quarter" idx="10"/>
          </p:nvPr>
        </p:nvSpPr>
        <p:spPr/>
        <p:txBody>
          <a:bodyPr/>
          <a:lstStyle/>
          <a:p>
            <a:fld id="{3F7242FB-F25E-544B-B72F-E0B5A499AB48}" type="slidenum">
              <a:rPr lang="en-US" smtClean="0"/>
              <a:t>60</a:t>
            </a:fld>
            <a:endParaRPr lang="en-US" dirty="0"/>
          </a:p>
        </p:txBody>
      </p:sp>
    </p:spTree>
    <p:extLst>
      <p:ext uri="{BB962C8B-B14F-4D97-AF65-F5344CB8AC3E}">
        <p14:creationId xmlns:p14="http://schemas.microsoft.com/office/powerpoint/2010/main" val="38867539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 </a:t>
            </a:r>
          </a:p>
          <a:p>
            <a:pPr marL="171450" indent="-171450">
              <a:buFont typeface="Arial"/>
              <a:buChar char="•"/>
            </a:pPr>
            <a:r>
              <a:rPr lang="en-US" sz="1100" dirty="0" smtClean="0"/>
              <a:t>In response to “how”, apply the following:</a:t>
            </a:r>
          </a:p>
          <a:p>
            <a:pPr marL="628650" lvl="1" indent="-171450">
              <a:buFont typeface="Arial"/>
              <a:buChar char="•"/>
            </a:pPr>
            <a:r>
              <a:rPr lang="en-US" sz="1100" dirty="0" smtClean="0"/>
              <a:t>Share equally with all stakeholders – What, Why, Who, and When</a:t>
            </a:r>
          </a:p>
          <a:p>
            <a:pPr marL="628650" lvl="1" indent="-171450">
              <a:buFont typeface="Arial"/>
              <a:buChar char="•"/>
            </a:pPr>
            <a:r>
              <a:rPr lang="en-US" sz="1100" dirty="0" smtClean="0"/>
              <a:t>MTSS</a:t>
            </a:r>
          </a:p>
          <a:p>
            <a:pPr marL="628650" lvl="1" indent="-171450">
              <a:buFont typeface="Arial"/>
              <a:buChar char="•"/>
            </a:pPr>
            <a:r>
              <a:rPr lang="en-US" sz="1100" dirty="0" smtClean="0"/>
              <a:t>National Standards</a:t>
            </a:r>
          </a:p>
          <a:p>
            <a:pPr marL="628650" lvl="1" indent="-171450">
              <a:buFont typeface="Arial"/>
              <a:buChar char="•"/>
            </a:pPr>
            <a:r>
              <a:rPr lang="en-US" sz="1100" dirty="0" smtClean="0"/>
              <a:t>Dual Capacity-Building</a:t>
            </a:r>
            <a:endParaRPr lang="en-US" sz="1100" dirty="0"/>
          </a:p>
        </p:txBody>
      </p:sp>
      <p:sp>
        <p:nvSpPr>
          <p:cNvPr id="4" name="Slide Number Placeholder 3"/>
          <p:cNvSpPr>
            <a:spLocks noGrp="1"/>
          </p:cNvSpPr>
          <p:nvPr>
            <p:ph type="sldNum" sz="quarter" idx="10"/>
          </p:nvPr>
        </p:nvSpPr>
        <p:spPr/>
        <p:txBody>
          <a:bodyPr/>
          <a:lstStyle/>
          <a:p>
            <a:fld id="{3F7242FB-F25E-544B-B72F-E0B5A499AB48}" type="slidenum">
              <a:rPr lang="en-US" smtClean="0"/>
              <a:t>61</a:t>
            </a:fld>
            <a:endParaRPr lang="en-US" dirty="0"/>
          </a:p>
        </p:txBody>
      </p:sp>
    </p:spTree>
    <p:extLst>
      <p:ext uri="{BB962C8B-B14F-4D97-AF65-F5344CB8AC3E}">
        <p14:creationId xmlns:p14="http://schemas.microsoft.com/office/powerpoint/2010/main" val="738228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a:t>
            </a:r>
          </a:p>
          <a:p>
            <a:pPr marL="171450" indent="-171450">
              <a:buFont typeface="Arial"/>
              <a:buChar char="•"/>
            </a:pPr>
            <a:r>
              <a:rPr lang="en-US" sz="1100" dirty="0" smtClean="0"/>
              <a:t>“How” also involves using data to strategically plan, implement and evaluate partnering practices, including looking at what is in place and what is needed.</a:t>
            </a:r>
          </a:p>
          <a:p>
            <a:pPr marL="171450" indent="-171450">
              <a:buFont typeface="Arial"/>
              <a:buChar char="•"/>
            </a:pPr>
            <a:r>
              <a:rPr lang="en-US" sz="1100" dirty="0" smtClean="0"/>
              <a:t>“How” also involves sharing and adapting tools, resources, and materials so as to honor time and be practical, actually implementing concrete and visible actions. </a:t>
            </a:r>
            <a:endParaRPr lang="en-US" sz="1100" dirty="0"/>
          </a:p>
          <a:p>
            <a:endParaRPr lang="en-US" dirty="0"/>
          </a:p>
        </p:txBody>
      </p:sp>
      <p:sp>
        <p:nvSpPr>
          <p:cNvPr id="4" name="Slide Number Placeholder 3"/>
          <p:cNvSpPr>
            <a:spLocks noGrp="1"/>
          </p:cNvSpPr>
          <p:nvPr>
            <p:ph type="sldNum" sz="quarter" idx="10"/>
          </p:nvPr>
        </p:nvSpPr>
        <p:spPr/>
        <p:txBody>
          <a:bodyPr/>
          <a:lstStyle/>
          <a:p>
            <a:fld id="{3F7242FB-F25E-544B-B72F-E0B5A499AB48}" type="slidenum">
              <a:rPr lang="en-US" smtClean="0"/>
              <a:t>62</a:t>
            </a:fld>
            <a:endParaRPr lang="en-US" dirty="0"/>
          </a:p>
        </p:txBody>
      </p:sp>
    </p:spTree>
    <p:extLst>
      <p:ext uri="{BB962C8B-B14F-4D97-AF65-F5344CB8AC3E}">
        <p14:creationId xmlns:p14="http://schemas.microsoft.com/office/powerpoint/2010/main" val="38867539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a:t>
            </a:r>
            <a:r>
              <a:rPr lang="en-US" sz="1100" baseline="0" dirty="0" smtClean="0"/>
              <a:t> Points:</a:t>
            </a:r>
          </a:p>
          <a:p>
            <a:pPr marL="167970" indent="-167970">
              <a:buFont typeface="Arial"/>
              <a:buChar char="•"/>
            </a:pPr>
            <a:r>
              <a:rPr lang="en-US" sz="1100" baseline="0" dirty="0" smtClean="0"/>
              <a:t>These are the references </a:t>
            </a:r>
            <a:r>
              <a:rPr lang="en-US" sz="1100" dirty="0" smtClean="0"/>
              <a:t>cited in</a:t>
            </a:r>
            <a:r>
              <a:rPr lang="en-US" sz="1100" baseline="0" dirty="0" smtClean="0"/>
              <a:t> this </a:t>
            </a:r>
            <a:r>
              <a:rPr lang="en-US" sz="1100" dirty="0" smtClean="0"/>
              <a:t>presentation</a:t>
            </a:r>
            <a:r>
              <a:rPr lang="en-US" sz="1100" baseline="0" dirty="0" smtClean="0"/>
              <a:t>.</a:t>
            </a:r>
            <a:endParaRPr lang="en-US" sz="1100" dirty="0" smtClean="0"/>
          </a:p>
          <a:p>
            <a:endParaRPr lang="en-US" dirty="0"/>
          </a:p>
        </p:txBody>
      </p:sp>
      <p:sp>
        <p:nvSpPr>
          <p:cNvPr id="4" name="Slide Number Placeholder 3"/>
          <p:cNvSpPr>
            <a:spLocks noGrp="1"/>
          </p:cNvSpPr>
          <p:nvPr>
            <p:ph type="sldNum" sz="quarter" idx="10"/>
          </p:nvPr>
        </p:nvSpPr>
        <p:spPr/>
        <p:txBody>
          <a:bodyPr/>
          <a:lstStyle/>
          <a:p>
            <a:pPr>
              <a:defRPr/>
            </a:pPr>
            <a:fld id="{9F16C9A8-0157-489B-B755-9E596ACDB690}" type="slidenum">
              <a:rPr lang="en-US" smtClean="0"/>
              <a:pPr>
                <a:defRPr/>
              </a:pPr>
              <a:t>63</a:t>
            </a:fld>
            <a:endParaRPr lang="en-US" dirty="0"/>
          </a:p>
        </p:txBody>
      </p:sp>
    </p:spTree>
    <p:extLst>
      <p:ext uri="{BB962C8B-B14F-4D97-AF65-F5344CB8AC3E}">
        <p14:creationId xmlns:p14="http://schemas.microsoft.com/office/powerpoint/2010/main" val="15260930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a:t>
            </a:r>
            <a:r>
              <a:rPr lang="en-US" sz="1100" baseline="0" dirty="0" smtClean="0"/>
              <a:t> Points:</a:t>
            </a:r>
          </a:p>
          <a:p>
            <a:pPr marL="167970" indent="-167970">
              <a:buFont typeface="Arial"/>
              <a:buChar char="•"/>
            </a:pPr>
            <a:r>
              <a:rPr lang="en-US" sz="1100" dirty="0"/>
              <a:t>These are the references cited in this </a:t>
            </a:r>
            <a:r>
              <a:rPr lang="en-US" sz="1100" dirty="0" smtClean="0"/>
              <a:t>presentation.</a:t>
            </a:r>
            <a:endParaRPr lang="en-US" sz="1100" dirty="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F16C9A8-0157-489B-B755-9E596ACDB690}" type="slidenum">
              <a:rPr lang="en-US" smtClean="0"/>
              <a:pPr>
                <a:defRPr/>
              </a:pPr>
              <a:t>64</a:t>
            </a:fld>
            <a:endParaRPr lang="en-US" dirty="0"/>
          </a:p>
        </p:txBody>
      </p:sp>
    </p:spTree>
    <p:extLst>
      <p:ext uri="{BB962C8B-B14F-4D97-AF65-F5344CB8AC3E}">
        <p14:creationId xmlns:p14="http://schemas.microsoft.com/office/powerpoint/2010/main" val="32766094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a:t>
            </a:r>
            <a:r>
              <a:rPr lang="en-US" sz="1100" baseline="0" dirty="0" smtClean="0"/>
              <a:t> Points:</a:t>
            </a:r>
          </a:p>
          <a:p>
            <a:r>
              <a:rPr lang="en-US" sz="1100" baseline="0" dirty="0" smtClean="0"/>
              <a:t>These are the references </a:t>
            </a:r>
            <a:r>
              <a:rPr lang="en-US" sz="1100" dirty="0" smtClean="0"/>
              <a:t>cited in this presentation.</a:t>
            </a:r>
            <a:endParaRPr lang="en-US" sz="1100" dirty="0"/>
          </a:p>
        </p:txBody>
      </p:sp>
      <p:sp>
        <p:nvSpPr>
          <p:cNvPr id="4" name="Slide Number Placeholder 3"/>
          <p:cNvSpPr>
            <a:spLocks noGrp="1"/>
          </p:cNvSpPr>
          <p:nvPr>
            <p:ph type="sldNum" sz="quarter" idx="10"/>
          </p:nvPr>
        </p:nvSpPr>
        <p:spPr/>
        <p:txBody>
          <a:bodyPr/>
          <a:lstStyle/>
          <a:p>
            <a:pPr>
              <a:defRPr/>
            </a:pPr>
            <a:fld id="{9F16C9A8-0157-489B-B755-9E596ACDB690}" type="slidenum">
              <a:rPr lang="en-US" smtClean="0"/>
              <a:pPr>
                <a:defRPr/>
              </a:pPr>
              <a:t>65</a:t>
            </a:fld>
            <a:endParaRPr lang="en-US" dirty="0"/>
          </a:p>
        </p:txBody>
      </p:sp>
    </p:spTree>
    <p:extLst>
      <p:ext uri="{BB962C8B-B14F-4D97-AF65-F5344CB8AC3E}">
        <p14:creationId xmlns:p14="http://schemas.microsoft.com/office/powerpoint/2010/main" val="38872370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a:t>
            </a:r>
            <a:r>
              <a:rPr lang="en-US" sz="1100" baseline="0" dirty="0" smtClean="0"/>
              <a:t> Points:</a:t>
            </a:r>
          </a:p>
          <a:p>
            <a:r>
              <a:rPr lang="en-US" sz="1100" dirty="0"/>
              <a:t>These are the references cited in this </a:t>
            </a:r>
            <a:r>
              <a:rPr lang="en-US" sz="1100" dirty="0" smtClean="0"/>
              <a:t>presentation.</a:t>
            </a:r>
            <a:endParaRPr lang="en-US" sz="1100" dirty="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F16C9A8-0157-489B-B755-9E596ACDB690}" type="slidenum">
              <a:rPr lang="en-US" smtClean="0"/>
              <a:pPr>
                <a:defRPr/>
              </a:pPr>
              <a:t>66</a:t>
            </a:fld>
            <a:endParaRPr lang="en-US" dirty="0"/>
          </a:p>
        </p:txBody>
      </p:sp>
    </p:spTree>
    <p:extLst>
      <p:ext uri="{BB962C8B-B14F-4D97-AF65-F5344CB8AC3E}">
        <p14:creationId xmlns:p14="http://schemas.microsoft.com/office/powerpoint/2010/main" val="15260930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a:t>
            </a:r>
            <a:r>
              <a:rPr lang="en-US" sz="1100" baseline="0" dirty="0" smtClean="0"/>
              <a:t> Points:</a:t>
            </a:r>
          </a:p>
          <a:p>
            <a:r>
              <a:rPr lang="en-US" sz="1100" dirty="0"/>
              <a:t>These are the references cited in this </a:t>
            </a:r>
            <a:r>
              <a:rPr lang="en-US" sz="1100" dirty="0" smtClean="0"/>
              <a:t>presentation.</a:t>
            </a:r>
            <a:endParaRPr lang="en-US" sz="1100" dirty="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F16C9A8-0157-489B-B755-9E596ACDB690}" type="slidenum">
              <a:rPr lang="en-US" smtClean="0"/>
              <a:pPr>
                <a:defRPr/>
              </a:pPr>
              <a:t>67</a:t>
            </a:fld>
            <a:endParaRPr lang="en-US" dirty="0"/>
          </a:p>
        </p:txBody>
      </p:sp>
    </p:spTree>
    <p:extLst>
      <p:ext uri="{BB962C8B-B14F-4D97-AF65-F5344CB8AC3E}">
        <p14:creationId xmlns:p14="http://schemas.microsoft.com/office/powerpoint/2010/main" val="1526093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 </a:t>
            </a:r>
          </a:p>
          <a:p>
            <a:pPr marL="171450" indent="-171450">
              <a:buFont typeface="Arial"/>
              <a:buChar char="•"/>
            </a:pPr>
            <a:r>
              <a:rPr lang="en-US" sz="1100" dirty="0" smtClean="0"/>
              <a:t>These are three steps, as identified in the </a:t>
            </a:r>
            <a:r>
              <a:rPr lang="en-US" sz="1100" i="1" dirty="0" smtClean="0"/>
              <a:t>MTSS FSCP Implementation Guide, </a:t>
            </a:r>
            <a:r>
              <a:rPr lang="en-US" sz="1100" dirty="0" smtClean="0"/>
              <a:t>which can guide family, school, and community implementation in a school community. </a:t>
            </a:r>
          </a:p>
          <a:p>
            <a:pPr marL="171450" indent="-171450">
              <a:buFont typeface="Arial"/>
              <a:buChar char="•"/>
            </a:pPr>
            <a:r>
              <a:rPr lang="en-US" sz="1100" dirty="0" smtClean="0"/>
              <a:t>Thinking about these in developing effective practices can hopefully help provide information as to the WHAT, WHY, WHO, WHEN, and HOW of partnering effectively.</a:t>
            </a:r>
          </a:p>
          <a:p>
            <a:pPr marL="171450" indent="-171450">
              <a:buFont typeface="Arial"/>
              <a:buChar char="•"/>
            </a:pPr>
            <a:r>
              <a:rPr lang="en-US" sz="1100" dirty="0" smtClean="0"/>
              <a:t>School communities all have some partnering practices in place, but they may not be as strategic, data-based, or effective as desired.</a:t>
            </a:r>
          </a:p>
          <a:p>
            <a:pPr marL="171450" indent="-171450">
              <a:buFont typeface="Arial"/>
              <a:buChar char="•"/>
            </a:pPr>
            <a:r>
              <a:rPr lang="en-US" sz="1100" dirty="0" smtClean="0"/>
              <a:t>The focus of partnering is always on student success.</a:t>
            </a:r>
            <a:endParaRPr lang="en-US" sz="1100" dirty="0"/>
          </a:p>
        </p:txBody>
      </p:sp>
      <p:sp>
        <p:nvSpPr>
          <p:cNvPr id="4" name="Slide Number Placeholder 3"/>
          <p:cNvSpPr>
            <a:spLocks noGrp="1"/>
          </p:cNvSpPr>
          <p:nvPr>
            <p:ph type="sldNum" sz="quarter" idx="10"/>
          </p:nvPr>
        </p:nvSpPr>
        <p:spPr/>
        <p:txBody>
          <a:bodyPr/>
          <a:lstStyle/>
          <a:p>
            <a:fld id="{3F7242FB-F25E-544B-B72F-E0B5A499AB48}" type="slidenum">
              <a:rPr lang="en-US" smtClean="0"/>
              <a:pPr/>
              <a:t>7</a:t>
            </a:fld>
            <a:endParaRPr lang="en-US" dirty="0"/>
          </a:p>
        </p:txBody>
      </p:sp>
    </p:spTree>
    <p:extLst>
      <p:ext uri="{BB962C8B-B14F-4D97-AF65-F5344CB8AC3E}">
        <p14:creationId xmlns:p14="http://schemas.microsoft.com/office/powerpoint/2010/main" val="3807096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 </a:t>
            </a:r>
          </a:p>
          <a:p>
            <a:pPr marL="171450" indent="-171450">
              <a:buFont typeface="Arial"/>
              <a:buChar char="•"/>
            </a:pPr>
            <a:r>
              <a:rPr lang="en-US" sz="1100" dirty="0" smtClean="0"/>
              <a:t>The </a:t>
            </a:r>
            <a:r>
              <a:rPr lang="en-US" sz="1100" i="1" dirty="0" smtClean="0"/>
              <a:t>MTSS FSCP Implementation Guide, </a:t>
            </a:r>
            <a:r>
              <a:rPr lang="en-US" sz="1100" dirty="0" smtClean="0"/>
              <a:t>in following adult learning principles, includes these four areas of study for each step.</a:t>
            </a:r>
          </a:p>
          <a:p>
            <a:pPr marL="171450" indent="-171450">
              <a:buFont typeface="Arial"/>
              <a:buChar char="•"/>
            </a:pPr>
            <a:r>
              <a:rPr lang="en-US" sz="1100" dirty="0" smtClean="0"/>
              <a:t>Each provides information in different ways and with specific purpose, but are aligned and intended to reinforce learning and support implementation.</a:t>
            </a:r>
          </a:p>
          <a:p>
            <a:pPr marL="171450" indent="-171450">
              <a:buFont typeface="Arial"/>
              <a:buChar char="•"/>
            </a:pPr>
            <a:r>
              <a:rPr lang="en-US" sz="1100" dirty="0" smtClean="0"/>
              <a:t>Stakeholders are encouraged to review all initially and then experience those which are most helpful and relevant to a specific site or situation.</a:t>
            </a:r>
            <a:endParaRPr lang="en-US" sz="1100" dirty="0"/>
          </a:p>
        </p:txBody>
      </p:sp>
      <p:sp>
        <p:nvSpPr>
          <p:cNvPr id="4" name="Slide Number Placeholder 3"/>
          <p:cNvSpPr>
            <a:spLocks noGrp="1"/>
          </p:cNvSpPr>
          <p:nvPr>
            <p:ph type="sldNum" sz="quarter" idx="10"/>
          </p:nvPr>
        </p:nvSpPr>
        <p:spPr/>
        <p:txBody>
          <a:bodyPr/>
          <a:lstStyle/>
          <a:p>
            <a:fld id="{3F7242FB-F25E-544B-B72F-E0B5A499AB48}" type="slidenum">
              <a:rPr lang="en-US" smtClean="0"/>
              <a:t>8</a:t>
            </a:fld>
            <a:endParaRPr lang="en-US" dirty="0"/>
          </a:p>
        </p:txBody>
      </p:sp>
    </p:spTree>
    <p:extLst>
      <p:ext uri="{BB962C8B-B14F-4D97-AF65-F5344CB8AC3E}">
        <p14:creationId xmlns:p14="http://schemas.microsoft.com/office/powerpoint/2010/main" val="1288749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Key Points: </a:t>
            </a:r>
          </a:p>
          <a:p>
            <a:pPr marL="171450" indent="-171450">
              <a:buFont typeface="Arial"/>
              <a:buChar char="•"/>
            </a:pPr>
            <a:r>
              <a:rPr lang="en-US" sz="1100" dirty="0" smtClean="0"/>
              <a:t>These are the key information points described in Step One of the </a:t>
            </a:r>
            <a:r>
              <a:rPr lang="en-US" sz="1100" i="1" dirty="0" smtClean="0"/>
              <a:t>MTSS FSCP Implementation Guide.</a:t>
            </a:r>
          </a:p>
          <a:p>
            <a:pPr marL="171450" indent="-171450">
              <a:buFont typeface="Arial"/>
              <a:buChar char="•"/>
            </a:pPr>
            <a:r>
              <a:rPr lang="en-US" sz="1100" dirty="0" smtClean="0"/>
              <a:t>There are many different viewpoints, experiences, beliefs, levels of knowledge, and perceptions of how families should be involved with schools.</a:t>
            </a:r>
          </a:p>
          <a:p>
            <a:pPr marL="171450" indent="-171450">
              <a:buFont typeface="Arial"/>
              <a:buChar char="•"/>
            </a:pPr>
            <a:r>
              <a:rPr lang="en-US" sz="1100" dirty="0" smtClean="0"/>
              <a:t>This information hopes to create a shared knowledge base so that there can be true collaboration, problem solving, and focusing on student success.</a:t>
            </a:r>
            <a:endParaRPr lang="en-US" sz="1100" dirty="0"/>
          </a:p>
        </p:txBody>
      </p:sp>
      <p:sp>
        <p:nvSpPr>
          <p:cNvPr id="4" name="Slide Number Placeholder 3"/>
          <p:cNvSpPr>
            <a:spLocks noGrp="1"/>
          </p:cNvSpPr>
          <p:nvPr>
            <p:ph type="sldNum" sz="quarter" idx="10"/>
          </p:nvPr>
        </p:nvSpPr>
        <p:spPr/>
        <p:txBody>
          <a:bodyPr/>
          <a:lstStyle/>
          <a:p>
            <a:fld id="{3F7242FB-F25E-544B-B72F-E0B5A499AB48}" type="slidenum">
              <a:rPr lang="en-US" smtClean="0"/>
              <a:t>9</a:t>
            </a:fld>
            <a:endParaRPr lang="en-US" dirty="0"/>
          </a:p>
        </p:txBody>
      </p:sp>
    </p:spTree>
    <p:extLst>
      <p:ext uri="{BB962C8B-B14F-4D97-AF65-F5344CB8AC3E}">
        <p14:creationId xmlns:p14="http://schemas.microsoft.com/office/powerpoint/2010/main" val="2644815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380999" y="4191023"/>
            <a:ext cx="8341851" cy="1167558"/>
          </a:xfrm>
        </p:spPr>
        <p:txBody>
          <a:bodyPr anchor="ctr"/>
          <a:lstStyle>
            <a:lvl1pPr marL="0" indent="0" algn="ctr">
              <a:buNone/>
              <a:defRPr sz="2000">
                <a:solidFill>
                  <a:srgbClr val="45454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1" name="Title 11"/>
          <p:cNvSpPr>
            <a:spLocks noGrp="1"/>
          </p:cNvSpPr>
          <p:nvPr>
            <p:ph type="title"/>
          </p:nvPr>
        </p:nvSpPr>
        <p:spPr>
          <a:xfrm>
            <a:off x="380999" y="2441770"/>
            <a:ext cx="8341851" cy="1645920"/>
          </a:xfrm>
        </p:spPr>
        <p:txBody>
          <a:bodyPr/>
          <a:lstStyle>
            <a:lvl1pPr algn="ctr">
              <a:defRPr sz="4200" spc="150" baseline="0">
                <a:solidFill>
                  <a:schemeClr val="accent1">
                    <a:lumMod val="50000"/>
                  </a:schemeClr>
                </a:solidFill>
              </a:defRPr>
            </a:lvl1pPr>
          </a:lstStyle>
          <a:p>
            <a:r>
              <a:rPr lang="en-US" dirty="0" smtClean="0"/>
              <a:t>Click to edit Master title style</a:t>
            </a:r>
            <a:endParaRPr lang="en-US" dirty="0"/>
          </a:p>
        </p:txBody>
      </p:sp>
      <p:sp>
        <p:nvSpPr>
          <p:cNvPr id="3" name="Text Placeholder 2"/>
          <p:cNvSpPr>
            <a:spLocks noGrp="1"/>
          </p:cNvSpPr>
          <p:nvPr>
            <p:ph type="body" sz="quarter" idx="10" hasCustomPrompt="1"/>
          </p:nvPr>
        </p:nvSpPr>
        <p:spPr>
          <a:xfrm>
            <a:off x="380999" y="5995124"/>
            <a:ext cx="8341851" cy="407987"/>
          </a:xfrm>
        </p:spPr>
        <p:txBody>
          <a:bodyPr/>
          <a:lstStyle>
            <a:lvl1pPr marL="45720" indent="0" algn="ctr">
              <a:buFontTx/>
              <a:buNone/>
              <a:defRPr sz="1600" b="0" spc="0">
                <a:solidFill>
                  <a:schemeClr val="tx1">
                    <a:lumMod val="60000"/>
                    <a:lumOff val="40000"/>
                  </a:schemeClr>
                </a:solidFill>
              </a:defRPr>
            </a:lvl1pPr>
          </a:lstStyle>
          <a:p>
            <a:pPr lvl="0"/>
            <a:r>
              <a:rPr lang="en-US" dirty="0" smtClean="0"/>
              <a:t>Month Day Year</a:t>
            </a:r>
            <a:endParaRPr lang="en-US" dirty="0"/>
          </a:p>
        </p:txBody>
      </p:sp>
      <p:pic>
        <p:nvPicPr>
          <p:cNvPr id="13" name="Picture 12" descr="co_cde__dept_rgb.eps"/>
          <p:cNvPicPr>
            <a:picLocks noChangeAspect="1"/>
          </p:cNvPicPr>
          <p:nvPr userDrawn="1"/>
        </p:nvPicPr>
        <p:blipFill rotWithShape="1">
          <a:blip r:embed="rId3">
            <a:extLst>
              <a:ext uri="{28A0092B-C50C-407E-A947-70E740481C1C}">
                <a14:useLocalDpi xmlns:a14="http://schemas.microsoft.com/office/drawing/2010/main" val="0"/>
              </a:ext>
            </a:extLst>
          </a:blip>
          <a:srcRect l="3231" t="4383" r="28033" b="44574"/>
          <a:stretch/>
        </p:blipFill>
        <p:spPr>
          <a:xfrm>
            <a:off x="1657019" y="1007895"/>
            <a:ext cx="5825528" cy="126175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0999" y="460248"/>
            <a:ext cx="6172202" cy="5564632"/>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11"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fld id="{757A2F4E-5D54-B04B-91BD-7E78EE1FE9FD}" type="slidenum">
              <a:rPr lang="en-US" smtClean="0"/>
              <a:pPr/>
              <a:t>‹#›</a:t>
            </a:fld>
            <a:endParaRPr lang="en-US" dirty="0" smtClean="0"/>
          </a:p>
        </p:txBody>
      </p:sp>
      <p:sp>
        <p:nvSpPr>
          <p:cNvPr id="9" name="Text Placeholder 3"/>
          <p:cNvSpPr>
            <a:spLocks noGrp="1"/>
          </p:cNvSpPr>
          <p:nvPr>
            <p:ph type="body" sz="half" idx="2"/>
          </p:nvPr>
        </p:nvSpPr>
        <p:spPr>
          <a:xfrm>
            <a:off x="7040140" y="2232152"/>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Title 10"/>
          <p:cNvSpPr>
            <a:spLocks noGrp="1"/>
          </p:cNvSpPr>
          <p:nvPr>
            <p:ph type="title"/>
          </p:nvPr>
        </p:nvSpPr>
        <p:spPr>
          <a:xfrm>
            <a:off x="7037832" y="1096962"/>
            <a:ext cx="1913456" cy="1033590"/>
          </a:xfrm>
        </p:spPr>
        <p:txBody>
          <a:bodyPr anchor="b"/>
          <a:lstStyle>
            <a:lvl1pPr algn="l">
              <a:defRPr sz="2000" spc="0" baseline="0">
                <a:solidFill>
                  <a:schemeClr val="tx1"/>
                </a:solidFill>
              </a:defRPr>
            </a:lvl1pPr>
          </a:lstStyle>
          <a:p>
            <a:r>
              <a:rPr lang="en-US" dirty="0" smtClean="0"/>
              <a:t>Click to edit Master title style</a:t>
            </a:r>
            <a:endParaRPr lang="en-US" dirty="0"/>
          </a:p>
        </p:txBody>
      </p:sp>
      <p:pic>
        <p:nvPicPr>
          <p:cNvPr id="7" name="Picture 6" descr="co_cde_shield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147319" y="6356350"/>
            <a:ext cx="1824049" cy="274320"/>
          </a:xfrm>
          <a:prstGeom prst="rect">
            <a:avLst/>
          </a:prstGeom>
        </p:spPr>
        <p:txBody>
          <a:bodyPr vert="horz" lIns="91440" tIns="45720" rIns="91440" bIns="45720" rtlCol="0" anchor="ctr"/>
          <a:lstStyle>
            <a:lvl1pPr algn="l">
              <a:defRPr sz="1100">
                <a:solidFill>
                  <a:srgbClr val="45454C"/>
                </a:solidFill>
              </a:defRPr>
            </a:lvl1pPr>
          </a:lstStyle>
          <a:p>
            <a:fld id="{757A2F4E-5D54-B04B-91BD-7E78EE1FE9FD}" type="slidenum">
              <a:rPr lang="en-US" smtClean="0"/>
              <a:pPr/>
              <a:t>‹#›</a:t>
            </a:fld>
            <a:endParaRPr lang="en-US" dirty="0" smtClean="0"/>
          </a:p>
        </p:txBody>
      </p:sp>
      <p:sp>
        <p:nvSpPr>
          <p:cNvPr id="9" name="Content Placeholder 2"/>
          <p:cNvSpPr>
            <a:spLocks noGrp="1"/>
          </p:cNvSpPr>
          <p:nvPr>
            <p:ph idx="1"/>
          </p:nvPr>
        </p:nvSpPr>
        <p:spPr>
          <a:xfrm>
            <a:off x="2199640" y="1036320"/>
            <a:ext cx="6589252" cy="4969193"/>
          </a:xfrm>
        </p:spPr>
        <p:txBody>
          <a:bodyPr/>
          <a:lstStyle>
            <a:lvl1pPr>
              <a:defRPr sz="2400" spc="0"/>
            </a:lvl1pPr>
            <a:lvl2pPr>
              <a:defRPr sz="2200" spc="0"/>
            </a:lvl2pPr>
            <a:lvl3pPr>
              <a:defRPr sz="2000" spc="0"/>
            </a:lvl3pPr>
            <a:lvl4pPr>
              <a:defRPr sz="1800" spc="0"/>
            </a:lvl4pPr>
            <a:lvl5pPr>
              <a:defRPr sz="1600" spc="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2"/>
          <p:cNvSpPr>
            <a:spLocks noGrp="1"/>
          </p:cNvSpPr>
          <p:nvPr>
            <p:ph type="body" idx="10"/>
          </p:nvPr>
        </p:nvSpPr>
        <p:spPr>
          <a:xfrm>
            <a:off x="2199639" y="304800"/>
            <a:ext cx="6589252" cy="639762"/>
          </a:xfrm>
        </p:spPr>
        <p:txBody>
          <a:bodyPr anchor="ctr" anchorCtr="0">
            <a:normAutofit/>
          </a:bodyPr>
          <a:lstStyle>
            <a:lvl1pPr marL="0" indent="0" algn="l">
              <a:buNone/>
              <a:defRPr sz="2800" b="0" i="0" spc="0">
                <a:solidFill>
                  <a:schemeClr val="tx1"/>
                </a:solidFill>
                <a:latin typeface="Museo Slab 500"/>
                <a:cs typeface="Museo Slab 5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Text Placeholder 3"/>
          <p:cNvSpPr>
            <a:spLocks noGrp="1"/>
          </p:cNvSpPr>
          <p:nvPr>
            <p:ph type="body" sz="half" idx="2"/>
          </p:nvPr>
        </p:nvSpPr>
        <p:spPr>
          <a:xfrm>
            <a:off x="60220" y="2171510"/>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itle 10"/>
          <p:cNvSpPr>
            <a:spLocks noGrp="1"/>
          </p:cNvSpPr>
          <p:nvPr>
            <p:ph type="title"/>
          </p:nvPr>
        </p:nvSpPr>
        <p:spPr>
          <a:xfrm>
            <a:off x="57912" y="1036320"/>
            <a:ext cx="1913456" cy="1033590"/>
          </a:xfrm>
        </p:spPr>
        <p:txBody>
          <a:bodyPr anchor="b"/>
          <a:lstStyle>
            <a:lvl1pPr algn="l">
              <a:defRPr sz="2000" spc="0" baseline="0"/>
            </a:lvl1pPr>
          </a:lstStyle>
          <a:p>
            <a:r>
              <a:rPr lang="en-US" dirty="0" smtClean="0"/>
              <a:t>Click to edit Master title style</a:t>
            </a:r>
            <a:endParaRPr lang="en-US" dirty="0"/>
          </a:p>
        </p:txBody>
      </p:sp>
      <p:pic>
        <p:nvPicPr>
          <p:cNvPr id="11" name="Picture 10" descr="co_cde_shield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414879509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nk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198119" y="6356350"/>
            <a:ext cx="1773249" cy="274320"/>
          </a:xfrm>
          <a:prstGeom prst="rect">
            <a:avLst/>
          </a:prstGeom>
        </p:spPr>
        <p:txBody>
          <a:bodyPr vert="horz" lIns="91440" tIns="45720" rIns="91440" bIns="45720" rtlCol="0" anchor="ctr"/>
          <a:lstStyle>
            <a:lvl1pPr algn="l">
              <a:defRPr sz="1100">
                <a:solidFill>
                  <a:srgbClr val="45454C"/>
                </a:solidFill>
              </a:defRPr>
            </a:lvl1pPr>
          </a:lstStyle>
          <a:p>
            <a:fld id="{757A2F4E-5D54-B04B-91BD-7E78EE1FE9FD}" type="slidenum">
              <a:rPr lang="en-US" smtClean="0"/>
              <a:pPr/>
              <a:t>‹#›</a:t>
            </a:fld>
            <a:endParaRPr lang="en-US" dirty="0" smtClean="0"/>
          </a:p>
        </p:txBody>
      </p:sp>
      <p:sp>
        <p:nvSpPr>
          <p:cNvPr id="6" name="Text Placeholder 3"/>
          <p:cNvSpPr>
            <a:spLocks noGrp="1"/>
          </p:cNvSpPr>
          <p:nvPr>
            <p:ph type="body" sz="half" idx="2"/>
          </p:nvPr>
        </p:nvSpPr>
        <p:spPr>
          <a:xfrm>
            <a:off x="60220" y="2232152"/>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Title 10"/>
          <p:cNvSpPr>
            <a:spLocks noGrp="1"/>
          </p:cNvSpPr>
          <p:nvPr>
            <p:ph type="title"/>
          </p:nvPr>
        </p:nvSpPr>
        <p:spPr>
          <a:xfrm>
            <a:off x="57912" y="1096962"/>
            <a:ext cx="1913456" cy="1033590"/>
          </a:xfrm>
        </p:spPr>
        <p:txBody>
          <a:bodyPr anchor="b"/>
          <a:lstStyle>
            <a:lvl1pPr algn="l">
              <a:defRPr sz="2000" spc="0" baseline="0"/>
            </a:lvl1pPr>
          </a:lstStyle>
          <a:p>
            <a:r>
              <a:rPr lang="en-US" dirty="0" smtClean="0"/>
              <a:t>Click to edit Master title style</a:t>
            </a:r>
            <a:endParaRPr lang="en-US" dirty="0"/>
          </a:p>
        </p:txBody>
      </p:sp>
      <p:pic>
        <p:nvPicPr>
          <p:cNvPr id="10" name="Picture 9" descr="co_cde_shield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291158561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2213286" y="304800"/>
            <a:ext cx="6625914" cy="5773732"/>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8" name="Footer Placeholder 4"/>
          <p:cNvSpPr>
            <a:spLocks noGrp="1"/>
          </p:cNvSpPr>
          <p:nvPr>
            <p:ph type="ftr" sz="quarter" idx="3"/>
          </p:nvPr>
        </p:nvSpPr>
        <p:spPr>
          <a:xfrm>
            <a:off x="287528" y="6356350"/>
            <a:ext cx="1676400" cy="274320"/>
          </a:xfrm>
          <a:prstGeom prst="rect">
            <a:avLst/>
          </a:prstGeom>
        </p:spPr>
        <p:txBody>
          <a:bodyPr vert="horz" lIns="91440" tIns="45720" rIns="91440" bIns="45720" rtlCol="0" anchor="ctr"/>
          <a:lstStyle>
            <a:lvl1pPr algn="l">
              <a:defRPr sz="1100">
                <a:solidFill>
                  <a:srgbClr val="45454C"/>
                </a:solidFill>
              </a:defRPr>
            </a:lvl1pPr>
          </a:lstStyle>
          <a:p>
            <a:fld id="{757A2F4E-5D54-B04B-91BD-7E78EE1FE9FD}" type="slidenum">
              <a:rPr lang="en-US" smtClean="0"/>
              <a:pPr/>
              <a:t>‹#›</a:t>
            </a:fld>
            <a:endParaRPr lang="en-US" dirty="0" smtClean="0"/>
          </a:p>
        </p:txBody>
      </p:sp>
      <p:sp>
        <p:nvSpPr>
          <p:cNvPr id="12" name="Text Placeholder 3"/>
          <p:cNvSpPr>
            <a:spLocks noGrp="1"/>
          </p:cNvSpPr>
          <p:nvPr>
            <p:ph type="body" sz="half" idx="2"/>
          </p:nvPr>
        </p:nvSpPr>
        <p:spPr>
          <a:xfrm>
            <a:off x="53108" y="2232152"/>
            <a:ext cx="1910820" cy="2816352"/>
          </a:xfrm>
        </p:spPr>
        <p:txBody>
          <a:bodyPr tIns="0"/>
          <a:lstStyle>
            <a:lvl1pPr marL="0" indent="0">
              <a:buNone/>
              <a:defRPr sz="1800" b="0" spc="0">
                <a:solidFill>
                  <a:srgbClr val="5C667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3" name="Title 10"/>
          <p:cNvSpPr>
            <a:spLocks noGrp="1"/>
          </p:cNvSpPr>
          <p:nvPr>
            <p:ph type="title"/>
          </p:nvPr>
        </p:nvSpPr>
        <p:spPr>
          <a:xfrm>
            <a:off x="50800" y="1096962"/>
            <a:ext cx="1913456" cy="1033590"/>
          </a:xfrm>
        </p:spPr>
        <p:txBody>
          <a:bodyPr anchor="b"/>
          <a:lstStyle>
            <a:lvl1pPr algn="l">
              <a:defRPr sz="2000" spc="0" baseline="0">
                <a:solidFill>
                  <a:srgbClr val="5C6670"/>
                </a:solidFill>
              </a:defRPr>
            </a:lvl1pPr>
          </a:lstStyle>
          <a:p>
            <a:r>
              <a:rPr lang="en-US" dirty="0" smtClean="0"/>
              <a:t>Click to edit Master title style</a:t>
            </a:r>
            <a:endParaRPr lang="en-US" dirty="0"/>
          </a:p>
        </p:txBody>
      </p:sp>
      <p:pic>
        <p:nvPicPr>
          <p:cNvPr id="11" name="Picture 10" descr="co_cde_shield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284549143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74320" indent="-228600">
              <a:buFont typeface="Wingdings" charset="2"/>
              <a:buChar char="§"/>
              <a:defRPr spc="0"/>
            </a:lvl1pPr>
            <a:lvl2pPr marL="548640" indent="-182880">
              <a:buFont typeface="Wingdings" charset="2"/>
              <a:buChar char="§"/>
              <a:defRPr spc="0"/>
            </a:lvl2pPr>
            <a:lvl3pPr marL="822960" indent="-182880">
              <a:buFont typeface="Wingdings" charset="2"/>
              <a:buChar char="§"/>
              <a:defRPr spc="0"/>
            </a:lvl3pPr>
            <a:lvl4pPr marL="1097280" indent="-182880">
              <a:buFont typeface="Wingdings" charset="2"/>
              <a:buChar char="§"/>
              <a:defRPr spc="0"/>
            </a:lvl4pPr>
            <a:lvl5pPr marL="1280160" indent="-182880">
              <a:buFont typeface="Wingdings" charset="2"/>
              <a:buChar char="§"/>
              <a:defRPr spc="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0" i="0">
                <a:latin typeface="Museo Slab 500"/>
                <a:cs typeface="Museo Slab 500"/>
              </a:defRPr>
            </a:lvl1pPr>
          </a:lstStyle>
          <a:p>
            <a:r>
              <a:rPr lang="en-US" dirty="0" smtClean="0"/>
              <a:t>Click to edit Master title style</a:t>
            </a:r>
            <a:endParaRPr lang="en-US" dirty="0"/>
          </a:p>
        </p:txBody>
      </p:sp>
      <p:sp>
        <p:nvSpPr>
          <p:cNvPr id="5" name="Footer Placeholder 6"/>
          <p:cNvSpPr>
            <a:spLocks noGrp="1"/>
          </p:cNvSpPr>
          <p:nvPr>
            <p:ph type="ftr" sz="quarter" idx="3"/>
          </p:nvPr>
        </p:nvSpPr>
        <p:spPr>
          <a:xfrm>
            <a:off x="380999" y="6265545"/>
            <a:ext cx="2895600" cy="365125"/>
          </a:xfrm>
          <a:prstGeom prst="rect">
            <a:avLst/>
          </a:prstGeom>
        </p:spPr>
        <p:txBody>
          <a:bodyPr vert="horz" lIns="91440" tIns="45720" rIns="91440" bIns="45720" rtlCol="0" anchor="ctr"/>
          <a:lstStyle>
            <a:lvl1pPr algn="l">
              <a:defRPr sz="1000">
                <a:solidFill>
                  <a:srgbClr val="45454C"/>
                </a:solidFill>
              </a:defRPr>
            </a:lvl1pPr>
          </a:lstStyle>
          <a:p>
            <a:fld id="{757A2F4E-5D54-B04B-91BD-7E78EE1FE9FD}" type="slidenum">
              <a:rPr lang="en-US" smtClean="0"/>
              <a:pPr/>
              <a:t>‹#›</a:t>
            </a:fld>
            <a:endParaRPr lang="en-US" dirty="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Divider Orange">
    <p:bg>
      <p:bgPr>
        <a:solidFill>
          <a:schemeClr val="accent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0999" y="3412607"/>
            <a:ext cx="8341851" cy="1645920"/>
          </a:xfrm>
        </p:spPr>
        <p:txBody>
          <a:bodyPr anchor="ctr">
            <a:normAutofit/>
          </a:bodyPr>
          <a:lstStyle>
            <a:lvl1pPr marL="0" indent="0" algn="ctr">
              <a:buNone/>
              <a:defRPr sz="2400">
                <a:solidFill>
                  <a:srgbClr val="4040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2" name="Title 11"/>
          <p:cNvSpPr>
            <a:spLocks noGrp="1"/>
          </p:cNvSpPr>
          <p:nvPr>
            <p:ph type="title"/>
          </p:nvPr>
        </p:nvSpPr>
        <p:spPr>
          <a:xfrm>
            <a:off x="380999" y="1740195"/>
            <a:ext cx="8341851" cy="1645920"/>
          </a:xfrm>
        </p:spPr>
        <p:txBody>
          <a:bodyPr/>
          <a:lstStyle>
            <a:lvl1pPr algn="ctr">
              <a:defRPr sz="4200" spc="150" baseline="0">
                <a:solidFill>
                  <a:srgbClr val="FFFFFF"/>
                </a:solidFill>
              </a:defRPr>
            </a:lvl1pPr>
          </a:lstStyle>
          <a:p>
            <a:r>
              <a:rPr lang="en-US" dirty="0" smtClean="0"/>
              <a:t>Click to edit Master title style</a:t>
            </a:r>
            <a:endParaRPr lang="en-US" dirty="0"/>
          </a:p>
        </p:txBody>
      </p:sp>
      <p:pic>
        <p:nvPicPr>
          <p:cNvPr id="6" name="Picture 5" descr="co_cde_shield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320909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1159" y="1719072"/>
            <a:ext cx="4038600" cy="4407408"/>
          </a:xfrm>
        </p:spPr>
        <p:txBody>
          <a:bodyPr/>
          <a:lstStyle>
            <a:lvl1pPr>
              <a:defRPr sz="2400" spc="0"/>
            </a:lvl1pPr>
            <a:lvl2pPr>
              <a:defRPr sz="2200" spc="0"/>
            </a:lvl2pPr>
            <a:lvl3pPr>
              <a:defRPr sz="2000" spc="0"/>
            </a:lvl3pPr>
            <a:lvl4pPr>
              <a:defRPr sz="1800" spc="0"/>
            </a:lvl4pPr>
            <a:lvl5pPr>
              <a:defRPr sz="1600" spc="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3660" y="1719072"/>
            <a:ext cx="4038600" cy="4407408"/>
          </a:xfrm>
        </p:spPr>
        <p:txBody>
          <a:bodyPr/>
          <a:lstStyle>
            <a:lvl1pPr>
              <a:defRPr sz="2400" b="1" i="0" spc="0"/>
            </a:lvl1pPr>
            <a:lvl2pPr>
              <a:defRPr sz="2200" b="0" i="0" spc="0"/>
            </a:lvl2pPr>
            <a:lvl3pPr>
              <a:defRPr sz="2000" b="0" i="0" spc="0"/>
            </a:lvl3pPr>
            <a:lvl4pPr>
              <a:defRPr sz="1800" b="0" i="0" spc="0"/>
            </a:lvl4pPr>
            <a:lvl5pPr>
              <a:defRPr sz="1600" b="0" i="0" spc="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7"/>
          <p:cNvSpPr>
            <a:spLocks noGrp="1"/>
          </p:cNvSpPr>
          <p:nvPr>
            <p:ph type="title" hasCustomPrompt="1"/>
          </p:nvPr>
        </p:nvSpPr>
        <p:spPr/>
        <p:txBody>
          <a:bodyPr/>
          <a:lstStyle/>
          <a:p>
            <a:r>
              <a:rPr lang="en-US" dirty="0" smtClean="0"/>
              <a:t>Click To Edit Master Title Style</a:t>
            </a:r>
            <a:endParaRPr lang="en-US" dirty="0"/>
          </a:p>
        </p:txBody>
      </p:sp>
      <p:sp>
        <p:nvSpPr>
          <p:cNvPr id="9"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fld id="{757A2F4E-5D54-B04B-91BD-7E78EE1FE9FD}" type="slidenum">
              <a:rPr lang="en-US" smtClean="0"/>
              <a:pPr/>
              <a:t>‹#›</a:t>
            </a:fld>
            <a:endParaRPr lang="en-US" dirty="0" smtClean="0"/>
          </a:p>
        </p:txBody>
      </p:sp>
    </p:spTree>
    <p:extLst>
      <p:ext uri="{BB962C8B-B14F-4D97-AF65-F5344CB8AC3E}">
        <p14:creationId xmlns:p14="http://schemas.microsoft.com/office/powerpoint/2010/main" val="1274809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Click to edit Master title style</a:t>
            </a:r>
            <a:endParaRPr lang="en-US" dirty="0"/>
          </a:p>
        </p:txBody>
      </p:sp>
      <p:sp>
        <p:nvSpPr>
          <p:cNvPr id="7"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fld id="{757A2F4E-5D54-B04B-91BD-7E78EE1FE9FD}" type="slidenum">
              <a:rPr lang="en-US" smtClean="0"/>
              <a:pPr/>
              <a:t>‹#›</a:t>
            </a:fld>
            <a:endParaRPr lang="en-US" dirty="0" smtClean="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Blue Narrow Bar">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381000" y="355847"/>
            <a:ext cx="8381260" cy="782073"/>
          </a:xfrm>
        </p:spPr>
        <p:txBody>
          <a:bodyPr/>
          <a:lstStyle/>
          <a:p>
            <a:r>
              <a:rPr lang="en-US" dirty="0" smtClean="0"/>
              <a:t>Click to edit Master title style</a:t>
            </a:r>
            <a:endParaRPr lang="en-US" dirty="0"/>
          </a:p>
        </p:txBody>
      </p:sp>
      <p:sp>
        <p:nvSpPr>
          <p:cNvPr id="7"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fld id="{757A2F4E-5D54-B04B-91BD-7E78EE1FE9FD}" type="slidenum">
              <a:rPr lang="en-US" smtClean="0"/>
              <a:pPr/>
              <a:t>‹#›</a:t>
            </a:fld>
            <a:endParaRPr lang="en-US" dirty="0" smtClean="0"/>
          </a:p>
        </p:txBody>
      </p:sp>
    </p:spTree>
    <p:extLst>
      <p:ext uri="{BB962C8B-B14F-4D97-AF65-F5344CB8AC3E}">
        <p14:creationId xmlns:p14="http://schemas.microsoft.com/office/powerpoint/2010/main" val="575444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Green Narrow Bar">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381000" y="355847"/>
            <a:ext cx="8381260" cy="782073"/>
          </a:xfrm>
        </p:spPr>
        <p:txBody>
          <a:bodyPr/>
          <a:lstStyle/>
          <a:p>
            <a:r>
              <a:rPr lang="en-US" dirty="0" smtClean="0"/>
              <a:t>Click to edit Master title style</a:t>
            </a:r>
            <a:endParaRPr lang="en-US" dirty="0"/>
          </a:p>
        </p:txBody>
      </p:sp>
      <p:sp>
        <p:nvSpPr>
          <p:cNvPr id="7"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fld id="{757A2F4E-5D54-B04B-91BD-7E78EE1FE9FD}" type="slidenum">
              <a:rPr lang="en-US" smtClean="0"/>
              <a:pPr/>
              <a:t>‹#›</a:t>
            </a:fld>
            <a:endParaRPr lang="en-US" dirty="0" smtClean="0"/>
          </a:p>
        </p:txBody>
      </p:sp>
    </p:spTree>
    <p:extLst>
      <p:ext uri="{BB962C8B-B14F-4D97-AF65-F5344CB8AC3E}">
        <p14:creationId xmlns:p14="http://schemas.microsoft.com/office/powerpoint/2010/main" val="3668657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fld id="{757A2F4E-5D54-B04B-91BD-7E78EE1FE9FD}" type="slidenum">
              <a:rPr lang="en-US" smtClean="0"/>
              <a:pPr/>
              <a:t>‹#›</a:t>
            </a:fld>
            <a:endParaRPr lang="en-US" dirty="0" smtClean="0"/>
          </a:p>
        </p:txBody>
      </p:sp>
      <p:pic>
        <p:nvPicPr>
          <p:cNvPr id="5" name="Picture 4" descr="co_cde_shield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1188720"/>
            <a:ext cx="6096001" cy="4969193"/>
          </a:xfrm>
        </p:spPr>
        <p:txBody>
          <a:bodyPr/>
          <a:lstStyle>
            <a:lvl1pPr>
              <a:defRPr sz="2400" spc="0"/>
            </a:lvl1pPr>
            <a:lvl2pPr>
              <a:defRPr sz="2200" spc="0"/>
            </a:lvl2pPr>
            <a:lvl3pPr>
              <a:defRPr sz="2000" spc="0"/>
            </a:lvl3pPr>
            <a:lvl4pPr>
              <a:defRPr sz="1800" spc="0"/>
            </a:lvl4pPr>
            <a:lvl5pPr>
              <a:defRPr sz="1600" spc="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7040140" y="2232152"/>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Title 10"/>
          <p:cNvSpPr>
            <a:spLocks noGrp="1"/>
          </p:cNvSpPr>
          <p:nvPr>
            <p:ph type="title"/>
          </p:nvPr>
        </p:nvSpPr>
        <p:spPr>
          <a:xfrm>
            <a:off x="7037832" y="1096962"/>
            <a:ext cx="1913456" cy="1033590"/>
          </a:xfrm>
        </p:spPr>
        <p:txBody>
          <a:bodyPr anchor="b"/>
          <a:lstStyle>
            <a:lvl1pPr algn="l">
              <a:defRPr sz="2000" spc="0" baseline="0"/>
            </a:lvl1pPr>
          </a:lstStyle>
          <a:p>
            <a:r>
              <a:rPr lang="en-US" dirty="0" smtClean="0"/>
              <a:t>Click to edit Master title style</a:t>
            </a:r>
            <a:endParaRPr lang="en-US" dirty="0"/>
          </a:p>
        </p:txBody>
      </p:sp>
      <p:sp>
        <p:nvSpPr>
          <p:cNvPr id="9"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chemeClr val="accent6">
                    <a:lumMod val="50000"/>
                  </a:schemeClr>
                </a:solidFill>
              </a:defRPr>
            </a:lvl1pPr>
          </a:lstStyle>
          <a:p>
            <a:fld id="{757A2F4E-5D54-B04B-91BD-7E78EE1FE9FD}" type="slidenum">
              <a:rPr lang="en-US" smtClean="0"/>
              <a:pPr/>
              <a:t>‹#›</a:t>
            </a:fld>
            <a:endParaRPr lang="en-US" dirty="0" smtClean="0"/>
          </a:p>
        </p:txBody>
      </p:sp>
      <p:sp>
        <p:nvSpPr>
          <p:cNvPr id="10" name="Text Placeholder 2"/>
          <p:cNvSpPr>
            <a:spLocks noGrp="1"/>
          </p:cNvSpPr>
          <p:nvPr>
            <p:ph type="body" idx="10"/>
          </p:nvPr>
        </p:nvSpPr>
        <p:spPr>
          <a:xfrm>
            <a:off x="380998" y="457200"/>
            <a:ext cx="6096001" cy="639762"/>
          </a:xfrm>
        </p:spPr>
        <p:txBody>
          <a:bodyPr anchor="ctr" anchorCtr="0">
            <a:normAutofit/>
          </a:bodyPr>
          <a:lstStyle>
            <a:lvl1pPr marL="0" indent="0" algn="l">
              <a:buNone/>
              <a:defRPr sz="2800" b="0" i="0" spc="0">
                <a:solidFill>
                  <a:srgbClr val="45454C"/>
                </a:solidFill>
                <a:latin typeface="Museo Slab 500"/>
                <a:cs typeface="Museo Slab 5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pic>
        <p:nvPicPr>
          <p:cNvPr id="12" name="Picture 11" descr="co_cde_shield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2.png"/><Relationship Id="rId16"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6"/>
          <p:cNvSpPr>
            <a:spLocks noGrp="1"/>
          </p:cNvSpPr>
          <p:nvPr>
            <p:ph type="ftr" sz="quarter" idx="3"/>
          </p:nvPr>
        </p:nvSpPr>
        <p:spPr>
          <a:xfrm>
            <a:off x="380999" y="6265545"/>
            <a:ext cx="2895600" cy="365125"/>
          </a:xfrm>
          <a:prstGeom prst="rect">
            <a:avLst/>
          </a:prstGeom>
        </p:spPr>
        <p:txBody>
          <a:bodyPr vert="horz" lIns="91440" tIns="45720" rIns="91440" bIns="45720" rtlCol="0" anchor="ctr">
            <a:noAutofit/>
          </a:bodyPr>
          <a:lstStyle>
            <a:lvl1pPr algn="l">
              <a:defRPr sz="1100" b="1">
                <a:solidFill>
                  <a:srgbClr val="45454C"/>
                </a:solidFill>
              </a:defRPr>
            </a:lvl1pPr>
          </a:lstStyle>
          <a:p>
            <a:fld id="{757A2F4E-5D54-B04B-91BD-7E78EE1FE9FD}" type="slidenum">
              <a:rPr lang="en-US" smtClean="0"/>
              <a:pPr/>
              <a:t>‹#›</a:t>
            </a:fld>
            <a:endParaRPr lang="en-US" dirty="0" smtClean="0"/>
          </a:p>
        </p:txBody>
      </p:sp>
      <p:pic>
        <p:nvPicPr>
          <p:cNvPr id="6" name="Picture 5" descr="co_cde_shield_rgb.eps"/>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7" r:id="rId4"/>
    <p:sldLayoutId id="2147483666" r:id="rId5"/>
    <p:sldLayoutId id="2147483678" r:id="rId6"/>
    <p:sldLayoutId id="2147483679" r:id="rId7"/>
    <p:sldLayoutId id="2147483667" r:id="rId8"/>
    <p:sldLayoutId id="2147483668" r:id="rId9"/>
    <p:sldLayoutId id="2147483669" r:id="rId10"/>
    <p:sldLayoutId id="2147483670" r:id="rId11"/>
    <p:sldLayoutId id="2147483673" r:id="rId12"/>
    <p:sldLayoutId id="2147483672" r:id="rId13"/>
  </p:sldLayoutIdLst>
  <p:hf hdr="0"/>
  <p:txStyles>
    <p:titleStyle>
      <a:lvl1pPr algn="ctr" defTabSz="914400" rtl="0" eaLnBrk="1" latinLnBrk="0" hangingPunct="1">
        <a:spcBef>
          <a:spcPct val="0"/>
        </a:spcBef>
        <a:buNone/>
        <a:defRPr sz="3600" b="0" i="0" kern="1200" cap="none" spc="200" baseline="0">
          <a:ln>
            <a:noFill/>
          </a:ln>
          <a:solidFill>
            <a:schemeClr val="bg1"/>
          </a:solidFill>
          <a:effectLst/>
          <a:latin typeface="Museo Slab 500"/>
          <a:ea typeface="+mj-ea"/>
          <a:cs typeface="Museo Slab 500"/>
        </a:defRPr>
      </a:lvl1pPr>
    </p:titleStyle>
    <p:bodyStyle>
      <a:lvl1pPr marL="502920" indent="-457200" algn="l" defTabSz="914400" rtl="0" eaLnBrk="1" latinLnBrk="0" hangingPunct="1">
        <a:spcBef>
          <a:spcPct val="20000"/>
        </a:spcBef>
        <a:buClr>
          <a:schemeClr val="accent1"/>
        </a:buClr>
        <a:buSzPct val="110000"/>
        <a:buFont typeface="Wingdings" charset="2"/>
        <a:buChar char="§"/>
        <a:defRPr sz="2400" b="1" kern="1200" spc="150" baseline="0">
          <a:solidFill>
            <a:srgbClr val="5C6670"/>
          </a:solidFill>
          <a:latin typeface="+mn-lt"/>
          <a:ea typeface="+mn-ea"/>
          <a:cs typeface="+mn-cs"/>
        </a:defRPr>
      </a:lvl1pPr>
      <a:lvl2pPr marL="822960" indent="-457200" algn="l" defTabSz="914400" rtl="0" eaLnBrk="1" latinLnBrk="0" hangingPunct="1">
        <a:spcBef>
          <a:spcPct val="20000"/>
        </a:spcBef>
        <a:buClr>
          <a:schemeClr val="accent2"/>
        </a:buClr>
        <a:buSzPct val="110000"/>
        <a:buFont typeface="Wingdings" charset="2"/>
        <a:buChar char="§"/>
        <a:defRPr sz="2200" kern="1200" spc="100" baseline="0">
          <a:solidFill>
            <a:srgbClr val="5C6670"/>
          </a:solidFill>
          <a:latin typeface="+mn-lt"/>
          <a:ea typeface="+mn-ea"/>
          <a:cs typeface="+mn-cs"/>
        </a:defRPr>
      </a:lvl2pPr>
      <a:lvl3pPr marL="925830" indent="-285750" algn="l" defTabSz="914400" rtl="0" eaLnBrk="1" latinLnBrk="0" hangingPunct="1">
        <a:spcBef>
          <a:spcPct val="20000"/>
        </a:spcBef>
        <a:buClr>
          <a:schemeClr val="accent3"/>
        </a:buClr>
        <a:buSzPct val="110000"/>
        <a:buFont typeface="Wingdings" charset="2"/>
        <a:buChar char="§"/>
        <a:defRPr sz="2000" kern="1200" spc="100" baseline="0">
          <a:solidFill>
            <a:srgbClr val="5C6670"/>
          </a:solidFill>
          <a:latin typeface="+mn-lt"/>
          <a:ea typeface="+mn-ea"/>
          <a:cs typeface="+mn-cs"/>
        </a:defRPr>
      </a:lvl3pPr>
      <a:lvl4pPr marL="1200150" indent="-285750" algn="l" defTabSz="914400" rtl="0" eaLnBrk="1" latinLnBrk="0" hangingPunct="1">
        <a:spcBef>
          <a:spcPct val="20000"/>
        </a:spcBef>
        <a:buClr>
          <a:schemeClr val="accent4"/>
        </a:buClr>
        <a:buSzPct val="110000"/>
        <a:buFont typeface="Wingdings" charset="2"/>
        <a:buChar char="§"/>
        <a:defRPr sz="1800" kern="1200">
          <a:solidFill>
            <a:srgbClr val="5C6670"/>
          </a:solidFill>
          <a:latin typeface="+mn-lt"/>
          <a:ea typeface="+mn-ea"/>
          <a:cs typeface="+mn-cs"/>
        </a:defRPr>
      </a:lvl4pPr>
      <a:lvl5pPr marL="1383030" indent="-285750" algn="l" defTabSz="914400" rtl="0" eaLnBrk="1" latinLnBrk="0" hangingPunct="1">
        <a:spcBef>
          <a:spcPct val="20000"/>
        </a:spcBef>
        <a:buClr>
          <a:schemeClr val="accent6"/>
        </a:buClr>
        <a:buSzPct val="110000"/>
        <a:buFont typeface="Wingdings" charset="2"/>
        <a:buChar char="§"/>
        <a:defRPr sz="1600" kern="1200" spc="100" baseline="0">
          <a:solidFill>
            <a:srgbClr val="5C6670"/>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1" Type="http://schemas.openxmlformats.org/officeDocument/2006/relationships/diagramColors" Target="../diagrams/colors2.xml"/><Relationship Id="rId12"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diagramData" Target="../diagrams/data2.xml"/><Relationship Id="rId9" Type="http://schemas.openxmlformats.org/officeDocument/2006/relationships/diagramLayout" Target="../diagrams/layout2.xml"/><Relationship Id="rId10"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hyperlink" Target="http://www.ed.gov/family-and-community-engagement" TargetMode="External"/><Relationship Id="rId4" Type="http://schemas.openxmlformats.org/officeDocument/2006/relationships/image" Target="../media/image28.pn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chart" Target="../charts/char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32.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3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hyperlink" Target="http://flamboyanfoundation.org/areas-of-focus/family-engagement/" TargetMode="External"/><Relationship Id="rId4" Type="http://schemas.openxmlformats.org/officeDocument/2006/relationships/hyperlink" Target="http://cyfs.unl.edu/futures/" TargetMode="External"/><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hyperlink" Target="http://www.gse.harvard.edu/hfrp/publications_resources/publications_series/family_involvement_research_digests/parental_involvement_and_student_achievement_a_meta_analysis"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pta.org/Documents/National_Standards_Implementation_Guide_2009.pdf" TargetMode="External"/><Relationship Id="rId4" Type="http://schemas.openxmlformats.org/officeDocument/2006/relationships/hyperlink" Target="http://www.tellcolorado.org/uploads/File/CO%20std%20achieve%20&amp;%20teach" TargetMode="External"/><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hyperlink" Target="http://www2.ed.gov/documents/family-community/partners-education.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e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 y="3719473"/>
            <a:ext cx="9025466" cy="3161526"/>
          </a:xfrm>
        </p:spPr>
        <p:txBody>
          <a:bodyPr/>
          <a:lstStyle/>
          <a:p>
            <a:endParaRPr lang="en-US" b="0" dirty="0" smtClean="0"/>
          </a:p>
          <a:p>
            <a:endParaRPr lang="en-US" b="0" dirty="0"/>
          </a:p>
          <a:p>
            <a:endParaRPr lang="en-US" b="0" dirty="0" smtClean="0"/>
          </a:p>
          <a:p>
            <a:endParaRPr lang="en-US" b="0" dirty="0"/>
          </a:p>
          <a:p>
            <a:endParaRPr lang="en-US" b="0" dirty="0" smtClean="0"/>
          </a:p>
          <a:p>
            <a:r>
              <a:rPr lang="en-US" b="0" dirty="0" smtClean="0"/>
              <a:t>Exceptional Student Services Unit</a:t>
            </a:r>
          </a:p>
        </p:txBody>
      </p:sp>
      <p:sp>
        <p:nvSpPr>
          <p:cNvPr id="5" name="Title 4"/>
          <p:cNvSpPr>
            <a:spLocks noGrp="1"/>
          </p:cNvSpPr>
          <p:nvPr>
            <p:ph type="title"/>
          </p:nvPr>
        </p:nvSpPr>
        <p:spPr>
          <a:xfrm>
            <a:off x="517477" y="1964267"/>
            <a:ext cx="8507990" cy="3640666"/>
          </a:xfrm>
        </p:spPr>
        <p:txBody>
          <a:bodyPr/>
          <a:lstStyle/>
          <a:p>
            <a:r>
              <a:rPr lang="en-US" sz="1800" b="1" dirty="0" smtClean="0">
                <a:solidFill>
                  <a:srgbClr val="454D54"/>
                </a:solidFill>
              </a:rPr>
              <a:t/>
            </a:r>
            <a:br>
              <a:rPr lang="en-US" sz="1800" b="1" dirty="0" smtClean="0">
                <a:solidFill>
                  <a:srgbClr val="454D54"/>
                </a:solidFill>
              </a:rPr>
            </a:br>
            <a:r>
              <a:rPr lang="en-US" sz="1800" b="1" dirty="0">
                <a:solidFill>
                  <a:srgbClr val="454D54"/>
                </a:solidFill>
              </a:rPr>
              <a:t/>
            </a:r>
            <a:br>
              <a:rPr lang="en-US" sz="1800" b="1" dirty="0">
                <a:solidFill>
                  <a:srgbClr val="454D54"/>
                </a:solidFill>
              </a:rPr>
            </a:br>
            <a:r>
              <a:rPr lang="en-US" sz="1800" b="1" dirty="0" smtClean="0">
                <a:solidFill>
                  <a:srgbClr val="454D54"/>
                </a:solidFill>
              </a:rPr>
              <a:t>Multi-Tiered System of Supports (MTSS)</a:t>
            </a:r>
            <a:br>
              <a:rPr lang="en-US" sz="1800" b="1" dirty="0" smtClean="0">
                <a:solidFill>
                  <a:srgbClr val="454D54"/>
                </a:solidFill>
              </a:rPr>
            </a:br>
            <a:r>
              <a:rPr lang="en-US" sz="1800" b="1" dirty="0" smtClean="0">
                <a:solidFill>
                  <a:srgbClr val="454D54"/>
                </a:solidFill>
              </a:rPr>
              <a:t>Family, School, and Community Partnering (FSCP) Implementation Guide</a:t>
            </a:r>
            <a:br>
              <a:rPr lang="en-US" sz="1800" b="1" dirty="0" smtClean="0">
                <a:solidFill>
                  <a:srgbClr val="454D54"/>
                </a:solidFill>
              </a:rPr>
            </a:br>
            <a:r>
              <a:rPr lang="en-US" sz="1800" b="1" i="1" dirty="0" smtClean="0">
                <a:solidFill>
                  <a:srgbClr val="454D54"/>
                </a:solidFill>
              </a:rPr>
              <a:t>Supporting Every Student’s Learning</a:t>
            </a:r>
            <a:br>
              <a:rPr lang="en-US" sz="1800" b="1" i="1" dirty="0" smtClean="0">
                <a:solidFill>
                  <a:srgbClr val="454D54"/>
                </a:solidFill>
              </a:rPr>
            </a:br>
            <a:r>
              <a:rPr lang="en-US" sz="2400" b="1" i="1" dirty="0" smtClean="0">
                <a:solidFill>
                  <a:srgbClr val="454D54"/>
                </a:solidFill>
              </a:rPr>
              <a:t>  </a:t>
            </a:r>
            <a:br>
              <a:rPr lang="en-US" sz="2400" b="1" i="1" dirty="0" smtClean="0">
                <a:solidFill>
                  <a:srgbClr val="454D54"/>
                </a:solidFill>
              </a:rPr>
            </a:br>
            <a:r>
              <a:rPr lang="en-US" sz="1800" b="1" dirty="0" smtClean="0">
                <a:solidFill>
                  <a:srgbClr val="454D54"/>
                </a:solidFill>
              </a:rPr>
              <a:t>July 2016</a:t>
            </a:r>
            <a:r>
              <a:rPr lang="en-US" sz="1800" dirty="0" smtClean="0">
                <a:solidFill>
                  <a:srgbClr val="454D54"/>
                </a:solidFill>
              </a:rPr>
              <a:t/>
            </a:r>
            <a:br>
              <a:rPr lang="en-US" sz="1800" dirty="0" smtClean="0">
                <a:solidFill>
                  <a:srgbClr val="454D54"/>
                </a:solidFill>
              </a:rPr>
            </a:br>
            <a:r>
              <a:rPr lang="en-US" sz="2400" dirty="0" smtClean="0">
                <a:solidFill>
                  <a:srgbClr val="454D54"/>
                </a:solidFill>
              </a:rPr>
              <a:t/>
            </a:r>
            <a:br>
              <a:rPr lang="en-US" sz="2400" dirty="0" smtClean="0">
                <a:solidFill>
                  <a:srgbClr val="454D54"/>
                </a:solidFill>
              </a:rPr>
            </a:br>
            <a:r>
              <a:rPr lang="en-US" sz="2400" dirty="0"/>
              <a:t>Step One: ENSURE SHARED MTSS AND FSCP KNOWLEDGE OF THE WHAT, WHY</a:t>
            </a:r>
            <a:r>
              <a:rPr lang="en-US" sz="2400" dirty="0" smtClean="0"/>
              <a:t>,WHO, WHEN AND HOW</a:t>
            </a:r>
            <a:br>
              <a:rPr lang="en-US" sz="2400" dirty="0" smtClean="0"/>
            </a:br>
            <a:r>
              <a:rPr lang="en-US" sz="2400" dirty="0" smtClean="0">
                <a:solidFill>
                  <a:srgbClr val="454D54"/>
                </a:solidFill>
              </a:rPr>
              <a:t>Overview Slides with Presentation Notes</a:t>
            </a:r>
            <a:endParaRPr lang="en-US" sz="3200" b="1" dirty="0">
              <a:solidFill>
                <a:srgbClr val="454D54"/>
              </a:solidFill>
            </a:endParaRPr>
          </a:p>
        </p:txBody>
      </p:sp>
    </p:spTree>
    <p:extLst>
      <p:ext uri="{BB962C8B-B14F-4D97-AF65-F5344CB8AC3E}">
        <p14:creationId xmlns:p14="http://schemas.microsoft.com/office/powerpoint/2010/main" val="363364864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sz="2400" dirty="0"/>
          </a:p>
        </p:txBody>
      </p:sp>
      <p:sp>
        <p:nvSpPr>
          <p:cNvPr id="5" name="Title 4"/>
          <p:cNvSpPr>
            <a:spLocks noGrp="1"/>
          </p:cNvSpPr>
          <p:nvPr>
            <p:ph type="title"/>
          </p:nvPr>
        </p:nvSpPr>
        <p:spPr/>
        <p:txBody>
          <a:bodyPr/>
          <a:lstStyle/>
          <a:p>
            <a:r>
              <a:rPr lang="en-US" sz="3400" dirty="0" smtClean="0"/>
              <a:t/>
            </a:r>
            <a:br>
              <a:rPr lang="en-US" sz="3400" dirty="0" smtClean="0"/>
            </a:br>
            <a:r>
              <a:rPr lang="en-US" sz="3400" dirty="0"/>
              <a:t/>
            </a:r>
            <a:br>
              <a:rPr lang="en-US" sz="3400" dirty="0"/>
            </a:br>
            <a:r>
              <a:rPr lang="en-US" sz="3400" dirty="0" smtClean="0"/>
              <a:t>Step One: ENSURE SHARED KNOWLEDGE</a:t>
            </a:r>
            <a:br>
              <a:rPr lang="en-US" sz="3400" dirty="0" smtClean="0"/>
            </a:br>
            <a:r>
              <a:rPr lang="en-US" sz="3400" dirty="0"/>
              <a:t/>
            </a:r>
            <a:br>
              <a:rPr lang="en-US" sz="3400" dirty="0"/>
            </a:br>
            <a:r>
              <a:rPr lang="en-US" sz="3400" dirty="0" smtClean="0"/>
              <a:t>Multi-Tiered System</a:t>
            </a:r>
            <a:br>
              <a:rPr lang="en-US" sz="3400" dirty="0" smtClean="0"/>
            </a:br>
            <a:r>
              <a:rPr lang="en-US" sz="3400" dirty="0" smtClean="0"/>
              <a:t>of Supports (MTSS)</a:t>
            </a:r>
            <a:endParaRPr lang="en-US" sz="3400" dirty="0"/>
          </a:p>
        </p:txBody>
      </p:sp>
      <p:sp>
        <p:nvSpPr>
          <p:cNvPr id="7" name="Text Placeholder 6"/>
          <p:cNvSpPr>
            <a:spLocks noGrp="1"/>
          </p:cNvSpPr>
          <p:nvPr>
            <p:ph type="body" sz="quarter" idx="10"/>
          </p:nvPr>
        </p:nvSpPr>
        <p:spPr/>
        <p:txBody>
          <a:bodyPr/>
          <a:lstStyle/>
          <a:p>
            <a:endParaRPr lang="en-US" sz="2400" dirty="0"/>
          </a:p>
        </p:txBody>
      </p:sp>
    </p:spTree>
    <p:extLst>
      <p:ext uri="{BB962C8B-B14F-4D97-AF65-F5344CB8AC3E}">
        <p14:creationId xmlns:p14="http://schemas.microsoft.com/office/powerpoint/2010/main" val="28829821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latin typeface="Museo Slab 500"/>
                <a:cs typeface="Museo Slab 500"/>
              </a:rPr>
              <a:t>Response to Intervention (RtI)</a:t>
            </a:r>
            <a:br>
              <a:rPr lang="en-US" dirty="0" smtClean="0">
                <a:latin typeface="Museo Slab 500"/>
                <a:cs typeface="Museo Slab 500"/>
              </a:rPr>
            </a:br>
            <a:r>
              <a:rPr lang="en-US" dirty="0" smtClean="0"/>
              <a:t>Colorado Legislation </a:t>
            </a:r>
            <a:endParaRPr lang="en-US" dirty="0">
              <a:latin typeface="Museo Slab 500"/>
              <a:cs typeface="Museo Slab 500"/>
            </a:endParaRPr>
          </a:p>
        </p:txBody>
      </p:sp>
      <p:sp>
        <p:nvSpPr>
          <p:cNvPr id="3" name="Rectangle 2"/>
          <p:cNvSpPr/>
          <p:nvPr/>
        </p:nvSpPr>
        <p:spPr>
          <a:xfrm>
            <a:off x="199571" y="1547357"/>
            <a:ext cx="8589321" cy="5647700"/>
          </a:xfrm>
          <a:prstGeom prst="rect">
            <a:avLst/>
          </a:prstGeom>
        </p:spPr>
        <p:txBody>
          <a:bodyPr wrap="square">
            <a:spAutoFit/>
          </a:bodyPr>
          <a:lstStyle/>
          <a:p>
            <a:pPr algn="ctr"/>
            <a:r>
              <a:rPr lang="en-US" sz="2000" dirty="0"/>
              <a:t> </a:t>
            </a:r>
            <a:r>
              <a:rPr lang="en-US" sz="2400" b="1" dirty="0" smtClean="0"/>
              <a:t>Response </a:t>
            </a:r>
            <a:r>
              <a:rPr lang="en-US" sz="2400" b="1" dirty="0"/>
              <a:t>to Intervention (RtI) is incorporated within a Multi-Tiered System of Supports (MTSS)</a:t>
            </a:r>
          </a:p>
          <a:p>
            <a:pPr marL="45720" algn="ctr">
              <a:lnSpc>
                <a:spcPct val="90000"/>
              </a:lnSpc>
            </a:pPr>
            <a:endParaRPr lang="en-US" sz="2000" dirty="0" smtClean="0"/>
          </a:p>
          <a:p>
            <a:pPr marL="502920" indent="-457200">
              <a:lnSpc>
                <a:spcPct val="90000"/>
              </a:lnSpc>
              <a:buFont typeface="+mj-lt"/>
              <a:buAutoNum type="arabicPeriod"/>
            </a:pPr>
            <a:r>
              <a:rPr lang="en-US" dirty="0" smtClean="0"/>
              <a:t>One </a:t>
            </a:r>
            <a:r>
              <a:rPr lang="en-US" dirty="0"/>
              <a:t>of the criteria for a specific learning disability (SLD)… The child does not make sufficient progress to meet age or state-approved grade-level standards in the area(s) identified when using a</a:t>
            </a:r>
            <a:r>
              <a:rPr lang="en-US" b="1" dirty="0"/>
              <a:t> PROCESS BASED ON THE CHILD’S RESPONSE TO SCIENTIFIC, RESEARCH-BASED INTERVENTION. </a:t>
            </a:r>
            <a:r>
              <a:rPr lang="en-US" dirty="0"/>
              <a:t>(ECEA,CDE, 2007</a:t>
            </a:r>
            <a:r>
              <a:rPr lang="en-US" dirty="0" smtClean="0"/>
              <a:t>)</a:t>
            </a:r>
          </a:p>
          <a:p>
            <a:pPr marL="45720">
              <a:lnSpc>
                <a:spcPct val="90000"/>
              </a:lnSpc>
            </a:pPr>
            <a:endParaRPr lang="en-US" dirty="0"/>
          </a:p>
          <a:p>
            <a:pPr marL="457200" indent="-457200">
              <a:spcBef>
                <a:spcPts val="0"/>
              </a:spcBef>
              <a:buFont typeface="+mj-lt"/>
              <a:buAutoNum type="arabicPeriod"/>
            </a:pPr>
            <a:r>
              <a:rPr lang="en-US" dirty="0" smtClean="0">
                <a:ea typeface="ＭＳ Ｐゴシック" pitchFamily="34" charset="-128"/>
              </a:rPr>
              <a:t>SACPIE </a:t>
            </a:r>
            <a:r>
              <a:rPr lang="en-US" dirty="0">
                <a:ea typeface="ＭＳ Ｐゴシック" pitchFamily="34" charset="-128"/>
              </a:rPr>
              <a:t>shall inform … concerning best practices and strategies… for </a:t>
            </a:r>
            <a:r>
              <a:rPr lang="en-US" dirty="0" smtClean="0">
                <a:ea typeface="ＭＳ Ｐゴシック" pitchFamily="34" charset="-128"/>
              </a:rPr>
              <a:t>    increasing </a:t>
            </a:r>
            <a:r>
              <a:rPr lang="en-US" dirty="0">
                <a:ea typeface="ＭＳ Ｐゴシック" pitchFamily="34" charset="-128"/>
              </a:rPr>
              <a:t>parent involvement in public education and promoting family and school partnerships, in… (c) Involving parents in </a:t>
            </a:r>
            <a:r>
              <a:rPr lang="en-US" b="1" dirty="0">
                <a:ea typeface="ＭＳ Ｐゴシック" pitchFamily="34" charset="-128"/>
              </a:rPr>
              <a:t>RESPONSE TO INTERVENTION PROGRAMS </a:t>
            </a:r>
            <a:r>
              <a:rPr lang="en-US" dirty="0">
                <a:ea typeface="ＭＳ Ｐゴシック" pitchFamily="34" charset="-128"/>
              </a:rPr>
              <a:t>in public schools and districts. (SB 09-90)</a:t>
            </a:r>
          </a:p>
          <a:p>
            <a:pPr marL="342900" indent="-342900">
              <a:spcBef>
                <a:spcPts val="0"/>
              </a:spcBef>
              <a:buFont typeface="+mj-lt"/>
              <a:buAutoNum type="arabicPeriod"/>
            </a:pPr>
            <a:endParaRPr lang="en-US" dirty="0">
              <a:ea typeface="ＭＳ Ｐゴシック" pitchFamily="34" charset="-128"/>
            </a:endParaRPr>
          </a:p>
          <a:p>
            <a:pPr marL="502920" indent="-457200">
              <a:spcBef>
                <a:spcPts val="0"/>
              </a:spcBef>
              <a:buFont typeface="+mj-lt"/>
              <a:buAutoNum type="arabicPeriod"/>
            </a:pPr>
            <a:r>
              <a:rPr lang="en-US" dirty="0">
                <a:ea typeface="ＭＳ Ｐゴシック" pitchFamily="34" charset="-128"/>
              </a:rPr>
              <a:t>If a student’s reading levels are below grade level … or  if the student has a significant reading deficiency, the local education provider shall ensure that the student receives appropriate interventions through the</a:t>
            </a:r>
            <a:r>
              <a:rPr lang="en-US" b="1" dirty="0">
                <a:ea typeface="ＭＳ Ｐゴシック" pitchFamily="34" charset="-128"/>
              </a:rPr>
              <a:t> </a:t>
            </a:r>
            <a:r>
              <a:rPr lang="en-US" b="1" dirty="0" smtClean="0">
                <a:ea typeface="ＭＳ Ｐゴシック" pitchFamily="34" charset="-128"/>
              </a:rPr>
              <a:t>RESPONSE </a:t>
            </a:r>
            <a:r>
              <a:rPr lang="en-US" b="1" dirty="0">
                <a:ea typeface="ＭＳ Ｐゴシック" pitchFamily="34" charset="-128"/>
              </a:rPr>
              <a:t>TO INTERVENTION FRAMEWORK</a:t>
            </a:r>
            <a:r>
              <a:rPr lang="en-US" b="1" dirty="0" smtClean="0">
                <a:ea typeface="ＭＳ Ｐゴシック" pitchFamily="34" charset="-128"/>
              </a:rPr>
              <a:t>. </a:t>
            </a:r>
            <a:r>
              <a:rPr lang="en-US" dirty="0" smtClean="0">
                <a:ea typeface="ＭＳ Ｐゴシック" pitchFamily="34" charset="-128"/>
              </a:rPr>
              <a:t>(</a:t>
            </a:r>
            <a:r>
              <a:rPr lang="en-US" dirty="0">
                <a:ea typeface="ＭＳ Ｐゴシック" pitchFamily="34" charset="-128"/>
              </a:rPr>
              <a:t>READ Act, HB 12-</a:t>
            </a:r>
            <a:r>
              <a:rPr lang="en-US" dirty="0" smtClean="0">
                <a:ea typeface="ＭＳ Ｐゴシック" pitchFamily="34" charset="-128"/>
              </a:rPr>
              <a:t>1238)		</a:t>
            </a:r>
            <a:r>
              <a:rPr lang="en-US" sz="2000" dirty="0" smtClean="0">
                <a:solidFill>
                  <a:schemeClr val="accent1">
                    <a:lumMod val="50000"/>
                  </a:schemeClr>
                </a:solidFill>
                <a:ea typeface="ＭＳ Ｐゴシック" pitchFamily="34" charset="-128"/>
              </a:rPr>
              <a:t>	</a:t>
            </a:r>
            <a:r>
              <a:rPr lang="en-US" sz="2000" dirty="0">
                <a:solidFill>
                  <a:schemeClr val="accent1">
                    <a:lumMod val="50000"/>
                  </a:schemeClr>
                </a:solidFill>
                <a:ea typeface="ＭＳ Ｐゴシック" pitchFamily="34" charset="-128"/>
              </a:rPr>
              <a:t>		</a:t>
            </a:r>
            <a:endParaRPr lang="en-US" sz="1000" dirty="0">
              <a:solidFill>
                <a:schemeClr val="accent1">
                  <a:lumMod val="50000"/>
                </a:schemeClr>
              </a:solidFill>
              <a:ea typeface="ＭＳ Ｐゴシック" pitchFamily="34" charset="-128"/>
            </a:endParaRPr>
          </a:p>
          <a:p>
            <a:endParaRPr lang="en-US" sz="1000" dirty="0" smtClean="0"/>
          </a:p>
          <a:p>
            <a:endParaRPr lang="en-US" sz="2000" dirty="0"/>
          </a:p>
        </p:txBody>
      </p:sp>
    </p:spTree>
    <p:extLst>
      <p:ext uri="{BB962C8B-B14F-4D97-AF65-F5344CB8AC3E}">
        <p14:creationId xmlns:p14="http://schemas.microsoft.com/office/powerpoint/2010/main" val="13078127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467436" y="365078"/>
            <a:ext cx="8229600" cy="1143000"/>
          </a:xfrm>
          <a:prstGeom prst="rect">
            <a:avLst/>
          </a:prstGeom>
          <a:noFill/>
          <a:ln>
            <a:miter lim="800000"/>
            <a:headEnd/>
            <a:tailEnd/>
          </a:ln>
        </p:spPr>
        <p:txBody>
          <a:bodyPr/>
          <a:lstStyle/>
          <a:p>
            <a:pPr algn="ctr" eaLnBrk="0" hangingPunct="0">
              <a:defRPr/>
            </a:pPr>
            <a:r>
              <a:rPr lang="en-US" sz="4000" b="1" kern="0" dirty="0">
                <a:solidFill>
                  <a:schemeClr val="bg1"/>
                </a:solidFill>
                <a:latin typeface="Palatino Linotype" pitchFamily="18" charset="0"/>
                <a:ea typeface="ＭＳ Ｐゴシック" pitchFamily="34" charset="-128"/>
                <a:cs typeface="+mj-cs"/>
              </a:rPr>
              <a:t>Multi-Tiered System of </a:t>
            </a:r>
            <a:r>
              <a:rPr lang="en-US" sz="4000" b="1" kern="0" dirty="0" smtClean="0">
                <a:solidFill>
                  <a:schemeClr val="bg1"/>
                </a:solidFill>
                <a:latin typeface="Palatino Linotype" pitchFamily="18" charset="0"/>
                <a:ea typeface="ＭＳ Ｐゴシック" pitchFamily="34" charset="-128"/>
                <a:cs typeface="+mj-cs"/>
              </a:rPr>
              <a:t>Supports (MTSS)</a:t>
            </a:r>
            <a:endParaRPr lang="en-US" sz="4000" b="1" kern="0" dirty="0">
              <a:solidFill>
                <a:schemeClr val="bg1"/>
              </a:solidFill>
              <a:latin typeface="Palatino Linotype" pitchFamily="18" charset="0"/>
              <a:ea typeface="ＭＳ Ｐゴシック" pitchFamily="34" charset="-128"/>
              <a:cs typeface="+mj-cs"/>
            </a:endParaRPr>
          </a:p>
        </p:txBody>
      </p:sp>
      <p:sp>
        <p:nvSpPr>
          <p:cNvPr id="3" name="Content Placeholder 2"/>
          <p:cNvSpPr txBox="1">
            <a:spLocks/>
          </p:cNvSpPr>
          <p:nvPr/>
        </p:nvSpPr>
        <p:spPr bwMode="auto">
          <a:xfrm>
            <a:off x="-520700" y="1447800"/>
            <a:ext cx="10274300" cy="5715000"/>
          </a:xfrm>
          <a:prstGeom prst="rect">
            <a:avLst/>
          </a:prstGeom>
          <a:noFill/>
          <a:ln>
            <a:miter lim="800000"/>
            <a:headEnd/>
            <a:tailEnd/>
          </a:ln>
        </p:spPr>
        <p:txBody>
          <a:bodyPr/>
          <a:lstStyle/>
          <a:p>
            <a:pPr marL="342900" indent="-342900" eaLnBrk="0" hangingPunct="0">
              <a:spcBef>
                <a:spcPct val="20000"/>
              </a:spcBef>
              <a:buFontTx/>
              <a:buChar char="•"/>
              <a:defRPr/>
            </a:pPr>
            <a:endParaRPr lang="en-US" sz="3200" kern="0" dirty="0">
              <a:latin typeface="Century Gothic" pitchFamily="34" charset="0"/>
              <a:ea typeface="ＭＳ Ｐゴシック" pitchFamily="34" charset="-128"/>
            </a:endParaRPr>
          </a:p>
          <a:p>
            <a:pPr marL="342900" indent="-342900" eaLnBrk="0" hangingPunct="0">
              <a:spcBef>
                <a:spcPct val="20000"/>
              </a:spcBef>
              <a:buFontTx/>
              <a:buChar char="•"/>
              <a:defRPr/>
            </a:pPr>
            <a:endParaRPr lang="en-US" sz="3200" kern="0" dirty="0">
              <a:latin typeface="Century Gothic" pitchFamily="34" charset="0"/>
              <a:ea typeface="ＭＳ Ｐゴシック" pitchFamily="34" charset="-128"/>
            </a:endParaRPr>
          </a:p>
        </p:txBody>
      </p:sp>
      <p:grpSp>
        <p:nvGrpSpPr>
          <p:cNvPr id="4" name="Group 32"/>
          <p:cNvGrpSpPr>
            <a:grpSpLocks/>
          </p:cNvGrpSpPr>
          <p:nvPr/>
        </p:nvGrpSpPr>
        <p:grpSpPr bwMode="auto">
          <a:xfrm>
            <a:off x="1524000" y="2505075"/>
            <a:ext cx="1981200" cy="1371600"/>
            <a:chOff x="1676400" y="1752600"/>
            <a:chExt cx="1981200" cy="1371600"/>
          </a:xfrm>
          <a:solidFill>
            <a:schemeClr val="accent5"/>
          </a:solidFill>
        </p:grpSpPr>
        <p:sp>
          <p:nvSpPr>
            <p:cNvPr id="5" name="Oval 4"/>
            <p:cNvSpPr/>
            <p:nvPr/>
          </p:nvSpPr>
          <p:spPr bwMode="auto">
            <a:xfrm>
              <a:off x="1676400" y="1752600"/>
              <a:ext cx="1981200" cy="1371600"/>
            </a:xfrm>
            <a:prstGeom prst="ellipse">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Oval 4"/>
            <p:cNvSpPr/>
            <p:nvPr/>
          </p:nvSpPr>
          <p:spPr bwMode="auto">
            <a:xfrm>
              <a:off x="1981200" y="1990724"/>
              <a:ext cx="1385888" cy="931864"/>
            </a:xfrm>
            <a:prstGeom prst="rect">
              <a:avLst/>
            </a:prstGeom>
            <a:grpFill/>
          </p:spPr>
          <p:style>
            <a:lnRef idx="0">
              <a:scrgbClr r="0" g="0" b="0"/>
            </a:lnRef>
            <a:fillRef idx="0">
              <a:scrgbClr r="0" g="0" b="0"/>
            </a:fillRef>
            <a:effectRef idx="0">
              <a:scrgbClr r="0" g="0" b="0"/>
            </a:effectRef>
            <a:fontRef idx="minor">
              <a:schemeClr val="lt1"/>
            </a:fontRef>
          </p:style>
          <p:txBody>
            <a:bodyPr lIns="22860" tIns="22860" rIns="22860" bIns="22860" spcCol="1270" anchor="ctr"/>
            <a:lstStyle/>
            <a:p>
              <a:pPr algn="ctr" defTabSz="800100">
                <a:lnSpc>
                  <a:spcPct val="90000"/>
                </a:lnSpc>
                <a:spcAft>
                  <a:spcPct val="35000"/>
                </a:spcAft>
                <a:defRPr/>
              </a:pPr>
              <a:r>
                <a:rPr lang="en-US" sz="3600" b="1" dirty="0">
                  <a:solidFill>
                    <a:schemeClr val="bg1"/>
                  </a:solidFill>
                  <a:latin typeface="Book Antiqua" pitchFamily="18" charset="0"/>
                </a:rPr>
                <a:t>RtI</a:t>
              </a:r>
            </a:p>
          </p:txBody>
        </p:sp>
      </p:grpSp>
      <p:grpSp>
        <p:nvGrpSpPr>
          <p:cNvPr id="7" name="Group 4"/>
          <p:cNvGrpSpPr>
            <a:grpSpLocks/>
          </p:cNvGrpSpPr>
          <p:nvPr/>
        </p:nvGrpSpPr>
        <p:grpSpPr bwMode="auto">
          <a:xfrm>
            <a:off x="2365375" y="4105275"/>
            <a:ext cx="377825" cy="377825"/>
            <a:chOff x="495297" y="703825"/>
            <a:chExt cx="377334" cy="377334"/>
          </a:xfrm>
        </p:grpSpPr>
        <p:sp>
          <p:nvSpPr>
            <p:cNvPr id="8" name="Plus 7"/>
            <p:cNvSpPr/>
            <p:nvPr/>
          </p:nvSpPr>
          <p:spPr>
            <a:xfrm>
              <a:off x="495297" y="703825"/>
              <a:ext cx="377334" cy="377334"/>
            </a:xfrm>
            <a:prstGeom prst="mathPlus">
              <a:avLst/>
            </a:prstGeom>
            <a:ln>
              <a:solidFill>
                <a:schemeClr val="tx1"/>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Plus 6"/>
            <p:cNvSpPr/>
            <p:nvPr/>
          </p:nvSpPr>
          <p:spPr>
            <a:xfrm>
              <a:off x="546031" y="848100"/>
              <a:ext cx="275866" cy="88784"/>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266700">
                <a:lnSpc>
                  <a:spcPct val="90000"/>
                </a:lnSpc>
                <a:spcAft>
                  <a:spcPct val="35000"/>
                </a:spcAft>
                <a:defRPr/>
              </a:pPr>
              <a:endParaRPr lang="en-US" sz="600" dirty="0">
                <a:solidFill>
                  <a:srgbClr val="000000"/>
                </a:solidFill>
              </a:endParaRPr>
            </a:p>
          </p:txBody>
        </p:sp>
      </p:grpSp>
      <p:grpSp>
        <p:nvGrpSpPr>
          <p:cNvPr id="10" name="Group 33"/>
          <p:cNvGrpSpPr>
            <a:grpSpLocks/>
          </p:cNvGrpSpPr>
          <p:nvPr/>
        </p:nvGrpSpPr>
        <p:grpSpPr bwMode="auto">
          <a:xfrm>
            <a:off x="1524000" y="4651375"/>
            <a:ext cx="2070100" cy="1358900"/>
            <a:chOff x="1676400" y="3898900"/>
            <a:chExt cx="2070100" cy="1358900"/>
          </a:xfrm>
          <a:solidFill>
            <a:schemeClr val="accent5"/>
          </a:solidFill>
        </p:grpSpPr>
        <p:sp>
          <p:nvSpPr>
            <p:cNvPr id="11" name="Oval 10"/>
            <p:cNvSpPr/>
            <p:nvPr/>
          </p:nvSpPr>
          <p:spPr bwMode="auto">
            <a:xfrm>
              <a:off x="1676400" y="3898900"/>
              <a:ext cx="2070100" cy="1358900"/>
            </a:xfrm>
            <a:prstGeom prst="ellipse">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Oval 8"/>
            <p:cNvSpPr/>
            <p:nvPr/>
          </p:nvSpPr>
          <p:spPr bwMode="auto">
            <a:xfrm>
              <a:off x="2104030" y="4097338"/>
              <a:ext cx="1263058" cy="962025"/>
            </a:xfrm>
            <a:prstGeom prst="rect">
              <a:avLst/>
            </a:prstGeom>
            <a:grpFill/>
          </p:spPr>
          <p:style>
            <a:lnRef idx="0">
              <a:scrgbClr r="0" g="0" b="0"/>
            </a:lnRef>
            <a:fillRef idx="0">
              <a:scrgbClr r="0" g="0" b="0"/>
            </a:fillRef>
            <a:effectRef idx="0">
              <a:scrgbClr r="0" g="0" b="0"/>
            </a:effectRef>
            <a:fontRef idx="minor">
              <a:schemeClr val="lt1"/>
            </a:fontRef>
          </p:style>
          <p:txBody>
            <a:bodyPr lIns="22860" tIns="22860" rIns="22860" bIns="22860" spcCol="1270" anchor="ctr"/>
            <a:lstStyle/>
            <a:p>
              <a:pPr algn="ctr" defTabSz="800100">
                <a:lnSpc>
                  <a:spcPct val="90000"/>
                </a:lnSpc>
                <a:spcAft>
                  <a:spcPct val="35000"/>
                </a:spcAft>
                <a:defRPr/>
              </a:pPr>
              <a:r>
                <a:rPr lang="en-US" sz="3600" b="1" dirty="0">
                  <a:solidFill>
                    <a:schemeClr val="bg1"/>
                  </a:solidFill>
                  <a:latin typeface="Book Antiqua" pitchFamily="18" charset="0"/>
                </a:rPr>
                <a:t>PBIS</a:t>
              </a:r>
            </a:p>
          </p:txBody>
        </p:sp>
      </p:grpSp>
      <p:grpSp>
        <p:nvGrpSpPr>
          <p:cNvPr id="13" name="Group 6"/>
          <p:cNvGrpSpPr>
            <a:grpSpLocks/>
          </p:cNvGrpSpPr>
          <p:nvPr/>
        </p:nvGrpSpPr>
        <p:grpSpPr bwMode="auto">
          <a:xfrm>
            <a:off x="3997325" y="3952875"/>
            <a:ext cx="803275" cy="349250"/>
            <a:chOff x="1106839" y="771485"/>
            <a:chExt cx="206883" cy="242014"/>
          </a:xfrm>
        </p:grpSpPr>
        <p:sp>
          <p:nvSpPr>
            <p:cNvPr id="14" name="Right Arrow 13"/>
            <p:cNvSpPr/>
            <p:nvPr/>
          </p:nvSpPr>
          <p:spPr>
            <a:xfrm>
              <a:off x="1106839" y="771485"/>
              <a:ext cx="206883" cy="242014"/>
            </a:xfrm>
            <a:prstGeom prst="rightArrow">
              <a:avLst>
                <a:gd name="adj1" fmla="val 60000"/>
                <a:gd name="adj2" fmla="val 50000"/>
              </a:avLst>
            </a:prstGeom>
            <a:solidFill>
              <a:schemeClr val="tx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Right Arrow 10"/>
            <p:cNvSpPr/>
            <p:nvPr/>
          </p:nvSpPr>
          <p:spPr>
            <a:xfrm>
              <a:off x="1106839" y="819888"/>
              <a:ext cx="144736" cy="145208"/>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444500">
                <a:lnSpc>
                  <a:spcPct val="90000"/>
                </a:lnSpc>
                <a:spcAft>
                  <a:spcPct val="35000"/>
                </a:spcAft>
                <a:defRPr/>
              </a:pPr>
              <a:endParaRPr lang="en-US" sz="1000" dirty="0"/>
            </a:p>
          </p:txBody>
        </p:sp>
      </p:grpSp>
      <p:grpSp>
        <p:nvGrpSpPr>
          <p:cNvPr id="16" name="Group 3"/>
          <p:cNvGrpSpPr>
            <a:grpSpLocks/>
          </p:cNvGrpSpPr>
          <p:nvPr/>
        </p:nvGrpSpPr>
        <p:grpSpPr bwMode="auto">
          <a:xfrm>
            <a:off x="3505200" y="1819275"/>
            <a:ext cx="1828800" cy="1189038"/>
            <a:chOff x="233565" y="-397154"/>
            <a:chExt cx="600533" cy="563833"/>
          </a:xfrm>
          <a:solidFill>
            <a:schemeClr val="accent1"/>
          </a:solidFill>
        </p:grpSpPr>
        <p:sp>
          <p:nvSpPr>
            <p:cNvPr id="17" name="Oval 19"/>
            <p:cNvSpPr/>
            <p:nvPr/>
          </p:nvSpPr>
          <p:spPr>
            <a:xfrm>
              <a:off x="233565" y="-397154"/>
              <a:ext cx="600533" cy="563833"/>
            </a:xfrm>
            <a:prstGeom prst="ellipse">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Oval 4"/>
            <p:cNvSpPr/>
            <p:nvPr/>
          </p:nvSpPr>
          <p:spPr>
            <a:xfrm>
              <a:off x="308632" y="-284237"/>
              <a:ext cx="459783" cy="325201"/>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lIns="22860" tIns="22860" rIns="22860" bIns="22860" spcCol="1270" anchor="ctr"/>
            <a:lstStyle/>
            <a:p>
              <a:pPr algn="ctr" defTabSz="800100">
                <a:lnSpc>
                  <a:spcPct val="90000"/>
                </a:lnSpc>
                <a:spcAft>
                  <a:spcPct val="35000"/>
                </a:spcAft>
                <a:defRPr/>
              </a:pPr>
              <a:r>
                <a:rPr lang="en-US" b="1" dirty="0" smtClean="0">
                  <a:solidFill>
                    <a:schemeClr val="tx1"/>
                  </a:solidFill>
                  <a:latin typeface="Book Antiqua" pitchFamily="18" charset="0"/>
                </a:rPr>
                <a:t>Academic</a:t>
              </a:r>
            </a:p>
            <a:p>
              <a:pPr algn="ctr" defTabSz="800100">
                <a:lnSpc>
                  <a:spcPct val="90000"/>
                </a:lnSpc>
                <a:spcAft>
                  <a:spcPct val="35000"/>
                </a:spcAft>
                <a:defRPr/>
              </a:pPr>
              <a:r>
                <a:rPr lang="en-US" b="1" dirty="0" smtClean="0">
                  <a:solidFill>
                    <a:schemeClr val="tx1"/>
                  </a:solidFill>
                  <a:latin typeface="Book Antiqua" pitchFamily="18" charset="0"/>
                </a:rPr>
                <a:t>Supports</a:t>
              </a:r>
              <a:endParaRPr lang="en-US" b="1" dirty="0">
                <a:solidFill>
                  <a:schemeClr val="tx1"/>
                </a:solidFill>
                <a:latin typeface="Book Antiqua" pitchFamily="18" charset="0"/>
              </a:endParaRPr>
            </a:p>
          </p:txBody>
        </p:sp>
      </p:grpSp>
      <p:grpSp>
        <p:nvGrpSpPr>
          <p:cNvPr id="19" name="Group 3"/>
          <p:cNvGrpSpPr>
            <a:grpSpLocks/>
          </p:cNvGrpSpPr>
          <p:nvPr/>
        </p:nvGrpSpPr>
        <p:grpSpPr bwMode="auto">
          <a:xfrm>
            <a:off x="3581400" y="5476875"/>
            <a:ext cx="1828800" cy="1189038"/>
            <a:chOff x="408720" y="108850"/>
            <a:chExt cx="600533" cy="563833"/>
          </a:xfrm>
          <a:solidFill>
            <a:schemeClr val="accent1"/>
          </a:solidFill>
        </p:grpSpPr>
        <p:sp>
          <p:nvSpPr>
            <p:cNvPr id="20" name="Oval 22"/>
            <p:cNvSpPr/>
            <p:nvPr/>
          </p:nvSpPr>
          <p:spPr>
            <a:xfrm>
              <a:off x="408720" y="108850"/>
              <a:ext cx="600533" cy="563833"/>
            </a:xfrm>
            <a:prstGeom prst="ellipse">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4"/>
            <p:cNvSpPr/>
            <p:nvPr/>
          </p:nvSpPr>
          <p:spPr>
            <a:xfrm>
              <a:off x="483787" y="221767"/>
              <a:ext cx="459783" cy="325202"/>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lIns="22860" tIns="22860" rIns="22860" bIns="22860" spcCol="1270" anchor="ctr"/>
            <a:lstStyle/>
            <a:p>
              <a:pPr algn="ctr" defTabSz="800100">
                <a:lnSpc>
                  <a:spcPct val="90000"/>
                </a:lnSpc>
                <a:spcAft>
                  <a:spcPct val="35000"/>
                </a:spcAft>
                <a:defRPr/>
              </a:pPr>
              <a:r>
                <a:rPr lang="en-US" b="1" dirty="0" smtClean="0">
                  <a:solidFill>
                    <a:schemeClr val="tx1"/>
                  </a:solidFill>
                  <a:latin typeface="Book Antiqua" pitchFamily="18" charset="0"/>
                </a:rPr>
                <a:t>Behavior</a:t>
              </a:r>
            </a:p>
            <a:p>
              <a:pPr algn="ctr" defTabSz="800100">
                <a:lnSpc>
                  <a:spcPct val="90000"/>
                </a:lnSpc>
                <a:spcAft>
                  <a:spcPct val="35000"/>
                </a:spcAft>
                <a:defRPr/>
              </a:pPr>
              <a:r>
                <a:rPr lang="en-US" b="1" dirty="0" smtClean="0">
                  <a:solidFill>
                    <a:schemeClr val="tx1"/>
                  </a:solidFill>
                  <a:latin typeface="Book Antiqua" pitchFamily="18" charset="0"/>
                </a:rPr>
                <a:t>Supports</a:t>
              </a:r>
              <a:endParaRPr lang="en-US" b="1" dirty="0">
                <a:solidFill>
                  <a:schemeClr val="tx1"/>
                </a:solidFill>
                <a:latin typeface="Book Antiqua" pitchFamily="18" charset="0"/>
              </a:endParaRPr>
            </a:p>
          </p:txBody>
        </p:sp>
      </p:grpSp>
      <p:grpSp>
        <p:nvGrpSpPr>
          <p:cNvPr id="28" name="Group 3"/>
          <p:cNvGrpSpPr>
            <a:grpSpLocks/>
          </p:cNvGrpSpPr>
          <p:nvPr/>
        </p:nvGrpSpPr>
        <p:grpSpPr bwMode="auto">
          <a:xfrm>
            <a:off x="0" y="3581400"/>
            <a:ext cx="1828800" cy="1189038"/>
            <a:chOff x="233565" y="-397154"/>
            <a:chExt cx="600533" cy="563833"/>
          </a:xfrm>
          <a:solidFill>
            <a:schemeClr val="accent1"/>
          </a:solidFill>
        </p:grpSpPr>
        <p:sp>
          <p:nvSpPr>
            <p:cNvPr id="29" name="Oval 19"/>
            <p:cNvSpPr/>
            <p:nvPr/>
          </p:nvSpPr>
          <p:spPr>
            <a:xfrm>
              <a:off x="233565" y="-397154"/>
              <a:ext cx="600533" cy="563833"/>
            </a:xfrm>
            <a:prstGeom prst="ellipse">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Oval 4"/>
            <p:cNvSpPr/>
            <p:nvPr/>
          </p:nvSpPr>
          <p:spPr>
            <a:xfrm>
              <a:off x="308632" y="-252620"/>
              <a:ext cx="459783" cy="284551"/>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lIns="22860" tIns="22860" rIns="22860" bIns="22860" spcCol="1270" anchor="ctr"/>
            <a:lstStyle/>
            <a:p>
              <a:pPr algn="ctr" defTabSz="800100">
                <a:lnSpc>
                  <a:spcPct val="90000"/>
                </a:lnSpc>
                <a:spcAft>
                  <a:spcPct val="35000"/>
                </a:spcAft>
                <a:defRPr/>
              </a:pPr>
              <a:r>
                <a:rPr lang="en-US" b="1" dirty="0" smtClean="0">
                  <a:solidFill>
                    <a:schemeClr val="tx1"/>
                  </a:solidFill>
                  <a:latin typeface="Book Antiqua" pitchFamily="18" charset="0"/>
                </a:rPr>
                <a:t>Family and </a:t>
              </a:r>
            </a:p>
            <a:p>
              <a:pPr algn="ctr" defTabSz="800100">
                <a:lnSpc>
                  <a:spcPct val="90000"/>
                </a:lnSpc>
                <a:spcAft>
                  <a:spcPct val="35000"/>
                </a:spcAft>
                <a:defRPr/>
              </a:pPr>
              <a:r>
                <a:rPr lang="en-US" b="1" dirty="0" smtClean="0">
                  <a:solidFill>
                    <a:schemeClr val="tx1"/>
                  </a:solidFill>
                  <a:latin typeface="Book Antiqua" pitchFamily="18" charset="0"/>
                </a:rPr>
                <a:t>Community</a:t>
              </a:r>
            </a:p>
            <a:p>
              <a:pPr algn="ctr" defTabSz="800100">
                <a:lnSpc>
                  <a:spcPct val="90000"/>
                </a:lnSpc>
                <a:spcAft>
                  <a:spcPct val="35000"/>
                </a:spcAft>
                <a:defRPr/>
              </a:pPr>
              <a:r>
                <a:rPr lang="en-US" b="1" dirty="0" smtClean="0">
                  <a:solidFill>
                    <a:schemeClr val="tx1"/>
                  </a:solidFill>
                  <a:latin typeface="Book Antiqua" pitchFamily="18" charset="0"/>
                </a:rPr>
                <a:t>Supports</a:t>
              </a:r>
              <a:endParaRPr lang="en-US" b="1" dirty="0">
                <a:solidFill>
                  <a:schemeClr val="tx1"/>
                </a:solidFill>
                <a:latin typeface="Book Antiqua" pitchFamily="18" charset="0"/>
              </a:endParaRPr>
            </a:p>
          </p:txBody>
        </p:sp>
      </p:grpSp>
      <p:sp>
        <p:nvSpPr>
          <p:cNvPr id="25" name="TextBox 24"/>
          <p:cNvSpPr txBox="1"/>
          <p:nvPr/>
        </p:nvSpPr>
        <p:spPr>
          <a:xfrm>
            <a:off x="-3505200" y="609600"/>
            <a:ext cx="184666" cy="369332"/>
          </a:xfrm>
          <a:prstGeom prst="rect">
            <a:avLst/>
          </a:prstGeom>
          <a:noFill/>
        </p:spPr>
        <p:txBody>
          <a:bodyPr wrap="none" rtlCol="0">
            <a:spAutoFit/>
          </a:bodyPr>
          <a:lstStyle/>
          <a:p>
            <a:endParaRPr lang="en-US" dirty="0"/>
          </a:p>
        </p:txBody>
      </p:sp>
      <p:grpSp>
        <p:nvGrpSpPr>
          <p:cNvPr id="22" name="Group 34"/>
          <p:cNvGrpSpPr>
            <a:grpSpLocks/>
          </p:cNvGrpSpPr>
          <p:nvPr/>
        </p:nvGrpSpPr>
        <p:grpSpPr bwMode="auto">
          <a:xfrm>
            <a:off x="5029200" y="3114675"/>
            <a:ext cx="3200400" cy="2133600"/>
            <a:chOff x="5181600" y="2362200"/>
            <a:chExt cx="3200400" cy="2133600"/>
          </a:xfrm>
          <a:solidFill>
            <a:schemeClr val="accent5"/>
          </a:solidFill>
        </p:grpSpPr>
        <p:sp>
          <p:nvSpPr>
            <p:cNvPr id="23" name="Oval 22"/>
            <p:cNvSpPr/>
            <p:nvPr/>
          </p:nvSpPr>
          <p:spPr bwMode="auto">
            <a:xfrm>
              <a:off x="5181600" y="2362200"/>
              <a:ext cx="3200400" cy="2133600"/>
            </a:xfrm>
            <a:prstGeom prst="ellipse">
              <a:avLst/>
            </a:prstGeom>
            <a:grpFill/>
            <a:ln w="5715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Oval 12"/>
            <p:cNvSpPr/>
            <p:nvPr/>
          </p:nvSpPr>
          <p:spPr bwMode="auto">
            <a:xfrm>
              <a:off x="5726204" y="2674939"/>
              <a:ext cx="2135096" cy="1422399"/>
            </a:xfrm>
            <a:prstGeom prst="rect">
              <a:avLst/>
            </a:prstGeom>
            <a:grpFill/>
          </p:spPr>
          <p:style>
            <a:lnRef idx="0">
              <a:scrgbClr r="0" g="0" b="0"/>
            </a:lnRef>
            <a:fillRef idx="0">
              <a:scrgbClr r="0" g="0" b="0"/>
            </a:fillRef>
            <a:effectRef idx="0">
              <a:scrgbClr r="0" g="0" b="0"/>
            </a:effectRef>
            <a:fontRef idx="minor">
              <a:schemeClr val="lt1"/>
            </a:fontRef>
          </p:style>
          <p:txBody>
            <a:bodyPr lIns="36830" tIns="36830" rIns="36830" bIns="36830" spcCol="1270" anchor="ctr"/>
            <a:lstStyle/>
            <a:p>
              <a:pPr algn="ctr" defTabSz="1289050">
                <a:lnSpc>
                  <a:spcPct val="90000"/>
                </a:lnSpc>
                <a:spcAft>
                  <a:spcPct val="35000"/>
                </a:spcAft>
                <a:defRPr/>
              </a:pPr>
              <a:r>
                <a:rPr lang="en-US" sz="4400" b="1" dirty="0">
                  <a:solidFill>
                    <a:schemeClr val="bg1"/>
                  </a:solidFill>
                  <a:latin typeface="Book Antiqua" pitchFamily="18" charset="0"/>
                </a:rPr>
                <a:t>MTSS</a:t>
              </a:r>
            </a:p>
          </p:txBody>
        </p:sp>
      </p:grpSp>
    </p:spTree>
    <p:extLst>
      <p:ext uri="{BB962C8B-B14F-4D97-AF65-F5344CB8AC3E}">
        <p14:creationId xmlns:p14="http://schemas.microsoft.com/office/powerpoint/2010/main" val="307532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 2.63645E-6 L 0.46233 0.11771 " pathEditMode="relative" rAng="0" ptsTypes="AA">
                                      <p:cBhvr>
                                        <p:cTn id="14" dur="2000" fill="hold"/>
                                        <p:tgtEl>
                                          <p:spTgt spid="4"/>
                                        </p:tgtEl>
                                        <p:attrNameLst>
                                          <p:attrName>ppt_x</p:attrName>
                                          <p:attrName>ppt_y</p:attrName>
                                        </p:attrNameLst>
                                      </p:cBhvr>
                                      <p:rCtr x="23108" y="5874"/>
                                    </p:animMotion>
                                  </p:childTnLst>
                                </p:cTn>
                              </p:par>
                              <p:par>
                                <p:cTn id="15" presetID="42" presetClass="path" presetSubtype="0" accel="50000" decel="50000" fill="hold" nodeType="withEffect">
                                  <p:stCondLst>
                                    <p:cond delay="0"/>
                                  </p:stCondLst>
                                  <p:childTnLst>
                                    <p:animMotion origin="layout" path="M -1.11111E-6 4.25532E-6 L 0.45747 -0.19404 " pathEditMode="relative" rAng="0" ptsTypes="AA">
                                      <p:cBhvr>
                                        <p:cTn id="16" dur="2000" fill="hold"/>
                                        <p:tgtEl>
                                          <p:spTgt spid="10"/>
                                        </p:tgtEl>
                                        <p:attrNameLst>
                                          <p:attrName>ppt_x</p:attrName>
                                          <p:attrName>ppt_y</p:attrName>
                                        </p:attrNameLst>
                                      </p:cBhvr>
                                      <p:rCtr x="22865" y="-9713"/>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3.33333E-6 3.67253E-6 L 0.24566 -0.30181 " pathEditMode="relative" rAng="0" ptsTypes="AA">
                                      <p:cBhvr>
                                        <p:cTn id="20" dur="2000" fill="hold"/>
                                        <p:tgtEl>
                                          <p:spTgt spid="19"/>
                                        </p:tgtEl>
                                        <p:attrNameLst>
                                          <p:attrName>ppt_x</p:attrName>
                                          <p:attrName>ppt_y</p:attrName>
                                        </p:attrNameLst>
                                      </p:cBhvr>
                                      <p:rCtr x="12274" y="-15102"/>
                                    </p:animMotion>
                                  </p:childTnLst>
                                </p:cTn>
                              </p:par>
                              <p:par>
                                <p:cTn id="21" presetID="42" presetClass="path" presetSubtype="0" accel="50000" decel="50000" fill="hold" nodeType="withEffect">
                                  <p:stCondLst>
                                    <p:cond delay="0"/>
                                  </p:stCondLst>
                                  <p:childTnLst>
                                    <p:animMotion origin="layout" path="M -3.33333E-6 3.63552E-6 L 0.254 0.25 " pathEditMode="relative" rAng="0" ptsTypes="AA">
                                      <p:cBhvr>
                                        <p:cTn id="22" dur="2000" fill="hold"/>
                                        <p:tgtEl>
                                          <p:spTgt spid="16"/>
                                        </p:tgtEl>
                                        <p:attrNameLst>
                                          <p:attrName>ppt_x</p:attrName>
                                          <p:attrName>ppt_y</p:attrName>
                                        </p:attrNameLst>
                                      </p:cBhvr>
                                      <p:rCtr x="12691" y="12488"/>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 -3.11748E-6 L 0.61337 -0.0067 " pathEditMode="relative" rAng="0" ptsTypes="AA">
                                      <p:cBhvr>
                                        <p:cTn id="26" dur="2000" fill="hold"/>
                                        <p:tgtEl>
                                          <p:spTgt spid="28"/>
                                        </p:tgtEl>
                                        <p:attrNameLst>
                                          <p:attrName>ppt_x</p:attrName>
                                          <p:attrName>ppt_y</p:attrName>
                                        </p:attrNameLst>
                                      </p:cBhvr>
                                      <p:rCtr x="30660" y="-347"/>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8"/>
                                        </p:tgtEl>
                                        <p:attrNameLst>
                                          <p:attrName>style.visibility</p:attrName>
                                        </p:attrNameLst>
                                      </p:cBhvr>
                                      <p:to>
                                        <p:strVal val="hidden"/>
                                      </p:to>
                                    </p:set>
                                  </p:childTnLst>
                                </p:cTn>
                              </p:par>
                              <p:par>
                                <p:cTn id="39" presetID="42" presetClass="path" presetSubtype="0" accel="50000" decel="50000" fill="hold" nodeType="withEffect">
                                  <p:stCondLst>
                                    <p:cond delay="0"/>
                                  </p:stCondLst>
                                  <p:childTnLst>
                                    <p:animMotion origin="layout" path="M 0.01233 -0.02659 L -0.22934 -0.03422 " pathEditMode="relative" rAng="0" ptsTypes="AA">
                                      <p:cBhvr>
                                        <p:cTn id="40" dur="2000" fill="hold"/>
                                        <p:tgtEl>
                                          <p:spTgt spid="22"/>
                                        </p:tgtEl>
                                        <p:attrNameLst>
                                          <p:attrName>ppt_x</p:attrName>
                                          <p:attrName>ppt_y</p:attrName>
                                        </p:attrNameLst>
                                      </p:cBhvr>
                                      <p:rCtr x="-12083" y="-393"/>
                                    </p:animMotion>
                                  </p:childTnLst>
                                </p:cTn>
                              </p:par>
                              <p:par>
                                <p:cTn id="41" presetID="6" presetClass="emph" presetSubtype="0" fill="hold" nodeType="withEffect">
                                  <p:stCondLst>
                                    <p:cond delay="0"/>
                                  </p:stCondLst>
                                  <p:childTnLst>
                                    <p:animScale>
                                      <p:cBhvr>
                                        <p:cTn id="42"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55613" y="6525982"/>
            <a:ext cx="4006077" cy="273318"/>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155244" y="2115403"/>
            <a:ext cx="3511803" cy="279631"/>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p:nvPr/>
        </p:nvGrpSpPr>
        <p:grpSpPr>
          <a:xfrm>
            <a:off x="114300" y="123180"/>
            <a:ext cx="8762082" cy="6726599"/>
            <a:chOff x="-14785" y="1"/>
            <a:chExt cx="9012623" cy="6918937"/>
          </a:xfrm>
        </p:grpSpPr>
        <p:sp>
          <p:nvSpPr>
            <p:cNvPr id="10" name="TextBox 9"/>
            <p:cNvSpPr txBox="1"/>
            <p:nvPr/>
          </p:nvSpPr>
          <p:spPr>
            <a:xfrm>
              <a:off x="27709" y="1"/>
              <a:ext cx="5203008" cy="2374328"/>
            </a:xfrm>
            <a:prstGeom prst="rect">
              <a:avLst/>
            </a:prstGeom>
            <a:noFill/>
          </p:spPr>
          <p:txBody>
            <a:bodyPr wrap="square" rtlCol="0">
              <a:spAutoFit/>
            </a:bodyPr>
            <a:lstStyle/>
            <a:p>
              <a:r>
                <a:rPr lang="en-US" sz="1600" b="1" dirty="0">
                  <a:solidFill>
                    <a:srgbClr val="1F497D">
                      <a:lumMod val="60000"/>
                      <a:lumOff val="40000"/>
                    </a:srgbClr>
                  </a:solidFill>
                </a:rPr>
                <a:t>8 Guiding Principles of SW PBIS</a:t>
              </a:r>
            </a:p>
            <a:p>
              <a:pPr marL="342900" indent="-342900">
                <a:buFont typeface="+mj-lt"/>
                <a:buAutoNum type="arabicPeriod"/>
              </a:pPr>
              <a:r>
                <a:rPr lang="en-US" sz="1600" dirty="0">
                  <a:solidFill>
                    <a:srgbClr val="1F497D">
                      <a:lumMod val="60000"/>
                      <a:lumOff val="40000"/>
                    </a:srgbClr>
                  </a:solidFill>
                </a:rPr>
                <a:t>Administrative Leadership</a:t>
              </a:r>
            </a:p>
            <a:p>
              <a:pPr marL="342900" indent="-342900">
                <a:buFont typeface="+mj-lt"/>
                <a:buAutoNum type="arabicPeriod"/>
              </a:pPr>
              <a:r>
                <a:rPr lang="en-US" sz="1600" dirty="0">
                  <a:solidFill>
                    <a:srgbClr val="1F497D">
                      <a:lumMod val="60000"/>
                      <a:lumOff val="40000"/>
                    </a:srgbClr>
                  </a:solidFill>
                </a:rPr>
                <a:t>Team Implementation</a:t>
              </a:r>
            </a:p>
            <a:p>
              <a:pPr marL="342900" indent="-342900">
                <a:buFont typeface="+mj-lt"/>
                <a:buAutoNum type="arabicPeriod"/>
              </a:pPr>
              <a:r>
                <a:rPr lang="en-US" sz="1600" dirty="0">
                  <a:solidFill>
                    <a:srgbClr val="1F497D">
                      <a:lumMod val="60000"/>
                      <a:lumOff val="40000"/>
                    </a:srgbClr>
                  </a:solidFill>
                </a:rPr>
                <a:t>Define Concrete Expectations</a:t>
              </a:r>
            </a:p>
            <a:p>
              <a:pPr marL="342900" indent="-342900">
                <a:buFont typeface="+mj-lt"/>
                <a:buAutoNum type="arabicPeriod"/>
              </a:pPr>
              <a:r>
                <a:rPr lang="en-US" sz="1600" dirty="0">
                  <a:solidFill>
                    <a:srgbClr val="1F497D">
                      <a:lumMod val="60000"/>
                      <a:lumOff val="40000"/>
                    </a:srgbClr>
                  </a:solidFill>
                </a:rPr>
                <a:t>Teach Behavior Expectations</a:t>
              </a:r>
            </a:p>
            <a:p>
              <a:pPr marL="342900" indent="-342900">
                <a:buFont typeface="+mj-lt"/>
                <a:buAutoNum type="arabicPeriod"/>
              </a:pPr>
              <a:r>
                <a:rPr lang="en-US" sz="1600" dirty="0">
                  <a:solidFill>
                    <a:srgbClr val="1F497D">
                      <a:lumMod val="60000"/>
                      <a:lumOff val="40000"/>
                    </a:srgbClr>
                  </a:solidFill>
                </a:rPr>
                <a:t>Acknowledge and Reward Positive Behavior </a:t>
              </a:r>
            </a:p>
            <a:p>
              <a:pPr marL="342900" indent="-342900">
                <a:buFont typeface="+mj-lt"/>
                <a:buAutoNum type="arabicPeriod"/>
              </a:pPr>
              <a:r>
                <a:rPr lang="en-US" sz="1600" dirty="0">
                  <a:solidFill>
                    <a:srgbClr val="1F497D">
                      <a:lumMod val="60000"/>
                      <a:lumOff val="40000"/>
                    </a:srgbClr>
                  </a:solidFill>
                </a:rPr>
                <a:t>Monitor and Correct Behavior</a:t>
              </a:r>
            </a:p>
            <a:p>
              <a:pPr marL="342900" indent="-342900">
                <a:buFont typeface="+mj-lt"/>
                <a:buAutoNum type="arabicPeriod"/>
              </a:pPr>
              <a:r>
                <a:rPr lang="en-US" sz="1600" dirty="0">
                  <a:solidFill>
                    <a:srgbClr val="1F497D">
                      <a:lumMod val="60000"/>
                      <a:lumOff val="40000"/>
                    </a:srgbClr>
                  </a:solidFill>
                </a:rPr>
                <a:t>Use Data for Decision Making</a:t>
              </a:r>
            </a:p>
            <a:p>
              <a:pPr marL="342900" indent="-342900">
                <a:buFont typeface="+mj-lt"/>
                <a:buAutoNum type="arabicPeriod"/>
              </a:pPr>
              <a:r>
                <a:rPr lang="en-US" sz="1600" dirty="0">
                  <a:solidFill>
                    <a:srgbClr val="1F497D">
                      <a:lumMod val="60000"/>
                      <a:lumOff val="40000"/>
                    </a:srgbClr>
                  </a:solidFill>
                </a:rPr>
                <a:t>Family and Community Partnerships</a:t>
              </a:r>
            </a:p>
          </p:txBody>
        </p:sp>
        <p:sp>
          <p:nvSpPr>
            <p:cNvPr id="11" name="TextBox 10"/>
            <p:cNvSpPr txBox="1"/>
            <p:nvPr/>
          </p:nvSpPr>
          <p:spPr>
            <a:xfrm>
              <a:off x="-14785" y="5051133"/>
              <a:ext cx="4163120" cy="1867805"/>
            </a:xfrm>
            <a:prstGeom prst="rect">
              <a:avLst/>
            </a:prstGeom>
            <a:noFill/>
          </p:spPr>
          <p:txBody>
            <a:bodyPr wrap="none" rtlCol="0">
              <a:spAutoFit/>
            </a:bodyPr>
            <a:lstStyle/>
            <a:p>
              <a:r>
                <a:rPr lang="en-US" sz="1600" b="1" dirty="0">
                  <a:solidFill>
                    <a:srgbClr val="FF3399"/>
                  </a:solidFill>
                </a:rPr>
                <a:t>6 Components of </a:t>
              </a:r>
              <a:r>
                <a:rPr lang="en-US" sz="1600" b="1" dirty="0" err="1">
                  <a:solidFill>
                    <a:srgbClr val="FF3399"/>
                  </a:solidFill>
                </a:rPr>
                <a:t>RtI</a:t>
              </a:r>
              <a:endParaRPr lang="en-US" sz="1600" b="1" dirty="0">
                <a:solidFill>
                  <a:srgbClr val="FF3399"/>
                </a:solidFill>
              </a:endParaRPr>
            </a:p>
            <a:p>
              <a:pPr marL="342900" indent="-342900">
                <a:buFont typeface="+mj-lt"/>
                <a:buAutoNum type="arabicPeriod"/>
              </a:pPr>
              <a:r>
                <a:rPr lang="en-US" sz="1600" dirty="0">
                  <a:solidFill>
                    <a:srgbClr val="FF3399"/>
                  </a:solidFill>
                </a:rPr>
                <a:t>Leadership</a:t>
              </a:r>
            </a:p>
            <a:p>
              <a:pPr marL="342900" indent="-342900">
                <a:buFont typeface="+mj-lt"/>
                <a:buAutoNum type="arabicPeriod"/>
              </a:pPr>
              <a:r>
                <a:rPr lang="en-US" sz="1600" dirty="0">
                  <a:solidFill>
                    <a:srgbClr val="FF3399"/>
                  </a:solidFill>
                </a:rPr>
                <a:t>Problem Solving</a:t>
              </a:r>
            </a:p>
            <a:p>
              <a:pPr marL="342900" indent="-342900">
                <a:buFont typeface="+mj-lt"/>
                <a:buAutoNum type="arabicPeriod"/>
              </a:pPr>
              <a:r>
                <a:rPr lang="en-US" sz="1600" dirty="0">
                  <a:solidFill>
                    <a:srgbClr val="FF3399"/>
                  </a:solidFill>
                </a:rPr>
                <a:t>Curriculum and Instruction</a:t>
              </a:r>
            </a:p>
            <a:p>
              <a:pPr marL="342900" indent="-342900">
                <a:buFont typeface="+mj-lt"/>
                <a:buAutoNum type="arabicPeriod"/>
              </a:pPr>
              <a:r>
                <a:rPr lang="en-US" sz="1600" dirty="0">
                  <a:solidFill>
                    <a:srgbClr val="FF3399"/>
                  </a:solidFill>
                </a:rPr>
                <a:t>Assessment/Progress Monitoring</a:t>
              </a:r>
            </a:p>
            <a:p>
              <a:pPr marL="342900" indent="-342900">
                <a:buFont typeface="+mj-lt"/>
                <a:buAutoNum type="arabicPeriod"/>
              </a:pPr>
              <a:r>
                <a:rPr lang="en-US" sz="1600" dirty="0">
                  <a:solidFill>
                    <a:srgbClr val="FF3399"/>
                  </a:solidFill>
                </a:rPr>
                <a:t>Positive School Climate and Culture</a:t>
              </a:r>
            </a:p>
            <a:p>
              <a:pPr marL="342900" indent="-342900">
                <a:buFont typeface="+mj-lt"/>
                <a:buAutoNum type="arabicPeriod"/>
              </a:pPr>
              <a:r>
                <a:rPr lang="en-US" sz="1600" dirty="0">
                  <a:solidFill>
                    <a:srgbClr val="FF3399"/>
                  </a:solidFill>
                </a:rPr>
                <a:t>Family, School, and Community Partnering</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36160" r="2516" b="18198"/>
            <a:stretch/>
          </p:blipFill>
          <p:spPr>
            <a:xfrm>
              <a:off x="164199" y="2421045"/>
              <a:ext cx="6754164" cy="2631108"/>
            </a:xfrm>
            <a:prstGeom prst="rect">
              <a:avLst/>
            </a:prstGeom>
          </p:spPr>
        </p:pic>
        <p:sp>
          <p:nvSpPr>
            <p:cNvPr id="13" name="TextBox 12"/>
            <p:cNvSpPr txBox="1"/>
            <p:nvPr/>
          </p:nvSpPr>
          <p:spPr>
            <a:xfrm>
              <a:off x="6994475" y="713411"/>
              <a:ext cx="2003363" cy="918073"/>
            </a:xfrm>
            <a:prstGeom prst="rect">
              <a:avLst/>
            </a:prstGeom>
            <a:solidFill>
              <a:srgbClr val="990099"/>
            </a:solidFill>
          </p:spPr>
          <p:txBody>
            <a:bodyPr wrap="square" rtlCol="0">
              <a:spAutoFit/>
            </a:bodyPr>
            <a:lstStyle/>
            <a:p>
              <a:pPr algn="ctr"/>
              <a:r>
                <a:rPr lang="en-US" sz="2600" b="1" dirty="0">
                  <a:solidFill>
                    <a:prstClr val="white"/>
                  </a:solidFill>
                </a:rPr>
                <a:t>MTSS</a:t>
              </a:r>
            </a:p>
            <a:p>
              <a:pPr algn="ctr"/>
              <a:r>
                <a:rPr lang="en-US" sz="2600" b="1" dirty="0">
                  <a:solidFill>
                    <a:prstClr val="white"/>
                  </a:solidFill>
                </a:rPr>
                <a:t>Components</a:t>
              </a:r>
            </a:p>
          </p:txBody>
        </p:sp>
      </p:grpSp>
      <p:sp>
        <p:nvSpPr>
          <p:cNvPr id="14" name="Rectangle 13"/>
          <p:cNvSpPr/>
          <p:nvPr/>
        </p:nvSpPr>
        <p:spPr>
          <a:xfrm>
            <a:off x="152400" y="123180"/>
            <a:ext cx="8830101" cy="66761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6948983" y="1755787"/>
            <a:ext cx="1951630" cy="4247317"/>
          </a:xfrm>
          <a:prstGeom prst="rect">
            <a:avLst/>
          </a:prstGeom>
          <a:solidFill>
            <a:schemeClr val="accent4">
              <a:lumMod val="20000"/>
              <a:lumOff val="80000"/>
            </a:schemeClr>
          </a:solidFill>
        </p:spPr>
        <p:txBody>
          <a:bodyPr wrap="square" rtlCol="0">
            <a:spAutoFit/>
          </a:bodyPr>
          <a:lstStyle/>
          <a:p>
            <a:pPr marL="109538" indent="-109538">
              <a:buFont typeface="Arial" panose="020B0604020202020204" pitchFamily="34" charset="0"/>
              <a:buChar char="•"/>
            </a:pPr>
            <a:r>
              <a:rPr lang="en-US" dirty="0">
                <a:solidFill>
                  <a:srgbClr val="5C6670"/>
                </a:solidFill>
              </a:rPr>
              <a:t>Team-Driven Shared Leadership</a:t>
            </a:r>
          </a:p>
          <a:p>
            <a:pPr marL="109538" indent="-109538">
              <a:buFont typeface="Arial" panose="020B0604020202020204" pitchFamily="34" charset="0"/>
              <a:buChar char="•"/>
            </a:pPr>
            <a:r>
              <a:rPr lang="en-US" dirty="0">
                <a:solidFill>
                  <a:srgbClr val="5C6670"/>
                </a:solidFill>
              </a:rPr>
              <a:t>Data-Based Problem Solving &amp; Decision-Making</a:t>
            </a:r>
          </a:p>
          <a:p>
            <a:pPr marL="109538" indent="-109538">
              <a:buFont typeface="Arial" panose="020B0604020202020204" pitchFamily="34" charset="0"/>
              <a:buChar char="•"/>
            </a:pPr>
            <a:r>
              <a:rPr lang="en-US" dirty="0">
                <a:solidFill>
                  <a:srgbClr val="5C6670"/>
                </a:solidFill>
              </a:rPr>
              <a:t>Layered Continuum of Supports</a:t>
            </a:r>
          </a:p>
          <a:p>
            <a:pPr marL="109538" indent="-109538">
              <a:buFont typeface="Arial" panose="020B0604020202020204" pitchFamily="34" charset="0"/>
              <a:buChar char="•"/>
            </a:pPr>
            <a:r>
              <a:rPr lang="en-US" dirty="0">
                <a:solidFill>
                  <a:srgbClr val="5C6670"/>
                </a:solidFill>
              </a:rPr>
              <a:t>Evidence-Based Practices</a:t>
            </a:r>
          </a:p>
          <a:p>
            <a:pPr marL="109538" indent="-109538">
              <a:buFont typeface="Arial" panose="020B0604020202020204" pitchFamily="34" charset="0"/>
              <a:buChar char="•"/>
            </a:pPr>
            <a:r>
              <a:rPr lang="en-US" dirty="0">
                <a:solidFill>
                  <a:srgbClr val="5C6670"/>
                </a:solidFill>
              </a:rPr>
              <a:t>Family, School, and Community Partnering</a:t>
            </a:r>
          </a:p>
        </p:txBody>
      </p:sp>
      <p:sp>
        <p:nvSpPr>
          <p:cNvPr id="5" name="Rectangle 4"/>
          <p:cNvSpPr/>
          <p:nvPr/>
        </p:nvSpPr>
        <p:spPr>
          <a:xfrm>
            <a:off x="6948983" y="5104262"/>
            <a:ext cx="1951630" cy="8578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177774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i="1" dirty="0" smtClean="0"/>
              <a:t>Definition: </a:t>
            </a:r>
            <a:r>
              <a:rPr lang="en-US" sz="3200" dirty="0" smtClean="0"/>
              <a:t>Multi-Tiered System of Supports (MTSS) in Colorado</a:t>
            </a:r>
            <a:endParaRPr lang="en-US" sz="3200" dirty="0"/>
          </a:p>
        </p:txBody>
      </p:sp>
      <p:sp>
        <p:nvSpPr>
          <p:cNvPr id="6" name="Title 2"/>
          <p:cNvSpPr>
            <a:spLocks noGrp="1"/>
          </p:cNvSpPr>
          <p:nvPr>
            <p:ph idx="1"/>
          </p:nvPr>
        </p:nvSpPr>
        <p:spPr>
          <a:xfrm>
            <a:off x="534393" y="1719071"/>
            <a:ext cx="8147624" cy="4407408"/>
          </a:xfrm>
        </p:spPr>
        <p:txBody>
          <a:bodyPr/>
          <a:lstStyle/>
          <a:p>
            <a:pPr marL="45720" indent="0" algn="ctr">
              <a:buNone/>
            </a:pPr>
            <a:r>
              <a:rPr lang="en-US" sz="3500" b="0" dirty="0" smtClean="0"/>
              <a:t>CO-MTSS is a prevention-based framework of </a:t>
            </a:r>
            <a:r>
              <a:rPr lang="en-US" sz="3500" b="0" u="sng" dirty="0" smtClean="0">
                <a:solidFill>
                  <a:srgbClr val="FFC000"/>
                </a:solidFill>
              </a:rPr>
              <a:t>team-driven</a:t>
            </a:r>
            <a:r>
              <a:rPr lang="en-US" sz="3500" b="0" dirty="0" smtClean="0"/>
              <a:t> </a:t>
            </a:r>
            <a:r>
              <a:rPr lang="en-US" sz="3500" b="0" u="sng" dirty="0" smtClean="0">
                <a:solidFill>
                  <a:srgbClr val="FFC000"/>
                </a:solidFill>
              </a:rPr>
              <a:t>data-based problem solving </a:t>
            </a:r>
            <a:r>
              <a:rPr lang="en-US" sz="3500" b="0" dirty="0" smtClean="0"/>
              <a:t>for improving the outcomes of every student </a:t>
            </a:r>
            <a:r>
              <a:rPr lang="en-US" sz="3500" b="0" u="sng" dirty="0" smtClean="0">
                <a:solidFill>
                  <a:srgbClr val="FFC000"/>
                </a:solidFill>
              </a:rPr>
              <a:t>through family, school, and community partnering </a:t>
            </a:r>
            <a:r>
              <a:rPr lang="en-US" sz="3500" b="0" dirty="0" smtClean="0"/>
              <a:t>and a </a:t>
            </a:r>
            <a:r>
              <a:rPr lang="en-US" sz="3500" b="0" u="sng" dirty="0" smtClean="0">
                <a:solidFill>
                  <a:srgbClr val="FFC000"/>
                </a:solidFill>
              </a:rPr>
              <a:t>layered continuum </a:t>
            </a:r>
            <a:r>
              <a:rPr lang="en-US" sz="3500" b="0" dirty="0" smtClean="0"/>
              <a:t>of </a:t>
            </a:r>
            <a:r>
              <a:rPr lang="en-US" sz="3500" b="0" u="sng" dirty="0" smtClean="0">
                <a:solidFill>
                  <a:srgbClr val="FFC000"/>
                </a:solidFill>
              </a:rPr>
              <a:t>evidence-based practices</a:t>
            </a:r>
            <a:r>
              <a:rPr lang="en-US" sz="3500" b="0" dirty="0" smtClean="0"/>
              <a:t> applied at the classroom, school, district, region, and state level.</a:t>
            </a:r>
            <a:endParaRPr lang="en-US" sz="3500" b="0" dirty="0"/>
          </a:p>
        </p:txBody>
      </p:sp>
    </p:spTree>
    <p:extLst>
      <p:ext uri="{BB962C8B-B14F-4D97-AF65-F5344CB8AC3E}">
        <p14:creationId xmlns:p14="http://schemas.microsoft.com/office/powerpoint/2010/main" val="182163567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23825"/>
            <a:ext cx="9144000" cy="660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024089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MTSS Definition “chunked out”</a:t>
            </a:r>
            <a:endParaRPr lang="en-US" dirty="0"/>
          </a:p>
        </p:txBody>
      </p:sp>
      <p:sp>
        <p:nvSpPr>
          <p:cNvPr id="6" name="Content Placeholder 5"/>
          <p:cNvSpPr>
            <a:spLocks noGrp="1"/>
          </p:cNvSpPr>
          <p:nvPr>
            <p:ph sz="half" idx="4294967295"/>
          </p:nvPr>
        </p:nvSpPr>
        <p:spPr>
          <a:xfrm>
            <a:off x="4667003" y="1815579"/>
            <a:ext cx="4226619" cy="4406900"/>
          </a:xfrm>
        </p:spPr>
        <p:txBody>
          <a:bodyPr/>
          <a:lstStyle/>
          <a:p>
            <a:pPr>
              <a:buClr>
                <a:schemeClr val="accent2">
                  <a:lumMod val="75000"/>
                </a:schemeClr>
              </a:buClr>
            </a:pPr>
            <a:r>
              <a:rPr lang="en-US" sz="2600" i="1" dirty="0" smtClean="0">
                <a:solidFill>
                  <a:srgbClr val="92D050"/>
                </a:solidFill>
              </a:rPr>
              <a:t>Family, school, </a:t>
            </a:r>
            <a:r>
              <a:rPr lang="en-US" sz="2600" i="1" dirty="0">
                <a:solidFill>
                  <a:srgbClr val="92D050"/>
                </a:solidFill>
              </a:rPr>
              <a:t>and community partnering</a:t>
            </a:r>
          </a:p>
          <a:p>
            <a:pPr>
              <a:buClr>
                <a:schemeClr val="accent2">
                  <a:lumMod val="75000"/>
                </a:schemeClr>
              </a:buClr>
            </a:pPr>
            <a:r>
              <a:rPr lang="en-US" sz="2600" i="1" dirty="0">
                <a:solidFill>
                  <a:srgbClr val="92D050"/>
                </a:solidFill>
              </a:rPr>
              <a:t>Layered continuum </a:t>
            </a:r>
          </a:p>
          <a:p>
            <a:pPr>
              <a:buClr>
                <a:schemeClr val="accent2">
                  <a:lumMod val="75000"/>
                </a:schemeClr>
              </a:buClr>
            </a:pPr>
            <a:r>
              <a:rPr lang="en-US" sz="2600" b="0" i="1" dirty="0"/>
              <a:t>Evidenced-based practices</a:t>
            </a:r>
          </a:p>
          <a:p>
            <a:pPr>
              <a:buClr>
                <a:schemeClr val="accent2">
                  <a:lumMod val="75000"/>
                </a:schemeClr>
              </a:buClr>
            </a:pPr>
            <a:r>
              <a:rPr lang="en-US" sz="2600" b="0" i="1" dirty="0"/>
              <a:t>Classroom, school, district, </a:t>
            </a:r>
            <a:r>
              <a:rPr lang="en-US" sz="2600" b="0" i="1" dirty="0" smtClean="0"/>
              <a:t>regional, </a:t>
            </a:r>
            <a:r>
              <a:rPr lang="en-US" sz="2600" b="0" i="1" dirty="0"/>
              <a:t>and state level</a:t>
            </a:r>
          </a:p>
          <a:p>
            <a:pPr>
              <a:buClr>
                <a:schemeClr val="accent2">
                  <a:lumMod val="75000"/>
                </a:schemeClr>
              </a:buClr>
            </a:pPr>
            <a:endParaRPr lang="en-US" sz="2600" i="1" dirty="0"/>
          </a:p>
          <a:p>
            <a:endParaRPr lang="en-US" sz="2600" dirty="0"/>
          </a:p>
        </p:txBody>
      </p:sp>
      <p:sp>
        <p:nvSpPr>
          <p:cNvPr id="9" name="Content Placeholder 1"/>
          <p:cNvSpPr>
            <a:spLocks noGrp="1"/>
          </p:cNvSpPr>
          <p:nvPr>
            <p:ph sz="half" idx="4294967295"/>
          </p:nvPr>
        </p:nvSpPr>
        <p:spPr>
          <a:xfrm>
            <a:off x="530311" y="1824795"/>
            <a:ext cx="3766456" cy="4406900"/>
          </a:xfrm>
        </p:spPr>
        <p:txBody>
          <a:bodyPr/>
          <a:lstStyle/>
          <a:p>
            <a:pPr>
              <a:buClr>
                <a:schemeClr val="accent2">
                  <a:lumMod val="75000"/>
                </a:schemeClr>
              </a:buClr>
            </a:pPr>
            <a:r>
              <a:rPr lang="en-US" sz="2600" i="1" dirty="0" smtClean="0">
                <a:solidFill>
                  <a:srgbClr val="92D050"/>
                </a:solidFill>
              </a:rPr>
              <a:t>Prevention-based</a:t>
            </a:r>
            <a:r>
              <a:rPr lang="en-US" sz="2600" b="0" i="1" dirty="0" smtClean="0">
                <a:solidFill>
                  <a:srgbClr val="92D050"/>
                </a:solidFill>
              </a:rPr>
              <a:t> </a:t>
            </a:r>
          </a:p>
          <a:p>
            <a:pPr>
              <a:buClr>
                <a:schemeClr val="accent2">
                  <a:lumMod val="75000"/>
                </a:schemeClr>
              </a:buClr>
            </a:pPr>
            <a:r>
              <a:rPr lang="en-US" sz="2600" b="0" i="1" dirty="0" smtClean="0"/>
              <a:t>Framework</a:t>
            </a:r>
          </a:p>
          <a:p>
            <a:pPr>
              <a:buClr>
                <a:schemeClr val="accent2">
                  <a:lumMod val="75000"/>
                </a:schemeClr>
              </a:buClr>
            </a:pPr>
            <a:r>
              <a:rPr lang="en-US" sz="2600" b="0" i="1" dirty="0" smtClean="0"/>
              <a:t>Team-driven</a:t>
            </a:r>
          </a:p>
          <a:p>
            <a:pPr>
              <a:buClr>
                <a:schemeClr val="accent2">
                  <a:lumMod val="75000"/>
                </a:schemeClr>
              </a:buClr>
            </a:pPr>
            <a:r>
              <a:rPr lang="en-US" sz="2600" i="1" dirty="0" smtClean="0">
                <a:solidFill>
                  <a:srgbClr val="92D050"/>
                </a:solidFill>
              </a:rPr>
              <a:t>Data-based</a:t>
            </a:r>
          </a:p>
          <a:p>
            <a:pPr>
              <a:buClr>
                <a:schemeClr val="accent2">
                  <a:lumMod val="75000"/>
                </a:schemeClr>
              </a:buClr>
            </a:pPr>
            <a:r>
              <a:rPr lang="en-US" sz="2600" b="0" i="1" dirty="0" smtClean="0"/>
              <a:t>Problem solving</a:t>
            </a:r>
          </a:p>
          <a:p>
            <a:pPr>
              <a:buClr>
                <a:schemeClr val="accent2">
                  <a:lumMod val="75000"/>
                </a:schemeClr>
              </a:buClr>
            </a:pPr>
            <a:r>
              <a:rPr lang="en-US" sz="2600" i="1" dirty="0" smtClean="0">
                <a:solidFill>
                  <a:srgbClr val="92D050"/>
                </a:solidFill>
              </a:rPr>
              <a:t>Improved outcomes</a:t>
            </a:r>
          </a:p>
          <a:p>
            <a:pPr>
              <a:buClr>
                <a:schemeClr val="accent2">
                  <a:lumMod val="75000"/>
                </a:schemeClr>
              </a:buClr>
            </a:pPr>
            <a:r>
              <a:rPr lang="en-US" sz="2600" b="0" i="1" dirty="0"/>
              <a:t>Every student</a:t>
            </a:r>
          </a:p>
          <a:p>
            <a:pPr marL="45720" indent="0">
              <a:buClr>
                <a:schemeClr val="accent2">
                  <a:lumMod val="75000"/>
                </a:schemeClr>
              </a:buClr>
              <a:buNone/>
            </a:pPr>
            <a:endParaRPr lang="en-US" b="0" i="1" dirty="0"/>
          </a:p>
          <a:p>
            <a:pPr>
              <a:buClr>
                <a:schemeClr val="accent2">
                  <a:lumMod val="75000"/>
                </a:schemeClr>
              </a:buClr>
            </a:pPr>
            <a:endParaRPr lang="en-US" b="0" i="1" dirty="0" smtClean="0"/>
          </a:p>
        </p:txBody>
      </p:sp>
    </p:spTree>
    <p:extLst>
      <p:ext uri="{BB962C8B-B14F-4D97-AF65-F5344CB8AC3E}">
        <p14:creationId xmlns:p14="http://schemas.microsoft.com/office/powerpoint/2010/main" val="316809025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23825"/>
            <a:ext cx="9144000" cy="660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266700" y="2146300"/>
            <a:ext cx="3505200" cy="14732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81811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MTSS is Data-Driven</a:t>
            </a:r>
            <a:br>
              <a:rPr lang="en-US" dirty="0" smtClean="0"/>
            </a:br>
            <a:r>
              <a:rPr lang="en-US" sz="2800" dirty="0" smtClean="0"/>
              <a:t>(CO MTSS Problem Solving Process)</a:t>
            </a:r>
            <a:endParaRPr lang="en-US" sz="2800" dirty="0"/>
          </a:p>
        </p:txBody>
      </p:sp>
      <p:sp>
        <p:nvSpPr>
          <p:cNvPr id="3" name="Rectangle 2"/>
          <p:cNvSpPr/>
          <p:nvPr/>
        </p:nvSpPr>
        <p:spPr>
          <a:xfrm>
            <a:off x="6182433" y="1573042"/>
            <a:ext cx="2691623" cy="3785652"/>
          </a:xfrm>
          <a:prstGeom prst="rect">
            <a:avLst/>
          </a:prstGeom>
        </p:spPr>
        <p:txBody>
          <a:bodyPr wrap="square">
            <a:spAutoFit/>
          </a:bodyPr>
          <a:lstStyle/>
          <a:p>
            <a:pPr marL="285750" indent="-285750">
              <a:buFont typeface="Arial" panose="020B0604020202020204" pitchFamily="34" charset="0"/>
              <a:buChar char="•"/>
            </a:pPr>
            <a:r>
              <a:rPr lang="en-US" sz="2400" dirty="0" smtClean="0"/>
              <a:t>There is efficient </a:t>
            </a:r>
            <a:r>
              <a:rPr lang="en-US" sz="2400" dirty="0"/>
              <a:t>collection and use of </a:t>
            </a:r>
            <a:r>
              <a:rPr lang="en-US" sz="2400" dirty="0" smtClean="0"/>
              <a:t>data.</a:t>
            </a:r>
            <a:endParaRPr lang="en-US" sz="2400" dirty="0"/>
          </a:p>
          <a:p>
            <a:pPr marL="285750" indent="-285750">
              <a:buFont typeface="Arial" panose="020B0604020202020204" pitchFamily="34" charset="0"/>
              <a:buChar char="•"/>
            </a:pPr>
            <a:r>
              <a:rPr lang="en-US" sz="2400" dirty="0"/>
              <a:t>The process is informed by data and the team is informed by data.  </a:t>
            </a:r>
          </a:p>
          <a:p>
            <a:pPr marL="285750" indent="-285750">
              <a:buFont typeface="Arial" panose="020B0604020202020204" pitchFamily="34" charset="0"/>
              <a:buChar char="•"/>
            </a:pPr>
            <a:r>
              <a:rPr lang="en-US" sz="2400" dirty="0"/>
              <a:t>Problem-solving teams use data to make decisions.  </a:t>
            </a: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5810" y="1723170"/>
            <a:ext cx="5664614" cy="31268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17571" y="4872248"/>
            <a:ext cx="5732854" cy="1938992"/>
          </a:xfrm>
          <a:prstGeom prst="rect">
            <a:avLst/>
          </a:prstGeom>
        </p:spPr>
        <p:txBody>
          <a:bodyPr wrap="square" numCol="2">
            <a:spAutoFit/>
          </a:bodyPr>
          <a:lstStyle/>
          <a:p>
            <a:pPr marL="285750" indent="-285750">
              <a:buFont typeface="Arial" panose="020B0604020202020204" pitchFamily="34" charset="0"/>
              <a:buChar char="•"/>
            </a:pPr>
            <a:r>
              <a:rPr lang="en-US" sz="2400" dirty="0"/>
              <a:t>Problem-solving teams represent the educational </a:t>
            </a:r>
            <a:r>
              <a:rPr lang="en-US" sz="2400" dirty="0" smtClean="0"/>
              <a:t>setting.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Family members are partners at all levels in the problem-solving process.</a:t>
            </a:r>
          </a:p>
        </p:txBody>
      </p:sp>
    </p:spTree>
    <p:extLst>
      <p:ext uri="{BB962C8B-B14F-4D97-AF65-F5344CB8AC3E}">
        <p14:creationId xmlns:p14="http://schemas.microsoft.com/office/powerpoint/2010/main" val="390625178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1"/>
          <p:cNvSpPr txBox="1">
            <a:spLocks/>
          </p:cNvSpPr>
          <p:nvPr/>
        </p:nvSpPr>
        <p:spPr>
          <a:xfrm>
            <a:off x="381000" y="355847"/>
            <a:ext cx="8381260" cy="10543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0" i="0" kern="1200" cap="none" spc="200" baseline="0">
                <a:ln>
                  <a:noFill/>
                </a:ln>
                <a:solidFill>
                  <a:schemeClr val="bg1"/>
                </a:solidFill>
                <a:effectLst/>
                <a:latin typeface="Museo Slab 500"/>
                <a:ea typeface="+mj-ea"/>
                <a:cs typeface="Museo Slab 500"/>
              </a:defRPr>
            </a:lvl1pPr>
          </a:lstStyle>
          <a:p>
            <a:r>
              <a:rPr lang="en-US" dirty="0" smtClean="0"/>
              <a:t>MTSS is Prevention-Based</a:t>
            </a:r>
            <a:endParaRPr lang="en-US" dirty="0"/>
          </a:p>
        </p:txBody>
      </p:sp>
      <p:sp>
        <p:nvSpPr>
          <p:cNvPr id="6" name="Content Placeholder 4"/>
          <p:cNvSpPr txBox="1">
            <a:spLocks/>
          </p:cNvSpPr>
          <p:nvPr/>
        </p:nvSpPr>
        <p:spPr>
          <a:xfrm>
            <a:off x="268327" y="1801503"/>
            <a:ext cx="7183351" cy="4133907"/>
          </a:xfrm>
          <a:prstGeom prst="rect">
            <a:avLst/>
          </a:prstGeom>
        </p:spPr>
        <p:txBody>
          <a:bodyPr vert="horz" lIns="91440" tIns="45720" rIns="91440" bIns="45720" rtlCol="0">
            <a:noAutofit/>
          </a:bodyPr>
          <a:lstStyle>
            <a:lvl1pPr marL="274320" indent="-228600" algn="l" defTabSz="914400" rtl="0" eaLnBrk="1" latinLnBrk="0" hangingPunct="1">
              <a:spcBef>
                <a:spcPct val="20000"/>
              </a:spcBef>
              <a:buClr>
                <a:schemeClr val="accent1"/>
              </a:buClr>
              <a:buSzPct val="110000"/>
              <a:buFont typeface="Wingdings" charset="2"/>
              <a:buChar char="§"/>
              <a:defRPr sz="2400" b="1" kern="1200" spc="0" baseline="0">
                <a:solidFill>
                  <a:srgbClr val="5C6670"/>
                </a:solidFill>
                <a:latin typeface="+mn-lt"/>
                <a:ea typeface="+mn-ea"/>
                <a:cs typeface="+mn-cs"/>
              </a:defRPr>
            </a:lvl1pPr>
            <a:lvl2pPr marL="548640" indent="-182880" algn="l" defTabSz="914400" rtl="0" eaLnBrk="1" latinLnBrk="0" hangingPunct="1">
              <a:spcBef>
                <a:spcPct val="20000"/>
              </a:spcBef>
              <a:buClr>
                <a:schemeClr val="accent2"/>
              </a:buClr>
              <a:buSzPct val="110000"/>
              <a:buFont typeface="Wingdings" charset="2"/>
              <a:buChar char="§"/>
              <a:defRPr sz="2200" kern="1200" spc="0" baseline="0">
                <a:solidFill>
                  <a:srgbClr val="5C6670"/>
                </a:solidFill>
                <a:latin typeface="+mn-lt"/>
                <a:ea typeface="+mn-ea"/>
                <a:cs typeface="+mn-cs"/>
              </a:defRPr>
            </a:lvl2pPr>
            <a:lvl3pPr marL="822960" indent="-182880" algn="l" defTabSz="914400" rtl="0" eaLnBrk="1" latinLnBrk="0" hangingPunct="1">
              <a:spcBef>
                <a:spcPct val="20000"/>
              </a:spcBef>
              <a:buClr>
                <a:schemeClr val="accent3"/>
              </a:buClr>
              <a:buSzPct val="110000"/>
              <a:buFont typeface="Wingdings" charset="2"/>
              <a:buChar char="§"/>
              <a:defRPr sz="2000" kern="1200" spc="0" baseline="0">
                <a:solidFill>
                  <a:srgbClr val="5C6670"/>
                </a:solidFill>
                <a:latin typeface="+mn-lt"/>
                <a:ea typeface="+mn-ea"/>
                <a:cs typeface="+mn-cs"/>
              </a:defRPr>
            </a:lvl3pPr>
            <a:lvl4pPr marL="1097280" indent="-182880" algn="l" defTabSz="914400" rtl="0" eaLnBrk="1" latinLnBrk="0" hangingPunct="1">
              <a:spcBef>
                <a:spcPct val="20000"/>
              </a:spcBef>
              <a:buClr>
                <a:schemeClr val="accent4"/>
              </a:buClr>
              <a:buSzPct val="110000"/>
              <a:buFont typeface="Wingdings" charset="2"/>
              <a:buChar char="§"/>
              <a:defRPr sz="1800" kern="1200" spc="0">
                <a:solidFill>
                  <a:srgbClr val="5C6670"/>
                </a:solidFill>
                <a:latin typeface="+mn-lt"/>
                <a:ea typeface="+mn-ea"/>
                <a:cs typeface="+mn-cs"/>
              </a:defRPr>
            </a:lvl4pPr>
            <a:lvl5pPr marL="1280160" indent="-182880" algn="l" defTabSz="914400" rtl="0" eaLnBrk="1" latinLnBrk="0" hangingPunct="1">
              <a:spcBef>
                <a:spcPct val="20000"/>
              </a:spcBef>
              <a:buClr>
                <a:schemeClr val="accent6"/>
              </a:buClr>
              <a:buSzPct val="110000"/>
              <a:buFont typeface="Wingdings" charset="2"/>
              <a:buChar char="§"/>
              <a:defRPr sz="1600" kern="1200" spc="0" baseline="0">
                <a:solidFill>
                  <a:srgbClr val="5C6670"/>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spcBef>
                <a:spcPts val="800"/>
              </a:spcBef>
              <a:buNone/>
            </a:pPr>
            <a:r>
              <a:rPr lang="en-US" sz="2800" i="1" dirty="0" smtClean="0"/>
              <a:t>Preventative </a:t>
            </a:r>
            <a:r>
              <a:rPr lang="en-US" sz="2800" i="1" dirty="0"/>
              <a:t>A</a:t>
            </a:r>
            <a:r>
              <a:rPr lang="en-US" sz="2800" i="1" dirty="0" smtClean="0"/>
              <a:t>pproach </a:t>
            </a:r>
            <a:r>
              <a:rPr lang="en-US" sz="2800" i="1" dirty="0"/>
              <a:t>A</a:t>
            </a:r>
            <a:r>
              <a:rPr lang="en-US" sz="2800" i="1" dirty="0" smtClean="0"/>
              <a:t>pplied </a:t>
            </a:r>
            <a:r>
              <a:rPr lang="en-US" sz="2800" i="1" dirty="0"/>
              <a:t>A</a:t>
            </a:r>
            <a:r>
              <a:rPr lang="en-US" sz="2800" i="1" dirty="0" smtClean="0"/>
              <a:t>cross </a:t>
            </a:r>
            <a:r>
              <a:rPr lang="en-US" sz="2800" i="1" dirty="0"/>
              <a:t>A</a:t>
            </a:r>
            <a:r>
              <a:rPr lang="en-US" sz="2800" i="1" dirty="0" smtClean="0"/>
              <a:t>ll Tiers</a:t>
            </a:r>
            <a:endParaRPr lang="en-US" sz="2800" i="1" dirty="0"/>
          </a:p>
          <a:p>
            <a:pPr>
              <a:spcBef>
                <a:spcPts val="800"/>
              </a:spcBef>
            </a:pPr>
            <a:r>
              <a:rPr lang="en-US" b="0" dirty="0" smtClean="0">
                <a:solidFill>
                  <a:schemeClr val="accent2">
                    <a:lumMod val="75000"/>
                  </a:schemeClr>
                </a:solidFill>
              </a:rPr>
              <a:t>Identify</a:t>
            </a:r>
            <a:r>
              <a:rPr lang="en-US" b="0" dirty="0" smtClean="0"/>
              <a:t> who needs </a:t>
            </a:r>
            <a:r>
              <a:rPr lang="en-US" b="0" dirty="0"/>
              <a:t>support </a:t>
            </a:r>
            <a:r>
              <a:rPr lang="en-US" b="0" dirty="0" smtClean="0"/>
              <a:t>as early as</a:t>
            </a:r>
            <a:br>
              <a:rPr lang="en-US" b="0" dirty="0" smtClean="0"/>
            </a:br>
            <a:r>
              <a:rPr lang="en-US" b="0" dirty="0" smtClean="0"/>
              <a:t>possible; </a:t>
            </a:r>
            <a:r>
              <a:rPr lang="en-US" b="0" dirty="0" smtClean="0">
                <a:solidFill>
                  <a:schemeClr val="accent2">
                    <a:lumMod val="75000"/>
                  </a:schemeClr>
                </a:solidFill>
              </a:rPr>
              <a:t>Implement</a:t>
            </a:r>
            <a:r>
              <a:rPr lang="en-US" b="0" dirty="0" smtClean="0"/>
              <a:t> supports </a:t>
            </a:r>
            <a:br>
              <a:rPr lang="en-US" b="0" dirty="0" smtClean="0"/>
            </a:br>
            <a:r>
              <a:rPr lang="en-US" b="0" dirty="0" smtClean="0"/>
              <a:t>when needed</a:t>
            </a:r>
            <a:r>
              <a:rPr lang="en-US" b="0" dirty="0"/>
              <a:t>;  </a:t>
            </a:r>
            <a:r>
              <a:rPr lang="en-US" b="0" dirty="0" smtClean="0"/>
              <a:t>and  </a:t>
            </a:r>
            <a:r>
              <a:rPr lang="en-US" b="0" dirty="0" smtClean="0">
                <a:solidFill>
                  <a:schemeClr val="accent2">
                    <a:lumMod val="75000"/>
                  </a:schemeClr>
                </a:solidFill>
              </a:rPr>
              <a:t>Determine</a:t>
            </a:r>
            <a:r>
              <a:rPr lang="en-US" b="0" dirty="0" smtClean="0"/>
              <a:t> if</a:t>
            </a:r>
            <a:br>
              <a:rPr lang="en-US" b="0" dirty="0" smtClean="0"/>
            </a:br>
            <a:r>
              <a:rPr lang="en-US" b="0" dirty="0" smtClean="0"/>
              <a:t>those </a:t>
            </a:r>
            <a:r>
              <a:rPr lang="en-US" b="0" dirty="0"/>
              <a:t>supports are effective</a:t>
            </a:r>
          </a:p>
          <a:p>
            <a:pPr>
              <a:spcBef>
                <a:spcPts val="800"/>
              </a:spcBef>
            </a:pPr>
            <a:r>
              <a:rPr lang="en-US" b="0" dirty="0" smtClean="0"/>
              <a:t>Prevent development of </a:t>
            </a:r>
            <a:br>
              <a:rPr lang="en-US" b="0" dirty="0" smtClean="0"/>
            </a:br>
            <a:r>
              <a:rPr lang="en-US" b="0" dirty="0" smtClean="0"/>
              <a:t>new problems</a:t>
            </a:r>
          </a:p>
          <a:p>
            <a:pPr>
              <a:spcBef>
                <a:spcPts val="800"/>
              </a:spcBef>
            </a:pPr>
            <a:r>
              <a:rPr lang="en-US" b="0" dirty="0" smtClean="0"/>
              <a:t>Reduce the number of </a:t>
            </a:r>
            <a:br>
              <a:rPr lang="en-US" b="0" dirty="0" smtClean="0"/>
            </a:br>
            <a:r>
              <a:rPr lang="en-US" b="0" dirty="0" smtClean="0"/>
              <a:t>existing challenges</a:t>
            </a:r>
          </a:p>
          <a:p>
            <a:pPr>
              <a:spcBef>
                <a:spcPts val="800"/>
              </a:spcBef>
            </a:pPr>
            <a:r>
              <a:rPr lang="en-US" b="0" dirty="0" smtClean="0"/>
              <a:t>Reduce the intensity and complexity</a:t>
            </a:r>
            <a:br>
              <a:rPr lang="en-US" b="0" dirty="0" smtClean="0"/>
            </a:br>
            <a:r>
              <a:rPr lang="en-US" b="0" dirty="0" smtClean="0"/>
              <a:t>of needed supports</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91180" y="3074157"/>
            <a:ext cx="3025169" cy="20008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46491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pPr lvl="1"/>
            <a:r>
              <a:rPr lang="en-US" dirty="0" smtClean="0"/>
              <a:t>Share the </a:t>
            </a:r>
            <a:r>
              <a:rPr lang="en-US" b="1" dirty="0" smtClean="0"/>
              <a:t>What, Why, Who, and When</a:t>
            </a:r>
            <a:r>
              <a:rPr lang="en-US" dirty="0" smtClean="0"/>
              <a:t> of Family, School, and Community Partnering</a:t>
            </a:r>
          </a:p>
          <a:p>
            <a:pPr lvl="1"/>
            <a:endParaRPr lang="en-US" dirty="0" smtClean="0"/>
          </a:p>
          <a:p>
            <a:pPr lvl="1"/>
            <a:r>
              <a:rPr lang="en-US" dirty="0" smtClean="0"/>
              <a:t>Use a</a:t>
            </a:r>
            <a:r>
              <a:rPr lang="en-US" b="1" dirty="0" smtClean="0"/>
              <a:t> Multi-Tiered, Layered Continuum of Supports</a:t>
            </a:r>
            <a:r>
              <a:rPr lang="en-US" dirty="0" smtClean="0"/>
              <a:t> for Students and Families</a:t>
            </a:r>
          </a:p>
          <a:p>
            <a:pPr lvl="1"/>
            <a:endParaRPr lang="en-US" dirty="0" smtClean="0"/>
          </a:p>
          <a:p>
            <a:pPr lvl="1"/>
            <a:r>
              <a:rPr lang="en-US" dirty="0" smtClean="0"/>
              <a:t>Implement the </a:t>
            </a:r>
            <a:r>
              <a:rPr lang="en-US" b="1" dirty="0" smtClean="0"/>
              <a:t>National Standards for</a:t>
            </a:r>
          </a:p>
          <a:p>
            <a:pPr marL="365760" lvl="1" indent="0">
              <a:buNone/>
            </a:pPr>
            <a:r>
              <a:rPr lang="en-US" b="1" dirty="0"/>
              <a:t> </a:t>
            </a:r>
            <a:r>
              <a:rPr lang="en-US" b="1" dirty="0" smtClean="0"/>
              <a:t>  Family-School Partnerships </a:t>
            </a:r>
            <a:r>
              <a:rPr lang="en-US" dirty="0" smtClean="0"/>
              <a:t>for EVERY Family</a:t>
            </a:r>
          </a:p>
          <a:p>
            <a:pPr marL="365760" lvl="1" indent="0">
              <a:buNone/>
            </a:pPr>
            <a:r>
              <a:rPr lang="en-US" b="1" dirty="0"/>
              <a:t> </a:t>
            </a:r>
            <a:r>
              <a:rPr lang="en-US" b="1" dirty="0" smtClean="0"/>
              <a:t>  </a:t>
            </a:r>
            <a:r>
              <a:rPr lang="en-US" dirty="0"/>
              <a:t>and Educator</a:t>
            </a:r>
          </a:p>
          <a:p>
            <a:pPr marL="365760" lvl="1" indent="0">
              <a:buNone/>
            </a:pPr>
            <a:endParaRPr lang="en-US" b="1" dirty="0" smtClean="0"/>
          </a:p>
          <a:p>
            <a:pPr lvl="1"/>
            <a:r>
              <a:rPr lang="en-US" dirty="0" smtClean="0"/>
              <a:t>Create a</a:t>
            </a:r>
            <a:r>
              <a:rPr lang="en-US" b="1" dirty="0" smtClean="0"/>
              <a:t> Dual Capacity-Building Framework</a:t>
            </a:r>
          </a:p>
          <a:p>
            <a:pPr marL="365760" lvl="1" indent="0">
              <a:buNone/>
            </a:pPr>
            <a:endParaRPr lang="en-US" dirty="0" smtClean="0"/>
          </a:p>
          <a:p>
            <a:pPr lvl="1"/>
            <a:endParaRPr lang="en-US" dirty="0" smtClean="0"/>
          </a:p>
          <a:p>
            <a:endParaRPr lang="en-US" dirty="0" smtClean="0"/>
          </a:p>
          <a:p>
            <a:pPr lvl="1"/>
            <a:endParaRPr lang="en-US" dirty="0"/>
          </a:p>
          <a:p>
            <a:endParaRPr lang="en-US" dirty="0"/>
          </a:p>
        </p:txBody>
      </p:sp>
      <p:sp>
        <p:nvSpPr>
          <p:cNvPr id="3" name="Title 2"/>
          <p:cNvSpPr>
            <a:spLocks noGrp="1"/>
          </p:cNvSpPr>
          <p:nvPr>
            <p:ph type="title"/>
          </p:nvPr>
        </p:nvSpPr>
        <p:spPr/>
        <p:txBody>
          <a:bodyPr/>
          <a:lstStyle/>
          <a:p>
            <a:r>
              <a:rPr lang="en-US" dirty="0" smtClean="0"/>
              <a:t>Apply to Site or Situation</a:t>
            </a:r>
            <a:endParaRPr lang="en-US" dirty="0"/>
          </a:p>
        </p:txBody>
      </p:sp>
      <p:pic>
        <p:nvPicPr>
          <p:cNvPr id="4" name="Picture 2" descr="C:\Users\Diana.Huffman\Pictures\partners-progr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3889" y="4066997"/>
            <a:ext cx="2059482" cy="2059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85120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Outcomes in MTSS</a:t>
            </a:r>
            <a:endParaRPr lang="en-US" dirty="0"/>
          </a:p>
        </p:txBody>
      </p:sp>
      <p:graphicFrame>
        <p:nvGraphicFramePr>
          <p:cNvPr id="3" name="Diagram 2"/>
          <p:cNvGraphicFramePr/>
          <p:nvPr>
            <p:extLst>
              <p:ext uri="{D42A27DB-BD31-4B8C-83A1-F6EECF244321}">
                <p14:modId xmlns:p14="http://schemas.microsoft.com/office/powerpoint/2010/main" val="3654435488"/>
              </p:ext>
            </p:extLst>
          </p:nvPr>
        </p:nvGraphicFramePr>
        <p:xfrm>
          <a:off x="2961564" y="2148203"/>
          <a:ext cx="3261815" cy="3923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a:spLocks noChangeArrowheads="1"/>
          </p:cNvSpPr>
          <p:nvPr/>
        </p:nvSpPr>
        <p:spPr bwMode="auto">
          <a:xfrm>
            <a:off x="3658307" y="4635792"/>
            <a:ext cx="1737360" cy="2560320"/>
          </a:xfrm>
          <a:prstGeom prst="rect">
            <a:avLst/>
          </a:prstGeom>
          <a:noFill/>
          <a:ln w="9525">
            <a:noFill/>
            <a:miter lim="800000"/>
            <a:headEnd/>
            <a:tailEnd/>
          </a:ln>
        </p:spPr>
        <p:txBody>
          <a:bodyPr wrap="square">
            <a:spAutoFit/>
          </a:bodyPr>
          <a:lstStyle/>
          <a:p>
            <a:pPr algn="ctr"/>
            <a:r>
              <a:rPr lang="en-US" sz="2400" dirty="0">
                <a:solidFill>
                  <a:srgbClr val="0000FF"/>
                </a:solidFill>
                <a:latin typeface="+mj-lt"/>
                <a:ea typeface="ＭＳ Ｐゴシック" pitchFamily="34" charset="-128"/>
              </a:rPr>
              <a:t>MTSS</a:t>
            </a:r>
          </a:p>
          <a:p>
            <a:pPr algn="ctr"/>
            <a:r>
              <a:rPr lang="en-US" sz="2400" dirty="0">
                <a:solidFill>
                  <a:srgbClr val="0000FF"/>
                </a:solidFill>
                <a:latin typeface="+mj-lt"/>
                <a:ea typeface="ＭＳ Ｐゴシック" pitchFamily="34" charset="-128"/>
              </a:rPr>
              <a:t>Integrated Continuum</a:t>
            </a:r>
          </a:p>
        </p:txBody>
      </p:sp>
      <p:sp>
        <p:nvSpPr>
          <p:cNvPr id="5" name="Right Triangle 4"/>
          <p:cNvSpPr>
            <a:spLocks noChangeArrowheads="1"/>
          </p:cNvSpPr>
          <p:nvPr/>
        </p:nvSpPr>
        <p:spPr bwMode="auto">
          <a:xfrm>
            <a:off x="5328532" y="2565774"/>
            <a:ext cx="1443290" cy="3499665"/>
          </a:xfrm>
          <a:prstGeom prst="rtTriangle">
            <a:avLst/>
          </a:prstGeom>
          <a:gradFill rotWithShape="1">
            <a:gsLst>
              <a:gs pos="0">
                <a:srgbClr val="FF0000"/>
              </a:gs>
              <a:gs pos="24001">
                <a:srgbClr val="FFFF00"/>
              </a:gs>
              <a:gs pos="100000">
                <a:srgbClr val="008000"/>
              </a:gs>
            </a:gsLst>
            <a:lin ang="5400000"/>
          </a:gradFill>
          <a:ln w="9525">
            <a:solidFill>
              <a:schemeClr val="tx1"/>
            </a:solidFill>
            <a:round/>
            <a:headEnd/>
            <a:tailEnd/>
          </a:ln>
        </p:spPr>
        <p:txBody>
          <a:bodyPr/>
          <a:lstStyle/>
          <a:p>
            <a:endParaRPr lang="en-US" dirty="0">
              <a:solidFill>
                <a:srgbClr val="000000"/>
              </a:solidFill>
              <a:latin typeface="Times New Roman" pitchFamily="18" charset="0"/>
            </a:endParaRPr>
          </a:p>
        </p:txBody>
      </p:sp>
      <p:sp>
        <p:nvSpPr>
          <p:cNvPr id="6" name="Right Triangle 5"/>
          <p:cNvSpPr>
            <a:spLocks noChangeArrowheads="1"/>
          </p:cNvSpPr>
          <p:nvPr/>
        </p:nvSpPr>
        <p:spPr bwMode="auto">
          <a:xfrm flipH="1">
            <a:off x="2340092" y="2571906"/>
            <a:ext cx="1443290" cy="3499665"/>
          </a:xfrm>
          <a:prstGeom prst="rtTriangle">
            <a:avLst/>
          </a:prstGeom>
          <a:gradFill rotWithShape="1">
            <a:gsLst>
              <a:gs pos="0">
                <a:srgbClr val="FF0000"/>
              </a:gs>
              <a:gs pos="24001">
                <a:srgbClr val="FFFF00"/>
              </a:gs>
              <a:gs pos="100000">
                <a:srgbClr val="008000"/>
              </a:gs>
            </a:gsLst>
            <a:lin ang="5400000"/>
          </a:gradFill>
          <a:ln w="9525">
            <a:solidFill>
              <a:schemeClr val="tx1"/>
            </a:solidFill>
            <a:round/>
            <a:headEnd/>
            <a:tailEnd/>
          </a:ln>
        </p:spPr>
        <p:txBody>
          <a:bodyPr/>
          <a:lstStyle/>
          <a:p>
            <a:endParaRPr lang="en-US" dirty="0">
              <a:solidFill>
                <a:srgbClr val="000000"/>
              </a:solidFill>
              <a:latin typeface="Times New Roman" pitchFamily="18" charset="0"/>
            </a:endParaRPr>
          </a:p>
        </p:txBody>
      </p:sp>
      <p:sp>
        <p:nvSpPr>
          <p:cNvPr id="7" name="TextBox 6"/>
          <p:cNvSpPr txBox="1">
            <a:spLocks noChangeArrowheads="1"/>
          </p:cNvSpPr>
          <p:nvPr/>
        </p:nvSpPr>
        <p:spPr bwMode="auto">
          <a:xfrm>
            <a:off x="1829507" y="4877575"/>
            <a:ext cx="1828800" cy="769441"/>
          </a:xfrm>
          <a:prstGeom prst="rect">
            <a:avLst/>
          </a:prstGeom>
          <a:noFill/>
          <a:ln w="9525">
            <a:noFill/>
            <a:miter lim="800000"/>
            <a:headEnd/>
            <a:tailEnd/>
          </a:ln>
        </p:spPr>
        <p:txBody>
          <a:bodyPr wrap="square">
            <a:spAutoFit/>
          </a:bodyPr>
          <a:lstStyle/>
          <a:p>
            <a:pPr algn="r"/>
            <a:r>
              <a:rPr lang="en-US" sz="2200" dirty="0">
                <a:solidFill>
                  <a:srgbClr val="0000FF"/>
                </a:solidFill>
                <a:latin typeface="+mj-lt"/>
                <a:ea typeface="ＭＳ Ｐゴシック" pitchFamily="34" charset="-128"/>
              </a:rPr>
              <a:t>Academic Continuum</a:t>
            </a:r>
          </a:p>
        </p:txBody>
      </p:sp>
      <p:sp>
        <p:nvSpPr>
          <p:cNvPr id="8" name="TextBox 7"/>
          <p:cNvSpPr txBox="1">
            <a:spLocks noChangeArrowheads="1"/>
          </p:cNvSpPr>
          <p:nvPr/>
        </p:nvSpPr>
        <p:spPr bwMode="auto">
          <a:xfrm>
            <a:off x="5349923" y="4900636"/>
            <a:ext cx="1828800" cy="769441"/>
          </a:xfrm>
          <a:prstGeom prst="rect">
            <a:avLst/>
          </a:prstGeom>
          <a:noFill/>
          <a:ln w="9525">
            <a:noFill/>
            <a:miter lim="800000"/>
            <a:headEnd/>
            <a:tailEnd/>
          </a:ln>
        </p:spPr>
        <p:txBody>
          <a:bodyPr wrap="square">
            <a:spAutoFit/>
          </a:bodyPr>
          <a:lstStyle/>
          <a:p>
            <a:r>
              <a:rPr lang="en-US" sz="2200" dirty="0">
                <a:solidFill>
                  <a:srgbClr val="0000FF"/>
                </a:solidFill>
                <a:latin typeface="+mj-lt"/>
                <a:ea typeface="ＭＳ Ｐゴシック" pitchFamily="34" charset="-128"/>
              </a:rPr>
              <a:t>Behavior Continuum</a:t>
            </a:r>
          </a:p>
        </p:txBody>
      </p:sp>
      <p:sp>
        <p:nvSpPr>
          <p:cNvPr id="9" name="TextBox 8"/>
          <p:cNvSpPr txBox="1"/>
          <p:nvPr/>
        </p:nvSpPr>
        <p:spPr>
          <a:xfrm>
            <a:off x="6635486" y="2417744"/>
            <a:ext cx="2342903"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Joint </a:t>
            </a:r>
            <a:r>
              <a:rPr lang="en-US" sz="2400" dirty="0"/>
              <a:t>planning of educators and </a:t>
            </a:r>
            <a:r>
              <a:rPr lang="en-US" sz="2400" dirty="0" smtClean="0"/>
              <a:t>families </a:t>
            </a:r>
            <a:r>
              <a:rPr lang="en-US" sz="2400" dirty="0"/>
              <a:t>results in shared accountability and improved student achievement.    </a:t>
            </a:r>
          </a:p>
        </p:txBody>
      </p:sp>
      <p:sp>
        <p:nvSpPr>
          <p:cNvPr id="10" name="TextBox 9"/>
          <p:cNvSpPr txBox="1"/>
          <p:nvPr/>
        </p:nvSpPr>
        <p:spPr>
          <a:xfrm>
            <a:off x="342895" y="2449736"/>
            <a:ext cx="2332066"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A responsive environment is created.</a:t>
            </a:r>
          </a:p>
          <a:p>
            <a:pPr marL="285750" indent="-285750">
              <a:buFont typeface="Arial" panose="020B0604020202020204" pitchFamily="34" charset="0"/>
              <a:buChar char="•"/>
            </a:pPr>
            <a:r>
              <a:rPr lang="en-US" sz="2400" dirty="0"/>
              <a:t>A culture of learning </a:t>
            </a:r>
            <a:r>
              <a:rPr lang="en-US" sz="2400" dirty="0" smtClean="0"/>
              <a:t>exists. </a:t>
            </a:r>
            <a:endParaRPr lang="en-US" sz="2400" dirty="0"/>
          </a:p>
          <a:p>
            <a:endParaRPr lang="en-US" sz="2400" dirty="0"/>
          </a:p>
        </p:txBody>
      </p:sp>
      <p:sp>
        <p:nvSpPr>
          <p:cNvPr id="11" name="Rectangle 10"/>
          <p:cNvSpPr/>
          <p:nvPr/>
        </p:nvSpPr>
        <p:spPr>
          <a:xfrm>
            <a:off x="1247037" y="1686538"/>
            <a:ext cx="6559901" cy="830997"/>
          </a:xfrm>
          <a:prstGeom prst="rect">
            <a:avLst/>
          </a:prstGeom>
          <a:solidFill>
            <a:schemeClr val="tx2">
              <a:lumMod val="50000"/>
            </a:schemeClr>
          </a:solidFill>
        </p:spPr>
        <p:txBody>
          <a:bodyPr wrap="square">
            <a:spAutoFit/>
          </a:bodyPr>
          <a:lstStyle/>
          <a:p>
            <a:pPr algn="ctr"/>
            <a:r>
              <a:rPr lang="en-US" sz="2400" dirty="0" smtClean="0">
                <a:solidFill>
                  <a:schemeClr val="bg1"/>
                </a:solidFill>
              </a:rPr>
              <a:t>“</a:t>
            </a:r>
            <a:r>
              <a:rPr lang="en-US" sz="2400" dirty="0">
                <a:solidFill>
                  <a:schemeClr val="bg1"/>
                </a:solidFill>
              </a:rPr>
              <a:t>A</a:t>
            </a:r>
            <a:r>
              <a:rPr lang="en-US" sz="2400" dirty="0" smtClean="0">
                <a:solidFill>
                  <a:schemeClr val="bg1"/>
                </a:solidFill>
              </a:rPr>
              <a:t>cademic </a:t>
            </a:r>
            <a:r>
              <a:rPr lang="en-US" sz="2400" dirty="0">
                <a:solidFill>
                  <a:schemeClr val="bg1"/>
                </a:solidFill>
              </a:rPr>
              <a:t>A</a:t>
            </a:r>
            <a:r>
              <a:rPr lang="en-US" sz="2400" dirty="0" smtClean="0">
                <a:solidFill>
                  <a:schemeClr val="bg1"/>
                </a:solidFill>
              </a:rPr>
              <a:t>chievement </a:t>
            </a:r>
            <a:r>
              <a:rPr lang="en-US" sz="2400" dirty="0">
                <a:solidFill>
                  <a:schemeClr val="bg1"/>
                </a:solidFill>
              </a:rPr>
              <a:t>+</a:t>
            </a:r>
            <a:r>
              <a:rPr lang="en-US" sz="2400" dirty="0" smtClean="0">
                <a:solidFill>
                  <a:schemeClr val="bg1"/>
                </a:solidFill>
              </a:rPr>
              <a:t> </a:t>
            </a:r>
            <a:r>
              <a:rPr lang="en-US" sz="2400" dirty="0">
                <a:solidFill>
                  <a:schemeClr val="bg1"/>
                </a:solidFill>
              </a:rPr>
              <a:t>S</a:t>
            </a:r>
            <a:r>
              <a:rPr lang="en-US" sz="2400" dirty="0" smtClean="0">
                <a:solidFill>
                  <a:schemeClr val="bg1"/>
                </a:solidFill>
              </a:rPr>
              <a:t>ocial </a:t>
            </a:r>
            <a:r>
              <a:rPr lang="en-US" sz="2400" dirty="0">
                <a:solidFill>
                  <a:schemeClr val="bg1"/>
                </a:solidFill>
              </a:rPr>
              <a:t>C</a:t>
            </a:r>
            <a:r>
              <a:rPr lang="en-US" sz="2400" dirty="0" smtClean="0">
                <a:solidFill>
                  <a:schemeClr val="bg1"/>
                </a:solidFill>
              </a:rPr>
              <a:t>ompetence”</a:t>
            </a:r>
          </a:p>
          <a:p>
            <a:r>
              <a:rPr lang="en-US" sz="2400" dirty="0" smtClean="0">
                <a:solidFill>
                  <a:schemeClr val="bg1"/>
                </a:solidFill>
              </a:rPr>
              <a:t>         (Academic Learning)       (Behavioral Learning)</a:t>
            </a:r>
            <a:endParaRPr lang="en-US" sz="2400" dirty="0">
              <a:solidFill>
                <a:schemeClr val="bg1"/>
              </a:solidFill>
            </a:endParaRPr>
          </a:p>
        </p:txBody>
      </p:sp>
      <p:sp>
        <p:nvSpPr>
          <p:cNvPr id="12" name="TextBox 11"/>
          <p:cNvSpPr txBox="1"/>
          <p:nvPr/>
        </p:nvSpPr>
        <p:spPr>
          <a:xfrm>
            <a:off x="0" y="6211669"/>
            <a:ext cx="5923128" cy="646331"/>
          </a:xfrm>
          <a:prstGeom prst="rect">
            <a:avLst/>
          </a:prstGeom>
          <a:noFill/>
        </p:spPr>
        <p:txBody>
          <a:bodyPr wrap="square" rtlCol="0">
            <a:spAutoFit/>
          </a:bodyPr>
          <a:lstStyle/>
          <a:p>
            <a:r>
              <a:rPr lang="en-US" sz="1200" dirty="0" smtClean="0">
                <a:solidFill>
                  <a:schemeClr val="bg1">
                    <a:lumMod val="65000"/>
                  </a:schemeClr>
                </a:solidFill>
              </a:rPr>
              <a:t>(Note: Visual graphic</a:t>
            </a:r>
          </a:p>
          <a:p>
            <a:r>
              <a:rPr lang="en-US" sz="1200" dirty="0" smtClean="0">
                <a:solidFill>
                  <a:schemeClr val="bg1">
                    <a:lumMod val="65000"/>
                  </a:schemeClr>
                </a:solidFill>
              </a:rPr>
              <a:t>Representation</a:t>
            </a:r>
          </a:p>
          <a:p>
            <a:r>
              <a:rPr lang="en-US" sz="1200" dirty="0" smtClean="0">
                <a:solidFill>
                  <a:schemeClr val="bg1">
                    <a:lumMod val="65000"/>
                  </a:schemeClr>
                </a:solidFill>
              </a:rPr>
              <a:t>Adapted from OSEP PBIS TA Center)</a:t>
            </a:r>
            <a:endParaRPr lang="en-US" sz="1200" dirty="0">
              <a:solidFill>
                <a:schemeClr val="bg1">
                  <a:lumMod val="65000"/>
                </a:schemeClr>
              </a:solidFill>
            </a:endParaRPr>
          </a:p>
        </p:txBody>
      </p:sp>
    </p:spTree>
    <p:extLst>
      <p:ext uri="{BB962C8B-B14F-4D97-AF65-F5344CB8AC3E}">
        <p14:creationId xmlns:p14="http://schemas.microsoft.com/office/powerpoint/2010/main" val="302526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88889E-6 -4.36633E-6 L 0.0816 -4.36633E-6 " pathEditMode="relative" rAng="0" ptsTypes="AA">
                                      <p:cBhvr>
                                        <p:cTn id="6" dur="2000" fill="hold"/>
                                        <p:tgtEl>
                                          <p:spTgt spid="6"/>
                                        </p:tgtEl>
                                        <p:attrNameLst>
                                          <p:attrName>ppt_x</p:attrName>
                                          <p:attrName>ppt_y</p:attrName>
                                        </p:attrNameLst>
                                      </p:cBhvr>
                                      <p:rCtr x="4080" y="0"/>
                                    </p:animMotion>
                                  </p:childTnLst>
                                </p:cTn>
                              </p:par>
                              <p:par>
                                <p:cTn id="7" presetID="63" presetClass="path" presetSubtype="0" accel="50000" decel="50000" fill="hold" grpId="0" nodeType="withEffect">
                                  <p:stCondLst>
                                    <p:cond delay="0"/>
                                  </p:stCondLst>
                                  <p:childTnLst>
                                    <p:animMotion origin="layout" path="M -3.88889E-6 3.52451E-6 L 0.0816 3.52451E-6 " pathEditMode="relative" rAng="0" ptsTypes="AA">
                                      <p:cBhvr>
                                        <p:cTn id="8" dur="2000" fill="hold"/>
                                        <p:tgtEl>
                                          <p:spTgt spid="7"/>
                                        </p:tgtEl>
                                        <p:attrNameLst>
                                          <p:attrName>ppt_x</p:attrName>
                                          <p:attrName>ppt_y</p:attrName>
                                        </p:attrNameLst>
                                      </p:cBhvr>
                                      <p:rCtr x="4080" y="0"/>
                                    </p:animMotion>
                                  </p:childTnLst>
                                </p:cTn>
                              </p:par>
                              <p:par>
                                <p:cTn id="9" presetID="35" presetClass="path" presetSubtype="0" accel="50000" decel="50000" fill="hold" grpId="0" nodeType="withEffect">
                                  <p:stCondLst>
                                    <p:cond delay="0"/>
                                  </p:stCondLst>
                                  <p:childTnLst>
                                    <p:animMotion origin="layout" path="M -3.33333E-6 -4.64385E-6 L -0.07812 -4.64385E-6 " pathEditMode="relative" rAng="0" ptsTypes="AA">
                                      <p:cBhvr>
                                        <p:cTn id="10" dur="2000" fill="hold"/>
                                        <p:tgtEl>
                                          <p:spTgt spid="5"/>
                                        </p:tgtEl>
                                        <p:attrNameLst>
                                          <p:attrName>ppt_x</p:attrName>
                                          <p:attrName>ppt_y</p:attrName>
                                        </p:attrNameLst>
                                      </p:cBhvr>
                                      <p:rCtr x="-3906" y="0"/>
                                    </p:animMotion>
                                  </p:childTnLst>
                                </p:cTn>
                              </p:par>
                              <p:par>
                                <p:cTn id="11" presetID="35" presetClass="path" presetSubtype="0" accel="50000" decel="50000" fill="hold" grpId="0" nodeType="withEffect">
                                  <p:stCondLst>
                                    <p:cond delay="0"/>
                                  </p:stCondLst>
                                  <p:childTnLst>
                                    <p:animMotion origin="layout" path="M 2.22222E-6 3.52451E-6 L -0.07882 3.52451E-6 " pathEditMode="relative" rAng="0" ptsTypes="AA">
                                      <p:cBhvr>
                                        <p:cTn id="12" dur="2000" fill="hold"/>
                                        <p:tgtEl>
                                          <p:spTgt spid="8"/>
                                        </p:tgtEl>
                                        <p:attrNameLst>
                                          <p:attrName>ppt_x</p:attrName>
                                          <p:attrName>ppt_y</p:attrName>
                                        </p:attrNameLst>
                                      </p:cBhvr>
                                      <p:rCtr x="-3941" y="0"/>
                                    </p:animMotion>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p:bldP spid="7" grpId="1"/>
      <p:bldP spid="8" grpId="0"/>
      <p:bldP spid="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6406" y="123497"/>
            <a:ext cx="8229600" cy="1143000"/>
          </a:xfrm>
          <a:noFill/>
        </p:spPr>
        <p:txBody>
          <a:bodyPr>
            <a:normAutofit/>
          </a:bodyPr>
          <a:lstStyle/>
          <a:p>
            <a:r>
              <a:rPr lang="en-US" sz="3000" dirty="0" smtClean="0"/>
              <a:t>Support Matched to Stakeholders’ Needs in MTSS</a:t>
            </a:r>
            <a:endParaRPr lang="en-US" sz="3000" dirty="0"/>
          </a:p>
        </p:txBody>
      </p:sp>
      <p:sp>
        <p:nvSpPr>
          <p:cNvPr id="11" name="TextBox 10"/>
          <p:cNvSpPr txBox="1"/>
          <p:nvPr/>
        </p:nvSpPr>
        <p:spPr>
          <a:xfrm>
            <a:off x="6473443" y="4983837"/>
            <a:ext cx="2220745" cy="1015663"/>
          </a:xfrm>
          <a:prstGeom prst="rect">
            <a:avLst/>
          </a:prstGeom>
          <a:noFill/>
        </p:spPr>
        <p:txBody>
          <a:bodyPr wrap="square" rtlCol="0">
            <a:spAutoFit/>
          </a:bodyPr>
          <a:lstStyle/>
          <a:p>
            <a:r>
              <a:rPr lang="en-US" sz="2000" dirty="0">
                <a:solidFill>
                  <a:srgbClr val="5C6670"/>
                </a:solidFill>
              </a:rPr>
              <a:t>“The Layered Continuum of Supports”</a:t>
            </a:r>
          </a:p>
        </p:txBody>
      </p:sp>
      <p:sp>
        <p:nvSpPr>
          <p:cNvPr id="10" name="TextBox 9"/>
          <p:cNvSpPr txBox="1"/>
          <p:nvPr/>
        </p:nvSpPr>
        <p:spPr>
          <a:xfrm>
            <a:off x="0" y="6211669"/>
            <a:ext cx="5923128" cy="646331"/>
          </a:xfrm>
          <a:prstGeom prst="rect">
            <a:avLst/>
          </a:prstGeom>
          <a:noFill/>
        </p:spPr>
        <p:txBody>
          <a:bodyPr wrap="square" rtlCol="0">
            <a:spAutoFit/>
          </a:bodyPr>
          <a:lstStyle/>
          <a:p>
            <a:r>
              <a:rPr lang="en-US" sz="1200" dirty="0">
                <a:solidFill>
                  <a:prstClr val="white">
                    <a:lumMod val="65000"/>
                  </a:prstClr>
                </a:solidFill>
              </a:rPr>
              <a:t>(Note: Visual graphic</a:t>
            </a:r>
          </a:p>
          <a:p>
            <a:r>
              <a:rPr lang="en-US" sz="1200" dirty="0">
                <a:solidFill>
                  <a:prstClr val="white">
                    <a:lumMod val="65000"/>
                  </a:prstClr>
                </a:solidFill>
              </a:rPr>
              <a:t>Representation</a:t>
            </a:r>
          </a:p>
          <a:p>
            <a:r>
              <a:rPr lang="en-US" sz="1200" dirty="0">
                <a:solidFill>
                  <a:prstClr val="white">
                    <a:lumMod val="65000"/>
                  </a:prstClr>
                </a:solidFill>
              </a:rPr>
              <a:t>Adapted from </a:t>
            </a:r>
            <a:r>
              <a:rPr lang="en-US" sz="1200" dirty="0" smtClean="0">
                <a:solidFill>
                  <a:prstClr val="white">
                    <a:lumMod val="65000"/>
                  </a:prstClr>
                </a:solidFill>
              </a:rPr>
              <a:t>Practitioners</a:t>
            </a:r>
            <a:r>
              <a:rPr lang="en-US" sz="1200" dirty="0">
                <a:solidFill>
                  <a:prstClr val="white">
                    <a:lumMod val="65000"/>
                  </a:prstClr>
                </a:solidFill>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 y="990564"/>
            <a:ext cx="8888413" cy="690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4236625" y="1878788"/>
            <a:ext cx="4844955" cy="3067110"/>
            <a:chOff x="4246940" y="1878824"/>
            <a:chExt cx="4844955" cy="3067110"/>
          </a:xfrm>
        </p:grpSpPr>
        <p:sp>
          <p:nvSpPr>
            <p:cNvPr id="5" name="TextBox 4"/>
            <p:cNvSpPr txBox="1"/>
            <p:nvPr/>
          </p:nvSpPr>
          <p:spPr>
            <a:xfrm rot="19312997">
              <a:off x="4246940" y="4545824"/>
              <a:ext cx="3016155" cy="400110"/>
            </a:xfrm>
            <a:prstGeom prst="rect">
              <a:avLst/>
            </a:prstGeom>
            <a:noFill/>
          </p:spPr>
          <p:txBody>
            <a:bodyPr wrap="square" rtlCol="0">
              <a:spAutoFit/>
            </a:bodyPr>
            <a:lstStyle/>
            <a:p>
              <a:pPr>
                <a:defRPr/>
              </a:pPr>
              <a:r>
                <a:rPr lang="en-US" sz="2000" kern="0" dirty="0">
                  <a:solidFill>
                    <a:prstClr val="white"/>
                  </a:solidFill>
                </a:rPr>
                <a:t>Universal</a:t>
              </a:r>
            </a:p>
          </p:txBody>
        </p:sp>
        <p:sp>
          <p:nvSpPr>
            <p:cNvPr id="6" name="TextBox 5"/>
            <p:cNvSpPr txBox="1"/>
            <p:nvPr/>
          </p:nvSpPr>
          <p:spPr>
            <a:xfrm rot="19312997">
              <a:off x="6075740" y="1878824"/>
              <a:ext cx="3016155" cy="400110"/>
            </a:xfrm>
            <a:prstGeom prst="rect">
              <a:avLst/>
            </a:prstGeom>
            <a:noFill/>
          </p:spPr>
          <p:txBody>
            <a:bodyPr wrap="square" rtlCol="0">
              <a:spAutoFit/>
            </a:bodyPr>
            <a:lstStyle/>
            <a:p>
              <a:pPr>
                <a:defRPr/>
              </a:pPr>
              <a:r>
                <a:rPr lang="en-US" sz="2000" kern="0" dirty="0">
                  <a:solidFill>
                    <a:prstClr val="white"/>
                  </a:solidFill>
                </a:rPr>
                <a:t>Intensive</a:t>
              </a:r>
            </a:p>
          </p:txBody>
        </p:sp>
        <p:sp>
          <p:nvSpPr>
            <p:cNvPr id="7" name="TextBox 6"/>
            <p:cNvSpPr txBox="1"/>
            <p:nvPr/>
          </p:nvSpPr>
          <p:spPr>
            <a:xfrm rot="19312997">
              <a:off x="5466140" y="3021824"/>
              <a:ext cx="3016155" cy="400110"/>
            </a:xfrm>
            <a:prstGeom prst="rect">
              <a:avLst/>
            </a:prstGeom>
            <a:noFill/>
          </p:spPr>
          <p:txBody>
            <a:bodyPr wrap="square" rtlCol="0">
              <a:spAutoFit/>
            </a:bodyPr>
            <a:lstStyle/>
            <a:p>
              <a:pPr>
                <a:defRPr/>
              </a:pPr>
              <a:r>
                <a:rPr lang="en-US" sz="2000" kern="0" dirty="0">
                  <a:solidFill>
                    <a:prstClr val="white"/>
                  </a:solidFill>
                </a:rPr>
                <a:t>Targeted</a:t>
              </a:r>
            </a:p>
          </p:txBody>
        </p:sp>
      </p:grpSp>
    </p:spTree>
    <p:extLst>
      <p:ext uri="{BB962C8B-B14F-4D97-AF65-F5344CB8AC3E}">
        <p14:creationId xmlns:p14="http://schemas.microsoft.com/office/powerpoint/2010/main" val="5871197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 y="4271749"/>
            <a:ext cx="9025466" cy="2087648"/>
          </a:xfrm>
        </p:spPr>
        <p:txBody>
          <a:bodyPr/>
          <a:lstStyle/>
          <a:p>
            <a:endParaRPr lang="en-US" b="0" dirty="0" smtClean="0"/>
          </a:p>
          <a:p>
            <a:endParaRPr lang="en-US" b="0" dirty="0"/>
          </a:p>
          <a:p>
            <a:endParaRPr lang="en-US" b="0" dirty="0" smtClean="0"/>
          </a:p>
          <a:p>
            <a:endParaRPr lang="en-US" b="0" dirty="0"/>
          </a:p>
          <a:p>
            <a:endParaRPr lang="en-US" b="0" dirty="0" smtClean="0"/>
          </a:p>
          <a:p>
            <a:endParaRPr lang="en-US" b="0" dirty="0"/>
          </a:p>
          <a:p>
            <a:r>
              <a:rPr lang="en-US" b="0" dirty="0" smtClean="0"/>
              <a:t>Exceptional Student Services Unit</a:t>
            </a:r>
          </a:p>
          <a:p>
            <a:r>
              <a:rPr lang="en-US" b="0" dirty="0" smtClean="0"/>
              <a:t>Office of Learning Supports</a:t>
            </a:r>
            <a:endParaRPr lang="en-US" b="0" dirty="0"/>
          </a:p>
        </p:txBody>
      </p:sp>
      <p:sp>
        <p:nvSpPr>
          <p:cNvPr id="5" name="Title 4"/>
          <p:cNvSpPr>
            <a:spLocks noGrp="1"/>
          </p:cNvSpPr>
          <p:nvPr>
            <p:ph type="title"/>
          </p:nvPr>
        </p:nvSpPr>
        <p:spPr>
          <a:xfrm>
            <a:off x="380999" y="1752093"/>
            <a:ext cx="8341851" cy="2988150"/>
          </a:xfrm>
        </p:spPr>
        <p:txBody>
          <a:bodyPr/>
          <a:lstStyle/>
          <a:p>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smtClean="0"/>
              <a:t>Step One: ENSURE SHARED KNOWLEDGE</a:t>
            </a:r>
            <a:r>
              <a:rPr lang="en-US" sz="2400" dirty="0"/>
              <a:t/>
            </a:r>
            <a:br>
              <a:rPr lang="en-US" sz="2400" dirty="0"/>
            </a:br>
            <a:r>
              <a:rPr lang="en-US" sz="2400" dirty="0" smtClean="0"/>
              <a:t/>
            </a:r>
            <a:br>
              <a:rPr lang="en-US" sz="2400" dirty="0" smtClean="0"/>
            </a:br>
            <a:r>
              <a:rPr lang="en-US" sz="2400" dirty="0" smtClean="0"/>
              <a:t>What, Why, Who, When, Why and How of Family, School, and Community Partnering</a:t>
            </a:r>
            <a:endParaRPr lang="en-US" sz="3200" b="1" dirty="0"/>
          </a:p>
        </p:txBody>
      </p:sp>
    </p:spTree>
    <p:extLst>
      <p:ext uri="{BB962C8B-B14F-4D97-AF65-F5344CB8AC3E}">
        <p14:creationId xmlns:p14="http://schemas.microsoft.com/office/powerpoint/2010/main" val="324361307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lgn="ctr">
              <a:buNone/>
            </a:pPr>
            <a:endParaRPr lang="en-US" altLang="ja-JP" b="0" dirty="0" smtClean="0"/>
          </a:p>
          <a:p>
            <a:pPr marL="45720" indent="0" algn="ctr">
              <a:buNone/>
            </a:pPr>
            <a:endParaRPr lang="en-US" altLang="ja-JP" b="0" dirty="0"/>
          </a:p>
          <a:p>
            <a:pPr marL="45720" indent="0" algn="ctr">
              <a:buNone/>
            </a:pPr>
            <a:endParaRPr lang="en-US" altLang="ja-JP" b="0" dirty="0" smtClean="0"/>
          </a:p>
          <a:p>
            <a:pPr marL="45720" indent="0" algn="ctr">
              <a:buNone/>
            </a:pPr>
            <a:endParaRPr lang="en-US" altLang="ja-JP" b="0" dirty="0"/>
          </a:p>
          <a:p>
            <a:pPr marL="45720" indent="0" algn="ctr">
              <a:buNone/>
            </a:pPr>
            <a:endParaRPr lang="en-US" altLang="ja-JP" b="0" dirty="0" smtClean="0"/>
          </a:p>
          <a:p>
            <a:pPr marL="45720" indent="0" algn="ctr">
              <a:buNone/>
            </a:pPr>
            <a:endParaRPr lang="en-US" altLang="ja-JP" b="0" dirty="0"/>
          </a:p>
          <a:p>
            <a:pPr marL="45720" indent="0" algn="ctr">
              <a:buNone/>
            </a:pPr>
            <a:endParaRPr lang="en-US" altLang="ja-JP" i="1" dirty="0"/>
          </a:p>
          <a:p>
            <a:pPr marL="45720" indent="0" algn="ctr">
              <a:buNone/>
            </a:pPr>
            <a:endParaRPr lang="en-US" altLang="ja-JP" sz="1200" b="0" i="1" dirty="0" smtClean="0">
              <a:solidFill>
                <a:schemeClr val="bg2">
                  <a:lumMod val="50000"/>
                </a:schemeClr>
              </a:solidFill>
            </a:endParaRPr>
          </a:p>
          <a:p>
            <a:pPr marL="45720" indent="0" algn="ctr">
              <a:buNone/>
            </a:pPr>
            <a:r>
              <a:rPr lang="en-US" altLang="ja-JP" b="0" i="1" dirty="0" smtClean="0">
                <a:solidFill>
                  <a:schemeClr val="bg2">
                    <a:lumMod val="50000"/>
                  </a:schemeClr>
                </a:solidFill>
              </a:rPr>
              <a:t>Active </a:t>
            </a:r>
            <a:r>
              <a:rPr lang="en-US" altLang="ja-JP" b="0" i="1" dirty="0">
                <a:solidFill>
                  <a:schemeClr val="bg2">
                    <a:lumMod val="50000"/>
                  </a:schemeClr>
                </a:solidFill>
              </a:rPr>
              <a:t>partnering is a relationship demanding close</a:t>
            </a:r>
            <a:br>
              <a:rPr lang="en-US" altLang="ja-JP" b="0" i="1" dirty="0">
                <a:solidFill>
                  <a:schemeClr val="bg2">
                    <a:lumMod val="50000"/>
                  </a:schemeClr>
                </a:solidFill>
              </a:rPr>
            </a:br>
            <a:r>
              <a:rPr lang="en-US" altLang="ja-JP" b="0" i="1" dirty="0">
                <a:solidFill>
                  <a:schemeClr val="bg2">
                    <a:lumMod val="50000"/>
                  </a:schemeClr>
                </a:solidFill>
              </a:rPr>
              <a:t>collaboration, communication, and coordination between parties having shared responsibilities</a:t>
            </a:r>
            <a:r>
              <a:rPr lang="en-US" altLang="ja-JP" b="0" i="1" dirty="0" smtClean="0">
                <a:solidFill>
                  <a:schemeClr val="bg2">
                    <a:lumMod val="50000"/>
                  </a:schemeClr>
                </a:solidFill>
              </a:rPr>
              <a:t>.</a:t>
            </a:r>
          </a:p>
          <a:p>
            <a:pPr marL="45720" indent="0" algn="ctr">
              <a:buNone/>
            </a:pPr>
            <a:r>
              <a:rPr lang="en-US" altLang="ja-JP" sz="2000" b="0" dirty="0" smtClean="0">
                <a:solidFill>
                  <a:schemeClr val="bg2">
                    <a:lumMod val="50000"/>
                  </a:schemeClr>
                </a:solidFill>
              </a:rPr>
              <a:t>(</a:t>
            </a:r>
            <a:r>
              <a:rPr lang="en-US" altLang="ja-JP" sz="2000" b="0" dirty="0">
                <a:solidFill>
                  <a:schemeClr val="bg2">
                    <a:lumMod val="50000"/>
                  </a:schemeClr>
                </a:solidFill>
              </a:rPr>
              <a:t>adapted from Christenson &amp; Sheridan, 2001)</a:t>
            </a:r>
            <a:endParaRPr lang="en-US" sz="2000" b="0" dirty="0">
              <a:solidFill>
                <a:schemeClr val="bg2">
                  <a:lumMod val="50000"/>
                </a:schemeClr>
              </a:solidFill>
            </a:endParaRPr>
          </a:p>
          <a:p>
            <a:pPr marL="45720" indent="0">
              <a:buNone/>
            </a:pPr>
            <a:endParaRPr lang="en-US" dirty="0"/>
          </a:p>
        </p:txBody>
      </p:sp>
      <p:sp>
        <p:nvSpPr>
          <p:cNvPr id="3" name="Title 2"/>
          <p:cNvSpPr>
            <a:spLocks noGrp="1"/>
          </p:cNvSpPr>
          <p:nvPr>
            <p:ph type="title"/>
          </p:nvPr>
        </p:nvSpPr>
        <p:spPr/>
        <p:txBody>
          <a:bodyPr/>
          <a:lstStyle/>
          <a:p>
            <a:r>
              <a:rPr lang="en-US" sz="3200" dirty="0" smtClean="0"/>
              <a:t>Family, School, and Community Partnering (FSCP)</a:t>
            </a:r>
            <a:endParaRPr lang="en-US" sz="3200" dirty="0"/>
          </a:p>
        </p:txBody>
      </p:sp>
      <p:sp>
        <p:nvSpPr>
          <p:cNvPr id="4" name="Title 1"/>
          <p:cNvSpPr txBox="1">
            <a:spLocks/>
          </p:cNvSpPr>
          <p:nvPr/>
        </p:nvSpPr>
        <p:spPr bwMode="auto">
          <a:xfrm>
            <a:off x="524933" y="1896533"/>
            <a:ext cx="8237327" cy="2895600"/>
          </a:xfrm>
          <a:prstGeom prst="rect">
            <a:avLst/>
          </a:prstGeom>
          <a:solidFill>
            <a:srgbClr val="785F55"/>
          </a:solidFill>
          <a:ln>
            <a:miter lim="800000"/>
            <a:headEnd/>
            <a:tailEnd/>
          </a:ln>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3600" b="0" i="0" kern="1200" cap="none" spc="200" baseline="0">
                <a:ln>
                  <a:noFill/>
                </a:ln>
                <a:solidFill>
                  <a:schemeClr val="bg1"/>
                </a:solidFill>
                <a:effectLst/>
                <a:latin typeface="Museo Slab 500"/>
                <a:ea typeface="+mj-ea"/>
                <a:cs typeface="Museo Slab 500"/>
              </a:defRPr>
            </a:lvl1pPr>
          </a:lstStyle>
          <a:p>
            <a:pPr>
              <a:defRPr/>
            </a:pPr>
            <a:r>
              <a:rPr lang="en-US" sz="3200" dirty="0" smtClean="0">
                <a:solidFill>
                  <a:srgbClr val="EFE7D5"/>
                </a:solidFill>
                <a:ea typeface="ＭＳ Ｐゴシック" pitchFamily="34" charset="-128"/>
              </a:rPr>
              <a:t>WHAT?</a:t>
            </a:r>
          </a:p>
          <a:p>
            <a:pPr marL="457200" indent="-457200" algn="l">
              <a:buFont typeface="Arial"/>
              <a:buChar char="•"/>
              <a:defRPr/>
            </a:pPr>
            <a:r>
              <a:rPr lang="en-US" sz="2800" dirty="0" smtClean="0">
                <a:solidFill>
                  <a:srgbClr val="EFE7D5"/>
                </a:solidFill>
                <a:ea typeface="ＭＳ Ｐゴシック" pitchFamily="34" charset="-128"/>
              </a:rPr>
              <a:t>Definitions</a:t>
            </a:r>
          </a:p>
          <a:p>
            <a:pPr marL="457200" indent="-457200" algn="l">
              <a:buFont typeface="Arial"/>
              <a:buChar char="•"/>
              <a:defRPr/>
            </a:pPr>
            <a:r>
              <a:rPr lang="en-US" sz="2800" dirty="0" smtClean="0">
                <a:solidFill>
                  <a:srgbClr val="EFE7D5"/>
                </a:solidFill>
                <a:ea typeface="ＭＳ Ｐゴシック" pitchFamily="34" charset="-128"/>
              </a:rPr>
              <a:t>Multi-Tiered, Layered FSCP  </a:t>
            </a:r>
          </a:p>
          <a:p>
            <a:pPr marL="457200" indent="-457200" algn="l">
              <a:buFont typeface="Arial"/>
              <a:buChar char="•"/>
              <a:defRPr/>
            </a:pPr>
            <a:r>
              <a:rPr lang="en-US" sz="2800" dirty="0" smtClean="0">
                <a:solidFill>
                  <a:srgbClr val="EFE7D5"/>
                </a:solidFill>
                <a:ea typeface="ＭＳ Ｐゴシック" pitchFamily="34" charset="-128"/>
              </a:rPr>
              <a:t>National Standards for Family-School Partnerships</a:t>
            </a:r>
          </a:p>
          <a:p>
            <a:pPr marL="457200" indent="-457200" algn="l">
              <a:buFont typeface="Arial"/>
              <a:buChar char="•"/>
              <a:defRPr/>
            </a:pPr>
            <a:r>
              <a:rPr lang="en-US" sz="2800" dirty="0" smtClean="0">
                <a:solidFill>
                  <a:srgbClr val="EFE7D5"/>
                </a:solidFill>
                <a:ea typeface="ＭＳ Ｐゴシック" pitchFamily="34" charset="-128"/>
              </a:rPr>
              <a:t>Dual Capacity Framework</a:t>
            </a:r>
            <a:endParaRPr lang="en-US" sz="2800" dirty="0">
              <a:solidFill>
                <a:srgbClr val="EFE7D5"/>
              </a:solidFill>
              <a:ea typeface="ＭＳ Ｐゴシック" pitchFamily="34" charset="-128"/>
            </a:endParaRPr>
          </a:p>
          <a:p>
            <a:pPr algn="l">
              <a:defRPr/>
            </a:pPr>
            <a:endParaRPr lang="en-US" sz="2600" dirty="0" smtClean="0">
              <a:solidFill>
                <a:srgbClr val="EFE7D5"/>
              </a:solidFill>
              <a:ea typeface="ＭＳ Ｐゴシック" pitchFamily="34" charset="-128"/>
            </a:endParaRPr>
          </a:p>
        </p:txBody>
      </p:sp>
    </p:spTree>
    <p:extLst>
      <p:ext uri="{BB962C8B-B14F-4D97-AF65-F5344CB8AC3E}">
        <p14:creationId xmlns:p14="http://schemas.microsoft.com/office/powerpoint/2010/main" val="151531007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6"/>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dirty="0" smtClean="0">
                <a:latin typeface="Museo Slab 500" pitchFamily="50" charset="0"/>
                <a:ea typeface="ＭＳ Ｐゴシック" pitchFamily="34" charset="-128"/>
              </a:rPr>
              <a:t>Partnering Principles</a:t>
            </a:r>
          </a:p>
        </p:txBody>
      </p:sp>
      <p:sp>
        <p:nvSpPr>
          <p:cNvPr id="21506" name="Rectangle 7"/>
          <p:cNvSpPr>
            <a:spLocks noGrp="1" noChangeArrowheads="1"/>
          </p:cNvSpPr>
          <p:nvPr>
            <p:ph type="body" idx="1"/>
          </p:nvPr>
        </p:nvSpPr>
        <p:spPr bwMode="auto">
          <a:xfrm>
            <a:off x="457199" y="1844566"/>
            <a:ext cx="8573911" cy="43276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nSpc>
                <a:spcPct val="90000"/>
              </a:lnSpc>
            </a:pPr>
            <a:r>
              <a:rPr lang="en-US" sz="2800" dirty="0">
                <a:ea typeface="ＭＳ Ｐゴシック" pitchFamily="34" charset="-128"/>
              </a:rPr>
              <a:t>The focus is always on student success</a:t>
            </a:r>
          </a:p>
          <a:p>
            <a:pPr>
              <a:lnSpc>
                <a:spcPct val="90000"/>
              </a:lnSpc>
            </a:pPr>
            <a:endParaRPr lang="en-US" sz="2800" dirty="0" smtClean="0">
              <a:ea typeface="ＭＳ Ｐゴシック" pitchFamily="34" charset="-128"/>
            </a:endParaRPr>
          </a:p>
          <a:p>
            <a:pPr>
              <a:lnSpc>
                <a:spcPct val="90000"/>
              </a:lnSpc>
            </a:pPr>
            <a:r>
              <a:rPr lang="en-US" sz="2800" dirty="0" smtClean="0">
                <a:ea typeface="ＭＳ Ｐゴシック" pitchFamily="34" charset="-128"/>
              </a:rPr>
              <a:t>It is about ongoing, sustainable,</a:t>
            </a:r>
            <a:br>
              <a:rPr lang="en-US" sz="2800" dirty="0" smtClean="0">
                <a:ea typeface="ＭＳ Ｐゴシック" pitchFamily="34" charset="-128"/>
              </a:rPr>
            </a:br>
            <a:r>
              <a:rPr lang="en-US" sz="2800" dirty="0" smtClean="0">
                <a:ea typeface="ＭＳ Ｐゴシック" pitchFamily="34" charset="-128"/>
              </a:rPr>
              <a:t>intentional relationships</a:t>
            </a:r>
            <a:br>
              <a:rPr lang="en-US" sz="2800" dirty="0" smtClean="0">
                <a:ea typeface="ＭＳ Ｐゴシック" pitchFamily="34" charset="-128"/>
              </a:rPr>
            </a:br>
            <a:endParaRPr lang="en-US" sz="2800" dirty="0" smtClean="0">
              <a:ea typeface="ＭＳ Ｐゴシック" pitchFamily="34" charset="-128"/>
            </a:endParaRPr>
          </a:p>
          <a:p>
            <a:r>
              <a:rPr lang="en-US" sz="2800" dirty="0">
                <a:ea typeface="ＭＳ Ｐゴシック" pitchFamily="34" charset="-128"/>
              </a:rPr>
              <a:t>Differences </a:t>
            </a:r>
            <a:r>
              <a:rPr lang="en-US" sz="2800" dirty="0" smtClean="0">
                <a:ea typeface="ＭＳ Ｐゴシック" pitchFamily="34" charset="-128"/>
              </a:rPr>
              <a:t>are directly addressed, </a:t>
            </a:r>
            <a:r>
              <a:rPr lang="en-US" sz="2800" dirty="0">
                <a:ea typeface="ＭＳ Ｐゴシック" pitchFamily="34" charset="-128"/>
              </a:rPr>
              <a:t>so that</a:t>
            </a:r>
            <a:r>
              <a:rPr lang="en-US" sz="2800" dirty="0" smtClean="0">
                <a:ea typeface="ＭＳ Ｐゴシック" pitchFamily="34" charset="-128"/>
              </a:rPr>
              <a:t>:</a:t>
            </a:r>
            <a:endParaRPr lang="en-US" sz="2800" dirty="0">
              <a:ea typeface="ＭＳ Ｐゴシック" pitchFamily="34" charset="-128"/>
            </a:endParaRPr>
          </a:p>
          <a:p>
            <a:pPr lvl="1"/>
            <a:r>
              <a:rPr lang="en-US" sz="2800" dirty="0">
                <a:ea typeface="ＭＳ Ｐゴシック" pitchFamily="34" charset="-128"/>
              </a:rPr>
              <a:t>students see their worlds working </a:t>
            </a:r>
            <a:r>
              <a:rPr lang="en-US" sz="2800" dirty="0" smtClean="0">
                <a:ea typeface="ＭＳ Ｐゴシック" pitchFamily="34" charset="-128"/>
              </a:rPr>
              <a:t>together.</a:t>
            </a:r>
            <a:endParaRPr lang="en-US" sz="2800" dirty="0">
              <a:ea typeface="ＭＳ Ｐゴシック" pitchFamily="34" charset="-128"/>
            </a:endParaRPr>
          </a:p>
          <a:p>
            <a:pPr lvl="1"/>
            <a:r>
              <a:rPr lang="en-US" sz="2800" dirty="0">
                <a:ea typeface="ＭＳ Ｐゴシック" pitchFamily="34" charset="-128"/>
              </a:rPr>
              <a:t>a</a:t>
            </a:r>
            <a:r>
              <a:rPr lang="en-US" sz="2800" dirty="0" smtClean="0">
                <a:ea typeface="ＭＳ Ｐゴシック" pitchFamily="34" charset="-128"/>
              </a:rPr>
              <a:t> forum is created for understanding </a:t>
            </a:r>
            <a:r>
              <a:rPr lang="en-US" sz="2800" dirty="0">
                <a:ea typeface="ＭＳ Ｐゴシック" pitchFamily="34" charset="-128"/>
              </a:rPr>
              <a:t>the culture of the family and the culture of the </a:t>
            </a:r>
            <a:r>
              <a:rPr lang="en-US" sz="2800" dirty="0" smtClean="0">
                <a:ea typeface="ＭＳ Ｐゴシック" pitchFamily="34" charset="-128"/>
              </a:rPr>
              <a:t>school</a:t>
            </a:r>
            <a:r>
              <a:rPr lang="en-US" sz="2800" dirty="0">
                <a:ea typeface="ＭＳ Ｐゴシック" pitchFamily="34" charset="-128"/>
              </a:rPr>
              <a:t> </a:t>
            </a:r>
            <a:r>
              <a:rPr lang="en-US" sz="2800" dirty="0" smtClean="0">
                <a:ea typeface="ＭＳ Ｐゴシック" pitchFamily="34" charset="-128"/>
              </a:rPr>
              <a:t>(cultural sharing). </a:t>
            </a:r>
            <a:endParaRPr lang="en-US" sz="2400" dirty="0">
              <a:ea typeface="ＭＳ Ｐゴシック" pitchFamily="34" charset="-128"/>
            </a:endParaRPr>
          </a:p>
          <a:p>
            <a:pPr marL="45720" indent="0">
              <a:lnSpc>
                <a:spcPct val="90000"/>
              </a:lnSpc>
              <a:buNone/>
            </a:pPr>
            <a:r>
              <a:rPr lang="en-US" sz="1600" b="0" dirty="0" smtClean="0">
                <a:ea typeface="ＭＳ Ｐゴシック" pitchFamily="34" charset="-128"/>
              </a:rPr>
              <a:t>(Garcia Coll </a:t>
            </a:r>
            <a:r>
              <a:rPr lang="en-US" sz="1600" b="0" dirty="0">
                <a:ea typeface="ＭＳ Ｐゴシック" pitchFamily="34" charset="-128"/>
              </a:rPr>
              <a:t>&amp; Chatman, 2005)</a:t>
            </a:r>
            <a:endParaRPr lang="en-US" sz="1600" b="0" dirty="0" smtClean="0">
              <a:ea typeface="ＭＳ Ｐゴシック" pitchFamily="34" charset="-128"/>
            </a:endParaRPr>
          </a:p>
          <a:p>
            <a:pPr eaLnBrk="1" hangingPunct="1">
              <a:lnSpc>
                <a:spcPct val="90000"/>
              </a:lnSpc>
            </a:pPr>
            <a:endParaRPr lang="en-US" sz="2800" dirty="0" smtClean="0">
              <a:ea typeface="ＭＳ Ｐゴシック" pitchFamily="34" charset="-128"/>
            </a:endParaRPr>
          </a:p>
        </p:txBody>
      </p:sp>
      <p:pic>
        <p:nvPicPr>
          <p:cNvPr id="5" name="Picture 4"/>
          <p:cNvPicPr>
            <a:picLocks noChangeAspect="1"/>
          </p:cNvPicPr>
          <p:nvPr/>
        </p:nvPicPr>
        <p:blipFill>
          <a:blip r:embed="rId3"/>
          <a:stretch>
            <a:fillRect/>
          </a:stretch>
        </p:blipFill>
        <p:spPr>
          <a:xfrm>
            <a:off x="6806206" y="1410241"/>
            <a:ext cx="1956054" cy="2639648"/>
          </a:xfrm>
          <a:prstGeom prst="rect">
            <a:avLst/>
          </a:prstGeom>
          <a:ln>
            <a:solidFill>
              <a:schemeClr val="accent1">
                <a:lumMod val="75000"/>
              </a:schemeClr>
            </a:solidFill>
          </a:ln>
        </p:spPr>
      </p:pic>
    </p:spTree>
    <p:extLst>
      <p:ext uri="{BB962C8B-B14F-4D97-AF65-F5344CB8AC3E}">
        <p14:creationId xmlns:p14="http://schemas.microsoft.com/office/powerpoint/2010/main" val="28310962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lstStyle/>
          <a:p>
            <a:r>
              <a:rPr lang="en-US" i="1" dirty="0">
                <a:solidFill>
                  <a:schemeClr val="bg2">
                    <a:lumMod val="25000"/>
                  </a:schemeClr>
                </a:solidFill>
              </a:rPr>
              <a:t> </a:t>
            </a:r>
            <a:r>
              <a:rPr lang="en-US" sz="2000" i="1" dirty="0">
                <a:solidFill>
                  <a:schemeClr val="tx1"/>
                </a:solidFill>
              </a:rPr>
              <a:t>Family and Community Partnering </a:t>
            </a:r>
            <a:r>
              <a:rPr lang="en-US" sz="2000" b="0" dirty="0">
                <a:solidFill>
                  <a:schemeClr val="tx1"/>
                </a:solidFill>
              </a:rPr>
              <a:t>is the collaboration </a:t>
            </a:r>
            <a:r>
              <a:rPr lang="en-US" sz="2000" b="0" dirty="0" smtClean="0">
                <a:solidFill>
                  <a:schemeClr val="tx1"/>
                </a:solidFill>
              </a:rPr>
              <a:t>of schools</a:t>
            </a:r>
            <a:r>
              <a:rPr lang="en-US" sz="2000" b="0" dirty="0">
                <a:solidFill>
                  <a:schemeClr val="tx1"/>
                </a:solidFill>
              </a:rPr>
              <a:t>, families, and communities as equal partners in improving learner, classroom, school, and district outcomes. </a:t>
            </a:r>
            <a:r>
              <a:rPr lang="en-US" sz="1600" b="0" dirty="0">
                <a:solidFill>
                  <a:schemeClr val="tx1"/>
                </a:solidFill>
              </a:rPr>
              <a:t>(CDE, 2013</a:t>
            </a:r>
            <a:r>
              <a:rPr lang="en-US" sz="1600" b="0" dirty="0" smtClean="0">
                <a:solidFill>
                  <a:schemeClr val="tx1"/>
                </a:solidFill>
              </a:rPr>
              <a:t>)</a:t>
            </a:r>
          </a:p>
          <a:p>
            <a:pPr marL="45720" indent="0">
              <a:buNone/>
            </a:pPr>
            <a:endParaRPr lang="en-US" sz="1600" b="0" dirty="0" smtClean="0">
              <a:solidFill>
                <a:schemeClr val="tx1"/>
              </a:solidFill>
            </a:endParaRPr>
          </a:p>
          <a:p>
            <a:r>
              <a:rPr lang="en-US" sz="2000" b="0" dirty="0">
                <a:solidFill>
                  <a:schemeClr val="tx1"/>
                </a:solidFill>
              </a:rPr>
              <a:t>I</a:t>
            </a:r>
            <a:r>
              <a:rPr lang="en-US" sz="2000" b="0" dirty="0" smtClean="0">
                <a:solidFill>
                  <a:schemeClr val="tx1"/>
                </a:solidFill>
              </a:rPr>
              <a:t>n effective</a:t>
            </a:r>
            <a:r>
              <a:rPr lang="en-US" sz="2000" dirty="0" smtClean="0">
                <a:solidFill>
                  <a:schemeClr val="tx1"/>
                </a:solidFill>
              </a:rPr>
              <a:t> </a:t>
            </a:r>
            <a:r>
              <a:rPr lang="en-US" sz="2000" i="1" dirty="0" smtClean="0">
                <a:solidFill>
                  <a:schemeClr val="tx1"/>
                </a:solidFill>
              </a:rPr>
              <a:t>Family and Community</a:t>
            </a:r>
            <a:r>
              <a:rPr lang="en-US" sz="2000" dirty="0" smtClean="0">
                <a:solidFill>
                  <a:schemeClr val="tx1"/>
                </a:solidFill>
              </a:rPr>
              <a:t> </a:t>
            </a:r>
            <a:r>
              <a:rPr lang="en-US" sz="2000" i="1" dirty="0" smtClean="0">
                <a:solidFill>
                  <a:schemeClr val="tx1"/>
                </a:solidFill>
              </a:rPr>
              <a:t>Partnering</a:t>
            </a:r>
            <a:r>
              <a:rPr lang="en-US" sz="2000" dirty="0">
                <a:solidFill>
                  <a:schemeClr val="tx1"/>
                </a:solidFill>
              </a:rPr>
              <a:t>,</a:t>
            </a:r>
            <a:r>
              <a:rPr lang="en-US" sz="2000" b="0" dirty="0">
                <a:solidFill>
                  <a:schemeClr val="tx1"/>
                </a:solidFill>
              </a:rPr>
              <a:t> each stakeholder shares </a:t>
            </a:r>
            <a:r>
              <a:rPr lang="en-US" sz="2000" b="0" dirty="0" smtClean="0">
                <a:solidFill>
                  <a:schemeClr val="tx1"/>
                </a:solidFill>
              </a:rPr>
              <a:t>responsibility </a:t>
            </a:r>
            <a:r>
              <a:rPr lang="en-US" sz="2000" b="0" dirty="0">
                <a:solidFill>
                  <a:schemeClr val="tx1"/>
                </a:solidFill>
              </a:rPr>
              <a:t>for learner</a:t>
            </a:r>
            <a:r>
              <a:rPr lang="en-US" altLang="ja-JP" sz="2000" b="0" dirty="0">
                <a:solidFill>
                  <a:schemeClr val="tx1"/>
                </a:solidFill>
              </a:rPr>
              <a:t>s’ success by</a:t>
            </a:r>
            <a:r>
              <a:rPr lang="en-US" altLang="ja-JP" sz="2000" dirty="0" smtClean="0">
                <a:solidFill>
                  <a:schemeClr val="tx1"/>
                </a:solidFill>
              </a:rPr>
              <a:t>:</a:t>
            </a:r>
            <a:endParaRPr lang="en-US" altLang="ja-JP" dirty="0">
              <a:solidFill>
                <a:schemeClr val="tx1"/>
              </a:solidFill>
            </a:endParaRPr>
          </a:p>
          <a:p>
            <a:pPr marL="1195070" lvl="3">
              <a:buFont typeface="Arial" pitchFamily="34" charset="0"/>
              <a:buChar char="•"/>
            </a:pPr>
            <a:r>
              <a:rPr lang="en-US" sz="2200" dirty="0">
                <a:solidFill>
                  <a:schemeClr val="tx1"/>
                </a:solidFill>
              </a:rPr>
              <a:t>  establishing and sustaining trusting relationships;</a:t>
            </a:r>
          </a:p>
          <a:p>
            <a:pPr marL="1195070" lvl="3">
              <a:buFont typeface="Arial" pitchFamily="34" charset="0"/>
              <a:buChar char="•"/>
            </a:pPr>
            <a:r>
              <a:rPr lang="en-US" sz="2200" dirty="0">
                <a:solidFill>
                  <a:schemeClr val="tx1"/>
                </a:solidFill>
              </a:rPr>
              <a:t>  understanding and integrating family and school culture;</a:t>
            </a:r>
          </a:p>
          <a:p>
            <a:pPr marL="1195070" lvl="3">
              <a:buFont typeface="Arial" pitchFamily="34" charset="0"/>
              <a:buChar char="•"/>
            </a:pPr>
            <a:r>
              <a:rPr lang="en-US" sz="2200" dirty="0">
                <a:solidFill>
                  <a:schemeClr val="tx1"/>
                </a:solidFill>
              </a:rPr>
              <a:t>  maintaining two-way communication;</a:t>
            </a:r>
          </a:p>
          <a:p>
            <a:pPr marL="1195070" lvl="3">
              <a:buFont typeface="Arial" pitchFamily="34" charset="0"/>
              <a:buChar char="•"/>
            </a:pPr>
            <a:r>
              <a:rPr lang="en-US" sz="2200" dirty="0">
                <a:solidFill>
                  <a:schemeClr val="tx1"/>
                </a:solidFill>
              </a:rPr>
              <a:t>  engaging in collaborative problem-solving:</a:t>
            </a:r>
          </a:p>
          <a:p>
            <a:pPr marL="1195070" lvl="3">
              <a:buFont typeface="Arial" pitchFamily="34" charset="0"/>
              <a:buChar char="•"/>
            </a:pPr>
            <a:r>
              <a:rPr lang="en-US" sz="2200" dirty="0">
                <a:solidFill>
                  <a:schemeClr val="tx1"/>
                </a:solidFill>
              </a:rPr>
              <a:t>  coordinating learning at home, school, and in the </a:t>
            </a:r>
          </a:p>
          <a:p>
            <a:pPr marL="1012190" lvl="3" indent="0">
              <a:buNone/>
            </a:pPr>
            <a:r>
              <a:rPr lang="en-US" sz="2200" dirty="0">
                <a:solidFill>
                  <a:schemeClr val="tx1"/>
                </a:solidFill>
              </a:rPr>
              <a:t> </a:t>
            </a:r>
            <a:r>
              <a:rPr lang="en-US" sz="2200" dirty="0" smtClean="0">
                <a:solidFill>
                  <a:schemeClr val="tx1"/>
                </a:solidFill>
              </a:rPr>
              <a:t>    community</a:t>
            </a:r>
            <a:r>
              <a:rPr lang="en-US" sz="2200" dirty="0">
                <a:solidFill>
                  <a:schemeClr val="tx1"/>
                </a:solidFill>
              </a:rPr>
              <a:t>, using data; </a:t>
            </a:r>
          </a:p>
          <a:p>
            <a:pPr marL="1195070" lvl="3">
              <a:buFont typeface="Arial" pitchFamily="34" charset="0"/>
              <a:buChar char="•"/>
            </a:pPr>
            <a:r>
              <a:rPr lang="en-US" sz="2200" dirty="0">
                <a:solidFill>
                  <a:schemeClr val="tx1"/>
                </a:solidFill>
              </a:rPr>
              <a:t>  acknowledging and celebrating progress.</a:t>
            </a:r>
            <a:br>
              <a:rPr lang="en-US" sz="2200" dirty="0">
                <a:solidFill>
                  <a:schemeClr val="tx1"/>
                </a:solidFill>
              </a:rPr>
            </a:br>
            <a:r>
              <a:rPr lang="en-US" sz="1600" dirty="0">
                <a:solidFill>
                  <a:schemeClr val="tx1"/>
                </a:solidFill>
              </a:rPr>
              <a:t>(CDE, 2010)</a:t>
            </a:r>
          </a:p>
          <a:p>
            <a:endParaRPr lang="en-US" dirty="0"/>
          </a:p>
        </p:txBody>
      </p:sp>
      <p:sp>
        <p:nvSpPr>
          <p:cNvPr id="10" name="Title 9"/>
          <p:cNvSpPr>
            <a:spLocks noGrp="1"/>
          </p:cNvSpPr>
          <p:nvPr>
            <p:ph type="title"/>
          </p:nvPr>
        </p:nvSpPr>
        <p:spPr/>
        <p:txBody>
          <a:bodyPr/>
          <a:lstStyle/>
          <a:p>
            <a:r>
              <a:rPr lang="en-US" dirty="0" smtClean="0">
                <a:latin typeface="Museo Slab 500"/>
                <a:cs typeface="Museo Slab 500"/>
              </a:rPr>
              <a:t>Research-Based Partnering Definitions</a:t>
            </a:r>
            <a:endParaRPr lang="en-US" dirty="0">
              <a:latin typeface="Museo Slab 500"/>
              <a:cs typeface="Museo Slab 500"/>
            </a:endParaRPr>
          </a:p>
        </p:txBody>
      </p:sp>
    </p:spTree>
    <p:extLst>
      <p:ext uri="{BB962C8B-B14F-4D97-AF65-F5344CB8AC3E}">
        <p14:creationId xmlns:p14="http://schemas.microsoft.com/office/powerpoint/2010/main" val="1617426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6"/>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dirty="0" smtClean="0">
                <a:latin typeface="Museo 500"/>
                <a:ea typeface="ＭＳ Ｐゴシック" pitchFamily="34" charset="-128"/>
                <a:cs typeface="Museo 500"/>
              </a:rPr>
              <a:t>More Partnering Definitions </a:t>
            </a:r>
          </a:p>
        </p:txBody>
      </p:sp>
      <p:sp>
        <p:nvSpPr>
          <p:cNvPr id="21506" name="Rectangle 7"/>
          <p:cNvSpPr>
            <a:spLocks noGrp="1" noChangeArrowheads="1"/>
          </p:cNvSpPr>
          <p:nvPr>
            <p:ph type="body" idx="1"/>
          </p:nvPr>
        </p:nvSpPr>
        <p:spPr bwMode="auto">
          <a:xfrm>
            <a:off x="457200" y="1646237"/>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lvl="1">
              <a:lnSpc>
                <a:spcPct val="90000"/>
              </a:lnSpc>
            </a:pPr>
            <a:endParaRPr lang="en-US" sz="2000" dirty="0" smtClean="0">
              <a:ea typeface="ＭＳ Ｐゴシック" pitchFamily="34" charset="-128"/>
            </a:endParaRPr>
          </a:p>
          <a:p>
            <a:pPr lvl="1">
              <a:lnSpc>
                <a:spcPct val="90000"/>
              </a:lnSpc>
            </a:pPr>
            <a:r>
              <a:rPr lang="en-US" sz="2000" dirty="0" smtClean="0">
                <a:solidFill>
                  <a:schemeClr val="tx1">
                    <a:lumMod val="75000"/>
                  </a:schemeClr>
                </a:solidFill>
                <a:ea typeface="ＭＳ Ｐゴシック" pitchFamily="34" charset="-128"/>
              </a:rPr>
              <a:t>Family-school partnering can be defined as the collaboration that drives student achievement. (Flamboyan Foundation, 2013)</a:t>
            </a:r>
          </a:p>
          <a:p>
            <a:pPr marL="365760" lvl="1" indent="0">
              <a:buNone/>
            </a:pPr>
            <a:r>
              <a:rPr lang="en-US" sz="2000" dirty="0" smtClean="0">
                <a:solidFill>
                  <a:schemeClr val="tx1">
                    <a:lumMod val="75000"/>
                  </a:schemeClr>
                </a:solidFill>
              </a:rPr>
              <a:t> </a:t>
            </a:r>
            <a:endParaRPr lang="en-US" sz="2000" dirty="0">
              <a:solidFill>
                <a:schemeClr val="tx1">
                  <a:lumMod val="75000"/>
                </a:schemeClr>
              </a:solidFill>
            </a:endParaRPr>
          </a:p>
          <a:p>
            <a:pPr lvl="1"/>
            <a:r>
              <a:rPr lang="en-US" sz="2000" dirty="0">
                <a:solidFill>
                  <a:schemeClr val="tx1">
                    <a:lumMod val="75000"/>
                  </a:schemeClr>
                </a:solidFill>
              </a:rPr>
              <a:t>Partnering is being on the same team and sharing goals and knowledge. (Family Member, 2014</a:t>
            </a:r>
            <a:r>
              <a:rPr lang="en-US" sz="2000" dirty="0" smtClean="0">
                <a:solidFill>
                  <a:schemeClr val="tx1">
                    <a:lumMod val="75000"/>
                  </a:schemeClr>
                </a:solidFill>
              </a:rPr>
              <a:t>)</a:t>
            </a:r>
          </a:p>
          <a:p>
            <a:pPr marL="365760" lvl="1" indent="0">
              <a:buNone/>
            </a:pPr>
            <a:endParaRPr lang="en-US" sz="2000" dirty="0">
              <a:solidFill>
                <a:schemeClr val="tx1">
                  <a:lumMod val="75000"/>
                </a:schemeClr>
              </a:solidFill>
            </a:endParaRPr>
          </a:p>
          <a:p>
            <a:pPr lvl="1"/>
            <a:r>
              <a:rPr lang="en-US" sz="2000" dirty="0" smtClean="0">
                <a:solidFill>
                  <a:schemeClr val="tx1">
                    <a:lumMod val="75000"/>
                  </a:schemeClr>
                </a:solidFill>
              </a:rPr>
              <a:t>Family</a:t>
            </a:r>
            <a:r>
              <a:rPr lang="en-US" sz="2000" dirty="0">
                <a:solidFill>
                  <a:schemeClr val="tx1">
                    <a:lumMod val="75000"/>
                  </a:schemeClr>
                </a:solidFill>
              </a:rPr>
              <a:t>-school partnering is sharing responsibility for a student’s school success. (Lines, Miller, &amp; Arthur-Stanley, 2011</a:t>
            </a:r>
            <a:r>
              <a:rPr lang="en-US" sz="2000" dirty="0" smtClean="0">
                <a:solidFill>
                  <a:schemeClr val="tx1">
                    <a:lumMod val="75000"/>
                  </a:schemeClr>
                </a:solidFill>
              </a:rPr>
              <a:t>)</a:t>
            </a:r>
          </a:p>
          <a:p>
            <a:pPr marL="365760" lvl="1" indent="0">
              <a:buNone/>
            </a:pPr>
            <a:endParaRPr lang="en-US" sz="1800" dirty="0" smtClean="0">
              <a:solidFill>
                <a:schemeClr val="tx1">
                  <a:lumMod val="75000"/>
                </a:schemeClr>
              </a:solidFill>
              <a:ea typeface="ＭＳ Ｐゴシック" pitchFamily="34" charset="-128"/>
            </a:endParaRPr>
          </a:p>
          <a:p>
            <a:pPr lvl="1"/>
            <a:r>
              <a:rPr lang="en-US" sz="2000" dirty="0" smtClean="0">
                <a:solidFill>
                  <a:schemeClr val="tx1">
                    <a:lumMod val="75000"/>
                  </a:schemeClr>
                </a:solidFill>
                <a:ea typeface="ＭＳ Ｐゴシック" pitchFamily="34" charset="-128"/>
              </a:rPr>
              <a:t>Partnering is coordinating learning between home and school by communicating and collaborating. (School Intervention Team, 2012)</a:t>
            </a:r>
          </a:p>
          <a:p>
            <a:pPr eaLnBrk="1" hangingPunct="1">
              <a:lnSpc>
                <a:spcPct val="90000"/>
              </a:lnSpc>
            </a:pPr>
            <a:endParaRPr lang="en-US" sz="2800" dirty="0" smtClean="0">
              <a:ea typeface="ＭＳ Ｐゴシック" pitchFamily="34" charset="-128"/>
            </a:endParaRPr>
          </a:p>
        </p:txBody>
      </p:sp>
    </p:spTree>
    <p:extLst>
      <p:ext uri="{BB962C8B-B14F-4D97-AF65-F5344CB8AC3E}">
        <p14:creationId xmlns:p14="http://schemas.microsoft.com/office/powerpoint/2010/main" val="4884312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380999" y="2031999"/>
            <a:ext cx="8407893" cy="4094479"/>
          </a:xfrm>
        </p:spPr>
        <p:txBody>
          <a:bodyPr/>
          <a:lstStyle/>
          <a:p>
            <a:pPr>
              <a:lnSpc>
                <a:spcPct val="80000"/>
              </a:lnSpc>
              <a:spcBef>
                <a:spcPts val="900"/>
              </a:spcBef>
            </a:pPr>
            <a:r>
              <a:rPr lang="en-US" sz="2800" dirty="0">
                <a:ea typeface="ＭＳ Ｐゴシック" pitchFamily="34" charset="-128"/>
              </a:rPr>
              <a:t>Words:</a:t>
            </a:r>
            <a:r>
              <a:rPr lang="ja-JP" altLang="en-US" sz="2800" b="0" dirty="0">
                <a:ea typeface="ＭＳ Ｐゴシック" pitchFamily="34" charset="-128"/>
              </a:rPr>
              <a:t>“</a:t>
            </a:r>
            <a:r>
              <a:rPr lang="en-US" altLang="ja-JP" sz="2800" b="0" dirty="0">
                <a:ea typeface="ＭＳ Ｐゴシック" pitchFamily="34" charset="-128"/>
              </a:rPr>
              <a:t>WE</a:t>
            </a:r>
            <a:r>
              <a:rPr lang="ja-JP" altLang="en-US" sz="2800" b="0" dirty="0">
                <a:ea typeface="ＭＳ Ｐゴシック" pitchFamily="34" charset="-128"/>
              </a:rPr>
              <a:t>”</a:t>
            </a:r>
            <a:r>
              <a:rPr lang="en-US" altLang="ja-JP" sz="2800" b="0" dirty="0">
                <a:ea typeface="ＭＳ Ｐゴシック" pitchFamily="34" charset="-128"/>
              </a:rPr>
              <a:t>, </a:t>
            </a:r>
            <a:r>
              <a:rPr lang="ja-JP" altLang="en-US" sz="2800" b="0" dirty="0">
                <a:ea typeface="ＭＳ Ｐゴシック" pitchFamily="34" charset="-128"/>
              </a:rPr>
              <a:t>“</a:t>
            </a:r>
            <a:r>
              <a:rPr lang="en-US" altLang="ja-JP" sz="2800" b="0" dirty="0">
                <a:ea typeface="ＭＳ Ｐゴシック" pitchFamily="34" charset="-128"/>
              </a:rPr>
              <a:t>OUR</a:t>
            </a:r>
            <a:r>
              <a:rPr lang="ja-JP" altLang="en-US" sz="2800" b="0" dirty="0">
                <a:ea typeface="ＭＳ Ｐゴシック" pitchFamily="34" charset="-128"/>
              </a:rPr>
              <a:t>”</a:t>
            </a:r>
            <a:r>
              <a:rPr lang="en-US" altLang="ja-JP" sz="2800" b="0" dirty="0">
                <a:ea typeface="ＭＳ Ｐゴシック" pitchFamily="34" charset="-128"/>
              </a:rPr>
              <a:t>, </a:t>
            </a:r>
            <a:r>
              <a:rPr lang="ja-JP" altLang="en-US" sz="2800" b="0" dirty="0">
                <a:ea typeface="ＭＳ Ｐゴシック" pitchFamily="34" charset="-128"/>
              </a:rPr>
              <a:t>“</a:t>
            </a:r>
            <a:r>
              <a:rPr lang="en-US" altLang="ja-JP" sz="2800" b="0" dirty="0">
                <a:ea typeface="ＭＳ Ｐゴシック" pitchFamily="34" charset="-128"/>
              </a:rPr>
              <a:t>US</a:t>
            </a:r>
            <a:r>
              <a:rPr lang="ja-JP" altLang="en-US" sz="2800" b="0" dirty="0">
                <a:ea typeface="ＭＳ Ｐゴシック" pitchFamily="34" charset="-128"/>
              </a:rPr>
              <a:t>”</a:t>
            </a:r>
            <a:endParaRPr lang="en-US" altLang="ja-JP" sz="2800" b="0" dirty="0">
              <a:ea typeface="ＭＳ Ｐゴシック" pitchFamily="34" charset="-128"/>
            </a:endParaRPr>
          </a:p>
          <a:p>
            <a:pPr>
              <a:lnSpc>
                <a:spcPct val="80000"/>
              </a:lnSpc>
              <a:spcBef>
                <a:spcPts val="900"/>
              </a:spcBef>
            </a:pPr>
            <a:r>
              <a:rPr lang="en-US" sz="2800" dirty="0">
                <a:ea typeface="ＭＳ Ｐゴシック" pitchFamily="34" charset="-128"/>
              </a:rPr>
              <a:t>Goals: </a:t>
            </a:r>
            <a:r>
              <a:rPr lang="en-US" sz="2800" b="0" dirty="0">
                <a:ea typeface="ＭＳ Ｐゴシック" pitchFamily="34" charset="-128"/>
              </a:rPr>
              <a:t>What do we want to ACHIEVE TOGETHER?</a:t>
            </a:r>
          </a:p>
          <a:p>
            <a:pPr>
              <a:lnSpc>
                <a:spcPct val="80000"/>
              </a:lnSpc>
              <a:spcBef>
                <a:spcPts val="900"/>
              </a:spcBef>
            </a:pPr>
            <a:r>
              <a:rPr lang="en-US" sz="2800" dirty="0">
                <a:ea typeface="ＭＳ Ｐゴシック" pitchFamily="34" charset="-128"/>
              </a:rPr>
              <a:t>Roles: </a:t>
            </a:r>
            <a:r>
              <a:rPr lang="en-US" sz="2800" b="0" dirty="0">
                <a:ea typeface="ＭＳ Ｐゴシック" pitchFamily="34" charset="-128"/>
              </a:rPr>
              <a:t>How can WE PARTNER around that?</a:t>
            </a:r>
          </a:p>
          <a:p>
            <a:pPr>
              <a:lnSpc>
                <a:spcPct val="80000"/>
              </a:lnSpc>
              <a:spcBef>
                <a:spcPts val="900"/>
              </a:spcBef>
            </a:pPr>
            <a:r>
              <a:rPr lang="en-US" sz="2800" dirty="0">
                <a:ea typeface="ＭＳ Ｐゴシック" pitchFamily="34" charset="-128"/>
              </a:rPr>
              <a:t>Data: </a:t>
            </a:r>
            <a:r>
              <a:rPr lang="en-US" sz="2800" b="0" dirty="0">
                <a:ea typeface="ＭＳ Ｐゴシック" pitchFamily="34" charset="-128"/>
              </a:rPr>
              <a:t>How will WE KNOW it is working?</a:t>
            </a:r>
          </a:p>
          <a:p>
            <a:pPr>
              <a:lnSpc>
                <a:spcPct val="80000"/>
              </a:lnSpc>
              <a:spcBef>
                <a:spcPts val="900"/>
              </a:spcBef>
            </a:pPr>
            <a:r>
              <a:rPr lang="en-US" sz="2800" dirty="0">
                <a:ea typeface="ＭＳ Ｐゴシック" pitchFamily="34" charset="-128"/>
              </a:rPr>
              <a:t>Input: </a:t>
            </a:r>
            <a:r>
              <a:rPr lang="en-US" sz="2800" b="0" dirty="0">
                <a:ea typeface="ＭＳ Ｐゴシック" pitchFamily="34" charset="-128"/>
              </a:rPr>
              <a:t>What does the family or school or community resource THINK, FEEL, KNOW?</a:t>
            </a:r>
          </a:p>
          <a:p>
            <a:pPr>
              <a:lnSpc>
                <a:spcPct val="80000"/>
              </a:lnSpc>
              <a:spcBef>
                <a:spcPts val="900"/>
              </a:spcBef>
            </a:pPr>
            <a:r>
              <a:rPr lang="en-US" sz="2800" dirty="0">
                <a:ea typeface="ＭＳ Ｐゴシック" pitchFamily="34" charset="-128"/>
              </a:rPr>
              <a:t>Decisions: </a:t>
            </a:r>
            <a:r>
              <a:rPr lang="en-US" sz="2800" b="0" dirty="0">
                <a:ea typeface="ＭＳ Ｐゴシック" pitchFamily="34" charset="-128"/>
              </a:rPr>
              <a:t>WE ALL are </a:t>
            </a:r>
            <a:r>
              <a:rPr lang="ja-JP" altLang="en-US" sz="2800" b="0" dirty="0">
                <a:ea typeface="ＭＳ Ｐゴシック" pitchFamily="34" charset="-128"/>
              </a:rPr>
              <a:t>“</a:t>
            </a:r>
            <a:r>
              <a:rPr lang="en-US" altLang="ja-JP" sz="2800" b="0" dirty="0">
                <a:ea typeface="ＭＳ Ｐゴシック" pitchFamily="34" charset="-128"/>
              </a:rPr>
              <a:t>at the table</a:t>
            </a:r>
            <a:r>
              <a:rPr lang="ja-JP" altLang="en-US" sz="2800" b="0" dirty="0">
                <a:ea typeface="ＭＳ Ｐゴシック" pitchFamily="34" charset="-128"/>
              </a:rPr>
              <a:t>”</a:t>
            </a:r>
            <a:r>
              <a:rPr lang="en-US" altLang="ja-JP" sz="2800" b="0" dirty="0">
                <a:ea typeface="ＭＳ Ｐゴシック" pitchFamily="34" charset="-128"/>
              </a:rPr>
              <a:t> and </a:t>
            </a:r>
            <a:r>
              <a:rPr lang="ja-JP" altLang="en-US" sz="2800" b="0" dirty="0">
                <a:ea typeface="ＭＳ Ｐゴシック" pitchFamily="34" charset="-128"/>
              </a:rPr>
              <a:t>“</a:t>
            </a:r>
            <a:r>
              <a:rPr lang="en-US" altLang="ja-JP" sz="2800" b="0" dirty="0">
                <a:ea typeface="ＭＳ Ｐゴシック" pitchFamily="34" charset="-128"/>
              </a:rPr>
              <a:t>on the team</a:t>
            </a:r>
            <a:r>
              <a:rPr lang="ja-JP" altLang="en-US" sz="2800" b="0" dirty="0">
                <a:ea typeface="ＭＳ Ｐゴシック" pitchFamily="34" charset="-128"/>
              </a:rPr>
              <a:t>”</a:t>
            </a:r>
            <a:r>
              <a:rPr lang="en-US" altLang="ja-JP" sz="2800" b="0" dirty="0">
                <a:ea typeface="ＭＳ Ｐゴシック" pitchFamily="34" charset="-128"/>
              </a:rPr>
              <a:t>. </a:t>
            </a:r>
          </a:p>
          <a:p>
            <a:pPr>
              <a:lnSpc>
                <a:spcPct val="80000"/>
              </a:lnSpc>
              <a:spcBef>
                <a:spcPts val="900"/>
              </a:spcBef>
            </a:pPr>
            <a:r>
              <a:rPr lang="en-US" sz="2800" dirty="0">
                <a:ea typeface="ＭＳ Ｐゴシック" pitchFamily="34" charset="-128"/>
              </a:rPr>
              <a:t>Responsibilities: </a:t>
            </a:r>
            <a:r>
              <a:rPr lang="en-US" sz="2800" b="0" dirty="0">
                <a:ea typeface="ＭＳ Ｐゴシック" pitchFamily="34" charset="-128"/>
              </a:rPr>
              <a:t>What are WE EACH doing?</a:t>
            </a:r>
          </a:p>
          <a:p>
            <a:pPr>
              <a:lnSpc>
                <a:spcPct val="80000"/>
              </a:lnSpc>
              <a:spcBef>
                <a:spcPts val="900"/>
              </a:spcBef>
            </a:pPr>
            <a:r>
              <a:rPr lang="en-US" sz="2800" dirty="0">
                <a:ea typeface="ＭＳ Ｐゴシック" pitchFamily="34" charset="-128"/>
              </a:rPr>
              <a:t>Students: </a:t>
            </a:r>
            <a:r>
              <a:rPr lang="en-US" sz="2800" b="0" dirty="0">
                <a:ea typeface="ＭＳ Ｐゴシック" pitchFamily="34" charset="-128"/>
              </a:rPr>
              <a:t>What is BEST for OUR student?</a:t>
            </a:r>
          </a:p>
          <a:p>
            <a:endParaRPr lang="en-US" sz="2800" dirty="0"/>
          </a:p>
        </p:txBody>
      </p:sp>
      <p:sp>
        <p:nvSpPr>
          <p:cNvPr id="10" name="Title 9"/>
          <p:cNvSpPr>
            <a:spLocks noGrp="1"/>
          </p:cNvSpPr>
          <p:nvPr>
            <p:ph type="title"/>
          </p:nvPr>
        </p:nvSpPr>
        <p:spPr/>
        <p:txBody>
          <a:bodyPr/>
          <a:lstStyle/>
          <a:p>
            <a:r>
              <a:rPr lang="en-US" dirty="0" smtClean="0"/>
              <a:t>Partnering Vocabulary</a:t>
            </a:r>
            <a:endParaRPr lang="en-US" dirty="0">
              <a:latin typeface="Museo Slab 500"/>
              <a:cs typeface="Museo Slab 500"/>
            </a:endParaRPr>
          </a:p>
        </p:txBody>
      </p:sp>
    </p:spTree>
    <p:extLst>
      <p:ext uri="{BB962C8B-B14F-4D97-AF65-F5344CB8AC3E}">
        <p14:creationId xmlns:p14="http://schemas.microsoft.com/office/powerpoint/2010/main" val="4138945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6406" y="123497"/>
            <a:ext cx="8229600" cy="1143000"/>
          </a:xfrm>
          <a:noFill/>
        </p:spPr>
        <p:txBody>
          <a:bodyPr>
            <a:normAutofit fontScale="90000"/>
          </a:bodyPr>
          <a:lstStyle/>
          <a:p>
            <a:r>
              <a:rPr lang="en-US" sz="3000" dirty="0"/>
              <a:t>Multi-Tiered Family, School, and Community Partnering: Supporting EVERY Student’s Learning</a:t>
            </a:r>
          </a:p>
        </p:txBody>
      </p:sp>
      <p:sp>
        <p:nvSpPr>
          <p:cNvPr id="11" name="TextBox 10"/>
          <p:cNvSpPr txBox="1"/>
          <p:nvPr/>
        </p:nvSpPr>
        <p:spPr>
          <a:xfrm>
            <a:off x="6473443" y="4983837"/>
            <a:ext cx="2220745" cy="1015663"/>
          </a:xfrm>
          <a:prstGeom prst="rect">
            <a:avLst/>
          </a:prstGeom>
          <a:noFill/>
        </p:spPr>
        <p:txBody>
          <a:bodyPr wrap="square" rtlCol="0">
            <a:spAutoFit/>
          </a:bodyPr>
          <a:lstStyle/>
          <a:p>
            <a:r>
              <a:rPr lang="en-US" sz="2000" dirty="0">
                <a:solidFill>
                  <a:srgbClr val="5C6670"/>
                </a:solidFill>
              </a:rPr>
              <a:t>“The Layered Continuum of Supports”</a:t>
            </a:r>
          </a:p>
        </p:txBody>
      </p:sp>
      <p:sp>
        <p:nvSpPr>
          <p:cNvPr id="10" name="TextBox 9"/>
          <p:cNvSpPr txBox="1"/>
          <p:nvPr/>
        </p:nvSpPr>
        <p:spPr>
          <a:xfrm>
            <a:off x="0" y="6211669"/>
            <a:ext cx="5923128" cy="646331"/>
          </a:xfrm>
          <a:prstGeom prst="rect">
            <a:avLst/>
          </a:prstGeom>
          <a:noFill/>
        </p:spPr>
        <p:txBody>
          <a:bodyPr wrap="square" rtlCol="0">
            <a:spAutoFit/>
          </a:bodyPr>
          <a:lstStyle/>
          <a:p>
            <a:r>
              <a:rPr lang="en-US" sz="1200" dirty="0">
                <a:solidFill>
                  <a:prstClr val="white">
                    <a:lumMod val="65000"/>
                  </a:prstClr>
                </a:solidFill>
              </a:rPr>
              <a:t>(Note: Visual graphic</a:t>
            </a:r>
          </a:p>
          <a:p>
            <a:r>
              <a:rPr lang="en-US" sz="1200" dirty="0">
                <a:solidFill>
                  <a:prstClr val="white">
                    <a:lumMod val="65000"/>
                  </a:prstClr>
                </a:solidFill>
              </a:rPr>
              <a:t>Representation</a:t>
            </a:r>
          </a:p>
          <a:p>
            <a:r>
              <a:rPr lang="en-US" sz="1200" dirty="0">
                <a:solidFill>
                  <a:prstClr val="white">
                    <a:lumMod val="65000"/>
                  </a:prstClr>
                </a:solidFill>
              </a:rPr>
              <a:t>Adapted from </a:t>
            </a:r>
            <a:r>
              <a:rPr lang="en-US" sz="1200" dirty="0" smtClean="0">
                <a:solidFill>
                  <a:prstClr val="white">
                    <a:lumMod val="65000"/>
                  </a:prstClr>
                </a:solidFill>
              </a:rPr>
              <a:t>Practitioners</a:t>
            </a:r>
            <a:r>
              <a:rPr lang="en-US" sz="1200" dirty="0">
                <a:solidFill>
                  <a:prstClr val="white">
                    <a:lumMod val="65000"/>
                  </a:prstClr>
                </a:solidFill>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 y="1152197"/>
            <a:ext cx="8888413" cy="690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4236625" y="2244559"/>
            <a:ext cx="3854838" cy="2701339"/>
            <a:chOff x="4246940" y="2244595"/>
            <a:chExt cx="3854838" cy="2701339"/>
          </a:xfrm>
        </p:grpSpPr>
        <p:sp>
          <p:nvSpPr>
            <p:cNvPr id="5" name="TextBox 4"/>
            <p:cNvSpPr txBox="1"/>
            <p:nvPr/>
          </p:nvSpPr>
          <p:spPr>
            <a:xfrm rot="19312997">
              <a:off x="4246940" y="4545824"/>
              <a:ext cx="3016155" cy="400110"/>
            </a:xfrm>
            <a:prstGeom prst="rect">
              <a:avLst/>
            </a:prstGeom>
            <a:noFill/>
          </p:spPr>
          <p:txBody>
            <a:bodyPr wrap="square" rtlCol="0">
              <a:spAutoFit/>
            </a:bodyPr>
            <a:lstStyle/>
            <a:p>
              <a:pPr>
                <a:defRPr/>
              </a:pPr>
              <a:r>
                <a:rPr lang="en-US" sz="2000" kern="0" dirty="0" smtClean="0">
                  <a:solidFill>
                    <a:prstClr val="white"/>
                  </a:solidFill>
                </a:rPr>
                <a:t>Universal - Every Family</a:t>
              </a:r>
              <a:endParaRPr lang="en-US" sz="2000" kern="0" dirty="0">
                <a:solidFill>
                  <a:prstClr val="white"/>
                </a:solidFill>
              </a:endParaRPr>
            </a:p>
          </p:txBody>
        </p:sp>
        <p:sp>
          <p:nvSpPr>
            <p:cNvPr id="6" name="TextBox 5"/>
            <p:cNvSpPr txBox="1"/>
            <p:nvPr/>
          </p:nvSpPr>
          <p:spPr>
            <a:xfrm rot="19312997">
              <a:off x="6223368" y="2244595"/>
              <a:ext cx="1631576" cy="523220"/>
            </a:xfrm>
            <a:prstGeom prst="rect">
              <a:avLst/>
            </a:prstGeom>
            <a:noFill/>
          </p:spPr>
          <p:txBody>
            <a:bodyPr wrap="square" rtlCol="0">
              <a:spAutoFit/>
            </a:bodyPr>
            <a:lstStyle/>
            <a:p>
              <a:pPr algn="ctr">
                <a:defRPr/>
              </a:pPr>
              <a:r>
                <a:rPr lang="en-US" sz="1400" kern="0" dirty="0" smtClean="0">
                  <a:solidFill>
                    <a:prstClr val="white"/>
                  </a:solidFill>
                </a:rPr>
                <a:t>Intensive –  Few </a:t>
              </a:r>
            </a:p>
            <a:p>
              <a:pPr algn="ctr">
                <a:defRPr/>
              </a:pPr>
              <a:r>
                <a:rPr lang="en-US" sz="1400" kern="0" dirty="0">
                  <a:solidFill>
                    <a:prstClr val="white"/>
                  </a:solidFill>
                </a:rPr>
                <a:t>F</a:t>
              </a:r>
              <a:r>
                <a:rPr lang="en-US" sz="1400" kern="0" dirty="0" smtClean="0">
                  <a:solidFill>
                    <a:prstClr val="white"/>
                  </a:solidFill>
                </a:rPr>
                <a:t>amilies</a:t>
              </a:r>
              <a:endParaRPr lang="en-US" sz="1400" kern="0" dirty="0">
                <a:solidFill>
                  <a:prstClr val="white"/>
                </a:solidFill>
              </a:endParaRPr>
            </a:p>
          </p:txBody>
        </p:sp>
        <p:sp>
          <p:nvSpPr>
            <p:cNvPr id="7" name="TextBox 6"/>
            <p:cNvSpPr txBox="1"/>
            <p:nvPr/>
          </p:nvSpPr>
          <p:spPr>
            <a:xfrm rot="19312997">
              <a:off x="5085623" y="3340469"/>
              <a:ext cx="3016155" cy="338554"/>
            </a:xfrm>
            <a:prstGeom prst="rect">
              <a:avLst/>
            </a:prstGeom>
            <a:noFill/>
          </p:spPr>
          <p:txBody>
            <a:bodyPr wrap="square" rtlCol="0">
              <a:spAutoFit/>
            </a:bodyPr>
            <a:lstStyle/>
            <a:p>
              <a:pPr algn="ctr">
                <a:defRPr/>
              </a:pPr>
              <a:r>
                <a:rPr lang="en-US" sz="1600" kern="0" dirty="0" smtClean="0">
                  <a:solidFill>
                    <a:prstClr val="white"/>
                  </a:solidFill>
                </a:rPr>
                <a:t>Targeted – Some Families</a:t>
              </a:r>
              <a:endParaRPr lang="en-US" sz="1600" kern="0" dirty="0">
                <a:solidFill>
                  <a:prstClr val="white"/>
                </a:solidFill>
              </a:endParaRPr>
            </a:p>
          </p:txBody>
        </p:sp>
      </p:grpSp>
    </p:spTree>
    <p:extLst>
      <p:ext uri="{BB962C8B-B14F-4D97-AF65-F5344CB8AC3E}">
        <p14:creationId xmlns:p14="http://schemas.microsoft.com/office/powerpoint/2010/main" val="31465683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52400" y="304800"/>
            <a:ext cx="8991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buFontTx/>
              <a:buNone/>
            </a:pPr>
            <a:r>
              <a:rPr lang="en-US" sz="3200" dirty="0">
                <a:solidFill>
                  <a:srgbClr val="FFFFFF"/>
                </a:solidFill>
                <a:latin typeface="Museo Slab 500" pitchFamily="50" charset="0"/>
              </a:rPr>
              <a:t>National Standards for Family-School Partnerships (National PTA</a:t>
            </a:r>
            <a:r>
              <a:rPr lang="en-US" sz="3200" dirty="0" smtClean="0">
                <a:solidFill>
                  <a:srgbClr val="FFFFFF"/>
                </a:solidFill>
                <a:latin typeface="Museo Slab 500" pitchFamily="50" charset="0"/>
              </a:rPr>
              <a:t>, 2008</a:t>
            </a:r>
            <a:r>
              <a:rPr lang="en-US" sz="3200" dirty="0">
                <a:solidFill>
                  <a:srgbClr val="FFFFFF"/>
                </a:solidFill>
                <a:latin typeface="Museo Slab 500" pitchFamily="50" charset="0"/>
              </a:rPr>
              <a:t>)</a:t>
            </a:r>
          </a:p>
        </p:txBody>
      </p:sp>
      <p:sp>
        <p:nvSpPr>
          <p:cNvPr id="4" name="TextBox 3"/>
          <p:cNvSpPr txBox="1"/>
          <p:nvPr/>
        </p:nvSpPr>
        <p:spPr>
          <a:xfrm>
            <a:off x="1151467" y="1803400"/>
            <a:ext cx="7738533" cy="4739760"/>
          </a:xfrm>
          <a:prstGeom prst="rect">
            <a:avLst/>
          </a:prstGeom>
          <a:noFill/>
        </p:spPr>
        <p:txBody>
          <a:bodyPr wrap="square" rtlCol="0">
            <a:spAutoFit/>
          </a:bodyPr>
          <a:lstStyle/>
          <a:p>
            <a:pPr>
              <a:buFontTx/>
              <a:buNone/>
            </a:pPr>
            <a:endParaRPr lang="en-US" sz="3200" b="1" dirty="0">
              <a:solidFill>
                <a:srgbClr val="FAAB67"/>
              </a:solidFill>
              <a:ea typeface="ＭＳ Ｐゴシック" pitchFamily="34" charset="-128"/>
            </a:endParaRPr>
          </a:p>
          <a:p>
            <a:pPr marL="457200" indent="-457200">
              <a:buFont typeface="Arial"/>
              <a:buChar char="•"/>
            </a:pPr>
            <a:r>
              <a:rPr lang="en-US" sz="3600" dirty="0">
                <a:solidFill>
                  <a:schemeClr val="tx1">
                    <a:lumMod val="75000"/>
                  </a:schemeClr>
                </a:solidFill>
                <a:ea typeface="ＭＳ Ｐゴシック" pitchFamily="34" charset="-128"/>
              </a:rPr>
              <a:t>Welcoming All Families</a:t>
            </a:r>
          </a:p>
          <a:p>
            <a:pPr marL="457200" indent="-457200">
              <a:buFont typeface="Arial"/>
              <a:buChar char="•"/>
            </a:pPr>
            <a:r>
              <a:rPr lang="en-US" sz="3600" dirty="0">
                <a:solidFill>
                  <a:schemeClr val="tx1">
                    <a:lumMod val="75000"/>
                  </a:schemeClr>
                </a:solidFill>
                <a:ea typeface="ＭＳ Ｐゴシック" pitchFamily="34" charset="-128"/>
              </a:rPr>
              <a:t>Communicating Effectively</a:t>
            </a:r>
          </a:p>
          <a:p>
            <a:pPr marL="457200" indent="-457200">
              <a:buFont typeface="Arial"/>
              <a:buChar char="•"/>
            </a:pPr>
            <a:r>
              <a:rPr lang="en-US" sz="3600" dirty="0">
                <a:solidFill>
                  <a:schemeClr val="tx1">
                    <a:lumMod val="75000"/>
                  </a:schemeClr>
                </a:solidFill>
                <a:ea typeface="ＭＳ Ｐゴシック" pitchFamily="34" charset="-128"/>
              </a:rPr>
              <a:t>Supporting Student Success</a:t>
            </a:r>
          </a:p>
          <a:p>
            <a:pPr marL="457200" indent="-457200">
              <a:buFont typeface="Arial"/>
              <a:buChar char="•"/>
            </a:pPr>
            <a:r>
              <a:rPr lang="en-US" sz="3600" dirty="0">
                <a:solidFill>
                  <a:schemeClr val="tx1">
                    <a:lumMod val="75000"/>
                  </a:schemeClr>
                </a:solidFill>
                <a:ea typeface="ＭＳ Ｐゴシック" pitchFamily="34" charset="-128"/>
              </a:rPr>
              <a:t>Speaking Up for Every Child</a:t>
            </a:r>
          </a:p>
          <a:p>
            <a:pPr marL="457200" indent="-457200">
              <a:buFont typeface="Arial"/>
              <a:buChar char="•"/>
            </a:pPr>
            <a:r>
              <a:rPr lang="en-US" sz="3600" dirty="0">
                <a:solidFill>
                  <a:schemeClr val="tx1">
                    <a:lumMod val="75000"/>
                  </a:schemeClr>
                </a:solidFill>
                <a:ea typeface="ＭＳ Ｐゴシック" pitchFamily="34" charset="-128"/>
              </a:rPr>
              <a:t>Sharing Power</a:t>
            </a:r>
          </a:p>
          <a:p>
            <a:pPr marL="457200" indent="-457200">
              <a:buFont typeface="Arial"/>
              <a:buChar char="•"/>
            </a:pPr>
            <a:r>
              <a:rPr lang="en-US" sz="3600" dirty="0">
                <a:solidFill>
                  <a:schemeClr val="tx1">
                    <a:lumMod val="75000"/>
                  </a:schemeClr>
                </a:solidFill>
                <a:ea typeface="ＭＳ Ｐゴシック" pitchFamily="34" charset="-128"/>
              </a:rPr>
              <a:t>Collaborating with Community</a:t>
            </a:r>
          </a:p>
          <a:p>
            <a:pPr>
              <a:buFontTx/>
              <a:buNone/>
            </a:pPr>
            <a:endParaRPr lang="en-US" b="1" dirty="0">
              <a:solidFill>
                <a:srgbClr val="FAAB67"/>
              </a:solidFill>
              <a:ea typeface="ＭＳ Ｐゴシック" pitchFamily="34" charset="-128"/>
            </a:endParaRPr>
          </a:p>
          <a:p>
            <a:pPr>
              <a:buFontTx/>
              <a:buNone/>
            </a:pPr>
            <a:endParaRPr lang="en-US" b="1" dirty="0">
              <a:solidFill>
                <a:srgbClr val="FAAB67"/>
              </a:solidFill>
              <a:ea typeface="ＭＳ Ｐゴシック" pitchFamily="34" charset="-128"/>
            </a:endParaRPr>
          </a:p>
          <a:p>
            <a:pPr>
              <a:buFontTx/>
              <a:buNone/>
            </a:pPr>
            <a:endParaRPr lang="en-US" b="1" dirty="0">
              <a:solidFill>
                <a:srgbClr val="FAAB67"/>
              </a:solidFill>
              <a:ea typeface="ＭＳ Ｐゴシック" pitchFamily="34" charset="-128"/>
            </a:endParaRPr>
          </a:p>
        </p:txBody>
      </p:sp>
    </p:spTree>
    <p:extLst>
      <p:ext uri="{BB962C8B-B14F-4D97-AF65-F5344CB8AC3E}">
        <p14:creationId xmlns:p14="http://schemas.microsoft.com/office/powerpoint/2010/main" val="59682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5467" y="88900"/>
            <a:ext cx="8626793" cy="1321341"/>
          </a:xfrm>
        </p:spPr>
        <p:txBody>
          <a:bodyPr/>
          <a:lstStyle/>
          <a:p>
            <a:r>
              <a:rPr lang="en-US" dirty="0">
                <a:latin typeface="Museo Slab 500" pitchFamily="50" charset="0"/>
              </a:rPr>
              <a:t>CDE Strategic Goals:</a:t>
            </a:r>
            <a:br>
              <a:rPr lang="en-US" dirty="0">
                <a:latin typeface="Museo Slab 500" pitchFamily="50" charset="0"/>
              </a:rPr>
            </a:br>
            <a:r>
              <a:rPr lang="en-US" sz="2400" i="1" dirty="0">
                <a:latin typeface="Museo Slab 500" pitchFamily="50" charset="0"/>
                <a:cs typeface="Calibri"/>
              </a:rPr>
              <a:t>Every </a:t>
            </a:r>
            <a:r>
              <a:rPr lang="en-US" sz="2400" i="1" dirty="0" smtClean="0">
                <a:latin typeface="Museo Slab 500" pitchFamily="50" charset="0"/>
                <a:cs typeface="Calibri"/>
              </a:rPr>
              <a:t>Student Every </a:t>
            </a:r>
            <a:r>
              <a:rPr lang="en-US" sz="2400" i="1" dirty="0">
                <a:latin typeface="Museo Slab 500" pitchFamily="50" charset="0"/>
                <a:cs typeface="Calibri"/>
              </a:rPr>
              <a:t>Step of the Way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90957178"/>
              </p:ext>
            </p:extLst>
          </p:nvPr>
        </p:nvGraphicFramePr>
        <p:xfrm>
          <a:off x="381000" y="1938338"/>
          <a:ext cx="8407400" cy="4406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3"/>
          <p:cNvGrpSpPr>
            <a:grpSpLocks/>
          </p:cNvGrpSpPr>
          <p:nvPr/>
        </p:nvGrpSpPr>
        <p:grpSpPr bwMode="auto">
          <a:xfrm>
            <a:off x="536233" y="3381375"/>
            <a:ext cx="355647" cy="722151"/>
            <a:chOff x="336" y="1296"/>
            <a:chExt cx="432" cy="864"/>
          </a:xfrm>
          <a:solidFill>
            <a:schemeClr val="accent1"/>
          </a:solidFill>
        </p:grpSpPr>
        <p:sp>
          <p:nvSpPr>
            <p:cNvPr id="7" name="Oval 54"/>
            <p:cNvSpPr>
              <a:spLocks noChangeArrowheads="1"/>
            </p:cNvSpPr>
            <p:nvPr/>
          </p:nvSpPr>
          <p:spPr bwMode="auto">
            <a:xfrm>
              <a:off x="432" y="1296"/>
              <a:ext cx="240" cy="240"/>
            </a:xfrm>
            <a:prstGeom prst="ellipse">
              <a:avLst/>
            </a:prstGeom>
            <a:grpFill/>
            <a:ln w="25400" algn="ctr">
              <a:solidFill>
                <a:schemeClr val="bg1"/>
              </a:solidFill>
              <a:round/>
              <a:headEnd/>
              <a:tailEnd/>
            </a:ln>
          </p:spPr>
          <p:txBody>
            <a:bodyPr wrap="none" anchor="ctr">
              <a:spAutoFit/>
            </a:bodyPr>
            <a:lstStyle/>
            <a:p>
              <a:pPr algn="ctr" fontAlgn="auto">
                <a:spcBef>
                  <a:spcPts val="0"/>
                </a:spcBef>
                <a:spcAft>
                  <a:spcPts val="0"/>
                </a:spcAft>
              </a:pPr>
              <a:endParaRPr lang="en-US" dirty="0">
                <a:solidFill>
                  <a:srgbClr val="000000"/>
                </a:solidFill>
                <a:latin typeface="Book Antiqua"/>
                <a:ea typeface="+mn-ea"/>
              </a:endParaRPr>
            </a:p>
          </p:txBody>
        </p:sp>
        <p:sp>
          <p:nvSpPr>
            <p:cNvPr id="8" name="Rectangle 55"/>
            <p:cNvSpPr>
              <a:spLocks noChangeArrowheads="1"/>
            </p:cNvSpPr>
            <p:nvPr/>
          </p:nvSpPr>
          <p:spPr bwMode="auto">
            <a:xfrm>
              <a:off x="336" y="1536"/>
              <a:ext cx="432" cy="288"/>
            </a:xfrm>
            <a:prstGeom prst="rect">
              <a:avLst/>
            </a:prstGeom>
            <a:grpFill/>
            <a:ln w="25400" algn="ctr">
              <a:solidFill>
                <a:schemeClr val="bg1"/>
              </a:solidFill>
              <a:miter lim="800000"/>
              <a:headEnd/>
              <a:tailEnd/>
            </a:ln>
          </p:spPr>
          <p:txBody>
            <a:bodyPr wrap="none" anchor="ctr">
              <a:spAutoFit/>
            </a:bodyPr>
            <a:lstStyle/>
            <a:p>
              <a:pPr algn="ctr" fontAlgn="auto">
                <a:spcBef>
                  <a:spcPts val="0"/>
                </a:spcBef>
                <a:spcAft>
                  <a:spcPts val="0"/>
                </a:spcAft>
              </a:pPr>
              <a:endParaRPr lang="en-US" dirty="0">
                <a:solidFill>
                  <a:srgbClr val="000000"/>
                </a:solidFill>
                <a:latin typeface="Book Antiqua"/>
                <a:ea typeface="+mn-ea"/>
              </a:endParaRPr>
            </a:p>
          </p:txBody>
        </p:sp>
        <p:sp>
          <p:nvSpPr>
            <p:cNvPr id="9" name="Rectangle 56"/>
            <p:cNvSpPr>
              <a:spLocks noChangeArrowheads="1"/>
            </p:cNvSpPr>
            <p:nvPr/>
          </p:nvSpPr>
          <p:spPr bwMode="auto">
            <a:xfrm>
              <a:off x="432" y="1824"/>
              <a:ext cx="240" cy="336"/>
            </a:xfrm>
            <a:prstGeom prst="rect">
              <a:avLst/>
            </a:prstGeom>
            <a:grpFill/>
            <a:ln w="25400" algn="ctr">
              <a:solidFill>
                <a:schemeClr val="bg1"/>
              </a:solidFill>
              <a:miter lim="800000"/>
              <a:headEnd/>
              <a:tailEnd/>
            </a:ln>
          </p:spPr>
          <p:txBody>
            <a:bodyPr wrap="none" anchor="ctr">
              <a:spAutoFit/>
            </a:bodyPr>
            <a:lstStyle/>
            <a:p>
              <a:pPr algn="ctr" fontAlgn="auto">
                <a:spcBef>
                  <a:spcPts val="0"/>
                </a:spcBef>
                <a:spcAft>
                  <a:spcPts val="0"/>
                </a:spcAft>
              </a:pPr>
              <a:endParaRPr lang="en-US" dirty="0">
                <a:solidFill>
                  <a:srgbClr val="000000"/>
                </a:solidFill>
                <a:latin typeface="Book Antiqua"/>
                <a:ea typeface="+mn-ea"/>
              </a:endParaRPr>
            </a:p>
          </p:txBody>
        </p:sp>
        <p:sp>
          <p:nvSpPr>
            <p:cNvPr id="10" name="Line 57"/>
            <p:cNvSpPr>
              <a:spLocks noChangeShapeType="1"/>
            </p:cNvSpPr>
            <p:nvPr/>
          </p:nvSpPr>
          <p:spPr bwMode="auto">
            <a:xfrm>
              <a:off x="432" y="1680"/>
              <a:ext cx="0" cy="144"/>
            </a:xfrm>
            <a:prstGeom prst="line">
              <a:avLst/>
            </a:prstGeom>
            <a:grpFill/>
            <a:ln w="25400">
              <a:solidFill>
                <a:schemeClr val="bg1"/>
              </a:solidFill>
              <a:round/>
              <a:headEnd/>
              <a:tailEnd/>
            </a:ln>
          </p:spPr>
          <p:txBody>
            <a:bodyPr>
              <a:spAutoFit/>
            </a:bodyPr>
            <a:lstStyle/>
            <a:p>
              <a:pPr fontAlgn="auto">
                <a:spcBef>
                  <a:spcPts val="0"/>
                </a:spcBef>
                <a:spcAft>
                  <a:spcPts val="0"/>
                </a:spcAft>
              </a:pPr>
              <a:endParaRPr lang="en-US" dirty="0">
                <a:solidFill>
                  <a:srgbClr val="000000"/>
                </a:solidFill>
                <a:latin typeface="Book Antiqua"/>
                <a:ea typeface="+mn-ea"/>
              </a:endParaRPr>
            </a:p>
          </p:txBody>
        </p:sp>
        <p:sp>
          <p:nvSpPr>
            <p:cNvPr id="11" name="Line 58"/>
            <p:cNvSpPr>
              <a:spLocks noChangeShapeType="1"/>
            </p:cNvSpPr>
            <p:nvPr/>
          </p:nvSpPr>
          <p:spPr bwMode="auto">
            <a:xfrm>
              <a:off x="672" y="1680"/>
              <a:ext cx="0" cy="144"/>
            </a:xfrm>
            <a:prstGeom prst="line">
              <a:avLst/>
            </a:prstGeom>
            <a:grpFill/>
            <a:ln w="25400">
              <a:solidFill>
                <a:schemeClr val="bg1"/>
              </a:solidFill>
              <a:round/>
              <a:headEnd/>
              <a:tailEnd/>
            </a:ln>
          </p:spPr>
          <p:txBody>
            <a:bodyPr>
              <a:spAutoFit/>
            </a:bodyPr>
            <a:lstStyle/>
            <a:p>
              <a:pPr fontAlgn="auto">
                <a:spcBef>
                  <a:spcPts val="0"/>
                </a:spcBef>
                <a:spcAft>
                  <a:spcPts val="0"/>
                </a:spcAft>
              </a:pPr>
              <a:endParaRPr lang="en-US" dirty="0">
                <a:solidFill>
                  <a:srgbClr val="000000"/>
                </a:solidFill>
                <a:latin typeface="Book Antiqua"/>
                <a:ea typeface="+mn-ea"/>
              </a:endParaRPr>
            </a:p>
          </p:txBody>
        </p:sp>
      </p:grpSp>
      <p:grpSp>
        <p:nvGrpSpPr>
          <p:cNvPr id="12" name="Group 53"/>
          <p:cNvGrpSpPr>
            <a:grpSpLocks/>
          </p:cNvGrpSpPr>
          <p:nvPr/>
        </p:nvGrpSpPr>
        <p:grpSpPr bwMode="auto">
          <a:xfrm>
            <a:off x="2736508" y="2883921"/>
            <a:ext cx="355647" cy="722151"/>
            <a:chOff x="336" y="1296"/>
            <a:chExt cx="432" cy="864"/>
          </a:xfrm>
          <a:solidFill>
            <a:schemeClr val="accent4"/>
          </a:solidFill>
        </p:grpSpPr>
        <p:sp>
          <p:nvSpPr>
            <p:cNvPr id="13" name="Oval 54"/>
            <p:cNvSpPr>
              <a:spLocks noChangeArrowheads="1"/>
            </p:cNvSpPr>
            <p:nvPr/>
          </p:nvSpPr>
          <p:spPr bwMode="auto">
            <a:xfrm>
              <a:off x="432" y="1296"/>
              <a:ext cx="240" cy="240"/>
            </a:xfrm>
            <a:prstGeom prst="ellipse">
              <a:avLst/>
            </a:prstGeom>
            <a:grpFill/>
            <a:ln w="25400" algn="ctr">
              <a:solidFill>
                <a:schemeClr val="bg1"/>
              </a:solidFill>
              <a:round/>
              <a:headEnd/>
              <a:tailEnd/>
            </a:ln>
          </p:spPr>
          <p:txBody>
            <a:bodyPr wrap="none" anchor="ctr">
              <a:spAutoFit/>
            </a:bodyPr>
            <a:lstStyle/>
            <a:p>
              <a:pPr algn="ctr" fontAlgn="auto">
                <a:spcBef>
                  <a:spcPts val="0"/>
                </a:spcBef>
                <a:spcAft>
                  <a:spcPts val="0"/>
                </a:spcAft>
              </a:pPr>
              <a:endParaRPr lang="en-US" dirty="0">
                <a:solidFill>
                  <a:srgbClr val="000000"/>
                </a:solidFill>
                <a:latin typeface="Book Antiqua"/>
                <a:ea typeface="+mn-ea"/>
              </a:endParaRPr>
            </a:p>
          </p:txBody>
        </p:sp>
        <p:sp>
          <p:nvSpPr>
            <p:cNvPr id="14" name="Rectangle 55"/>
            <p:cNvSpPr>
              <a:spLocks noChangeArrowheads="1"/>
            </p:cNvSpPr>
            <p:nvPr/>
          </p:nvSpPr>
          <p:spPr bwMode="auto">
            <a:xfrm>
              <a:off x="336" y="1536"/>
              <a:ext cx="432" cy="288"/>
            </a:xfrm>
            <a:prstGeom prst="rect">
              <a:avLst/>
            </a:prstGeom>
            <a:grpFill/>
            <a:ln w="25400" algn="ctr">
              <a:solidFill>
                <a:schemeClr val="bg1"/>
              </a:solidFill>
              <a:miter lim="800000"/>
              <a:headEnd/>
              <a:tailEnd/>
            </a:ln>
          </p:spPr>
          <p:txBody>
            <a:bodyPr wrap="none" anchor="ctr">
              <a:spAutoFit/>
            </a:bodyPr>
            <a:lstStyle/>
            <a:p>
              <a:pPr algn="ctr" fontAlgn="auto">
                <a:spcBef>
                  <a:spcPts val="0"/>
                </a:spcBef>
                <a:spcAft>
                  <a:spcPts val="0"/>
                </a:spcAft>
              </a:pPr>
              <a:endParaRPr lang="en-US" dirty="0">
                <a:solidFill>
                  <a:srgbClr val="000000"/>
                </a:solidFill>
                <a:latin typeface="Book Antiqua"/>
                <a:ea typeface="+mn-ea"/>
              </a:endParaRPr>
            </a:p>
          </p:txBody>
        </p:sp>
        <p:sp>
          <p:nvSpPr>
            <p:cNvPr id="15" name="Rectangle 56"/>
            <p:cNvSpPr>
              <a:spLocks noChangeArrowheads="1"/>
            </p:cNvSpPr>
            <p:nvPr/>
          </p:nvSpPr>
          <p:spPr bwMode="auto">
            <a:xfrm>
              <a:off x="432" y="1824"/>
              <a:ext cx="240" cy="336"/>
            </a:xfrm>
            <a:prstGeom prst="rect">
              <a:avLst/>
            </a:prstGeom>
            <a:grpFill/>
            <a:ln w="25400" algn="ctr">
              <a:solidFill>
                <a:schemeClr val="bg1"/>
              </a:solidFill>
              <a:miter lim="800000"/>
              <a:headEnd/>
              <a:tailEnd/>
            </a:ln>
          </p:spPr>
          <p:txBody>
            <a:bodyPr wrap="none" anchor="ctr">
              <a:spAutoFit/>
            </a:bodyPr>
            <a:lstStyle/>
            <a:p>
              <a:pPr algn="ctr" fontAlgn="auto">
                <a:spcBef>
                  <a:spcPts val="0"/>
                </a:spcBef>
                <a:spcAft>
                  <a:spcPts val="0"/>
                </a:spcAft>
              </a:pPr>
              <a:endParaRPr lang="en-US" dirty="0">
                <a:solidFill>
                  <a:srgbClr val="000000"/>
                </a:solidFill>
                <a:latin typeface="Book Antiqua"/>
                <a:ea typeface="+mn-ea"/>
              </a:endParaRPr>
            </a:p>
          </p:txBody>
        </p:sp>
        <p:sp>
          <p:nvSpPr>
            <p:cNvPr id="16" name="Line 57"/>
            <p:cNvSpPr>
              <a:spLocks noChangeShapeType="1"/>
            </p:cNvSpPr>
            <p:nvPr/>
          </p:nvSpPr>
          <p:spPr bwMode="auto">
            <a:xfrm>
              <a:off x="432" y="1680"/>
              <a:ext cx="0" cy="144"/>
            </a:xfrm>
            <a:prstGeom prst="line">
              <a:avLst/>
            </a:prstGeom>
            <a:grpFill/>
            <a:ln w="25400">
              <a:solidFill>
                <a:schemeClr val="bg1"/>
              </a:solidFill>
              <a:round/>
              <a:headEnd/>
              <a:tailEnd/>
            </a:ln>
          </p:spPr>
          <p:txBody>
            <a:bodyPr>
              <a:spAutoFit/>
            </a:bodyPr>
            <a:lstStyle/>
            <a:p>
              <a:pPr fontAlgn="auto">
                <a:spcBef>
                  <a:spcPts val="0"/>
                </a:spcBef>
                <a:spcAft>
                  <a:spcPts val="0"/>
                </a:spcAft>
              </a:pPr>
              <a:endParaRPr lang="en-US" dirty="0">
                <a:solidFill>
                  <a:srgbClr val="000000"/>
                </a:solidFill>
                <a:latin typeface="Book Antiqua"/>
                <a:ea typeface="+mn-ea"/>
              </a:endParaRPr>
            </a:p>
          </p:txBody>
        </p:sp>
        <p:sp>
          <p:nvSpPr>
            <p:cNvPr id="17" name="Line 58"/>
            <p:cNvSpPr>
              <a:spLocks noChangeShapeType="1"/>
            </p:cNvSpPr>
            <p:nvPr/>
          </p:nvSpPr>
          <p:spPr bwMode="auto">
            <a:xfrm>
              <a:off x="672" y="1680"/>
              <a:ext cx="0" cy="144"/>
            </a:xfrm>
            <a:prstGeom prst="line">
              <a:avLst/>
            </a:prstGeom>
            <a:grpFill/>
            <a:ln w="25400">
              <a:solidFill>
                <a:schemeClr val="bg1"/>
              </a:solidFill>
              <a:round/>
              <a:headEnd/>
              <a:tailEnd/>
            </a:ln>
          </p:spPr>
          <p:txBody>
            <a:bodyPr>
              <a:spAutoFit/>
            </a:bodyPr>
            <a:lstStyle/>
            <a:p>
              <a:pPr fontAlgn="auto">
                <a:spcBef>
                  <a:spcPts val="0"/>
                </a:spcBef>
                <a:spcAft>
                  <a:spcPts val="0"/>
                </a:spcAft>
              </a:pPr>
              <a:endParaRPr lang="en-US" dirty="0">
                <a:solidFill>
                  <a:srgbClr val="000000"/>
                </a:solidFill>
                <a:latin typeface="Book Antiqua"/>
                <a:ea typeface="+mn-ea"/>
              </a:endParaRPr>
            </a:p>
          </p:txBody>
        </p:sp>
      </p:grpSp>
      <p:grpSp>
        <p:nvGrpSpPr>
          <p:cNvPr id="18" name="Group 53"/>
          <p:cNvGrpSpPr>
            <a:grpSpLocks/>
          </p:cNvGrpSpPr>
          <p:nvPr/>
        </p:nvGrpSpPr>
        <p:grpSpPr bwMode="auto">
          <a:xfrm>
            <a:off x="4879633" y="2362368"/>
            <a:ext cx="355647" cy="722151"/>
            <a:chOff x="336" y="1296"/>
            <a:chExt cx="432" cy="864"/>
          </a:xfrm>
          <a:solidFill>
            <a:schemeClr val="accent5"/>
          </a:solidFill>
        </p:grpSpPr>
        <p:sp>
          <p:nvSpPr>
            <p:cNvPr id="19" name="Oval 54"/>
            <p:cNvSpPr>
              <a:spLocks noChangeArrowheads="1"/>
            </p:cNvSpPr>
            <p:nvPr/>
          </p:nvSpPr>
          <p:spPr bwMode="auto">
            <a:xfrm>
              <a:off x="432" y="1296"/>
              <a:ext cx="240" cy="240"/>
            </a:xfrm>
            <a:prstGeom prst="ellipse">
              <a:avLst/>
            </a:prstGeom>
            <a:grpFill/>
            <a:ln w="25400" algn="ctr">
              <a:solidFill>
                <a:schemeClr val="bg1"/>
              </a:solidFill>
              <a:round/>
              <a:headEnd/>
              <a:tailEnd/>
            </a:ln>
          </p:spPr>
          <p:txBody>
            <a:bodyPr wrap="none" anchor="ctr">
              <a:spAutoFit/>
            </a:bodyPr>
            <a:lstStyle/>
            <a:p>
              <a:pPr algn="ctr" fontAlgn="auto">
                <a:spcBef>
                  <a:spcPts val="0"/>
                </a:spcBef>
                <a:spcAft>
                  <a:spcPts val="0"/>
                </a:spcAft>
              </a:pPr>
              <a:endParaRPr lang="en-US" dirty="0">
                <a:solidFill>
                  <a:srgbClr val="000000"/>
                </a:solidFill>
                <a:latin typeface="Book Antiqua"/>
                <a:ea typeface="+mn-ea"/>
              </a:endParaRPr>
            </a:p>
          </p:txBody>
        </p:sp>
        <p:sp>
          <p:nvSpPr>
            <p:cNvPr id="20" name="Rectangle 55"/>
            <p:cNvSpPr>
              <a:spLocks noChangeArrowheads="1"/>
            </p:cNvSpPr>
            <p:nvPr/>
          </p:nvSpPr>
          <p:spPr bwMode="auto">
            <a:xfrm>
              <a:off x="336" y="1536"/>
              <a:ext cx="432" cy="288"/>
            </a:xfrm>
            <a:prstGeom prst="rect">
              <a:avLst/>
            </a:prstGeom>
            <a:grpFill/>
            <a:ln w="25400" algn="ctr">
              <a:solidFill>
                <a:schemeClr val="bg1"/>
              </a:solidFill>
              <a:miter lim="800000"/>
              <a:headEnd/>
              <a:tailEnd/>
            </a:ln>
          </p:spPr>
          <p:txBody>
            <a:bodyPr wrap="none" anchor="ctr">
              <a:spAutoFit/>
            </a:bodyPr>
            <a:lstStyle/>
            <a:p>
              <a:pPr algn="ctr" fontAlgn="auto">
                <a:spcBef>
                  <a:spcPts val="0"/>
                </a:spcBef>
                <a:spcAft>
                  <a:spcPts val="0"/>
                </a:spcAft>
              </a:pPr>
              <a:endParaRPr lang="en-US" dirty="0">
                <a:solidFill>
                  <a:srgbClr val="000000"/>
                </a:solidFill>
                <a:latin typeface="Book Antiqua"/>
                <a:ea typeface="+mn-ea"/>
              </a:endParaRPr>
            </a:p>
          </p:txBody>
        </p:sp>
        <p:sp>
          <p:nvSpPr>
            <p:cNvPr id="21" name="Rectangle 56"/>
            <p:cNvSpPr>
              <a:spLocks noChangeArrowheads="1"/>
            </p:cNvSpPr>
            <p:nvPr/>
          </p:nvSpPr>
          <p:spPr bwMode="auto">
            <a:xfrm>
              <a:off x="432" y="1824"/>
              <a:ext cx="240" cy="336"/>
            </a:xfrm>
            <a:prstGeom prst="rect">
              <a:avLst/>
            </a:prstGeom>
            <a:grpFill/>
            <a:ln w="25400" algn="ctr">
              <a:solidFill>
                <a:schemeClr val="bg1"/>
              </a:solidFill>
              <a:miter lim="800000"/>
              <a:headEnd/>
              <a:tailEnd/>
            </a:ln>
          </p:spPr>
          <p:txBody>
            <a:bodyPr wrap="none" anchor="ctr">
              <a:spAutoFit/>
            </a:bodyPr>
            <a:lstStyle/>
            <a:p>
              <a:pPr algn="ctr" fontAlgn="auto">
                <a:spcBef>
                  <a:spcPts val="0"/>
                </a:spcBef>
                <a:spcAft>
                  <a:spcPts val="0"/>
                </a:spcAft>
              </a:pPr>
              <a:endParaRPr lang="en-US" dirty="0">
                <a:solidFill>
                  <a:srgbClr val="000000"/>
                </a:solidFill>
                <a:latin typeface="Book Antiqua"/>
                <a:ea typeface="+mn-ea"/>
              </a:endParaRPr>
            </a:p>
          </p:txBody>
        </p:sp>
        <p:sp>
          <p:nvSpPr>
            <p:cNvPr id="22" name="Line 57"/>
            <p:cNvSpPr>
              <a:spLocks noChangeShapeType="1"/>
            </p:cNvSpPr>
            <p:nvPr/>
          </p:nvSpPr>
          <p:spPr bwMode="auto">
            <a:xfrm>
              <a:off x="432" y="1680"/>
              <a:ext cx="0" cy="144"/>
            </a:xfrm>
            <a:prstGeom prst="line">
              <a:avLst/>
            </a:prstGeom>
            <a:grpFill/>
            <a:ln w="25400">
              <a:solidFill>
                <a:schemeClr val="bg1"/>
              </a:solidFill>
              <a:round/>
              <a:headEnd/>
              <a:tailEnd/>
            </a:ln>
          </p:spPr>
          <p:txBody>
            <a:bodyPr>
              <a:spAutoFit/>
            </a:bodyPr>
            <a:lstStyle/>
            <a:p>
              <a:pPr fontAlgn="auto">
                <a:spcBef>
                  <a:spcPts val="0"/>
                </a:spcBef>
                <a:spcAft>
                  <a:spcPts val="0"/>
                </a:spcAft>
              </a:pPr>
              <a:endParaRPr lang="en-US" dirty="0">
                <a:solidFill>
                  <a:srgbClr val="000000"/>
                </a:solidFill>
                <a:latin typeface="Book Antiqua"/>
                <a:ea typeface="+mn-ea"/>
              </a:endParaRPr>
            </a:p>
          </p:txBody>
        </p:sp>
        <p:sp>
          <p:nvSpPr>
            <p:cNvPr id="23" name="Line 58"/>
            <p:cNvSpPr>
              <a:spLocks noChangeShapeType="1"/>
            </p:cNvSpPr>
            <p:nvPr/>
          </p:nvSpPr>
          <p:spPr bwMode="auto">
            <a:xfrm>
              <a:off x="672" y="1680"/>
              <a:ext cx="0" cy="144"/>
            </a:xfrm>
            <a:prstGeom prst="line">
              <a:avLst/>
            </a:prstGeom>
            <a:grpFill/>
            <a:ln w="25400">
              <a:solidFill>
                <a:schemeClr val="bg1"/>
              </a:solidFill>
              <a:round/>
              <a:headEnd/>
              <a:tailEnd/>
            </a:ln>
          </p:spPr>
          <p:txBody>
            <a:bodyPr>
              <a:spAutoFit/>
            </a:bodyPr>
            <a:lstStyle/>
            <a:p>
              <a:pPr fontAlgn="auto">
                <a:spcBef>
                  <a:spcPts val="0"/>
                </a:spcBef>
                <a:spcAft>
                  <a:spcPts val="0"/>
                </a:spcAft>
              </a:pPr>
              <a:endParaRPr lang="en-US" dirty="0">
                <a:solidFill>
                  <a:srgbClr val="000000"/>
                </a:solidFill>
                <a:latin typeface="Book Antiqua"/>
                <a:ea typeface="+mn-ea"/>
              </a:endParaRPr>
            </a:p>
          </p:txBody>
        </p:sp>
      </p:grpSp>
      <p:grpSp>
        <p:nvGrpSpPr>
          <p:cNvPr id="24" name="Group 23"/>
          <p:cNvGrpSpPr>
            <a:grpSpLocks/>
          </p:cNvGrpSpPr>
          <p:nvPr/>
        </p:nvGrpSpPr>
        <p:grpSpPr bwMode="auto">
          <a:xfrm>
            <a:off x="7013233" y="1840815"/>
            <a:ext cx="355647" cy="722151"/>
            <a:chOff x="336" y="1296"/>
            <a:chExt cx="432" cy="864"/>
          </a:xfrm>
          <a:solidFill>
            <a:schemeClr val="accent3"/>
          </a:solidFill>
        </p:grpSpPr>
        <p:sp>
          <p:nvSpPr>
            <p:cNvPr id="25" name="Oval 24"/>
            <p:cNvSpPr>
              <a:spLocks noChangeArrowheads="1"/>
            </p:cNvSpPr>
            <p:nvPr/>
          </p:nvSpPr>
          <p:spPr bwMode="auto">
            <a:xfrm>
              <a:off x="432" y="1296"/>
              <a:ext cx="240" cy="240"/>
            </a:xfrm>
            <a:prstGeom prst="ellipse">
              <a:avLst/>
            </a:prstGeom>
            <a:grpFill/>
            <a:ln w="25400" algn="ctr">
              <a:solidFill>
                <a:schemeClr val="bg1"/>
              </a:solidFill>
              <a:round/>
              <a:headEnd/>
              <a:tailEnd/>
            </a:ln>
          </p:spPr>
          <p:txBody>
            <a:bodyPr wrap="none" anchor="ctr">
              <a:spAutoFit/>
            </a:bodyPr>
            <a:lstStyle/>
            <a:p>
              <a:pPr algn="ctr" fontAlgn="auto">
                <a:spcBef>
                  <a:spcPts val="0"/>
                </a:spcBef>
                <a:spcAft>
                  <a:spcPts val="0"/>
                </a:spcAft>
              </a:pPr>
              <a:endParaRPr lang="en-US" dirty="0">
                <a:solidFill>
                  <a:srgbClr val="000000"/>
                </a:solidFill>
                <a:latin typeface="Book Antiqua"/>
                <a:ea typeface="+mn-ea"/>
              </a:endParaRPr>
            </a:p>
          </p:txBody>
        </p:sp>
        <p:sp>
          <p:nvSpPr>
            <p:cNvPr id="26" name="Rectangle 25"/>
            <p:cNvSpPr>
              <a:spLocks noChangeArrowheads="1"/>
            </p:cNvSpPr>
            <p:nvPr/>
          </p:nvSpPr>
          <p:spPr bwMode="auto">
            <a:xfrm>
              <a:off x="336" y="1536"/>
              <a:ext cx="432" cy="288"/>
            </a:xfrm>
            <a:prstGeom prst="rect">
              <a:avLst/>
            </a:prstGeom>
            <a:grpFill/>
            <a:ln w="25400" algn="ctr">
              <a:solidFill>
                <a:schemeClr val="bg1"/>
              </a:solidFill>
              <a:miter lim="800000"/>
              <a:headEnd/>
              <a:tailEnd/>
            </a:ln>
          </p:spPr>
          <p:txBody>
            <a:bodyPr wrap="none" anchor="ctr">
              <a:spAutoFit/>
            </a:bodyPr>
            <a:lstStyle/>
            <a:p>
              <a:pPr algn="ctr" fontAlgn="auto">
                <a:spcBef>
                  <a:spcPts val="0"/>
                </a:spcBef>
                <a:spcAft>
                  <a:spcPts val="0"/>
                </a:spcAft>
              </a:pPr>
              <a:endParaRPr lang="en-US" dirty="0">
                <a:solidFill>
                  <a:srgbClr val="000000"/>
                </a:solidFill>
                <a:latin typeface="Book Antiqua"/>
                <a:ea typeface="+mn-ea"/>
              </a:endParaRPr>
            </a:p>
          </p:txBody>
        </p:sp>
        <p:sp>
          <p:nvSpPr>
            <p:cNvPr id="27" name="Rectangle 26"/>
            <p:cNvSpPr>
              <a:spLocks noChangeArrowheads="1"/>
            </p:cNvSpPr>
            <p:nvPr/>
          </p:nvSpPr>
          <p:spPr bwMode="auto">
            <a:xfrm>
              <a:off x="432" y="1824"/>
              <a:ext cx="240" cy="336"/>
            </a:xfrm>
            <a:prstGeom prst="rect">
              <a:avLst/>
            </a:prstGeom>
            <a:grpFill/>
            <a:ln w="25400" algn="ctr">
              <a:solidFill>
                <a:schemeClr val="bg1"/>
              </a:solidFill>
              <a:miter lim="800000"/>
              <a:headEnd/>
              <a:tailEnd/>
            </a:ln>
          </p:spPr>
          <p:txBody>
            <a:bodyPr wrap="none" anchor="ctr">
              <a:spAutoFit/>
            </a:bodyPr>
            <a:lstStyle/>
            <a:p>
              <a:pPr algn="ctr" fontAlgn="auto">
                <a:spcBef>
                  <a:spcPts val="0"/>
                </a:spcBef>
                <a:spcAft>
                  <a:spcPts val="0"/>
                </a:spcAft>
              </a:pPr>
              <a:endParaRPr lang="en-US" dirty="0">
                <a:solidFill>
                  <a:srgbClr val="000000"/>
                </a:solidFill>
                <a:latin typeface="Book Antiqua"/>
                <a:ea typeface="+mn-ea"/>
              </a:endParaRPr>
            </a:p>
          </p:txBody>
        </p:sp>
        <p:sp>
          <p:nvSpPr>
            <p:cNvPr id="28" name="Line 57"/>
            <p:cNvSpPr>
              <a:spLocks noChangeShapeType="1"/>
            </p:cNvSpPr>
            <p:nvPr/>
          </p:nvSpPr>
          <p:spPr bwMode="auto">
            <a:xfrm>
              <a:off x="432" y="1680"/>
              <a:ext cx="0" cy="144"/>
            </a:xfrm>
            <a:prstGeom prst="line">
              <a:avLst/>
            </a:prstGeom>
            <a:grpFill/>
            <a:ln w="25400">
              <a:solidFill>
                <a:schemeClr val="bg1"/>
              </a:solidFill>
              <a:round/>
              <a:headEnd/>
              <a:tailEnd/>
            </a:ln>
          </p:spPr>
          <p:txBody>
            <a:bodyPr>
              <a:spAutoFit/>
            </a:bodyPr>
            <a:lstStyle/>
            <a:p>
              <a:pPr fontAlgn="auto">
                <a:spcBef>
                  <a:spcPts val="0"/>
                </a:spcBef>
                <a:spcAft>
                  <a:spcPts val="0"/>
                </a:spcAft>
              </a:pPr>
              <a:endParaRPr lang="en-US" dirty="0">
                <a:solidFill>
                  <a:srgbClr val="000000"/>
                </a:solidFill>
                <a:latin typeface="Book Antiqua"/>
                <a:ea typeface="+mn-ea"/>
              </a:endParaRPr>
            </a:p>
          </p:txBody>
        </p:sp>
        <p:sp>
          <p:nvSpPr>
            <p:cNvPr id="29" name="Line 58"/>
            <p:cNvSpPr>
              <a:spLocks noChangeShapeType="1"/>
            </p:cNvSpPr>
            <p:nvPr/>
          </p:nvSpPr>
          <p:spPr bwMode="auto">
            <a:xfrm>
              <a:off x="672" y="1680"/>
              <a:ext cx="0" cy="144"/>
            </a:xfrm>
            <a:prstGeom prst="line">
              <a:avLst/>
            </a:prstGeom>
            <a:grpFill/>
            <a:ln w="25400">
              <a:solidFill>
                <a:schemeClr val="bg1"/>
              </a:solidFill>
              <a:round/>
              <a:headEnd/>
              <a:tailEnd/>
            </a:ln>
          </p:spPr>
          <p:txBody>
            <a:bodyPr>
              <a:spAutoFit/>
            </a:bodyPr>
            <a:lstStyle/>
            <a:p>
              <a:pPr fontAlgn="auto">
                <a:spcBef>
                  <a:spcPts val="0"/>
                </a:spcBef>
                <a:spcAft>
                  <a:spcPts val="0"/>
                </a:spcAft>
              </a:pPr>
              <a:endParaRPr lang="en-US" dirty="0">
                <a:solidFill>
                  <a:srgbClr val="000000"/>
                </a:solidFill>
                <a:latin typeface="Book Antiqua"/>
                <a:ea typeface="+mn-ea"/>
              </a:endParaRPr>
            </a:p>
          </p:txBody>
        </p:sp>
      </p:grpSp>
      <p:graphicFrame>
        <p:nvGraphicFramePr>
          <p:cNvPr id="4" name="Diagram 3"/>
          <p:cNvGraphicFramePr/>
          <p:nvPr>
            <p:extLst>
              <p:ext uri="{D42A27DB-BD31-4B8C-83A1-F6EECF244321}">
                <p14:modId xmlns:p14="http://schemas.microsoft.com/office/powerpoint/2010/main" val="3212445119"/>
              </p:ext>
            </p:extLst>
          </p:nvPr>
        </p:nvGraphicFramePr>
        <p:xfrm>
          <a:off x="15508" y="585744"/>
          <a:ext cx="5115339" cy="9509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797673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lstStyle/>
          <a:p>
            <a:pPr marL="45720" indent="0">
              <a:buNone/>
            </a:pPr>
            <a:r>
              <a:rPr lang="en-US" sz="2800" b="0" dirty="0">
                <a:solidFill>
                  <a:srgbClr val="454D54"/>
                </a:solidFill>
              </a:rPr>
              <a:t>Families are active participants in the life of the school, and feel </a:t>
            </a:r>
            <a:r>
              <a:rPr lang="en-US" sz="2800" b="0" dirty="0" smtClean="0">
                <a:solidFill>
                  <a:srgbClr val="454D54"/>
                </a:solidFill>
              </a:rPr>
              <a:t>welcomed, valued</a:t>
            </a:r>
            <a:r>
              <a:rPr lang="en-US" sz="2800" b="0" dirty="0">
                <a:solidFill>
                  <a:srgbClr val="454D54"/>
                </a:solidFill>
              </a:rPr>
              <a:t>, and connected to each other, to school staff, and </a:t>
            </a:r>
            <a:r>
              <a:rPr lang="en-US" sz="2800" b="0" dirty="0" smtClean="0">
                <a:solidFill>
                  <a:srgbClr val="454D54"/>
                </a:solidFill>
              </a:rPr>
              <a:t>to what students </a:t>
            </a:r>
            <a:r>
              <a:rPr lang="en-US" sz="2800" b="0" dirty="0">
                <a:solidFill>
                  <a:srgbClr val="454D54"/>
                </a:solidFill>
              </a:rPr>
              <a:t>are learning and doing in class</a:t>
            </a:r>
            <a:r>
              <a:rPr lang="en-US" sz="2800" b="0" dirty="0" smtClean="0">
                <a:solidFill>
                  <a:srgbClr val="454D54"/>
                </a:solidFill>
              </a:rPr>
              <a:t>.</a:t>
            </a:r>
          </a:p>
          <a:p>
            <a:pPr marL="45720" indent="0" algn="ctr">
              <a:buNone/>
            </a:pPr>
            <a:endParaRPr lang="en-US" b="0" dirty="0" smtClean="0">
              <a:solidFill>
                <a:srgbClr val="197A9B"/>
              </a:solidFill>
            </a:endParaRPr>
          </a:p>
          <a:p>
            <a:r>
              <a:rPr lang="en-US" b="0" dirty="0" smtClean="0"/>
              <a:t>Create a welcome climate.</a:t>
            </a:r>
          </a:p>
          <a:p>
            <a:pPr marL="45720" indent="0">
              <a:buNone/>
            </a:pPr>
            <a:endParaRPr lang="en-US" b="0" dirty="0" smtClean="0"/>
          </a:p>
          <a:p>
            <a:r>
              <a:rPr lang="en-US" b="0" dirty="0" smtClean="0"/>
              <a:t>Build a respectful, inclusive school community.</a:t>
            </a:r>
            <a:endParaRPr lang="en-US" b="0" dirty="0"/>
          </a:p>
        </p:txBody>
      </p:sp>
      <p:sp>
        <p:nvSpPr>
          <p:cNvPr id="10" name="Title 9"/>
          <p:cNvSpPr>
            <a:spLocks noGrp="1"/>
          </p:cNvSpPr>
          <p:nvPr>
            <p:ph type="title"/>
          </p:nvPr>
        </p:nvSpPr>
        <p:spPr/>
        <p:txBody>
          <a:bodyPr/>
          <a:lstStyle/>
          <a:p>
            <a:r>
              <a:rPr lang="en-US" dirty="0" smtClean="0">
                <a:solidFill>
                  <a:srgbClr val="FFFFFF"/>
                </a:solidFill>
              </a:rPr>
              <a:t>Welcoming All Families into the School Community</a:t>
            </a:r>
            <a:endParaRPr lang="en-US" dirty="0">
              <a:solidFill>
                <a:srgbClr val="FFFFFF"/>
              </a:solidFill>
            </a:endParaRPr>
          </a:p>
        </p:txBody>
      </p:sp>
      <p:sp>
        <p:nvSpPr>
          <p:cNvPr id="5" name="Text Box 5"/>
          <p:cNvSpPr txBox="1">
            <a:spLocks noChangeArrowheads="1"/>
          </p:cNvSpPr>
          <p:nvPr/>
        </p:nvSpPr>
        <p:spPr bwMode="auto">
          <a:xfrm>
            <a:off x="0" y="6535738"/>
            <a:ext cx="9144000" cy="302782"/>
          </a:xfrm>
          <a:prstGeom prst="rect">
            <a:avLst/>
          </a:prstGeom>
          <a:noFill/>
          <a:ln w="12700">
            <a:noFill/>
            <a:miter lim="800000"/>
            <a:headEnd type="none" w="sm" len="sm"/>
            <a:tailEnd type="none" w="sm" len="sm"/>
          </a:ln>
          <a:effectLst/>
        </p:spPr>
        <p:txBody>
          <a:bodyPr lIns="86493" tIns="43247" rIns="86493" bIns="43247">
            <a:spAutoFit/>
          </a:bodyPr>
          <a:lstStyle/>
          <a:p>
            <a:pPr defTabSz="865188" eaLnBrk="0" hangingPunct="0">
              <a:spcBef>
                <a:spcPct val="50000"/>
              </a:spcBef>
            </a:pPr>
            <a:r>
              <a:rPr lang="en-US" sz="1400" dirty="0" smtClean="0">
                <a:latin typeface="Arial Narrow" pitchFamily="34" charset="0"/>
              </a:rPr>
              <a:t>PTA (2009). </a:t>
            </a:r>
            <a:r>
              <a:rPr lang="en-US" sz="1400" i="1" dirty="0" smtClean="0">
                <a:latin typeface="Arial Narrow" pitchFamily="34" charset="0"/>
              </a:rPr>
              <a:t>PTA National Standards for Family-School Partnerships: An Implementation Guide.</a:t>
            </a:r>
            <a:endParaRPr lang="en-US" sz="1400" dirty="0">
              <a:latin typeface="Arial Narrow" pitchFamily="34" charset="0"/>
            </a:endParaRPr>
          </a:p>
        </p:txBody>
      </p:sp>
    </p:spTree>
    <p:extLst>
      <p:ext uri="{BB962C8B-B14F-4D97-AF65-F5344CB8AC3E}">
        <p14:creationId xmlns:p14="http://schemas.microsoft.com/office/powerpoint/2010/main" val="71896543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lstStyle/>
          <a:p>
            <a:pPr marL="45720" indent="0">
              <a:buNone/>
            </a:pPr>
            <a:r>
              <a:rPr lang="en-US" sz="2800" b="0" dirty="0">
                <a:solidFill>
                  <a:srgbClr val="454D54"/>
                </a:solidFill>
              </a:rPr>
              <a:t>Families and school staff engage in regular, </a:t>
            </a:r>
            <a:r>
              <a:rPr lang="en-US" sz="2800" b="0" dirty="0" smtClean="0">
                <a:solidFill>
                  <a:srgbClr val="454D54"/>
                </a:solidFill>
              </a:rPr>
              <a:t>two-way, meaningful </a:t>
            </a:r>
            <a:r>
              <a:rPr lang="en-US" sz="2800" b="0" dirty="0">
                <a:solidFill>
                  <a:srgbClr val="454D54"/>
                </a:solidFill>
              </a:rPr>
              <a:t>communication about student learning</a:t>
            </a:r>
            <a:r>
              <a:rPr lang="en-US" sz="2800" b="0" dirty="0" smtClean="0">
                <a:solidFill>
                  <a:srgbClr val="454D54"/>
                </a:solidFill>
              </a:rPr>
              <a:t>.</a:t>
            </a:r>
          </a:p>
          <a:p>
            <a:pPr marL="45720" indent="0" algn="ctr">
              <a:buNone/>
            </a:pPr>
            <a:endParaRPr lang="en-US" b="0" dirty="0" smtClean="0">
              <a:solidFill>
                <a:srgbClr val="197A9B"/>
              </a:solidFill>
            </a:endParaRPr>
          </a:p>
          <a:p>
            <a:r>
              <a:rPr lang="en-US" b="0" dirty="0" smtClean="0"/>
              <a:t>Share information between school and families.</a:t>
            </a:r>
          </a:p>
          <a:p>
            <a:pPr marL="45720" indent="0">
              <a:buNone/>
            </a:pPr>
            <a:endParaRPr lang="en-US" b="0" dirty="0" smtClean="0"/>
          </a:p>
          <a:p>
            <a:r>
              <a:rPr lang="en-US" b="0" dirty="0" smtClean="0"/>
              <a:t>Communication should be two-way and on-going.</a:t>
            </a:r>
            <a:endParaRPr lang="en-US" b="0" dirty="0"/>
          </a:p>
        </p:txBody>
      </p:sp>
      <p:sp>
        <p:nvSpPr>
          <p:cNvPr id="10" name="Title 9"/>
          <p:cNvSpPr>
            <a:spLocks noGrp="1"/>
          </p:cNvSpPr>
          <p:nvPr>
            <p:ph type="title"/>
          </p:nvPr>
        </p:nvSpPr>
        <p:spPr/>
        <p:txBody>
          <a:bodyPr/>
          <a:lstStyle/>
          <a:p>
            <a:r>
              <a:rPr lang="en-US" dirty="0" smtClean="0">
                <a:solidFill>
                  <a:srgbClr val="FFFFFF"/>
                </a:solidFill>
              </a:rPr>
              <a:t>Communicating Effectively</a:t>
            </a:r>
            <a:endParaRPr lang="en-US" dirty="0">
              <a:solidFill>
                <a:srgbClr val="FFFFFF"/>
              </a:solidFill>
            </a:endParaRPr>
          </a:p>
        </p:txBody>
      </p:sp>
      <p:sp>
        <p:nvSpPr>
          <p:cNvPr id="5" name="Text Box 5"/>
          <p:cNvSpPr txBox="1">
            <a:spLocks noChangeArrowheads="1"/>
          </p:cNvSpPr>
          <p:nvPr/>
        </p:nvSpPr>
        <p:spPr bwMode="auto">
          <a:xfrm>
            <a:off x="0" y="6535738"/>
            <a:ext cx="9144000" cy="302782"/>
          </a:xfrm>
          <a:prstGeom prst="rect">
            <a:avLst/>
          </a:prstGeom>
          <a:noFill/>
          <a:ln w="12700">
            <a:noFill/>
            <a:miter lim="800000"/>
            <a:headEnd type="none" w="sm" len="sm"/>
            <a:tailEnd type="none" w="sm" len="sm"/>
          </a:ln>
          <a:effectLst/>
        </p:spPr>
        <p:txBody>
          <a:bodyPr lIns="86493" tIns="43247" rIns="86493" bIns="43247">
            <a:spAutoFit/>
          </a:bodyPr>
          <a:lstStyle/>
          <a:p>
            <a:pPr defTabSz="865188" eaLnBrk="0" hangingPunct="0">
              <a:spcBef>
                <a:spcPct val="50000"/>
              </a:spcBef>
            </a:pPr>
            <a:r>
              <a:rPr lang="en-US" sz="1400" dirty="0" smtClean="0">
                <a:latin typeface="Arial Narrow" pitchFamily="34" charset="0"/>
              </a:rPr>
              <a:t>PTA (2009). </a:t>
            </a:r>
            <a:r>
              <a:rPr lang="en-US" sz="1400" i="1" dirty="0" smtClean="0">
                <a:latin typeface="Arial Narrow" pitchFamily="34" charset="0"/>
              </a:rPr>
              <a:t>PTA National Standards for Family-School Partnerships: An Implementation Guide.</a:t>
            </a:r>
            <a:endParaRPr lang="en-US" sz="1400" dirty="0">
              <a:latin typeface="Arial Narrow" pitchFamily="34" charset="0"/>
            </a:endParaRPr>
          </a:p>
        </p:txBody>
      </p:sp>
    </p:spTree>
    <p:extLst>
      <p:ext uri="{BB962C8B-B14F-4D97-AF65-F5344CB8AC3E}">
        <p14:creationId xmlns:p14="http://schemas.microsoft.com/office/powerpoint/2010/main" val="142977003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lstStyle/>
          <a:p>
            <a:pPr marL="45720" indent="0">
              <a:buNone/>
            </a:pPr>
            <a:r>
              <a:rPr lang="en-US" sz="2800" b="0" dirty="0">
                <a:solidFill>
                  <a:srgbClr val="454D54"/>
                </a:solidFill>
              </a:rPr>
              <a:t>Families and school staff continuously collaborate to support students’ </a:t>
            </a:r>
            <a:r>
              <a:rPr lang="en-US" sz="2800" b="0" dirty="0" smtClean="0">
                <a:solidFill>
                  <a:srgbClr val="454D54"/>
                </a:solidFill>
              </a:rPr>
              <a:t>learning and </a:t>
            </a:r>
            <a:r>
              <a:rPr lang="en-US" sz="2800" b="0" dirty="0">
                <a:solidFill>
                  <a:srgbClr val="454D54"/>
                </a:solidFill>
              </a:rPr>
              <a:t>healthy development both at home and at school, and have </a:t>
            </a:r>
            <a:r>
              <a:rPr lang="en-US" sz="2800" b="0" dirty="0" smtClean="0">
                <a:solidFill>
                  <a:srgbClr val="454D54"/>
                </a:solidFill>
              </a:rPr>
              <a:t>regular opportunities </a:t>
            </a:r>
            <a:r>
              <a:rPr lang="en-US" sz="2800" b="0" dirty="0">
                <a:solidFill>
                  <a:srgbClr val="454D54"/>
                </a:solidFill>
              </a:rPr>
              <a:t>to strengthen their knowledge and skills to do so effectively</a:t>
            </a:r>
            <a:r>
              <a:rPr lang="en-US" sz="2800" b="0" dirty="0" smtClean="0">
                <a:solidFill>
                  <a:srgbClr val="454D54"/>
                </a:solidFill>
              </a:rPr>
              <a:t>.</a:t>
            </a:r>
          </a:p>
          <a:p>
            <a:pPr marL="45720" indent="0" algn="ctr">
              <a:buNone/>
            </a:pPr>
            <a:endParaRPr lang="en-US" b="0" dirty="0" smtClean="0">
              <a:solidFill>
                <a:srgbClr val="197A9B"/>
              </a:solidFill>
            </a:endParaRPr>
          </a:p>
          <a:p>
            <a:r>
              <a:rPr lang="en-US" b="0" dirty="0" smtClean="0"/>
              <a:t>Share information about student progress.</a:t>
            </a:r>
          </a:p>
          <a:p>
            <a:pPr marL="45720" indent="0">
              <a:buNone/>
            </a:pPr>
            <a:endParaRPr lang="en-US" b="0" dirty="0" smtClean="0"/>
          </a:p>
          <a:p>
            <a:r>
              <a:rPr lang="en-US" b="0" dirty="0" smtClean="0"/>
              <a:t>Support learning by engaging families.</a:t>
            </a:r>
            <a:endParaRPr lang="en-US" b="0" dirty="0"/>
          </a:p>
        </p:txBody>
      </p:sp>
      <p:sp>
        <p:nvSpPr>
          <p:cNvPr id="10" name="Title 9"/>
          <p:cNvSpPr>
            <a:spLocks noGrp="1"/>
          </p:cNvSpPr>
          <p:nvPr>
            <p:ph type="title"/>
          </p:nvPr>
        </p:nvSpPr>
        <p:spPr/>
        <p:txBody>
          <a:bodyPr/>
          <a:lstStyle/>
          <a:p>
            <a:r>
              <a:rPr lang="en-US" dirty="0" smtClean="0">
                <a:solidFill>
                  <a:srgbClr val="FFFFFF"/>
                </a:solidFill>
              </a:rPr>
              <a:t>Supporting Student Success</a:t>
            </a:r>
            <a:endParaRPr lang="en-US" dirty="0">
              <a:solidFill>
                <a:srgbClr val="FFFFFF"/>
              </a:solidFill>
            </a:endParaRPr>
          </a:p>
        </p:txBody>
      </p:sp>
      <p:sp>
        <p:nvSpPr>
          <p:cNvPr id="5" name="Text Box 5"/>
          <p:cNvSpPr txBox="1">
            <a:spLocks noChangeArrowheads="1"/>
          </p:cNvSpPr>
          <p:nvPr/>
        </p:nvSpPr>
        <p:spPr bwMode="auto">
          <a:xfrm>
            <a:off x="0" y="6535738"/>
            <a:ext cx="9144000" cy="302782"/>
          </a:xfrm>
          <a:prstGeom prst="rect">
            <a:avLst/>
          </a:prstGeom>
          <a:noFill/>
          <a:ln w="12700">
            <a:noFill/>
            <a:miter lim="800000"/>
            <a:headEnd type="none" w="sm" len="sm"/>
            <a:tailEnd type="none" w="sm" len="sm"/>
          </a:ln>
          <a:effectLst/>
        </p:spPr>
        <p:txBody>
          <a:bodyPr lIns="86493" tIns="43247" rIns="86493" bIns="43247">
            <a:spAutoFit/>
          </a:bodyPr>
          <a:lstStyle/>
          <a:p>
            <a:pPr defTabSz="865188" eaLnBrk="0" hangingPunct="0">
              <a:spcBef>
                <a:spcPct val="50000"/>
              </a:spcBef>
            </a:pPr>
            <a:r>
              <a:rPr lang="en-US" sz="1400" dirty="0" smtClean="0">
                <a:latin typeface="Arial Narrow" pitchFamily="34" charset="0"/>
              </a:rPr>
              <a:t>PTA (2009). </a:t>
            </a:r>
            <a:r>
              <a:rPr lang="en-US" sz="1400" i="1" dirty="0" smtClean="0">
                <a:latin typeface="Arial Narrow" pitchFamily="34" charset="0"/>
              </a:rPr>
              <a:t>PTA National Standards for Family-School Partnerships: An Implementation Guide.</a:t>
            </a:r>
            <a:endParaRPr lang="en-US" sz="1400" dirty="0">
              <a:latin typeface="Arial Narrow" pitchFamily="34" charset="0"/>
            </a:endParaRPr>
          </a:p>
        </p:txBody>
      </p:sp>
    </p:spTree>
    <p:extLst>
      <p:ext uri="{BB962C8B-B14F-4D97-AF65-F5344CB8AC3E}">
        <p14:creationId xmlns:p14="http://schemas.microsoft.com/office/powerpoint/2010/main" val="111654510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221226" y="1719071"/>
            <a:ext cx="8745793" cy="4407408"/>
          </a:xfrm>
        </p:spPr>
        <p:txBody>
          <a:bodyPr/>
          <a:lstStyle/>
          <a:p>
            <a:pPr marL="45720" indent="0">
              <a:buNone/>
            </a:pPr>
            <a:r>
              <a:rPr lang="en-US" sz="2800" b="0" dirty="0" smtClean="0">
                <a:solidFill>
                  <a:srgbClr val="454D54"/>
                </a:solidFill>
              </a:rPr>
              <a:t>Families are </a:t>
            </a:r>
            <a:r>
              <a:rPr lang="en-US" sz="2800" b="0" dirty="0">
                <a:solidFill>
                  <a:srgbClr val="454D54"/>
                </a:solidFill>
              </a:rPr>
              <a:t>empowered to be advocates for their own and other </a:t>
            </a:r>
            <a:r>
              <a:rPr lang="en-US" sz="2800" b="0" dirty="0" smtClean="0">
                <a:solidFill>
                  <a:srgbClr val="454D54"/>
                </a:solidFill>
              </a:rPr>
              <a:t>children, to </a:t>
            </a:r>
            <a:r>
              <a:rPr lang="en-US" sz="2800" b="0" dirty="0">
                <a:solidFill>
                  <a:srgbClr val="454D54"/>
                </a:solidFill>
              </a:rPr>
              <a:t>ensure that students are treated fairly and have access </a:t>
            </a:r>
            <a:r>
              <a:rPr lang="en-US" sz="2800" b="0" dirty="0" smtClean="0">
                <a:solidFill>
                  <a:srgbClr val="454D54"/>
                </a:solidFill>
              </a:rPr>
              <a:t>to learning </a:t>
            </a:r>
            <a:r>
              <a:rPr lang="en-US" sz="2800" b="0" dirty="0">
                <a:solidFill>
                  <a:srgbClr val="454D54"/>
                </a:solidFill>
              </a:rPr>
              <a:t>opportunities that will support their success</a:t>
            </a:r>
            <a:r>
              <a:rPr lang="en-US" sz="2800" b="0" dirty="0" smtClean="0">
                <a:solidFill>
                  <a:srgbClr val="454D54"/>
                </a:solidFill>
              </a:rPr>
              <a:t>.</a:t>
            </a:r>
          </a:p>
          <a:p>
            <a:pPr marL="45720" indent="0" algn="ctr">
              <a:buNone/>
            </a:pPr>
            <a:endParaRPr lang="en-US" b="0" dirty="0" smtClean="0">
              <a:solidFill>
                <a:srgbClr val="197A9B"/>
              </a:solidFill>
            </a:endParaRPr>
          </a:p>
          <a:p>
            <a:r>
              <a:rPr lang="en-US" b="0" dirty="0" smtClean="0"/>
              <a:t>Understand how the school system works.</a:t>
            </a:r>
          </a:p>
          <a:p>
            <a:pPr marL="45720" indent="0">
              <a:buNone/>
            </a:pPr>
            <a:endParaRPr lang="en-US" b="0" dirty="0" smtClean="0"/>
          </a:p>
          <a:p>
            <a:r>
              <a:rPr lang="en-US" b="0" dirty="0" smtClean="0"/>
              <a:t>Empower </a:t>
            </a:r>
            <a:r>
              <a:rPr lang="en-US" b="0" dirty="0"/>
              <a:t>families to support their own and other </a:t>
            </a:r>
            <a:r>
              <a:rPr lang="en-US" b="0" dirty="0" smtClean="0"/>
              <a:t>children’s success </a:t>
            </a:r>
            <a:r>
              <a:rPr lang="en-US" b="0" dirty="0"/>
              <a:t>in </a:t>
            </a:r>
            <a:r>
              <a:rPr lang="en-US" b="0" dirty="0" smtClean="0"/>
              <a:t>school.</a:t>
            </a:r>
            <a:endParaRPr lang="en-US" b="0" dirty="0"/>
          </a:p>
        </p:txBody>
      </p:sp>
      <p:sp>
        <p:nvSpPr>
          <p:cNvPr id="10" name="Title 9"/>
          <p:cNvSpPr>
            <a:spLocks noGrp="1"/>
          </p:cNvSpPr>
          <p:nvPr>
            <p:ph type="title"/>
          </p:nvPr>
        </p:nvSpPr>
        <p:spPr/>
        <p:txBody>
          <a:bodyPr/>
          <a:lstStyle/>
          <a:p>
            <a:r>
              <a:rPr lang="en-US" dirty="0" smtClean="0">
                <a:solidFill>
                  <a:srgbClr val="FFFFFF"/>
                </a:solidFill>
              </a:rPr>
              <a:t>Speaking up for Every Child</a:t>
            </a:r>
            <a:endParaRPr lang="en-US" dirty="0">
              <a:solidFill>
                <a:srgbClr val="FFFFFF"/>
              </a:solidFill>
            </a:endParaRPr>
          </a:p>
        </p:txBody>
      </p:sp>
      <p:sp>
        <p:nvSpPr>
          <p:cNvPr id="5" name="Text Box 5"/>
          <p:cNvSpPr txBox="1">
            <a:spLocks noChangeArrowheads="1"/>
          </p:cNvSpPr>
          <p:nvPr/>
        </p:nvSpPr>
        <p:spPr bwMode="auto">
          <a:xfrm>
            <a:off x="0" y="6535738"/>
            <a:ext cx="9144000" cy="302782"/>
          </a:xfrm>
          <a:prstGeom prst="rect">
            <a:avLst/>
          </a:prstGeom>
          <a:noFill/>
          <a:ln w="12700">
            <a:noFill/>
            <a:miter lim="800000"/>
            <a:headEnd type="none" w="sm" len="sm"/>
            <a:tailEnd type="none" w="sm" len="sm"/>
          </a:ln>
          <a:effectLst/>
        </p:spPr>
        <p:txBody>
          <a:bodyPr lIns="86493" tIns="43247" rIns="86493" bIns="43247">
            <a:spAutoFit/>
          </a:bodyPr>
          <a:lstStyle/>
          <a:p>
            <a:pPr defTabSz="865188" eaLnBrk="0" hangingPunct="0">
              <a:spcBef>
                <a:spcPct val="50000"/>
              </a:spcBef>
            </a:pPr>
            <a:r>
              <a:rPr lang="en-US" sz="1400" dirty="0" smtClean="0">
                <a:latin typeface="Arial Narrow" pitchFamily="34" charset="0"/>
              </a:rPr>
              <a:t>PTA (2009). </a:t>
            </a:r>
            <a:r>
              <a:rPr lang="en-US" sz="1400" i="1" dirty="0" smtClean="0">
                <a:latin typeface="Arial Narrow" pitchFamily="34" charset="0"/>
              </a:rPr>
              <a:t>PTA National Standards for Family-School Partnerships: An Implementation Guide</a:t>
            </a:r>
            <a:r>
              <a:rPr lang="en-US" sz="800" i="1" dirty="0" smtClean="0">
                <a:latin typeface="Arial Narrow" pitchFamily="34" charset="0"/>
              </a:rPr>
              <a:t>.</a:t>
            </a:r>
            <a:endParaRPr lang="en-US" sz="800" dirty="0">
              <a:latin typeface="Arial Narrow" pitchFamily="34" charset="0"/>
            </a:endParaRPr>
          </a:p>
        </p:txBody>
      </p:sp>
    </p:spTree>
    <p:extLst>
      <p:ext uri="{BB962C8B-B14F-4D97-AF65-F5344CB8AC3E}">
        <p14:creationId xmlns:p14="http://schemas.microsoft.com/office/powerpoint/2010/main" val="106533795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221226" y="1719071"/>
            <a:ext cx="8745793" cy="4407408"/>
          </a:xfrm>
        </p:spPr>
        <p:txBody>
          <a:bodyPr/>
          <a:lstStyle/>
          <a:p>
            <a:pPr marL="45720" indent="0">
              <a:buNone/>
            </a:pPr>
            <a:r>
              <a:rPr lang="en-US" sz="2800" b="0" dirty="0">
                <a:solidFill>
                  <a:srgbClr val="454D54"/>
                </a:solidFill>
              </a:rPr>
              <a:t>Families and school staff are equal partners in decisions that affect children </a:t>
            </a:r>
            <a:r>
              <a:rPr lang="en-US" sz="2800" b="0" dirty="0" smtClean="0">
                <a:solidFill>
                  <a:srgbClr val="454D54"/>
                </a:solidFill>
              </a:rPr>
              <a:t>and families </a:t>
            </a:r>
            <a:r>
              <a:rPr lang="en-US" sz="2800" b="0" dirty="0">
                <a:solidFill>
                  <a:srgbClr val="454D54"/>
                </a:solidFill>
              </a:rPr>
              <a:t>and together inform, influence, and create policies, practices, and programs</a:t>
            </a:r>
            <a:r>
              <a:rPr lang="en-US" sz="2800" b="0" dirty="0" smtClean="0">
                <a:solidFill>
                  <a:srgbClr val="454D54"/>
                </a:solidFill>
              </a:rPr>
              <a:t>.</a:t>
            </a:r>
          </a:p>
          <a:p>
            <a:pPr marL="45720" indent="0" algn="ctr">
              <a:buNone/>
            </a:pPr>
            <a:endParaRPr lang="en-US" b="0" dirty="0" smtClean="0">
              <a:solidFill>
                <a:srgbClr val="454D54"/>
              </a:solidFill>
            </a:endParaRPr>
          </a:p>
          <a:p>
            <a:r>
              <a:rPr lang="en-US" b="0" dirty="0" smtClean="0"/>
              <a:t>Strengthen the families’ voice in shared decision-making.</a:t>
            </a:r>
          </a:p>
          <a:p>
            <a:pPr marL="45720" indent="0">
              <a:buNone/>
            </a:pPr>
            <a:endParaRPr lang="en-US" b="0" dirty="0" smtClean="0"/>
          </a:p>
          <a:p>
            <a:r>
              <a:rPr lang="en-US" b="0" dirty="0" smtClean="0"/>
              <a:t>Build families social and political connections.</a:t>
            </a:r>
            <a:endParaRPr lang="en-US" b="0" dirty="0"/>
          </a:p>
        </p:txBody>
      </p:sp>
      <p:sp>
        <p:nvSpPr>
          <p:cNvPr id="10" name="Title 9"/>
          <p:cNvSpPr>
            <a:spLocks noGrp="1"/>
          </p:cNvSpPr>
          <p:nvPr>
            <p:ph type="title"/>
          </p:nvPr>
        </p:nvSpPr>
        <p:spPr/>
        <p:txBody>
          <a:bodyPr/>
          <a:lstStyle/>
          <a:p>
            <a:r>
              <a:rPr lang="en-US" dirty="0" smtClean="0">
                <a:solidFill>
                  <a:srgbClr val="FFFFFF"/>
                </a:solidFill>
              </a:rPr>
              <a:t>Sharing Power</a:t>
            </a:r>
            <a:endParaRPr lang="en-US" dirty="0">
              <a:solidFill>
                <a:srgbClr val="FFFFFF"/>
              </a:solidFill>
            </a:endParaRPr>
          </a:p>
        </p:txBody>
      </p:sp>
      <p:sp>
        <p:nvSpPr>
          <p:cNvPr id="5" name="Text Box 5"/>
          <p:cNvSpPr txBox="1">
            <a:spLocks noChangeArrowheads="1"/>
          </p:cNvSpPr>
          <p:nvPr/>
        </p:nvSpPr>
        <p:spPr bwMode="auto">
          <a:xfrm>
            <a:off x="0" y="6535738"/>
            <a:ext cx="9144000" cy="302782"/>
          </a:xfrm>
          <a:prstGeom prst="rect">
            <a:avLst/>
          </a:prstGeom>
          <a:noFill/>
          <a:ln w="12700">
            <a:noFill/>
            <a:miter lim="800000"/>
            <a:headEnd type="none" w="sm" len="sm"/>
            <a:tailEnd type="none" w="sm" len="sm"/>
          </a:ln>
          <a:effectLst/>
        </p:spPr>
        <p:txBody>
          <a:bodyPr lIns="86493" tIns="43247" rIns="86493" bIns="43247">
            <a:spAutoFit/>
          </a:bodyPr>
          <a:lstStyle/>
          <a:p>
            <a:pPr defTabSz="865188" eaLnBrk="0" hangingPunct="0">
              <a:spcBef>
                <a:spcPct val="50000"/>
              </a:spcBef>
            </a:pPr>
            <a:r>
              <a:rPr lang="en-US" sz="1400" dirty="0" smtClean="0">
                <a:latin typeface="Arial Narrow" pitchFamily="34" charset="0"/>
              </a:rPr>
              <a:t>PTA (2009). </a:t>
            </a:r>
            <a:r>
              <a:rPr lang="en-US" sz="1400" i="1" dirty="0" smtClean="0">
                <a:latin typeface="Arial Narrow" pitchFamily="34" charset="0"/>
              </a:rPr>
              <a:t>PTA National Standards for Family-School Partnerships: An Implementation Guide.</a:t>
            </a:r>
            <a:endParaRPr lang="en-US" sz="1400" dirty="0">
              <a:latin typeface="Arial Narrow" pitchFamily="34" charset="0"/>
            </a:endParaRPr>
          </a:p>
        </p:txBody>
      </p:sp>
    </p:spTree>
    <p:extLst>
      <p:ext uri="{BB962C8B-B14F-4D97-AF65-F5344CB8AC3E}">
        <p14:creationId xmlns:p14="http://schemas.microsoft.com/office/powerpoint/2010/main" val="218302995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221226" y="1719071"/>
            <a:ext cx="8745793" cy="4407408"/>
          </a:xfrm>
        </p:spPr>
        <p:txBody>
          <a:bodyPr/>
          <a:lstStyle/>
          <a:p>
            <a:pPr marL="45720" indent="0">
              <a:buNone/>
            </a:pPr>
            <a:r>
              <a:rPr lang="en-US" sz="2800" b="0" dirty="0">
                <a:solidFill>
                  <a:srgbClr val="454D54"/>
                </a:solidFill>
              </a:rPr>
              <a:t>Families and school staff collaborate with community members to </a:t>
            </a:r>
            <a:r>
              <a:rPr lang="en-US" sz="2800" b="0" dirty="0" smtClean="0">
                <a:solidFill>
                  <a:srgbClr val="454D54"/>
                </a:solidFill>
              </a:rPr>
              <a:t>connect students</a:t>
            </a:r>
            <a:r>
              <a:rPr lang="en-US" sz="2800" b="0" dirty="0">
                <a:solidFill>
                  <a:srgbClr val="454D54"/>
                </a:solidFill>
              </a:rPr>
              <a:t>, families, and staff to expanded learning </a:t>
            </a:r>
            <a:r>
              <a:rPr lang="en-US" sz="2800" b="0" dirty="0" smtClean="0">
                <a:solidFill>
                  <a:srgbClr val="454D54"/>
                </a:solidFill>
              </a:rPr>
              <a:t>opportunities, community </a:t>
            </a:r>
            <a:r>
              <a:rPr lang="en-US" sz="2800" b="0" dirty="0">
                <a:solidFill>
                  <a:srgbClr val="454D54"/>
                </a:solidFill>
              </a:rPr>
              <a:t>services, and civic participation</a:t>
            </a:r>
            <a:r>
              <a:rPr lang="en-US" sz="2800" b="0" dirty="0" smtClean="0">
                <a:solidFill>
                  <a:srgbClr val="454D54"/>
                </a:solidFill>
              </a:rPr>
              <a:t>.</a:t>
            </a:r>
          </a:p>
          <a:p>
            <a:pPr marL="45720" indent="0" algn="ctr">
              <a:buNone/>
            </a:pPr>
            <a:endParaRPr lang="en-US" b="0" dirty="0" smtClean="0">
              <a:solidFill>
                <a:srgbClr val="197A9B"/>
              </a:solidFill>
            </a:endParaRPr>
          </a:p>
          <a:p>
            <a:r>
              <a:rPr lang="en-US" b="0" dirty="0" smtClean="0"/>
              <a:t>Connect the school with community resources.</a:t>
            </a:r>
          </a:p>
          <a:p>
            <a:pPr marL="45720" indent="0">
              <a:buNone/>
            </a:pPr>
            <a:endParaRPr lang="en-US" b="0" dirty="0" smtClean="0"/>
          </a:p>
          <a:p>
            <a:r>
              <a:rPr lang="en-US" b="0" dirty="0" smtClean="0"/>
              <a:t>Have the school give back to the community.</a:t>
            </a:r>
            <a:endParaRPr lang="en-US" b="0" dirty="0"/>
          </a:p>
        </p:txBody>
      </p:sp>
      <p:sp>
        <p:nvSpPr>
          <p:cNvPr id="10" name="Title 9"/>
          <p:cNvSpPr>
            <a:spLocks noGrp="1"/>
          </p:cNvSpPr>
          <p:nvPr>
            <p:ph type="title"/>
          </p:nvPr>
        </p:nvSpPr>
        <p:spPr/>
        <p:txBody>
          <a:bodyPr/>
          <a:lstStyle/>
          <a:p>
            <a:r>
              <a:rPr lang="en-US" dirty="0" smtClean="0"/>
              <a:t>Collaborating with the Community</a:t>
            </a:r>
            <a:endParaRPr lang="en-US" dirty="0"/>
          </a:p>
        </p:txBody>
      </p:sp>
      <p:sp>
        <p:nvSpPr>
          <p:cNvPr id="5" name="Text Box 5"/>
          <p:cNvSpPr txBox="1">
            <a:spLocks noChangeArrowheads="1"/>
          </p:cNvSpPr>
          <p:nvPr/>
        </p:nvSpPr>
        <p:spPr bwMode="auto">
          <a:xfrm>
            <a:off x="0" y="6535738"/>
            <a:ext cx="9144000" cy="302782"/>
          </a:xfrm>
          <a:prstGeom prst="rect">
            <a:avLst/>
          </a:prstGeom>
          <a:noFill/>
          <a:ln w="12700">
            <a:noFill/>
            <a:miter lim="800000"/>
            <a:headEnd type="none" w="sm" len="sm"/>
            <a:tailEnd type="none" w="sm" len="sm"/>
          </a:ln>
          <a:effectLst/>
        </p:spPr>
        <p:txBody>
          <a:bodyPr lIns="86493" tIns="43247" rIns="86493" bIns="43247">
            <a:spAutoFit/>
          </a:bodyPr>
          <a:lstStyle/>
          <a:p>
            <a:pPr defTabSz="865188" eaLnBrk="0" hangingPunct="0">
              <a:spcBef>
                <a:spcPct val="50000"/>
              </a:spcBef>
            </a:pPr>
            <a:r>
              <a:rPr lang="en-US" sz="1400" dirty="0" smtClean="0">
                <a:latin typeface="Arial Narrow" pitchFamily="34" charset="0"/>
              </a:rPr>
              <a:t>PTA (2009). </a:t>
            </a:r>
            <a:r>
              <a:rPr lang="en-US" sz="1400" i="1" dirty="0" smtClean="0">
                <a:latin typeface="Arial Narrow" pitchFamily="34" charset="0"/>
              </a:rPr>
              <a:t>PTA National Standards for Family-School Partnerships: An Implementation Guide.</a:t>
            </a:r>
            <a:endParaRPr lang="en-US" sz="1400" dirty="0">
              <a:latin typeface="Arial Narrow" pitchFamily="34" charset="0"/>
            </a:endParaRPr>
          </a:p>
        </p:txBody>
      </p:sp>
    </p:spTree>
    <p:extLst>
      <p:ext uri="{BB962C8B-B14F-4D97-AF65-F5344CB8AC3E}">
        <p14:creationId xmlns:p14="http://schemas.microsoft.com/office/powerpoint/2010/main" val="100379124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srcRect/>
          <a:stretch>
            <a:fillRect/>
          </a:stretch>
        </p:blipFill>
        <p:spPr bwMode="auto">
          <a:xfrm>
            <a:off x="1643063" y="0"/>
            <a:ext cx="5857875" cy="6858000"/>
          </a:xfrm>
          <a:prstGeom prst="rect">
            <a:avLst/>
          </a:prstGeom>
          <a:noFill/>
          <a:ln w="12700" cap="flat">
            <a:noFill/>
            <a:miter lim="800000"/>
            <a:headEnd/>
            <a:tailEnd/>
          </a:ln>
        </p:spPr>
      </p:pic>
      <p:sp>
        <p:nvSpPr>
          <p:cNvPr id="2" name="TextBox 1"/>
          <p:cNvSpPr txBox="1"/>
          <p:nvPr/>
        </p:nvSpPr>
        <p:spPr>
          <a:xfrm>
            <a:off x="7366001" y="2269067"/>
            <a:ext cx="1778000" cy="3139321"/>
          </a:xfrm>
          <a:prstGeom prst="rect">
            <a:avLst/>
          </a:prstGeom>
          <a:noFill/>
        </p:spPr>
        <p:txBody>
          <a:bodyPr wrap="square" rtlCol="0">
            <a:spAutoFit/>
          </a:bodyPr>
          <a:lstStyle/>
          <a:p>
            <a:r>
              <a:rPr lang="en-US" sz="2000" b="1" dirty="0" smtClean="0">
                <a:solidFill>
                  <a:schemeClr val="bg2">
                    <a:lumMod val="50000"/>
                  </a:schemeClr>
                </a:solidFill>
                <a:latin typeface="Trebuchet MS"/>
                <a:cs typeface="Trebuchet MS"/>
              </a:rPr>
              <a:t>THE </a:t>
            </a:r>
          </a:p>
          <a:p>
            <a:r>
              <a:rPr lang="en-US" sz="2000" b="1" dirty="0" smtClean="0">
                <a:solidFill>
                  <a:schemeClr val="bg2">
                    <a:lumMod val="50000"/>
                  </a:schemeClr>
                </a:solidFill>
                <a:latin typeface="Trebuchet MS"/>
                <a:cs typeface="Trebuchet MS"/>
              </a:rPr>
              <a:t>DUAL CAPACITY –BUILDING FRAMEWORK (U.S. Department of Education, 2013)</a:t>
            </a:r>
            <a:r>
              <a:rPr lang="en-US" dirty="0" smtClean="0"/>
              <a:t> </a:t>
            </a:r>
          </a:p>
          <a:p>
            <a:endParaRPr lang="en-US" dirty="0"/>
          </a:p>
        </p:txBody>
      </p:sp>
    </p:spTree>
    <p:extLst>
      <p:ext uri="{BB962C8B-B14F-4D97-AF65-F5344CB8AC3E}">
        <p14:creationId xmlns:p14="http://schemas.microsoft.com/office/powerpoint/2010/main" val="99182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Dual-Capacity Building Framework: </a:t>
            </a:r>
            <a:br>
              <a:rPr lang="en-US" sz="3200" dirty="0" smtClean="0"/>
            </a:br>
            <a:r>
              <a:rPr lang="en-US" sz="3200" dirty="0" smtClean="0"/>
              <a:t>Families &amp; Educators Both Need…</a:t>
            </a:r>
            <a:endParaRPr lang="en-US" sz="3200" dirty="0"/>
          </a:p>
        </p:txBody>
      </p:sp>
      <p:sp>
        <p:nvSpPr>
          <p:cNvPr id="4" name="Rectangle 3"/>
          <p:cNvSpPr/>
          <p:nvPr/>
        </p:nvSpPr>
        <p:spPr>
          <a:xfrm>
            <a:off x="157655" y="6290441"/>
            <a:ext cx="4445876" cy="523220"/>
          </a:xfrm>
          <a:prstGeom prst="rect">
            <a:avLst/>
          </a:prstGeom>
        </p:spPr>
        <p:txBody>
          <a:bodyPr wrap="square">
            <a:spAutoFit/>
          </a:bodyPr>
          <a:lstStyle/>
          <a:p>
            <a:r>
              <a:rPr lang="en-US" sz="1400" dirty="0" smtClean="0"/>
              <a:t>U.S. Dept. of Ed. Dual Capacity-Building Framework (2013)</a:t>
            </a:r>
            <a:endParaRPr lang="en-US" sz="1400" dirty="0"/>
          </a:p>
          <a:p>
            <a:r>
              <a:rPr lang="en-US" sz="1400" dirty="0">
                <a:hlinkClick r:id="rId3"/>
              </a:rPr>
              <a:t>http://</a:t>
            </a:r>
            <a:r>
              <a:rPr lang="en-US" sz="1400" dirty="0" smtClean="0">
                <a:hlinkClick r:id="rId3"/>
              </a:rPr>
              <a:t>www.ed.gov/family-and-community-engagement</a:t>
            </a:r>
            <a:endParaRPr lang="en-US" sz="1400" dirty="0"/>
          </a:p>
        </p:txBody>
      </p:sp>
      <p:sp>
        <p:nvSpPr>
          <p:cNvPr id="5" name="TextBox 4"/>
          <p:cNvSpPr txBox="1"/>
          <p:nvPr/>
        </p:nvSpPr>
        <p:spPr>
          <a:xfrm>
            <a:off x="3655014" y="1644553"/>
            <a:ext cx="2169994" cy="4524315"/>
          </a:xfrm>
          <a:prstGeom prst="rect">
            <a:avLst/>
          </a:prstGeom>
          <a:noFill/>
        </p:spPr>
        <p:txBody>
          <a:bodyPr wrap="square" rtlCol="0">
            <a:spAutoFit/>
          </a:bodyPr>
          <a:lstStyle/>
          <a:p>
            <a:r>
              <a:rPr lang="en-US" sz="2400" dirty="0" smtClean="0"/>
              <a:t>Capabilities (skills &amp; knowledge)</a:t>
            </a:r>
          </a:p>
          <a:p>
            <a:endParaRPr lang="en-US" sz="2400" dirty="0" smtClean="0"/>
          </a:p>
          <a:p>
            <a:r>
              <a:rPr lang="en-US" sz="2400" dirty="0" smtClean="0"/>
              <a:t>Connections (networks)</a:t>
            </a:r>
          </a:p>
          <a:p>
            <a:endParaRPr lang="en-US" sz="2400" dirty="0" smtClean="0"/>
          </a:p>
          <a:p>
            <a:r>
              <a:rPr lang="en-US" sz="2400" dirty="0" smtClean="0"/>
              <a:t>Cognition (beliefs, values)</a:t>
            </a:r>
          </a:p>
          <a:p>
            <a:endParaRPr lang="en-US" sz="2400" dirty="0" smtClean="0"/>
          </a:p>
          <a:p>
            <a:r>
              <a:rPr lang="en-US" sz="2400" dirty="0" smtClean="0"/>
              <a:t>Confidence (self-efficacy)</a:t>
            </a:r>
            <a:endParaRPr lang="en-US" sz="2400" dirty="0"/>
          </a:p>
        </p:txBody>
      </p:sp>
      <p:cxnSp>
        <p:nvCxnSpPr>
          <p:cNvPr id="8" name="Straight Arrow Connector 7"/>
          <p:cNvCxnSpPr/>
          <p:nvPr/>
        </p:nvCxnSpPr>
        <p:spPr>
          <a:xfrm flipV="1">
            <a:off x="2448833" y="2038928"/>
            <a:ext cx="1137941" cy="5486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517073" y="3258207"/>
            <a:ext cx="93016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448756" y="3906710"/>
            <a:ext cx="977463" cy="476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238549" y="4808483"/>
            <a:ext cx="1208690" cy="7567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5346407" y="2044261"/>
            <a:ext cx="1240181" cy="5486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572850" y="3331780"/>
            <a:ext cx="101373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5595758" y="3980283"/>
            <a:ext cx="1065284" cy="476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572850" y="4882056"/>
            <a:ext cx="1317286" cy="7567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9222" y="2880658"/>
            <a:ext cx="2235200" cy="146304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55" y="2890152"/>
            <a:ext cx="2235203" cy="1463040"/>
          </a:xfrm>
          <a:prstGeom prst="rect">
            <a:avLst/>
          </a:prstGeom>
        </p:spPr>
      </p:pic>
    </p:spTree>
    <p:extLst>
      <p:ext uri="{BB962C8B-B14F-4D97-AF65-F5344CB8AC3E}">
        <p14:creationId xmlns:p14="http://schemas.microsoft.com/office/powerpoint/2010/main" val="1544445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endParaRPr lang="en-US" altLang="ja-JP" dirty="0" smtClean="0">
              <a:solidFill>
                <a:srgbClr val="786C4F"/>
              </a:solidFill>
            </a:endParaRPr>
          </a:p>
          <a:p>
            <a:pPr marL="45720" indent="0">
              <a:buNone/>
            </a:pPr>
            <a:endParaRPr lang="en-US" altLang="ja-JP" dirty="0">
              <a:solidFill>
                <a:srgbClr val="786C4F"/>
              </a:solidFill>
            </a:endParaRPr>
          </a:p>
          <a:p>
            <a:pPr marL="45720" indent="0">
              <a:buNone/>
            </a:pPr>
            <a:endParaRPr lang="en-US" altLang="ja-JP" dirty="0" smtClean="0">
              <a:solidFill>
                <a:srgbClr val="786C4F"/>
              </a:solidFill>
            </a:endParaRPr>
          </a:p>
          <a:p>
            <a:pPr marL="45720" indent="0">
              <a:buNone/>
            </a:pPr>
            <a:endParaRPr lang="en-US" altLang="ja-JP" dirty="0">
              <a:solidFill>
                <a:srgbClr val="786C4F"/>
              </a:solidFill>
            </a:endParaRPr>
          </a:p>
          <a:p>
            <a:pPr marL="45720" indent="0">
              <a:buNone/>
            </a:pPr>
            <a:endParaRPr lang="en-US" altLang="ja-JP" dirty="0" smtClean="0">
              <a:solidFill>
                <a:srgbClr val="786C4F"/>
              </a:solidFill>
            </a:endParaRPr>
          </a:p>
          <a:p>
            <a:pPr marL="45720" indent="0">
              <a:buNone/>
            </a:pPr>
            <a:endParaRPr lang="en-US" altLang="ja-JP" dirty="0">
              <a:solidFill>
                <a:srgbClr val="786C4F"/>
              </a:solidFill>
            </a:endParaRPr>
          </a:p>
          <a:p>
            <a:pPr marL="45720" indent="0">
              <a:buNone/>
            </a:pPr>
            <a:endParaRPr lang="en-US" altLang="ja-JP" dirty="0" smtClean="0">
              <a:solidFill>
                <a:srgbClr val="786C4F"/>
              </a:solidFill>
            </a:endParaRPr>
          </a:p>
          <a:p>
            <a:pPr marL="45720" indent="0">
              <a:buNone/>
            </a:pPr>
            <a:endParaRPr lang="en-US" altLang="ja-JP" dirty="0" smtClean="0">
              <a:solidFill>
                <a:srgbClr val="786C4F"/>
              </a:solidFill>
            </a:endParaRPr>
          </a:p>
          <a:p>
            <a:pPr marL="45720" indent="0" algn="ctr">
              <a:buNone/>
            </a:pPr>
            <a:r>
              <a:rPr lang="en-US" altLang="ja-JP" dirty="0" smtClean="0">
                <a:solidFill>
                  <a:srgbClr val="786C4F"/>
                </a:solidFill>
              </a:rPr>
              <a:t>…</a:t>
            </a:r>
            <a:r>
              <a:rPr lang="en-US" altLang="ja-JP" b="0" i="1" dirty="0">
                <a:solidFill>
                  <a:srgbClr val="786C4F"/>
                </a:solidFill>
              </a:rPr>
              <a:t>parents are a </a:t>
            </a:r>
            <a:r>
              <a:rPr lang="en-US" altLang="ja-JP" b="0" i="1" dirty="0" smtClean="0">
                <a:solidFill>
                  <a:srgbClr val="786C4F"/>
                </a:solidFill>
              </a:rPr>
              <a:t>child’s </a:t>
            </a:r>
            <a:r>
              <a:rPr lang="en-US" altLang="ja-JP" b="0" i="1" dirty="0">
                <a:solidFill>
                  <a:srgbClr val="786C4F"/>
                </a:solidFill>
              </a:rPr>
              <a:t>first teachers</a:t>
            </a:r>
            <a:r>
              <a:rPr lang="en-US" altLang="ja-JP" dirty="0">
                <a:solidFill>
                  <a:srgbClr val="786C4F"/>
                </a:solidFill>
              </a:rPr>
              <a:t>…</a:t>
            </a:r>
            <a:br>
              <a:rPr lang="en-US" altLang="ja-JP" dirty="0">
                <a:solidFill>
                  <a:srgbClr val="786C4F"/>
                </a:solidFill>
              </a:rPr>
            </a:br>
            <a:r>
              <a:rPr lang="en-US" altLang="ja-JP" sz="2000" b="0" dirty="0" smtClean="0">
                <a:solidFill>
                  <a:schemeClr val="bg2">
                    <a:lumMod val="50000"/>
                  </a:schemeClr>
                </a:solidFill>
              </a:rPr>
              <a:t>(</a:t>
            </a:r>
            <a:r>
              <a:rPr lang="en-US" sz="2000" b="0" dirty="0">
                <a:solidFill>
                  <a:schemeClr val="bg2">
                    <a:lumMod val="50000"/>
                  </a:schemeClr>
                </a:solidFill>
              </a:rPr>
              <a:t>Adams</a:t>
            </a:r>
            <a:r>
              <a:rPr lang="en-US" sz="2000" b="0" dirty="0" smtClean="0">
                <a:solidFill>
                  <a:schemeClr val="bg2">
                    <a:lumMod val="50000"/>
                  </a:schemeClr>
                </a:solidFill>
              </a:rPr>
              <a:t>, </a:t>
            </a:r>
            <a:r>
              <a:rPr lang="en-US" sz="2000" b="0" dirty="0">
                <a:solidFill>
                  <a:schemeClr val="bg2">
                    <a:lumMod val="50000"/>
                  </a:schemeClr>
                </a:solidFill>
              </a:rPr>
              <a:t>Boyd, </a:t>
            </a:r>
            <a:r>
              <a:rPr lang="en-US" sz="2000" b="0" dirty="0" smtClean="0">
                <a:solidFill>
                  <a:schemeClr val="bg2">
                    <a:lumMod val="50000"/>
                  </a:schemeClr>
                </a:solidFill>
              </a:rPr>
              <a:t>Cunningham &amp; </a:t>
            </a:r>
            <a:r>
              <a:rPr lang="en-US" sz="2000" b="0" dirty="0">
                <a:solidFill>
                  <a:schemeClr val="bg2">
                    <a:lumMod val="50000"/>
                  </a:schemeClr>
                </a:solidFill>
              </a:rPr>
              <a:t>Gailunas-</a:t>
            </a:r>
            <a:r>
              <a:rPr lang="en-US" sz="2000" b="0" dirty="0" smtClean="0">
                <a:solidFill>
                  <a:schemeClr val="bg2">
                    <a:lumMod val="50000"/>
                  </a:schemeClr>
                </a:solidFill>
              </a:rPr>
              <a:t>Johnson, 2003</a:t>
            </a:r>
            <a:r>
              <a:rPr lang="en-US" sz="2000" b="0" dirty="0">
                <a:solidFill>
                  <a:schemeClr val="bg2">
                    <a:lumMod val="50000"/>
                  </a:schemeClr>
                </a:solidFill>
              </a:rPr>
              <a:t>)</a:t>
            </a:r>
            <a:endParaRPr lang="en-US" altLang="ja-JP" sz="2000" b="0" dirty="0">
              <a:solidFill>
                <a:schemeClr val="bg2">
                  <a:lumMod val="50000"/>
                </a:schemeClr>
              </a:solidFill>
            </a:endParaRPr>
          </a:p>
          <a:p>
            <a:pPr marL="45720" indent="0">
              <a:buNone/>
            </a:pPr>
            <a:endParaRPr lang="en-US" dirty="0"/>
          </a:p>
        </p:txBody>
      </p:sp>
      <p:sp>
        <p:nvSpPr>
          <p:cNvPr id="3" name="Title 2"/>
          <p:cNvSpPr>
            <a:spLocks noGrp="1"/>
          </p:cNvSpPr>
          <p:nvPr>
            <p:ph type="title"/>
          </p:nvPr>
        </p:nvSpPr>
        <p:spPr>
          <a:xfrm>
            <a:off x="381000" y="-203200"/>
            <a:ext cx="8381260" cy="1613441"/>
          </a:xfrm>
        </p:spPr>
        <p:txBody>
          <a:bodyPr/>
          <a:lstStyle/>
          <a:p>
            <a:r>
              <a:rPr lang="en-US" sz="3200" dirty="0" smtClean="0"/>
              <a:t/>
            </a:r>
            <a:br>
              <a:rPr lang="en-US" sz="3200" dirty="0" smtClean="0"/>
            </a:br>
            <a:r>
              <a:rPr lang="en-US" sz="3200" dirty="0" smtClean="0"/>
              <a:t>Family, School, and Community Partnering (FSCP)</a:t>
            </a:r>
            <a:endParaRPr lang="en-US" sz="3200" dirty="0"/>
          </a:p>
        </p:txBody>
      </p:sp>
      <p:sp>
        <p:nvSpPr>
          <p:cNvPr id="4" name="Title 1"/>
          <p:cNvSpPr txBox="1">
            <a:spLocks/>
          </p:cNvSpPr>
          <p:nvPr/>
        </p:nvSpPr>
        <p:spPr bwMode="auto">
          <a:xfrm>
            <a:off x="990600" y="2048934"/>
            <a:ext cx="7391400" cy="2861733"/>
          </a:xfrm>
          <a:prstGeom prst="rect">
            <a:avLst/>
          </a:prstGeom>
          <a:solidFill>
            <a:srgbClr val="785F55"/>
          </a:solidFill>
          <a:ln>
            <a:miter lim="800000"/>
            <a:headEnd/>
            <a:tailEnd/>
          </a:ln>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3600" b="0" i="0" kern="1200" cap="none" spc="200" baseline="0">
                <a:ln>
                  <a:noFill/>
                </a:ln>
                <a:solidFill>
                  <a:schemeClr val="bg1"/>
                </a:solidFill>
                <a:effectLst/>
                <a:latin typeface="Museo Slab 500"/>
                <a:ea typeface="+mj-ea"/>
                <a:cs typeface="Museo Slab 500"/>
              </a:defRPr>
            </a:lvl1pPr>
          </a:lstStyle>
          <a:p>
            <a:pPr>
              <a:defRPr/>
            </a:pPr>
            <a:r>
              <a:rPr lang="en-US" sz="3200" dirty="0" smtClean="0">
                <a:solidFill>
                  <a:srgbClr val="EFE7D5"/>
                </a:solidFill>
                <a:ea typeface="ＭＳ Ｐゴシック" pitchFamily="34" charset="-128"/>
              </a:rPr>
              <a:t>WHY?</a:t>
            </a:r>
          </a:p>
          <a:p>
            <a:pPr>
              <a:defRPr/>
            </a:pPr>
            <a:endParaRPr lang="en-US" sz="3200" dirty="0" smtClean="0">
              <a:solidFill>
                <a:srgbClr val="EFE7D5"/>
              </a:solidFill>
              <a:ea typeface="ＭＳ Ｐゴシック" pitchFamily="34" charset="-128"/>
            </a:endParaRPr>
          </a:p>
          <a:p>
            <a:pPr marL="571500" indent="-571500" algn="l">
              <a:buFont typeface="Arial"/>
              <a:buChar char="•"/>
              <a:defRPr/>
            </a:pPr>
            <a:r>
              <a:rPr lang="en-US" sz="2800" dirty="0" smtClean="0">
                <a:solidFill>
                  <a:srgbClr val="EFE7D5"/>
                </a:solidFill>
                <a:ea typeface="ＭＳ Ｐゴシック" pitchFamily="34" charset="-128"/>
              </a:rPr>
              <a:t>Research</a:t>
            </a:r>
          </a:p>
          <a:p>
            <a:pPr marL="571500" indent="-571500" algn="l">
              <a:buFont typeface="Arial"/>
              <a:buChar char="•"/>
              <a:defRPr/>
            </a:pPr>
            <a:r>
              <a:rPr lang="en-US" sz="2800" dirty="0" smtClean="0">
                <a:solidFill>
                  <a:srgbClr val="EFE7D5"/>
                </a:solidFill>
                <a:ea typeface="ＭＳ Ｐゴシック" pitchFamily="34" charset="-128"/>
              </a:rPr>
              <a:t>Laws</a:t>
            </a:r>
          </a:p>
          <a:p>
            <a:pPr marL="571500" indent="-571500" algn="l">
              <a:buFont typeface="Arial"/>
              <a:buChar char="•"/>
              <a:defRPr/>
            </a:pPr>
            <a:r>
              <a:rPr lang="en-US" sz="2800" dirty="0">
                <a:solidFill>
                  <a:srgbClr val="EFE7D5"/>
                </a:solidFill>
                <a:ea typeface="ＭＳ Ｐゴシック" pitchFamily="34" charset="-128"/>
              </a:rPr>
              <a:t>T</a:t>
            </a:r>
            <a:r>
              <a:rPr lang="en-US" sz="2800" dirty="0" smtClean="0">
                <a:solidFill>
                  <a:srgbClr val="EFE7D5"/>
                </a:solidFill>
                <a:ea typeface="ＭＳ Ｐゴシック" pitchFamily="34" charset="-128"/>
              </a:rPr>
              <a:t>he Shift</a:t>
            </a:r>
          </a:p>
        </p:txBody>
      </p:sp>
    </p:spTree>
    <p:extLst>
      <p:ext uri="{BB962C8B-B14F-4D97-AF65-F5344CB8AC3E}">
        <p14:creationId xmlns:p14="http://schemas.microsoft.com/office/powerpoint/2010/main" val="41941875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8533"/>
            <a:ext cx="8381260" cy="1291708"/>
          </a:xfrm>
        </p:spPr>
        <p:txBody>
          <a:bodyPr/>
          <a:lstStyle/>
          <a:p>
            <a:r>
              <a:rPr lang="en-US" dirty="0" smtClean="0"/>
              <a:t>Research:</a:t>
            </a:r>
            <a:br>
              <a:rPr lang="en-US" dirty="0" smtClean="0"/>
            </a:br>
            <a:r>
              <a:rPr lang="en-US" dirty="0" smtClean="0"/>
              <a:t>Time In and Out of School</a:t>
            </a:r>
            <a:endParaRPr lang="en-US" dirty="0"/>
          </a:p>
        </p:txBody>
      </p:sp>
      <p:sp>
        <p:nvSpPr>
          <p:cNvPr id="3" name="Content Placeholder 2"/>
          <p:cNvSpPr>
            <a:spLocks noGrp="1"/>
          </p:cNvSpPr>
          <p:nvPr>
            <p:ph idx="1"/>
          </p:nvPr>
        </p:nvSpPr>
        <p:spPr>
          <a:xfrm>
            <a:off x="457200" y="2770094"/>
            <a:ext cx="7945439" cy="3267169"/>
          </a:xfrm>
        </p:spPr>
        <p:txBody>
          <a:bodyPr>
            <a:normAutofit/>
          </a:bodyPr>
          <a:lstStyle/>
          <a:p>
            <a:pPr marL="0" indent="0">
              <a:lnSpc>
                <a:spcPct val="80000"/>
              </a:lnSpc>
              <a:buNone/>
            </a:pPr>
            <a:r>
              <a:rPr lang="en-US" sz="3200" dirty="0" smtClean="0">
                <a:solidFill>
                  <a:srgbClr val="454D54"/>
                </a:solidFill>
              </a:rPr>
              <a:t>Students Spend More </a:t>
            </a:r>
          </a:p>
          <a:p>
            <a:pPr marL="0" indent="0">
              <a:lnSpc>
                <a:spcPct val="80000"/>
              </a:lnSpc>
              <a:buNone/>
            </a:pPr>
            <a:r>
              <a:rPr lang="en-US" sz="3200" dirty="0" smtClean="0">
                <a:solidFill>
                  <a:srgbClr val="454D54"/>
                </a:solidFill>
              </a:rPr>
              <a:t>Than 70% Of Their </a:t>
            </a:r>
          </a:p>
          <a:p>
            <a:pPr marL="0" indent="0">
              <a:lnSpc>
                <a:spcPct val="80000"/>
              </a:lnSpc>
              <a:buNone/>
            </a:pPr>
            <a:r>
              <a:rPr lang="en-US" sz="3200" dirty="0" smtClean="0">
                <a:solidFill>
                  <a:srgbClr val="454D54"/>
                </a:solidFill>
              </a:rPr>
              <a:t>Waking Hours Outside</a:t>
            </a:r>
          </a:p>
          <a:p>
            <a:pPr marL="0" indent="0">
              <a:lnSpc>
                <a:spcPct val="80000"/>
              </a:lnSpc>
              <a:buNone/>
            </a:pPr>
            <a:r>
              <a:rPr lang="en-US" sz="3200" dirty="0" smtClean="0">
                <a:solidFill>
                  <a:srgbClr val="454D54"/>
                </a:solidFill>
              </a:rPr>
              <a:t> of School. </a:t>
            </a:r>
          </a:p>
          <a:p>
            <a:pPr marL="0" indent="0">
              <a:lnSpc>
                <a:spcPct val="80000"/>
              </a:lnSpc>
              <a:buNone/>
            </a:pPr>
            <a:r>
              <a:rPr lang="en-US" sz="2000" b="0" dirty="0" smtClean="0">
                <a:solidFill>
                  <a:srgbClr val="454D54"/>
                </a:solidFill>
              </a:rPr>
              <a:t/>
            </a:r>
            <a:br>
              <a:rPr lang="en-US" sz="2000" b="0" dirty="0" smtClean="0">
                <a:solidFill>
                  <a:srgbClr val="454D54"/>
                </a:solidFill>
              </a:rPr>
            </a:br>
            <a:r>
              <a:rPr lang="en-US" sz="1600" b="0" dirty="0" smtClean="0">
                <a:solidFill>
                  <a:srgbClr val="454D54"/>
                </a:solidFill>
              </a:rPr>
              <a:t>(Clark,1990; </a:t>
            </a:r>
            <a:r>
              <a:rPr lang="en-US" sz="1600" b="0" dirty="0" err="1" smtClean="0">
                <a:solidFill>
                  <a:srgbClr val="454D54"/>
                </a:solidFill>
              </a:rPr>
              <a:t>Callender</a:t>
            </a:r>
            <a:r>
              <a:rPr lang="en-US" sz="1600" b="0" dirty="0" smtClean="0">
                <a:solidFill>
                  <a:srgbClr val="454D54"/>
                </a:solidFill>
              </a:rPr>
              <a:t> &amp; Hansen, 2004)</a:t>
            </a:r>
            <a:endParaRPr lang="en-US" sz="1600" b="0" dirty="0">
              <a:solidFill>
                <a:srgbClr val="454D54"/>
              </a:solidFill>
            </a:endParaRPr>
          </a:p>
        </p:txBody>
      </p:sp>
      <p:graphicFrame>
        <p:nvGraphicFramePr>
          <p:cNvPr id="8" name="Chart 4"/>
          <p:cNvGraphicFramePr>
            <a:graphicFrameLocks/>
          </p:cNvGraphicFramePr>
          <p:nvPr>
            <p:extLst>
              <p:ext uri="{D42A27DB-BD31-4B8C-83A1-F6EECF244321}">
                <p14:modId xmlns:p14="http://schemas.microsoft.com/office/powerpoint/2010/main" val="1134056210"/>
              </p:ext>
            </p:extLst>
          </p:nvPr>
        </p:nvGraphicFramePr>
        <p:xfrm>
          <a:off x="4953000" y="2496753"/>
          <a:ext cx="3830638" cy="35405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10709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76201"/>
            <a:ext cx="8381260" cy="1061720"/>
          </a:xfrm>
        </p:spPr>
        <p:txBody>
          <a:bodyPr/>
          <a:lstStyle/>
          <a:p>
            <a:r>
              <a:rPr lang="en-US" sz="3000" dirty="0" smtClean="0"/>
              <a:t>MTSS FSCP Implementation Guide:  </a:t>
            </a:r>
            <a:r>
              <a:rPr lang="en-US" sz="3000" dirty="0" smtClean="0">
                <a:solidFill>
                  <a:srgbClr val="FFFFFF"/>
                </a:solidFill>
              </a:rPr>
              <a:t>Outcomes</a:t>
            </a:r>
            <a:endParaRPr lang="en-US" sz="3000" dirty="0">
              <a:solidFill>
                <a:srgbClr val="FFFFFF"/>
              </a:solidFill>
            </a:endParaRPr>
          </a:p>
        </p:txBody>
      </p:sp>
      <p:sp>
        <p:nvSpPr>
          <p:cNvPr id="2" name="Content Placeholder 1"/>
          <p:cNvSpPr>
            <a:spLocks noGrp="1"/>
          </p:cNvSpPr>
          <p:nvPr>
            <p:ph idx="4294967295"/>
          </p:nvPr>
        </p:nvSpPr>
        <p:spPr>
          <a:xfrm>
            <a:off x="163772" y="1137921"/>
            <a:ext cx="8939284" cy="5720080"/>
          </a:xfrm>
        </p:spPr>
        <p:txBody>
          <a:bodyPr/>
          <a:lstStyle/>
          <a:p>
            <a:pPr marL="45720" indent="0">
              <a:spcBef>
                <a:spcPts val="300"/>
              </a:spcBef>
              <a:spcAft>
                <a:spcPts val="200"/>
              </a:spcAft>
              <a:buNone/>
            </a:pPr>
            <a:r>
              <a:rPr lang="en-US" dirty="0" smtClean="0">
                <a:latin typeface="Trebuchet MS" panose="020B0603020202020204" pitchFamily="34" charset="0"/>
              </a:rPr>
              <a:t>Each adult learner will:</a:t>
            </a:r>
          </a:p>
          <a:p>
            <a:pPr marL="45720" indent="0">
              <a:spcBef>
                <a:spcPts val="300"/>
              </a:spcBef>
              <a:spcAft>
                <a:spcPts val="200"/>
              </a:spcAft>
              <a:buNone/>
            </a:pPr>
            <a:r>
              <a:rPr lang="en-US" dirty="0" smtClean="0">
                <a:latin typeface="Trebuchet MS" panose="020B0603020202020204" pitchFamily="34" charset="0"/>
              </a:rPr>
              <a:t> </a:t>
            </a:r>
          </a:p>
          <a:p>
            <a:pPr marL="342900" indent="-298450">
              <a:spcBef>
                <a:spcPts val="300"/>
              </a:spcBef>
              <a:spcAft>
                <a:spcPts val="200"/>
              </a:spcAft>
              <a:buFont typeface="+mj-lt"/>
              <a:buAutoNum type="arabicPeriod"/>
            </a:pPr>
            <a:r>
              <a:rPr lang="en-US" sz="1600" b="0" dirty="0" smtClean="0"/>
              <a:t>Access the </a:t>
            </a:r>
            <a:r>
              <a:rPr lang="en-US" sz="1600" b="0" dirty="0" smtClean="0">
                <a:solidFill>
                  <a:schemeClr val="accent6">
                    <a:lumMod val="75000"/>
                  </a:schemeClr>
                </a:solidFill>
              </a:rPr>
              <a:t>research &amp; legal base </a:t>
            </a:r>
            <a:r>
              <a:rPr lang="en-US" sz="1600" b="0" dirty="0" smtClean="0"/>
              <a:t>describing how partnering positively supports </a:t>
            </a:r>
            <a:r>
              <a:rPr lang="en-US" sz="1600" b="0" dirty="0" smtClean="0">
                <a:solidFill>
                  <a:schemeClr val="accent6">
                    <a:lumMod val="75000"/>
                  </a:schemeClr>
                </a:solidFill>
              </a:rPr>
              <a:t>academic and behavioral learning</a:t>
            </a:r>
            <a:endParaRPr lang="en-US" sz="1600" b="0" dirty="0" smtClean="0"/>
          </a:p>
          <a:p>
            <a:pPr marL="342900" indent="-298450">
              <a:spcBef>
                <a:spcPts val="300"/>
              </a:spcBef>
              <a:spcAft>
                <a:spcPts val="200"/>
              </a:spcAft>
              <a:buFont typeface="+mj-lt"/>
              <a:buAutoNum type="arabicPeriod"/>
            </a:pPr>
            <a:endParaRPr lang="en-US" sz="1600" b="0" dirty="0" smtClean="0"/>
          </a:p>
          <a:p>
            <a:pPr marL="342900" indent="-298450">
              <a:spcBef>
                <a:spcPts val="300"/>
              </a:spcBef>
              <a:spcAft>
                <a:spcPts val="200"/>
              </a:spcAft>
              <a:buFont typeface="+mj-lt"/>
              <a:buAutoNum type="arabicPeriod"/>
            </a:pPr>
            <a:r>
              <a:rPr lang="en-US" sz="1600" b="0" dirty="0" smtClean="0"/>
              <a:t>Implement partnering within a</a:t>
            </a:r>
            <a:r>
              <a:rPr lang="en-US" sz="1600" b="0" dirty="0" smtClean="0">
                <a:solidFill>
                  <a:schemeClr val="accent2">
                    <a:lumMod val="75000"/>
                  </a:schemeClr>
                </a:solidFill>
              </a:rPr>
              <a:t> </a:t>
            </a:r>
            <a:r>
              <a:rPr lang="en-US" sz="1600" b="0" i="1" dirty="0" smtClean="0">
                <a:solidFill>
                  <a:schemeClr val="accent6">
                    <a:lumMod val="75000"/>
                  </a:schemeClr>
                </a:solidFill>
              </a:rPr>
              <a:t>Multi-Tiered System of Supports (MTSS)</a:t>
            </a:r>
            <a:r>
              <a:rPr lang="en-US" sz="1600" b="0" dirty="0" smtClean="0"/>
              <a:t> framework, applying the </a:t>
            </a:r>
            <a:r>
              <a:rPr lang="en-US" sz="1600" b="0" i="1" dirty="0" smtClean="0">
                <a:solidFill>
                  <a:schemeClr val="accent6">
                    <a:lumMod val="75000"/>
                  </a:schemeClr>
                </a:solidFill>
              </a:rPr>
              <a:t>National Standards for Family-School Partnerships</a:t>
            </a:r>
            <a:r>
              <a:rPr lang="en-US" sz="1600" b="0" dirty="0" smtClean="0"/>
              <a:t>; actively team throughout the special education process.</a:t>
            </a:r>
          </a:p>
          <a:p>
            <a:pPr marL="44450" indent="0">
              <a:spcBef>
                <a:spcPts val="300"/>
              </a:spcBef>
              <a:spcAft>
                <a:spcPts val="200"/>
              </a:spcAft>
              <a:buNone/>
            </a:pPr>
            <a:endParaRPr lang="en-US" sz="1600" b="0" dirty="0" smtClean="0"/>
          </a:p>
          <a:p>
            <a:pPr marL="342900" indent="-298450">
              <a:spcBef>
                <a:spcPts val="300"/>
              </a:spcBef>
              <a:spcAft>
                <a:spcPts val="200"/>
              </a:spcAft>
              <a:buFont typeface="+mj-lt"/>
              <a:buAutoNum type="arabicPeriod"/>
            </a:pPr>
            <a:r>
              <a:rPr lang="en-US" sz="1600" b="0" dirty="0" smtClean="0"/>
              <a:t>Apply each of these three steps to one’s site or situation, using adult learning principles:</a:t>
            </a:r>
          </a:p>
          <a:p>
            <a:pPr marL="1210310" lvl="4">
              <a:spcBef>
                <a:spcPts val="300"/>
              </a:spcBef>
              <a:spcAft>
                <a:spcPts val="200"/>
              </a:spcAft>
            </a:pPr>
            <a:r>
              <a:rPr lang="en-US" i="1" dirty="0" smtClean="0"/>
              <a:t>ENSURE SHARED MTSS AND FSCP KNOWLEDGE OF THE WHAT, WHY, WHO, WHEN, AND HOW </a:t>
            </a:r>
            <a:endParaRPr lang="en-US" b="0" i="1" dirty="0" smtClean="0"/>
          </a:p>
          <a:p>
            <a:pPr marL="1210310" lvl="4">
              <a:spcBef>
                <a:spcPts val="300"/>
              </a:spcBef>
              <a:spcAft>
                <a:spcPts val="200"/>
              </a:spcAft>
            </a:pPr>
            <a:r>
              <a:rPr lang="en-US" i="1" dirty="0" smtClean="0"/>
              <a:t>USE DATA TO CREATE MULTI-TIERED FSCP ACTION PLANS (MORE ABOUT HOW)</a:t>
            </a:r>
          </a:p>
          <a:p>
            <a:pPr marL="1210310" lvl="4">
              <a:spcBef>
                <a:spcPts val="300"/>
              </a:spcBef>
              <a:spcAft>
                <a:spcPts val="200"/>
              </a:spcAft>
            </a:pPr>
            <a:r>
              <a:rPr lang="en-US" i="1" dirty="0" smtClean="0"/>
              <a:t>ADAPT MULTI-TIERED FSCP TOOLS, INCLUDING SPECIFIC SPECIAL EDUCATION SUPPORTS (MORE ABOUT HOW)</a:t>
            </a:r>
            <a:endParaRPr lang="en-US" b="0" i="1" dirty="0" smtClean="0"/>
          </a:p>
          <a:p>
            <a:pPr marL="467360" lvl="2" indent="0">
              <a:spcBef>
                <a:spcPts val="300"/>
              </a:spcBef>
              <a:spcAft>
                <a:spcPts val="200"/>
              </a:spcAft>
              <a:buNone/>
            </a:pPr>
            <a:endParaRPr lang="en-US" sz="1600" b="0" i="1" dirty="0" smtClean="0"/>
          </a:p>
          <a:p>
            <a:pPr marL="342900" indent="-298450">
              <a:spcBef>
                <a:spcPts val="300"/>
              </a:spcBef>
              <a:spcAft>
                <a:spcPts val="200"/>
              </a:spcAft>
              <a:buFont typeface="+mj-lt"/>
              <a:buAutoNum type="arabicPeriod"/>
            </a:pPr>
            <a:r>
              <a:rPr lang="en-US" sz="1600" b="0" dirty="0" smtClean="0"/>
              <a:t>Practice ongoing, strategic, effective partnering every day.</a:t>
            </a:r>
          </a:p>
          <a:p>
            <a:pPr marL="44450" indent="0">
              <a:spcBef>
                <a:spcPts val="300"/>
              </a:spcBef>
              <a:spcAft>
                <a:spcPts val="200"/>
              </a:spcAft>
              <a:buNone/>
            </a:pPr>
            <a:r>
              <a:rPr lang="en-US" sz="2000" b="0" i="1" dirty="0"/>
              <a:t>	</a:t>
            </a:r>
            <a:endParaRPr lang="en-US" b="0" dirty="0" smtClean="0"/>
          </a:p>
        </p:txBody>
      </p:sp>
    </p:spTree>
    <p:extLst>
      <p:ext uri="{BB962C8B-B14F-4D97-AF65-F5344CB8AC3E}">
        <p14:creationId xmlns:p14="http://schemas.microsoft.com/office/powerpoint/2010/main" val="5737196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title"/>
          </p:nvPr>
        </p:nvSpPr>
        <p:spPr bwMode="auto">
          <a:xfrm>
            <a:off x="381000" y="141111"/>
            <a:ext cx="8381260" cy="12691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dirty="0" smtClean="0">
                <a:solidFill>
                  <a:srgbClr val="FFFFFF"/>
                </a:solidFill>
                <a:ea typeface="ＭＳ Ｐゴシック" pitchFamily="34" charset="-128"/>
              </a:rPr>
              <a:t>Research: </a:t>
            </a:r>
            <a:br>
              <a:rPr lang="en-US" dirty="0" smtClean="0">
                <a:solidFill>
                  <a:srgbClr val="FFFFFF"/>
                </a:solidFill>
                <a:ea typeface="ＭＳ Ｐゴシック" pitchFamily="34" charset="-128"/>
              </a:rPr>
            </a:br>
            <a:r>
              <a:rPr lang="en-US" dirty="0" smtClean="0">
                <a:solidFill>
                  <a:srgbClr val="FFFFFF"/>
                </a:solidFill>
                <a:ea typeface="ＭＳ Ｐゴシック" pitchFamily="34" charset="-128"/>
              </a:rPr>
              <a:t>Summary of 50 Years</a:t>
            </a:r>
          </a:p>
        </p:txBody>
      </p:sp>
      <p:sp>
        <p:nvSpPr>
          <p:cNvPr id="11267" name="Rectangle 6"/>
          <p:cNvSpPr>
            <a:spLocks noGrp="1" noChangeArrowheads="1"/>
          </p:cNvSpPr>
          <p:nvPr>
            <p:ph type="body" idx="1"/>
          </p:nvPr>
        </p:nvSpPr>
        <p:spPr>
          <a:xfrm>
            <a:off x="685800" y="1690511"/>
            <a:ext cx="8229600" cy="4953000"/>
          </a:xfrm>
        </p:spPr>
        <p:txBody>
          <a:bodyPr/>
          <a:lstStyle/>
          <a:p>
            <a:pPr eaLnBrk="1" hangingPunct="1">
              <a:lnSpc>
                <a:spcPct val="80000"/>
              </a:lnSpc>
              <a:buFont typeface="Wingdings" pitchFamily="2" charset="2"/>
              <a:buChar char="§"/>
              <a:defRPr/>
            </a:pPr>
            <a:r>
              <a:rPr lang="en-US" sz="2400" b="1" dirty="0" smtClean="0">
                <a:solidFill>
                  <a:schemeClr val="tx1"/>
                </a:solidFill>
                <a:ea typeface="ＭＳ Ｐゴシック" pitchFamily="-111" charset="-128"/>
              </a:rPr>
              <a:t>For Students: </a:t>
            </a:r>
          </a:p>
          <a:p>
            <a:pPr lvl="1" eaLnBrk="1" hangingPunct="1">
              <a:lnSpc>
                <a:spcPct val="80000"/>
              </a:lnSpc>
              <a:buFont typeface="Wingdings" pitchFamily="2" charset="2"/>
              <a:buChar char="§"/>
              <a:defRPr/>
            </a:pPr>
            <a:r>
              <a:rPr lang="en-US" sz="2400" dirty="0" smtClean="0">
                <a:solidFill>
                  <a:schemeClr val="tx1"/>
                </a:solidFill>
                <a:ea typeface="ＭＳ Ｐゴシック" pitchFamily="-111" charset="-128"/>
              </a:rPr>
              <a:t>Higher achievement, more homework completion, come to school more and stay in school longer, observing more similarities between home and school.</a:t>
            </a:r>
          </a:p>
          <a:p>
            <a:pPr lvl="1" eaLnBrk="1" hangingPunct="1">
              <a:lnSpc>
                <a:spcPct val="80000"/>
              </a:lnSpc>
              <a:buFont typeface="Wingdings 2" pitchFamily="-65" charset="2"/>
              <a:buChar char=""/>
              <a:defRPr/>
            </a:pPr>
            <a:endParaRPr lang="en-US" sz="2400" dirty="0" smtClean="0">
              <a:solidFill>
                <a:schemeClr val="tx1"/>
              </a:solidFill>
              <a:ea typeface="ＭＳ Ｐゴシック" pitchFamily="-111" charset="-128"/>
            </a:endParaRPr>
          </a:p>
          <a:p>
            <a:pPr eaLnBrk="1" hangingPunct="1">
              <a:lnSpc>
                <a:spcPct val="80000"/>
              </a:lnSpc>
              <a:buFont typeface="Wingdings" pitchFamily="2" charset="2"/>
              <a:buChar char="§"/>
              <a:defRPr/>
            </a:pPr>
            <a:r>
              <a:rPr lang="en-US" sz="2400" b="1" dirty="0" smtClean="0">
                <a:solidFill>
                  <a:schemeClr val="tx1"/>
                </a:solidFill>
                <a:ea typeface="ＭＳ Ｐゴシック" pitchFamily="-111" charset="-128"/>
              </a:rPr>
              <a:t>For Families: </a:t>
            </a:r>
          </a:p>
          <a:p>
            <a:pPr lvl="1" eaLnBrk="1" hangingPunct="1">
              <a:lnSpc>
                <a:spcPct val="80000"/>
              </a:lnSpc>
              <a:buFont typeface="Wingdings" pitchFamily="2" charset="2"/>
              <a:buChar char="§"/>
              <a:defRPr/>
            </a:pPr>
            <a:r>
              <a:rPr lang="en-US" sz="2400" dirty="0" smtClean="0">
                <a:solidFill>
                  <a:schemeClr val="tx1"/>
                </a:solidFill>
                <a:ea typeface="ＭＳ Ｐゴシック" pitchFamily="-111" charset="-128"/>
              </a:rPr>
              <a:t>Becoming more supportive of child and teachers, becoming more confident in how to help child learn, learning more about education programs.</a:t>
            </a:r>
          </a:p>
          <a:p>
            <a:pPr lvl="1" eaLnBrk="1" hangingPunct="1">
              <a:lnSpc>
                <a:spcPct val="80000"/>
              </a:lnSpc>
              <a:buFont typeface="Wingdings" pitchFamily="2" charset="2"/>
              <a:buChar char="§"/>
              <a:defRPr/>
            </a:pPr>
            <a:endParaRPr lang="en-US" sz="2400" dirty="0" smtClean="0">
              <a:solidFill>
                <a:schemeClr val="tx1"/>
              </a:solidFill>
              <a:ea typeface="ＭＳ Ｐゴシック" pitchFamily="-111" charset="-128"/>
            </a:endParaRPr>
          </a:p>
          <a:p>
            <a:pPr eaLnBrk="1" hangingPunct="1">
              <a:lnSpc>
                <a:spcPct val="80000"/>
              </a:lnSpc>
              <a:buFont typeface="Wingdings" pitchFamily="2" charset="2"/>
              <a:buChar char="§"/>
              <a:defRPr/>
            </a:pPr>
            <a:r>
              <a:rPr lang="en-US" sz="2400" b="1" dirty="0" smtClean="0">
                <a:solidFill>
                  <a:schemeClr val="tx1"/>
                </a:solidFill>
                <a:ea typeface="ＭＳ Ｐゴシック" pitchFamily="-111" charset="-128"/>
              </a:rPr>
              <a:t>For Teachers and Schools:</a:t>
            </a:r>
          </a:p>
          <a:p>
            <a:pPr lvl="1" eaLnBrk="1" hangingPunct="1">
              <a:lnSpc>
                <a:spcPct val="80000"/>
              </a:lnSpc>
              <a:buFont typeface="Wingdings" pitchFamily="2" charset="2"/>
              <a:buChar char="§"/>
              <a:defRPr/>
            </a:pPr>
            <a:r>
              <a:rPr lang="en-US" sz="2400" dirty="0" smtClean="0">
                <a:solidFill>
                  <a:schemeClr val="tx1"/>
                </a:solidFill>
                <a:ea typeface="ＭＳ Ｐゴシック" pitchFamily="-111" charset="-128"/>
              </a:rPr>
              <a:t>Improved teacher morale, higher ratings of teachers by parents, parents support schools and bond issues.</a:t>
            </a:r>
          </a:p>
          <a:p>
            <a:pPr marL="365760" lvl="1" indent="0" eaLnBrk="1" hangingPunct="1">
              <a:lnSpc>
                <a:spcPct val="80000"/>
              </a:lnSpc>
              <a:buNone/>
              <a:defRPr/>
            </a:pPr>
            <a:endParaRPr lang="en-US" sz="2400" dirty="0" smtClean="0">
              <a:solidFill>
                <a:schemeClr val="tx1"/>
              </a:solidFill>
              <a:ea typeface="ＭＳ Ｐゴシック" pitchFamily="-111" charset="-128"/>
            </a:endParaRPr>
          </a:p>
          <a:p>
            <a:pPr marL="365760" lvl="1" indent="0">
              <a:lnSpc>
                <a:spcPct val="80000"/>
              </a:lnSpc>
              <a:buNone/>
              <a:defRPr/>
            </a:pPr>
            <a:r>
              <a:rPr lang="en-US" sz="1600" dirty="0">
                <a:solidFill>
                  <a:schemeClr val="tx1"/>
                </a:solidFill>
                <a:ea typeface="ＭＳ Ｐゴシック" pitchFamily="-111" charset="-128"/>
              </a:rPr>
              <a:t>(Esler, Godber, &amp; Christenson, 2008</a:t>
            </a:r>
            <a:r>
              <a:rPr lang="en-US" sz="1600" dirty="0" smtClean="0">
                <a:solidFill>
                  <a:schemeClr val="tx1"/>
                </a:solidFill>
                <a:ea typeface="ＭＳ Ｐゴシック" pitchFamily="-111" charset="-128"/>
              </a:rPr>
              <a:t>)  </a:t>
            </a:r>
          </a:p>
        </p:txBody>
      </p:sp>
    </p:spTree>
    <p:extLst>
      <p:ext uri="{BB962C8B-B14F-4D97-AF65-F5344CB8AC3E}">
        <p14:creationId xmlns:p14="http://schemas.microsoft.com/office/powerpoint/2010/main" val="207619524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38" y="0"/>
            <a:ext cx="8970961" cy="1591733"/>
          </a:xfrm>
        </p:spPr>
        <p:txBody>
          <a:bodyPr/>
          <a:lstStyle/>
          <a:p>
            <a:r>
              <a:rPr lang="en-US" dirty="0" smtClean="0"/>
              <a:t/>
            </a:r>
            <a:br>
              <a:rPr lang="en-US" dirty="0" smtClean="0"/>
            </a:br>
            <a:r>
              <a:rPr lang="en-US" dirty="0" smtClean="0">
                <a:solidFill>
                  <a:srgbClr val="FFFFFF"/>
                </a:solidFill>
              </a:rPr>
              <a:t>Research:</a:t>
            </a:r>
            <a:br>
              <a:rPr lang="en-US" dirty="0" smtClean="0">
                <a:solidFill>
                  <a:srgbClr val="FFFFFF"/>
                </a:solidFill>
              </a:rPr>
            </a:br>
            <a:r>
              <a:rPr lang="en-US" dirty="0" smtClean="0">
                <a:solidFill>
                  <a:srgbClr val="FFFFFF"/>
                </a:solidFill>
              </a:rPr>
              <a:t> Student Achievement</a:t>
            </a:r>
            <a:br>
              <a:rPr lang="en-US" dirty="0" smtClean="0">
                <a:solidFill>
                  <a:srgbClr val="FFFFFF"/>
                </a:solidFill>
              </a:rPr>
            </a:br>
            <a:endParaRPr lang="en-US" dirty="0">
              <a:solidFill>
                <a:srgbClr val="FFFFFF"/>
              </a:solidFill>
            </a:endParaRPr>
          </a:p>
        </p:txBody>
      </p:sp>
      <p:sp>
        <p:nvSpPr>
          <p:cNvPr id="3" name="Content Placeholder 2"/>
          <p:cNvSpPr>
            <a:spLocks noGrp="1"/>
          </p:cNvSpPr>
          <p:nvPr>
            <p:ph idx="1"/>
          </p:nvPr>
        </p:nvSpPr>
        <p:spPr>
          <a:xfrm>
            <a:off x="739775" y="2096814"/>
            <a:ext cx="7662864" cy="3940449"/>
          </a:xfrm>
        </p:spPr>
        <p:txBody>
          <a:bodyPr>
            <a:normAutofit lnSpcReduction="10000"/>
          </a:bodyPr>
          <a:lstStyle/>
          <a:p>
            <a:pPr marL="45720" indent="0">
              <a:lnSpc>
                <a:spcPct val="80000"/>
              </a:lnSpc>
              <a:buNone/>
            </a:pPr>
            <a:r>
              <a:rPr lang="en-US" sz="2800" b="0" dirty="0">
                <a:solidFill>
                  <a:srgbClr val="454D54"/>
                </a:solidFill>
              </a:rPr>
              <a:t>On the Colorado TELL Survey, the teaching condition with the strongest connection to high student </a:t>
            </a:r>
            <a:r>
              <a:rPr lang="en-US" sz="2800" b="0" dirty="0" smtClean="0">
                <a:solidFill>
                  <a:srgbClr val="454D54"/>
                </a:solidFill>
              </a:rPr>
              <a:t>achievement and growth </a:t>
            </a:r>
            <a:r>
              <a:rPr lang="en-US" sz="2800" b="0" dirty="0">
                <a:solidFill>
                  <a:srgbClr val="454D54"/>
                </a:solidFill>
              </a:rPr>
              <a:t>is:</a:t>
            </a:r>
            <a:br>
              <a:rPr lang="en-US" sz="2800" b="0" dirty="0">
                <a:solidFill>
                  <a:srgbClr val="454D54"/>
                </a:solidFill>
              </a:rPr>
            </a:br>
            <a:r>
              <a:rPr lang="en-US" sz="2800" b="0" dirty="0">
                <a:solidFill>
                  <a:srgbClr val="454D54"/>
                </a:solidFill>
              </a:rPr>
              <a:t/>
            </a:r>
            <a:br>
              <a:rPr lang="en-US" sz="2800" b="0" dirty="0">
                <a:solidFill>
                  <a:srgbClr val="454D54"/>
                </a:solidFill>
              </a:rPr>
            </a:br>
            <a:r>
              <a:rPr lang="en-US" sz="2800" b="0" dirty="0">
                <a:solidFill>
                  <a:srgbClr val="454D54"/>
                </a:solidFill>
              </a:rPr>
              <a:t>	</a:t>
            </a:r>
            <a:r>
              <a:rPr lang="en-US" sz="2800" b="0" i="1" dirty="0">
                <a:solidFill>
                  <a:srgbClr val="454D54"/>
                </a:solidFill>
              </a:rPr>
              <a:t>Community Support and Involvement</a:t>
            </a:r>
            <a:r>
              <a:rPr lang="en-US" sz="2800" b="0" dirty="0">
                <a:solidFill>
                  <a:srgbClr val="454D54"/>
                </a:solidFill>
              </a:rPr>
              <a:t/>
            </a:r>
            <a:br>
              <a:rPr lang="en-US" sz="2800" b="0" dirty="0">
                <a:solidFill>
                  <a:srgbClr val="454D54"/>
                </a:solidFill>
              </a:rPr>
            </a:br>
            <a:r>
              <a:rPr lang="en-US" sz="2800" b="0" dirty="0">
                <a:solidFill>
                  <a:srgbClr val="454D54"/>
                </a:solidFill>
              </a:rPr>
              <a:t/>
            </a:r>
            <a:br>
              <a:rPr lang="en-US" sz="2800" b="0" dirty="0">
                <a:solidFill>
                  <a:srgbClr val="454D54"/>
                </a:solidFill>
              </a:rPr>
            </a:br>
            <a:r>
              <a:rPr lang="en-US" sz="2800" b="0" dirty="0">
                <a:solidFill>
                  <a:srgbClr val="454D54"/>
                </a:solidFill>
              </a:rPr>
              <a:t>…whether parents/guardians in the community are engaged, influential, and supportive of teachers and schools – across all school levels. </a:t>
            </a:r>
            <a:r>
              <a:rPr lang="en-US" sz="2800" b="0" dirty="0" smtClean="0">
                <a:solidFill>
                  <a:srgbClr val="454D54"/>
                </a:solidFill>
              </a:rPr>
              <a:t>This finding has been found in 2009, 2011, 2013!  </a:t>
            </a:r>
            <a:endParaRPr lang="en-US" sz="2800" b="0" dirty="0">
              <a:solidFill>
                <a:srgbClr val="454D54"/>
              </a:solidFill>
            </a:endParaRPr>
          </a:p>
          <a:p>
            <a:pPr marL="45720" indent="0">
              <a:lnSpc>
                <a:spcPct val="80000"/>
              </a:lnSpc>
              <a:buNone/>
            </a:pPr>
            <a:endParaRPr lang="en-US" sz="2800" b="0" dirty="0">
              <a:solidFill>
                <a:srgbClr val="454D54"/>
              </a:solidFill>
            </a:endParaRPr>
          </a:p>
          <a:p>
            <a:pPr marL="45720" indent="0">
              <a:lnSpc>
                <a:spcPct val="80000"/>
              </a:lnSpc>
              <a:buNone/>
            </a:pPr>
            <a:r>
              <a:rPr lang="en-US" sz="1400" b="0" dirty="0" smtClean="0">
                <a:solidFill>
                  <a:srgbClr val="454D54"/>
                </a:solidFill>
              </a:rPr>
              <a:t>(</a:t>
            </a:r>
            <a:r>
              <a:rPr lang="en-US" sz="1400" b="0" dirty="0">
                <a:solidFill>
                  <a:srgbClr val="454D54"/>
                </a:solidFill>
              </a:rPr>
              <a:t>New Teacher Center, </a:t>
            </a:r>
            <a:r>
              <a:rPr lang="en-US" sz="1400" b="0" dirty="0" smtClean="0">
                <a:solidFill>
                  <a:srgbClr val="454D54"/>
                </a:solidFill>
              </a:rPr>
              <a:t>2014)</a:t>
            </a:r>
            <a:endParaRPr lang="en-US" sz="1400" b="0" dirty="0">
              <a:solidFill>
                <a:srgbClr val="454D54"/>
              </a:solidFill>
            </a:endParaRPr>
          </a:p>
          <a:p>
            <a:pPr marL="0" indent="0">
              <a:buNone/>
            </a:pPr>
            <a:endParaRPr lang="en-US" dirty="0">
              <a:solidFill>
                <a:srgbClr val="3D5185"/>
              </a:solidFill>
            </a:endParaRPr>
          </a:p>
        </p:txBody>
      </p:sp>
    </p:spTree>
    <p:extLst>
      <p:ext uri="{BB962C8B-B14F-4D97-AF65-F5344CB8AC3E}">
        <p14:creationId xmlns:p14="http://schemas.microsoft.com/office/powerpoint/2010/main" val="406393304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693334"/>
            <a:ext cx="8407893" cy="987778"/>
          </a:xfrm>
        </p:spPr>
        <p:txBody>
          <a:bodyPr/>
          <a:lstStyle/>
          <a:p>
            <a:pPr marL="45720" indent="0" algn="ctr">
              <a:lnSpc>
                <a:spcPct val="90000"/>
              </a:lnSpc>
              <a:spcBef>
                <a:spcPts val="0"/>
              </a:spcBef>
              <a:buNone/>
            </a:pPr>
            <a:r>
              <a:rPr lang="en-US" sz="3000" dirty="0">
                <a:solidFill>
                  <a:srgbClr val="454D54"/>
                </a:solidFill>
                <a:latin typeface="Trebuchet MS" panose="020B0603020202020204" pitchFamily="34" charset="0"/>
                <a:ea typeface="ＭＳ Ｐゴシック" pitchFamily="34" charset="-128"/>
              </a:rPr>
              <a:t>The C</a:t>
            </a:r>
            <a:r>
              <a:rPr lang="ja-JP" altLang="en-US" sz="3000" dirty="0">
                <a:solidFill>
                  <a:srgbClr val="454D54"/>
                </a:solidFill>
                <a:latin typeface="Trebuchet MS" panose="020B0603020202020204" pitchFamily="34" charset="0"/>
                <a:ea typeface="ＭＳ Ｐゴシック" pitchFamily="34" charset="-128"/>
              </a:rPr>
              <a:t>’</a:t>
            </a:r>
            <a:r>
              <a:rPr lang="en-US" altLang="ja-JP" sz="3000" dirty="0">
                <a:solidFill>
                  <a:srgbClr val="454D54"/>
                </a:solidFill>
                <a:latin typeface="Trebuchet MS" panose="020B0603020202020204" pitchFamily="34" charset="0"/>
                <a:ea typeface="ＭＳ Ｐゴシック" pitchFamily="34" charset="-128"/>
              </a:rPr>
              <a:t>s: </a:t>
            </a:r>
            <a:r>
              <a:rPr lang="en-US" altLang="ja-JP" sz="3000" i="1" u="sng" dirty="0">
                <a:solidFill>
                  <a:srgbClr val="454D54"/>
                </a:solidFill>
                <a:latin typeface="Trebuchet MS" panose="020B0603020202020204" pitchFamily="34" charset="0"/>
                <a:ea typeface="ＭＳ Ｐゴシック" pitchFamily="34" charset="-128"/>
              </a:rPr>
              <a:t>C</a:t>
            </a:r>
            <a:r>
              <a:rPr lang="en-US" altLang="ja-JP" sz="3000" i="1" dirty="0">
                <a:solidFill>
                  <a:srgbClr val="454D54"/>
                </a:solidFill>
                <a:latin typeface="Trebuchet MS" panose="020B0603020202020204" pitchFamily="34" charset="0"/>
                <a:ea typeface="ＭＳ Ｐゴシック" pitchFamily="34" charset="-128"/>
              </a:rPr>
              <a:t>oordinated</a:t>
            </a:r>
            <a:r>
              <a:rPr lang="en-US" altLang="ja-JP" sz="3000" dirty="0">
                <a:solidFill>
                  <a:srgbClr val="454D54"/>
                </a:solidFill>
                <a:latin typeface="Trebuchet MS" panose="020B0603020202020204" pitchFamily="34" charset="0"/>
                <a:ea typeface="ＭＳ Ｐゴシック" pitchFamily="34" charset="-128"/>
              </a:rPr>
              <a:t> or </a:t>
            </a:r>
            <a:r>
              <a:rPr lang="en-US" altLang="ja-JP" sz="3000" i="1" u="sng" dirty="0">
                <a:solidFill>
                  <a:srgbClr val="454D54"/>
                </a:solidFill>
                <a:latin typeface="Trebuchet MS" panose="020B0603020202020204" pitchFamily="34" charset="0"/>
                <a:ea typeface="ＭＳ Ｐゴシック" pitchFamily="34" charset="-128"/>
              </a:rPr>
              <a:t>C</a:t>
            </a:r>
            <a:r>
              <a:rPr lang="en-US" altLang="ja-JP" sz="3000" i="1" dirty="0">
                <a:solidFill>
                  <a:srgbClr val="454D54"/>
                </a:solidFill>
                <a:latin typeface="Trebuchet MS" panose="020B0603020202020204" pitchFamily="34" charset="0"/>
                <a:ea typeface="ＭＳ Ｐゴシック" pitchFamily="34" charset="-128"/>
              </a:rPr>
              <a:t>onnected</a:t>
            </a:r>
            <a:r>
              <a:rPr lang="en-US" altLang="ja-JP" sz="3000" dirty="0">
                <a:solidFill>
                  <a:srgbClr val="454D54"/>
                </a:solidFill>
                <a:latin typeface="Trebuchet MS" panose="020B0603020202020204" pitchFamily="34" charset="0"/>
                <a:ea typeface="ＭＳ Ｐゴシック" pitchFamily="34" charset="-128"/>
              </a:rPr>
              <a:t> or </a:t>
            </a:r>
            <a:r>
              <a:rPr lang="en-US" altLang="ja-JP" sz="3000" i="1" u="sng" dirty="0">
                <a:solidFill>
                  <a:srgbClr val="454D54"/>
                </a:solidFill>
                <a:latin typeface="Trebuchet MS" panose="020B0603020202020204" pitchFamily="34" charset="0"/>
                <a:ea typeface="ＭＳ Ｐゴシック" pitchFamily="34" charset="-128"/>
              </a:rPr>
              <a:t>C</a:t>
            </a:r>
            <a:r>
              <a:rPr lang="en-US" altLang="ja-JP" sz="3000" i="1" dirty="0">
                <a:solidFill>
                  <a:srgbClr val="454D54"/>
                </a:solidFill>
                <a:latin typeface="Trebuchet MS" panose="020B0603020202020204" pitchFamily="34" charset="0"/>
                <a:ea typeface="ＭＳ Ｐゴシック" pitchFamily="34" charset="-128"/>
              </a:rPr>
              <a:t>ontinuous</a:t>
            </a:r>
            <a:r>
              <a:rPr lang="en-US" altLang="ja-JP" sz="3000" dirty="0">
                <a:solidFill>
                  <a:srgbClr val="454D54"/>
                </a:solidFill>
                <a:latin typeface="Trebuchet MS" panose="020B0603020202020204" pitchFamily="34" charset="0"/>
                <a:ea typeface="ＭＳ Ｐゴシック" pitchFamily="34" charset="-128"/>
              </a:rPr>
              <a:t> or </a:t>
            </a:r>
            <a:r>
              <a:rPr lang="en-US" altLang="ja-JP" sz="3000" i="1" u="sng" dirty="0" smtClean="0">
                <a:solidFill>
                  <a:srgbClr val="454D54"/>
                </a:solidFill>
                <a:latin typeface="Trebuchet MS" panose="020B0603020202020204" pitchFamily="34" charset="0"/>
                <a:ea typeface="ＭＳ Ｐゴシック" pitchFamily="34" charset="-128"/>
              </a:rPr>
              <a:t>C</a:t>
            </a:r>
            <a:r>
              <a:rPr lang="en-US" altLang="ja-JP" sz="3000" i="1" dirty="0" smtClean="0">
                <a:solidFill>
                  <a:srgbClr val="454D54"/>
                </a:solidFill>
                <a:latin typeface="Trebuchet MS" panose="020B0603020202020204" pitchFamily="34" charset="0"/>
                <a:ea typeface="ＭＳ Ｐゴシック" pitchFamily="34" charset="-128"/>
              </a:rPr>
              <a:t>omplementary </a:t>
            </a:r>
            <a:r>
              <a:rPr lang="en-US" altLang="ja-JP" sz="3000" dirty="0" smtClean="0">
                <a:solidFill>
                  <a:srgbClr val="454D54"/>
                </a:solidFill>
                <a:latin typeface="Trebuchet MS" panose="020B0603020202020204" pitchFamily="34" charset="0"/>
                <a:ea typeface="ＭＳ Ｐゴシック" pitchFamily="34" charset="-128"/>
              </a:rPr>
              <a:t>Learning</a:t>
            </a:r>
          </a:p>
          <a:p>
            <a:pPr marL="45720" indent="0" algn="ctr">
              <a:lnSpc>
                <a:spcPct val="90000"/>
              </a:lnSpc>
              <a:spcBef>
                <a:spcPts val="0"/>
              </a:spcBef>
              <a:buNone/>
            </a:pPr>
            <a:endParaRPr lang="en-US" sz="3000" dirty="0">
              <a:solidFill>
                <a:srgbClr val="454D54"/>
              </a:solidFill>
            </a:endParaRPr>
          </a:p>
        </p:txBody>
      </p:sp>
      <p:sp>
        <p:nvSpPr>
          <p:cNvPr id="3" name="Title 2"/>
          <p:cNvSpPr>
            <a:spLocks noGrp="1"/>
          </p:cNvSpPr>
          <p:nvPr>
            <p:ph type="title"/>
          </p:nvPr>
        </p:nvSpPr>
        <p:spPr/>
        <p:txBody>
          <a:bodyPr/>
          <a:lstStyle/>
          <a:p>
            <a:r>
              <a:rPr lang="en-US" dirty="0">
                <a:solidFill>
                  <a:srgbClr val="FFFFFF"/>
                </a:solidFill>
              </a:rPr>
              <a:t>Research:</a:t>
            </a:r>
            <a:br>
              <a:rPr lang="en-US" dirty="0">
                <a:solidFill>
                  <a:srgbClr val="FFFFFF"/>
                </a:solidFill>
              </a:rPr>
            </a:br>
            <a:r>
              <a:rPr lang="en-US" dirty="0">
                <a:solidFill>
                  <a:srgbClr val="FFFFFF"/>
                </a:solidFill>
              </a:rPr>
              <a:t> Student Achievement</a:t>
            </a:r>
            <a:br>
              <a:rPr lang="en-US" dirty="0">
                <a:solidFill>
                  <a:srgbClr val="FFFFFF"/>
                </a:solidFill>
              </a:rPr>
            </a:br>
            <a:endParaRPr lang="en-US" dirty="0"/>
          </a:p>
        </p:txBody>
      </p:sp>
      <p:sp>
        <p:nvSpPr>
          <p:cNvPr id="5" name="TextBox 4"/>
          <p:cNvSpPr txBox="1"/>
          <p:nvPr/>
        </p:nvSpPr>
        <p:spPr>
          <a:xfrm>
            <a:off x="380999" y="2981318"/>
            <a:ext cx="8607778" cy="3090077"/>
          </a:xfrm>
          <a:prstGeom prst="rect">
            <a:avLst/>
          </a:prstGeom>
          <a:solidFill>
            <a:schemeClr val="accent1">
              <a:lumMod val="40000"/>
              <a:lumOff val="60000"/>
            </a:schemeClr>
          </a:solidFill>
        </p:spPr>
        <p:txBody>
          <a:bodyPr wrap="square" rtlCol="0">
            <a:spAutoFit/>
          </a:bodyPr>
          <a:lstStyle/>
          <a:p>
            <a:pPr marL="342900" indent="-342900">
              <a:lnSpc>
                <a:spcPct val="90000"/>
              </a:lnSpc>
              <a:spcBef>
                <a:spcPts val="0"/>
              </a:spcBef>
              <a:buFont typeface="Arial"/>
              <a:buChar char="•"/>
            </a:pPr>
            <a:r>
              <a:rPr lang="en-US" sz="2400" dirty="0">
                <a:solidFill>
                  <a:schemeClr val="tx1">
                    <a:lumMod val="50000"/>
                  </a:schemeClr>
                </a:solidFill>
                <a:ea typeface="ＭＳ Ｐゴシック" pitchFamily="34" charset="-128"/>
              </a:rPr>
              <a:t>Practice increases memory traces and fluency. </a:t>
            </a:r>
            <a:br>
              <a:rPr lang="en-US" sz="2400" dirty="0">
                <a:solidFill>
                  <a:schemeClr val="tx1">
                    <a:lumMod val="50000"/>
                  </a:schemeClr>
                </a:solidFill>
                <a:ea typeface="ＭＳ Ｐゴシック" pitchFamily="34" charset="-128"/>
              </a:rPr>
            </a:br>
            <a:endParaRPr lang="en-US" sz="2400" dirty="0" smtClean="0">
              <a:solidFill>
                <a:schemeClr val="tx1">
                  <a:lumMod val="50000"/>
                </a:schemeClr>
              </a:solidFill>
              <a:ea typeface="ＭＳ Ｐゴシック" pitchFamily="34" charset="-128"/>
            </a:endParaRPr>
          </a:p>
          <a:p>
            <a:pPr marL="342900" indent="-342900">
              <a:lnSpc>
                <a:spcPct val="90000"/>
              </a:lnSpc>
              <a:spcBef>
                <a:spcPts val="0"/>
              </a:spcBef>
              <a:buFont typeface="Arial"/>
              <a:buChar char="•"/>
            </a:pPr>
            <a:r>
              <a:rPr lang="en-US" sz="2400" dirty="0" smtClean="0">
                <a:solidFill>
                  <a:schemeClr val="tx1">
                    <a:lumMod val="50000"/>
                  </a:schemeClr>
                </a:solidFill>
                <a:ea typeface="ＭＳ Ｐゴシック" pitchFamily="34" charset="-128"/>
              </a:rPr>
              <a:t>Spaced practice (school, then out of school) increases retention.</a:t>
            </a:r>
          </a:p>
          <a:p>
            <a:pPr marL="342900" indent="-342900">
              <a:lnSpc>
                <a:spcPct val="90000"/>
              </a:lnSpc>
              <a:spcBef>
                <a:spcPts val="0"/>
              </a:spcBef>
              <a:buFont typeface="Arial"/>
              <a:buChar char="•"/>
            </a:pPr>
            <a:endParaRPr lang="en-US" sz="2400" dirty="0">
              <a:solidFill>
                <a:schemeClr val="tx1">
                  <a:lumMod val="50000"/>
                </a:schemeClr>
              </a:solidFill>
              <a:ea typeface="ＭＳ Ｐゴシック" pitchFamily="34" charset="-128"/>
            </a:endParaRPr>
          </a:p>
          <a:p>
            <a:pPr marL="342900" indent="-342900">
              <a:lnSpc>
                <a:spcPct val="90000"/>
              </a:lnSpc>
              <a:spcBef>
                <a:spcPts val="0"/>
              </a:spcBef>
              <a:buFont typeface="Arial"/>
              <a:buChar char="•"/>
            </a:pPr>
            <a:r>
              <a:rPr lang="en-US" sz="2400" dirty="0">
                <a:solidFill>
                  <a:schemeClr val="tx1">
                    <a:lumMod val="50000"/>
                  </a:schemeClr>
                </a:solidFill>
                <a:ea typeface="ＭＳ Ｐゴシック" pitchFamily="34" charset="-128"/>
              </a:rPr>
              <a:t>Applying learned knowledge in the real world reinforces  </a:t>
            </a:r>
            <a:r>
              <a:rPr lang="en-US" sz="2400" dirty="0" smtClean="0">
                <a:solidFill>
                  <a:schemeClr val="tx1">
                    <a:lumMod val="50000"/>
                  </a:schemeClr>
                </a:solidFill>
                <a:ea typeface="ＭＳ Ｐゴシック" pitchFamily="34" charset="-128"/>
              </a:rPr>
              <a:t>concepts</a:t>
            </a:r>
            <a:r>
              <a:rPr lang="en-US" sz="2400" dirty="0">
                <a:solidFill>
                  <a:schemeClr val="tx1">
                    <a:lumMod val="50000"/>
                  </a:schemeClr>
                </a:solidFill>
                <a:ea typeface="ＭＳ Ｐゴシック" pitchFamily="34" charset="-128"/>
              </a:rPr>
              <a:t> </a:t>
            </a:r>
            <a:r>
              <a:rPr lang="en-US" sz="2400" dirty="0" smtClean="0">
                <a:solidFill>
                  <a:schemeClr val="tx1">
                    <a:lumMod val="50000"/>
                  </a:schemeClr>
                </a:solidFill>
                <a:ea typeface="ＭＳ Ｐゴシック" pitchFamily="34" charset="-128"/>
              </a:rPr>
              <a:t>and increases generalization.</a:t>
            </a:r>
            <a:endParaRPr lang="en-US" sz="2400" dirty="0">
              <a:solidFill>
                <a:schemeClr val="tx1">
                  <a:lumMod val="50000"/>
                </a:schemeClr>
              </a:solidFill>
              <a:ea typeface="ＭＳ Ｐゴシック" pitchFamily="34" charset="-128"/>
            </a:endParaRPr>
          </a:p>
          <a:p>
            <a:pPr marL="342900" indent="-342900">
              <a:lnSpc>
                <a:spcPct val="90000"/>
              </a:lnSpc>
              <a:spcBef>
                <a:spcPts val="0"/>
              </a:spcBef>
              <a:buFont typeface="Arial"/>
              <a:buChar char="•"/>
            </a:pPr>
            <a:endParaRPr lang="en-US" sz="2400" dirty="0">
              <a:solidFill>
                <a:schemeClr val="tx1">
                  <a:lumMod val="50000"/>
                </a:schemeClr>
              </a:solidFill>
              <a:ea typeface="ＭＳ Ｐゴシック" pitchFamily="34" charset="-128"/>
            </a:endParaRPr>
          </a:p>
          <a:p>
            <a:pPr marL="342900" indent="-342900">
              <a:lnSpc>
                <a:spcPct val="90000"/>
              </a:lnSpc>
              <a:spcBef>
                <a:spcPts val="0"/>
              </a:spcBef>
              <a:buFont typeface="Arial"/>
              <a:buChar char="•"/>
            </a:pPr>
            <a:r>
              <a:rPr lang="en-US" sz="2400" dirty="0" smtClean="0">
                <a:solidFill>
                  <a:schemeClr val="tx1">
                    <a:lumMod val="50000"/>
                  </a:schemeClr>
                </a:solidFill>
                <a:ea typeface="ＭＳ Ｐゴシック" pitchFamily="34" charset="-128"/>
              </a:rPr>
              <a:t>Summarizing learned information to others </a:t>
            </a:r>
            <a:r>
              <a:rPr lang="en-US" sz="2400" dirty="0">
                <a:solidFill>
                  <a:schemeClr val="tx1">
                    <a:lumMod val="50000"/>
                  </a:schemeClr>
                </a:solidFill>
                <a:ea typeface="ＭＳ Ｐゴシック" pitchFamily="34" charset="-128"/>
              </a:rPr>
              <a:t>forces more </a:t>
            </a:r>
            <a:r>
              <a:rPr lang="en-US" sz="2400" dirty="0" smtClean="0">
                <a:solidFill>
                  <a:schemeClr val="tx1">
                    <a:lumMod val="50000"/>
                  </a:schemeClr>
                </a:solidFill>
                <a:ea typeface="ＭＳ Ｐゴシック" pitchFamily="34" charset="-128"/>
              </a:rPr>
              <a:t>in</a:t>
            </a:r>
            <a:r>
              <a:rPr lang="en-US" sz="2400" dirty="0">
                <a:solidFill>
                  <a:schemeClr val="tx1">
                    <a:lumMod val="50000"/>
                  </a:schemeClr>
                </a:solidFill>
                <a:ea typeface="ＭＳ Ｐゴシック" pitchFamily="34" charset="-128"/>
              </a:rPr>
              <a:t>-depth </a:t>
            </a:r>
            <a:r>
              <a:rPr lang="en-US" sz="2400" dirty="0" smtClean="0">
                <a:solidFill>
                  <a:schemeClr val="tx1">
                    <a:lumMod val="50000"/>
                  </a:schemeClr>
                </a:solidFill>
                <a:ea typeface="ＭＳ Ｐゴシック" pitchFamily="34" charset="-128"/>
              </a:rPr>
              <a:t>processing and personal application. </a:t>
            </a:r>
          </a:p>
        </p:txBody>
      </p:sp>
      <p:sp>
        <p:nvSpPr>
          <p:cNvPr id="6" name="TextBox 5"/>
          <p:cNvSpPr txBox="1"/>
          <p:nvPr/>
        </p:nvSpPr>
        <p:spPr>
          <a:xfrm>
            <a:off x="381000" y="6462889"/>
            <a:ext cx="2096247" cy="338554"/>
          </a:xfrm>
          <a:prstGeom prst="rect">
            <a:avLst/>
          </a:prstGeom>
          <a:noFill/>
        </p:spPr>
        <p:txBody>
          <a:bodyPr wrap="none" rtlCol="0">
            <a:spAutoFit/>
          </a:bodyPr>
          <a:lstStyle/>
          <a:p>
            <a:r>
              <a:rPr lang="en-US" sz="1600" dirty="0">
                <a:solidFill>
                  <a:schemeClr val="tx1">
                    <a:lumMod val="75000"/>
                  </a:schemeClr>
                </a:solidFill>
              </a:rPr>
              <a:t>(Gage &amp;Berliner, 1998)</a:t>
            </a:r>
          </a:p>
        </p:txBody>
      </p:sp>
    </p:spTree>
    <p:extLst>
      <p:ext uri="{BB962C8B-B14F-4D97-AF65-F5344CB8AC3E}">
        <p14:creationId xmlns:p14="http://schemas.microsoft.com/office/powerpoint/2010/main" val="37103523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lnSpc>
                <a:spcPct val="80000"/>
              </a:lnSpc>
              <a:buNone/>
              <a:defRPr/>
            </a:pPr>
            <a:r>
              <a:rPr lang="en-US" sz="3200" dirty="0" smtClean="0">
                <a:solidFill>
                  <a:schemeClr val="tx1"/>
                </a:solidFill>
                <a:ea typeface="ＭＳ Ｐゴシック" charset="0"/>
                <a:cs typeface="ＭＳ Ｐゴシック" charset="0"/>
              </a:rPr>
              <a:t>Home </a:t>
            </a:r>
            <a:r>
              <a:rPr lang="en-US" sz="3200" dirty="0">
                <a:solidFill>
                  <a:schemeClr val="tx1"/>
                </a:solidFill>
                <a:ea typeface="ＭＳ Ｐゴシック" charset="0"/>
                <a:cs typeface="ＭＳ Ｐゴシック" charset="0"/>
              </a:rPr>
              <a:t>Environment Components That WORK AT ALL LEVELS - Supporting School at Home</a:t>
            </a:r>
            <a:endParaRPr lang="en-US" sz="3200" dirty="0">
              <a:ea typeface="ＭＳ Ｐゴシック" pitchFamily="-111" charset="-128"/>
            </a:endParaRPr>
          </a:p>
          <a:p>
            <a:pPr>
              <a:lnSpc>
                <a:spcPct val="80000"/>
              </a:lnSpc>
              <a:buNone/>
              <a:defRPr/>
            </a:pPr>
            <a:endParaRPr lang="en-US" dirty="0">
              <a:ea typeface="ＭＳ Ｐゴシック" pitchFamily="-111" charset="-128"/>
            </a:endParaRPr>
          </a:p>
          <a:p>
            <a:pPr>
              <a:lnSpc>
                <a:spcPct val="80000"/>
              </a:lnSpc>
              <a:buNone/>
              <a:defRPr/>
            </a:pPr>
            <a:r>
              <a:rPr lang="en-US" dirty="0">
                <a:ea typeface="ＭＳ Ｐゴシック" pitchFamily="-111" charset="-128"/>
              </a:rPr>
              <a:t>1. Communication About </a:t>
            </a:r>
            <a:r>
              <a:rPr lang="en-US" dirty="0" smtClean="0">
                <a:ea typeface="ＭＳ Ｐゴシック" pitchFamily="-111" charset="-128"/>
              </a:rPr>
              <a:t>School:</a:t>
            </a:r>
            <a:endParaRPr lang="en-US" dirty="0">
              <a:ea typeface="ＭＳ Ｐゴシック" pitchFamily="-111" charset="-128"/>
            </a:endParaRPr>
          </a:p>
          <a:p>
            <a:pPr lvl="1">
              <a:lnSpc>
                <a:spcPct val="80000"/>
              </a:lnSpc>
              <a:buFont typeface="Wingdings 2" pitchFamily="-65" charset="2"/>
              <a:buChar char=""/>
              <a:defRPr/>
            </a:pPr>
            <a:r>
              <a:rPr lang="en-US" sz="2400" dirty="0">
                <a:ea typeface="ＭＳ Ｐゴシック" pitchFamily="-111" charset="-128"/>
              </a:rPr>
              <a:t>Frequent and systematic discussions with child about </a:t>
            </a:r>
            <a:r>
              <a:rPr lang="en-US" sz="2400" dirty="0" smtClean="0">
                <a:ea typeface="ＭＳ Ｐゴシック" pitchFamily="-111" charset="-128"/>
              </a:rPr>
              <a:t>school.</a:t>
            </a:r>
            <a:endParaRPr lang="en-US" sz="2400" dirty="0">
              <a:ea typeface="ＭＳ Ｐゴシック" pitchFamily="-111" charset="-128"/>
            </a:endParaRPr>
          </a:p>
          <a:p>
            <a:pPr lvl="1">
              <a:lnSpc>
                <a:spcPct val="80000"/>
              </a:lnSpc>
              <a:buFont typeface="Wingdings 2" pitchFamily="-65" charset="2"/>
              <a:buChar char=""/>
              <a:defRPr/>
            </a:pPr>
            <a:r>
              <a:rPr lang="en-US" sz="2400" dirty="0">
                <a:ea typeface="ＭＳ Ｐゴシック" pitchFamily="-111" charset="-128"/>
              </a:rPr>
              <a:t>Parents encouraging their children regarding </a:t>
            </a:r>
            <a:r>
              <a:rPr lang="en-US" sz="2400" dirty="0" smtClean="0">
                <a:ea typeface="ＭＳ Ｐゴシック" pitchFamily="-111" charset="-128"/>
              </a:rPr>
              <a:t>schoolwork.</a:t>
            </a:r>
            <a:endParaRPr lang="en-US" sz="2400" dirty="0">
              <a:ea typeface="ＭＳ Ｐゴシック" pitchFamily="-111" charset="-128"/>
            </a:endParaRPr>
          </a:p>
          <a:p>
            <a:pPr lvl="1">
              <a:lnSpc>
                <a:spcPct val="80000"/>
              </a:lnSpc>
              <a:buFont typeface="Wingdings 2" pitchFamily="-65" charset="2"/>
              <a:buChar char=""/>
              <a:defRPr/>
            </a:pPr>
            <a:r>
              <a:rPr lang="en-US" sz="2400" dirty="0">
                <a:ea typeface="ＭＳ Ｐゴシック" pitchFamily="-111" charset="-128"/>
              </a:rPr>
              <a:t>Parents providing resources to help child do schoolwork (including community partnering</a:t>
            </a:r>
            <a:r>
              <a:rPr lang="en-US" sz="2400" dirty="0" smtClean="0">
                <a:ea typeface="ＭＳ Ｐゴシック" pitchFamily="-111" charset="-128"/>
              </a:rPr>
              <a:t>).</a:t>
            </a:r>
            <a:endParaRPr lang="en-US" sz="2400" dirty="0">
              <a:ea typeface="ＭＳ Ｐゴシック" pitchFamily="-111" charset="-128"/>
            </a:endParaRPr>
          </a:p>
          <a:p>
            <a:pPr lvl="1">
              <a:lnSpc>
                <a:spcPct val="80000"/>
              </a:lnSpc>
              <a:buFont typeface="Wingdings 2" pitchFamily="-65" charset="2"/>
              <a:buChar char=""/>
              <a:defRPr/>
            </a:pPr>
            <a:endParaRPr lang="en-US" sz="2400" dirty="0">
              <a:ea typeface="ＭＳ Ｐゴシック" pitchFamily="-111" charset="-128"/>
            </a:endParaRPr>
          </a:p>
          <a:p>
            <a:pPr>
              <a:lnSpc>
                <a:spcPct val="80000"/>
              </a:lnSpc>
              <a:buNone/>
              <a:defRPr/>
            </a:pPr>
            <a:r>
              <a:rPr lang="en-US" dirty="0">
                <a:ea typeface="ＭＳ Ｐゴシック" pitchFamily="-111" charset="-128"/>
              </a:rPr>
              <a:t>2. Supervision of homework, TV viewing, after-school activities (including community </a:t>
            </a:r>
            <a:r>
              <a:rPr lang="en-US" dirty="0" smtClean="0">
                <a:ea typeface="ＭＳ Ｐゴシック" pitchFamily="-111" charset="-128"/>
              </a:rPr>
              <a:t>partnering).</a:t>
            </a:r>
            <a:endParaRPr lang="en-US" dirty="0">
              <a:ea typeface="ＭＳ Ｐゴシック" pitchFamily="-111" charset="-128"/>
            </a:endParaRPr>
          </a:p>
          <a:p>
            <a:pPr marL="45720" indent="0">
              <a:buNone/>
            </a:pPr>
            <a:endParaRPr lang="en-US" dirty="0" smtClean="0">
              <a:solidFill>
                <a:srgbClr val="FFFFFF"/>
              </a:solidFill>
            </a:endParaRPr>
          </a:p>
          <a:p>
            <a:pPr marL="45720" indent="0">
              <a:buNone/>
            </a:pPr>
            <a:r>
              <a:rPr lang="en-US" sz="1600" b="0" dirty="0">
                <a:ea typeface="ＭＳ Ｐゴシック" pitchFamily="-111" charset="-128"/>
              </a:rPr>
              <a:t>(Marzano, 2003</a:t>
            </a:r>
            <a:r>
              <a:rPr lang="en-US" sz="1600" b="0" dirty="0" smtClean="0">
                <a:ea typeface="ＭＳ Ｐゴシック" pitchFamily="-111" charset="-128"/>
              </a:rPr>
              <a:t>)</a:t>
            </a:r>
            <a:endParaRPr lang="en-US" sz="1600" b="0" dirty="0">
              <a:ea typeface="ＭＳ Ｐゴシック" pitchFamily="-111" charset="-128"/>
            </a:endParaRPr>
          </a:p>
        </p:txBody>
      </p:sp>
      <p:sp>
        <p:nvSpPr>
          <p:cNvPr id="3" name="Title 2"/>
          <p:cNvSpPr>
            <a:spLocks noGrp="1"/>
          </p:cNvSpPr>
          <p:nvPr>
            <p:ph type="title"/>
          </p:nvPr>
        </p:nvSpPr>
        <p:spPr/>
        <p:txBody>
          <a:bodyPr/>
          <a:lstStyle/>
          <a:p>
            <a:r>
              <a:rPr lang="en-US" dirty="0">
                <a:solidFill>
                  <a:srgbClr val="FFFFFF"/>
                </a:solidFill>
              </a:rPr>
              <a:t>Research:</a:t>
            </a:r>
            <a:br>
              <a:rPr lang="en-US" dirty="0">
                <a:solidFill>
                  <a:srgbClr val="FFFFFF"/>
                </a:solidFill>
              </a:rPr>
            </a:br>
            <a:r>
              <a:rPr lang="en-US" dirty="0">
                <a:solidFill>
                  <a:srgbClr val="FFFFFF"/>
                </a:solidFill>
              </a:rPr>
              <a:t> Student Achievement</a:t>
            </a:r>
            <a:br>
              <a:rPr lang="en-US" dirty="0">
                <a:solidFill>
                  <a:srgbClr val="FFFFFF"/>
                </a:solidFill>
              </a:rPr>
            </a:br>
            <a:endParaRPr lang="en-US" dirty="0"/>
          </a:p>
        </p:txBody>
      </p:sp>
    </p:spTree>
    <p:extLst>
      <p:ext uri="{BB962C8B-B14F-4D97-AF65-F5344CB8AC3E}">
        <p14:creationId xmlns:p14="http://schemas.microsoft.com/office/powerpoint/2010/main" val="303221024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title"/>
          </p:nvPr>
        </p:nvSpPr>
        <p:spPr bwMode="auto">
          <a:xfrm>
            <a:off x="0" y="274638"/>
            <a:ext cx="9144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dirty="0">
                <a:solidFill>
                  <a:srgbClr val="FFFFFF"/>
                </a:solidFill>
              </a:rPr>
              <a:t>Research:</a:t>
            </a:r>
            <a:br>
              <a:rPr lang="en-US" dirty="0">
                <a:solidFill>
                  <a:srgbClr val="FFFFFF"/>
                </a:solidFill>
              </a:rPr>
            </a:br>
            <a:r>
              <a:rPr lang="en-US" dirty="0">
                <a:solidFill>
                  <a:srgbClr val="FFFFFF"/>
                </a:solidFill>
              </a:rPr>
              <a:t> Student Achievement</a:t>
            </a:r>
            <a:br>
              <a:rPr lang="en-US" dirty="0">
                <a:solidFill>
                  <a:srgbClr val="FFFFFF"/>
                </a:solidFill>
              </a:rPr>
            </a:br>
            <a:r>
              <a:rPr lang="en-US" sz="3200" dirty="0"/>
              <a:t/>
            </a:r>
            <a:br>
              <a:rPr lang="en-US" sz="3200" dirty="0"/>
            </a:br>
            <a:r>
              <a:rPr lang="en-US" sz="3200" dirty="0">
                <a:solidFill>
                  <a:srgbClr val="EDEBE4"/>
                </a:solidFill>
              </a:rPr>
              <a:t/>
            </a:r>
            <a:br>
              <a:rPr lang="en-US" sz="3200" dirty="0">
                <a:solidFill>
                  <a:srgbClr val="EDEBE4"/>
                </a:solidFill>
              </a:rPr>
            </a:br>
            <a:r>
              <a:rPr lang="en-US" sz="3200" b="1" dirty="0" smtClean="0">
                <a:solidFill>
                  <a:srgbClr val="EFE7D5"/>
                </a:solidFill>
                <a:ea typeface="ＭＳ Ｐゴシック" pitchFamily="34" charset="-128"/>
              </a:rPr>
              <a:t/>
            </a:r>
            <a:br>
              <a:rPr lang="en-US" sz="3200" b="1" dirty="0" smtClean="0">
                <a:solidFill>
                  <a:srgbClr val="EFE7D5"/>
                </a:solidFill>
                <a:ea typeface="ＭＳ Ｐゴシック" pitchFamily="34" charset="-128"/>
              </a:rPr>
            </a:br>
            <a:r>
              <a:rPr lang="en-US" sz="3200" dirty="0" smtClean="0">
                <a:solidFill>
                  <a:srgbClr val="EFE7D5"/>
                </a:solidFill>
                <a:ea typeface="ＭＳ Ｐゴシック" pitchFamily="34" charset="-128"/>
              </a:rPr>
              <a:t> </a:t>
            </a:r>
            <a:endParaRPr lang="en-US" sz="3200" b="1" dirty="0" smtClean="0">
              <a:solidFill>
                <a:srgbClr val="EFE7D5"/>
              </a:solidFill>
              <a:ea typeface="ＭＳ Ｐゴシック" pitchFamily="34" charset="-128"/>
            </a:endParaRPr>
          </a:p>
        </p:txBody>
      </p:sp>
      <p:sp>
        <p:nvSpPr>
          <p:cNvPr id="29699" name="Rectangle 6"/>
          <p:cNvSpPr>
            <a:spLocks noGrp="1" noChangeArrowheads="1"/>
          </p:cNvSpPr>
          <p:nvPr>
            <p:ph type="body" idx="1"/>
          </p:nvPr>
        </p:nvSpPr>
        <p:spPr bwMode="auto">
          <a:xfrm>
            <a:off x="254000" y="1417638"/>
            <a:ext cx="8585200" cy="54234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45720" indent="0" eaLnBrk="1" hangingPunct="1">
              <a:lnSpc>
                <a:spcPct val="90000"/>
              </a:lnSpc>
              <a:spcBef>
                <a:spcPts val="0"/>
              </a:spcBef>
              <a:buNone/>
            </a:pPr>
            <a:endParaRPr lang="en-US" altLang="ja-JP" sz="2400" dirty="0" smtClean="0">
              <a:solidFill>
                <a:schemeClr val="accent1">
                  <a:lumMod val="50000"/>
                </a:schemeClr>
              </a:solidFill>
              <a:ea typeface="ＭＳ Ｐゴシック" pitchFamily="34" charset="-128"/>
            </a:endParaRPr>
          </a:p>
          <a:p>
            <a:pPr eaLnBrk="1" hangingPunct="1">
              <a:lnSpc>
                <a:spcPct val="90000"/>
              </a:lnSpc>
              <a:spcBef>
                <a:spcPts val="0"/>
              </a:spcBef>
            </a:pPr>
            <a:r>
              <a:rPr lang="en-US" b="0" dirty="0" smtClean="0">
                <a:solidFill>
                  <a:srgbClr val="454D54"/>
                </a:solidFill>
                <a:ea typeface="ＭＳ Ｐゴシック" pitchFamily="34" charset="-128"/>
              </a:rPr>
              <a:t>All students benefit from family-school partnering, including those who are at the secondary level and those who experience differences in culture, learning, and economic status. (Jeynes, 2005, 2007)</a:t>
            </a:r>
          </a:p>
          <a:p>
            <a:pPr marL="45720" indent="0" eaLnBrk="1" hangingPunct="1">
              <a:lnSpc>
                <a:spcPct val="90000"/>
              </a:lnSpc>
              <a:spcBef>
                <a:spcPts val="0"/>
              </a:spcBef>
              <a:buNone/>
            </a:pPr>
            <a:endParaRPr lang="en-US" b="0" dirty="0" smtClean="0">
              <a:solidFill>
                <a:srgbClr val="454D54"/>
              </a:solidFill>
              <a:ea typeface="ＭＳ Ｐゴシック" pitchFamily="34" charset="-128"/>
            </a:endParaRPr>
          </a:p>
          <a:p>
            <a:pPr eaLnBrk="1" hangingPunct="1">
              <a:lnSpc>
                <a:spcPct val="90000"/>
              </a:lnSpc>
              <a:spcBef>
                <a:spcPts val="0"/>
              </a:spcBef>
            </a:pPr>
            <a:r>
              <a:rPr lang="en-US" b="0" dirty="0" smtClean="0">
                <a:solidFill>
                  <a:srgbClr val="454D54"/>
                </a:solidFill>
                <a:ea typeface="ＭＳ Ｐゴシック" pitchFamily="34" charset="-128"/>
              </a:rPr>
              <a:t>School-initiated, specific family participation programs – such as shared reading, homework checking, and teamed two-way communication – are significantly and positively related to academic achievement for students at all levels. (Jeynes, 2012)</a:t>
            </a:r>
          </a:p>
          <a:p>
            <a:pPr eaLnBrk="1" hangingPunct="1">
              <a:lnSpc>
                <a:spcPct val="90000"/>
              </a:lnSpc>
              <a:spcBef>
                <a:spcPts val="0"/>
              </a:spcBef>
            </a:pPr>
            <a:endParaRPr lang="en-US" sz="2400" dirty="0" smtClean="0">
              <a:solidFill>
                <a:srgbClr val="454D54"/>
              </a:solidFill>
              <a:ea typeface="ＭＳ Ｐゴシック" pitchFamily="34" charset="-128"/>
            </a:endParaRPr>
          </a:p>
          <a:p>
            <a:pPr eaLnBrk="1" hangingPunct="1">
              <a:lnSpc>
                <a:spcPct val="90000"/>
              </a:lnSpc>
              <a:spcBef>
                <a:spcPts val="0"/>
              </a:spcBef>
            </a:pPr>
            <a:endParaRPr lang="en-US" sz="2400" dirty="0" smtClean="0">
              <a:solidFill>
                <a:srgbClr val="785F55"/>
              </a:solidFill>
              <a:ea typeface="ＭＳ Ｐゴシック" pitchFamily="34" charset="-128"/>
            </a:endParaRPr>
          </a:p>
        </p:txBody>
      </p:sp>
      <p:pic>
        <p:nvPicPr>
          <p:cNvPr id="4" name="Picture 3" descr="family.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81868" y="4785076"/>
            <a:ext cx="2463800" cy="1920524"/>
          </a:xfrm>
          <a:prstGeom prst="rect">
            <a:avLst/>
          </a:prstGeom>
        </p:spPr>
      </p:pic>
    </p:spTree>
    <p:extLst>
      <p:ext uri="{BB962C8B-B14F-4D97-AF65-F5344CB8AC3E}">
        <p14:creationId xmlns:p14="http://schemas.microsoft.com/office/powerpoint/2010/main" val="97305403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title"/>
          </p:nvPr>
        </p:nvSpPr>
        <p:spPr bwMode="auto">
          <a:xfrm>
            <a:off x="381000" y="304800"/>
            <a:ext cx="8458200" cy="10498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dirty="0">
                <a:solidFill>
                  <a:srgbClr val="FFFFFF"/>
                </a:solidFill>
              </a:rPr>
              <a:t>Research:</a:t>
            </a:r>
            <a:br>
              <a:rPr lang="en-US" dirty="0">
                <a:solidFill>
                  <a:srgbClr val="FFFFFF"/>
                </a:solidFill>
              </a:rPr>
            </a:br>
            <a:r>
              <a:rPr lang="en-US" dirty="0">
                <a:solidFill>
                  <a:srgbClr val="FFFFFF"/>
                </a:solidFill>
              </a:rPr>
              <a:t> Student Achievement</a:t>
            </a:r>
            <a:br>
              <a:rPr lang="en-US" dirty="0">
                <a:solidFill>
                  <a:srgbClr val="FFFFFF"/>
                </a:solidFill>
              </a:rPr>
            </a:br>
            <a:r>
              <a:rPr lang="en-US" sz="3600" dirty="0" smtClean="0">
                <a:latin typeface="Museo"/>
                <a:ea typeface="ＭＳ Ｐゴシック" pitchFamily="34" charset="-128"/>
                <a:cs typeface="Museo"/>
              </a:rPr>
              <a:t/>
            </a:r>
            <a:br>
              <a:rPr lang="en-US" sz="3600" dirty="0" smtClean="0">
                <a:latin typeface="Museo"/>
                <a:ea typeface="ＭＳ Ｐゴシック" pitchFamily="34" charset="-128"/>
                <a:cs typeface="Museo"/>
              </a:rPr>
            </a:br>
            <a:r>
              <a:rPr lang="en-US" sz="2400" b="1" dirty="0" smtClean="0">
                <a:solidFill>
                  <a:schemeClr val="tx1"/>
                </a:solidFill>
                <a:latin typeface="Palatino Linotype" pitchFamily="18" charset="0"/>
                <a:ea typeface="ＭＳ Ｐゴシック" pitchFamily="34" charset="-128"/>
              </a:rPr>
              <a:t/>
            </a:r>
            <a:br>
              <a:rPr lang="en-US" sz="2400" b="1" dirty="0" smtClean="0">
                <a:solidFill>
                  <a:schemeClr val="tx1"/>
                </a:solidFill>
                <a:latin typeface="Palatino Linotype" pitchFamily="18" charset="0"/>
                <a:ea typeface="ＭＳ Ｐゴシック" pitchFamily="34" charset="-128"/>
              </a:rPr>
            </a:br>
            <a:r>
              <a:rPr lang="en-US" sz="2400" dirty="0" smtClean="0">
                <a:solidFill>
                  <a:schemeClr val="tx1"/>
                </a:solidFill>
                <a:latin typeface="Palatino Linotype" pitchFamily="18" charset="0"/>
                <a:ea typeface="ＭＳ Ｐゴシック" pitchFamily="34" charset="-128"/>
              </a:rPr>
              <a:t/>
            </a:r>
            <a:br>
              <a:rPr lang="en-US" sz="2400" dirty="0" smtClean="0">
                <a:solidFill>
                  <a:schemeClr val="tx1"/>
                </a:solidFill>
                <a:latin typeface="Palatino Linotype" pitchFamily="18" charset="0"/>
                <a:ea typeface="ＭＳ Ｐゴシック" pitchFamily="34" charset="-128"/>
              </a:rPr>
            </a:br>
            <a:r>
              <a:rPr lang="en-US" sz="2400" dirty="0" smtClean="0">
                <a:solidFill>
                  <a:schemeClr val="tx1"/>
                </a:solidFill>
                <a:latin typeface="Palatino Linotype" pitchFamily="18" charset="0"/>
                <a:ea typeface="ＭＳ Ｐゴシック" pitchFamily="34" charset="-128"/>
              </a:rPr>
              <a:t/>
            </a:r>
            <a:br>
              <a:rPr lang="en-US" sz="2400" dirty="0" smtClean="0">
                <a:solidFill>
                  <a:schemeClr val="tx1"/>
                </a:solidFill>
                <a:latin typeface="Palatino Linotype" pitchFamily="18" charset="0"/>
                <a:ea typeface="ＭＳ Ｐゴシック" pitchFamily="34" charset="-128"/>
              </a:rPr>
            </a:br>
            <a:r>
              <a:rPr lang="en-US" sz="2000" dirty="0" smtClean="0">
                <a:solidFill>
                  <a:srgbClr val="785F55"/>
                </a:solidFill>
                <a:latin typeface="Palatino Linotype" pitchFamily="18" charset="0"/>
                <a:ea typeface="ＭＳ Ｐゴシック" pitchFamily="34" charset="-128"/>
              </a:rPr>
              <a:t>				</a:t>
            </a:r>
          </a:p>
        </p:txBody>
      </p:sp>
      <p:sp>
        <p:nvSpPr>
          <p:cNvPr id="8" name="Rectangle 6"/>
          <p:cNvSpPr txBox="1">
            <a:spLocks noChangeArrowheads="1"/>
          </p:cNvSpPr>
          <p:nvPr/>
        </p:nvSpPr>
        <p:spPr bwMode="auto">
          <a:xfrm>
            <a:off x="533400" y="1834444"/>
            <a:ext cx="8229600" cy="4205409"/>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274320" indent="-228600" algn="l" defTabSz="914400" rtl="0" eaLnBrk="1" latinLnBrk="0" hangingPunct="1">
              <a:spcBef>
                <a:spcPct val="20000"/>
              </a:spcBef>
              <a:buClr>
                <a:schemeClr val="accent1"/>
              </a:buClr>
              <a:buSzPct val="110000"/>
              <a:buFont typeface="Wingdings" charset="2"/>
              <a:buChar char="§"/>
              <a:defRPr sz="2400" b="1" kern="1200" spc="0" baseline="0">
                <a:solidFill>
                  <a:schemeClr val="accent6">
                    <a:lumMod val="50000"/>
                  </a:schemeClr>
                </a:solidFill>
                <a:latin typeface="+mn-lt"/>
                <a:ea typeface="+mn-ea"/>
                <a:cs typeface="+mn-cs"/>
              </a:defRPr>
            </a:lvl1pPr>
            <a:lvl2pPr marL="548640" indent="-182880" algn="l" defTabSz="914400" rtl="0" eaLnBrk="1" latinLnBrk="0" hangingPunct="1">
              <a:spcBef>
                <a:spcPct val="20000"/>
              </a:spcBef>
              <a:buClr>
                <a:schemeClr val="accent2"/>
              </a:buClr>
              <a:buSzPct val="110000"/>
              <a:buFont typeface="Wingdings" charset="2"/>
              <a:buChar char="§"/>
              <a:defRPr sz="2200" kern="1200" spc="0" baseline="0">
                <a:solidFill>
                  <a:schemeClr val="accent6">
                    <a:lumMod val="50000"/>
                  </a:schemeClr>
                </a:solidFill>
                <a:latin typeface="+mn-lt"/>
                <a:ea typeface="+mn-ea"/>
                <a:cs typeface="+mn-cs"/>
              </a:defRPr>
            </a:lvl2pPr>
            <a:lvl3pPr marL="822960" indent="-182880" algn="l" defTabSz="914400" rtl="0" eaLnBrk="1" latinLnBrk="0" hangingPunct="1">
              <a:spcBef>
                <a:spcPct val="20000"/>
              </a:spcBef>
              <a:buClr>
                <a:schemeClr val="accent3"/>
              </a:buClr>
              <a:buSzPct val="110000"/>
              <a:buFont typeface="Wingdings" charset="2"/>
              <a:buChar char="§"/>
              <a:defRPr sz="2000" kern="1200" spc="0" baseline="0">
                <a:solidFill>
                  <a:schemeClr val="accent6">
                    <a:lumMod val="50000"/>
                  </a:schemeClr>
                </a:solidFill>
                <a:latin typeface="+mn-lt"/>
                <a:ea typeface="+mn-ea"/>
                <a:cs typeface="+mn-cs"/>
              </a:defRPr>
            </a:lvl3pPr>
            <a:lvl4pPr marL="1097280" indent="-182880" algn="l" defTabSz="914400" rtl="0" eaLnBrk="1" latinLnBrk="0" hangingPunct="1">
              <a:spcBef>
                <a:spcPct val="20000"/>
              </a:spcBef>
              <a:buClr>
                <a:schemeClr val="accent4"/>
              </a:buClr>
              <a:buSzPct val="110000"/>
              <a:buFont typeface="Wingdings" charset="2"/>
              <a:buChar char="§"/>
              <a:defRPr sz="1800" kern="1200" spc="0">
                <a:solidFill>
                  <a:schemeClr val="accent6">
                    <a:lumMod val="50000"/>
                  </a:schemeClr>
                </a:solidFill>
                <a:latin typeface="+mn-lt"/>
                <a:ea typeface="+mn-ea"/>
                <a:cs typeface="+mn-cs"/>
              </a:defRPr>
            </a:lvl4pPr>
            <a:lvl5pPr marL="1280160" indent="-182880" algn="l" defTabSz="914400" rtl="0" eaLnBrk="1" latinLnBrk="0" hangingPunct="1">
              <a:spcBef>
                <a:spcPct val="20000"/>
              </a:spcBef>
              <a:buClr>
                <a:schemeClr val="accent6"/>
              </a:buClr>
              <a:buSzPct val="110000"/>
              <a:buFont typeface="Wingdings" charset="2"/>
              <a:buChar char="§"/>
              <a:defRPr sz="1600" kern="1200" spc="0" baseline="0">
                <a:solidFill>
                  <a:schemeClr val="accent6">
                    <a:lumMod val="50000"/>
                  </a:schemeClr>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lnSpc>
                <a:spcPct val="80000"/>
              </a:lnSpc>
              <a:buNone/>
            </a:pPr>
            <a:r>
              <a:rPr lang="en-US" sz="3200" b="0" dirty="0">
                <a:solidFill>
                  <a:srgbClr val="5C6670"/>
                </a:solidFill>
                <a:ea typeface="ＭＳ Ｐゴシック" pitchFamily="34" charset="-128"/>
                <a:cs typeface="Calibri"/>
              </a:rPr>
              <a:t>Homework has a positive effect on achievement. The key is in the design</a:t>
            </a:r>
            <a:r>
              <a:rPr lang="en-US" sz="3200" b="0" dirty="0" smtClean="0">
                <a:solidFill>
                  <a:srgbClr val="5C6670"/>
                </a:solidFill>
                <a:ea typeface="ＭＳ Ｐゴシック" pitchFamily="34" charset="-128"/>
                <a:cs typeface="Calibri"/>
              </a:rPr>
              <a:t>.</a:t>
            </a:r>
            <a:endParaRPr lang="en-US" sz="3200" b="0" dirty="0" smtClean="0">
              <a:solidFill>
                <a:schemeClr val="tx1"/>
              </a:solidFill>
              <a:ea typeface="ＭＳ Ｐゴシック" pitchFamily="34" charset="-128"/>
            </a:endParaRPr>
          </a:p>
          <a:p>
            <a:pPr>
              <a:lnSpc>
                <a:spcPct val="80000"/>
              </a:lnSpc>
            </a:pPr>
            <a:endParaRPr lang="en-US" sz="1000" dirty="0">
              <a:solidFill>
                <a:schemeClr val="tx1"/>
              </a:solidFill>
              <a:ea typeface="ＭＳ Ｐゴシック" pitchFamily="34" charset="-128"/>
            </a:endParaRPr>
          </a:p>
          <a:p>
            <a:pPr marL="45720" indent="0">
              <a:lnSpc>
                <a:spcPct val="80000"/>
              </a:lnSpc>
              <a:buNone/>
            </a:pPr>
            <a:endParaRPr lang="en-US" sz="1000" dirty="0">
              <a:solidFill>
                <a:schemeClr val="tx1"/>
              </a:solidFill>
              <a:ea typeface="ＭＳ Ｐゴシック" pitchFamily="34" charset="-128"/>
            </a:endParaRPr>
          </a:p>
          <a:p>
            <a:pPr>
              <a:lnSpc>
                <a:spcPct val="80000"/>
              </a:lnSpc>
            </a:pPr>
            <a:endParaRPr lang="en-US" sz="1000" dirty="0" smtClean="0">
              <a:solidFill>
                <a:schemeClr val="tx1"/>
              </a:solidFill>
              <a:ea typeface="ＭＳ Ｐゴシック" pitchFamily="34" charset="-128"/>
            </a:endParaRPr>
          </a:p>
          <a:p>
            <a:pPr>
              <a:lnSpc>
                <a:spcPct val="80000"/>
              </a:lnSpc>
            </a:pPr>
            <a:endParaRPr lang="en-US" sz="1000" dirty="0" smtClean="0">
              <a:solidFill>
                <a:schemeClr val="tx1"/>
              </a:solidFill>
              <a:ea typeface="ＭＳ Ｐゴシック" pitchFamily="34" charset="-128"/>
            </a:endParaRPr>
          </a:p>
          <a:p>
            <a:pPr>
              <a:lnSpc>
                <a:spcPct val="80000"/>
              </a:lnSpc>
            </a:pPr>
            <a:r>
              <a:rPr lang="en-US" sz="2600" dirty="0" smtClean="0">
                <a:solidFill>
                  <a:schemeClr val="tx1"/>
                </a:solidFill>
                <a:latin typeface="Calibri"/>
                <a:ea typeface="ＭＳ Ｐゴシック" pitchFamily="34" charset="-128"/>
                <a:cs typeface="Calibri"/>
              </a:rPr>
              <a:t>Communicate regularly about homework expectations – two-way!</a:t>
            </a:r>
          </a:p>
          <a:p>
            <a:pPr>
              <a:lnSpc>
                <a:spcPct val="80000"/>
              </a:lnSpc>
            </a:pPr>
            <a:r>
              <a:rPr lang="en-US" sz="2600" dirty="0" smtClean="0">
                <a:solidFill>
                  <a:schemeClr val="tx1"/>
                </a:solidFill>
                <a:latin typeface="Calibri"/>
                <a:ea typeface="ＭＳ Ｐゴシック" pitchFamily="34" charset="-128"/>
                <a:cs typeface="Calibri"/>
              </a:rPr>
              <a:t>Ensure every child is successful.</a:t>
            </a:r>
          </a:p>
          <a:p>
            <a:pPr>
              <a:lnSpc>
                <a:spcPct val="80000"/>
              </a:lnSpc>
            </a:pPr>
            <a:r>
              <a:rPr lang="en-US" sz="2600" dirty="0" smtClean="0">
                <a:solidFill>
                  <a:schemeClr val="tx1"/>
                </a:solidFill>
                <a:latin typeface="Calibri"/>
                <a:ea typeface="ＭＳ Ｐゴシック" pitchFamily="34" charset="-128"/>
                <a:cs typeface="Calibri"/>
              </a:rPr>
              <a:t>Guide families in supporting learning at home.</a:t>
            </a:r>
          </a:p>
          <a:p>
            <a:pPr>
              <a:lnSpc>
                <a:spcPct val="80000"/>
              </a:lnSpc>
            </a:pPr>
            <a:r>
              <a:rPr lang="en-US" sz="2600" dirty="0" smtClean="0">
                <a:solidFill>
                  <a:schemeClr val="tx1"/>
                </a:solidFill>
                <a:latin typeface="Calibri"/>
                <a:ea typeface="ＭＳ Ｐゴシック" pitchFamily="34" charset="-128"/>
                <a:cs typeface="Calibri"/>
              </a:rPr>
              <a:t>Jointly problem-solve concerns early. </a:t>
            </a:r>
          </a:p>
          <a:p>
            <a:pPr>
              <a:lnSpc>
                <a:spcPct val="80000"/>
              </a:lnSpc>
            </a:pPr>
            <a:r>
              <a:rPr lang="en-US" sz="2600" dirty="0" smtClean="0">
                <a:solidFill>
                  <a:schemeClr val="tx1"/>
                </a:solidFill>
                <a:latin typeface="Calibri"/>
                <a:ea typeface="ＭＳ Ｐゴシック" pitchFamily="34" charset="-128"/>
                <a:cs typeface="Calibri"/>
              </a:rPr>
              <a:t>Try </a:t>
            </a:r>
            <a:r>
              <a:rPr lang="en-US" sz="2600" i="1" dirty="0" smtClean="0">
                <a:solidFill>
                  <a:schemeClr val="tx1"/>
                </a:solidFill>
                <a:latin typeface="Calibri"/>
                <a:ea typeface="ＭＳ Ｐゴシック" pitchFamily="34" charset="-128"/>
                <a:cs typeface="Calibri"/>
              </a:rPr>
              <a:t>Interactive Homework </a:t>
            </a:r>
            <a:r>
              <a:rPr lang="en-US" sz="2600" dirty="0" smtClean="0">
                <a:solidFill>
                  <a:schemeClr val="tx1"/>
                </a:solidFill>
                <a:latin typeface="Calibri"/>
                <a:ea typeface="ＭＳ Ｐゴシック" pitchFamily="34" charset="-128"/>
                <a:cs typeface="Calibri"/>
              </a:rPr>
              <a:t>(TIPS – Teachers Involving Parents in Schoolwork).</a:t>
            </a:r>
          </a:p>
          <a:p>
            <a:pPr>
              <a:lnSpc>
                <a:spcPct val="80000"/>
              </a:lnSpc>
            </a:pPr>
            <a:endParaRPr lang="en-US" sz="2600" dirty="0">
              <a:solidFill>
                <a:schemeClr val="tx1"/>
              </a:solidFill>
              <a:latin typeface="Calibri"/>
              <a:ea typeface="ＭＳ Ｐゴシック" pitchFamily="34" charset="-128"/>
              <a:cs typeface="Calibri"/>
            </a:endParaRPr>
          </a:p>
          <a:p>
            <a:pPr marL="45720" indent="0">
              <a:lnSpc>
                <a:spcPct val="80000"/>
              </a:lnSpc>
              <a:buNone/>
            </a:pPr>
            <a:r>
              <a:rPr lang="en-US" sz="1600" b="0" dirty="0">
                <a:solidFill>
                  <a:schemeClr val="tx1"/>
                </a:solidFill>
                <a:ea typeface="ＭＳ Ｐゴシック" pitchFamily="34" charset="-128"/>
              </a:rPr>
              <a:t>(Van Voorhis, 2011)</a:t>
            </a:r>
          </a:p>
          <a:p>
            <a:pPr marL="45720" indent="0">
              <a:lnSpc>
                <a:spcPct val="80000"/>
              </a:lnSpc>
              <a:buNone/>
            </a:pPr>
            <a:endParaRPr lang="en-US" sz="2600" dirty="0" smtClean="0">
              <a:solidFill>
                <a:schemeClr val="tx1"/>
              </a:solidFill>
              <a:latin typeface="Calibri"/>
              <a:ea typeface="ＭＳ Ｐゴシック" pitchFamily="34" charset="-128"/>
              <a:cs typeface="Calibri"/>
            </a:endParaRPr>
          </a:p>
        </p:txBody>
      </p:sp>
    </p:spTree>
    <p:extLst>
      <p:ext uri="{BB962C8B-B14F-4D97-AF65-F5344CB8AC3E}">
        <p14:creationId xmlns:p14="http://schemas.microsoft.com/office/powerpoint/2010/main" val="23675563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5"/>
          <p:cNvSpPr>
            <a:spLocks noGrp="1" noChangeArrowheads="1"/>
          </p:cNvSpPr>
          <p:nvPr>
            <p:ph type="title"/>
          </p:nvPr>
        </p:nvSpPr>
        <p:spPr bwMode="auto">
          <a:xfrm>
            <a:off x="0" y="232016"/>
            <a:ext cx="9144000" cy="13511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dirty="0">
                <a:solidFill>
                  <a:srgbClr val="FFFFFF"/>
                </a:solidFill>
              </a:rPr>
              <a:t>Research:</a:t>
            </a:r>
            <a:br>
              <a:rPr lang="en-US" dirty="0">
                <a:solidFill>
                  <a:srgbClr val="FFFFFF"/>
                </a:solidFill>
              </a:rPr>
            </a:br>
            <a:r>
              <a:rPr lang="en-US" dirty="0">
                <a:solidFill>
                  <a:srgbClr val="FFFFFF"/>
                </a:solidFill>
              </a:rPr>
              <a:t> Student Achievement</a:t>
            </a:r>
            <a:br>
              <a:rPr lang="en-US" dirty="0">
                <a:solidFill>
                  <a:srgbClr val="FFFFFF"/>
                </a:solidFill>
              </a:rPr>
            </a:br>
            <a:endParaRPr lang="en-US" dirty="0" smtClean="0">
              <a:solidFill>
                <a:srgbClr val="FFFFFF"/>
              </a:solidFill>
              <a:latin typeface="Museo 500"/>
              <a:ea typeface="ＭＳ Ｐゴシック" pitchFamily="34" charset="-128"/>
              <a:cs typeface="Museo 500"/>
            </a:endParaRPr>
          </a:p>
        </p:txBody>
      </p:sp>
      <p:sp>
        <p:nvSpPr>
          <p:cNvPr id="6" name="Content Placeholder 5"/>
          <p:cNvSpPr>
            <a:spLocks noGrp="1"/>
          </p:cNvSpPr>
          <p:nvPr>
            <p:ph idx="1"/>
          </p:nvPr>
        </p:nvSpPr>
        <p:spPr>
          <a:xfrm>
            <a:off x="214628" y="1752600"/>
            <a:ext cx="8674437" cy="4968875"/>
          </a:xfrm>
        </p:spPr>
        <p:txBody>
          <a:bodyPr>
            <a:normAutofit/>
          </a:bodyPr>
          <a:lstStyle/>
          <a:p>
            <a:pPr marL="0" indent="0" algn="ctr">
              <a:buNone/>
            </a:pPr>
            <a:r>
              <a:rPr lang="en-US" sz="2800" b="1" dirty="0" smtClean="0">
                <a:solidFill>
                  <a:schemeClr val="tx1"/>
                </a:solidFill>
              </a:rPr>
              <a:t>Finding Solutions</a:t>
            </a:r>
          </a:p>
          <a:p>
            <a:pPr marL="0" indent="0" algn="ctr">
              <a:buNone/>
            </a:pPr>
            <a:endParaRPr lang="en-US" sz="800" b="1" dirty="0" smtClean="0">
              <a:solidFill>
                <a:schemeClr val="tx1"/>
              </a:solidFill>
            </a:endParaRPr>
          </a:p>
          <a:p>
            <a:r>
              <a:rPr lang="en-US" sz="2400" dirty="0" smtClean="0">
                <a:solidFill>
                  <a:schemeClr val="tx1"/>
                </a:solidFill>
              </a:rPr>
              <a:t>Educators AND families need: </a:t>
            </a:r>
          </a:p>
          <a:p>
            <a:pPr lvl="1"/>
            <a:r>
              <a:rPr lang="en-US" dirty="0" smtClean="0">
                <a:solidFill>
                  <a:schemeClr val="tx1"/>
                </a:solidFill>
              </a:rPr>
              <a:t>Defined roles and responsibilities.</a:t>
            </a:r>
          </a:p>
          <a:p>
            <a:pPr lvl="1"/>
            <a:r>
              <a:rPr lang="en-US" dirty="0" smtClean="0">
                <a:solidFill>
                  <a:schemeClr val="tx1"/>
                </a:solidFill>
              </a:rPr>
              <a:t>Workable times and logistics.</a:t>
            </a:r>
          </a:p>
          <a:p>
            <a:pPr lvl="1"/>
            <a:r>
              <a:rPr lang="en-US" dirty="0" smtClean="0">
                <a:solidFill>
                  <a:schemeClr val="tx1"/>
                </a:solidFill>
              </a:rPr>
              <a:t>Self-confidence.</a:t>
            </a:r>
            <a:r>
              <a:rPr lang="en-US" sz="2000" dirty="0" smtClean="0">
                <a:solidFill>
                  <a:schemeClr val="tx1"/>
                </a:solidFill>
              </a:rPr>
              <a:t> </a:t>
            </a:r>
            <a:r>
              <a:rPr lang="en-US" sz="1600" dirty="0" smtClean="0">
                <a:solidFill>
                  <a:schemeClr val="tx1"/>
                </a:solidFill>
              </a:rPr>
              <a:t>(Hoover-Dempsey, Whitaker &amp; Ice, 2010)</a:t>
            </a:r>
          </a:p>
          <a:p>
            <a:pPr marL="365760" lvl="1" indent="0">
              <a:buNone/>
            </a:pPr>
            <a:endParaRPr lang="en-US" sz="1400" dirty="0" smtClean="0">
              <a:solidFill>
                <a:schemeClr val="tx1"/>
              </a:solidFill>
            </a:endParaRPr>
          </a:p>
          <a:p>
            <a:r>
              <a:rPr lang="en-US" dirty="0" smtClean="0">
                <a:solidFill>
                  <a:schemeClr val="tx1"/>
                </a:solidFill>
              </a:rPr>
              <a:t>When students struggle in school, the most effective interventions are when families and school personnel work together, use two-way communication, and implement mutually developed plans and strategies.  </a:t>
            </a:r>
            <a:r>
              <a:rPr lang="en-US" sz="1600" dirty="0" smtClean="0">
                <a:solidFill>
                  <a:schemeClr val="tx1"/>
                </a:solidFill>
              </a:rPr>
              <a:t/>
            </a:r>
            <a:br>
              <a:rPr lang="en-US" sz="1600" dirty="0" smtClean="0">
                <a:solidFill>
                  <a:schemeClr val="tx1"/>
                </a:solidFill>
              </a:rPr>
            </a:br>
            <a:r>
              <a:rPr lang="en-US" sz="1600" b="0" dirty="0" smtClean="0">
                <a:solidFill>
                  <a:schemeClr val="tx1"/>
                </a:solidFill>
              </a:rPr>
              <a:t>(Cox, 2005)</a:t>
            </a:r>
          </a:p>
        </p:txBody>
      </p:sp>
      <p:pic>
        <p:nvPicPr>
          <p:cNvPr id="4" name="Picture 11" descr="MPj0410070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24600" y="1752600"/>
            <a:ext cx="25146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7861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6"/>
          <p:cNvSpPr>
            <a:spLocks noGrp="1" noChangeArrowheads="1"/>
          </p:cNvSpPr>
          <p:nvPr>
            <p:ph type="title"/>
          </p:nvPr>
        </p:nvSpPr>
        <p:spPr bwMode="auto">
          <a:xfrm>
            <a:off x="0" y="237067"/>
            <a:ext cx="9144000" cy="11731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3200" dirty="0" smtClean="0">
                <a:solidFill>
                  <a:srgbClr val="EDEBE4"/>
                </a:solidFill>
                <a:latin typeface="Book Antiqua" pitchFamily="18" charset="0"/>
                <a:ea typeface="ＭＳ Ｐゴシック" pitchFamily="34" charset="-128"/>
              </a:rPr>
              <a:t> </a:t>
            </a:r>
            <a:r>
              <a:rPr lang="en-US" sz="3200" dirty="0" smtClean="0">
                <a:latin typeface="Museo 500"/>
                <a:ea typeface="ＭＳ Ｐゴシック" pitchFamily="34" charset="-128"/>
                <a:cs typeface="Museo 500"/>
              </a:rPr>
              <a:t> Research: Secondary Schools</a:t>
            </a:r>
            <a:br>
              <a:rPr lang="en-US" sz="3200" dirty="0" smtClean="0">
                <a:latin typeface="Museo 500"/>
                <a:ea typeface="ＭＳ Ｐゴシック" pitchFamily="34" charset="-128"/>
                <a:cs typeface="Museo 500"/>
              </a:rPr>
            </a:br>
            <a:r>
              <a:rPr lang="en-US" sz="3200" dirty="0" smtClean="0">
                <a:latin typeface="Museo 500"/>
                <a:ea typeface="ＭＳ Ｐゴシック" pitchFamily="34" charset="-128"/>
                <a:cs typeface="Museo 500"/>
              </a:rPr>
              <a:t> Personal Contact and O</a:t>
            </a:r>
            <a:r>
              <a:rPr lang="en-US" sz="3200" dirty="0" smtClean="0">
                <a:latin typeface="Museo"/>
                <a:ea typeface="ＭＳ Ｐゴシック" pitchFamily="34" charset="-128"/>
                <a:cs typeface="Museo"/>
              </a:rPr>
              <a:t>utreach Works! </a:t>
            </a:r>
            <a:endParaRPr lang="en-US" sz="3200" dirty="0" smtClean="0">
              <a:solidFill>
                <a:srgbClr val="FFFFFF"/>
              </a:solidFill>
              <a:latin typeface="Museo"/>
              <a:ea typeface="ＭＳ Ｐゴシック" pitchFamily="34" charset="-128"/>
              <a:cs typeface="Museo"/>
            </a:endParaRPr>
          </a:p>
        </p:txBody>
      </p:sp>
      <p:pic>
        <p:nvPicPr>
          <p:cNvPr id="5"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27140" cy="104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1705169356"/>
              </p:ext>
            </p:extLst>
          </p:nvPr>
        </p:nvGraphicFramePr>
        <p:xfrm>
          <a:off x="228600" y="2034138"/>
          <a:ext cx="8763000" cy="4023360"/>
        </p:xfrm>
        <a:graphic>
          <a:graphicData uri="http://schemas.openxmlformats.org/drawingml/2006/table">
            <a:tbl>
              <a:tblPr firstRow="1" bandRow="1">
                <a:tableStyleId>{69CF1AB2-1976-4502-BF36-3FF5EA218861}</a:tableStyleId>
              </a:tblPr>
              <a:tblGrid>
                <a:gridCol w="4724400"/>
                <a:gridCol w="4038600"/>
              </a:tblGrid>
              <a:tr h="9552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kern="1200" dirty="0" smtClean="0">
                          <a:solidFill>
                            <a:srgbClr val="785F55"/>
                          </a:solidFill>
                          <a:latin typeface="+mn-lt"/>
                          <a:ea typeface="ＭＳ Ｐゴシック" pitchFamily="34" charset="-128"/>
                          <a:cs typeface="+mn-cs"/>
                        </a:rPr>
                        <a:t>When school staff contact families about postsecondary plans…</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200" b="0" kern="1200" dirty="0" smtClean="0">
                          <a:solidFill>
                            <a:srgbClr val="785F55"/>
                          </a:solidFill>
                          <a:latin typeface="+mn-lt"/>
                          <a:ea typeface="ＭＳ Ｐゴシック" pitchFamily="34" charset="-128"/>
                          <a:cs typeface="+mn-cs"/>
                        </a:rPr>
                        <a:t>…families talk about college and attend workshops.</a:t>
                      </a:r>
                    </a:p>
                  </a:txBody>
                  <a:tcPr/>
                </a:tc>
              </a:tr>
              <a:tr h="8735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kern="1200" dirty="0" smtClean="0">
                          <a:solidFill>
                            <a:srgbClr val="785F55"/>
                          </a:solidFill>
                          <a:latin typeface="+mn-lt"/>
                          <a:ea typeface="ＭＳ Ｐゴシック" pitchFamily="34" charset="-128"/>
                          <a:cs typeface="+mn-cs"/>
                        </a:rPr>
                        <a:t>When school staff contact  families about study support at home…</a:t>
                      </a:r>
                      <a:endParaRPr lang="en-US" sz="2200" b="0" dirty="0">
                        <a:solidFill>
                          <a:srgbClr val="785F55"/>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200" b="0" kern="1200" dirty="0" smtClean="0">
                          <a:solidFill>
                            <a:srgbClr val="785F55"/>
                          </a:solidFill>
                          <a:latin typeface="+mn-lt"/>
                          <a:ea typeface="ＭＳ Ｐゴシック" pitchFamily="34" charset="-128"/>
                          <a:cs typeface="+mn-cs"/>
                        </a:rPr>
                        <a:t>…families work more often</a:t>
                      </a:r>
                      <a:r>
                        <a:rPr lang="en-US" sz="2200" b="0" kern="1200" baseline="0" dirty="0" smtClean="0">
                          <a:solidFill>
                            <a:srgbClr val="785F55"/>
                          </a:solidFill>
                          <a:latin typeface="+mn-lt"/>
                          <a:ea typeface="ＭＳ Ｐゴシック" pitchFamily="34" charset="-128"/>
                          <a:cs typeface="+mn-cs"/>
                        </a:rPr>
                        <a:t> </a:t>
                      </a:r>
                      <a:r>
                        <a:rPr lang="en-US" sz="2200" b="0" kern="1200" dirty="0" smtClean="0">
                          <a:solidFill>
                            <a:srgbClr val="785F55"/>
                          </a:solidFill>
                          <a:latin typeface="+mn-lt"/>
                          <a:ea typeface="ＭＳ Ｐゴシック" pitchFamily="34" charset="-128"/>
                          <a:cs typeface="+mn-cs"/>
                        </a:rPr>
                        <a:t>with teenagers on homework.</a:t>
                      </a:r>
                      <a:endParaRPr lang="en-US" sz="2200" b="0" dirty="0">
                        <a:solidFill>
                          <a:srgbClr val="785F55"/>
                        </a:solidFill>
                      </a:endParaRPr>
                    </a:p>
                  </a:txBody>
                  <a:tcPr/>
                </a:tc>
              </a:tr>
              <a:tr h="12491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kern="1200" dirty="0" smtClean="0">
                          <a:solidFill>
                            <a:srgbClr val="785F55"/>
                          </a:solidFill>
                          <a:latin typeface="+mn-lt"/>
                          <a:ea typeface="ＭＳ Ｐゴシック" pitchFamily="34" charset="-128"/>
                          <a:cs typeface="+mn-cs"/>
                        </a:rPr>
                        <a:t>When school staff contact families about school-related issues such as academic programs and class content…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200" b="0" dirty="0">
                        <a:solidFill>
                          <a:srgbClr val="785F55"/>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200" b="0" kern="1200" dirty="0" smtClean="0">
                          <a:solidFill>
                            <a:srgbClr val="785F55"/>
                          </a:solidFill>
                          <a:latin typeface="+mn-lt"/>
                          <a:ea typeface="ＭＳ Ｐゴシック" pitchFamily="34" charset="-128"/>
                          <a:cs typeface="+mn-cs"/>
                        </a:rPr>
                        <a:t>…families talk with their students more often about school-related issues.</a:t>
                      </a:r>
                      <a:endParaRPr lang="en-US" sz="2200" b="0" dirty="0">
                        <a:solidFill>
                          <a:srgbClr val="785F55"/>
                        </a:solidFill>
                      </a:endParaRPr>
                    </a:p>
                  </a:txBody>
                  <a:tcPr/>
                </a:tc>
              </a:tr>
              <a:tr h="6613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kern="1200" dirty="0" smtClean="0">
                          <a:solidFill>
                            <a:srgbClr val="785F55"/>
                          </a:solidFill>
                          <a:latin typeface="+mn-lt"/>
                          <a:ea typeface="ＭＳ Ｐゴシック" pitchFamily="34" charset="-128"/>
                          <a:cs typeface="+mn-cs"/>
                        </a:rPr>
                        <a:t>When teachers assign </a:t>
                      </a:r>
                      <a:r>
                        <a:rPr lang="ja-JP" altLang="en-US" sz="2200" b="0" kern="1200" dirty="0" smtClean="0">
                          <a:solidFill>
                            <a:srgbClr val="785F55"/>
                          </a:solidFill>
                          <a:latin typeface="+mn-lt"/>
                          <a:ea typeface="ＭＳ Ｐゴシック" pitchFamily="34" charset="-128"/>
                          <a:cs typeface="+mn-cs"/>
                        </a:rPr>
                        <a:t>“</a:t>
                      </a:r>
                      <a:r>
                        <a:rPr lang="en-US" altLang="ja-JP" sz="2200" b="0" kern="1200" dirty="0" smtClean="0">
                          <a:solidFill>
                            <a:srgbClr val="785F55"/>
                          </a:solidFill>
                          <a:latin typeface="+mn-lt"/>
                          <a:ea typeface="ＭＳ Ｐゴシック" pitchFamily="34" charset="-128"/>
                          <a:cs typeface="+mn-cs"/>
                        </a:rPr>
                        <a:t>interactive homework</a:t>
                      </a:r>
                      <a:r>
                        <a:rPr lang="ja-JP" altLang="en-US" sz="2200" b="0" kern="1200" dirty="0" smtClean="0">
                          <a:solidFill>
                            <a:srgbClr val="785F55"/>
                          </a:solidFill>
                          <a:latin typeface="+mn-lt"/>
                          <a:ea typeface="ＭＳ Ｐゴシック" pitchFamily="34" charset="-128"/>
                          <a:cs typeface="+mn-cs"/>
                        </a:rPr>
                        <a:t>”</a:t>
                      </a:r>
                      <a:r>
                        <a:rPr lang="en-US" altLang="ja-JP" sz="2200" b="0" kern="1200" dirty="0" smtClean="0">
                          <a:solidFill>
                            <a:srgbClr val="785F55"/>
                          </a:solidFill>
                          <a:latin typeface="+mn-lt"/>
                          <a:ea typeface="ＭＳ Ｐゴシック" pitchFamily="34" charset="-128"/>
                          <a:cs typeface="+mn-cs"/>
                        </a:rPr>
                        <a:t>…</a:t>
                      </a:r>
                      <a:endParaRPr lang="en-US" sz="2200" b="0" kern="1200" dirty="0" smtClean="0">
                        <a:solidFill>
                          <a:srgbClr val="785F55"/>
                        </a:solidFill>
                        <a:latin typeface="+mn-lt"/>
                        <a:ea typeface="ＭＳ Ｐゴシック" pitchFamily="34" charset="-128"/>
                        <a:cs typeface="+mn-cs"/>
                      </a:endParaRPr>
                    </a:p>
                  </a:txBody>
                  <a:tcPr/>
                </a:tc>
                <a:tc>
                  <a:txBody>
                    <a:bodyPr/>
                    <a:lstStyle/>
                    <a:p>
                      <a:pPr algn="r"/>
                      <a:r>
                        <a:rPr lang="en-US" sz="2200" b="0" kern="1200" dirty="0" smtClean="0">
                          <a:solidFill>
                            <a:srgbClr val="785F55"/>
                          </a:solidFill>
                          <a:latin typeface="+mn-lt"/>
                          <a:ea typeface="ＭＳ Ｐゴシック" pitchFamily="34" charset="-128"/>
                          <a:cs typeface="+mn-cs"/>
                        </a:rPr>
                        <a:t>…students and parents complete it together.</a:t>
                      </a:r>
                      <a:endParaRPr lang="en-US" sz="2200" b="0" dirty="0">
                        <a:solidFill>
                          <a:srgbClr val="785F55"/>
                        </a:solidFill>
                      </a:endParaRPr>
                    </a:p>
                  </a:txBody>
                  <a:tcPr/>
                </a:tc>
              </a:tr>
            </a:tbl>
          </a:graphicData>
        </a:graphic>
      </p:graphicFrame>
      <p:sp>
        <p:nvSpPr>
          <p:cNvPr id="2" name="TextBox 1"/>
          <p:cNvSpPr txBox="1"/>
          <p:nvPr/>
        </p:nvSpPr>
        <p:spPr>
          <a:xfrm>
            <a:off x="606778" y="6350000"/>
            <a:ext cx="1343938" cy="338554"/>
          </a:xfrm>
          <a:prstGeom prst="rect">
            <a:avLst/>
          </a:prstGeom>
          <a:noFill/>
        </p:spPr>
        <p:txBody>
          <a:bodyPr wrap="none" rtlCol="0">
            <a:spAutoFit/>
          </a:bodyPr>
          <a:lstStyle/>
          <a:p>
            <a:r>
              <a:rPr lang="en-US" sz="1600" dirty="0" smtClean="0"/>
              <a:t>(Simon, 2001)</a:t>
            </a:r>
            <a:endParaRPr lang="en-US" sz="1600" dirty="0"/>
          </a:p>
        </p:txBody>
      </p:sp>
    </p:spTree>
    <p:extLst>
      <p:ext uri="{BB962C8B-B14F-4D97-AF65-F5344CB8AC3E}">
        <p14:creationId xmlns:p14="http://schemas.microsoft.com/office/powerpoint/2010/main" val="382493013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0359"/>
            <a:ext cx="8381260" cy="1027561"/>
          </a:xfrm>
        </p:spPr>
        <p:txBody>
          <a:bodyPr/>
          <a:lstStyle/>
          <a:p>
            <a:r>
              <a:rPr lang="en-US" sz="3200" dirty="0" smtClean="0"/>
              <a:t>Laws: Informed by </a:t>
            </a:r>
            <a:br>
              <a:rPr lang="en-US" sz="3200" dirty="0" smtClean="0"/>
            </a:br>
            <a:r>
              <a:rPr lang="en-US" sz="3200" dirty="0" smtClean="0"/>
              <a:t>Research, Focused on Results</a:t>
            </a:r>
            <a:endParaRPr lang="en-US" sz="3200" dirty="0"/>
          </a:p>
        </p:txBody>
      </p:sp>
      <p:sp>
        <p:nvSpPr>
          <p:cNvPr id="3" name="Content Placeholder 2"/>
          <p:cNvSpPr>
            <a:spLocks noGrp="1"/>
          </p:cNvSpPr>
          <p:nvPr>
            <p:ph idx="4294967295"/>
          </p:nvPr>
        </p:nvSpPr>
        <p:spPr>
          <a:xfrm>
            <a:off x="0" y="1090622"/>
            <a:ext cx="9144000" cy="5183505"/>
          </a:xfrm>
        </p:spPr>
        <p:txBody>
          <a:bodyPr>
            <a:noAutofit/>
          </a:bodyPr>
          <a:lstStyle/>
          <a:p>
            <a:pPr marL="236538" indent="-192088">
              <a:spcBef>
                <a:spcPts val="0"/>
              </a:spcBef>
            </a:pPr>
            <a:r>
              <a:rPr lang="en-US" sz="2200" b="1" dirty="0" smtClean="0">
                <a:solidFill>
                  <a:srgbClr val="454D54"/>
                </a:solidFill>
              </a:rPr>
              <a:t>Federal:</a:t>
            </a:r>
            <a:r>
              <a:rPr lang="en-US" sz="2200" dirty="0" smtClean="0">
                <a:solidFill>
                  <a:srgbClr val="454D54"/>
                </a:solidFill>
              </a:rPr>
              <a:t> </a:t>
            </a:r>
          </a:p>
          <a:p>
            <a:pPr marL="693738" lvl="2" indent="-236538">
              <a:spcBef>
                <a:spcPts val="0"/>
              </a:spcBef>
            </a:pPr>
            <a:r>
              <a:rPr lang="en-US" sz="2200" b="1" dirty="0" smtClean="0">
                <a:solidFill>
                  <a:srgbClr val="454D54"/>
                </a:solidFill>
              </a:rPr>
              <a:t>Elementary and Secondary Education Act (ESEA)</a:t>
            </a:r>
          </a:p>
          <a:p>
            <a:pPr marL="693738" lvl="2" indent="-236538">
              <a:spcBef>
                <a:spcPts val="0"/>
              </a:spcBef>
            </a:pPr>
            <a:r>
              <a:rPr lang="en-US" sz="2200" b="1" dirty="0" smtClean="0">
                <a:solidFill>
                  <a:srgbClr val="454D54"/>
                </a:solidFill>
              </a:rPr>
              <a:t>Individuals with Disabilities Education Act (IDEA)</a:t>
            </a:r>
          </a:p>
          <a:p>
            <a:pPr marL="693738" lvl="2" indent="-236538">
              <a:spcBef>
                <a:spcPts val="0"/>
              </a:spcBef>
            </a:pPr>
            <a:r>
              <a:rPr lang="en-US" sz="2200" dirty="0">
                <a:solidFill>
                  <a:srgbClr val="454D54"/>
                </a:solidFill>
              </a:rPr>
              <a:t>Improving Head Start for School Readiness Act </a:t>
            </a:r>
            <a:endParaRPr lang="en-US" sz="2200" dirty="0" smtClean="0">
              <a:solidFill>
                <a:srgbClr val="454D54"/>
              </a:solidFill>
            </a:endParaRPr>
          </a:p>
          <a:p>
            <a:pPr marL="693738" lvl="2" indent="-236538">
              <a:spcBef>
                <a:spcPts val="0"/>
              </a:spcBef>
            </a:pPr>
            <a:r>
              <a:rPr lang="en-US" sz="2200" dirty="0" smtClean="0">
                <a:solidFill>
                  <a:srgbClr val="454D54"/>
                </a:solidFill>
              </a:rPr>
              <a:t>Workforce Investment Act (WIA)</a:t>
            </a:r>
          </a:p>
          <a:p>
            <a:pPr marL="236538" indent="-192088">
              <a:spcBef>
                <a:spcPts val="0"/>
              </a:spcBef>
            </a:pPr>
            <a:r>
              <a:rPr lang="en-US" sz="2200" b="1" dirty="0" smtClean="0">
                <a:solidFill>
                  <a:srgbClr val="454D54"/>
                </a:solidFill>
              </a:rPr>
              <a:t>Colorado:</a:t>
            </a:r>
            <a:r>
              <a:rPr lang="en-US" sz="2200" dirty="0" smtClean="0">
                <a:solidFill>
                  <a:srgbClr val="454D54"/>
                </a:solidFill>
              </a:rPr>
              <a:t> </a:t>
            </a:r>
            <a:endParaRPr lang="en-US" sz="2200" b="0" dirty="0" smtClean="0">
              <a:solidFill>
                <a:srgbClr val="454D54"/>
              </a:solidFill>
            </a:endParaRPr>
          </a:p>
          <a:p>
            <a:pPr marL="693738" lvl="2" indent="-236538">
              <a:spcBef>
                <a:spcPts val="0"/>
              </a:spcBef>
            </a:pPr>
            <a:r>
              <a:rPr lang="en-US" sz="2200" b="1" dirty="0" smtClean="0">
                <a:solidFill>
                  <a:srgbClr val="454D54"/>
                </a:solidFill>
              </a:rPr>
              <a:t>Exceptional Children’s Educational Act (ECEA)</a:t>
            </a:r>
          </a:p>
          <a:p>
            <a:pPr marL="693738" lvl="2" indent="-236538">
              <a:spcBef>
                <a:spcPts val="0"/>
              </a:spcBef>
            </a:pPr>
            <a:r>
              <a:rPr lang="en-US" sz="2200" dirty="0">
                <a:solidFill>
                  <a:srgbClr val="454D54"/>
                </a:solidFill>
              </a:rPr>
              <a:t>Colorado Preschool Program Act (C.R.S. 22-28-101 through </a:t>
            </a:r>
            <a:r>
              <a:rPr lang="en-US" sz="2200" dirty="0" smtClean="0">
                <a:solidFill>
                  <a:srgbClr val="454D54"/>
                </a:solidFill>
              </a:rPr>
              <a:t>110)</a:t>
            </a:r>
            <a:endParaRPr lang="en-US" sz="2200" dirty="0">
              <a:solidFill>
                <a:srgbClr val="454D54"/>
              </a:solidFill>
            </a:endParaRPr>
          </a:p>
          <a:p>
            <a:pPr marL="693738" lvl="2" indent="-236538">
              <a:spcBef>
                <a:spcPts val="0"/>
              </a:spcBef>
            </a:pPr>
            <a:r>
              <a:rPr lang="en-US" sz="2200" dirty="0">
                <a:solidFill>
                  <a:srgbClr val="454D54"/>
                </a:solidFill>
              </a:rPr>
              <a:t>Colorado’s Achievement Plan For Kids </a:t>
            </a:r>
            <a:r>
              <a:rPr lang="en-US" sz="2200" dirty="0" smtClean="0">
                <a:solidFill>
                  <a:srgbClr val="454D54"/>
                </a:solidFill>
              </a:rPr>
              <a:t>(SB </a:t>
            </a:r>
            <a:r>
              <a:rPr lang="en-US" sz="2200" dirty="0">
                <a:solidFill>
                  <a:srgbClr val="454D54"/>
                </a:solidFill>
              </a:rPr>
              <a:t>08-212</a:t>
            </a:r>
            <a:r>
              <a:rPr lang="en-US" sz="2200" dirty="0" smtClean="0">
                <a:solidFill>
                  <a:srgbClr val="454D54"/>
                </a:solidFill>
              </a:rPr>
              <a:t>)</a:t>
            </a:r>
          </a:p>
          <a:p>
            <a:pPr marL="693738" lvl="2" indent="-236538">
              <a:spcBef>
                <a:spcPts val="0"/>
              </a:spcBef>
            </a:pPr>
            <a:r>
              <a:rPr lang="en-US" sz="2200" dirty="0">
                <a:solidFill>
                  <a:srgbClr val="454D54"/>
                </a:solidFill>
              </a:rPr>
              <a:t>Individual Career and Academic Plan (ICAP) (</a:t>
            </a:r>
            <a:r>
              <a:rPr lang="en-US" sz="2200" dirty="0" smtClean="0">
                <a:solidFill>
                  <a:srgbClr val="454D54"/>
                </a:solidFill>
              </a:rPr>
              <a:t>SB </a:t>
            </a:r>
            <a:r>
              <a:rPr lang="en-US" sz="2200" dirty="0">
                <a:solidFill>
                  <a:srgbClr val="454D54"/>
                </a:solidFill>
              </a:rPr>
              <a:t>09-256</a:t>
            </a:r>
            <a:r>
              <a:rPr lang="en-US" sz="2200" dirty="0" smtClean="0">
                <a:solidFill>
                  <a:srgbClr val="454D54"/>
                </a:solidFill>
              </a:rPr>
              <a:t>)</a:t>
            </a:r>
          </a:p>
          <a:p>
            <a:pPr marL="693738" lvl="2" indent="-236538">
              <a:spcBef>
                <a:spcPts val="0"/>
              </a:spcBef>
            </a:pPr>
            <a:r>
              <a:rPr lang="en-US" sz="2200" dirty="0" smtClean="0">
                <a:solidFill>
                  <a:srgbClr val="454D54"/>
                </a:solidFill>
              </a:rPr>
              <a:t>Education </a:t>
            </a:r>
            <a:r>
              <a:rPr lang="en-US" sz="2200" dirty="0">
                <a:solidFill>
                  <a:srgbClr val="454D54"/>
                </a:solidFill>
              </a:rPr>
              <a:t>Accountability Act (</a:t>
            </a:r>
            <a:r>
              <a:rPr lang="en-US" sz="2200" dirty="0" smtClean="0">
                <a:solidFill>
                  <a:srgbClr val="454D54"/>
                </a:solidFill>
              </a:rPr>
              <a:t>SB 09-</a:t>
            </a:r>
            <a:r>
              <a:rPr lang="en-US" sz="2200" dirty="0">
                <a:solidFill>
                  <a:srgbClr val="454D54"/>
                </a:solidFill>
              </a:rPr>
              <a:t>163</a:t>
            </a:r>
            <a:r>
              <a:rPr lang="en-US" sz="2200" dirty="0" smtClean="0">
                <a:solidFill>
                  <a:srgbClr val="454D54"/>
                </a:solidFill>
              </a:rPr>
              <a:t>)</a:t>
            </a:r>
          </a:p>
          <a:p>
            <a:pPr marL="693738" lvl="2" indent="-236538">
              <a:spcBef>
                <a:spcPts val="0"/>
              </a:spcBef>
            </a:pPr>
            <a:r>
              <a:rPr lang="en-US" sz="2200" dirty="0" smtClean="0">
                <a:solidFill>
                  <a:srgbClr val="454D54"/>
                </a:solidFill>
              </a:rPr>
              <a:t>State Advisory Council for Parent Involvement in Education </a:t>
            </a:r>
            <a:br>
              <a:rPr lang="en-US" sz="2200" dirty="0" smtClean="0">
                <a:solidFill>
                  <a:srgbClr val="454D54"/>
                </a:solidFill>
              </a:rPr>
            </a:br>
            <a:r>
              <a:rPr lang="en-US" sz="2200" dirty="0" smtClean="0">
                <a:solidFill>
                  <a:srgbClr val="454D54"/>
                </a:solidFill>
              </a:rPr>
              <a:t>(SB 09-090)</a:t>
            </a:r>
            <a:endParaRPr lang="en-US" sz="2200" dirty="0">
              <a:solidFill>
                <a:srgbClr val="454D54"/>
              </a:solidFill>
            </a:endParaRPr>
          </a:p>
          <a:p>
            <a:pPr marL="693738" lvl="2" indent="-236538">
              <a:spcBef>
                <a:spcPts val="0"/>
              </a:spcBef>
            </a:pPr>
            <a:r>
              <a:rPr lang="en-US" sz="2200" dirty="0" smtClean="0">
                <a:solidFill>
                  <a:srgbClr val="454D54"/>
                </a:solidFill>
              </a:rPr>
              <a:t>Educator Effectiveness (SB10-191)</a:t>
            </a:r>
          </a:p>
          <a:p>
            <a:pPr marL="693738" lvl="2" indent="-236538">
              <a:spcBef>
                <a:spcPts val="0"/>
              </a:spcBef>
            </a:pPr>
            <a:r>
              <a:rPr lang="en-US" sz="2200" dirty="0" smtClean="0">
                <a:solidFill>
                  <a:srgbClr val="454D54"/>
                </a:solidFill>
              </a:rPr>
              <a:t>READ Act (HB 12-1338)</a:t>
            </a:r>
          </a:p>
          <a:p>
            <a:pPr marL="693738" lvl="2" indent="-236538">
              <a:spcBef>
                <a:spcPts val="0"/>
              </a:spcBef>
            </a:pPr>
            <a:r>
              <a:rPr lang="en-US" sz="2200" dirty="0" smtClean="0">
                <a:solidFill>
                  <a:srgbClr val="454D54"/>
                </a:solidFill>
              </a:rPr>
              <a:t>Increasing Parent Engagement in Public Schools </a:t>
            </a:r>
            <a:br>
              <a:rPr lang="en-US" sz="2200" dirty="0" smtClean="0">
                <a:solidFill>
                  <a:srgbClr val="454D54"/>
                </a:solidFill>
              </a:rPr>
            </a:br>
            <a:r>
              <a:rPr lang="en-US" sz="2200" dirty="0" smtClean="0">
                <a:solidFill>
                  <a:srgbClr val="454D54"/>
                </a:solidFill>
              </a:rPr>
              <a:t>(SB 13-193)</a:t>
            </a:r>
          </a:p>
        </p:txBody>
      </p:sp>
    </p:spTree>
    <p:extLst>
      <p:ext uri="{BB962C8B-B14F-4D97-AF65-F5344CB8AC3E}">
        <p14:creationId xmlns:p14="http://schemas.microsoft.com/office/powerpoint/2010/main" val="106544658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83445"/>
            <a:ext cx="8381260" cy="954476"/>
          </a:xfrm>
        </p:spPr>
        <p:txBody>
          <a:bodyPr/>
          <a:lstStyle/>
          <a:p>
            <a:r>
              <a:rPr lang="en-US" dirty="0" smtClean="0"/>
              <a:t>What is the Shift?</a:t>
            </a:r>
            <a:endParaRPr lang="en-US" dirty="0"/>
          </a:p>
        </p:txBody>
      </p:sp>
      <p:sp>
        <p:nvSpPr>
          <p:cNvPr id="5" name="Right Arrow 4"/>
          <p:cNvSpPr>
            <a:spLocks noChangeArrowheads="1"/>
          </p:cNvSpPr>
          <p:nvPr/>
        </p:nvSpPr>
        <p:spPr bwMode="auto">
          <a:xfrm>
            <a:off x="0" y="1561486"/>
            <a:ext cx="9105900" cy="4114800"/>
          </a:xfrm>
          <a:prstGeom prst="rightArrow">
            <a:avLst>
              <a:gd name="adj1" fmla="val 50000"/>
              <a:gd name="adj2" fmla="val 49997"/>
            </a:avLst>
          </a:prstGeom>
          <a:gradFill flip="none" rotWithShape="1">
            <a:gsLst>
              <a:gs pos="0">
                <a:srgbClr val="95B6D2">
                  <a:tint val="66000"/>
                  <a:satMod val="160000"/>
                  <a:lumMod val="1000"/>
                  <a:lumOff val="99000"/>
                  <a:alpha val="0"/>
                </a:srgbClr>
              </a:gs>
              <a:gs pos="50000">
                <a:srgbClr val="95B6D2">
                  <a:tint val="44500"/>
                  <a:satMod val="160000"/>
                </a:srgbClr>
              </a:gs>
              <a:gs pos="100000">
                <a:srgbClr val="95B6D2">
                  <a:tint val="23500"/>
                  <a:satMod val="160000"/>
                </a:srgbClr>
              </a:gs>
            </a:gsLst>
            <a:lin ang="2700000" scaled="1"/>
            <a:tileRect/>
          </a:gradFill>
          <a:ln w="28575">
            <a:solidFill>
              <a:srgbClr val="BADDE1"/>
            </a:solidFill>
            <a:miter lim="800000"/>
            <a:headEnd/>
            <a:tailEnd/>
          </a:ln>
          <a:effectLst>
            <a:outerShdw blurRad="63500" dist="23000" dir="5400000" rotWithShape="0">
              <a:srgbClr val="000000">
                <a:alpha val="34999"/>
              </a:srgbClr>
            </a:outerShdw>
            <a:softEdge rad="127000"/>
          </a:effectLst>
        </p:spPr>
        <p:txBody>
          <a:bodyPr anchor="ctr"/>
          <a:lstStyle/>
          <a:p>
            <a:pPr algn="ctr">
              <a:defRPr/>
            </a:pPr>
            <a:endParaRPr lang="en-US" dirty="0">
              <a:solidFill>
                <a:schemeClr val="lt1"/>
              </a:solidFill>
              <a:latin typeface="+mn-lt"/>
              <a:ea typeface="+mn-ea"/>
            </a:endParaRPr>
          </a:p>
        </p:txBody>
      </p:sp>
      <p:sp>
        <p:nvSpPr>
          <p:cNvPr id="8" name="Rectangle 7"/>
          <p:cNvSpPr txBox="1">
            <a:spLocks noChangeArrowheads="1"/>
          </p:cNvSpPr>
          <p:nvPr/>
        </p:nvSpPr>
        <p:spPr bwMode="auto">
          <a:xfrm>
            <a:off x="0" y="1137921"/>
            <a:ext cx="4252913" cy="57200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502920" indent="-457200" algn="l" defTabSz="914400" rtl="0" eaLnBrk="1" latinLnBrk="0" hangingPunct="1">
              <a:spcBef>
                <a:spcPct val="20000"/>
              </a:spcBef>
              <a:buClr>
                <a:schemeClr val="accent1"/>
              </a:buClr>
              <a:buSzPct val="110000"/>
              <a:buFont typeface="Wingdings" charset="2"/>
              <a:buChar char="§"/>
              <a:defRPr sz="2400" b="1" kern="1200" spc="150" baseline="0">
                <a:solidFill>
                  <a:srgbClr val="5C6670"/>
                </a:solidFill>
                <a:latin typeface="+mn-lt"/>
                <a:ea typeface="+mn-ea"/>
                <a:cs typeface="+mn-cs"/>
              </a:defRPr>
            </a:lvl1pPr>
            <a:lvl2pPr marL="822960" indent="-457200" algn="l" defTabSz="914400" rtl="0" eaLnBrk="1" latinLnBrk="0" hangingPunct="1">
              <a:spcBef>
                <a:spcPct val="20000"/>
              </a:spcBef>
              <a:buClr>
                <a:schemeClr val="accent2"/>
              </a:buClr>
              <a:buSzPct val="110000"/>
              <a:buFont typeface="Wingdings" charset="2"/>
              <a:buChar char="§"/>
              <a:defRPr sz="2200" kern="1200" spc="100" baseline="0">
                <a:solidFill>
                  <a:srgbClr val="5C6670"/>
                </a:solidFill>
                <a:latin typeface="+mn-lt"/>
                <a:ea typeface="+mn-ea"/>
                <a:cs typeface="+mn-cs"/>
              </a:defRPr>
            </a:lvl2pPr>
            <a:lvl3pPr marL="925830" indent="-285750" algn="l" defTabSz="914400" rtl="0" eaLnBrk="1" latinLnBrk="0" hangingPunct="1">
              <a:spcBef>
                <a:spcPct val="20000"/>
              </a:spcBef>
              <a:buClr>
                <a:schemeClr val="accent3"/>
              </a:buClr>
              <a:buSzPct val="110000"/>
              <a:buFont typeface="Wingdings" charset="2"/>
              <a:buChar char="§"/>
              <a:defRPr sz="2000" kern="1200" spc="100" baseline="0">
                <a:solidFill>
                  <a:srgbClr val="5C6670"/>
                </a:solidFill>
                <a:latin typeface="+mn-lt"/>
                <a:ea typeface="+mn-ea"/>
                <a:cs typeface="+mn-cs"/>
              </a:defRPr>
            </a:lvl3pPr>
            <a:lvl4pPr marL="1200150" indent="-285750" algn="l" defTabSz="914400" rtl="0" eaLnBrk="1" latinLnBrk="0" hangingPunct="1">
              <a:spcBef>
                <a:spcPct val="20000"/>
              </a:spcBef>
              <a:buClr>
                <a:schemeClr val="accent4"/>
              </a:buClr>
              <a:buSzPct val="110000"/>
              <a:buFont typeface="Wingdings" charset="2"/>
              <a:buChar char="§"/>
              <a:defRPr sz="1800" kern="1200">
                <a:solidFill>
                  <a:srgbClr val="5C6670"/>
                </a:solidFill>
                <a:latin typeface="+mn-lt"/>
                <a:ea typeface="+mn-ea"/>
                <a:cs typeface="+mn-cs"/>
              </a:defRPr>
            </a:lvl4pPr>
            <a:lvl5pPr marL="1383030" indent="-285750" algn="l" defTabSz="914400" rtl="0" eaLnBrk="1" latinLnBrk="0" hangingPunct="1">
              <a:spcBef>
                <a:spcPct val="20000"/>
              </a:spcBef>
              <a:buClr>
                <a:schemeClr val="accent6"/>
              </a:buClr>
              <a:buSzPct val="110000"/>
              <a:buFont typeface="Wingdings" charset="2"/>
              <a:buChar char="§"/>
              <a:defRPr sz="1600" kern="1200" spc="100" baseline="0">
                <a:solidFill>
                  <a:srgbClr val="5C6670"/>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gn="ctr">
              <a:lnSpc>
                <a:spcPct val="80000"/>
              </a:lnSpc>
              <a:buFont typeface="Wingdings 2" charset="0"/>
              <a:buNone/>
              <a:defRPr/>
            </a:pPr>
            <a:r>
              <a:rPr lang="en-US" u="sng" dirty="0" smtClean="0">
                <a:solidFill>
                  <a:srgbClr val="008000"/>
                </a:solidFill>
                <a:latin typeface="+mj-lt"/>
                <a:ea typeface="ＭＳ Ｐゴシック" charset="0"/>
                <a:cs typeface="ＭＳ Ｐゴシック" charset="0"/>
              </a:rPr>
              <a:t>Traditional Parent Involvement</a:t>
            </a:r>
          </a:p>
          <a:p>
            <a:pPr>
              <a:lnSpc>
                <a:spcPct val="80000"/>
              </a:lnSpc>
              <a:buFont typeface="Wingdings 2" charset="0"/>
              <a:buNone/>
              <a:defRPr/>
            </a:pPr>
            <a:endParaRPr lang="en-US" dirty="0" smtClean="0">
              <a:solidFill>
                <a:srgbClr val="008000"/>
              </a:solidFill>
              <a:latin typeface="+mj-lt"/>
              <a:ea typeface="ＭＳ Ｐゴシック" charset="0"/>
              <a:cs typeface="ＭＳ Ｐゴシック" charset="0"/>
            </a:endParaRPr>
          </a:p>
          <a:p>
            <a:pPr>
              <a:lnSpc>
                <a:spcPct val="80000"/>
              </a:lnSpc>
              <a:defRPr/>
            </a:pPr>
            <a:r>
              <a:rPr lang="en-US" dirty="0" smtClean="0">
                <a:solidFill>
                  <a:srgbClr val="454D54"/>
                </a:solidFill>
                <a:latin typeface="+mj-lt"/>
                <a:ea typeface="ＭＳ Ｐゴシック" charset="0"/>
                <a:cs typeface="ＭＳ Ｐゴシック" charset="0"/>
              </a:rPr>
              <a:t>Parents</a:t>
            </a:r>
          </a:p>
          <a:p>
            <a:pPr>
              <a:lnSpc>
                <a:spcPct val="80000"/>
              </a:lnSpc>
              <a:defRPr/>
            </a:pPr>
            <a:endParaRPr lang="en-US" dirty="0" smtClean="0">
              <a:solidFill>
                <a:srgbClr val="454D54"/>
              </a:solidFill>
              <a:latin typeface="+mj-lt"/>
              <a:ea typeface="ＭＳ Ｐゴシック" charset="0"/>
              <a:cs typeface="ＭＳ Ｐゴシック" charset="0"/>
            </a:endParaRPr>
          </a:p>
          <a:p>
            <a:pPr>
              <a:lnSpc>
                <a:spcPct val="80000"/>
              </a:lnSpc>
              <a:defRPr/>
            </a:pPr>
            <a:r>
              <a:rPr lang="en-US" dirty="0" smtClean="0">
                <a:solidFill>
                  <a:srgbClr val="454D54"/>
                </a:solidFill>
                <a:latin typeface="+mj-lt"/>
                <a:ea typeface="ＭＳ Ｐゴシック" charset="0"/>
                <a:cs typeface="ＭＳ Ｐゴシック" charset="0"/>
              </a:rPr>
              <a:t>School-initiated, set formal meetings; one night events.</a:t>
            </a:r>
          </a:p>
          <a:p>
            <a:pPr marL="45720" indent="0">
              <a:lnSpc>
                <a:spcPct val="80000"/>
              </a:lnSpc>
              <a:buNone/>
              <a:defRPr/>
            </a:pPr>
            <a:endParaRPr lang="en-US" dirty="0">
              <a:solidFill>
                <a:srgbClr val="454D54"/>
              </a:solidFill>
              <a:latin typeface="+mj-lt"/>
              <a:ea typeface="ＭＳ Ｐゴシック" charset="0"/>
              <a:cs typeface="ＭＳ Ｐゴシック" charset="0"/>
            </a:endParaRPr>
          </a:p>
          <a:p>
            <a:pPr>
              <a:lnSpc>
                <a:spcPct val="80000"/>
              </a:lnSpc>
              <a:defRPr/>
            </a:pPr>
            <a:r>
              <a:rPr lang="en-US" dirty="0">
                <a:solidFill>
                  <a:srgbClr val="454D54"/>
                </a:solidFill>
                <a:ea typeface="ＭＳ Ｐゴシック" pitchFamily="34" charset="-128"/>
              </a:rPr>
              <a:t>Homework is often seen solely as the child</a:t>
            </a:r>
            <a:r>
              <a:rPr lang="en-US" altLang="en-US" dirty="0">
                <a:solidFill>
                  <a:srgbClr val="454D54"/>
                </a:solidFill>
                <a:ea typeface="ＭＳ Ｐゴシック" pitchFamily="34" charset="-128"/>
              </a:rPr>
              <a:t>’</a:t>
            </a:r>
            <a:r>
              <a:rPr lang="en-US" dirty="0">
                <a:solidFill>
                  <a:srgbClr val="454D54"/>
                </a:solidFill>
                <a:ea typeface="ＭＳ Ｐゴシック" pitchFamily="34" charset="-128"/>
              </a:rPr>
              <a:t>s responsibility, with consequences for lack of completion.</a:t>
            </a:r>
          </a:p>
          <a:p>
            <a:pPr>
              <a:lnSpc>
                <a:spcPct val="80000"/>
              </a:lnSpc>
              <a:defRPr/>
            </a:pPr>
            <a:endParaRPr lang="en-US" dirty="0" smtClean="0">
              <a:solidFill>
                <a:srgbClr val="000000"/>
              </a:solidFill>
              <a:latin typeface="+mj-lt"/>
              <a:ea typeface="ＭＳ Ｐゴシック" charset="0"/>
              <a:cs typeface="ＭＳ Ｐゴシック" charset="0"/>
            </a:endParaRPr>
          </a:p>
          <a:p>
            <a:pPr marL="45720" indent="0">
              <a:lnSpc>
                <a:spcPct val="80000"/>
              </a:lnSpc>
              <a:buNone/>
              <a:defRPr/>
            </a:pPr>
            <a:endParaRPr lang="en-US" dirty="0" smtClean="0">
              <a:solidFill>
                <a:srgbClr val="000000"/>
              </a:solidFill>
              <a:latin typeface="+mj-lt"/>
              <a:ea typeface="ＭＳ Ｐゴシック" charset="0"/>
              <a:cs typeface="ＭＳ Ｐゴシック" charset="0"/>
            </a:endParaRPr>
          </a:p>
          <a:p>
            <a:pPr>
              <a:lnSpc>
                <a:spcPct val="80000"/>
              </a:lnSpc>
              <a:defRPr/>
            </a:pPr>
            <a:endParaRPr lang="en-US" dirty="0">
              <a:solidFill>
                <a:srgbClr val="000000"/>
              </a:solidFill>
              <a:latin typeface="+mj-lt"/>
              <a:ea typeface="ＭＳ Ｐゴシック" charset="0"/>
              <a:cs typeface="ＭＳ Ｐゴシック" charset="0"/>
            </a:endParaRPr>
          </a:p>
        </p:txBody>
      </p:sp>
      <p:sp>
        <p:nvSpPr>
          <p:cNvPr id="9" name="Rectangle 8"/>
          <p:cNvSpPr txBox="1">
            <a:spLocks noChangeArrowheads="1"/>
          </p:cNvSpPr>
          <p:nvPr/>
        </p:nvSpPr>
        <p:spPr bwMode="auto">
          <a:xfrm>
            <a:off x="4724400" y="1137921"/>
            <a:ext cx="4419600" cy="57200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lvl1pPr marL="502920" indent="-457200" algn="l" defTabSz="914400" rtl="0" eaLnBrk="1" latinLnBrk="0" hangingPunct="1">
              <a:spcBef>
                <a:spcPct val="20000"/>
              </a:spcBef>
              <a:buClr>
                <a:schemeClr val="accent1"/>
              </a:buClr>
              <a:buSzPct val="110000"/>
              <a:buFont typeface="Wingdings" charset="2"/>
              <a:buChar char="§"/>
              <a:defRPr sz="2400" b="1" kern="1200" spc="150" baseline="0">
                <a:solidFill>
                  <a:srgbClr val="5C6670"/>
                </a:solidFill>
                <a:latin typeface="+mn-lt"/>
                <a:ea typeface="+mn-ea"/>
                <a:cs typeface="+mn-cs"/>
              </a:defRPr>
            </a:lvl1pPr>
            <a:lvl2pPr marL="822960" indent="-457200" algn="l" defTabSz="914400" rtl="0" eaLnBrk="1" latinLnBrk="0" hangingPunct="1">
              <a:spcBef>
                <a:spcPct val="20000"/>
              </a:spcBef>
              <a:buClr>
                <a:schemeClr val="accent2"/>
              </a:buClr>
              <a:buSzPct val="110000"/>
              <a:buFont typeface="Wingdings" charset="2"/>
              <a:buChar char="§"/>
              <a:defRPr sz="2200" kern="1200" spc="100" baseline="0">
                <a:solidFill>
                  <a:srgbClr val="5C6670"/>
                </a:solidFill>
                <a:latin typeface="+mn-lt"/>
                <a:ea typeface="+mn-ea"/>
                <a:cs typeface="+mn-cs"/>
              </a:defRPr>
            </a:lvl2pPr>
            <a:lvl3pPr marL="925830" indent="-285750" algn="l" defTabSz="914400" rtl="0" eaLnBrk="1" latinLnBrk="0" hangingPunct="1">
              <a:spcBef>
                <a:spcPct val="20000"/>
              </a:spcBef>
              <a:buClr>
                <a:schemeClr val="accent3"/>
              </a:buClr>
              <a:buSzPct val="110000"/>
              <a:buFont typeface="Wingdings" charset="2"/>
              <a:buChar char="§"/>
              <a:defRPr sz="2000" kern="1200" spc="100" baseline="0">
                <a:solidFill>
                  <a:srgbClr val="5C6670"/>
                </a:solidFill>
                <a:latin typeface="+mn-lt"/>
                <a:ea typeface="+mn-ea"/>
                <a:cs typeface="+mn-cs"/>
              </a:defRPr>
            </a:lvl3pPr>
            <a:lvl4pPr marL="1200150" indent="-285750" algn="l" defTabSz="914400" rtl="0" eaLnBrk="1" latinLnBrk="0" hangingPunct="1">
              <a:spcBef>
                <a:spcPct val="20000"/>
              </a:spcBef>
              <a:buClr>
                <a:schemeClr val="accent4"/>
              </a:buClr>
              <a:buSzPct val="110000"/>
              <a:buFont typeface="Wingdings" charset="2"/>
              <a:buChar char="§"/>
              <a:defRPr sz="1800" kern="1200">
                <a:solidFill>
                  <a:srgbClr val="5C6670"/>
                </a:solidFill>
                <a:latin typeface="+mn-lt"/>
                <a:ea typeface="+mn-ea"/>
                <a:cs typeface="+mn-cs"/>
              </a:defRPr>
            </a:lvl4pPr>
            <a:lvl5pPr marL="1383030" indent="-285750" algn="l" defTabSz="914400" rtl="0" eaLnBrk="1" latinLnBrk="0" hangingPunct="1">
              <a:spcBef>
                <a:spcPct val="20000"/>
              </a:spcBef>
              <a:buClr>
                <a:schemeClr val="accent6"/>
              </a:buClr>
              <a:buSzPct val="110000"/>
              <a:buFont typeface="Wingdings" charset="2"/>
              <a:buChar char="§"/>
              <a:defRPr sz="1600" kern="1200" spc="100" baseline="0">
                <a:solidFill>
                  <a:srgbClr val="5C6670"/>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gn="ctr">
              <a:lnSpc>
                <a:spcPct val="80000"/>
              </a:lnSpc>
              <a:buFont typeface="Wingdings 2" charset="0"/>
              <a:buNone/>
              <a:defRPr/>
            </a:pPr>
            <a:r>
              <a:rPr lang="en-US" u="sng" dirty="0" smtClean="0">
                <a:solidFill>
                  <a:srgbClr val="008000"/>
                </a:solidFill>
                <a:latin typeface="+mj-lt"/>
                <a:ea typeface="ＭＳ Ｐゴシック" charset="0"/>
                <a:cs typeface="ＭＳ Ｐゴシック" charset="0"/>
              </a:rPr>
              <a:t/>
            </a:r>
            <a:br>
              <a:rPr lang="en-US" u="sng" dirty="0" smtClean="0">
                <a:solidFill>
                  <a:srgbClr val="008000"/>
                </a:solidFill>
                <a:latin typeface="+mj-lt"/>
                <a:ea typeface="ＭＳ Ｐゴシック" charset="0"/>
                <a:cs typeface="ＭＳ Ｐゴシック" charset="0"/>
              </a:rPr>
            </a:br>
            <a:r>
              <a:rPr lang="en-US" u="sng" dirty="0" smtClean="0">
                <a:solidFill>
                  <a:srgbClr val="008000"/>
                </a:solidFill>
                <a:latin typeface="+mj-lt"/>
                <a:ea typeface="ＭＳ Ｐゴシック" charset="0"/>
                <a:cs typeface="ＭＳ Ｐゴシック" charset="0"/>
              </a:rPr>
              <a:t>Family Partnering  </a:t>
            </a:r>
          </a:p>
          <a:p>
            <a:pPr>
              <a:lnSpc>
                <a:spcPct val="80000"/>
              </a:lnSpc>
              <a:buFont typeface="Wingdings 2" charset="0"/>
              <a:buNone/>
              <a:defRPr/>
            </a:pPr>
            <a:endParaRPr lang="en-US" u="sng" dirty="0" smtClean="0">
              <a:solidFill>
                <a:srgbClr val="008000"/>
              </a:solidFill>
              <a:latin typeface="+mj-lt"/>
              <a:ea typeface="ＭＳ Ｐゴシック" charset="0"/>
              <a:cs typeface="ＭＳ Ｐゴシック" charset="0"/>
            </a:endParaRPr>
          </a:p>
          <a:p>
            <a:pPr>
              <a:lnSpc>
                <a:spcPct val="80000"/>
              </a:lnSpc>
              <a:defRPr/>
            </a:pPr>
            <a:r>
              <a:rPr lang="en-US" dirty="0" smtClean="0">
                <a:solidFill>
                  <a:srgbClr val="454D54"/>
                </a:solidFill>
                <a:latin typeface="+mj-lt"/>
                <a:ea typeface="ＭＳ Ｐゴシック" charset="0"/>
                <a:cs typeface="ＭＳ Ｐゴシック" charset="0"/>
              </a:rPr>
              <a:t>Family</a:t>
            </a:r>
          </a:p>
          <a:p>
            <a:pPr marL="45720" indent="0">
              <a:lnSpc>
                <a:spcPct val="80000"/>
              </a:lnSpc>
              <a:buNone/>
              <a:defRPr/>
            </a:pPr>
            <a:endParaRPr lang="en-US" dirty="0" smtClean="0">
              <a:solidFill>
                <a:srgbClr val="454D54"/>
              </a:solidFill>
              <a:latin typeface="+mj-lt"/>
              <a:ea typeface="ＭＳ Ｐゴシック" charset="0"/>
              <a:cs typeface="ＭＳ Ｐゴシック" charset="0"/>
            </a:endParaRPr>
          </a:p>
          <a:p>
            <a:pPr marL="45720" indent="0">
              <a:lnSpc>
                <a:spcPct val="80000"/>
              </a:lnSpc>
              <a:buNone/>
              <a:defRPr/>
            </a:pPr>
            <a:endParaRPr lang="en-US" dirty="0" smtClean="0">
              <a:solidFill>
                <a:srgbClr val="454D54"/>
              </a:solidFill>
              <a:latin typeface="+mj-lt"/>
              <a:ea typeface="ＭＳ Ｐゴシック" charset="0"/>
              <a:cs typeface="ＭＳ Ｐゴシック" charset="0"/>
            </a:endParaRPr>
          </a:p>
          <a:p>
            <a:pPr>
              <a:lnSpc>
                <a:spcPct val="80000"/>
              </a:lnSpc>
              <a:defRPr/>
            </a:pPr>
            <a:r>
              <a:rPr lang="en-US" dirty="0" smtClean="0">
                <a:solidFill>
                  <a:srgbClr val="454D54"/>
                </a:solidFill>
                <a:latin typeface="+mj-lt"/>
                <a:ea typeface="ＭＳ Ｐゴシック" charset="0"/>
                <a:cs typeface="ＭＳ Ｐゴシック" charset="0"/>
              </a:rPr>
              <a:t>Flexible hours and meeting venues; ongoing. </a:t>
            </a:r>
          </a:p>
          <a:p>
            <a:pPr marL="45720" indent="0">
              <a:lnSpc>
                <a:spcPct val="80000"/>
              </a:lnSpc>
              <a:buNone/>
              <a:defRPr/>
            </a:pPr>
            <a:endParaRPr lang="en-US" dirty="0" smtClean="0">
              <a:solidFill>
                <a:srgbClr val="454D54"/>
              </a:solidFill>
              <a:latin typeface="+mj-lt"/>
              <a:ea typeface="ＭＳ Ｐゴシック" charset="0"/>
              <a:cs typeface="ＭＳ Ｐゴシック" charset="0"/>
            </a:endParaRPr>
          </a:p>
          <a:p>
            <a:pPr marL="45720" indent="0">
              <a:lnSpc>
                <a:spcPct val="80000"/>
              </a:lnSpc>
              <a:buNone/>
              <a:defRPr/>
            </a:pPr>
            <a:endParaRPr lang="en-US" dirty="0" smtClean="0">
              <a:solidFill>
                <a:srgbClr val="454D54"/>
              </a:solidFill>
              <a:latin typeface="+mj-lt"/>
              <a:ea typeface="ＭＳ Ｐゴシック" charset="0"/>
              <a:cs typeface="ＭＳ Ｐゴシック" charset="0"/>
            </a:endParaRPr>
          </a:p>
          <a:p>
            <a:pPr>
              <a:lnSpc>
                <a:spcPct val="80000"/>
              </a:lnSpc>
              <a:defRPr/>
            </a:pPr>
            <a:r>
              <a:rPr lang="en-US" dirty="0">
                <a:solidFill>
                  <a:srgbClr val="454D54"/>
                </a:solidFill>
                <a:ea typeface="ＭＳ Ｐゴシック" charset="0"/>
                <a:cs typeface="ＭＳ Ｐゴシック" charset="0"/>
              </a:rPr>
              <a:t>Homework is seen as an important home-school link and  communication tool, with successful completion related to achievement; problem-solving occurs to ensure success.              </a:t>
            </a:r>
          </a:p>
          <a:p>
            <a:pPr>
              <a:lnSpc>
                <a:spcPct val="80000"/>
              </a:lnSpc>
              <a:defRPr/>
            </a:pPr>
            <a:endParaRPr lang="en-US" dirty="0">
              <a:solidFill>
                <a:srgbClr val="000000"/>
              </a:solidFill>
              <a:latin typeface="+mj-lt"/>
              <a:ea typeface="ＭＳ Ｐゴシック" charset="0"/>
              <a:cs typeface="ＭＳ Ｐゴシック" charset="0"/>
            </a:endParaRPr>
          </a:p>
          <a:p>
            <a:pPr>
              <a:lnSpc>
                <a:spcPct val="80000"/>
              </a:lnSpc>
              <a:defRPr/>
            </a:pPr>
            <a:endParaRPr lang="en-US" dirty="0" smtClean="0">
              <a:solidFill>
                <a:srgbClr val="000000"/>
              </a:solidFill>
              <a:latin typeface="+mj-lt"/>
              <a:ea typeface="ＭＳ Ｐゴシック" charset="0"/>
              <a:cs typeface="ＭＳ Ｐゴシック" charset="0"/>
            </a:endParaRPr>
          </a:p>
          <a:p>
            <a:pPr>
              <a:lnSpc>
                <a:spcPct val="80000"/>
              </a:lnSpc>
              <a:defRPr/>
            </a:pPr>
            <a:endParaRPr lang="en-US" sz="2600" dirty="0" smtClean="0">
              <a:latin typeface="+mj-lt"/>
              <a:ea typeface="ＭＳ Ｐゴシック" charset="0"/>
              <a:cs typeface="ＭＳ Ｐゴシック" charset="0"/>
            </a:endParaRPr>
          </a:p>
          <a:p>
            <a:pPr marL="0" indent="0" algn="r">
              <a:lnSpc>
                <a:spcPct val="80000"/>
              </a:lnSpc>
              <a:buFont typeface="Wingdings" charset="2"/>
              <a:buNone/>
              <a:defRPr/>
            </a:pPr>
            <a:endParaRPr lang="en-US" sz="1600" dirty="0" smtClean="0">
              <a:latin typeface="+mj-lt"/>
              <a:ea typeface="ＭＳ Ｐゴシック" charset="0"/>
              <a:cs typeface="ＭＳ Ｐゴシック" charset="0"/>
            </a:endParaRPr>
          </a:p>
          <a:p>
            <a:pPr marL="0" indent="0" algn="r">
              <a:lnSpc>
                <a:spcPct val="80000"/>
              </a:lnSpc>
              <a:buFont typeface="Wingdings" charset="2"/>
              <a:buNone/>
              <a:defRPr/>
            </a:pPr>
            <a:endParaRPr lang="en-US" sz="1600" dirty="0">
              <a:latin typeface="+mj-lt"/>
              <a:ea typeface="ＭＳ Ｐゴシック" charset="0"/>
              <a:cs typeface="ＭＳ Ｐゴシック" charset="0"/>
            </a:endParaRPr>
          </a:p>
        </p:txBody>
      </p:sp>
    </p:spTree>
    <p:extLst>
      <p:ext uri="{BB962C8B-B14F-4D97-AF65-F5344CB8AC3E}">
        <p14:creationId xmlns:p14="http://schemas.microsoft.com/office/powerpoint/2010/main" val="7091915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19071"/>
            <a:ext cx="8763000" cy="2363072"/>
          </a:xfrm>
        </p:spPr>
        <p:txBody>
          <a:bodyPr/>
          <a:lstStyle/>
          <a:p>
            <a:pPr marL="45720" indent="0">
              <a:buNone/>
            </a:pPr>
            <a:r>
              <a:rPr lang="en-US" b="0" dirty="0" smtClean="0"/>
              <a:t>All </a:t>
            </a:r>
            <a:r>
              <a:rPr lang="en-US" b="0" dirty="0"/>
              <a:t>adult stakeholders are adult learners: family members, educators, community </a:t>
            </a:r>
            <a:r>
              <a:rPr lang="en-US" b="0" dirty="0" smtClean="0"/>
              <a:t>collaborators.  </a:t>
            </a:r>
            <a:r>
              <a:rPr lang="en-US" b="0" dirty="0"/>
              <a:t>Adult learning refers to a collection of theories and methods for describing the conditions under which the processes of learning are optimized. Specific, effective </a:t>
            </a:r>
            <a:r>
              <a:rPr lang="en-US" b="0" dirty="0" smtClean="0"/>
              <a:t>factors incorporated into this Guide </a:t>
            </a:r>
            <a:r>
              <a:rPr lang="en-US" b="0" dirty="0"/>
              <a:t>include</a:t>
            </a:r>
            <a:r>
              <a:rPr lang="en-US" b="0" dirty="0" smtClean="0"/>
              <a:t>:</a:t>
            </a:r>
          </a:p>
          <a:p>
            <a:r>
              <a:rPr lang="en-US" b="0" dirty="0" smtClean="0"/>
              <a:t> Introductory Information</a:t>
            </a:r>
          </a:p>
          <a:p>
            <a:r>
              <a:rPr lang="en-US" b="0" dirty="0" smtClean="0"/>
              <a:t> Self</a:t>
            </a:r>
            <a:r>
              <a:rPr lang="en-US" b="0" dirty="0"/>
              <a:t>-</a:t>
            </a:r>
            <a:r>
              <a:rPr lang="en-US" b="0" dirty="0" smtClean="0"/>
              <a:t>instruction</a:t>
            </a:r>
            <a:endParaRPr lang="en-US" b="0" dirty="0"/>
          </a:p>
          <a:p>
            <a:r>
              <a:rPr lang="en-US" b="0" dirty="0" smtClean="0"/>
              <a:t> Demonstration</a:t>
            </a:r>
          </a:p>
          <a:p>
            <a:r>
              <a:rPr lang="en-US" b="0" dirty="0" smtClean="0"/>
              <a:t> Application</a:t>
            </a:r>
          </a:p>
          <a:p>
            <a:r>
              <a:rPr lang="en-US" b="0" dirty="0" smtClean="0"/>
              <a:t> Reflection and Evaluation</a:t>
            </a:r>
          </a:p>
          <a:p>
            <a:r>
              <a:rPr lang="en-US" b="0" dirty="0" smtClean="0"/>
              <a:t> Multiple Hours Over Time</a:t>
            </a:r>
          </a:p>
          <a:p>
            <a:pPr marL="45720" indent="0">
              <a:buNone/>
            </a:pPr>
            <a:endParaRPr lang="en-US" sz="1200" dirty="0" smtClean="0"/>
          </a:p>
          <a:p>
            <a:pPr marL="45720" indent="0">
              <a:buNone/>
            </a:pPr>
            <a:r>
              <a:rPr lang="en-US" sz="1200" dirty="0" smtClean="0"/>
              <a:t> </a:t>
            </a:r>
            <a:r>
              <a:rPr lang="en-US" sz="1100" b="0" dirty="0"/>
              <a:t>(Trivette, Dunst, Hamby, </a:t>
            </a:r>
            <a:r>
              <a:rPr lang="en-US" sz="1100" b="0" dirty="0" smtClean="0"/>
              <a:t>&amp; O’ </a:t>
            </a:r>
            <a:r>
              <a:rPr lang="en-US" sz="1100" b="0" dirty="0"/>
              <a:t>Herin, 2009)</a:t>
            </a:r>
            <a:endParaRPr lang="en-US" sz="1100" dirty="0"/>
          </a:p>
          <a:p>
            <a:pPr marL="45720" indent="0">
              <a:buNone/>
            </a:pPr>
            <a:endParaRPr lang="en-US" dirty="0"/>
          </a:p>
        </p:txBody>
      </p:sp>
      <p:sp>
        <p:nvSpPr>
          <p:cNvPr id="3" name="Title 2"/>
          <p:cNvSpPr>
            <a:spLocks noGrp="1"/>
          </p:cNvSpPr>
          <p:nvPr>
            <p:ph type="title"/>
          </p:nvPr>
        </p:nvSpPr>
        <p:spPr>
          <a:xfrm>
            <a:off x="0" y="355847"/>
            <a:ext cx="9144000" cy="1054394"/>
          </a:xfrm>
        </p:spPr>
        <p:txBody>
          <a:bodyPr/>
          <a:lstStyle/>
          <a:p>
            <a:r>
              <a:rPr lang="en-US" sz="3200" dirty="0" smtClean="0"/>
              <a:t>Family, School, and Community Partnering</a:t>
            </a:r>
            <a:br>
              <a:rPr lang="en-US" sz="3200" dirty="0" smtClean="0"/>
            </a:br>
            <a:r>
              <a:rPr lang="en-US" sz="3200" dirty="0" smtClean="0"/>
              <a:t>Adult Learning</a:t>
            </a:r>
            <a:endParaRPr lang="en-US" sz="3200" dirty="0"/>
          </a:p>
        </p:txBody>
      </p:sp>
      <p:pic>
        <p:nvPicPr>
          <p:cNvPr id="5" name="Picture 4"/>
          <p:cNvPicPr>
            <a:picLocks noChangeAspect="1"/>
          </p:cNvPicPr>
          <p:nvPr/>
        </p:nvPicPr>
        <p:blipFill>
          <a:blip r:embed="rId3"/>
          <a:stretch>
            <a:fillRect/>
          </a:stretch>
        </p:blipFill>
        <p:spPr>
          <a:xfrm>
            <a:off x="4608286" y="3716566"/>
            <a:ext cx="3689882" cy="2412091"/>
          </a:xfrm>
          <a:prstGeom prst="rect">
            <a:avLst/>
          </a:prstGeom>
        </p:spPr>
      </p:pic>
    </p:spTree>
    <p:extLst>
      <p:ext uri="{BB962C8B-B14F-4D97-AF65-F5344CB8AC3E}">
        <p14:creationId xmlns:p14="http://schemas.microsoft.com/office/powerpoint/2010/main" val="78025546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a:spLocks noChangeArrowheads="1"/>
          </p:cNvSpPr>
          <p:nvPr/>
        </p:nvSpPr>
        <p:spPr bwMode="auto">
          <a:xfrm>
            <a:off x="0" y="1703380"/>
            <a:ext cx="9105900" cy="4114800"/>
          </a:xfrm>
          <a:prstGeom prst="rightArrow">
            <a:avLst>
              <a:gd name="adj1" fmla="val 50000"/>
              <a:gd name="adj2" fmla="val 49997"/>
            </a:avLst>
          </a:prstGeom>
          <a:gradFill flip="none" rotWithShape="1">
            <a:gsLst>
              <a:gs pos="0">
                <a:srgbClr val="95B6D2">
                  <a:tint val="66000"/>
                  <a:satMod val="160000"/>
                  <a:lumMod val="1000"/>
                  <a:lumOff val="99000"/>
                  <a:alpha val="0"/>
                </a:srgbClr>
              </a:gs>
              <a:gs pos="50000">
                <a:srgbClr val="95B6D2">
                  <a:tint val="44500"/>
                  <a:satMod val="160000"/>
                </a:srgbClr>
              </a:gs>
              <a:gs pos="100000">
                <a:srgbClr val="95B6D2">
                  <a:tint val="23500"/>
                  <a:satMod val="160000"/>
                </a:srgbClr>
              </a:gs>
            </a:gsLst>
            <a:lin ang="2700000" scaled="1"/>
            <a:tileRect/>
          </a:gradFill>
          <a:ln w="28575">
            <a:solidFill>
              <a:srgbClr val="BADDE1"/>
            </a:solidFill>
            <a:miter lim="800000"/>
            <a:headEnd/>
            <a:tailEnd/>
          </a:ln>
          <a:effectLst>
            <a:outerShdw blurRad="63500" dist="23000" dir="5400000" rotWithShape="0">
              <a:srgbClr val="000000">
                <a:alpha val="34999"/>
              </a:srgbClr>
            </a:outerShdw>
            <a:softEdge rad="127000"/>
          </a:effectLst>
        </p:spPr>
        <p:txBody>
          <a:bodyPr anchor="ctr"/>
          <a:lstStyle/>
          <a:p>
            <a:pPr algn="ctr">
              <a:defRPr/>
            </a:pPr>
            <a:endParaRPr lang="en-US" dirty="0">
              <a:solidFill>
                <a:schemeClr val="lt1"/>
              </a:solidFill>
              <a:latin typeface="+mn-lt"/>
              <a:ea typeface="+mn-ea"/>
            </a:endParaRPr>
          </a:p>
        </p:txBody>
      </p:sp>
      <p:sp>
        <p:nvSpPr>
          <p:cNvPr id="64513" name="Rectangle 6"/>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dirty="0" smtClean="0">
                <a:ea typeface="ＭＳ Ｐゴシック" pitchFamily="34" charset="-128"/>
              </a:rPr>
              <a:t>What is the Shift?</a:t>
            </a:r>
          </a:p>
        </p:txBody>
      </p:sp>
      <p:sp>
        <p:nvSpPr>
          <p:cNvPr id="24580" name="Rectangle 7"/>
          <p:cNvSpPr>
            <a:spLocks noGrp="1" noChangeArrowheads="1"/>
          </p:cNvSpPr>
          <p:nvPr>
            <p:ph sz="half" idx="4294967295"/>
          </p:nvPr>
        </p:nvSpPr>
        <p:spPr bwMode="auto">
          <a:xfrm>
            <a:off x="0" y="1521356"/>
            <a:ext cx="4419600" cy="4800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a:bodyPr>
          <a:lstStyle/>
          <a:p>
            <a:pPr algn="ctr" eaLnBrk="1" hangingPunct="1">
              <a:lnSpc>
                <a:spcPct val="80000"/>
              </a:lnSpc>
              <a:buFont typeface="Wingdings 2" pitchFamily="18" charset="2"/>
              <a:buNone/>
            </a:pPr>
            <a:r>
              <a:rPr lang="en-US" sz="2400" b="1" u="sng" dirty="0" smtClean="0">
                <a:solidFill>
                  <a:srgbClr val="008000"/>
                </a:solidFill>
                <a:ea typeface="ＭＳ Ｐゴシック" pitchFamily="34" charset="-128"/>
              </a:rPr>
              <a:t>Traditional Parent Involvement</a:t>
            </a:r>
            <a:endParaRPr lang="en-US" sz="2400" dirty="0" smtClean="0">
              <a:solidFill>
                <a:schemeClr val="bg2">
                  <a:lumMod val="25000"/>
                </a:schemeClr>
              </a:solidFill>
              <a:ea typeface="ＭＳ Ｐゴシック" pitchFamily="34" charset="-128"/>
            </a:endParaRPr>
          </a:p>
          <a:p>
            <a:pPr eaLnBrk="1" hangingPunct="1">
              <a:lnSpc>
                <a:spcPct val="80000"/>
              </a:lnSpc>
            </a:pPr>
            <a:endParaRPr lang="en-US" sz="2400" dirty="0" smtClean="0">
              <a:solidFill>
                <a:srgbClr val="000000"/>
              </a:solidFill>
              <a:ea typeface="ＭＳ Ｐゴシック" pitchFamily="34" charset="-128"/>
            </a:endParaRPr>
          </a:p>
          <a:p>
            <a:pPr eaLnBrk="1" hangingPunct="1">
              <a:lnSpc>
                <a:spcPct val="80000"/>
              </a:lnSpc>
            </a:pPr>
            <a:r>
              <a:rPr lang="en-US" sz="2400" dirty="0" smtClean="0">
                <a:solidFill>
                  <a:srgbClr val="454D54"/>
                </a:solidFill>
                <a:ea typeface="ＭＳ Ｐゴシック" pitchFamily="34" charset="-128"/>
              </a:rPr>
              <a:t>Parents give consent to educational plans. </a:t>
            </a:r>
            <a:br>
              <a:rPr lang="en-US" sz="2400" dirty="0" smtClean="0">
                <a:solidFill>
                  <a:srgbClr val="454D54"/>
                </a:solidFill>
                <a:ea typeface="ＭＳ Ｐゴシック" pitchFamily="34" charset="-128"/>
              </a:rPr>
            </a:br>
            <a:r>
              <a:rPr lang="en-US" sz="2400" dirty="0" smtClean="0">
                <a:solidFill>
                  <a:srgbClr val="454D54"/>
                </a:solidFill>
                <a:ea typeface="ＭＳ Ｐゴシック" pitchFamily="34" charset="-128"/>
              </a:rPr>
              <a:t/>
            </a:r>
            <a:br>
              <a:rPr lang="en-US" sz="2400" dirty="0" smtClean="0">
                <a:solidFill>
                  <a:srgbClr val="454D54"/>
                </a:solidFill>
                <a:ea typeface="ＭＳ Ｐゴシック" pitchFamily="34" charset="-128"/>
              </a:rPr>
            </a:br>
            <a:endParaRPr lang="en-US" sz="2400" dirty="0" smtClean="0">
              <a:solidFill>
                <a:srgbClr val="454D54"/>
              </a:solidFill>
              <a:ea typeface="ＭＳ Ｐゴシック" pitchFamily="34" charset="-128"/>
            </a:endParaRPr>
          </a:p>
          <a:p>
            <a:pPr eaLnBrk="1" hangingPunct="1">
              <a:lnSpc>
                <a:spcPct val="80000"/>
              </a:lnSpc>
            </a:pPr>
            <a:endParaRPr lang="en-US" sz="2400" dirty="0" smtClean="0">
              <a:solidFill>
                <a:srgbClr val="454D54"/>
              </a:solidFill>
              <a:ea typeface="ＭＳ Ｐゴシック" pitchFamily="34" charset="-128"/>
            </a:endParaRPr>
          </a:p>
          <a:p>
            <a:pPr eaLnBrk="1" hangingPunct="1">
              <a:lnSpc>
                <a:spcPct val="80000"/>
              </a:lnSpc>
            </a:pPr>
            <a:r>
              <a:rPr lang="en-US" sz="2400" dirty="0" smtClean="0">
                <a:solidFill>
                  <a:srgbClr val="454D54"/>
                </a:solidFill>
                <a:ea typeface="ＭＳ Ｐゴシック" pitchFamily="34" charset="-128"/>
              </a:rPr>
              <a:t>Structured volunteering at school.</a:t>
            </a:r>
          </a:p>
          <a:p>
            <a:pPr marL="45720" indent="0" eaLnBrk="1" hangingPunct="1">
              <a:lnSpc>
                <a:spcPct val="80000"/>
              </a:lnSpc>
              <a:buNone/>
            </a:pPr>
            <a:endParaRPr lang="en-US" dirty="0" smtClean="0">
              <a:solidFill>
                <a:srgbClr val="454D54"/>
              </a:solidFill>
              <a:ea typeface="ＭＳ Ｐゴシック" pitchFamily="34" charset="-128"/>
            </a:endParaRPr>
          </a:p>
          <a:p>
            <a:pPr marL="45720" indent="0" eaLnBrk="1" hangingPunct="1">
              <a:lnSpc>
                <a:spcPct val="80000"/>
              </a:lnSpc>
              <a:buNone/>
            </a:pPr>
            <a:endParaRPr lang="en-US" dirty="0">
              <a:solidFill>
                <a:srgbClr val="454D54"/>
              </a:solidFill>
              <a:ea typeface="ＭＳ Ｐゴシック" pitchFamily="34" charset="-128"/>
            </a:endParaRPr>
          </a:p>
          <a:p>
            <a:pPr>
              <a:lnSpc>
                <a:spcPct val="80000"/>
              </a:lnSpc>
            </a:pPr>
            <a:r>
              <a:rPr lang="en-US" dirty="0">
                <a:solidFill>
                  <a:srgbClr val="454D54"/>
                </a:solidFill>
                <a:ea typeface="ＭＳ Ｐゴシック" charset="0"/>
                <a:cs typeface="ＭＳ Ｐゴシック" charset="0"/>
              </a:rPr>
              <a:t>Schools are responsible.</a:t>
            </a:r>
          </a:p>
          <a:p>
            <a:pPr eaLnBrk="1" hangingPunct="1">
              <a:lnSpc>
                <a:spcPct val="80000"/>
              </a:lnSpc>
            </a:pPr>
            <a:endParaRPr lang="en-US" sz="2400" dirty="0" smtClean="0">
              <a:solidFill>
                <a:srgbClr val="000000"/>
              </a:solidFill>
              <a:ea typeface="ＭＳ Ｐゴシック" pitchFamily="34" charset="-128"/>
            </a:endParaRPr>
          </a:p>
        </p:txBody>
      </p:sp>
      <p:sp>
        <p:nvSpPr>
          <p:cNvPr id="9220" name="Rectangle 8"/>
          <p:cNvSpPr>
            <a:spLocks noGrp="1" noChangeArrowheads="1"/>
          </p:cNvSpPr>
          <p:nvPr>
            <p:ph sz="half" idx="4294967295"/>
          </p:nvPr>
        </p:nvSpPr>
        <p:spPr bwMode="auto">
          <a:xfrm>
            <a:off x="4637088" y="1521356"/>
            <a:ext cx="4506912" cy="4659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fontScale="92500" lnSpcReduction="10000"/>
          </a:bodyPr>
          <a:lstStyle/>
          <a:p>
            <a:pPr algn="ctr" eaLnBrk="1" hangingPunct="1">
              <a:lnSpc>
                <a:spcPct val="80000"/>
              </a:lnSpc>
              <a:buFont typeface="Wingdings 2" charset="0"/>
              <a:buNone/>
              <a:defRPr/>
            </a:pPr>
            <a:r>
              <a:rPr lang="en-US" sz="2400" b="1" u="sng" dirty="0" smtClean="0">
                <a:solidFill>
                  <a:srgbClr val="008000"/>
                </a:solidFill>
                <a:latin typeface="+mj-lt"/>
                <a:ea typeface="ＭＳ Ｐゴシック" charset="0"/>
                <a:cs typeface="ＭＳ Ｐゴシック" charset="0"/>
              </a:rPr>
              <a:t>Family Partnering</a:t>
            </a:r>
            <a:endParaRPr lang="en-US" sz="2400" b="1" dirty="0" smtClean="0">
              <a:solidFill>
                <a:srgbClr val="008000"/>
              </a:solidFill>
              <a:latin typeface="+mj-lt"/>
              <a:ea typeface="ＭＳ Ｐゴシック" charset="0"/>
              <a:cs typeface="ＭＳ Ｐゴシック" charset="0"/>
            </a:endParaRPr>
          </a:p>
          <a:p>
            <a:pPr marL="45720" indent="0">
              <a:lnSpc>
                <a:spcPct val="80000"/>
              </a:lnSpc>
              <a:buNone/>
              <a:defRPr/>
            </a:pPr>
            <a:endParaRPr lang="en-US" dirty="0" smtClean="0">
              <a:solidFill>
                <a:srgbClr val="000000"/>
              </a:solidFill>
              <a:latin typeface="+mj-lt"/>
              <a:ea typeface="ＭＳ Ｐゴシック" charset="0"/>
              <a:cs typeface="ＭＳ Ｐゴシック" charset="0"/>
            </a:endParaRPr>
          </a:p>
          <a:p>
            <a:pPr marL="45720" indent="0">
              <a:lnSpc>
                <a:spcPct val="80000"/>
              </a:lnSpc>
              <a:buNone/>
              <a:defRPr/>
            </a:pPr>
            <a:endParaRPr lang="en-US" dirty="0" smtClean="0">
              <a:solidFill>
                <a:srgbClr val="000000"/>
              </a:solidFill>
              <a:latin typeface="+mj-lt"/>
              <a:ea typeface="ＭＳ Ｐゴシック" charset="0"/>
              <a:cs typeface="ＭＳ Ｐゴシック" charset="0"/>
            </a:endParaRPr>
          </a:p>
          <a:p>
            <a:pPr>
              <a:lnSpc>
                <a:spcPct val="80000"/>
              </a:lnSpc>
              <a:defRPr/>
            </a:pPr>
            <a:r>
              <a:rPr lang="en-US" sz="2400" dirty="0" smtClean="0">
                <a:solidFill>
                  <a:srgbClr val="454D54"/>
                </a:solidFill>
                <a:latin typeface="+mj-lt"/>
                <a:ea typeface="ＭＳ Ｐゴシック" charset="0"/>
                <a:cs typeface="ＭＳ Ｐゴシック" charset="0"/>
              </a:rPr>
              <a:t>Educational plans</a:t>
            </a:r>
            <a:br>
              <a:rPr lang="en-US" sz="2400" dirty="0" smtClean="0">
                <a:solidFill>
                  <a:srgbClr val="454D54"/>
                </a:solidFill>
                <a:latin typeface="+mj-lt"/>
                <a:ea typeface="ＭＳ Ｐゴシック" charset="0"/>
                <a:cs typeface="ＭＳ Ｐゴシック" charset="0"/>
              </a:rPr>
            </a:br>
            <a:r>
              <a:rPr lang="en-US" sz="2400" dirty="0" smtClean="0">
                <a:solidFill>
                  <a:srgbClr val="454D54"/>
                </a:solidFill>
                <a:latin typeface="+mj-lt"/>
                <a:ea typeface="ＭＳ Ｐゴシック" charset="0"/>
                <a:cs typeface="ＭＳ Ｐゴシック" charset="0"/>
              </a:rPr>
              <a:t>(ICAP, RtI, IEP, Truancy) </a:t>
            </a:r>
            <a:r>
              <a:rPr lang="en-US" sz="2400" dirty="0">
                <a:solidFill>
                  <a:srgbClr val="454D54"/>
                </a:solidFill>
                <a:latin typeface="+mj-lt"/>
                <a:ea typeface="ＭＳ Ｐゴシック" charset="0"/>
                <a:cs typeface="ＭＳ Ｐゴシック" charset="0"/>
              </a:rPr>
              <a:t>are jointly </a:t>
            </a:r>
            <a:r>
              <a:rPr lang="en-US" sz="2400" dirty="0" smtClean="0">
                <a:solidFill>
                  <a:srgbClr val="454D54"/>
                </a:solidFill>
                <a:latin typeface="+mj-lt"/>
                <a:ea typeface="ＭＳ Ｐゴシック" charset="0"/>
                <a:cs typeface="ＭＳ Ｐゴシック" charset="0"/>
              </a:rPr>
              <a:t>developed</a:t>
            </a:r>
            <a:br>
              <a:rPr lang="en-US" sz="2400" dirty="0" smtClean="0">
                <a:solidFill>
                  <a:srgbClr val="454D54"/>
                </a:solidFill>
                <a:latin typeface="+mj-lt"/>
                <a:ea typeface="ＭＳ Ｐゴシック" charset="0"/>
                <a:cs typeface="ＭＳ Ｐゴシック" charset="0"/>
              </a:rPr>
            </a:br>
            <a:r>
              <a:rPr lang="en-US" sz="2400" dirty="0" smtClean="0">
                <a:solidFill>
                  <a:srgbClr val="454D54"/>
                </a:solidFill>
                <a:latin typeface="+mj-lt"/>
                <a:ea typeface="ＭＳ Ｐゴシック" charset="0"/>
                <a:cs typeface="ＭＳ Ｐゴシック" charset="0"/>
              </a:rPr>
              <a:t>and delivered.</a:t>
            </a:r>
          </a:p>
          <a:p>
            <a:pPr marL="45720" indent="0">
              <a:lnSpc>
                <a:spcPct val="80000"/>
              </a:lnSpc>
              <a:buNone/>
              <a:defRPr/>
            </a:pPr>
            <a:endParaRPr lang="en-US" sz="2400" dirty="0" smtClean="0">
              <a:solidFill>
                <a:srgbClr val="454D54"/>
              </a:solidFill>
              <a:latin typeface="+mj-lt"/>
              <a:ea typeface="ＭＳ Ｐゴシック" charset="0"/>
              <a:cs typeface="ＭＳ Ｐゴシック" charset="0"/>
            </a:endParaRPr>
          </a:p>
          <a:p>
            <a:pPr marL="45720" indent="0">
              <a:lnSpc>
                <a:spcPct val="80000"/>
              </a:lnSpc>
              <a:buNone/>
              <a:defRPr/>
            </a:pPr>
            <a:endParaRPr lang="en-US" sz="2400" dirty="0">
              <a:solidFill>
                <a:srgbClr val="454D54"/>
              </a:solidFill>
              <a:latin typeface="+mj-lt"/>
              <a:ea typeface="ＭＳ Ｐゴシック" charset="0"/>
              <a:cs typeface="ＭＳ Ｐゴシック" charset="0"/>
            </a:endParaRPr>
          </a:p>
          <a:p>
            <a:pPr eaLnBrk="1" hangingPunct="1">
              <a:lnSpc>
                <a:spcPct val="80000"/>
              </a:lnSpc>
              <a:defRPr/>
            </a:pPr>
            <a:r>
              <a:rPr lang="en-US" sz="2400" dirty="0">
                <a:solidFill>
                  <a:srgbClr val="454D54"/>
                </a:solidFill>
                <a:latin typeface="+mj-lt"/>
                <a:ea typeface="ＭＳ Ｐゴシック" charset="0"/>
                <a:cs typeface="ＭＳ Ｐゴシック" charset="0"/>
              </a:rPr>
              <a:t>Supporting learning at home and </a:t>
            </a:r>
            <a:r>
              <a:rPr lang="en-US" sz="2400" dirty="0" smtClean="0">
                <a:solidFill>
                  <a:srgbClr val="454D54"/>
                </a:solidFill>
                <a:latin typeface="+mj-lt"/>
                <a:ea typeface="ＭＳ Ｐゴシック" charset="0"/>
                <a:cs typeface="ＭＳ Ｐゴシック" charset="0"/>
              </a:rPr>
              <a:t>school.</a:t>
            </a:r>
          </a:p>
          <a:p>
            <a:pPr>
              <a:lnSpc>
                <a:spcPct val="80000"/>
              </a:lnSpc>
              <a:defRPr/>
            </a:pPr>
            <a:endParaRPr lang="en-US" sz="2600" dirty="0">
              <a:solidFill>
                <a:srgbClr val="454D54"/>
              </a:solidFill>
              <a:latin typeface="+mj-lt"/>
              <a:ea typeface="ＭＳ Ｐゴシック" charset="0"/>
              <a:cs typeface="ＭＳ Ｐゴシック" charset="0"/>
            </a:endParaRPr>
          </a:p>
          <a:p>
            <a:pPr>
              <a:lnSpc>
                <a:spcPct val="80000"/>
              </a:lnSpc>
              <a:defRPr/>
            </a:pPr>
            <a:endParaRPr lang="en-US" sz="2600" dirty="0" smtClean="0">
              <a:solidFill>
                <a:srgbClr val="454D54"/>
              </a:solidFill>
              <a:latin typeface="+mj-lt"/>
              <a:ea typeface="ＭＳ Ｐゴシック" charset="0"/>
              <a:cs typeface="ＭＳ Ｐゴシック" charset="0"/>
            </a:endParaRPr>
          </a:p>
          <a:p>
            <a:pPr>
              <a:lnSpc>
                <a:spcPct val="80000"/>
              </a:lnSpc>
              <a:defRPr/>
            </a:pPr>
            <a:endParaRPr lang="en-US" sz="2600" dirty="0">
              <a:solidFill>
                <a:srgbClr val="454D54"/>
              </a:solidFill>
              <a:latin typeface="+mj-lt"/>
              <a:ea typeface="ＭＳ Ｐゴシック" charset="0"/>
              <a:cs typeface="ＭＳ Ｐゴシック" charset="0"/>
            </a:endParaRPr>
          </a:p>
          <a:p>
            <a:pPr>
              <a:lnSpc>
                <a:spcPct val="80000"/>
              </a:lnSpc>
              <a:defRPr/>
            </a:pPr>
            <a:r>
              <a:rPr lang="en-US" dirty="0" smtClean="0">
                <a:solidFill>
                  <a:srgbClr val="454D54"/>
                </a:solidFill>
                <a:ea typeface="ＭＳ Ｐゴシック" charset="0"/>
                <a:cs typeface="ＭＳ Ｐゴシック" charset="0"/>
              </a:rPr>
              <a:t>There </a:t>
            </a:r>
            <a:r>
              <a:rPr lang="en-US" dirty="0">
                <a:solidFill>
                  <a:srgbClr val="454D54"/>
                </a:solidFill>
                <a:ea typeface="ＭＳ Ｐゴシック" charset="0"/>
                <a:cs typeface="ＭＳ Ｐゴシック" charset="0"/>
              </a:rPr>
              <a:t>is shared responsibility.</a:t>
            </a:r>
          </a:p>
          <a:p>
            <a:pPr eaLnBrk="1" hangingPunct="1">
              <a:lnSpc>
                <a:spcPct val="80000"/>
              </a:lnSpc>
              <a:defRPr/>
            </a:pPr>
            <a:endParaRPr lang="en-US" sz="2400" dirty="0">
              <a:latin typeface="+mj-lt"/>
              <a:ea typeface="ＭＳ Ｐゴシック" charset="0"/>
              <a:cs typeface="ＭＳ Ｐゴシック" charset="0"/>
            </a:endParaRPr>
          </a:p>
        </p:txBody>
      </p:sp>
    </p:spTree>
    <p:extLst>
      <p:ext uri="{BB962C8B-B14F-4D97-AF65-F5344CB8AC3E}">
        <p14:creationId xmlns:p14="http://schemas.microsoft.com/office/powerpoint/2010/main" val="207032839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6"/>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3200" dirty="0">
                <a:latin typeface="Museo 500"/>
                <a:ea typeface="ＭＳ Ｐゴシック" charset="0"/>
                <a:cs typeface="Museo 500"/>
              </a:rPr>
              <a:t>How is the Shift </a:t>
            </a:r>
            <a:r>
              <a:rPr lang="en-US" sz="3200" dirty="0" smtClean="0">
                <a:latin typeface="Museo 500"/>
                <a:ea typeface="ＭＳ Ｐゴシック" charset="0"/>
                <a:cs typeface="Museo 500"/>
              </a:rPr>
              <a:t>Applied</a:t>
            </a:r>
            <a:br>
              <a:rPr lang="en-US" sz="3200" dirty="0" smtClean="0">
                <a:latin typeface="Museo 500"/>
                <a:ea typeface="ＭＳ Ｐゴシック" charset="0"/>
                <a:cs typeface="Museo 500"/>
              </a:rPr>
            </a:br>
            <a:r>
              <a:rPr lang="en-US" sz="3200" dirty="0" smtClean="0">
                <a:latin typeface="Museo 500"/>
                <a:ea typeface="ＭＳ Ｐゴシック" charset="0"/>
                <a:cs typeface="Museo 500"/>
              </a:rPr>
              <a:t>to </a:t>
            </a:r>
            <a:r>
              <a:rPr lang="en-US" sz="3200" dirty="0">
                <a:latin typeface="Museo 500"/>
                <a:ea typeface="ＭＳ Ｐゴシック" charset="0"/>
                <a:cs typeface="Museo 500"/>
              </a:rPr>
              <a:t>Special Education?</a:t>
            </a:r>
          </a:p>
        </p:txBody>
      </p:sp>
      <p:sp>
        <p:nvSpPr>
          <p:cNvPr id="24580" name="Rectangle 7"/>
          <p:cNvSpPr>
            <a:spLocks noGrp="1" noChangeArrowheads="1"/>
          </p:cNvSpPr>
          <p:nvPr>
            <p:ph type="body" sz="half" idx="1"/>
          </p:nvPr>
        </p:nvSpPr>
        <p:spPr bwMode="auto">
          <a:xfrm>
            <a:off x="457200" y="914400"/>
            <a:ext cx="4038600" cy="5105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lnSpc>
                <a:spcPct val="80000"/>
              </a:lnSpc>
              <a:buFont typeface="Wingdings 2" charset="0"/>
              <a:buNone/>
              <a:defRPr/>
            </a:pPr>
            <a:endParaRPr lang="en-US" sz="2400" b="1" u="sng" dirty="0" smtClean="0">
              <a:solidFill>
                <a:schemeClr val="accent2"/>
              </a:solidFill>
              <a:latin typeface="+mj-lt"/>
              <a:ea typeface="ＭＳ Ｐゴシック" charset="0"/>
              <a:cs typeface="ＭＳ Ｐゴシック" charset="0"/>
            </a:endParaRPr>
          </a:p>
          <a:p>
            <a:pPr eaLnBrk="1" hangingPunct="1">
              <a:lnSpc>
                <a:spcPct val="80000"/>
              </a:lnSpc>
              <a:buFont typeface="Wingdings 2" charset="0"/>
              <a:buNone/>
              <a:defRPr/>
            </a:pPr>
            <a:endParaRPr lang="en-US" sz="2400" b="1" u="sng" dirty="0" smtClean="0">
              <a:solidFill>
                <a:schemeClr val="accent2"/>
              </a:solidFill>
              <a:latin typeface="+mj-lt"/>
              <a:ea typeface="ＭＳ Ｐゴシック" charset="0"/>
              <a:cs typeface="ＭＳ Ｐゴシック" charset="0"/>
            </a:endParaRPr>
          </a:p>
          <a:p>
            <a:pPr eaLnBrk="1" hangingPunct="1">
              <a:lnSpc>
                <a:spcPct val="80000"/>
              </a:lnSpc>
              <a:buFont typeface="Wingdings 2" charset="0"/>
              <a:buNone/>
              <a:defRPr/>
            </a:pPr>
            <a:r>
              <a:rPr lang="en-US" sz="2400" b="1" u="sng" dirty="0" smtClean="0">
                <a:solidFill>
                  <a:schemeClr val="accent2"/>
                </a:solidFill>
                <a:latin typeface="+mj-lt"/>
                <a:ea typeface="ＭＳ Ｐゴシック" charset="0"/>
                <a:cs typeface="ＭＳ Ｐゴシック" charset="0"/>
              </a:rPr>
              <a:t>Traditional Parent Involvement</a:t>
            </a:r>
            <a:endParaRPr lang="en-US" sz="2400" dirty="0">
              <a:latin typeface="+mj-lt"/>
              <a:ea typeface="ＭＳ Ｐゴシック" charset="0"/>
              <a:cs typeface="ＭＳ Ｐゴシック" charset="0"/>
            </a:endParaRPr>
          </a:p>
          <a:p>
            <a:pPr eaLnBrk="1" hangingPunct="1">
              <a:lnSpc>
                <a:spcPct val="80000"/>
              </a:lnSpc>
              <a:defRPr/>
            </a:pPr>
            <a:r>
              <a:rPr lang="en-US" sz="2400" dirty="0" smtClean="0">
                <a:solidFill>
                  <a:srgbClr val="454D54"/>
                </a:solidFill>
                <a:latin typeface="+mj-lt"/>
                <a:ea typeface="ＭＳ Ｐゴシック" charset="0"/>
                <a:cs typeface="ＭＳ Ｐゴシック" charset="0"/>
              </a:rPr>
              <a:t>Often more of a  compliance focus</a:t>
            </a:r>
          </a:p>
          <a:p>
            <a:pPr marL="45720" indent="0" eaLnBrk="1" hangingPunct="1">
              <a:lnSpc>
                <a:spcPct val="80000"/>
              </a:lnSpc>
              <a:buNone/>
              <a:defRPr/>
            </a:pPr>
            <a:endParaRPr lang="en-US" sz="2400" dirty="0" smtClean="0">
              <a:solidFill>
                <a:srgbClr val="454D54"/>
              </a:solidFill>
              <a:latin typeface="+mj-lt"/>
              <a:ea typeface="ＭＳ Ｐゴシック" charset="0"/>
              <a:cs typeface="ＭＳ Ｐゴシック" charset="0"/>
            </a:endParaRPr>
          </a:p>
          <a:p>
            <a:pPr eaLnBrk="1" hangingPunct="1">
              <a:lnSpc>
                <a:spcPct val="80000"/>
              </a:lnSpc>
              <a:defRPr/>
            </a:pPr>
            <a:r>
              <a:rPr lang="en-US" sz="2400" dirty="0" smtClean="0">
                <a:solidFill>
                  <a:srgbClr val="454D54"/>
                </a:solidFill>
                <a:latin typeface="+mj-lt"/>
                <a:ea typeface="ＭＳ Ｐゴシック" charset="0"/>
                <a:cs typeface="ＭＳ Ｐゴシック" charset="0"/>
              </a:rPr>
              <a:t>Annual, triennial reviews tend to be primary touch points, with formal progress reports  </a:t>
            </a:r>
            <a:br>
              <a:rPr lang="en-US" sz="2400" dirty="0" smtClean="0">
                <a:solidFill>
                  <a:srgbClr val="454D54"/>
                </a:solidFill>
                <a:latin typeface="+mj-lt"/>
                <a:ea typeface="ＭＳ Ｐゴシック" charset="0"/>
                <a:cs typeface="ＭＳ Ｐゴシック" charset="0"/>
              </a:rPr>
            </a:br>
            <a:r>
              <a:rPr lang="en-US" sz="2400" dirty="0" smtClean="0">
                <a:solidFill>
                  <a:srgbClr val="454D54"/>
                </a:solidFill>
                <a:latin typeface="+mj-lt"/>
                <a:ea typeface="ＭＳ Ｐゴシック" charset="0"/>
                <a:cs typeface="ＭＳ Ｐゴシック" charset="0"/>
              </a:rPr>
              <a:t>                </a:t>
            </a:r>
          </a:p>
          <a:p>
            <a:pPr>
              <a:lnSpc>
                <a:spcPct val="80000"/>
              </a:lnSpc>
              <a:defRPr/>
            </a:pPr>
            <a:r>
              <a:rPr lang="en-US" sz="2400" dirty="0" smtClean="0">
                <a:solidFill>
                  <a:srgbClr val="454D54"/>
                </a:solidFill>
                <a:latin typeface="+mj-lt"/>
                <a:ea typeface="ＭＳ Ｐゴシック" charset="0"/>
                <a:cs typeface="ＭＳ Ｐゴシック" charset="0"/>
              </a:rPr>
              <a:t>Schools and home both working towards goals, but often separately</a:t>
            </a:r>
          </a:p>
        </p:txBody>
      </p:sp>
      <p:sp>
        <p:nvSpPr>
          <p:cNvPr id="9220" name="Rectangle 8"/>
          <p:cNvSpPr>
            <a:spLocks noGrp="1" noChangeArrowheads="1"/>
          </p:cNvSpPr>
          <p:nvPr>
            <p:ph type="body" sz="half" idx="2"/>
          </p:nvPr>
        </p:nvSpPr>
        <p:spPr bwMode="auto">
          <a:xfrm>
            <a:off x="4648200" y="914400"/>
            <a:ext cx="4038600" cy="5867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lnSpc>
                <a:spcPct val="80000"/>
              </a:lnSpc>
              <a:buFont typeface="Wingdings 2" charset="0"/>
              <a:buNone/>
              <a:defRPr/>
            </a:pPr>
            <a:endParaRPr lang="en-US" sz="2400" b="1" u="sng" dirty="0" smtClean="0">
              <a:solidFill>
                <a:schemeClr val="accent2"/>
              </a:solidFill>
              <a:latin typeface="+mj-lt"/>
              <a:ea typeface="ＭＳ Ｐゴシック" charset="0"/>
              <a:cs typeface="ＭＳ Ｐゴシック" charset="0"/>
            </a:endParaRPr>
          </a:p>
          <a:p>
            <a:pPr eaLnBrk="1" hangingPunct="1">
              <a:lnSpc>
                <a:spcPct val="80000"/>
              </a:lnSpc>
              <a:buFont typeface="Wingdings 2" charset="0"/>
              <a:buNone/>
              <a:defRPr/>
            </a:pPr>
            <a:endParaRPr lang="en-US" sz="2400" b="1" u="sng" dirty="0">
              <a:solidFill>
                <a:schemeClr val="accent2"/>
              </a:solidFill>
              <a:latin typeface="+mj-lt"/>
              <a:ea typeface="ＭＳ Ｐゴシック" charset="0"/>
              <a:cs typeface="ＭＳ Ｐゴシック" charset="0"/>
            </a:endParaRPr>
          </a:p>
          <a:p>
            <a:pPr eaLnBrk="1" hangingPunct="1">
              <a:lnSpc>
                <a:spcPct val="80000"/>
              </a:lnSpc>
              <a:buFont typeface="Wingdings 2" charset="0"/>
              <a:buNone/>
              <a:defRPr/>
            </a:pPr>
            <a:r>
              <a:rPr lang="en-US" sz="2400" b="1" u="sng" dirty="0" smtClean="0">
                <a:solidFill>
                  <a:schemeClr val="accent2"/>
                </a:solidFill>
                <a:latin typeface="+mj-lt"/>
                <a:ea typeface="ＭＳ Ｐゴシック" charset="0"/>
                <a:cs typeface="ＭＳ Ｐゴシック" charset="0"/>
              </a:rPr>
              <a:t>Family Partnering</a:t>
            </a:r>
          </a:p>
          <a:p>
            <a:pPr marL="0" indent="0" eaLnBrk="1" hangingPunct="1">
              <a:buFontTx/>
              <a:buNone/>
              <a:defRPr/>
            </a:pPr>
            <a:endParaRPr lang="en-US" altLang="ja-JP" sz="1400" dirty="0" smtClean="0">
              <a:latin typeface="+mj-lt"/>
              <a:ea typeface="ＭＳ Ｐゴシック" charset="0"/>
              <a:cs typeface="ＭＳ Ｐゴシック" charset="0"/>
            </a:endParaRPr>
          </a:p>
          <a:p>
            <a:pPr eaLnBrk="1" hangingPunct="1">
              <a:lnSpc>
                <a:spcPct val="80000"/>
              </a:lnSpc>
              <a:defRPr/>
            </a:pPr>
            <a:r>
              <a:rPr lang="en-US" altLang="ja-JP" sz="2400" dirty="0" smtClean="0">
                <a:solidFill>
                  <a:srgbClr val="454D54"/>
                </a:solidFill>
                <a:latin typeface="+mj-lt"/>
                <a:ea typeface="ＭＳ Ｐゴシック" charset="0"/>
                <a:cs typeface="ＭＳ Ｐゴシック" charset="0"/>
              </a:rPr>
              <a:t>Stronger focus on student outcomes along with compliance</a:t>
            </a:r>
          </a:p>
          <a:p>
            <a:pPr marL="45720" indent="0" eaLnBrk="1" hangingPunct="1">
              <a:lnSpc>
                <a:spcPct val="80000"/>
              </a:lnSpc>
              <a:buNone/>
              <a:defRPr/>
            </a:pPr>
            <a:endParaRPr lang="en-US" altLang="ja-JP" sz="1200" dirty="0">
              <a:solidFill>
                <a:srgbClr val="454D54"/>
              </a:solidFill>
              <a:latin typeface="+mj-lt"/>
              <a:ea typeface="ＭＳ Ｐゴシック" charset="0"/>
              <a:cs typeface="ＭＳ Ｐゴシック" charset="0"/>
            </a:endParaRPr>
          </a:p>
          <a:p>
            <a:pPr eaLnBrk="1" hangingPunct="1">
              <a:lnSpc>
                <a:spcPct val="80000"/>
              </a:lnSpc>
              <a:defRPr/>
            </a:pPr>
            <a:r>
              <a:rPr lang="en-US" sz="2400" dirty="0" smtClean="0">
                <a:solidFill>
                  <a:srgbClr val="454D54"/>
                </a:solidFill>
                <a:latin typeface="+mj-lt"/>
                <a:ea typeface="ＭＳ Ｐゴシック" charset="0"/>
                <a:cs typeface="ＭＳ Ｐゴシック" charset="0"/>
              </a:rPr>
              <a:t>Also includes school and home progress monitoring and two-way communication</a:t>
            </a:r>
          </a:p>
          <a:p>
            <a:pPr eaLnBrk="1" hangingPunct="1">
              <a:lnSpc>
                <a:spcPct val="80000"/>
              </a:lnSpc>
              <a:defRPr/>
            </a:pPr>
            <a:endParaRPr lang="en-US" sz="800" dirty="0" smtClean="0">
              <a:solidFill>
                <a:srgbClr val="454D54"/>
              </a:solidFill>
              <a:latin typeface="+mj-lt"/>
              <a:ea typeface="ＭＳ Ｐゴシック" charset="0"/>
              <a:cs typeface="ＭＳ Ｐゴシック" charset="0"/>
            </a:endParaRPr>
          </a:p>
          <a:p>
            <a:pPr eaLnBrk="1" hangingPunct="1">
              <a:lnSpc>
                <a:spcPct val="80000"/>
              </a:lnSpc>
              <a:defRPr/>
            </a:pPr>
            <a:endParaRPr lang="en-US" sz="800" dirty="0" smtClean="0">
              <a:solidFill>
                <a:srgbClr val="454D54"/>
              </a:solidFill>
              <a:latin typeface="+mj-lt"/>
              <a:ea typeface="ＭＳ Ｐゴシック" charset="0"/>
              <a:cs typeface="ＭＳ Ｐゴシック" charset="0"/>
            </a:endParaRPr>
          </a:p>
          <a:p>
            <a:pPr eaLnBrk="1" hangingPunct="1">
              <a:lnSpc>
                <a:spcPct val="80000"/>
              </a:lnSpc>
              <a:defRPr/>
            </a:pPr>
            <a:r>
              <a:rPr lang="en-US" sz="2400" dirty="0" smtClean="0">
                <a:solidFill>
                  <a:srgbClr val="454D54"/>
                </a:solidFill>
                <a:latin typeface="+mj-lt"/>
                <a:ea typeface="ＭＳ Ｐゴシック" charset="0"/>
                <a:cs typeface="ＭＳ Ｐゴシック" charset="0"/>
              </a:rPr>
              <a:t>Coordinated learning between home and school, focused on goals and outcomes</a:t>
            </a:r>
            <a:endParaRPr lang="en-US" sz="2400" dirty="0">
              <a:solidFill>
                <a:srgbClr val="454D54"/>
              </a:solidFill>
              <a:latin typeface="+mj-lt"/>
              <a:ea typeface="ＭＳ Ｐゴシック" charset="0"/>
              <a:cs typeface="ＭＳ Ｐゴシック" charset="0"/>
            </a:endParaRPr>
          </a:p>
          <a:p>
            <a:pPr marL="0" indent="0" eaLnBrk="1" hangingPunct="1">
              <a:lnSpc>
                <a:spcPct val="80000"/>
              </a:lnSpc>
              <a:buFontTx/>
              <a:buNone/>
              <a:defRPr/>
            </a:pPr>
            <a:endParaRPr lang="en-US" sz="2400" dirty="0">
              <a:latin typeface="+mj-lt"/>
              <a:ea typeface="ＭＳ Ｐゴシック" charset="0"/>
              <a:cs typeface="ＭＳ Ｐゴシック" charset="0"/>
            </a:endParaRPr>
          </a:p>
          <a:p>
            <a:pPr eaLnBrk="1" hangingPunct="1">
              <a:lnSpc>
                <a:spcPct val="80000"/>
              </a:lnSpc>
              <a:defRPr/>
            </a:pPr>
            <a:endParaRPr lang="en-US" sz="2400" dirty="0">
              <a:latin typeface="+mj-lt"/>
              <a:ea typeface="ＭＳ Ｐゴシック" charset="0"/>
              <a:cs typeface="ＭＳ Ｐゴシック" charset="0"/>
            </a:endParaRPr>
          </a:p>
        </p:txBody>
      </p:sp>
      <p:sp>
        <p:nvSpPr>
          <p:cNvPr id="5" name="Right Arrow 4"/>
          <p:cNvSpPr/>
          <p:nvPr/>
        </p:nvSpPr>
        <p:spPr>
          <a:xfrm>
            <a:off x="3581400" y="175260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1662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endParaRPr lang="en-US" altLang="ja-JP" dirty="0" smtClean="0">
              <a:solidFill>
                <a:srgbClr val="786C4F"/>
              </a:solidFill>
            </a:endParaRPr>
          </a:p>
          <a:p>
            <a:pPr marL="45720" indent="0">
              <a:buNone/>
            </a:pPr>
            <a:endParaRPr lang="en-US" altLang="ja-JP" dirty="0">
              <a:solidFill>
                <a:srgbClr val="786C4F"/>
              </a:solidFill>
            </a:endParaRPr>
          </a:p>
          <a:p>
            <a:pPr marL="45720" indent="0">
              <a:buNone/>
            </a:pPr>
            <a:endParaRPr lang="en-US" altLang="ja-JP" dirty="0" smtClean="0">
              <a:solidFill>
                <a:srgbClr val="786C4F"/>
              </a:solidFill>
            </a:endParaRPr>
          </a:p>
          <a:p>
            <a:pPr marL="45720" indent="0">
              <a:buNone/>
            </a:pPr>
            <a:endParaRPr lang="en-US" altLang="ja-JP" dirty="0">
              <a:solidFill>
                <a:srgbClr val="786C4F"/>
              </a:solidFill>
            </a:endParaRPr>
          </a:p>
          <a:p>
            <a:pPr marL="45720" indent="0">
              <a:buNone/>
            </a:pPr>
            <a:endParaRPr lang="en-US" altLang="ja-JP" dirty="0" smtClean="0">
              <a:solidFill>
                <a:srgbClr val="786C4F"/>
              </a:solidFill>
            </a:endParaRPr>
          </a:p>
          <a:p>
            <a:pPr marL="45720" indent="0">
              <a:buNone/>
            </a:pPr>
            <a:endParaRPr lang="en-US" altLang="ja-JP" dirty="0">
              <a:solidFill>
                <a:srgbClr val="786C4F"/>
              </a:solidFill>
            </a:endParaRPr>
          </a:p>
          <a:p>
            <a:pPr marL="45720" indent="0">
              <a:buNone/>
            </a:pPr>
            <a:endParaRPr lang="en-US" altLang="ja-JP" i="1" dirty="0" smtClean="0">
              <a:solidFill>
                <a:srgbClr val="786C4F"/>
              </a:solidFill>
            </a:endParaRPr>
          </a:p>
          <a:p>
            <a:pPr marL="0" indent="0" algn="ctr">
              <a:buNone/>
            </a:pPr>
            <a:r>
              <a:rPr lang="en-US" altLang="ja-JP" b="0" i="1" dirty="0" smtClean="0">
                <a:solidFill>
                  <a:schemeClr val="bg2">
                    <a:lumMod val="50000"/>
                  </a:schemeClr>
                </a:solidFill>
              </a:rPr>
              <a:t>…</a:t>
            </a:r>
            <a:r>
              <a:rPr lang="en-US" altLang="ja-JP" b="0" i="1" dirty="0">
                <a:solidFill>
                  <a:schemeClr val="bg2">
                    <a:lumMod val="50000"/>
                  </a:schemeClr>
                </a:solidFill>
              </a:rPr>
              <a:t>No matter how skilled professionals are, nor how loving families are, each cannot achieve alone, what the parties, working hand-in-hand, can accomplish together</a:t>
            </a:r>
            <a:r>
              <a:rPr lang="en-US" altLang="ja-JP" b="0" i="1" dirty="0" smtClean="0">
                <a:solidFill>
                  <a:schemeClr val="bg2">
                    <a:lumMod val="50000"/>
                  </a:schemeClr>
                </a:solidFill>
              </a:rPr>
              <a:t>.</a:t>
            </a:r>
          </a:p>
          <a:p>
            <a:pPr marL="0" indent="0" algn="ctr">
              <a:buNone/>
            </a:pPr>
            <a:r>
              <a:rPr lang="en-US" altLang="ja-JP" sz="2000" b="0" dirty="0" smtClean="0">
                <a:solidFill>
                  <a:schemeClr val="bg2">
                    <a:lumMod val="50000"/>
                  </a:schemeClr>
                </a:solidFill>
              </a:rPr>
              <a:t> </a:t>
            </a:r>
            <a:r>
              <a:rPr lang="en-US" sz="2000" b="0" dirty="0">
                <a:solidFill>
                  <a:schemeClr val="bg2">
                    <a:lumMod val="50000"/>
                  </a:schemeClr>
                </a:solidFill>
                <a:ea typeface="ＭＳ Ｐゴシック" pitchFamily="34" charset="-128"/>
              </a:rPr>
              <a:t>(Adapted from Peterson and Cooper as </a:t>
            </a:r>
            <a:r>
              <a:rPr lang="en-US" sz="2000" b="0" dirty="0" smtClean="0">
                <a:solidFill>
                  <a:schemeClr val="bg2">
                    <a:lumMod val="50000"/>
                  </a:schemeClr>
                </a:solidFill>
                <a:ea typeface="ＭＳ Ｐゴシック" pitchFamily="34" charset="-128"/>
              </a:rPr>
              <a:t>cited by Future of School           Psychology Task Force on Family-School Partnerships,  </a:t>
            </a:r>
            <a:r>
              <a:rPr lang="en-US" sz="2000" b="0" dirty="0">
                <a:solidFill>
                  <a:schemeClr val="bg2">
                    <a:lumMod val="50000"/>
                  </a:schemeClr>
                </a:solidFill>
                <a:ea typeface="ＭＳ Ｐゴシック" pitchFamily="34" charset="-128"/>
              </a:rPr>
              <a:t>2007)</a:t>
            </a:r>
            <a:r>
              <a:rPr lang="en-US" altLang="ja-JP" sz="1800" b="0" dirty="0" smtClean="0">
                <a:solidFill>
                  <a:schemeClr val="bg2">
                    <a:lumMod val="50000"/>
                  </a:schemeClr>
                </a:solidFill>
              </a:rPr>
              <a:t> </a:t>
            </a:r>
            <a:endParaRPr lang="en-US" sz="1800" b="0" dirty="0">
              <a:solidFill>
                <a:schemeClr val="bg2">
                  <a:lumMod val="50000"/>
                </a:schemeClr>
              </a:solidFill>
            </a:endParaRPr>
          </a:p>
          <a:p>
            <a:pPr marL="45720" indent="0">
              <a:buNone/>
            </a:pPr>
            <a:endParaRPr lang="en-US" altLang="ja-JP" dirty="0">
              <a:solidFill>
                <a:srgbClr val="786C4F"/>
              </a:solidFill>
            </a:endParaRPr>
          </a:p>
          <a:p>
            <a:pPr marL="45720" indent="0">
              <a:buNone/>
            </a:pPr>
            <a:endParaRPr lang="en-US" dirty="0"/>
          </a:p>
        </p:txBody>
      </p:sp>
      <p:sp>
        <p:nvSpPr>
          <p:cNvPr id="3" name="Title 2"/>
          <p:cNvSpPr>
            <a:spLocks noGrp="1"/>
          </p:cNvSpPr>
          <p:nvPr>
            <p:ph type="title"/>
          </p:nvPr>
        </p:nvSpPr>
        <p:spPr>
          <a:xfrm>
            <a:off x="381000" y="-203200"/>
            <a:ext cx="8381260" cy="1613441"/>
          </a:xfrm>
        </p:spPr>
        <p:txBody>
          <a:bodyPr/>
          <a:lstStyle/>
          <a:p>
            <a:r>
              <a:rPr lang="en-US" sz="3200" dirty="0" smtClean="0">
                <a:solidFill>
                  <a:schemeClr val="bg2">
                    <a:lumMod val="50000"/>
                  </a:schemeClr>
                </a:solidFill>
              </a:rPr>
              <a:t/>
            </a:r>
            <a:br>
              <a:rPr lang="en-US" sz="3200" dirty="0" smtClean="0">
                <a:solidFill>
                  <a:schemeClr val="bg2">
                    <a:lumMod val="50000"/>
                  </a:schemeClr>
                </a:solidFill>
              </a:rPr>
            </a:br>
            <a:r>
              <a:rPr lang="en-US" sz="3200" dirty="0" smtClean="0"/>
              <a:t>Family, School, and Community Partnering (FSCP)</a:t>
            </a:r>
            <a:endParaRPr lang="en-US" sz="3200" dirty="0"/>
          </a:p>
        </p:txBody>
      </p:sp>
      <p:sp>
        <p:nvSpPr>
          <p:cNvPr id="4" name="Title 1"/>
          <p:cNvSpPr txBox="1">
            <a:spLocks/>
          </p:cNvSpPr>
          <p:nvPr/>
        </p:nvSpPr>
        <p:spPr bwMode="auto">
          <a:xfrm>
            <a:off x="381001" y="1719072"/>
            <a:ext cx="8407892" cy="2937595"/>
          </a:xfrm>
          <a:prstGeom prst="rect">
            <a:avLst/>
          </a:prstGeom>
          <a:solidFill>
            <a:srgbClr val="785F55"/>
          </a:solidFill>
          <a:ln>
            <a:miter lim="800000"/>
            <a:headEnd/>
            <a:tailEnd/>
          </a:ln>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3600" b="0" i="0" kern="1200" cap="none" spc="200" baseline="0">
                <a:ln>
                  <a:noFill/>
                </a:ln>
                <a:solidFill>
                  <a:schemeClr val="bg1"/>
                </a:solidFill>
                <a:effectLst/>
                <a:latin typeface="Museo Slab 500"/>
                <a:ea typeface="+mj-ea"/>
                <a:cs typeface="Museo Slab 500"/>
              </a:defRPr>
            </a:lvl1pPr>
          </a:lstStyle>
          <a:p>
            <a:pPr>
              <a:defRPr/>
            </a:pPr>
            <a:r>
              <a:rPr lang="en-US" dirty="0" smtClean="0">
                <a:solidFill>
                  <a:schemeClr val="bg2">
                    <a:lumMod val="60000"/>
                    <a:lumOff val="40000"/>
                  </a:schemeClr>
                </a:solidFill>
                <a:latin typeface="Museo "/>
                <a:ea typeface="ＭＳ Ｐゴシック" pitchFamily="34" charset="-128"/>
                <a:cs typeface="Museo "/>
              </a:rPr>
              <a:t>WHO? </a:t>
            </a:r>
          </a:p>
          <a:p>
            <a:pPr marL="571500" indent="-571500" algn="l">
              <a:buFont typeface="Arial"/>
              <a:buChar char="•"/>
              <a:defRPr/>
            </a:pPr>
            <a:r>
              <a:rPr lang="en-US" sz="2800" dirty="0" smtClean="0">
                <a:solidFill>
                  <a:schemeClr val="bg2">
                    <a:lumMod val="60000"/>
                    <a:lumOff val="40000"/>
                  </a:schemeClr>
                </a:solidFill>
                <a:latin typeface="Museo "/>
                <a:ea typeface="ＭＳ Ｐゴシック" pitchFamily="34" charset="-128"/>
                <a:cs typeface="Museo "/>
              </a:rPr>
              <a:t>Families</a:t>
            </a:r>
          </a:p>
          <a:p>
            <a:pPr marL="571500" indent="-571500" algn="l">
              <a:buFont typeface="Arial"/>
              <a:buChar char="•"/>
              <a:defRPr/>
            </a:pPr>
            <a:r>
              <a:rPr lang="en-US" sz="2800" dirty="0" smtClean="0">
                <a:solidFill>
                  <a:schemeClr val="bg2">
                    <a:lumMod val="60000"/>
                    <a:lumOff val="40000"/>
                  </a:schemeClr>
                </a:solidFill>
                <a:latin typeface="Museo "/>
                <a:ea typeface="ＭＳ Ｐゴシック" pitchFamily="34" charset="-128"/>
                <a:cs typeface="Museo "/>
              </a:rPr>
              <a:t>Educators, All School Staff Members</a:t>
            </a:r>
            <a:endParaRPr lang="en-US" sz="2800" dirty="0">
              <a:solidFill>
                <a:schemeClr val="bg2">
                  <a:lumMod val="60000"/>
                  <a:lumOff val="40000"/>
                </a:schemeClr>
              </a:solidFill>
              <a:latin typeface="Museo "/>
              <a:ea typeface="ＭＳ Ｐゴシック" pitchFamily="34" charset="-128"/>
              <a:cs typeface="Museo "/>
            </a:endParaRPr>
          </a:p>
          <a:p>
            <a:pPr marL="571500" indent="-571500" algn="l">
              <a:buFont typeface="Arial"/>
              <a:buChar char="•"/>
              <a:defRPr/>
            </a:pPr>
            <a:r>
              <a:rPr lang="en-US" sz="2800" dirty="0" smtClean="0">
                <a:solidFill>
                  <a:schemeClr val="bg2">
                    <a:lumMod val="60000"/>
                    <a:lumOff val="40000"/>
                  </a:schemeClr>
                </a:solidFill>
                <a:latin typeface="Museo "/>
                <a:ea typeface="ＭＳ Ｐゴシック" pitchFamily="34" charset="-128"/>
                <a:cs typeface="Museo "/>
              </a:rPr>
              <a:t>Community Resources</a:t>
            </a:r>
          </a:p>
          <a:p>
            <a:pPr marL="571500" indent="-571500" algn="l">
              <a:buFont typeface="Arial"/>
              <a:buChar char="•"/>
              <a:defRPr/>
            </a:pPr>
            <a:r>
              <a:rPr lang="en-US" sz="2800" dirty="0" smtClean="0">
                <a:solidFill>
                  <a:schemeClr val="bg2">
                    <a:lumMod val="60000"/>
                    <a:lumOff val="40000"/>
                  </a:schemeClr>
                </a:solidFill>
                <a:latin typeface="Museo "/>
                <a:ea typeface="ＭＳ Ｐゴシック" pitchFamily="34" charset="-128"/>
                <a:cs typeface="Museo "/>
              </a:rPr>
              <a:t>Students</a:t>
            </a:r>
          </a:p>
          <a:p>
            <a:pPr algn="l">
              <a:defRPr/>
            </a:pPr>
            <a:endParaRPr lang="en-US" sz="3000" dirty="0" smtClean="0">
              <a:solidFill>
                <a:srgbClr val="EDEBE4"/>
              </a:solidFill>
              <a:ea typeface="ＭＳ Ｐゴシック" pitchFamily="34" charset="-128"/>
            </a:endParaRPr>
          </a:p>
        </p:txBody>
      </p:sp>
      <p:sp>
        <p:nvSpPr>
          <p:cNvPr id="5" name="TextBox 4"/>
          <p:cNvSpPr txBox="1"/>
          <p:nvPr/>
        </p:nvSpPr>
        <p:spPr>
          <a:xfrm>
            <a:off x="4284133" y="519853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2328493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lstStyle/>
          <a:p>
            <a:r>
              <a:rPr lang="en-US" sz="2800" dirty="0">
                <a:ea typeface="ＭＳ Ｐゴシック" pitchFamily="34" charset="-128"/>
              </a:rPr>
              <a:t>On a football team, every player has a job to do and a role to play.  Each player is respected for his/her unique expertise. Each player practices and works to become better at executing personal responsibilities. The team works together to obtain the best results possible</a:t>
            </a:r>
            <a:r>
              <a:rPr lang="en-US" sz="2800" dirty="0" smtClean="0">
                <a:ea typeface="ＭＳ Ｐゴシック" pitchFamily="34" charset="-128"/>
              </a:rPr>
              <a:t>.</a:t>
            </a:r>
            <a:endParaRPr lang="en-US" sz="3200" dirty="0"/>
          </a:p>
          <a:p>
            <a:endParaRPr lang="en-US" sz="3200" dirty="0">
              <a:ea typeface="ＭＳ Ｐゴシック" pitchFamily="34" charset="-128"/>
            </a:endParaRPr>
          </a:p>
          <a:p>
            <a:endParaRPr lang="en-US" sz="2800" dirty="0">
              <a:ea typeface="ＭＳ Ｐゴシック" pitchFamily="34" charset="-128"/>
            </a:endParaRPr>
          </a:p>
        </p:txBody>
      </p:sp>
      <p:sp>
        <p:nvSpPr>
          <p:cNvPr id="10" name="Title 9"/>
          <p:cNvSpPr>
            <a:spLocks noGrp="1"/>
          </p:cNvSpPr>
          <p:nvPr>
            <p:ph type="title"/>
          </p:nvPr>
        </p:nvSpPr>
        <p:spPr/>
        <p:txBody>
          <a:bodyPr/>
          <a:lstStyle/>
          <a:p>
            <a:r>
              <a:rPr lang="en-US" sz="3200" dirty="0" smtClean="0"/>
              <a:t>Educators, Families, Students, and Community Resources: “On the Team”</a:t>
            </a:r>
            <a:endParaRPr lang="en-US" sz="3200"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182533"/>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0328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lstStyle/>
          <a:p>
            <a:pPr>
              <a:buNone/>
            </a:pPr>
            <a:r>
              <a:rPr lang="en-US" sz="2600" dirty="0">
                <a:ea typeface="ＭＳ Ｐゴシック" pitchFamily="34" charset="-128"/>
              </a:rPr>
              <a:t>Picture a table where people are</a:t>
            </a:r>
            <a:br>
              <a:rPr lang="en-US" sz="2600" dirty="0">
                <a:ea typeface="ＭＳ Ｐゴシック" pitchFamily="34" charset="-128"/>
              </a:rPr>
            </a:br>
            <a:r>
              <a:rPr lang="en-US" sz="2600" dirty="0">
                <a:ea typeface="ＭＳ Ｐゴシック" pitchFamily="34" charset="-128"/>
              </a:rPr>
              <a:t>discussing a challenge.</a:t>
            </a:r>
          </a:p>
          <a:p>
            <a:pPr>
              <a:buNone/>
            </a:pPr>
            <a:endParaRPr lang="en-US" sz="2600" dirty="0">
              <a:ea typeface="ＭＳ Ｐゴシック" pitchFamily="34" charset="-128"/>
            </a:endParaRPr>
          </a:p>
          <a:p>
            <a:pPr lvl="1"/>
            <a:r>
              <a:rPr lang="en-US" sz="2600" dirty="0">
                <a:ea typeface="ＭＳ Ｐゴシック" pitchFamily="34" charset="-128"/>
              </a:rPr>
              <a:t>Respecting and listening</a:t>
            </a:r>
          </a:p>
          <a:p>
            <a:pPr lvl="1"/>
            <a:r>
              <a:rPr lang="en-US" sz="2600" dirty="0">
                <a:ea typeface="ＭＳ Ｐゴシック" pitchFamily="34" charset="-128"/>
              </a:rPr>
              <a:t>Understanding different perspectives </a:t>
            </a:r>
          </a:p>
          <a:p>
            <a:pPr lvl="1"/>
            <a:r>
              <a:rPr lang="en-US" sz="2600" dirty="0">
                <a:ea typeface="ＭＳ Ｐゴシック" pitchFamily="34" charset="-128"/>
              </a:rPr>
              <a:t>Focusing on positive outcomes</a:t>
            </a:r>
          </a:p>
          <a:p>
            <a:pPr lvl="1"/>
            <a:r>
              <a:rPr lang="en-US" sz="2600" dirty="0">
                <a:ea typeface="ＭＳ Ｐゴシック" pitchFamily="34" charset="-128"/>
              </a:rPr>
              <a:t>Disagreeing at times </a:t>
            </a:r>
          </a:p>
          <a:p>
            <a:pPr lvl="1"/>
            <a:r>
              <a:rPr lang="en-US" sz="2600" dirty="0">
                <a:ea typeface="ＭＳ Ｐゴシック" pitchFamily="34" charset="-128"/>
              </a:rPr>
              <a:t>Intentionally working to </a:t>
            </a:r>
            <a:r>
              <a:rPr lang="en-US" sz="2600" dirty="0" smtClean="0">
                <a:ea typeface="ＭＳ Ｐゴシック" pitchFamily="34" charset="-128"/>
              </a:rPr>
              <a:t>compromise</a:t>
            </a:r>
          </a:p>
          <a:p>
            <a:pPr lvl="1"/>
            <a:endParaRPr lang="en-US" sz="2600" dirty="0">
              <a:ea typeface="ＭＳ Ｐゴシック" pitchFamily="34" charset="-128"/>
            </a:endParaRPr>
          </a:p>
          <a:p>
            <a:pPr lvl="1">
              <a:buNone/>
            </a:pPr>
            <a:r>
              <a:rPr lang="en-US" sz="2600" b="1" dirty="0">
                <a:ea typeface="ＭＳ Ｐゴシック" pitchFamily="34" charset="-128"/>
              </a:rPr>
              <a:t>Each involved party has a place “</a:t>
            </a:r>
            <a:r>
              <a:rPr lang="en-US" altLang="ja-JP" sz="2600" b="1" dirty="0">
                <a:ea typeface="ＭＳ Ｐゴシック" pitchFamily="34" charset="-128"/>
              </a:rPr>
              <a:t>at the table,” even if he/she can’t attend. All voices are heard. </a:t>
            </a:r>
            <a:endParaRPr lang="en-US" sz="2600" b="1" dirty="0">
              <a:ea typeface="ＭＳ Ｐゴシック" pitchFamily="34" charset="-128"/>
            </a:endParaRPr>
          </a:p>
          <a:p>
            <a:endParaRPr lang="en-US" dirty="0"/>
          </a:p>
        </p:txBody>
      </p:sp>
      <p:sp>
        <p:nvSpPr>
          <p:cNvPr id="10" name="Title 9"/>
          <p:cNvSpPr>
            <a:spLocks noGrp="1"/>
          </p:cNvSpPr>
          <p:nvPr>
            <p:ph type="title"/>
          </p:nvPr>
        </p:nvSpPr>
        <p:spPr/>
        <p:txBody>
          <a:bodyPr/>
          <a:lstStyle/>
          <a:p>
            <a:r>
              <a:rPr lang="en-US" sz="3200" dirty="0" smtClean="0"/>
              <a:t>Educators, Families, Students, and Community Resources: “At the Table”</a:t>
            </a:r>
            <a:endParaRPr lang="en-US" sz="3200" dirty="0"/>
          </a:p>
        </p:txBody>
      </p:sp>
      <p:pic>
        <p:nvPicPr>
          <p:cNvPr id="5" name="Picture 4" descr="PS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3732" y="1905000"/>
            <a:ext cx="2625159" cy="24976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2666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557867"/>
            <a:ext cx="8407893" cy="5435600"/>
          </a:xfrm>
        </p:spPr>
        <p:txBody>
          <a:bodyPr/>
          <a:lstStyle/>
          <a:p>
            <a:pPr marL="45720" indent="0">
              <a:buNone/>
            </a:pPr>
            <a:r>
              <a:rPr lang="en-US" dirty="0" smtClean="0"/>
              <a:t>For Family Members, Educators, Community Collaborators…</a:t>
            </a:r>
          </a:p>
          <a:p>
            <a:pPr marL="45720" indent="0">
              <a:buNone/>
            </a:pPr>
            <a:endParaRPr lang="en-US" sz="2000" b="0" dirty="0"/>
          </a:p>
          <a:p>
            <a:pPr marL="502920" indent="-457200">
              <a:buFont typeface="+mj-lt"/>
              <a:buAutoNum type="arabicPeriod"/>
            </a:pPr>
            <a:r>
              <a:rPr lang="en-US" sz="2000" b="0" dirty="0" smtClean="0"/>
              <a:t>What can I </a:t>
            </a:r>
            <a:r>
              <a:rPr lang="en-US" sz="2000" dirty="0" smtClean="0"/>
              <a:t>DO</a:t>
            </a:r>
            <a:r>
              <a:rPr lang="en-US" sz="2000" b="0" dirty="0" smtClean="0"/>
              <a:t> to be an effective partner?</a:t>
            </a:r>
          </a:p>
          <a:p>
            <a:pPr marL="502920" indent="-457200">
              <a:buFont typeface="+mj-lt"/>
              <a:buAutoNum type="arabicPeriod"/>
            </a:pPr>
            <a:endParaRPr lang="en-US" sz="2000" b="0" dirty="0"/>
          </a:p>
          <a:p>
            <a:pPr marL="502920" indent="-457200">
              <a:buFont typeface="+mj-lt"/>
              <a:buAutoNum type="arabicPeriod"/>
            </a:pPr>
            <a:r>
              <a:rPr lang="en-US" sz="2000" b="0" dirty="0" smtClean="0"/>
              <a:t>What would </a:t>
            </a:r>
            <a:r>
              <a:rPr lang="en-US" sz="2000" dirty="0" smtClean="0"/>
              <a:t>“OUR”</a:t>
            </a:r>
            <a:r>
              <a:rPr lang="en-US" sz="2000" b="0" dirty="0" smtClean="0"/>
              <a:t> student say is the ideal partnership between adults for his or her success?</a:t>
            </a:r>
          </a:p>
          <a:p>
            <a:pPr marL="45720" indent="0">
              <a:buNone/>
            </a:pPr>
            <a:endParaRPr lang="en-US" sz="2000" b="0" dirty="0" smtClean="0"/>
          </a:p>
          <a:p>
            <a:pPr marL="502920" indent="-457200">
              <a:buFont typeface="+mj-lt"/>
              <a:buAutoNum type="arabicPeriod"/>
            </a:pPr>
            <a:r>
              <a:rPr lang="en-US" sz="2000" b="0" dirty="0" smtClean="0"/>
              <a:t>What </a:t>
            </a:r>
            <a:r>
              <a:rPr lang="en-US" sz="2000" dirty="0" smtClean="0"/>
              <a:t>SUPPORTS</a:t>
            </a:r>
            <a:r>
              <a:rPr lang="en-US" sz="2000" b="0" dirty="0" smtClean="0"/>
              <a:t> might I need to fulfill my partnering responsibilities and where can I access these? </a:t>
            </a:r>
          </a:p>
          <a:p>
            <a:pPr marL="502920" indent="-457200">
              <a:buFont typeface="+mj-lt"/>
              <a:buAutoNum type="arabicPeriod"/>
            </a:pPr>
            <a:endParaRPr lang="en-US" sz="2000" b="0" dirty="0"/>
          </a:p>
          <a:p>
            <a:pPr marL="502920" indent="-457200">
              <a:buFont typeface="+mj-lt"/>
              <a:buAutoNum type="arabicPeriod"/>
            </a:pPr>
            <a:r>
              <a:rPr lang="en-US" sz="2000" b="0" dirty="0" smtClean="0"/>
              <a:t>How can I </a:t>
            </a:r>
            <a:r>
              <a:rPr lang="en-US" sz="2000" dirty="0" smtClean="0"/>
              <a:t>LEARN</a:t>
            </a:r>
            <a:r>
              <a:rPr lang="en-US" sz="2000" b="0" dirty="0" smtClean="0"/>
              <a:t> about my role? </a:t>
            </a:r>
          </a:p>
          <a:p>
            <a:pPr marL="502920" indent="-457200">
              <a:buFont typeface="+mj-lt"/>
              <a:buAutoNum type="arabicPeriod"/>
            </a:pPr>
            <a:endParaRPr lang="en-US" sz="2000" b="0" dirty="0"/>
          </a:p>
          <a:p>
            <a:pPr marL="502920" indent="-457200">
              <a:buFont typeface="+mj-lt"/>
              <a:buAutoNum type="arabicPeriod"/>
            </a:pPr>
            <a:r>
              <a:rPr lang="en-US" sz="2000" b="0" dirty="0" smtClean="0"/>
              <a:t>What are</a:t>
            </a:r>
            <a:r>
              <a:rPr lang="en-US" sz="2000" dirty="0" smtClean="0"/>
              <a:t> OUR TEAM’S</a:t>
            </a:r>
            <a:r>
              <a:rPr lang="en-US" sz="2000" b="0" dirty="0" smtClean="0"/>
              <a:t> responsibilities? </a:t>
            </a:r>
          </a:p>
          <a:p>
            <a:pPr marL="502920" indent="-457200">
              <a:buFont typeface="+mj-lt"/>
              <a:buAutoNum type="arabicPeriod"/>
            </a:pPr>
            <a:endParaRPr lang="en-US" b="0" dirty="0"/>
          </a:p>
        </p:txBody>
      </p:sp>
      <p:sp>
        <p:nvSpPr>
          <p:cNvPr id="3" name="Title 2"/>
          <p:cNvSpPr>
            <a:spLocks noGrp="1"/>
          </p:cNvSpPr>
          <p:nvPr>
            <p:ph type="title"/>
          </p:nvPr>
        </p:nvSpPr>
        <p:spPr/>
        <p:txBody>
          <a:bodyPr/>
          <a:lstStyle/>
          <a:p>
            <a:r>
              <a:rPr lang="en-US" dirty="0" smtClean="0">
                <a:solidFill>
                  <a:srgbClr val="FFFFFF"/>
                </a:solidFill>
              </a:rPr>
              <a:t>What About a Partnering “Job Description” That Works? </a:t>
            </a:r>
            <a:endParaRPr lang="en-US" dirty="0">
              <a:solidFill>
                <a:srgbClr val="FFFFFF"/>
              </a:solidFill>
            </a:endParaRPr>
          </a:p>
        </p:txBody>
      </p:sp>
    </p:spTree>
    <p:extLst>
      <p:ext uri="{BB962C8B-B14F-4D97-AF65-F5344CB8AC3E}">
        <p14:creationId xmlns:p14="http://schemas.microsoft.com/office/powerpoint/2010/main" val="6777990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title"/>
          </p:nvPr>
        </p:nvSpPr>
        <p:spPr bwMode="auto">
          <a:xfrm>
            <a:off x="381000" y="1"/>
            <a:ext cx="8381260" cy="11379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3200" dirty="0" smtClean="0">
                <a:solidFill>
                  <a:srgbClr val="FFFFFF"/>
                </a:solidFill>
                <a:ea typeface="ＭＳ Ｐゴシック" pitchFamily="34" charset="-128"/>
              </a:rPr>
              <a:t>Everyone Has a Partnering Role </a:t>
            </a:r>
            <a:br>
              <a:rPr lang="en-US" sz="3200" dirty="0" smtClean="0">
                <a:solidFill>
                  <a:srgbClr val="FFFFFF"/>
                </a:solidFill>
                <a:ea typeface="ＭＳ Ｐゴシック" pitchFamily="34" charset="-128"/>
              </a:rPr>
            </a:br>
            <a:r>
              <a:rPr lang="en-US" sz="3200" dirty="0" smtClean="0">
                <a:solidFill>
                  <a:srgbClr val="FFFFFF"/>
                </a:solidFill>
                <a:ea typeface="ＭＳ Ｐゴシック" pitchFamily="34" charset="-128"/>
              </a:rPr>
              <a:t>What Is Yours?</a:t>
            </a:r>
          </a:p>
        </p:txBody>
      </p:sp>
      <p:graphicFrame>
        <p:nvGraphicFramePr>
          <p:cNvPr id="2" name="Table 1"/>
          <p:cNvGraphicFramePr>
            <a:graphicFrameLocks noGrp="1"/>
          </p:cNvGraphicFramePr>
          <p:nvPr>
            <p:extLst>
              <p:ext uri="{D42A27DB-BD31-4B8C-83A1-F6EECF244321}">
                <p14:modId xmlns:p14="http://schemas.microsoft.com/office/powerpoint/2010/main" val="4123288841"/>
              </p:ext>
            </p:extLst>
          </p:nvPr>
        </p:nvGraphicFramePr>
        <p:xfrm>
          <a:off x="16934" y="1156270"/>
          <a:ext cx="9144000" cy="5943600"/>
        </p:xfrm>
        <a:graphic>
          <a:graphicData uri="http://schemas.openxmlformats.org/drawingml/2006/table">
            <a:tbl>
              <a:tblPr/>
              <a:tblGrid>
                <a:gridCol w="4795955"/>
                <a:gridCol w="4348045"/>
              </a:tblGrid>
              <a:tr h="39188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454D54"/>
                          </a:solidFill>
                          <a:effectLst/>
                          <a:latin typeface="+mn-lt"/>
                          <a:ea typeface="ＭＳ Ｐゴシック" charset="0"/>
                          <a:cs typeface="ＭＳ Ｐゴシック" charset="0"/>
                        </a:rPr>
                        <a:t>SCHOOL/DISTRICT</a:t>
                      </a:r>
                      <a:endParaRPr kumimoji="0" lang="en-US" sz="2400" b="1" i="0" u="none" strike="noStrike" cap="none" normalizeH="0" baseline="0" dirty="0">
                        <a:ln>
                          <a:noFill/>
                        </a:ln>
                        <a:solidFill>
                          <a:srgbClr val="454D54"/>
                        </a:solidFill>
                        <a:effectLst/>
                        <a:latin typeface="+mn-lt"/>
                        <a:ea typeface="ＭＳ Ｐゴシック" charset="0"/>
                        <a:cs typeface="ＭＳ Ｐゴシック"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454D54"/>
                          </a:solidFill>
                          <a:effectLst/>
                          <a:latin typeface="+mn-lt"/>
                          <a:ea typeface="ＭＳ Ｐゴシック" charset="0"/>
                          <a:cs typeface="ＭＳ Ｐゴシック" charset="0"/>
                        </a:rPr>
                        <a:t>FAMILIES AND COMMUNITY</a:t>
                      </a:r>
                      <a:endParaRPr kumimoji="0" lang="en-US" sz="2400" b="1" i="0" u="none" strike="noStrike" cap="none" normalizeH="0" baseline="0" dirty="0">
                        <a:ln>
                          <a:noFill/>
                        </a:ln>
                        <a:solidFill>
                          <a:srgbClr val="454D54"/>
                        </a:solidFill>
                        <a:effectLst/>
                        <a:latin typeface="+mn-lt"/>
                        <a:ea typeface="ＭＳ Ｐゴシック" charset="0"/>
                        <a:cs typeface="ＭＳ Ｐゴシック"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r h="914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454D54"/>
                          </a:solidFill>
                          <a:effectLst/>
                          <a:latin typeface="+mn-lt"/>
                          <a:ea typeface="ＭＳ Ｐゴシック" charset="0"/>
                          <a:cs typeface="ＭＳ Ｐゴシック" charset="0"/>
                        </a:rPr>
                        <a:t>District Leader/Principal</a:t>
                      </a:r>
                      <a:endParaRPr kumimoji="0" lang="en-US" sz="2200" b="0" i="0" u="none" strike="noStrike" cap="none" normalizeH="0" baseline="0" dirty="0">
                        <a:ln>
                          <a:noFill/>
                        </a:ln>
                        <a:solidFill>
                          <a:srgbClr val="454D54"/>
                        </a:solidFill>
                        <a:effectLst/>
                        <a:latin typeface="+mn-lt"/>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454D54"/>
                        </a:solidFill>
                        <a:effectLst/>
                        <a:latin typeface="+mn-lt"/>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454D54"/>
                        </a:solidFill>
                        <a:effectLst/>
                        <a:latin typeface="+mn-lt"/>
                        <a:ea typeface="ＭＳ Ｐゴシック" charset="0"/>
                        <a:cs typeface="ＭＳ Ｐゴシック"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454D54"/>
                          </a:solidFill>
                          <a:effectLst/>
                          <a:latin typeface="+mn-lt"/>
                          <a:ea typeface="ＭＳ Ｐゴシック" charset="0"/>
                          <a:cs typeface="ＭＳ Ｐゴシック" charset="0"/>
                        </a:rPr>
                        <a:t>Family</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r>
              <a:tr h="914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454D54"/>
                          </a:solidFill>
                          <a:effectLst/>
                          <a:latin typeface="+mn-lt"/>
                          <a:ea typeface="ＭＳ Ｐゴシック" charset="0"/>
                          <a:cs typeface="ＭＳ Ｐゴシック" charset="0"/>
                        </a:rPr>
                        <a:t>Teacher</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454D54"/>
                        </a:solidFill>
                        <a:effectLst/>
                        <a:latin typeface="+mn-lt"/>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454D54"/>
                        </a:solidFill>
                        <a:effectLst/>
                        <a:latin typeface="+mn-lt"/>
                        <a:ea typeface="ＭＳ Ｐゴシック" charset="0"/>
                        <a:cs typeface="ＭＳ Ｐゴシック"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454D54"/>
                          </a:solidFill>
                          <a:effectLst/>
                          <a:latin typeface="+mn-lt"/>
                          <a:ea typeface="ＭＳ Ｐゴシック" charset="0"/>
                          <a:cs typeface="ＭＳ Ｐゴシック" charset="0"/>
                        </a:rPr>
                        <a:t>Student</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r h="914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454D54"/>
                          </a:solidFill>
                          <a:effectLst/>
                          <a:latin typeface="+mn-lt"/>
                          <a:ea typeface="ＭＳ Ｐゴシック" charset="0"/>
                          <a:cs typeface="ＭＳ Ｐゴシック" charset="0"/>
                        </a:rPr>
                        <a:t>Specialist</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454D54"/>
                        </a:solidFill>
                        <a:effectLst/>
                        <a:latin typeface="+mn-lt"/>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454D54"/>
                        </a:solidFill>
                        <a:effectLst/>
                        <a:latin typeface="+mn-lt"/>
                        <a:ea typeface="ＭＳ Ｐゴシック" charset="0"/>
                        <a:cs typeface="ＭＳ Ｐゴシック"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454D54"/>
                          </a:solidFill>
                          <a:effectLst/>
                          <a:latin typeface="+mn-lt"/>
                          <a:ea typeface="ＭＳ Ｐゴシック" charset="0"/>
                          <a:cs typeface="ＭＳ Ｐゴシック" charset="0"/>
                        </a:rPr>
                        <a:t>Community Members</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r>
              <a:tr h="914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454D54"/>
                          </a:solidFill>
                          <a:effectLst/>
                          <a:latin typeface="+mn-lt"/>
                          <a:ea typeface="ＭＳ Ｐゴシック" charset="0"/>
                          <a:cs typeface="ＭＳ Ｐゴシック" charset="0"/>
                        </a:rPr>
                        <a:t>School Mental Health</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454D54"/>
                        </a:solidFill>
                        <a:effectLst/>
                        <a:latin typeface="+mn-lt"/>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454D54"/>
                        </a:solidFill>
                        <a:effectLst/>
                        <a:latin typeface="+mn-lt"/>
                        <a:ea typeface="ＭＳ Ｐゴシック" charset="0"/>
                        <a:cs typeface="ＭＳ Ｐゴシック"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454D54"/>
                          </a:solidFill>
                          <a:effectLst/>
                          <a:latin typeface="+mn-lt"/>
                          <a:ea typeface="ＭＳ Ｐゴシック" charset="0"/>
                          <a:cs typeface="ＭＳ Ｐゴシック" charset="0"/>
                        </a:rPr>
                        <a:t>PTA or PTO; School or District Accountability Committees</a:t>
                      </a:r>
                      <a:endParaRPr kumimoji="0" lang="en-US" sz="2200" b="0" i="0" u="none" strike="noStrike" cap="none" normalizeH="0" baseline="0" dirty="0">
                        <a:ln>
                          <a:noFill/>
                        </a:ln>
                        <a:solidFill>
                          <a:srgbClr val="454D54"/>
                        </a:solidFill>
                        <a:effectLst/>
                        <a:latin typeface="+mn-lt"/>
                        <a:ea typeface="ＭＳ Ｐゴシック" charset="0"/>
                        <a:cs typeface="ＭＳ Ｐゴシック"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r h="914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ja-JP" altLang="en-US" sz="2200" b="0" i="0" u="none" strike="noStrike" cap="none" normalizeH="0" baseline="0" dirty="0">
                          <a:ln>
                            <a:noFill/>
                          </a:ln>
                          <a:solidFill>
                            <a:srgbClr val="454D54"/>
                          </a:solidFill>
                          <a:effectLst/>
                          <a:latin typeface="+mn-lt"/>
                          <a:ea typeface="ＭＳ Ｐゴシック" charset="0"/>
                          <a:cs typeface="ＭＳ Ｐゴシック" charset="0"/>
                        </a:rPr>
                        <a:t>“</a:t>
                      </a:r>
                      <a:r>
                        <a:rPr kumimoji="0" lang="en-US" sz="2200" b="0" i="0" u="none" strike="noStrike" cap="none" normalizeH="0" baseline="0" dirty="0">
                          <a:ln>
                            <a:noFill/>
                          </a:ln>
                          <a:solidFill>
                            <a:srgbClr val="454D54"/>
                          </a:solidFill>
                          <a:effectLst/>
                          <a:latin typeface="+mn-lt"/>
                          <a:ea typeface="ＭＳ Ｐゴシック" charset="0"/>
                          <a:cs typeface="ＭＳ Ｐゴシック" charset="0"/>
                        </a:rPr>
                        <a:t>Front Line Staff</a:t>
                      </a:r>
                      <a:r>
                        <a:rPr kumimoji="0" lang="ja-JP" altLang="en-US" sz="2200" b="0" i="0" u="none" strike="noStrike" cap="none" normalizeH="0" baseline="0" dirty="0">
                          <a:ln>
                            <a:noFill/>
                          </a:ln>
                          <a:solidFill>
                            <a:srgbClr val="454D54"/>
                          </a:solidFill>
                          <a:effectLst/>
                          <a:latin typeface="+mn-lt"/>
                          <a:ea typeface="ＭＳ Ｐゴシック" charset="0"/>
                          <a:cs typeface="ＭＳ Ｐゴシック" charset="0"/>
                        </a:rPr>
                        <a:t>”</a:t>
                      </a:r>
                      <a:r>
                        <a:rPr kumimoji="0" lang="en-US" sz="2200" b="0" i="0" u="none" strike="noStrike" cap="none" normalizeH="0" baseline="0" dirty="0">
                          <a:ln>
                            <a:noFill/>
                          </a:ln>
                          <a:solidFill>
                            <a:srgbClr val="454D54"/>
                          </a:solidFill>
                          <a:effectLst/>
                          <a:latin typeface="+mn-lt"/>
                          <a:ea typeface="ＭＳ Ｐゴシック" charset="0"/>
                          <a:cs typeface="ＭＳ Ｐゴシック" charset="0"/>
                        </a:rPr>
                        <a:t> (Clerical etc.)</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454D54"/>
                        </a:solidFill>
                        <a:effectLst/>
                        <a:latin typeface="+mn-lt"/>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454D54"/>
                        </a:solidFill>
                        <a:effectLst/>
                        <a:latin typeface="+mn-lt"/>
                        <a:ea typeface="ＭＳ Ｐゴシック" charset="0"/>
                        <a:cs typeface="ＭＳ Ｐゴシック"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454D54"/>
                          </a:solidFill>
                          <a:effectLst/>
                          <a:latin typeface="+mn-lt"/>
                          <a:ea typeface="ＭＳ Ｐゴシック" charset="0"/>
                          <a:cs typeface="ＭＳ Ｐゴシック" charset="0"/>
                        </a:rPr>
                        <a:t>Other</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r>
            </a:tbl>
          </a:graphicData>
        </a:graphic>
      </p:graphicFrame>
    </p:spTree>
    <p:extLst>
      <p:ext uri="{BB962C8B-B14F-4D97-AF65-F5344CB8AC3E}">
        <p14:creationId xmlns:p14="http://schemas.microsoft.com/office/powerpoint/2010/main" val="86367293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endParaRPr lang="en-US" altLang="ja-JP" dirty="0" smtClean="0">
              <a:solidFill>
                <a:srgbClr val="786C4F"/>
              </a:solidFill>
            </a:endParaRPr>
          </a:p>
          <a:p>
            <a:pPr marL="45720" indent="0">
              <a:buNone/>
            </a:pPr>
            <a:endParaRPr lang="en-US" altLang="ja-JP" dirty="0">
              <a:solidFill>
                <a:srgbClr val="786C4F"/>
              </a:solidFill>
            </a:endParaRPr>
          </a:p>
          <a:p>
            <a:pPr marL="45720" indent="0">
              <a:buNone/>
            </a:pPr>
            <a:endParaRPr lang="en-US" altLang="ja-JP" dirty="0" smtClean="0">
              <a:solidFill>
                <a:srgbClr val="786C4F"/>
              </a:solidFill>
            </a:endParaRPr>
          </a:p>
          <a:p>
            <a:pPr marL="45720" indent="0">
              <a:buNone/>
            </a:pPr>
            <a:endParaRPr lang="en-US" altLang="ja-JP" dirty="0">
              <a:solidFill>
                <a:srgbClr val="786C4F"/>
              </a:solidFill>
            </a:endParaRPr>
          </a:p>
          <a:p>
            <a:pPr marL="45720" indent="0">
              <a:buNone/>
            </a:pPr>
            <a:endParaRPr lang="en-US" altLang="ja-JP" dirty="0" smtClean="0">
              <a:solidFill>
                <a:srgbClr val="786C4F"/>
              </a:solidFill>
            </a:endParaRPr>
          </a:p>
          <a:p>
            <a:pPr marL="45720" indent="0">
              <a:buNone/>
            </a:pPr>
            <a:endParaRPr lang="en-US" altLang="ja-JP" dirty="0">
              <a:solidFill>
                <a:srgbClr val="786C4F"/>
              </a:solidFill>
            </a:endParaRPr>
          </a:p>
          <a:p>
            <a:pPr marL="45720" indent="0">
              <a:buNone/>
            </a:pPr>
            <a:endParaRPr lang="en-US" altLang="ja-JP" dirty="0" smtClean="0">
              <a:solidFill>
                <a:srgbClr val="786C4F"/>
              </a:solidFill>
            </a:endParaRPr>
          </a:p>
          <a:p>
            <a:pPr marL="45720" indent="0">
              <a:buNone/>
            </a:pPr>
            <a:endParaRPr lang="en-US" altLang="ja-JP" dirty="0">
              <a:solidFill>
                <a:srgbClr val="786C4F"/>
              </a:solidFill>
            </a:endParaRPr>
          </a:p>
          <a:p>
            <a:pPr marL="45720" indent="0">
              <a:buNone/>
            </a:pPr>
            <a:endParaRPr lang="en-US" dirty="0"/>
          </a:p>
        </p:txBody>
      </p:sp>
      <p:sp>
        <p:nvSpPr>
          <p:cNvPr id="3" name="Title 2"/>
          <p:cNvSpPr>
            <a:spLocks noGrp="1"/>
          </p:cNvSpPr>
          <p:nvPr>
            <p:ph type="title"/>
          </p:nvPr>
        </p:nvSpPr>
        <p:spPr>
          <a:xfrm>
            <a:off x="381000" y="-203200"/>
            <a:ext cx="8381260" cy="1613441"/>
          </a:xfrm>
        </p:spPr>
        <p:txBody>
          <a:bodyPr/>
          <a:lstStyle/>
          <a:p>
            <a:r>
              <a:rPr lang="en-US" sz="3200" dirty="0" smtClean="0"/>
              <a:t/>
            </a:r>
            <a:br>
              <a:rPr lang="en-US" sz="3200" dirty="0" smtClean="0"/>
            </a:br>
            <a:r>
              <a:rPr lang="en-US" sz="3200" dirty="0" smtClean="0"/>
              <a:t>Family, School, and Community Partnering (FSCP)</a:t>
            </a:r>
            <a:endParaRPr lang="en-US" sz="3200" dirty="0"/>
          </a:p>
        </p:txBody>
      </p:sp>
      <p:sp>
        <p:nvSpPr>
          <p:cNvPr id="4" name="Title 1"/>
          <p:cNvSpPr txBox="1">
            <a:spLocks/>
          </p:cNvSpPr>
          <p:nvPr/>
        </p:nvSpPr>
        <p:spPr bwMode="auto">
          <a:xfrm>
            <a:off x="959068" y="2048934"/>
            <a:ext cx="7391400" cy="2775314"/>
          </a:xfrm>
          <a:prstGeom prst="rect">
            <a:avLst/>
          </a:prstGeom>
          <a:solidFill>
            <a:srgbClr val="785F55"/>
          </a:solidFill>
          <a:ln>
            <a:miter lim="800000"/>
            <a:headEnd/>
            <a:tailEnd/>
          </a:ln>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3600" b="0" i="0" kern="1200" cap="none" spc="200" baseline="0">
                <a:ln>
                  <a:noFill/>
                </a:ln>
                <a:solidFill>
                  <a:schemeClr val="bg1"/>
                </a:solidFill>
                <a:effectLst/>
                <a:latin typeface="Museo Slab 500"/>
                <a:ea typeface="+mj-ea"/>
                <a:cs typeface="Museo Slab 500"/>
              </a:defRPr>
            </a:lvl1pPr>
          </a:lstStyle>
          <a:p>
            <a:pPr>
              <a:defRPr/>
            </a:pPr>
            <a:r>
              <a:rPr lang="en-US" dirty="0" smtClean="0">
                <a:solidFill>
                  <a:schemeClr val="bg2">
                    <a:lumMod val="60000"/>
                    <a:lumOff val="40000"/>
                  </a:schemeClr>
                </a:solidFill>
                <a:ea typeface="ＭＳ Ｐゴシック" pitchFamily="34" charset="-128"/>
              </a:rPr>
              <a:t>WHEN?  </a:t>
            </a:r>
          </a:p>
          <a:p>
            <a:pPr>
              <a:defRPr/>
            </a:pPr>
            <a:endParaRPr lang="en-US" dirty="0" smtClean="0">
              <a:solidFill>
                <a:schemeClr val="bg2">
                  <a:lumMod val="60000"/>
                  <a:lumOff val="40000"/>
                </a:schemeClr>
              </a:solidFill>
              <a:ea typeface="ＭＳ Ｐゴシック" pitchFamily="34" charset="-128"/>
            </a:endParaRPr>
          </a:p>
          <a:p>
            <a:pPr marL="571500" indent="-571500" algn="l">
              <a:buFont typeface="Arial"/>
              <a:buChar char="•"/>
              <a:defRPr/>
            </a:pPr>
            <a:r>
              <a:rPr lang="en-US" sz="2800" dirty="0" smtClean="0">
                <a:solidFill>
                  <a:schemeClr val="bg2">
                    <a:lumMod val="60000"/>
                    <a:lumOff val="40000"/>
                  </a:schemeClr>
                </a:solidFill>
                <a:ea typeface="ＭＳ Ｐゴシック" pitchFamily="34" charset="-128"/>
              </a:rPr>
              <a:t>Preschool – High School</a:t>
            </a:r>
          </a:p>
          <a:p>
            <a:pPr marL="571500" indent="-571500" algn="l">
              <a:buFont typeface="Arial"/>
              <a:buChar char="•"/>
              <a:defRPr/>
            </a:pPr>
            <a:r>
              <a:rPr lang="en-US" sz="2800" dirty="0" smtClean="0">
                <a:solidFill>
                  <a:schemeClr val="bg2">
                    <a:lumMod val="60000"/>
                    <a:lumOff val="40000"/>
                  </a:schemeClr>
                </a:solidFill>
                <a:ea typeface="ＭＳ Ｐゴシック" pitchFamily="34" charset="-128"/>
              </a:rPr>
              <a:t>Every Day, Every Month, Every Year</a:t>
            </a:r>
          </a:p>
          <a:p>
            <a:pPr marL="571500" indent="-571500" algn="l">
              <a:buFont typeface="Arial"/>
              <a:buChar char="•"/>
              <a:defRPr/>
            </a:pPr>
            <a:r>
              <a:rPr lang="en-US" sz="2800" dirty="0" smtClean="0">
                <a:solidFill>
                  <a:schemeClr val="bg2">
                    <a:lumMod val="60000"/>
                    <a:lumOff val="40000"/>
                  </a:schemeClr>
                </a:solidFill>
                <a:ea typeface="ＭＳ Ｐゴシック" pitchFamily="34" charset="-128"/>
              </a:rPr>
              <a:t>Anytime, Anywhere</a:t>
            </a:r>
          </a:p>
          <a:p>
            <a:pPr>
              <a:defRPr/>
            </a:pPr>
            <a:endParaRPr lang="en-US" sz="4000" dirty="0" smtClean="0">
              <a:solidFill>
                <a:srgbClr val="EFE7D5"/>
              </a:solidFill>
              <a:ea typeface="ＭＳ Ｐゴシック" pitchFamily="34" charset="-128"/>
            </a:endParaRPr>
          </a:p>
        </p:txBody>
      </p:sp>
      <p:sp>
        <p:nvSpPr>
          <p:cNvPr id="6" name="TextBox 5"/>
          <p:cNvSpPr txBox="1"/>
          <p:nvPr/>
        </p:nvSpPr>
        <p:spPr>
          <a:xfrm>
            <a:off x="959068" y="5168559"/>
            <a:ext cx="6809099" cy="1508105"/>
          </a:xfrm>
          <a:prstGeom prst="rect">
            <a:avLst/>
          </a:prstGeom>
          <a:noFill/>
        </p:spPr>
        <p:txBody>
          <a:bodyPr wrap="square" rtlCol="0">
            <a:spAutoFit/>
          </a:bodyPr>
          <a:lstStyle/>
          <a:p>
            <a:pPr algn="ctr"/>
            <a:r>
              <a:rPr lang="en-US" sz="2400" i="1" dirty="0" smtClean="0">
                <a:solidFill>
                  <a:schemeClr val="bg2">
                    <a:lumMod val="50000"/>
                  </a:schemeClr>
                </a:solidFill>
              </a:rPr>
              <a:t>Children and youth thrive when they have opportunities to explore, learn, and cultivate</a:t>
            </a:r>
          </a:p>
          <a:p>
            <a:pPr algn="ctr"/>
            <a:r>
              <a:rPr lang="en-US" sz="2400" i="1" dirty="0" smtClean="0">
                <a:solidFill>
                  <a:schemeClr val="bg2">
                    <a:lumMod val="50000"/>
                  </a:schemeClr>
                </a:solidFill>
              </a:rPr>
              <a:t> their interests seamlessly, in and out of school.</a:t>
            </a:r>
          </a:p>
          <a:p>
            <a:pPr algn="ctr"/>
            <a:r>
              <a:rPr lang="en-US" sz="2000" dirty="0" smtClean="0">
                <a:solidFill>
                  <a:schemeClr val="bg2">
                    <a:lumMod val="50000"/>
                  </a:schemeClr>
                </a:solidFill>
              </a:rPr>
              <a:t>(Weiss and Lopez, 2015)</a:t>
            </a:r>
            <a:endParaRPr lang="en-US" sz="2000" dirty="0">
              <a:solidFill>
                <a:schemeClr val="bg2">
                  <a:lumMod val="50000"/>
                </a:schemeClr>
              </a:solidFill>
            </a:endParaRPr>
          </a:p>
        </p:txBody>
      </p:sp>
    </p:spTree>
    <p:extLst>
      <p:ext uri="{BB962C8B-B14F-4D97-AF65-F5344CB8AC3E}">
        <p14:creationId xmlns:p14="http://schemas.microsoft.com/office/powerpoint/2010/main" val="278658555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380999" y="1719071"/>
            <a:ext cx="8407893" cy="1210396"/>
          </a:xfrm>
        </p:spPr>
        <p:txBody>
          <a:bodyPr/>
          <a:lstStyle/>
          <a:p>
            <a:pPr marL="0" indent="0" algn="ctr" fontAlgn="ctr">
              <a:spcBef>
                <a:spcPts val="0"/>
              </a:spcBef>
              <a:buNone/>
            </a:pPr>
            <a:r>
              <a:rPr lang="en-US" b="0" dirty="0">
                <a:latin typeface="Calibri"/>
                <a:cs typeface="Calibri"/>
              </a:rPr>
              <a:t>What Do I Do Every Day of the Week to Partner in Supporting “Our” Student’s Learning and School Success? How Am I Accountable?</a:t>
            </a:r>
          </a:p>
          <a:p>
            <a:pPr marL="0" indent="0" algn="ctr">
              <a:spcBef>
                <a:spcPts val="0"/>
              </a:spcBef>
              <a:buNone/>
            </a:pPr>
            <a:endParaRPr lang="en-US" b="0" dirty="0">
              <a:latin typeface="Arial"/>
            </a:endParaRPr>
          </a:p>
          <a:p>
            <a:pPr marL="45720" indent="0">
              <a:buNone/>
            </a:pPr>
            <a:endParaRPr lang="en-US" dirty="0">
              <a:solidFill>
                <a:schemeClr val="bg1"/>
              </a:solidFill>
              <a:ea typeface="Times New Roman"/>
            </a:endParaRPr>
          </a:p>
          <a:p>
            <a:pPr marL="45720" indent="0">
              <a:buNone/>
            </a:pPr>
            <a:endParaRPr lang="en-US" dirty="0"/>
          </a:p>
          <a:p>
            <a:endParaRPr lang="en-US" dirty="0">
              <a:solidFill>
                <a:schemeClr val="bg1"/>
              </a:solidFill>
              <a:ea typeface="Times New Roman"/>
            </a:endParaRPr>
          </a:p>
          <a:p>
            <a:endParaRPr lang="en-US" dirty="0">
              <a:solidFill>
                <a:schemeClr val="bg1"/>
              </a:solidFill>
              <a:ea typeface="Times New Roman"/>
            </a:endParaRPr>
          </a:p>
          <a:p>
            <a:endParaRPr lang="en-US" dirty="0">
              <a:solidFill>
                <a:schemeClr val="bg1"/>
              </a:solidFill>
              <a:ea typeface="Times New Roman"/>
            </a:endParaRPr>
          </a:p>
          <a:p>
            <a:endParaRPr lang="en-US" dirty="0"/>
          </a:p>
        </p:txBody>
      </p:sp>
      <p:sp>
        <p:nvSpPr>
          <p:cNvPr id="10" name="Title 9"/>
          <p:cNvSpPr>
            <a:spLocks noGrp="1"/>
          </p:cNvSpPr>
          <p:nvPr>
            <p:ph type="title"/>
          </p:nvPr>
        </p:nvSpPr>
        <p:spPr/>
        <p:txBody>
          <a:bodyPr/>
          <a:lstStyle/>
          <a:p>
            <a:r>
              <a:rPr lang="en-US" sz="3200" dirty="0" smtClean="0">
                <a:latin typeface="Museo Slab 500"/>
                <a:cs typeface="Museo Slab 500"/>
              </a:rPr>
              <a:t>Personal Partnering Calendar:</a:t>
            </a:r>
            <a:r>
              <a:rPr lang="en-US" sz="3200" dirty="0" smtClean="0">
                <a:solidFill>
                  <a:srgbClr val="FFFFFF"/>
                </a:solidFill>
                <a:latin typeface="MSeo 500"/>
                <a:cs typeface="MSeo 500"/>
              </a:rPr>
              <a:t/>
            </a:r>
            <a:br>
              <a:rPr lang="en-US" sz="3200" dirty="0" smtClean="0">
                <a:solidFill>
                  <a:srgbClr val="FFFFFF"/>
                </a:solidFill>
                <a:latin typeface="MSeo 500"/>
                <a:cs typeface="MSeo 500"/>
              </a:rPr>
            </a:br>
            <a:r>
              <a:rPr lang="en-US" sz="3200" dirty="0">
                <a:solidFill>
                  <a:srgbClr val="FFFFFF"/>
                </a:solidFill>
                <a:latin typeface="MSeo 500"/>
                <a:ea typeface="ＭＳ Ｐゴシック" pitchFamily="34" charset="-128"/>
                <a:cs typeface="MSeo 500"/>
              </a:rPr>
              <a:t>Days, Months, Years, School Career</a:t>
            </a:r>
            <a:endParaRPr lang="en-US" sz="3200" dirty="0">
              <a:solidFill>
                <a:srgbClr val="FFFFFF"/>
              </a:solidFill>
              <a:latin typeface="MSeo 500"/>
              <a:cs typeface="MSeo 500"/>
            </a:endParaRPr>
          </a:p>
        </p:txBody>
      </p:sp>
      <p:pic>
        <p:nvPicPr>
          <p:cNvPr id="3" name="Picture 2"/>
          <p:cNvPicPr>
            <a:picLocks noChangeAspect="1"/>
          </p:cNvPicPr>
          <p:nvPr/>
        </p:nvPicPr>
        <p:blipFill>
          <a:blip r:embed="rId3"/>
          <a:stretch>
            <a:fillRect/>
          </a:stretch>
        </p:blipFill>
        <p:spPr>
          <a:xfrm>
            <a:off x="4508500" y="2882900"/>
            <a:ext cx="114300" cy="10922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661303328"/>
              </p:ext>
            </p:extLst>
          </p:nvPr>
        </p:nvGraphicFramePr>
        <p:xfrm>
          <a:off x="-16933" y="3323504"/>
          <a:ext cx="9160933" cy="2463798"/>
        </p:xfrm>
        <a:graphic>
          <a:graphicData uri="http://schemas.openxmlformats.org/drawingml/2006/table">
            <a:tbl>
              <a:tblPr/>
              <a:tblGrid>
                <a:gridCol w="1308705"/>
                <a:gridCol w="1308704"/>
                <a:gridCol w="1308705"/>
                <a:gridCol w="1308705"/>
                <a:gridCol w="1308705"/>
                <a:gridCol w="1308704"/>
                <a:gridCol w="1308705"/>
              </a:tblGrid>
              <a:tr h="677332">
                <a:tc>
                  <a:txBody>
                    <a:bodyPr/>
                    <a:lstStyle/>
                    <a:p>
                      <a:pPr marL="0" marR="0" algn="ctr">
                        <a:spcBef>
                          <a:spcPts val="0"/>
                        </a:spcBef>
                        <a:spcAft>
                          <a:spcPts val="0"/>
                        </a:spcAft>
                      </a:pPr>
                      <a:r>
                        <a:rPr lang="en-US" sz="2000" b="1" baseline="0" dirty="0" smtClean="0">
                          <a:solidFill>
                            <a:schemeClr val="bg1"/>
                          </a:solidFill>
                          <a:latin typeface="+mj-lt"/>
                          <a:ea typeface="Times New Roman"/>
                        </a:rPr>
                        <a:t>Monday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ctr">
                        <a:spcBef>
                          <a:spcPts val="0"/>
                        </a:spcBef>
                        <a:spcAft>
                          <a:spcPts val="0"/>
                        </a:spcAft>
                      </a:pPr>
                      <a:r>
                        <a:rPr lang="en-US" sz="2000" b="1" baseline="0" dirty="0" smtClean="0">
                          <a:solidFill>
                            <a:schemeClr val="bg1"/>
                          </a:solidFill>
                          <a:latin typeface="+mj-lt"/>
                          <a:ea typeface="Times New Roman"/>
                        </a:rPr>
                        <a:t>Tuesday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ctr">
                        <a:spcBef>
                          <a:spcPts val="0"/>
                        </a:spcBef>
                        <a:spcAft>
                          <a:spcPts val="0"/>
                        </a:spcAft>
                      </a:pPr>
                      <a:r>
                        <a:rPr lang="en-US" sz="1800" b="1" baseline="0" dirty="0" smtClean="0">
                          <a:solidFill>
                            <a:schemeClr val="bg1"/>
                          </a:solidFill>
                          <a:latin typeface="+mj-lt"/>
                          <a:ea typeface="Times New Roman"/>
                        </a:rPr>
                        <a:t>Wednesday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ctr">
                        <a:spcBef>
                          <a:spcPts val="0"/>
                        </a:spcBef>
                        <a:spcAft>
                          <a:spcPts val="0"/>
                        </a:spcAft>
                      </a:pPr>
                      <a:r>
                        <a:rPr lang="en-US" sz="2000" b="1" baseline="0" dirty="0" smtClean="0">
                          <a:solidFill>
                            <a:schemeClr val="bg1"/>
                          </a:solidFill>
                          <a:latin typeface="+mj-lt"/>
                          <a:ea typeface="Times New Roman"/>
                        </a:rPr>
                        <a:t>Thursday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ctr">
                        <a:spcBef>
                          <a:spcPts val="0"/>
                        </a:spcBef>
                        <a:spcAft>
                          <a:spcPts val="0"/>
                        </a:spcAft>
                      </a:pPr>
                      <a:r>
                        <a:rPr lang="en-US" sz="2000" b="1" baseline="0" dirty="0" smtClean="0">
                          <a:solidFill>
                            <a:schemeClr val="bg1"/>
                          </a:solidFill>
                          <a:latin typeface="+mj-lt"/>
                          <a:ea typeface="Times New Roman"/>
                        </a:rPr>
                        <a:t>Friday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ctr">
                        <a:spcBef>
                          <a:spcPts val="0"/>
                        </a:spcBef>
                        <a:spcAft>
                          <a:spcPts val="0"/>
                        </a:spcAft>
                      </a:pPr>
                      <a:r>
                        <a:rPr lang="en-US" sz="2000" b="1" baseline="0" dirty="0" smtClean="0">
                          <a:solidFill>
                            <a:schemeClr val="bg1"/>
                          </a:solidFill>
                          <a:latin typeface="+mj-lt"/>
                          <a:ea typeface="Times New Roman"/>
                        </a:rPr>
                        <a:t>Saturday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ctr">
                        <a:spcBef>
                          <a:spcPts val="0"/>
                        </a:spcBef>
                        <a:spcAft>
                          <a:spcPts val="0"/>
                        </a:spcAft>
                      </a:pPr>
                      <a:r>
                        <a:rPr lang="en-US" sz="2000" b="1" baseline="0" dirty="0" smtClean="0">
                          <a:solidFill>
                            <a:schemeClr val="bg1"/>
                          </a:solidFill>
                          <a:latin typeface="+mj-lt"/>
                          <a:ea typeface="Times New Roman"/>
                        </a:rPr>
                        <a:t>Sunday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1786466">
                <a:tc>
                  <a:txBody>
                    <a:bodyPr/>
                    <a:lstStyle/>
                    <a:p>
                      <a:pPr marL="0" marR="0" algn="ctr">
                        <a:spcBef>
                          <a:spcPts val="0"/>
                        </a:spcBef>
                        <a:spcAft>
                          <a:spcPts val="0"/>
                        </a:spcAft>
                      </a:pPr>
                      <a:endParaRPr lang="en-US" sz="2000" b="1" baseline="0" dirty="0" smtClean="0">
                        <a:solidFill>
                          <a:schemeClr val="bg1"/>
                        </a:solidFill>
                        <a:latin typeface="+mj-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ctr">
                        <a:spcBef>
                          <a:spcPts val="0"/>
                        </a:spcBef>
                        <a:spcAft>
                          <a:spcPts val="0"/>
                        </a:spcAft>
                      </a:pPr>
                      <a:endParaRPr lang="en-US" sz="2000" b="1" baseline="0" dirty="0" smtClean="0">
                        <a:solidFill>
                          <a:schemeClr val="bg1"/>
                        </a:solidFill>
                        <a:latin typeface="+mj-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ctr">
                        <a:spcBef>
                          <a:spcPts val="0"/>
                        </a:spcBef>
                        <a:spcAft>
                          <a:spcPts val="0"/>
                        </a:spcAft>
                      </a:pPr>
                      <a:endParaRPr lang="en-US" sz="2000" b="1" baseline="0" dirty="0" smtClean="0">
                        <a:solidFill>
                          <a:schemeClr val="bg1"/>
                        </a:solidFill>
                        <a:latin typeface="+mj-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ctr">
                        <a:spcBef>
                          <a:spcPts val="0"/>
                        </a:spcBef>
                        <a:spcAft>
                          <a:spcPts val="0"/>
                        </a:spcAft>
                      </a:pPr>
                      <a:endParaRPr lang="en-US" sz="2000" b="1" baseline="0" dirty="0" smtClean="0">
                        <a:solidFill>
                          <a:schemeClr val="bg1"/>
                        </a:solidFill>
                        <a:latin typeface="+mj-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ctr">
                        <a:spcBef>
                          <a:spcPts val="0"/>
                        </a:spcBef>
                        <a:spcAft>
                          <a:spcPts val="0"/>
                        </a:spcAft>
                      </a:pPr>
                      <a:endParaRPr lang="en-US" sz="2000" b="1" baseline="0" dirty="0" smtClean="0">
                        <a:solidFill>
                          <a:schemeClr val="bg1"/>
                        </a:solidFill>
                        <a:latin typeface="+mj-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ctr">
                        <a:spcBef>
                          <a:spcPts val="0"/>
                        </a:spcBef>
                        <a:spcAft>
                          <a:spcPts val="0"/>
                        </a:spcAft>
                      </a:pPr>
                      <a:endParaRPr lang="en-US" sz="2000" b="1" baseline="0" dirty="0" smtClean="0">
                        <a:solidFill>
                          <a:schemeClr val="bg1"/>
                        </a:solidFill>
                        <a:latin typeface="+mj-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ctr">
                        <a:spcBef>
                          <a:spcPts val="0"/>
                        </a:spcBef>
                        <a:spcAft>
                          <a:spcPts val="0"/>
                        </a:spcAft>
                      </a:pPr>
                      <a:endParaRPr lang="en-US" sz="2000" b="1" baseline="0" dirty="0" smtClean="0">
                        <a:solidFill>
                          <a:schemeClr val="bg1"/>
                        </a:solidFill>
                        <a:latin typeface="+mj-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bl>
          </a:graphicData>
        </a:graphic>
      </p:graphicFrame>
    </p:spTree>
    <p:extLst>
      <p:ext uri="{BB962C8B-B14F-4D97-AF65-F5344CB8AC3E}">
        <p14:creationId xmlns:p14="http://schemas.microsoft.com/office/powerpoint/2010/main" val="3222622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200" dirty="0" smtClean="0">
                <a:solidFill>
                  <a:srgbClr val="FFFFFF"/>
                </a:solidFill>
                <a:latin typeface="Museo 500"/>
                <a:ea typeface="ＭＳ Ｐゴシック" pitchFamily="34" charset="-128"/>
                <a:cs typeface="Museo 500"/>
              </a:rPr>
              <a:t>Personal Partnering Calendar: </a:t>
            </a:r>
            <a:r>
              <a:rPr lang="en-US" sz="3200" dirty="0">
                <a:solidFill>
                  <a:srgbClr val="FFFFFF"/>
                </a:solidFill>
                <a:latin typeface="Museo 500"/>
                <a:ea typeface="ＭＳ Ｐゴシック" pitchFamily="34" charset="-128"/>
                <a:cs typeface="Museo 500"/>
              </a:rPr>
              <a:t/>
            </a:r>
            <a:br>
              <a:rPr lang="en-US" sz="3200" dirty="0">
                <a:solidFill>
                  <a:srgbClr val="FFFFFF"/>
                </a:solidFill>
                <a:latin typeface="Museo 500"/>
                <a:ea typeface="ＭＳ Ｐゴシック" pitchFamily="34" charset="-128"/>
                <a:cs typeface="Museo 500"/>
              </a:rPr>
            </a:br>
            <a:r>
              <a:rPr lang="en-US" sz="3200" dirty="0">
                <a:solidFill>
                  <a:srgbClr val="FFFFFF"/>
                </a:solidFill>
                <a:latin typeface="Museo 500"/>
                <a:ea typeface="ＭＳ Ｐゴシック" pitchFamily="34" charset="-128"/>
                <a:cs typeface="Museo 500"/>
              </a:rPr>
              <a:t>Days, Months, Years, School Career</a:t>
            </a:r>
            <a:endParaRPr lang="en-US" sz="3200" dirty="0" smtClean="0">
              <a:solidFill>
                <a:srgbClr val="FFFFFF"/>
              </a:solidFill>
              <a:latin typeface="Museo 500"/>
              <a:ea typeface="ＭＳ Ｐゴシック" pitchFamily="34" charset="-128"/>
              <a:cs typeface="Museo 500"/>
            </a:endParaRPr>
          </a:p>
        </p:txBody>
      </p:sp>
      <p:sp>
        <p:nvSpPr>
          <p:cNvPr id="44035" name="Rectangle 3"/>
          <p:cNvSpPr>
            <a:spLocks noGrp="1" noChangeArrowheads="1"/>
          </p:cNvSpPr>
          <p:nvPr>
            <p:ph type="body" idx="1"/>
          </p:nvPr>
        </p:nvSpPr>
        <p:spPr bwMode="auto">
          <a:xfrm>
            <a:off x="380999" y="1719070"/>
            <a:ext cx="8407893" cy="49103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lgn="ctr" fontAlgn="ctr">
              <a:spcBef>
                <a:spcPts val="0"/>
              </a:spcBef>
              <a:buNone/>
            </a:pPr>
            <a:r>
              <a:rPr lang="en-US" sz="2800" b="0" dirty="0" smtClean="0">
                <a:latin typeface="Calibri"/>
                <a:cs typeface="Calibri"/>
              </a:rPr>
              <a:t>What Do I Do Every Month of the Year to Partner in Supporting “Our” Student’s Learning and School Success? How Am I Accountable?</a:t>
            </a:r>
            <a:endParaRPr lang="en-US" sz="2800" b="0" dirty="0">
              <a:latin typeface="Calibri"/>
              <a:cs typeface="Calibri"/>
            </a:endParaRPr>
          </a:p>
          <a:p>
            <a:pPr marL="0" indent="0" algn="ctr">
              <a:spcBef>
                <a:spcPts val="0"/>
              </a:spcBef>
              <a:buNone/>
            </a:pPr>
            <a:endParaRPr lang="en-US" sz="2800" b="0" dirty="0">
              <a:latin typeface="Arial"/>
            </a:endParaRPr>
          </a:p>
          <a:p>
            <a:pPr marL="45720" indent="0">
              <a:buNone/>
            </a:pPr>
            <a:endParaRPr lang="en-US" sz="2800" dirty="0"/>
          </a:p>
        </p:txBody>
      </p:sp>
      <p:graphicFrame>
        <p:nvGraphicFramePr>
          <p:cNvPr id="2" name="Table 1"/>
          <p:cNvGraphicFramePr>
            <a:graphicFrameLocks noGrp="1"/>
          </p:cNvGraphicFramePr>
          <p:nvPr>
            <p:extLst>
              <p:ext uri="{D42A27DB-BD31-4B8C-83A1-F6EECF244321}">
                <p14:modId xmlns:p14="http://schemas.microsoft.com/office/powerpoint/2010/main" val="2232745095"/>
              </p:ext>
            </p:extLst>
          </p:nvPr>
        </p:nvGraphicFramePr>
        <p:xfrm>
          <a:off x="354365" y="3285068"/>
          <a:ext cx="8407895" cy="2729486"/>
        </p:xfrm>
        <a:graphic>
          <a:graphicData uri="http://schemas.openxmlformats.org/drawingml/2006/table">
            <a:tbl>
              <a:tblPr/>
              <a:tblGrid>
                <a:gridCol w="2142069"/>
                <a:gridCol w="2099733"/>
                <a:gridCol w="2370667"/>
                <a:gridCol w="1795426"/>
              </a:tblGrid>
              <a:tr h="965199">
                <a:tc>
                  <a:txBody>
                    <a:bodyPr/>
                    <a:lstStyle/>
                    <a:p>
                      <a:pPr marL="0" marR="0" algn="ctr">
                        <a:spcBef>
                          <a:spcPts val="0"/>
                        </a:spcBef>
                        <a:spcAft>
                          <a:spcPts val="0"/>
                        </a:spcAft>
                      </a:pPr>
                      <a:endParaRPr lang="en-US" sz="2000" b="1" baseline="0" dirty="0" smtClean="0">
                        <a:solidFill>
                          <a:schemeClr val="bg1"/>
                        </a:solidFill>
                        <a:latin typeface="Calibri"/>
                        <a:ea typeface="Times New Roman"/>
                        <a:cs typeface="Calibri"/>
                      </a:endParaRPr>
                    </a:p>
                    <a:p>
                      <a:pPr marL="0" marR="0" algn="ctr">
                        <a:spcBef>
                          <a:spcPts val="0"/>
                        </a:spcBef>
                        <a:spcAft>
                          <a:spcPts val="0"/>
                        </a:spcAft>
                      </a:pPr>
                      <a:r>
                        <a:rPr lang="en-US" sz="2000" b="1" baseline="0" dirty="0" smtClean="0">
                          <a:solidFill>
                            <a:schemeClr val="bg1"/>
                          </a:solidFill>
                          <a:latin typeface="Calibri"/>
                          <a:ea typeface="Times New Roman"/>
                          <a:cs typeface="Calibri"/>
                        </a:rPr>
                        <a:t>August</a:t>
                      </a:r>
                    </a:p>
                    <a:p>
                      <a:pPr marL="0" marR="0" algn="ctr">
                        <a:spcBef>
                          <a:spcPts val="0"/>
                        </a:spcBef>
                        <a:spcAft>
                          <a:spcPts val="0"/>
                        </a:spcAft>
                      </a:pPr>
                      <a:endParaRPr lang="en-US" sz="2000" b="1" dirty="0">
                        <a:solidFill>
                          <a:schemeClr val="bg2">
                            <a:lumMod val="50000"/>
                          </a:schemeClr>
                        </a:solidFill>
                        <a:latin typeface="Calibri"/>
                        <a:ea typeface="Times New Roman"/>
                        <a:cs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AB67"/>
                    </a:solidFill>
                  </a:tcPr>
                </a:tc>
                <a:tc>
                  <a:txBody>
                    <a:bodyPr/>
                    <a:lstStyle/>
                    <a:p>
                      <a:pPr marL="0" marR="0" algn="ctr">
                        <a:spcBef>
                          <a:spcPts val="0"/>
                        </a:spcBef>
                        <a:spcAft>
                          <a:spcPts val="0"/>
                        </a:spcAft>
                      </a:pPr>
                      <a:r>
                        <a:rPr lang="en-US" sz="2000" b="1" baseline="0" dirty="0" smtClean="0">
                          <a:solidFill>
                            <a:schemeClr val="bg1"/>
                          </a:solidFill>
                          <a:latin typeface="Calibri"/>
                          <a:ea typeface="Times New Roman"/>
                          <a:cs typeface="Calibri"/>
                        </a:rPr>
                        <a:t>September </a:t>
                      </a:r>
                      <a:endParaRPr lang="en-US" sz="2000" b="1" dirty="0">
                        <a:solidFill>
                          <a:schemeClr val="bg1"/>
                        </a:solidFill>
                        <a:latin typeface="Calibri"/>
                        <a:ea typeface="Times New Roman"/>
                        <a:cs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AB67"/>
                    </a:solidFill>
                  </a:tcPr>
                </a:tc>
                <a:tc>
                  <a:txBody>
                    <a:bodyPr/>
                    <a:lstStyle/>
                    <a:p>
                      <a:pPr marL="0" marR="0" algn="ctr">
                        <a:spcBef>
                          <a:spcPts val="0"/>
                        </a:spcBef>
                        <a:spcAft>
                          <a:spcPts val="0"/>
                        </a:spcAft>
                      </a:pPr>
                      <a:r>
                        <a:rPr lang="en-US" sz="2000" b="1" baseline="0" dirty="0" smtClean="0">
                          <a:solidFill>
                            <a:schemeClr val="bg1"/>
                          </a:solidFill>
                          <a:latin typeface="Calibri"/>
                          <a:ea typeface="Times New Roman"/>
                          <a:cs typeface="Calibri"/>
                        </a:rPr>
                        <a:t>October </a:t>
                      </a:r>
                      <a:endParaRPr lang="en-US" sz="2000" b="1" dirty="0">
                        <a:solidFill>
                          <a:schemeClr val="bg1"/>
                        </a:solidFill>
                        <a:latin typeface="Calibri"/>
                        <a:ea typeface="Times New Roman"/>
                        <a:cs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AB67"/>
                    </a:solidFill>
                  </a:tcPr>
                </a:tc>
                <a:tc>
                  <a:txBody>
                    <a:bodyPr/>
                    <a:lstStyle/>
                    <a:p>
                      <a:pPr marL="0" marR="0" algn="ctr">
                        <a:spcBef>
                          <a:spcPts val="0"/>
                        </a:spcBef>
                        <a:spcAft>
                          <a:spcPts val="0"/>
                        </a:spcAft>
                      </a:pPr>
                      <a:r>
                        <a:rPr lang="en-US" sz="2000" b="1" dirty="0" smtClean="0">
                          <a:solidFill>
                            <a:schemeClr val="bg1"/>
                          </a:solidFill>
                          <a:latin typeface="Calibri"/>
                          <a:ea typeface="Times New Roman"/>
                          <a:cs typeface="Calibri"/>
                        </a:rPr>
                        <a:t>November</a:t>
                      </a:r>
                      <a:endParaRPr lang="en-US" sz="2000" b="1" dirty="0">
                        <a:solidFill>
                          <a:schemeClr val="bg1"/>
                        </a:solidFill>
                        <a:latin typeface="Calibri"/>
                        <a:ea typeface="Times New Roman"/>
                        <a:cs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AB67"/>
                    </a:solidFill>
                  </a:tcPr>
                </a:tc>
              </a:tr>
              <a:tr h="897466">
                <a:tc>
                  <a:txBody>
                    <a:bodyPr/>
                    <a:lstStyle/>
                    <a:p>
                      <a:pPr algn="ctr"/>
                      <a:r>
                        <a:rPr lang="en-US" sz="2000" b="1" dirty="0" smtClean="0">
                          <a:latin typeface="Calibri"/>
                          <a:cs typeface="Calibri"/>
                        </a:rPr>
                        <a:t>December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6D2"/>
                    </a:solidFill>
                  </a:tcPr>
                </a:tc>
                <a:tc>
                  <a:txBody>
                    <a:bodyPr/>
                    <a:lstStyle/>
                    <a:p>
                      <a:pPr marL="0" marR="0" algn="ctr">
                        <a:spcBef>
                          <a:spcPts val="0"/>
                        </a:spcBef>
                        <a:spcAft>
                          <a:spcPts val="0"/>
                        </a:spcAft>
                      </a:pPr>
                      <a:r>
                        <a:rPr lang="en-US" sz="2000" b="1" i="0" baseline="0" dirty="0" smtClean="0">
                          <a:latin typeface="Calibri"/>
                          <a:ea typeface="Times New Roman"/>
                          <a:cs typeface="Calibri"/>
                        </a:rPr>
                        <a:t>January </a:t>
                      </a:r>
                      <a:endParaRPr lang="en-US" sz="2000" b="1" i="0" dirty="0">
                        <a:latin typeface="Calibri"/>
                        <a:ea typeface="Times New Roman"/>
                        <a:cs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6D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kern="1200" dirty="0" smtClean="0">
                        <a:solidFill>
                          <a:schemeClr val="tx1"/>
                        </a:solidFill>
                        <a:latin typeface="Calibri"/>
                        <a:ea typeface="Times New Roman"/>
                        <a:cs typeface="Calibri"/>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tx1"/>
                          </a:solidFill>
                          <a:latin typeface="Calibri"/>
                          <a:ea typeface="Times New Roman"/>
                          <a:cs typeface="Calibri"/>
                        </a:rPr>
                        <a:t>February</a:t>
                      </a:r>
                      <a:r>
                        <a:rPr lang="en-US" sz="2000" b="1" kern="1200" baseline="0" dirty="0" smtClean="0">
                          <a:solidFill>
                            <a:schemeClr val="tx1"/>
                          </a:solidFill>
                          <a:latin typeface="Calibri"/>
                          <a:ea typeface="Times New Roman"/>
                          <a:cs typeface="Calibri"/>
                        </a:rPr>
                        <a:t> </a:t>
                      </a:r>
                      <a:endParaRPr lang="en-US" sz="2000" b="1" kern="1200" dirty="0" smtClean="0">
                        <a:solidFill>
                          <a:schemeClr val="tx1"/>
                        </a:solidFill>
                        <a:latin typeface="Calibri"/>
                        <a:ea typeface="Times New Roman"/>
                        <a:cs typeface="Calibri"/>
                      </a:endParaRPr>
                    </a:p>
                    <a:p>
                      <a:pPr marL="0" marR="0" algn="ctr">
                        <a:spcBef>
                          <a:spcPts val="0"/>
                        </a:spcBef>
                        <a:spcAft>
                          <a:spcPts val="0"/>
                        </a:spcAft>
                      </a:pPr>
                      <a:endParaRPr lang="en-US" sz="2000" b="1" dirty="0">
                        <a:latin typeface="Calibri"/>
                        <a:ea typeface="Times New Roman"/>
                        <a:cs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6D2"/>
                    </a:solidFill>
                  </a:tcPr>
                </a:tc>
                <a:tc>
                  <a:txBody>
                    <a:bodyPr/>
                    <a:lstStyle/>
                    <a:p>
                      <a:pPr marL="0" marR="0" algn="ctr">
                        <a:spcBef>
                          <a:spcPts val="0"/>
                        </a:spcBef>
                        <a:spcAft>
                          <a:spcPts val="0"/>
                        </a:spcAft>
                      </a:pPr>
                      <a:r>
                        <a:rPr lang="en-US" sz="2000" b="1" dirty="0" smtClean="0">
                          <a:latin typeface="Calibri"/>
                          <a:ea typeface="Times New Roman"/>
                          <a:cs typeface="Calibri"/>
                        </a:rPr>
                        <a:t>March</a:t>
                      </a:r>
                      <a:r>
                        <a:rPr lang="en-US" sz="2000" b="1" baseline="0" dirty="0" smtClean="0">
                          <a:latin typeface="Calibri"/>
                          <a:ea typeface="Times New Roman"/>
                          <a:cs typeface="Calibri"/>
                        </a:rPr>
                        <a:t> </a:t>
                      </a:r>
                      <a:endParaRPr lang="en-US" sz="2000" b="1" dirty="0">
                        <a:latin typeface="Calibri"/>
                        <a:ea typeface="Times New Roman"/>
                        <a:cs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6D2"/>
                    </a:solidFill>
                  </a:tcPr>
                </a:tc>
              </a:tr>
              <a:tr h="849887">
                <a:tc>
                  <a:txBody>
                    <a:bodyPr/>
                    <a:lstStyle/>
                    <a:p>
                      <a:pPr algn="ctr"/>
                      <a:r>
                        <a:rPr lang="en-US" sz="2000" b="1" dirty="0" smtClean="0">
                          <a:latin typeface="Calibri"/>
                          <a:cs typeface="Calibri"/>
                        </a:rPr>
                        <a:t>April</a:t>
                      </a:r>
                      <a:r>
                        <a:rPr lang="en-US" sz="2000" b="1" baseline="0" dirty="0" smtClean="0">
                          <a:latin typeface="Calibri"/>
                          <a:cs typeface="Calibri"/>
                        </a:rPr>
                        <a:t> </a:t>
                      </a:r>
                      <a:endParaRPr lang="en-US" sz="2000" b="1" dirty="0">
                        <a:latin typeface="Calibri"/>
                        <a:cs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b="1" i="0" dirty="0" smtClean="0">
                          <a:latin typeface="Calibri"/>
                          <a:ea typeface="Times New Roman"/>
                          <a:cs typeface="Calibri"/>
                        </a:rPr>
                        <a:t>May</a:t>
                      </a:r>
                      <a:r>
                        <a:rPr lang="en-US" sz="2000" b="1" i="0" baseline="0" dirty="0" smtClean="0">
                          <a:latin typeface="Calibri"/>
                          <a:ea typeface="Times New Roman"/>
                          <a:cs typeface="Calibri"/>
                        </a:rPr>
                        <a:t> </a:t>
                      </a:r>
                      <a:endParaRPr lang="en-US" sz="2000" b="1" i="0" dirty="0" smtClean="0">
                        <a:latin typeface="Calibri"/>
                        <a:ea typeface="Times New Roman"/>
                        <a:cs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b="1" dirty="0" smtClean="0">
                          <a:latin typeface="Calibri"/>
                          <a:ea typeface="Times New Roman"/>
                          <a:cs typeface="Calibri"/>
                        </a:rPr>
                        <a:t>June</a:t>
                      </a:r>
                      <a:r>
                        <a:rPr lang="en-US" sz="2000" b="1" baseline="0" dirty="0" smtClean="0">
                          <a:latin typeface="Calibri"/>
                          <a:ea typeface="Times New Roman"/>
                          <a:cs typeface="Calibri"/>
                        </a:rPr>
                        <a:t> </a:t>
                      </a:r>
                      <a:endParaRPr lang="en-US" sz="2000" b="1" dirty="0">
                        <a:latin typeface="Calibri"/>
                        <a:ea typeface="Times New Roman"/>
                        <a:cs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u="sng" kern="1200" dirty="0" smtClean="0">
                          <a:solidFill>
                            <a:srgbClr val="0000FF"/>
                          </a:solidFill>
                          <a:latin typeface="Calibri"/>
                          <a:ea typeface="Times New Roman"/>
                          <a:cs typeface="Calibri"/>
                        </a:rPr>
                        <a:t> </a:t>
                      </a:r>
                      <a:r>
                        <a:rPr lang="en-US" sz="2000" b="1" dirty="0" smtClean="0">
                          <a:latin typeface="Calibri"/>
                          <a:ea typeface="Times New Roman"/>
                          <a:cs typeface="Calibri"/>
                        </a:rPr>
                        <a:t>July</a:t>
                      </a:r>
                      <a:endParaRPr lang="en-US" sz="2000" b="1" dirty="0">
                        <a:latin typeface="Calibri"/>
                        <a:ea typeface="Times New Roman"/>
                        <a:cs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639571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bwMode="auto">
          <a:xfrm>
            <a:off x="0" y="324556"/>
            <a:ext cx="9144000" cy="1351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dirty="0" smtClean="0">
                <a:ea typeface="ＭＳ Ｐゴシック" pitchFamily="34" charset="-128"/>
              </a:rPr>
              <a:t>Closing the FSCP </a:t>
            </a:r>
            <a:br>
              <a:rPr lang="en-US" dirty="0" smtClean="0">
                <a:ea typeface="ＭＳ Ｐゴシック" pitchFamily="34" charset="-128"/>
              </a:rPr>
            </a:br>
            <a:r>
              <a:rPr lang="en-US" dirty="0" smtClean="0">
                <a:ea typeface="ＭＳ Ｐゴシック" pitchFamily="34" charset="-128"/>
              </a:rPr>
              <a:t>Implementation Gaps</a:t>
            </a:r>
          </a:p>
        </p:txBody>
      </p:sp>
      <p:sp>
        <p:nvSpPr>
          <p:cNvPr id="80898" name="Rectangle 3"/>
          <p:cNvSpPr>
            <a:spLocks noGrp="1" noChangeArrowheads="1"/>
          </p:cNvSpPr>
          <p:nvPr>
            <p:ph type="body" idx="1"/>
          </p:nvPr>
        </p:nvSpPr>
        <p:spPr bwMode="auto">
          <a:xfrm>
            <a:off x="914400" y="1676400"/>
            <a:ext cx="8001000" cy="304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lnSpc>
                <a:spcPct val="150000"/>
              </a:lnSpc>
              <a:buFontTx/>
              <a:buNone/>
            </a:pPr>
            <a:r>
              <a:rPr lang="en-US" sz="2800" dirty="0" smtClean="0">
                <a:ea typeface="ＭＳ Ｐゴシック" pitchFamily="34" charset="-128"/>
              </a:rPr>
              <a:t>Research					Practice</a:t>
            </a:r>
          </a:p>
          <a:p>
            <a:pPr eaLnBrk="1" hangingPunct="1">
              <a:lnSpc>
                <a:spcPct val="150000"/>
              </a:lnSpc>
              <a:buFontTx/>
              <a:buNone/>
            </a:pPr>
            <a:r>
              <a:rPr lang="en-US" sz="2800" dirty="0" smtClean="0">
                <a:ea typeface="ＭＳ Ｐゴシック" pitchFamily="34" charset="-128"/>
              </a:rPr>
              <a:t>Belief						Practice</a:t>
            </a:r>
          </a:p>
          <a:p>
            <a:pPr eaLnBrk="1" hangingPunct="1">
              <a:lnSpc>
                <a:spcPct val="150000"/>
              </a:lnSpc>
              <a:buFontTx/>
              <a:buNone/>
            </a:pPr>
            <a:r>
              <a:rPr lang="en-US" sz="2800" dirty="0" smtClean="0">
                <a:ea typeface="ＭＳ Ｐゴシック" pitchFamily="34" charset="-128"/>
              </a:rPr>
              <a:t>Law						Practice</a:t>
            </a:r>
          </a:p>
          <a:p>
            <a:pPr eaLnBrk="1" hangingPunct="1">
              <a:lnSpc>
                <a:spcPct val="150000"/>
              </a:lnSpc>
              <a:buFontTx/>
              <a:buNone/>
            </a:pPr>
            <a:r>
              <a:rPr lang="en-US" sz="2800" dirty="0" smtClean="0">
                <a:ea typeface="ＭＳ Ｐゴシック" pitchFamily="34" charset="-128"/>
              </a:rPr>
              <a:t>Resources					Practice</a:t>
            </a:r>
          </a:p>
        </p:txBody>
      </p:sp>
      <p:pic>
        <p:nvPicPr>
          <p:cNvPr id="80899"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6450" y="4719638"/>
            <a:ext cx="2444750"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a:cxnSpLocks noChangeShapeType="1"/>
          </p:cNvCxnSpPr>
          <p:nvPr/>
        </p:nvCxnSpPr>
        <p:spPr bwMode="auto">
          <a:xfrm>
            <a:off x="3505200" y="2057400"/>
            <a:ext cx="1981200" cy="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a:off x="3505200" y="2819400"/>
            <a:ext cx="1981200" cy="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 name="Straight Arrow Connector 7"/>
          <p:cNvCxnSpPr>
            <a:cxnSpLocks noChangeShapeType="1"/>
          </p:cNvCxnSpPr>
          <p:nvPr/>
        </p:nvCxnSpPr>
        <p:spPr bwMode="auto">
          <a:xfrm>
            <a:off x="3505200" y="3581400"/>
            <a:ext cx="1981200" cy="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 name="Straight Arrow Connector 8"/>
          <p:cNvCxnSpPr>
            <a:cxnSpLocks noChangeShapeType="1"/>
          </p:cNvCxnSpPr>
          <p:nvPr/>
        </p:nvCxnSpPr>
        <p:spPr bwMode="auto">
          <a:xfrm>
            <a:off x="3505200" y="4267200"/>
            <a:ext cx="1981200" cy="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03985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endParaRPr lang="en-US" altLang="ja-JP" dirty="0" smtClean="0">
              <a:solidFill>
                <a:srgbClr val="786C4F"/>
              </a:solidFill>
            </a:endParaRPr>
          </a:p>
          <a:p>
            <a:pPr marL="45720" indent="0">
              <a:buNone/>
            </a:pPr>
            <a:endParaRPr lang="en-US" altLang="ja-JP" dirty="0">
              <a:solidFill>
                <a:srgbClr val="786C4F"/>
              </a:solidFill>
            </a:endParaRPr>
          </a:p>
          <a:p>
            <a:pPr marL="45720" indent="0">
              <a:buNone/>
            </a:pPr>
            <a:endParaRPr lang="en-US" altLang="ja-JP" dirty="0" smtClean="0">
              <a:solidFill>
                <a:srgbClr val="786C4F"/>
              </a:solidFill>
            </a:endParaRPr>
          </a:p>
          <a:p>
            <a:pPr marL="45720" indent="0">
              <a:buNone/>
            </a:pPr>
            <a:endParaRPr lang="en-US" altLang="ja-JP" dirty="0">
              <a:solidFill>
                <a:srgbClr val="786C4F"/>
              </a:solidFill>
            </a:endParaRPr>
          </a:p>
          <a:p>
            <a:pPr marL="45720" indent="0">
              <a:buNone/>
            </a:pPr>
            <a:endParaRPr lang="en-US" altLang="ja-JP" dirty="0" smtClean="0">
              <a:solidFill>
                <a:srgbClr val="786C4F"/>
              </a:solidFill>
            </a:endParaRPr>
          </a:p>
          <a:p>
            <a:pPr marL="45720" indent="0">
              <a:buNone/>
            </a:pPr>
            <a:endParaRPr lang="en-US" altLang="ja-JP" dirty="0">
              <a:solidFill>
                <a:srgbClr val="786C4F"/>
              </a:solidFill>
            </a:endParaRPr>
          </a:p>
          <a:p>
            <a:pPr marL="45720" indent="0">
              <a:buNone/>
            </a:pPr>
            <a:endParaRPr lang="en-US" altLang="ja-JP" dirty="0" smtClean="0">
              <a:solidFill>
                <a:srgbClr val="786C4F"/>
              </a:solidFill>
            </a:endParaRPr>
          </a:p>
          <a:p>
            <a:pPr marL="45720" indent="0">
              <a:buNone/>
            </a:pPr>
            <a:endParaRPr lang="en-US" altLang="ja-JP" dirty="0">
              <a:solidFill>
                <a:srgbClr val="786C4F"/>
              </a:solidFill>
            </a:endParaRPr>
          </a:p>
          <a:p>
            <a:pPr marL="45720" indent="0">
              <a:buNone/>
            </a:pPr>
            <a:endParaRPr lang="en-US" dirty="0"/>
          </a:p>
        </p:txBody>
      </p:sp>
      <p:sp>
        <p:nvSpPr>
          <p:cNvPr id="3" name="Title 2"/>
          <p:cNvSpPr>
            <a:spLocks noGrp="1"/>
          </p:cNvSpPr>
          <p:nvPr>
            <p:ph type="title"/>
          </p:nvPr>
        </p:nvSpPr>
        <p:spPr>
          <a:xfrm>
            <a:off x="381000" y="-203200"/>
            <a:ext cx="8381260" cy="1613441"/>
          </a:xfrm>
        </p:spPr>
        <p:txBody>
          <a:bodyPr/>
          <a:lstStyle/>
          <a:p>
            <a:r>
              <a:rPr lang="en-US" sz="3200" dirty="0" smtClean="0"/>
              <a:t/>
            </a:r>
            <a:br>
              <a:rPr lang="en-US" sz="3200" dirty="0" smtClean="0"/>
            </a:br>
            <a:r>
              <a:rPr lang="en-US" sz="3200" dirty="0" smtClean="0"/>
              <a:t>Family, School, and Community Partnering (FSCP)</a:t>
            </a:r>
            <a:endParaRPr lang="en-US" sz="3200" dirty="0"/>
          </a:p>
        </p:txBody>
      </p:sp>
      <p:sp>
        <p:nvSpPr>
          <p:cNvPr id="4" name="Title 1"/>
          <p:cNvSpPr txBox="1">
            <a:spLocks/>
          </p:cNvSpPr>
          <p:nvPr/>
        </p:nvSpPr>
        <p:spPr bwMode="auto">
          <a:xfrm>
            <a:off x="959068" y="1719071"/>
            <a:ext cx="7391400" cy="3449488"/>
          </a:xfrm>
          <a:prstGeom prst="rect">
            <a:avLst/>
          </a:prstGeom>
          <a:solidFill>
            <a:srgbClr val="785F55"/>
          </a:solidFill>
          <a:ln>
            <a:miter lim="800000"/>
            <a:headEnd/>
            <a:tailEnd/>
          </a:ln>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3600" b="0" i="0" kern="1200" cap="none" spc="200" baseline="0">
                <a:ln>
                  <a:noFill/>
                </a:ln>
                <a:solidFill>
                  <a:schemeClr val="bg1"/>
                </a:solidFill>
                <a:effectLst/>
                <a:latin typeface="Museo Slab 500"/>
                <a:ea typeface="+mj-ea"/>
                <a:cs typeface="Museo Slab 500"/>
              </a:defRPr>
            </a:lvl1pPr>
          </a:lstStyle>
          <a:p>
            <a:pPr>
              <a:defRPr/>
            </a:pPr>
            <a:r>
              <a:rPr lang="en-US" sz="2400" dirty="0">
                <a:solidFill>
                  <a:srgbClr val="EFE7D5"/>
                </a:solidFill>
                <a:ea typeface="ＭＳ Ｐゴシック" pitchFamily="34" charset="-128"/>
              </a:rPr>
              <a:t>HOW?</a:t>
            </a:r>
          </a:p>
          <a:p>
            <a:pPr>
              <a:defRPr/>
            </a:pPr>
            <a:r>
              <a:rPr lang="en-US" sz="2400" dirty="0">
                <a:solidFill>
                  <a:srgbClr val="EFE7D5"/>
                </a:solidFill>
                <a:ea typeface="ＭＳ Ｐゴシック" pitchFamily="34" charset="-128"/>
              </a:rPr>
              <a:t>DISTRICTS, SCHOOLS, CLASSROOMS</a:t>
            </a:r>
          </a:p>
          <a:p>
            <a:pPr>
              <a:defRPr/>
            </a:pPr>
            <a:endParaRPr lang="en-US" sz="2400" dirty="0">
              <a:solidFill>
                <a:srgbClr val="EFE7D5"/>
              </a:solidFill>
              <a:ea typeface="ＭＳ Ｐゴシック" pitchFamily="34" charset="-128"/>
            </a:endParaRPr>
          </a:p>
          <a:p>
            <a:pPr marL="571500" indent="-571500" algn="l">
              <a:buFont typeface="Arial"/>
              <a:buChar char="•"/>
              <a:defRPr/>
            </a:pPr>
            <a:r>
              <a:rPr lang="en-US" sz="2400" dirty="0">
                <a:solidFill>
                  <a:srgbClr val="EFE7D5"/>
                </a:solidFill>
                <a:ea typeface="ＭＳ Ｐゴシック" pitchFamily="34" charset="-128"/>
              </a:rPr>
              <a:t>What, Why, Who, When…</a:t>
            </a:r>
          </a:p>
          <a:p>
            <a:pPr marL="571500" indent="-571500" algn="l">
              <a:buFont typeface="Arial"/>
              <a:buChar char="•"/>
              <a:defRPr/>
            </a:pPr>
            <a:r>
              <a:rPr lang="en-US" sz="2400" dirty="0">
                <a:solidFill>
                  <a:srgbClr val="EFE7D5"/>
                </a:solidFill>
                <a:ea typeface="ＭＳ Ｐゴシック" pitchFamily="34" charset="-128"/>
              </a:rPr>
              <a:t>Multi-Tiered, Layered Continuum of Supports</a:t>
            </a:r>
          </a:p>
          <a:p>
            <a:pPr marL="571500" indent="-571500" algn="l">
              <a:buFont typeface="Arial"/>
              <a:buChar char="•"/>
              <a:defRPr/>
            </a:pPr>
            <a:r>
              <a:rPr lang="en-US" sz="2400" dirty="0">
                <a:solidFill>
                  <a:srgbClr val="EFE7D5"/>
                </a:solidFill>
                <a:ea typeface="ＭＳ Ｐゴシック" pitchFamily="34" charset="-128"/>
              </a:rPr>
              <a:t>National Standards for Family-School Partnerships  </a:t>
            </a:r>
          </a:p>
          <a:p>
            <a:pPr marL="571500" indent="-571500" algn="l">
              <a:buFont typeface="Arial"/>
              <a:buChar char="•"/>
              <a:defRPr/>
            </a:pPr>
            <a:r>
              <a:rPr lang="en-US" sz="2400" dirty="0">
                <a:solidFill>
                  <a:srgbClr val="EFE7D5"/>
                </a:solidFill>
                <a:ea typeface="ＭＳ Ｐゴシック" pitchFamily="34" charset="-128"/>
              </a:rPr>
              <a:t>Dual Capacity-Building Framework  </a:t>
            </a:r>
            <a:br>
              <a:rPr lang="en-US" sz="2400" dirty="0">
                <a:solidFill>
                  <a:srgbClr val="EFE7D5"/>
                </a:solidFill>
                <a:ea typeface="ＭＳ Ｐゴシック" pitchFamily="34" charset="-128"/>
              </a:rPr>
            </a:br>
            <a:endParaRPr lang="en-US" sz="2400" dirty="0" smtClean="0">
              <a:solidFill>
                <a:srgbClr val="EFE7D5"/>
              </a:solidFill>
              <a:ea typeface="ＭＳ Ｐゴシック" pitchFamily="34" charset="-128"/>
            </a:endParaRPr>
          </a:p>
        </p:txBody>
      </p:sp>
      <p:sp>
        <p:nvSpPr>
          <p:cNvPr id="5" name="TextBox 4"/>
          <p:cNvSpPr txBox="1"/>
          <p:nvPr/>
        </p:nvSpPr>
        <p:spPr>
          <a:xfrm>
            <a:off x="1422401" y="5367867"/>
            <a:ext cx="6282266" cy="1200329"/>
          </a:xfrm>
          <a:prstGeom prst="rect">
            <a:avLst/>
          </a:prstGeom>
          <a:noFill/>
        </p:spPr>
        <p:txBody>
          <a:bodyPr wrap="square" rtlCol="0">
            <a:spAutoFit/>
          </a:bodyPr>
          <a:lstStyle/>
          <a:p>
            <a:pPr algn="ctr"/>
            <a:r>
              <a:rPr lang="en-US" i="1" dirty="0">
                <a:solidFill>
                  <a:schemeClr val="bg2">
                    <a:lumMod val="50000"/>
                  </a:schemeClr>
                </a:solidFill>
              </a:rPr>
              <a:t>The goal is that educators and family members “are on the team and at the table” in supporting every student’s school success.</a:t>
            </a:r>
          </a:p>
          <a:p>
            <a:pPr algn="ctr"/>
            <a:r>
              <a:rPr lang="en-US" i="1" dirty="0">
                <a:solidFill>
                  <a:schemeClr val="bg2">
                    <a:lumMod val="50000"/>
                  </a:schemeClr>
                </a:solidFill>
              </a:rPr>
              <a:t>  </a:t>
            </a:r>
            <a:r>
              <a:rPr lang="en-US" dirty="0">
                <a:solidFill>
                  <a:schemeClr val="bg2">
                    <a:lumMod val="50000"/>
                  </a:schemeClr>
                </a:solidFill>
              </a:rPr>
              <a:t>(Colorado Department of Education, 2009)</a:t>
            </a:r>
          </a:p>
          <a:p>
            <a:endParaRPr lang="en-US" dirty="0"/>
          </a:p>
        </p:txBody>
      </p:sp>
    </p:spTree>
    <p:extLst>
      <p:ext uri="{BB962C8B-B14F-4D97-AF65-F5344CB8AC3E}">
        <p14:creationId xmlns:p14="http://schemas.microsoft.com/office/powerpoint/2010/main" val="269870280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pPr lvl="1"/>
            <a:r>
              <a:rPr lang="en-US" dirty="0" smtClean="0"/>
              <a:t>Share the </a:t>
            </a:r>
            <a:r>
              <a:rPr lang="en-US" b="1" dirty="0" smtClean="0"/>
              <a:t>What, Why, Who, and When</a:t>
            </a:r>
            <a:r>
              <a:rPr lang="en-US" dirty="0" smtClean="0"/>
              <a:t> of Family, School, and Community Partnering</a:t>
            </a:r>
          </a:p>
          <a:p>
            <a:pPr lvl="1"/>
            <a:endParaRPr lang="en-US" dirty="0" smtClean="0"/>
          </a:p>
          <a:p>
            <a:pPr lvl="1"/>
            <a:r>
              <a:rPr lang="en-US" dirty="0" smtClean="0"/>
              <a:t>Use a</a:t>
            </a:r>
            <a:r>
              <a:rPr lang="en-US" b="1" dirty="0" smtClean="0"/>
              <a:t> Multi-Tiered, Layered Continuum of Supports</a:t>
            </a:r>
            <a:r>
              <a:rPr lang="en-US" dirty="0" smtClean="0"/>
              <a:t> for Students and Families</a:t>
            </a:r>
          </a:p>
          <a:p>
            <a:pPr lvl="1"/>
            <a:endParaRPr lang="en-US" dirty="0" smtClean="0"/>
          </a:p>
          <a:p>
            <a:pPr lvl="1"/>
            <a:r>
              <a:rPr lang="en-US" dirty="0" smtClean="0"/>
              <a:t>Implement the </a:t>
            </a:r>
            <a:r>
              <a:rPr lang="en-US" b="1" dirty="0" smtClean="0"/>
              <a:t>National Standards for</a:t>
            </a:r>
          </a:p>
          <a:p>
            <a:pPr marL="365760" lvl="1" indent="0">
              <a:buNone/>
            </a:pPr>
            <a:r>
              <a:rPr lang="en-US" b="1" dirty="0"/>
              <a:t> </a:t>
            </a:r>
            <a:r>
              <a:rPr lang="en-US" b="1" dirty="0" smtClean="0"/>
              <a:t>  Family-School Partnerships </a:t>
            </a:r>
            <a:r>
              <a:rPr lang="en-US" dirty="0" smtClean="0"/>
              <a:t>for EVERY Family</a:t>
            </a:r>
          </a:p>
          <a:p>
            <a:pPr marL="365760" lvl="1" indent="0">
              <a:buNone/>
            </a:pPr>
            <a:r>
              <a:rPr lang="en-US" b="1" dirty="0"/>
              <a:t> </a:t>
            </a:r>
            <a:r>
              <a:rPr lang="en-US" b="1" dirty="0" smtClean="0"/>
              <a:t>  </a:t>
            </a:r>
            <a:r>
              <a:rPr lang="en-US" dirty="0"/>
              <a:t>and Educator</a:t>
            </a:r>
          </a:p>
          <a:p>
            <a:pPr marL="365760" lvl="1" indent="0">
              <a:buNone/>
            </a:pPr>
            <a:endParaRPr lang="en-US" b="1" dirty="0" smtClean="0"/>
          </a:p>
          <a:p>
            <a:pPr lvl="1"/>
            <a:r>
              <a:rPr lang="en-US" dirty="0" smtClean="0"/>
              <a:t>Create a</a:t>
            </a:r>
            <a:r>
              <a:rPr lang="en-US" b="1" dirty="0" smtClean="0"/>
              <a:t> Dual Capacity-Building Framework</a:t>
            </a:r>
          </a:p>
          <a:p>
            <a:pPr marL="365760" lvl="1" indent="0">
              <a:buNone/>
            </a:pPr>
            <a:endParaRPr lang="en-US" dirty="0" smtClean="0"/>
          </a:p>
          <a:p>
            <a:pPr lvl="1"/>
            <a:endParaRPr lang="en-US" dirty="0" smtClean="0"/>
          </a:p>
          <a:p>
            <a:endParaRPr lang="en-US" dirty="0" smtClean="0"/>
          </a:p>
          <a:p>
            <a:pPr lvl="1"/>
            <a:endParaRPr lang="en-US" dirty="0"/>
          </a:p>
          <a:p>
            <a:endParaRPr lang="en-US" dirty="0"/>
          </a:p>
        </p:txBody>
      </p:sp>
      <p:sp>
        <p:nvSpPr>
          <p:cNvPr id="3" name="Title 2"/>
          <p:cNvSpPr>
            <a:spLocks noGrp="1"/>
          </p:cNvSpPr>
          <p:nvPr>
            <p:ph type="title"/>
          </p:nvPr>
        </p:nvSpPr>
        <p:spPr/>
        <p:txBody>
          <a:bodyPr/>
          <a:lstStyle/>
          <a:p>
            <a:r>
              <a:rPr lang="en-US" dirty="0" smtClean="0"/>
              <a:t>Apply to Site or Situation</a:t>
            </a:r>
            <a:endParaRPr lang="en-US" dirty="0"/>
          </a:p>
        </p:txBody>
      </p:sp>
      <p:pic>
        <p:nvPicPr>
          <p:cNvPr id="4" name="Picture 2" descr="C:\Users\Diana.Huffman\Pictures\partners-progr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3889" y="4066997"/>
            <a:ext cx="2059482" cy="2059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53296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endParaRPr lang="en-US" altLang="ja-JP" dirty="0" smtClean="0">
              <a:solidFill>
                <a:srgbClr val="786C4F"/>
              </a:solidFill>
            </a:endParaRPr>
          </a:p>
          <a:p>
            <a:pPr marL="45720" indent="0">
              <a:buNone/>
            </a:pPr>
            <a:endParaRPr lang="en-US" altLang="ja-JP" dirty="0">
              <a:solidFill>
                <a:srgbClr val="786C4F"/>
              </a:solidFill>
            </a:endParaRPr>
          </a:p>
          <a:p>
            <a:pPr marL="45720" indent="0">
              <a:buNone/>
            </a:pPr>
            <a:endParaRPr lang="en-US" altLang="ja-JP" dirty="0" smtClean="0">
              <a:solidFill>
                <a:srgbClr val="786C4F"/>
              </a:solidFill>
            </a:endParaRPr>
          </a:p>
          <a:p>
            <a:pPr marL="45720" indent="0">
              <a:buNone/>
            </a:pPr>
            <a:endParaRPr lang="en-US" altLang="ja-JP" dirty="0">
              <a:solidFill>
                <a:srgbClr val="786C4F"/>
              </a:solidFill>
            </a:endParaRPr>
          </a:p>
          <a:p>
            <a:pPr marL="45720" indent="0">
              <a:buNone/>
            </a:pPr>
            <a:endParaRPr lang="en-US" altLang="ja-JP" dirty="0" smtClean="0">
              <a:solidFill>
                <a:srgbClr val="786C4F"/>
              </a:solidFill>
            </a:endParaRPr>
          </a:p>
          <a:p>
            <a:pPr marL="45720" indent="0">
              <a:buNone/>
            </a:pPr>
            <a:endParaRPr lang="en-US" altLang="ja-JP" dirty="0">
              <a:solidFill>
                <a:srgbClr val="786C4F"/>
              </a:solidFill>
            </a:endParaRPr>
          </a:p>
          <a:p>
            <a:pPr marL="45720" indent="0">
              <a:buNone/>
            </a:pPr>
            <a:endParaRPr lang="en-US" altLang="ja-JP" dirty="0" smtClean="0">
              <a:solidFill>
                <a:srgbClr val="786C4F"/>
              </a:solidFill>
            </a:endParaRPr>
          </a:p>
          <a:p>
            <a:pPr marL="45720" indent="0">
              <a:buNone/>
            </a:pPr>
            <a:endParaRPr lang="en-US" i="1" dirty="0" smtClean="0"/>
          </a:p>
          <a:p>
            <a:pPr marL="45720" indent="0" algn="ctr">
              <a:buNone/>
            </a:pPr>
            <a:r>
              <a:rPr lang="en-US" b="0" i="1" dirty="0" smtClean="0"/>
              <a:t>Tell Me I Forget. Show Me I Remember, Involve Me I Understand.</a:t>
            </a:r>
          </a:p>
          <a:p>
            <a:pPr marL="45720" indent="0" algn="ctr">
              <a:buNone/>
            </a:pPr>
            <a:r>
              <a:rPr lang="en-US" sz="2000" b="0" dirty="0" smtClean="0"/>
              <a:t>(Chinese Proverb)</a:t>
            </a:r>
          </a:p>
          <a:p>
            <a:pPr marL="45720" indent="0" algn="ctr">
              <a:buNone/>
            </a:pPr>
            <a:endParaRPr lang="en-US" sz="2000" b="0" dirty="0" smtClean="0"/>
          </a:p>
        </p:txBody>
      </p:sp>
      <p:sp>
        <p:nvSpPr>
          <p:cNvPr id="3" name="Title 2"/>
          <p:cNvSpPr>
            <a:spLocks noGrp="1"/>
          </p:cNvSpPr>
          <p:nvPr>
            <p:ph type="title"/>
          </p:nvPr>
        </p:nvSpPr>
        <p:spPr>
          <a:xfrm>
            <a:off x="381000" y="-203200"/>
            <a:ext cx="8381260" cy="1613441"/>
          </a:xfrm>
        </p:spPr>
        <p:txBody>
          <a:bodyPr/>
          <a:lstStyle/>
          <a:p>
            <a:r>
              <a:rPr lang="en-US" sz="3200" dirty="0" smtClean="0"/>
              <a:t/>
            </a:r>
            <a:br>
              <a:rPr lang="en-US" sz="3200" dirty="0" smtClean="0"/>
            </a:br>
            <a:r>
              <a:rPr lang="en-US" sz="3200" dirty="0" smtClean="0"/>
              <a:t>Family, School, and Community Partnering (FSCP)</a:t>
            </a:r>
            <a:endParaRPr lang="en-US" sz="3200" dirty="0"/>
          </a:p>
        </p:txBody>
      </p:sp>
      <p:sp>
        <p:nvSpPr>
          <p:cNvPr id="4" name="Title 1"/>
          <p:cNvSpPr txBox="1">
            <a:spLocks/>
          </p:cNvSpPr>
          <p:nvPr/>
        </p:nvSpPr>
        <p:spPr bwMode="auto">
          <a:xfrm>
            <a:off x="990600" y="2048934"/>
            <a:ext cx="7391400" cy="2861733"/>
          </a:xfrm>
          <a:prstGeom prst="rect">
            <a:avLst/>
          </a:prstGeom>
          <a:solidFill>
            <a:srgbClr val="785F55"/>
          </a:solidFill>
          <a:ln>
            <a:miter lim="800000"/>
            <a:headEnd/>
            <a:tailEnd/>
          </a:ln>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3600" b="0" i="0" kern="1200" cap="none" spc="200" baseline="0">
                <a:ln>
                  <a:noFill/>
                </a:ln>
                <a:solidFill>
                  <a:schemeClr val="bg1"/>
                </a:solidFill>
                <a:effectLst/>
                <a:latin typeface="Museo Slab 500"/>
                <a:ea typeface="+mj-ea"/>
                <a:cs typeface="Museo Slab 500"/>
              </a:defRPr>
            </a:lvl1pPr>
          </a:lstStyle>
          <a:p>
            <a:pPr>
              <a:defRPr/>
            </a:pPr>
            <a:r>
              <a:rPr lang="en-US" sz="4000" dirty="0" smtClean="0">
                <a:solidFill>
                  <a:srgbClr val="EFE7D5"/>
                </a:solidFill>
                <a:ea typeface="ＭＳ Ｐゴシック" pitchFamily="34" charset="-128"/>
              </a:rPr>
              <a:t>MORE ABOUT HOW…</a:t>
            </a:r>
          </a:p>
          <a:p>
            <a:pPr algn="l">
              <a:defRPr/>
            </a:pPr>
            <a:endParaRPr lang="en-US" sz="2800" dirty="0" smtClean="0">
              <a:solidFill>
                <a:srgbClr val="EFE7D5"/>
              </a:solidFill>
              <a:ea typeface="ＭＳ Ｐゴシック" pitchFamily="34" charset="-128"/>
            </a:endParaRPr>
          </a:p>
          <a:p>
            <a:pPr marL="571500" indent="-571500" algn="l">
              <a:buFont typeface="Arial"/>
              <a:buChar char="•"/>
              <a:defRPr/>
            </a:pPr>
            <a:r>
              <a:rPr lang="en-US" sz="2800" dirty="0" smtClean="0">
                <a:solidFill>
                  <a:srgbClr val="EFE7D5"/>
                </a:solidFill>
                <a:ea typeface="ＭＳ Ｐゴシック" pitchFamily="34" charset="-128"/>
              </a:rPr>
              <a:t>Step Two: USE DATA TO ACTION PLAN</a:t>
            </a:r>
          </a:p>
          <a:p>
            <a:pPr marL="571500" indent="-571500" algn="l">
              <a:buFont typeface="Arial"/>
              <a:buChar char="•"/>
              <a:defRPr/>
            </a:pPr>
            <a:r>
              <a:rPr lang="en-US" sz="2800" dirty="0" smtClean="0">
                <a:solidFill>
                  <a:srgbClr val="EFE7D5"/>
                </a:solidFill>
                <a:ea typeface="ＭＳ Ｐゴシック" pitchFamily="34" charset="-128"/>
              </a:rPr>
              <a:t>Step Three: ADAPT TIERED TOOLS</a:t>
            </a:r>
          </a:p>
          <a:p>
            <a:pPr marL="571500" indent="-571500" algn="l">
              <a:buFont typeface="Arial"/>
              <a:buChar char="•"/>
              <a:defRPr/>
            </a:pPr>
            <a:endParaRPr lang="en-US" sz="4000" dirty="0" smtClean="0">
              <a:solidFill>
                <a:srgbClr val="EFE7D5"/>
              </a:solidFill>
              <a:ea typeface="ＭＳ Ｐゴシック" pitchFamily="34" charset="-128"/>
            </a:endParaRPr>
          </a:p>
        </p:txBody>
      </p:sp>
    </p:spTree>
    <p:extLst>
      <p:ext uri="{BB962C8B-B14F-4D97-AF65-F5344CB8AC3E}">
        <p14:creationId xmlns:p14="http://schemas.microsoft.com/office/powerpoint/2010/main" val="136787201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642533"/>
            <a:ext cx="9143999" cy="4759210"/>
          </a:xfrm>
        </p:spPr>
        <p:txBody>
          <a:bodyPr/>
          <a:lstStyle/>
          <a:p>
            <a:pPr marL="285750" indent="-285750">
              <a:buFont typeface="Arial"/>
              <a:buChar char="•"/>
            </a:pPr>
            <a:r>
              <a:rPr lang="en-US" sz="1800" b="0" dirty="0">
                <a:solidFill>
                  <a:srgbClr val="454D54"/>
                </a:solidFill>
              </a:rPr>
              <a:t>Adams, D., Boyd, K., Cunningham, D., &amp; Gailunas-Johnson, A. (2003). </a:t>
            </a:r>
            <a:r>
              <a:rPr lang="en-US" sz="1800" b="0" i="1" dirty="0">
                <a:solidFill>
                  <a:srgbClr val="454D54"/>
                </a:solidFill>
              </a:rPr>
              <a:t>Including every parent: A step-by-step guide to engage and empower parents at your school. </a:t>
            </a:r>
            <a:r>
              <a:rPr lang="en-US" sz="1800" b="0" dirty="0">
                <a:solidFill>
                  <a:srgbClr val="454D54"/>
                </a:solidFill>
              </a:rPr>
              <a:t>Chicago, IL: Independent Publisher’s Group.</a:t>
            </a:r>
          </a:p>
          <a:p>
            <a:pPr marL="0" indent="0">
              <a:buNone/>
            </a:pPr>
            <a:endParaRPr lang="en-US" sz="1800" b="0" dirty="0">
              <a:solidFill>
                <a:srgbClr val="454D54"/>
              </a:solidFill>
            </a:endParaRPr>
          </a:p>
          <a:p>
            <a:pPr marL="285750" indent="-285750">
              <a:buFont typeface="Arial"/>
              <a:buChar char="•"/>
            </a:pPr>
            <a:r>
              <a:rPr lang="en-US" sz="1800" b="0" dirty="0" smtClean="0">
                <a:solidFill>
                  <a:srgbClr val="454D54"/>
                </a:solidFill>
              </a:rPr>
              <a:t>Christenson</a:t>
            </a:r>
            <a:r>
              <a:rPr lang="en-US" sz="1800" b="0" dirty="0">
                <a:solidFill>
                  <a:srgbClr val="454D54"/>
                </a:solidFill>
              </a:rPr>
              <a:t>, S. L., &amp; Sheridan, S. M. (2001). </a:t>
            </a:r>
            <a:r>
              <a:rPr lang="en-US" sz="1800" b="0" i="1" dirty="0">
                <a:solidFill>
                  <a:srgbClr val="454D54"/>
                </a:solidFill>
              </a:rPr>
              <a:t>Schools and families: Creating essential </a:t>
            </a:r>
            <a:r>
              <a:rPr lang="en-US" sz="1800" b="0" i="1" dirty="0" smtClean="0">
                <a:solidFill>
                  <a:srgbClr val="454D54"/>
                </a:solidFill>
              </a:rPr>
              <a:t>connections </a:t>
            </a:r>
            <a:r>
              <a:rPr lang="en-US" sz="1800" b="0" i="1" dirty="0">
                <a:solidFill>
                  <a:srgbClr val="454D54"/>
                </a:solidFill>
              </a:rPr>
              <a:t>for learning</a:t>
            </a:r>
            <a:r>
              <a:rPr lang="en-US" sz="1800" b="0" dirty="0">
                <a:solidFill>
                  <a:srgbClr val="454D54"/>
                </a:solidFill>
              </a:rPr>
              <a:t>. New York: Guilford Press</a:t>
            </a:r>
            <a:r>
              <a:rPr lang="en-US" sz="1800" b="0" dirty="0" smtClean="0">
                <a:solidFill>
                  <a:srgbClr val="454D54"/>
                </a:solidFill>
              </a:rPr>
              <a:t>.</a:t>
            </a:r>
          </a:p>
          <a:p>
            <a:pPr marL="0" indent="0">
              <a:buNone/>
            </a:pPr>
            <a:endParaRPr lang="en-US" sz="1800" b="0" dirty="0">
              <a:solidFill>
                <a:srgbClr val="454D54"/>
              </a:solidFill>
            </a:endParaRPr>
          </a:p>
          <a:p>
            <a:pPr marL="285750" indent="-285750">
              <a:buFont typeface="Arial"/>
              <a:buChar char="•"/>
            </a:pPr>
            <a:r>
              <a:rPr lang="en-US" sz="1800" b="0" dirty="0">
                <a:solidFill>
                  <a:srgbClr val="454D54"/>
                </a:solidFill>
              </a:rPr>
              <a:t>Clark, R.M. (1990). Why disadvantaged students succeed: What happens outside of s</a:t>
            </a:r>
            <a:r>
              <a:rPr lang="en-US" sz="1800" b="0" dirty="0" smtClean="0">
                <a:solidFill>
                  <a:srgbClr val="454D54"/>
                </a:solidFill>
              </a:rPr>
              <a:t>chool </a:t>
            </a:r>
            <a:r>
              <a:rPr lang="en-US" sz="1800" b="0" dirty="0">
                <a:solidFill>
                  <a:srgbClr val="454D54"/>
                </a:solidFill>
              </a:rPr>
              <a:t>is critical. </a:t>
            </a:r>
            <a:r>
              <a:rPr lang="en-US" sz="1800" b="0" i="1" dirty="0">
                <a:solidFill>
                  <a:srgbClr val="454D54"/>
                </a:solidFill>
              </a:rPr>
              <a:t> Public Welfare, </a:t>
            </a:r>
            <a:r>
              <a:rPr lang="en-US" sz="1800" b="0" dirty="0">
                <a:solidFill>
                  <a:srgbClr val="454D54"/>
                </a:solidFill>
              </a:rPr>
              <a:t>(17-23)</a:t>
            </a:r>
            <a:r>
              <a:rPr lang="en-US" sz="1800" b="0" i="1" dirty="0" smtClean="0">
                <a:solidFill>
                  <a:srgbClr val="454D54"/>
                </a:solidFill>
              </a:rPr>
              <a:t>.</a:t>
            </a:r>
          </a:p>
          <a:p>
            <a:pPr marL="285750" indent="-285750">
              <a:buFont typeface="Arial"/>
              <a:buChar char="•"/>
            </a:pPr>
            <a:endParaRPr lang="en-US" sz="1800" b="0" i="1" dirty="0" smtClean="0">
              <a:solidFill>
                <a:srgbClr val="454D54"/>
              </a:solidFill>
            </a:endParaRPr>
          </a:p>
          <a:p>
            <a:pPr marL="285750" indent="-285750"/>
            <a:r>
              <a:rPr lang="en-US" sz="1800" b="0" dirty="0" err="1" smtClean="0">
                <a:solidFill>
                  <a:srgbClr val="454D54"/>
                </a:solidFill>
              </a:rPr>
              <a:t>Callender</a:t>
            </a:r>
            <a:r>
              <a:rPr lang="en-US" sz="1800" b="0" dirty="0" smtClean="0">
                <a:solidFill>
                  <a:srgbClr val="454D54"/>
                </a:solidFill>
              </a:rPr>
              <a:t>, S. &amp; Hansen, A. (2004). Family-School Partnerships: Information and approaches for educators. </a:t>
            </a:r>
            <a:r>
              <a:rPr lang="en-US" sz="1800" b="0" i="1" dirty="0" smtClean="0">
                <a:solidFill>
                  <a:srgbClr val="454D54"/>
                </a:solidFill>
              </a:rPr>
              <a:t>NASP Helping Children at Home and School II. </a:t>
            </a:r>
            <a:r>
              <a:rPr lang="en-US" sz="1800" b="0" dirty="0" smtClean="0">
                <a:solidFill>
                  <a:srgbClr val="454D54"/>
                </a:solidFill>
              </a:rPr>
              <a:t>Baltimore, MD: National Association of School Psychologists.</a:t>
            </a:r>
          </a:p>
          <a:p>
            <a:pPr marL="0" indent="0">
              <a:buNone/>
            </a:pPr>
            <a:endParaRPr lang="en-US" sz="1800" b="0" dirty="0" smtClean="0">
              <a:solidFill>
                <a:srgbClr val="454D54"/>
              </a:solidFill>
            </a:endParaRPr>
          </a:p>
          <a:p>
            <a:pPr marL="285750" indent="-285750"/>
            <a:r>
              <a:rPr lang="en-US" sz="1800" b="0" dirty="0">
                <a:solidFill>
                  <a:srgbClr val="454D54"/>
                </a:solidFill>
              </a:rPr>
              <a:t>Cox, D. D. (2005). Evidence-based interventions using home-school collaboration. </a:t>
            </a:r>
            <a:r>
              <a:rPr lang="en-US" sz="1800" b="0" dirty="0" smtClean="0">
                <a:solidFill>
                  <a:srgbClr val="454D54"/>
                </a:solidFill>
              </a:rPr>
              <a:t>           </a:t>
            </a:r>
            <a:r>
              <a:rPr lang="en-US" sz="1800" b="0" i="1" dirty="0" smtClean="0">
                <a:solidFill>
                  <a:srgbClr val="454D54"/>
                </a:solidFill>
              </a:rPr>
              <a:t>School </a:t>
            </a:r>
            <a:r>
              <a:rPr lang="en-US" sz="1800" b="0" i="1" dirty="0">
                <a:solidFill>
                  <a:srgbClr val="454D54"/>
                </a:solidFill>
              </a:rPr>
              <a:t>Psychology Quarterly, (20)(4), </a:t>
            </a:r>
            <a:r>
              <a:rPr lang="en-US" sz="1800" b="0" dirty="0">
                <a:solidFill>
                  <a:srgbClr val="454D54"/>
                </a:solidFill>
              </a:rPr>
              <a:t>473-497. </a:t>
            </a:r>
          </a:p>
          <a:p>
            <a:pPr marL="285750" indent="-285750"/>
            <a:endParaRPr lang="en-US" sz="1800" dirty="0">
              <a:solidFill>
                <a:srgbClr val="454D54"/>
              </a:solidFill>
            </a:endParaRPr>
          </a:p>
          <a:p>
            <a:pPr marL="0" indent="0">
              <a:buNone/>
            </a:pPr>
            <a:endParaRPr lang="en-US" sz="1800" dirty="0"/>
          </a:p>
          <a:p>
            <a:endParaRPr lang="en-US" sz="1800" dirty="0"/>
          </a:p>
        </p:txBody>
      </p:sp>
      <p:sp>
        <p:nvSpPr>
          <p:cNvPr id="3" name="Title 2"/>
          <p:cNvSpPr>
            <a:spLocks noGrp="1"/>
          </p:cNvSpPr>
          <p:nvPr>
            <p:ph type="title"/>
          </p:nvPr>
        </p:nvSpPr>
        <p:spPr/>
        <p:txBody>
          <a:bodyPr/>
          <a:lstStyle/>
          <a:p>
            <a:r>
              <a:rPr lang="en-US" dirty="0">
                <a:latin typeface="Museo 500"/>
                <a:cs typeface="Museo 500"/>
              </a:rPr>
              <a:t>References</a:t>
            </a:r>
            <a:endParaRPr lang="en-US" dirty="0">
              <a:solidFill>
                <a:srgbClr val="EDEBE4"/>
              </a:solidFill>
              <a:latin typeface="Palatino Linotype" pitchFamily="18" charset="0"/>
            </a:endParaRPr>
          </a:p>
        </p:txBody>
      </p:sp>
    </p:spTree>
    <p:extLst>
      <p:ext uri="{BB962C8B-B14F-4D97-AF65-F5344CB8AC3E}">
        <p14:creationId xmlns:p14="http://schemas.microsoft.com/office/powerpoint/2010/main" val="407378011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94557"/>
            <a:ext cx="9143999" cy="4425244"/>
          </a:xfrm>
        </p:spPr>
        <p:txBody>
          <a:bodyPr/>
          <a:lstStyle/>
          <a:p>
            <a:r>
              <a:rPr lang="en-US" sz="1800" b="0" dirty="0" smtClean="0">
                <a:solidFill>
                  <a:srgbClr val="454D54"/>
                </a:solidFill>
              </a:rPr>
              <a:t>Colorado </a:t>
            </a:r>
            <a:r>
              <a:rPr lang="en-US" sz="1800" b="0" dirty="0">
                <a:solidFill>
                  <a:srgbClr val="454D54"/>
                </a:solidFill>
              </a:rPr>
              <a:t>Department of Education (2009). </a:t>
            </a:r>
            <a:r>
              <a:rPr lang="en-US" sz="1800" b="0" i="1" dirty="0">
                <a:solidFill>
                  <a:srgbClr val="454D54"/>
                </a:solidFill>
              </a:rPr>
              <a:t>Response to intervention (RtI): Family </a:t>
            </a:r>
            <a:r>
              <a:rPr lang="en-US" sz="1800" b="0" i="1" dirty="0" smtClean="0">
                <a:solidFill>
                  <a:srgbClr val="454D54"/>
                </a:solidFill>
              </a:rPr>
              <a:t>&amp; community </a:t>
            </a:r>
            <a:r>
              <a:rPr lang="en-US" sz="1800" b="0" i="1" dirty="0">
                <a:solidFill>
                  <a:srgbClr val="454D54"/>
                </a:solidFill>
              </a:rPr>
              <a:t>partnering: “On the team and at the table” toolkit: </a:t>
            </a:r>
            <a:r>
              <a:rPr lang="en-US" sz="1800" b="0" dirty="0">
                <a:solidFill>
                  <a:srgbClr val="454D54"/>
                </a:solidFill>
              </a:rPr>
              <a:t>Denver, CO: Author</a:t>
            </a:r>
            <a:r>
              <a:rPr lang="en-US" sz="1800" b="0" dirty="0" smtClean="0">
                <a:solidFill>
                  <a:srgbClr val="454D54"/>
                </a:solidFill>
              </a:rPr>
              <a:t>.</a:t>
            </a:r>
          </a:p>
          <a:p>
            <a:pPr marL="45720" indent="0">
              <a:buNone/>
            </a:pPr>
            <a:endParaRPr lang="en-US" sz="1800" b="0" dirty="0">
              <a:solidFill>
                <a:srgbClr val="454D54"/>
              </a:solidFill>
            </a:endParaRPr>
          </a:p>
          <a:p>
            <a:r>
              <a:rPr lang="en-US" sz="1800" b="0" dirty="0">
                <a:solidFill>
                  <a:srgbClr val="454D54"/>
                </a:solidFill>
              </a:rPr>
              <a:t>Esler A.N., Godber Y., &amp; Christenson, S. L. (2008)</a:t>
            </a:r>
            <a:r>
              <a:rPr lang="en-US" sz="1800" b="0" i="1" dirty="0">
                <a:solidFill>
                  <a:srgbClr val="454D54"/>
                </a:solidFill>
              </a:rPr>
              <a:t>. Best practices in supporting home-school collaboration. In A. Thomas &amp; J. Grimes (Eds.), Best practices in school psychology V </a:t>
            </a:r>
            <a:r>
              <a:rPr lang="en-US" sz="1800" b="0" dirty="0">
                <a:solidFill>
                  <a:srgbClr val="454D54"/>
                </a:solidFill>
              </a:rPr>
              <a:t>(pp. 917-936)</a:t>
            </a:r>
            <a:r>
              <a:rPr lang="en-US" sz="1800" b="0" i="1" dirty="0">
                <a:solidFill>
                  <a:srgbClr val="454D54"/>
                </a:solidFill>
              </a:rPr>
              <a:t>). </a:t>
            </a:r>
            <a:r>
              <a:rPr lang="en-US" sz="1800" b="0" dirty="0">
                <a:solidFill>
                  <a:srgbClr val="454D54"/>
                </a:solidFill>
              </a:rPr>
              <a:t>Bethesda, MD: National Association of School Psychologists.</a:t>
            </a:r>
            <a:r>
              <a:rPr lang="en-US" sz="1800" b="0" i="1" dirty="0">
                <a:solidFill>
                  <a:srgbClr val="454D54"/>
                </a:solidFill>
              </a:rPr>
              <a:t> </a:t>
            </a:r>
            <a:endParaRPr lang="en-US" sz="1800" b="0" i="1" dirty="0" smtClean="0">
              <a:solidFill>
                <a:srgbClr val="454D54"/>
              </a:solidFill>
            </a:endParaRPr>
          </a:p>
          <a:p>
            <a:endParaRPr lang="en-US" sz="1800" b="0" i="1" dirty="0">
              <a:solidFill>
                <a:srgbClr val="454D54"/>
              </a:solidFill>
            </a:endParaRPr>
          </a:p>
          <a:p>
            <a:r>
              <a:rPr lang="en-US" sz="1800" b="0" dirty="0" smtClean="0">
                <a:solidFill>
                  <a:srgbClr val="454D54"/>
                </a:solidFill>
              </a:rPr>
              <a:t>Flamboyan Foundation. </a:t>
            </a:r>
            <a:r>
              <a:rPr lang="en-US" sz="1800" b="0" dirty="0">
                <a:solidFill>
                  <a:srgbClr val="454D54"/>
                </a:solidFill>
              </a:rPr>
              <a:t>Retrieved from </a:t>
            </a:r>
            <a:r>
              <a:rPr lang="en-US" sz="1800" b="0" dirty="0">
                <a:solidFill>
                  <a:srgbClr val="454D54"/>
                </a:solidFill>
                <a:hlinkClick r:id="rId3"/>
              </a:rPr>
              <a:t>http://flamboyanfoundation.org/areas-of-focus/family-engagement</a:t>
            </a:r>
            <a:r>
              <a:rPr lang="en-US" sz="1800" b="0" dirty="0" smtClean="0">
                <a:solidFill>
                  <a:srgbClr val="454D54"/>
                </a:solidFill>
                <a:hlinkClick r:id="rId3"/>
              </a:rPr>
              <a:t>/</a:t>
            </a:r>
            <a:endParaRPr lang="en-US" sz="1800" b="0" dirty="0" smtClean="0">
              <a:solidFill>
                <a:srgbClr val="454D54"/>
              </a:solidFill>
            </a:endParaRPr>
          </a:p>
          <a:p>
            <a:pPr marL="45720" indent="0">
              <a:buNone/>
            </a:pPr>
            <a:endParaRPr lang="en-US" sz="1800" b="0" i="1" dirty="0">
              <a:solidFill>
                <a:srgbClr val="454D54"/>
              </a:solidFill>
            </a:endParaRPr>
          </a:p>
          <a:p>
            <a:r>
              <a:rPr lang="en-US" sz="1800" b="0" dirty="0" smtClean="0">
                <a:solidFill>
                  <a:srgbClr val="454D54"/>
                </a:solidFill>
              </a:rPr>
              <a:t>Future of School Psychology Task Force on Family-School Partnerships.(2007). Retrieved from</a:t>
            </a:r>
          </a:p>
          <a:p>
            <a:pPr marL="45720" indent="0">
              <a:buNone/>
            </a:pPr>
            <a:r>
              <a:rPr lang="en-US" sz="1800" b="0" dirty="0">
                <a:solidFill>
                  <a:srgbClr val="454D54"/>
                </a:solidFill>
              </a:rPr>
              <a:t>    </a:t>
            </a:r>
            <a:r>
              <a:rPr lang="en-US" sz="1800" b="0" dirty="0">
                <a:solidFill>
                  <a:srgbClr val="454D54"/>
                </a:solidFill>
                <a:hlinkClick r:id="rId4"/>
              </a:rPr>
              <a:t>http://cyfs.unl.edu/futures</a:t>
            </a:r>
            <a:r>
              <a:rPr lang="en-US" sz="1800" b="0" dirty="0" smtClean="0">
                <a:solidFill>
                  <a:srgbClr val="454D54"/>
                </a:solidFill>
                <a:hlinkClick r:id="rId4"/>
              </a:rPr>
              <a:t>/</a:t>
            </a:r>
            <a:endParaRPr lang="en-US" sz="1800" b="0" dirty="0" smtClean="0">
              <a:solidFill>
                <a:srgbClr val="454D54"/>
              </a:solidFill>
            </a:endParaRPr>
          </a:p>
          <a:p>
            <a:pPr marL="45720" indent="0">
              <a:buNone/>
            </a:pPr>
            <a:endParaRPr lang="en-US" sz="1800" b="0" dirty="0" smtClean="0">
              <a:solidFill>
                <a:srgbClr val="454D54"/>
              </a:solidFill>
            </a:endParaRPr>
          </a:p>
          <a:p>
            <a:r>
              <a:rPr lang="en-US" sz="1800" b="0" dirty="0">
                <a:solidFill>
                  <a:srgbClr val="454D54"/>
                </a:solidFill>
              </a:rPr>
              <a:t>Gage, N.L. &amp; Berliner, D.C. (1998).</a:t>
            </a:r>
            <a:r>
              <a:rPr lang="en-US" sz="1800" b="0" i="1" dirty="0">
                <a:solidFill>
                  <a:srgbClr val="454D54"/>
                </a:solidFill>
              </a:rPr>
              <a:t> Educational psychology (6</a:t>
            </a:r>
            <a:r>
              <a:rPr lang="en-US" sz="1800" b="0" i="1" baseline="30000" dirty="0">
                <a:solidFill>
                  <a:srgbClr val="454D54"/>
                </a:solidFill>
              </a:rPr>
              <a:t>th</a:t>
            </a:r>
            <a:r>
              <a:rPr lang="en-US" sz="1800" b="0" i="1" dirty="0">
                <a:solidFill>
                  <a:srgbClr val="454D54"/>
                </a:solidFill>
              </a:rPr>
              <a:t> ed.).</a:t>
            </a:r>
            <a:r>
              <a:rPr lang="en-US" sz="1800" b="0" dirty="0">
                <a:solidFill>
                  <a:srgbClr val="454D54"/>
                </a:solidFill>
              </a:rPr>
              <a:t> Boston: Houghton-Mifflin.</a:t>
            </a:r>
          </a:p>
          <a:p>
            <a:endParaRPr lang="en-US" sz="1800" dirty="0">
              <a:solidFill>
                <a:srgbClr val="454D54"/>
              </a:solidFill>
            </a:endParaRPr>
          </a:p>
          <a:p>
            <a:endParaRPr lang="en-US" sz="1800" dirty="0">
              <a:solidFill>
                <a:srgbClr val="454D54"/>
              </a:solidFill>
            </a:endParaRPr>
          </a:p>
          <a:p>
            <a:pPr marL="45720" indent="0">
              <a:buNone/>
            </a:pPr>
            <a:endParaRPr lang="en-US" dirty="0">
              <a:solidFill>
                <a:srgbClr val="000000"/>
              </a:solidFill>
            </a:endParaRPr>
          </a:p>
        </p:txBody>
      </p:sp>
      <p:sp>
        <p:nvSpPr>
          <p:cNvPr id="3" name="Title 2"/>
          <p:cNvSpPr>
            <a:spLocks noGrp="1"/>
          </p:cNvSpPr>
          <p:nvPr>
            <p:ph type="title"/>
          </p:nvPr>
        </p:nvSpPr>
        <p:spPr/>
        <p:txBody>
          <a:bodyPr/>
          <a:lstStyle/>
          <a:p>
            <a:r>
              <a:rPr lang="en-US" dirty="0">
                <a:latin typeface="Museo 500"/>
                <a:cs typeface="Museo 500"/>
              </a:rPr>
              <a:t>References</a:t>
            </a:r>
            <a:endParaRPr lang="en-US" dirty="0">
              <a:solidFill>
                <a:srgbClr val="EDEBE4"/>
              </a:solidFill>
              <a:latin typeface="Palatino Linotype" pitchFamily="18" charset="0"/>
            </a:endParaRPr>
          </a:p>
        </p:txBody>
      </p:sp>
    </p:spTree>
    <p:extLst>
      <p:ext uri="{BB962C8B-B14F-4D97-AF65-F5344CB8AC3E}">
        <p14:creationId xmlns:p14="http://schemas.microsoft.com/office/powerpoint/2010/main" val="421389629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622779"/>
            <a:ext cx="9144000" cy="5235222"/>
          </a:xfrm>
        </p:spPr>
        <p:txBody>
          <a:bodyPr/>
          <a:lstStyle/>
          <a:p>
            <a:r>
              <a:rPr lang="en-US" sz="1800" b="0" dirty="0" smtClean="0">
                <a:solidFill>
                  <a:srgbClr val="454D54"/>
                </a:solidFill>
              </a:rPr>
              <a:t>Garcia </a:t>
            </a:r>
            <a:r>
              <a:rPr lang="en-US" sz="1800" b="0" dirty="0">
                <a:solidFill>
                  <a:srgbClr val="454D54"/>
                </a:solidFill>
              </a:rPr>
              <a:t>Coll, C., &amp; Chatman, C. (2005)</a:t>
            </a:r>
            <a:r>
              <a:rPr lang="en-US" sz="1800" b="0" i="1" dirty="0">
                <a:solidFill>
                  <a:srgbClr val="454D54"/>
                </a:solidFill>
              </a:rPr>
              <a:t>. </a:t>
            </a:r>
            <a:r>
              <a:rPr lang="en-US" sz="1800" b="0" dirty="0">
                <a:solidFill>
                  <a:srgbClr val="454D54"/>
                </a:solidFill>
              </a:rPr>
              <a:t>Ethnic and racial diversity</a:t>
            </a:r>
            <a:r>
              <a:rPr lang="en-US" sz="1800" b="0" i="1" dirty="0">
                <a:solidFill>
                  <a:srgbClr val="454D54"/>
                </a:solidFill>
              </a:rPr>
              <a:t>. </a:t>
            </a:r>
            <a:r>
              <a:rPr lang="en-US" sz="1800" b="0" dirty="0">
                <a:solidFill>
                  <a:srgbClr val="454D54"/>
                </a:solidFill>
              </a:rPr>
              <a:t>In H. Weiss, H.Kreider, M.E. Lopez, &amp; C. Chapman (Eds.)</a:t>
            </a:r>
            <a:r>
              <a:rPr lang="en-US" sz="1800" b="0" i="1" dirty="0">
                <a:solidFill>
                  <a:srgbClr val="454D54"/>
                </a:solidFill>
              </a:rPr>
              <a:t>, Preparing educators to involve families: From theory to practice</a:t>
            </a:r>
            <a:r>
              <a:rPr lang="en-US" sz="1800" b="0" dirty="0">
                <a:solidFill>
                  <a:srgbClr val="454D54"/>
                </a:solidFill>
              </a:rPr>
              <a:t> (pp. 135-142</a:t>
            </a:r>
            <a:r>
              <a:rPr lang="en-US" sz="1800" b="0" i="1" dirty="0">
                <a:solidFill>
                  <a:srgbClr val="454D54"/>
                </a:solidFill>
              </a:rPr>
              <a:t>). </a:t>
            </a:r>
            <a:r>
              <a:rPr lang="en-US" sz="1800" b="0" dirty="0">
                <a:solidFill>
                  <a:srgbClr val="454D54"/>
                </a:solidFill>
              </a:rPr>
              <a:t>Thousand Oaks, CA: Sage Publications</a:t>
            </a:r>
            <a:r>
              <a:rPr lang="en-US" sz="1800" b="0" dirty="0" smtClean="0">
                <a:solidFill>
                  <a:srgbClr val="454D54"/>
                </a:solidFill>
              </a:rPr>
              <a:t>.</a:t>
            </a:r>
          </a:p>
          <a:p>
            <a:pPr marL="45720" indent="0">
              <a:lnSpc>
                <a:spcPct val="70000"/>
              </a:lnSpc>
              <a:buNone/>
            </a:pPr>
            <a:endParaRPr lang="en-US" sz="1800" b="0" dirty="0" smtClean="0">
              <a:solidFill>
                <a:srgbClr val="454D54"/>
              </a:solidFill>
            </a:endParaRPr>
          </a:p>
          <a:p>
            <a:pPr>
              <a:lnSpc>
                <a:spcPct val="70000"/>
              </a:lnSpc>
            </a:pPr>
            <a:r>
              <a:rPr lang="en-US" sz="1800" b="0" dirty="0">
                <a:solidFill>
                  <a:srgbClr val="454D54"/>
                </a:solidFill>
              </a:rPr>
              <a:t>Hoover-Dempsey, K.V., Whitaker, M.C., &amp; Ice, C.L. (2010). Motivation and</a:t>
            </a:r>
          </a:p>
          <a:p>
            <a:pPr marL="45720" indent="0">
              <a:lnSpc>
                <a:spcPct val="70000"/>
              </a:lnSpc>
              <a:buNone/>
            </a:pPr>
            <a:r>
              <a:rPr lang="en-US" sz="1800" b="0" dirty="0" smtClean="0">
                <a:solidFill>
                  <a:srgbClr val="454D54"/>
                </a:solidFill>
              </a:rPr>
              <a:t>    commitment </a:t>
            </a:r>
            <a:r>
              <a:rPr lang="en-US" sz="1800" b="0" dirty="0">
                <a:solidFill>
                  <a:srgbClr val="454D54"/>
                </a:solidFill>
              </a:rPr>
              <a:t>to family-school partnerships. In S.L. Christenson &amp; A.L. Reschly (Eds.), </a:t>
            </a:r>
            <a:endParaRPr lang="en-US" sz="1800" b="0" dirty="0" smtClean="0">
              <a:solidFill>
                <a:srgbClr val="454D54"/>
              </a:solidFill>
            </a:endParaRPr>
          </a:p>
          <a:p>
            <a:pPr marL="45720" indent="0">
              <a:lnSpc>
                <a:spcPct val="70000"/>
              </a:lnSpc>
              <a:buNone/>
            </a:pPr>
            <a:r>
              <a:rPr lang="en-US" sz="1800" b="0" dirty="0" smtClean="0">
                <a:solidFill>
                  <a:srgbClr val="454D54"/>
                </a:solidFill>
              </a:rPr>
              <a:t>    </a:t>
            </a:r>
            <a:r>
              <a:rPr lang="en-US" sz="1800" b="0" i="1" dirty="0">
                <a:solidFill>
                  <a:srgbClr val="454D54"/>
                </a:solidFill>
              </a:rPr>
              <a:t>Handbook of school-family partnerships </a:t>
            </a:r>
            <a:r>
              <a:rPr lang="en-US" sz="1800" b="0" dirty="0">
                <a:solidFill>
                  <a:srgbClr val="454D54"/>
                </a:solidFill>
              </a:rPr>
              <a:t>(pp. 30-60)</a:t>
            </a:r>
            <a:r>
              <a:rPr lang="en-US" sz="1800" b="0" i="1" dirty="0">
                <a:solidFill>
                  <a:srgbClr val="454D54"/>
                </a:solidFill>
              </a:rPr>
              <a:t>. </a:t>
            </a:r>
            <a:r>
              <a:rPr lang="en-US" sz="1800" b="0" dirty="0">
                <a:solidFill>
                  <a:srgbClr val="454D54"/>
                </a:solidFill>
              </a:rPr>
              <a:t>New York: Routledge.</a:t>
            </a:r>
            <a:r>
              <a:rPr lang="en-US" sz="1800" b="0" dirty="0" smtClean="0">
                <a:solidFill>
                  <a:srgbClr val="454D54"/>
                </a:solidFill>
              </a:rPr>
              <a:t>  </a:t>
            </a:r>
          </a:p>
          <a:p>
            <a:pPr marL="45720" indent="0">
              <a:buNone/>
            </a:pPr>
            <a:endParaRPr lang="en-US" sz="1800" b="0" dirty="0" smtClean="0">
              <a:solidFill>
                <a:srgbClr val="454D54"/>
              </a:solidFill>
            </a:endParaRPr>
          </a:p>
          <a:p>
            <a:r>
              <a:rPr lang="en-US" sz="1800" b="0" dirty="0">
                <a:solidFill>
                  <a:srgbClr val="454D54"/>
                </a:solidFill>
              </a:rPr>
              <a:t>Jeynes, W. H. (2005). </a:t>
            </a:r>
            <a:r>
              <a:rPr lang="en-US" sz="1800" b="0" i="1" dirty="0">
                <a:solidFill>
                  <a:srgbClr val="454D54"/>
                </a:solidFill>
              </a:rPr>
              <a:t>Parental involvement and student achievement: A meta-analysis. </a:t>
            </a:r>
            <a:r>
              <a:rPr lang="en-US" sz="1800" b="0" dirty="0">
                <a:solidFill>
                  <a:srgbClr val="454D54"/>
                </a:solidFill>
              </a:rPr>
              <a:t>Harvard Family Research Project. Retrieved January 1, 2007, from </a:t>
            </a:r>
            <a:r>
              <a:rPr lang="en-US" sz="1800" b="0" u="sng" dirty="0">
                <a:solidFill>
                  <a:srgbClr val="454D54"/>
                </a:solidFill>
                <a:hlinkClick r:id="rId3"/>
              </a:rPr>
              <a:t>http://www.gse.harvard.edu/hfrp/publications_resources/publications_series/family_involvement_research_digests/parental_involvement_and_student_achievement_a_meta_analysis</a:t>
            </a:r>
            <a:r>
              <a:rPr lang="en-US" sz="1800" b="0" dirty="0" smtClean="0">
                <a:solidFill>
                  <a:srgbClr val="454D54"/>
                </a:solidFill>
              </a:rPr>
              <a:t>.</a:t>
            </a:r>
          </a:p>
          <a:p>
            <a:endParaRPr lang="en-US" sz="1800" b="0" dirty="0">
              <a:solidFill>
                <a:srgbClr val="454D54"/>
              </a:solidFill>
            </a:endParaRPr>
          </a:p>
          <a:p>
            <a:r>
              <a:rPr lang="en-US" sz="1800" b="0" dirty="0">
                <a:solidFill>
                  <a:srgbClr val="454D54"/>
                </a:solidFill>
              </a:rPr>
              <a:t>Jeynes, W. H. (2007). The relationship between parental involvement and urban secondary school student achievement: A meta-analysis. </a:t>
            </a:r>
            <a:r>
              <a:rPr lang="en-US" sz="1800" b="0" i="1" dirty="0">
                <a:solidFill>
                  <a:srgbClr val="454D54"/>
                </a:solidFill>
              </a:rPr>
              <a:t>Urban Education, 42,</a:t>
            </a:r>
            <a:r>
              <a:rPr lang="en-US" sz="1800" b="0" dirty="0">
                <a:solidFill>
                  <a:srgbClr val="454D54"/>
                </a:solidFill>
              </a:rPr>
              <a:t> 82-110.</a:t>
            </a:r>
            <a:r>
              <a:rPr lang="en-US" sz="1800" dirty="0">
                <a:solidFill>
                  <a:srgbClr val="454D54"/>
                </a:solidFill>
              </a:rPr>
              <a:t> </a:t>
            </a:r>
          </a:p>
          <a:p>
            <a:endParaRPr lang="en-US" sz="1800" dirty="0">
              <a:solidFill>
                <a:srgbClr val="1F4669"/>
              </a:solidFill>
            </a:endParaRPr>
          </a:p>
          <a:p>
            <a:endParaRPr lang="en-US" sz="1800" dirty="0" smtClean="0"/>
          </a:p>
          <a:p>
            <a:pPr marL="45720" indent="0">
              <a:buNone/>
            </a:pPr>
            <a:endParaRPr lang="en-US" sz="1800" dirty="0" smtClean="0"/>
          </a:p>
          <a:p>
            <a:pPr marL="45720" indent="0">
              <a:buNone/>
            </a:pPr>
            <a:endParaRPr lang="en-US" sz="1800" dirty="0"/>
          </a:p>
          <a:p>
            <a:endParaRPr lang="en-US" sz="1800" dirty="0">
              <a:ea typeface="ＭＳ Ｐゴシック" pitchFamily="34" charset="-128"/>
            </a:endParaRPr>
          </a:p>
          <a:p>
            <a:endParaRPr lang="en-US" sz="1800" dirty="0"/>
          </a:p>
          <a:p>
            <a:endParaRPr lang="en-US" dirty="0"/>
          </a:p>
        </p:txBody>
      </p:sp>
      <p:sp>
        <p:nvSpPr>
          <p:cNvPr id="3" name="Title 2"/>
          <p:cNvSpPr>
            <a:spLocks noGrp="1"/>
          </p:cNvSpPr>
          <p:nvPr>
            <p:ph type="title"/>
          </p:nvPr>
        </p:nvSpPr>
        <p:spPr/>
        <p:txBody>
          <a:bodyPr/>
          <a:lstStyle/>
          <a:p>
            <a:r>
              <a:rPr lang="en-US" dirty="0">
                <a:latin typeface="Museo 500"/>
                <a:cs typeface="Museo 500"/>
              </a:rPr>
              <a:t>References</a:t>
            </a:r>
            <a:endParaRPr lang="en-US" dirty="0">
              <a:solidFill>
                <a:srgbClr val="EDEBE4"/>
              </a:solidFill>
              <a:latin typeface="Palatino Linotype" pitchFamily="18" charset="0"/>
            </a:endParaRPr>
          </a:p>
        </p:txBody>
      </p:sp>
    </p:spTree>
    <p:extLst>
      <p:ext uri="{BB962C8B-B14F-4D97-AF65-F5344CB8AC3E}">
        <p14:creationId xmlns:p14="http://schemas.microsoft.com/office/powerpoint/2010/main" val="350151656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09890"/>
            <a:ext cx="9143999" cy="5348110"/>
          </a:xfrm>
        </p:spPr>
        <p:txBody>
          <a:bodyPr/>
          <a:lstStyle/>
          <a:p>
            <a:r>
              <a:rPr lang="en-US" sz="1800" b="0" dirty="0" smtClean="0">
                <a:solidFill>
                  <a:srgbClr val="454D54"/>
                </a:solidFill>
              </a:rPr>
              <a:t>Jeynes, W.H. (2012). A meta-analysis of the efficacy of different types of parental involvement programs for urban students. </a:t>
            </a:r>
            <a:r>
              <a:rPr lang="en-US" sz="1800" b="0" i="1" dirty="0" smtClean="0">
                <a:solidFill>
                  <a:srgbClr val="454D54"/>
                </a:solidFill>
              </a:rPr>
              <a:t>Urban Education, 47(</a:t>
            </a:r>
            <a:r>
              <a:rPr lang="en-US" sz="1800" b="0" dirty="0" smtClean="0">
                <a:solidFill>
                  <a:srgbClr val="454D54"/>
                </a:solidFill>
              </a:rPr>
              <a:t>4), 706-742.</a:t>
            </a:r>
          </a:p>
          <a:p>
            <a:pPr marL="45720" indent="0">
              <a:lnSpc>
                <a:spcPct val="80000"/>
              </a:lnSpc>
              <a:buNone/>
            </a:pPr>
            <a:endParaRPr lang="en-US" sz="1800" b="0" dirty="0">
              <a:solidFill>
                <a:srgbClr val="454D54"/>
              </a:solidFill>
            </a:endParaRPr>
          </a:p>
          <a:p>
            <a:pPr>
              <a:lnSpc>
                <a:spcPct val="80000"/>
              </a:lnSpc>
            </a:pPr>
            <a:r>
              <a:rPr lang="en-US" sz="1800" b="0" dirty="0">
                <a:solidFill>
                  <a:srgbClr val="454D54"/>
                </a:solidFill>
              </a:rPr>
              <a:t>Lines, C., Miller, G.L., &amp; Arthur-Stanley, A. (2011). </a:t>
            </a:r>
            <a:r>
              <a:rPr lang="en-US" sz="1800" b="0" i="1" dirty="0">
                <a:solidFill>
                  <a:srgbClr val="454D54"/>
                </a:solidFill>
              </a:rPr>
              <a:t>The power of family-school</a:t>
            </a:r>
            <a:endParaRPr lang="en-US" sz="1800" b="0" dirty="0">
              <a:solidFill>
                <a:srgbClr val="454D54"/>
              </a:solidFill>
            </a:endParaRPr>
          </a:p>
          <a:p>
            <a:pPr marL="45720" indent="0">
              <a:lnSpc>
                <a:spcPct val="80000"/>
              </a:lnSpc>
              <a:buNone/>
            </a:pPr>
            <a:r>
              <a:rPr lang="en-US" sz="1800" b="0" i="1" dirty="0">
                <a:solidFill>
                  <a:srgbClr val="454D54"/>
                </a:solidFill>
              </a:rPr>
              <a:t>     partnering (FSP): A practical guide for school mental health professionals and educators.      </a:t>
            </a:r>
          </a:p>
          <a:p>
            <a:pPr marL="45720" indent="0">
              <a:lnSpc>
                <a:spcPct val="80000"/>
              </a:lnSpc>
              <a:buNone/>
            </a:pPr>
            <a:r>
              <a:rPr lang="en-US" sz="1800" b="0" i="1" dirty="0">
                <a:solidFill>
                  <a:srgbClr val="454D54"/>
                </a:solidFill>
              </a:rPr>
              <a:t>    </a:t>
            </a:r>
            <a:r>
              <a:rPr lang="en-US" sz="1800" b="0" dirty="0">
                <a:solidFill>
                  <a:srgbClr val="454D54"/>
                </a:solidFill>
              </a:rPr>
              <a:t>New York: Routledge</a:t>
            </a:r>
            <a:r>
              <a:rPr lang="en-US" sz="1800" b="0" dirty="0" smtClean="0">
                <a:solidFill>
                  <a:srgbClr val="454D54"/>
                </a:solidFill>
              </a:rPr>
              <a:t>.</a:t>
            </a:r>
          </a:p>
          <a:p>
            <a:pPr marL="45720" indent="0">
              <a:buNone/>
            </a:pPr>
            <a:endParaRPr lang="en-US" sz="1800" b="0" dirty="0">
              <a:solidFill>
                <a:srgbClr val="454D54"/>
              </a:solidFill>
              <a:ea typeface="ＭＳ Ｐゴシック" pitchFamily="34" charset="-128"/>
            </a:endParaRPr>
          </a:p>
          <a:p>
            <a:r>
              <a:rPr lang="en-US" sz="1800" b="0" dirty="0">
                <a:solidFill>
                  <a:srgbClr val="454D54"/>
                </a:solidFill>
              </a:rPr>
              <a:t>Marzano, R. J. (2003). </a:t>
            </a:r>
            <a:r>
              <a:rPr lang="en-US" sz="1800" b="0" i="1" dirty="0">
                <a:solidFill>
                  <a:srgbClr val="454D54"/>
                </a:solidFill>
              </a:rPr>
              <a:t>What works in schools: Translating research into action. </a:t>
            </a:r>
            <a:r>
              <a:rPr lang="en-US" sz="1800" b="0" dirty="0">
                <a:solidFill>
                  <a:srgbClr val="454D54"/>
                </a:solidFill>
              </a:rPr>
              <a:t>Alexandria, VA: Association for Supervision and Curriculum Development.</a:t>
            </a:r>
          </a:p>
          <a:p>
            <a:pPr marL="45720" indent="0">
              <a:buNone/>
            </a:pPr>
            <a:endParaRPr lang="en-US" sz="1800" b="0" dirty="0">
              <a:solidFill>
                <a:srgbClr val="454D54"/>
              </a:solidFill>
            </a:endParaRPr>
          </a:p>
          <a:p>
            <a:r>
              <a:rPr lang="en-US" sz="1800" b="0" dirty="0" smtClean="0">
                <a:solidFill>
                  <a:srgbClr val="454D54"/>
                </a:solidFill>
              </a:rPr>
              <a:t>National </a:t>
            </a:r>
            <a:r>
              <a:rPr lang="en-US" sz="1800" b="0" dirty="0">
                <a:solidFill>
                  <a:srgbClr val="454D54"/>
                </a:solidFill>
              </a:rPr>
              <a:t>Parent Teachers Association </a:t>
            </a:r>
            <a:r>
              <a:rPr lang="en-US" sz="1800" b="0" dirty="0" smtClean="0">
                <a:solidFill>
                  <a:srgbClr val="454D54"/>
                </a:solidFill>
              </a:rPr>
              <a:t>(2008, 2009)</a:t>
            </a:r>
            <a:r>
              <a:rPr lang="en-US" sz="1800" b="0" dirty="0">
                <a:solidFill>
                  <a:srgbClr val="454D54"/>
                </a:solidFill>
              </a:rPr>
              <a:t>. </a:t>
            </a:r>
            <a:r>
              <a:rPr lang="en-US" sz="1800" b="0" i="1" dirty="0">
                <a:solidFill>
                  <a:srgbClr val="454D54"/>
                </a:solidFill>
              </a:rPr>
              <a:t>PTA national standards for </a:t>
            </a:r>
            <a:r>
              <a:rPr lang="en-US" sz="1800" b="0" i="1" dirty="0" smtClean="0">
                <a:solidFill>
                  <a:srgbClr val="454D54"/>
                </a:solidFill>
              </a:rPr>
              <a:t>family-school </a:t>
            </a:r>
            <a:r>
              <a:rPr lang="en-US" sz="1800" b="0" i="1" dirty="0">
                <a:solidFill>
                  <a:srgbClr val="454D54"/>
                </a:solidFill>
              </a:rPr>
              <a:t>partnerships: An implementation guide</a:t>
            </a:r>
            <a:r>
              <a:rPr lang="en-US" sz="1800" b="0" dirty="0">
                <a:solidFill>
                  <a:srgbClr val="454D54"/>
                </a:solidFill>
              </a:rPr>
              <a:t>. Retrieved from</a:t>
            </a:r>
            <a:r>
              <a:rPr lang="en-US" sz="1800" b="0" u="sng" dirty="0">
                <a:solidFill>
                  <a:srgbClr val="454D54"/>
                </a:solidFill>
                <a:hlinkClick r:id="rId3"/>
              </a:rPr>
              <a:t>http://www.pta.org/Documents/National_Standards_Implementation_Guide_2009.</a:t>
            </a:r>
            <a:r>
              <a:rPr lang="en-US" sz="1800" b="0" u="sng" dirty="0" smtClean="0">
                <a:solidFill>
                  <a:srgbClr val="454D54"/>
                </a:solidFill>
                <a:hlinkClick r:id="rId3"/>
              </a:rPr>
              <a:t>pdf</a:t>
            </a:r>
            <a:endParaRPr lang="en-US" sz="1800" b="0" u="sng" dirty="0" smtClean="0">
              <a:solidFill>
                <a:srgbClr val="454D54"/>
              </a:solidFill>
            </a:endParaRPr>
          </a:p>
          <a:p>
            <a:endParaRPr lang="en-US" sz="1800" b="0" u="sng" dirty="0">
              <a:solidFill>
                <a:srgbClr val="454D54"/>
              </a:solidFill>
            </a:endParaRPr>
          </a:p>
          <a:p>
            <a:pPr>
              <a:lnSpc>
                <a:spcPct val="80000"/>
              </a:lnSpc>
            </a:pPr>
            <a:r>
              <a:rPr lang="en-US" sz="1800" b="0" dirty="0">
                <a:solidFill>
                  <a:srgbClr val="454D54"/>
                </a:solidFill>
              </a:rPr>
              <a:t>New Teacher Center. (2014).</a:t>
            </a:r>
            <a:r>
              <a:rPr lang="en-US" sz="1800" b="0" i="1" dirty="0">
                <a:solidFill>
                  <a:srgbClr val="454D54"/>
                </a:solidFill>
              </a:rPr>
              <a:t> </a:t>
            </a:r>
            <a:r>
              <a:rPr lang="en-US" sz="1800" b="0" dirty="0">
                <a:solidFill>
                  <a:srgbClr val="454D54"/>
                </a:solidFill>
              </a:rPr>
              <a:t> </a:t>
            </a:r>
            <a:r>
              <a:rPr lang="en-US" sz="1800" b="0" i="1" dirty="0">
                <a:solidFill>
                  <a:srgbClr val="454D54"/>
                </a:solidFill>
              </a:rPr>
              <a:t>TELL Colorado student achievement and teacher retention </a:t>
            </a:r>
            <a:endParaRPr lang="en-US" sz="1800" b="0" dirty="0">
              <a:solidFill>
                <a:srgbClr val="454D54"/>
              </a:solidFill>
            </a:endParaRPr>
          </a:p>
          <a:p>
            <a:pPr marL="45720" indent="0">
              <a:lnSpc>
                <a:spcPct val="80000"/>
              </a:lnSpc>
              <a:buNone/>
            </a:pPr>
            <a:r>
              <a:rPr lang="en-US" sz="1800" b="0" i="1" dirty="0">
                <a:solidFill>
                  <a:srgbClr val="454D54"/>
                </a:solidFill>
              </a:rPr>
              <a:t>     analyses. </a:t>
            </a:r>
            <a:r>
              <a:rPr lang="en-US" sz="1800" b="0" dirty="0">
                <a:solidFill>
                  <a:srgbClr val="454D54"/>
                </a:solidFill>
              </a:rPr>
              <a:t>Retrieved from</a:t>
            </a:r>
          </a:p>
          <a:p>
            <a:pPr marL="45720" indent="0">
              <a:lnSpc>
                <a:spcPct val="80000"/>
              </a:lnSpc>
              <a:buNone/>
            </a:pPr>
            <a:r>
              <a:rPr lang="en-US" sz="1800" b="0" dirty="0">
                <a:solidFill>
                  <a:srgbClr val="454D54"/>
                </a:solidFill>
              </a:rPr>
              <a:t>    </a:t>
            </a:r>
            <a:r>
              <a:rPr lang="en-US" sz="1800" b="0" u="sng" dirty="0">
                <a:solidFill>
                  <a:srgbClr val="454D54"/>
                </a:solidFill>
              </a:rPr>
              <a:t> </a:t>
            </a:r>
            <a:r>
              <a:rPr lang="en-US" sz="1800" b="0" u="sng" dirty="0">
                <a:solidFill>
                  <a:srgbClr val="454D54"/>
                </a:solidFill>
                <a:hlinkClick r:id="rId4"/>
              </a:rPr>
              <a:t>http://www.tellcolorado.org/uploads/File/CO%20std%20achieve%20&amp;%20teach</a:t>
            </a:r>
            <a:endParaRPr lang="en-US" sz="1800" b="0" u="sng" dirty="0">
              <a:solidFill>
                <a:srgbClr val="454D54"/>
              </a:solidFill>
            </a:endParaRPr>
          </a:p>
          <a:p>
            <a:pPr marL="45720" indent="0">
              <a:lnSpc>
                <a:spcPct val="80000"/>
              </a:lnSpc>
              <a:buNone/>
            </a:pPr>
            <a:r>
              <a:rPr lang="en-US" sz="1800" b="0" dirty="0">
                <a:solidFill>
                  <a:srgbClr val="454D54"/>
                </a:solidFill>
              </a:rPr>
              <a:t>     </a:t>
            </a:r>
            <a:r>
              <a:rPr lang="en-US" sz="1800" b="0" u="sng" dirty="0">
                <a:solidFill>
                  <a:srgbClr val="454D54"/>
                </a:solidFill>
              </a:rPr>
              <a:t>%20retent%20brief%203-14%20v4_to%</a:t>
            </a:r>
            <a:r>
              <a:rPr lang="en-US" sz="1800" b="0" u="sng" dirty="0" smtClean="0">
                <a:solidFill>
                  <a:srgbClr val="454D54"/>
                </a:solidFill>
              </a:rPr>
              <a:t>20client.pdf</a:t>
            </a:r>
          </a:p>
          <a:p>
            <a:pPr marL="45720" indent="0">
              <a:lnSpc>
                <a:spcPct val="80000"/>
              </a:lnSpc>
              <a:buNone/>
            </a:pPr>
            <a:endParaRPr lang="en-US" sz="1800" b="0" u="sng" dirty="0">
              <a:solidFill>
                <a:schemeClr val="accent1">
                  <a:lumMod val="50000"/>
                </a:schemeClr>
              </a:solidFill>
            </a:endParaRPr>
          </a:p>
          <a:p>
            <a:endParaRPr lang="en-US" sz="1800" b="0" dirty="0">
              <a:solidFill>
                <a:srgbClr val="1F4669"/>
              </a:solidFill>
            </a:endParaRPr>
          </a:p>
          <a:p>
            <a:endParaRPr lang="en-US" sz="1800" dirty="0" smtClean="0"/>
          </a:p>
          <a:p>
            <a:pPr marL="45720" indent="0">
              <a:buNone/>
            </a:pPr>
            <a:endParaRPr lang="en-US" sz="1800" dirty="0" smtClean="0"/>
          </a:p>
        </p:txBody>
      </p:sp>
      <p:sp>
        <p:nvSpPr>
          <p:cNvPr id="3" name="Title 2"/>
          <p:cNvSpPr>
            <a:spLocks noGrp="1"/>
          </p:cNvSpPr>
          <p:nvPr>
            <p:ph type="title"/>
          </p:nvPr>
        </p:nvSpPr>
        <p:spPr/>
        <p:txBody>
          <a:bodyPr/>
          <a:lstStyle/>
          <a:p>
            <a:r>
              <a:rPr lang="en-US" dirty="0">
                <a:latin typeface="Museo 500"/>
                <a:cs typeface="Museo 500"/>
              </a:rPr>
              <a:t>References</a:t>
            </a:r>
            <a:endParaRPr lang="en-US" dirty="0">
              <a:solidFill>
                <a:srgbClr val="EDEBE4"/>
              </a:solidFill>
              <a:latin typeface="Palatino Linotype" pitchFamily="18" charset="0"/>
            </a:endParaRPr>
          </a:p>
        </p:txBody>
      </p:sp>
    </p:spTree>
    <p:extLst>
      <p:ext uri="{BB962C8B-B14F-4D97-AF65-F5344CB8AC3E}">
        <p14:creationId xmlns:p14="http://schemas.microsoft.com/office/powerpoint/2010/main" val="331196232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84111"/>
            <a:ext cx="9143999" cy="5588000"/>
          </a:xfrm>
        </p:spPr>
        <p:txBody>
          <a:bodyPr/>
          <a:lstStyle/>
          <a:p>
            <a:pPr marL="45720" indent="0">
              <a:lnSpc>
                <a:spcPct val="80000"/>
              </a:lnSpc>
              <a:buNone/>
            </a:pPr>
            <a:endParaRPr lang="en-US" sz="1800" b="0" u="sng" dirty="0">
              <a:solidFill>
                <a:schemeClr val="accent1">
                  <a:lumMod val="50000"/>
                </a:schemeClr>
              </a:solidFill>
            </a:endParaRPr>
          </a:p>
          <a:p>
            <a:pPr>
              <a:lnSpc>
                <a:spcPct val="80000"/>
              </a:lnSpc>
            </a:pPr>
            <a:r>
              <a:rPr lang="en-US" sz="1800" b="0" dirty="0">
                <a:solidFill>
                  <a:srgbClr val="454D54"/>
                </a:solidFill>
              </a:rPr>
              <a:t>Simon, B. S. (2001). Family involvement in high school: Predictors and effects. </a:t>
            </a:r>
            <a:r>
              <a:rPr lang="en-US" sz="1800" b="0" i="1" dirty="0">
                <a:solidFill>
                  <a:srgbClr val="454D54"/>
                </a:solidFill>
              </a:rPr>
              <a:t>NASSP Bulletin, </a:t>
            </a:r>
            <a:r>
              <a:rPr lang="en-US" sz="1800" b="0" i="1" dirty="0" smtClean="0">
                <a:solidFill>
                  <a:srgbClr val="454D54"/>
                </a:solidFill>
              </a:rPr>
              <a:t>85 </a:t>
            </a:r>
            <a:r>
              <a:rPr lang="en-US" sz="1800" b="0" dirty="0" smtClean="0">
                <a:solidFill>
                  <a:srgbClr val="454D54"/>
                </a:solidFill>
              </a:rPr>
              <a:t>(</a:t>
            </a:r>
            <a:r>
              <a:rPr lang="en-US" sz="1800" b="0" dirty="0">
                <a:solidFill>
                  <a:srgbClr val="454D54"/>
                </a:solidFill>
              </a:rPr>
              <a:t>627</a:t>
            </a:r>
            <a:r>
              <a:rPr lang="en-US" sz="1800" b="0" i="1" dirty="0">
                <a:solidFill>
                  <a:srgbClr val="454D54"/>
                </a:solidFill>
              </a:rPr>
              <a:t>), </a:t>
            </a:r>
            <a:r>
              <a:rPr lang="en-US" sz="1800" b="0" dirty="0">
                <a:solidFill>
                  <a:srgbClr val="454D54"/>
                </a:solidFill>
              </a:rPr>
              <a:t>8-19. </a:t>
            </a:r>
            <a:endParaRPr lang="en-US" sz="1800" b="0" dirty="0" smtClean="0">
              <a:solidFill>
                <a:srgbClr val="454D54"/>
              </a:solidFill>
            </a:endParaRPr>
          </a:p>
          <a:p>
            <a:pPr>
              <a:lnSpc>
                <a:spcPct val="80000"/>
              </a:lnSpc>
            </a:pPr>
            <a:endParaRPr lang="en-US" sz="1800" b="0" dirty="0">
              <a:solidFill>
                <a:srgbClr val="454D54"/>
              </a:solidFill>
            </a:endParaRPr>
          </a:p>
          <a:p>
            <a:r>
              <a:rPr lang="en-US" sz="1800" b="0" dirty="0">
                <a:solidFill>
                  <a:srgbClr val="454D54"/>
                </a:solidFill>
              </a:rPr>
              <a:t>Trivette, C.M., Dunst, C.J., Hamby, D.W. &amp; O’Herin, C. E. (2009). Characteristics and </a:t>
            </a:r>
            <a:r>
              <a:rPr lang="en-US" sz="1800" b="0" dirty="0" smtClean="0">
                <a:solidFill>
                  <a:srgbClr val="454D54"/>
                </a:solidFill>
              </a:rPr>
              <a:t>consequences </a:t>
            </a:r>
            <a:r>
              <a:rPr lang="en-US" sz="1800" b="0" dirty="0">
                <a:solidFill>
                  <a:srgbClr val="454D54"/>
                </a:solidFill>
              </a:rPr>
              <a:t>of adult learning methods and strategies</a:t>
            </a:r>
            <a:r>
              <a:rPr lang="en-US" sz="1800" b="0" i="1" dirty="0">
                <a:solidFill>
                  <a:srgbClr val="454D54"/>
                </a:solidFill>
              </a:rPr>
              <a:t>. Winterberry Research Syntheses, 2(2), </a:t>
            </a:r>
            <a:r>
              <a:rPr lang="en-US" sz="1800" b="0" dirty="0">
                <a:solidFill>
                  <a:srgbClr val="454D54"/>
                </a:solidFill>
              </a:rPr>
              <a:t>31-33.</a:t>
            </a:r>
          </a:p>
          <a:p>
            <a:pPr marL="45720" indent="0">
              <a:buNone/>
            </a:pPr>
            <a:endParaRPr lang="en-US" sz="1800" b="0" dirty="0" smtClean="0">
              <a:solidFill>
                <a:srgbClr val="454D54"/>
              </a:solidFill>
            </a:endParaRPr>
          </a:p>
          <a:p>
            <a:r>
              <a:rPr lang="en-US" sz="1800" b="0" dirty="0" smtClean="0">
                <a:solidFill>
                  <a:srgbClr val="454D54"/>
                </a:solidFill>
              </a:rPr>
              <a:t>U.S</a:t>
            </a:r>
            <a:r>
              <a:rPr lang="en-US" sz="1800" b="0" dirty="0">
                <a:solidFill>
                  <a:srgbClr val="454D54"/>
                </a:solidFill>
              </a:rPr>
              <a:t>. Department of Education (2013). </a:t>
            </a:r>
            <a:r>
              <a:rPr lang="en-US" sz="1800" b="0" i="1" dirty="0">
                <a:solidFill>
                  <a:srgbClr val="454D54"/>
                </a:solidFill>
              </a:rPr>
              <a:t>Partners in education: A dual capacity building framework for family-school partnerships. </a:t>
            </a:r>
            <a:r>
              <a:rPr lang="en-US" sz="1800" b="0" dirty="0">
                <a:solidFill>
                  <a:srgbClr val="454D54"/>
                </a:solidFill>
              </a:rPr>
              <a:t>Washington, DC: Author. Retrieved from </a:t>
            </a:r>
            <a:r>
              <a:rPr lang="en-US" sz="1800" b="0" u="sng" dirty="0">
                <a:solidFill>
                  <a:srgbClr val="454D54"/>
                </a:solidFill>
                <a:hlinkClick r:id="rId3"/>
              </a:rPr>
              <a:t>http://www2.ed.gov/documents/family-community/partners-</a:t>
            </a:r>
            <a:r>
              <a:rPr lang="en-US" sz="1800" b="0" u="sng" dirty="0" smtClean="0">
                <a:solidFill>
                  <a:srgbClr val="454D54"/>
                </a:solidFill>
                <a:hlinkClick r:id="rId3"/>
              </a:rPr>
              <a:t>education.pdf</a:t>
            </a:r>
            <a:endParaRPr lang="en-US" sz="1800" b="0" u="sng" dirty="0" smtClean="0">
              <a:solidFill>
                <a:srgbClr val="454D54"/>
              </a:solidFill>
            </a:endParaRPr>
          </a:p>
          <a:p>
            <a:pPr marL="45720" indent="0">
              <a:buNone/>
            </a:pPr>
            <a:endParaRPr lang="en-US" sz="1800" b="0" dirty="0">
              <a:solidFill>
                <a:srgbClr val="454D54"/>
              </a:solidFill>
            </a:endParaRPr>
          </a:p>
          <a:p>
            <a:r>
              <a:rPr lang="en-US" sz="1800" b="0" dirty="0"/>
              <a:t>Van Voorhis, F (2011). Maximum homework impact: Optimizing time, purpose, communications, and collaboration.</a:t>
            </a:r>
            <a:r>
              <a:rPr lang="en-US" sz="1800" b="0" i="1" dirty="0"/>
              <a:t> </a:t>
            </a:r>
            <a:r>
              <a:rPr lang="en-US" sz="1800" b="0" dirty="0"/>
              <a:t>In Redding, S., Murphy, M., &amp; Sheley, P. (Eds.)</a:t>
            </a:r>
            <a:r>
              <a:rPr lang="en-US" sz="1800" b="0" i="1" dirty="0"/>
              <a:t> Handbook on family and community engagement </a:t>
            </a:r>
            <a:r>
              <a:rPr lang="en-US" sz="1800" b="0" dirty="0"/>
              <a:t>(pp. 21-28). Lincoln, IL: Academic Development Institution.</a:t>
            </a:r>
            <a:r>
              <a:rPr lang="en-US" sz="1800" dirty="0"/>
              <a:t> </a:t>
            </a:r>
            <a:endParaRPr lang="en-US" sz="1800" dirty="0" smtClean="0"/>
          </a:p>
          <a:p>
            <a:pPr marL="45720" indent="0">
              <a:buNone/>
            </a:pPr>
            <a:endParaRPr lang="en-US" sz="1800" b="0" dirty="0">
              <a:solidFill>
                <a:srgbClr val="454D54"/>
              </a:solidFill>
            </a:endParaRPr>
          </a:p>
          <a:p>
            <a:r>
              <a:rPr lang="en-US" sz="1800" b="0" dirty="0">
                <a:solidFill>
                  <a:srgbClr val="454D54"/>
                </a:solidFill>
              </a:rPr>
              <a:t>Weiss, H., &amp; Lopez, M.E. (2015). Engage families for anywhere, anytime </a:t>
            </a:r>
            <a:r>
              <a:rPr lang="en-US" sz="1800" b="0" dirty="0" smtClean="0">
                <a:solidFill>
                  <a:srgbClr val="454D54"/>
                </a:solidFill>
              </a:rPr>
              <a:t>learning.                   </a:t>
            </a:r>
            <a:r>
              <a:rPr lang="en-US" sz="1800" b="0" i="1" dirty="0" smtClean="0">
                <a:solidFill>
                  <a:srgbClr val="454D54"/>
                </a:solidFill>
              </a:rPr>
              <a:t>Phi </a:t>
            </a:r>
            <a:r>
              <a:rPr lang="en-US" sz="1800" b="0" i="1" dirty="0">
                <a:solidFill>
                  <a:srgbClr val="454D54"/>
                </a:solidFill>
              </a:rPr>
              <a:t>Delta Kappan. 96(7), </a:t>
            </a:r>
            <a:r>
              <a:rPr lang="en-US" sz="1800" b="0" dirty="0">
                <a:solidFill>
                  <a:srgbClr val="454D54"/>
                </a:solidFill>
              </a:rPr>
              <a:t>14-19.</a:t>
            </a:r>
          </a:p>
          <a:p>
            <a:endParaRPr lang="en-US" sz="1800" dirty="0">
              <a:solidFill>
                <a:srgbClr val="454D54"/>
              </a:solidFill>
            </a:endParaRPr>
          </a:p>
        </p:txBody>
      </p:sp>
      <p:sp>
        <p:nvSpPr>
          <p:cNvPr id="3" name="Title 2"/>
          <p:cNvSpPr>
            <a:spLocks noGrp="1"/>
          </p:cNvSpPr>
          <p:nvPr>
            <p:ph type="title"/>
          </p:nvPr>
        </p:nvSpPr>
        <p:spPr/>
        <p:txBody>
          <a:bodyPr/>
          <a:lstStyle/>
          <a:p>
            <a:r>
              <a:rPr lang="en-US" dirty="0">
                <a:latin typeface="Museo 500"/>
                <a:cs typeface="Museo 500"/>
              </a:rPr>
              <a:t>References</a:t>
            </a:r>
            <a:endParaRPr lang="en-US" dirty="0">
              <a:solidFill>
                <a:srgbClr val="EDEBE4"/>
              </a:solidFill>
              <a:latin typeface="Palatino Linotype" pitchFamily="18" charset="0"/>
            </a:endParaRPr>
          </a:p>
        </p:txBody>
      </p:sp>
    </p:spTree>
    <p:extLst>
      <p:ext uri="{BB962C8B-B14F-4D97-AF65-F5344CB8AC3E}">
        <p14:creationId xmlns:p14="http://schemas.microsoft.com/office/powerpoint/2010/main" val="10557318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591733"/>
            <a:ext cx="8407893" cy="4534746"/>
          </a:xfrm>
        </p:spPr>
        <p:txBody>
          <a:bodyPr/>
          <a:lstStyle/>
          <a:p>
            <a:r>
              <a:rPr lang="en-US" dirty="0" smtClean="0"/>
              <a:t>Step One: ENSURE SHARED MTSS AND FSCP KNOWLEDGE OF THE WHAT, WHY, WHO, WHEN, AND HOW</a:t>
            </a:r>
          </a:p>
          <a:p>
            <a:pPr marL="320040" lvl="1" indent="0">
              <a:buNone/>
            </a:pPr>
            <a:r>
              <a:rPr lang="en-US" sz="1800" dirty="0" smtClean="0"/>
              <a:t>Partners benefit from sharing </a:t>
            </a:r>
            <a:r>
              <a:rPr lang="en-US" sz="1800" dirty="0"/>
              <a:t>the </a:t>
            </a:r>
            <a:r>
              <a:rPr lang="en-US" sz="1800" dirty="0" smtClean="0"/>
              <a:t>same evidence and understanding of effective collaboration to support student learning. </a:t>
            </a:r>
          </a:p>
          <a:p>
            <a:pPr marL="45720" indent="0">
              <a:buNone/>
            </a:pPr>
            <a:endParaRPr lang="en-US" dirty="0"/>
          </a:p>
          <a:p>
            <a:r>
              <a:rPr lang="en-US" dirty="0" smtClean="0"/>
              <a:t>Step Two: USE DATA TO CREATE MULTI-TIERED FSCP ACTION PLANS</a:t>
            </a:r>
          </a:p>
          <a:p>
            <a:pPr marL="320040" lvl="1" indent="0">
              <a:buNone/>
            </a:pPr>
            <a:r>
              <a:rPr lang="en-US" sz="1800" dirty="0" smtClean="0"/>
              <a:t>Partners continuously improve their collaborative efforts when they use data to strategically plan, evaluate, and revise goals.</a:t>
            </a:r>
          </a:p>
          <a:p>
            <a:endParaRPr lang="en-US" dirty="0"/>
          </a:p>
          <a:p>
            <a:r>
              <a:rPr lang="en-US" dirty="0" smtClean="0"/>
              <a:t>Step Three: ADAPT MULTI-TIERED FSCP TOOLS, INCLUDING SPECIFIC SPECIAL EDUCATION SUPPORTS</a:t>
            </a:r>
          </a:p>
          <a:p>
            <a:pPr marL="320040" lvl="1" indent="0">
              <a:buNone/>
            </a:pPr>
            <a:r>
              <a:rPr lang="en-US" sz="1800" dirty="0"/>
              <a:t>Partners can be efficient, timely, and strategic when they access specific                  resources and apply those supports to their sites or situations. </a:t>
            </a:r>
          </a:p>
          <a:p>
            <a:pPr marL="320040" lvl="1" indent="0">
              <a:buNone/>
            </a:pPr>
            <a:r>
              <a:rPr lang="en-US" sz="1800" dirty="0" smtClean="0"/>
              <a:t> </a:t>
            </a:r>
          </a:p>
          <a:p>
            <a:endParaRPr lang="en-US" dirty="0"/>
          </a:p>
          <a:p>
            <a:endParaRPr lang="en-US" dirty="0" smtClean="0"/>
          </a:p>
          <a:p>
            <a:endParaRPr lang="en-US" dirty="0"/>
          </a:p>
        </p:txBody>
      </p:sp>
      <p:sp>
        <p:nvSpPr>
          <p:cNvPr id="3" name="Title 2"/>
          <p:cNvSpPr>
            <a:spLocks noGrp="1"/>
          </p:cNvSpPr>
          <p:nvPr>
            <p:ph type="title"/>
          </p:nvPr>
        </p:nvSpPr>
        <p:spPr>
          <a:xfrm>
            <a:off x="381000" y="541867"/>
            <a:ext cx="8381260" cy="868374"/>
          </a:xfrm>
        </p:spPr>
        <p:txBody>
          <a:bodyPr/>
          <a:lstStyle/>
          <a:p>
            <a:r>
              <a:rPr lang="en-US" sz="3200" dirty="0" smtClean="0"/>
              <a:t>MTSS FSCP Implementation Guide</a:t>
            </a:r>
            <a:br>
              <a:rPr lang="en-US" sz="3200" dirty="0" smtClean="0"/>
            </a:br>
            <a:r>
              <a:rPr lang="en-US" sz="3200" dirty="0" smtClean="0"/>
              <a:t>Three Steps</a:t>
            </a:r>
            <a:br>
              <a:rPr lang="en-US" sz="3200" dirty="0" smtClean="0"/>
            </a:br>
            <a:endParaRPr lang="en-US" sz="3200" dirty="0"/>
          </a:p>
        </p:txBody>
      </p:sp>
    </p:spTree>
    <p:extLst>
      <p:ext uri="{BB962C8B-B14F-4D97-AF65-F5344CB8AC3E}">
        <p14:creationId xmlns:p14="http://schemas.microsoft.com/office/powerpoint/2010/main" val="2126688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3773" y="1719071"/>
            <a:ext cx="8980226" cy="4407408"/>
          </a:xfrm>
        </p:spPr>
        <p:txBody>
          <a:bodyPr/>
          <a:lstStyle/>
          <a:p>
            <a:pPr marL="45720" indent="0" algn="ctr">
              <a:buNone/>
            </a:pPr>
            <a:r>
              <a:rPr lang="en-US" sz="2000" b="0" dirty="0" smtClean="0"/>
              <a:t> </a:t>
            </a:r>
            <a:r>
              <a:rPr lang="en-US" sz="2800" dirty="0" smtClean="0"/>
              <a:t>For each step,</a:t>
            </a:r>
            <a:r>
              <a:rPr lang="en-US" sz="2800" i="1" dirty="0" smtClean="0"/>
              <a:t> </a:t>
            </a:r>
            <a:r>
              <a:rPr lang="en-US" sz="2800" dirty="0" smtClean="0"/>
              <a:t>the</a:t>
            </a:r>
            <a:r>
              <a:rPr lang="en-US" sz="2800" i="1" dirty="0" smtClean="0"/>
              <a:t> Implementation Guide</a:t>
            </a:r>
            <a:r>
              <a:rPr lang="en-US" sz="2800" dirty="0" smtClean="0"/>
              <a:t> includes:</a:t>
            </a:r>
            <a:r>
              <a:rPr lang="en-US" sz="2000" b="0" dirty="0" smtClean="0"/>
              <a:t> </a:t>
            </a:r>
            <a:endParaRPr lang="en-US" sz="2000" b="0" dirty="0"/>
          </a:p>
          <a:p>
            <a:pPr marL="45720" indent="0">
              <a:buNone/>
            </a:pPr>
            <a:r>
              <a:rPr lang="en-US" b="0" dirty="0" smtClean="0"/>
              <a:t>A. Information			</a:t>
            </a:r>
          </a:p>
          <a:p>
            <a:pPr lvl="2"/>
            <a:r>
              <a:rPr lang="en-US" sz="2400" dirty="0" smtClean="0"/>
              <a:t>Articles, Research Briefs</a:t>
            </a:r>
          </a:p>
          <a:p>
            <a:pPr lvl="2"/>
            <a:r>
              <a:rPr lang="en-US" sz="2400" dirty="0" smtClean="0"/>
              <a:t>Tools, Data Sources</a:t>
            </a:r>
            <a:endParaRPr lang="en-US" sz="2400" b="0" dirty="0" smtClean="0"/>
          </a:p>
          <a:p>
            <a:pPr marL="45720" indent="0">
              <a:buNone/>
            </a:pPr>
            <a:r>
              <a:rPr lang="en-US" b="0" dirty="0" smtClean="0"/>
              <a:t>B.  Demonstration</a:t>
            </a:r>
          </a:p>
          <a:p>
            <a:pPr lvl="2"/>
            <a:r>
              <a:rPr lang="en-US" sz="2400" dirty="0" smtClean="0"/>
              <a:t>Videos</a:t>
            </a:r>
          </a:p>
          <a:p>
            <a:pPr lvl="2"/>
            <a:r>
              <a:rPr lang="en-US" sz="2400" dirty="0" smtClean="0"/>
              <a:t>Stories From the Field</a:t>
            </a:r>
          </a:p>
          <a:p>
            <a:pPr marL="45720" indent="0">
              <a:buNone/>
            </a:pPr>
            <a:r>
              <a:rPr lang="en-US" b="0" dirty="0" smtClean="0"/>
              <a:t>C. Application</a:t>
            </a:r>
          </a:p>
          <a:p>
            <a:pPr lvl="2"/>
            <a:r>
              <a:rPr lang="en-US" sz="2400" dirty="0" smtClean="0"/>
              <a:t>Activities Applied</a:t>
            </a:r>
            <a:r>
              <a:rPr lang="en-US" sz="2400" b="0" dirty="0" smtClean="0"/>
              <a:t> to Site, Situation </a:t>
            </a:r>
          </a:p>
          <a:p>
            <a:pPr marL="45720" indent="0">
              <a:buNone/>
            </a:pPr>
            <a:r>
              <a:rPr lang="en-US" b="0" dirty="0" smtClean="0"/>
              <a:t>D. Resources				</a:t>
            </a:r>
          </a:p>
          <a:p>
            <a:pPr lvl="2"/>
            <a:r>
              <a:rPr lang="en-US" sz="2400" dirty="0" smtClean="0"/>
              <a:t>Documents, Websites, Organizations, and Books</a:t>
            </a:r>
            <a:endParaRPr lang="en-US" sz="2400" b="0" dirty="0" smtClean="0"/>
          </a:p>
          <a:p>
            <a:pPr lvl="2"/>
            <a:endParaRPr lang="en-US" sz="2400" b="0" dirty="0"/>
          </a:p>
          <a:p>
            <a:pPr lvl="2"/>
            <a:endParaRPr lang="en-US" sz="2400" b="0" dirty="0"/>
          </a:p>
        </p:txBody>
      </p:sp>
      <p:sp>
        <p:nvSpPr>
          <p:cNvPr id="3" name="Title 2"/>
          <p:cNvSpPr>
            <a:spLocks noGrp="1"/>
          </p:cNvSpPr>
          <p:nvPr>
            <p:ph type="title"/>
          </p:nvPr>
        </p:nvSpPr>
        <p:spPr/>
        <p:txBody>
          <a:bodyPr/>
          <a:lstStyle/>
          <a:p>
            <a:r>
              <a:rPr lang="en-US" dirty="0" smtClean="0"/>
              <a:t>MTSS FSCP Implementation Guide</a:t>
            </a:r>
            <a:br>
              <a:rPr lang="en-US" dirty="0" smtClean="0"/>
            </a:br>
            <a:r>
              <a:rPr lang="en-US" dirty="0" smtClean="0"/>
              <a:t>Four Areas of Study</a:t>
            </a:r>
            <a:br>
              <a:rPr lang="en-US" dirty="0" smtClean="0"/>
            </a:br>
            <a:r>
              <a:rPr lang="en-US" sz="1800" dirty="0" smtClean="0"/>
              <a:t>              </a:t>
            </a:r>
            <a:endParaRPr lang="en-US" dirty="0"/>
          </a:p>
        </p:txBody>
      </p:sp>
      <p:pic>
        <p:nvPicPr>
          <p:cNvPr id="6" name="Picture 5"/>
          <p:cNvPicPr/>
          <p:nvPr/>
        </p:nvPicPr>
        <p:blipFill>
          <a:blip r:embed="rId3" cstate="email">
            <a:extLst>
              <a:ext uri="{28A0092B-C50C-407E-A947-70E740481C1C}">
                <a14:useLocalDpi xmlns:a14="http://schemas.microsoft.com/office/drawing/2010/main" val="0"/>
              </a:ext>
            </a:extLst>
          </a:blip>
          <a:stretch>
            <a:fillRect/>
          </a:stretch>
        </p:blipFill>
        <p:spPr>
          <a:xfrm>
            <a:off x="4470084" y="2374899"/>
            <a:ext cx="965834" cy="698501"/>
          </a:xfrm>
          <a:prstGeom prst="rect">
            <a:avLst/>
          </a:prstGeom>
        </p:spPr>
      </p:pic>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4470083" y="3689350"/>
            <a:ext cx="698818" cy="577850"/>
          </a:xfrm>
          <a:prstGeom prst="rect">
            <a:avLst/>
          </a:prstGeom>
          <a:noFill/>
          <a:ln>
            <a:noFill/>
          </a:ln>
        </p:spPr>
      </p:pic>
      <p:pic>
        <p:nvPicPr>
          <p:cNvPr id="10" name="Picture 9"/>
          <p:cNvPicPr/>
          <p:nvPr/>
        </p:nvPicPr>
        <p:blipFill>
          <a:blip r:embed="rId5">
            <a:extLst>
              <a:ext uri="{28A0092B-C50C-407E-A947-70E740481C1C}">
                <a14:useLocalDpi xmlns:a14="http://schemas.microsoft.com/office/drawing/2010/main" val="0"/>
              </a:ext>
            </a:extLst>
          </a:blip>
          <a:srcRect/>
          <a:stretch>
            <a:fillRect/>
          </a:stretch>
        </p:blipFill>
        <p:spPr bwMode="auto">
          <a:xfrm>
            <a:off x="4578821" y="4552950"/>
            <a:ext cx="971867" cy="857250"/>
          </a:xfrm>
          <a:prstGeom prst="rect">
            <a:avLst/>
          </a:prstGeom>
          <a:noFill/>
          <a:ln>
            <a:noFill/>
          </a:ln>
        </p:spPr>
      </p:pic>
      <p:pic>
        <p:nvPicPr>
          <p:cNvPr id="11" name="Picture 10"/>
          <p:cNvPicPr/>
          <p:nvPr/>
        </p:nvPicPr>
        <p:blipFill>
          <a:blip r:embed="rId6">
            <a:extLst>
              <a:ext uri="{28A0092B-C50C-407E-A947-70E740481C1C}">
                <a14:useLocalDpi xmlns:a14="http://schemas.microsoft.com/office/drawing/2010/main" val="0"/>
              </a:ext>
            </a:extLst>
          </a:blip>
          <a:srcRect/>
          <a:stretch>
            <a:fillRect/>
          </a:stretch>
        </p:blipFill>
        <p:spPr bwMode="auto">
          <a:xfrm>
            <a:off x="4578821" y="5753100"/>
            <a:ext cx="857096" cy="595312"/>
          </a:xfrm>
          <a:prstGeom prst="rect">
            <a:avLst/>
          </a:prstGeom>
          <a:noFill/>
          <a:ln>
            <a:noFill/>
          </a:ln>
        </p:spPr>
      </p:pic>
    </p:spTree>
    <p:extLst>
      <p:ext uri="{BB962C8B-B14F-4D97-AF65-F5344CB8AC3E}">
        <p14:creationId xmlns:p14="http://schemas.microsoft.com/office/powerpoint/2010/main" val="11328272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719071"/>
            <a:ext cx="9045222" cy="4407408"/>
          </a:xfrm>
        </p:spPr>
        <p:txBody>
          <a:bodyPr/>
          <a:lstStyle/>
          <a:p>
            <a:pPr marL="45720" indent="0" algn="ctr">
              <a:buNone/>
            </a:pPr>
            <a:r>
              <a:rPr lang="en-US" sz="2000" dirty="0" smtClean="0"/>
              <a:t>Partners </a:t>
            </a:r>
            <a:r>
              <a:rPr lang="en-US" sz="2000" dirty="0"/>
              <a:t>benefit from sharing the same evidence and </a:t>
            </a:r>
            <a:r>
              <a:rPr lang="en-US" sz="2000" dirty="0" smtClean="0"/>
              <a:t>understanding of effective collaboration </a:t>
            </a:r>
            <a:r>
              <a:rPr lang="en-US" sz="2000" dirty="0"/>
              <a:t>to </a:t>
            </a:r>
            <a:r>
              <a:rPr lang="en-US" sz="2000" dirty="0" smtClean="0"/>
              <a:t>support student </a:t>
            </a:r>
            <a:r>
              <a:rPr lang="en-US" sz="2000" dirty="0"/>
              <a:t>learning. </a:t>
            </a:r>
          </a:p>
          <a:p>
            <a:pPr marL="45720" indent="0">
              <a:buNone/>
            </a:pPr>
            <a:endParaRPr lang="en-US" sz="2000" dirty="0" smtClean="0"/>
          </a:p>
          <a:p>
            <a:r>
              <a:rPr lang="en-US" sz="1800" b="0" dirty="0" smtClean="0"/>
              <a:t>This Step includes information on the following:</a:t>
            </a:r>
          </a:p>
          <a:p>
            <a:pPr lvl="2"/>
            <a:r>
              <a:rPr lang="en-US" sz="1800" dirty="0" smtClean="0"/>
              <a:t>Multi-Tiered System of Supports (MTSS) </a:t>
            </a:r>
          </a:p>
          <a:p>
            <a:pPr lvl="2"/>
            <a:r>
              <a:rPr lang="en-US" sz="1800" dirty="0" smtClean="0"/>
              <a:t>Family, School, and </a:t>
            </a:r>
            <a:r>
              <a:rPr lang="en-US" sz="1800" smtClean="0"/>
              <a:t>Community Partnering (FSCP)</a:t>
            </a:r>
            <a:endParaRPr lang="en-US" sz="1800" dirty="0" smtClean="0"/>
          </a:p>
          <a:p>
            <a:pPr lvl="3"/>
            <a:r>
              <a:rPr lang="en-US" b="0" dirty="0" smtClean="0"/>
              <a:t>WHAT</a:t>
            </a:r>
          </a:p>
          <a:p>
            <a:pPr lvl="3"/>
            <a:r>
              <a:rPr lang="en-US" dirty="0" smtClean="0"/>
              <a:t>WHY </a:t>
            </a:r>
          </a:p>
          <a:p>
            <a:pPr lvl="3"/>
            <a:r>
              <a:rPr lang="en-US" b="0" dirty="0" smtClean="0"/>
              <a:t>WHO</a:t>
            </a:r>
          </a:p>
          <a:p>
            <a:pPr lvl="3"/>
            <a:r>
              <a:rPr lang="en-US" dirty="0" smtClean="0"/>
              <a:t>WHEN</a:t>
            </a:r>
          </a:p>
          <a:p>
            <a:pPr lvl="3"/>
            <a:r>
              <a:rPr lang="en-US" b="0" dirty="0" smtClean="0"/>
              <a:t>HOW</a:t>
            </a:r>
          </a:p>
          <a:p>
            <a:pPr marL="914400" lvl="3" indent="0">
              <a:buNone/>
            </a:pPr>
            <a:endParaRPr lang="en-US" b="0" dirty="0" smtClean="0"/>
          </a:p>
          <a:p>
            <a:r>
              <a:rPr lang="en-US" sz="1800" b="0" dirty="0" smtClean="0"/>
              <a:t>This overview presentation includes slides and presentation notes which can be                 used by school communities.                        </a:t>
            </a:r>
          </a:p>
          <a:p>
            <a:pPr marL="45720" indent="0">
              <a:buNone/>
            </a:pPr>
            <a:endParaRPr lang="en-US" b="0" dirty="0" smtClean="0"/>
          </a:p>
          <a:p>
            <a:endParaRPr lang="en-US" b="0" dirty="0"/>
          </a:p>
        </p:txBody>
      </p:sp>
      <p:sp>
        <p:nvSpPr>
          <p:cNvPr id="3" name="Title 2"/>
          <p:cNvSpPr>
            <a:spLocks noGrp="1"/>
          </p:cNvSpPr>
          <p:nvPr>
            <p:ph type="title"/>
          </p:nvPr>
        </p:nvSpPr>
        <p:spPr>
          <a:xfrm>
            <a:off x="381000" y="-169333"/>
            <a:ext cx="8664222" cy="1888403"/>
          </a:xfrm>
        </p:spPr>
        <p:txBody>
          <a:bodyPr/>
          <a:lstStyle/>
          <a:p>
            <a:r>
              <a:rPr lang="en-US" sz="3200" dirty="0" smtClean="0"/>
              <a:t>Step One: ENSURE SHARED MTSS AND FSCP KNOWLEDGE of THE WHAT, WHY, WHO, WHEN, AND HOW</a:t>
            </a:r>
            <a:endParaRPr lang="en-US" sz="3200" dirty="0"/>
          </a:p>
        </p:txBody>
      </p:sp>
    </p:spTree>
    <p:extLst>
      <p:ext uri="{BB962C8B-B14F-4D97-AF65-F5344CB8AC3E}">
        <p14:creationId xmlns:p14="http://schemas.microsoft.com/office/powerpoint/2010/main" val="19891468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DE THEME">
  <a:themeElements>
    <a:clrScheme name="BCo CDE MS Color Palette FINAL">
      <a:dk1>
        <a:srgbClr val="5C6670"/>
      </a:dk1>
      <a:lt1>
        <a:sysClr val="window" lastClr="FFFFFF"/>
      </a:lt1>
      <a:dk2>
        <a:srgbClr val="8FC6E8"/>
      </a:dk2>
      <a:lt2>
        <a:srgbClr val="D3CCBC"/>
      </a:lt2>
      <a:accent1>
        <a:srgbClr val="488BC9"/>
      </a:accent1>
      <a:accent2>
        <a:srgbClr val="FFC846"/>
      </a:accent2>
      <a:accent3>
        <a:srgbClr val="8DC63F"/>
      </a:accent3>
      <a:accent4>
        <a:srgbClr val="6D3A5D"/>
      </a:accent4>
      <a:accent5>
        <a:srgbClr val="46797A"/>
      </a:accent5>
      <a:accent6>
        <a:srgbClr val="EF7521"/>
      </a:accent6>
      <a:hlink>
        <a:srgbClr val="101E8E"/>
      </a:hlink>
      <a:folHlink>
        <a:srgbClr val="1837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CDE THEME.thmx</Template>
  <TotalTime>8813</TotalTime>
  <Words>9489</Words>
  <Application>Microsoft Macintosh PowerPoint</Application>
  <PresentationFormat>On-screen Show (4:3)</PresentationFormat>
  <Paragraphs>1093</Paragraphs>
  <Slides>67</Slides>
  <Notes>67</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CDE THEME</vt:lpstr>
      <vt:lpstr>  Multi-Tiered System of Supports (MTSS) Family, School, and Community Partnering (FSCP) Implementation Guide Supporting Every Student’s Learning    July 2016  Step One: ENSURE SHARED MTSS AND FSCP KNOWLEDGE OF THE WHAT, WHY,WHO, WHEN AND HOW Overview Slides with Presentation Notes</vt:lpstr>
      <vt:lpstr>Apply to Site or Situation</vt:lpstr>
      <vt:lpstr>CDE Strategic Goals: Every Student Every Step of the Way</vt:lpstr>
      <vt:lpstr>MTSS FSCP Implementation Guide:  Outcomes</vt:lpstr>
      <vt:lpstr>Family, School, and Community Partnering Adult Learning</vt:lpstr>
      <vt:lpstr>Closing the FSCP  Implementation Gaps</vt:lpstr>
      <vt:lpstr>MTSS FSCP Implementation Guide Three Steps </vt:lpstr>
      <vt:lpstr>MTSS FSCP Implementation Guide Four Areas of Study               </vt:lpstr>
      <vt:lpstr>Step One: ENSURE SHARED MTSS AND FSCP KNOWLEDGE of THE WHAT, WHY, WHO, WHEN, AND HOW</vt:lpstr>
      <vt:lpstr>  Step One: ENSURE SHARED KNOWLEDGE  Multi-Tiered System of Supports (MTSS)</vt:lpstr>
      <vt:lpstr>Response to Intervention (RtI) Colorado Legislation </vt:lpstr>
      <vt:lpstr>PowerPoint Presentation</vt:lpstr>
      <vt:lpstr>PowerPoint Presentation</vt:lpstr>
      <vt:lpstr>Definition: Multi-Tiered System of Supports (MTSS) in Colorado</vt:lpstr>
      <vt:lpstr>PowerPoint Presentation</vt:lpstr>
      <vt:lpstr>MTSS Definition “chunked out”</vt:lpstr>
      <vt:lpstr>PowerPoint Presentation</vt:lpstr>
      <vt:lpstr>MTSS is Data-Driven (CO MTSS Problem Solving Process)</vt:lpstr>
      <vt:lpstr>PowerPoint Presentation</vt:lpstr>
      <vt:lpstr>Learning Outcomes in MTSS</vt:lpstr>
      <vt:lpstr>Support Matched to Stakeholders’ Needs in MTSS</vt:lpstr>
      <vt:lpstr>   Step One: ENSURE SHARED KNOWLEDGE  What, Why, Who, When, Why and How of Family, School, and Community Partnering</vt:lpstr>
      <vt:lpstr>Family, School, and Community Partnering (FSCP)</vt:lpstr>
      <vt:lpstr>Partnering Principles</vt:lpstr>
      <vt:lpstr>Research-Based Partnering Definitions</vt:lpstr>
      <vt:lpstr>More Partnering Definitions </vt:lpstr>
      <vt:lpstr>Partnering Vocabulary</vt:lpstr>
      <vt:lpstr>Multi-Tiered Family, School, and Community Partnering: Supporting EVERY Student’s Learning</vt:lpstr>
      <vt:lpstr>PowerPoint Presentation</vt:lpstr>
      <vt:lpstr>Welcoming All Families into the School Community</vt:lpstr>
      <vt:lpstr>Communicating Effectively</vt:lpstr>
      <vt:lpstr>Supporting Student Success</vt:lpstr>
      <vt:lpstr>Speaking up for Every Child</vt:lpstr>
      <vt:lpstr>Sharing Power</vt:lpstr>
      <vt:lpstr>Collaborating with the Community</vt:lpstr>
      <vt:lpstr>PowerPoint Presentation</vt:lpstr>
      <vt:lpstr>Dual-Capacity Building Framework:  Families &amp; Educators Both Need…</vt:lpstr>
      <vt:lpstr> Family, School, and Community Partnering (FSCP)</vt:lpstr>
      <vt:lpstr>Research: Time In and Out of School</vt:lpstr>
      <vt:lpstr>Research:  Summary of 50 Years</vt:lpstr>
      <vt:lpstr> Research:  Student Achievement </vt:lpstr>
      <vt:lpstr>Research:  Student Achievement </vt:lpstr>
      <vt:lpstr>Research:  Student Achievement </vt:lpstr>
      <vt:lpstr>Research:  Student Achievement     </vt:lpstr>
      <vt:lpstr>Research:  Student Achievement         </vt:lpstr>
      <vt:lpstr>Research:  Student Achievement </vt:lpstr>
      <vt:lpstr>  Research: Secondary Schools  Personal Contact and Outreach Works! </vt:lpstr>
      <vt:lpstr>Laws: Informed by  Research, Focused on Results</vt:lpstr>
      <vt:lpstr>What is the Shift?</vt:lpstr>
      <vt:lpstr>What is the Shift?</vt:lpstr>
      <vt:lpstr>How is the Shift Applied to Special Education?</vt:lpstr>
      <vt:lpstr> Family, School, and Community Partnering (FSCP)</vt:lpstr>
      <vt:lpstr>Educators, Families, Students, and Community Resources: “On the Team”</vt:lpstr>
      <vt:lpstr>Educators, Families, Students, and Community Resources: “At the Table”</vt:lpstr>
      <vt:lpstr>What About a Partnering “Job Description” That Works? </vt:lpstr>
      <vt:lpstr>Everyone Has a Partnering Role  What Is Yours?</vt:lpstr>
      <vt:lpstr> Family, School, and Community Partnering (FSCP)</vt:lpstr>
      <vt:lpstr>Personal Partnering Calendar: Days, Months, Years, School Career</vt:lpstr>
      <vt:lpstr>Personal Partnering Calendar:  Days, Months, Years, School Career</vt:lpstr>
      <vt:lpstr> Family, School, and Community Partnering (FSCP)</vt:lpstr>
      <vt:lpstr>Apply to Site or Situation</vt:lpstr>
      <vt:lpstr> Family, School, and Community Partnering (FSCP)</vt:lpstr>
      <vt:lpstr>References</vt:lpstr>
      <vt:lpstr>References</vt:lpstr>
      <vt:lpstr>References</vt:lpstr>
      <vt:lpstr>References</vt:lpstr>
      <vt:lpstr>References</vt:lpstr>
    </vt:vector>
  </TitlesOfParts>
  <Company>Colorado State Education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Hunter</dc:creator>
  <cp:lastModifiedBy>Cathy Lines</cp:lastModifiedBy>
  <cp:revision>163</cp:revision>
  <cp:lastPrinted>2015-08-02T14:44:09Z</cp:lastPrinted>
  <dcterms:created xsi:type="dcterms:W3CDTF">2012-07-16T02:29:43Z</dcterms:created>
  <dcterms:modified xsi:type="dcterms:W3CDTF">2016-08-16T13:53:27Z</dcterms:modified>
</cp:coreProperties>
</file>