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338" r:id="rId3"/>
    <p:sldId id="337" r:id="rId4"/>
    <p:sldId id="339" r:id="rId5"/>
    <p:sldId id="336" r:id="rId6"/>
    <p:sldId id="307" r:id="rId7"/>
    <p:sldId id="348" r:id="rId8"/>
    <p:sldId id="341" r:id="rId9"/>
    <p:sldId id="342" r:id="rId10"/>
    <p:sldId id="340" r:id="rId11"/>
    <p:sldId id="346" r:id="rId12"/>
    <p:sldId id="343" r:id="rId13"/>
    <p:sldId id="344" r:id="rId14"/>
    <p:sldId id="273" r:id="rId15"/>
    <p:sldId id="282" r:id="rId16"/>
    <p:sldId id="278" r:id="rId17"/>
    <p:sldId id="285" r:id="rId18"/>
    <p:sldId id="284" r:id="rId19"/>
    <p:sldId id="349" r:id="rId20"/>
    <p:sldId id="274" r:id="rId21"/>
    <p:sldId id="286" r:id="rId22"/>
    <p:sldId id="345" r:id="rId23"/>
    <p:sldId id="350" r:id="rId24"/>
    <p:sldId id="264" r:id="rId25"/>
    <p:sldId id="319" r:id="rId26"/>
    <p:sldId id="351" r:id="rId27"/>
    <p:sldId id="352" r:id="rId28"/>
    <p:sldId id="353" r:id="rId29"/>
    <p:sldId id="288" r:id="rId30"/>
    <p:sldId id="304" r:id="rId31"/>
  </p:sldIdLst>
  <p:sldSz cx="9144000" cy="6858000" type="screen4x3"/>
  <p:notesSz cx="6400800" cy="86868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userDrawn="1">
          <p15:clr>
            <a:srgbClr val="A4A3A4"/>
          </p15:clr>
        </p15:guide>
        <p15:guide id="2" pos="20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630BA-5184-4308-8A5F-0AD8173DBFC5}" v="3" dt="2021-07-28T17:11:07.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0422" autoAdjust="0"/>
  </p:normalViewPr>
  <p:slideViewPr>
    <p:cSldViewPr snapToGrid="0">
      <p:cViewPr>
        <p:scale>
          <a:sx n="40" d="100"/>
          <a:sy n="40" d="100"/>
        </p:scale>
        <p:origin x="1324" y="3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1" d="100"/>
          <a:sy n="91" d="100"/>
        </p:scale>
        <p:origin x="3882" y="90"/>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A394D3-8349-47E0-BE15-6ED5096D9FA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81146BD-567B-4664-876C-1543F9B9795C}">
      <dgm:prSet/>
      <dgm:spPr/>
      <dgm:t>
        <a:bodyPr/>
        <a:lstStyle/>
        <a:p>
          <a:r>
            <a:rPr lang="en-US" b="1" dirty="0">
              <a:solidFill>
                <a:schemeClr val="tx1"/>
              </a:solidFill>
            </a:rPr>
            <a:t>The CDE uses the same categories the OSEP uses for making determinations for states:</a:t>
          </a:r>
        </a:p>
      </dgm:t>
      <dgm:extLst>
        <a:ext uri="{E40237B7-FDA0-4F09-8148-C483321AD2D9}">
          <dgm14:cNvPr xmlns:dgm14="http://schemas.microsoft.com/office/drawing/2010/diagram" id="0" name="" descr="The CDE uses the same categories the OSEP uses for making determinations for states:&#10;Meets Requirements&#10;Needs Assistance&#10;Needs Intervention&#10;Needs Substantial Intervention&#10;"/>
        </a:ext>
      </dgm:extLst>
    </dgm:pt>
    <dgm:pt modelId="{21A64D4A-37F8-4D33-9993-906963BC9922}" type="parTrans" cxnId="{BA7CCB12-5AC8-4CBC-8810-C82493AB268E}">
      <dgm:prSet/>
      <dgm:spPr/>
      <dgm:t>
        <a:bodyPr/>
        <a:lstStyle/>
        <a:p>
          <a:endParaRPr lang="en-US"/>
        </a:p>
      </dgm:t>
    </dgm:pt>
    <dgm:pt modelId="{90153489-330E-4FE0-8FA9-2F6A344F2957}" type="sibTrans" cxnId="{BA7CCB12-5AC8-4CBC-8810-C82493AB268E}">
      <dgm:prSet/>
      <dgm:spPr/>
      <dgm:t>
        <a:bodyPr/>
        <a:lstStyle/>
        <a:p>
          <a:endParaRPr lang="en-US"/>
        </a:p>
      </dgm:t>
    </dgm:pt>
    <dgm:pt modelId="{0C856828-3AD1-4318-91C7-961C6339AD5A}">
      <dgm:prSet/>
      <dgm:spPr/>
      <dgm:t>
        <a:bodyPr/>
        <a:lstStyle/>
        <a:p>
          <a:r>
            <a:rPr lang="en-US" b="1" dirty="0">
              <a:solidFill>
                <a:schemeClr val="tx1"/>
              </a:solidFill>
            </a:rPr>
            <a:t>Meets Requirements</a:t>
          </a:r>
        </a:p>
      </dgm:t>
      <dgm:extLst>
        <a:ext uri="{E40237B7-FDA0-4F09-8148-C483321AD2D9}">
          <dgm14:cNvPr xmlns:dgm14="http://schemas.microsoft.com/office/drawing/2010/diagram" id="0" name="" descr="The CDE uses the same categories the OSEP uses for making determinations for states:&#10;Meets Requirements&#10;Needs Assistance&#10;Needs Intervention&#10;Needs Substantial Intervention&#10;"/>
        </a:ext>
      </dgm:extLst>
    </dgm:pt>
    <dgm:pt modelId="{41004C39-E3C5-4586-BFEE-73862CE49469}" type="parTrans" cxnId="{5910ABB7-8758-41D7-A045-C3B8363E25A7}">
      <dgm:prSet/>
      <dgm:spPr/>
      <dgm:t>
        <a:bodyPr/>
        <a:lstStyle/>
        <a:p>
          <a:endParaRPr lang="en-US"/>
        </a:p>
      </dgm:t>
    </dgm:pt>
    <dgm:pt modelId="{46EB8C39-2E1D-40AC-B0C0-0D521DA1A7FB}" type="sibTrans" cxnId="{5910ABB7-8758-41D7-A045-C3B8363E25A7}">
      <dgm:prSet/>
      <dgm:spPr/>
      <dgm:t>
        <a:bodyPr/>
        <a:lstStyle/>
        <a:p>
          <a:endParaRPr lang="en-US"/>
        </a:p>
      </dgm:t>
    </dgm:pt>
    <dgm:pt modelId="{15A6B32F-DA94-4185-8611-FB0FDD070287}">
      <dgm:prSet/>
      <dgm:spPr/>
      <dgm:t>
        <a:bodyPr/>
        <a:lstStyle/>
        <a:p>
          <a:r>
            <a:rPr lang="en-US" b="1" dirty="0">
              <a:solidFill>
                <a:schemeClr val="tx1"/>
              </a:solidFill>
            </a:rPr>
            <a:t>Needs Assistance</a:t>
          </a:r>
        </a:p>
      </dgm:t>
      <dgm:extLst>
        <a:ext uri="{E40237B7-FDA0-4F09-8148-C483321AD2D9}">
          <dgm14:cNvPr xmlns:dgm14="http://schemas.microsoft.com/office/drawing/2010/diagram" id="0" name="" descr="The CDE uses the same categories the OSEP uses for making determinations for states:&#10;Meets Requirements&#10;Needs Assistance&#10;Needs Intervention&#10;Needs Substantial Intervention&#10;"/>
        </a:ext>
      </dgm:extLst>
    </dgm:pt>
    <dgm:pt modelId="{0061DADC-2250-473F-88C4-2004ED696A06}" type="parTrans" cxnId="{1973B756-CBA2-42B6-BC27-63A1F29A51AC}">
      <dgm:prSet/>
      <dgm:spPr/>
      <dgm:t>
        <a:bodyPr/>
        <a:lstStyle/>
        <a:p>
          <a:endParaRPr lang="en-US"/>
        </a:p>
      </dgm:t>
    </dgm:pt>
    <dgm:pt modelId="{40A7A5D9-519A-4C2F-8ED2-E9612D27BE19}" type="sibTrans" cxnId="{1973B756-CBA2-42B6-BC27-63A1F29A51AC}">
      <dgm:prSet/>
      <dgm:spPr/>
      <dgm:t>
        <a:bodyPr/>
        <a:lstStyle/>
        <a:p>
          <a:endParaRPr lang="en-US"/>
        </a:p>
      </dgm:t>
    </dgm:pt>
    <dgm:pt modelId="{AA9A82B3-9723-4613-8204-BF6E3CA857C0}">
      <dgm:prSet/>
      <dgm:spPr/>
      <dgm:t>
        <a:bodyPr/>
        <a:lstStyle/>
        <a:p>
          <a:r>
            <a:rPr lang="en-US" b="1" dirty="0">
              <a:solidFill>
                <a:schemeClr val="tx1"/>
              </a:solidFill>
            </a:rPr>
            <a:t>Needs Intervention</a:t>
          </a:r>
        </a:p>
      </dgm:t>
      <dgm:extLst>
        <a:ext uri="{E40237B7-FDA0-4F09-8148-C483321AD2D9}">
          <dgm14:cNvPr xmlns:dgm14="http://schemas.microsoft.com/office/drawing/2010/diagram" id="0" name="" descr="The CDE uses the same categories the OSEP uses for making determinations for states:&#10;Meets Requirements&#10;Needs Assistance&#10;Needs Intervention&#10;Needs Substantial Intervention&#10;"/>
        </a:ext>
      </dgm:extLst>
    </dgm:pt>
    <dgm:pt modelId="{DF1B3FAA-EE22-4640-A1F1-E5F61D708C8F}" type="parTrans" cxnId="{FB656E91-83A6-4E1C-8904-720610158514}">
      <dgm:prSet/>
      <dgm:spPr/>
      <dgm:t>
        <a:bodyPr/>
        <a:lstStyle/>
        <a:p>
          <a:endParaRPr lang="en-US"/>
        </a:p>
      </dgm:t>
    </dgm:pt>
    <dgm:pt modelId="{5FF628A0-7136-4EDC-830A-062352088B77}" type="sibTrans" cxnId="{FB656E91-83A6-4E1C-8904-720610158514}">
      <dgm:prSet/>
      <dgm:spPr/>
      <dgm:t>
        <a:bodyPr/>
        <a:lstStyle/>
        <a:p>
          <a:endParaRPr lang="en-US"/>
        </a:p>
      </dgm:t>
    </dgm:pt>
    <dgm:pt modelId="{B5EB6D1F-6F07-48FA-8EC2-C5397E2202EA}">
      <dgm:prSet/>
      <dgm:spPr/>
      <dgm:t>
        <a:bodyPr/>
        <a:lstStyle/>
        <a:p>
          <a:r>
            <a:rPr lang="en-US" b="1" dirty="0">
              <a:solidFill>
                <a:schemeClr val="tx1"/>
              </a:solidFill>
            </a:rPr>
            <a:t>Needs Substantial Intervention</a:t>
          </a:r>
        </a:p>
      </dgm:t>
      <dgm:extLst>
        <a:ext uri="{E40237B7-FDA0-4F09-8148-C483321AD2D9}">
          <dgm14:cNvPr xmlns:dgm14="http://schemas.microsoft.com/office/drawing/2010/diagram" id="0" name="" descr="The CDE uses the same categories the OSEP uses for making determinations for states:&#10;Meets Requirements&#10;Needs Assistance&#10;Needs Intervention&#10;Needs Substantial Intervention&#10;"/>
        </a:ext>
      </dgm:extLst>
    </dgm:pt>
    <dgm:pt modelId="{3D90061D-AC78-40F9-8886-1752183571D9}" type="parTrans" cxnId="{D4E878D3-1A8C-4F14-9FC1-32798B45EB89}">
      <dgm:prSet/>
      <dgm:spPr/>
      <dgm:t>
        <a:bodyPr/>
        <a:lstStyle/>
        <a:p>
          <a:endParaRPr lang="en-US"/>
        </a:p>
      </dgm:t>
    </dgm:pt>
    <dgm:pt modelId="{DD7CFAC3-5756-461D-BD24-65E71F8E822C}" type="sibTrans" cxnId="{D4E878D3-1A8C-4F14-9FC1-32798B45EB89}">
      <dgm:prSet/>
      <dgm:spPr/>
      <dgm:t>
        <a:bodyPr/>
        <a:lstStyle/>
        <a:p>
          <a:endParaRPr lang="en-US"/>
        </a:p>
      </dgm:t>
    </dgm:pt>
    <dgm:pt modelId="{588CA851-D82C-499D-8A10-E92FAB7C53F7}" type="pres">
      <dgm:prSet presAssocID="{B1A394D3-8349-47E0-BE15-6ED5096D9FA8}" presName="linear" presStyleCnt="0">
        <dgm:presLayoutVars>
          <dgm:animLvl val="lvl"/>
          <dgm:resizeHandles val="exact"/>
        </dgm:presLayoutVars>
      </dgm:prSet>
      <dgm:spPr/>
    </dgm:pt>
    <dgm:pt modelId="{94B13430-8EF2-40DC-9406-4DBEEEB48B4F}" type="pres">
      <dgm:prSet presAssocID="{981146BD-567B-4664-876C-1543F9B9795C}" presName="parentText" presStyleLbl="node1" presStyleIdx="0" presStyleCnt="5">
        <dgm:presLayoutVars>
          <dgm:chMax val="0"/>
          <dgm:bulletEnabled val="1"/>
        </dgm:presLayoutVars>
      </dgm:prSet>
      <dgm:spPr/>
    </dgm:pt>
    <dgm:pt modelId="{75686AEB-49DA-4FF7-B921-E83231D6562E}" type="pres">
      <dgm:prSet presAssocID="{90153489-330E-4FE0-8FA9-2F6A344F2957}" presName="spacer" presStyleCnt="0"/>
      <dgm:spPr/>
    </dgm:pt>
    <dgm:pt modelId="{96CCC181-F98B-4843-9096-C255F8B86A3A}" type="pres">
      <dgm:prSet presAssocID="{0C856828-3AD1-4318-91C7-961C6339AD5A}" presName="parentText" presStyleLbl="node1" presStyleIdx="1" presStyleCnt="5">
        <dgm:presLayoutVars>
          <dgm:chMax val="0"/>
          <dgm:bulletEnabled val="1"/>
        </dgm:presLayoutVars>
      </dgm:prSet>
      <dgm:spPr/>
    </dgm:pt>
    <dgm:pt modelId="{F5A72B75-5623-4001-9CEF-8628DEC795FE}" type="pres">
      <dgm:prSet presAssocID="{46EB8C39-2E1D-40AC-B0C0-0D521DA1A7FB}" presName="spacer" presStyleCnt="0"/>
      <dgm:spPr/>
    </dgm:pt>
    <dgm:pt modelId="{194DF603-B761-4E8C-8806-88D004DEDD8E}" type="pres">
      <dgm:prSet presAssocID="{15A6B32F-DA94-4185-8611-FB0FDD070287}" presName="parentText" presStyleLbl="node1" presStyleIdx="2" presStyleCnt="5">
        <dgm:presLayoutVars>
          <dgm:chMax val="0"/>
          <dgm:bulletEnabled val="1"/>
        </dgm:presLayoutVars>
      </dgm:prSet>
      <dgm:spPr/>
    </dgm:pt>
    <dgm:pt modelId="{830FFACE-4F20-48F6-9EB8-67825025AF68}" type="pres">
      <dgm:prSet presAssocID="{40A7A5D9-519A-4C2F-8ED2-E9612D27BE19}" presName="spacer" presStyleCnt="0"/>
      <dgm:spPr/>
    </dgm:pt>
    <dgm:pt modelId="{5035E00C-E696-431D-810D-04F952AD7E3B}" type="pres">
      <dgm:prSet presAssocID="{AA9A82B3-9723-4613-8204-BF6E3CA857C0}" presName="parentText" presStyleLbl="node1" presStyleIdx="3" presStyleCnt="5">
        <dgm:presLayoutVars>
          <dgm:chMax val="0"/>
          <dgm:bulletEnabled val="1"/>
        </dgm:presLayoutVars>
      </dgm:prSet>
      <dgm:spPr/>
    </dgm:pt>
    <dgm:pt modelId="{411277A3-10E6-49A6-A99C-8303F6DD579C}" type="pres">
      <dgm:prSet presAssocID="{5FF628A0-7136-4EDC-830A-062352088B77}" presName="spacer" presStyleCnt="0"/>
      <dgm:spPr/>
    </dgm:pt>
    <dgm:pt modelId="{A035D91D-7598-45B8-8A67-2CD8D19E0379}" type="pres">
      <dgm:prSet presAssocID="{B5EB6D1F-6F07-48FA-8EC2-C5397E2202EA}" presName="parentText" presStyleLbl="node1" presStyleIdx="4" presStyleCnt="5">
        <dgm:presLayoutVars>
          <dgm:chMax val="0"/>
          <dgm:bulletEnabled val="1"/>
        </dgm:presLayoutVars>
      </dgm:prSet>
      <dgm:spPr/>
    </dgm:pt>
  </dgm:ptLst>
  <dgm:cxnLst>
    <dgm:cxn modelId="{4FA55A01-9565-4757-BE70-9F3C6A6140C5}" type="presOf" srcId="{AA9A82B3-9723-4613-8204-BF6E3CA857C0}" destId="{5035E00C-E696-431D-810D-04F952AD7E3B}" srcOrd="0" destOrd="0" presId="urn:microsoft.com/office/officeart/2005/8/layout/vList2"/>
    <dgm:cxn modelId="{BA7CCB12-5AC8-4CBC-8810-C82493AB268E}" srcId="{B1A394D3-8349-47E0-BE15-6ED5096D9FA8}" destId="{981146BD-567B-4664-876C-1543F9B9795C}" srcOrd="0" destOrd="0" parTransId="{21A64D4A-37F8-4D33-9993-906963BC9922}" sibTransId="{90153489-330E-4FE0-8FA9-2F6A344F2957}"/>
    <dgm:cxn modelId="{FCA2735B-7A74-417E-89C3-F27184D396CA}" type="presOf" srcId="{15A6B32F-DA94-4185-8611-FB0FDD070287}" destId="{194DF603-B761-4E8C-8806-88D004DEDD8E}" srcOrd="0" destOrd="0" presId="urn:microsoft.com/office/officeart/2005/8/layout/vList2"/>
    <dgm:cxn modelId="{1973B756-CBA2-42B6-BC27-63A1F29A51AC}" srcId="{B1A394D3-8349-47E0-BE15-6ED5096D9FA8}" destId="{15A6B32F-DA94-4185-8611-FB0FDD070287}" srcOrd="2" destOrd="0" parTransId="{0061DADC-2250-473F-88C4-2004ED696A06}" sibTransId="{40A7A5D9-519A-4C2F-8ED2-E9612D27BE19}"/>
    <dgm:cxn modelId="{9544048C-B5AA-4196-81DD-8D4965513F8E}" type="presOf" srcId="{B5EB6D1F-6F07-48FA-8EC2-C5397E2202EA}" destId="{A035D91D-7598-45B8-8A67-2CD8D19E0379}" srcOrd="0" destOrd="0" presId="urn:microsoft.com/office/officeart/2005/8/layout/vList2"/>
    <dgm:cxn modelId="{FB656E91-83A6-4E1C-8904-720610158514}" srcId="{B1A394D3-8349-47E0-BE15-6ED5096D9FA8}" destId="{AA9A82B3-9723-4613-8204-BF6E3CA857C0}" srcOrd="3" destOrd="0" parTransId="{DF1B3FAA-EE22-4640-A1F1-E5F61D708C8F}" sibTransId="{5FF628A0-7136-4EDC-830A-062352088B77}"/>
    <dgm:cxn modelId="{372DF09E-07C7-405C-9783-1CAB8B0F0D66}" type="presOf" srcId="{B1A394D3-8349-47E0-BE15-6ED5096D9FA8}" destId="{588CA851-D82C-499D-8A10-E92FAB7C53F7}" srcOrd="0" destOrd="0" presId="urn:microsoft.com/office/officeart/2005/8/layout/vList2"/>
    <dgm:cxn modelId="{25ABCDB4-9597-44F6-B37B-05504056B551}" type="presOf" srcId="{0C856828-3AD1-4318-91C7-961C6339AD5A}" destId="{96CCC181-F98B-4843-9096-C255F8B86A3A}" srcOrd="0" destOrd="0" presId="urn:microsoft.com/office/officeart/2005/8/layout/vList2"/>
    <dgm:cxn modelId="{5910ABB7-8758-41D7-A045-C3B8363E25A7}" srcId="{B1A394D3-8349-47E0-BE15-6ED5096D9FA8}" destId="{0C856828-3AD1-4318-91C7-961C6339AD5A}" srcOrd="1" destOrd="0" parTransId="{41004C39-E3C5-4586-BFEE-73862CE49469}" sibTransId="{46EB8C39-2E1D-40AC-B0C0-0D521DA1A7FB}"/>
    <dgm:cxn modelId="{2C3F05D2-A411-47BE-A1B1-772D50E3A661}" type="presOf" srcId="{981146BD-567B-4664-876C-1543F9B9795C}" destId="{94B13430-8EF2-40DC-9406-4DBEEEB48B4F}" srcOrd="0" destOrd="0" presId="urn:microsoft.com/office/officeart/2005/8/layout/vList2"/>
    <dgm:cxn modelId="{D4E878D3-1A8C-4F14-9FC1-32798B45EB89}" srcId="{B1A394D3-8349-47E0-BE15-6ED5096D9FA8}" destId="{B5EB6D1F-6F07-48FA-8EC2-C5397E2202EA}" srcOrd="4" destOrd="0" parTransId="{3D90061D-AC78-40F9-8886-1752183571D9}" sibTransId="{DD7CFAC3-5756-461D-BD24-65E71F8E822C}"/>
    <dgm:cxn modelId="{E61249A8-CF74-4271-A5BF-2E0EE807B72D}" type="presParOf" srcId="{588CA851-D82C-499D-8A10-E92FAB7C53F7}" destId="{94B13430-8EF2-40DC-9406-4DBEEEB48B4F}" srcOrd="0" destOrd="0" presId="urn:microsoft.com/office/officeart/2005/8/layout/vList2"/>
    <dgm:cxn modelId="{C56EA222-090A-4142-AAA1-35D93886618B}" type="presParOf" srcId="{588CA851-D82C-499D-8A10-E92FAB7C53F7}" destId="{75686AEB-49DA-4FF7-B921-E83231D6562E}" srcOrd="1" destOrd="0" presId="urn:microsoft.com/office/officeart/2005/8/layout/vList2"/>
    <dgm:cxn modelId="{DE39919F-583A-4463-9C43-D842D6520F0E}" type="presParOf" srcId="{588CA851-D82C-499D-8A10-E92FAB7C53F7}" destId="{96CCC181-F98B-4843-9096-C255F8B86A3A}" srcOrd="2" destOrd="0" presId="urn:microsoft.com/office/officeart/2005/8/layout/vList2"/>
    <dgm:cxn modelId="{B1B29F5D-572F-4BF6-86D7-128103085FC7}" type="presParOf" srcId="{588CA851-D82C-499D-8A10-E92FAB7C53F7}" destId="{F5A72B75-5623-4001-9CEF-8628DEC795FE}" srcOrd="3" destOrd="0" presId="urn:microsoft.com/office/officeart/2005/8/layout/vList2"/>
    <dgm:cxn modelId="{1990254C-7ED5-426C-99F6-D87E285F94CB}" type="presParOf" srcId="{588CA851-D82C-499D-8A10-E92FAB7C53F7}" destId="{194DF603-B761-4E8C-8806-88D004DEDD8E}" srcOrd="4" destOrd="0" presId="urn:microsoft.com/office/officeart/2005/8/layout/vList2"/>
    <dgm:cxn modelId="{95948611-A279-4775-8CAC-E1617576F4BC}" type="presParOf" srcId="{588CA851-D82C-499D-8A10-E92FAB7C53F7}" destId="{830FFACE-4F20-48F6-9EB8-67825025AF68}" srcOrd="5" destOrd="0" presId="urn:microsoft.com/office/officeart/2005/8/layout/vList2"/>
    <dgm:cxn modelId="{E085EFDA-E3F6-4C1B-9CD6-617ED14E1880}" type="presParOf" srcId="{588CA851-D82C-499D-8A10-E92FAB7C53F7}" destId="{5035E00C-E696-431D-810D-04F952AD7E3B}" srcOrd="6" destOrd="0" presId="urn:microsoft.com/office/officeart/2005/8/layout/vList2"/>
    <dgm:cxn modelId="{B87C0F9A-EADA-4E18-B08F-427F665F88BB}" type="presParOf" srcId="{588CA851-D82C-499D-8A10-E92FAB7C53F7}" destId="{411277A3-10E6-49A6-A99C-8303F6DD579C}" srcOrd="7" destOrd="0" presId="urn:microsoft.com/office/officeart/2005/8/layout/vList2"/>
    <dgm:cxn modelId="{562F9E17-7C16-45D2-A08D-CFD86B20A2A4}" type="presParOf" srcId="{588CA851-D82C-499D-8A10-E92FAB7C53F7}" destId="{A035D91D-7598-45B8-8A67-2CD8D19E0379}"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4EF376-07CF-466A-83C3-0E1DB0FC7AFC}" type="doc">
      <dgm:prSet loTypeId="urn:microsoft.com/office/officeart/2005/8/layout/hList1" loCatId="list" qsTypeId="urn:microsoft.com/office/officeart/2005/8/quickstyle/simple1" qsCatId="simple" csTypeId="urn:microsoft.com/office/officeart/2005/8/colors/accent1_2" csCatId="accent1" phldr="1"/>
      <dgm:spPr/>
    </dgm:pt>
    <dgm:pt modelId="{B7D137FA-CCAA-4024-9B14-3E9B05601D2B}">
      <dgm:prSet phldrT="[Text]"/>
      <dgm:spPr/>
      <dgm:t>
        <a:bodyPr/>
        <a:lstStyle/>
        <a:p>
          <a:r>
            <a:rPr lang="en-US" b="1" dirty="0">
              <a:solidFill>
                <a:schemeClr val="tx1"/>
              </a:solidFill>
            </a:rPr>
            <a:t>Identification</a:t>
          </a:r>
          <a:r>
            <a:rPr lang="en-US" dirty="0">
              <a:solidFill>
                <a:schemeClr val="tx1"/>
              </a:solidFill>
            </a:rPr>
            <a:t> (age 3-21)</a:t>
          </a:r>
        </a:p>
      </dgm:t>
    </dgm:pt>
    <dgm:pt modelId="{77C4D97C-491C-4738-9A61-929E3A4AD6CC}" type="parTrans" cxnId="{C65FC7A3-2B4A-44A1-B7F2-8FF0AE985604}">
      <dgm:prSet/>
      <dgm:spPr/>
      <dgm:t>
        <a:bodyPr/>
        <a:lstStyle/>
        <a:p>
          <a:endParaRPr lang="en-US"/>
        </a:p>
      </dgm:t>
    </dgm:pt>
    <dgm:pt modelId="{306A627F-2F3E-4AC0-9956-552121825A9C}" type="sibTrans" cxnId="{C65FC7A3-2B4A-44A1-B7F2-8FF0AE985604}">
      <dgm:prSet/>
      <dgm:spPr/>
      <dgm:t>
        <a:bodyPr/>
        <a:lstStyle/>
        <a:p>
          <a:endParaRPr lang="en-US"/>
        </a:p>
      </dgm:t>
    </dgm:pt>
    <dgm:pt modelId="{09560756-531D-4341-BF1A-BBD106A306A8}">
      <dgm:prSet phldrT="[Text]"/>
      <dgm:spPr/>
      <dgm:t>
        <a:bodyPr/>
        <a:lstStyle/>
        <a:p>
          <a:r>
            <a:rPr lang="en-US" b="1" dirty="0">
              <a:solidFill>
                <a:schemeClr val="tx1"/>
              </a:solidFill>
            </a:rPr>
            <a:t>Educational Environment </a:t>
          </a:r>
          <a:r>
            <a:rPr lang="en-US" dirty="0">
              <a:solidFill>
                <a:schemeClr val="tx1"/>
              </a:solidFill>
            </a:rPr>
            <a:t>(age 6-21)</a:t>
          </a:r>
        </a:p>
      </dgm:t>
    </dgm:pt>
    <dgm:pt modelId="{63D875B5-30E6-4A5D-A5F2-45C5543A2E7A}" type="parTrans" cxnId="{C37FE57A-5E51-462F-B389-93D4ACE7973E}">
      <dgm:prSet/>
      <dgm:spPr/>
      <dgm:t>
        <a:bodyPr/>
        <a:lstStyle/>
        <a:p>
          <a:endParaRPr lang="en-US"/>
        </a:p>
      </dgm:t>
    </dgm:pt>
    <dgm:pt modelId="{62B92B42-5FA7-44CC-8621-6755A6A2E3EC}" type="sibTrans" cxnId="{C37FE57A-5E51-462F-B389-93D4ACE7973E}">
      <dgm:prSet/>
      <dgm:spPr/>
      <dgm:t>
        <a:bodyPr/>
        <a:lstStyle/>
        <a:p>
          <a:endParaRPr lang="en-US"/>
        </a:p>
      </dgm:t>
    </dgm:pt>
    <dgm:pt modelId="{B4707271-BE9F-4FEF-9284-133DCA64F75F}">
      <dgm:prSet phldrT="[Text]"/>
      <dgm:spPr/>
      <dgm:t>
        <a:bodyPr/>
        <a:lstStyle/>
        <a:p>
          <a:r>
            <a:rPr lang="en-US" b="1" dirty="0">
              <a:solidFill>
                <a:schemeClr val="tx1"/>
              </a:solidFill>
            </a:rPr>
            <a:t>Discipline</a:t>
          </a:r>
          <a:r>
            <a:rPr lang="en-US" dirty="0">
              <a:solidFill>
                <a:schemeClr val="tx1"/>
              </a:solidFill>
            </a:rPr>
            <a:t> (age 3-21)</a:t>
          </a:r>
        </a:p>
      </dgm:t>
    </dgm:pt>
    <dgm:pt modelId="{2E9A51D6-F136-4016-96AC-3F0263AE9464}" type="parTrans" cxnId="{E3D42D70-1CD4-4858-8B4A-7FE66BCC487B}">
      <dgm:prSet/>
      <dgm:spPr/>
      <dgm:t>
        <a:bodyPr/>
        <a:lstStyle/>
        <a:p>
          <a:endParaRPr lang="en-US"/>
        </a:p>
      </dgm:t>
    </dgm:pt>
    <dgm:pt modelId="{0587A488-3691-40E9-89CA-38DAD3F899E0}" type="sibTrans" cxnId="{E3D42D70-1CD4-4858-8B4A-7FE66BCC487B}">
      <dgm:prSet/>
      <dgm:spPr/>
      <dgm:t>
        <a:bodyPr/>
        <a:lstStyle/>
        <a:p>
          <a:endParaRPr lang="en-US"/>
        </a:p>
      </dgm:t>
    </dgm:pt>
    <dgm:pt modelId="{6BF23CFF-6BDD-44B4-B4F1-D1EBF1CA1FF2}">
      <dgm:prSet phldrT="[Text]"/>
      <dgm:spPr/>
      <dgm:t>
        <a:bodyPr/>
        <a:lstStyle/>
        <a:p>
          <a:r>
            <a:rPr lang="en-US" dirty="0"/>
            <a:t>All Disability Categories</a:t>
          </a:r>
        </a:p>
      </dgm:t>
    </dgm:pt>
    <dgm:pt modelId="{85D7A144-31AB-433C-AD5B-57CB9DB5D178}" type="parTrans" cxnId="{595613AE-0EA2-43DD-A8BE-5D369706C73A}">
      <dgm:prSet/>
      <dgm:spPr/>
      <dgm:t>
        <a:bodyPr/>
        <a:lstStyle/>
        <a:p>
          <a:endParaRPr lang="en-US"/>
        </a:p>
      </dgm:t>
    </dgm:pt>
    <dgm:pt modelId="{9B964ACC-24B1-4050-BCDA-A2E58C194E50}" type="sibTrans" cxnId="{595613AE-0EA2-43DD-A8BE-5D369706C73A}">
      <dgm:prSet/>
      <dgm:spPr/>
      <dgm:t>
        <a:bodyPr/>
        <a:lstStyle/>
        <a:p>
          <a:endParaRPr lang="en-US"/>
        </a:p>
      </dgm:t>
    </dgm:pt>
    <dgm:pt modelId="{90B521CE-2633-4D8E-B755-DD82582D75EC}">
      <dgm:prSet phldrT="[Text]"/>
      <dgm:spPr/>
      <dgm:t>
        <a:bodyPr/>
        <a:lstStyle/>
        <a:p>
          <a:r>
            <a:rPr lang="en-US"/>
            <a:t>Autism Spectrum Disorder</a:t>
          </a:r>
          <a:endParaRPr lang="en-US" dirty="0"/>
        </a:p>
      </dgm:t>
    </dgm:pt>
    <dgm:pt modelId="{59C37ADA-E5C8-4867-BA8C-87E4AB96EF6A}" type="parTrans" cxnId="{A8EBFD5E-8B8F-431F-9C86-E4E5DE1370F3}">
      <dgm:prSet/>
      <dgm:spPr/>
      <dgm:t>
        <a:bodyPr/>
        <a:lstStyle/>
        <a:p>
          <a:endParaRPr lang="en-US"/>
        </a:p>
      </dgm:t>
    </dgm:pt>
    <dgm:pt modelId="{332A34FF-B9A8-44F0-9A1E-FB255E7915EB}" type="sibTrans" cxnId="{A8EBFD5E-8B8F-431F-9C86-E4E5DE1370F3}">
      <dgm:prSet/>
      <dgm:spPr/>
      <dgm:t>
        <a:bodyPr/>
        <a:lstStyle/>
        <a:p>
          <a:endParaRPr lang="en-US"/>
        </a:p>
      </dgm:t>
    </dgm:pt>
    <dgm:pt modelId="{B517C98E-8F65-4A54-A8F0-8F6ECFDB607D}">
      <dgm:prSet phldrT="[Text]"/>
      <dgm:spPr/>
      <dgm:t>
        <a:bodyPr/>
        <a:lstStyle/>
        <a:p>
          <a:r>
            <a:rPr lang="en-US"/>
            <a:t>Serious Emotional Disability </a:t>
          </a:r>
          <a:endParaRPr lang="en-US" dirty="0"/>
        </a:p>
      </dgm:t>
    </dgm:pt>
    <dgm:pt modelId="{5117BC38-8416-4642-803E-467CF45197C3}" type="parTrans" cxnId="{24055BA2-99D4-47F4-8DE7-24D4C71B110C}">
      <dgm:prSet/>
      <dgm:spPr/>
      <dgm:t>
        <a:bodyPr/>
        <a:lstStyle/>
        <a:p>
          <a:endParaRPr lang="en-US"/>
        </a:p>
      </dgm:t>
    </dgm:pt>
    <dgm:pt modelId="{71BED9C1-923C-40F3-849B-BC5683F9DA4E}" type="sibTrans" cxnId="{24055BA2-99D4-47F4-8DE7-24D4C71B110C}">
      <dgm:prSet/>
      <dgm:spPr/>
      <dgm:t>
        <a:bodyPr/>
        <a:lstStyle/>
        <a:p>
          <a:endParaRPr lang="en-US"/>
        </a:p>
      </dgm:t>
    </dgm:pt>
    <dgm:pt modelId="{91004100-D4D5-4ABD-80A9-3F0881DA2654}">
      <dgm:prSet phldrT="[Text]"/>
      <dgm:spPr/>
      <dgm:t>
        <a:bodyPr/>
        <a:lstStyle/>
        <a:p>
          <a:r>
            <a:rPr lang="en-US"/>
            <a:t>Intellectual Disability</a:t>
          </a:r>
          <a:endParaRPr lang="en-US" dirty="0"/>
        </a:p>
      </dgm:t>
    </dgm:pt>
    <dgm:pt modelId="{65031B98-2F7E-4703-8FEA-3848670EB08F}" type="parTrans" cxnId="{52DC3A83-983E-4648-81F9-EB2619045ADA}">
      <dgm:prSet/>
      <dgm:spPr/>
      <dgm:t>
        <a:bodyPr/>
        <a:lstStyle/>
        <a:p>
          <a:endParaRPr lang="en-US"/>
        </a:p>
      </dgm:t>
    </dgm:pt>
    <dgm:pt modelId="{7966EB08-ECE2-4BE0-A35D-F72E6B1108A8}" type="sibTrans" cxnId="{52DC3A83-983E-4648-81F9-EB2619045ADA}">
      <dgm:prSet/>
      <dgm:spPr/>
      <dgm:t>
        <a:bodyPr/>
        <a:lstStyle/>
        <a:p>
          <a:endParaRPr lang="en-US"/>
        </a:p>
      </dgm:t>
    </dgm:pt>
    <dgm:pt modelId="{D5F0BCCC-8B9C-466B-B2B2-AFD197DEE193}">
      <dgm:prSet phldrT="[Text]"/>
      <dgm:spPr/>
      <dgm:t>
        <a:bodyPr/>
        <a:lstStyle/>
        <a:p>
          <a:r>
            <a:rPr lang="en-US"/>
            <a:t>Other Health Impairment</a:t>
          </a:r>
          <a:endParaRPr lang="en-US" dirty="0"/>
        </a:p>
      </dgm:t>
    </dgm:pt>
    <dgm:pt modelId="{E03CEB42-9767-4B8D-A0E5-BFAB6B499927}" type="parTrans" cxnId="{5B5BE755-C5AE-4C02-9277-2E25B79856AF}">
      <dgm:prSet/>
      <dgm:spPr/>
      <dgm:t>
        <a:bodyPr/>
        <a:lstStyle/>
        <a:p>
          <a:endParaRPr lang="en-US"/>
        </a:p>
      </dgm:t>
    </dgm:pt>
    <dgm:pt modelId="{61F98CE4-7552-409B-8EC9-5E384BE90FA5}" type="sibTrans" cxnId="{5B5BE755-C5AE-4C02-9277-2E25B79856AF}">
      <dgm:prSet/>
      <dgm:spPr/>
      <dgm:t>
        <a:bodyPr/>
        <a:lstStyle/>
        <a:p>
          <a:endParaRPr lang="en-US"/>
        </a:p>
      </dgm:t>
    </dgm:pt>
    <dgm:pt modelId="{109EB72B-3EB1-4398-8E9B-F666CA4D61AF}">
      <dgm:prSet phldrT="[Text]"/>
      <dgm:spPr/>
      <dgm:t>
        <a:bodyPr/>
        <a:lstStyle/>
        <a:p>
          <a:r>
            <a:rPr lang="en-US"/>
            <a:t>Specific Learning Disability</a:t>
          </a:r>
          <a:endParaRPr lang="en-US" dirty="0"/>
        </a:p>
      </dgm:t>
    </dgm:pt>
    <dgm:pt modelId="{77FF0F97-72D9-4D89-9D3C-D64E9B1E23FC}" type="parTrans" cxnId="{BE8C4F03-47F2-47EC-B7F1-B3931B3C3371}">
      <dgm:prSet/>
      <dgm:spPr/>
      <dgm:t>
        <a:bodyPr/>
        <a:lstStyle/>
        <a:p>
          <a:endParaRPr lang="en-US"/>
        </a:p>
      </dgm:t>
    </dgm:pt>
    <dgm:pt modelId="{1410C6D9-79B2-4FA1-B6D5-02CE6FE9318D}" type="sibTrans" cxnId="{BE8C4F03-47F2-47EC-B7F1-B3931B3C3371}">
      <dgm:prSet/>
      <dgm:spPr/>
      <dgm:t>
        <a:bodyPr/>
        <a:lstStyle/>
        <a:p>
          <a:endParaRPr lang="en-US"/>
        </a:p>
      </dgm:t>
    </dgm:pt>
    <dgm:pt modelId="{8FB04D35-6E54-4B53-A5ED-0751294729F2}">
      <dgm:prSet phldrT="[Text]"/>
      <dgm:spPr/>
      <dgm:t>
        <a:bodyPr/>
        <a:lstStyle/>
        <a:p>
          <a:r>
            <a:rPr lang="en-US" dirty="0"/>
            <a:t>Speech Language Impairment </a:t>
          </a:r>
        </a:p>
      </dgm:t>
    </dgm:pt>
    <dgm:pt modelId="{AD3D130C-5183-413B-B0B4-5D424C2A61C2}" type="parTrans" cxnId="{21BDAB98-22D4-4AC0-AFA3-0C8226C16B44}">
      <dgm:prSet/>
      <dgm:spPr/>
      <dgm:t>
        <a:bodyPr/>
        <a:lstStyle/>
        <a:p>
          <a:endParaRPr lang="en-US"/>
        </a:p>
      </dgm:t>
    </dgm:pt>
    <dgm:pt modelId="{509B2DBF-47D5-4560-8629-08077CDCA3DE}" type="sibTrans" cxnId="{21BDAB98-22D4-4AC0-AFA3-0C8226C16B44}">
      <dgm:prSet/>
      <dgm:spPr/>
      <dgm:t>
        <a:bodyPr/>
        <a:lstStyle/>
        <a:p>
          <a:endParaRPr lang="en-US"/>
        </a:p>
      </dgm:t>
    </dgm:pt>
    <dgm:pt modelId="{96EC4E74-D9C7-4EEF-B3CC-DA29F19D61F2}">
      <dgm:prSet/>
      <dgm:spPr/>
      <dgm:t>
        <a:bodyPr/>
        <a:lstStyle/>
        <a:p>
          <a:r>
            <a:rPr lang="en-US">
              <a:latin typeface="Calibri" panose="020F0502020204030204"/>
            </a:rPr>
            <a:t>Inside regular class &lt;40% of the time</a:t>
          </a:r>
          <a:endParaRPr lang="en-US" dirty="0"/>
        </a:p>
      </dgm:t>
    </dgm:pt>
    <dgm:pt modelId="{246D4DA1-4827-4840-AF7E-6D9ED4AC5AB9}" type="parTrans" cxnId="{3E580D86-9B77-4690-AE41-D65CBC52CF04}">
      <dgm:prSet/>
      <dgm:spPr/>
      <dgm:t>
        <a:bodyPr/>
        <a:lstStyle/>
        <a:p>
          <a:endParaRPr lang="en-US"/>
        </a:p>
      </dgm:t>
    </dgm:pt>
    <dgm:pt modelId="{B99F2A05-62D6-4109-A959-EF9386FF4634}" type="sibTrans" cxnId="{3E580D86-9B77-4690-AE41-D65CBC52CF04}">
      <dgm:prSet/>
      <dgm:spPr/>
      <dgm:t>
        <a:bodyPr/>
        <a:lstStyle/>
        <a:p>
          <a:endParaRPr lang="en-US"/>
        </a:p>
      </dgm:t>
    </dgm:pt>
    <dgm:pt modelId="{1C4BB145-0615-406C-B7AA-E2A6FC544F74}">
      <dgm:prSet/>
      <dgm:spPr/>
      <dgm:t>
        <a:bodyPr/>
        <a:lstStyle/>
        <a:p>
          <a:r>
            <a:rPr lang="en-US" dirty="0">
              <a:latin typeface="Calibri" panose="020F0502020204030204"/>
            </a:rPr>
            <a:t>Separate Settings</a:t>
          </a:r>
          <a:endParaRPr lang="en-US" dirty="0"/>
        </a:p>
      </dgm:t>
    </dgm:pt>
    <dgm:pt modelId="{A51D5E59-10FF-4429-A154-45F638E35356}" type="parTrans" cxnId="{1423148F-9740-4954-B66E-0E7203A14FDD}">
      <dgm:prSet/>
      <dgm:spPr/>
      <dgm:t>
        <a:bodyPr/>
        <a:lstStyle/>
        <a:p>
          <a:endParaRPr lang="en-US"/>
        </a:p>
      </dgm:t>
    </dgm:pt>
    <dgm:pt modelId="{4C7C5789-8E72-435D-9E07-A6E59210BEBD}" type="sibTrans" cxnId="{1423148F-9740-4954-B66E-0E7203A14FDD}">
      <dgm:prSet/>
      <dgm:spPr/>
      <dgm:t>
        <a:bodyPr/>
        <a:lstStyle/>
        <a:p>
          <a:endParaRPr lang="en-US"/>
        </a:p>
      </dgm:t>
    </dgm:pt>
    <dgm:pt modelId="{B1368B04-8BF8-492D-A77D-071DE79C631A}">
      <dgm:prSet/>
      <dgm:spPr/>
      <dgm:t>
        <a:bodyPr/>
        <a:lstStyle/>
        <a:p>
          <a:pPr rtl="0"/>
          <a:r>
            <a:rPr kumimoji="0" lang="en-US" b="0" i="0" u="none" strike="noStrike" cap="none" spc="0" normalizeH="0" baseline="0" noProof="0">
              <a:ln/>
              <a:effectLst/>
              <a:uLnTx/>
              <a:uFillTx/>
              <a:latin typeface="Calibri" panose="020F0502020204030204"/>
              <a:ea typeface="+mn-ea"/>
              <a:cs typeface="+mn-cs"/>
            </a:rPr>
            <a:t>In-school suspensions ≤10 days</a:t>
          </a:r>
          <a:endParaRPr lang="en-US" dirty="0"/>
        </a:p>
      </dgm:t>
    </dgm:pt>
    <dgm:pt modelId="{F76EA5CA-B653-405C-B29F-15D92B317EBB}" type="parTrans" cxnId="{E6F61648-386E-40A3-8901-6F3FD6BF4397}">
      <dgm:prSet/>
      <dgm:spPr/>
      <dgm:t>
        <a:bodyPr/>
        <a:lstStyle/>
        <a:p>
          <a:endParaRPr lang="en-US"/>
        </a:p>
      </dgm:t>
    </dgm:pt>
    <dgm:pt modelId="{A2627CB5-6A92-4E61-ACC8-3343641B407F}" type="sibTrans" cxnId="{E6F61648-386E-40A3-8901-6F3FD6BF4397}">
      <dgm:prSet/>
      <dgm:spPr/>
      <dgm:t>
        <a:bodyPr/>
        <a:lstStyle/>
        <a:p>
          <a:endParaRPr lang="en-US"/>
        </a:p>
      </dgm:t>
    </dgm:pt>
    <dgm:pt modelId="{670FE209-FCA9-4576-90FA-09D9C48B1813}">
      <dgm:prSet/>
      <dgm:spPr/>
      <dgm:t>
        <a:bodyPr/>
        <a:lstStyle/>
        <a:p>
          <a:pPr rtl="0"/>
          <a:r>
            <a:rPr lang="en-US"/>
            <a:t>In-school suspensions &gt;10 days</a:t>
          </a:r>
          <a:endParaRPr lang="en-US" dirty="0"/>
        </a:p>
      </dgm:t>
    </dgm:pt>
    <dgm:pt modelId="{224E4AAE-99D6-4C2D-8AC5-4A6EB514CE22}" type="parTrans" cxnId="{A492EB73-A857-4603-93F2-1D769EEE67D3}">
      <dgm:prSet/>
      <dgm:spPr/>
      <dgm:t>
        <a:bodyPr/>
        <a:lstStyle/>
        <a:p>
          <a:endParaRPr lang="en-US"/>
        </a:p>
      </dgm:t>
    </dgm:pt>
    <dgm:pt modelId="{6BFF3B14-8DED-4CE2-9694-5AE6A8702D57}" type="sibTrans" cxnId="{A492EB73-A857-4603-93F2-1D769EEE67D3}">
      <dgm:prSet/>
      <dgm:spPr/>
      <dgm:t>
        <a:bodyPr/>
        <a:lstStyle/>
        <a:p>
          <a:endParaRPr lang="en-US"/>
        </a:p>
      </dgm:t>
    </dgm:pt>
    <dgm:pt modelId="{A43CBE0E-1169-42F6-B5E2-737596A24ED8}">
      <dgm:prSet/>
      <dgm:spPr/>
      <dgm:t>
        <a:bodyPr/>
        <a:lstStyle/>
        <a:p>
          <a:pPr rtl="0"/>
          <a:r>
            <a:rPr lang="en-US"/>
            <a:t>Out-of-school suspensions/expulsions </a:t>
          </a:r>
          <a:r>
            <a:rPr kumimoji="0" lang="en-US" b="0" i="0" u="none" strike="noStrike" cap="none" spc="0" normalizeH="0" baseline="0" noProof="0">
              <a:ln/>
              <a:effectLst/>
              <a:uLnTx/>
              <a:uFillTx/>
              <a:latin typeface="Calibri" panose="020F0502020204030204"/>
              <a:ea typeface="+mn-ea"/>
              <a:cs typeface="+mn-cs"/>
            </a:rPr>
            <a:t>≤10 days</a:t>
          </a:r>
          <a:r>
            <a:rPr lang="en-US"/>
            <a:t> </a:t>
          </a:r>
          <a:endParaRPr lang="en-US" dirty="0"/>
        </a:p>
      </dgm:t>
    </dgm:pt>
    <dgm:pt modelId="{CD7AE52A-EE41-4F22-893B-0C6E5FA1B04F}" type="parTrans" cxnId="{6C55EF10-CA58-4247-A60B-14E17199D24E}">
      <dgm:prSet/>
      <dgm:spPr/>
      <dgm:t>
        <a:bodyPr/>
        <a:lstStyle/>
        <a:p>
          <a:endParaRPr lang="en-US"/>
        </a:p>
      </dgm:t>
    </dgm:pt>
    <dgm:pt modelId="{D6AE64FF-2842-42D0-8609-F970B1DB3942}" type="sibTrans" cxnId="{6C55EF10-CA58-4247-A60B-14E17199D24E}">
      <dgm:prSet/>
      <dgm:spPr/>
      <dgm:t>
        <a:bodyPr/>
        <a:lstStyle/>
        <a:p>
          <a:endParaRPr lang="en-US"/>
        </a:p>
      </dgm:t>
    </dgm:pt>
    <dgm:pt modelId="{76FFC8C5-06E4-491D-BBA1-1F228B10F049}">
      <dgm:prSet/>
      <dgm:spPr/>
      <dgm:t>
        <a:bodyPr/>
        <a:lstStyle/>
        <a:p>
          <a:pPr rtl="0"/>
          <a:r>
            <a:rPr lang="en-US"/>
            <a:t>Out-of-school suspensions/expulsions </a:t>
          </a:r>
          <a:r>
            <a:rPr kumimoji="0" lang="en-US" b="0" i="0" u="none" strike="noStrike" cap="none" spc="0" normalizeH="0" baseline="0" noProof="0">
              <a:ln/>
              <a:effectLst/>
              <a:uLnTx/>
              <a:uFillTx/>
              <a:latin typeface="Calibri" panose="020F0502020204030204"/>
              <a:ea typeface="+mn-ea"/>
              <a:cs typeface="+mn-cs"/>
            </a:rPr>
            <a:t>&gt;10 days</a:t>
          </a:r>
          <a:endParaRPr lang="en-US" dirty="0"/>
        </a:p>
      </dgm:t>
    </dgm:pt>
    <dgm:pt modelId="{870A3471-6A60-47F4-B225-73C22EAA5BF0}" type="parTrans" cxnId="{39687E57-EC01-45C3-A6C7-6D42FC233935}">
      <dgm:prSet/>
      <dgm:spPr/>
      <dgm:t>
        <a:bodyPr/>
        <a:lstStyle/>
        <a:p>
          <a:endParaRPr lang="en-US"/>
        </a:p>
      </dgm:t>
    </dgm:pt>
    <dgm:pt modelId="{7D407AD9-6254-4ED4-ABB2-08339750B559}" type="sibTrans" cxnId="{39687E57-EC01-45C3-A6C7-6D42FC233935}">
      <dgm:prSet/>
      <dgm:spPr/>
      <dgm:t>
        <a:bodyPr/>
        <a:lstStyle/>
        <a:p>
          <a:endParaRPr lang="en-US"/>
        </a:p>
      </dgm:t>
    </dgm:pt>
    <dgm:pt modelId="{26974C1D-1F39-4B11-B720-7BF394FBAB4B}">
      <dgm:prSet/>
      <dgm:spPr/>
      <dgm:t>
        <a:bodyPr/>
        <a:lstStyle/>
        <a:p>
          <a:pPr rtl="0"/>
          <a:r>
            <a:rPr lang="en-US"/>
            <a:t>Disciplinary removals in total</a:t>
          </a:r>
          <a:endParaRPr lang="en-US" dirty="0"/>
        </a:p>
      </dgm:t>
    </dgm:pt>
    <dgm:pt modelId="{A96DF5E9-29A3-452D-A216-B96AAAC81371}" type="parTrans" cxnId="{A3596022-854F-48CA-932F-57226A73463F}">
      <dgm:prSet/>
      <dgm:spPr/>
      <dgm:t>
        <a:bodyPr/>
        <a:lstStyle/>
        <a:p>
          <a:endParaRPr lang="en-US"/>
        </a:p>
      </dgm:t>
    </dgm:pt>
    <dgm:pt modelId="{2C666B0D-A7A2-444D-9B11-1505B1E42483}" type="sibTrans" cxnId="{A3596022-854F-48CA-932F-57226A73463F}">
      <dgm:prSet/>
      <dgm:spPr/>
      <dgm:t>
        <a:bodyPr/>
        <a:lstStyle/>
        <a:p>
          <a:endParaRPr lang="en-US"/>
        </a:p>
      </dgm:t>
    </dgm:pt>
    <dgm:pt modelId="{04AA0996-6DE2-4048-AA73-E47178E506C3}" type="pres">
      <dgm:prSet presAssocID="{244EF376-07CF-466A-83C3-0E1DB0FC7AFC}" presName="Name0" presStyleCnt="0">
        <dgm:presLayoutVars>
          <dgm:dir/>
          <dgm:animLvl val="lvl"/>
          <dgm:resizeHandles val="exact"/>
        </dgm:presLayoutVars>
      </dgm:prSet>
      <dgm:spPr/>
    </dgm:pt>
    <dgm:pt modelId="{318031AC-C807-4B78-AACB-0D6BBE1F49A0}" type="pres">
      <dgm:prSet presAssocID="{B7D137FA-CCAA-4024-9B14-3E9B05601D2B}" presName="composite" presStyleCnt="0"/>
      <dgm:spPr/>
    </dgm:pt>
    <dgm:pt modelId="{F46FA254-E4A7-4F2F-9386-4225E8B52602}" type="pres">
      <dgm:prSet presAssocID="{B7D137FA-CCAA-4024-9B14-3E9B05601D2B}" presName="parTx" presStyleLbl="alignNode1" presStyleIdx="0" presStyleCnt="3">
        <dgm:presLayoutVars>
          <dgm:chMax val="0"/>
          <dgm:chPref val="0"/>
          <dgm:bulletEnabled val="1"/>
        </dgm:presLayoutVars>
      </dgm:prSet>
      <dgm:spPr/>
    </dgm:pt>
    <dgm:pt modelId="{B0A49AF9-15D6-40A2-9C57-00C8D74C30F0}" type="pres">
      <dgm:prSet presAssocID="{B7D137FA-CCAA-4024-9B14-3E9B05601D2B}" presName="desTx" presStyleLbl="alignAccFollowNode1" presStyleIdx="0" presStyleCnt="3">
        <dgm:presLayoutVars>
          <dgm:bulletEnabled val="1"/>
        </dgm:presLayoutVars>
      </dgm:prSet>
      <dgm:spPr/>
    </dgm:pt>
    <dgm:pt modelId="{1740330B-FBBB-47B8-83B0-DA8A87BC3B9A}" type="pres">
      <dgm:prSet presAssocID="{306A627F-2F3E-4AC0-9956-552121825A9C}" presName="space" presStyleCnt="0"/>
      <dgm:spPr/>
    </dgm:pt>
    <dgm:pt modelId="{BBB1CF52-5C73-4FB1-97C7-D540553A22C6}" type="pres">
      <dgm:prSet presAssocID="{09560756-531D-4341-BF1A-BBD106A306A8}" presName="composite" presStyleCnt="0"/>
      <dgm:spPr/>
    </dgm:pt>
    <dgm:pt modelId="{1E2444EC-9CB2-46B0-8A77-6E0BB50C325E}" type="pres">
      <dgm:prSet presAssocID="{09560756-531D-4341-BF1A-BBD106A306A8}" presName="parTx" presStyleLbl="alignNode1" presStyleIdx="1" presStyleCnt="3">
        <dgm:presLayoutVars>
          <dgm:chMax val="0"/>
          <dgm:chPref val="0"/>
          <dgm:bulletEnabled val="1"/>
        </dgm:presLayoutVars>
      </dgm:prSet>
      <dgm:spPr/>
    </dgm:pt>
    <dgm:pt modelId="{F316F0D3-2C14-44C0-9583-E6D2D5E353AB}" type="pres">
      <dgm:prSet presAssocID="{09560756-531D-4341-BF1A-BBD106A306A8}" presName="desTx" presStyleLbl="alignAccFollowNode1" presStyleIdx="1" presStyleCnt="3" custLinFactNeighborX="-558" custLinFactNeighborY="-321">
        <dgm:presLayoutVars>
          <dgm:bulletEnabled val="1"/>
        </dgm:presLayoutVars>
      </dgm:prSet>
      <dgm:spPr/>
    </dgm:pt>
    <dgm:pt modelId="{B58D7582-51CE-49D4-ADC3-82034E5F68EC}" type="pres">
      <dgm:prSet presAssocID="{62B92B42-5FA7-44CC-8621-6755A6A2E3EC}" presName="space" presStyleCnt="0"/>
      <dgm:spPr/>
    </dgm:pt>
    <dgm:pt modelId="{26BAABB6-5D27-49EA-A2E4-729E4076B734}" type="pres">
      <dgm:prSet presAssocID="{B4707271-BE9F-4FEF-9284-133DCA64F75F}" presName="composite" presStyleCnt="0"/>
      <dgm:spPr/>
    </dgm:pt>
    <dgm:pt modelId="{567F90CB-87CE-4F66-9678-5B8D7050E6F5}" type="pres">
      <dgm:prSet presAssocID="{B4707271-BE9F-4FEF-9284-133DCA64F75F}" presName="parTx" presStyleLbl="alignNode1" presStyleIdx="2" presStyleCnt="3">
        <dgm:presLayoutVars>
          <dgm:chMax val="0"/>
          <dgm:chPref val="0"/>
          <dgm:bulletEnabled val="1"/>
        </dgm:presLayoutVars>
      </dgm:prSet>
      <dgm:spPr/>
    </dgm:pt>
    <dgm:pt modelId="{DBECCB15-2941-44BF-AB8C-45E797EDB5FA}" type="pres">
      <dgm:prSet presAssocID="{B4707271-BE9F-4FEF-9284-133DCA64F75F}" presName="desTx" presStyleLbl="alignAccFollowNode1" presStyleIdx="2" presStyleCnt="3">
        <dgm:presLayoutVars>
          <dgm:bulletEnabled val="1"/>
        </dgm:presLayoutVars>
      </dgm:prSet>
      <dgm:spPr/>
    </dgm:pt>
  </dgm:ptLst>
  <dgm:cxnLst>
    <dgm:cxn modelId="{BE8C4F03-47F2-47EC-B7F1-B3931B3C3371}" srcId="{B7D137FA-CCAA-4024-9B14-3E9B05601D2B}" destId="{109EB72B-3EB1-4398-8E9B-F666CA4D61AF}" srcOrd="5" destOrd="0" parTransId="{77FF0F97-72D9-4D89-9D3C-D64E9B1E23FC}" sibTransId="{1410C6D9-79B2-4FA1-B6D5-02CE6FE9318D}"/>
    <dgm:cxn modelId="{48089607-2EDC-4A40-B704-CF36243E70B7}" type="presOf" srcId="{8FB04D35-6E54-4B53-A5ED-0751294729F2}" destId="{B0A49AF9-15D6-40A2-9C57-00C8D74C30F0}" srcOrd="0" destOrd="6" presId="urn:microsoft.com/office/officeart/2005/8/layout/hList1"/>
    <dgm:cxn modelId="{6C55EF10-CA58-4247-A60B-14E17199D24E}" srcId="{B4707271-BE9F-4FEF-9284-133DCA64F75F}" destId="{A43CBE0E-1169-42F6-B5E2-737596A24ED8}" srcOrd="2" destOrd="0" parTransId="{CD7AE52A-EE41-4F22-893B-0C6E5FA1B04F}" sibTransId="{D6AE64FF-2842-42D0-8609-F970B1DB3942}"/>
    <dgm:cxn modelId="{3CC9F513-1D08-4527-A0B0-0A57B4F99035}" type="presOf" srcId="{B517C98E-8F65-4A54-A8F0-8F6ECFDB607D}" destId="{B0A49AF9-15D6-40A2-9C57-00C8D74C30F0}" srcOrd="0" destOrd="2" presId="urn:microsoft.com/office/officeart/2005/8/layout/hList1"/>
    <dgm:cxn modelId="{A3596022-854F-48CA-932F-57226A73463F}" srcId="{B4707271-BE9F-4FEF-9284-133DCA64F75F}" destId="{26974C1D-1F39-4B11-B720-7BF394FBAB4B}" srcOrd="4" destOrd="0" parTransId="{A96DF5E9-29A3-452D-A216-B96AAAC81371}" sibTransId="{2C666B0D-A7A2-444D-9B11-1505B1E42483}"/>
    <dgm:cxn modelId="{2F844E29-D7E5-4A6D-A966-8698158EB76E}" type="presOf" srcId="{B1368B04-8BF8-492D-A77D-071DE79C631A}" destId="{DBECCB15-2941-44BF-AB8C-45E797EDB5FA}" srcOrd="0" destOrd="0" presId="urn:microsoft.com/office/officeart/2005/8/layout/hList1"/>
    <dgm:cxn modelId="{A4403438-5E66-4E55-B74D-1EE482B83D70}" type="presOf" srcId="{90B521CE-2633-4D8E-B755-DD82582D75EC}" destId="{B0A49AF9-15D6-40A2-9C57-00C8D74C30F0}" srcOrd="0" destOrd="1" presId="urn:microsoft.com/office/officeart/2005/8/layout/hList1"/>
    <dgm:cxn modelId="{4541E740-B359-49BC-9BAA-58CC79061B8C}" type="presOf" srcId="{B7D137FA-CCAA-4024-9B14-3E9B05601D2B}" destId="{F46FA254-E4A7-4F2F-9386-4225E8B52602}" srcOrd="0" destOrd="0" presId="urn:microsoft.com/office/officeart/2005/8/layout/hList1"/>
    <dgm:cxn modelId="{F62E9B5D-2F3F-441E-8C86-3FD82CF05263}" type="presOf" srcId="{B4707271-BE9F-4FEF-9284-133DCA64F75F}" destId="{567F90CB-87CE-4F66-9678-5B8D7050E6F5}" srcOrd="0" destOrd="0" presId="urn:microsoft.com/office/officeart/2005/8/layout/hList1"/>
    <dgm:cxn modelId="{A8EBFD5E-8B8F-431F-9C86-E4E5DE1370F3}" srcId="{B7D137FA-CCAA-4024-9B14-3E9B05601D2B}" destId="{90B521CE-2633-4D8E-B755-DD82582D75EC}" srcOrd="1" destOrd="0" parTransId="{59C37ADA-E5C8-4867-BA8C-87E4AB96EF6A}" sibTransId="{332A34FF-B9A8-44F0-9A1E-FB255E7915EB}"/>
    <dgm:cxn modelId="{C5345C47-57B5-4E8B-9BDA-162A58E8CE1E}" type="presOf" srcId="{1C4BB145-0615-406C-B7AA-E2A6FC544F74}" destId="{F316F0D3-2C14-44C0-9583-E6D2D5E353AB}" srcOrd="0" destOrd="1" presId="urn:microsoft.com/office/officeart/2005/8/layout/hList1"/>
    <dgm:cxn modelId="{E6F61648-386E-40A3-8901-6F3FD6BF4397}" srcId="{B4707271-BE9F-4FEF-9284-133DCA64F75F}" destId="{B1368B04-8BF8-492D-A77D-071DE79C631A}" srcOrd="0" destOrd="0" parTransId="{F76EA5CA-B653-405C-B29F-15D92B317EBB}" sibTransId="{A2627CB5-6A92-4E61-ACC8-3343641B407F}"/>
    <dgm:cxn modelId="{1142F94B-3F8D-4671-B821-0A187DE6E1C3}" type="presOf" srcId="{A43CBE0E-1169-42F6-B5E2-737596A24ED8}" destId="{DBECCB15-2941-44BF-AB8C-45E797EDB5FA}" srcOrd="0" destOrd="2" presId="urn:microsoft.com/office/officeart/2005/8/layout/hList1"/>
    <dgm:cxn modelId="{E3D42D70-1CD4-4858-8B4A-7FE66BCC487B}" srcId="{244EF376-07CF-466A-83C3-0E1DB0FC7AFC}" destId="{B4707271-BE9F-4FEF-9284-133DCA64F75F}" srcOrd="2" destOrd="0" parTransId="{2E9A51D6-F136-4016-96AC-3F0263AE9464}" sibTransId="{0587A488-3691-40E9-89CA-38DAD3F899E0}"/>
    <dgm:cxn modelId="{A492EB73-A857-4603-93F2-1D769EEE67D3}" srcId="{B4707271-BE9F-4FEF-9284-133DCA64F75F}" destId="{670FE209-FCA9-4576-90FA-09D9C48B1813}" srcOrd="1" destOrd="0" parTransId="{224E4AAE-99D6-4C2D-8AC5-4A6EB514CE22}" sibTransId="{6BFF3B14-8DED-4CE2-9694-5AE6A8702D57}"/>
    <dgm:cxn modelId="{300C5474-DF08-452E-ACE8-EB42184480A3}" type="presOf" srcId="{26974C1D-1F39-4B11-B720-7BF394FBAB4B}" destId="{DBECCB15-2941-44BF-AB8C-45E797EDB5FA}" srcOrd="0" destOrd="4" presId="urn:microsoft.com/office/officeart/2005/8/layout/hList1"/>
    <dgm:cxn modelId="{97AD1C55-F86C-45E4-918E-00899D10BB0A}" type="presOf" srcId="{96EC4E74-D9C7-4EEF-B3CC-DA29F19D61F2}" destId="{F316F0D3-2C14-44C0-9583-E6D2D5E353AB}" srcOrd="0" destOrd="0" presId="urn:microsoft.com/office/officeart/2005/8/layout/hList1"/>
    <dgm:cxn modelId="{5B5BE755-C5AE-4C02-9277-2E25B79856AF}" srcId="{B7D137FA-CCAA-4024-9B14-3E9B05601D2B}" destId="{D5F0BCCC-8B9C-466B-B2B2-AFD197DEE193}" srcOrd="4" destOrd="0" parTransId="{E03CEB42-9767-4B8D-A0E5-BFAB6B499927}" sibTransId="{61F98CE4-7552-409B-8EC9-5E384BE90FA5}"/>
    <dgm:cxn modelId="{39687E57-EC01-45C3-A6C7-6D42FC233935}" srcId="{B4707271-BE9F-4FEF-9284-133DCA64F75F}" destId="{76FFC8C5-06E4-491D-BBA1-1F228B10F049}" srcOrd="3" destOrd="0" parTransId="{870A3471-6A60-47F4-B225-73C22EAA5BF0}" sibTransId="{7D407AD9-6254-4ED4-ABB2-08339750B559}"/>
    <dgm:cxn modelId="{C37FE57A-5E51-462F-B389-93D4ACE7973E}" srcId="{244EF376-07CF-466A-83C3-0E1DB0FC7AFC}" destId="{09560756-531D-4341-BF1A-BBD106A306A8}" srcOrd="1" destOrd="0" parTransId="{63D875B5-30E6-4A5D-A5F2-45C5543A2E7A}" sibTransId="{62B92B42-5FA7-44CC-8621-6755A6A2E3EC}"/>
    <dgm:cxn modelId="{EEB3317B-BFDE-4F42-9CB2-389267B1AC01}" type="presOf" srcId="{09560756-531D-4341-BF1A-BBD106A306A8}" destId="{1E2444EC-9CB2-46B0-8A77-6E0BB50C325E}" srcOrd="0" destOrd="0" presId="urn:microsoft.com/office/officeart/2005/8/layout/hList1"/>
    <dgm:cxn modelId="{52DC3A83-983E-4648-81F9-EB2619045ADA}" srcId="{B7D137FA-CCAA-4024-9B14-3E9B05601D2B}" destId="{91004100-D4D5-4ABD-80A9-3F0881DA2654}" srcOrd="3" destOrd="0" parTransId="{65031B98-2F7E-4703-8FEA-3848670EB08F}" sibTransId="{7966EB08-ECE2-4BE0-A35D-F72E6B1108A8}"/>
    <dgm:cxn modelId="{3E580D86-9B77-4690-AE41-D65CBC52CF04}" srcId="{09560756-531D-4341-BF1A-BBD106A306A8}" destId="{96EC4E74-D9C7-4EEF-B3CC-DA29F19D61F2}" srcOrd="0" destOrd="0" parTransId="{246D4DA1-4827-4840-AF7E-6D9ED4AC5AB9}" sibTransId="{B99F2A05-62D6-4109-A959-EF9386FF4634}"/>
    <dgm:cxn modelId="{1423148F-9740-4954-B66E-0E7203A14FDD}" srcId="{09560756-531D-4341-BF1A-BBD106A306A8}" destId="{1C4BB145-0615-406C-B7AA-E2A6FC544F74}" srcOrd="1" destOrd="0" parTransId="{A51D5E59-10FF-4429-A154-45F638E35356}" sibTransId="{4C7C5789-8E72-435D-9E07-A6E59210BEBD}"/>
    <dgm:cxn modelId="{E6327C96-C790-4D2B-A46B-F03A0AC4D285}" type="presOf" srcId="{D5F0BCCC-8B9C-466B-B2B2-AFD197DEE193}" destId="{B0A49AF9-15D6-40A2-9C57-00C8D74C30F0}" srcOrd="0" destOrd="4" presId="urn:microsoft.com/office/officeart/2005/8/layout/hList1"/>
    <dgm:cxn modelId="{21BDAB98-22D4-4AC0-AFA3-0C8226C16B44}" srcId="{B7D137FA-CCAA-4024-9B14-3E9B05601D2B}" destId="{8FB04D35-6E54-4B53-A5ED-0751294729F2}" srcOrd="6" destOrd="0" parTransId="{AD3D130C-5183-413B-B0B4-5D424C2A61C2}" sibTransId="{509B2DBF-47D5-4560-8629-08077CDCA3DE}"/>
    <dgm:cxn modelId="{24055BA2-99D4-47F4-8DE7-24D4C71B110C}" srcId="{B7D137FA-CCAA-4024-9B14-3E9B05601D2B}" destId="{B517C98E-8F65-4A54-A8F0-8F6ECFDB607D}" srcOrd="2" destOrd="0" parTransId="{5117BC38-8416-4642-803E-467CF45197C3}" sibTransId="{71BED9C1-923C-40F3-849B-BC5683F9DA4E}"/>
    <dgm:cxn modelId="{C65FC7A3-2B4A-44A1-B7F2-8FF0AE985604}" srcId="{244EF376-07CF-466A-83C3-0E1DB0FC7AFC}" destId="{B7D137FA-CCAA-4024-9B14-3E9B05601D2B}" srcOrd="0" destOrd="0" parTransId="{77C4D97C-491C-4738-9A61-929E3A4AD6CC}" sibTransId="{306A627F-2F3E-4AC0-9956-552121825A9C}"/>
    <dgm:cxn modelId="{595613AE-0EA2-43DD-A8BE-5D369706C73A}" srcId="{B7D137FA-CCAA-4024-9B14-3E9B05601D2B}" destId="{6BF23CFF-6BDD-44B4-B4F1-D1EBF1CA1FF2}" srcOrd="0" destOrd="0" parTransId="{85D7A144-31AB-433C-AD5B-57CB9DB5D178}" sibTransId="{9B964ACC-24B1-4050-BCDA-A2E58C194E50}"/>
    <dgm:cxn modelId="{49B7FEAE-5026-4FDA-BE3C-56C19D706BAD}" type="presOf" srcId="{109EB72B-3EB1-4398-8E9B-F666CA4D61AF}" destId="{B0A49AF9-15D6-40A2-9C57-00C8D74C30F0}" srcOrd="0" destOrd="5" presId="urn:microsoft.com/office/officeart/2005/8/layout/hList1"/>
    <dgm:cxn modelId="{4AB9CECF-450A-4B44-A8BD-8941C30EF23E}" type="presOf" srcId="{76FFC8C5-06E4-491D-BBA1-1F228B10F049}" destId="{DBECCB15-2941-44BF-AB8C-45E797EDB5FA}" srcOrd="0" destOrd="3" presId="urn:microsoft.com/office/officeart/2005/8/layout/hList1"/>
    <dgm:cxn modelId="{D7EE60DE-26C5-48EB-8B11-39E70F490593}" type="presOf" srcId="{670FE209-FCA9-4576-90FA-09D9C48B1813}" destId="{DBECCB15-2941-44BF-AB8C-45E797EDB5FA}" srcOrd="0" destOrd="1" presId="urn:microsoft.com/office/officeart/2005/8/layout/hList1"/>
    <dgm:cxn modelId="{6CB435E8-32BB-4F87-B48C-DAEC5320FFF9}" type="presOf" srcId="{244EF376-07CF-466A-83C3-0E1DB0FC7AFC}" destId="{04AA0996-6DE2-4048-AA73-E47178E506C3}" srcOrd="0" destOrd="0" presId="urn:microsoft.com/office/officeart/2005/8/layout/hList1"/>
    <dgm:cxn modelId="{3DBA02E9-052B-4909-9D5E-B7F9914F32B0}" type="presOf" srcId="{6BF23CFF-6BDD-44B4-B4F1-D1EBF1CA1FF2}" destId="{B0A49AF9-15D6-40A2-9C57-00C8D74C30F0}" srcOrd="0" destOrd="0" presId="urn:microsoft.com/office/officeart/2005/8/layout/hList1"/>
    <dgm:cxn modelId="{BA6681F7-8D8B-4867-B779-BBC3A21943D8}" type="presOf" srcId="{91004100-D4D5-4ABD-80A9-3F0881DA2654}" destId="{B0A49AF9-15D6-40A2-9C57-00C8D74C30F0}" srcOrd="0" destOrd="3" presId="urn:microsoft.com/office/officeart/2005/8/layout/hList1"/>
    <dgm:cxn modelId="{8488C6F1-6763-4291-BC16-9F16BA5A2BAF}" type="presParOf" srcId="{04AA0996-6DE2-4048-AA73-E47178E506C3}" destId="{318031AC-C807-4B78-AACB-0D6BBE1F49A0}" srcOrd="0" destOrd="0" presId="urn:microsoft.com/office/officeart/2005/8/layout/hList1"/>
    <dgm:cxn modelId="{450AF5CF-B0EB-46A8-BA6B-FBDF76BAA7B4}" type="presParOf" srcId="{318031AC-C807-4B78-AACB-0D6BBE1F49A0}" destId="{F46FA254-E4A7-4F2F-9386-4225E8B52602}" srcOrd="0" destOrd="0" presId="urn:microsoft.com/office/officeart/2005/8/layout/hList1"/>
    <dgm:cxn modelId="{37F1AD5D-2968-45CE-A45E-71F94F223647}" type="presParOf" srcId="{318031AC-C807-4B78-AACB-0D6BBE1F49A0}" destId="{B0A49AF9-15D6-40A2-9C57-00C8D74C30F0}" srcOrd="1" destOrd="0" presId="urn:microsoft.com/office/officeart/2005/8/layout/hList1"/>
    <dgm:cxn modelId="{DB36ED01-D6BB-4262-A41C-2CE538ECFDA6}" type="presParOf" srcId="{04AA0996-6DE2-4048-AA73-E47178E506C3}" destId="{1740330B-FBBB-47B8-83B0-DA8A87BC3B9A}" srcOrd="1" destOrd="0" presId="urn:microsoft.com/office/officeart/2005/8/layout/hList1"/>
    <dgm:cxn modelId="{E971892B-830D-4673-8BDB-0F47795A9D6D}" type="presParOf" srcId="{04AA0996-6DE2-4048-AA73-E47178E506C3}" destId="{BBB1CF52-5C73-4FB1-97C7-D540553A22C6}" srcOrd="2" destOrd="0" presId="urn:microsoft.com/office/officeart/2005/8/layout/hList1"/>
    <dgm:cxn modelId="{9A8FC33E-DF20-4B77-932C-69F033A16B55}" type="presParOf" srcId="{BBB1CF52-5C73-4FB1-97C7-D540553A22C6}" destId="{1E2444EC-9CB2-46B0-8A77-6E0BB50C325E}" srcOrd="0" destOrd="0" presId="urn:microsoft.com/office/officeart/2005/8/layout/hList1"/>
    <dgm:cxn modelId="{C46E6BDC-A29D-4161-A46D-4E69241B3B29}" type="presParOf" srcId="{BBB1CF52-5C73-4FB1-97C7-D540553A22C6}" destId="{F316F0D3-2C14-44C0-9583-E6D2D5E353AB}" srcOrd="1" destOrd="0" presId="urn:microsoft.com/office/officeart/2005/8/layout/hList1"/>
    <dgm:cxn modelId="{074DF249-0D1C-4D35-BAA9-C030067B7FD6}" type="presParOf" srcId="{04AA0996-6DE2-4048-AA73-E47178E506C3}" destId="{B58D7582-51CE-49D4-ADC3-82034E5F68EC}" srcOrd="3" destOrd="0" presId="urn:microsoft.com/office/officeart/2005/8/layout/hList1"/>
    <dgm:cxn modelId="{B4B7D9BE-1E1C-4B93-8B70-6E42E664A992}" type="presParOf" srcId="{04AA0996-6DE2-4048-AA73-E47178E506C3}" destId="{26BAABB6-5D27-49EA-A2E4-729E4076B734}" srcOrd="4" destOrd="0" presId="urn:microsoft.com/office/officeart/2005/8/layout/hList1"/>
    <dgm:cxn modelId="{74F95E6F-892F-4728-B0FC-2497CA8C8301}" type="presParOf" srcId="{26BAABB6-5D27-49EA-A2E4-729E4076B734}" destId="{567F90CB-87CE-4F66-9678-5B8D7050E6F5}" srcOrd="0" destOrd="0" presId="urn:microsoft.com/office/officeart/2005/8/layout/hList1"/>
    <dgm:cxn modelId="{2E6B05B1-E592-4207-8FD3-29AC9B3D4909}" type="presParOf" srcId="{26BAABB6-5D27-49EA-A2E4-729E4076B734}" destId="{DBECCB15-2941-44BF-AB8C-45E797EDB5F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13430-8EF2-40DC-9406-4DBEEEB48B4F}">
      <dsp:nvSpPr>
        <dsp:cNvPr id="0" name=""/>
        <dsp:cNvSpPr/>
      </dsp:nvSpPr>
      <dsp:spPr>
        <a:xfrm>
          <a:off x="0" y="38913"/>
          <a:ext cx="3771900" cy="93483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The CDE uses the same categories the OSEP uses for making determinations for states:</a:t>
          </a:r>
        </a:p>
      </dsp:txBody>
      <dsp:txXfrm>
        <a:off x="45635" y="84548"/>
        <a:ext cx="3680630" cy="843560"/>
      </dsp:txXfrm>
    </dsp:sp>
    <dsp:sp modelId="{96CCC181-F98B-4843-9096-C255F8B86A3A}">
      <dsp:nvSpPr>
        <dsp:cNvPr id="0" name=""/>
        <dsp:cNvSpPr/>
      </dsp:nvSpPr>
      <dsp:spPr>
        <a:xfrm>
          <a:off x="0" y="1022703"/>
          <a:ext cx="3771900" cy="93483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Meets Requirements</a:t>
          </a:r>
        </a:p>
      </dsp:txBody>
      <dsp:txXfrm>
        <a:off x="45635" y="1068338"/>
        <a:ext cx="3680630" cy="843560"/>
      </dsp:txXfrm>
    </dsp:sp>
    <dsp:sp modelId="{194DF603-B761-4E8C-8806-88D004DEDD8E}">
      <dsp:nvSpPr>
        <dsp:cNvPr id="0" name=""/>
        <dsp:cNvSpPr/>
      </dsp:nvSpPr>
      <dsp:spPr>
        <a:xfrm>
          <a:off x="0" y="2006494"/>
          <a:ext cx="3771900" cy="93483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Needs Assistance</a:t>
          </a:r>
        </a:p>
      </dsp:txBody>
      <dsp:txXfrm>
        <a:off x="45635" y="2052129"/>
        <a:ext cx="3680630" cy="843560"/>
      </dsp:txXfrm>
    </dsp:sp>
    <dsp:sp modelId="{5035E00C-E696-431D-810D-04F952AD7E3B}">
      <dsp:nvSpPr>
        <dsp:cNvPr id="0" name=""/>
        <dsp:cNvSpPr/>
      </dsp:nvSpPr>
      <dsp:spPr>
        <a:xfrm>
          <a:off x="0" y="2990284"/>
          <a:ext cx="3771900" cy="93483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Needs Intervention</a:t>
          </a:r>
        </a:p>
      </dsp:txBody>
      <dsp:txXfrm>
        <a:off x="45635" y="3035919"/>
        <a:ext cx="3680630" cy="843560"/>
      </dsp:txXfrm>
    </dsp:sp>
    <dsp:sp modelId="{A035D91D-7598-45B8-8A67-2CD8D19E0379}">
      <dsp:nvSpPr>
        <dsp:cNvPr id="0" name=""/>
        <dsp:cNvSpPr/>
      </dsp:nvSpPr>
      <dsp:spPr>
        <a:xfrm>
          <a:off x="0" y="3974074"/>
          <a:ext cx="3771900" cy="93483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Needs Substantial Intervention</a:t>
          </a:r>
        </a:p>
      </dsp:txBody>
      <dsp:txXfrm>
        <a:off x="45635" y="4019709"/>
        <a:ext cx="3680630" cy="843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FA254-E4A7-4F2F-9386-4225E8B52602}">
      <dsp:nvSpPr>
        <dsp:cNvPr id="0" name=""/>
        <dsp:cNvSpPr/>
      </dsp:nvSpPr>
      <dsp:spPr>
        <a:xfrm>
          <a:off x="2464" y="191837"/>
          <a:ext cx="2402978" cy="507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Identification</a:t>
          </a:r>
          <a:r>
            <a:rPr lang="en-US" sz="1400" kern="1200" dirty="0">
              <a:solidFill>
                <a:schemeClr val="tx1"/>
              </a:solidFill>
            </a:rPr>
            <a:t> (age 3-21)</a:t>
          </a:r>
        </a:p>
      </dsp:txBody>
      <dsp:txXfrm>
        <a:off x="2464" y="191837"/>
        <a:ext cx="2402978" cy="507823"/>
      </dsp:txXfrm>
    </dsp:sp>
    <dsp:sp modelId="{B0A49AF9-15D6-40A2-9C57-00C8D74C30F0}">
      <dsp:nvSpPr>
        <dsp:cNvPr id="0" name=""/>
        <dsp:cNvSpPr/>
      </dsp:nvSpPr>
      <dsp:spPr>
        <a:xfrm>
          <a:off x="2464" y="699661"/>
          <a:ext cx="2402978" cy="2511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All Disability Categories</a:t>
          </a:r>
        </a:p>
        <a:p>
          <a:pPr marL="114300" lvl="1" indent="-114300" algn="l" defTabSz="622300">
            <a:lnSpc>
              <a:spcPct val="90000"/>
            </a:lnSpc>
            <a:spcBef>
              <a:spcPct val="0"/>
            </a:spcBef>
            <a:spcAft>
              <a:spcPct val="15000"/>
            </a:spcAft>
            <a:buChar char="•"/>
          </a:pPr>
          <a:r>
            <a:rPr lang="en-US" sz="1400" kern="1200"/>
            <a:t>Autism Spectrum Disorder</a:t>
          </a:r>
          <a:endParaRPr lang="en-US" sz="1400" kern="1200" dirty="0"/>
        </a:p>
        <a:p>
          <a:pPr marL="114300" lvl="1" indent="-114300" algn="l" defTabSz="622300">
            <a:lnSpc>
              <a:spcPct val="90000"/>
            </a:lnSpc>
            <a:spcBef>
              <a:spcPct val="0"/>
            </a:spcBef>
            <a:spcAft>
              <a:spcPct val="15000"/>
            </a:spcAft>
            <a:buChar char="•"/>
          </a:pPr>
          <a:r>
            <a:rPr lang="en-US" sz="1400" kern="1200"/>
            <a:t>Serious Emotional Disability </a:t>
          </a:r>
          <a:endParaRPr lang="en-US" sz="1400" kern="1200" dirty="0"/>
        </a:p>
        <a:p>
          <a:pPr marL="114300" lvl="1" indent="-114300" algn="l" defTabSz="622300">
            <a:lnSpc>
              <a:spcPct val="90000"/>
            </a:lnSpc>
            <a:spcBef>
              <a:spcPct val="0"/>
            </a:spcBef>
            <a:spcAft>
              <a:spcPct val="15000"/>
            </a:spcAft>
            <a:buChar char="•"/>
          </a:pPr>
          <a:r>
            <a:rPr lang="en-US" sz="1400" kern="1200"/>
            <a:t>Intellectual Disability</a:t>
          </a:r>
          <a:endParaRPr lang="en-US" sz="1400" kern="1200" dirty="0"/>
        </a:p>
        <a:p>
          <a:pPr marL="114300" lvl="1" indent="-114300" algn="l" defTabSz="622300">
            <a:lnSpc>
              <a:spcPct val="90000"/>
            </a:lnSpc>
            <a:spcBef>
              <a:spcPct val="0"/>
            </a:spcBef>
            <a:spcAft>
              <a:spcPct val="15000"/>
            </a:spcAft>
            <a:buChar char="•"/>
          </a:pPr>
          <a:r>
            <a:rPr lang="en-US" sz="1400" kern="1200"/>
            <a:t>Other Health Impairment</a:t>
          </a:r>
          <a:endParaRPr lang="en-US" sz="1400" kern="1200" dirty="0"/>
        </a:p>
        <a:p>
          <a:pPr marL="114300" lvl="1" indent="-114300" algn="l" defTabSz="622300">
            <a:lnSpc>
              <a:spcPct val="90000"/>
            </a:lnSpc>
            <a:spcBef>
              <a:spcPct val="0"/>
            </a:spcBef>
            <a:spcAft>
              <a:spcPct val="15000"/>
            </a:spcAft>
            <a:buChar char="•"/>
          </a:pPr>
          <a:r>
            <a:rPr lang="en-US" sz="1400" kern="1200"/>
            <a:t>Specific Learning Disability</a:t>
          </a:r>
          <a:endParaRPr lang="en-US" sz="1400" kern="1200" dirty="0"/>
        </a:p>
        <a:p>
          <a:pPr marL="114300" lvl="1" indent="-114300" algn="l" defTabSz="622300">
            <a:lnSpc>
              <a:spcPct val="90000"/>
            </a:lnSpc>
            <a:spcBef>
              <a:spcPct val="0"/>
            </a:spcBef>
            <a:spcAft>
              <a:spcPct val="15000"/>
            </a:spcAft>
            <a:buChar char="•"/>
          </a:pPr>
          <a:r>
            <a:rPr lang="en-US" sz="1400" kern="1200" dirty="0"/>
            <a:t>Speech Language Impairment </a:t>
          </a:r>
        </a:p>
      </dsp:txBody>
      <dsp:txXfrm>
        <a:off x="2464" y="699661"/>
        <a:ext cx="2402978" cy="2511160"/>
      </dsp:txXfrm>
    </dsp:sp>
    <dsp:sp modelId="{1E2444EC-9CB2-46B0-8A77-6E0BB50C325E}">
      <dsp:nvSpPr>
        <dsp:cNvPr id="0" name=""/>
        <dsp:cNvSpPr/>
      </dsp:nvSpPr>
      <dsp:spPr>
        <a:xfrm>
          <a:off x="2741860" y="191837"/>
          <a:ext cx="2402978" cy="507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Educational Environment </a:t>
          </a:r>
          <a:r>
            <a:rPr lang="en-US" sz="1400" kern="1200" dirty="0">
              <a:solidFill>
                <a:schemeClr val="tx1"/>
              </a:solidFill>
            </a:rPr>
            <a:t>(age 6-21)</a:t>
          </a:r>
        </a:p>
      </dsp:txBody>
      <dsp:txXfrm>
        <a:off x="2741860" y="191837"/>
        <a:ext cx="2402978" cy="507823"/>
      </dsp:txXfrm>
    </dsp:sp>
    <dsp:sp modelId="{F316F0D3-2C14-44C0-9583-E6D2D5E353AB}">
      <dsp:nvSpPr>
        <dsp:cNvPr id="0" name=""/>
        <dsp:cNvSpPr/>
      </dsp:nvSpPr>
      <dsp:spPr>
        <a:xfrm>
          <a:off x="2728451" y="691600"/>
          <a:ext cx="2402978" cy="2511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latin typeface="Calibri" panose="020F0502020204030204"/>
            </a:rPr>
            <a:t>Inside regular class &lt;40% of the time</a:t>
          </a:r>
          <a:endParaRPr lang="en-US" sz="1400" kern="1200" dirty="0"/>
        </a:p>
        <a:p>
          <a:pPr marL="114300" lvl="1" indent="-114300" algn="l" defTabSz="622300">
            <a:lnSpc>
              <a:spcPct val="90000"/>
            </a:lnSpc>
            <a:spcBef>
              <a:spcPct val="0"/>
            </a:spcBef>
            <a:spcAft>
              <a:spcPct val="15000"/>
            </a:spcAft>
            <a:buChar char="•"/>
          </a:pPr>
          <a:r>
            <a:rPr lang="en-US" sz="1400" kern="1200" dirty="0">
              <a:latin typeface="Calibri" panose="020F0502020204030204"/>
            </a:rPr>
            <a:t>Separate Settings</a:t>
          </a:r>
          <a:endParaRPr lang="en-US" sz="1400" kern="1200" dirty="0"/>
        </a:p>
      </dsp:txBody>
      <dsp:txXfrm>
        <a:off x="2728451" y="691600"/>
        <a:ext cx="2402978" cy="2511160"/>
      </dsp:txXfrm>
    </dsp:sp>
    <dsp:sp modelId="{567F90CB-87CE-4F66-9678-5B8D7050E6F5}">
      <dsp:nvSpPr>
        <dsp:cNvPr id="0" name=""/>
        <dsp:cNvSpPr/>
      </dsp:nvSpPr>
      <dsp:spPr>
        <a:xfrm>
          <a:off x="5481256" y="191837"/>
          <a:ext cx="2402978" cy="50782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Discipline</a:t>
          </a:r>
          <a:r>
            <a:rPr lang="en-US" sz="1400" kern="1200" dirty="0">
              <a:solidFill>
                <a:schemeClr val="tx1"/>
              </a:solidFill>
            </a:rPr>
            <a:t> (age 3-21)</a:t>
          </a:r>
        </a:p>
      </dsp:txBody>
      <dsp:txXfrm>
        <a:off x="5481256" y="191837"/>
        <a:ext cx="2402978" cy="507823"/>
      </dsp:txXfrm>
    </dsp:sp>
    <dsp:sp modelId="{DBECCB15-2941-44BF-AB8C-45E797EDB5FA}">
      <dsp:nvSpPr>
        <dsp:cNvPr id="0" name=""/>
        <dsp:cNvSpPr/>
      </dsp:nvSpPr>
      <dsp:spPr>
        <a:xfrm>
          <a:off x="5481256" y="699661"/>
          <a:ext cx="2402978" cy="2511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kumimoji="0" lang="en-US" sz="1400" b="0" i="0" u="none" strike="noStrike" kern="1200" cap="none" spc="0" normalizeH="0" baseline="0" noProof="0">
              <a:ln/>
              <a:effectLst/>
              <a:uLnTx/>
              <a:uFillTx/>
              <a:latin typeface="Calibri" panose="020F0502020204030204"/>
              <a:ea typeface="+mn-ea"/>
              <a:cs typeface="+mn-cs"/>
            </a:rPr>
            <a:t>In-school suspensions ≤10 days</a:t>
          </a:r>
          <a:endParaRPr lang="en-US" sz="1400" kern="1200" dirty="0"/>
        </a:p>
        <a:p>
          <a:pPr marL="114300" lvl="1" indent="-114300" algn="l" defTabSz="622300" rtl="0">
            <a:lnSpc>
              <a:spcPct val="90000"/>
            </a:lnSpc>
            <a:spcBef>
              <a:spcPct val="0"/>
            </a:spcBef>
            <a:spcAft>
              <a:spcPct val="15000"/>
            </a:spcAft>
            <a:buChar char="•"/>
          </a:pPr>
          <a:r>
            <a:rPr lang="en-US" sz="1400" kern="1200"/>
            <a:t>In-school suspensions &gt;10 days</a:t>
          </a:r>
          <a:endParaRPr lang="en-US" sz="1400" kern="1200" dirty="0"/>
        </a:p>
        <a:p>
          <a:pPr marL="114300" lvl="1" indent="-114300" algn="l" defTabSz="622300" rtl="0">
            <a:lnSpc>
              <a:spcPct val="90000"/>
            </a:lnSpc>
            <a:spcBef>
              <a:spcPct val="0"/>
            </a:spcBef>
            <a:spcAft>
              <a:spcPct val="15000"/>
            </a:spcAft>
            <a:buChar char="•"/>
          </a:pPr>
          <a:r>
            <a:rPr lang="en-US" sz="1400" kern="1200"/>
            <a:t>Out-of-school suspensions/expulsions </a:t>
          </a:r>
          <a:r>
            <a:rPr kumimoji="0" lang="en-US" sz="1400" b="0" i="0" u="none" strike="noStrike" kern="1200" cap="none" spc="0" normalizeH="0" baseline="0" noProof="0">
              <a:ln/>
              <a:effectLst/>
              <a:uLnTx/>
              <a:uFillTx/>
              <a:latin typeface="Calibri" panose="020F0502020204030204"/>
              <a:ea typeface="+mn-ea"/>
              <a:cs typeface="+mn-cs"/>
            </a:rPr>
            <a:t>≤10 days</a:t>
          </a:r>
          <a:r>
            <a:rPr lang="en-US" sz="1400" kern="1200"/>
            <a:t> </a:t>
          </a:r>
          <a:endParaRPr lang="en-US" sz="1400" kern="1200" dirty="0"/>
        </a:p>
        <a:p>
          <a:pPr marL="114300" lvl="1" indent="-114300" algn="l" defTabSz="622300" rtl="0">
            <a:lnSpc>
              <a:spcPct val="90000"/>
            </a:lnSpc>
            <a:spcBef>
              <a:spcPct val="0"/>
            </a:spcBef>
            <a:spcAft>
              <a:spcPct val="15000"/>
            </a:spcAft>
            <a:buChar char="•"/>
          </a:pPr>
          <a:r>
            <a:rPr lang="en-US" sz="1400" kern="1200"/>
            <a:t>Out-of-school suspensions/expulsions </a:t>
          </a:r>
          <a:r>
            <a:rPr kumimoji="0" lang="en-US" sz="1400" b="0" i="0" u="none" strike="noStrike" kern="1200" cap="none" spc="0" normalizeH="0" baseline="0" noProof="0">
              <a:ln/>
              <a:effectLst/>
              <a:uLnTx/>
              <a:uFillTx/>
              <a:latin typeface="Calibri" panose="020F0502020204030204"/>
              <a:ea typeface="+mn-ea"/>
              <a:cs typeface="+mn-cs"/>
            </a:rPr>
            <a:t>&gt;10 days</a:t>
          </a:r>
          <a:endParaRPr lang="en-US" sz="1400" kern="1200" dirty="0"/>
        </a:p>
        <a:p>
          <a:pPr marL="114300" lvl="1" indent="-114300" algn="l" defTabSz="622300" rtl="0">
            <a:lnSpc>
              <a:spcPct val="90000"/>
            </a:lnSpc>
            <a:spcBef>
              <a:spcPct val="0"/>
            </a:spcBef>
            <a:spcAft>
              <a:spcPct val="15000"/>
            </a:spcAft>
            <a:buChar char="•"/>
          </a:pPr>
          <a:r>
            <a:rPr lang="en-US" sz="1400" kern="1200"/>
            <a:t>Disciplinary removals in total</a:t>
          </a:r>
          <a:endParaRPr lang="en-US" sz="1400" kern="1200" dirty="0"/>
        </a:p>
      </dsp:txBody>
      <dsp:txXfrm>
        <a:off x="5481256" y="699661"/>
        <a:ext cx="2402978" cy="2511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773680" cy="434340"/>
          </a:xfrm>
          <a:prstGeom prst="rect">
            <a:avLst/>
          </a:prstGeom>
        </p:spPr>
        <p:txBody>
          <a:bodyPr vert="horz" lIns="86198" tIns="43099" rIns="86198" bIns="43099" rtlCol="0"/>
          <a:lstStyle>
            <a:lvl1pPr algn="l">
              <a:defRPr sz="1100"/>
            </a:lvl1pPr>
          </a:lstStyle>
          <a:p>
            <a:endParaRPr lang="en-US"/>
          </a:p>
        </p:txBody>
      </p:sp>
      <p:sp>
        <p:nvSpPr>
          <p:cNvPr id="3" name="Date Placeholder 2"/>
          <p:cNvSpPr>
            <a:spLocks noGrp="1"/>
          </p:cNvSpPr>
          <p:nvPr>
            <p:ph type="dt" sz="quarter" idx="1"/>
          </p:nvPr>
        </p:nvSpPr>
        <p:spPr>
          <a:xfrm>
            <a:off x="3625640" y="1"/>
            <a:ext cx="2773680" cy="434340"/>
          </a:xfrm>
          <a:prstGeom prst="rect">
            <a:avLst/>
          </a:prstGeom>
        </p:spPr>
        <p:txBody>
          <a:bodyPr vert="horz" lIns="86198" tIns="43099" rIns="86198" bIns="43099" rtlCol="0"/>
          <a:lstStyle>
            <a:lvl1pPr algn="r">
              <a:defRPr sz="1100"/>
            </a:lvl1pPr>
          </a:lstStyle>
          <a:p>
            <a:fld id="{1BEF02CA-97F4-47D9-B02A-C7C102D44024}" type="datetimeFigureOut">
              <a:rPr lang="en-US" smtClean="0"/>
              <a:t>8/31/2021</a:t>
            </a:fld>
            <a:endParaRPr lang="en-US"/>
          </a:p>
        </p:txBody>
      </p:sp>
      <p:sp>
        <p:nvSpPr>
          <p:cNvPr id="4" name="Footer Placeholder 3"/>
          <p:cNvSpPr>
            <a:spLocks noGrp="1"/>
          </p:cNvSpPr>
          <p:nvPr>
            <p:ph type="ftr" sz="quarter" idx="2"/>
          </p:nvPr>
        </p:nvSpPr>
        <p:spPr>
          <a:xfrm>
            <a:off x="0" y="8250953"/>
            <a:ext cx="2773680" cy="434340"/>
          </a:xfrm>
          <a:prstGeom prst="rect">
            <a:avLst/>
          </a:prstGeom>
        </p:spPr>
        <p:txBody>
          <a:bodyPr vert="horz" lIns="86198" tIns="43099" rIns="86198" bIns="43099" rtlCol="0" anchor="b"/>
          <a:lstStyle>
            <a:lvl1pPr algn="l">
              <a:defRPr sz="1100"/>
            </a:lvl1pPr>
          </a:lstStyle>
          <a:p>
            <a:endParaRPr lang="en-US"/>
          </a:p>
        </p:txBody>
      </p:sp>
      <p:sp>
        <p:nvSpPr>
          <p:cNvPr id="5" name="Slide Number Placeholder 4"/>
          <p:cNvSpPr>
            <a:spLocks noGrp="1"/>
          </p:cNvSpPr>
          <p:nvPr>
            <p:ph type="sldNum" sz="quarter" idx="3"/>
          </p:nvPr>
        </p:nvSpPr>
        <p:spPr>
          <a:xfrm>
            <a:off x="3625640" y="8250953"/>
            <a:ext cx="2773680" cy="434340"/>
          </a:xfrm>
          <a:prstGeom prst="rect">
            <a:avLst/>
          </a:prstGeom>
        </p:spPr>
        <p:txBody>
          <a:bodyPr vert="horz" lIns="86198" tIns="43099" rIns="86198" bIns="43099" rtlCol="0" anchor="b"/>
          <a:lstStyle>
            <a:lvl1pPr algn="r">
              <a:defRPr sz="1100"/>
            </a:lvl1pPr>
          </a:lstStyle>
          <a:p>
            <a:fld id="{196BFD5D-AF1F-4AE8-A343-BACBE6D7D11F}" type="slidenum">
              <a:rPr lang="en-US" smtClean="0"/>
              <a:t>‹#›</a:t>
            </a:fld>
            <a:endParaRPr lang="en-US"/>
          </a:p>
        </p:txBody>
      </p:sp>
    </p:spTree>
    <p:extLst>
      <p:ext uri="{BB962C8B-B14F-4D97-AF65-F5344CB8AC3E}">
        <p14:creationId xmlns:p14="http://schemas.microsoft.com/office/powerpoint/2010/main" val="110263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5849"/>
          </a:xfrm>
          <a:prstGeom prst="rect">
            <a:avLst/>
          </a:prstGeom>
        </p:spPr>
        <p:txBody>
          <a:bodyPr vert="horz" lIns="86198" tIns="43099" rIns="86198" bIns="43099" rtlCol="0"/>
          <a:lstStyle>
            <a:lvl1pPr algn="l">
              <a:defRPr sz="1100"/>
            </a:lvl1pPr>
          </a:lstStyle>
          <a:p>
            <a:endParaRPr lang="en-US"/>
          </a:p>
        </p:txBody>
      </p:sp>
      <p:sp>
        <p:nvSpPr>
          <p:cNvPr id="3" name="Date Placeholder 2"/>
          <p:cNvSpPr>
            <a:spLocks noGrp="1"/>
          </p:cNvSpPr>
          <p:nvPr>
            <p:ph type="dt" idx="1"/>
          </p:nvPr>
        </p:nvSpPr>
        <p:spPr>
          <a:xfrm>
            <a:off x="3625640" y="0"/>
            <a:ext cx="2773680" cy="435849"/>
          </a:xfrm>
          <a:prstGeom prst="rect">
            <a:avLst/>
          </a:prstGeom>
        </p:spPr>
        <p:txBody>
          <a:bodyPr vert="horz" lIns="86198" tIns="43099" rIns="86198" bIns="43099" rtlCol="0"/>
          <a:lstStyle>
            <a:lvl1pPr algn="r">
              <a:defRPr sz="1100"/>
            </a:lvl1pPr>
          </a:lstStyle>
          <a:p>
            <a:fld id="{3872E894-E0CE-40CF-8CA0-23F05C6E40C6}" type="datetimeFigureOut">
              <a:rPr lang="en-US" smtClean="0"/>
              <a:t>8/31/2021</a:t>
            </a:fld>
            <a:endParaRPr lang="en-US"/>
          </a:p>
        </p:txBody>
      </p:sp>
      <p:sp>
        <p:nvSpPr>
          <p:cNvPr id="4" name="Slide Image Placeholder 3"/>
          <p:cNvSpPr>
            <a:spLocks noGrp="1" noRot="1" noChangeAspect="1"/>
          </p:cNvSpPr>
          <p:nvPr>
            <p:ph type="sldImg" idx="2"/>
          </p:nvPr>
        </p:nvSpPr>
        <p:spPr>
          <a:xfrm>
            <a:off x="1246188" y="1085850"/>
            <a:ext cx="3908425" cy="2932113"/>
          </a:xfrm>
          <a:prstGeom prst="rect">
            <a:avLst/>
          </a:prstGeom>
          <a:noFill/>
          <a:ln w="12700">
            <a:solidFill>
              <a:prstClr val="black"/>
            </a:solidFill>
          </a:ln>
        </p:spPr>
        <p:txBody>
          <a:bodyPr vert="horz" lIns="86198" tIns="43099" rIns="86198" bIns="43099" rtlCol="0" anchor="ctr"/>
          <a:lstStyle/>
          <a:p>
            <a:endParaRPr lang="en-US"/>
          </a:p>
        </p:txBody>
      </p:sp>
      <p:sp>
        <p:nvSpPr>
          <p:cNvPr id="5" name="Notes Placeholder 4"/>
          <p:cNvSpPr>
            <a:spLocks noGrp="1"/>
          </p:cNvSpPr>
          <p:nvPr>
            <p:ph type="body" sz="quarter" idx="3"/>
          </p:nvPr>
        </p:nvSpPr>
        <p:spPr>
          <a:xfrm>
            <a:off x="640080" y="4180522"/>
            <a:ext cx="5120640" cy="3420427"/>
          </a:xfrm>
          <a:prstGeom prst="rect">
            <a:avLst/>
          </a:prstGeom>
        </p:spPr>
        <p:txBody>
          <a:bodyPr vert="horz" lIns="86198" tIns="43099" rIns="86198" bIns="430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4"/>
            <a:ext cx="2773680" cy="435848"/>
          </a:xfrm>
          <a:prstGeom prst="rect">
            <a:avLst/>
          </a:prstGeom>
        </p:spPr>
        <p:txBody>
          <a:bodyPr vert="horz" lIns="86198" tIns="43099" rIns="86198" bIns="43099" rtlCol="0" anchor="b"/>
          <a:lstStyle>
            <a:lvl1pPr algn="l">
              <a:defRPr sz="1100"/>
            </a:lvl1pPr>
          </a:lstStyle>
          <a:p>
            <a:endParaRPr lang="en-US"/>
          </a:p>
        </p:txBody>
      </p:sp>
      <p:sp>
        <p:nvSpPr>
          <p:cNvPr id="7" name="Slide Number Placeholder 6"/>
          <p:cNvSpPr>
            <a:spLocks noGrp="1"/>
          </p:cNvSpPr>
          <p:nvPr>
            <p:ph type="sldNum" sz="quarter" idx="5"/>
          </p:nvPr>
        </p:nvSpPr>
        <p:spPr>
          <a:xfrm>
            <a:off x="3625640" y="8250954"/>
            <a:ext cx="2773680" cy="435848"/>
          </a:xfrm>
          <a:prstGeom prst="rect">
            <a:avLst/>
          </a:prstGeom>
        </p:spPr>
        <p:txBody>
          <a:bodyPr vert="horz" lIns="86198" tIns="43099" rIns="86198" bIns="43099" rtlCol="0" anchor="b"/>
          <a:lstStyle>
            <a:lvl1pPr algn="r">
              <a:defRPr sz="11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828798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OSEP rates states annually and provides each with a determination: meets requirements, needs assistance, needs intervention or needs substantial intervention.</a:t>
            </a:r>
          </a:p>
          <a:p>
            <a:endParaRPr lang="en-US" dirty="0"/>
          </a:p>
          <a:p>
            <a:r>
              <a:rPr lang="en-US" dirty="0"/>
              <a:t>The determination is based on the SPP report, on-site monitoring visits and any other public information made available.</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2638604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assistance rating</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1378243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r>
              <a:rPr lang="en-US" b="1" baseline="0" dirty="0"/>
              <a:t>Significant Needs Intervention rarely used by OSEP and the CDE has not given such a determination since 2009.</a:t>
            </a:r>
          </a:p>
          <a:p>
            <a:endParaRPr lang="en-US" b="1" baseline="0" dirty="0"/>
          </a:p>
          <a:p>
            <a:r>
              <a:rPr lang="en-US" b="0" baseline="0" dirty="0"/>
              <a:t>Similarly, CDE issues a determination for each AU annually and uses the same categories.  You can find your AU’s 2021 determination by logging into the DMS and looking in the Profile tab.  The determinations are also made public, so you can view them on the CDE website (type “determinations” in the search bar).</a:t>
            </a:r>
          </a:p>
          <a:p>
            <a:endParaRPr lang="en-US" b="0" baseline="0" dirty="0"/>
          </a:p>
          <a:p>
            <a:r>
              <a:rPr lang="en-US" b="0" baseline="0" dirty="0"/>
              <a:t>While all AUs received a determination for 2021, many data points in SY19-20 were compromised or unavailable due to the pandemic and the suspension of in-person learning.  Because of this, CDE employed an abbreviated version of the Compliance Matrix which only included the compliance elements that were not negatively impacted by the pandemic to make AU determinations.  So, keep in mind the 2021 Determination report will look different than typical and it may be helpful to look back at 2020 report as well.   </a:t>
            </a:r>
          </a:p>
          <a:p>
            <a:endParaRPr lang="en-US" b="0" baseline="0" dirty="0"/>
          </a:p>
          <a:p>
            <a:r>
              <a:rPr lang="en-US" b="0" baseline="0" dirty="0"/>
              <a:t>If your AU received a “needs assistance” determination, take a look at the matrix to identify the specific areas of need and see how you can incorporate more training or focus on those areas as you plan for this school year.   </a:t>
            </a:r>
            <a:endParaRPr lang="en-US" b="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8/31/2021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14</a:t>
            </a:fld>
            <a:endParaRPr lang="en-US"/>
          </a:p>
        </p:txBody>
      </p:sp>
    </p:spTree>
    <p:extLst>
      <p:ext uri="{BB962C8B-B14F-4D97-AF65-F5344CB8AC3E}">
        <p14:creationId xmlns:p14="http://schemas.microsoft.com/office/powerpoint/2010/main" val="71684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OSEP gives each state a determination as to how much we are meeting the requirements of IDEA.  The state agency, in turn, is required to give determinations to each LEA within the state.  So, here is how CO gives the determinations.</a:t>
            </a:r>
          </a:p>
          <a:p>
            <a:endParaRPr lang="en-US" baseline="0" dirty="0"/>
          </a:p>
          <a:p>
            <a:r>
              <a:rPr lang="en-US" baseline="0" dirty="0"/>
              <a:t>We do a combination of the results matrix and compliance matrix.  What you’re seeing here is the results matrix that includes all indicators and non-indicators about the student academic performance.  We have the Academic Achievement portion which is worth 15% of the results portion of the determination, Academic Growth is worth 50% and then Postsecondary and Workforce Readiness is 35% </a:t>
            </a:r>
          </a:p>
          <a:p>
            <a:endParaRPr lang="en-US" baseline="0" dirty="0"/>
          </a:p>
          <a:p>
            <a:r>
              <a:rPr lang="en-US" baseline="0" dirty="0"/>
              <a:t>Based on that we give the results summary determination.  In this example, this AU received the “needs assistance” determination.</a:t>
            </a:r>
          </a:p>
        </p:txBody>
      </p:sp>
      <p:sp>
        <p:nvSpPr>
          <p:cNvPr id="4" name="Slide Number Placeholder 3"/>
          <p:cNvSpPr>
            <a:spLocks noGrp="1"/>
          </p:cNvSpPr>
          <p:nvPr>
            <p:ph type="sldNum" sz="quarter" idx="10"/>
          </p:nvPr>
        </p:nvSpPr>
        <p:spPr/>
        <p:txBody>
          <a:bodyPr/>
          <a:lstStyle/>
          <a:p>
            <a:fld id="{62299680-2279-4B4D-BB80-F90187F0904D}" type="slidenum">
              <a:rPr lang="en-US" smtClean="0"/>
              <a:t>15</a:t>
            </a:fld>
            <a:endParaRPr lang="en-US"/>
          </a:p>
        </p:txBody>
      </p:sp>
    </p:spTree>
    <p:extLst>
      <p:ext uri="{BB962C8B-B14F-4D97-AF65-F5344CB8AC3E}">
        <p14:creationId xmlns:p14="http://schemas.microsoft.com/office/powerpoint/2010/main" val="2839189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the compliance matrix.  It covers compliance indicators: 4A, 4B, 9, 10, 11, 12, and 13 as well as the timely and accurate data submission.  Each indicator can receive 0, 1 or 2 points and there is a description under each indicator outlining how points are given.</a:t>
            </a:r>
          </a:p>
          <a:p>
            <a:endParaRPr lang="en-US" baseline="0" dirty="0"/>
          </a:p>
          <a:p>
            <a:r>
              <a:rPr lang="en-US" baseline="0" dirty="0"/>
              <a:t>We also give a compliance determination.  So, for this example, the AU received a “meets requirements” determination.  The rubric provides a breakdown of the point ranges for each determination category.</a:t>
            </a:r>
          </a:p>
        </p:txBody>
      </p:sp>
      <p:sp>
        <p:nvSpPr>
          <p:cNvPr id="4" name="Slide Number Placeholder 3"/>
          <p:cNvSpPr>
            <a:spLocks noGrp="1"/>
          </p:cNvSpPr>
          <p:nvPr>
            <p:ph type="sldNum" sz="quarter" idx="10"/>
          </p:nvPr>
        </p:nvSpPr>
        <p:spPr/>
        <p:txBody>
          <a:bodyPr/>
          <a:lstStyle/>
          <a:p>
            <a:fld id="{62299680-2279-4B4D-BB80-F90187F0904D}" type="slidenum">
              <a:rPr lang="en-US" smtClean="0"/>
              <a:t>16</a:t>
            </a:fld>
            <a:endParaRPr lang="en-US"/>
          </a:p>
        </p:txBody>
      </p:sp>
    </p:spTree>
    <p:extLst>
      <p:ext uri="{BB962C8B-B14F-4D97-AF65-F5344CB8AC3E}">
        <p14:creationId xmlns:p14="http://schemas.microsoft.com/office/powerpoint/2010/main" val="1796134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We give the results determination and the compliance determination and then this a summary page that we give with the determination each year.  So, as you can see with this fictitious High Plains BOCES, they received an AU percentage of 90.8% with a determination of “meets.”  This is the official determination that we report publicly and to OSEP.  Then, below you can see the breakdown of the sub-scores for the compliance and results sections.  In this example, the BOCES received a “meets” determination in both compliance and results.  However, you can see on the scale, that this BOCES is meets compliance at 100% and is doing very well, but on the results score, you can see that, although the BOCES received a meets, their percentage places them close to the “needs assistance” range.</a:t>
            </a:r>
          </a:p>
          <a:p>
            <a:endParaRPr lang="en-US" b="0" dirty="0"/>
          </a:p>
          <a:p>
            <a:r>
              <a:rPr lang="en-US" b="0" dirty="0"/>
              <a:t>So, you may be in “meets” in both areas, but you can see where on the band you fall within a given determination category.</a:t>
            </a:r>
          </a:p>
          <a:p>
            <a:endParaRPr lang="en-US" b="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in a BOCES – check with the BOCES director for a copy of your AU’s Determinations.</a:t>
            </a:r>
          </a:p>
        </p:txBody>
      </p:sp>
      <p:sp>
        <p:nvSpPr>
          <p:cNvPr id="4" name="Slide Number Placeholder 3"/>
          <p:cNvSpPr>
            <a:spLocks noGrp="1"/>
          </p:cNvSpPr>
          <p:nvPr>
            <p:ph type="sldNum" sz="quarter" idx="10"/>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462585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Compliance and Results are 50/50 –</a:t>
            </a:r>
          </a:p>
          <a:p>
            <a:endParaRPr lang="en-US" baseline="0" dirty="0"/>
          </a:p>
          <a:p>
            <a:r>
              <a:rPr lang="en-US" baseline="0" dirty="0"/>
              <a:t>So, in 2020, determinations were made in April.  50% of the determination came from compliance score and another 50% came from results score.  The total of that is the final determination.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2299680-2279-4B4D-BB80-F90187F0904D}" type="slidenum">
              <a:rPr lang="en-US" smtClean="0"/>
              <a:t>18</a:t>
            </a:fld>
            <a:endParaRPr lang="en-US"/>
          </a:p>
        </p:txBody>
      </p:sp>
    </p:spTree>
    <p:extLst>
      <p:ext uri="{BB962C8B-B14F-4D97-AF65-F5344CB8AC3E}">
        <p14:creationId xmlns:p14="http://schemas.microsoft.com/office/powerpoint/2010/main" val="2326588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However, due to COVID, the 2021 determinations differed from the “typical” process since many data points from SY2019-20 were compromised or unavailable. </a:t>
            </a:r>
          </a:p>
          <a:p>
            <a:endParaRPr lang="en-US" baseline="0" dirty="0"/>
          </a:p>
          <a:p>
            <a:r>
              <a:rPr lang="en-US" baseline="0" dirty="0"/>
              <a:t>The 2021 determinations were sent out in April and were based on an abbreviated version of the Compliance Matrix only.  The abbreviated version of the compliance matric included indicators 4A, 4B, 9, 10 and 13 as well as timely and accurate data submission.  Historically, indicators 11 and 12, are included in the compliance matrix as well, but were eliminated for the 2021 AU determinations due to the negative impact resulting from the pandemic during SY2019-20.</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2299680-2279-4B4D-BB80-F90187F0904D}" type="slidenum">
              <a:rPr lang="en-US" smtClean="0"/>
              <a:t>19</a:t>
            </a:fld>
            <a:endParaRPr lang="en-US"/>
          </a:p>
        </p:txBody>
      </p:sp>
    </p:spTree>
    <p:extLst>
      <p:ext uri="{BB962C8B-B14F-4D97-AF65-F5344CB8AC3E}">
        <p14:creationId xmlns:p14="http://schemas.microsoft.com/office/powerpoint/2010/main" val="202322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Mention that data is also collected from:</a:t>
            </a:r>
          </a:p>
          <a:p>
            <a:pPr marL="161600" indent="-161600">
              <a:buFont typeface="Arial" panose="020B0604020202020204" pitchFamily="34" charset="0"/>
              <a:buChar char="•"/>
            </a:pPr>
            <a:r>
              <a:rPr lang="en-US" baseline="0" dirty="0"/>
              <a:t>Assessment and performance data</a:t>
            </a:r>
          </a:p>
          <a:p>
            <a:pPr marL="161600" indent="-161600">
              <a:buFont typeface="Arial" panose="020B0604020202020204" pitchFamily="34" charset="0"/>
              <a:buChar char="•"/>
            </a:pPr>
            <a:r>
              <a:rPr lang="en-US" baseline="0" dirty="0"/>
              <a:t>Dispute resolution outcomes</a:t>
            </a:r>
          </a:p>
          <a:p>
            <a:pPr marL="161600" indent="-161600">
              <a:buFont typeface="Arial" panose="020B0604020202020204" pitchFamily="34" charset="0"/>
              <a:buChar char="•"/>
            </a:pPr>
            <a:r>
              <a:rPr lang="en-US" baseline="0" dirty="0"/>
              <a:t>CIMP data collection</a:t>
            </a:r>
          </a:p>
          <a:p>
            <a:pPr marL="161600" indent="-161600">
              <a:buFont typeface="Arial" panose="020B0604020202020204" pitchFamily="34" charset="0"/>
              <a:buChar char="•"/>
            </a:pPr>
            <a:r>
              <a:rPr lang="en-US" baseline="0" dirty="0"/>
              <a:t>Indicator 8-parent survey</a:t>
            </a:r>
          </a:p>
          <a:p>
            <a:pPr marL="161600" indent="-161600">
              <a:buFont typeface="Arial" panose="020B0604020202020204" pitchFamily="34" charset="0"/>
              <a:buChar char="•"/>
            </a:pPr>
            <a:r>
              <a:rPr lang="en-US" baseline="0" dirty="0"/>
              <a:t>Indicator 13 SRR for transition requirements</a:t>
            </a:r>
          </a:p>
          <a:p>
            <a:pPr marL="161600" indent="-161600">
              <a:buFont typeface="Arial" panose="020B0604020202020204" pitchFamily="34" charset="0"/>
              <a:buChar char="•"/>
            </a:pPr>
            <a:r>
              <a:rPr lang="en-US" baseline="0" dirty="0"/>
              <a:t>Indicator 14, post school outcomes survey</a:t>
            </a:r>
          </a:p>
          <a:p>
            <a:pPr marL="161600" indent="-161600">
              <a:buFont typeface="Arial" panose="020B0604020202020204" pitchFamily="34" charset="0"/>
              <a:buChar char="•"/>
            </a:pPr>
            <a:r>
              <a:rPr lang="en-US" baseline="0" dirty="0"/>
              <a:t>Results Matter, preschool outcome data</a:t>
            </a:r>
          </a:p>
          <a:p>
            <a:pPr marL="161600" indent="-161600">
              <a:buFont typeface="Arial" panose="020B0604020202020204" pitchFamily="34" charset="0"/>
              <a:buChar char="•"/>
            </a:pPr>
            <a:r>
              <a:rPr lang="en-US" baseline="0" dirty="0"/>
              <a:t>Fiscal audit findings</a:t>
            </a:r>
          </a:p>
          <a:p>
            <a:pPr marL="161600" indent="-161600">
              <a:buFont typeface="Arial" panose="020B0604020202020204" pitchFamily="34" charset="0"/>
              <a:buChar char="•"/>
            </a:pPr>
            <a:r>
              <a:rPr lang="en-US" baseline="0" dirty="0"/>
              <a:t>Other sources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8/31/2021</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20</a:t>
            </a:fld>
            <a:endParaRPr lang="en-US"/>
          </a:p>
        </p:txBody>
      </p:sp>
    </p:spTree>
    <p:extLst>
      <p:ext uri="{BB962C8B-B14F-4D97-AF65-F5344CB8AC3E}">
        <p14:creationId xmlns:p14="http://schemas.microsoft.com/office/powerpoint/2010/main" val="3186250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8/31/2021</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21</a:t>
            </a:fld>
            <a:endParaRPr lang="en-US" dirty="0"/>
          </a:p>
        </p:txBody>
      </p:sp>
    </p:spTree>
    <p:extLst>
      <p:ext uri="{BB962C8B-B14F-4D97-AF65-F5344CB8AC3E}">
        <p14:creationId xmlns:p14="http://schemas.microsoft.com/office/powerpoint/2010/main" val="401904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technical assistance and enforcement of IDEA.  We are required, by law, to follow IDEA and to ensure that all AUs are implementing IDEA</a:t>
            </a:r>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501528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to develop a new monitoring tool that will support AUs as they engage in their own self-monitoring.  CDE is always looking for better ways to provide meaningful monitoring practices that help students with disabilities thrive, so be on the lookout for upcoming guidance. </a:t>
            </a:r>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1642445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3599717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Significant disproportionality is a requirement</a:t>
            </a:r>
            <a:r>
              <a:rPr lang="en-US" baseline="0" dirty="0"/>
              <a:t> within special education, specified in the statue.  More specifically, it’s in IDEA section 618 (d).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Significant disproportionality </a:t>
            </a:r>
            <a:r>
              <a:rPr lang="en-US" baseline="0" dirty="0"/>
              <a:t>is simply asking, are students of a particular race more likely to be </a:t>
            </a:r>
            <a:r>
              <a:rPr lang="en-US" sz="1200" baseline="0" dirty="0"/>
              <a:t>i</a:t>
            </a:r>
            <a:r>
              <a:rPr lang="en-US" sz="1200" dirty="0"/>
              <a:t>dentified as students with disabilities</a:t>
            </a:r>
            <a:r>
              <a:rPr lang="en-US" sz="1200" baseline="0" dirty="0"/>
              <a:t> or with a </a:t>
            </a:r>
            <a:r>
              <a:rPr lang="en-US" sz="1200" dirty="0"/>
              <a:t>particular type of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students of a particular race more likely to be p</a:t>
            </a:r>
            <a:r>
              <a:rPr lang="en-US" sz="1200" dirty="0"/>
              <a:t>laced in a more restrictive classroom setting?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Or </a:t>
            </a:r>
            <a:r>
              <a:rPr lang="en-US" baseline="0" dirty="0"/>
              <a:t>students of a particular race more likely to be disciplined?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Compared to students of other race in a school district, and in Colorado’s case, BOCES?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States</a:t>
            </a:r>
            <a:r>
              <a:rPr lang="en-US" b="0" baseline="0" dirty="0"/>
              <a:t> are required to examine that no particular race is treated differently than others in regards to identification, placement, and discipline within special education every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This is an important requirement to ensure equity, especially racial equity in special education.</a:t>
            </a:r>
            <a:endParaRPr lang="en-US" b="0" dirty="0"/>
          </a:p>
          <a:p>
            <a:endParaRPr lang="en-US" dirty="0"/>
          </a:p>
          <a:p>
            <a:r>
              <a:rPr lang="en-US" dirty="0"/>
              <a:t>Now,</a:t>
            </a:r>
            <a:r>
              <a:rPr lang="en-US" baseline="0" dirty="0"/>
              <a:t> let’s explore these 3 big categories - </a:t>
            </a:r>
            <a:r>
              <a:rPr lang="en-US" b="0" baseline="0" dirty="0"/>
              <a:t>identification, placement, and discipline  - more closely.</a:t>
            </a:r>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3542353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category</a:t>
            </a:r>
            <a:r>
              <a:rPr lang="en-US" baseline="0" dirty="0"/>
              <a:t> of identification, states are required to examine racial equity in the following sub categories.</a:t>
            </a:r>
          </a:p>
          <a:p>
            <a:r>
              <a:rPr lang="en-US" baseline="0" dirty="0"/>
              <a:t>First, a state must examine that children of no particular race are more likely to be identified as children with disabilities. So, that includes all disability categories.</a:t>
            </a:r>
          </a:p>
          <a:p>
            <a:r>
              <a:rPr lang="en-US" baseline="0" dirty="0"/>
              <a:t>Additionally, a state also must examine possible racial disproportionality in:</a:t>
            </a:r>
          </a:p>
          <a:p>
            <a:r>
              <a:rPr lang="en-US" baseline="0" dirty="0"/>
              <a:t>Autism Spectrum Disorder</a:t>
            </a:r>
          </a:p>
          <a:p>
            <a:r>
              <a:rPr lang="en-US" baseline="0" dirty="0"/>
              <a:t>Serious Emotional Disability </a:t>
            </a:r>
          </a:p>
          <a:p>
            <a:r>
              <a:rPr lang="en-US" baseline="0" dirty="0"/>
              <a:t>Intellectual Disability</a:t>
            </a:r>
          </a:p>
          <a:p>
            <a:r>
              <a:rPr lang="en-US" baseline="0" dirty="0"/>
              <a:t>Other Health Impairment</a:t>
            </a:r>
          </a:p>
          <a:p>
            <a:r>
              <a:rPr lang="en-US" baseline="0" dirty="0"/>
              <a:t>Specific Learning Disability</a:t>
            </a:r>
          </a:p>
          <a:p>
            <a:r>
              <a:rPr lang="en-US" baseline="0" dirty="0"/>
              <a:t>And Speech Language Impairment </a:t>
            </a:r>
          </a:p>
          <a:p>
            <a:r>
              <a:rPr lang="en-US" baseline="0" dirty="0"/>
              <a:t>These are the categories specified in the regulation and some other disability categories are not included, such as visual impairment and hearing impairment.</a:t>
            </a:r>
          </a:p>
          <a:p>
            <a:endParaRPr lang="en-US" baseline="0" dirty="0"/>
          </a:p>
          <a:p>
            <a:r>
              <a:rPr lang="en-US" baseline="0" dirty="0"/>
              <a:t>Under the category of educational environment, a state must examine possible racial disproportionality in:</a:t>
            </a:r>
          </a:p>
          <a:p>
            <a:r>
              <a:rPr lang="en-US" baseline="0" dirty="0"/>
              <a:t>Placement of children with disabilities in the regular classroom (that is a classroom in which students with disabilities receive instruction with non-disabled peers) less than 40% of the time.</a:t>
            </a:r>
          </a:p>
          <a:p>
            <a:r>
              <a:rPr lang="en-US" baseline="0" dirty="0"/>
              <a:t>Also, placement of children with disabilities in separate settings, such as a classroom only for students with disabilities.</a:t>
            </a:r>
          </a:p>
          <a:p>
            <a:endParaRPr lang="en-US" baseline="0" dirty="0"/>
          </a:p>
          <a:p>
            <a:r>
              <a:rPr lang="en-US" baseline="0" dirty="0"/>
              <a:t>Under the category of discipline, a state must examine possible racial disproportionality in :</a:t>
            </a:r>
          </a:p>
          <a:p>
            <a:pPr lvl="0" rtl="0"/>
            <a:r>
              <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rPr>
              <a:t>In-school suspensions of 10 or fewer days</a:t>
            </a:r>
            <a:endParaRPr lang="en-US" dirty="0">
              <a:solidFill>
                <a:schemeClr val="tx1">
                  <a:lumMod val="85000"/>
                  <a:lumOff val="15000"/>
                </a:schemeClr>
              </a:solidFill>
            </a:endParaRPr>
          </a:p>
          <a:p>
            <a:pPr lvl="0" rtl="0"/>
            <a:r>
              <a:rPr lang="en-US" dirty="0">
                <a:solidFill>
                  <a:schemeClr val="tx1">
                    <a:lumMod val="85000"/>
                    <a:lumOff val="15000"/>
                  </a:schemeClr>
                </a:solidFill>
              </a:rPr>
              <a:t>In-school suspensions of</a:t>
            </a:r>
            <a:r>
              <a:rPr lang="en-US" baseline="0" dirty="0">
                <a:solidFill>
                  <a:schemeClr val="tx1">
                    <a:lumMod val="85000"/>
                    <a:lumOff val="15000"/>
                  </a:schemeClr>
                </a:solidFill>
              </a:rPr>
              <a:t> greater than </a:t>
            </a:r>
            <a:r>
              <a:rPr lang="en-US" dirty="0">
                <a:solidFill>
                  <a:schemeClr val="tx1">
                    <a:lumMod val="85000"/>
                    <a:lumOff val="15000"/>
                  </a:schemeClr>
                </a:solidFill>
              </a:rPr>
              <a:t>10 days</a:t>
            </a:r>
          </a:p>
          <a:p>
            <a:pPr lvl="0" rtl="0"/>
            <a:r>
              <a:rPr lang="en-US" dirty="0">
                <a:solidFill>
                  <a:schemeClr val="tx1">
                    <a:lumMod val="85000"/>
                    <a:lumOff val="15000"/>
                  </a:schemeClr>
                </a:solidFill>
              </a:rPr>
              <a:t>Out-of-school suspensions/expulsions </a:t>
            </a:r>
            <a:r>
              <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rPr>
              <a:t>of 10 or fewer days</a:t>
            </a:r>
            <a:r>
              <a:rPr lang="en-US" dirty="0">
                <a:solidFill>
                  <a:schemeClr val="tx1">
                    <a:lumMod val="85000"/>
                    <a:lumOff val="15000"/>
                  </a:schemeClr>
                </a:solidFill>
              </a:rPr>
              <a:t> </a:t>
            </a:r>
          </a:p>
          <a:p>
            <a:pPr lvl="0" rtl="0"/>
            <a:r>
              <a:rPr lang="en-US" dirty="0">
                <a:solidFill>
                  <a:schemeClr val="tx1">
                    <a:lumMod val="85000"/>
                    <a:lumOff val="15000"/>
                  </a:schemeClr>
                </a:solidFill>
              </a:rPr>
              <a:t>Out-of-school suspensions/expulsions </a:t>
            </a:r>
            <a:r>
              <a:rPr kumimoji="0" lang="en-US" b="0" i="0" u="none" strike="noStrike" cap="none" spc="0" normalizeH="0" baseline="0" noProof="0" dirty="0">
                <a:ln>
                  <a:noFill/>
                </a:ln>
                <a:solidFill>
                  <a:schemeClr val="tx1">
                    <a:lumMod val="85000"/>
                    <a:lumOff val="15000"/>
                  </a:schemeClr>
                </a:solidFill>
                <a:effectLst/>
                <a:uLnTx/>
                <a:uFillTx/>
                <a:latin typeface="+mn-lt"/>
                <a:ea typeface="+mn-ea"/>
                <a:cs typeface="+mn-cs"/>
              </a:rPr>
              <a:t>of more than 10 days</a:t>
            </a:r>
            <a:endParaRPr lang="en-US" dirty="0">
              <a:solidFill>
                <a:schemeClr val="tx1">
                  <a:lumMod val="85000"/>
                  <a:lumOff val="15000"/>
                </a:schemeClr>
              </a:solidFill>
            </a:endParaRPr>
          </a:p>
          <a:p>
            <a:pPr lvl="0" rtl="0"/>
            <a:r>
              <a:rPr lang="en-US" dirty="0">
                <a:solidFill>
                  <a:schemeClr val="tx1">
                    <a:lumMod val="85000"/>
                    <a:lumOff val="15000"/>
                  </a:schemeClr>
                </a:solidFill>
              </a:rPr>
              <a:t>And Disciplinary removals in total.</a:t>
            </a:r>
          </a:p>
          <a:p>
            <a:pPr lvl="0" rtl="0"/>
            <a:r>
              <a:rPr lang="en-US" dirty="0">
                <a:solidFill>
                  <a:schemeClr val="tx1">
                    <a:lumMod val="85000"/>
                    <a:lumOff val="15000"/>
                  </a:schemeClr>
                </a:solidFill>
              </a:rPr>
              <a:t>In-school</a:t>
            </a:r>
            <a:r>
              <a:rPr lang="en-US" baseline="0" dirty="0">
                <a:solidFill>
                  <a:schemeClr val="tx1">
                    <a:lumMod val="85000"/>
                    <a:lumOff val="15000"/>
                  </a:schemeClr>
                </a:solidFill>
              </a:rPr>
              <a:t> and out-of-school suspensions or expulsions are the count of students who receive such disciplinary actions. On the other hand, “disciplinary removals in total” is the count of disciplinary incidents or actions rather than students.</a:t>
            </a:r>
            <a:endParaRPr lang="en-US" dirty="0">
              <a:solidFill>
                <a:schemeClr val="tx1">
                  <a:lumMod val="85000"/>
                  <a:lumOff val="15000"/>
                </a:schemeClr>
              </a:solidFill>
            </a:endParaRPr>
          </a:p>
          <a:p>
            <a:endParaRPr lang="en-US" baseline="0" dirty="0"/>
          </a:p>
          <a:p>
            <a:r>
              <a:rPr lang="en-US" baseline="0" dirty="0"/>
              <a:t>A state must examine if any of these 14 categories are disproportionately over-represented by a particular race/ethnic group every year.</a:t>
            </a:r>
          </a:p>
          <a:p>
            <a:r>
              <a:rPr lang="en-US" baseline="0" dirty="0"/>
              <a:t>The regulation specifies that states must examine 7 racial categories including Hispanic or Latino of any race</a:t>
            </a:r>
            <a:r>
              <a:rPr lang="en-US" sz="1200" b="0" i="0" u="none" strike="noStrike" kern="1200" baseline="0" dirty="0">
                <a:solidFill>
                  <a:schemeClr val="tx1"/>
                </a:solidFill>
                <a:latin typeface="+mn-lt"/>
                <a:ea typeface="+mn-ea"/>
                <a:cs typeface="+mn-cs"/>
              </a:rPr>
              <a:t>, </a:t>
            </a:r>
            <a:r>
              <a:rPr lang="en-US" baseline="0" dirty="0"/>
              <a:t>Asian, white, black or African American, </a:t>
            </a:r>
            <a:r>
              <a:rPr lang="en-US" sz="1200" b="0" i="0" u="none" strike="noStrike" kern="1200" baseline="0" dirty="0">
                <a:solidFill>
                  <a:schemeClr val="tx1"/>
                </a:solidFill>
                <a:latin typeface="+mn-lt"/>
                <a:ea typeface="+mn-ea"/>
                <a:cs typeface="+mn-cs"/>
              </a:rPr>
              <a:t>American Indian or Alaska Native, </a:t>
            </a:r>
            <a:r>
              <a:rPr lang="en-US" baseline="0" dirty="0"/>
              <a:t>Native Hawaiian or Other Pacific Islander, and Two or more races.</a:t>
            </a:r>
          </a:p>
          <a:p>
            <a:endParaRPr lang="en-US" baseline="0" dirty="0"/>
          </a:p>
          <a:p>
            <a:r>
              <a:rPr lang="en-US" baseline="0" dirty="0"/>
              <a:t>So, for example, in a school district, Hispanic students might be more likely to be identified as having a specific learning disability than non-Hispanic peers. Or Black students might be more likely to be placed in separate settings than non-Black peers. </a:t>
            </a:r>
          </a:p>
          <a:p>
            <a:r>
              <a:rPr lang="en-US" baseline="0" dirty="0"/>
              <a:t>When a state finds such tendency during the annual examination, the state must determine that school district as having a significant disproportionality.</a:t>
            </a:r>
          </a:p>
        </p:txBody>
      </p:sp>
      <p:sp>
        <p:nvSpPr>
          <p:cNvPr id="4" name="Slide Number Placeholder 3"/>
          <p:cNvSpPr>
            <a:spLocks noGrp="1"/>
          </p:cNvSpPr>
          <p:nvPr>
            <p:ph type="sldNum" sz="quarter" idx="10"/>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386628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8/31/2021</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29</a:t>
            </a:fld>
            <a:endParaRPr lang="en-US" dirty="0"/>
          </a:p>
        </p:txBody>
      </p:sp>
    </p:spTree>
    <p:extLst>
      <p:ext uri="{BB962C8B-B14F-4D97-AF65-F5344CB8AC3E}">
        <p14:creationId xmlns:p14="http://schemas.microsoft.com/office/powerpoint/2010/main" val="1235769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8/31/2021</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30</a:t>
            </a:fld>
            <a:endParaRPr lang="en-US" dirty="0"/>
          </a:p>
        </p:txBody>
      </p:sp>
    </p:spTree>
    <p:extLst>
      <p:ext uri="{BB962C8B-B14F-4D97-AF65-F5344CB8AC3E}">
        <p14:creationId xmlns:p14="http://schemas.microsoft.com/office/powerpoint/2010/main" val="374942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 is a funding statue. When we accept funds, and pass them on to you, we agree to meet all requirements. GSM is the process in which we prove to OSEP that we have spent the funds appropriately. </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288388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67516-1990-4879-BD68-94F8F1C6EBB5}" type="slidenum">
              <a:rPr lang="en-US" altLang="en-US"/>
              <a:pPr/>
              <a:t>5</a:t>
            </a:fld>
            <a:endParaRPr lang="en-US" alt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a:xfrm>
            <a:off x="640080" y="4195605"/>
            <a:ext cx="5120640" cy="3973911"/>
          </a:xfrm>
        </p:spPr>
        <p:txBody>
          <a:bodyPr/>
          <a:lstStyle/>
          <a:p>
            <a:r>
              <a:rPr lang="en-US" altLang="en-US" dirty="0"/>
              <a:t>Fiscal management is in the center – all of what GSM covers relates back to ensuring that States distribute IDEA funds to AUs in a way that is aligned with the requirements of IDEA.  The puzzle piece visual helps show that this is a system and all parts are connected.  For example, we look at the state performance plan to identify and drive the type of targeted technical assistance and professional development that we provide to an AU, and then examine the data on processes and results to determine if the assistance was effective.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Driven Accountability is the accountability system in which GSM operates.  Compliance will always be a part of GSM, but RDA places emphasis on compliance AND academic results of students with disabilities.</a:t>
            </a:r>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207560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also currently in the middle of hiring 2 additional </a:t>
            </a:r>
            <a:r>
              <a:rPr lang="en-US"/>
              <a:t>team members.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4152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OSEP = US Dept of Education, Office of Sped Programs </a:t>
            </a:r>
          </a:p>
          <a:p>
            <a:endParaRPr lang="en-US" dirty="0"/>
          </a:p>
          <a:p>
            <a:r>
              <a:rPr lang="en-US" dirty="0"/>
              <a:t>CDE is required to submit a SPP annually to OSEP.  This plan evaluates the State’s efforts to implement the requirements of Part B of IDEA and our identified areas of improvement.  The SPP/APR contains targets for 17 indicators which fall into 3 monitoring priority areas:</a:t>
            </a:r>
          </a:p>
          <a:p>
            <a:pPr marL="628650" lvl="1" indent="-171450">
              <a:buFontTx/>
              <a:buChar char="-"/>
            </a:pPr>
            <a:r>
              <a:rPr lang="en-US" dirty="0"/>
              <a:t>FAPE/LRE</a:t>
            </a:r>
          </a:p>
          <a:p>
            <a:pPr marL="628650" lvl="1" indent="-171450">
              <a:buFontTx/>
              <a:buChar char="-"/>
            </a:pPr>
            <a:r>
              <a:rPr lang="en-US" dirty="0"/>
              <a:t>Engagement in general supervision and effective monitoring to include the use of DR options as well as transition services</a:t>
            </a:r>
          </a:p>
          <a:p>
            <a:pPr marL="628650" lvl="1" indent="-171450">
              <a:buFontTx/>
              <a:buChar char="-"/>
            </a:pPr>
            <a:r>
              <a:rPr lang="en-US" dirty="0"/>
              <a:t>Examining the disproportionate representation of racial and ethic groups (identification)</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888760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chart of the 17 indicators that we report to OSEP on the SPP.</a:t>
            </a:r>
          </a:p>
          <a:p>
            <a:r>
              <a:rPr lang="en-US" dirty="0"/>
              <a:t>Blue indicators = result indicators (state is evaluated based on achievement)</a:t>
            </a:r>
          </a:p>
          <a:p>
            <a:r>
              <a:rPr lang="en-US" dirty="0"/>
              <a:t>Green indicators = compliance indicators (state is evaluated based on the extent to which compliant with IDEA)</a:t>
            </a:r>
          </a:p>
          <a:p>
            <a:endParaRPr lang="en-US" dirty="0"/>
          </a:p>
          <a:p>
            <a:r>
              <a:rPr lang="en-US" dirty="0"/>
              <a:t>All go into SPP report to OSEP.  We gather information from AUs (ex. Dec Count, EOY, disciple data) and then use it to formulate our report to OSEP</a:t>
            </a:r>
          </a:p>
          <a:p>
            <a:endParaRPr lang="en-US" dirty="0"/>
          </a:p>
          <a:p>
            <a:r>
              <a:rPr lang="en-US" dirty="0"/>
              <a:t>Recommendation that Directors keep this list of the indicators printed out or handy as often referred to by just number and it’s a good quick reference list </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1932440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OSEP Memo 09-02</a:t>
            </a:r>
          </a:p>
          <a:p>
            <a:endParaRPr lang="en-US" dirty="0"/>
          </a:p>
          <a:p>
            <a:r>
              <a:rPr lang="en-US" dirty="0"/>
              <a:t>The state must demonstrate correction in all instances of non-compliance.  We have to identify where it occurred, what happened, percentage level of noncompliance and the root cause.  In some instances, this may result in us having AUs revise policies, procedures, and/or practices that contributed or resulted in the noncompliance.</a:t>
            </a:r>
          </a:p>
          <a:p>
            <a:endParaRPr lang="en-US" dirty="0"/>
          </a:p>
          <a:p>
            <a:r>
              <a:rPr lang="en-US" dirty="0"/>
              <a:t>In addition to identifying and correcting the non-compliance, we also have to determine whether or not the AU is implementing the required regulatory measures.  We do this by reviewing updated data.  It’s not enough to just go back and correct the areas of non-compliance, but we must also ensure that the problem or cause of the noncompliance doesn’t persist. </a:t>
            </a:r>
          </a:p>
          <a:p>
            <a:endParaRPr lang="en-US" dirty="0"/>
          </a:p>
          <a:p>
            <a:r>
              <a:rPr lang="en-US" dirty="0"/>
              <a:t>If AU is continually non-compliant in a particular area for an extended period of time, ex. 3 years, we may issue a CAP to the AU.  This is not a punitive measure, but rather providing to the AU a tool to analyze and identify new processes and activities to resolve the issue.  We partner with AUs to help analyze data, identify root causes, and provide the technical assistance needed to create and carryout the activities in the CAP.  This process is very much a collaborative approach with </a:t>
            </a:r>
            <a:r>
              <a:rPr lang="en-US" dirty="0" err="1"/>
              <a:t>AUs.</a:t>
            </a:r>
            <a:r>
              <a:rPr lang="en-US" dirty="0"/>
              <a:t> </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576324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ue Narrow Bar">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2"/>
            <a:ext cx="9144000" cy="1633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0" y="0"/>
            <a:ext cx="9144000" cy="91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5"/>
          <p:cNvSpPr>
            <a:spLocks noGrp="1"/>
          </p:cNvSpPr>
          <p:nvPr>
            <p:ph type="title"/>
          </p:nvPr>
        </p:nvSpPr>
        <p:spPr>
          <a:xfrm>
            <a:off x="381000" y="168677"/>
            <a:ext cx="8381260" cy="594804"/>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endParaRPr lang="en-US"/>
          </a:p>
        </p:txBody>
      </p:sp>
      <p:sp>
        <p:nvSpPr>
          <p:cNvPr id="8" name="Content Placeholder 4"/>
          <p:cNvSpPr>
            <a:spLocks noGrp="1"/>
          </p:cNvSpPr>
          <p:nvPr>
            <p:ph sz="quarter" idx="10"/>
          </p:nvPr>
        </p:nvSpPr>
        <p:spPr>
          <a:xfrm>
            <a:off x="381000" y="1127127"/>
            <a:ext cx="8382000" cy="4767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49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7"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2.ed.gov/policy/speced/guid/idea/memosdcltrs/osep09-02timelycorrectionmemo.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cde.state.co.us/cdesped/2021-part-b-results-driven-accountability-matrix" TargetMode="External"/><Relationship Id="rId4" Type="http://schemas.openxmlformats.org/officeDocument/2006/relationships/hyperlink" Target="https://www.cde.state.co.us/cdesped/determination-co-2021" TargetMode="Externa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cde.state.co.us/cdesped/determperf_how_determinations_made_202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de.state.co.us/cdesped/gensup"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Tannozzini_m@cde.state.co.us" TargetMode="External"/><Relationship Id="rId5" Type="http://schemas.openxmlformats.org/officeDocument/2006/relationships/hyperlink" Target="mailto:o'malley_r@cde.state.co.us" TargetMode="External"/><Relationship Id="rId4" Type="http://schemas.openxmlformats.org/officeDocument/2006/relationships/hyperlink" Target="mailto:Whitmore_k@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image" Target="../media/image18.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61849" cy="1384998"/>
          </a:xfrm>
        </p:spPr>
        <p:txBody>
          <a:bodyPr>
            <a:normAutofit fontScale="90000"/>
          </a:bodyPr>
          <a:lstStyle/>
          <a:p>
            <a:pPr marL="45720" indent="0"/>
            <a:r>
              <a:rPr lang="en-US" sz="4800" dirty="0">
                <a:latin typeface="+mj-lt"/>
              </a:rPr>
              <a:t>General Supervision and Monitoring</a:t>
            </a:r>
          </a:p>
        </p:txBody>
      </p:sp>
      <p:sp>
        <p:nvSpPr>
          <p:cNvPr id="3" name="Subtitle 2"/>
          <p:cNvSpPr>
            <a:spLocks noGrp="1"/>
          </p:cNvSpPr>
          <p:nvPr>
            <p:ph type="subTitle" idx="1"/>
          </p:nvPr>
        </p:nvSpPr>
        <p:spPr/>
        <p:txBody>
          <a:bodyPr>
            <a:noAutofit/>
          </a:bodyPr>
          <a:lstStyle/>
          <a:p>
            <a:r>
              <a:rPr lang="en-US" sz="2400" dirty="0">
                <a:latin typeface="+mj-lt"/>
              </a:rPr>
              <a:t>New Directors’ Orientation</a:t>
            </a:r>
            <a:br>
              <a:rPr lang="en-US" sz="2400" dirty="0">
                <a:latin typeface="+mj-lt"/>
              </a:rPr>
            </a:br>
            <a:r>
              <a:rPr lang="en-US" sz="2400" dirty="0">
                <a:latin typeface="+mj-lt"/>
              </a:rPr>
              <a:t>August 26, 2021</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C9548-8443-49DA-8202-9743276027E9}"/>
              </a:ext>
            </a:extLst>
          </p:cNvPr>
          <p:cNvSpPr>
            <a:spLocks noGrp="1"/>
          </p:cNvSpPr>
          <p:nvPr>
            <p:ph type="title"/>
          </p:nvPr>
        </p:nvSpPr>
        <p:spPr/>
        <p:txBody>
          <a:bodyPr/>
          <a:lstStyle/>
          <a:p>
            <a:r>
              <a:rPr lang="en-US" dirty="0"/>
              <a:t>SPP Indicators</a:t>
            </a:r>
          </a:p>
        </p:txBody>
      </p:sp>
      <p:pic>
        <p:nvPicPr>
          <p:cNvPr id="7" name="Content Placeholder 6" descr="Listing of State Performance Plan (SPP) Indicator Data">
            <a:extLst>
              <a:ext uri="{FF2B5EF4-FFF2-40B4-BE49-F238E27FC236}">
                <a16:creationId xmlns:a16="http://schemas.microsoft.com/office/drawing/2014/main" id="{C3312BDA-D61C-4F51-99A0-5E393C2446B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8650" y="1584817"/>
            <a:ext cx="7886700" cy="4397979"/>
          </a:xfrm>
        </p:spPr>
      </p:pic>
      <p:sp>
        <p:nvSpPr>
          <p:cNvPr id="4" name="Slide Number Placeholder 3">
            <a:extLst>
              <a:ext uri="{FF2B5EF4-FFF2-40B4-BE49-F238E27FC236}">
                <a16:creationId xmlns:a16="http://schemas.microsoft.com/office/drawing/2014/main" id="{310FAB2C-C84E-4FD2-83F3-3C8802ED5882}"/>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625372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983AC82-A2F7-4EE2-A047-FF05B96FAA50}"/>
              </a:ext>
            </a:extLst>
          </p:cNvPr>
          <p:cNvSpPr>
            <a:spLocks noGrp="1"/>
          </p:cNvSpPr>
          <p:nvPr>
            <p:ph type="title"/>
          </p:nvPr>
        </p:nvSpPr>
        <p:spPr>
          <a:xfrm>
            <a:off x="480059" y="2053641"/>
            <a:ext cx="2751871" cy="2760098"/>
          </a:xfrm>
        </p:spPr>
        <p:txBody>
          <a:bodyPr>
            <a:normAutofit/>
          </a:bodyPr>
          <a:lstStyle/>
          <a:p>
            <a:r>
              <a:rPr lang="en-US">
                <a:solidFill>
                  <a:srgbClr val="FFFFFF"/>
                </a:solidFill>
              </a:rPr>
              <a:t>What happens when a District/AU fails to meet an indicator?</a:t>
            </a:r>
          </a:p>
        </p:txBody>
      </p:sp>
      <p:sp>
        <p:nvSpPr>
          <p:cNvPr id="3" name="Content Placeholder 2">
            <a:extLst>
              <a:ext uri="{FF2B5EF4-FFF2-40B4-BE49-F238E27FC236}">
                <a16:creationId xmlns:a16="http://schemas.microsoft.com/office/drawing/2014/main" id="{5BFD9E58-2778-4AFB-A707-D97F5DA1BD79}"/>
              </a:ext>
            </a:extLst>
          </p:cNvPr>
          <p:cNvSpPr>
            <a:spLocks noGrp="1"/>
          </p:cNvSpPr>
          <p:nvPr>
            <p:ph idx="1"/>
          </p:nvPr>
        </p:nvSpPr>
        <p:spPr>
          <a:xfrm>
            <a:off x="4567930" y="801866"/>
            <a:ext cx="3979563" cy="5230634"/>
          </a:xfrm>
        </p:spPr>
        <p:txBody>
          <a:bodyPr anchor="ctr">
            <a:normAutofit/>
          </a:bodyPr>
          <a:lstStyle/>
          <a:p>
            <a:pPr marL="0" indent="0">
              <a:buNone/>
            </a:pPr>
            <a:r>
              <a:rPr lang="en-US" sz="2100" dirty="0">
                <a:solidFill>
                  <a:srgbClr val="000000"/>
                </a:solidFill>
                <a:hlinkClick r:id="rId4"/>
              </a:rPr>
              <a:t>OSEP Memo 09-02</a:t>
            </a:r>
            <a:endParaRPr lang="en-US" sz="2100" dirty="0">
              <a:solidFill>
                <a:srgbClr val="000000"/>
              </a:solidFill>
            </a:endParaRPr>
          </a:p>
          <a:p>
            <a:pPr marL="0" indent="0">
              <a:buNone/>
            </a:pPr>
            <a:endParaRPr lang="en-US" sz="2100" dirty="0">
              <a:solidFill>
                <a:srgbClr val="000000"/>
              </a:solidFill>
            </a:endParaRPr>
          </a:p>
          <a:p>
            <a:pPr marL="0" indent="0">
              <a:buNone/>
            </a:pPr>
            <a:endParaRPr lang="en-US" sz="2100" dirty="0">
              <a:solidFill>
                <a:srgbClr val="000000"/>
              </a:solidFill>
            </a:endParaRPr>
          </a:p>
          <a:p>
            <a:pPr marL="0" indent="0">
              <a:buNone/>
            </a:pPr>
            <a:r>
              <a:rPr lang="en-US" sz="2100" dirty="0">
                <a:solidFill>
                  <a:srgbClr val="000000"/>
                </a:solidFill>
              </a:rPr>
              <a:t>Corrective Action Plans (CAPs)</a:t>
            </a:r>
          </a:p>
        </p:txBody>
      </p:sp>
      <p:sp>
        <p:nvSpPr>
          <p:cNvPr id="4" name="Slide Number Placeholder 3">
            <a:extLst>
              <a:ext uri="{FF2B5EF4-FFF2-40B4-BE49-F238E27FC236}">
                <a16:creationId xmlns:a16="http://schemas.microsoft.com/office/drawing/2014/main" id="{2B6332A2-A77B-4E3C-B408-377D1CE80367}"/>
              </a:ext>
            </a:extLst>
          </p:cNvPr>
          <p:cNvSpPr>
            <a:spLocks noGrp="1"/>
          </p:cNvSpPr>
          <p:nvPr>
            <p:ph type="sldNum" sz="quarter" idx="12"/>
          </p:nvPr>
        </p:nvSpPr>
        <p:spPr>
          <a:xfrm>
            <a:off x="8119447" y="6223702"/>
            <a:ext cx="428046" cy="314067"/>
          </a:xfrm>
        </p:spPr>
        <p:txBody>
          <a:bodyPr>
            <a:normAutofit/>
          </a:bodyPr>
          <a:lstStyle/>
          <a:p>
            <a:pPr>
              <a:spcAft>
                <a:spcPts val="600"/>
              </a:spcAft>
            </a:pPr>
            <a:fld id="{C479D5F6-EDCB-402A-AC08-4943A1820E8F}" type="slidenum">
              <a:rPr lang="en-US" sz="900">
                <a:solidFill>
                  <a:srgbClr val="898989"/>
                </a:solidFill>
              </a:rPr>
              <a:pPr>
                <a:spcAft>
                  <a:spcPts val="600"/>
                </a:spcAft>
              </a:pPr>
              <a:t>11</a:t>
            </a:fld>
            <a:endParaRPr lang="en-US" sz="900">
              <a:solidFill>
                <a:srgbClr val="898989"/>
              </a:solidFill>
            </a:endParaRPr>
          </a:p>
        </p:txBody>
      </p:sp>
    </p:spTree>
    <p:extLst>
      <p:ext uri="{BB962C8B-B14F-4D97-AF65-F5344CB8AC3E}">
        <p14:creationId xmlns:p14="http://schemas.microsoft.com/office/powerpoint/2010/main" val="264959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6589A84-B9A6-4272-BE70-268E44CE6B49}"/>
              </a:ext>
            </a:extLst>
          </p:cNvPr>
          <p:cNvSpPr>
            <a:spLocks noGrp="1"/>
          </p:cNvSpPr>
          <p:nvPr>
            <p:ph type="title"/>
          </p:nvPr>
        </p:nvSpPr>
        <p:spPr>
          <a:xfrm>
            <a:off x="884419" y="826680"/>
            <a:ext cx="7375161" cy="1325563"/>
          </a:xfrm>
        </p:spPr>
        <p:txBody>
          <a:bodyPr>
            <a:normAutofit/>
          </a:bodyPr>
          <a:lstStyle/>
          <a:p>
            <a:pPr algn="ctr"/>
            <a:r>
              <a:rPr lang="en-US" sz="3500">
                <a:solidFill>
                  <a:srgbClr val="FFFFFF"/>
                </a:solidFill>
              </a:rPr>
              <a:t>State Determination Ratings</a:t>
            </a:r>
          </a:p>
        </p:txBody>
      </p:sp>
      <p:sp>
        <p:nvSpPr>
          <p:cNvPr id="3" name="Content Placeholder 2">
            <a:extLst>
              <a:ext uri="{FF2B5EF4-FFF2-40B4-BE49-F238E27FC236}">
                <a16:creationId xmlns:a16="http://schemas.microsoft.com/office/drawing/2014/main" id="{29350D1A-7450-4D57-8B62-D806DE7294C8}"/>
              </a:ext>
            </a:extLst>
          </p:cNvPr>
          <p:cNvSpPr>
            <a:spLocks noGrp="1"/>
          </p:cNvSpPr>
          <p:nvPr>
            <p:ph idx="1"/>
          </p:nvPr>
        </p:nvSpPr>
        <p:spPr>
          <a:xfrm>
            <a:off x="884419" y="3092970"/>
            <a:ext cx="7375161" cy="2693976"/>
          </a:xfrm>
        </p:spPr>
        <p:txBody>
          <a:bodyPr>
            <a:normAutofit/>
          </a:bodyPr>
          <a:lstStyle/>
          <a:p>
            <a:pPr marL="45720" indent="0">
              <a:buNone/>
            </a:pPr>
            <a:endParaRPr lang="en-US" sz="1700">
              <a:solidFill>
                <a:srgbClr val="000000"/>
              </a:solidFill>
            </a:endParaRPr>
          </a:p>
          <a:p>
            <a:pPr marL="0" indent="0">
              <a:buNone/>
            </a:pPr>
            <a:r>
              <a:rPr lang="en-US" sz="1700">
                <a:solidFill>
                  <a:srgbClr val="000000"/>
                </a:solidFill>
              </a:rPr>
              <a:t>34 CFR §300.603 requires that the U.S. Department of Education, Office of Special Education Programs (OSEP) make determinations based on information provided by the State in the State's annual performance report, information obtained through monitoring visits, and any other public information made available. OSEP determines if the State </a:t>
            </a:r>
            <a:r>
              <a:rPr lang="en-US" sz="1700" b="1" u="sng">
                <a:solidFill>
                  <a:srgbClr val="000000"/>
                </a:solidFill>
              </a:rPr>
              <a:t>meets requirements</a:t>
            </a:r>
            <a:r>
              <a:rPr lang="en-US" sz="1700">
                <a:solidFill>
                  <a:srgbClr val="000000"/>
                </a:solidFill>
              </a:rPr>
              <a:t>; </a:t>
            </a:r>
            <a:r>
              <a:rPr lang="en-US" sz="1700" b="1" u="sng">
                <a:solidFill>
                  <a:srgbClr val="000000"/>
                </a:solidFill>
              </a:rPr>
              <a:t>needs assistance</a:t>
            </a:r>
            <a:r>
              <a:rPr lang="en-US" sz="1700">
                <a:solidFill>
                  <a:srgbClr val="000000"/>
                </a:solidFill>
              </a:rPr>
              <a:t>; </a:t>
            </a:r>
            <a:r>
              <a:rPr lang="en-US" sz="1700" b="1" u="sng">
                <a:solidFill>
                  <a:srgbClr val="000000"/>
                </a:solidFill>
              </a:rPr>
              <a:t>needs intervention</a:t>
            </a:r>
            <a:r>
              <a:rPr lang="en-US" sz="1700">
                <a:solidFill>
                  <a:srgbClr val="000000"/>
                </a:solidFill>
              </a:rPr>
              <a:t>; or </a:t>
            </a:r>
            <a:r>
              <a:rPr lang="en-US" sz="1700" b="1" u="sng">
                <a:solidFill>
                  <a:srgbClr val="000000"/>
                </a:solidFill>
              </a:rPr>
              <a:t>needs substantial intervention</a:t>
            </a:r>
            <a:r>
              <a:rPr lang="en-US" sz="1700">
                <a:solidFill>
                  <a:srgbClr val="000000"/>
                </a:solidFill>
              </a:rPr>
              <a:t> in its ability to carry out the duties required of Part B of the Act.</a:t>
            </a:r>
          </a:p>
          <a:p>
            <a:pPr marL="0" indent="0">
              <a:buNone/>
            </a:pPr>
            <a:endParaRPr lang="en-US" sz="1700">
              <a:solidFill>
                <a:srgbClr val="000000"/>
              </a:solidFill>
            </a:endParaRPr>
          </a:p>
        </p:txBody>
      </p:sp>
      <p:sp>
        <p:nvSpPr>
          <p:cNvPr id="4" name="Slide Number Placeholder 3">
            <a:extLst>
              <a:ext uri="{FF2B5EF4-FFF2-40B4-BE49-F238E27FC236}">
                <a16:creationId xmlns:a16="http://schemas.microsoft.com/office/drawing/2014/main" id="{75BAD6A0-FDAC-4D5B-9788-8BE8CCB03B3E}"/>
              </a:ext>
            </a:extLst>
          </p:cNvPr>
          <p:cNvSpPr>
            <a:spLocks noGrp="1"/>
          </p:cNvSpPr>
          <p:nvPr>
            <p:ph type="sldNum" sz="quarter" idx="12"/>
          </p:nvPr>
        </p:nvSpPr>
        <p:spPr>
          <a:xfrm>
            <a:off x="8119447" y="6223702"/>
            <a:ext cx="428046" cy="314067"/>
          </a:xfrm>
        </p:spPr>
        <p:txBody>
          <a:bodyPr>
            <a:normAutofit/>
          </a:bodyPr>
          <a:lstStyle/>
          <a:p>
            <a:pPr>
              <a:spcAft>
                <a:spcPts val="600"/>
              </a:spcAft>
            </a:pPr>
            <a:fld id="{C479D5F6-EDCB-402A-AC08-4943A1820E8F}" type="slidenum">
              <a:rPr lang="en-US" sz="900">
                <a:solidFill>
                  <a:srgbClr val="898989"/>
                </a:solidFill>
              </a:rPr>
              <a:pPr>
                <a:spcAft>
                  <a:spcPts val="600"/>
                </a:spcAft>
              </a:pPr>
              <a:t>12</a:t>
            </a:fld>
            <a:endParaRPr lang="en-US" sz="900">
              <a:solidFill>
                <a:srgbClr val="898989"/>
              </a:solidFill>
            </a:endParaRPr>
          </a:p>
        </p:txBody>
      </p:sp>
    </p:spTree>
    <p:extLst>
      <p:ext uri="{BB962C8B-B14F-4D97-AF65-F5344CB8AC3E}">
        <p14:creationId xmlns:p14="http://schemas.microsoft.com/office/powerpoint/2010/main" val="3701160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6954528-7D44-479A-BCDF-D8E433B7E1FB}"/>
              </a:ext>
            </a:extLst>
          </p:cNvPr>
          <p:cNvSpPr>
            <a:spLocks noGrp="1"/>
          </p:cNvSpPr>
          <p:nvPr>
            <p:ph type="title"/>
          </p:nvPr>
        </p:nvSpPr>
        <p:spPr>
          <a:xfrm>
            <a:off x="480059" y="2053641"/>
            <a:ext cx="2751871" cy="2760098"/>
          </a:xfrm>
        </p:spPr>
        <p:txBody>
          <a:bodyPr>
            <a:normAutofit/>
          </a:bodyPr>
          <a:lstStyle/>
          <a:p>
            <a:r>
              <a:rPr lang="en-US" dirty="0">
                <a:solidFill>
                  <a:srgbClr val="FFFFFF"/>
                </a:solidFill>
              </a:rPr>
              <a:t>What rating did Colorado receive in 2021?</a:t>
            </a:r>
          </a:p>
        </p:txBody>
      </p:sp>
      <p:sp>
        <p:nvSpPr>
          <p:cNvPr id="3" name="Content Placeholder 2">
            <a:extLst>
              <a:ext uri="{FF2B5EF4-FFF2-40B4-BE49-F238E27FC236}">
                <a16:creationId xmlns:a16="http://schemas.microsoft.com/office/drawing/2014/main" id="{ED342968-CB71-4A35-9A82-9528C72CE9B3}"/>
              </a:ext>
            </a:extLst>
          </p:cNvPr>
          <p:cNvSpPr>
            <a:spLocks noGrp="1"/>
          </p:cNvSpPr>
          <p:nvPr>
            <p:ph idx="1"/>
          </p:nvPr>
        </p:nvSpPr>
        <p:spPr>
          <a:xfrm>
            <a:off x="4567930" y="801866"/>
            <a:ext cx="3979563" cy="4669294"/>
          </a:xfrm>
        </p:spPr>
        <p:txBody>
          <a:bodyPr anchor="ctr">
            <a:normAutofit/>
          </a:bodyPr>
          <a:lstStyle/>
          <a:p>
            <a:pPr marL="0" indent="0">
              <a:buNone/>
            </a:pPr>
            <a:r>
              <a:rPr lang="en-US" sz="3200" b="1" dirty="0">
                <a:solidFill>
                  <a:srgbClr val="000000"/>
                </a:solidFill>
              </a:rPr>
              <a:t>Needs Assistance</a:t>
            </a:r>
          </a:p>
          <a:p>
            <a:pPr marL="0" indent="0">
              <a:buNone/>
            </a:pPr>
            <a:endParaRPr lang="en-US" sz="2100" dirty="0">
              <a:solidFill>
                <a:srgbClr val="000000"/>
              </a:solidFill>
            </a:endParaRPr>
          </a:p>
          <a:p>
            <a:pPr marL="0" indent="0">
              <a:buNone/>
            </a:pPr>
            <a:r>
              <a:rPr lang="en-US" sz="1800" dirty="0">
                <a:solidFill>
                  <a:srgbClr val="000000"/>
                </a:solidFill>
                <a:hlinkClick r:id="rId4"/>
              </a:rPr>
              <a:t>CDE Determination 2021</a:t>
            </a:r>
            <a:endParaRPr lang="en-US" sz="1800" dirty="0">
              <a:solidFill>
                <a:srgbClr val="000000"/>
              </a:solidFill>
            </a:endParaRPr>
          </a:p>
          <a:p>
            <a:pPr marL="0" indent="0">
              <a:buNone/>
            </a:pPr>
            <a:endParaRPr lang="en-US" sz="1800" dirty="0">
              <a:solidFill>
                <a:srgbClr val="000000"/>
              </a:solidFill>
            </a:endParaRPr>
          </a:p>
          <a:p>
            <a:pPr marL="0" indent="0">
              <a:buNone/>
            </a:pPr>
            <a:r>
              <a:rPr lang="en-US" sz="1800" dirty="0">
                <a:solidFill>
                  <a:srgbClr val="000000"/>
                </a:solidFill>
                <a:hlinkClick r:id="rId5"/>
              </a:rPr>
              <a:t>CDE Part B Results-Driven Accountability Matrix 2021</a:t>
            </a:r>
            <a:endParaRPr lang="en-US" sz="1800" dirty="0">
              <a:solidFill>
                <a:srgbClr val="000000"/>
              </a:solidFill>
            </a:endParaRPr>
          </a:p>
        </p:txBody>
      </p:sp>
      <p:sp>
        <p:nvSpPr>
          <p:cNvPr id="4" name="Slide Number Placeholder 3">
            <a:extLst>
              <a:ext uri="{FF2B5EF4-FFF2-40B4-BE49-F238E27FC236}">
                <a16:creationId xmlns:a16="http://schemas.microsoft.com/office/drawing/2014/main" id="{BF657E91-EA2F-4A87-AD0F-6DEEEC56DEB0}"/>
              </a:ext>
            </a:extLst>
          </p:cNvPr>
          <p:cNvSpPr>
            <a:spLocks noGrp="1"/>
          </p:cNvSpPr>
          <p:nvPr>
            <p:ph type="sldNum" sz="quarter" idx="12"/>
          </p:nvPr>
        </p:nvSpPr>
        <p:spPr>
          <a:xfrm>
            <a:off x="8119447" y="6223702"/>
            <a:ext cx="428046" cy="314067"/>
          </a:xfrm>
        </p:spPr>
        <p:txBody>
          <a:bodyPr>
            <a:normAutofit/>
          </a:bodyPr>
          <a:lstStyle/>
          <a:p>
            <a:pPr>
              <a:spcAft>
                <a:spcPts val="600"/>
              </a:spcAft>
            </a:pPr>
            <a:fld id="{C479D5F6-EDCB-402A-AC08-4943A1820E8F}" type="slidenum">
              <a:rPr lang="en-US" sz="900">
                <a:solidFill>
                  <a:srgbClr val="898989"/>
                </a:solidFill>
              </a:rPr>
              <a:pPr>
                <a:spcAft>
                  <a:spcPts val="600"/>
                </a:spcAft>
              </a:pPr>
              <a:t>13</a:t>
            </a:fld>
            <a:endParaRPr lang="en-US" sz="900">
              <a:solidFill>
                <a:srgbClr val="898989"/>
              </a:solidFill>
            </a:endParaRPr>
          </a:p>
        </p:txBody>
      </p:sp>
    </p:spTree>
    <p:extLst>
      <p:ext uri="{BB962C8B-B14F-4D97-AF65-F5344CB8AC3E}">
        <p14:creationId xmlns:p14="http://schemas.microsoft.com/office/powerpoint/2010/main" val="372031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65477" cy="6858000"/>
          </a:xfrm>
          <a:prstGeom prst="rect">
            <a:avLst/>
          </a:prstGeom>
        </p:spPr>
      </p:pic>
      <p:sp>
        <p:nvSpPr>
          <p:cNvPr id="3" name="Title 2"/>
          <p:cNvSpPr>
            <a:spLocks noGrp="1"/>
          </p:cNvSpPr>
          <p:nvPr>
            <p:ph type="title"/>
          </p:nvPr>
        </p:nvSpPr>
        <p:spPr>
          <a:xfrm>
            <a:off x="480059" y="2023236"/>
            <a:ext cx="2744833" cy="2820908"/>
          </a:xfrm>
        </p:spPr>
        <p:txBody>
          <a:bodyPr>
            <a:normAutofit/>
          </a:bodyPr>
          <a:lstStyle/>
          <a:p>
            <a:r>
              <a:rPr lang="en-US" sz="2200" b="1" dirty="0">
                <a:solidFill>
                  <a:schemeClr val="tx1"/>
                </a:solidFill>
                <a:latin typeface="+mj-lt"/>
              </a:rPr>
              <a:t>Does each District/Administrative Unit receive a rating?</a:t>
            </a:r>
          </a:p>
        </p:txBody>
      </p:sp>
      <p:graphicFrame>
        <p:nvGraphicFramePr>
          <p:cNvPr id="5" name="Content Placeholder 1" descr="The CDE uses the same categories the OSEP uses for making determinations for states:&#10;Meets Requirements&#10;Needs Assistance&#10;Needs Intervention&#10;Needs Substantial Intervention&#10;">
            <a:extLst>
              <a:ext uri="{FF2B5EF4-FFF2-40B4-BE49-F238E27FC236}">
                <a16:creationId xmlns:a16="http://schemas.microsoft.com/office/drawing/2014/main" id="{46823BCB-A251-47F2-A690-90D3EA386799}"/>
              </a:ext>
            </a:extLst>
          </p:cNvPr>
          <p:cNvGraphicFramePr>
            <a:graphicFrameLocks noGrp="1"/>
          </p:cNvGraphicFramePr>
          <p:nvPr>
            <p:ph idx="1"/>
            <p:extLst>
              <p:ext uri="{D42A27DB-BD31-4B8C-83A1-F6EECF244321}">
                <p14:modId xmlns:p14="http://schemas.microsoft.com/office/powerpoint/2010/main" val="1337210713"/>
              </p:ext>
            </p:extLst>
          </p:nvPr>
        </p:nvGraphicFramePr>
        <p:xfrm>
          <a:off x="4766310" y="955653"/>
          <a:ext cx="3771900" cy="49478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56588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solidFill>
                  <a:schemeClr val="bg1"/>
                </a:solidFill>
              </a:rPr>
              <a:t>Annual District/AU Determinations </a:t>
            </a:r>
            <a:endParaRPr lang="en-US" sz="3200" dirty="0">
              <a:solidFill>
                <a:schemeClr val="bg1"/>
              </a:solidFill>
              <a:latin typeface="+mj-lt"/>
            </a:endParaRPr>
          </a:p>
        </p:txBody>
      </p:sp>
      <p:pic>
        <p:nvPicPr>
          <p:cNvPr id="4" name="Picture 3" descr="Screen shot of AU Results Matrix"/>
          <p:cNvPicPr>
            <a:picLocks noChangeAspect="1"/>
          </p:cNvPicPr>
          <p:nvPr/>
        </p:nvPicPr>
        <p:blipFill>
          <a:blip r:embed="rId4"/>
          <a:stretch>
            <a:fillRect/>
          </a:stretch>
        </p:blipFill>
        <p:spPr>
          <a:xfrm>
            <a:off x="518097" y="1931714"/>
            <a:ext cx="2572969" cy="2889708"/>
          </a:xfrm>
          <a:prstGeom prst="rect">
            <a:avLst/>
          </a:prstGeom>
        </p:spPr>
      </p:pic>
      <p:sp>
        <p:nvSpPr>
          <p:cNvPr id="3" name="Line Callout 1 2"/>
          <p:cNvSpPr/>
          <p:nvPr/>
        </p:nvSpPr>
        <p:spPr>
          <a:xfrm>
            <a:off x="829102" y="4941343"/>
            <a:ext cx="2026692" cy="736979"/>
          </a:xfrm>
          <a:prstGeom prst="borderCallout1">
            <a:avLst>
              <a:gd name="adj1" fmla="val 42361"/>
              <a:gd name="adj2" fmla="val 758"/>
              <a:gd name="adj3" fmla="val -33333"/>
              <a:gd name="adj4" fmla="val -1106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solidFill>
                  <a:schemeClr val="tx1"/>
                </a:solidFill>
              </a:rPr>
              <a:t>Academic Achievement 15%</a:t>
            </a:r>
          </a:p>
        </p:txBody>
      </p:sp>
      <p:pic>
        <p:nvPicPr>
          <p:cNvPr id="5" name="Picture 4" descr="Screen shot of AU Results Matrix &#10;Showing Academic Achievement is worth 15% of the results portion&#10;Academic Growth is worth 50% of the results portion&#10;Postsecondary and Workforce Readiness is worth 35% and then at the bottom there is a summary"/>
          <p:cNvPicPr>
            <a:picLocks noChangeAspect="1"/>
          </p:cNvPicPr>
          <p:nvPr/>
        </p:nvPicPr>
        <p:blipFill>
          <a:blip r:embed="rId5"/>
          <a:stretch>
            <a:fillRect/>
          </a:stretch>
        </p:blipFill>
        <p:spPr>
          <a:xfrm>
            <a:off x="3792698" y="1901303"/>
            <a:ext cx="2824283" cy="3362468"/>
          </a:xfrm>
          <a:prstGeom prst="rect">
            <a:avLst/>
          </a:prstGeom>
        </p:spPr>
      </p:pic>
      <p:sp>
        <p:nvSpPr>
          <p:cNvPr id="11" name="Line Callout 1 10"/>
          <p:cNvSpPr/>
          <p:nvPr/>
        </p:nvSpPr>
        <p:spPr>
          <a:xfrm>
            <a:off x="7318614" y="1931714"/>
            <a:ext cx="1525138" cy="696035"/>
          </a:xfrm>
          <a:prstGeom prst="borderCallout1">
            <a:avLst>
              <a:gd name="adj1" fmla="val 54044"/>
              <a:gd name="adj2" fmla="val -1622"/>
              <a:gd name="adj3" fmla="val 91912"/>
              <a:gd name="adj4" fmla="val -4236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50" dirty="0">
                <a:solidFill>
                  <a:schemeClr val="bg1"/>
                </a:solidFill>
              </a:rPr>
              <a:t>Academic Growth</a:t>
            </a:r>
          </a:p>
          <a:p>
            <a:pPr algn="ctr"/>
            <a:r>
              <a:rPr lang="en-US" sz="1350" dirty="0">
                <a:solidFill>
                  <a:schemeClr val="bg1"/>
                </a:solidFill>
              </a:rPr>
              <a:t>50%</a:t>
            </a:r>
          </a:p>
        </p:txBody>
      </p:sp>
      <p:sp>
        <p:nvSpPr>
          <p:cNvPr id="10" name="Line Callout 1 9"/>
          <p:cNvSpPr/>
          <p:nvPr/>
        </p:nvSpPr>
        <p:spPr>
          <a:xfrm>
            <a:off x="6919020" y="3661865"/>
            <a:ext cx="1924732" cy="747215"/>
          </a:xfrm>
          <a:prstGeom prst="borderCallout1">
            <a:avLst>
              <a:gd name="adj1" fmla="val 50257"/>
              <a:gd name="adj2" fmla="val -888"/>
              <a:gd name="adj3" fmla="val 48116"/>
              <a:gd name="adj4" fmla="val -21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Postsecondary and Workforce Readiness</a:t>
            </a:r>
          </a:p>
          <a:p>
            <a:pPr algn="ctr"/>
            <a:r>
              <a:rPr lang="en-US" sz="1350" dirty="0">
                <a:solidFill>
                  <a:schemeClr val="tx1"/>
                </a:solidFill>
              </a:rPr>
              <a:t>35%</a:t>
            </a:r>
          </a:p>
        </p:txBody>
      </p:sp>
      <p:sp>
        <p:nvSpPr>
          <p:cNvPr id="21" name="Line Callout 1 20"/>
          <p:cNvSpPr/>
          <p:nvPr/>
        </p:nvSpPr>
        <p:spPr>
          <a:xfrm>
            <a:off x="6919020" y="4644801"/>
            <a:ext cx="1924732" cy="747215"/>
          </a:xfrm>
          <a:prstGeom prst="borderCallout1">
            <a:avLst>
              <a:gd name="adj1" fmla="val 50257"/>
              <a:gd name="adj2" fmla="val -888"/>
              <a:gd name="adj3" fmla="val 48116"/>
              <a:gd name="adj4" fmla="val -2131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50" dirty="0">
                <a:solidFill>
                  <a:schemeClr val="tx1"/>
                </a:solidFill>
              </a:rPr>
              <a:t>Results Summary</a:t>
            </a:r>
          </a:p>
        </p:txBody>
      </p:sp>
    </p:spTree>
    <p:custDataLst>
      <p:tags r:id="rId1"/>
    </p:custDataLst>
    <p:extLst>
      <p:ext uri="{BB962C8B-B14F-4D97-AF65-F5344CB8AC3E}">
        <p14:creationId xmlns:p14="http://schemas.microsoft.com/office/powerpoint/2010/main" val="14907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latin typeface="+mj-lt"/>
              </a:rPr>
              <a:t>Compliance Matrix</a:t>
            </a:r>
          </a:p>
        </p:txBody>
      </p:sp>
      <p:sp>
        <p:nvSpPr>
          <p:cNvPr id="5" name="Content Placeholder 4"/>
          <p:cNvSpPr>
            <a:spLocks noGrp="1"/>
          </p:cNvSpPr>
          <p:nvPr>
            <p:ph idx="1"/>
          </p:nvPr>
        </p:nvSpPr>
        <p:spPr>
          <a:xfrm>
            <a:off x="4129392" y="1665494"/>
            <a:ext cx="4385958" cy="4438220"/>
          </a:xfrm>
        </p:spPr>
        <p:txBody>
          <a:bodyPr/>
          <a:lstStyle/>
          <a:p>
            <a:r>
              <a:rPr lang="en-US" sz="1800" dirty="0"/>
              <a:t>Included in the compliance matrix:</a:t>
            </a:r>
          </a:p>
          <a:p>
            <a:pPr marL="557213" lvl="3" indent="0">
              <a:buNone/>
            </a:pPr>
            <a:r>
              <a:rPr lang="en-US" dirty="0"/>
              <a:t>Indicator 4A, 4B, 9, 10, 11, 12, 13, Timely &amp; Accurate Data Submission</a:t>
            </a:r>
          </a:p>
          <a:p>
            <a:pPr marL="557213" lvl="3" indent="0">
              <a:buNone/>
            </a:pPr>
            <a:endParaRPr lang="en-US" dirty="0"/>
          </a:p>
          <a:p>
            <a:r>
              <a:rPr lang="en-US" sz="1800" dirty="0"/>
              <a:t>Each compliance indicator received 0, 1, or 2 points.</a:t>
            </a:r>
          </a:p>
          <a:p>
            <a:pPr marL="34290" indent="0">
              <a:buNone/>
            </a:pPr>
            <a:endParaRPr lang="en-US" dirty="0"/>
          </a:p>
          <a:p>
            <a:r>
              <a:rPr lang="en-US" sz="1800" dirty="0"/>
              <a:t>Compliance Determination Rubric:</a:t>
            </a:r>
          </a:p>
          <a:p>
            <a:pPr lvl="1"/>
            <a:r>
              <a:rPr lang="en-US" sz="1650" dirty="0"/>
              <a:t>90-100 = Meets Requirements</a:t>
            </a:r>
          </a:p>
          <a:p>
            <a:pPr lvl="1"/>
            <a:r>
              <a:rPr lang="en-US" sz="1650" dirty="0"/>
              <a:t>80-89 = Needs Assistance</a:t>
            </a:r>
          </a:p>
          <a:p>
            <a:pPr lvl="1"/>
            <a:r>
              <a:rPr lang="en-US" sz="1650" dirty="0"/>
              <a:t>0-79 = Needs Intervention</a:t>
            </a:r>
          </a:p>
          <a:p>
            <a:endParaRPr lang="en-US" dirty="0"/>
          </a:p>
          <a:p>
            <a:endParaRPr lang="en-US" dirty="0"/>
          </a:p>
        </p:txBody>
      </p:sp>
      <p:pic>
        <p:nvPicPr>
          <p:cNvPr id="4" name="Picture 3" descr="Screenshot of the AU compliance matrix&#10;showing compliance indicators included&#10;Indicator 4A, 4B, 9, 10, 11, 12, 13 and Timely and Accurate data submission"/>
          <p:cNvPicPr>
            <a:picLocks noChangeAspect="1"/>
          </p:cNvPicPr>
          <p:nvPr/>
        </p:nvPicPr>
        <p:blipFill>
          <a:blip r:embed="rId3"/>
          <a:stretch>
            <a:fillRect/>
          </a:stretch>
        </p:blipFill>
        <p:spPr>
          <a:xfrm>
            <a:off x="201829" y="1562530"/>
            <a:ext cx="3316127" cy="4438220"/>
          </a:xfrm>
          <a:prstGeom prst="rect">
            <a:avLst/>
          </a:prstGeom>
        </p:spPr>
      </p:pic>
      <p:sp>
        <p:nvSpPr>
          <p:cNvPr id="6" name="Rounded Rectangle 5" descr="Screen shot of AU compliance Matrix&#10;Showing a rectangle around column showing points eligible"/>
          <p:cNvSpPr/>
          <p:nvPr/>
        </p:nvSpPr>
        <p:spPr>
          <a:xfrm>
            <a:off x="2859932" y="1878963"/>
            <a:ext cx="262647" cy="3151453"/>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Arrow Connector 7">
            <a:extLst>
              <a:ext uri="{C183D7F6-B498-43B3-948B-1728B52AA6E4}">
                <adec:decorative xmlns:adec="http://schemas.microsoft.com/office/drawing/2017/decorative" val="1"/>
              </a:ext>
            </a:extLst>
          </p:cNvPr>
          <p:cNvCxnSpPr>
            <a:stCxn id="6" idx="2"/>
          </p:cNvCxnSpPr>
          <p:nvPr/>
        </p:nvCxnSpPr>
        <p:spPr>
          <a:xfrm flipH="1">
            <a:off x="2859932" y="5030415"/>
            <a:ext cx="131324" cy="3793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3" name="Rounded Rectangle 12" descr="Screen shot of AU Compliance Matrix&#10;Rectangle around column showing points earned"/>
          <p:cNvSpPr/>
          <p:nvPr/>
        </p:nvSpPr>
        <p:spPr>
          <a:xfrm>
            <a:off x="3188944" y="1878962"/>
            <a:ext cx="262647" cy="3151453"/>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Arrow Connector 13">
            <a:extLst>
              <a:ext uri="{C183D7F6-B498-43B3-948B-1728B52AA6E4}">
                <adec:decorative xmlns:adec="http://schemas.microsoft.com/office/drawing/2017/decorative" val="1"/>
              </a:ext>
            </a:extLst>
          </p:cNvPr>
          <p:cNvCxnSpPr/>
          <p:nvPr/>
        </p:nvCxnSpPr>
        <p:spPr>
          <a:xfrm flipH="1">
            <a:off x="2925594" y="5030414"/>
            <a:ext cx="394674" cy="51205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0" name="Straight Arrow Connector 19">
            <a:extLst>
              <a:ext uri="{C183D7F6-B498-43B3-948B-1728B52AA6E4}">
                <adec:decorative xmlns:adec="http://schemas.microsoft.com/office/drawing/2017/decorative" val="1"/>
              </a:ext>
            </a:extLst>
          </p:cNvPr>
          <p:cNvCxnSpPr/>
          <p:nvPr/>
        </p:nvCxnSpPr>
        <p:spPr>
          <a:xfrm flipH="1" flipV="1">
            <a:off x="2393004" y="2469610"/>
            <a:ext cx="1670726" cy="667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Rounded Rectangular Callout 21"/>
          <p:cNvSpPr/>
          <p:nvPr/>
        </p:nvSpPr>
        <p:spPr>
          <a:xfrm>
            <a:off x="6176059" y="3245554"/>
            <a:ext cx="1473740" cy="536086"/>
          </a:xfrm>
          <a:prstGeom prst="wedgeRoundRectCallout">
            <a:avLst>
              <a:gd name="adj1" fmla="val -72083"/>
              <a:gd name="adj2" fmla="val -340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For more detail, see the rubric under each indicator</a:t>
            </a:r>
          </a:p>
        </p:txBody>
      </p:sp>
      <p:sp>
        <p:nvSpPr>
          <p:cNvPr id="23" name="Right Arrow 22">
            <a:extLst>
              <a:ext uri="{C183D7F6-B498-43B3-948B-1728B52AA6E4}">
                <adec:decorative xmlns:adec="http://schemas.microsoft.com/office/drawing/2017/decorative" val="1"/>
              </a:ext>
            </a:extLst>
          </p:cNvPr>
          <p:cNvSpPr/>
          <p:nvPr/>
        </p:nvSpPr>
        <p:spPr>
          <a:xfrm>
            <a:off x="1152729" y="5593536"/>
            <a:ext cx="393970" cy="115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ight Arrow 23">
            <a:extLst>
              <a:ext uri="{C183D7F6-B498-43B3-948B-1728B52AA6E4}">
                <adec:decorative xmlns:adec="http://schemas.microsoft.com/office/drawing/2017/decorative" val="1"/>
              </a:ext>
            </a:extLst>
          </p:cNvPr>
          <p:cNvSpPr/>
          <p:nvPr/>
        </p:nvSpPr>
        <p:spPr>
          <a:xfrm>
            <a:off x="688938" y="5708921"/>
            <a:ext cx="393970" cy="115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054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mj-lt"/>
              </a:rPr>
              <a:t>Summary Page</a:t>
            </a:r>
          </a:p>
        </p:txBody>
      </p:sp>
      <p:pic>
        <p:nvPicPr>
          <p:cNvPr id="4" name="Content Placeholder 3" descr="Screen shot of AU Compliance Matrix - Summary Section"/>
          <p:cNvPicPr>
            <a:picLocks noGrp="1" noChangeAspect="1"/>
          </p:cNvPicPr>
          <p:nvPr>
            <p:ph idx="1"/>
          </p:nvPr>
        </p:nvPicPr>
        <p:blipFill>
          <a:blip r:embed="rId3"/>
          <a:stretch>
            <a:fillRect/>
          </a:stretch>
        </p:blipFill>
        <p:spPr>
          <a:xfrm>
            <a:off x="381000" y="1813603"/>
            <a:ext cx="8407400" cy="4218220"/>
          </a:xfrm>
          <a:prstGeom prst="rect">
            <a:avLst/>
          </a:prstGeom>
        </p:spPr>
      </p:pic>
    </p:spTree>
    <p:extLst>
      <p:ext uri="{BB962C8B-B14F-4D97-AF65-F5344CB8AC3E}">
        <p14:creationId xmlns:p14="http://schemas.microsoft.com/office/powerpoint/2010/main" val="286042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latin typeface="+mj-lt"/>
              </a:rPr>
              <a:t>2020 AU Determinations</a:t>
            </a:r>
          </a:p>
        </p:txBody>
      </p:sp>
      <p:sp>
        <p:nvSpPr>
          <p:cNvPr id="21" name="Rectangle 20"/>
          <p:cNvSpPr/>
          <p:nvPr/>
        </p:nvSpPr>
        <p:spPr>
          <a:xfrm>
            <a:off x="356923" y="1875471"/>
            <a:ext cx="2766060" cy="3540035"/>
          </a:xfrm>
          <a:prstGeom prst="rect">
            <a:avLst/>
          </a:prstGeom>
          <a:solidFill>
            <a:srgbClr val="70AD47"/>
          </a:solidFill>
          <a:ln w="12700" cap="flat" cmpd="sng" algn="ctr">
            <a:solidFill>
              <a:srgbClr val="70AD47">
                <a:shade val="50000"/>
              </a:srgbClr>
            </a:solidFill>
            <a:prstDash val="solid"/>
            <a:miter lim="800000"/>
          </a:ln>
          <a:effectLst/>
        </p:spPr>
        <p:txBody>
          <a:bodyPr rtlCol="0" anchor="t"/>
          <a:lstStyle/>
          <a:p>
            <a:pPr algn="ctr" defTabSz="685800">
              <a:defRPr/>
            </a:pPr>
            <a:r>
              <a:rPr lang="en-US" sz="1350" kern="0" dirty="0">
                <a:latin typeface="Calibri" panose="020F0502020204030204"/>
              </a:rPr>
              <a:t>Compliance Matrix</a:t>
            </a:r>
          </a:p>
          <a:p>
            <a:pPr algn="ctr" defTabSz="685800">
              <a:defRPr/>
            </a:pPr>
            <a:endParaRPr lang="en-US" sz="1350" kern="0" dirty="0">
              <a:latin typeface="Calibri" panose="020F0502020204030204"/>
            </a:endParaRPr>
          </a:p>
          <a:p>
            <a:pPr defTabSz="685800">
              <a:defRPr/>
            </a:pPr>
            <a:r>
              <a:rPr lang="en-US" sz="1350" kern="0" dirty="0">
                <a:latin typeface="Calibri" panose="020F0502020204030204"/>
              </a:rPr>
              <a:t>Compliance Score_______</a:t>
            </a:r>
            <a:r>
              <a:rPr lang="en-US" sz="1350" b="1" kern="0" dirty="0">
                <a:latin typeface="Calibri" panose="020F0502020204030204"/>
              </a:rPr>
              <a:t>x.50</a:t>
            </a:r>
          </a:p>
          <a:p>
            <a:pPr defTabSz="685800">
              <a:defRPr/>
            </a:pPr>
            <a:r>
              <a:rPr lang="en-US" sz="1350" kern="0" dirty="0">
                <a:latin typeface="Calibri" panose="020F0502020204030204"/>
              </a:rPr>
              <a:t>Compliance Determination________</a:t>
            </a:r>
          </a:p>
        </p:txBody>
      </p:sp>
      <p:pic>
        <p:nvPicPr>
          <p:cNvPr id="29" name="Picture 28" descr="Screenshot of AU Compliance Matrix"/>
          <p:cNvPicPr>
            <a:picLocks noChangeAspect="1"/>
          </p:cNvPicPr>
          <p:nvPr/>
        </p:nvPicPr>
        <p:blipFill>
          <a:blip r:embed="rId3"/>
          <a:stretch>
            <a:fillRect/>
          </a:stretch>
        </p:blipFill>
        <p:spPr>
          <a:xfrm>
            <a:off x="539899" y="2790553"/>
            <a:ext cx="2366554" cy="3167335"/>
          </a:xfrm>
          <a:prstGeom prst="rect">
            <a:avLst/>
          </a:prstGeom>
        </p:spPr>
      </p:pic>
      <p:sp>
        <p:nvSpPr>
          <p:cNvPr id="23" name="Plus 22">
            <a:extLst>
              <a:ext uri="{C183D7F6-B498-43B3-948B-1728B52AA6E4}">
                <adec:decorative xmlns:adec="http://schemas.microsoft.com/office/drawing/2017/decorative" val="1"/>
              </a:ext>
            </a:extLst>
          </p:cNvPr>
          <p:cNvSpPr/>
          <p:nvPr/>
        </p:nvSpPr>
        <p:spPr>
          <a:xfrm>
            <a:off x="3140897" y="3487783"/>
            <a:ext cx="542108" cy="499655"/>
          </a:xfrm>
          <a:prstGeom prst="mathPlus">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sp>
        <p:nvSpPr>
          <p:cNvPr id="20" name="Rectangle 19"/>
          <p:cNvSpPr/>
          <p:nvPr/>
        </p:nvSpPr>
        <p:spPr>
          <a:xfrm>
            <a:off x="3678419" y="1875471"/>
            <a:ext cx="2749731" cy="3540035"/>
          </a:xfrm>
          <a:prstGeom prst="rect">
            <a:avLst/>
          </a:prstGeom>
          <a:solidFill>
            <a:srgbClr val="5B9BD5"/>
          </a:solidFill>
          <a:ln w="12700" cap="flat" cmpd="sng" algn="ctr">
            <a:solidFill>
              <a:srgbClr val="5B9BD5">
                <a:shade val="50000"/>
              </a:srgbClr>
            </a:solidFill>
            <a:prstDash val="solid"/>
            <a:miter lim="800000"/>
          </a:ln>
          <a:effectLst/>
        </p:spPr>
        <p:txBody>
          <a:bodyPr rtlCol="0" anchor="t"/>
          <a:lstStyle/>
          <a:p>
            <a:pPr algn="ctr" defTabSz="685800">
              <a:defRPr/>
            </a:pPr>
            <a:r>
              <a:rPr lang="en-US" sz="1350" kern="0" dirty="0">
                <a:latin typeface="Calibri" panose="020F0502020204030204"/>
              </a:rPr>
              <a:t>Results Matrix</a:t>
            </a:r>
          </a:p>
          <a:p>
            <a:pPr algn="ctr" defTabSz="685800">
              <a:defRPr/>
            </a:pPr>
            <a:endParaRPr lang="en-US" sz="1350" kern="0" dirty="0">
              <a:latin typeface="Calibri" panose="020F0502020204030204"/>
            </a:endParaRPr>
          </a:p>
          <a:p>
            <a:pPr defTabSz="685800">
              <a:defRPr/>
            </a:pPr>
            <a:r>
              <a:rPr lang="en-US" sz="1350" kern="0" dirty="0">
                <a:latin typeface="Calibri" panose="020F0502020204030204"/>
              </a:rPr>
              <a:t>Results Score_______</a:t>
            </a:r>
            <a:r>
              <a:rPr lang="en-US" sz="1350" b="1" kern="0" dirty="0">
                <a:latin typeface="Calibri" panose="020F0502020204030204"/>
              </a:rPr>
              <a:t>x.50</a:t>
            </a:r>
          </a:p>
          <a:p>
            <a:pPr defTabSz="685800">
              <a:defRPr/>
            </a:pPr>
            <a:r>
              <a:rPr lang="en-US" sz="1350" kern="0" dirty="0">
                <a:latin typeface="Calibri" panose="020F0502020204030204"/>
              </a:rPr>
              <a:t>Results Determination________</a:t>
            </a:r>
          </a:p>
        </p:txBody>
      </p:sp>
      <p:pic>
        <p:nvPicPr>
          <p:cNvPr id="30" name="Picture 29" descr="Screenshot of AU Results Matrix first page"/>
          <p:cNvPicPr>
            <a:picLocks noChangeAspect="1"/>
          </p:cNvPicPr>
          <p:nvPr/>
        </p:nvPicPr>
        <p:blipFill>
          <a:blip r:embed="rId4"/>
          <a:stretch>
            <a:fillRect/>
          </a:stretch>
        </p:blipFill>
        <p:spPr>
          <a:xfrm>
            <a:off x="3665846" y="3387563"/>
            <a:ext cx="2065782" cy="2320086"/>
          </a:xfrm>
          <a:prstGeom prst="rect">
            <a:avLst/>
          </a:prstGeom>
        </p:spPr>
      </p:pic>
      <p:pic>
        <p:nvPicPr>
          <p:cNvPr id="31" name="Picture 30" descr="Screenshot of AU Results Matrix second page"/>
          <p:cNvPicPr>
            <a:picLocks noChangeAspect="1"/>
          </p:cNvPicPr>
          <p:nvPr/>
        </p:nvPicPr>
        <p:blipFill>
          <a:blip r:embed="rId5"/>
          <a:stretch>
            <a:fillRect/>
          </a:stretch>
        </p:blipFill>
        <p:spPr>
          <a:xfrm>
            <a:off x="4255485" y="2874850"/>
            <a:ext cx="2206548" cy="2627020"/>
          </a:xfrm>
          <a:prstGeom prst="rect">
            <a:avLst/>
          </a:prstGeom>
        </p:spPr>
      </p:pic>
      <p:sp>
        <p:nvSpPr>
          <p:cNvPr id="24" name="Equal 23">
            <a:extLst>
              <a:ext uri="{C183D7F6-B498-43B3-948B-1728B52AA6E4}">
                <adec:decorative xmlns:adec="http://schemas.microsoft.com/office/drawing/2017/decorative" val="1"/>
              </a:ext>
            </a:extLst>
          </p:cNvPr>
          <p:cNvSpPr/>
          <p:nvPr/>
        </p:nvSpPr>
        <p:spPr>
          <a:xfrm>
            <a:off x="6462033" y="3549832"/>
            <a:ext cx="530678" cy="437606"/>
          </a:xfrm>
          <a:prstGeom prst="mathEqual">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defTabSz="685800">
              <a:defRPr/>
            </a:pPr>
            <a:endParaRPr lang="en-US" sz="1350" kern="0">
              <a:solidFill>
                <a:prstClr val="black"/>
              </a:solidFill>
              <a:latin typeface="Calibri" panose="020F0502020204030204"/>
            </a:endParaRPr>
          </a:p>
        </p:txBody>
      </p:sp>
      <p:sp>
        <p:nvSpPr>
          <p:cNvPr id="32" name="Rounded Rectangle 31"/>
          <p:cNvSpPr/>
          <p:nvPr/>
        </p:nvSpPr>
        <p:spPr>
          <a:xfrm>
            <a:off x="5731629" y="1583327"/>
            <a:ext cx="3334156" cy="7368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solidFill>
                  <a:schemeClr val="tx1"/>
                </a:solidFill>
              </a:rPr>
              <a:t>2020 AU Determinations were made based on the data collected during SY2018-19</a:t>
            </a:r>
          </a:p>
        </p:txBody>
      </p:sp>
      <p:sp>
        <p:nvSpPr>
          <p:cNvPr id="22" name="Rectangle 21"/>
          <p:cNvSpPr/>
          <p:nvPr/>
        </p:nvSpPr>
        <p:spPr>
          <a:xfrm>
            <a:off x="7060474" y="2790553"/>
            <a:ext cx="1809206" cy="1547949"/>
          </a:xfrm>
          <a:prstGeom prst="rect">
            <a:avLst/>
          </a:prstGeom>
          <a:solidFill>
            <a:srgbClr val="A5A5A5"/>
          </a:solidFill>
          <a:ln w="12700" cap="flat" cmpd="sng" algn="ctr">
            <a:solidFill>
              <a:srgbClr val="A5A5A5">
                <a:shade val="50000"/>
              </a:srgbClr>
            </a:solidFill>
            <a:prstDash val="solid"/>
            <a:miter lim="800000"/>
          </a:ln>
          <a:effectLst/>
        </p:spPr>
        <p:txBody>
          <a:bodyPr rtlCol="0" anchor="ctr"/>
          <a:lstStyle/>
          <a:p>
            <a:pPr algn="ctr" defTabSz="685800">
              <a:defRPr/>
            </a:pPr>
            <a:r>
              <a:rPr lang="en-US" sz="1350" kern="0" dirty="0">
                <a:latin typeface="Calibri" panose="020F0502020204030204"/>
              </a:rPr>
              <a:t>Final Determination</a:t>
            </a:r>
          </a:p>
          <a:p>
            <a:pPr algn="ctr" defTabSz="685800">
              <a:defRPr/>
            </a:pPr>
            <a:endParaRPr lang="en-US" sz="1350" kern="0" dirty="0">
              <a:latin typeface="Calibri" panose="020F0502020204030204"/>
            </a:endParaRPr>
          </a:p>
          <a:p>
            <a:pPr algn="ctr" defTabSz="685800">
              <a:defRPr/>
            </a:pPr>
            <a:endParaRPr lang="en-US" sz="1350" kern="0" dirty="0">
              <a:latin typeface="Calibri" panose="020F0502020204030204"/>
            </a:endParaRPr>
          </a:p>
          <a:p>
            <a:pPr defTabSz="685800">
              <a:defRPr/>
            </a:pPr>
            <a:r>
              <a:rPr lang="en-US" sz="1350" kern="0" dirty="0">
                <a:latin typeface="Calibri" panose="020F0502020204030204"/>
              </a:rPr>
              <a:t>Score_______</a:t>
            </a:r>
          </a:p>
          <a:p>
            <a:pPr defTabSz="685800">
              <a:defRPr/>
            </a:pPr>
            <a:r>
              <a:rPr lang="en-US" sz="1350" kern="0" dirty="0">
                <a:latin typeface="Calibri" panose="020F0502020204030204"/>
              </a:rPr>
              <a:t>Determination______</a:t>
            </a:r>
          </a:p>
        </p:txBody>
      </p:sp>
      <p:pic>
        <p:nvPicPr>
          <p:cNvPr id="28" name="Picture 27" descr="Screen shot of AU Compliance Matrix Summary section"/>
          <p:cNvPicPr>
            <a:picLocks noChangeAspect="1"/>
          </p:cNvPicPr>
          <p:nvPr/>
        </p:nvPicPr>
        <p:blipFill>
          <a:blip r:embed="rId6"/>
          <a:stretch>
            <a:fillRect/>
          </a:stretch>
        </p:blipFill>
        <p:spPr>
          <a:xfrm>
            <a:off x="6462033" y="4389282"/>
            <a:ext cx="2681968" cy="1349692"/>
          </a:xfrm>
          <a:prstGeom prst="rect">
            <a:avLst/>
          </a:prstGeom>
          <a:ln>
            <a:solidFill>
              <a:schemeClr val="tx1"/>
            </a:solidFill>
          </a:ln>
        </p:spPr>
      </p:pic>
    </p:spTree>
    <p:extLst>
      <p:ext uri="{BB962C8B-B14F-4D97-AF65-F5344CB8AC3E}">
        <p14:creationId xmlns:p14="http://schemas.microsoft.com/office/powerpoint/2010/main" val="32258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latin typeface="+mj-lt"/>
              </a:rPr>
              <a:t>2021 AU Determinations</a:t>
            </a:r>
          </a:p>
        </p:txBody>
      </p:sp>
      <p:sp>
        <p:nvSpPr>
          <p:cNvPr id="21" name="Rectangle 20"/>
          <p:cNvSpPr/>
          <p:nvPr/>
        </p:nvSpPr>
        <p:spPr>
          <a:xfrm>
            <a:off x="948543" y="1280667"/>
            <a:ext cx="3623457" cy="4095634"/>
          </a:xfrm>
          <a:prstGeom prst="rect">
            <a:avLst/>
          </a:prstGeom>
          <a:solidFill>
            <a:srgbClr val="70AD47"/>
          </a:solidFill>
          <a:ln w="12700" cap="flat" cmpd="sng" algn="ctr">
            <a:solidFill>
              <a:srgbClr val="70AD47">
                <a:shade val="50000"/>
              </a:srgbClr>
            </a:solidFill>
            <a:prstDash val="solid"/>
            <a:miter lim="800000"/>
          </a:ln>
          <a:effectLst/>
        </p:spPr>
        <p:txBody>
          <a:bodyPr rtlCol="0" anchor="t"/>
          <a:lstStyle/>
          <a:p>
            <a:pPr algn="ctr" defTabSz="685800">
              <a:defRPr/>
            </a:pPr>
            <a:r>
              <a:rPr lang="en-US" sz="1350" kern="0" dirty="0">
                <a:latin typeface="Calibri" panose="020F0502020204030204"/>
              </a:rPr>
              <a:t>Compliance Matrix</a:t>
            </a:r>
          </a:p>
          <a:p>
            <a:pPr algn="ctr" defTabSz="685800">
              <a:defRPr/>
            </a:pPr>
            <a:endParaRPr lang="en-US" sz="1350" kern="0" dirty="0">
              <a:latin typeface="Calibri" panose="020F0502020204030204"/>
            </a:endParaRPr>
          </a:p>
          <a:p>
            <a:pPr defTabSz="685800">
              <a:defRPr/>
            </a:pPr>
            <a:r>
              <a:rPr lang="en-US" sz="1350" kern="0" dirty="0">
                <a:latin typeface="Calibri" panose="020F0502020204030204"/>
              </a:rPr>
              <a:t>Compliance Score_______</a:t>
            </a:r>
            <a:endParaRPr lang="en-US" sz="1350" b="1" kern="0" dirty="0">
              <a:latin typeface="Calibri" panose="020F0502020204030204"/>
            </a:endParaRPr>
          </a:p>
          <a:p>
            <a:pPr defTabSz="685800">
              <a:defRPr/>
            </a:pPr>
            <a:r>
              <a:rPr lang="en-US" sz="1350" kern="0" dirty="0">
                <a:latin typeface="Calibri" panose="020F0502020204030204"/>
              </a:rPr>
              <a:t>Compliance Determination________</a:t>
            </a:r>
          </a:p>
        </p:txBody>
      </p:sp>
      <p:sp>
        <p:nvSpPr>
          <p:cNvPr id="22" name="Rectangle 21"/>
          <p:cNvSpPr/>
          <p:nvPr/>
        </p:nvSpPr>
        <p:spPr>
          <a:xfrm>
            <a:off x="5970228" y="2989854"/>
            <a:ext cx="1809206" cy="1547949"/>
          </a:xfrm>
          <a:prstGeom prst="rect">
            <a:avLst/>
          </a:prstGeom>
          <a:solidFill>
            <a:srgbClr val="A5A5A5"/>
          </a:solidFill>
          <a:ln w="12700" cap="flat" cmpd="sng" algn="ctr">
            <a:solidFill>
              <a:srgbClr val="A5A5A5">
                <a:shade val="50000"/>
              </a:srgbClr>
            </a:solidFill>
            <a:prstDash val="solid"/>
            <a:miter lim="800000"/>
          </a:ln>
          <a:effectLst/>
        </p:spPr>
        <p:txBody>
          <a:bodyPr rtlCol="0" anchor="ctr"/>
          <a:lstStyle/>
          <a:p>
            <a:pPr algn="ctr" defTabSz="685800">
              <a:defRPr/>
            </a:pPr>
            <a:r>
              <a:rPr lang="en-US" sz="1350" kern="0" dirty="0">
                <a:latin typeface="Calibri" panose="020F0502020204030204"/>
              </a:rPr>
              <a:t>Final Determination</a:t>
            </a:r>
          </a:p>
          <a:p>
            <a:pPr algn="ctr" defTabSz="685800">
              <a:defRPr/>
            </a:pPr>
            <a:endParaRPr lang="en-US" sz="1350" kern="0" dirty="0">
              <a:latin typeface="Calibri" panose="020F0502020204030204"/>
            </a:endParaRPr>
          </a:p>
          <a:p>
            <a:pPr algn="ctr" defTabSz="685800">
              <a:defRPr/>
            </a:pPr>
            <a:endParaRPr lang="en-US" sz="1350" kern="0" dirty="0">
              <a:latin typeface="Calibri" panose="020F0502020204030204"/>
            </a:endParaRPr>
          </a:p>
          <a:p>
            <a:pPr defTabSz="685800">
              <a:defRPr/>
            </a:pPr>
            <a:r>
              <a:rPr lang="en-US" sz="1350" kern="0" dirty="0">
                <a:latin typeface="Calibri" panose="020F0502020204030204"/>
              </a:rPr>
              <a:t>Score_______</a:t>
            </a:r>
          </a:p>
          <a:p>
            <a:pPr defTabSz="685800">
              <a:defRPr/>
            </a:pPr>
            <a:r>
              <a:rPr lang="en-US" sz="1350" kern="0" dirty="0">
                <a:latin typeface="Calibri" panose="020F0502020204030204"/>
              </a:rPr>
              <a:t>Determination______</a:t>
            </a:r>
          </a:p>
        </p:txBody>
      </p:sp>
      <p:sp>
        <p:nvSpPr>
          <p:cNvPr id="24" name="Equal 23">
            <a:extLst>
              <a:ext uri="{C183D7F6-B498-43B3-948B-1728B52AA6E4}">
                <adec:decorative xmlns:adec="http://schemas.microsoft.com/office/drawing/2017/decorative" val="1"/>
              </a:ext>
            </a:extLst>
          </p:cNvPr>
          <p:cNvSpPr/>
          <p:nvPr/>
        </p:nvSpPr>
        <p:spPr>
          <a:xfrm>
            <a:off x="5200951" y="3564527"/>
            <a:ext cx="530678" cy="437606"/>
          </a:xfrm>
          <a:prstGeom prst="mathEqual">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algn="ctr" defTabSz="685800">
              <a:defRPr/>
            </a:pPr>
            <a:endParaRPr lang="en-US" sz="1350" kern="0">
              <a:solidFill>
                <a:prstClr val="black"/>
              </a:solidFill>
              <a:latin typeface="Calibri" panose="020F0502020204030204"/>
            </a:endParaRPr>
          </a:p>
        </p:txBody>
      </p:sp>
      <p:pic>
        <p:nvPicPr>
          <p:cNvPr id="29" name="Picture 28" descr="Screen shot of AU Compliance Matrix"/>
          <p:cNvPicPr>
            <a:picLocks noChangeAspect="1"/>
          </p:cNvPicPr>
          <p:nvPr/>
        </p:nvPicPr>
        <p:blipFill>
          <a:blip r:embed="rId3"/>
          <a:stretch>
            <a:fillRect/>
          </a:stretch>
        </p:blipFill>
        <p:spPr>
          <a:xfrm>
            <a:off x="1131520" y="2195749"/>
            <a:ext cx="3100116" cy="4149116"/>
          </a:xfrm>
          <a:prstGeom prst="rect">
            <a:avLst/>
          </a:prstGeom>
        </p:spPr>
      </p:pic>
      <p:sp>
        <p:nvSpPr>
          <p:cNvPr id="32" name="Rounded Rectangle 31"/>
          <p:cNvSpPr/>
          <p:nvPr/>
        </p:nvSpPr>
        <p:spPr>
          <a:xfrm>
            <a:off x="5731629" y="1583327"/>
            <a:ext cx="3334156" cy="73687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350" dirty="0">
                <a:solidFill>
                  <a:schemeClr val="tx1"/>
                </a:solidFill>
              </a:rPr>
              <a:t>2021 AU Determinations were made based on the data collected during SY2019-20</a:t>
            </a:r>
          </a:p>
        </p:txBody>
      </p:sp>
    </p:spTree>
    <p:extLst>
      <p:ext uri="{BB962C8B-B14F-4D97-AF65-F5344CB8AC3E}">
        <p14:creationId xmlns:p14="http://schemas.microsoft.com/office/powerpoint/2010/main" val="411850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19B02E8E-4398-4C5E-8CF0-295A2287F72D}"/>
              </a:ext>
            </a:extLst>
          </p:cNvPr>
          <p:cNvSpPr>
            <a:spLocks noGrp="1"/>
          </p:cNvSpPr>
          <p:nvPr>
            <p:ph type="ctrTitle"/>
          </p:nvPr>
        </p:nvSpPr>
        <p:spPr>
          <a:xfrm>
            <a:off x="565443" y="2076450"/>
            <a:ext cx="8013114" cy="1345134"/>
          </a:xfrm>
        </p:spPr>
        <p:txBody>
          <a:bodyPr vert="horz" lIns="91440" tIns="45720" rIns="91440" bIns="45720" rtlCol="0" anchor="ctr">
            <a:normAutofit/>
          </a:bodyPr>
          <a:lstStyle/>
          <a:p>
            <a:r>
              <a:rPr lang="en-US" sz="4500" kern="1200" dirty="0">
                <a:solidFill>
                  <a:srgbClr val="FFFFFF"/>
                </a:solidFill>
                <a:latin typeface="+mj-lt"/>
                <a:ea typeface="+mj-ea"/>
                <a:cs typeface="+mj-cs"/>
              </a:rPr>
              <a:t>What is General Supervision and Monitoring?</a:t>
            </a:r>
          </a:p>
        </p:txBody>
      </p:sp>
      <p:sp>
        <p:nvSpPr>
          <p:cNvPr id="3" name="Slide Number Placeholder 2">
            <a:extLst>
              <a:ext uri="{FF2B5EF4-FFF2-40B4-BE49-F238E27FC236}">
                <a16:creationId xmlns:a16="http://schemas.microsoft.com/office/drawing/2014/main" id="{85A9C98C-8CD7-4264-96BF-25379460836C}"/>
              </a:ext>
            </a:extLst>
          </p:cNvPr>
          <p:cNvSpPr>
            <a:spLocks noGrp="1"/>
          </p:cNvSpPr>
          <p:nvPr>
            <p:ph type="sldNum" sz="quarter" idx="12"/>
          </p:nvPr>
        </p:nvSpPr>
        <p:spPr>
          <a:xfrm>
            <a:off x="8150511" y="6223702"/>
            <a:ext cx="428046" cy="314067"/>
          </a:xfrm>
        </p:spPr>
        <p:txBody>
          <a:bodyPr vert="horz" lIns="91440" tIns="45720" rIns="91440" bIns="45720" rtlCol="0" anchor="ctr">
            <a:normAutofit/>
          </a:bodyPr>
          <a:lstStyle/>
          <a:p>
            <a:pPr algn="r">
              <a:spcAft>
                <a:spcPts val="600"/>
              </a:spcAft>
            </a:pPr>
            <a:fld id="{C479D5F6-EDCB-402A-AC08-4943A1820E8F}" type="slidenum">
              <a:rPr lang="en-US" sz="900">
                <a:solidFill>
                  <a:srgbClr val="898989"/>
                </a:solidFill>
              </a:rPr>
              <a:pPr algn="r">
                <a:spcAft>
                  <a:spcPts val="600"/>
                </a:spcAft>
              </a:pPr>
              <a:t>2</a:t>
            </a:fld>
            <a:endParaRPr lang="en-US" sz="900">
              <a:solidFill>
                <a:srgbClr val="898989"/>
              </a:solidFill>
            </a:endParaRPr>
          </a:p>
        </p:txBody>
      </p:sp>
    </p:spTree>
    <p:extLst>
      <p:ext uri="{BB962C8B-B14F-4D97-AF65-F5344CB8AC3E}">
        <p14:creationId xmlns:p14="http://schemas.microsoft.com/office/powerpoint/2010/main" val="3248053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884419" y="826680"/>
            <a:ext cx="7375161" cy="1325563"/>
          </a:xfrm>
        </p:spPr>
        <p:txBody>
          <a:bodyPr>
            <a:normAutofit/>
          </a:bodyPr>
          <a:lstStyle/>
          <a:p>
            <a:pPr algn="ctr"/>
            <a:r>
              <a:rPr lang="en-US" sz="3500" dirty="0">
                <a:solidFill>
                  <a:srgbClr val="FFFFFF"/>
                </a:solidFill>
              </a:rPr>
              <a:t>Where does the data come from?</a:t>
            </a:r>
            <a:endParaRPr lang="en-US" sz="3500" dirty="0">
              <a:solidFill>
                <a:srgbClr val="FFFFFF"/>
              </a:solidFill>
              <a:latin typeface="+mj-lt"/>
            </a:endParaRPr>
          </a:p>
        </p:txBody>
      </p:sp>
      <p:sp>
        <p:nvSpPr>
          <p:cNvPr id="2" name="Content Placeholder 1"/>
          <p:cNvSpPr>
            <a:spLocks noGrp="1"/>
          </p:cNvSpPr>
          <p:nvPr>
            <p:ph idx="1"/>
          </p:nvPr>
        </p:nvSpPr>
        <p:spPr>
          <a:xfrm>
            <a:off x="884419" y="3092970"/>
            <a:ext cx="7375161" cy="2693976"/>
          </a:xfrm>
        </p:spPr>
        <p:txBody>
          <a:bodyPr>
            <a:normAutofit/>
          </a:bodyPr>
          <a:lstStyle/>
          <a:p>
            <a:pPr marL="0" indent="0">
              <a:buNone/>
              <a:defRPr/>
            </a:pPr>
            <a:r>
              <a:rPr lang="en-US" sz="1700" kern="0" dirty="0">
                <a:solidFill>
                  <a:srgbClr val="000000"/>
                </a:solidFill>
              </a:rPr>
              <a:t>CDE gathers data from Administrative Units and State Operated Programs through:</a:t>
            </a:r>
          </a:p>
          <a:p>
            <a:pPr marL="457200" lvl="1" indent="0">
              <a:spcBef>
                <a:spcPts val="800"/>
              </a:spcBef>
              <a:buNone/>
              <a:defRPr/>
            </a:pPr>
            <a:endParaRPr lang="en-US" sz="1700" kern="0" dirty="0">
              <a:solidFill>
                <a:srgbClr val="000000"/>
              </a:solidFill>
            </a:endParaRPr>
          </a:p>
          <a:p>
            <a:pPr marL="800100" lvl="1" indent="-342900">
              <a:spcBef>
                <a:spcPts val="800"/>
              </a:spcBef>
              <a:buFont typeface="Wingdings" panose="05000000000000000000" pitchFamily="2" charset="2"/>
              <a:buChar char="Ø"/>
              <a:defRPr/>
            </a:pPr>
            <a:r>
              <a:rPr lang="en-US" sz="1700" kern="0" dirty="0">
                <a:solidFill>
                  <a:srgbClr val="000000"/>
                </a:solidFill>
              </a:rPr>
              <a:t>December count (Indicators 5, 6, 9, 10) plus personnel data</a:t>
            </a:r>
          </a:p>
          <a:p>
            <a:pPr marL="800100" lvl="1" indent="-342900">
              <a:buFont typeface="Wingdings" panose="05000000000000000000" pitchFamily="2" charset="2"/>
              <a:buChar char="Ø"/>
              <a:defRPr/>
            </a:pPr>
            <a:r>
              <a:rPr lang="en-US" sz="1700" kern="0" dirty="0">
                <a:solidFill>
                  <a:srgbClr val="000000"/>
                </a:solidFill>
              </a:rPr>
              <a:t>Special Education End of Year (Indicators 1, 2, 11, 12)</a:t>
            </a:r>
            <a:endParaRPr lang="en-US" sz="1700" dirty="0">
              <a:solidFill>
                <a:srgbClr val="000000"/>
              </a:solidFill>
            </a:endParaRPr>
          </a:p>
          <a:p>
            <a:pPr marL="800100" lvl="1" indent="-342900">
              <a:buFont typeface="Wingdings" panose="05000000000000000000" pitchFamily="2" charset="2"/>
              <a:buChar char="Ø"/>
              <a:defRPr/>
            </a:pPr>
            <a:r>
              <a:rPr lang="en-US" sz="1700" kern="0" dirty="0">
                <a:solidFill>
                  <a:srgbClr val="000000"/>
                </a:solidFill>
              </a:rPr>
              <a:t>Discipline collection (Indicator 4)</a:t>
            </a:r>
          </a:p>
          <a:p>
            <a:pPr marL="800100" lvl="1" indent="-342900">
              <a:buFont typeface="Wingdings" panose="05000000000000000000" pitchFamily="2" charset="2"/>
              <a:buChar char="Ø"/>
              <a:defRPr/>
            </a:pPr>
            <a:r>
              <a:rPr lang="en-US" sz="1700" kern="0" dirty="0">
                <a:solidFill>
                  <a:srgbClr val="000000"/>
                </a:solidFill>
              </a:rPr>
              <a:t>Indicator 13, 14, and 8 data is collected via file reviews and surveys</a:t>
            </a:r>
          </a:p>
          <a:p>
            <a:pPr marL="800100" lvl="1" indent="-342900">
              <a:buFont typeface="Wingdings" panose="05000000000000000000" pitchFamily="2" charset="2"/>
              <a:buChar char="Ø"/>
              <a:defRPr/>
            </a:pPr>
            <a:r>
              <a:rPr lang="en-US" sz="1700" kern="0" dirty="0">
                <a:solidFill>
                  <a:srgbClr val="000000"/>
                </a:solidFill>
              </a:rPr>
              <a:t>State assessments</a:t>
            </a:r>
          </a:p>
          <a:p>
            <a:pPr marL="45720" indent="0">
              <a:buNone/>
            </a:pPr>
            <a:endParaRPr lang="en-US" sz="1700" dirty="0">
              <a:solidFill>
                <a:srgbClr val="000000"/>
              </a:solidFill>
            </a:endParaRPr>
          </a:p>
          <a:p>
            <a:pPr marL="45720" indent="0">
              <a:buNone/>
            </a:pPr>
            <a:endParaRPr lang="en-US" sz="1700" dirty="0">
              <a:solidFill>
                <a:srgbClr val="000000"/>
              </a:solidFill>
            </a:endParaRPr>
          </a:p>
          <a:p>
            <a:pPr marL="45720" indent="0">
              <a:buNone/>
            </a:pPr>
            <a:endParaRPr lang="en-US" sz="1700" dirty="0">
              <a:solidFill>
                <a:srgbClr val="000000"/>
              </a:solidFill>
            </a:endParaRPr>
          </a:p>
        </p:txBody>
      </p:sp>
    </p:spTree>
    <p:extLst>
      <p:ext uri="{BB962C8B-B14F-4D97-AF65-F5344CB8AC3E}">
        <p14:creationId xmlns:p14="http://schemas.microsoft.com/office/powerpoint/2010/main" val="3936397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480059" y="2053641"/>
            <a:ext cx="2751871" cy="2760098"/>
          </a:xfrm>
        </p:spPr>
        <p:txBody>
          <a:bodyPr>
            <a:normAutofit/>
          </a:bodyPr>
          <a:lstStyle/>
          <a:p>
            <a:r>
              <a:rPr lang="en-US" dirty="0">
                <a:solidFill>
                  <a:srgbClr val="FFFFFF"/>
                </a:solidFill>
                <a:latin typeface="+mj-lt"/>
              </a:rPr>
              <a:t>Resource</a:t>
            </a:r>
          </a:p>
        </p:txBody>
      </p:sp>
      <p:sp>
        <p:nvSpPr>
          <p:cNvPr id="2" name="Content Placeholder 1"/>
          <p:cNvSpPr>
            <a:spLocks noGrp="1"/>
          </p:cNvSpPr>
          <p:nvPr>
            <p:ph idx="1"/>
          </p:nvPr>
        </p:nvSpPr>
        <p:spPr>
          <a:xfrm>
            <a:off x="4567930" y="801866"/>
            <a:ext cx="3979563" cy="5230634"/>
          </a:xfrm>
        </p:spPr>
        <p:txBody>
          <a:bodyPr anchor="ctr">
            <a:normAutofit/>
          </a:bodyPr>
          <a:lstStyle/>
          <a:p>
            <a:pPr marL="45720" indent="0">
              <a:buNone/>
            </a:pPr>
            <a:endParaRPr lang="en-US" sz="2100" cap="small" dirty="0">
              <a:solidFill>
                <a:srgbClr val="000000"/>
              </a:solidFill>
            </a:endParaRPr>
          </a:p>
          <a:p>
            <a:pPr marL="45720" indent="0">
              <a:buNone/>
            </a:pPr>
            <a:endParaRPr lang="en-US" sz="2100" cap="small" dirty="0">
              <a:solidFill>
                <a:srgbClr val="000000"/>
              </a:solidFill>
            </a:endParaRPr>
          </a:p>
          <a:p>
            <a:pPr marL="45720" indent="0">
              <a:buNone/>
            </a:pPr>
            <a:endParaRPr lang="en-US" sz="2100" cap="small" dirty="0">
              <a:solidFill>
                <a:srgbClr val="000000"/>
              </a:solidFill>
            </a:endParaRPr>
          </a:p>
          <a:p>
            <a:pPr marL="45720" indent="0">
              <a:buNone/>
            </a:pPr>
            <a:r>
              <a:rPr lang="en-US" sz="2100" cap="small" dirty="0">
                <a:solidFill>
                  <a:srgbClr val="000000"/>
                </a:solidFill>
                <a:hlinkClick r:id="rId4"/>
              </a:rPr>
              <a:t>How The Colorado Department of Education Exceptional Student Services Unit Made Determinations 2020</a:t>
            </a:r>
            <a:endParaRPr lang="en-US" sz="2100" dirty="0">
              <a:solidFill>
                <a:srgbClr val="000000"/>
              </a:solidFill>
            </a:endParaRPr>
          </a:p>
          <a:p>
            <a:pPr marL="45720" indent="0">
              <a:buNone/>
            </a:pPr>
            <a:r>
              <a:rPr lang="en-US" sz="2100" i="1" dirty="0">
                <a:solidFill>
                  <a:srgbClr val="000000"/>
                </a:solidFill>
              </a:rPr>
              <a:t>Under Section 616 (D) of the Individuals with Disabilities Education Act Part B</a:t>
            </a:r>
          </a:p>
          <a:p>
            <a:pPr marL="45720" indent="0">
              <a:buNone/>
            </a:pPr>
            <a:endParaRPr lang="en-US" sz="2100" i="1" dirty="0">
              <a:solidFill>
                <a:srgbClr val="000000"/>
              </a:solidFill>
            </a:endParaRPr>
          </a:p>
          <a:p>
            <a:pPr marL="45720" indent="0">
              <a:buNone/>
            </a:pPr>
            <a:endParaRPr lang="en-US" sz="2000" dirty="0">
              <a:solidFill>
                <a:srgbClr val="000000"/>
              </a:solidFill>
            </a:endParaRPr>
          </a:p>
        </p:txBody>
      </p:sp>
    </p:spTree>
    <p:extLst>
      <p:ext uri="{BB962C8B-B14F-4D97-AF65-F5344CB8AC3E}">
        <p14:creationId xmlns:p14="http://schemas.microsoft.com/office/powerpoint/2010/main" val="3052497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58EF121-0158-410C-AF76-9912B898417E}"/>
              </a:ext>
            </a:extLst>
          </p:cNvPr>
          <p:cNvSpPr>
            <a:spLocks noGrp="1"/>
          </p:cNvSpPr>
          <p:nvPr>
            <p:ph type="title"/>
          </p:nvPr>
        </p:nvSpPr>
        <p:spPr>
          <a:xfrm>
            <a:off x="480059" y="2053641"/>
            <a:ext cx="2751871" cy="2760098"/>
          </a:xfrm>
        </p:spPr>
        <p:txBody>
          <a:bodyPr>
            <a:normAutofit/>
          </a:bodyPr>
          <a:lstStyle/>
          <a:p>
            <a:r>
              <a:rPr lang="en-US" dirty="0">
                <a:solidFill>
                  <a:srgbClr val="FFFFFF"/>
                </a:solidFill>
              </a:rPr>
              <a:t>News! </a:t>
            </a:r>
          </a:p>
        </p:txBody>
      </p:sp>
      <p:sp>
        <p:nvSpPr>
          <p:cNvPr id="3" name="Content Placeholder 2">
            <a:extLst>
              <a:ext uri="{FF2B5EF4-FFF2-40B4-BE49-F238E27FC236}">
                <a16:creationId xmlns:a16="http://schemas.microsoft.com/office/drawing/2014/main" id="{15993F6E-FC8C-4BB5-ADEF-3F581810B727}"/>
              </a:ext>
            </a:extLst>
          </p:cNvPr>
          <p:cNvSpPr>
            <a:spLocks noGrp="1"/>
          </p:cNvSpPr>
          <p:nvPr>
            <p:ph idx="1"/>
          </p:nvPr>
        </p:nvSpPr>
        <p:spPr>
          <a:xfrm>
            <a:off x="4567930" y="801866"/>
            <a:ext cx="3979563" cy="5230634"/>
          </a:xfrm>
        </p:spPr>
        <p:txBody>
          <a:bodyPr anchor="ctr">
            <a:normAutofit/>
          </a:bodyPr>
          <a:lstStyle/>
          <a:p>
            <a:pPr marL="0" indent="0">
              <a:buNone/>
            </a:pPr>
            <a:r>
              <a:rPr lang="en-US" sz="2100" dirty="0">
                <a:solidFill>
                  <a:srgbClr val="000000"/>
                </a:solidFill>
              </a:rPr>
              <a:t>The CDE, in partnership with stakeholders across the state are developing new tools to help Districts/AU’s develop effective monitoring strategies.</a:t>
            </a:r>
          </a:p>
        </p:txBody>
      </p:sp>
      <p:sp>
        <p:nvSpPr>
          <p:cNvPr id="4" name="Slide Number Placeholder 3">
            <a:extLst>
              <a:ext uri="{FF2B5EF4-FFF2-40B4-BE49-F238E27FC236}">
                <a16:creationId xmlns:a16="http://schemas.microsoft.com/office/drawing/2014/main" id="{E8E5B856-3C07-48B4-9D1B-69D7531D5DB8}"/>
              </a:ext>
            </a:extLst>
          </p:cNvPr>
          <p:cNvSpPr>
            <a:spLocks noGrp="1"/>
          </p:cNvSpPr>
          <p:nvPr>
            <p:ph type="sldNum" sz="quarter" idx="12"/>
          </p:nvPr>
        </p:nvSpPr>
        <p:spPr>
          <a:xfrm>
            <a:off x="8119447" y="6223702"/>
            <a:ext cx="428046" cy="314067"/>
          </a:xfrm>
        </p:spPr>
        <p:txBody>
          <a:bodyPr>
            <a:normAutofit/>
          </a:bodyPr>
          <a:lstStyle/>
          <a:p>
            <a:pPr>
              <a:spcAft>
                <a:spcPts val="600"/>
              </a:spcAft>
            </a:pPr>
            <a:fld id="{C479D5F6-EDCB-402A-AC08-4943A1820E8F}" type="slidenum">
              <a:rPr lang="en-US" sz="900">
                <a:solidFill>
                  <a:srgbClr val="898989"/>
                </a:solidFill>
              </a:rPr>
              <a:pPr>
                <a:spcAft>
                  <a:spcPts val="600"/>
                </a:spcAft>
              </a:pPr>
              <a:t>22</a:t>
            </a:fld>
            <a:endParaRPr lang="en-US" sz="900">
              <a:solidFill>
                <a:srgbClr val="898989"/>
              </a:solidFill>
            </a:endParaRPr>
          </a:p>
        </p:txBody>
      </p:sp>
    </p:spTree>
    <p:extLst>
      <p:ext uri="{BB962C8B-B14F-4D97-AF65-F5344CB8AC3E}">
        <p14:creationId xmlns:p14="http://schemas.microsoft.com/office/powerpoint/2010/main" val="838702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 figure families holding hands">
            <a:extLst>
              <a:ext uri="{FF2B5EF4-FFF2-40B4-BE49-F238E27FC236}">
                <a16:creationId xmlns:a16="http://schemas.microsoft.com/office/drawing/2014/main" id="{444D0F4A-69D8-446C-A5CB-81384CF70B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36" t="9091" r="22638"/>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381679-7DA2-402C-9E1E-1B14AB2EFAE0}"/>
              </a:ext>
            </a:extLst>
          </p:cNvPr>
          <p:cNvSpPr>
            <a:spLocks noGrp="1"/>
          </p:cNvSpPr>
          <p:nvPr>
            <p:ph type="ctrTitle"/>
          </p:nvPr>
        </p:nvSpPr>
        <p:spPr>
          <a:xfrm>
            <a:off x="358485" y="1122363"/>
            <a:ext cx="3017520" cy="3204134"/>
          </a:xfrm>
        </p:spPr>
        <p:txBody>
          <a:bodyPr vert="horz" lIns="91440" tIns="45720" rIns="91440" bIns="45720" rtlCol="0" anchor="b">
            <a:normAutofit/>
          </a:bodyPr>
          <a:lstStyle/>
          <a:p>
            <a:pPr algn="l"/>
            <a:r>
              <a:rPr lang="en-US" sz="2900">
                <a:solidFill>
                  <a:schemeClr val="tx1"/>
                </a:solidFill>
                <a:latin typeface="+mj-lt"/>
              </a:rPr>
              <a:t>Significant Disproportionality</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6FBC3544-A5F4-496F-A66A-7AA933DE68F5}"/>
              </a:ext>
            </a:extLst>
          </p:cNvPr>
          <p:cNvSpPr>
            <a:spLocks noGrp="1"/>
          </p:cNvSpPr>
          <p:nvPr>
            <p:ph type="sldNum" sz="quarter" idx="12"/>
          </p:nvPr>
        </p:nvSpPr>
        <p:spPr>
          <a:xfrm>
            <a:off x="6728114" y="6356350"/>
            <a:ext cx="2057400" cy="365125"/>
          </a:xfrm>
        </p:spPr>
        <p:txBody>
          <a:bodyPr vert="horz" lIns="91440" tIns="45720" rIns="91440" bIns="45720" rtlCol="0" anchor="ctr">
            <a:normAutofit/>
          </a:bodyPr>
          <a:lstStyle/>
          <a:p>
            <a:pPr algn="r">
              <a:spcAft>
                <a:spcPts val="600"/>
              </a:spcAft>
              <a:defRPr/>
            </a:pPr>
            <a:fld id="{C479D5F6-EDCB-402A-AC08-4943A1820E8F}" type="slidenum">
              <a:rPr lang="en-US" sz="1000">
                <a:latin typeface="Calibri" panose="020F0502020204030204"/>
              </a:rPr>
              <a:pPr algn="r">
                <a:spcAft>
                  <a:spcPts val="600"/>
                </a:spcAft>
                <a:defRPr/>
              </a:pPr>
              <a:t>23</a:t>
            </a:fld>
            <a:endParaRPr lang="en-US" sz="1000">
              <a:latin typeface="Calibri" panose="020F0502020204030204"/>
            </a:endParaRPr>
          </a:p>
        </p:txBody>
      </p:sp>
    </p:spTree>
    <p:extLst>
      <p:ext uri="{BB962C8B-B14F-4D97-AF65-F5344CB8AC3E}">
        <p14:creationId xmlns:p14="http://schemas.microsoft.com/office/powerpoint/2010/main" val="3374834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Trebuchet MS" panose="020B0603020202020204" pitchFamily="34" charset="0"/>
              </a:rPr>
              <a:t>What is significant disproportionality?</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
        <p:nvSpPr>
          <p:cNvPr id="5" name="Content Placeholder 2"/>
          <p:cNvSpPr txBox="1">
            <a:spLocks/>
          </p:cNvSpPr>
          <p:nvPr/>
        </p:nvSpPr>
        <p:spPr>
          <a:xfrm>
            <a:off x="857403" y="1935659"/>
            <a:ext cx="7675127" cy="3962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8" indent="0">
              <a:buNone/>
            </a:pPr>
            <a:r>
              <a:rPr lang="en-US" sz="2100" dirty="0">
                <a:solidFill>
                  <a:schemeClr val="tx2"/>
                </a:solidFill>
              </a:rPr>
              <a:t>IDEA section 618(d):</a:t>
            </a:r>
          </a:p>
          <a:p>
            <a:pPr marL="25718" indent="0">
              <a:buNone/>
            </a:pPr>
            <a:r>
              <a:rPr lang="en-US" sz="2100" dirty="0">
                <a:solidFill>
                  <a:schemeClr val="tx2"/>
                </a:solidFill>
              </a:rPr>
              <a:t>Are students of a particular race more likely to be:</a:t>
            </a:r>
          </a:p>
          <a:p>
            <a:endParaRPr lang="en-US" sz="2100" dirty="0">
              <a:solidFill>
                <a:schemeClr val="tx2"/>
              </a:solidFill>
            </a:endParaRPr>
          </a:p>
          <a:p>
            <a:endParaRPr lang="en-US" sz="2100" dirty="0">
              <a:solidFill>
                <a:schemeClr val="tx2"/>
              </a:solidFill>
            </a:endParaRPr>
          </a:p>
          <a:p>
            <a:endParaRPr lang="en-US" sz="2100" dirty="0">
              <a:solidFill>
                <a:schemeClr val="tx2"/>
              </a:solidFill>
            </a:endParaRPr>
          </a:p>
          <a:p>
            <a:endParaRPr lang="en-US" sz="2100" dirty="0">
              <a:solidFill>
                <a:schemeClr val="tx2"/>
              </a:solidFill>
            </a:endParaRPr>
          </a:p>
          <a:p>
            <a:pPr marL="25718" indent="0">
              <a:buNone/>
            </a:pPr>
            <a:endParaRPr lang="en-US" sz="2100" dirty="0">
              <a:solidFill>
                <a:schemeClr val="tx2"/>
              </a:solidFill>
            </a:endParaRPr>
          </a:p>
          <a:p>
            <a:pPr marL="25718" indent="0">
              <a:buNone/>
            </a:pPr>
            <a:endParaRPr lang="en-US" sz="2100" dirty="0">
              <a:solidFill>
                <a:schemeClr val="tx2"/>
              </a:solidFill>
            </a:endParaRPr>
          </a:p>
          <a:p>
            <a:pPr marL="25718" indent="0">
              <a:buNone/>
            </a:pPr>
            <a:endParaRPr lang="en-US" sz="2100" dirty="0">
              <a:solidFill>
                <a:schemeClr val="tx2"/>
              </a:solidFill>
            </a:endParaRPr>
          </a:p>
          <a:p>
            <a:pPr marL="25718" indent="0">
              <a:buNone/>
            </a:pPr>
            <a:r>
              <a:rPr lang="en-US" sz="2100" dirty="0">
                <a:solidFill>
                  <a:schemeClr val="tx2"/>
                </a:solidFill>
              </a:rPr>
              <a:t>than students of other race in your school district/BOCES?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62922" y="3014581"/>
            <a:ext cx="1964531" cy="1307306"/>
          </a:xfrm>
          <a:prstGeom prst="rect">
            <a:avLst/>
          </a:prstGeom>
        </p:spPr>
      </p:pic>
      <p:pic>
        <p:nvPicPr>
          <p:cNvPr id="7" name="Picture 10" descr="Image result for alone classro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1549" y="3917010"/>
            <a:ext cx="2346833" cy="1173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33611" y="4244606"/>
            <a:ext cx="1770017" cy="577081"/>
          </a:xfrm>
          <a:prstGeom prst="rect">
            <a:avLst/>
          </a:prstGeom>
          <a:noFill/>
        </p:spPr>
        <p:txBody>
          <a:bodyPr wrap="square" rtlCol="0">
            <a:spAutoFit/>
          </a:bodyPr>
          <a:lstStyle/>
          <a:p>
            <a:pPr algn="ctr"/>
            <a:r>
              <a:rPr lang="en-US" sz="1050" dirty="0"/>
              <a:t>identified as students with disabilities/particular disability category</a:t>
            </a:r>
          </a:p>
        </p:txBody>
      </p:sp>
      <p:sp>
        <p:nvSpPr>
          <p:cNvPr id="10" name="TextBox 9"/>
          <p:cNvSpPr txBox="1"/>
          <p:nvPr/>
        </p:nvSpPr>
        <p:spPr>
          <a:xfrm>
            <a:off x="3774349" y="3522031"/>
            <a:ext cx="1865710" cy="415498"/>
          </a:xfrm>
          <a:prstGeom prst="rect">
            <a:avLst/>
          </a:prstGeom>
          <a:noFill/>
        </p:spPr>
        <p:txBody>
          <a:bodyPr wrap="square" rtlCol="0">
            <a:spAutoFit/>
          </a:bodyPr>
          <a:lstStyle/>
          <a:p>
            <a:pPr algn="ctr"/>
            <a:r>
              <a:rPr lang="en-US" sz="1050" dirty="0"/>
              <a:t>placed in a more restrictive classroom setting</a:t>
            </a:r>
          </a:p>
        </p:txBody>
      </p:sp>
      <p:sp>
        <p:nvSpPr>
          <p:cNvPr id="11" name="TextBox 10"/>
          <p:cNvSpPr txBox="1"/>
          <p:nvPr/>
        </p:nvSpPr>
        <p:spPr>
          <a:xfrm>
            <a:off x="6452202" y="4502550"/>
            <a:ext cx="1865710" cy="253916"/>
          </a:xfrm>
          <a:prstGeom prst="rect">
            <a:avLst/>
          </a:prstGeom>
          <a:noFill/>
        </p:spPr>
        <p:txBody>
          <a:bodyPr wrap="square" rtlCol="0">
            <a:spAutoFit/>
          </a:bodyPr>
          <a:lstStyle/>
          <a:p>
            <a:pPr algn="ctr"/>
            <a:r>
              <a:rPr lang="en-US" sz="1050" dirty="0"/>
              <a:t>disciplined</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1301" y="2485927"/>
            <a:ext cx="1988390" cy="2016623"/>
          </a:xfrm>
          <a:prstGeom prst="rect">
            <a:avLst/>
          </a:prstGeom>
        </p:spPr>
      </p:pic>
    </p:spTree>
    <p:custDataLst>
      <p:tags r:id="rId1"/>
    </p:custDataLst>
    <p:extLst>
      <p:ext uri="{BB962C8B-B14F-4D97-AF65-F5344CB8AC3E}">
        <p14:creationId xmlns:p14="http://schemas.microsoft.com/office/powerpoint/2010/main" val="1922766335"/>
      </p:ext>
    </p:extLst>
  </p:cSld>
  <p:clrMapOvr>
    <a:masterClrMapping/>
  </p:clrMapOvr>
  <mc:AlternateContent xmlns:mc="http://schemas.openxmlformats.org/markup-compatibility/2006" xmlns:p14="http://schemas.microsoft.com/office/powerpoint/2010/main">
    <mc:Choice Requires="p14">
      <p:transition spd="slow" p14:dur="2000" advTm="75575"/>
    </mc:Choice>
    <mc:Fallback xmlns="">
      <p:transition spd="slow" advTm="75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Trebuchet MS" panose="020B0603020202020204" pitchFamily="34" charset="0"/>
              </a:rPr>
              <a:t>Significant Disproportionality Categories </a:t>
            </a:r>
          </a:p>
        </p:txBody>
      </p:sp>
      <p:sp>
        <p:nvSpPr>
          <p:cNvPr id="3" name="TextBox 2">
            <a:extLst>
              <a:ext uri="{FF2B5EF4-FFF2-40B4-BE49-F238E27FC236}">
                <a16:creationId xmlns:a16="http://schemas.microsoft.com/office/drawing/2014/main" id="{634F0B52-16C0-4EBF-A985-309050376B25}"/>
              </a:ext>
            </a:extLst>
          </p:cNvPr>
          <p:cNvSpPr txBox="1"/>
          <p:nvPr/>
        </p:nvSpPr>
        <p:spPr>
          <a:xfrm>
            <a:off x="1803634" y="1194730"/>
            <a:ext cx="2632748" cy="584775"/>
          </a:xfrm>
          <a:prstGeom prst="rect">
            <a:avLst/>
          </a:prstGeom>
          <a:noFill/>
        </p:spPr>
        <p:txBody>
          <a:bodyPr wrap="square" rtlCol="0">
            <a:spAutoFit/>
          </a:bodyPr>
          <a:lstStyle/>
          <a:p>
            <a:pPr algn="ctr"/>
            <a:r>
              <a:rPr lang="en-US" sz="1600" dirty="0"/>
              <a:t>December count is analyzed</a:t>
            </a:r>
          </a:p>
          <a:p>
            <a:pPr algn="ctr"/>
            <a:r>
              <a:rPr lang="en-US" sz="1600" dirty="0"/>
              <a:t>AUs are notified in May</a:t>
            </a:r>
          </a:p>
        </p:txBody>
      </p:sp>
      <p:cxnSp>
        <p:nvCxnSpPr>
          <p:cNvPr id="17" name="Straight Arrow Connector 16">
            <a:extLst>
              <a:ext uri="{FF2B5EF4-FFF2-40B4-BE49-F238E27FC236}">
                <a16:creationId xmlns:a16="http://schemas.microsoft.com/office/drawing/2014/main" id="{DEAFFA49-ED4C-42E8-9B5F-C0340342CA5A}"/>
              </a:ext>
              <a:ext uri="{C183D7F6-B498-43B3-948B-1728B52AA6E4}">
                <adec:decorative xmlns:adec="http://schemas.microsoft.com/office/drawing/2017/decorative" val="1"/>
              </a:ext>
            </a:extLst>
          </p:cNvPr>
          <p:cNvCxnSpPr/>
          <p:nvPr/>
        </p:nvCxnSpPr>
        <p:spPr>
          <a:xfrm flipH="1">
            <a:off x="2108200" y="1779032"/>
            <a:ext cx="317500" cy="233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163C9A-650A-4909-853A-8B0C71BC2F23}"/>
              </a:ext>
              <a:ext uri="{C183D7F6-B498-43B3-948B-1728B52AA6E4}">
                <adec:decorative xmlns:adec="http://schemas.microsoft.com/office/drawing/2017/decorative" val="1"/>
              </a:ext>
            </a:extLst>
          </p:cNvPr>
          <p:cNvCxnSpPr>
            <a:cxnSpLocks/>
          </p:cNvCxnSpPr>
          <p:nvPr/>
        </p:nvCxnSpPr>
        <p:spPr>
          <a:xfrm>
            <a:off x="3829050" y="1796522"/>
            <a:ext cx="323850" cy="215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descr="Three columns showing Significantt Disproportionality Categories&#10;Identification  (age 3-21)&#10;Educational Environment (age 6-21)&#10;Discipline (age 3-21)"/>
          <p:cNvGraphicFramePr>
            <a:graphicFrameLocks noGrp="1"/>
          </p:cNvGraphicFramePr>
          <p:nvPr>
            <p:ph idx="1"/>
            <p:extLst>
              <p:ext uri="{D42A27DB-BD31-4B8C-83A1-F6EECF244321}">
                <p14:modId xmlns:p14="http://schemas.microsoft.com/office/powerpoint/2010/main" val="2412981098"/>
              </p:ext>
            </p:extLst>
          </p:nvPr>
        </p:nvGraphicFramePr>
        <p:xfrm>
          <a:off x="628650" y="1901603"/>
          <a:ext cx="7886700" cy="3402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Arrow Connector 5">
            <a:extLst>
              <a:ext uri="{FF2B5EF4-FFF2-40B4-BE49-F238E27FC236}">
                <a16:creationId xmlns:a16="http://schemas.microsoft.com/office/drawing/2014/main" id="{EDA41596-4513-45C8-99D6-72334C66158C}"/>
              </a:ext>
              <a:ext uri="{C183D7F6-B498-43B3-948B-1728B52AA6E4}">
                <adec:decorative xmlns:adec="http://schemas.microsoft.com/office/drawing/2017/decorative" val="1"/>
              </a:ext>
            </a:extLst>
          </p:cNvPr>
          <p:cNvCxnSpPr>
            <a:cxnSpLocks/>
          </p:cNvCxnSpPr>
          <p:nvPr/>
        </p:nvCxnSpPr>
        <p:spPr>
          <a:xfrm>
            <a:off x="7268709" y="1883374"/>
            <a:ext cx="0" cy="258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71245ED-883B-4783-A4F0-9451B1DBE7BF}"/>
              </a:ext>
            </a:extLst>
          </p:cNvPr>
          <p:cNvSpPr txBox="1"/>
          <p:nvPr/>
        </p:nvSpPr>
        <p:spPr>
          <a:xfrm>
            <a:off x="6022068" y="1303268"/>
            <a:ext cx="2493282" cy="584775"/>
          </a:xfrm>
          <a:prstGeom prst="rect">
            <a:avLst/>
          </a:prstGeom>
          <a:noFill/>
        </p:spPr>
        <p:txBody>
          <a:bodyPr wrap="square" rtlCol="0">
            <a:spAutoFit/>
          </a:bodyPr>
          <a:lstStyle/>
          <a:p>
            <a:r>
              <a:rPr lang="en-US" sz="1600" dirty="0"/>
              <a:t>SPED Discipline is analyzed</a:t>
            </a:r>
          </a:p>
          <a:p>
            <a:r>
              <a:rPr lang="en-US" sz="1600" dirty="0"/>
              <a:t>AUs are notified in Nov</a:t>
            </a:r>
          </a:p>
        </p:txBody>
      </p:sp>
      <p:sp>
        <p:nvSpPr>
          <p:cNvPr id="8" name="Rounded Rectangle 7"/>
          <p:cNvSpPr/>
          <p:nvPr/>
        </p:nvSpPr>
        <p:spPr>
          <a:xfrm>
            <a:off x="1141521" y="5374579"/>
            <a:ext cx="2198460" cy="40557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350" dirty="0">
                <a:solidFill>
                  <a:schemeClr val="tx1"/>
                </a:solidFill>
              </a:rPr>
              <a:t>Hispanic/Latino of any race</a:t>
            </a:r>
          </a:p>
        </p:txBody>
      </p:sp>
      <p:sp>
        <p:nvSpPr>
          <p:cNvPr id="10" name="Rounded Rectangle 9"/>
          <p:cNvSpPr/>
          <p:nvPr/>
        </p:nvSpPr>
        <p:spPr>
          <a:xfrm>
            <a:off x="3476934" y="5387283"/>
            <a:ext cx="959448" cy="40557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350" dirty="0">
                <a:solidFill>
                  <a:schemeClr val="tx1"/>
                </a:solidFill>
              </a:rPr>
              <a:t>Asian</a:t>
            </a:r>
          </a:p>
        </p:txBody>
      </p:sp>
      <p:sp>
        <p:nvSpPr>
          <p:cNvPr id="11" name="Rounded Rectangle 10"/>
          <p:cNvSpPr/>
          <p:nvPr/>
        </p:nvSpPr>
        <p:spPr>
          <a:xfrm>
            <a:off x="5669736" y="5387283"/>
            <a:ext cx="2198460" cy="40557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350" dirty="0">
                <a:solidFill>
                  <a:schemeClr val="tx1"/>
                </a:solidFill>
              </a:rPr>
              <a:t>Black or African American</a:t>
            </a:r>
          </a:p>
        </p:txBody>
      </p:sp>
      <p:sp>
        <p:nvSpPr>
          <p:cNvPr id="12" name="Rounded Rectangle 11"/>
          <p:cNvSpPr/>
          <p:nvPr/>
        </p:nvSpPr>
        <p:spPr>
          <a:xfrm>
            <a:off x="3396666" y="5810348"/>
            <a:ext cx="2198460" cy="40557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350" dirty="0">
                <a:solidFill>
                  <a:schemeClr val="tx1"/>
                </a:solidFill>
              </a:rPr>
              <a:t>Native Hawaiian or Other Pacific Islander</a:t>
            </a:r>
          </a:p>
        </p:txBody>
      </p:sp>
      <p:sp>
        <p:nvSpPr>
          <p:cNvPr id="13" name="Rounded Rectangle 12"/>
          <p:cNvSpPr/>
          <p:nvPr/>
        </p:nvSpPr>
        <p:spPr>
          <a:xfrm>
            <a:off x="4573335" y="5387283"/>
            <a:ext cx="959448" cy="40557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350" dirty="0">
                <a:solidFill>
                  <a:schemeClr val="tx1"/>
                </a:solidFill>
              </a:rPr>
              <a:t>White</a:t>
            </a:r>
          </a:p>
        </p:txBody>
      </p:sp>
      <p:sp>
        <p:nvSpPr>
          <p:cNvPr id="14" name="Rounded Rectangle 13"/>
          <p:cNvSpPr/>
          <p:nvPr/>
        </p:nvSpPr>
        <p:spPr>
          <a:xfrm>
            <a:off x="5669736" y="5806698"/>
            <a:ext cx="2198460" cy="40557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350" dirty="0">
                <a:solidFill>
                  <a:schemeClr val="tx1"/>
                </a:solidFill>
              </a:rPr>
              <a:t>Two or more races</a:t>
            </a:r>
          </a:p>
        </p:txBody>
      </p:sp>
      <p:sp>
        <p:nvSpPr>
          <p:cNvPr id="15" name="Rounded Rectangle 14"/>
          <p:cNvSpPr/>
          <p:nvPr/>
        </p:nvSpPr>
        <p:spPr>
          <a:xfrm>
            <a:off x="1123598" y="5814187"/>
            <a:ext cx="2198460" cy="40557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350" dirty="0">
                <a:solidFill>
                  <a:schemeClr val="tx1"/>
                </a:solidFill>
              </a:rPr>
              <a:t>American Indian or Alaska Native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custDataLst>
      <p:tags r:id="rId1"/>
    </p:custDataLst>
    <p:extLst>
      <p:ext uri="{BB962C8B-B14F-4D97-AF65-F5344CB8AC3E}">
        <p14:creationId xmlns:p14="http://schemas.microsoft.com/office/powerpoint/2010/main" val="3973727331"/>
      </p:ext>
    </p:extLst>
  </p:cSld>
  <p:clrMapOvr>
    <a:masterClrMapping/>
  </p:clrMapOvr>
  <mc:AlternateContent xmlns:mc="http://schemas.openxmlformats.org/markup-compatibility/2006" xmlns:p14="http://schemas.microsoft.com/office/powerpoint/2010/main">
    <mc:Choice Requires="p14">
      <p:transition spd="slow" p14:dur="2000" advTm="209075"/>
    </mc:Choice>
    <mc:Fallback xmlns="">
      <p:transition spd="slow" advTm="2090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8" grpId="0" animBg="1"/>
      <p:bldP spid="10" grpId="0" animBg="1"/>
      <p:bldP spid="11" grpId="0" animBg="1"/>
      <p:bldP spid="12" grpId="0" animBg="1"/>
      <p:bldP spid="13" grpId="0" animBg="1"/>
      <p:bldP spid="14" grpId="0" animBg="1"/>
      <p:bldP spid="15" grpId="0" animBg="1"/>
    </p:bldLst>
  </p:timing>
  <p:extLst>
    <p:ext uri="{3A86A75C-4F4B-4683-9AE1-C65F6400EC91}">
      <p14:laserTraceLst xmlns:p14="http://schemas.microsoft.com/office/powerpoint/2010/main">
        <p14:tracePtLst>
          <p14:tracePt t="3540" x="393700" y="5607050"/>
          <p14:tracePt t="3587" x="393700" y="5594350"/>
          <p14:tracePt t="3596" x="381000" y="5568950"/>
          <p14:tracePt t="3608" x="368300" y="5537200"/>
          <p14:tracePt t="3620" x="355600" y="5511800"/>
          <p14:tracePt t="3637" x="349250" y="5467350"/>
          <p14:tracePt t="3654" x="349250" y="5429250"/>
          <p14:tracePt t="3902" x="349250" y="5422900"/>
          <p14:tracePt t="3913" x="342900" y="5416550"/>
          <p14:tracePt t="3926" x="330200" y="5391150"/>
          <p14:tracePt t="3951" x="336550" y="5372100"/>
          <p14:tracePt t="3956" x="355600" y="5308600"/>
          <p14:tracePt t="3971" x="393700" y="5187950"/>
          <p14:tracePt t="3989" x="457200" y="4997450"/>
          <p14:tracePt t="4008" x="552450" y="4660900"/>
          <p14:tracePt t="4020" x="596900" y="4362450"/>
          <p14:tracePt t="4038" x="679450" y="3778250"/>
          <p14:tracePt t="4055" x="698500" y="3536950"/>
          <p14:tracePt t="4071" x="717550" y="3314700"/>
          <p14:tracePt t="4087" x="736600" y="3194050"/>
          <p14:tracePt t="4104" x="774700" y="2990850"/>
          <p14:tracePt t="4121" x="781050" y="2933700"/>
          <p14:tracePt t="4138" x="812800" y="2755900"/>
          <p14:tracePt t="4155" x="819150" y="2686050"/>
          <p14:tracePt t="4172" x="831850" y="2590800"/>
          <p14:tracePt t="4188" x="844550" y="2533650"/>
          <p14:tracePt t="4205" x="857250" y="2368550"/>
          <p14:tracePt t="4222" x="857250" y="2330450"/>
          <p14:tracePt t="4239" x="863600" y="2171700"/>
          <p14:tracePt t="4255" x="869950" y="2120900"/>
          <p14:tracePt t="4272" x="882650" y="2038350"/>
          <p14:tracePt t="4292" x="889000" y="2006600"/>
          <p14:tracePt t="4308" x="908050" y="1949450"/>
          <p14:tracePt t="4324" x="920750" y="1930400"/>
          <p14:tracePt t="4341" x="920750" y="1911350"/>
          <p14:tracePt t="4478" x="914400" y="1930400"/>
          <p14:tracePt t="4485" x="908050" y="1936750"/>
          <p14:tracePt t="4496" x="889000" y="1974850"/>
          <p14:tracePt t="4508" x="882650" y="2000250"/>
          <p14:tracePt t="4521" x="850900" y="2051050"/>
          <p14:tracePt t="4538" x="831850" y="2082800"/>
          <p14:tracePt t="4555" x="812800" y="2133600"/>
          <p14:tracePt t="4571" x="793750" y="2165350"/>
          <p14:tracePt t="4588" x="781050" y="2184400"/>
          <p14:tracePt t="4605" x="781050" y="2190750"/>
          <p14:tracePt t="4622" x="774700" y="2197100"/>
          <p14:tracePt t="23158" x="831850" y="2216150"/>
          <p14:tracePt t="23163" x="901700" y="2235200"/>
          <p14:tracePt t="23174" x="914400" y="2241550"/>
          <p14:tracePt t="23186" x="920750" y="2241550"/>
          <p14:tracePt t="23405" x="920750" y="2247900"/>
          <p14:tracePt t="23411" x="927100" y="2260600"/>
          <p14:tracePt t="23422" x="927100" y="2266950"/>
          <p14:tracePt t="23437" x="927100" y="2273300"/>
          <p14:tracePt t="23454" x="933450" y="2292350"/>
          <p14:tracePt t="23471" x="933450" y="2298700"/>
          <p14:tracePt t="23487" x="939800" y="2311400"/>
          <p14:tracePt t="23504" x="946150" y="2324100"/>
          <p14:tracePt t="23520" x="946150" y="2330450"/>
          <p14:tracePt t="23537" x="952500" y="2330450"/>
          <p14:tracePt t="23985" x="958850" y="2330450"/>
          <p14:tracePt t="24010" x="977900" y="2324100"/>
          <p14:tracePt t="24017" x="984250" y="2324100"/>
          <p14:tracePt t="24028" x="990600" y="2317750"/>
          <p14:tracePt t="24039" x="996950" y="2317750"/>
          <p14:tracePt t="24054" x="1003300" y="2305050"/>
          <p14:tracePt t="24071" x="1009650" y="2305050"/>
          <p14:tracePt t="24088" x="1016000" y="2292350"/>
          <p14:tracePt t="24245" x="1016000" y="2286000"/>
          <p14:tracePt t="24359" x="1016000" y="2279650"/>
          <p14:tracePt t="24368" x="1009650" y="2279650"/>
          <p14:tracePt t="24422" x="1003300" y="2279650"/>
          <p14:tracePt t="33436" x="1003300" y="2317750"/>
          <p14:tracePt t="33459" x="1003300" y="2374900"/>
          <p14:tracePt t="33468" x="1003300" y="2400300"/>
          <p14:tracePt t="33480" x="1003300" y="2508250"/>
          <p14:tracePt t="33495" x="1003300" y="2514600"/>
          <p14:tracePt t="33583" x="1003300" y="2520950"/>
          <p14:tracePt t="33605" x="1003300" y="2527300"/>
          <p14:tracePt t="33618" x="1003300" y="2540000"/>
          <p14:tracePt t="33639" x="1003300" y="2546350"/>
          <p14:tracePt t="33653" x="1003300" y="2552700"/>
          <p14:tracePt t="33670" x="1003300" y="2559050"/>
          <p14:tracePt t="33698" x="1003300" y="2565400"/>
          <p14:tracePt t="33705" x="1003300" y="2578100"/>
          <p14:tracePt t="33716" x="1003300" y="2584450"/>
          <p14:tracePt t="33728" x="1003300" y="2590800"/>
          <p14:tracePt t="33750" x="1003300" y="2597150"/>
          <p14:tracePt t="33773" x="1003300" y="2603500"/>
          <p14:tracePt t="33795" x="1003300" y="2609850"/>
          <p14:tracePt t="33806" x="996950" y="2609850"/>
          <p14:tracePt t="33833" x="996950" y="2616200"/>
          <p14:tracePt t="35401" x="990600" y="2654300"/>
          <p14:tracePt t="35408" x="984250" y="2686050"/>
          <p14:tracePt t="35420" x="984250" y="2705100"/>
          <p14:tracePt t="35432" x="977900" y="2736850"/>
          <p14:tracePt t="35450" x="971550" y="2781300"/>
          <p14:tracePt t="35467" x="971550" y="2794000"/>
          <p14:tracePt t="35484" x="971550" y="2813050"/>
          <p14:tracePt t="35500" x="971550" y="2819400"/>
          <p14:tracePt t="35516" x="971550" y="2825750"/>
          <p14:tracePt t="35551" x="971550" y="2832100"/>
          <p14:tracePt t="35575" x="977900" y="2832100"/>
          <p14:tracePt t="35583" x="977900" y="2838450"/>
          <p14:tracePt t="35606" x="984250" y="2844800"/>
          <p14:tracePt t="35640" x="990600" y="2851150"/>
          <p14:tracePt t="35668" x="996950" y="2857500"/>
          <p14:tracePt t="35687" x="996950" y="2863850"/>
          <p14:tracePt t="35700" x="1003300" y="2863850"/>
          <p14:tracePt t="35711" x="1003300" y="2870200"/>
          <p14:tracePt t="35735" x="1009650" y="2870200"/>
          <p14:tracePt t="35744" x="1016000" y="2870200"/>
          <p14:tracePt t="35752" x="1016000" y="2876550"/>
          <p14:tracePt t="35768" x="1016000" y="2882900"/>
          <p14:tracePt t="35783" x="1028700" y="2889250"/>
          <p14:tracePt t="35800" x="1035050" y="2895600"/>
          <p14:tracePt t="35813" x="1041400" y="2908300"/>
          <p14:tracePt t="35833" x="1047750" y="2927350"/>
          <p14:tracePt t="35868" x="1047750" y="2933700"/>
          <p14:tracePt t="35889" x="1047750" y="2940050"/>
          <p14:tracePt t="36027" x="1047750" y="2946400"/>
          <p14:tracePt t="36045" x="1041400" y="2952750"/>
          <p14:tracePt t="36089" x="1035050" y="2952750"/>
          <p14:tracePt t="36935" x="1028700" y="2952750"/>
          <p14:tracePt t="36969" x="1022350" y="2952750"/>
          <p14:tracePt t="37105" x="1016000" y="2952750"/>
          <p14:tracePt t="37149" x="1009650" y="2952750"/>
          <p14:tracePt t="37496" x="1003300" y="2959100"/>
          <p14:tracePt t="37508" x="996950" y="2978150"/>
          <p14:tracePt t="37518" x="990600" y="3003550"/>
          <p14:tracePt t="37532" x="990600" y="3022600"/>
          <p14:tracePt t="37551" x="977900" y="3054350"/>
          <p14:tracePt t="37568" x="958850" y="3098800"/>
          <p14:tracePt t="37585" x="952500" y="3117850"/>
          <p14:tracePt t="37603" x="939800" y="3136900"/>
          <p14:tracePt t="37618" x="933450" y="3149600"/>
          <p14:tracePt t="37635" x="927100" y="3155950"/>
          <p14:tracePt t="37652" x="920750" y="3155950"/>
          <p14:tracePt t="37668" x="914400" y="3162300"/>
          <p14:tracePt t="37685" x="908050" y="3162300"/>
          <p14:tracePt t="37700" x="901700" y="3162300"/>
          <p14:tracePt t="37918" x="901700" y="3168650"/>
          <p14:tracePt t="37938" x="901700" y="3175000"/>
          <p14:tracePt t="37952" x="901700" y="3181350"/>
          <p14:tracePt t="37959" x="901700" y="3187700"/>
          <p14:tracePt t="37970" x="901700" y="3200400"/>
          <p14:tracePt t="37983" x="901700" y="3206750"/>
          <p14:tracePt t="37999" x="901700" y="3213100"/>
          <p14:tracePt t="38015" x="908050" y="3219450"/>
          <p14:tracePt t="38035" x="908050" y="3225800"/>
          <p14:tracePt t="38207" x="908050" y="3232150"/>
          <p14:tracePt t="38230" x="908050" y="3238500"/>
          <p14:tracePt t="38241" x="914400" y="3244850"/>
          <p14:tracePt t="38263" x="914400" y="3251200"/>
          <p14:tracePt t="38276" x="920750" y="3251200"/>
          <p14:tracePt t="38571" x="920750" y="3257550"/>
          <p14:tracePt t="38604" x="920750" y="3263900"/>
          <p14:tracePt t="39141" x="908050" y="3257550"/>
          <p14:tracePt t="39167" x="882650" y="3225800"/>
          <p14:tracePt t="39172" x="882650" y="3219450"/>
          <p14:tracePt t="39442" x="882650" y="3232150"/>
          <p14:tracePt t="39454" x="889000" y="3251200"/>
          <p14:tracePt t="39466" x="901700" y="3302000"/>
          <p14:tracePt t="39476" x="908050" y="3327400"/>
          <p14:tracePt t="39488" x="920750" y="3371850"/>
          <p14:tracePt t="39500" x="933450" y="3422650"/>
          <p14:tracePt t="39517" x="952500" y="3479800"/>
          <p14:tracePt t="39533" x="965200" y="3549650"/>
          <p14:tracePt t="39550" x="965200" y="3575050"/>
          <p14:tracePt t="39567" x="946150" y="3613150"/>
          <p14:tracePt t="39585" x="939800" y="3619500"/>
          <p14:tracePt t="39604" x="933450" y="3638550"/>
          <p14:tracePt t="39919" x="933450" y="3632200"/>
          <p14:tracePt t="39930" x="933450" y="3625850"/>
          <p14:tracePt t="39940" x="939800" y="3613150"/>
          <p14:tracePt t="39954" x="946150" y="3606800"/>
          <p14:tracePt t="39989" x="952500" y="3606800"/>
          <p14:tracePt t="40009" x="952500" y="3600450"/>
          <p14:tracePt t="40057" x="958850" y="3600450"/>
          <p14:tracePt t="40097" x="965200" y="3600450"/>
          <p14:tracePt t="40143" x="971550" y="3600450"/>
          <p14:tracePt t="40155" x="977900" y="3594100"/>
          <p14:tracePt t="40176" x="984250" y="3594100"/>
          <p14:tracePt t="40984" x="984250" y="3600450"/>
          <p14:tracePt t="40995" x="984250" y="3613150"/>
          <p14:tracePt t="41006" x="984250" y="3676650"/>
          <p14:tracePt t="41019" x="965200" y="3746500"/>
          <p14:tracePt t="41035" x="939800" y="3803650"/>
          <p14:tracePt t="41052" x="908050" y="3879850"/>
          <p14:tracePt t="41069" x="895350" y="3898900"/>
          <p14:tracePt t="41086" x="882650" y="3917950"/>
          <p14:tracePt t="41209" x="882650" y="3911600"/>
          <p14:tracePt t="41232" x="889000" y="3898900"/>
          <p14:tracePt t="41243" x="889000" y="3892550"/>
          <p14:tracePt t="41267" x="895350" y="3892550"/>
          <p14:tracePt t="43099" x="895350" y="3898900"/>
          <p14:tracePt t="43111" x="895350" y="3911600"/>
          <p14:tracePt t="43122" x="895350" y="3962400"/>
          <p14:tracePt t="43138" x="895350" y="4006850"/>
          <p14:tracePt t="43153" x="901700" y="4051300"/>
          <p14:tracePt t="43170" x="908050" y="4146550"/>
          <p14:tracePt t="43187" x="908050" y="4191000"/>
          <p14:tracePt t="43204" x="914400" y="4260850"/>
          <p14:tracePt t="43221" x="914400" y="4279900"/>
          <p14:tracePt t="43240" x="914400" y="4286250"/>
          <p14:tracePt t="43292" x="914400" y="4292600"/>
          <p14:tracePt t="43306" x="914400" y="4298950"/>
          <p14:tracePt t="43315" x="914400" y="4305300"/>
          <p14:tracePt t="43327" x="914400" y="4318000"/>
          <p14:tracePt t="43341" x="914400" y="4324350"/>
          <p14:tracePt t="43356" x="914400" y="4330700"/>
          <p14:tracePt t="43373" x="914400" y="4343400"/>
          <p14:tracePt t="43405" x="914400" y="4349750"/>
          <p14:tracePt t="43426" x="914400" y="4356100"/>
          <p14:tracePt t="43442" x="914400" y="4362450"/>
          <p14:tracePt t="43608" x="908050" y="4362450"/>
          <p14:tracePt t="45453" x="914400" y="4362450"/>
          <p14:tracePt t="45464" x="946150" y="4368800"/>
          <p14:tracePt t="45480" x="1003300" y="4394200"/>
          <p14:tracePt t="45492" x="1041400" y="4413250"/>
          <p14:tracePt t="45505" x="1054100" y="4419600"/>
          <p14:tracePt t="57157" x="1530350" y="4406900"/>
          <p14:tracePt t="57164" x="1771650" y="4438650"/>
          <p14:tracePt t="57188" x="2127250" y="4502150"/>
          <p14:tracePt t="57197" x="2343150" y="4559300"/>
          <p14:tracePt t="57212" x="2527300" y="4616450"/>
          <p14:tracePt t="57219" x="2724150" y="4679950"/>
          <p14:tracePt t="57232" x="2832100" y="4718050"/>
          <p14:tracePt t="57248" x="3105150" y="4787900"/>
          <p14:tracePt t="57265" x="3689350" y="4946650"/>
          <p14:tracePt t="57282" x="3975100" y="5022850"/>
          <p14:tracePt t="57299" x="4387850" y="5124450"/>
          <p14:tracePt t="57316" x="4673600" y="5200650"/>
          <p14:tracePt t="57333" x="5207000" y="5346700"/>
          <p14:tracePt t="57348" x="5384800" y="5391150"/>
          <p14:tracePt t="57365" x="5810250" y="5480050"/>
          <p14:tracePt t="57383" x="5937250" y="5492750"/>
          <p14:tracePt t="57399" x="6089650" y="5511800"/>
          <p14:tracePt t="57416" x="6153150" y="5511800"/>
          <p14:tracePt t="57433" x="6235700" y="5511800"/>
          <p14:tracePt t="57450" x="6261100" y="5511800"/>
          <p14:tracePt t="57467" x="6324600" y="5499100"/>
          <p14:tracePt t="57483" x="6362700" y="5473700"/>
          <p14:tracePt t="57501" x="6407150" y="5422900"/>
          <p14:tracePt t="57516" x="6413500" y="5410200"/>
          <p14:tracePt t="57533" x="6413500" y="5403850"/>
          <p14:tracePt t="57863" x="6413500" y="5397500"/>
          <p14:tracePt t="57874" x="6375400" y="5346700"/>
          <p14:tracePt t="57888" x="6318250" y="5270500"/>
          <p14:tracePt t="57902" x="6115050" y="5003800"/>
          <p14:tracePt t="57917" x="5708650" y="4483100"/>
          <p14:tracePt t="57934" x="5499100" y="4210050"/>
          <p14:tracePt t="57952" x="5226050" y="3841750"/>
          <p14:tracePt t="57967" x="5130800" y="3702050"/>
          <p14:tracePt t="57985" x="5003800" y="3473450"/>
          <p14:tracePt t="58001" x="4997450" y="3448050"/>
          <p14:tracePt t="58018" x="4959350" y="3378200"/>
          <p14:tracePt t="58034" x="4946650" y="3352800"/>
          <p14:tracePt t="58051" x="4927600" y="3314700"/>
          <p14:tracePt t="58066" x="4895850" y="3257550"/>
          <p14:tracePt t="58083" x="4870450" y="3194050"/>
          <p14:tracePt t="58099" x="4806950" y="3092450"/>
          <p14:tracePt t="58117" x="4781550" y="3041650"/>
          <p14:tracePt t="58133" x="4699000" y="2908300"/>
          <p14:tracePt t="58149" x="4654550" y="2844800"/>
          <p14:tracePt t="58166" x="4597400" y="2762250"/>
          <p14:tracePt t="58183" x="4546600" y="2711450"/>
          <p14:tracePt t="58199" x="4502150" y="2667000"/>
          <p14:tracePt t="58271" x="4502150" y="2679700"/>
          <p14:tracePt t="58279" x="4502150" y="2724150"/>
          <p14:tracePt t="58289" x="4508500" y="2762250"/>
          <p14:tracePt t="58301" x="4514850" y="2806700"/>
          <p14:tracePt t="58320" x="4527550" y="2832100"/>
          <p14:tracePt t="58334" x="4546600" y="2882900"/>
          <p14:tracePt t="58352" x="4552950" y="2901950"/>
          <p14:tracePt t="58368" x="4559300" y="2914650"/>
          <p14:tracePt t="66474" x="4572000" y="2806700"/>
          <p14:tracePt t="66479" x="4584700" y="2749550"/>
          <p14:tracePt t="66489" x="4591050" y="2724150"/>
          <p14:tracePt t="66507" x="4597400" y="2679700"/>
          <p14:tracePt t="66523" x="4597400" y="2673350"/>
          <p14:tracePt t="66525" x="4597400" y="2660650"/>
          <p14:tracePt t="66539" x="4597400" y="2647950"/>
          <p14:tracePt t="66556" x="4597400" y="2635250"/>
          <p14:tracePt t="66572" x="4597400" y="2622550"/>
          <p14:tracePt t="66606" x="4597400" y="2616200"/>
          <p14:tracePt t="66623" x="4591050" y="2590800"/>
          <p14:tracePt t="66639" x="4591050" y="2578100"/>
          <p14:tracePt t="66656" x="4591050" y="2571750"/>
          <p14:tracePt t="66673" x="4591050" y="2546350"/>
          <p14:tracePt t="66690" x="4591050" y="2508250"/>
          <p14:tracePt t="66707" x="4584700" y="2470150"/>
          <p14:tracePt t="66723" x="4584700" y="2463800"/>
          <p14:tracePt t="66740" x="4584700" y="2457450"/>
          <p14:tracePt t="80605" x="4641850" y="2571750"/>
          <p14:tracePt t="80613" x="4654550" y="2597150"/>
          <p14:tracePt t="80625" x="4660900" y="2628900"/>
          <p14:tracePt t="80637" x="4660900" y="2641600"/>
          <p14:tracePt t="80653" x="4660900" y="2667000"/>
          <p14:tracePt t="80669" x="4660900" y="2698750"/>
          <p14:tracePt t="80686" x="4660900" y="2711450"/>
          <p14:tracePt t="80703" x="4648200" y="2749550"/>
          <p14:tracePt t="80720" x="4635500" y="2762250"/>
          <p14:tracePt t="80737" x="4622800" y="2787650"/>
          <p14:tracePt t="80753" x="4610100" y="2806700"/>
          <p14:tracePt t="80770" x="4597400" y="2819400"/>
          <p14:tracePt t="80786" x="4591050" y="2832100"/>
          <p14:tracePt t="80805" x="4578350" y="2857500"/>
          <p14:tracePt t="80821" x="4572000" y="2876550"/>
          <p14:tracePt t="80837" x="4559300" y="2908300"/>
          <p14:tracePt t="80853" x="4552950" y="2914650"/>
          <p14:tracePt t="80871" x="4546600" y="2933700"/>
          <p14:tracePt t="80887" x="4546600" y="2940050"/>
          <p14:tracePt t="80903" x="4546600" y="2946400"/>
          <p14:tracePt t="80920" x="4546600" y="2952750"/>
          <p14:tracePt t="88903" x="4559300" y="2952750"/>
          <p14:tracePt t="88917" x="4629150" y="2952750"/>
          <p14:tracePt t="88932" x="4749800" y="2959100"/>
          <p14:tracePt t="88946" x="4800600" y="2971800"/>
          <p14:tracePt t="88967" x="5073650" y="3016250"/>
          <p14:tracePt t="88977" x="5213350" y="3035300"/>
          <p14:tracePt t="88994" x="5334000" y="3060700"/>
          <p14:tracePt t="89020" x="5391150" y="3067050"/>
          <p14:tracePt t="89030" x="5397500" y="3067050"/>
          <p14:tracePt t="89083" x="5403850" y="3067050"/>
          <p14:tracePt t="89106" x="5416550" y="3067050"/>
          <p14:tracePt t="89119" x="5422900" y="3067050"/>
          <p14:tracePt t="89130" x="5435600" y="3067050"/>
          <p14:tracePt t="89143" x="5441950" y="3067050"/>
          <p14:tracePt t="89160" x="5448300" y="3067050"/>
          <p14:tracePt t="89177" x="5486400" y="3067050"/>
          <p14:tracePt t="89192" x="5530850" y="3054350"/>
          <p14:tracePt t="89208" x="5626100" y="3035300"/>
          <p14:tracePt t="89228" x="5708650" y="3028950"/>
          <p14:tracePt t="89245" x="5918200" y="3022600"/>
          <p14:tracePt t="89261" x="5962650" y="3022600"/>
          <p14:tracePt t="89277" x="6096000" y="3022600"/>
          <p14:tracePt t="89294" x="6159500" y="3022600"/>
          <p14:tracePt t="89311" x="6229350" y="3022600"/>
          <p14:tracePt t="89327" x="6267450" y="3022600"/>
          <p14:tracePt t="89345" x="6330950" y="3022600"/>
          <p14:tracePt t="89361" x="6375400" y="3022600"/>
          <p14:tracePt t="89378" x="6477000" y="3022600"/>
          <p14:tracePt t="89393" x="6591300" y="3009900"/>
          <p14:tracePt t="89409" x="6838950" y="2990850"/>
          <p14:tracePt t="89425" x="7023100" y="2984500"/>
          <p14:tracePt t="89442" x="7232650" y="2978150"/>
          <p14:tracePt t="89458" x="7594600" y="2927350"/>
          <p14:tracePt t="89477" x="7880350" y="2825750"/>
          <p14:tracePt t="89492" x="8007350" y="2755900"/>
          <p14:tracePt t="89509" x="8108950" y="2692400"/>
          <p14:tracePt t="89525" x="8197850" y="2597150"/>
          <p14:tracePt t="89542" x="8216900" y="2552700"/>
          <p14:tracePt t="89558" x="8229600" y="2425700"/>
          <p14:tracePt t="89575" x="8229600" y="2349500"/>
          <p14:tracePt t="89592" x="8210550" y="2266950"/>
          <p14:tracePt t="89609" x="8197850" y="2222500"/>
          <p14:tracePt t="89625" x="8185150" y="2184400"/>
          <p14:tracePt t="89642" x="8185150" y="2178050"/>
          <p14:tracePt t="89659" x="8185150" y="2171700"/>
          <p14:tracePt t="89692" x="8185150" y="2165350"/>
          <p14:tracePt t="89709" x="8185150" y="2159000"/>
          <p14:tracePt t="89726" x="8191500" y="2146300"/>
          <p14:tracePt t="89742" x="8191500" y="2133600"/>
          <p14:tracePt t="89759" x="8197850" y="2101850"/>
          <p14:tracePt t="89775" x="8204200" y="2082800"/>
          <p14:tracePt t="89792" x="8216900" y="1993900"/>
          <p14:tracePt t="89809" x="8223250" y="1981200"/>
          <p14:tracePt t="89825" x="8242300" y="1892300"/>
          <p14:tracePt t="89842" x="8248650" y="1873250"/>
          <p14:tracePt t="89859" x="8261350" y="1847850"/>
          <p14:tracePt t="89876" x="8267700" y="1828800"/>
          <p14:tracePt t="89893" x="8280400" y="1809750"/>
          <p14:tracePt t="89910" x="8280400" y="1803400"/>
          <p14:tracePt t="89927" x="8293100" y="1784350"/>
          <p14:tracePt t="89943" x="8299450" y="1778000"/>
          <p14:tracePt t="89959" x="8299450" y="1771650"/>
          <p14:tracePt t="89992" x="8305800" y="1765300"/>
          <p14:tracePt t="90134" x="8312150" y="1765300"/>
          <p14:tracePt t="90145" x="8312150" y="1758950"/>
          <p14:tracePt t="90154" x="8331200" y="1746250"/>
          <p14:tracePt t="90166" x="8350250" y="1727200"/>
          <p14:tracePt t="90179" x="8369300" y="1714500"/>
          <p14:tracePt t="90192" x="8382000" y="1708150"/>
          <p14:tracePt t="90213" x="8394700" y="1689100"/>
          <p14:tracePt t="90229" x="8394700" y="1682750"/>
          <p14:tracePt t="90247" x="8401050" y="1682750"/>
          <p14:tracePt t="90265" x="8401050" y="1676400"/>
          <p14:tracePt t="90299" x="8401050" y="1670050"/>
          <p14:tracePt t="90346" x="8407400" y="1663700"/>
          <p14:tracePt t="97607" x="8407400" y="1695450"/>
          <p14:tracePt t="97611" x="8407400" y="1746250"/>
          <p14:tracePt t="97615" x="8407400" y="1752600"/>
          <p14:tracePt t="97632" x="8407400" y="1771650"/>
          <p14:tracePt t="97649" x="8407400" y="1803400"/>
          <p14:tracePt t="97666" x="8407400" y="1809750"/>
          <p14:tracePt t="97682" x="8407400" y="1816100"/>
          <p14:tracePt t="97699" x="8407400" y="1822450"/>
          <p14:tracePt t="97716" x="8407400" y="1841500"/>
          <p14:tracePt t="97733" x="8401050" y="1860550"/>
          <p14:tracePt t="97750" x="8388350" y="1898650"/>
          <p14:tracePt t="97767" x="8388350" y="1930400"/>
          <p14:tracePt t="97784" x="8375650" y="1955800"/>
          <p14:tracePt t="97800" x="8369300" y="1993900"/>
          <p14:tracePt t="97816" x="8337550" y="2095500"/>
          <p14:tracePt t="97833" x="8331200" y="2139950"/>
          <p14:tracePt t="97849" x="8318500" y="2266950"/>
          <p14:tracePt t="97866" x="8312150" y="2317750"/>
          <p14:tracePt t="97883" x="8305800" y="2349500"/>
          <p14:tracePt t="97899" x="8305800" y="2362200"/>
          <p14:tracePt t="97916" x="8299450" y="2368550"/>
          <p14:tracePt t="98009" x="8299450" y="2374900"/>
          <p14:tracePt t="98021" x="8299450" y="2393950"/>
          <p14:tracePt t="98030" x="8293100" y="2419350"/>
          <p14:tracePt t="98040" x="8293100" y="2425700"/>
          <p14:tracePt t="98054" x="8293100" y="2451100"/>
          <p14:tracePt t="98065" x="8286750" y="2476500"/>
          <p14:tracePt t="98082" x="8280400" y="2520950"/>
          <p14:tracePt t="98099" x="8280400" y="2546350"/>
          <p14:tracePt t="98117" x="8280400" y="2552700"/>
          <p14:tracePt t="98132" x="8280400" y="2559050"/>
          <p14:tracePt t="101535" x="8274050" y="2584450"/>
          <p14:tracePt t="101537" x="8274050" y="2597150"/>
          <p14:tracePt t="101552" x="8274050" y="2635250"/>
          <p14:tracePt t="101569" x="8274050" y="2654300"/>
          <p14:tracePt t="101585" x="8274050" y="2692400"/>
          <p14:tracePt t="101602" x="8280400" y="2698750"/>
          <p14:tracePt t="101618" x="8280400" y="2705100"/>
          <p14:tracePt t="101652" x="8280400" y="2717800"/>
          <p14:tracePt t="101669" x="8280400" y="2724150"/>
          <p14:tracePt t="101685" x="8286750" y="2743200"/>
          <p14:tracePt t="101705" x="8286750" y="2755900"/>
          <p14:tracePt t="101721" x="8293100" y="2781300"/>
          <p14:tracePt t="101738" x="8293100" y="2794000"/>
          <p14:tracePt t="101755" x="8299450" y="2825750"/>
          <p14:tracePt t="101771" x="8305800" y="2857500"/>
          <p14:tracePt t="101789" x="8312150" y="2876550"/>
          <p14:tracePt t="101806" x="8312150" y="2882900"/>
          <p14:tracePt t="101821" x="8318500" y="2895600"/>
          <p14:tracePt t="101837" x="8318500" y="2901950"/>
          <p14:tracePt t="101854" x="8318500" y="2914650"/>
          <p14:tracePt t="101870" x="8324850" y="2927350"/>
          <p14:tracePt t="101887" x="8324850" y="2940050"/>
          <p14:tracePt t="101904" x="8331200" y="2946400"/>
          <p14:tracePt t="101921" x="8343900" y="2959100"/>
          <p14:tracePt t="101952" x="8343900" y="2965450"/>
          <p14:tracePt t="105815" x="8369300" y="3181350"/>
          <p14:tracePt t="105827" x="8369300" y="3232150"/>
          <p14:tracePt t="105840" x="8369300" y="3282950"/>
          <p14:tracePt t="105852" x="8369300" y="3308350"/>
          <p14:tracePt t="105859" x="8369300" y="3340100"/>
          <p14:tracePt t="105872" x="8362950" y="3365500"/>
          <p14:tracePt t="105891" x="8356600" y="3390900"/>
          <p14:tracePt t="105908" x="8350250" y="3409950"/>
          <p14:tracePt t="105925" x="8350250" y="3422650"/>
          <p14:tracePt t="105942" x="8350250" y="3441700"/>
          <p14:tracePt t="105959" x="8350250" y="3448050"/>
          <p14:tracePt t="105974" x="8350250" y="3467100"/>
          <p14:tracePt t="105991" x="8350250" y="3479800"/>
          <p14:tracePt t="106009" x="8337550" y="3511550"/>
          <p14:tracePt t="106025" x="8331200" y="3536950"/>
          <p14:tracePt t="106029" x="8324850" y="3581400"/>
          <p14:tracePt t="106043" x="8318500" y="3613150"/>
          <p14:tracePt t="106056" x="8318500" y="3683000"/>
          <p14:tracePt t="106072" x="8318500" y="3765550"/>
          <p14:tracePt t="106090" x="8331200" y="3822700"/>
          <p14:tracePt t="106106" x="8350250" y="3860800"/>
          <p14:tracePt t="106221" x="8356600" y="3860800"/>
          <p14:tracePt t="106255" x="8375650" y="3841750"/>
          <p14:tracePt t="106263" x="8382000" y="3835400"/>
          <p14:tracePt t="106286" x="8388350" y="3835400"/>
          <p14:tracePt t="106297" x="8388350" y="3829050"/>
          <p14:tracePt t="110555" x="8312150" y="4152900"/>
          <p14:tracePt t="110561" x="8312150" y="4191000"/>
          <p14:tracePt t="110573" x="8312150" y="4229100"/>
          <p14:tracePt t="110588" x="8312150" y="4279900"/>
          <p14:tracePt t="110599" x="8318500" y="4311650"/>
          <p14:tracePt t="110612" x="8318500" y="4343400"/>
          <p14:tracePt t="110629" x="8324850" y="4381500"/>
          <p14:tracePt t="110644" x="8331200" y="4400550"/>
          <p14:tracePt t="110660" x="8337550" y="4438650"/>
          <p14:tracePt t="110676" x="8337550" y="4476750"/>
          <p14:tracePt t="110693" x="8337550" y="4502150"/>
          <p14:tracePt t="110710" x="8343900" y="4546600"/>
          <p14:tracePt t="110727" x="8343900" y="4565650"/>
          <p14:tracePt t="110743" x="8343900" y="4584700"/>
          <p14:tracePt t="110760" x="8343900" y="4603750"/>
          <p14:tracePt t="110776" x="8343900" y="4622800"/>
          <p14:tracePt t="110810" x="8343900" y="4648200"/>
          <p14:tracePt t="115587" x="8305800" y="4686300"/>
          <p14:tracePt t="115590" x="8255000" y="4737100"/>
          <p14:tracePt t="115606" x="8210550" y="4826000"/>
          <p14:tracePt t="115618" x="8204200" y="4845050"/>
          <p14:tracePt t="115633" x="8210550" y="4940300"/>
          <p14:tracePt t="115652" x="8242300" y="5022850"/>
          <p14:tracePt t="115666" x="8255000" y="5054600"/>
          <p14:tracePt t="115683" x="8274050" y="5086350"/>
          <p14:tracePt t="115700" x="8286750" y="5111750"/>
          <p14:tracePt t="115716" x="8305800" y="5143500"/>
          <p14:tracePt t="115733" x="8312150" y="5156200"/>
          <p14:tracePt t="115751" x="8318500" y="5168900"/>
          <p14:tracePt t="115765" x="8324850" y="5181600"/>
          <p14:tracePt t="115782" x="8324850" y="5194300"/>
          <p14:tracePt t="115797" x="8324850" y="5207000"/>
          <p14:tracePt t="115814" x="8324850" y="5226050"/>
          <p14:tracePt t="115831" x="8324850" y="5251450"/>
          <p14:tracePt t="115847" x="8324850" y="5264150"/>
          <p14:tracePt t="115864" x="8331200" y="5276850"/>
          <p14:tracePt t="115881" x="8331200" y="5289550"/>
          <p14:tracePt t="119474" x="8324850" y="5429250"/>
          <p14:tracePt t="119488" x="8343900" y="5454650"/>
          <p14:tracePt t="119500" x="8356600" y="5467350"/>
          <p14:tracePt t="119517" x="8375650" y="5486400"/>
          <p14:tracePt t="119534" x="8375650" y="5492750"/>
          <p14:tracePt t="119551" x="8401050" y="5530850"/>
          <p14:tracePt t="119567" x="8413750" y="5543550"/>
          <p14:tracePt t="119584" x="8426450" y="5549900"/>
          <p14:tracePt t="119601" x="8432800" y="5556250"/>
          <p14:tracePt t="204730" x="7886700" y="5422900"/>
          <p14:tracePt t="204735" x="7854950" y="5416550"/>
          <p14:tracePt t="204769" x="7848600" y="5416550"/>
          <p14:tracePt t="204805" x="7842250" y="5410200"/>
          <p14:tracePt t="204814" x="7835900" y="5403850"/>
          <p14:tracePt t="204825" x="7823200" y="5403850"/>
          <p14:tracePt t="204838" x="7816850" y="5397500"/>
          <p14:tracePt t="204854" x="7804150" y="5384800"/>
          <p14:tracePt t="204871" x="7797800" y="5321300"/>
          <p14:tracePt t="204888" x="7778750" y="5181600"/>
          <p14:tracePt t="204905" x="7670800" y="4330700"/>
          <p14:tracePt t="204921" x="7594600" y="3943350"/>
          <p14:tracePt t="204938" x="7327900" y="2889250"/>
          <p14:tracePt t="204954" x="7175500" y="2432050"/>
          <p14:tracePt t="204972" x="6915150" y="1727200"/>
          <p14:tracePt t="204988" x="6769100" y="1327150"/>
          <p14:tracePt t="205006" x="6470650" y="552450"/>
          <p14:tracePt t="205023" x="6305550" y="177800"/>
          <p14:tracePt t="207297" x="5797550" y="3594100"/>
          <p14:tracePt t="207309" x="5797550" y="3549650"/>
          <p14:tracePt t="207320" x="5778500" y="3479800"/>
          <p14:tracePt t="207331" x="5746750" y="3397250"/>
          <p14:tracePt t="207342" x="5670550" y="3225800"/>
          <p14:tracePt t="207358" x="5492750" y="2978150"/>
          <p14:tracePt t="207375" x="5251450" y="2724150"/>
          <p14:tracePt t="207395" x="4679950" y="2317750"/>
          <p14:tracePt t="207411" x="3848100" y="1866900"/>
          <p14:tracePt t="207428" x="3429000" y="1663700"/>
          <p14:tracePt t="207445" x="2787650" y="1384300"/>
          <p14:tracePt t="207461" x="2419350" y="1219200"/>
          <p14:tracePt t="207479" x="1955800" y="984250"/>
          <p14:tracePt t="207496" x="1873250" y="933450"/>
          <p14:tracePt t="207508" x="1771650" y="863600"/>
          <p14:tracePt t="207525" x="1663700" y="749300"/>
          <p14:tracePt t="207546" x="1612900" y="666750"/>
          <p14:tracePt t="207562" x="1581150" y="609600"/>
          <p14:tracePt t="207577" x="1562100" y="552450"/>
          <p14:tracePt t="207581" x="1536700" y="508000"/>
          <p14:tracePt t="207592" x="1517650" y="463550"/>
          <p14:tracePt t="207608" x="1504950" y="431800"/>
          <p14:tracePt t="207625" x="1454150" y="311150"/>
          <p14:tracePt t="207641" x="1416050" y="254000"/>
          <p14:tracePt t="207658" x="1327150" y="133350"/>
          <p14:tracePt t="207675" x="1238250" y="50800"/>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ADEC-39EB-48F0-95E6-6B884BCC14D1}"/>
              </a:ext>
            </a:extLst>
          </p:cNvPr>
          <p:cNvSpPr>
            <a:spLocks noGrp="1"/>
          </p:cNvSpPr>
          <p:nvPr>
            <p:ph type="title"/>
          </p:nvPr>
        </p:nvSpPr>
        <p:spPr>
          <a:xfrm>
            <a:off x="5562600" y="238647"/>
            <a:ext cx="2886768" cy="756418"/>
          </a:xfrm>
        </p:spPr>
        <p:txBody>
          <a:bodyPr>
            <a:normAutofit fontScale="90000"/>
          </a:bodyPr>
          <a:lstStyle/>
          <a:p>
            <a:r>
              <a:rPr lang="en-US" dirty="0"/>
              <a:t>Status report AUs receive in May &amp; Nov</a:t>
            </a:r>
          </a:p>
        </p:txBody>
      </p:sp>
      <p:sp>
        <p:nvSpPr>
          <p:cNvPr id="3" name="Content Placeholder 2">
            <a:extLst>
              <a:ext uri="{FF2B5EF4-FFF2-40B4-BE49-F238E27FC236}">
                <a16:creationId xmlns:a16="http://schemas.microsoft.com/office/drawing/2014/main" id="{F10DE0C1-CA5B-480D-9B43-B1FBF226C7E4}"/>
              </a:ext>
            </a:extLst>
          </p:cNvPr>
          <p:cNvSpPr>
            <a:spLocks noGrp="1"/>
          </p:cNvSpPr>
          <p:nvPr>
            <p:ph idx="1"/>
          </p:nvPr>
        </p:nvSpPr>
        <p:spPr>
          <a:xfrm>
            <a:off x="5628582" y="1329563"/>
            <a:ext cx="3381247" cy="4821014"/>
          </a:xfrm>
        </p:spPr>
        <p:txBody>
          <a:bodyPr>
            <a:normAutofit/>
          </a:bodyPr>
          <a:lstStyle/>
          <a:p>
            <a:r>
              <a:rPr lang="en-US" sz="1800" dirty="0"/>
              <a:t>Risk Ratio = 2.0 means a racial group is </a:t>
            </a:r>
            <a:r>
              <a:rPr lang="en-US" sz="1800" u="sng" dirty="0"/>
              <a:t>as twice as likely</a:t>
            </a:r>
            <a:r>
              <a:rPr lang="en-US" sz="1800" dirty="0"/>
              <a:t> to receive the treatment.</a:t>
            </a:r>
          </a:p>
          <a:p>
            <a:r>
              <a:rPr lang="en-US" sz="1800" dirty="0"/>
              <a:t>We want to see a Risk Ratio close to 1.0.</a:t>
            </a:r>
          </a:p>
          <a:p>
            <a:r>
              <a:rPr lang="en-US" sz="1800" dirty="0"/>
              <a:t>AU’s risk ratio for the given category must be lower than the </a:t>
            </a:r>
            <a:r>
              <a:rPr lang="en-US" sz="1800" dirty="0">
                <a:solidFill>
                  <a:schemeClr val="accent2"/>
                </a:solidFill>
              </a:rPr>
              <a:t>threshold</a:t>
            </a:r>
            <a:r>
              <a:rPr lang="en-US" sz="1800" dirty="0"/>
              <a:t>.</a:t>
            </a:r>
          </a:p>
          <a:p>
            <a:r>
              <a:rPr lang="en-US" sz="1800" dirty="0"/>
              <a:t>When AU’s risk ratio for a given racial group exceeds the threshold for 3 consecutive years, the AU will be determined as significantly disproportionate.</a:t>
            </a:r>
          </a:p>
          <a:p>
            <a:endParaRPr lang="en-US" sz="1800" dirty="0"/>
          </a:p>
        </p:txBody>
      </p:sp>
      <p:sp>
        <p:nvSpPr>
          <p:cNvPr id="4" name="Slide Number Placeholder 3">
            <a:extLst>
              <a:ext uri="{FF2B5EF4-FFF2-40B4-BE49-F238E27FC236}">
                <a16:creationId xmlns:a16="http://schemas.microsoft.com/office/drawing/2014/main" id="{2C2C5235-2318-4553-8F70-E77C31076431}"/>
              </a:ext>
            </a:extLst>
          </p:cNvPr>
          <p:cNvSpPr>
            <a:spLocks noGrp="1"/>
          </p:cNvSpPr>
          <p:nvPr>
            <p:ph type="sldNum" sz="quarter" idx="12"/>
          </p:nvPr>
        </p:nvSpPr>
        <p:spPr/>
        <p:txBody>
          <a:bodyPr/>
          <a:lstStyle/>
          <a:p>
            <a:fld id="{C479D5F6-EDCB-402A-AC08-4943A1820E8F}" type="slidenum">
              <a:rPr lang="en-US" smtClean="0"/>
              <a:pPr/>
              <a:t>26</a:t>
            </a:fld>
            <a:endParaRPr lang="en-US" dirty="0"/>
          </a:p>
        </p:txBody>
      </p:sp>
      <p:pic>
        <p:nvPicPr>
          <p:cNvPr id="6" name="Picture 5" descr="Screenshot of sample Significant Disproportionality Status Report">
            <a:extLst>
              <a:ext uri="{FF2B5EF4-FFF2-40B4-BE49-F238E27FC236}">
                <a16:creationId xmlns:a16="http://schemas.microsoft.com/office/drawing/2014/main" id="{F0214CB3-8C29-46AA-B723-35B1AEFF33C2}"/>
              </a:ext>
            </a:extLst>
          </p:cNvPr>
          <p:cNvPicPr>
            <a:picLocks noChangeAspect="1"/>
          </p:cNvPicPr>
          <p:nvPr/>
        </p:nvPicPr>
        <p:blipFill>
          <a:blip r:embed="rId2"/>
          <a:stretch>
            <a:fillRect/>
          </a:stretch>
        </p:blipFill>
        <p:spPr>
          <a:xfrm>
            <a:off x="134171" y="238647"/>
            <a:ext cx="5274265" cy="6553496"/>
          </a:xfrm>
          <a:prstGeom prst="rect">
            <a:avLst/>
          </a:prstGeom>
          <a:ln>
            <a:solidFill>
              <a:schemeClr val="bg1">
                <a:lumMod val="85000"/>
              </a:schemeClr>
            </a:solidFill>
          </a:ln>
        </p:spPr>
      </p:pic>
      <p:sp>
        <p:nvSpPr>
          <p:cNvPr id="7" name="Oval 6" descr="Screenshot of sample Significant Disproportionality Status Report&#10;Oval shape around Threshold amounts under Identification">
            <a:extLst>
              <a:ext uri="{FF2B5EF4-FFF2-40B4-BE49-F238E27FC236}">
                <a16:creationId xmlns:a16="http://schemas.microsoft.com/office/drawing/2014/main" id="{76767077-CC04-43D2-91D3-B65E57631780}"/>
              </a:ext>
            </a:extLst>
          </p:cNvPr>
          <p:cNvSpPr/>
          <p:nvPr/>
        </p:nvSpPr>
        <p:spPr>
          <a:xfrm>
            <a:off x="1610686" y="4664278"/>
            <a:ext cx="3951914" cy="293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2C24970-B5DB-4023-9782-3A5B53F92636}"/>
              </a:ext>
              <a:ext uri="{C183D7F6-B498-43B3-948B-1728B52AA6E4}">
                <adec:decorative xmlns:adec="http://schemas.microsoft.com/office/drawing/2017/decorative" val="1"/>
              </a:ext>
            </a:extLst>
          </p:cNvPr>
          <p:cNvSpPr/>
          <p:nvPr/>
        </p:nvSpPr>
        <p:spPr>
          <a:xfrm>
            <a:off x="3227713" y="2944536"/>
            <a:ext cx="606056" cy="14093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75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3E84-19CD-4604-80A1-FB298821765C}"/>
              </a:ext>
            </a:extLst>
          </p:cNvPr>
          <p:cNvSpPr>
            <a:spLocks noGrp="1"/>
          </p:cNvSpPr>
          <p:nvPr>
            <p:ph type="title"/>
          </p:nvPr>
        </p:nvSpPr>
        <p:spPr>
          <a:xfrm>
            <a:off x="245193" y="254514"/>
            <a:ext cx="7687845" cy="756418"/>
          </a:xfrm>
        </p:spPr>
        <p:txBody>
          <a:bodyPr anchor="ctr"/>
          <a:lstStyle/>
          <a:p>
            <a:r>
              <a:rPr lang="en-US" dirty="0"/>
              <a:t>What happens when an AU is significantly disproportionate? </a:t>
            </a:r>
          </a:p>
        </p:txBody>
      </p:sp>
      <p:sp>
        <p:nvSpPr>
          <p:cNvPr id="3" name="Content Placeholder 2">
            <a:extLst>
              <a:ext uri="{FF2B5EF4-FFF2-40B4-BE49-F238E27FC236}">
                <a16:creationId xmlns:a16="http://schemas.microsoft.com/office/drawing/2014/main" id="{2F515FEA-23BE-4C18-8AF8-B4CB8A1D73C9}"/>
              </a:ext>
            </a:extLst>
          </p:cNvPr>
          <p:cNvSpPr>
            <a:spLocks noGrp="1"/>
          </p:cNvSpPr>
          <p:nvPr>
            <p:ph idx="1"/>
          </p:nvPr>
        </p:nvSpPr>
        <p:spPr/>
        <p:txBody>
          <a:bodyPr/>
          <a:lstStyle/>
          <a:p>
            <a:pPr marL="0" indent="0">
              <a:buNone/>
            </a:pPr>
            <a:r>
              <a:rPr lang="en-US" dirty="0">
                <a:solidFill>
                  <a:schemeClr val="tx1">
                    <a:lumMod val="85000"/>
                    <a:lumOff val="15000"/>
                  </a:schemeClr>
                </a:solidFill>
              </a:rPr>
              <a:t>When significant disproportionality is determined in an AU;</a:t>
            </a:r>
          </a:p>
          <a:p>
            <a:pPr lvl="1"/>
            <a:r>
              <a:rPr lang="en-US" dirty="0">
                <a:solidFill>
                  <a:schemeClr val="tx1">
                    <a:lumMod val="85000"/>
                    <a:lumOff val="15000"/>
                  </a:schemeClr>
                </a:solidFill>
              </a:rPr>
              <a:t>Review, and if appropriate revision of policies, practices, and procedures</a:t>
            </a:r>
          </a:p>
          <a:p>
            <a:pPr lvl="1"/>
            <a:r>
              <a:rPr lang="en-US" dirty="0">
                <a:solidFill>
                  <a:schemeClr val="tx1">
                    <a:lumMod val="85000"/>
                    <a:lumOff val="15000"/>
                  </a:schemeClr>
                </a:solidFill>
              </a:rPr>
              <a:t>Identify the factors contributing to the significant disproportionality</a:t>
            </a:r>
          </a:p>
          <a:p>
            <a:pPr lvl="1"/>
            <a:r>
              <a:rPr lang="en-US" dirty="0">
                <a:solidFill>
                  <a:schemeClr val="tx1">
                    <a:lumMod val="85000"/>
                    <a:lumOff val="15000"/>
                  </a:schemeClr>
                </a:solidFill>
              </a:rPr>
              <a:t>Comprehensive Coordinated Early Intervening Services (CCEIS) – </a:t>
            </a:r>
            <a:r>
              <a:rPr lang="en-US" b="1" u="sng" dirty="0">
                <a:solidFill>
                  <a:schemeClr val="tx1">
                    <a:lumMod val="85000"/>
                    <a:lumOff val="15000"/>
                  </a:schemeClr>
                </a:solidFill>
              </a:rPr>
              <a:t>15% of IDEA $ set-aside</a:t>
            </a:r>
          </a:p>
          <a:p>
            <a:pPr lvl="2"/>
            <a:r>
              <a:rPr lang="en-US" dirty="0">
                <a:solidFill>
                  <a:schemeClr val="tx1">
                    <a:lumMod val="85000"/>
                    <a:lumOff val="15000"/>
                  </a:schemeClr>
                </a:solidFill>
              </a:rPr>
              <a:t>The $ must be used to address the identified factors contributing to the sig </a:t>
            </a:r>
            <a:r>
              <a:rPr lang="en-US" dirty="0" err="1">
                <a:solidFill>
                  <a:schemeClr val="tx1">
                    <a:lumMod val="85000"/>
                    <a:lumOff val="15000"/>
                  </a:schemeClr>
                </a:solidFill>
              </a:rPr>
              <a:t>dispro</a:t>
            </a:r>
            <a:endParaRPr lang="en-US" dirty="0">
              <a:solidFill>
                <a:schemeClr val="tx1">
                  <a:lumMod val="85000"/>
                  <a:lumOff val="15000"/>
                </a:schemeClr>
              </a:solidFill>
            </a:endParaRPr>
          </a:p>
          <a:p>
            <a:endParaRPr lang="en-US" dirty="0"/>
          </a:p>
        </p:txBody>
      </p:sp>
      <p:sp>
        <p:nvSpPr>
          <p:cNvPr id="4" name="Slide Number Placeholder 3">
            <a:extLst>
              <a:ext uri="{FF2B5EF4-FFF2-40B4-BE49-F238E27FC236}">
                <a16:creationId xmlns:a16="http://schemas.microsoft.com/office/drawing/2014/main" id="{4119FD18-A8DD-4EE9-8815-17455059B040}"/>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26662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3AE6-2A33-4738-B54F-E9BE1BBE29C7}"/>
              </a:ext>
            </a:extLst>
          </p:cNvPr>
          <p:cNvSpPr>
            <a:spLocks noGrp="1"/>
          </p:cNvSpPr>
          <p:nvPr>
            <p:ph type="title"/>
          </p:nvPr>
        </p:nvSpPr>
        <p:spPr/>
        <p:txBody>
          <a:bodyPr anchor="ctr"/>
          <a:lstStyle/>
          <a:p>
            <a:r>
              <a:rPr lang="en-US" dirty="0"/>
              <a:t>More info about significant disproportionality</a:t>
            </a:r>
          </a:p>
        </p:txBody>
      </p:sp>
      <p:pic>
        <p:nvPicPr>
          <p:cNvPr id="6" name="Picture 5" descr="Screenshot of CDE webpage for more information about significant disproportionality">
            <a:extLst>
              <a:ext uri="{FF2B5EF4-FFF2-40B4-BE49-F238E27FC236}">
                <a16:creationId xmlns:a16="http://schemas.microsoft.com/office/drawing/2014/main" id="{E72738EE-2379-403B-9E42-16545B412A85}"/>
              </a:ext>
            </a:extLst>
          </p:cNvPr>
          <p:cNvPicPr>
            <a:picLocks noChangeAspect="1"/>
          </p:cNvPicPr>
          <p:nvPr/>
        </p:nvPicPr>
        <p:blipFill>
          <a:blip r:embed="rId2"/>
          <a:stretch>
            <a:fillRect/>
          </a:stretch>
        </p:blipFill>
        <p:spPr>
          <a:xfrm>
            <a:off x="276275" y="1463040"/>
            <a:ext cx="4967240" cy="4640674"/>
          </a:xfrm>
          <a:prstGeom prst="rect">
            <a:avLst/>
          </a:prstGeom>
          <a:ln>
            <a:solidFill>
              <a:schemeClr val="bg1">
                <a:lumMod val="85000"/>
              </a:schemeClr>
            </a:solidFill>
          </a:ln>
        </p:spPr>
      </p:pic>
      <p:sp>
        <p:nvSpPr>
          <p:cNvPr id="3" name="Content Placeholder 2">
            <a:extLst>
              <a:ext uri="{FF2B5EF4-FFF2-40B4-BE49-F238E27FC236}">
                <a16:creationId xmlns:a16="http://schemas.microsoft.com/office/drawing/2014/main" id="{A9315D01-DDC1-4C26-BE8B-6479124846E4}"/>
              </a:ext>
            </a:extLst>
          </p:cNvPr>
          <p:cNvSpPr>
            <a:spLocks noGrp="1"/>
          </p:cNvSpPr>
          <p:nvPr>
            <p:ph idx="1"/>
          </p:nvPr>
        </p:nvSpPr>
        <p:spPr>
          <a:xfrm>
            <a:off x="5410898" y="1463040"/>
            <a:ext cx="3104451" cy="4640674"/>
          </a:xfrm>
        </p:spPr>
        <p:txBody>
          <a:bodyPr/>
          <a:lstStyle/>
          <a:p>
            <a:r>
              <a:rPr lang="it-IT" dirty="0">
                <a:hlinkClick r:id="rId3"/>
              </a:rPr>
              <a:t>General Supervision/Monitoring | CDE (state.co.us)</a:t>
            </a:r>
            <a:endParaRPr lang="it-IT" dirty="0"/>
          </a:p>
          <a:p>
            <a:endParaRPr lang="it-IT" dirty="0"/>
          </a:p>
          <a:p>
            <a:r>
              <a:rPr lang="it-IT" dirty="0"/>
              <a:t>Regulation</a:t>
            </a:r>
          </a:p>
          <a:p>
            <a:r>
              <a:rPr lang="it-IT" dirty="0"/>
              <a:t>Implementation of sig dispro in Colorado</a:t>
            </a:r>
          </a:p>
          <a:p>
            <a:r>
              <a:rPr lang="it-IT" dirty="0"/>
              <a:t>Helpful webinars!</a:t>
            </a:r>
            <a:endParaRPr lang="en-US" dirty="0"/>
          </a:p>
        </p:txBody>
      </p:sp>
      <p:sp>
        <p:nvSpPr>
          <p:cNvPr id="4" name="Slide Number Placeholder 3">
            <a:extLst>
              <a:ext uri="{FF2B5EF4-FFF2-40B4-BE49-F238E27FC236}">
                <a16:creationId xmlns:a16="http://schemas.microsoft.com/office/drawing/2014/main" id="{4E8AD086-BCDE-4E0A-8F16-780CED2191E1}"/>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179335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64" name="Rectangle 73">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470367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0659" name="Title 2"/>
          <p:cNvSpPr>
            <a:spLocks noGrp="1"/>
          </p:cNvSpPr>
          <p:nvPr>
            <p:ph type="title"/>
          </p:nvPr>
        </p:nvSpPr>
        <p:spPr bwMode="auto">
          <a:xfrm>
            <a:off x="4939411" y="4267832"/>
            <a:ext cx="3604497" cy="14014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t" anchorCtr="0" compatLnSpc="1">
            <a:prstTxWarp prst="textNoShape">
              <a:avLst/>
            </a:prstTxWarp>
            <a:normAutofit/>
          </a:bodyPr>
          <a:lstStyle/>
          <a:p>
            <a:r>
              <a:rPr lang="en-US" sz="3800">
                <a:solidFill>
                  <a:srgbClr val="000000"/>
                </a:solidFill>
                <a:latin typeface="+mj-lt"/>
              </a:rPr>
              <a:t>Questions?</a:t>
            </a:r>
          </a:p>
        </p:txBody>
      </p:sp>
      <p:sp>
        <p:nvSpPr>
          <p:cNvPr id="78"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0661" name="Picture 2">
            <a:extLs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4">
            <a:alphaModFix/>
            <a:extLst>
              <a:ext uri="{28A0092B-C50C-407E-A947-70E740481C1C}">
                <a14:useLocalDpi xmlns:a14="http://schemas.microsoft.com/office/drawing/2010/main" val="0"/>
              </a:ext>
            </a:extLst>
          </a:blip>
          <a:srcRect r="2362" b="3"/>
          <a:stretch/>
        </p:blipFill>
        <p:spPr bwMode="auto">
          <a:xfrm>
            <a:off x="20" y="770037"/>
            <a:ext cx="397399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Footer Placeholder 3"/>
          <p:cNvSpPr>
            <a:spLocks noGrp="1"/>
          </p:cNvSpPr>
          <p:nvPr>
            <p:ph type="ftr" sz="quarter" idx="4294967295"/>
          </p:nvPr>
        </p:nvSpPr>
        <p:spPr bwMode="auto">
          <a:xfrm>
            <a:off x="3785016" y="6223702"/>
            <a:ext cx="4211636" cy="3140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fld id="{DFEF231E-7FDD-4F19-BC08-4E1EB2CA1167}" type="slidenum">
              <a:rPr lang="en-US" sz="1000" kern="1200">
                <a:solidFill>
                  <a:srgbClr val="898989"/>
                </a:solidFill>
                <a:latin typeface="Calibri" panose="020F0502020204030204"/>
                <a:ea typeface="+mn-ea"/>
                <a:cs typeface="+mn-cs"/>
              </a:rPr>
              <a:pPr algn="r" eaLnBrk="1" hangingPunct="1">
                <a:spcAft>
                  <a:spcPts val="600"/>
                </a:spcAft>
                <a:defRPr/>
              </a:pPr>
              <a:t>29</a:t>
            </a:fld>
            <a:endParaRPr lang="en-US" sz="1000" kern="1200">
              <a:solidFill>
                <a:srgbClr val="898989"/>
              </a:solidFill>
              <a:latin typeface="Calibri" panose="020F0502020204030204"/>
              <a:ea typeface="+mn-ea"/>
              <a:cs typeface="+mn-cs"/>
            </a:endParaRPr>
          </a:p>
        </p:txBody>
      </p:sp>
    </p:spTree>
    <p:extLst>
      <p:ext uri="{BB962C8B-B14F-4D97-AF65-F5344CB8AC3E}">
        <p14:creationId xmlns:p14="http://schemas.microsoft.com/office/powerpoint/2010/main" val="495930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C549611-705E-40AF-B51B-47669CF7EB94}"/>
              </a:ext>
            </a:extLst>
          </p:cNvPr>
          <p:cNvSpPr>
            <a:spLocks noGrp="1"/>
          </p:cNvSpPr>
          <p:nvPr>
            <p:ph type="title"/>
          </p:nvPr>
        </p:nvSpPr>
        <p:spPr>
          <a:xfrm>
            <a:off x="480059" y="2053641"/>
            <a:ext cx="2751871" cy="2760098"/>
          </a:xfrm>
        </p:spPr>
        <p:txBody>
          <a:bodyPr>
            <a:normAutofit/>
          </a:bodyPr>
          <a:lstStyle/>
          <a:p>
            <a:r>
              <a:rPr lang="en-US" sz="4400" dirty="0">
                <a:solidFill>
                  <a:srgbClr val="FFFFFF"/>
                </a:solidFill>
              </a:rPr>
              <a:t>IDEA (Sec. 616)</a:t>
            </a:r>
          </a:p>
        </p:txBody>
      </p:sp>
      <p:sp>
        <p:nvSpPr>
          <p:cNvPr id="7" name="Content Placeholder 6">
            <a:extLst>
              <a:ext uri="{FF2B5EF4-FFF2-40B4-BE49-F238E27FC236}">
                <a16:creationId xmlns:a16="http://schemas.microsoft.com/office/drawing/2014/main" id="{4C7A532D-BDEE-498D-9A3A-D932CD8CE45E}"/>
              </a:ext>
            </a:extLst>
          </p:cNvPr>
          <p:cNvSpPr>
            <a:spLocks noGrp="1"/>
          </p:cNvSpPr>
          <p:nvPr>
            <p:ph idx="1"/>
          </p:nvPr>
        </p:nvSpPr>
        <p:spPr>
          <a:xfrm>
            <a:off x="4567930" y="801866"/>
            <a:ext cx="3979563" cy="5230634"/>
          </a:xfrm>
        </p:spPr>
        <p:txBody>
          <a:bodyPr anchor="ctr">
            <a:normAutofit/>
          </a:bodyPr>
          <a:lstStyle/>
          <a:p>
            <a:pPr marL="0" indent="0">
              <a:buNone/>
            </a:pPr>
            <a:endParaRPr lang="en-US" sz="1600" dirty="0">
              <a:solidFill>
                <a:srgbClr val="000000"/>
              </a:solidFill>
            </a:endParaRPr>
          </a:p>
          <a:p>
            <a:pPr marL="0" indent="0">
              <a:buNone/>
            </a:pPr>
            <a:r>
              <a:rPr lang="en-US" sz="1600" dirty="0">
                <a:solidFill>
                  <a:srgbClr val="000000"/>
                </a:solidFill>
              </a:rPr>
              <a:t>MONITORING, TECHNICAL ASSISTANCE, AND ENFORCEMENT</a:t>
            </a:r>
          </a:p>
          <a:p>
            <a:pPr marL="0" indent="0">
              <a:buNone/>
            </a:pPr>
            <a:endParaRPr lang="en-US" sz="1600" dirty="0">
              <a:solidFill>
                <a:srgbClr val="000000"/>
              </a:solidFill>
            </a:endParaRPr>
          </a:p>
          <a:p>
            <a:pPr marL="0" indent="0">
              <a:buNone/>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Federal and State Monitoring. </a:t>
            </a:r>
            <a:endParaRPr lang="en-US" sz="1600" dirty="0">
              <a:solidFill>
                <a:srgbClr val="000000"/>
              </a:solidFill>
              <a:latin typeface="Times New Roman" panose="02020603050405020304" pitchFamily="18" charset="0"/>
              <a:ea typeface="Times New Roman" panose="02020603050405020304" pitchFamily="18" charset="0"/>
            </a:endParaRPr>
          </a:p>
          <a:p>
            <a:pPr marL="219075" indent="0">
              <a:buNone/>
            </a:pP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In general.--</a:t>
            </a:r>
            <a:r>
              <a:rPr lang="en-US" sz="16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Secretary shall</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(A) monitor implementation of this part through -- (</a:t>
            </a:r>
            <a:r>
              <a:rPr lang="en-US" sz="16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i</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oversight of the exercise of general supervision by the States, as required in section 612(a)(11); and</a:t>
            </a:r>
            <a:r>
              <a:rPr lang="en-US" sz="1600" dirty="0">
                <a:solidFill>
                  <a:srgbClr val="000000"/>
                </a:solidFill>
                <a:latin typeface="Times New Roman" panose="02020603050405020304" pitchFamily="18" charset="0"/>
                <a:ea typeface="Times New Roman" panose="02020603050405020304" pitchFamily="18" charset="0"/>
              </a:rPr>
              <a:t> </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(ii) the State performance plans, described in subsection (b); (B) 	enforce this part in accordance with subsection (e); and</a:t>
            </a:r>
            <a:r>
              <a:rPr lang="en-US" sz="1600" dirty="0">
                <a:solidFill>
                  <a:srgbClr val="000000"/>
                </a:solidFill>
                <a:latin typeface="Times New Roman" panose="02020603050405020304" pitchFamily="18" charset="0"/>
                <a:ea typeface="Times New Roman" panose="02020603050405020304" pitchFamily="18" charset="0"/>
              </a:rPr>
              <a:t> </a:t>
            </a:r>
            <a:r>
              <a:rPr lang="en-US" sz="16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 require States to -- (</a:t>
            </a:r>
            <a:r>
              <a:rPr lang="en-US" sz="1600" b="1" u="sng"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i</a:t>
            </a:r>
            <a:r>
              <a:rPr lang="en-US" sz="1600" b="1"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monitor implementation of this part by local educational agencies; and (ii) enforce this part in accordance with paragraph (3) and subsection (e).</a:t>
            </a:r>
            <a:r>
              <a:rPr lang="en-US"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sz="1600" dirty="0">
              <a:solidFill>
                <a:srgbClr val="000000"/>
              </a:solidFill>
              <a:latin typeface="Times New Roman" panose="02020603050405020304" pitchFamily="18" charset="0"/>
              <a:ea typeface="Times New Roman" panose="02020603050405020304" pitchFamily="18" charset="0"/>
            </a:endParaRPr>
          </a:p>
          <a:p>
            <a:endParaRPr lang="en-US" sz="1600" dirty="0">
              <a:solidFill>
                <a:srgbClr val="000000"/>
              </a:solidFill>
            </a:endParaRPr>
          </a:p>
        </p:txBody>
      </p:sp>
      <p:sp>
        <p:nvSpPr>
          <p:cNvPr id="4" name="Slide Number Placeholder 3">
            <a:extLst>
              <a:ext uri="{FF2B5EF4-FFF2-40B4-BE49-F238E27FC236}">
                <a16:creationId xmlns:a16="http://schemas.microsoft.com/office/drawing/2014/main" id="{377E2DE7-F211-4411-ACF8-1A1EF332D9E8}"/>
              </a:ext>
            </a:extLst>
          </p:cNvPr>
          <p:cNvSpPr>
            <a:spLocks noGrp="1"/>
          </p:cNvSpPr>
          <p:nvPr>
            <p:ph type="sldNum" sz="quarter" idx="12"/>
          </p:nvPr>
        </p:nvSpPr>
        <p:spPr>
          <a:xfrm>
            <a:off x="8119447" y="6223702"/>
            <a:ext cx="428046" cy="314067"/>
          </a:xfrm>
        </p:spPr>
        <p:txBody>
          <a:bodyPr>
            <a:normAutofit/>
          </a:bodyPr>
          <a:lstStyle/>
          <a:p>
            <a:pPr>
              <a:spcAft>
                <a:spcPts val="600"/>
              </a:spcAft>
            </a:pPr>
            <a:fld id="{C479D5F6-EDCB-402A-AC08-4943A1820E8F}" type="slidenum">
              <a:rPr lang="en-US" sz="900">
                <a:solidFill>
                  <a:srgbClr val="898989"/>
                </a:solidFill>
              </a:rPr>
              <a:pPr>
                <a:spcAft>
                  <a:spcPts val="600"/>
                </a:spcAft>
              </a:pPr>
              <a:t>3</a:t>
            </a:fld>
            <a:endParaRPr lang="en-US" sz="900">
              <a:solidFill>
                <a:srgbClr val="898989"/>
              </a:solidFill>
            </a:endParaRPr>
          </a:p>
        </p:txBody>
      </p:sp>
    </p:spTree>
    <p:custDataLst>
      <p:tags r:id="rId1"/>
    </p:custDataLst>
    <p:extLst>
      <p:ext uri="{BB962C8B-B14F-4D97-AF65-F5344CB8AC3E}">
        <p14:creationId xmlns:p14="http://schemas.microsoft.com/office/powerpoint/2010/main" val="2711423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5665603"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3" name="Title 2"/>
          <p:cNvSpPr>
            <a:spLocks noGrp="1"/>
          </p:cNvSpPr>
          <p:nvPr>
            <p:ph type="title"/>
          </p:nvPr>
        </p:nvSpPr>
        <p:spPr>
          <a:xfrm>
            <a:off x="480060" y="1243013"/>
            <a:ext cx="2891790" cy="4371974"/>
          </a:xfrm>
        </p:spPr>
        <p:txBody>
          <a:bodyPr>
            <a:normAutofit/>
          </a:bodyPr>
          <a:lstStyle/>
          <a:p>
            <a:r>
              <a:rPr lang="en-US">
                <a:solidFill>
                  <a:srgbClr val="FFFFFF"/>
                </a:solidFill>
                <a:latin typeface="+mj-lt"/>
              </a:rPr>
              <a:t>Contact Information</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0637" y="0"/>
            <a:ext cx="40433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629150" y="804672"/>
            <a:ext cx="3915918" cy="5230368"/>
          </a:xfrm>
        </p:spPr>
        <p:txBody>
          <a:bodyPr anchor="ctr">
            <a:normAutofit fontScale="92500" lnSpcReduction="10000"/>
          </a:bodyPr>
          <a:lstStyle/>
          <a:p>
            <a:pPr marL="45720" indent="0">
              <a:buNone/>
            </a:pPr>
            <a:endParaRPr lang="en-US" sz="2100" dirty="0">
              <a:solidFill>
                <a:srgbClr val="000000"/>
              </a:solidFill>
            </a:endParaRPr>
          </a:p>
          <a:p>
            <a:pPr marL="45720" indent="0">
              <a:buNone/>
            </a:pPr>
            <a:r>
              <a:rPr lang="en-US" sz="2100" b="1" dirty="0">
                <a:solidFill>
                  <a:srgbClr val="000000"/>
                </a:solidFill>
              </a:rPr>
              <a:t>Kerry Whitmore </a:t>
            </a:r>
          </a:p>
          <a:p>
            <a:pPr marL="45720" indent="0">
              <a:buNone/>
            </a:pPr>
            <a:r>
              <a:rPr lang="en-US" sz="2100" dirty="0">
                <a:solidFill>
                  <a:srgbClr val="000000"/>
                </a:solidFill>
              </a:rPr>
              <a:t>Supervisor, General Supervision and Monitoring</a:t>
            </a:r>
          </a:p>
          <a:p>
            <a:pPr marL="45720" indent="0">
              <a:buNone/>
            </a:pPr>
            <a:r>
              <a:rPr lang="en-US" sz="2100" dirty="0">
                <a:solidFill>
                  <a:srgbClr val="000000"/>
                </a:solidFill>
                <a:hlinkClick r:id="rId4"/>
              </a:rPr>
              <a:t>Whitmore_k@cde.state.co.us</a:t>
            </a:r>
            <a:endParaRPr lang="en-US" sz="2100" dirty="0">
              <a:solidFill>
                <a:srgbClr val="000000"/>
              </a:solidFill>
            </a:endParaRPr>
          </a:p>
          <a:p>
            <a:pPr marL="45720" indent="0">
              <a:buNone/>
            </a:pPr>
            <a:endParaRPr lang="en-US" sz="2100" b="1" dirty="0">
              <a:solidFill>
                <a:srgbClr val="000000"/>
              </a:solidFill>
            </a:endParaRPr>
          </a:p>
          <a:p>
            <a:pPr marL="45720" indent="0">
              <a:buNone/>
            </a:pPr>
            <a:r>
              <a:rPr lang="en-US" sz="2100" b="1" dirty="0">
                <a:solidFill>
                  <a:srgbClr val="000000"/>
                </a:solidFill>
              </a:rPr>
              <a:t>Becky O’Malley</a:t>
            </a:r>
          </a:p>
          <a:p>
            <a:pPr marL="45720" indent="0">
              <a:buNone/>
            </a:pPr>
            <a:r>
              <a:rPr lang="en-US" sz="2100" dirty="0">
                <a:solidFill>
                  <a:srgbClr val="000000"/>
                </a:solidFill>
              </a:rPr>
              <a:t>Special Education Monitoring and Technical Assistance Consultant</a:t>
            </a:r>
          </a:p>
          <a:p>
            <a:pPr marL="45720" indent="0">
              <a:buNone/>
            </a:pPr>
            <a:r>
              <a:rPr lang="en-US" sz="2100" dirty="0">
                <a:solidFill>
                  <a:srgbClr val="000000"/>
                </a:solidFill>
                <a:hlinkClick r:id="rId5"/>
              </a:rPr>
              <a:t>O’Malley_r@cde.state.co.us</a:t>
            </a:r>
            <a:endParaRPr lang="en-US" sz="2100" dirty="0">
              <a:solidFill>
                <a:srgbClr val="000000"/>
              </a:solidFill>
            </a:endParaRPr>
          </a:p>
          <a:p>
            <a:pPr marL="45720" indent="0">
              <a:buNone/>
            </a:pPr>
            <a:endParaRPr lang="en-US" sz="2100" b="1" dirty="0">
              <a:solidFill>
                <a:srgbClr val="000000"/>
              </a:solidFill>
            </a:endParaRPr>
          </a:p>
          <a:p>
            <a:pPr marL="45720" indent="0">
              <a:buNone/>
            </a:pPr>
            <a:r>
              <a:rPr lang="en-US" sz="2100" b="1" dirty="0">
                <a:solidFill>
                  <a:srgbClr val="000000"/>
                </a:solidFill>
              </a:rPr>
              <a:t>Megan Tannozzini</a:t>
            </a:r>
          </a:p>
          <a:p>
            <a:pPr marL="45720" indent="0">
              <a:buNone/>
            </a:pPr>
            <a:r>
              <a:rPr lang="en-US" sz="2100" dirty="0">
                <a:solidFill>
                  <a:srgbClr val="000000"/>
                </a:solidFill>
              </a:rPr>
              <a:t>Special Education Monitoring and Technical Assistance Consultant</a:t>
            </a:r>
          </a:p>
          <a:p>
            <a:pPr marL="45720" indent="0">
              <a:buNone/>
            </a:pPr>
            <a:r>
              <a:rPr lang="en-US" sz="2100" dirty="0">
                <a:solidFill>
                  <a:srgbClr val="000000"/>
                </a:solidFill>
                <a:hlinkClick r:id="rId6"/>
              </a:rPr>
              <a:t>Tannozzini_m@cde.state.co.us</a:t>
            </a:r>
            <a:r>
              <a:rPr lang="en-US" sz="2100" dirty="0">
                <a:solidFill>
                  <a:srgbClr val="000000"/>
                </a:solidFill>
              </a:rPr>
              <a:t> </a:t>
            </a:r>
          </a:p>
          <a:p>
            <a:pPr marL="45720" indent="0">
              <a:buNone/>
            </a:pPr>
            <a:endParaRPr lang="en-US" sz="2100" dirty="0">
              <a:solidFill>
                <a:srgbClr val="000000"/>
              </a:solidFill>
            </a:endParaRPr>
          </a:p>
          <a:p>
            <a:pPr marL="45720" indent="0">
              <a:buNone/>
            </a:pPr>
            <a:endParaRPr lang="en-US" sz="2100" dirty="0">
              <a:solidFill>
                <a:srgbClr val="000000"/>
              </a:solidFill>
            </a:endParaRPr>
          </a:p>
          <a:p>
            <a:pPr marL="45720" indent="0">
              <a:buNone/>
            </a:pPr>
            <a:endParaRPr lang="en-US" sz="2100" dirty="0">
              <a:solidFill>
                <a:srgbClr val="000000"/>
              </a:solidFill>
            </a:endParaRPr>
          </a:p>
        </p:txBody>
      </p:sp>
    </p:spTree>
    <p:extLst>
      <p:ext uri="{BB962C8B-B14F-4D97-AF65-F5344CB8AC3E}">
        <p14:creationId xmlns:p14="http://schemas.microsoft.com/office/powerpoint/2010/main" val="38246706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l="3964" t="3964" r="3964" b="3964"/>
          <a:stretch>
            <a:fillRect/>
          </a:stretch>
        </p:blipFill>
        <p:spPr>
          <a:xfrm>
            <a:off x="0" y="1"/>
            <a:ext cx="9144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E3D49B59-738A-4C45-967B-EE3BA1E35817}"/>
              </a:ext>
            </a:extLst>
          </p:cNvPr>
          <p:cNvSpPr>
            <a:spLocks noGrp="1"/>
          </p:cNvSpPr>
          <p:nvPr>
            <p:ph type="title"/>
          </p:nvPr>
        </p:nvSpPr>
        <p:spPr>
          <a:xfrm>
            <a:off x="1963827" y="991262"/>
            <a:ext cx="5216343" cy="1066802"/>
          </a:xfrm>
        </p:spPr>
        <p:txBody>
          <a:bodyPr>
            <a:normAutofit/>
          </a:bodyPr>
          <a:lstStyle/>
          <a:p>
            <a:pPr algn="ctr"/>
            <a:r>
              <a:rPr lang="en-US" sz="4800" dirty="0">
                <a:solidFill>
                  <a:srgbClr val="FFFFFF"/>
                </a:solidFill>
              </a:rPr>
              <a:t>IDEA (Sec. 616)</a:t>
            </a:r>
            <a:br>
              <a:rPr lang="en-US" sz="4800" dirty="0">
                <a:solidFill>
                  <a:srgbClr val="FFFFFF"/>
                </a:solidFill>
              </a:rPr>
            </a:br>
            <a:r>
              <a:rPr lang="en-US" dirty="0">
                <a:solidFill>
                  <a:srgbClr val="FFFFFF"/>
                </a:solidFill>
              </a:rPr>
              <a:t>(continued)</a:t>
            </a:r>
          </a:p>
        </p:txBody>
      </p:sp>
      <p:sp>
        <p:nvSpPr>
          <p:cNvPr id="3" name="Content Placeholder 2">
            <a:extLst>
              <a:ext uri="{FF2B5EF4-FFF2-40B4-BE49-F238E27FC236}">
                <a16:creationId xmlns:a16="http://schemas.microsoft.com/office/drawing/2014/main" id="{0D8FAE46-AA18-4E09-9526-A82D713A35AE}"/>
              </a:ext>
            </a:extLst>
          </p:cNvPr>
          <p:cNvSpPr>
            <a:spLocks noGrp="1"/>
          </p:cNvSpPr>
          <p:nvPr>
            <p:ph idx="1"/>
          </p:nvPr>
        </p:nvSpPr>
        <p:spPr>
          <a:xfrm>
            <a:off x="1963827" y="2371725"/>
            <a:ext cx="5216343" cy="3038475"/>
          </a:xfrm>
        </p:spPr>
        <p:txBody>
          <a:bodyPr anchor="t">
            <a:normAutofit/>
          </a:bodyPr>
          <a:lstStyle/>
          <a:p>
            <a:pPr marL="0" lvl="0" indent="0">
              <a:buNone/>
            </a:pPr>
            <a:r>
              <a:rPr lang="en-US" sz="18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“(2) Focused Monitoring. </a:t>
            </a:r>
            <a:endParaRPr lang="en-US" sz="1800" dirty="0">
              <a:solidFill>
                <a:srgbClr val="FFFFFF"/>
              </a:solidFill>
              <a:latin typeface="Times New Roman" panose="02020603050405020304" pitchFamily="18" charset="0"/>
              <a:ea typeface="Times New Roman" panose="02020603050405020304" pitchFamily="18" charset="0"/>
            </a:endParaRPr>
          </a:p>
          <a:p>
            <a:pPr marL="219075" lvl="0" indent="0">
              <a:buNone/>
            </a:pPr>
            <a:r>
              <a:rPr lang="en-US" sz="1800" dirty="0">
                <a:solidFill>
                  <a:srgbClr val="FFFFFF"/>
                </a:solidFill>
                <a:latin typeface="Calibri" panose="020F0502020204030204" pitchFamily="34" charset="0"/>
                <a:ea typeface="Times New Roman" panose="02020603050405020304" pitchFamily="18" charset="0"/>
                <a:cs typeface="Times New Roman" panose="02020603050405020304" pitchFamily="18" charset="0"/>
              </a:rPr>
              <a:t>	</a:t>
            </a:r>
            <a:r>
              <a:rPr lang="en-US" sz="1800" dirty="0">
                <a:solidFill>
                  <a:srgbClr val="FFFFFF"/>
                </a:solidFill>
              </a:rPr>
              <a:t>The primary focus of Federal and State monitoring activities described in paragraph (1) shall be on -- (A) </a:t>
            </a:r>
            <a:r>
              <a:rPr lang="en-US" sz="1800" b="1" u="sng" dirty="0">
                <a:solidFill>
                  <a:srgbClr val="FFFFFF"/>
                </a:solidFill>
              </a:rPr>
              <a:t>improving educational results and functional outcomes for all children with disabilities</a:t>
            </a:r>
            <a:r>
              <a:rPr lang="en-US" sz="1800" dirty="0">
                <a:solidFill>
                  <a:srgbClr val="FFFFFF"/>
                </a:solidFill>
              </a:rPr>
              <a:t>; and (B) </a:t>
            </a:r>
            <a:r>
              <a:rPr lang="en-US" sz="1800" b="1" u="sng" dirty="0">
                <a:solidFill>
                  <a:srgbClr val="FFFFFF"/>
                </a:solidFill>
              </a:rPr>
              <a:t>ensuring that States meet the program requirements</a:t>
            </a:r>
            <a:r>
              <a:rPr lang="en-US" sz="1800" dirty="0">
                <a:solidFill>
                  <a:srgbClr val="FFFFFF"/>
                </a:solidFill>
              </a:rPr>
              <a:t> under this part, with a particular emphasis on those requirements that are most closely related to improving educational results for children with disabilities.”</a:t>
            </a:r>
          </a:p>
        </p:txBody>
      </p:sp>
      <p:sp>
        <p:nvSpPr>
          <p:cNvPr id="4" name="Slide Number Placeholder 3">
            <a:extLst>
              <a:ext uri="{FF2B5EF4-FFF2-40B4-BE49-F238E27FC236}">
                <a16:creationId xmlns:a16="http://schemas.microsoft.com/office/drawing/2014/main" id="{EB1781FB-1804-49C2-A957-4D5DDAE671C1}"/>
              </a:ext>
            </a:extLst>
          </p:cNvPr>
          <p:cNvSpPr>
            <a:spLocks noGrp="1"/>
          </p:cNvSpPr>
          <p:nvPr>
            <p:ph type="sldNum" sz="quarter" idx="12"/>
          </p:nvPr>
        </p:nvSpPr>
        <p:spPr>
          <a:xfrm>
            <a:off x="8119447" y="6223702"/>
            <a:ext cx="428046" cy="314067"/>
          </a:xfrm>
        </p:spPr>
        <p:txBody>
          <a:bodyPr>
            <a:normAutofit/>
          </a:bodyPr>
          <a:lstStyle/>
          <a:p>
            <a:pPr>
              <a:spcAft>
                <a:spcPts val="600"/>
              </a:spcAft>
            </a:pPr>
            <a:fld id="{C479D5F6-EDCB-402A-AC08-4943A1820E8F}" type="slidenum">
              <a:rPr lang="en-US" sz="900">
                <a:solidFill>
                  <a:srgbClr val="FFFFFF"/>
                </a:solidFill>
              </a:rPr>
              <a:pPr>
                <a:spcAft>
                  <a:spcPts val="600"/>
                </a:spcAft>
              </a:pPr>
              <a:t>4</a:t>
            </a:fld>
            <a:endParaRPr lang="en-US" sz="900">
              <a:solidFill>
                <a:srgbClr val="FFFFFF"/>
              </a:solidFill>
            </a:endParaRPr>
          </a:p>
        </p:txBody>
      </p:sp>
    </p:spTree>
    <p:custDataLst>
      <p:tags r:id="rId1"/>
    </p:custDataLst>
    <p:extLst>
      <p:ext uri="{BB962C8B-B14F-4D97-AF65-F5344CB8AC3E}">
        <p14:creationId xmlns:p14="http://schemas.microsoft.com/office/powerpoint/2010/main" val="275900776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28" y="521732"/>
            <a:ext cx="3639909" cy="1077218"/>
          </a:xfrm>
        </p:spPr>
        <p:txBody>
          <a:bodyPr>
            <a:normAutofit fontScale="90000"/>
          </a:bodyPr>
          <a:lstStyle/>
          <a:p>
            <a:r>
              <a:rPr lang="en-US" altLang="en-US" sz="3200" b="1" dirty="0">
                <a:latin typeface="Arial" charset="0"/>
              </a:rPr>
              <a:t>Components of General Supervision</a:t>
            </a:r>
            <a:endParaRPr lang="en-US" sz="3200" dirty="0"/>
          </a:p>
        </p:txBody>
      </p:sp>
      <p:grpSp>
        <p:nvGrpSpPr>
          <p:cNvPr id="3" name="Group 2" descr="Grouping of puzzle pieces"/>
          <p:cNvGrpSpPr/>
          <p:nvPr/>
        </p:nvGrpSpPr>
        <p:grpSpPr>
          <a:xfrm>
            <a:off x="1143000" y="87313"/>
            <a:ext cx="7438938" cy="6248955"/>
            <a:chOff x="1143000" y="87313"/>
            <a:chExt cx="8001000" cy="6759575"/>
          </a:xfrm>
        </p:grpSpPr>
        <p:pic>
          <p:nvPicPr>
            <p:cNvPr id="402434" name="Picture 1026" descr="PPP_CSHAP_CLP_Interlocking_Puzzle2_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87313"/>
              <a:ext cx="3048000" cy="2778125"/>
            </a:xfrm>
            <a:prstGeom prst="rect">
              <a:avLst/>
            </a:prstGeom>
            <a:noFill/>
            <a:extLst>
              <a:ext uri="{909E8E84-426E-40DD-AFC4-6F175D3DCCD1}">
                <a14:hiddenFill xmlns:a14="http://schemas.microsoft.com/office/drawing/2010/main">
                  <a:solidFill>
                    <a:srgbClr val="FFFFFF"/>
                  </a:solidFill>
                </a14:hiddenFill>
              </a:ext>
            </a:extLst>
          </p:spPr>
        </p:pic>
        <p:pic>
          <p:nvPicPr>
            <p:cNvPr id="402435" name="Picture 1027" descr="PPP_CSHAP_CLP_Interlocking_Puzzle2_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95250"/>
              <a:ext cx="312420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402436" name="Picture 1028" descr="PPP_CSHAP_CLP_Interlocking_Puzzle2_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4475" y="2051050"/>
              <a:ext cx="2992438" cy="2757488"/>
            </a:xfrm>
            <a:prstGeom prst="rect">
              <a:avLst/>
            </a:prstGeom>
            <a:noFill/>
            <a:extLst>
              <a:ext uri="{909E8E84-426E-40DD-AFC4-6F175D3DCCD1}">
                <a14:hiddenFill xmlns:a14="http://schemas.microsoft.com/office/drawing/2010/main">
                  <a:solidFill>
                    <a:srgbClr val="FFFFFF"/>
                  </a:solidFill>
                </a14:hiddenFill>
              </a:ext>
            </a:extLst>
          </p:spPr>
        </p:pic>
        <p:pic>
          <p:nvPicPr>
            <p:cNvPr id="402437" name="Picture 1029" descr="PPP_CSHAP_CLP_Interlocking_Puzzle2_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068513"/>
              <a:ext cx="3306763" cy="2747962"/>
            </a:xfrm>
            <a:prstGeom prst="rect">
              <a:avLst/>
            </a:prstGeom>
            <a:noFill/>
            <a:extLst>
              <a:ext uri="{909E8E84-426E-40DD-AFC4-6F175D3DCCD1}">
                <a14:hiddenFill xmlns:a14="http://schemas.microsoft.com/office/drawing/2010/main">
                  <a:solidFill>
                    <a:srgbClr val="FFFFFF"/>
                  </a:solidFill>
                </a14:hiddenFill>
              </a:ext>
            </a:extLst>
          </p:spPr>
        </p:pic>
        <p:pic>
          <p:nvPicPr>
            <p:cNvPr id="402438" name="Picture 1030" descr="PPP_CSHAP_CLP_Interlocking_Puzzle2_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038600"/>
              <a:ext cx="3365500" cy="2808288"/>
            </a:xfrm>
            <a:prstGeom prst="rect">
              <a:avLst/>
            </a:prstGeom>
            <a:noFill/>
            <a:extLst>
              <a:ext uri="{909E8E84-426E-40DD-AFC4-6F175D3DCCD1}">
                <a14:hiddenFill xmlns:a14="http://schemas.microsoft.com/office/drawing/2010/main">
                  <a:solidFill>
                    <a:srgbClr val="FFFFFF"/>
                  </a:solidFill>
                </a14:hiddenFill>
              </a:ext>
            </a:extLst>
          </p:spPr>
        </p:pic>
        <p:pic>
          <p:nvPicPr>
            <p:cNvPr id="402439" name="Picture 1031" descr="PPP_CSHAP_CLP_Interlocking_Puzzle2_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4151" y="4036218"/>
              <a:ext cx="3065462" cy="2789237"/>
            </a:xfrm>
            <a:prstGeom prst="rect">
              <a:avLst/>
            </a:prstGeom>
            <a:noFill/>
            <a:extLst>
              <a:ext uri="{909E8E84-426E-40DD-AFC4-6F175D3DCCD1}">
                <a14:hiddenFill xmlns:a14="http://schemas.microsoft.com/office/drawing/2010/main">
                  <a:solidFill>
                    <a:srgbClr val="FFFFFF"/>
                  </a:solidFill>
                </a14:hiddenFill>
              </a:ext>
            </a:extLst>
          </p:spPr>
        </p:pic>
        <p:pic>
          <p:nvPicPr>
            <p:cNvPr id="402440" name="Picture 1032" descr="PPP_CSHAP_CLP_Interlocking_Puzzle2_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83275" y="1981200"/>
              <a:ext cx="3108325" cy="2835275"/>
            </a:xfrm>
            <a:prstGeom prst="rect">
              <a:avLst/>
            </a:prstGeom>
            <a:noFill/>
            <a:extLst>
              <a:ext uri="{909E8E84-426E-40DD-AFC4-6F175D3DCCD1}">
                <a14:hiddenFill xmlns:a14="http://schemas.microsoft.com/office/drawing/2010/main">
                  <a:solidFill>
                    <a:srgbClr val="FFFFFF"/>
                  </a:solidFill>
                </a14:hiddenFill>
              </a:ext>
            </a:extLst>
          </p:spPr>
        </p:pic>
        <p:pic>
          <p:nvPicPr>
            <p:cNvPr id="402441" name="Picture 1033" descr="PPP_CSHAP_CLP_Interlocking_Puzzle2_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43563" y="4013995"/>
              <a:ext cx="3151187" cy="2743200"/>
            </a:xfrm>
            <a:prstGeom prst="rect">
              <a:avLst/>
            </a:prstGeom>
            <a:noFill/>
            <a:extLst>
              <a:ext uri="{909E8E84-426E-40DD-AFC4-6F175D3DCCD1}">
                <a14:hiddenFill xmlns:a14="http://schemas.microsoft.com/office/drawing/2010/main">
                  <a:solidFill>
                    <a:srgbClr val="FFFFFF"/>
                  </a:solidFill>
                </a14:hiddenFill>
              </a:ext>
            </a:extLst>
          </p:spPr>
        </p:pic>
        <p:sp>
          <p:nvSpPr>
            <p:cNvPr id="402442" name="Text Box 1034"/>
            <p:cNvSpPr txBox="1">
              <a:spLocks noChangeArrowheads="1"/>
            </p:cNvSpPr>
            <p:nvPr/>
          </p:nvSpPr>
          <p:spPr bwMode="auto">
            <a:xfrm>
              <a:off x="4376738" y="684213"/>
              <a:ext cx="171926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Arial" charset="0"/>
                </a:rPr>
                <a:t>State Performance Plan</a:t>
              </a:r>
            </a:p>
          </p:txBody>
        </p:sp>
        <p:sp>
          <p:nvSpPr>
            <p:cNvPr id="402443" name="Text Box 1035"/>
            <p:cNvSpPr txBox="1">
              <a:spLocks noChangeArrowheads="1"/>
            </p:cNvSpPr>
            <p:nvPr/>
          </p:nvSpPr>
          <p:spPr bwMode="auto">
            <a:xfrm>
              <a:off x="6400800" y="609600"/>
              <a:ext cx="1905000" cy="112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latin typeface="Arial" charset="0"/>
                </a:rPr>
                <a:t>Policies, Procedures, and Effective Implementation</a:t>
              </a:r>
            </a:p>
          </p:txBody>
        </p:sp>
        <p:sp>
          <p:nvSpPr>
            <p:cNvPr id="402444" name="Text Box 1036"/>
            <p:cNvSpPr txBox="1">
              <a:spLocks noChangeArrowheads="1"/>
            </p:cNvSpPr>
            <p:nvPr/>
          </p:nvSpPr>
          <p:spPr bwMode="auto">
            <a:xfrm>
              <a:off x="6475413" y="2678113"/>
              <a:ext cx="157321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Arial" charset="0"/>
                </a:rPr>
                <a:t>Data on Processes and Results</a:t>
              </a:r>
            </a:p>
          </p:txBody>
        </p:sp>
        <p:sp>
          <p:nvSpPr>
            <p:cNvPr id="402445" name="Text Box 1037"/>
            <p:cNvSpPr txBox="1">
              <a:spLocks noChangeArrowheads="1"/>
            </p:cNvSpPr>
            <p:nvPr/>
          </p:nvSpPr>
          <p:spPr bwMode="auto">
            <a:xfrm>
              <a:off x="6238875" y="4489450"/>
              <a:ext cx="18097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latin typeface="Arial" charset="0"/>
                </a:rPr>
                <a:t>Targeted Technical Assistance &amp; Professional Development</a:t>
              </a:r>
            </a:p>
          </p:txBody>
        </p:sp>
        <p:sp>
          <p:nvSpPr>
            <p:cNvPr id="402446" name="Text Box 1038"/>
            <p:cNvSpPr txBox="1">
              <a:spLocks noChangeArrowheads="1"/>
            </p:cNvSpPr>
            <p:nvPr/>
          </p:nvSpPr>
          <p:spPr bwMode="auto">
            <a:xfrm>
              <a:off x="4191000" y="4659313"/>
              <a:ext cx="14954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Arial" charset="0"/>
                </a:rPr>
                <a:t>Effective Dispute Resolution</a:t>
              </a:r>
            </a:p>
          </p:txBody>
        </p:sp>
        <p:sp>
          <p:nvSpPr>
            <p:cNvPr id="402447" name="Text Box 1039"/>
            <p:cNvSpPr txBox="1">
              <a:spLocks noChangeArrowheads="1"/>
            </p:cNvSpPr>
            <p:nvPr/>
          </p:nvSpPr>
          <p:spPr bwMode="auto">
            <a:xfrm>
              <a:off x="1828800" y="2665413"/>
              <a:ext cx="18891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Arial" charset="0"/>
                </a:rPr>
                <a:t>Integrated Monitoring Activities</a:t>
              </a:r>
            </a:p>
          </p:txBody>
        </p:sp>
        <p:sp>
          <p:nvSpPr>
            <p:cNvPr id="402448" name="Text Box 1040"/>
            <p:cNvSpPr txBox="1">
              <a:spLocks noChangeArrowheads="1"/>
            </p:cNvSpPr>
            <p:nvPr/>
          </p:nvSpPr>
          <p:spPr bwMode="auto">
            <a:xfrm>
              <a:off x="1600200" y="4478338"/>
              <a:ext cx="20462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Arial" charset="0"/>
                </a:rPr>
                <a:t>Improvement, Correction, Incentives &amp; Sanctions</a:t>
              </a:r>
            </a:p>
          </p:txBody>
        </p:sp>
        <p:sp>
          <p:nvSpPr>
            <p:cNvPr id="402451" name="Text Box 1043"/>
            <p:cNvSpPr txBox="1">
              <a:spLocks noChangeArrowheads="1"/>
            </p:cNvSpPr>
            <p:nvPr/>
          </p:nvSpPr>
          <p:spPr bwMode="auto">
            <a:xfrm>
              <a:off x="4038600" y="2819400"/>
              <a:ext cx="18764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1">
                  <a:latin typeface="Arial" charset="0"/>
                </a:rPr>
                <a:t>Fiscal Management</a:t>
              </a:r>
            </a:p>
          </p:txBody>
        </p:sp>
      </p:grpSp>
      <p:sp>
        <p:nvSpPr>
          <p:cNvPr id="19" name="Footer Placeholder 1"/>
          <p:cNvSpPr>
            <a:spLocks noGrp="1"/>
          </p:cNvSpPr>
          <p:nvPr>
            <p:ph type="ftr" sz="quarter" idx="10"/>
          </p:nvPr>
        </p:nvSpPr>
        <p:spPr bwMode="auto">
          <a:xfrm>
            <a:off x="2743200" y="61722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ctr" rtl="0" fontAlgn="base">
              <a:spcBef>
                <a:spcPct val="0"/>
              </a:spcBef>
              <a:spcAft>
                <a:spcPct val="0"/>
              </a:spcAft>
              <a:defRPr sz="1200" i="1"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r>
              <a:rPr lang="en-US" altLang="en-US" dirty="0"/>
              <a:t>Building the Legacy 2004</a:t>
            </a:r>
          </a:p>
        </p:txBody>
      </p:sp>
      <p:sp>
        <p:nvSpPr>
          <p:cNvPr id="21" name="Date Placeholder 3"/>
          <p:cNvSpPr>
            <a:spLocks noGrp="1"/>
          </p:cNvSpPr>
          <p:nvPr>
            <p:ph type="dt" sz="quarter" idx="12"/>
          </p:nvPr>
        </p:nvSpPr>
        <p:spPr>
          <a:xfrm>
            <a:off x="160292" y="6172200"/>
            <a:ext cx="2057400" cy="365125"/>
          </a:xfrm>
        </p:spPr>
        <p:txBody>
          <a:bodyPr/>
          <a:lstStyle/>
          <a:p>
            <a:r>
              <a:rPr lang="en-US" altLang="en-US" sz="1050" dirty="0"/>
              <a:t>U.S. Department of Education</a:t>
            </a:r>
          </a:p>
          <a:p>
            <a:r>
              <a:rPr lang="en-US" altLang="en-US" sz="1050" dirty="0"/>
              <a:t>Office of Special </a:t>
            </a:r>
          </a:p>
          <a:p>
            <a:r>
              <a:rPr lang="en-US" altLang="en-US" sz="1050" dirty="0"/>
              <a:t>Education Programs</a:t>
            </a:r>
          </a:p>
        </p:txBody>
      </p:sp>
      <p:sp>
        <p:nvSpPr>
          <p:cNvPr id="20" name="Slide Number Placeholder 2"/>
          <p:cNvSpPr>
            <a:spLocks noGrp="1"/>
          </p:cNvSpPr>
          <p:nvPr>
            <p:ph type="sldNum" sz="quarter" idx="11"/>
          </p:nvPr>
        </p:nvSpPr>
        <p:spPr bwMode="auto">
          <a:xfrm>
            <a:off x="70199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a:lstStyle>
          <a:p>
            <a:fld id="{8099F725-862B-4484-8A2B-56923A884CDD}" type="slidenum">
              <a:rPr lang="en-US" altLang="en-US" smtClean="0"/>
              <a:pPr/>
              <a:t>5</a:t>
            </a:fld>
            <a:endParaRPr lang="en-US"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C39F83B-3C47-4334-BCA4-C43BC1953C75}"/>
              </a:ext>
            </a:extLst>
          </p:cNvPr>
          <p:cNvSpPr>
            <a:spLocks noGrp="1"/>
          </p:cNvSpPr>
          <p:nvPr>
            <p:ph type="title"/>
          </p:nvPr>
        </p:nvSpPr>
        <p:spPr>
          <a:xfrm>
            <a:off x="884419" y="826680"/>
            <a:ext cx="7375161" cy="1325563"/>
          </a:xfrm>
        </p:spPr>
        <p:txBody>
          <a:bodyPr>
            <a:normAutofit/>
          </a:bodyPr>
          <a:lstStyle/>
          <a:p>
            <a:pPr algn="ctr"/>
            <a:r>
              <a:rPr lang="en-US" sz="3500" dirty="0">
                <a:solidFill>
                  <a:srgbClr val="FFFFFF"/>
                </a:solidFill>
              </a:rPr>
              <a:t>What is Results Driven Accountability?</a:t>
            </a:r>
          </a:p>
        </p:txBody>
      </p:sp>
      <p:sp>
        <p:nvSpPr>
          <p:cNvPr id="3" name="Content Placeholder 2">
            <a:extLst>
              <a:ext uri="{FF2B5EF4-FFF2-40B4-BE49-F238E27FC236}">
                <a16:creationId xmlns:a16="http://schemas.microsoft.com/office/drawing/2014/main" id="{6787CE92-6304-498C-AEB7-93427A3FDCCA}"/>
              </a:ext>
            </a:extLst>
          </p:cNvPr>
          <p:cNvSpPr>
            <a:spLocks noGrp="1"/>
          </p:cNvSpPr>
          <p:nvPr>
            <p:ph idx="1"/>
          </p:nvPr>
        </p:nvSpPr>
        <p:spPr>
          <a:xfrm>
            <a:off x="884419" y="3657025"/>
            <a:ext cx="7375161" cy="1663588"/>
          </a:xfrm>
        </p:spPr>
        <p:txBody>
          <a:bodyPr>
            <a:normAutofit/>
          </a:bodyPr>
          <a:lstStyle/>
          <a:p>
            <a:pPr marL="0" indent="0">
              <a:buNone/>
            </a:pPr>
            <a:r>
              <a:rPr lang="en-US" dirty="0">
                <a:solidFill>
                  <a:srgbClr val="000000"/>
                </a:solidFill>
              </a:rPr>
              <a:t>Results Driven Accountability (RDA) is the accountability system in which general supervision and monitoring operates, with an emphasis on </a:t>
            </a:r>
            <a:r>
              <a:rPr lang="en-US" u="sng" dirty="0">
                <a:solidFill>
                  <a:srgbClr val="000000"/>
                </a:solidFill>
              </a:rPr>
              <a:t>compliance</a:t>
            </a:r>
            <a:r>
              <a:rPr lang="en-US" dirty="0">
                <a:solidFill>
                  <a:srgbClr val="000000"/>
                </a:solidFill>
              </a:rPr>
              <a:t> </a:t>
            </a:r>
            <a:r>
              <a:rPr lang="en-US" i="1" dirty="0">
                <a:solidFill>
                  <a:srgbClr val="000000"/>
                </a:solidFill>
              </a:rPr>
              <a:t>as well as </a:t>
            </a:r>
            <a:r>
              <a:rPr lang="en-US" u="sng" dirty="0">
                <a:solidFill>
                  <a:srgbClr val="000000"/>
                </a:solidFill>
              </a:rPr>
              <a:t>academic results </a:t>
            </a:r>
            <a:r>
              <a:rPr lang="en-US" dirty="0">
                <a:solidFill>
                  <a:srgbClr val="000000"/>
                </a:solidFill>
              </a:rPr>
              <a:t>of students with disabilities.</a:t>
            </a:r>
          </a:p>
          <a:p>
            <a:endParaRPr lang="en-US" sz="1700" dirty="0">
              <a:solidFill>
                <a:srgbClr val="000000"/>
              </a:solidFill>
            </a:endParaRPr>
          </a:p>
        </p:txBody>
      </p:sp>
      <p:sp>
        <p:nvSpPr>
          <p:cNvPr id="4" name="Slide Number Placeholder 3">
            <a:extLst>
              <a:ext uri="{FF2B5EF4-FFF2-40B4-BE49-F238E27FC236}">
                <a16:creationId xmlns:a16="http://schemas.microsoft.com/office/drawing/2014/main" id="{41BFE0E2-A03C-44AE-A429-B5AB5FE2BFE9}"/>
              </a:ext>
            </a:extLst>
          </p:cNvPr>
          <p:cNvSpPr>
            <a:spLocks noGrp="1"/>
          </p:cNvSpPr>
          <p:nvPr>
            <p:ph type="sldNum" sz="quarter" idx="12"/>
          </p:nvPr>
        </p:nvSpPr>
        <p:spPr>
          <a:xfrm>
            <a:off x="8119447" y="6223702"/>
            <a:ext cx="428046" cy="314067"/>
          </a:xfrm>
        </p:spPr>
        <p:txBody>
          <a:bodyPr>
            <a:normAutofit/>
          </a:bodyPr>
          <a:lstStyle/>
          <a:p>
            <a:pPr>
              <a:spcAft>
                <a:spcPts val="600"/>
              </a:spcAft>
            </a:pPr>
            <a:fld id="{C479D5F6-EDCB-402A-AC08-4943A1820E8F}" type="slidenum">
              <a:rPr lang="en-US" sz="900">
                <a:solidFill>
                  <a:srgbClr val="898989"/>
                </a:solidFill>
              </a:rPr>
              <a:pPr>
                <a:spcAft>
                  <a:spcPts val="600"/>
                </a:spcAft>
              </a:pPr>
              <a:t>6</a:t>
            </a:fld>
            <a:endParaRPr lang="en-US" sz="900">
              <a:solidFill>
                <a:srgbClr val="898989"/>
              </a:solidFill>
            </a:endParaRPr>
          </a:p>
        </p:txBody>
      </p:sp>
    </p:spTree>
    <p:extLst>
      <p:ext uri="{BB962C8B-B14F-4D97-AF65-F5344CB8AC3E}">
        <p14:creationId xmlns:p14="http://schemas.microsoft.com/office/powerpoint/2010/main" val="256544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F1B26F-F682-4AF2-9E28-C9A6C9D0CA86}"/>
              </a:ext>
            </a:extLst>
          </p:cNvPr>
          <p:cNvSpPr>
            <a:spLocks noGrp="1"/>
          </p:cNvSpPr>
          <p:nvPr>
            <p:ph type="title"/>
          </p:nvPr>
        </p:nvSpPr>
        <p:spPr>
          <a:xfrm>
            <a:off x="884419" y="826680"/>
            <a:ext cx="7375161" cy="1325563"/>
          </a:xfrm>
        </p:spPr>
        <p:txBody>
          <a:bodyPr>
            <a:normAutofit fontScale="90000"/>
          </a:bodyPr>
          <a:lstStyle/>
          <a:p>
            <a:pPr algn="ctr"/>
            <a:r>
              <a:rPr lang="en-US" sz="3500" dirty="0">
                <a:solidFill>
                  <a:srgbClr val="FFFFFF"/>
                </a:solidFill>
              </a:rPr>
              <a:t>Meet the</a:t>
            </a:r>
            <a:br>
              <a:rPr lang="en-US" sz="3500" dirty="0">
                <a:solidFill>
                  <a:srgbClr val="FFFFFF"/>
                </a:solidFill>
              </a:rPr>
            </a:br>
            <a:r>
              <a:rPr lang="en-US" sz="3500" dirty="0">
                <a:solidFill>
                  <a:srgbClr val="FFFFFF"/>
                </a:solidFill>
              </a:rPr>
              <a:t>Results Driven Accountability Team</a:t>
            </a:r>
          </a:p>
        </p:txBody>
      </p:sp>
      <p:sp>
        <p:nvSpPr>
          <p:cNvPr id="3" name="Content Placeholder 2">
            <a:extLst>
              <a:ext uri="{FF2B5EF4-FFF2-40B4-BE49-F238E27FC236}">
                <a16:creationId xmlns:a16="http://schemas.microsoft.com/office/drawing/2014/main" id="{2F79A149-398C-42FA-95D9-17394E7CC136}"/>
              </a:ext>
            </a:extLst>
          </p:cNvPr>
          <p:cNvSpPr>
            <a:spLocks noGrp="1"/>
          </p:cNvSpPr>
          <p:nvPr>
            <p:ph idx="1"/>
          </p:nvPr>
        </p:nvSpPr>
        <p:spPr>
          <a:xfrm>
            <a:off x="884419" y="3092969"/>
            <a:ext cx="7375161" cy="3052191"/>
          </a:xfrm>
        </p:spPr>
        <p:txBody>
          <a:bodyPr>
            <a:normAutofit fontScale="92500"/>
          </a:bodyPr>
          <a:lstStyle/>
          <a:p>
            <a:r>
              <a:rPr lang="en-US" dirty="0">
                <a:solidFill>
                  <a:srgbClr val="000000"/>
                </a:solidFill>
              </a:rPr>
              <a:t>Kerry Whitmore</a:t>
            </a:r>
          </a:p>
          <a:p>
            <a:pPr lvl="1"/>
            <a:r>
              <a:rPr lang="en-US" dirty="0">
                <a:solidFill>
                  <a:srgbClr val="000000"/>
                </a:solidFill>
              </a:rPr>
              <a:t>Supervisor, General Supervision and Monitoring</a:t>
            </a:r>
          </a:p>
          <a:p>
            <a:r>
              <a:rPr lang="en-US" dirty="0">
                <a:solidFill>
                  <a:srgbClr val="000000"/>
                </a:solidFill>
              </a:rPr>
              <a:t>Becky O’Malley</a:t>
            </a:r>
          </a:p>
          <a:p>
            <a:pPr lvl="1"/>
            <a:r>
              <a:rPr lang="en-US" dirty="0">
                <a:solidFill>
                  <a:srgbClr val="000000"/>
                </a:solidFill>
              </a:rPr>
              <a:t>Special Education Monitoring and Technical Assistance Consultant</a:t>
            </a:r>
          </a:p>
          <a:p>
            <a:r>
              <a:rPr lang="en-US" dirty="0">
                <a:solidFill>
                  <a:srgbClr val="000000"/>
                </a:solidFill>
              </a:rPr>
              <a:t>Megan Tannozzini</a:t>
            </a:r>
          </a:p>
          <a:p>
            <a:pPr lvl="1"/>
            <a:r>
              <a:rPr lang="en-US" dirty="0">
                <a:solidFill>
                  <a:srgbClr val="000000"/>
                </a:solidFill>
              </a:rPr>
              <a:t>Special Education Monitoring and Technical Assistance Consultant</a:t>
            </a:r>
          </a:p>
          <a:p>
            <a:r>
              <a:rPr lang="en-US" dirty="0">
                <a:solidFill>
                  <a:srgbClr val="000000"/>
                </a:solidFill>
              </a:rPr>
              <a:t>To be hired!</a:t>
            </a:r>
          </a:p>
          <a:p>
            <a:r>
              <a:rPr lang="en-US" dirty="0">
                <a:solidFill>
                  <a:srgbClr val="000000"/>
                </a:solidFill>
              </a:rPr>
              <a:t>Cindy Petersen, Program Support</a:t>
            </a:r>
          </a:p>
        </p:txBody>
      </p:sp>
      <p:sp>
        <p:nvSpPr>
          <p:cNvPr id="4" name="Slide Number Placeholder 3">
            <a:extLst>
              <a:ext uri="{FF2B5EF4-FFF2-40B4-BE49-F238E27FC236}">
                <a16:creationId xmlns:a16="http://schemas.microsoft.com/office/drawing/2014/main" id="{BE9918A3-20C0-4721-B74C-E2F3CF109632}"/>
              </a:ext>
            </a:extLst>
          </p:cNvPr>
          <p:cNvSpPr>
            <a:spLocks noGrp="1"/>
          </p:cNvSpPr>
          <p:nvPr>
            <p:ph type="sldNum" sz="quarter" idx="12"/>
          </p:nvPr>
        </p:nvSpPr>
        <p:spPr>
          <a:xfrm>
            <a:off x="8119447" y="6223702"/>
            <a:ext cx="428046" cy="314067"/>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9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en-US" sz="9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818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15B96916-130F-42B3-94FC-64E43B9A9540}"/>
              </a:ext>
            </a:extLst>
          </p:cNvPr>
          <p:cNvSpPr>
            <a:spLocks noGrp="1"/>
          </p:cNvSpPr>
          <p:nvPr>
            <p:ph type="ctrTitle"/>
          </p:nvPr>
        </p:nvSpPr>
        <p:spPr>
          <a:xfrm>
            <a:off x="2284026" y="2043663"/>
            <a:ext cx="4578895" cy="2031055"/>
          </a:xfrm>
        </p:spPr>
        <p:txBody>
          <a:bodyPr vert="horz" lIns="91440" tIns="45720" rIns="91440" bIns="45720" rtlCol="0" anchor="b">
            <a:normAutofit/>
          </a:bodyPr>
          <a:lstStyle/>
          <a:p>
            <a:r>
              <a:rPr lang="en-US" sz="6000" kern="1200">
                <a:solidFill>
                  <a:srgbClr val="FFFFFF"/>
                </a:solidFill>
                <a:latin typeface="+mj-lt"/>
                <a:ea typeface="+mj-ea"/>
                <a:cs typeface="+mj-cs"/>
              </a:rPr>
              <a:t>What does RDA monitor?</a:t>
            </a:r>
          </a:p>
        </p:txBody>
      </p:sp>
      <p:sp>
        <p:nvSpPr>
          <p:cNvPr id="3" name="Slide Number Placeholder 2">
            <a:extLst>
              <a:ext uri="{FF2B5EF4-FFF2-40B4-BE49-F238E27FC236}">
                <a16:creationId xmlns:a16="http://schemas.microsoft.com/office/drawing/2014/main" id="{0FF147D5-5824-4C35-9EC8-C2BD295348D9}"/>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algn="r">
              <a:spcAft>
                <a:spcPts val="600"/>
              </a:spcAft>
            </a:pPr>
            <a:fld id="{C479D5F6-EDCB-402A-AC08-4943A1820E8F}" type="slidenum">
              <a:rPr lang="en-US" sz="900">
                <a:solidFill>
                  <a:srgbClr val="898989"/>
                </a:solidFill>
              </a:rPr>
              <a:pPr algn="r">
                <a:spcAft>
                  <a:spcPts val="600"/>
                </a:spcAft>
              </a:pPr>
              <a:t>8</a:t>
            </a:fld>
            <a:endParaRPr lang="en-US" sz="900">
              <a:solidFill>
                <a:srgbClr val="898989"/>
              </a:solidFill>
            </a:endParaRPr>
          </a:p>
        </p:txBody>
      </p:sp>
    </p:spTree>
    <p:extLst>
      <p:ext uri="{BB962C8B-B14F-4D97-AF65-F5344CB8AC3E}">
        <p14:creationId xmlns:p14="http://schemas.microsoft.com/office/powerpoint/2010/main" val="369143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F1B26F-F682-4AF2-9E28-C9A6C9D0CA86}"/>
              </a:ext>
            </a:extLst>
          </p:cNvPr>
          <p:cNvSpPr>
            <a:spLocks noGrp="1"/>
          </p:cNvSpPr>
          <p:nvPr>
            <p:ph type="title"/>
          </p:nvPr>
        </p:nvSpPr>
        <p:spPr>
          <a:xfrm>
            <a:off x="884419" y="826680"/>
            <a:ext cx="7375161" cy="1325563"/>
          </a:xfrm>
        </p:spPr>
        <p:txBody>
          <a:bodyPr>
            <a:normAutofit/>
          </a:bodyPr>
          <a:lstStyle/>
          <a:p>
            <a:pPr algn="ctr"/>
            <a:r>
              <a:rPr lang="en-US" sz="3500">
                <a:solidFill>
                  <a:srgbClr val="FFFFFF"/>
                </a:solidFill>
              </a:rPr>
              <a:t>State Performance Plan/Annual Performance Report (SPP/APR)</a:t>
            </a:r>
          </a:p>
        </p:txBody>
      </p:sp>
      <p:sp>
        <p:nvSpPr>
          <p:cNvPr id="3" name="Content Placeholder 2">
            <a:extLst>
              <a:ext uri="{FF2B5EF4-FFF2-40B4-BE49-F238E27FC236}">
                <a16:creationId xmlns:a16="http://schemas.microsoft.com/office/drawing/2014/main" id="{2F79A149-398C-42FA-95D9-17394E7CC136}"/>
              </a:ext>
            </a:extLst>
          </p:cNvPr>
          <p:cNvSpPr>
            <a:spLocks noGrp="1"/>
          </p:cNvSpPr>
          <p:nvPr>
            <p:ph idx="1"/>
          </p:nvPr>
        </p:nvSpPr>
        <p:spPr>
          <a:xfrm>
            <a:off x="884419" y="3092969"/>
            <a:ext cx="7375161" cy="3052191"/>
          </a:xfrm>
        </p:spPr>
        <p:txBody>
          <a:bodyPr>
            <a:normAutofit/>
          </a:bodyPr>
          <a:lstStyle/>
          <a:p>
            <a:pPr marL="0" indent="0">
              <a:buNone/>
            </a:pPr>
            <a:r>
              <a:rPr lang="en-US" sz="1400" dirty="0">
                <a:solidFill>
                  <a:srgbClr val="000000"/>
                </a:solidFill>
              </a:rPr>
              <a:t>The State Performance Plan is Colorado's plan (submitted to the US Department of Education, Office of Special Education Programs (OSEP) that evaluates the State's efforts to implement the requirements and purposes of Part B of the IDEA and how the State will improve the implementation of IDEA Part B. </a:t>
            </a:r>
          </a:p>
          <a:p>
            <a:pPr marL="0" indent="0">
              <a:buNone/>
            </a:pPr>
            <a:endParaRPr lang="en-US" sz="1400" dirty="0">
              <a:solidFill>
                <a:srgbClr val="000000"/>
              </a:solidFill>
            </a:endParaRPr>
          </a:p>
          <a:p>
            <a:pPr marL="0" indent="0">
              <a:buNone/>
            </a:pPr>
            <a:r>
              <a:rPr lang="en-US" sz="1400" dirty="0">
                <a:solidFill>
                  <a:srgbClr val="000000"/>
                </a:solidFill>
              </a:rPr>
              <a:t>The SPP contains measurable and rigorous targets in 17 indicators that were established by the US Department of Education. These indicators fall into three monitoring priority areas identified by OSEP:</a:t>
            </a:r>
          </a:p>
          <a:p>
            <a:r>
              <a:rPr lang="en-US" sz="1400" dirty="0">
                <a:solidFill>
                  <a:srgbClr val="000000"/>
                </a:solidFill>
              </a:rPr>
              <a:t>Provision of a Free, Appropriate Public Education (FAPE) in the least restrictive environment (LRE)</a:t>
            </a:r>
          </a:p>
          <a:p>
            <a:r>
              <a:rPr lang="en-US" sz="1400" dirty="0">
                <a:solidFill>
                  <a:srgbClr val="000000"/>
                </a:solidFill>
              </a:rPr>
              <a:t>State engagement in general supervision, including child find, effective monitoring, the use of resolution meetings, mediation, and a system of transition services</a:t>
            </a:r>
          </a:p>
          <a:p>
            <a:r>
              <a:rPr lang="en-US" sz="1400" dirty="0">
                <a:solidFill>
                  <a:srgbClr val="000000"/>
                </a:solidFill>
              </a:rPr>
              <a:t>Disproportionate representation of racial and ethnic groups in special education and related services, to the extent the representation is the result of inappropriate identification</a:t>
            </a:r>
          </a:p>
          <a:p>
            <a:endParaRPr lang="en-US" sz="1300" dirty="0">
              <a:solidFill>
                <a:srgbClr val="000000"/>
              </a:solidFill>
            </a:endParaRPr>
          </a:p>
        </p:txBody>
      </p:sp>
      <p:sp>
        <p:nvSpPr>
          <p:cNvPr id="4" name="Slide Number Placeholder 3">
            <a:extLst>
              <a:ext uri="{FF2B5EF4-FFF2-40B4-BE49-F238E27FC236}">
                <a16:creationId xmlns:a16="http://schemas.microsoft.com/office/drawing/2014/main" id="{BE9918A3-20C0-4721-B74C-E2F3CF109632}"/>
              </a:ext>
            </a:extLst>
          </p:cNvPr>
          <p:cNvSpPr>
            <a:spLocks noGrp="1"/>
          </p:cNvSpPr>
          <p:nvPr>
            <p:ph type="sldNum" sz="quarter" idx="12"/>
          </p:nvPr>
        </p:nvSpPr>
        <p:spPr>
          <a:xfrm>
            <a:off x="8119447" y="6223702"/>
            <a:ext cx="428046" cy="314067"/>
          </a:xfrm>
        </p:spPr>
        <p:txBody>
          <a:bodyPr>
            <a:normAutofit/>
          </a:bodyPr>
          <a:lstStyle/>
          <a:p>
            <a:pPr>
              <a:spcAft>
                <a:spcPts val="600"/>
              </a:spcAft>
            </a:pPr>
            <a:fld id="{C479D5F6-EDCB-402A-AC08-4943A1820E8F}" type="slidenum">
              <a:rPr lang="en-US" sz="900">
                <a:solidFill>
                  <a:srgbClr val="898989"/>
                </a:solidFill>
              </a:rPr>
              <a:pPr>
                <a:spcAft>
                  <a:spcPts val="600"/>
                </a:spcAft>
              </a:pPr>
              <a:t>9</a:t>
            </a:fld>
            <a:endParaRPr lang="en-US" sz="900">
              <a:solidFill>
                <a:srgbClr val="898989"/>
              </a:solidFill>
            </a:endParaRPr>
          </a:p>
        </p:txBody>
      </p:sp>
    </p:spTree>
    <p:extLst>
      <p:ext uri="{BB962C8B-B14F-4D97-AF65-F5344CB8AC3E}">
        <p14:creationId xmlns:p14="http://schemas.microsoft.com/office/powerpoint/2010/main" val="1494715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IMING" val="|10.6|10.9|7|6|3.2"/>
</p:tagLst>
</file>

<file path=ppt/tags/tag8.xml><?xml version="1.0" encoding="utf-8"?>
<p:tagLst xmlns:a="http://schemas.openxmlformats.org/drawingml/2006/main" xmlns:r="http://schemas.openxmlformats.org/officeDocument/2006/relationships" xmlns:p="http://schemas.openxmlformats.org/presentationml/2006/main">
  <p:tag name="TIMING" val="|152"/>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4608</TotalTime>
  <Words>3643</Words>
  <Application>Microsoft Office PowerPoint</Application>
  <PresentationFormat>On-screen Show (4:3)</PresentationFormat>
  <Paragraphs>359</Paragraphs>
  <Slides>30</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Calibri Light</vt:lpstr>
      <vt:lpstr>Museo Slab 500</vt:lpstr>
      <vt:lpstr>Times New Roman</vt:lpstr>
      <vt:lpstr>Trebuchet MS</vt:lpstr>
      <vt:lpstr>Verdana</vt:lpstr>
      <vt:lpstr>Wingdings</vt:lpstr>
      <vt:lpstr>Office Theme</vt:lpstr>
      <vt:lpstr>General Supervision and Monitoring</vt:lpstr>
      <vt:lpstr>What is General Supervision and Monitoring?</vt:lpstr>
      <vt:lpstr>IDEA (Sec. 616)</vt:lpstr>
      <vt:lpstr>IDEA (Sec. 616) (continued)</vt:lpstr>
      <vt:lpstr>Components of General Supervision</vt:lpstr>
      <vt:lpstr>What is Results Driven Accountability?</vt:lpstr>
      <vt:lpstr>Meet the Results Driven Accountability Team</vt:lpstr>
      <vt:lpstr>What does RDA monitor?</vt:lpstr>
      <vt:lpstr>State Performance Plan/Annual Performance Report (SPP/APR)</vt:lpstr>
      <vt:lpstr>SPP Indicators</vt:lpstr>
      <vt:lpstr>What happens when a District/AU fails to meet an indicator?</vt:lpstr>
      <vt:lpstr>State Determination Ratings</vt:lpstr>
      <vt:lpstr>What rating did Colorado receive in 2021?</vt:lpstr>
      <vt:lpstr>Does each District/Administrative Unit receive a rating?</vt:lpstr>
      <vt:lpstr>Annual District/AU Determinations </vt:lpstr>
      <vt:lpstr>Compliance Matrix</vt:lpstr>
      <vt:lpstr>Summary Page</vt:lpstr>
      <vt:lpstr>2020 AU Determinations</vt:lpstr>
      <vt:lpstr>2021 AU Determinations</vt:lpstr>
      <vt:lpstr>Where does the data come from?</vt:lpstr>
      <vt:lpstr>Resource</vt:lpstr>
      <vt:lpstr>News! </vt:lpstr>
      <vt:lpstr>Significant Disproportionality</vt:lpstr>
      <vt:lpstr>What is significant disproportionality?</vt:lpstr>
      <vt:lpstr>Significant Disproportionality Categories </vt:lpstr>
      <vt:lpstr>Status report AUs receive in May &amp; Nov</vt:lpstr>
      <vt:lpstr>What happens when an AU is significantly disproportionate? </vt:lpstr>
      <vt:lpstr>More info about significant disproportionality</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Supervision and Monitoring</dc:title>
  <dc:creator>Whitmore, Kerry</dc:creator>
  <cp:lastModifiedBy>Timmerman, Amanda</cp:lastModifiedBy>
  <cp:revision>8</cp:revision>
  <dcterms:created xsi:type="dcterms:W3CDTF">2020-07-31T23:58:25Z</dcterms:created>
  <dcterms:modified xsi:type="dcterms:W3CDTF">2021-08-31T15:20:17Z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E2C6D783-9EAD-4F6D-AD4B-D9DC028A4E48</vt:lpwstr>
  </property>
  <property fmtid="{D5CDD505-2E9C-101B-9397-08002B2CF9AE}" pid="3" name="ArticulatePath">
    <vt:lpwstr>Rebecca O'Malley, POST AFTER MEETING, Directors Orientation RDA 082621 Final Accessible</vt:lpwstr>
  </property>
</Properties>
</file>