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57" r:id="rId6"/>
    <p:sldId id="269" r:id="rId7"/>
    <p:sldId id="271" r:id="rId8"/>
    <p:sldId id="258" r:id="rId9"/>
    <p:sldId id="272" r:id="rId10"/>
    <p:sldId id="270" r:id="rId11"/>
    <p:sldId id="273" r:id="rId12"/>
    <p:sldId id="259" r:id="rId13"/>
    <p:sldId id="260" r:id="rId14"/>
    <p:sldId id="261" r:id="rId15"/>
    <p:sldId id="266" r:id="rId16"/>
    <p:sldId id="268" r:id="rId17"/>
    <p:sldId id="274" r:id="rId18"/>
    <p:sldId id="276" r:id="rId19"/>
    <p:sldId id="267" r:id="rId20"/>
    <p:sldId id="275" r:id="rId21"/>
    <p:sldId id="262" r:id="rId22"/>
    <p:sldId id="264" r:id="rId23"/>
    <p:sldId id="265"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85" autoAdjust="0"/>
  </p:normalViewPr>
  <p:slideViewPr>
    <p:cSldViewPr>
      <p:cViewPr varScale="1">
        <p:scale>
          <a:sx n="58" d="100"/>
          <a:sy n="58" d="100"/>
        </p:scale>
        <p:origin x="197" y="4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1C4B5EC-135E-4209-AC9E-5A465B491CEE}" type="datetimeFigureOut">
              <a:rPr lang="en-US" smtClean="0"/>
              <a:t>8/10/2021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7C0868D-D32D-4852-AA37-237A6D3E29AB}" type="slidenum">
              <a:rPr lang="en-US" smtClean="0"/>
              <a:t>‹#›</a:t>
            </a:fld>
            <a:endParaRPr lang="en-US"/>
          </a:p>
        </p:txBody>
      </p:sp>
    </p:spTree>
    <p:extLst>
      <p:ext uri="{BB962C8B-B14F-4D97-AF65-F5344CB8AC3E}">
        <p14:creationId xmlns:p14="http://schemas.microsoft.com/office/powerpoint/2010/main" val="278227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work that I do:</a:t>
            </a:r>
          </a:p>
          <a:p>
            <a:pPr marL="171450" indent="-171450">
              <a:buFont typeface="Arial" panose="020B0604020202020204" pitchFamily="34" charset="0"/>
              <a:buChar char="•"/>
            </a:pPr>
            <a:r>
              <a:rPr lang="en-US" dirty="0"/>
              <a:t>Support you and your team by providing training on all aspects of secondary transition planning</a:t>
            </a:r>
          </a:p>
          <a:p>
            <a:pPr marL="171450" indent="-171450">
              <a:buFont typeface="Arial" panose="020B0604020202020204" pitchFamily="34" charset="0"/>
              <a:buChar char="•"/>
            </a:pPr>
            <a:r>
              <a:rPr lang="en-US" dirty="0"/>
              <a:t>Training that includes EB and promising practices that lead to successful outcomes for students with disabilities</a:t>
            </a:r>
          </a:p>
        </p:txBody>
      </p:sp>
      <p:sp>
        <p:nvSpPr>
          <p:cNvPr id="4" name="Slide Number Placeholder 3"/>
          <p:cNvSpPr>
            <a:spLocks noGrp="1"/>
          </p:cNvSpPr>
          <p:nvPr>
            <p:ph type="sldNum" sz="quarter" idx="5"/>
          </p:nvPr>
        </p:nvSpPr>
        <p:spPr/>
        <p:txBody>
          <a:bodyPr/>
          <a:lstStyle/>
          <a:p>
            <a:fld id="{77C0868D-D32D-4852-AA37-237A6D3E29AB}" type="slidenum">
              <a:rPr lang="en-US" smtClean="0"/>
              <a:t>2</a:t>
            </a:fld>
            <a:endParaRPr lang="en-US"/>
          </a:p>
        </p:txBody>
      </p:sp>
    </p:spTree>
    <p:extLst>
      <p:ext uri="{BB962C8B-B14F-4D97-AF65-F5344CB8AC3E}">
        <p14:creationId xmlns:p14="http://schemas.microsoft.com/office/powerpoint/2010/main" val="3326456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secondary transition specialist, it is my role to support you and your team by provided training, technical assistance, and coaching opportunities to build systems that lead to…..</a:t>
            </a:r>
          </a:p>
        </p:txBody>
      </p:sp>
      <p:sp>
        <p:nvSpPr>
          <p:cNvPr id="4" name="Slide Number Placeholder 3"/>
          <p:cNvSpPr>
            <a:spLocks noGrp="1"/>
          </p:cNvSpPr>
          <p:nvPr>
            <p:ph type="sldNum" sz="quarter" idx="5"/>
          </p:nvPr>
        </p:nvSpPr>
        <p:spPr/>
        <p:txBody>
          <a:bodyPr/>
          <a:lstStyle/>
          <a:p>
            <a:fld id="{77C0868D-D32D-4852-AA37-237A6D3E29AB}" type="slidenum">
              <a:rPr lang="en-US" smtClean="0"/>
              <a:t>3</a:t>
            </a:fld>
            <a:endParaRPr lang="en-US"/>
          </a:p>
        </p:txBody>
      </p:sp>
    </p:spTree>
    <p:extLst>
      <p:ext uri="{BB962C8B-B14F-4D97-AF65-F5344CB8AC3E}">
        <p14:creationId xmlns:p14="http://schemas.microsoft.com/office/powerpoint/2010/main" val="2241506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accomplish my goal, I have created a system of tier professional develop</a:t>
            </a:r>
          </a:p>
        </p:txBody>
      </p:sp>
      <p:sp>
        <p:nvSpPr>
          <p:cNvPr id="4" name="Slide Number Placeholder 3"/>
          <p:cNvSpPr>
            <a:spLocks noGrp="1"/>
          </p:cNvSpPr>
          <p:nvPr>
            <p:ph type="sldNum" sz="quarter" idx="5"/>
          </p:nvPr>
        </p:nvSpPr>
        <p:spPr/>
        <p:txBody>
          <a:bodyPr/>
          <a:lstStyle/>
          <a:p>
            <a:fld id="{77C0868D-D32D-4852-AA37-237A6D3E29AB}" type="slidenum">
              <a:rPr lang="en-US" smtClean="0"/>
              <a:t>5</a:t>
            </a:fld>
            <a:endParaRPr lang="en-US"/>
          </a:p>
        </p:txBody>
      </p:sp>
    </p:spTree>
    <p:extLst>
      <p:ext uri="{BB962C8B-B14F-4D97-AF65-F5344CB8AC3E}">
        <p14:creationId xmlns:p14="http://schemas.microsoft.com/office/powerpoint/2010/main" val="3299899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STEPSS – state toolkit for examining post-school success</a:t>
            </a:r>
          </a:p>
          <a:p>
            <a:r>
              <a:rPr lang="en-US" dirty="0"/>
              <a:t>STEPSS is a web-based, multi-phase process in which stakeholders:</a:t>
            </a:r>
          </a:p>
          <a:p>
            <a:pPr>
              <a:buFont typeface="Arial" panose="020B0604020202020204" pitchFamily="34" charset="0"/>
              <a:buChar char="•"/>
            </a:pPr>
            <a:r>
              <a:rPr lang="en-US" b="1" dirty="0"/>
              <a:t>Examine</a:t>
            </a:r>
            <a:r>
              <a:rPr lang="en-US" dirty="0"/>
              <a:t> graduation, dropout, secondary transition components of the IEP, and post-school outcomes data;</a:t>
            </a:r>
          </a:p>
          <a:p>
            <a:pPr>
              <a:buFont typeface="Arial" panose="020B0604020202020204" pitchFamily="34" charset="0"/>
              <a:buChar char="•"/>
            </a:pPr>
            <a:r>
              <a:rPr lang="en-US" b="1" dirty="0"/>
              <a:t>Assess</a:t>
            </a:r>
            <a:r>
              <a:rPr lang="en-US" dirty="0"/>
              <a:t> progress toward meeting targets in each outcome area listed above;</a:t>
            </a:r>
          </a:p>
          <a:p>
            <a:pPr>
              <a:buFont typeface="Arial" panose="020B0604020202020204" pitchFamily="34" charset="0"/>
              <a:buChar char="•"/>
            </a:pPr>
            <a:r>
              <a:rPr lang="en-US" b="1" dirty="0"/>
              <a:t>Select</a:t>
            </a:r>
            <a:r>
              <a:rPr lang="en-US" dirty="0"/>
              <a:t> predictors of post-school success, and </a:t>
            </a:r>
          </a:p>
          <a:p>
            <a:pPr>
              <a:buFont typeface="Arial" panose="020B0604020202020204" pitchFamily="34" charset="0"/>
              <a:buChar char="•"/>
            </a:pPr>
            <a:r>
              <a:rPr lang="en-US" b="1" dirty="0"/>
              <a:t>Develop</a:t>
            </a:r>
            <a:r>
              <a:rPr lang="en-US" dirty="0"/>
              <a:t> and </a:t>
            </a:r>
            <a:r>
              <a:rPr lang="en-US" b="1" dirty="0"/>
              <a:t>implement</a:t>
            </a:r>
            <a:r>
              <a:rPr lang="en-US" dirty="0"/>
              <a:t> an Action Plan designed to improve in-school, secondary transition programs for students with disabilities.</a:t>
            </a:r>
          </a:p>
          <a:p>
            <a:endParaRPr lang="en-US" dirty="0"/>
          </a:p>
        </p:txBody>
      </p:sp>
      <p:sp>
        <p:nvSpPr>
          <p:cNvPr id="4" name="Slide Number Placeholder 3"/>
          <p:cNvSpPr>
            <a:spLocks noGrp="1"/>
          </p:cNvSpPr>
          <p:nvPr>
            <p:ph type="sldNum" sz="quarter" idx="5"/>
          </p:nvPr>
        </p:nvSpPr>
        <p:spPr/>
        <p:txBody>
          <a:bodyPr/>
          <a:lstStyle/>
          <a:p>
            <a:fld id="{77C0868D-D32D-4852-AA37-237A6D3E29AB}" type="slidenum">
              <a:rPr lang="en-US" smtClean="0"/>
              <a:t>7</a:t>
            </a:fld>
            <a:endParaRPr lang="en-US"/>
          </a:p>
        </p:txBody>
      </p:sp>
    </p:spTree>
    <p:extLst>
      <p:ext uri="{BB962C8B-B14F-4D97-AF65-F5344CB8AC3E}">
        <p14:creationId xmlns:p14="http://schemas.microsoft.com/office/powerpoint/2010/main" val="2489233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dirty="0" err="1">
                <a:latin typeface="+mn-lt"/>
              </a:rPr>
              <a:t>PIPELine</a:t>
            </a:r>
            <a:r>
              <a:rPr lang="en-US" sz="1200" b="1" dirty="0">
                <a:latin typeface="+mn-lt"/>
              </a:rPr>
              <a:t> to Career Success for Students with Disabilities </a:t>
            </a:r>
            <a:r>
              <a:rPr lang="en-US" sz="1200" dirty="0">
                <a:latin typeface="+mn-lt"/>
              </a:rPr>
              <a:t>– Increase successful enrollment, matriculation, graduation, and transition to postsecondary education and employment for SWDs through CTE.</a:t>
            </a:r>
          </a:p>
          <a:p>
            <a:pPr algn="l"/>
            <a:endParaRPr lang="en-US" sz="1200" dirty="0">
              <a:latin typeface="+mn-lt"/>
            </a:endParaRPr>
          </a:p>
          <a:p>
            <a:pPr algn="l"/>
            <a:r>
              <a:rPr lang="en-US" sz="1200" b="1" dirty="0" err="1">
                <a:latin typeface="+mn-lt"/>
              </a:rPr>
              <a:t>Micromessaging</a:t>
            </a:r>
            <a:r>
              <a:rPr lang="en-US" sz="1200" b="1" dirty="0">
                <a:latin typeface="+mn-lt"/>
              </a:rPr>
              <a:t> to Reach and Teach Every Student </a:t>
            </a:r>
            <a:r>
              <a:rPr lang="en-US" sz="1200" dirty="0">
                <a:latin typeface="+mn-lt"/>
              </a:rPr>
              <a:t>- </a:t>
            </a:r>
            <a:r>
              <a:rPr lang="en-US" sz="1200" b="0" i="0" u="none" strike="noStrike" baseline="0" dirty="0" err="1">
                <a:latin typeface="+mn-lt"/>
              </a:rPr>
              <a:t>Micromessages</a:t>
            </a:r>
            <a:r>
              <a:rPr lang="en-US" sz="1200" b="0" i="0" u="none" strike="noStrike" baseline="0" dirty="0">
                <a:latin typeface="+mn-lt"/>
              </a:rPr>
              <a:t> are small, subtle, often semiconscious messages we send while communicating with others, whether by voice, action, or body language. These messages which can be either positive or negative, stem from our implicit biases, and affect</a:t>
            </a:r>
          </a:p>
          <a:p>
            <a:pPr algn="l"/>
            <a:r>
              <a:rPr lang="en-US" sz="1200" b="0" i="0" u="none" strike="noStrike" baseline="0" dirty="0">
                <a:latin typeface="+mn-lt"/>
              </a:rPr>
              <a:t>Relationships</a:t>
            </a:r>
          </a:p>
          <a:p>
            <a:pPr algn="l"/>
            <a:endParaRPr lang="en-US" sz="1200" dirty="0">
              <a:latin typeface="+mn-lt"/>
            </a:endParaRPr>
          </a:p>
          <a:p>
            <a:pPr algn="l"/>
            <a:r>
              <a:rPr lang="en-US" sz="1200" b="1" dirty="0">
                <a:latin typeface="+mn-lt"/>
              </a:rPr>
              <a:t>Inspiring Courage to Excel through Self-Efficacy </a:t>
            </a:r>
            <a:r>
              <a:rPr lang="en-US" sz="1200" dirty="0">
                <a:latin typeface="+mn-lt"/>
              </a:rPr>
              <a:t>- </a:t>
            </a:r>
            <a:r>
              <a:rPr lang="en-US" sz="1200" b="0" i="0" u="none" strike="noStrike" baseline="0" dirty="0">
                <a:latin typeface="+mn-lt"/>
              </a:rPr>
              <a:t>Self-efficacy and self-confidence are student attributes that teachers and faculty can influence through micro-affirmations.</a:t>
            </a:r>
            <a:endParaRPr lang="en-US" sz="1200" dirty="0">
              <a:latin typeface="+mn-lt"/>
            </a:endParaRPr>
          </a:p>
          <a:p>
            <a:endParaRPr lang="en-US" dirty="0"/>
          </a:p>
        </p:txBody>
      </p:sp>
      <p:sp>
        <p:nvSpPr>
          <p:cNvPr id="4" name="Slide Number Placeholder 3"/>
          <p:cNvSpPr>
            <a:spLocks noGrp="1"/>
          </p:cNvSpPr>
          <p:nvPr>
            <p:ph type="sldNum" sz="quarter" idx="5"/>
          </p:nvPr>
        </p:nvSpPr>
        <p:spPr/>
        <p:txBody>
          <a:bodyPr/>
          <a:lstStyle/>
          <a:p>
            <a:fld id="{77C0868D-D32D-4852-AA37-237A6D3E29AB}" type="slidenum">
              <a:rPr lang="en-US" smtClean="0"/>
              <a:t>13</a:t>
            </a:fld>
            <a:endParaRPr lang="en-US"/>
          </a:p>
        </p:txBody>
      </p:sp>
    </p:spTree>
    <p:extLst>
      <p:ext uri="{BB962C8B-B14F-4D97-AF65-F5344CB8AC3E}">
        <p14:creationId xmlns:p14="http://schemas.microsoft.com/office/powerpoint/2010/main" val="1650319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8/10/2021</a:t>
            </a:fld>
            <a:endParaRPr lang="en-US"/>
          </a:p>
        </p:txBody>
      </p:sp>
      <p:sp>
        <p:nvSpPr>
          <p:cNvPr id="6" name="Holder 6"/>
          <p:cNvSpPr>
            <a:spLocks noGrp="1"/>
          </p:cNvSpPr>
          <p:nvPr>
            <p:ph type="sldNum" sz="quarter" idx="7"/>
          </p:nvPr>
        </p:nvSpPr>
        <p:spPr/>
        <p:txBody>
          <a:bodyPr lIns="0" tIns="0" rIns="0" bIns="0"/>
          <a:lstStyle>
            <a:lvl1pPr>
              <a:defRPr sz="1600" b="0" i="0">
                <a:solidFill>
                  <a:schemeClr val="tx1"/>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Museo Slab 500"/>
                <a:cs typeface="Museo Slab 500"/>
              </a:defRPr>
            </a:lvl1pPr>
          </a:lstStyle>
          <a:p>
            <a:endParaRPr/>
          </a:p>
        </p:txBody>
      </p:sp>
      <p:sp>
        <p:nvSpPr>
          <p:cNvPr id="3" name="Holder 3"/>
          <p:cNvSpPr>
            <a:spLocks noGrp="1"/>
          </p:cNvSpPr>
          <p:nvPr>
            <p:ph type="body" idx="1"/>
          </p:nvPr>
        </p:nvSpPr>
        <p:spPr/>
        <p:txBody>
          <a:bodyPr lIns="0" tIns="0" rIns="0" bIns="0"/>
          <a:lstStyle>
            <a:lvl1pPr>
              <a:defRPr sz="32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8/10/2021</a:t>
            </a:fld>
            <a:endParaRPr lang="en-US"/>
          </a:p>
        </p:txBody>
      </p:sp>
      <p:sp>
        <p:nvSpPr>
          <p:cNvPr id="6" name="Holder 6"/>
          <p:cNvSpPr>
            <a:spLocks noGrp="1"/>
          </p:cNvSpPr>
          <p:nvPr>
            <p:ph type="sldNum" sz="quarter" idx="7"/>
          </p:nvPr>
        </p:nvSpPr>
        <p:spPr/>
        <p:txBody>
          <a:bodyPr lIns="0" tIns="0" rIns="0" bIns="0"/>
          <a:lstStyle>
            <a:lvl1pPr>
              <a:defRPr sz="1600" b="0" i="0">
                <a:solidFill>
                  <a:schemeClr val="tx1"/>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Museo Slab 500"/>
                <a:cs typeface="Museo Slab 500"/>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8/10/2021</a:t>
            </a:fld>
            <a:endParaRPr lang="en-US"/>
          </a:p>
        </p:txBody>
      </p:sp>
      <p:sp>
        <p:nvSpPr>
          <p:cNvPr id="7" name="Holder 7"/>
          <p:cNvSpPr>
            <a:spLocks noGrp="1"/>
          </p:cNvSpPr>
          <p:nvPr>
            <p:ph type="sldNum" sz="quarter" idx="7"/>
          </p:nvPr>
        </p:nvSpPr>
        <p:spPr/>
        <p:txBody>
          <a:bodyPr lIns="0" tIns="0" rIns="0" bIns="0"/>
          <a:lstStyle>
            <a:lvl1pPr>
              <a:defRPr sz="1600" b="0" i="0">
                <a:solidFill>
                  <a:schemeClr val="tx1"/>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Museo Slab 500"/>
                <a:cs typeface="Museo Slab 500"/>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8/10/2021</a:t>
            </a:fld>
            <a:endParaRPr lang="en-US"/>
          </a:p>
        </p:txBody>
      </p:sp>
      <p:sp>
        <p:nvSpPr>
          <p:cNvPr id="5" name="Holder 5"/>
          <p:cNvSpPr>
            <a:spLocks noGrp="1"/>
          </p:cNvSpPr>
          <p:nvPr>
            <p:ph type="sldNum" sz="quarter" idx="7"/>
          </p:nvPr>
        </p:nvSpPr>
        <p:spPr/>
        <p:txBody>
          <a:bodyPr lIns="0" tIns="0" rIns="0" bIns="0"/>
          <a:lstStyle>
            <a:lvl1pPr>
              <a:defRPr sz="1600" b="0" i="0">
                <a:solidFill>
                  <a:schemeClr val="tx1"/>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4675632"/>
            <a:ext cx="9144000" cy="2182367"/>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3165348" y="632459"/>
            <a:ext cx="2820923" cy="1763267"/>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686562" y="2772917"/>
            <a:ext cx="7802245" cy="0"/>
          </a:xfrm>
          <a:custGeom>
            <a:avLst/>
            <a:gdLst/>
            <a:ahLst/>
            <a:cxnLst/>
            <a:rect l="l" t="t" r="r" b="b"/>
            <a:pathLst>
              <a:path w="7802245">
                <a:moveTo>
                  <a:pt x="0" y="0"/>
                </a:moveTo>
                <a:lnTo>
                  <a:pt x="7801902" y="0"/>
                </a:lnTo>
              </a:path>
            </a:pathLst>
          </a:custGeom>
          <a:ln w="19050">
            <a:solidFill>
              <a:srgbClr val="FFC846"/>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8/10/2021</a:t>
            </a:fld>
            <a:endParaRPr lang="en-US"/>
          </a:p>
        </p:txBody>
      </p:sp>
      <p:sp>
        <p:nvSpPr>
          <p:cNvPr id="4" name="Holder 4"/>
          <p:cNvSpPr>
            <a:spLocks noGrp="1"/>
          </p:cNvSpPr>
          <p:nvPr>
            <p:ph type="sldNum" sz="quarter" idx="7"/>
          </p:nvPr>
        </p:nvSpPr>
        <p:spPr/>
        <p:txBody>
          <a:bodyPr lIns="0" tIns="0" rIns="0" bIns="0"/>
          <a:lstStyle>
            <a:lvl1pPr>
              <a:defRPr sz="1600" b="0" i="0">
                <a:solidFill>
                  <a:schemeClr val="tx1"/>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1219199"/>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7772400" y="6172200"/>
            <a:ext cx="1142999" cy="486155"/>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1156111" y="365464"/>
            <a:ext cx="6831776" cy="386080"/>
          </a:xfrm>
          <a:prstGeom prst="rect">
            <a:avLst/>
          </a:prstGeom>
        </p:spPr>
        <p:txBody>
          <a:bodyPr wrap="square" lIns="0" tIns="0" rIns="0" bIns="0">
            <a:spAutoFit/>
          </a:bodyPr>
          <a:lstStyle>
            <a:lvl1pPr>
              <a:defRPr sz="2400" b="0" i="0">
                <a:solidFill>
                  <a:schemeClr val="tx1"/>
                </a:solidFill>
                <a:latin typeface="Museo Slab 500"/>
                <a:cs typeface="Museo Slab 500"/>
              </a:defRPr>
            </a:lvl1pPr>
          </a:lstStyle>
          <a:p>
            <a:endParaRPr/>
          </a:p>
        </p:txBody>
      </p:sp>
      <p:sp>
        <p:nvSpPr>
          <p:cNvPr id="3" name="Holder 3"/>
          <p:cNvSpPr>
            <a:spLocks noGrp="1"/>
          </p:cNvSpPr>
          <p:nvPr>
            <p:ph type="body" idx="1"/>
          </p:nvPr>
        </p:nvSpPr>
        <p:spPr>
          <a:xfrm>
            <a:off x="2022601" y="1311330"/>
            <a:ext cx="5098796" cy="2296160"/>
          </a:xfrm>
          <a:prstGeom prst="rect">
            <a:avLst/>
          </a:prstGeom>
        </p:spPr>
        <p:txBody>
          <a:bodyPr wrap="square" lIns="0" tIns="0" rIns="0" bIns="0">
            <a:spAutoFit/>
          </a:bodyPr>
          <a:lstStyle>
            <a:lvl1pPr>
              <a:defRPr sz="32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8/10/2021</a:t>
            </a:fld>
            <a:endParaRPr lang="en-US"/>
          </a:p>
        </p:txBody>
      </p:sp>
      <p:sp>
        <p:nvSpPr>
          <p:cNvPr id="6" name="Holder 6"/>
          <p:cNvSpPr>
            <a:spLocks noGrp="1"/>
          </p:cNvSpPr>
          <p:nvPr>
            <p:ph type="sldNum" sz="quarter" idx="7"/>
          </p:nvPr>
        </p:nvSpPr>
        <p:spPr>
          <a:xfrm>
            <a:off x="289110" y="6498518"/>
            <a:ext cx="153670" cy="228600"/>
          </a:xfrm>
          <a:prstGeom prst="rect">
            <a:avLst/>
          </a:prstGeom>
        </p:spPr>
        <p:txBody>
          <a:bodyPr wrap="square" lIns="0" tIns="0" rIns="0" bIns="0">
            <a:spAutoFit/>
          </a:bodyPr>
          <a:lstStyle>
            <a:lvl1pPr>
              <a:defRPr sz="1600" b="0" i="0">
                <a:solidFill>
                  <a:schemeClr val="tx1"/>
                </a:solidFill>
                <a:latin typeface="Calibri"/>
                <a:cs typeface="Calibri"/>
              </a:defRPr>
            </a:lvl1pPr>
          </a:lstStyle>
          <a:p>
            <a:pPr marL="25400">
              <a:lnSpc>
                <a:spcPts val="1614"/>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www.cde.state.co.us/cdesped/transition"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de.state.co.us/cdesped/transition_covi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pp.smartsheet.com/b/form/4050ce42711244ed821d20c1183e89b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forms.gle/AMgPAMYUJNhUATe2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pp.smartsheet.com/b/form/8ef62da8d6804c4faf58cb83fcc39be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de.state.co.us/cdesped/transition_covid"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Lott_g@cde.state.co.us"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idx="4294967295"/>
          </p:nvPr>
        </p:nvSpPr>
        <p:spPr>
          <a:xfrm>
            <a:off x="3174650" y="4976416"/>
            <a:ext cx="2794635" cy="77867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562610" marR="5080" lvl="0" indent="-550545" algn="l" defTabSz="914400" rtl="0" eaLnBrk="1" fontAlgn="auto" latinLnBrk="0" hangingPunct="1">
              <a:lnSpc>
                <a:spcPct val="131500"/>
              </a:lnSpc>
              <a:spcBef>
                <a:spcPts val="0"/>
              </a:spcBef>
              <a:spcAft>
                <a:spcPts val="0"/>
              </a:spcAft>
              <a:buClrTx/>
              <a:buSzTx/>
              <a:buFontTx/>
              <a:buNone/>
              <a:tabLst/>
              <a:defRPr/>
            </a:pPr>
            <a:r>
              <a:rPr kumimoji="0" lang="en-US" sz="2000" b="0" i="0" u="none" strike="noStrike" kern="1200" cap="none" spc="-5" normalizeH="0" baseline="0" noProof="0" dirty="0">
                <a:ln>
                  <a:noFill/>
                </a:ln>
                <a:solidFill>
                  <a:schemeClr val="tx1"/>
                </a:solidFill>
                <a:effectLst/>
                <a:uLnTx/>
                <a:uFillTx/>
                <a:latin typeface="Calibri"/>
                <a:ea typeface="+mn-ea"/>
                <a:cs typeface="Calibri"/>
              </a:rPr>
              <a:t>New </a:t>
            </a:r>
            <a:r>
              <a:rPr kumimoji="0" lang="en-US" sz="2000" b="0" i="0" u="none" strike="noStrike" kern="1200" cap="none" spc="-10" normalizeH="0" baseline="0" noProof="0" dirty="0">
                <a:ln>
                  <a:noFill/>
                </a:ln>
                <a:solidFill>
                  <a:schemeClr val="tx1"/>
                </a:solidFill>
                <a:effectLst/>
                <a:uLnTx/>
                <a:uFillTx/>
                <a:latin typeface="Calibri"/>
                <a:ea typeface="+mn-ea"/>
                <a:cs typeface="Calibri"/>
              </a:rPr>
              <a:t>Director’s Orientation  </a:t>
            </a:r>
            <a:r>
              <a:rPr kumimoji="0" lang="en-US" sz="2000" b="0" i="0" u="none" strike="noStrike" kern="1200" cap="none" spc="-5" normalizeH="0" baseline="0" noProof="0" dirty="0">
                <a:ln>
                  <a:noFill/>
                </a:ln>
                <a:solidFill>
                  <a:schemeClr val="tx1"/>
                </a:solidFill>
                <a:effectLst/>
                <a:uLnTx/>
                <a:uFillTx/>
                <a:latin typeface="Calibri"/>
                <a:ea typeface="+mn-ea"/>
                <a:cs typeface="Calibri"/>
              </a:rPr>
              <a:t>August </a:t>
            </a:r>
            <a:r>
              <a:rPr kumimoji="0" lang="en-US" sz="2000" b="0" i="0" u="none" strike="noStrike" kern="1200" cap="none" spc="0" normalizeH="0" baseline="0" noProof="0" dirty="0">
                <a:ln>
                  <a:noFill/>
                </a:ln>
                <a:solidFill>
                  <a:schemeClr val="tx1"/>
                </a:solidFill>
                <a:effectLst/>
                <a:uLnTx/>
                <a:uFillTx/>
                <a:latin typeface="Calibri"/>
                <a:ea typeface="+mn-ea"/>
                <a:cs typeface="Calibri"/>
              </a:rPr>
              <a:t>2021</a:t>
            </a:r>
          </a:p>
        </p:txBody>
      </p:sp>
      <p:sp>
        <p:nvSpPr>
          <p:cNvPr id="2" name="object 2"/>
          <p:cNvSpPr txBox="1"/>
          <p:nvPr/>
        </p:nvSpPr>
        <p:spPr>
          <a:xfrm>
            <a:off x="1045591" y="3199663"/>
            <a:ext cx="7050405" cy="1107996"/>
          </a:xfrm>
          <a:prstGeom prst="rect">
            <a:avLst/>
          </a:prstGeom>
        </p:spPr>
        <p:txBody>
          <a:bodyPr vert="horz" wrap="square" lIns="0" tIns="0" rIns="0" bIns="0" rtlCol="0">
            <a:spAutoFit/>
          </a:bodyPr>
          <a:lstStyle/>
          <a:p>
            <a:pPr marL="12700" algn="ctr">
              <a:lnSpc>
                <a:spcPct val="100000"/>
              </a:lnSpc>
            </a:pPr>
            <a:r>
              <a:rPr sz="3600" spc="-5" dirty="0">
                <a:latin typeface="Museo Slab 500"/>
                <a:cs typeface="Museo Slab 500"/>
              </a:rPr>
              <a:t>Secondary Transition</a:t>
            </a:r>
            <a:r>
              <a:rPr sz="3600" spc="-80" dirty="0">
                <a:latin typeface="Museo Slab 500"/>
                <a:cs typeface="Museo Slab 500"/>
              </a:rPr>
              <a:t> </a:t>
            </a:r>
            <a:endParaRPr lang="en-US" sz="3600" spc="-80" dirty="0">
              <a:latin typeface="Museo Slab 500"/>
              <a:cs typeface="Museo Slab 500"/>
            </a:endParaRPr>
          </a:p>
          <a:p>
            <a:pPr marL="12700" algn="ctr">
              <a:lnSpc>
                <a:spcPct val="100000"/>
              </a:lnSpc>
            </a:pPr>
            <a:r>
              <a:rPr lang="en-US" sz="3600" spc="-5" dirty="0">
                <a:latin typeface="Museo Slab 500"/>
                <a:cs typeface="Museo Slab 500"/>
              </a:rPr>
              <a:t>Services and Supports</a:t>
            </a:r>
            <a:endParaRPr sz="3600" dirty="0">
              <a:latin typeface="Museo Slab 500"/>
              <a:cs typeface="Museo Slab 500"/>
            </a:endParaRPr>
          </a:p>
        </p:txBody>
      </p:sp>
      <p:sp>
        <p:nvSpPr>
          <p:cNvPr id="4" name="object 4">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1</a:t>
            </a:fld>
            <a:endParaRPr spc="-5"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117347" y="41148"/>
            <a:ext cx="934211" cy="106832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156110" y="365464"/>
            <a:ext cx="3415889" cy="369332"/>
          </a:xfrm>
          <a:prstGeom prst="rect">
            <a:avLst/>
          </a:prstGeom>
        </p:spPr>
        <p:txBody>
          <a:bodyPr vert="horz" wrap="square" lIns="0" tIns="0" rIns="0" bIns="0" rtlCol="0">
            <a:spAutoFit/>
          </a:bodyPr>
          <a:lstStyle/>
          <a:p>
            <a:pPr marL="12700">
              <a:lnSpc>
                <a:spcPct val="100000"/>
              </a:lnSpc>
            </a:pPr>
            <a:r>
              <a:rPr lang="en-US" spc="-5" dirty="0"/>
              <a:t>More </a:t>
            </a:r>
            <a:r>
              <a:rPr spc="-5" dirty="0"/>
              <a:t>Current</a:t>
            </a:r>
            <a:r>
              <a:rPr spc="-90" dirty="0"/>
              <a:t> </a:t>
            </a:r>
            <a:r>
              <a:rPr spc="-5" dirty="0"/>
              <a:t>Projects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10</a:t>
            </a:fld>
            <a:endParaRPr spc="-5" dirty="0"/>
          </a:p>
        </p:txBody>
      </p:sp>
      <p:sp>
        <p:nvSpPr>
          <p:cNvPr id="4" name="object 4"/>
          <p:cNvSpPr txBox="1"/>
          <p:nvPr/>
        </p:nvSpPr>
        <p:spPr>
          <a:xfrm>
            <a:off x="615950" y="1406652"/>
            <a:ext cx="7673975" cy="4067780"/>
          </a:xfrm>
          <a:prstGeom prst="rect">
            <a:avLst/>
          </a:prstGeom>
        </p:spPr>
        <p:txBody>
          <a:bodyPr vert="horz" wrap="square" lIns="0" tIns="0" rIns="0" bIns="0" rtlCol="0">
            <a:spAutoFit/>
          </a:bodyPr>
          <a:lstStyle/>
          <a:p>
            <a:pPr marL="241300" marR="468630" indent="-228600">
              <a:lnSpc>
                <a:spcPts val="2590"/>
              </a:lnSpc>
              <a:spcBef>
                <a:spcPts val="1045"/>
              </a:spcBef>
              <a:buFont typeface="Arial"/>
              <a:buChar char="•"/>
              <a:tabLst>
                <a:tab pos="241300" algn="l"/>
              </a:tabLst>
            </a:pPr>
            <a:r>
              <a:rPr sz="2400" spc="-5" dirty="0">
                <a:latin typeface="Calibri"/>
                <a:cs typeface="Calibri"/>
              </a:rPr>
              <a:t>District teams </a:t>
            </a:r>
            <a:r>
              <a:rPr sz="2400" dirty="0">
                <a:latin typeface="Calibri"/>
                <a:cs typeface="Calibri"/>
              </a:rPr>
              <a:t>who </a:t>
            </a:r>
            <a:r>
              <a:rPr sz="2400" spc="-15" dirty="0">
                <a:latin typeface="Calibri"/>
                <a:cs typeface="Calibri"/>
              </a:rPr>
              <a:t>attended </a:t>
            </a:r>
            <a:r>
              <a:rPr sz="2400" dirty="0">
                <a:latin typeface="Calibri"/>
                <a:cs typeface="Calibri"/>
              </a:rPr>
              <a:t>the </a:t>
            </a:r>
            <a:r>
              <a:rPr sz="2400" spc="-10" dirty="0">
                <a:latin typeface="Calibri"/>
                <a:cs typeface="Calibri"/>
              </a:rPr>
              <a:t>transition </a:t>
            </a:r>
            <a:r>
              <a:rPr sz="2400" spc="-5" dirty="0">
                <a:latin typeface="Calibri"/>
                <a:cs typeface="Calibri"/>
              </a:rPr>
              <a:t>leadership  </a:t>
            </a:r>
            <a:r>
              <a:rPr sz="2400" spc="-10" dirty="0">
                <a:latin typeface="Calibri"/>
                <a:cs typeface="Calibri"/>
              </a:rPr>
              <a:t>institute </a:t>
            </a:r>
            <a:r>
              <a:rPr sz="2400" spc="-5" dirty="0">
                <a:latin typeface="Calibri"/>
                <a:cs typeface="Calibri"/>
              </a:rPr>
              <a:t>should be finalizing </a:t>
            </a:r>
            <a:r>
              <a:rPr sz="2400" dirty="0">
                <a:latin typeface="Calibri"/>
                <a:cs typeface="Calibri"/>
              </a:rPr>
              <a:t>their </a:t>
            </a:r>
            <a:r>
              <a:rPr sz="2400" spc="-10" dirty="0">
                <a:latin typeface="Calibri"/>
                <a:cs typeface="Calibri"/>
              </a:rPr>
              <a:t>transition </a:t>
            </a:r>
            <a:r>
              <a:rPr sz="2400" spc="-5" dirty="0">
                <a:latin typeface="Calibri"/>
                <a:cs typeface="Calibri"/>
              </a:rPr>
              <a:t>action</a:t>
            </a:r>
            <a:r>
              <a:rPr sz="2400" spc="5" dirty="0">
                <a:latin typeface="Calibri"/>
                <a:cs typeface="Calibri"/>
              </a:rPr>
              <a:t> </a:t>
            </a:r>
            <a:r>
              <a:rPr sz="2400" spc="-5" dirty="0">
                <a:latin typeface="Calibri"/>
                <a:cs typeface="Calibri"/>
              </a:rPr>
              <a:t>plans</a:t>
            </a:r>
            <a:endParaRPr sz="2400" dirty="0">
              <a:latin typeface="Calibri"/>
              <a:cs typeface="Calibri"/>
            </a:endParaRPr>
          </a:p>
          <a:p>
            <a:pPr marL="241300" marR="336550" indent="-228600">
              <a:lnSpc>
                <a:spcPts val="2590"/>
              </a:lnSpc>
              <a:spcBef>
                <a:spcPts val="994"/>
              </a:spcBef>
              <a:buFont typeface="Arial"/>
              <a:buChar char="•"/>
              <a:tabLst>
                <a:tab pos="241300" algn="l"/>
              </a:tabLst>
            </a:pPr>
            <a:r>
              <a:rPr sz="2400" spc="-30" dirty="0">
                <a:latin typeface="Calibri"/>
                <a:cs typeface="Calibri"/>
              </a:rPr>
              <a:t>Technical </a:t>
            </a:r>
            <a:r>
              <a:rPr sz="2400" spc="-5" dirty="0">
                <a:latin typeface="Calibri"/>
                <a:cs typeface="Calibri"/>
              </a:rPr>
              <a:t>soundness checks </a:t>
            </a:r>
            <a:r>
              <a:rPr sz="2400" dirty="0">
                <a:latin typeface="Calibri"/>
                <a:cs typeface="Calibri"/>
              </a:rPr>
              <a:t>will </a:t>
            </a:r>
            <a:r>
              <a:rPr sz="2400" spc="-5" dirty="0">
                <a:latin typeface="Calibri"/>
                <a:cs typeface="Calibri"/>
              </a:rPr>
              <a:t>occur </a:t>
            </a:r>
            <a:r>
              <a:rPr sz="2400" dirty="0">
                <a:latin typeface="Calibri"/>
                <a:cs typeface="Calibri"/>
              </a:rPr>
              <a:t>in</a:t>
            </a:r>
            <a:r>
              <a:rPr lang="en-US" sz="2400" dirty="0">
                <a:latin typeface="Calibri"/>
                <a:cs typeface="Calibri"/>
              </a:rPr>
              <a:t> October</a:t>
            </a:r>
            <a:r>
              <a:rPr sz="2400" spc="-10" dirty="0">
                <a:latin typeface="Calibri"/>
                <a:cs typeface="Calibri"/>
              </a:rPr>
              <a:t> </a:t>
            </a:r>
            <a:r>
              <a:rPr sz="2400" spc="-5" dirty="0">
                <a:latin typeface="Calibri"/>
                <a:cs typeface="Calibri"/>
              </a:rPr>
              <a:t>202</a:t>
            </a:r>
            <a:r>
              <a:rPr lang="en-US" sz="2400" spc="-5" dirty="0">
                <a:latin typeface="Calibri"/>
                <a:cs typeface="Calibri"/>
              </a:rPr>
              <a:t>1</a:t>
            </a:r>
            <a:r>
              <a:rPr sz="2400" spc="-5" dirty="0">
                <a:latin typeface="Calibri"/>
                <a:cs typeface="Calibri"/>
              </a:rPr>
              <a:t>,  </a:t>
            </a:r>
            <a:r>
              <a:rPr lang="en-US" sz="2400" spc="-5" dirty="0">
                <a:latin typeface="Calibri"/>
                <a:cs typeface="Calibri"/>
              </a:rPr>
              <a:t>December 2021, </a:t>
            </a:r>
            <a:r>
              <a:rPr sz="2400" spc="-10" dirty="0">
                <a:latin typeface="Calibri"/>
                <a:cs typeface="Calibri"/>
              </a:rPr>
              <a:t>March </a:t>
            </a:r>
            <a:r>
              <a:rPr sz="2400" spc="-5" dirty="0">
                <a:latin typeface="Calibri"/>
                <a:cs typeface="Calibri"/>
              </a:rPr>
              <a:t>20</a:t>
            </a:r>
            <a:r>
              <a:rPr lang="en-US" sz="2400" spc="-5" dirty="0">
                <a:latin typeface="Calibri"/>
                <a:cs typeface="Calibri"/>
              </a:rPr>
              <a:t>22</a:t>
            </a:r>
            <a:r>
              <a:rPr sz="2400" spc="-5" dirty="0">
                <a:latin typeface="Calibri"/>
                <a:cs typeface="Calibri"/>
              </a:rPr>
              <a:t>, and </a:t>
            </a:r>
            <a:r>
              <a:rPr sz="2400" spc="-20" dirty="0">
                <a:latin typeface="Calibri"/>
                <a:cs typeface="Calibri"/>
              </a:rPr>
              <a:t>May</a:t>
            </a:r>
            <a:r>
              <a:rPr sz="2400" spc="-75" dirty="0">
                <a:latin typeface="Calibri"/>
                <a:cs typeface="Calibri"/>
              </a:rPr>
              <a:t> </a:t>
            </a:r>
            <a:r>
              <a:rPr sz="2400" spc="-5" dirty="0">
                <a:latin typeface="Calibri"/>
                <a:cs typeface="Calibri"/>
              </a:rPr>
              <a:t>202</a:t>
            </a:r>
            <a:r>
              <a:rPr lang="en-US" sz="2400" spc="-5" dirty="0">
                <a:latin typeface="Calibri"/>
                <a:cs typeface="Calibri"/>
              </a:rPr>
              <a:t>2</a:t>
            </a:r>
            <a:endParaRPr sz="2400" dirty="0">
              <a:latin typeface="Calibri"/>
              <a:cs typeface="Calibri"/>
            </a:endParaRPr>
          </a:p>
          <a:p>
            <a:pPr marL="241300" indent="-228600">
              <a:lnSpc>
                <a:spcPct val="100000"/>
              </a:lnSpc>
              <a:spcBef>
                <a:spcPts val="670"/>
              </a:spcBef>
              <a:buFont typeface="Arial"/>
              <a:buChar char="•"/>
              <a:tabLst>
                <a:tab pos="241300" algn="l"/>
              </a:tabLst>
            </a:pPr>
            <a:r>
              <a:rPr sz="2400" spc="-15" dirty="0">
                <a:latin typeface="Calibri"/>
                <a:cs typeface="Calibri"/>
              </a:rPr>
              <a:t>Post-school </a:t>
            </a:r>
            <a:r>
              <a:rPr sz="2400" spc="-10" dirty="0">
                <a:latin typeface="Calibri"/>
                <a:cs typeface="Calibri"/>
              </a:rPr>
              <a:t>Outcomes </a:t>
            </a:r>
            <a:r>
              <a:rPr sz="2400" spc="-5" dirty="0">
                <a:latin typeface="Calibri"/>
                <a:cs typeface="Calibri"/>
              </a:rPr>
              <a:t>Interview</a:t>
            </a:r>
            <a:r>
              <a:rPr sz="2400" spc="-15" dirty="0">
                <a:latin typeface="Calibri"/>
                <a:cs typeface="Calibri"/>
              </a:rPr>
              <a:t> </a:t>
            </a:r>
            <a:r>
              <a:rPr sz="2400" spc="-10" dirty="0">
                <a:latin typeface="Calibri"/>
                <a:cs typeface="Calibri"/>
              </a:rPr>
              <a:t>Process</a:t>
            </a:r>
            <a:endParaRPr sz="2400" dirty="0">
              <a:latin typeface="Calibri"/>
              <a:cs typeface="Calibri"/>
            </a:endParaRPr>
          </a:p>
          <a:p>
            <a:pPr marL="698500" lvl="1" indent="-228600">
              <a:lnSpc>
                <a:spcPct val="100000"/>
              </a:lnSpc>
              <a:spcBef>
                <a:spcPts val="290"/>
              </a:spcBef>
              <a:buFont typeface="Arial"/>
              <a:buChar char="•"/>
              <a:tabLst>
                <a:tab pos="697865" algn="l"/>
                <a:tab pos="698500" algn="l"/>
              </a:tabLst>
            </a:pPr>
            <a:r>
              <a:rPr sz="2400" spc="-15" dirty="0">
                <a:latin typeface="Calibri"/>
                <a:cs typeface="Calibri"/>
              </a:rPr>
              <a:t>Data </a:t>
            </a:r>
            <a:r>
              <a:rPr sz="2400" spc="-5" dirty="0">
                <a:latin typeface="Calibri"/>
                <a:cs typeface="Calibri"/>
              </a:rPr>
              <a:t>collection </a:t>
            </a:r>
            <a:r>
              <a:rPr sz="2400" dirty="0">
                <a:latin typeface="Calibri"/>
                <a:cs typeface="Calibri"/>
              </a:rPr>
              <a:t>ends </a:t>
            </a:r>
            <a:r>
              <a:rPr lang="en-US" sz="2400" dirty="0">
                <a:latin typeface="Calibri"/>
                <a:cs typeface="Calibri"/>
              </a:rPr>
              <a:t>5pm, </a:t>
            </a:r>
            <a:r>
              <a:rPr sz="2400" spc="-5" dirty="0">
                <a:latin typeface="Calibri"/>
                <a:cs typeface="Calibri"/>
              </a:rPr>
              <a:t>September </a:t>
            </a:r>
            <a:r>
              <a:rPr sz="2400" dirty="0">
                <a:latin typeface="Calibri"/>
                <a:cs typeface="Calibri"/>
              </a:rPr>
              <a:t>3</a:t>
            </a:r>
            <a:r>
              <a:rPr lang="en-US" sz="2400" dirty="0">
                <a:latin typeface="Calibri"/>
                <a:cs typeface="Calibri"/>
              </a:rPr>
              <a:t>1</a:t>
            </a:r>
            <a:r>
              <a:rPr sz="2400" dirty="0">
                <a:latin typeface="Calibri"/>
                <a:cs typeface="Calibri"/>
              </a:rPr>
              <a:t>,</a:t>
            </a:r>
            <a:r>
              <a:rPr sz="2400" spc="-25" dirty="0">
                <a:latin typeface="Calibri"/>
                <a:cs typeface="Calibri"/>
              </a:rPr>
              <a:t> </a:t>
            </a:r>
            <a:r>
              <a:rPr sz="2400" dirty="0">
                <a:latin typeface="Calibri"/>
                <a:cs typeface="Calibri"/>
              </a:rPr>
              <a:t>202</a:t>
            </a:r>
            <a:r>
              <a:rPr lang="en-US" sz="2400" dirty="0">
                <a:latin typeface="Calibri"/>
                <a:cs typeface="Calibri"/>
              </a:rPr>
              <a:t>1</a:t>
            </a:r>
            <a:endParaRPr sz="2400" dirty="0">
              <a:latin typeface="Calibri"/>
              <a:cs typeface="Calibri"/>
            </a:endParaRPr>
          </a:p>
          <a:p>
            <a:pPr marL="698500" marR="2084705" lvl="1" indent="-228600">
              <a:lnSpc>
                <a:spcPts val="2160"/>
              </a:lnSpc>
              <a:spcBef>
                <a:spcPts val="520"/>
              </a:spcBef>
              <a:buFont typeface="Arial"/>
              <a:buChar char="•"/>
              <a:tabLst>
                <a:tab pos="697865" algn="l"/>
                <a:tab pos="698500" algn="l"/>
              </a:tabLst>
            </a:pPr>
            <a:r>
              <a:rPr sz="2400" spc="-10" dirty="0">
                <a:latin typeface="Calibri"/>
                <a:cs typeface="Calibri"/>
              </a:rPr>
              <a:t>Resources: </a:t>
            </a:r>
            <a:r>
              <a:rPr sz="2400" dirty="0">
                <a:latin typeface="Calibri"/>
                <a:cs typeface="Calibri"/>
              </a:rPr>
              <a:t>Secondary </a:t>
            </a:r>
            <a:r>
              <a:rPr sz="2400" spc="-20" dirty="0">
                <a:latin typeface="Calibri"/>
                <a:cs typeface="Calibri"/>
              </a:rPr>
              <a:t>Transition  </a:t>
            </a:r>
            <a:r>
              <a:rPr sz="2400" u="heavy" spc="-10" dirty="0">
                <a:solidFill>
                  <a:srgbClr val="0563C1"/>
                </a:solidFill>
                <a:latin typeface="Calibri"/>
                <a:cs typeface="Calibri"/>
                <a:hlinkClick r:id="rId3"/>
              </a:rPr>
              <a:t>http://www.cde.state.co.us/cdesped/transition</a:t>
            </a:r>
            <a:endParaRPr lang="en-US" sz="2400" dirty="0">
              <a:latin typeface="Calibri"/>
              <a:cs typeface="Calibri"/>
            </a:endParaRPr>
          </a:p>
          <a:p>
            <a:pPr marL="241300" indent="-228600">
              <a:lnSpc>
                <a:spcPct val="100000"/>
              </a:lnSpc>
              <a:spcBef>
                <a:spcPts val="655"/>
              </a:spcBef>
              <a:buFont typeface="Arial"/>
              <a:buChar char="•"/>
              <a:tabLst>
                <a:tab pos="241300" algn="l"/>
              </a:tabLst>
            </a:pPr>
            <a:r>
              <a:rPr sz="2400" spc="-5" dirty="0">
                <a:latin typeface="Calibri"/>
                <a:cs typeface="Calibri"/>
              </a:rPr>
              <a:t>Secondary </a:t>
            </a:r>
            <a:r>
              <a:rPr sz="2400" spc="-25" dirty="0">
                <a:latin typeface="Calibri"/>
                <a:cs typeface="Calibri"/>
              </a:rPr>
              <a:t>Transition </a:t>
            </a:r>
            <a:r>
              <a:rPr sz="2400" spc="-30" dirty="0">
                <a:latin typeface="Calibri"/>
                <a:cs typeface="Calibri"/>
              </a:rPr>
              <a:t>Training</a:t>
            </a:r>
            <a:r>
              <a:rPr sz="2400" spc="10" dirty="0">
                <a:latin typeface="Calibri"/>
                <a:cs typeface="Calibri"/>
              </a:rPr>
              <a:t> </a:t>
            </a:r>
            <a:r>
              <a:rPr sz="2400" spc="-10" dirty="0">
                <a:latin typeface="Calibri"/>
                <a:cs typeface="Calibri"/>
              </a:rPr>
              <a:t>Request</a:t>
            </a:r>
            <a:r>
              <a:rPr lang="en-US" sz="2400" spc="-10" dirty="0">
                <a:latin typeface="Calibri"/>
                <a:cs typeface="Calibri"/>
              </a:rPr>
              <a:t> – lott_g@cde.state.co.us</a:t>
            </a:r>
            <a:endParaRPr sz="24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117347" y="41148"/>
            <a:ext cx="934211" cy="106832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156111" y="345586"/>
            <a:ext cx="7451314" cy="369332"/>
          </a:xfrm>
          <a:prstGeom prst="rect">
            <a:avLst/>
          </a:prstGeom>
        </p:spPr>
        <p:txBody>
          <a:bodyPr vert="horz" wrap="square" lIns="0" tIns="0" rIns="0" bIns="0" rtlCol="0">
            <a:spAutoFit/>
          </a:bodyPr>
          <a:lstStyle/>
          <a:p>
            <a:pPr marL="12700">
              <a:lnSpc>
                <a:spcPct val="100000"/>
              </a:lnSpc>
            </a:pPr>
            <a:r>
              <a:rPr lang="en-US" spc="-5" dirty="0"/>
              <a:t>Monthly Office Hours</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11</a:t>
            </a:fld>
            <a:endParaRPr spc="-5" dirty="0"/>
          </a:p>
        </p:txBody>
      </p:sp>
      <p:sp>
        <p:nvSpPr>
          <p:cNvPr id="4" name="object 4"/>
          <p:cNvSpPr txBox="1"/>
          <p:nvPr/>
        </p:nvSpPr>
        <p:spPr>
          <a:xfrm>
            <a:off x="536575" y="1295400"/>
            <a:ext cx="8070850" cy="4724563"/>
          </a:xfrm>
          <a:prstGeom prst="rect">
            <a:avLst/>
          </a:prstGeom>
        </p:spPr>
        <p:txBody>
          <a:bodyPr vert="horz" wrap="square" lIns="0" tIns="0" rIns="0" bIns="0" rtlCol="0">
            <a:spAutoFit/>
          </a:bodyPr>
          <a:lstStyle/>
          <a:p>
            <a:pPr marL="0" marR="0">
              <a:lnSpc>
                <a:spcPct val="107000"/>
              </a:lnSpc>
              <a:spcBef>
                <a:spcPts val="0"/>
              </a:spcBef>
              <a:spcAft>
                <a:spcPts val="0"/>
              </a:spcAft>
            </a:pPr>
            <a:r>
              <a:rPr lang="en-US" sz="2400" dirty="0">
                <a:effectLst/>
                <a:ea typeface="Calibri" panose="020F0502020204030204" pitchFamily="34" charset="0"/>
                <a:cs typeface="Times New Roman" panose="02020603050405020304" pitchFamily="18" charset="0"/>
              </a:rPr>
              <a:t>September 14, 2021; 3:30-4:30pm – Transition tips to start the year off right</a:t>
            </a:r>
          </a:p>
          <a:p>
            <a:pPr marL="0" marR="0">
              <a:lnSpc>
                <a:spcPct val="107000"/>
              </a:lnSpc>
              <a:spcBef>
                <a:spcPts val="0"/>
              </a:spcBef>
              <a:spcAft>
                <a:spcPts val="0"/>
              </a:spcAft>
            </a:pPr>
            <a:r>
              <a:rPr lang="en-US" sz="2400" dirty="0">
                <a:effectLst/>
                <a:ea typeface="Calibri" panose="020F0502020204030204" pitchFamily="34" charset="0"/>
                <a:cs typeface="Times New Roman" panose="02020603050405020304" pitchFamily="18" charset="0"/>
              </a:rPr>
              <a:t>October 12, 2021 – Transition Specialist Credential</a:t>
            </a:r>
          </a:p>
          <a:p>
            <a:pPr marL="0" marR="0">
              <a:lnSpc>
                <a:spcPct val="107000"/>
              </a:lnSpc>
              <a:spcBef>
                <a:spcPts val="0"/>
              </a:spcBef>
              <a:spcAft>
                <a:spcPts val="0"/>
              </a:spcAft>
            </a:pPr>
            <a:r>
              <a:rPr lang="en-US" sz="2400" dirty="0">
                <a:effectLst/>
                <a:ea typeface="Calibri" panose="020F0502020204030204" pitchFamily="34" charset="0"/>
                <a:cs typeface="Times New Roman" panose="02020603050405020304" pitchFamily="18" charset="0"/>
              </a:rPr>
              <a:t>November 9, 2021 - Supporting the mental health needs of transition-aged youth</a:t>
            </a:r>
          </a:p>
          <a:p>
            <a:pPr marL="0" marR="0">
              <a:lnSpc>
                <a:spcPct val="107000"/>
              </a:lnSpc>
              <a:spcBef>
                <a:spcPts val="0"/>
              </a:spcBef>
              <a:spcAft>
                <a:spcPts val="0"/>
              </a:spcAft>
            </a:pPr>
            <a:r>
              <a:rPr lang="en-US" sz="2400" dirty="0">
                <a:effectLst/>
                <a:ea typeface="Calibri" panose="020F0502020204030204" pitchFamily="34" charset="0"/>
                <a:cs typeface="Times New Roman" panose="02020603050405020304" pitchFamily="18" charset="0"/>
              </a:rPr>
              <a:t>December 14, 2021 – Self-determination, self-advocacy, and student led IEPs</a:t>
            </a:r>
          </a:p>
          <a:p>
            <a:pPr marL="0" marR="0">
              <a:lnSpc>
                <a:spcPct val="107000"/>
              </a:lnSpc>
              <a:spcBef>
                <a:spcPts val="0"/>
              </a:spcBef>
              <a:spcAft>
                <a:spcPts val="0"/>
              </a:spcAft>
            </a:pPr>
            <a:endParaRPr lang="en-US" sz="2400" dirty="0">
              <a:ea typeface="Calibri" panose="020F0502020204030204" pitchFamily="34" charset="0"/>
              <a:cs typeface="Times New Roman" panose="02020603050405020304" pitchFamily="18" charset="0"/>
            </a:endParaRPr>
          </a:p>
          <a:p>
            <a:pPr>
              <a:lnSpc>
                <a:spcPct val="107000"/>
              </a:lnSpc>
            </a:pPr>
            <a:r>
              <a:rPr lang="en-US" sz="2400" spc="-15" dirty="0">
                <a:latin typeface="Calibri"/>
                <a:cs typeface="Calibri"/>
              </a:rPr>
              <a:t>*More </a:t>
            </a:r>
            <a:r>
              <a:rPr lang="en-US" sz="2400" spc="-20" dirty="0">
                <a:latin typeface="Calibri"/>
                <a:cs typeface="Calibri"/>
              </a:rPr>
              <a:t>like </a:t>
            </a:r>
            <a:r>
              <a:rPr lang="en-US" sz="2400" dirty="0">
                <a:latin typeface="Calibri"/>
                <a:cs typeface="Calibri"/>
              </a:rPr>
              <a:t>a </a:t>
            </a:r>
            <a:r>
              <a:rPr lang="en-US" sz="2400" spc="-15" dirty="0">
                <a:latin typeface="Calibri"/>
                <a:cs typeface="Calibri"/>
              </a:rPr>
              <a:t>town </a:t>
            </a:r>
            <a:r>
              <a:rPr lang="en-US" sz="2400" spc="-5" dirty="0">
                <a:latin typeface="Calibri"/>
                <a:cs typeface="Calibri"/>
              </a:rPr>
              <a:t>hall </a:t>
            </a:r>
            <a:r>
              <a:rPr lang="en-US" sz="2400" spc="-15" dirty="0">
                <a:latin typeface="Calibri"/>
                <a:cs typeface="Calibri"/>
              </a:rPr>
              <a:t>forum </a:t>
            </a:r>
            <a:r>
              <a:rPr lang="en-US" sz="2400" spc="-10" dirty="0">
                <a:latin typeface="Calibri"/>
                <a:cs typeface="Calibri"/>
              </a:rPr>
              <a:t>where there </a:t>
            </a:r>
            <a:r>
              <a:rPr lang="en-US" sz="2400" dirty="0">
                <a:latin typeface="Calibri"/>
                <a:cs typeface="Calibri"/>
              </a:rPr>
              <a:t>will </a:t>
            </a:r>
            <a:r>
              <a:rPr lang="en-US" sz="2400" spc="-5" dirty="0">
                <a:latin typeface="Calibri"/>
                <a:cs typeface="Calibri"/>
              </a:rPr>
              <a:t>be </a:t>
            </a:r>
            <a:r>
              <a:rPr lang="en-US" sz="2400" dirty="0">
                <a:latin typeface="Calibri"/>
                <a:cs typeface="Calibri"/>
              </a:rPr>
              <a:t>a </a:t>
            </a:r>
            <a:r>
              <a:rPr lang="en-US" sz="2400" spc="-10" dirty="0">
                <a:latin typeface="Calibri"/>
                <a:cs typeface="Calibri"/>
              </a:rPr>
              <a:t>little </a:t>
            </a:r>
            <a:r>
              <a:rPr lang="en-US" sz="2400" spc="-5" dirty="0">
                <a:latin typeface="Calibri"/>
                <a:cs typeface="Calibri"/>
              </a:rPr>
              <a:t>bit of  </a:t>
            </a:r>
            <a:r>
              <a:rPr lang="en-US" sz="2400" spc="-10" dirty="0">
                <a:latin typeface="Calibri"/>
                <a:cs typeface="Calibri"/>
              </a:rPr>
              <a:t>training </a:t>
            </a:r>
            <a:r>
              <a:rPr lang="en-US" sz="2400" spc="-5" dirty="0">
                <a:latin typeface="Calibri"/>
                <a:cs typeface="Calibri"/>
              </a:rPr>
              <a:t>and </a:t>
            </a:r>
            <a:r>
              <a:rPr lang="en-US" sz="2400" spc="-10" dirty="0">
                <a:latin typeface="Calibri"/>
                <a:cs typeface="Calibri"/>
              </a:rPr>
              <a:t>information provided, </a:t>
            </a:r>
            <a:r>
              <a:rPr lang="en-US" sz="2400" dirty="0">
                <a:latin typeface="Calibri"/>
                <a:cs typeface="Calibri"/>
              </a:rPr>
              <a:t>then time </a:t>
            </a:r>
            <a:r>
              <a:rPr lang="en-US" sz="2400" spc="-20" dirty="0">
                <a:latin typeface="Calibri"/>
                <a:cs typeface="Calibri"/>
              </a:rPr>
              <a:t>for </a:t>
            </a:r>
            <a:r>
              <a:rPr lang="en-US" sz="2400" spc="-10" dirty="0">
                <a:latin typeface="Calibri"/>
                <a:cs typeface="Calibri"/>
              </a:rPr>
              <a:t>questions,</a:t>
            </a:r>
            <a:r>
              <a:rPr lang="en-US" sz="2400" spc="-5" dirty="0">
                <a:latin typeface="Calibri"/>
                <a:cs typeface="Calibri"/>
              </a:rPr>
              <a:t> sharing, and application.</a:t>
            </a:r>
          </a:p>
          <a:p>
            <a:pPr marL="0" marR="0">
              <a:lnSpc>
                <a:spcPct val="107000"/>
              </a:lnSpc>
              <a:spcBef>
                <a:spcPts val="0"/>
              </a:spcBef>
              <a:spcAft>
                <a:spcPts val="0"/>
              </a:spcAft>
            </a:pPr>
            <a:endParaRPr lang="en-US" sz="2400" dirty="0">
              <a:effectLst/>
              <a:ea typeface="Calibri" panose="020F0502020204030204" pitchFamily="34"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935C1-9B76-4881-9BD5-6DA3DCC12867}"/>
              </a:ext>
            </a:extLst>
          </p:cNvPr>
          <p:cNvSpPr>
            <a:spLocks noGrp="1"/>
          </p:cNvSpPr>
          <p:nvPr>
            <p:ph type="title"/>
          </p:nvPr>
        </p:nvSpPr>
        <p:spPr>
          <a:xfrm>
            <a:off x="457200" y="381000"/>
            <a:ext cx="6831776" cy="369332"/>
          </a:xfrm>
        </p:spPr>
        <p:txBody>
          <a:bodyPr/>
          <a:lstStyle/>
          <a:p>
            <a:r>
              <a:rPr lang="en-US" spc="-5" dirty="0"/>
              <a:t> Monthly Office Hours</a:t>
            </a:r>
            <a:endParaRPr lang="en-US" dirty="0"/>
          </a:p>
        </p:txBody>
      </p:sp>
      <p:sp>
        <p:nvSpPr>
          <p:cNvPr id="3" name="Text Placeholder 2">
            <a:extLst>
              <a:ext uri="{FF2B5EF4-FFF2-40B4-BE49-F238E27FC236}">
                <a16:creationId xmlns:a16="http://schemas.microsoft.com/office/drawing/2014/main" id="{8A109E35-66A9-4DF3-927B-43EFFE9E7587}"/>
              </a:ext>
            </a:extLst>
          </p:cNvPr>
          <p:cNvSpPr>
            <a:spLocks noGrp="1"/>
          </p:cNvSpPr>
          <p:nvPr>
            <p:ph type="body" idx="1"/>
          </p:nvPr>
        </p:nvSpPr>
        <p:spPr>
          <a:xfrm>
            <a:off x="533400" y="1311330"/>
            <a:ext cx="8077200" cy="5044522"/>
          </a:xfrm>
        </p:spPr>
        <p:txBody>
          <a:bodyPr/>
          <a:lstStyle/>
          <a:p>
            <a:pPr marL="0" marR="0">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January 11, 2022 – PSO data discussion</a:t>
            </a:r>
          </a:p>
          <a:p>
            <a:pPr marL="0" marR="0">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February 8, 2022 – Guardianship and supported decision making</a:t>
            </a:r>
          </a:p>
          <a:p>
            <a:pPr marL="0" marR="0">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March 8, 2022 – Family engagement and empowerment</a:t>
            </a:r>
          </a:p>
          <a:p>
            <a:pPr marL="0" marR="0">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April 12, 2022 - Equitable access to CTE programming for students with disabilities</a:t>
            </a:r>
          </a:p>
          <a:p>
            <a:pPr marL="0" marR="0">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May 10, 2022 – Critical reflection with transition service providers</a:t>
            </a:r>
          </a:p>
          <a:p>
            <a:pPr marL="0" marR="0">
              <a:lnSpc>
                <a:spcPct val="107000"/>
              </a:lnSpc>
              <a:spcBef>
                <a:spcPts val="0"/>
              </a:spcBef>
              <a:spcAft>
                <a:spcPts val="0"/>
              </a:spcAft>
            </a:pPr>
            <a:endParaRPr lang="en-US" sz="2400" dirty="0">
              <a:effectLst/>
              <a:latin typeface="+mn-lt"/>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en-US" sz="2400" dirty="0">
                <a:effectLst/>
                <a:latin typeface="+mn-lt"/>
                <a:ea typeface="Calibri" panose="020F0502020204030204" pitchFamily="34" charset="0"/>
                <a:cs typeface="Times New Roman" panose="02020603050405020304" pitchFamily="18" charset="0"/>
              </a:rPr>
              <a:t>*Look for additional information in the upcoming ESSU newsletter</a:t>
            </a:r>
          </a:p>
          <a:p>
            <a:pPr marR="0">
              <a:lnSpc>
                <a:spcPct val="107000"/>
              </a:lnSpc>
              <a:spcBef>
                <a:spcPts val="0"/>
              </a:spcBef>
              <a:spcAft>
                <a:spcPts val="800"/>
              </a:spcAft>
            </a:pPr>
            <a:r>
              <a:rPr lang="en-US" sz="1400" dirty="0">
                <a:hlinkClick r:id="rId2"/>
              </a:rPr>
              <a:t>http://www.cde.state.co.us/cdesped/transition_covid</a:t>
            </a:r>
            <a:endParaRPr lang="en-US" sz="2400" dirty="0">
              <a:effectLst/>
              <a:latin typeface="+mn-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12213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F2F39-B139-4C7D-9990-68537A4B3DB7}"/>
              </a:ext>
            </a:extLst>
          </p:cNvPr>
          <p:cNvSpPr>
            <a:spLocks noGrp="1"/>
          </p:cNvSpPr>
          <p:nvPr>
            <p:ph type="title"/>
          </p:nvPr>
        </p:nvSpPr>
        <p:spPr>
          <a:xfrm>
            <a:off x="228600" y="365464"/>
            <a:ext cx="7759287" cy="1107996"/>
          </a:xfrm>
        </p:spPr>
        <p:txBody>
          <a:bodyPr/>
          <a:lstStyle/>
          <a:p>
            <a:r>
              <a:rPr lang="en-US" dirty="0">
                <a:latin typeface="Museo Slab 500" panose="02000000000000000000" pitchFamily="50" charset="0"/>
              </a:rPr>
              <a:t>Upcoming Training - </a:t>
            </a:r>
            <a:r>
              <a:rPr lang="en-US" sz="2400" dirty="0">
                <a:effectLst/>
                <a:latin typeface="Museo Slab 500" panose="02000000000000000000" pitchFamily="50" charset="0"/>
                <a:ea typeface="Times New Roman" panose="02020603050405020304" pitchFamily="18" charset="0"/>
                <a:cs typeface="Times New Roman" panose="02020603050405020304" pitchFamily="18" charset="0"/>
              </a:rPr>
              <a:t>Equity and Students with Disabilities</a:t>
            </a:r>
            <a:br>
              <a:rPr lang="en-US" sz="2400" u="sng" dirty="0">
                <a:effectLst/>
                <a:latin typeface="Musea"/>
                <a:ea typeface="Times New Roman" panose="02020603050405020304" pitchFamily="18" charset="0"/>
                <a:cs typeface="Times New Roman" panose="02020603050405020304" pitchFamily="18" charset="0"/>
              </a:rPr>
            </a:br>
            <a:endParaRPr lang="en-US" dirty="0">
              <a:latin typeface="Musea"/>
            </a:endParaRPr>
          </a:p>
        </p:txBody>
      </p:sp>
      <p:sp>
        <p:nvSpPr>
          <p:cNvPr id="3" name="Text Placeholder 2">
            <a:extLst>
              <a:ext uri="{FF2B5EF4-FFF2-40B4-BE49-F238E27FC236}">
                <a16:creationId xmlns:a16="http://schemas.microsoft.com/office/drawing/2014/main" id="{0AC7DB7A-5AF4-43E6-B80E-EDD74A1D1C0D}"/>
              </a:ext>
            </a:extLst>
          </p:cNvPr>
          <p:cNvSpPr>
            <a:spLocks noGrp="1"/>
          </p:cNvSpPr>
          <p:nvPr>
            <p:ph type="body" idx="1"/>
          </p:nvPr>
        </p:nvSpPr>
        <p:spPr>
          <a:xfrm>
            <a:off x="381000" y="1311330"/>
            <a:ext cx="8382000" cy="5293757"/>
          </a:xfrm>
        </p:spPr>
        <p:txBody>
          <a:bodyPr/>
          <a:lstStyle/>
          <a:p>
            <a:pPr algn="ctr"/>
            <a:r>
              <a:rPr lang="en-US" sz="2400" b="1" dirty="0">
                <a:latin typeface="+mn-lt"/>
              </a:rPr>
              <a:t>National Alliance for Partnership in Equity (NAPE)</a:t>
            </a:r>
          </a:p>
          <a:p>
            <a:pPr algn="ctr"/>
            <a:endParaRPr lang="en-US" sz="2400" b="1" dirty="0">
              <a:latin typeface="+mn-lt"/>
            </a:endParaRPr>
          </a:p>
          <a:p>
            <a:pPr algn="l"/>
            <a:r>
              <a:rPr lang="en-US" sz="2000" b="1" dirty="0" err="1">
                <a:latin typeface="+mn-lt"/>
              </a:rPr>
              <a:t>PIPELine</a:t>
            </a:r>
            <a:r>
              <a:rPr lang="en-US" sz="2000" b="1" dirty="0">
                <a:latin typeface="+mn-lt"/>
              </a:rPr>
              <a:t> to Career Success for Students with Disabilities </a:t>
            </a:r>
            <a:r>
              <a:rPr lang="en-US" sz="2000" dirty="0">
                <a:latin typeface="+mn-lt"/>
              </a:rPr>
              <a:t>– Increase successful enrollment, matriculation, graduation, and transition to postsecondary education and employment for SWDs through CTE.</a:t>
            </a:r>
          </a:p>
          <a:p>
            <a:pPr algn="l"/>
            <a:endParaRPr lang="en-US" sz="2000" dirty="0">
              <a:latin typeface="+mn-lt"/>
            </a:endParaRPr>
          </a:p>
          <a:p>
            <a:pPr algn="l"/>
            <a:r>
              <a:rPr lang="en-US" sz="2000" b="1" dirty="0" err="1">
                <a:latin typeface="+mn-lt"/>
              </a:rPr>
              <a:t>Micromessaging</a:t>
            </a:r>
            <a:r>
              <a:rPr lang="en-US" sz="2000" b="1" dirty="0">
                <a:latin typeface="+mn-lt"/>
              </a:rPr>
              <a:t> to Reach and Teach Every Student </a:t>
            </a:r>
            <a:r>
              <a:rPr lang="en-US" sz="2000" dirty="0">
                <a:latin typeface="+mn-lt"/>
              </a:rPr>
              <a:t>- </a:t>
            </a:r>
            <a:r>
              <a:rPr lang="en-US" sz="2000" b="0" i="0" u="none" strike="noStrike" baseline="0" dirty="0" err="1">
                <a:latin typeface="+mn-lt"/>
              </a:rPr>
              <a:t>Micromessages</a:t>
            </a:r>
            <a:r>
              <a:rPr lang="en-US" sz="2000" b="0" i="0" u="none" strike="noStrike" baseline="0" dirty="0">
                <a:latin typeface="+mn-lt"/>
              </a:rPr>
              <a:t> are small, subtle, often semiconscious messages we send while communicating with others, whether by voice, action, or body language. These messages which can be either positive or negative, stem from our implicit biases, and affect</a:t>
            </a:r>
          </a:p>
          <a:p>
            <a:pPr algn="l"/>
            <a:r>
              <a:rPr lang="en-US" sz="2000" b="0" i="0" u="none" strike="noStrike" baseline="0" dirty="0">
                <a:latin typeface="+mn-lt"/>
              </a:rPr>
              <a:t>Relationships</a:t>
            </a:r>
          </a:p>
          <a:p>
            <a:pPr algn="l"/>
            <a:endParaRPr lang="en-US" sz="2000" dirty="0">
              <a:latin typeface="+mn-lt"/>
            </a:endParaRPr>
          </a:p>
          <a:p>
            <a:pPr algn="l"/>
            <a:r>
              <a:rPr lang="en-US" sz="2000" b="1" dirty="0">
                <a:latin typeface="+mn-lt"/>
              </a:rPr>
              <a:t>Inspiring Courage to Excel through Self-Efficacy </a:t>
            </a:r>
            <a:r>
              <a:rPr lang="en-US" sz="2000" dirty="0">
                <a:latin typeface="+mn-lt"/>
              </a:rPr>
              <a:t>- </a:t>
            </a:r>
            <a:r>
              <a:rPr lang="en-US" sz="2000" b="0" i="0" u="none" strike="noStrike" baseline="0" dirty="0">
                <a:latin typeface="+mn-lt"/>
              </a:rPr>
              <a:t>Self-efficacy and self-confidence are student attributes that teachers and faculty can influence through micro-affirmations.</a:t>
            </a:r>
            <a:endParaRPr lang="en-US" sz="2000" dirty="0">
              <a:latin typeface="+mn-lt"/>
            </a:endParaRPr>
          </a:p>
          <a:p>
            <a:pPr marL="914400" lvl="1" indent="-457200">
              <a:buFont typeface="Arial" panose="020B0604020202020204" pitchFamily="34" charset="0"/>
              <a:buChar char="•"/>
            </a:pPr>
            <a:endParaRPr lang="en-US" dirty="0"/>
          </a:p>
          <a:p>
            <a:pPr marL="91440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2603283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89721-0A25-49D1-8781-EE89A0B893D9}"/>
              </a:ext>
            </a:extLst>
          </p:cNvPr>
          <p:cNvSpPr>
            <a:spLocks noGrp="1"/>
          </p:cNvSpPr>
          <p:nvPr>
            <p:ph type="title"/>
          </p:nvPr>
        </p:nvSpPr>
        <p:spPr>
          <a:xfrm>
            <a:off x="381000" y="365464"/>
            <a:ext cx="7606887" cy="369332"/>
          </a:xfrm>
        </p:spPr>
        <p:txBody>
          <a:bodyPr/>
          <a:lstStyle/>
          <a:p>
            <a:r>
              <a:rPr lang="en-US" dirty="0"/>
              <a:t>Upcoming Training/Projects</a:t>
            </a:r>
          </a:p>
        </p:txBody>
      </p:sp>
      <p:sp>
        <p:nvSpPr>
          <p:cNvPr id="3" name="Text Placeholder 2">
            <a:extLst>
              <a:ext uri="{FF2B5EF4-FFF2-40B4-BE49-F238E27FC236}">
                <a16:creationId xmlns:a16="http://schemas.microsoft.com/office/drawing/2014/main" id="{A6C6D032-2D07-446B-A56A-1FC898F28FD2}"/>
              </a:ext>
            </a:extLst>
          </p:cNvPr>
          <p:cNvSpPr>
            <a:spLocks noGrp="1"/>
          </p:cNvSpPr>
          <p:nvPr>
            <p:ph type="body" idx="1"/>
          </p:nvPr>
        </p:nvSpPr>
        <p:spPr>
          <a:xfrm>
            <a:off x="533400" y="1311330"/>
            <a:ext cx="7772400" cy="4462760"/>
          </a:xfrm>
        </p:spPr>
        <p:txBody>
          <a:bodyPr/>
          <a:lstStyle/>
          <a:p>
            <a:r>
              <a:rPr lang="en-US" sz="2800" dirty="0">
                <a:latin typeface="+mn-lt"/>
              </a:rPr>
              <a:t>Focus Groups for parents/families of students with disabilities</a:t>
            </a:r>
          </a:p>
          <a:p>
            <a:endParaRPr lang="en-US" sz="2400" dirty="0">
              <a:latin typeface="+mn-lt"/>
            </a:endParaRPr>
          </a:p>
          <a:p>
            <a:pPr marL="914400" lvl="1" indent="-457200">
              <a:buFont typeface="Arial" panose="020B0604020202020204" pitchFamily="34" charset="0"/>
              <a:buChar char="•"/>
            </a:pPr>
            <a:r>
              <a:rPr lang="en-US" sz="2800" dirty="0"/>
              <a:t>August 24, 2020; 12-1pm</a:t>
            </a:r>
          </a:p>
          <a:p>
            <a:pPr marL="914400" lvl="1" indent="-457200">
              <a:buFont typeface="Arial" panose="020B0604020202020204" pitchFamily="34" charset="0"/>
              <a:buChar char="•"/>
            </a:pPr>
            <a:r>
              <a:rPr lang="en-US" sz="2800" dirty="0"/>
              <a:t>August 24, 2021; 6-7pm</a:t>
            </a:r>
          </a:p>
          <a:p>
            <a:pPr marL="914400" lvl="1" indent="-457200">
              <a:buFont typeface="Arial" panose="020B0604020202020204" pitchFamily="34" charset="0"/>
              <a:buChar char="•"/>
            </a:pPr>
            <a:r>
              <a:rPr lang="en-US" sz="2800" dirty="0"/>
              <a:t>September 22, 2021; 12-1pm</a:t>
            </a:r>
          </a:p>
          <a:p>
            <a:pPr marL="914400" lvl="1" indent="-457200">
              <a:buFont typeface="Arial" panose="020B0604020202020204" pitchFamily="34" charset="0"/>
              <a:buChar char="•"/>
            </a:pPr>
            <a:r>
              <a:rPr lang="en-US" sz="2800" dirty="0"/>
              <a:t>September 22, 2021; 6-7pm (Spanish-speaking families)</a:t>
            </a:r>
          </a:p>
          <a:p>
            <a:pPr lvl="1"/>
            <a:endParaRPr lang="en-US" sz="2800" dirty="0"/>
          </a:p>
          <a:p>
            <a:pPr lvl="1"/>
            <a:r>
              <a:rPr lang="en-US" sz="2800" dirty="0"/>
              <a:t>Register </a:t>
            </a:r>
            <a:r>
              <a:rPr lang="en-US" sz="2800" dirty="0">
                <a:hlinkClick r:id="rId2"/>
              </a:rPr>
              <a:t>here</a:t>
            </a:r>
            <a:endParaRPr lang="en-US" sz="2800" dirty="0"/>
          </a:p>
          <a:p>
            <a:pPr lvl="1"/>
            <a:endParaRPr lang="en-US" sz="1400" dirty="0"/>
          </a:p>
        </p:txBody>
      </p:sp>
    </p:spTree>
    <p:extLst>
      <p:ext uri="{BB962C8B-B14F-4D97-AF65-F5344CB8AC3E}">
        <p14:creationId xmlns:p14="http://schemas.microsoft.com/office/powerpoint/2010/main" val="719511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89C4-901C-4847-AE34-21EF30E9D982}"/>
              </a:ext>
            </a:extLst>
          </p:cNvPr>
          <p:cNvSpPr>
            <a:spLocks noGrp="1"/>
          </p:cNvSpPr>
          <p:nvPr>
            <p:ph type="title"/>
          </p:nvPr>
        </p:nvSpPr>
        <p:spPr>
          <a:xfrm>
            <a:off x="1156111" y="365464"/>
            <a:ext cx="6831776" cy="369332"/>
          </a:xfrm>
        </p:spPr>
        <p:txBody>
          <a:bodyPr/>
          <a:lstStyle/>
          <a:p>
            <a:r>
              <a:rPr lang="en-US" dirty="0"/>
              <a:t>Upcoming Training/Projects</a:t>
            </a:r>
          </a:p>
        </p:txBody>
      </p:sp>
      <p:sp>
        <p:nvSpPr>
          <p:cNvPr id="3" name="Text Placeholder 2">
            <a:extLst>
              <a:ext uri="{FF2B5EF4-FFF2-40B4-BE49-F238E27FC236}">
                <a16:creationId xmlns:a16="http://schemas.microsoft.com/office/drawing/2014/main" id="{58AC5892-94F4-47E6-BE54-9AA6B68DE3DC}"/>
              </a:ext>
            </a:extLst>
          </p:cNvPr>
          <p:cNvSpPr>
            <a:spLocks noGrp="1"/>
          </p:cNvSpPr>
          <p:nvPr>
            <p:ph type="body" idx="1"/>
          </p:nvPr>
        </p:nvSpPr>
        <p:spPr>
          <a:xfrm>
            <a:off x="1295400" y="1311330"/>
            <a:ext cx="5825997" cy="3077766"/>
          </a:xfrm>
        </p:spPr>
        <p:txBody>
          <a:bodyPr/>
          <a:lstStyle/>
          <a:p>
            <a:pPr marL="457200" indent="-457200">
              <a:buFont typeface="Arial" panose="020B0604020202020204" pitchFamily="34" charset="0"/>
              <a:buChar char="•"/>
            </a:pPr>
            <a:r>
              <a:rPr lang="en-US" sz="2800" dirty="0"/>
              <a:t>Parent/family training to support effective transition</a:t>
            </a:r>
          </a:p>
          <a:p>
            <a:pPr marL="457200" indent="-457200">
              <a:buFont typeface="Arial" panose="020B0604020202020204" pitchFamily="34" charset="0"/>
              <a:buChar char="•"/>
            </a:pPr>
            <a:r>
              <a:rPr lang="en-US" sz="2800" dirty="0"/>
              <a:t>Person-centered planning</a:t>
            </a:r>
          </a:p>
          <a:p>
            <a:pPr marL="457200" indent="-457200">
              <a:buFont typeface="Arial" panose="020B0604020202020204" pitchFamily="34" charset="0"/>
              <a:buChar char="•"/>
            </a:pPr>
            <a:r>
              <a:rPr lang="en-US" sz="2800" dirty="0"/>
              <a:t>Transition Coalition self-study pilot – IDEA and secondary transition </a:t>
            </a:r>
          </a:p>
          <a:p>
            <a:endParaRPr lang="en-US" dirty="0"/>
          </a:p>
        </p:txBody>
      </p:sp>
    </p:spTree>
    <p:extLst>
      <p:ext uri="{BB962C8B-B14F-4D97-AF65-F5344CB8AC3E}">
        <p14:creationId xmlns:p14="http://schemas.microsoft.com/office/powerpoint/2010/main" val="3438421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68116-9980-496A-A7C1-CAD59D4F6EEA}"/>
              </a:ext>
            </a:extLst>
          </p:cNvPr>
          <p:cNvSpPr>
            <a:spLocks noGrp="1"/>
          </p:cNvSpPr>
          <p:nvPr>
            <p:ph type="title"/>
          </p:nvPr>
        </p:nvSpPr>
        <p:spPr>
          <a:xfrm>
            <a:off x="304800" y="304800"/>
            <a:ext cx="6831776" cy="369332"/>
          </a:xfrm>
        </p:spPr>
        <p:txBody>
          <a:bodyPr/>
          <a:lstStyle/>
          <a:p>
            <a:r>
              <a:rPr lang="en-US" spc="-20" dirty="0"/>
              <a:t>Regional Meetings/Cadres</a:t>
            </a:r>
            <a:endParaRPr lang="en-US" dirty="0"/>
          </a:p>
        </p:txBody>
      </p:sp>
      <p:sp>
        <p:nvSpPr>
          <p:cNvPr id="3" name="Text Placeholder 2">
            <a:extLst>
              <a:ext uri="{FF2B5EF4-FFF2-40B4-BE49-F238E27FC236}">
                <a16:creationId xmlns:a16="http://schemas.microsoft.com/office/drawing/2014/main" id="{FD53942C-DFDE-43E5-9D1D-AA6ECAAD2BE9}"/>
              </a:ext>
            </a:extLst>
          </p:cNvPr>
          <p:cNvSpPr>
            <a:spLocks noGrp="1"/>
          </p:cNvSpPr>
          <p:nvPr>
            <p:ph type="body" idx="1"/>
          </p:nvPr>
        </p:nvSpPr>
        <p:spPr>
          <a:xfrm>
            <a:off x="457200" y="1311330"/>
            <a:ext cx="8153400" cy="3449727"/>
          </a:xfrm>
        </p:spPr>
        <p:txBody>
          <a:bodyPr/>
          <a:lstStyle/>
          <a:p>
            <a:pPr>
              <a:lnSpc>
                <a:spcPct val="107000"/>
              </a:lnSpc>
              <a:spcAft>
                <a:spcPts val="800"/>
              </a:spcAft>
            </a:pPr>
            <a:r>
              <a:rPr lang="en-US" sz="2400" dirty="0">
                <a:effectLst/>
                <a:latin typeface="+mj-lt"/>
                <a:ea typeface="Calibri" panose="020F0502020204030204" pitchFamily="34" charset="0"/>
                <a:cs typeface="Times New Roman" panose="02020603050405020304" pitchFamily="18" charset="0"/>
              </a:rPr>
              <a:t>Regional</a:t>
            </a:r>
            <a:r>
              <a:rPr lang="fr-FR" sz="2400" spc="-10" dirty="0">
                <a:latin typeface="+mj-lt"/>
                <a:cs typeface="Times New Roman" panose="02020603050405020304" pitchFamily="18" charset="0"/>
              </a:rPr>
              <a:t> </a:t>
            </a:r>
            <a:r>
              <a:rPr lang="fr-FR" sz="2400" spc="-5" dirty="0">
                <a:latin typeface="+mj-lt"/>
                <a:cs typeface="Times New Roman" panose="02020603050405020304" pitchFamily="18" charset="0"/>
              </a:rPr>
              <a:t>Support Model </a:t>
            </a:r>
            <a:r>
              <a:rPr lang="fr-FR" sz="2400" dirty="0">
                <a:latin typeface="+mj-lt"/>
                <a:cs typeface="Times New Roman" panose="02020603050405020304" pitchFamily="18" charset="0"/>
              </a:rPr>
              <a:t>– </a:t>
            </a:r>
            <a:r>
              <a:rPr lang="fr-FR" sz="2400" spc="-25" dirty="0">
                <a:latin typeface="+mj-lt"/>
                <a:cs typeface="Times New Roman" panose="02020603050405020304" pitchFamily="18" charset="0"/>
              </a:rPr>
              <a:t>Transition</a:t>
            </a:r>
            <a:r>
              <a:rPr lang="fr-FR" sz="2400" spc="-10" dirty="0">
                <a:latin typeface="+mj-lt"/>
                <a:cs typeface="Times New Roman" panose="02020603050405020304" pitchFamily="18" charset="0"/>
              </a:rPr>
              <a:t> Cadres</a:t>
            </a:r>
          </a:p>
          <a:p>
            <a:pPr marL="0" marR="0">
              <a:lnSpc>
                <a:spcPct val="107000"/>
              </a:lnSpc>
              <a:spcBef>
                <a:spcPts val="0"/>
              </a:spcBef>
              <a:spcAft>
                <a:spcPts val="800"/>
              </a:spcAft>
            </a:pPr>
            <a:r>
              <a:rPr lang="en-US" sz="2400" dirty="0">
                <a:effectLst/>
                <a:latin typeface="+mj-lt"/>
                <a:ea typeface="Calibri" panose="020F0502020204030204" pitchFamily="34" charset="0"/>
                <a:cs typeface="Times New Roman" panose="02020603050405020304" pitchFamily="18" charset="0"/>
              </a:rPr>
              <a:t>Regional Meetings for Secondary Transition Personnel – We Need to Hear from You!</a:t>
            </a:r>
          </a:p>
          <a:p>
            <a:pPr marL="342900" marR="0" indent="-342900">
              <a:lnSpc>
                <a:spcPct val="107000"/>
              </a:lnSpc>
              <a:spcBef>
                <a:spcPts val="0"/>
              </a:spcBef>
              <a:spcAft>
                <a:spcPts val="800"/>
              </a:spcAft>
              <a:buFont typeface="Arial" panose="020B0604020202020204" pitchFamily="34" charset="0"/>
              <a:buChar char="•"/>
            </a:pPr>
            <a:r>
              <a:rPr lang="en-US" sz="2400" dirty="0">
                <a:effectLst/>
                <a:latin typeface="+mj-lt"/>
                <a:ea typeface="Calibri" panose="020F0502020204030204" pitchFamily="34" charset="0"/>
                <a:cs typeface="Times New Roman" panose="02020603050405020304" pitchFamily="18" charset="0"/>
              </a:rPr>
              <a:t>What is going on in your region?  What topics are relevant to you?  What challenges are you facing?  How might your state transition team assist you? </a:t>
            </a:r>
          </a:p>
          <a:p>
            <a:pPr marL="342900" marR="0" indent="-342900">
              <a:lnSpc>
                <a:spcPct val="107000"/>
              </a:lnSpc>
              <a:spcBef>
                <a:spcPts val="0"/>
              </a:spcBef>
              <a:spcAft>
                <a:spcPts val="800"/>
              </a:spcAft>
              <a:buFont typeface="Arial" panose="020B0604020202020204" pitchFamily="34" charset="0"/>
              <a:buChar char="•"/>
            </a:pPr>
            <a:r>
              <a:rPr lang="en-US" sz="2400" dirty="0">
                <a:effectLst/>
                <a:latin typeface="+mj-lt"/>
                <a:ea typeface="Calibri" panose="020F0502020204030204" pitchFamily="34" charset="0"/>
              </a:rPr>
              <a:t>Please share your needs via the </a:t>
            </a:r>
            <a:r>
              <a:rPr lang="en-US" sz="2400" u="sng" dirty="0">
                <a:solidFill>
                  <a:srgbClr val="0563C1"/>
                </a:solidFill>
                <a:effectLst/>
                <a:latin typeface="+mj-lt"/>
                <a:ea typeface="Calibri" panose="020F0502020204030204" pitchFamily="34" charset="0"/>
                <a:cs typeface="Times New Roman" panose="02020603050405020304" pitchFamily="18" charset="0"/>
                <a:hlinkClick r:id="rId2"/>
              </a:rPr>
              <a:t>Secondary Transition Providers link </a:t>
            </a:r>
            <a:r>
              <a:rPr lang="en-US" sz="2400" dirty="0">
                <a:effectLst/>
                <a:latin typeface="+mj-lt"/>
                <a:ea typeface="Calibri" panose="020F0502020204030204" pitchFamily="34" charset="0"/>
              </a:rPr>
              <a:t> to communicate your needs</a:t>
            </a:r>
            <a:r>
              <a:rPr lang="en-US" sz="2400" dirty="0">
                <a:latin typeface="+mj-lt"/>
                <a:ea typeface="Calibri" panose="020F0502020204030204" pitchFamily="34" charset="0"/>
              </a:rPr>
              <a:t> .</a:t>
            </a:r>
            <a:r>
              <a:rPr lang="en-US" sz="2400" dirty="0">
                <a:effectLst/>
                <a:latin typeface="+mj-lt"/>
                <a:ea typeface="Calibri" panose="020F0502020204030204" pitchFamily="34" charset="0"/>
                <a:cs typeface="Times New Roman" panose="02020603050405020304" pitchFamily="18" charset="0"/>
              </a:rPr>
              <a:t> </a:t>
            </a:r>
            <a:endParaRPr lang="en-US" sz="2400" dirty="0">
              <a:latin typeface="+mj-lt"/>
            </a:endParaRPr>
          </a:p>
        </p:txBody>
      </p:sp>
    </p:spTree>
    <p:extLst>
      <p:ext uri="{BB962C8B-B14F-4D97-AF65-F5344CB8AC3E}">
        <p14:creationId xmlns:p14="http://schemas.microsoft.com/office/powerpoint/2010/main" val="516335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C892B-B327-4213-B0CC-606E5D38ED88}"/>
              </a:ext>
            </a:extLst>
          </p:cNvPr>
          <p:cNvSpPr>
            <a:spLocks noGrp="1"/>
          </p:cNvSpPr>
          <p:nvPr>
            <p:ph type="title"/>
          </p:nvPr>
        </p:nvSpPr>
        <p:spPr>
          <a:xfrm>
            <a:off x="304800" y="365464"/>
            <a:ext cx="7683087" cy="396536"/>
          </a:xfrm>
        </p:spPr>
        <p:txBody>
          <a:bodyPr/>
          <a:lstStyle/>
          <a:p>
            <a:r>
              <a:rPr lang="en-US" dirty="0"/>
              <a:t>Regional Meetings</a:t>
            </a:r>
          </a:p>
        </p:txBody>
      </p:sp>
      <p:sp>
        <p:nvSpPr>
          <p:cNvPr id="3" name="Text Placeholder 2">
            <a:extLst>
              <a:ext uri="{FF2B5EF4-FFF2-40B4-BE49-F238E27FC236}">
                <a16:creationId xmlns:a16="http://schemas.microsoft.com/office/drawing/2014/main" id="{977BA7A5-92E8-46A6-A635-42B24BC7EFE0}"/>
              </a:ext>
            </a:extLst>
          </p:cNvPr>
          <p:cNvSpPr>
            <a:spLocks noGrp="1"/>
          </p:cNvSpPr>
          <p:nvPr>
            <p:ph type="body" idx="1"/>
          </p:nvPr>
        </p:nvSpPr>
        <p:spPr>
          <a:xfrm>
            <a:off x="914400" y="1295400"/>
            <a:ext cx="6816597" cy="4503156"/>
          </a:xfrm>
        </p:spPr>
        <p:txBody>
          <a:bodyPr/>
          <a:lstStyle/>
          <a:p>
            <a:pPr marL="457200" indent="-457200">
              <a:buFont typeface="Arial" panose="020B0604020202020204" pitchFamily="34" charset="0"/>
              <a:buChar char="•"/>
            </a:pPr>
            <a:r>
              <a:rPr lang="en-US" sz="2800" dirty="0"/>
              <a:t>October 6, 2021 (NC/NE) – 9am-12pm</a:t>
            </a:r>
          </a:p>
          <a:p>
            <a:pPr marL="457200" indent="-457200">
              <a:buFont typeface="Arial" panose="020B0604020202020204" pitchFamily="34" charset="0"/>
              <a:buChar char="•"/>
            </a:pPr>
            <a:r>
              <a:rPr lang="en-US" sz="2800" dirty="0"/>
              <a:t>October 20, 2021 (Metro)</a:t>
            </a:r>
          </a:p>
          <a:p>
            <a:pPr marL="457200" indent="-457200">
              <a:buFont typeface="Arial" panose="020B0604020202020204" pitchFamily="34" charset="0"/>
              <a:buChar char="•"/>
            </a:pPr>
            <a:r>
              <a:rPr lang="en-US" sz="2800" dirty="0"/>
              <a:t>November 10, 2021 (PP/SC/SE)</a:t>
            </a:r>
          </a:p>
          <a:p>
            <a:pPr marL="457200" indent="-457200">
              <a:buFont typeface="Arial" panose="020B0604020202020204" pitchFamily="34" charset="0"/>
              <a:buChar char="•"/>
            </a:pPr>
            <a:r>
              <a:rPr lang="en-US" sz="2800" dirty="0"/>
              <a:t>February 8, 2022 (NC/NE)</a:t>
            </a:r>
          </a:p>
          <a:p>
            <a:pPr marL="457200" indent="-457200">
              <a:buFont typeface="Arial" panose="020B0604020202020204" pitchFamily="34" charset="0"/>
              <a:buChar char="•"/>
            </a:pPr>
            <a:r>
              <a:rPr lang="en-US" sz="2800" dirty="0"/>
              <a:t>February 22, 2022 (Metro)</a:t>
            </a:r>
          </a:p>
          <a:p>
            <a:pPr marL="457200" indent="-457200">
              <a:buFont typeface="Arial" panose="020B0604020202020204" pitchFamily="34" charset="0"/>
              <a:buChar char="•"/>
            </a:pPr>
            <a:r>
              <a:rPr lang="en-US" sz="2800" dirty="0"/>
              <a:t>April 6, 2022 (PP/SC/SE)</a:t>
            </a:r>
          </a:p>
          <a:p>
            <a:pPr marL="457200" indent="-457200">
              <a:buFont typeface="Arial" panose="020B0604020202020204" pitchFamily="34" charset="0"/>
              <a:buChar char="•"/>
            </a:pPr>
            <a:r>
              <a:rPr lang="en-US" sz="2800" dirty="0"/>
              <a:t>April 20, 2022 (Western Slope - tentative)</a:t>
            </a:r>
          </a:p>
          <a:p>
            <a:pPr marL="457200" indent="-457200">
              <a:buFont typeface="Arial" panose="020B0604020202020204" pitchFamily="34" charset="0"/>
              <a:buChar char="•"/>
            </a:pPr>
            <a:endParaRPr lang="en-US" sz="2800" dirty="0"/>
          </a:p>
          <a:p>
            <a:pPr marL="0" marR="0">
              <a:lnSpc>
                <a:spcPct val="107000"/>
              </a:lnSpc>
              <a:spcBef>
                <a:spcPts val="0"/>
              </a:spcBef>
              <a:spcAft>
                <a:spcPts val="800"/>
              </a:spcAft>
            </a:pPr>
            <a:r>
              <a:rPr lang="en-US" sz="2800" u="sng" dirty="0">
                <a:solidFill>
                  <a:srgbClr val="0563C1"/>
                </a:solidFill>
                <a:effectLst/>
                <a:latin typeface="+mj-lt"/>
                <a:ea typeface="Calibri" panose="020F0502020204030204" pitchFamily="34" charset="0"/>
                <a:cs typeface="Times New Roman" panose="02020603050405020304" pitchFamily="18" charset="0"/>
                <a:hlinkClick r:id="rId2"/>
              </a:rPr>
              <a:t>Registration</a:t>
            </a:r>
            <a:endParaRPr lang="en-US" sz="2800" dirty="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49925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117347" y="41148"/>
            <a:ext cx="934211" cy="106832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156111" y="369528"/>
            <a:ext cx="4269740" cy="354965"/>
          </a:xfrm>
          <a:prstGeom prst="rect">
            <a:avLst/>
          </a:prstGeom>
        </p:spPr>
        <p:txBody>
          <a:bodyPr vert="horz" wrap="square" lIns="0" tIns="0" rIns="0" bIns="0" rtlCol="0">
            <a:spAutoFit/>
          </a:bodyPr>
          <a:lstStyle/>
          <a:p>
            <a:pPr marL="12700">
              <a:lnSpc>
                <a:spcPct val="100000"/>
              </a:lnSpc>
            </a:pPr>
            <a:r>
              <a:rPr sz="2200" spc="-10" dirty="0"/>
              <a:t>Supports During </a:t>
            </a:r>
            <a:r>
              <a:rPr sz="2200" spc="-5" dirty="0"/>
              <a:t>the</a:t>
            </a:r>
            <a:r>
              <a:rPr sz="2200" spc="-10" dirty="0"/>
              <a:t> Pandemic</a:t>
            </a:r>
            <a:endParaRPr sz="220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18</a:t>
            </a:fld>
            <a:endParaRPr spc="-5" dirty="0"/>
          </a:p>
        </p:txBody>
      </p:sp>
      <p:sp>
        <p:nvSpPr>
          <p:cNvPr id="4" name="object 4"/>
          <p:cNvSpPr txBox="1"/>
          <p:nvPr/>
        </p:nvSpPr>
        <p:spPr>
          <a:xfrm>
            <a:off x="615950" y="1406652"/>
            <a:ext cx="7267575" cy="4090863"/>
          </a:xfrm>
          <a:prstGeom prst="rect">
            <a:avLst/>
          </a:prstGeom>
        </p:spPr>
        <p:txBody>
          <a:bodyPr vert="horz" wrap="square" lIns="0" tIns="0" rIns="0" bIns="0" rtlCol="0">
            <a:spAutoFit/>
          </a:bodyPr>
          <a:lstStyle/>
          <a:p>
            <a:pPr marL="241300" indent="-228600">
              <a:lnSpc>
                <a:spcPct val="100000"/>
              </a:lnSpc>
              <a:buFont typeface="Arial"/>
              <a:buChar char="•"/>
              <a:tabLst>
                <a:tab pos="241300" algn="l"/>
              </a:tabLst>
            </a:pPr>
            <a:r>
              <a:rPr sz="2400" spc="-10" dirty="0">
                <a:latin typeface="Calibri"/>
                <a:cs typeface="Calibri"/>
              </a:rPr>
              <a:t>Providing </a:t>
            </a:r>
            <a:r>
              <a:rPr sz="2400" spc="-5" dirty="0">
                <a:latin typeface="Calibri"/>
                <a:cs typeface="Calibri"/>
              </a:rPr>
              <a:t>Secondary </a:t>
            </a:r>
            <a:r>
              <a:rPr sz="2400" spc="-25" dirty="0">
                <a:latin typeface="Calibri"/>
                <a:cs typeface="Calibri"/>
              </a:rPr>
              <a:t>Transition </a:t>
            </a:r>
            <a:r>
              <a:rPr sz="2400" dirty="0">
                <a:latin typeface="Calibri"/>
                <a:cs typeface="Calibri"/>
              </a:rPr>
              <a:t>Services </a:t>
            </a:r>
            <a:r>
              <a:rPr sz="2400" spc="-5" dirty="0">
                <a:latin typeface="Calibri"/>
                <a:cs typeface="Calibri"/>
              </a:rPr>
              <a:t>during</a:t>
            </a:r>
            <a:r>
              <a:rPr sz="2400" spc="20" dirty="0">
                <a:latin typeface="Calibri"/>
                <a:cs typeface="Calibri"/>
              </a:rPr>
              <a:t> </a:t>
            </a:r>
            <a:r>
              <a:rPr sz="2400" spc="-10" dirty="0">
                <a:latin typeface="Calibri"/>
                <a:cs typeface="Calibri"/>
              </a:rPr>
              <a:t>COVID-19</a:t>
            </a:r>
            <a:endParaRPr sz="2400" dirty="0">
              <a:latin typeface="Calibri"/>
              <a:cs typeface="Calibri"/>
            </a:endParaRPr>
          </a:p>
          <a:p>
            <a:pPr marL="698500" lvl="1" indent="-228600">
              <a:lnSpc>
                <a:spcPct val="100000"/>
              </a:lnSpc>
              <a:spcBef>
                <a:spcPts val="290"/>
              </a:spcBef>
              <a:buFont typeface="Arial"/>
              <a:buChar char="•"/>
              <a:tabLst>
                <a:tab pos="697865" algn="l"/>
                <a:tab pos="698500" algn="l"/>
              </a:tabLst>
            </a:pPr>
            <a:r>
              <a:rPr sz="2400" spc="-5" dirty="0">
                <a:latin typeface="Calibri"/>
                <a:cs typeface="Calibri"/>
              </a:rPr>
              <a:t>Career/Employment</a:t>
            </a:r>
            <a:endParaRPr sz="2400" dirty="0">
              <a:latin typeface="Calibri"/>
              <a:cs typeface="Calibri"/>
            </a:endParaRPr>
          </a:p>
          <a:p>
            <a:pPr marL="698500" lvl="1" indent="-228600">
              <a:lnSpc>
                <a:spcPct val="100000"/>
              </a:lnSpc>
              <a:spcBef>
                <a:spcPts val="250"/>
              </a:spcBef>
              <a:buFont typeface="Arial"/>
              <a:buChar char="•"/>
              <a:tabLst>
                <a:tab pos="697865" algn="l"/>
                <a:tab pos="698500" algn="l"/>
              </a:tabLst>
            </a:pPr>
            <a:r>
              <a:rPr sz="2400" spc="-5" dirty="0">
                <a:latin typeface="Calibri"/>
                <a:cs typeface="Calibri"/>
              </a:rPr>
              <a:t>National</a:t>
            </a:r>
            <a:r>
              <a:rPr sz="2400" spc="-60" dirty="0">
                <a:latin typeface="Calibri"/>
                <a:cs typeface="Calibri"/>
              </a:rPr>
              <a:t> </a:t>
            </a:r>
            <a:r>
              <a:rPr sz="2400" spc="-10" dirty="0">
                <a:latin typeface="Calibri"/>
                <a:cs typeface="Calibri"/>
              </a:rPr>
              <a:t>Resources</a:t>
            </a:r>
            <a:endParaRPr sz="2400" dirty="0">
              <a:latin typeface="Calibri"/>
              <a:cs typeface="Calibri"/>
            </a:endParaRPr>
          </a:p>
          <a:p>
            <a:pPr marL="698500" lvl="1" indent="-228600">
              <a:lnSpc>
                <a:spcPct val="100000"/>
              </a:lnSpc>
              <a:spcBef>
                <a:spcPts val="265"/>
              </a:spcBef>
              <a:buFont typeface="Arial"/>
              <a:buChar char="•"/>
              <a:tabLst>
                <a:tab pos="697865" algn="l"/>
                <a:tab pos="698500" algn="l"/>
              </a:tabLst>
            </a:pPr>
            <a:r>
              <a:rPr sz="2400" spc="-10" dirty="0">
                <a:latin typeface="Calibri"/>
                <a:cs typeface="Calibri"/>
              </a:rPr>
              <a:t>Families</a:t>
            </a:r>
            <a:endParaRPr sz="2400" dirty="0">
              <a:latin typeface="Calibri"/>
              <a:cs typeface="Calibri"/>
            </a:endParaRPr>
          </a:p>
          <a:p>
            <a:pPr marL="698500" lvl="1" indent="-228600">
              <a:lnSpc>
                <a:spcPct val="100000"/>
              </a:lnSpc>
              <a:spcBef>
                <a:spcPts val="265"/>
              </a:spcBef>
              <a:buFont typeface="Arial"/>
              <a:buChar char="•"/>
              <a:tabLst>
                <a:tab pos="697865" algn="l"/>
                <a:tab pos="698500" algn="l"/>
              </a:tabLst>
            </a:pPr>
            <a:r>
              <a:rPr sz="2400" spc="-10" dirty="0">
                <a:latin typeface="Calibri"/>
                <a:cs typeface="Calibri"/>
              </a:rPr>
              <a:t>Postsecondary</a:t>
            </a:r>
            <a:r>
              <a:rPr sz="2400" spc="-25" dirty="0">
                <a:latin typeface="Calibri"/>
                <a:cs typeface="Calibri"/>
              </a:rPr>
              <a:t> </a:t>
            </a:r>
            <a:r>
              <a:rPr sz="2400" spc="-10" dirty="0">
                <a:latin typeface="Calibri"/>
                <a:cs typeface="Calibri"/>
              </a:rPr>
              <a:t>Education</a:t>
            </a:r>
            <a:endParaRPr sz="2400" dirty="0">
              <a:latin typeface="Calibri"/>
              <a:cs typeface="Calibri"/>
            </a:endParaRPr>
          </a:p>
          <a:p>
            <a:pPr marL="698500" lvl="1" indent="-228600">
              <a:lnSpc>
                <a:spcPct val="100000"/>
              </a:lnSpc>
              <a:spcBef>
                <a:spcPts val="250"/>
              </a:spcBef>
              <a:buFont typeface="Arial"/>
              <a:buChar char="•"/>
              <a:tabLst>
                <a:tab pos="697865" algn="l"/>
                <a:tab pos="698500" algn="l"/>
              </a:tabLst>
            </a:pPr>
            <a:r>
              <a:rPr sz="2400" spc="-5" dirty="0">
                <a:latin typeface="Calibri"/>
                <a:cs typeface="Calibri"/>
              </a:rPr>
              <a:t>Independent</a:t>
            </a:r>
            <a:r>
              <a:rPr sz="2400" spc="-75" dirty="0">
                <a:latin typeface="Calibri"/>
                <a:cs typeface="Calibri"/>
              </a:rPr>
              <a:t> </a:t>
            </a:r>
            <a:r>
              <a:rPr sz="2400" spc="-5" dirty="0">
                <a:latin typeface="Calibri"/>
                <a:cs typeface="Calibri"/>
              </a:rPr>
              <a:t>Living</a:t>
            </a:r>
            <a:endParaRPr sz="2400" dirty="0">
              <a:latin typeface="Calibri"/>
              <a:cs typeface="Calibri"/>
            </a:endParaRPr>
          </a:p>
          <a:p>
            <a:pPr marL="698500" lvl="1" indent="-228600">
              <a:lnSpc>
                <a:spcPct val="100000"/>
              </a:lnSpc>
              <a:spcBef>
                <a:spcPts val="260"/>
              </a:spcBef>
              <a:buFont typeface="Arial"/>
              <a:buChar char="•"/>
              <a:tabLst>
                <a:tab pos="697865" algn="l"/>
                <a:tab pos="698500" algn="l"/>
              </a:tabLst>
            </a:pPr>
            <a:r>
              <a:rPr sz="2400" spc="-20" dirty="0">
                <a:latin typeface="Calibri"/>
                <a:cs typeface="Calibri"/>
              </a:rPr>
              <a:t>Transition</a:t>
            </a:r>
            <a:r>
              <a:rPr sz="2400" spc="-55" dirty="0">
                <a:latin typeface="Calibri"/>
                <a:cs typeface="Calibri"/>
              </a:rPr>
              <a:t> </a:t>
            </a:r>
            <a:r>
              <a:rPr sz="2400" spc="-5" dirty="0">
                <a:latin typeface="Calibri"/>
                <a:cs typeface="Calibri"/>
              </a:rPr>
              <a:t>Assessment</a:t>
            </a:r>
            <a:endParaRPr sz="2400" dirty="0">
              <a:latin typeface="Calibri"/>
              <a:cs typeface="Calibri"/>
            </a:endParaRPr>
          </a:p>
          <a:p>
            <a:pPr marL="698500" lvl="1" indent="-228600">
              <a:lnSpc>
                <a:spcPct val="100000"/>
              </a:lnSpc>
              <a:spcBef>
                <a:spcPts val="260"/>
              </a:spcBef>
              <a:buFont typeface="Arial"/>
              <a:buChar char="•"/>
              <a:tabLst>
                <a:tab pos="697865" algn="l"/>
                <a:tab pos="698500" algn="l"/>
              </a:tabLst>
            </a:pPr>
            <a:r>
              <a:rPr sz="2400" spc="-5" dirty="0">
                <a:latin typeface="Calibri"/>
                <a:cs typeface="Calibri"/>
              </a:rPr>
              <a:t>Virtual/Remote</a:t>
            </a:r>
            <a:endParaRPr sz="2400" dirty="0">
              <a:latin typeface="Calibri"/>
              <a:cs typeface="Calibri"/>
            </a:endParaRPr>
          </a:p>
          <a:p>
            <a:pPr marL="698500" lvl="1" indent="-228600">
              <a:lnSpc>
                <a:spcPct val="100000"/>
              </a:lnSpc>
              <a:spcBef>
                <a:spcPts val="250"/>
              </a:spcBef>
              <a:buFont typeface="Arial"/>
              <a:buChar char="•"/>
              <a:tabLst>
                <a:tab pos="697865" algn="l"/>
                <a:tab pos="698500" algn="l"/>
              </a:tabLst>
            </a:pPr>
            <a:r>
              <a:rPr sz="2400" spc="-5" dirty="0">
                <a:latin typeface="Calibri"/>
                <a:cs typeface="Calibri"/>
              </a:rPr>
              <a:t>Helpful </a:t>
            </a:r>
            <a:r>
              <a:rPr sz="2400" dirty="0">
                <a:latin typeface="Calibri"/>
                <a:cs typeface="Calibri"/>
              </a:rPr>
              <a:t>Online</a:t>
            </a:r>
            <a:r>
              <a:rPr sz="2400" spc="-65" dirty="0">
                <a:latin typeface="Calibri"/>
                <a:cs typeface="Calibri"/>
              </a:rPr>
              <a:t> </a:t>
            </a:r>
            <a:r>
              <a:rPr sz="2400" spc="-10" dirty="0">
                <a:latin typeface="Calibri"/>
                <a:cs typeface="Calibri"/>
              </a:rPr>
              <a:t>Resources</a:t>
            </a:r>
            <a:endParaRPr sz="2400" dirty="0">
              <a:latin typeface="Calibri"/>
              <a:cs typeface="Calibri"/>
            </a:endParaRPr>
          </a:p>
          <a:p>
            <a:pPr marL="12700">
              <a:lnSpc>
                <a:spcPct val="100000"/>
              </a:lnSpc>
              <a:spcBef>
                <a:spcPts val="690"/>
              </a:spcBef>
            </a:pPr>
            <a:r>
              <a:rPr sz="2400" u="heavy" spc="-15" dirty="0">
                <a:solidFill>
                  <a:srgbClr val="0563C1"/>
                </a:solidFill>
                <a:latin typeface="Calibri"/>
                <a:cs typeface="Calibri"/>
                <a:hlinkClick r:id="rId3"/>
              </a:rPr>
              <a:t>http://www.cde.state.co.us/cdesped/transition_covid</a:t>
            </a:r>
            <a:endParaRPr sz="2400" dirty="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117347" y="41148"/>
            <a:ext cx="934211" cy="106832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156111" y="365464"/>
            <a:ext cx="3625215" cy="386080"/>
          </a:xfrm>
          <a:prstGeom prst="rect">
            <a:avLst/>
          </a:prstGeom>
        </p:spPr>
        <p:txBody>
          <a:bodyPr vert="horz" wrap="square" lIns="0" tIns="0" rIns="0" bIns="0" rtlCol="0">
            <a:spAutoFit/>
          </a:bodyPr>
          <a:lstStyle/>
          <a:p>
            <a:pPr marL="12700">
              <a:lnSpc>
                <a:spcPct val="100000"/>
              </a:lnSpc>
            </a:pPr>
            <a:r>
              <a:rPr spc="-20" dirty="0"/>
              <a:t>How </a:t>
            </a:r>
            <a:r>
              <a:rPr spc="-10" dirty="0"/>
              <a:t>Might </a:t>
            </a:r>
            <a:r>
              <a:rPr dirty="0"/>
              <a:t>I </a:t>
            </a:r>
            <a:r>
              <a:rPr spc="-10" dirty="0"/>
              <a:t>Assist</a:t>
            </a:r>
            <a:r>
              <a:rPr spc="-30" dirty="0"/>
              <a:t> </a:t>
            </a:r>
            <a:r>
              <a:rPr spc="-50" dirty="0"/>
              <a:t>You?</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19</a:t>
            </a:fld>
            <a:endParaRPr spc="-5" dirty="0"/>
          </a:p>
        </p:txBody>
      </p:sp>
      <p:sp>
        <p:nvSpPr>
          <p:cNvPr id="4" name="object 4"/>
          <p:cNvSpPr txBox="1"/>
          <p:nvPr/>
        </p:nvSpPr>
        <p:spPr>
          <a:xfrm>
            <a:off x="615950" y="1448308"/>
            <a:ext cx="7722870" cy="4142160"/>
          </a:xfrm>
          <a:prstGeom prst="rect">
            <a:avLst/>
          </a:prstGeom>
        </p:spPr>
        <p:txBody>
          <a:bodyPr vert="horz" wrap="square" lIns="0" tIns="0" rIns="0" bIns="0" rtlCol="0">
            <a:spAutoFit/>
          </a:bodyPr>
          <a:lstStyle/>
          <a:p>
            <a:pPr marL="241300" marR="5080" indent="-228600">
              <a:lnSpc>
                <a:spcPts val="2590"/>
              </a:lnSpc>
              <a:buFont typeface="Arial"/>
              <a:buChar char="•"/>
              <a:tabLst>
                <a:tab pos="241300" algn="l"/>
              </a:tabLst>
            </a:pPr>
            <a:r>
              <a:rPr sz="2400" spc="-5" dirty="0">
                <a:latin typeface="Calibri"/>
                <a:cs typeface="Calibri"/>
              </a:rPr>
              <a:t>Please let </a:t>
            </a:r>
            <a:r>
              <a:rPr sz="2400" dirty="0">
                <a:latin typeface="Calibri"/>
                <a:cs typeface="Calibri"/>
              </a:rPr>
              <a:t>me </a:t>
            </a:r>
            <a:r>
              <a:rPr sz="2400" spc="-5" dirty="0">
                <a:latin typeface="Calibri"/>
                <a:cs typeface="Calibri"/>
              </a:rPr>
              <a:t>know </a:t>
            </a:r>
            <a:r>
              <a:rPr sz="2400" spc="-10" dirty="0">
                <a:latin typeface="Calibri"/>
                <a:cs typeface="Calibri"/>
              </a:rPr>
              <a:t>your training </a:t>
            </a:r>
            <a:r>
              <a:rPr sz="2400" dirty="0">
                <a:latin typeface="Calibri"/>
                <a:cs typeface="Calibri"/>
              </a:rPr>
              <a:t>needs </a:t>
            </a:r>
            <a:r>
              <a:rPr sz="2400" spc="-15" dirty="0">
                <a:latin typeface="Calibri"/>
                <a:cs typeface="Calibri"/>
              </a:rPr>
              <a:t>related to </a:t>
            </a:r>
            <a:r>
              <a:rPr sz="2400" spc="-5" dirty="0">
                <a:latin typeface="Calibri"/>
                <a:cs typeface="Calibri"/>
              </a:rPr>
              <a:t>secondary  </a:t>
            </a:r>
            <a:r>
              <a:rPr sz="2400" spc="-10" dirty="0">
                <a:latin typeface="Calibri"/>
                <a:cs typeface="Calibri"/>
              </a:rPr>
              <a:t>transition</a:t>
            </a:r>
            <a:endParaRPr sz="2400" dirty="0">
              <a:latin typeface="Calibri"/>
              <a:cs typeface="Calibri"/>
            </a:endParaRPr>
          </a:p>
          <a:p>
            <a:pPr marL="698500" lvl="1" indent="-228600">
              <a:lnSpc>
                <a:spcPct val="100000"/>
              </a:lnSpc>
              <a:spcBef>
                <a:spcPts val="254"/>
              </a:spcBef>
              <a:buFont typeface="Arial"/>
              <a:buChar char="•"/>
              <a:tabLst>
                <a:tab pos="697865" algn="l"/>
                <a:tab pos="698500" algn="l"/>
              </a:tabLst>
            </a:pPr>
            <a:r>
              <a:rPr sz="2400" spc="-10" dirty="0">
                <a:latin typeface="Calibri"/>
                <a:cs typeface="Calibri"/>
              </a:rPr>
              <a:t>Improving graduation</a:t>
            </a:r>
            <a:r>
              <a:rPr sz="2400" spc="-35" dirty="0">
                <a:latin typeface="Calibri"/>
                <a:cs typeface="Calibri"/>
              </a:rPr>
              <a:t> </a:t>
            </a:r>
            <a:r>
              <a:rPr sz="2400" spc="-20" dirty="0">
                <a:latin typeface="Calibri"/>
                <a:cs typeface="Calibri"/>
              </a:rPr>
              <a:t>rates</a:t>
            </a:r>
            <a:endParaRPr sz="2400" dirty="0">
              <a:latin typeface="Calibri"/>
              <a:cs typeface="Calibri"/>
            </a:endParaRPr>
          </a:p>
          <a:p>
            <a:pPr marL="698500" lvl="1" indent="-228600">
              <a:lnSpc>
                <a:spcPct val="100000"/>
              </a:lnSpc>
              <a:spcBef>
                <a:spcPts val="250"/>
              </a:spcBef>
              <a:buFont typeface="Arial"/>
              <a:buChar char="•"/>
              <a:tabLst>
                <a:tab pos="697865" algn="l"/>
                <a:tab pos="698500" algn="l"/>
              </a:tabLst>
            </a:pPr>
            <a:r>
              <a:rPr sz="2400" spc="-5" dirty="0">
                <a:latin typeface="Calibri"/>
                <a:cs typeface="Calibri"/>
              </a:rPr>
              <a:t>Decreasing </a:t>
            </a:r>
            <a:r>
              <a:rPr sz="2400" spc="-10" dirty="0">
                <a:latin typeface="Calibri"/>
                <a:cs typeface="Calibri"/>
              </a:rPr>
              <a:t>dropout</a:t>
            </a:r>
            <a:r>
              <a:rPr sz="2400" spc="-60" dirty="0">
                <a:latin typeface="Calibri"/>
                <a:cs typeface="Calibri"/>
              </a:rPr>
              <a:t> </a:t>
            </a:r>
            <a:r>
              <a:rPr sz="2400" spc="-20" dirty="0">
                <a:latin typeface="Calibri"/>
                <a:cs typeface="Calibri"/>
              </a:rPr>
              <a:t>rates</a:t>
            </a:r>
            <a:endParaRPr sz="2400" dirty="0">
              <a:latin typeface="Calibri"/>
              <a:cs typeface="Calibri"/>
            </a:endParaRPr>
          </a:p>
          <a:p>
            <a:pPr marL="698500" lvl="1" indent="-228600">
              <a:lnSpc>
                <a:spcPct val="100000"/>
              </a:lnSpc>
              <a:spcBef>
                <a:spcPts val="260"/>
              </a:spcBef>
              <a:buFont typeface="Arial"/>
              <a:buChar char="•"/>
              <a:tabLst>
                <a:tab pos="697865" algn="l"/>
                <a:tab pos="698500" algn="l"/>
              </a:tabLst>
            </a:pPr>
            <a:r>
              <a:rPr sz="2400" spc="-20" dirty="0">
                <a:latin typeface="Calibri"/>
                <a:cs typeface="Calibri"/>
              </a:rPr>
              <a:t>Trainings </a:t>
            </a:r>
            <a:r>
              <a:rPr sz="2400" spc="-15" dirty="0">
                <a:latin typeface="Calibri"/>
                <a:cs typeface="Calibri"/>
              </a:rPr>
              <a:t>related to </a:t>
            </a:r>
            <a:r>
              <a:rPr sz="2400" spc="-5" dirty="0">
                <a:latin typeface="Calibri"/>
                <a:cs typeface="Calibri"/>
              </a:rPr>
              <a:t>writing </a:t>
            </a:r>
            <a:r>
              <a:rPr sz="2400" dirty="0">
                <a:latin typeface="Calibri"/>
                <a:cs typeface="Calibri"/>
              </a:rPr>
              <a:t>quality </a:t>
            </a:r>
            <a:r>
              <a:rPr sz="2400" spc="-5" dirty="0">
                <a:latin typeface="Calibri"/>
                <a:cs typeface="Calibri"/>
              </a:rPr>
              <a:t>secondary transition</a:t>
            </a:r>
            <a:r>
              <a:rPr sz="2400" spc="80" dirty="0">
                <a:latin typeface="Calibri"/>
                <a:cs typeface="Calibri"/>
              </a:rPr>
              <a:t> </a:t>
            </a:r>
            <a:r>
              <a:rPr sz="2400" dirty="0">
                <a:latin typeface="Calibri"/>
                <a:cs typeface="Calibri"/>
              </a:rPr>
              <a:t>plans</a:t>
            </a:r>
          </a:p>
          <a:p>
            <a:pPr marL="698500" marR="171450" lvl="1" indent="-228600">
              <a:lnSpc>
                <a:spcPts val="2160"/>
              </a:lnSpc>
              <a:spcBef>
                <a:spcPts val="535"/>
              </a:spcBef>
              <a:buFont typeface="Arial"/>
              <a:buChar char="•"/>
              <a:tabLst>
                <a:tab pos="697865" algn="l"/>
                <a:tab pos="698500" algn="l"/>
              </a:tabLst>
            </a:pPr>
            <a:r>
              <a:rPr sz="2400" spc="-10" dirty="0">
                <a:latin typeface="Calibri"/>
                <a:cs typeface="Calibri"/>
              </a:rPr>
              <a:t>Improving </a:t>
            </a:r>
            <a:r>
              <a:rPr sz="2400" spc="-5" dirty="0">
                <a:latin typeface="Calibri"/>
                <a:cs typeface="Calibri"/>
              </a:rPr>
              <a:t>postsecondary </a:t>
            </a:r>
            <a:r>
              <a:rPr sz="2400" spc="-10" dirty="0">
                <a:latin typeface="Calibri"/>
                <a:cs typeface="Calibri"/>
              </a:rPr>
              <a:t>career/employment, </a:t>
            </a:r>
            <a:r>
              <a:rPr sz="2400" spc="-5" dirty="0">
                <a:latin typeface="Calibri"/>
                <a:cs typeface="Calibri"/>
              </a:rPr>
              <a:t>education/training,  </a:t>
            </a:r>
            <a:r>
              <a:rPr sz="2400" dirty="0">
                <a:latin typeface="Calibri"/>
                <a:cs typeface="Calibri"/>
              </a:rPr>
              <a:t>and </a:t>
            </a:r>
            <a:r>
              <a:rPr sz="2400" spc="-5" dirty="0">
                <a:latin typeface="Calibri"/>
                <a:cs typeface="Calibri"/>
              </a:rPr>
              <a:t>independent living</a:t>
            </a:r>
            <a:r>
              <a:rPr sz="2400" spc="-65" dirty="0">
                <a:latin typeface="Calibri"/>
                <a:cs typeface="Calibri"/>
              </a:rPr>
              <a:t> </a:t>
            </a:r>
            <a:r>
              <a:rPr sz="2400" spc="-5" dirty="0">
                <a:latin typeface="Calibri"/>
                <a:cs typeface="Calibri"/>
              </a:rPr>
              <a:t>outcomes</a:t>
            </a:r>
            <a:endParaRPr sz="2400" dirty="0">
              <a:latin typeface="Calibri"/>
              <a:cs typeface="Calibri"/>
            </a:endParaRPr>
          </a:p>
          <a:p>
            <a:pPr marL="241300" marR="365760" indent="-228600">
              <a:lnSpc>
                <a:spcPts val="2590"/>
              </a:lnSpc>
              <a:spcBef>
                <a:spcPts val="975"/>
              </a:spcBef>
              <a:buFont typeface="Arial"/>
              <a:buChar char="•"/>
              <a:tabLst>
                <a:tab pos="241300" algn="l"/>
              </a:tabLst>
            </a:pPr>
            <a:r>
              <a:rPr sz="2400" spc="-5" dirty="0">
                <a:latin typeface="Calibri"/>
                <a:cs typeface="Calibri"/>
              </a:rPr>
              <a:t>Please </a:t>
            </a:r>
            <a:r>
              <a:rPr sz="2400" spc="-15" dirty="0">
                <a:latin typeface="Calibri"/>
                <a:cs typeface="Calibri"/>
              </a:rPr>
              <a:t>encourage </a:t>
            </a:r>
            <a:r>
              <a:rPr sz="2400" spc="-10" dirty="0">
                <a:latin typeface="Calibri"/>
                <a:cs typeface="Calibri"/>
              </a:rPr>
              <a:t>your </a:t>
            </a:r>
            <a:r>
              <a:rPr sz="2400" spc="-20" dirty="0">
                <a:latin typeface="Calibri"/>
                <a:cs typeface="Calibri"/>
              </a:rPr>
              <a:t>staff </a:t>
            </a:r>
            <a:r>
              <a:rPr sz="2400" spc="-15" dirty="0">
                <a:latin typeface="Calibri"/>
                <a:cs typeface="Calibri"/>
              </a:rPr>
              <a:t>to </a:t>
            </a:r>
            <a:r>
              <a:rPr sz="2400" spc="-5" dirty="0">
                <a:latin typeface="Calibri"/>
                <a:cs typeface="Calibri"/>
              </a:rPr>
              <a:t>participate </a:t>
            </a:r>
            <a:r>
              <a:rPr sz="2400" dirty="0">
                <a:latin typeface="Calibri"/>
                <a:cs typeface="Calibri"/>
              </a:rPr>
              <a:t>in </a:t>
            </a:r>
            <a:r>
              <a:rPr sz="2400" spc="-10" dirty="0">
                <a:latin typeface="Calibri"/>
                <a:cs typeface="Calibri"/>
              </a:rPr>
              <a:t>trainings </a:t>
            </a:r>
            <a:r>
              <a:rPr sz="2400" spc="-5" dirty="0">
                <a:latin typeface="Calibri"/>
                <a:cs typeface="Calibri"/>
              </a:rPr>
              <a:t>and  </a:t>
            </a:r>
            <a:r>
              <a:rPr sz="2400" spc="-10" dirty="0">
                <a:latin typeface="Calibri"/>
                <a:cs typeface="Calibri"/>
              </a:rPr>
              <a:t>share </a:t>
            </a:r>
            <a:r>
              <a:rPr sz="2400" dirty="0">
                <a:latin typeface="Calibri"/>
                <a:cs typeface="Calibri"/>
              </a:rPr>
              <a:t>the </a:t>
            </a:r>
            <a:r>
              <a:rPr sz="2400" spc="-10" dirty="0">
                <a:latin typeface="Calibri"/>
                <a:cs typeface="Calibri"/>
              </a:rPr>
              <a:t>work </a:t>
            </a:r>
            <a:r>
              <a:rPr sz="2400" spc="-5" dirty="0">
                <a:latin typeface="Calibri"/>
                <a:cs typeface="Calibri"/>
              </a:rPr>
              <a:t>occurring withing </a:t>
            </a:r>
            <a:r>
              <a:rPr sz="2400" spc="-10" dirty="0">
                <a:latin typeface="Calibri"/>
                <a:cs typeface="Calibri"/>
              </a:rPr>
              <a:t>your</a:t>
            </a:r>
            <a:r>
              <a:rPr sz="2400" spc="-50" dirty="0">
                <a:latin typeface="Calibri"/>
                <a:cs typeface="Calibri"/>
              </a:rPr>
              <a:t> </a:t>
            </a:r>
            <a:r>
              <a:rPr sz="2400" spc="-20" dirty="0">
                <a:latin typeface="Calibri"/>
                <a:cs typeface="Calibri"/>
              </a:rPr>
              <a:t>AU</a:t>
            </a:r>
            <a:endParaRPr sz="2400" dirty="0">
              <a:latin typeface="Calibri"/>
              <a:cs typeface="Calibri"/>
            </a:endParaRPr>
          </a:p>
          <a:p>
            <a:pPr marL="241300" indent="-228600">
              <a:lnSpc>
                <a:spcPct val="100000"/>
              </a:lnSpc>
              <a:spcBef>
                <a:spcPts val="680"/>
              </a:spcBef>
              <a:buFont typeface="Arial"/>
              <a:buChar char="•"/>
              <a:tabLst>
                <a:tab pos="241300" algn="l"/>
              </a:tabLst>
            </a:pPr>
            <a:r>
              <a:rPr sz="2400" spc="-10" dirty="0">
                <a:latin typeface="Calibri"/>
                <a:cs typeface="Calibri"/>
              </a:rPr>
              <a:t>Provide feedback </a:t>
            </a:r>
            <a:r>
              <a:rPr sz="2400" spc="-5" dirty="0">
                <a:latin typeface="Calibri"/>
                <a:cs typeface="Calibri"/>
              </a:rPr>
              <a:t>on </a:t>
            </a:r>
            <a:r>
              <a:rPr sz="2400" spc="-10" dirty="0">
                <a:latin typeface="Calibri"/>
                <a:cs typeface="Calibri"/>
              </a:rPr>
              <a:t>what </a:t>
            </a:r>
            <a:r>
              <a:rPr sz="2400" spc="-15" dirty="0">
                <a:latin typeface="Calibri"/>
                <a:cs typeface="Calibri"/>
              </a:rPr>
              <a:t>works from</a:t>
            </a:r>
            <a:r>
              <a:rPr sz="2400" spc="-40" dirty="0">
                <a:latin typeface="Calibri"/>
                <a:cs typeface="Calibri"/>
              </a:rPr>
              <a:t> </a:t>
            </a:r>
            <a:r>
              <a:rPr sz="2400" spc="-10" dirty="0">
                <a:latin typeface="Calibri"/>
                <a:cs typeface="Calibri"/>
              </a:rPr>
              <a:t>you</a:t>
            </a:r>
            <a:endParaRPr sz="24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492" y="199650"/>
            <a:ext cx="7082708" cy="369332"/>
          </a:xfrm>
          <a:prstGeom prst="rect">
            <a:avLst/>
          </a:prstGeom>
        </p:spPr>
        <p:txBody>
          <a:bodyPr vert="horz" wrap="square" lIns="0" tIns="0" rIns="0" bIns="0" rtlCol="0">
            <a:spAutoFit/>
          </a:bodyPr>
          <a:lstStyle/>
          <a:p>
            <a:pPr marL="12700">
              <a:lnSpc>
                <a:spcPct val="100000"/>
              </a:lnSpc>
            </a:pPr>
            <a:r>
              <a:rPr spc="-5" dirty="0"/>
              <a:t>Secondary</a:t>
            </a:r>
            <a:r>
              <a:rPr spc="-45" dirty="0"/>
              <a:t> </a:t>
            </a:r>
            <a:r>
              <a:rPr spc="-10" dirty="0"/>
              <a:t>Transition</a:t>
            </a:r>
            <a:r>
              <a:rPr lang="en-US" spc="-10" dirty="0"/>
              <a:t> Services &amp; Supports</a:t>
            </a:r>
            <a:endParaRPr spc="-10"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2</a:t>
            </a:fld>
            <a:endParaRPr spc="-5" dirty="0"/>
          </a:p>
        </p:txBody>
      </p:sp>
      <p:sp>
        <p:nvSpPr>
          <p:cNvPr id="3" name="object 3"/>
          <p:cNvSpPr txBox="1"/>
          <p:nvPr/>
        </p:nvSpPr>
        <p:spPr>
          <a:xfrm>
            <a:off x="615930" y="1448314"/>
            <a:ext cx="7856855" cy="3000821"/>
          </a:xfrm>
          <a:prstGeom prst="rect">
            <a:avLst/>
          </a:prstGeom>
        </p:spPr>
        <p:txBody>
          <a:bodyPr vert="horz" wrap="square" lIns="0" tIns="0" rIns="0" bIns="0" rtlCol="0">
            <a:spAutoFit/>
          </a:bodyPr>
          <a:lstStyle/>
          <a:p>
            <a:pPr marL="12700" marR="5080">
              <a:lnSpc>
                <a:spcPts val="2590"/>
              </a:lnSpc>
              <a:tabLst>
                <a:tab pos="6184265" algn="l"/>
              </a:tabLst>
            </a:pPr>
            <a:r>
              <a:rPr sz="2400" dirty="0">
                <a:latin typeface="Calibri"/>
                <a:cs typeface="Calibri"/>
              </a:rPr>
              <a:t>Secondary </a:t>
            </a:r>
            <a:r>
              <a:rPr sz="2400" spc="-20" dirty="0">
                <a:latin typeface="Calibri"/>
                <a:cs typeface="Calibri"/>
              </a:rPr>
              <a:t>Transition </a:t>
            </a:r>
            <a:r>
              <a:rPr lang="en-US" sz="2400" spc="-20" dirty="0">
                <a:latin typeface="Calibri"/>
                <a:cs typeface="Calibri"/>
              </a:rPr>
              <a:t>Planning </a:t>
            </a:r>
          </a:p>
          <a:p>
            <a:pPr marL="12700" marR="5080">
              <a:lnSpc>
                <a:spcPts val="2590"/>
              </a:lnSpc>
              <a:tabLst>
                <a:tab pos="6184265" algn="l"/>
              </a:tabLst>
            </a:pPr>
            <a:endParaRPr lang="en-US" sz="2400" spc="-20" dirty="0">
              <a:latin typeface="Calibri"/>
              <a:cs typeface="Calibri"/>
            </a:endParaRPr>
          </a:p>
          <a:p>
            <a:pPr marL="355600" marR="5080" indent="-342900">
              <a:lnSpc>
                <a:spcPts val="2590"/>
              </a:lnSpc>
              <a:buFont typeface="Arial" panose="020B0604020202020204" pitchFamily="34" charset="0"/>
              <a:buChar char="•"/>
              <a:tabLst>
                <a:tab pos="6184265" algn="l"/>
              </a:tabLst>
            </a:pPr>
            <a:r>
              <a:rPr lang="en-US" sz="2400" dirty="0">
                <a:latin typeface="Calibri"/>
                <a:cs typeface="Calibri"/>
              </a:rPr>
              <a:t>Prepares </a:t>
            </a:r>
            <a:r>
              <a:rPr sz="2400" spc="-10" dirty="0">
                <a:latin typeface="Calibri"/>
                <a:cs typeface="Calibri"/>
              </a:rPr>
              <a:t>students </a:t>
            </a:r>
            <a:r>
              <a:rPr sz="2400" spc="-20" dirty="0">
                <a:latin typeface="Calibri"/>
                <a:cs typeface="Calibri"/>
              </a:rPr>
              <a:t>for life </a:t>
            </a:r>
            <a:r>
              <a:rPr sz="2400" spc="-10" dirty="0">
                <a:latin typeface="Calibri"/>
                <a:cs typeface="Calibri"/>
              </a:rPr>
              <a:t>after </a:t>
            </a:r>
            <a:r>
              <a:rPr sz="2400" spc="-5" dirty="0">
                <a:latin typeface="Calibri"/>
                <a:cs typeface="Calibri"/>
              </a:rPr>
              <a:t>they </a:t>
            </a:r>
            <a:r>
              <a:rPr sz="2400" spc="-15" dirty="0">
                <a:latin typeface="Calibri"/>
                <a:cs typeface="Calibri"/>
              </a:rPr>
              <a:t>leave </a:t>
            </a:r>
            <a:r>
              <a:rPr sz="2400" spc="-5" dirty="0">
                <a:latin typeface="Calibri"/>
                <a:cs typeface="Calibri"/>
              </a:rPr>
              <a:t>high school</a:t>
            </a:r>
            <a:endParaRPr lang="en-US" sz="2400" spc="-5" dirty="0">
              <a:latin typeface="Calibri"/>
              <a:cs typeface="Calibri"/>
            </a:endParaRPr>
          </a:p>
          <a:p>
            <a:pPr marL="355600" marR="5080" indent="-342900">
              <a:lnSpc>
                <a:spcPts val="2590"/>
              </a:lnSpc>
              <a:buFont typeface="Arial" panose="020B0604020202020204" pitchFamily="34" charset="0"/>
              <a:buChar char="•"/>
              <a:tabLst>
                <a:tab pos="6184265" algn="l"/>
              </a:tabLst>
            </a:pPr>
            <a:r>
              <a:rPr lang="en-US" sz="2400" spc="-10" dirty="0">
                <a:latin typeface="Calibri"/>
                <a:cs typeface="Calibri"/>
              </a:rPr>
              <a:t>B</a:t>
            </a:r>
            <a:r>
              <a:rPr sz="2400" spc="-10" dirty="0">
                <a:latin typeface="Calibri"/>
                <a:cs typeface="Calibri"/>
              </a:rPr>
              <a:t>ridge </a:t>
            </a:r>
            <a:r>
              <a:rPr sz="2400" spc="-5" dirty="0">
                <a:latin typeface="Calibri"/>
                <a:cs typeface="Calibri"/>
              </a:rPr>
              <a:t>between school </a:t>
            </a:r>
            <a:r>
              <a:rPr sz="2400" spc="-15" dirty="0">
                <a:latin typeface="Calibri"/>
                <a:cs typeface="Calibri"/>
              </a:rPr>
              <a:t>programs </a:t>
            </a:r>
            <a:r>
              <a:rPr sz="2400" spc="-5" dirty="0">
                <a:latin typeface="Calibri"/>
                <a:cs typeface="Calibri"/>
              </a:rPr>
              <a:t>and </a:t>
            </a:r>
            <a:r>
              <a:rPr sz="2400" dirty="0">
                <a:latin typeface="Calibri"/>
                <a:cs typeface="Calibri"/>
              </a:rPr>
              <a:t>the </a:t>
            </a:r>
            <a:r>
              <a:rPr sz="2400" spc="-5" dirty="0">
                <a:latin typeface="Calibri"/>
                <a:cs typeface="Calibri"/>
              </a:rPr>
              <a:t>opportunities of  adult </a:t>
            </a:r>
            <a:r>
              <a:rPr sz="2400" spc="-15" dirty="0">
                <a:latin typeface="Calibri"/>
                <a:cs typeface="Calibri"/>
              </a:rPr>
              <a:t>life</a:t>
            </a:r>
            <a:endParaRPr lang="en-US" sz="2400" spc="-15" dirty="0">
              <a:latin typeface="Calibri"/>
              <a:cs typeface="Calibri"/>
            </a:endParaRPr>
          </a:p>
          <a:p>
            <a:pPr marL="812800" marR="5080" lvl="1" indent="-342900">
              <a:lnSpc>
                <a:spcPts val="2590"/>
              </a:lnSpc>
              <a:buFont typeface="Arial" panose="020B0604020202020204" pitchFamily="34" charset="0"/>
              <a:buChar char="•"/>
              <a:tabLst>
                <a:tab pos="6184265" algn="l"/>
              </a:tabLst>
            </a:pPr>
            <a:r>
              <a:rPr lang="en-US" sz="2400" spc="-15" dirty="0">
                <a:latin typeface="Calibri"/>
                <a:cs typeface="Calibri"/>
              </a:rPr>
              <a:t>I</a:t>
            </a:r>
            <a:r>
              <a:rPr sz="2400" spc="-5" dirty="0">
                <a:latin typeface="Calibri"/>
                <a:cs typeface="Calibri"/>
              </a:rPr>
              <a:t>ncluding higher </a:t>
            </a:r>
            <a:r>
              <a:rPr sz="2400" spc="-10" dirty="0">
                <a:latin typeface="Calibri"/>
                <a:cs typeface="Calibri"/>
              </a:rPr>
              <a:t>education </a:t>
            </a:r>
            <a:r>
              <a:rPr sz="2400" spc="-5" dirty="0">
                <a:latin typeface="Calibri"/>
                <a:cs typeface="Calibri"/>
              </a:rPr>
              <a:t>or training, employment,  independent living and</a:t>
            </a:r>
            <a:r>
              <a:rPr sz="2400" spc="40" dirty="0">
                <a:latin typeface="Calibri"/>
                <a:cs typeface="Calibri"/>
              </a:rPr>
              <a:t> </a:t>
            </a:r>
            <a:r>
              <a:rPr sz="2400" spc="-5" dirty="0">
                <a:latin typeface="Calibri"/>
                <a:cs typeface="Calibri"/>
              </a:rPr>
              <a:t>community</a:t>
            </a:r>
            <a:r>
              <a:rPr sz="2400" spc="-15" dirty="0">
                <a:latin typeface="Calibri"/>
                <a:cs typeface="Calibri"/>
              </a:rPr>
              <a:t> </a:t>
            </a:r>
            <a:r>
              <a:rPr sz="2400" spc="-5" dirty="0">
                <a:latin typeface="Calibri"/>
                <a:cs typeface="Calibri"/>
              </a:rPr>
              <a:t>participation	</a:t>
            </a:r>
            <a:endParaRPr lang="en-US" sz="2400" spc="-5" dirty="0">
              <a:latin typeface="Calibri"/>
              <a:cs typeface="Calibri"/>
            </a:endParaRPr>
          </a:p>
          <a:p>
            <a:pPr marL="12700" marR="5080">
              <a:lnSpc>
                <a:spcPts val="2590"/>
              </a:lnSpc>
              <a:tabLst>
                <a:tab pos="6184265" algn="l"/>
              </a:tabLst>
            </a:pPr>
            <a:endParaRPr lang="en-US" sz="2400" spc="-5" dirty="0">
              <a:latin typeface="Calibri"/>
              <a:cs typeface="Calibri"/>
            </a:endParaRPr>
          </a:p>
          <a:p>
            <a:pPr marL="12700" marR="5080">
              <a:lnSpc>
                <a:spcPts val="2590"/>
              </a:lnSpc>
              <a:tabLst>
                <a:tab pos="6184265" algn="l"/>
              </a:tabLst>
            </a:pPr>
            <a:endParaRPr sz="2400" dirty="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117347" y="41148"/>
            <a:ext cx="934211" cy="106832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156111" y="365464"/>
            <a:ext cx="3120390" cy="386080"/>
          </a:xfrm>
          <a:prstGeom prst="rect">
            <a:avLst/>
          </a:prstGeom>
        </p:spPr>
        <p:txBody>
          <a:bodyPr vert="horz" wrap="square" lIns="0" tIns="0" rIns="0" bIns="0" rtlCol="0">
            <a:spAutoFit/>
          </a:bodyPr>
          <a:lstStyle/>
          <a:p>
            <a:pPr marL="12700">
              <a:lnSpc>
                <a:spcPct val="100000"/>
              </a:lnSpc>
            </a:pPr>
            <a:r>
              <a:rPr spc="-5" dirty="0"/>
              <a:t>Contact</a:t>
            </a:r>
            <a:r>
              <a:rPr spc="-90" dirty="0"/>
              <a:t> </a:t>
            </a:r>
            <a:r>
              <a:rPr spc="-10" dirty="0"/>
              <a:t>Information</a:t>
            </a:r>
          </a:p>
        </p:txBody>
      </p:sp>
      <p:sp>
        <p:nvSpPr>
          <p:cNvPr id="5" name="object 5"/>
          <p:cNvSpPr txBox="1"/>
          <p:nvPr/>
        </p:nvSpPr>
        <p:spPr>
          <a:xfrm>
            <a:off x="301810" y="6498518"/>
            <a:ext cx="229870" cy="228600"/>
          </a:xfrm>
          <a:prstGeom prst="rect">
            <a:avLst/>
          </a:prstGeom>
        </p:spPr>
        <p:txBody>
          <a:bodyPr vert="horz" wrap="square" lIns="0" tIns="0" rIns="0" bIns="0" rtlCol="0">
            <a:spAutoFit/>
          </a:bodyPr>
          <a:lstStyle/>
          <a:p>
            <a:pPr marL="12700">
              <a:lnSpc>
                <a:spcPts val="1614"/>
              </a:lnSpc>
            </a:pPr>
            <a:r>
              <a:rPr sz="1600" spc="-10" dirty="0">
                <a:solidFill>
                  <a:srgbClr val="808080"/>
                </a:solidFill>
                <a:latin typeface="Calibri"/>
                <a:cs typeface="Calibri"/>
              </a:rPr>
              <a:t>10</a:t>
            </a:r>
            <a:endParaRPr sz="1600">
              <a:latin typeface="Calibri"/>
              <a:cs typeface="Calibri"/>
            </a:endParaRPr>
          </a:p>
        </p:txBody>
      </p:sp>
      <p:sp>
        <p:nvSpPr>
          <p:cNvPr id="4" name="object 4"/>
          <p:cNvSpPr txBox="1">
            <a:spLocks noGrp="1"/>
          </p:cNvSpPr>
          <p:nvPr>
            <p:ph type="body" idx="1"/>
          </p:nvPr>
        </p:nvSpPr>
        <p:spPr>
          <a:prstGeom prst="rect">
            <a:avLst/>
          </a:prstGeom>
        </p:spPr>
        <p:txBody>
          <a:bodyPr vert="horz" wrap="square" lIns="0" tIns="0" rIns="0" bIns="0" rtlCol="0">
            <a:spAutoFit/>
          </a:bodyPr>
          <a:lstStyle/>
          <a:p>
            <a:pPr marL="12065" marR="5080" algn="ctr">
              <a:lnSpc>
                <a:spcPct val="115900"/>
              </a:lnSpc>
            </a:pPr>
            <a:r>
              <a:rPr spc="-5" dirty="0"/>
              <a:t>Secondary </a:t>
            </a:r>
            <a:r>
              <a:rPr spc="-30" dirty="0"/>
              <a:t>Transition </a:t>
            </a:r>
            <a:r>
              <a:rPr spc="-5" dirty="0"/>
              <a:t>Specialist  Gail </a:t>
            </a:r>
            <a:r>
              <a:rPr spc="-15" dirty="0"/>
              <a:t>Lott</a:t>
            </a:r>
            <a:r>
              <a:rPr lang="en-US" spc="-15" dirty="0"/>
              <a:t>, Ed.D.</a:t>
            </a:r>
            <a:r>
              <a:rPr spc="-15" dirty="0"/>
              <a:t>    </a:t>
            </a:r>
            <a:r>
              <a:rPr spc="690" dirty="0"/>
              <a:t> </a:t>
            </a:r>
            <a:r>
              <a:rPr u="heavy" spc="-15" dirty="0">
                <a:solidFill>
                  <a:srgbClr val="0563C1"/>
                </a:solidFill>
                <a:hlinkClick r:id="rId3"/>
              </a:rPr>
              <a:t>Lott_g@cde.state.co.us</a:t>
            </a:r>
          </a:p>
          <a:p>
            <a:pPr algn="ctr">
              <a:lnSpc>
                <a:spcPct val="100000"/>
              </a:lnSpc>
              <a:spcBef>
                <a:spcPts val="625"/>
              </a:spcBef>
            </a:pPr>
            <a:r>
              <a:rPr spc="-5" dirty="0"/>
              <a:t>(303)</a:t>
            </a:r>
            <a:r>
              <a:rPr spc="-50" dirty="0"/>
              <a:t> </a:t>
            </a:r>
            <a:r>
              <a:rPr spc="-5" dirty="0"/>
              <a:t>501-0347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D7A71-F1BA-4311-A884-9C31EBAB9A2C}"/>
              </a:ext>
            </a:extLst>
          </p:cNvPr>
          <p:cNvSpPr>
            <a:spLocks noGrp="1"/>
          </p:cNvSpPr>
          <p:nvPr>
            <p:ph type="title"/>
          </p:nvPr>
        </p:nvSpPr>
        <p:spPr>
          <a:xfrm>
            <a:off x="381000" y="361840"/>
            <a:ext cx="6831776" cy="369332"/>
          </a:xfrm>
        </p:spPr>
        <p:txBody>
          <a:bodyPr/>
          <a:lstStyle/>
          <a:p>
            <a:r>
              <a:rPr lang="en-US" dirty="0"/>
              <a:t>Secondary Transition</a:t>
            </a:r>
          </a:p>
        </p:txBody>
      </p:sp>
      <p:sp>
        <p:nvSpPr>
          <p:cNvPr id="3" name="Text Placeholder 2">
            <a:extLst>
              <a:ext uri="{FF2B5EF4-FFF2-40B4-BE49-F238E27FC236}">
                <a16:creationId xmlns:a16="http://schemas.microsoft.com/office/drawing/2014/main" id="{24B197DB-69DA-4B2B-A6DA-E29AD99AC755}"/>
              </a:ext>
            </a:extLst>
          </p:cNvPr>
          <p:cNvSpPr>
            <a:spLocks noGrp="1"/>
          </p:cNvSpPr>
          <p:nvPr>
            <p:ph type="body" idx="1"/>
          </p:nvPr>
        </p:nvSpPr>
        <p:spPr>
          <a:xfrm>
            <a:off x="381000" y="1311330"/>
            <a:ext cx="7543800" cy="3295774"/>
          </a:xfrm>
        </p:spPr>
        <p:txBody>
          <a:bodyPr/>
          <a:lstStyle/>
          <a:p>
            <a:pPr marL="12700" marR="5080">
              <a:lnSpc>
                <a:spcPts val="2590"/>
              </a:lnSpc>
              <a:tabLst>
                <a:tab pos="6184265" algn="l"/>
              </a:tabLst>
            </a:pPr>
            <a:r>
              <a:rPr lang="en-US" sz="2400" spc="-25" dirty="0">
                <a:latin typeface="Calibri"/>
                <a:cs typeface="Calibri"/>
              </a:rPr>
              <a:t>Transition  </a:t>
            </a:r>
            <a:r>
              <a:rPr lang="en-US" sz="2400" spc="-5" dirty="0">
                <a:latin typeface="Calibri"/>
                <a:cs typeface="Calibri"/>
              </a:rPr>
              <a:t>planning </a:t>
            </a:r>
            <a:r>
              <a:rPr lang="en-US" sz="2400" spc="-10" dirty="0">
                <a:latin typeface="Calibri"/>
                <a:cs typeface="Calibri"/>
              </a:rPr>
              <a:t>provides </a:t>
            </a:r>
            <a:r>
              <a:rPr lang="en-US" sz="2400" spc="-5" dirty="0">
                <a:latin typeface="Calibri"/>
                <a:cs typeface="Calibri"/>
              </a:rPr>
              <a:t>opportunities </a:t>
            </a:r>
            <a:r>
              <a:rPr lang="en-US" sz="2400" spc="-20" dirty="0">
                <a:latin typeface="Calibri"/>
                <a:cs typeface="Calibri"/>
              </a:rPr>
              <a:t>for </a:t>
            </a:r>
            <a:r>
              <a:rPr lang="en-US" sz="2400" spc="-10" dirty="0">
                <a:latin typeface="Calibri"/>
                <a:cs typeface="Calibri"/>
              </a:rPr>
              <a:t>students </a:t>
            </a:r>
            <a:r>
              <a:rPr lang="en-US" sz="2400" dirty="0">
                <a:latin typeface="Calibri"/>
                <a:cs typeface="Calibri"/>
              </a:rPr>
              <a:t>with </a:t>
            </a:r>
            <a:r>
              <a:rPr lang="en-US" sz="2400" spc="-5" dirty="0">
                <a:latin typeface="Calibri"/>
                <a:cs typeface="Calibri"/>
              </a:rPr>
              <a:t>disabilities </a:t>
            </a:r>
            <a:r>
              <a:rPr lang="en-US" sz="2400" spc="-15" dirty="0">
                <a:latin typeface="Calibri"/>
                <a:cs typeface="Calibri"/>
              </a:rPr>
              <a:t>to  </a:t>
            </a:r>
            <a:r>
              <a:rPr lang="en-US" sz="2400" spc="-5" dirty="0">
                <a:latin typeface="Calibri"/>
                <a:cs typeface="Calibri"/>
              </a:rPr>
              <a:t>experience </a:t>
            </a:r>
            <a:r>
              <a:rPr lang="en-US" sz="2400" spc="-10" dirty="0">
                <a:latin typeface="Calibri"/>
                <a:cs typeface="Calibri"/>
              </a:rPr>
              <a:t>positive post-school outcomes, </a:t>
            </a:r>
            <a:r>
              <a:rPr lang="en-US" sz="2400" spc="-5" dirty="0">
                <a:latin typeface="Calibri"/>
                <a:cs typeface="Calibri"/>
              </a:rPr>
              <a:t>such</a:t>
            </a:r>
            <a:r>
              <a:rPr lang="en-US" sz="2400" spc="30" dirty="0">
                <a:latin typeface="Calibri"/>
                <a:cs typeface="Calibri"/>
              </a:rPr>
              <a:t> </a:t>
            </a:r>
            <a:r>
              <a:rPr lang="en-US" sz="2400" spc="-5" dirty="0">
                <a:latin typeface="Calibri"/>
                <a:cs typeface="Calibri"/>
              </a:rPr>
              <a:t>as:</a:t>
            </a:r>
            <a:endParaRPr lang="en-US" sz="2400" dirty="0">
              <a:latin typeface="Calibri"/>
              <a:cs typeface="Calibri"/>
            </a:endParaRPr>
          </a:p>
          <a:p>
            <a:pPr marL="698500" lvl="1" indent="-228600">
              <a:spcBef>
                <a:spcPts val="680"/>
              </a:spcBef>
              <a:buFont typeface="Arial"/>
              <a:buChar char="•"/>
              <a:tabLst>
                <a:tab pos="241935" algn="l"/>
              </a:tabLst>
            </a:pPr>
            <a:r>
              <a:rPr lang="en-US" sz="2400" spc="-5" dirty="0">
                <a:latin typeface="Calibri"/>
                <a:cs typeface="Calibri"/>
              </a:rPr>
              <a:t>higher </a:t>
            </a:r>
            <a:r>
              <a:rPr lang="en-US" sz="2400" spc="-10" dirty="0">
                <a:latin typeface="Calibri"/>
                <a:cs typeface="Calibri"/>
              </a:rPr>
              <a:t>graduation</a:t>
            </a:r>
            <a:r>
              <a:rPr lang="en-US" sz="2400" spc="-85" dirty="0">
                <a:latin typeface="Calibri"/>
                <a:cs typeface="Calibri"/>
              </a:rPr>
              <a:t> </a:t>
            </a:r>
            <a:r>
              <a:rPr lang="en-US" sz="2400" spc="-25" dirty="0">
                <a:latin typeface="Calibri"/>
                <a:cs typeface="Calibri"/>
              </a:rPr>
              <a:t>rate</a:t>
            </a:r>
            <a:endParaRPr lang="en-US" sz="2400" dirty="0">
              <a:latin typeface="Calibri"/>
              <a:cs typeface="Calibri"/>
            </a:endParaRPr>
          </a:p>
          <a:p>
            <a:pPr marL="698500" lvl="1" indent="-228600">
              <a:spcBef>
                <a:spcPts val="705"/>
              </a:spcBef>
              <a:buFont typeface="Arial"/>
              <a:buChar char="•"/>
              <a:tabLst>
                <a:tab pos="241935" algn="l"/>
              </a:tabLst>
            </a:pPr>
            <a:r>
              <a:rPr lang="en-US" sz="2400" spc="-10" dirty="0">
                <a:latin typeface="Calibri"/>
                <a:cs typeface="Calibri"/>
              </a:rPr>
              <a:t>lower dropout</a:t>
            </a:r>
            <a:r>
              <a:rPr lang="en-US" sz="2400" spc="-75" dirty="0">
                <a:latin typeface="Calibri"/>
                <a:cs typeface="Calibri"/>
              </a:rPr>
              <a:t> </a:t>
            </a:r>
            <a:r>
              <a:rPr lang="en-US" sz="2400" spc="-20" dirty="0">
                <a:latin typeface="Calibri"/>
                <a:cs typeface="Calibri"/>
              </a:rPr>
              <a:t>rates</a:t>
            </a:r>
            <a:endParaRPr lang="en-US" sz="2400" dirty="0">
              <a:latin typeface="Calibri"/>
              <a:cs typeface="Calibri"/>
            </a:endParaRPr>
          </a:p>
          <a:p>
            <a:pPr marL="698500" lvl="1" indent="-228600">
              <a:spcBef>
                <a:spcPts val="705"/>
              </a:spcBef>
              <a:buFont typeface="Arial"/>
              <a:buChar char="•"/>
              <a:tabLst>
                <a:tab pos="241935" algn="l"/>
              </a:tabLst>
            </a:pPr>
            <a:r>
              <a:rPr lang="en-US" sz="2400" spc="-5" dirty="0">
                <a:latin typeface="Calibri"/>
                <a:cs typeface="Calibri"/>
              </a:rPr>
              <a:t>increased </a:t>
            </a:r>
            <a:r>
              <a:rPr lang="en-US" sz="2400" spc="-10" dirty="0">
                <a:latin typeface="Calibri"/>
                <a:cs typeface="Calibri"/>
              </a:rPr>
              <a:t>enrollment </a:t>
            </a:r>
            <a:r>
              <a:rPr lang="en-US" sz="2400" dirty="0">
                <a:latin typeface="Calibri"/>
                <a:cs typeface="Calibri"/>
              </a:rPr>
              <a:t>in </a:t>
            </a:r>
            <a:r>
              <a:rPr lang="en-US" sz="2400" spc="-10" dirty="0">
                <a:latin typeface="Calibri"/>
                <a:cs typeface="Calibri"/>
              </a:rPr>
              <a:t>colleges </a:t>
            </a:r>
            <a:r>
              <a:rPr lang="en-US" sz="2400" spc="-5" dirty="0">
                <a:latin typeface="Calibri"/>
                <a:cs typeface="Calibri"/>
              </a:rPr>
              <a:t>and</a:t>
            </a:r>
            <a:r>
              <a:rPr lang="en-US" sz="2400" spc="10" dirty="0">
                <a:latin typeface="Calibri"/>
                <a:cs typeface="Calibri"/>
              </a:rPr>
              <a:t> </a:t>
            </a:r>
            <a:r>
              <a:rPr lang="en-US" sz="2400" spc="-10" dirty="0">
                <a:latin typeface="Calibri"/>
                <a:cs typeface="Calibri"/>
              </a:rPr>
              <a:t>universities</a:t>
            </a:r>
            <a:endParaRPr lang="en-US" sz="2400" dirty="0">
              <a:latin typeface="Calibri"/>
              <a:cs typeface="Calibri"/>
            </a:endParaRPr>
          </a:p>
          <a:p>
            <a:pPr marL="698500" lvl="1" indent="-228600">
              <a:spcBef>
                <a:spcPts val="715"/>
              </a:spcBef>
              <a:buFont typeface="Arial"/>
              <a:buChar char="•"/>
              <a:tabLst>
                <a:tab pos="241935" algn="l"/>
              </a:tabLst>
            </a:pPr>
            <a:r>
              <a:rPr lang="en-US" sz="2400" spc="-5" dirty="0">
                <a:latin typeface="Calibri"/>
                <a:cs typeface="Calibri"/>
              </a:rPr>
              <a:t>higher </a:t>
            </a:r>
            <a:r>
              <a:rPr lang="en-US" sz="2400" spc="-20" dirty="0">
                <a:latin typeface="Calibri"/>
                <a:cs typeface="Calibri"/>
              </a:rPr>
              <a:t>rates </a:t>
            </a:r>
            <a:r>
              <a:rPr lang="en-US" sz="2400" spc="-5" dirty="0">
                <a:latin typeface="Calibri"/>
                <a:cs typeface="Calibri"/>
              </a:rPr>
              <a:t>of </a:t>
            </a:r>
            <a:r>
              <a:rPr lang="en-US" sz="2400" spc="-10" dirty="0">
                <a:latin typeface="Calibri"/>
                <a:cs typeface="Calibri"/>
              </a:rPr>
              <a:t>competitive</a:t>
            </a:r>
            <a:r>
              <a:rPr lang="en-US" sz="2400" spc="-30" dirty="0">
                <a:latin typeface="Calibri"/>
                <a:cs typeface="Calibri"/>
              </a:rPr>
              <a:t> </a:t>
            </a:r>
            <a:r>
              <a:rPr lang="en-US" sz="2400" spc="-5" dirty="0">
                <a:latin typeface="Calibri"/>
                <a:cs typeface="Calibri"/>
              </a:rPr>
              <a:t>employment</a:t>
            </a:r>
            <a:endParaRPr lang="en-US" sz="2400" dirty="0">
              <a:latin typeface="Calibri"/>
              <a:cs typeface="Calibri"/>
            </a:endParaRPr>
          </a:p>
          <a:p>
            <a:pPr marL="698500" lvl="1" indent="-228600">
              <a:spcBef>
                <a:spcPts val="705"/>
              </a:spcBef>
              <a:buFont typeface="Arial"/>
              <a:buChar char="•"/>
              <a:tabLst>
                <a:tab pos="241935" algn="l"/>
              </a:tabLst>
            </a:pPr>
            <a:r>
              <a:rPr lang="en-US" sz="2400" spc="-5" dirty="0">
                <a:latin typeface="Calibri"/>
                <a:cs typeface="Calibri"/>
              </a:rPr>
              <a:t>increase </a:t>
            </a:r>
            <a:r>
              <a:rPr lang="en-US" sz="2400" spc="-10" dirty="0">
                <a:latin typeface="Calibri"/>
                <a:cs typeface="Calibri"/>
              </a:rPr>
              <a:t>levels </a:t>
            </a:r>
            <a:r>
              <a:rPr lang="en-US" sz="2400" spc="-5" dirty="0">
                <a:latin typeface="Calibri"/>
                <a:cs typeface="Calibri"/>
              </a:rPr>
              <a:t>of</a:t>
            </a:r>
            <a:r>
              <a:rPr lang="en-US" sz="2400" spc="-15" dirty="0">
                <a:latin typeface="Calibri"/>
                <a:cs typeface="Calibri"/>
              </a:rPr>
              <a:t> </a:t>
            </a:r>
            <a:r>
              <a:rPr lang="en-US" sz="2400" spc="-5" dirty="0">
                <a:latin typeface="Calibri"/>
                <a:cs typeface="Calibri"/>
              </a:rPr>
              <a:t>independence</a:t>
            </a:r>
            <a:endParaRPr lang="en-US" sz="2400" dirty="0"/>
          </a:p>
        </p:txBody>
      </p:sp>
    </p:spTree>
    <p:extLst>
      <p:ext uri="{BB962C8B-B14F-4D97-AF65-F5344CB8AC3E}">
        <p14:creationId xmlns:p14="http://schemas.microsoft.com/office/powerpoint/2010/main" val="2911602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730EF-4444-4A97-A44F-0AEE202E985F}"/>
              </a:ext>
            </a:extLst>
          </p:cNvPr>
          <p:cNvSpPr>
            <a:spLocks noGrp="1"/>
          </p:cNvSpPr>
          <p:nvPr>
            <p:ph type="title"/>
          </p:nvPr>
        </p:nvSpPr>
        <p:spPr>
          <a:xfrm>
            <a:off x="1371600" y="-193040"/>
            <a:ext cx="6831776" cy="369332"/>
          </a:xfrm>
        </p:spPr>
        <p:txBody>
          <a:bodyPr/>
          <a:lstStyle/>
          <a:p>
            <a:r>
              <a:rPr lang="en-US" dirty="0">
                <a:solidFill>
                  <a:srgbClr val="E6E6E6"/>
                </a:solidFill>
              </a:rPr>
              <a:t>CORE Focus Areas</a:t>
            </a:r>
          </a:p>
        </p:txBody>
      </p:sp>
      <p:sp>
        <p:nvSpPr>
          <p:cNvPr id="3" name="Text Placeholder 2">
            <a:extLst>
              <a:ext uri="{FF2B5EF4-FFF2-40B4-BE49-F238E27FC236}">
                <a16:creationId xmlns:a16="http://schemas.microsoft.com/office/drawing/2014/main" id="{24A353B0-FAFF-4CA9-A6D5-051BA1DEAFB8}"/>
              </a:ext>
            </a:extLst>
          </p:cNvPr>
          <p:cNvSpPr>
            <a:spLocks noGrp="1"/>
          </p:cNvSpPr>
          <p:nvPr>
            <p:ph type="body" idx="1"/>
          </p:nvPr>
        </p:nvSpPr>
        <p:spPr/>
        <p:txBody>
          <a:bodyPr/>
          <a:lstStyle/>
          <a:p>
            <a:endParaRPr lang="en-US" dirty="0"/>
          </a:p>
        </p:txBody>
      </p:sp>
      <p:pic>
        <p:nvPicPr>
          <p:cNvPr id="5" name="Picture 4" descr="Diagram of the Core Focus Areas of Secondary Transition Services and Supports">
            <a:extLst>
              <a:ext uri="{FF2B5EF4-FFF2-40B4-BE49-F238E27FC236}">
                <a16:creationId xmlns:a16="http://schemas.microsoft.com/office/drawing/2014/main" id="{F0BB5199-2702-45B0-8DD8-65FE2F848B57}"/>
              </a:ext>
            </a:extLst>
          </p:cNvPr>
          <p:cNvPicPr>
            <a:picLocks noChangeAspect="1"/>
          </p:cNvPicPr>
          <p:nvPr/>
        </p:nvPicPr>
        <p:blipFill>
          <a:blip r:embed="rId2"/>
          <a:stretch>
            <a:fillRect/>
          </a:stretch>
        </p:blipFill>
        <p:spPr>
          <a:xfrm>
            <a:off x="0" y="0"/>
            <a:ext cx="9144000" cy="6096000"/>
          </a:xfrm>
          <a:prstGeom prst="rect">
            <a:avLst/>
          </a:prstGeom>
        </p:spPr>
      </p:pic>
    </p:spTree>
    <p:extLst>
      <p:ext uri="{BB962C8B-B14F-4D97-AF65-F5344CB8AC3E}">
        <p14:creationId xmlns:p14="http://schemas.microsoft.com/office/powerpoint/2010/main" val="1201709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117347" y="41148"/>
            <a:ext cx="934211" cy="1068323"/>
          </a:xfrm>
          <a:prstGeom prst="rect">
            <a:avLst/>
          </a:prstGeom>
          <a:blipFill>
            <a:blip r:embed="rId3" cstate="print"/>
            <a:stretch>
              <a:fillRect/>
            </a:stretch>
          </a:blipFill>
        </p:spPr>
        <p:txBody>
          <a:bodyPr wrap="square" lIns="0" tIns="0" rIns="0" bIns="0" rtlCol="0"/>
          <a:lstStyle/>
          <a:p>
            <a:endParaRPr/>
          </a:p>
        </p:txBody>
      </p:sp>
      <p:sp>
        <p:nvSpPr>
          <p:cNvPr id="11" name="Title 10">
            <a:extLst>
              <a:ext uri="{FF2B5EF4-FFF2-40B4-BE49-F238E27FC236}">
                <a16:creationId xmlns:a16="http://schemas.microsoft.com/office/drawing/2014/main" id="{144B04C1-5905-4997-8D52-FD7A5CDCC30A}"/>
              </a:ext>
            </a:extLst>
          </p:cNvPr>
          <p:cNvSpPr>
            <a:spLocks noGrp="1"/>
          </p:cNvSpPr>
          <p:nvPr>
            <p:ph type="title"/>
          </p:nvPr>
        </p:nvSpPr>
        <p:spPr>
          <a:xfrm>
            <a:off x="1156111" y="365464"/>
            <a:ext cx="6831776" cy="369332"/>
          </a:xfrm>
        </p:spPr>
        <p:txBody>
          <a:bodyPr/>
          <a:lstStyle/>
          <a:p>
            <a:r>
              <a:rPr lang="en-US" dirty="0"/>
              <a:t>Levels of Support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5</a:t>
            </a:fld>
            <a:endParaRPr spc="-5" dirty="0"/>
          </a:p>
        </p:txBody>
      </p:sp>
      <p:sp>
        <p:nvSpPr>
          <p:cNvPr id="4" name="object 4"/>
          <p:cNvSpPr txBox="1"/>
          <p:nvPr/>
        </p:nvSpPr>
        <p:spPr>
          <a:xfrm>
            <a:off x="615950" y="1448308"/>
            <a:ext cx="7904480" cy="3565079"/>
          </a:xfrm>
          <a:prstGeom prst="rect">
            <a:avLst/>
          </a:prstGeom>
        </p:spPr>
        <p:txBody>
          <a:bodyPr vert="horz" wrap="square" lIns="0" tIns="0" rIns="0" bIns="0" rtlCol="0">
            <a:spAutoFit/>
          </a:bodyPr>
          <a:lstStyle/>
          <a:p>
            <a:pPr marL="12700" marR="319405">
              <a:lnSpc>
                <a:spcPts val="2590"/>
              </a:lnSpc>
              <a:tabLst>
                <a:tab pos="241300" algn="l"/>
              </a:tabLst>
            </a:pPr>
            <a:r>
              <a:rPr lang="en-US" sz="2400" b="1" spc="-10" dirty="0">
                <a:latin typeface="Calibri"/>
                <a:cs typeface="Calibri"/>
              </a:rPr>
              <a:t>Tier One</a:t>
            </a:r>
          </a:p>
          <a:p>
            <a:pPr marL="698500" lvl="1" indent="-228600">
              <a:lnSpc>
                <a:spcPct val="100000"/>
              </a:lnSpc>
              <a:spcBef>
                <a:spcPts val="175"/>
              </a:spcBef>
              <a:buFont typeface="Arial"/>
              <a:buChar char="•"/>
              <a:tabLst>
                <a:tab pos="698500" algn="l"/>
              </a:tabLst>
            </a:pPr>
            <a:r>
              <a:rPr sz="2400" spc="-10" dirty="0">
                <a:latin typeface="Calibri"/>
                <a:cs typeface="Calibri"/>
              </a:rPr>
              <a:t>Broad universal training </a:t>
            </a:r>
            <a:r>
              <a:rPr sz="2400" dirty="0">
                <a:latin typeface="Calibri"/>
                <a:cs typeface="Calibri"/>
              </a:rPr>
              <a:t>– </a:t>
            </a:r>
            <a:r>
              <a:rPr sz="2400" spc="-25" dirty="0">
                <a:latin typeface="Calibri"/>
                <a:cs typeface="Calibri"/>
              </a:rPr>
              <a:t>Transition </a:t>
            </a:r>
            <a:r>
              <a:rPr sz="2400" spc="-5" dirty="0">
                <a:latin typeface="Calibri"/>
                <a:cs typeface="Calibri"/>
              </a:rPr>
              <a:t>Leadership</a:t>
            </a:r>
            <a:r>
              <a:rPr sz="2400" dirty="0">
                <a:latin typeface="Calibri"/>
                <a:cs typeface="Calibri"/>
              </a:rPr>
              <a:t> </a:t>
            </a:r>
            <a:r>
              <a:rPr sz="2400" spc="-10" dirty="0">
                <a:latin typeface="Calibri"/>
                <a:cs typeface="Calibri"/>
              </a:rPr>
              <a:t>Institute</a:t>
            </a:r>
            <a:endParaRPr sz="2400" dirty="0">
              <a:latin typeface="Calibri"/>
              <a:cs typeface="Calibri"/>
            </a:endParaRPr>
          </a:p>
          <a:p>
            <a:pPr marL="698500" lvl="1" indent="-228600">
              <a:lnSpc>
                <a:spcPct val="100000"/>
              </a:lnSpc>
              <a:spcBef>
                <a:spcPts val="210"/>
              </a:spcBef>
              <a:buFont typeface="Arial"/>
              <a:buChar char="•"/>
              <a:tabLst>
                <a:tab pos="698500" algn="l"/>
              </a:tabLst>
            </a:pPr>
            <a:r>
              <a:rPr sz="2400" spc="-15" dirty="0">
                <a:latin typeface="Calibri"/>
                <a:cs typeface="Calibri"/>
              </a:rPr>
              <a:t>Customized </a:t>
            </a:r>
            <a:r>
              <a:rPr sz="2400" spc="-10" dirty="0">
                <a:latin typeface="Calibri"/>
                <a:cs typeface="Calibri"/>
              </a:rPr>
              <a:t>training </a:t>
            </a:r>
            <a:r>
              <a:rPr sz="2400" dirty="0">
                <a:latin typeface="Calibri"/>
                <a:cs typeface="Calibri"/>
              </a:rPr>
              <a:t>– </a:t>
            </a:r>
            <a:r>
              <a:rPr sz="2400" spc="-10" dirty="0">
                <a:latin typeface="Calibri"/>
                <a:cs typeface="Calibri"/>
              </a:rPr>
              <a:t>Regional</a:t>
            </a:r>
            <a:r>
              <a:rPr sz="2400" spc="-40" dirty="0">
                <a:latin typeface="Calibri"/>
                <a:cs typeface="Calibri"/>
              </a:rPr>
              <a:t> </a:t>
            </a:r>
            <a:r>
              <a:rPr sz="2400" spc="-10" dirty="0">
                <a:latin typeface="Calibri"/>
                <a:cs typeface="Calibri"/>
              </a:rPr>
              <a:t>training</a:t>
            </a:r>
            <a:endParaRPr sz="2400" dirty="0">
              <a:latin typeface="Calibri"/>
              <a:cs typeface="Calibri"/>
            </a:endParaRPr>
          </a:p>
          <a:p>
            <a:pPr marL="698500" marR="5080" lvl="1" indent="-228600">
              <a:lnSpc>
                <a:spcPts val="2590"/>
              </a:lnSpc>
              <a:spcBef>
                <a:spcPts val="530"/>
              </a:spcBef>
              <a:buFont typeface="Arial"/>
              <a:buChar char="•"/>
              <a:tabLst>
                <a:tab pos="698500" algn="l"/>
              </a:tabLst>
            </a:pPr>
            <a:r>
              <a:rPr sz="2400" spc="-40" dirty="0">
                <a:latin typeface="Calibri"/>
                <a:cs typeface="Calibri"/>
              </a:rPr>
              <a:t>Targeted </a:t>
            </a:r>
            <a:r>
              <a:rPr sz="2400" spc="-100" dirty="0">
                <a:latin typeface="Calibri"/>
                <a:cs typeface="Calibri"/>
              </a:rPr>
              <a:t>TA </a:t>
            </a:r>
            <a:r>
              <a:rPr sz="2400" dirty="0">
                <a:latin typeface="Calibri"/>
                <a:cs typeface="Calibri"/>
              </a:rPr>
              <a:t>– </a:t>
            </a:r>
            <a:r>
              <a:rPr sz="2400" spc="-10" dirty="0">
                <a:latin typeface="Calibri"/>
                <a:cs typeface="Calibri"/>
              </a:rPr>
              <a:t>District-level </a:t>
            </a:r>
            <a:r>
              <a:rPr sz="2400" spc="-5" dirty="0">
                <a:latin typeface="Calibri"/>
                <a:cs typeface="Calibri"/>
              </a:rPr>
              <a:t>supports </a:t>
            </a:r>
            <a:r>
              <a:rPr sz="2400" spc="-15" dirty="0">
                <a:latin typeface="Calibri"/>
                <a:cs typeface="Calibri"/>
              </a:rPr>
              <a:t>related to </a:t>
            </a:r>
            <a:r>
              <a:rPr sz="2400" spc="-5" dirty="0">
                <a:latin typeface="Calibri"/>
                <a:cs typeface="Calibri"/>
              </a:rPr>
              <a:t>evidence-  based practices, </a:t>
            </a:r>
            <a:r>
              <a:rPr sz="2400" spc="-15" dirty="0">
                <a:latin typeface="Calibri"/>
                <a:cs typeface="Calibri"/>
              </a:rPr>
              <a:t>data, </a:t>
            </a:r>
            <a:r>
              <a:rPr sz="2400" spc="-10" dirty="0">
                <a:latin typeface="Calibri"/>
                <a:cs typeface="Calibri"/>
              </a:rPr>
              <a:t>general </a:t>
            </a:r>
            <a:r>
              <a:rPr sz="2400" spc="-5" dirty="0">
                <a:latin typeface="Calibri"/>
                <a:cs typeface="Calibri"/>
              </a:rPr>
              <a:t>supervision findings, </a:t>
            </a:r>
            <a:r>
              <a:rPr sz="2400" spc="-10" dirty="0">
                <a:latin typeface="Calibri"/>
                <a:cs typeface="Calibri"/>
              </a:rPr>
              <a:t>and/or  </a:t>
            </a:r>
            <a:r>
              <a:rPr sz="2400" spc="-5" dirty="0">
                <a:latin typeface="Calibri"/>
                <a:cs typeface="Calibri"/>
              </a:rPr>
              <a:t>field-specific</a:t>
            </a:r>
            <a:r>
              <a:rPr sz="2400" spc="-30" dirty="0">
                <a:latin typeface="Calibri"/>
                <a:cs typeface="Calibri"/>
              </a:rPr>
              <a:t> </a:t>
            </a:r>
            <a:r>
              <a:rPr sz="2400" spc="-10" dirty="0">
                <a:latin typeface="Calibri"/>
                <a:cs typeface="Calibri"/>
              </a:rPr>
              <a:t>requests</a:t>
            </a:r>
            <a:endParaRPr sz="2400" dirty="0">
              <a:latin typeface="Calibri"/>
              <a:cs typeface="Calibri"/>
            </a:endParaRPr>
          </a:p>
          <a:p>
            <a:pPr marL="241300" indent="-228600">
              <a:lnSpc>
                <a:spcPct val="100000"/>
              </a:lnSpc>
              <a:spcBef>
                <a:spcPts val="680"/>
              </a:spcBef>
              <a:buFont typeface="Arial"/>
              <a:buChar char="•"/>
              <a:tabLst>
                <a:tab pos="241300" algn="l"/>
              </a:tabLst>
            </a:pPr>
            <a:r>
              <a:rPr sz="2400" dirty="0">
                <a:latin typeface="Calibri"/>
                <a:cs typeface="Calibri"/>
              </a:rPr>
              <a:t>Lead </a:t>
            </a:r>
            <a:r>
              <a:rPr sz="2400" spc="-15" dirty="0">
                <a:latin typeface="Calibri"/>
                <a:cs typeface="Calibri"/>
              </a:rPr>
              <a:t>statewide </a:t>
            </a:r>
            <a:r>
              <a:rPr sz="2400" spc="-5" dirty="0">
                <a:latin typeface="Calibri"/>
                <a:cs typeface="Calibri"/>
              </a:rPr>
              <a:t>advisory</a:t>
            </a:r>
            <a:r>
              <a:rPr sz="2400" spc="-55" dirty="0">
                <a:latin typeface="Calibri"/>
                <a:cs typeface="Calibri"/>
              </a:rPr>
              <a:t> </a:t>
            </a:r>
            <a:r>
              <a:rPr sz="2400" spc="-15" dirty="0">
                <a:latin typeface="Calibri"/>
                <a:cs typeface="Calibri"/>
              </a:rPr>
              <a:t>group</a:t>
            </a:r>
            <a:endParaRPr sz="2400" dirty="0">
              <a:latin typeface="Calibri"/>
              <a:cs typeface="Calibri"/>
            </a:endParaRPr>
          </a:p>
          <a:p>
            <a:pPr marL="241300" indent="-228600">
              <a:lnSpc>
                <a:spcPct val="100000"/>
              </a:lnSpc>
              <a:spcBef>
                <a:spcPts val="705"/>
              </a:spcBef>
              <a:buFont typeface="Arial"/>
              <a:buChar char="•"/>
              <a:tabLst>
                <a:tab pos="241300" algn="l"/>
              </a:tabLst>
            </a:pPr>
            <a:r>
              <a:rPr sz="2400" spc="-10" dirty="0">
                <a:latin typeface="Calibri"/>
                <a:cs typeface="Calibri"/>
              </a:rPr>
              <a:t>List</a:t>
            </a:r>
            <a:r>
              <a:rPr sz="2400" spc="-100" dirty="0">
                <a:latin typeface="Calibri"/>
                <a:cs typeface="Calibri"/>
              </a:rPr>
              <a:t> </a:t>
            </a:r>
            <a:r>
              <a:rPr sz="2400" dirty="0">
                <a:latin typeface="Calibri"/>
                <a:cs typeface="Calibri"/>
              </a:rPr>
              <a:t>serves</a:t>
            </a:r>
          </a:p>
          <a:p>
            <a:pPr marL="241300" indent="-228600">
              <a:lnSpc>
                <a:spcPct val="100000"/>
              </a:lnSpc>
              <a:spcBef>
                <a:spcPts val="705"/>
              </a:spcBef>
              <a:buFont typeface="Arial"/>
              <a:buChar char="•"/>
              <a:tabLst>
                <a:tab pos="241300" algn="l"/>
              </a:tabLst>
            </a:pPr>
            <a:r>
              <a:rPr sz="2400" spc="-10" dirty="0">
                <a:latin typeface="Calibri"/>
                <a:cs typeface="Calibri"/>
              </a:rPr>
              <a:t>Develop </a:t>
            </a:r>
            <a:r>
              <a:rPr sz="2400" spc="-5" dirty="0">
                <a:latin typeface="Calibri"/>
                <a:cs typeface="Calibri"/>
              </a:rPr>
              <a:t>and </a:t>
            </a:r>
            <a:r>
              <a:rPr sz="2400" spc="-10" dirty="0">
                <a:latin typeface="Calibri"/>
                <a:cs typeface="Calibri"/>
              </a:rPr>
              <a:t>disseminate</a:t>
            </a:r>
            <a:r>
              <a:rPr sz="2400" spc="-5" dirty="0">
                <a:latin typeface="Calibri"/>
                <a:cs typeface="Calibri"/>
              </a:rPr>
              <a:t> </a:t>
            </a:r>
            <a:r>
              <a:rPr sz="2400" spc="-10" dirty="0">
                <a:latin typeface="Calibri"/>
                <a:cs typeface="Calibri"/>
              </a:rPr>
              <a:t>resources</a:t>
            </a:r>
            <a:endParaRPr sz="24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43A6C-82E9-4A1D-9220-C68EFBA0EEE7}"/>
              </a:ext>
            </a:extLst>
          </p:cNvPr>
          <p:cNvSpPr>
            <a:spLocks noGrp="1"/>
          </p:cNvSpPr>
          <p:nvPr>
            <p:ph type="title"/>
          </p:nvPr>
        </p:nvSpPr>
        <p:spPr>
          <a:xfrm>
            <a:off x="381000" y="381000"/>
            <a:ext cx="6831776" cy="369332"/>
          </a:xfrm>
        </p:spPr>
        <p:txBody>
          <a:bodyPr/>
          <a:lstStyle/>
          <a:p>
            <a:r>
              <a:rPr lang="en-US" dirty="0"/>
              <a:t>Tier One: Universal Support</a:t>
            </a:r>
          </a:p>
        </p:txBody>
      </p:sp>
      <p:sp>
        <p:nvSpPr>
          <p:cNvPr id="3" name="Text Placeholder 2">
            <a:extLst>
              <a:ext uri="{FF2B5EF4-FFF2-40B4-BE49-F238E27FC236}">
                <a16:creationId xmlns:a16="http://schemas.microsoft.com/office/drawing/2014/main" id="{113F5166-AAD8-49D5-8835-99008A9BBA2E}"/>
              </a:ext>
            </a:extLst>
          </p:cNvPr>
          <p:cNvSpPr>
            <a:spLocks noGrp="1"/>
          </p:cNvSpPr>
          <p:nvPr>
            <p:ph type="body" idx="1"/>
          </p:nvPr>
        </p:nvSpPr>
        <p:spPr>
          <a:xfrm>
            <a:off x="381000" y="1311330"/>
            <a:ext cx="6740397" cy="3816429"/>
          </a:xfrm>
        </p:spPr>
        <p:txBody>
          <a:bodyPr/>
          <a:lstStyle/>
          <a:p>
            <a:pPr marL="457200" indent="-457200">
              <a:buFont typeface="Arial" panose="020B0604020202020204" pitchFamily="34" charset="0"/>
              <a:buChar char="•"/>
            </a:pPr>
            <a:r>
              <a:rPr lang="en-US" sz="2400" dirty="0"/>
              <a:t>Transition Leadership Institute</a:t>
            </a:r>
          </a:p>
          <a:p>
            <a:pPr marL="457200" indent="-457200">
              <a:buFont typeface="Arial" panose="020B0604020202020204" pitchFamily="34" charset="0"/>
              <a:buChar char="•"/>
            </a:pPr>
            <a:r>
              <a:rPr lang="en-US" sz="2400" dirty="0"/>
              <a:t>Online Trainings/Webinars</a:t>
            </a:r>
          </a:p>
          <a:p>
            <a:pPr marL="457200" indent="-457200">
              <a:buFont typeface="Arial" panose="020B0604020202020204" pitchFamily="34" charset="0"/>
              <a:buChar char="•"/>
            </a:pPr>
            <a:r>
              <a:rPr lang="en-US" sz="2400" dirty="0"/>
              <a:t>Transition Talks</a:t>
            </a:r>
          </a:p>
          <a:p>
            <a:pPr marL="457200" indent="-457200">
              <a:buFont typeface="Arial" panose="020B0604020202020204" pitchFamily="34" charset="0"/>
              <a:buChar char="•"/>
            </a:pPr>
            <a:r>
              <a:rPr lang="en-US" sz="2400" dirty="0"/>
              <a:t>Office Hours</a:t>
            </a:r>
          </a:p>
          <a:p>
            <a:pPr marL="457200" indent="-457200">
              <a:buFont typeface="Arial" panose="020B0604020202020204" pitchFamily="34" charset="0"/>
              <a:buChar char="•"/>
            </a:pPr>
            <a:r>
              <a:rPr lang="en-US" sz="2400" dirty="0"/>
              <a:t>Online Resources/Padlet</a:t>
            </a:r>
          </a:p>
          <a:p>
            <a:pPr marL="457200" indent="-457200">
              <a:buFont typeface="Arial" panose="020B0604020202020204" pitchFamily="34" charset="0"/>
              <a:buChar char="•"/>
            </a:pPr>
            <a:r>
              <a:rPr lang="en-US" sz="2400" dirty="0"/>
              <a:t>Transition Coalition/NTACT</a:t>
            </a:r>
          </a:p>
          <a:p>
            <a:pPr marL="457200" indent="-457200">
              <a:buFont typeface="Arial" panose="020B0604020202020204" pitchFamily="34" charset="0"/>
              <a:buChar char="•"/>
            </a:pPr>
            <a:r>
              <a:rPr lang="en-US" sz="2400" dirty="0"/>
              <a:t>Transition Planning</a:t>
            </a:r>
          </a:p>
          <a:p>
            <a:pPr marL="457200" indent="-457200">
              <a:buFont typeface="Arial" panose="020B0604020202020204" pitchFamily="34" charset="0"/>
              <a:buChar char="•"/>
            </a:pPr>
            <a:r>
              <a:rPr lang="en-US" sz="2400" dirty="0"/>
              <a:t>List Serves</a:t>
            </a:r>
          </a:p>
          <a:p>
            <a:pPr marL="457200" indent="-457200">
              <a:buFont typeface="Arial" panose="020B0604020202020204" pitchFamily="34" charset="0"/>
              <a:buChar char="•"/>
            </a:pPr>
            <a:r>
              <a:rPr lang="en-US" sz="2400" dirty="0"/>
              <a:t>Secondary Transition Taskforce</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553898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77BC1-9D84-4E25-B756-B81D2D01DE61}"/>
              </a:ext>
            </a:extLst>
          </p:cNvPr>
          <p:cNvSpPr>
            <a:spLocks noGrp="1"/>
          </p:cNvSpPr>
          <p:nvPr>
            <p:ph type="title"/>
          </p:nvPr>
        </p:nvSpPr>
        <p:spPr>
          <a:xfrm>
            <a:off x="762000" y="228600"/>
            <a:ext cx="7225887" cy="522944"/>
          </a:xfrm>
        </p:spPr>
        <p:txBody>
          <a:bodyPr/>
          <a:lstStyle/>
          <a:p>
            <a:r>
              <a:rPr lang="en-US" dirty="0"/>
              <a:t>Tier Two: Targeted Support</a:t>
            </a:r>
          </a:p>
        </p:txBody>
      </p:sp>
      <p:sp>
        <p:nvSpPr>
          <p:cNvPr id="3" name="Text Placeholder 2">
            <a:extLst>
              <a:ext uri="{FF2B5EF4-FFF2-40B4-BE49-F238E27FC236}">
                <a16:creationId xmlns:a16="http://schemas.microsoft.com/office/drawing/2014/main" id="{653B0984-97B3-4FE2-B77A-8EA7AAE17EBE}"/>
              </a:ext>
            </a:extLst>
          </p:cNvPr>
          <p:cNvSpPr>
            <a:spLocks noGrp="1"/>
          </p:cNvSpPr>
          <p:nvPr>
            <p:ph sz="half" idx="2"/>
          </p:nvPr>
        </p:nvSpPr>
        <p:spPr>
          <a:xfrm>
            <a:off x="447907" y="1213008"/>
            <a:ext cx="3977640" cy="3016210"/>
          </a:xfrm>
        </p:spPr>
        <p:txBody>
          <a:bodyPr/>
          <a:lstStyle/>
          <a:p>
            <a:pPr marL="457200" indent="-457200">
              <a:buFont typeface="Arial" panose="020B0604020202020204" pitchFamily="34" charset="0"/>
              <a:buChar char="•"/>
            </a:pPr>
            <a:r>
              <a:rPr lang="en-US" sz="2800" spc="-10" dirty="0">
                <a:latin typeface="Calibri"/>
                <a:cs typeface="Calibri"/>
              </a:rPr>
              <a:t>District-level </a:t>
            </a:r>
            <a:r>
              <a:rPr lang="en-US" sz="2800" spc="-5" dirty="0">
                <a:latin typeface="Calibri"/>
                <a:cs typeface="Calibri"/>
              </a:rPr>
              <a:t>supports </a:t>
            </a:r>
            <a:r>
              <a:rPr lang="en-US" sz="2800" spc="-15" dirty="0">
                <a:latin typeface="Calibri"/>
                <a:cs typeface="Calibri"/>
              </a:rPr>
              <a:t>related to </a:t>
            </a:r>
            <a:r>
              <a:rPr lang="en-US" sz="2800" spc="-5" dirty="0">
                <a:latin typeface="Calibri"/>
                <a:cs typeface="Calibri"/>
              </a:rPr>
              <a:t>evidence-  based practices, </a:t>
            </a:r>
            <a:r>
              <a:rPr lang="en-US" sz="2800" spc="-15" dirty="0">
                <a:latin typeface="Calibri"/>
                <a:cs typeface="Calibri"/>
              </a:rPr>
              <a:t>data, </a:t>
            </a:r>
            <a:r>
              <a:rPr lang="en-US" sz="2800" spc="-10" dirty="0">
                <a:latin typeface="Calibri"/>
                <a:cs typeface="Calibri"/>
              </a:rPr>
              <a:t>general </a:t>
            </a:r>
            <a:r>
              <a:rPr lang="en-US" sz="2800" spc="-5" dirty="0">
                <a:latin typeface="Calibri"/>
                <a:cs typeface="Calibri"/>
              </a:rPr>
              <a:t>supervision findings, </a:t>
            </a:r>
            <a:r>
              <a:rPr lang="en-US" sz="2800" spc="-10" dirty="0">
                <a:latin typeface="Calibri"/>
                <a:cs typeface="Calibri"/>
              </a:rPr>
              <a:t>and/or  </a:t>
            </a:r>
            <a:r>
              <a:rPr lang="en-US" sz="2800" spc="-5" dirty="0">
                <a:latin typeface="Calibri"/>
                <a:cs typeface="Calibri"/>
              </a:rPr>
              <a:t>field-specific</a:t>
            </a:r>
            <a:r>
              <a:rPr lang="en-US" sz="2800" spc="-30" dirty="0">
                <a:latin typeface="Calibri"/>
                <a:cs typeface="Calibri"/>
              </a:rPr>
              <a:t> </a:t>
            </a:r>
            <a:r>
              <a:rPr lang="en-US" sz="2800" spc="-10" dirty="0">
                <a:latin typeface="Calibri"/>
                <a:cs typeface="Calibri"/>
              </a:rPr>
              <a:t>requests</a:t>
            </a:r>
            <a:endParaRPr lang="en-US" sz="2800" dirty="0">
              <a:latin typeface="Calibri"/>
              <a:cs typeface="Calibri"/>
            </a:endParaRPr>
          </a:p>
          <a:p>
            <a:pPr marL="457200" indent="-457200">
              <a:buFont typeface="Arial" panose="020B0604020202020204" pitchFamily="34" charset="0"/>
              <a:buChar char="•"/>
            </a:pPr>
            <a:r>
              <a:rPr lang="en-US" sz="2800" dirty="0"/>
              <a:t>Families</a:t>
            </a:r>
          </a:p>
        </p:txBody>
      </p:sp>
      <p:sp>
        <p:nvSpPr>
          <p:cNvPr id="4" name="Content Placeholder 3">
            <a:extLst>
              <a:ext uri="{FF2B5EF4-FFF2-40B4-BE49-F238E27FC236}">
                <a16:creationId xmlns:a16="http://schemas.microsoft.com/office/drawing/2014/main" id="{4E91E450-8EE1-4785-8041-649306DCD538}"/>
              </a:ext>
            </a:extLst>
          </p:cNvPr>
          <p:cNvSpPr>
            <a:spLocks noGrp="1"/>
          </p:cNvSpPr>
          <p:nvPr>
            <p:ph sz="half" idx="3"/>
          </p:nvPr>
        </p:nvSpPr>
        <p:spPr>
          <a:xfrm>
            <a:off x="4709160" y="1331118"/>
            <a:ext cx="3977640" cy="4924425"/>
          </a:xfrm>
        </p:spPr>
        <p:txBody>
          <a:bodyPr/>
          <a:lstStyle/>
          <a:p>
            <a:pPr marL="457200" indent="-457200">
              <a:buFont typeface="Arial" panose="020B0604020202020204" pitchFamily="34" charset="0"/>
              <a:buChar char="•"/>
            </a:pPr>
            <a:r>
              <a:rPr lang="en-US" sz="2800" dirty="0"/>
              <a:t>Coaching</a:t>
            </a:r>
          </a:p>
          <a:p>
            <a:pPr marL="457200" indent="-457200">
              <a:buFont typeface="Arial" panose="020B0604020202020204" pitchFamily="34" charset="0"/>
              <a:buChar char="•"/>
            </a:pPr>
            <a:r>
              <a:rPr lang="en-US" sz="2800" dirty="0"/>
              <a:t>Regional Meetings</a:t>
            </a:r>
          </a:p>
          <a:p>
            <a:pPr marL="457200" indent="-457200">
              <a:buFont typeface="Arial" panose="020B0604020202020204" pitchFamily="34" charset="0"/>
              <a:buChar char="•"/>
            </a:pPr>
            <a:r>
              <a:rPr lang="en-US" sz="2800" dirty="0"/>
              <a:t>STEPSS</a:t>
            </a:r>
          </a:p>
          <a:p>
            <a:pPr marL="457200" indent="-457200">
              <a:buFont typeface="Arial" panose="020B0604020202020204" pitchFamily="34" charset="0"/>
              <a:buChar char="•"/>
            </a:pPr>
            <a:r>
              <a:rPr lang="en-US" sz="2800" dirty="0"/>
              <a:t>Transition Quality Indicators</a:t>
            </a:r>
          </a:p>
          <a:p>
            <a:pPr marL="457200" indent="-457200">
              <a:buFont typeface="Arial" panose="020B0604020202020204" pitchFamily="34" charset="0"/>
              <a:buChar char="•"/>
            </a:pPr>
            <a:r>
              <a:rPr lang="en-US" sz="2800" dirty="0"/>
              <a:t>IEP Development (district teams)</a:t>
            </a:r>
          </a:p>
          <a:p>
            <a:pPr marL="457200" indent="-457200">
              <a:buFont typeface="Arial" panose="020B0604020202020204" pitchFamily="34" charset="0"/>
              <a:buChar char="•"/>
            </a:pPr>
            <a:r>
              <a:rPr lang="en-US" sz="2800" dirty="0"/>
              <a:t>Data discussions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383046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B75D7-0B02-48D1-9D7A-D40E8C6404AD}"/>
              </a:ext>
            </a:extLst>
          </p:cNvPr>
          <p:cNvSpPr>
            <a:spLocks noGrp="1"/>
          </p:cNvSpPr>
          <p:nvPr>
            <p:ph type="title"/>
          </p:nvPr>
        </p:nvSpPr>
        <p:spPr>
          <a:xfrm>
            <a:off x="533400" y="304800"/>
            <a:ext cx="7955478" cy="457200"/>
          </a:xfrm>
        </p:spPr>
        <p:txBody>
          <a:bodyPr/>
          <a:lstStyle/>
          <a:p>
            <a:r>
              <a:rPr lang="en-US" dirty="0"/>
              <a:t>Tier 3: Individualized technical assistance and support</a:t>
            </a:r>
          </a:p>
        </p:txBody>
      </p:sp>
      <p:sp>
        <p:nvSpPr>
          <p:cNvPr id="3" name="Content Placeholder 2">
            <a:extLst>
              <a:ext uri="{FF2B5EF4-FFF2-40B4-BE49-F238E27FC236}">
                <a16:creationId xmlns:a16="http://schemas.microsoft.com/office/drawing/2014/main" id="{90372C7F-E6C1-4F71-8C20-B80B3EF8FA36}"/>
              </a:ext>
            </a:extLst>
          </p:cNvPr>
          <p:cNvSpPr>
            <a:spLocks noGrp="1"/>
          </p:cNvSpPr>
          <p:nvPr>
            <p:ph type="body" idx="1"/>
          </p:nvPr>
        </p:nvSpPr>
        <p:spPr>
          <a:xfrm>
            <a:off x="381000" y="1524000"/>
            <a:ext cx="8107878" cy="2708434"/>
          </a:xfrm>
        </p:spPr>
        <p:txBody>
          <a:bodyPr/>
          <a:lstStyle/>
          <a:p>
            <a:pPr marL="457200" indent="-457200">
              <a:buFont typeface="Arial" panose="020B0604020202020204" pitchFamily="34" charset="0"/>
              <a:buChar char="•"/>
            </a:pPr>
            <a:r>
              <a:rPr lang="en-US" sz="2800" dirty="0"/>
              <a:t>Individual coaching and mentoring</a:t>
            </a:r>
          </a:p>
          <a:p>
            <a:pPr marL="457200" indent="-457200">
              <a:buFont typeface="Arial" panose="020B0604020202020204" pitchFamily="34" charset="0"/>
              <a:buChar char="•"/>
            </a:pPr>
            <a:r>
              <a:rPr lang="en-US" sz="2800" dirty="0"/>
              <a:t>Provided through email, phone calls, and virtual platforms</a:t>
            </a:r>
          </a:p>
          <a:p>
            <a:pPr marL="457200" indent="-457200">
              <a:buFont typeface="Arial" panose="020B0604020202020204" pitchFamily="34" charset="0"/>
              <a:buChar char="•"/>
            </a:pPr>
            <a:r>
              <a:rPr lang="en-US" sz="2800" dirty="0"/>
              <a:t>Individual requests</a:t>
            </a:r>
          </a:p>
          <a:p>
            <a:pPr marL="457200" indent="-4572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309694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117347" y="41148"/>
            <a:ext cx="934211" cy="106832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156111" y="365464"/>
            <a:ext cx="2476500" cy="386080"/>
          </a:xfrm>
          <a:prstGeom prst="rect">
            <a:avLst/>
          </a:prstGeom>
        </p:spPr>
        <p:txBody>
          <a:bodyPr vert="horz" wrap="square" lIns="0" tIns="0" rIns="0" bIns="0" rtlCol="0">
            <a:spAutoFit/>
          </a:bodyPr>
          <a:lstStyle/>
          <a:p>
            <a:pPr marL="12700">
              <a:lnSpc>
                <a:spcPct val="100000"/>
              </a:lnSpc>
            </a:pPr>
            <a:r>
              <a:rPr spc="-5" dirty="0"/>
              <a:t>Current</a:t>
            </a:r>
            <a:r>
              <a:rPr spc="-90" dirty="0"/>
              <a:t> </a:t>
            </a:r>
            <a:r>
              <a:rPr spc="-5" dirty="0"/>
              <a:t>Projects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9</a:t>
            </a:fld>
            <a:endParaRPr spc="-5" dirty="0"/>
          </a:p>
        </p:txBody>
      </p:sp>
      <p:sp>
        <p:nvSpPr>
          <p:cNvPr id="4" name="object 4"/>
          <p:cNvSpPr txBox="1"/>
          <p:nvPr/>
        </p:nvSpPr>
        <p:spPr>
          <a:xfrm>
            <a:off x="615950" y="1234169"/>
            <a:ext cx="7573645" cy="4159921"/>
          </a:xfrm>
          <a:prstGeom prst="rect">
            <a:avLst/>
          </a:prstGeom>
        </p:spPr>
        <p:txBody>
          <a:bodyPr vert="horz" wrap="square" lIns="0" tIns="0" rIns="0" bIns="0" rtlCol="0">
            <a:spAutoFit/>
          </a:bodyPr>
          <a:lstStyle/>
          <a:p>
            <a:pPr marL="241300" indent="-228600">
              <a:lnSpc>
                <a:spcPct val="100000"/>
              </a:lnSpc>
              <a:buFont typeface="Arial"/>
              <a:buChar char="•"/>
              <a:tabLst>
                <a:tab pos="241300" algn="l"/>
              </a:tabLst>
            </a:pPr>
            <a:r>
              <a:rPr sz="2400" spc="-25" dirty="0">
                <a:latin typeface="Calibri"/>
                <a:cs typeface="Calibri"/>
              </a:rPr>
              <a:t>Transition </a:t>
            </a:r>
            <a:r>
              <a:rPr sz="2400" spc="-5" dirty="0">
                <a:latin typeface="Calibri"/>
                <a:cs typeface="Calibri"/>
              </a:rPr>
              <a:t>101 </a:t>
            </a:r>
            <a:r>
              <a:rPr sz="2400" spc="-30" dirty="0">
                <a:latin typeface="Calibri"/>
                <a:cs typeface="Calibri"/>
              </a:rPr>
              <a:t>Training</a:t>
            </a:r>
            <a:r>
              <a:rPr sz="2400" spc="5" dirty="0">
                <a:latin typeface="Calibri"/>
                <a:cs typeface="Calibri"/>
              </a:rPr>
              <a:t> </a:t>
            </a:r>
            <a:r>
              <a:rPr sz="2400" spc="-5" dirty="0">
                <a:latin typeface="Calibri"/>
                <a:cs typeface="Calibri"/>
              </a:rPr>
              <a:t>Modules</a:t>
            </a:r>
            <a:r>
              <a:rPr lang="en-US" sz="2400" spc="-5" dirty="0">
                <a:latin typeface="Calibri"/>
                <a:cs typeface="Calibri"/>
              </a:rPr>
              <a:t> – Module 3</a:t>
            </a:r>
            <a:endParaRPr sz="2400" dirty="0">
              <a:latin typeface="Calibri"/>
              <a:cs typeface="Calibri"/>
            </a:endParaRPr>
          </a:p>
          <a:p>
            <a:pPr marL="241300" marR="281940" indent="-228600">
              <a:lnSpc>
                <a:spcPct val="80000"/>
              </a:lnSpc>
              <a:spcBef>
                <a:spcPts val="994"/>
              </a:spcBef>
              <a:buFont typeface="Arial"/>
              <a:buChar char="•"/>
              <a:tabLst>
                <a:tab pos="241300" algn="l"/>
              </a:tabLst>
            </a:pPr>
            <a:r>
              <a:rPr lang="en-US" sz="2400" spc="-10" dirty="0">
                <a:latin typeface="Calibri"/>
                <a:cs typeface="Calibri"/>
              </a:rPr>
              <a:t>Piloting </a:t>
            </a:r>
            <a:r>
              <a:rPr sz="2400" dirty="0">
                <a:latin typeface="Calibri"/>
                <a:cs typeface="Calibri"/>
              </a:rPr>
              <a:t>Quality </a:t>
            </a:r>
            <a:r>
              <a:rPr sz="2400" spc="-15" dirty="0">
                <a:latin typeface="Calibri"/>
                <a:cs typeface="Calibri"/>
              </a:rPr>
              <a:t>Indicators </a:t>
            </a:r>
            <a:r>
              <a:rPr sz="2400" spc="-20" dirty="0">
                <a:latin typeface="Calibri"/>
                <a:cs typeface="Calibri"/>
              </a:rPr>
              <a:t>for </a:t>
            </a:r>
            <a:r>
              <a:rPr sz="2400" spc="-5" dirty="0">
                <a:latin typeface="Calibri"/>
                <a:cs typeface="Calibri"/>
              </a:rPr>
              <a:t>Secondary </a:t>
            </a:r>
            <a:r>
              <a:rPr sz="2400" spc="-25" dirty="0">
                <a:latin typeface="Calibri"/>
                <a:cs typeface="Calibri"/>
              </a:rPr>
              <a:t>Transition  </a:t>
            </a:r>
            <a:r>
              <a:rPr sz="2400" spc="-15" dirty="0">
                <a:latin typeface="Calibri"/>
                <a:cs typeface="Calibri"/>
              </a:rPr>
              <a:t>Programs </a:t>
            </a:r>
            <a:r>
              <a:rPr sz="2400" dirty="0">
                <a:latin typeface="Calibri"/>
                <a:cs typeface="Calibri"/>
              </a:rPr>
              <a:t>– </a:t>
            </a:r>
            <a:r>
              <a:rPr sz="2400" spc="-5" dirty="0">
                <a:latin typeface="Calibri"/>
                <a:cs typeface="Calibri"/>
              </a:rPr>
              <a:t>Goal </a:t>
            </a:r>
            <a:r>
              <a:rPr sz="2400" dirty="0">
                <a:latin typeface="Calibri"/>
                <a:cs typeface="Calibri"/>
              </a:rPr>
              <a:t>is </a:t>
            </a:r>
            <a:r>
              <a:rPr sz="2400" spc="-15" dirty="0">
                <a:latin typeface="Calibri"/>
                <a:cs typeface="Calibri"/>
              </a:rPr>
              <a:t>to </a:t>
            </a:r>
            <a:r>
              <a:rPr sz="2400" spc="-5" dirty="0">
                <a:latin typeface="Calibri"/>
                <a:cs typeface="Calibri"/>
              </a:rPr>
              <a:t>be able </a:t>
            </a:r>
            <a:r>
              <a:rPr sz="2400" spc="-15" dirty="0">
                <a:latin typeface="Calibri"/>
                <a:cs typeface="Calibri"/>
              </a:rPr>
              <a:t>to </a:t>
            </a:r>
            <a:r>
              <a:rPr sz="2400" spc="-5" dirty="0">
                <a:latin typeface="Calibri"/>
                <a:cs typeface="Calibri"/>
              </a:rPr>
              <a:t>identify model </a:t>
            </a:r>
            <a:r>
              <a:rPr sz="2400" spc="-10" dirty="0">
                <a:latin typeface="Calibri"/>
                <a:cs typeface="Calibri"/>
              </a:rPr>
              <a:t>transition  </a:t>
            </a:r>
            <a:r>
              <a:rPr sz="2400" spc="-5" dirty="0">
                <a:latin typeface="Calibri"/>
                <a:cs typeface="Calibri"/>
              </a:rPr>
              <a:t>sites</a:t>
            </a:r>
            <a:endParaRPr lang="en-US" sz="2400" spc="-5" dirty="0">
              <a:latin typeface="Calibri"/>
              <a:cs typeface="Calibri"/>
            </a:endParaRPr>
          </a:p>
          <a:p>
            <a:pPr marL="241300" marR="323850" indent="-228600">
              <a:lnSpc>
                <a:spcPts val="2300"/>
              </a:lnSpc>
              <a:spcBef>
                <a:spcPts val="980"/>
              </a:spcBef>
              <a:buFont typeface="Arial"/>
              <a:buChar char="•"/>
              <a:tabLst>
                <a:tab pos="241300" algn="l"/>
              </a:tabLst>
            </a:pPr>
            <a:r>
              <a:rPr sz="2400" spc="-5" dirty="0">
                <a:latin typeface="Calibri"/>
                <a:cs typeface="Calibri"/>
              </a:rPr>
              <a:t>Sequencing of </a:t>
            </a:r>
            <a:r>
              <a:rPr sz="2400" dirty="0">
                <a:latin typeface="Calibri"/>
                <a:cs typeface="Calibri"/>
              </a:rPr>
              <a:t>Services </a:t>
            </a:r>
            <a:r>
              <a:rPr sz="2400" spc="-5" dirty="0">
                <a:latin typeface="Calibri"/>
                <a:cs typeface="Calibri"/>
              </a:rPr>
              <a:t>Model </a:t>
            </a:r>
            <a:r>
              <a:rPr sz="2400" dirty="0">
                <a:latin typeface="Calibri"/>
                <a:cs typeface="Calibri"/>
              </a:rPr>
              <a:t>in </a:t>
            </a:r>
            <a:r>
              <a:rPr sz="2400" spc="-10" dirty="0">
                <a:latin typeface="Calibri"/>
                <a:cs typeface="Calibri"/>
              </a:rPr>
              <a:t>collaboration </a:t>
            </a:r>
            <a:r>
              <a:rPr sz="2400" dirty="0">
                <a:latin typeface="Calibri"/>
                <a:cs typeface="Calibri"/>
              </a:rPr>
              <a:t>with </a:t>
            </a:r>
            <a:r>
              <a:rPr sz="2400" spc="-15" dirty="0">
                <a:latin typeface="Calibri"/>
                <a:cs typeface="Calibri"/>
              </a:rPr>
              <a:t>Katie  </a:t>
            </a:r>
            <a:r>
              <a:rPr sz="2400" spc="-5" dirty="0">
                <a:latin typeface="Calibri"/>
                <a:cs typeface="Calibri"/>
              </a:rPr>
              <a:t>Oliver and </a:t>
            </a:r>
            <a:r>
              <a:rPr sz="2400" spc="-10" dirty="0">
                <a:latin typeface="Calibri"/>
                <a:cs typeface="Calibri"/>
              </a:rPr>
              <a:t>various </a:t>
            </a:r>
            <a:r>
              <a:rPr sz="2400" spc="-25" dirty="0">
                <a:latin typeface="Calibri"/>
                <a:cs typeface="Calibri"/>
              </a:rPr>
              <a:t>state </a:t>
            </a:r>
            <a:r>
              <a:rPr sz="2400" spc="-5" dirty="0">
                <a:latin typeface="Calibri"/>
                <a:cs typeface="Calibri"/>
              </a:rPr>
              <a:t>agencies </a:t>
            </a:r>
            <a:r>
              <a:rPr sz="2400" spc="-45" dirty="0">
                <a:latin typeface="Calibri"/>
                <a:cs typeface="Calibri"/>
              </a:rPr>
              <a:t>(HCPF, </a:t>
            </a:r>
            <a:r>
              <a:rPr sz="2400" spc="-5" dirty="0">
                <a:latin typeface="Calibri"/>
                <a:cs typeface="Calibri"/>
              </a:rPr>
              <a:t>CDLE, </a:t>
            </a:r>
            <a:r>
              <a:rPr sz="2400" spc="-65" dirty="0">
                <a:latin typeface="Calibri"/>
                <a:cs typeface="Calibri"/>
              </a:rPr>
              <a:t>OEF, </a:t>
            </a:r>
            <a:r>
              <a:rPr sz="2400" spc="-15" dirty="0">
                <a:latin typeface="Calibri"/>
                <a:cs typeface="Calibri"/>
              </a:rPr>
              <a:t>ILC,  </a:t>
            </a:r>
            <a:r>
              <a:rPr sz="2400" spc="-5" dirty="0">
                <a:latin typeface="Calibri"/>
                <a:cs typeface="Calibri"/>
              </a:rPr>
              <a:t>DVR,CTE,</a:t>
            </a:r>
            <a:r>
              <a:rPr sz="2400" spc="-90" dirty="0">
                <a:latin typeface="Calibri"/>
                <a:cs typeface="Calibri"/>
              </a:rPr>
              <a:t> </a:t>
            </a:r>
            <a:r>
              <a:rPr sz="2400" spc="-5" dirty="0">
                <a:latin typeface="Calibri"/>
                <a:cs typeface="Calibri"/>
              </a:rPr>
              <a:t>IHE)</a:t>
            </a:r>
            <a:endParaRPr sz="2400" dirty="0">
              <a:latin typeface="Calibri"/>
              <a:cs typeface="Calibri"/>
            </a:endParaRPr>
          </a:p>
          <a:p>
            <a:pPr marL="698500" lvl="1" indent="-228600">
              <a:lnSpc>
                <a:spcPct val="100000"/>
              </a:lnSpc>
              <a:spcBef>
                <a:spcPts val="60"/>
              </a:spcBef>
              <a:buFont typeface="Arial"/>
              <a:buChar char="•"/>
              <a:tabLst>
                <a:tab pos="697865" algn="l"/>
                <a:tab pos="698500" algn="l"/>
              </a:tabLst>
            </a:pPr>
            <a:r>
              <a:rPr sz="2400" spc="-5" dirty="0">
                <a:latin typeface="Calibri"/>
                <a:cs typeface="Calibri"/>
              </a:rPr>
              <a:t>Student outcomes </a:t>
            </a:r>
            <a:r>
              <a:rPr sz="2400" spc="-10" dirty="0">
                <a:latin typeface="Calibri"/>
                <a:cs typeface="Calibri"/>
              </a:rPr>
              <a:t>from </a:t>
            </a:r>
            <a:r>
              <a:rPr sz="2400" dirty="0">
                <a:latin typeface="Calibri"/>
                <a:cs typeface="Calibri"/>
              </a:rPr>
              <a:t>junior high </a:t>
            </a:r>
            <a:r>
              <a:rPr sz="2400" spc="-5" dirty="0">
                <a:latin typeface="Calibri"/>
                <a:cs typeface="Calibri"/>
              </a:rPr>
              <a:t>through</a:t>
            </a:r>
            <a:r>
              <a:rPr sz="2400" spc="-114" dirty="0">
                <a:latin typeface="Calibri"/>
                <a:cs typeface="Calibri"/>
              </a:rPr>
              <a:t> </a:t>
            </a:r>
            <a:r>
              <a:rPr sz="2400" spc="-15" dirty="0">
                <a:latin typeface="Calibri"/>
                <a:cs typeface="Calibri"/>
              </a:rPr>
              <a:t>exit</a:t>
            </a:r>
            <a:endParaRPr sz="2400" dirty="0">
              <a:latin typeface="Calibri"/>
              <a:cs typeface="Calibri"/>
            </a:endParaRPr>
          </a:p>
          <a:p>
            <a:pPr marL="698500" marR="5080" lvl="1" indent="-228600">
              <a:lnSpc>
                <a:spcPct val="80000"/>
              </a:lnSpc>
              <a:spcBef>
                <a:spcPts val="490"/>
              </a:spcBef>
              <a:buFont typeface="Arial"/>
              <a:buChar char="•"/>
              <a:tabLst>
                <a:tab pos="697865" algn="l"/>
                <a:tab pos="698500" algn="l"/>
              </a:tabLst>
            </a:pPr>
            <a:r>
              <a:rPr sz="2400" spc="-10" dirty="0">
                <a:latin typeface="Calibri"/>
                <a:cs typeface="Calibri"/>
              </a:rPr>
              <a:t>Roles </a:t>
            </a:r>
            <a:r>
              <a:rPr sz="2400" dirty="0">
                <a:latin typeface="Calibri"/>
                <a:cs typeface="Calibri"/>
              </a:rPr>
              <a:t>and </a:t>
            </a:r>
            <a:r>
              <a:rPr sz="2400" spc="-5" dirty="0">
                <a:latin typeface="Calibri"/>
                <a:cs typeface="Calibri"/>
              </a:rPr>
              <a:t>responsibilities of </a:t>
            </a:r>
            <a:r>
              <a:rPr sz="2400" dirty="0">
                <a:latin typeface="Calibri"/>
                <a:cs typeface="Calibri"/>
              </a:rPr>
              <a:t>each </a:t>
            </a:r>
            <a:r>
              <a:rPr sz="2400" spc="-20" dirty="0">
                <a:latin typeface="Calibri"/>
                <a:cs typeface="Calibri"/>
              </a:rPr>
              <a:t>state </a:t>
            </a:r>
            <a:r>
              <a:rPr sz="2400" spc="-5" dirty="0">
                <a:latin typeface="Calibri"/>
                <a:cs typeface="Calibri"/>
              </a:rPr>
              <a:t>agency </a:t>
            </a:r>
            <a:r>
              <a:rPr sz="2400" spc="-15" dirty="0">
                <a:latin typeface="Calibri"/>
                <a:cs typeface="Calibri"/>
              </a:rPr>
              <a:t>to </a:t>
            </a:r>
            <a:r>
              <a:rPr sz="2400" spc="-10" dirty="0">
                <a:latin typeface="Calibri"/>
                <a:cs typeface="Calibri"/>
              </a:rPr>
              <a:t>assist students </a:t>
            </a:r>
            <a:r>
              <a:rPr sz="2400" spc="-5" dirty="0">
                <a:latin typeface="Calibri"/>
                <a:cs typeface="Calibri"/>
              </a:rPr>
              <a:t>in  experiencing successful</a:t>
            </a:r>
            <a:r>
              <a:rPr sz="2400" spc="-40" dirty="0">
                <a:latin typeface="Calibri"/>
                <a:cs typeface="Calibri"/>
              </a:rPr>
              <a:t> </a:t>
            </a:r>
            <a:r>
              <a:rPr sz="2400" spc="-5" dirty="0">
                <a:latin typeface="Calibri"/>
                <a:cs typeface="Calibri"/>
              </a:rPr>
              <a:t>outcomes</a:t>
            </a:r>
            <a:endParaRPr sz="2400" dirty="0">
              <a:latin typeface="Calibri"/>
              <a:cs typeface="Calibri"/>
            </a:endParaRPr>
          </a:p>
          <a:p>
            <a:pPr marL="241300" marR="882650" indent="-228600">
              <a:lnSpc>
                <a:spcPts val="2300"/>
              </a:lnSpc>
              <a:spcBef>
                <a:spcPts val="975"/>
              </a:spcBef>
              <a:buFont typeface="Arial"/>
              <a:buChar char="•"/>
              <a:tabLst>
                <a:tab pos="241300" algn="l"/>
              </a:tabLst>
            </a:pPr>
            <a:r>
              <a:rPr sz="2400" spc="-20" dirty="0">
                <a:latin typeface="Calibri"/>
                <a:cs typeface="Calibri"/>
              </a:rPr>
              <a:t>Working </a:t>
            </a:r>
            <a:r>
              <a:rPr sz="2400" dirty="0">
                <a:latin typeface="Calibri"/>
                <a:cs typeface="Calibri"/>
              </a:rPr>
              <a:t>with </a:t>
            </a:r>
            <a:r>
              <a:rPr sz="2400" spc="-5" dirty="0">
                <a:latin typeface="Calibri"/>
                <a:cs typeface="Calibri"/>
              </a:rPr>
              <a:t>UCCS</a:t>
            </a:r>
            <a:r>
              <a:rPr lang="en-US" sz="2400" spc="-5" dirty="0">
                <a:latin typeface="Calibri"/>
                <a:cs typeface="Calibri"/>
              </a:rPr>
              <a:t> and Metro State</a:t>
            </a:r>
            <a:r>
              <a:rPr sz="2400" spc="-5" dirty="0">
                <a:latin typeface="Calibri"/>
                <a:cs typeface="Calibri"/>
              </a:rPr>
              <a:t> </a:t>
            </a:r>
            <a:r>
              <a:rPr sz="2400" spc="-15" dirty="0">
                <a:latin typeface="Calibri"/>
                <a:cs typeface="Calibri"/>
              </a:rPr>
              <a:t>to </a:t>
            </a:r>
            <a:r>
              <a:rPr sz="2400" spc="-10" dirty="0">
                <a:latin typeface="Calibri"/>
                <a:cs typeface="Calibri"/>
              </a:rPr>
              <a:t>develop </a:t>
            </a:r>
            <a:r>
              <a:rPr sz="2400" dirty="0">
                <a:latin typeface="Calibri"/>
                <a:cs typeface="Calibri"/>
              </a:rPr>
              <a:t>a </a:t>
            </a:r>
            <a:r>
              <a:rPr sz="2400" spc="-10" dirty="0">
                <a:latin typeface="Calibri"/>
                <a:cs typeface="Calibri"/>
              </a:rPr>
              <a:t>transition </a:t>
            </a:r>
            <a:r>
              <a:rPr sz="2400" spc="-5" dirty="0">
                <a:latin typeface="Calibri"/>
                <a:cs typeface="Calibri"/>
              </a:rPr>
              <a:t>specialist  credential</a:t>
            </a:r>
            <a:endParaRPr sz="2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3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632202D4295943929E416212C014CC" ma:contentTypeVersion="4" ma:contentTypeDescription="Create a new document." ma:contentTypeScope="" ma:versionID="725b80b0f845cf5b5f15d2658acfea86">
  <xsd:schema xmlns:xsd="http://www.w3.org/2001/XMLSchema" xmlns:xs="http://www.w3.org/2001/XMLSchema" xmlns:p="http://schemas.microsoft.com/office/2006/metadata/properties" xmlns:ns3="7ee71931-62a0-4509-8c66-d0c1649b44c4" targetNamespace="http://schemas.microsoft.com/office/2006/metadata/properties" ma:root="true" ma:fieldsID="abd3896376459332009a00e995343082" ns3:_="">
    <xsd:import namespace="7ee71931-62a0-4509-8c66-d0c1649b44c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e71931-62a0-4509-8c66-d0c1649b44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9E6351-F927-4A67-8FA2-3B77260AD8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e71931-62a0-4509-8c66-d0c1649b44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AB7C9D-A12F-4CDE-B71B-4C5228E600E1}">
  <ds:schemaRefs>
    <ds:schemaRef ds:uri="http://schemas.microsoft.com/sharepoint/v3/contenttype/forms"/>
  </ds:schemaRefs>
</ds:datastoreItem>
</file>

<file path=customXml/itemProps3.xml><?xml version="1.0" encoding="utf-8"?>
<ds:datastoreItem xmlns:ds="http://schemas.openxmlformats.org/officeDocument/2006/customXml" ds:itemID="{BFBBC110-0BE4-4839-9337-58EF644EA08E}">
  <ds:schemaRefs>
    <ds:schemaRef ds:uri="http://schemas.openxmlformats.org/package/2006/metadata/core-properties"/>
    <ds:schemaRef ds:uri="http://purl.org/dc/terms/"/>
    <ds:schemaRef ds:uri="http://purl.org/dc/dcmitype/"/>
    <ds:schemaRef ds:uri="http://www.w3.org/XML/1998/namespace"/>
    <ds:schemaRef ds:uri="http://purl.org/dc/elements/1.1/"/>
    <ds:schemaRef ds:uri="http://schemas.microsoft.com/office/2006/documentManagement/types"/>
    <ds:schemaRef ds:uri="http://schemas.microsoft.com/office/2006/metadata/properties"/>
    <ds:schemaRef ds:uri="http://schemas.microsoft.com/office/infopath/2007/PartnerControls"/>
    <ds:schemaRef ds:uri="7ee71931-62a0-4509-8c66-d0c1649b44c4"/>
  </ds:schemaRefs>
</ds:datastoreItem>
</file>

<file path=docProps/app.xml><?xml version="1.0" encoding="utf-8"?>
<Properties xmlns="http://schemas.openxmlformats.org/officeDocument/2006/extended-properties" xmlns:vt="http://schemas.openxmlformats.org/officeDocument/2006/docPropsVTypes">
  <Template/>
  <TotalTime>2076</TotalTime>
  <Words>1325</Words>
  <Application>Microsoft Office PowerPoint</Application>
  <PresentationFormat>On-screen Show (4:3)</PresentationFormat>
  <Paragraphs>169</Paragraphs>
  <Slides>20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Musea</vt:lpstr>
      <vt:lpstr>Museo Slab 500</vt:lpstr>
      <vt:lpstr>Office Theme</vt:lpstr>
      <vt:lpstr>New Director’s Orientation  August 2021</vt:lpstr>
      <vt:lpstr>Secondary Transition Services &amp; Supports</vt:lpstr>
      <vt:lpstr>Secondary Transition</vt:lpstr>
      <vt:lpstr>CORE Focus Areas</vt:lpstr>
      <vt:lpstr>Levels of Support</vt:lpstr>
      <vt:lpstr>Tier One: Universal Support</vt:lpstr>
      <vt:lpstr>Tier Two: Targeted Support</vt:lpstr>
      <vt:lpstr>Tier 3: Individualized technical assistance and support</vt:lpstr>
      <vt:lpstr>Current Projects</vt:lpstr>
      <vt:lpstr>More Current Projects</vt:lpstr>
      <vt:lpstr>Monthly Office Hours</vt:lpstr>
      <vt:lpstr> Monthly Office Hours</vt:lpstr>
      <vt:lpstr>Upcoming Training - Equity and Students with Disabilities </vt:lpstr>
      <vt:lpstr>Upcoming Training/Projects</vt:lpstr>
      <vt:lpstr>Upcoming Training/Projects</vt:lpstr>
      <vt:lpstr>Regional Meetings/Cadres</vt:lpstr>
      <vt:lpstr>Regional Meetings</vt:lpstr>
      <vt:lpstr>Supports During the Pandemic</vt:lpstr>
      <vt:lpstr>How Might I Assist You?</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SpEd New Director's Orientation</dc:title>
  <dc:creator>Lott, Gail</dc:creator>
  <cp:lastModifiedBy>Lott, Gail</cp:lastModifiedBy>
  <cp:revision>10</cp:revision>
  <dcterms:created xsi:type="dcterms:W3CDTF">2020-08-13T11:17:22Z</dcterms:created>
  <dcterms:modified xsi:type="dcterms:W3CDTF">2021-08-10T18:16:49Z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2020-08-05T00:00:00Z</vt:filetime>
  </property>
  <property fmtid="{D5CDD505-2E9C-101B-9397-08002B2CF9AE}" pid="3" name="Creator">
    <vt:lpwstr>Acrobat PDFMaker 15 for PowerPoint</vt:lpwstr>
  </property>
  <property fmtid="{D5CDD505-2E9C-101B-9397-08002B2CF9AE}" pid="4" name="LastSaved">
    <vt:filetime>2020-08-13T00:00:00Z</vt:filetime>
  </property>
  <property fmtid="{D5CDD505-2E9C-101B-9397-08002B2CF9AE}" pid="5" name="ContentTypeId">
    <vt:lpwstr>0x0101008B632202D4295943929E416212C014CC</vt:lpwstr>
  </property>
</Properties>
</file>