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307" r:id="rId3"/>
    <p:sldId id="311" r:id="rId4"/>
    <p:sldId id="310" r:id="rId5"/>
    <p:sldId id="317" r:id="rId6"/>
    <p:sldId id="324" r:id="rId7"/>
    <p:sldId id="306" r:id="rId8"/>
    <p:sldId id="309" r:id="rId9"/>
    <p:sldId id="308" r:id="rId10"/>
    <p:sldId id="314" r:id="rId11"/>
    <p:sldId id="315" r:id="rId12"/>
    <p:sldId id="291" r:id="rId13"/>
    <p:sldId id="295" r:id="rId14"/>
    <p:sldId id="296" r:id="rId15"/>
    <p:sldId id="297" r:id="rId16"/>
    <p:sldId id="318" r:id="rId17"/>
    <p:sldId id="321" r:id="rId18"/>
    <p:sldId id="305" r:id="rId19"/>
    <p:sldId id="323" r:id="rId20"/>
    <p:sldId id="298" r:id="rId21"/>
    <p:sldId id="299" r:id="rId22"/>
    <p:sldId id="300" r:id="rId23"/>
    <p:sldId id="301" r:id="rId24"/>
    <p:sldId id="302" r:id="rId25"/>
    <p:sldId id="303" r:id="rId26"/>
    <p:sldId id="320" r:id="rId27"/>
    <p:sldId id="288" r:id="rId28"/>
    <p:sldId id="304"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64" d="100"/>
          <a:sy n="64" d="100"/>
        </p:scale>
        <p:origin x="64"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116"/>
    </p:cViewPr>
  </p:sorterViewPr>
  <p:notesViewPr>
    <p:cSldViewPr snapToGrid="0">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EF02CA-97F4-47D9-B02A-C7C102D44024}" type="datetimeFigureOut">
              <a:rPr lang="en-US" smtClean="0"/>
              <a:t>8/31/2021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BFD5D-AF1F-4AE8-A343-BACBE6D7D11F}" type="slidenum">
              <a:rPr lang="en-US" smtClean="0"/>
              <a:t>‹#›</a:t>
            </a:fld>
            <a:endParaRPr lang="en-US" dirty="0"/>
          </a:p>
        </p:txBody>
      </p:sp>
    </p:spTree>
    <p:extLst>
      <p:ext uri="{BB962C8B-B14F-4D97-AF65-F5344CB8AC3E}">
        <p14:creationId xmlns:p14="http://schemas.microsoft.com/office/powerpoint/2010/main" val="110263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8/31/2021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a:t>
            </a:fld>
            <a:endParaRPr lang="en-US" dirty="0"/>
          </a:p>
        </p:txBody>
      </p:sp>
    </p:spTree>
    <p:extLst>
      <p:ext uri="{BB962C8B-B14F-4D97-AF65-F5344CB8AC3E}">
        <p14:creationId xmlns:p14="http://schemas.microsoft.com/office/powerpoint/2010/main" val="2828798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12</a:t>
            </a:fld>
            <a:endParaRPr lang="en-US" dirty="0"/>
          </a:p>
        </p:txBody>
      </p:sp>
    </p:spTree>
    <p:extLst>
      <p:ext uri="{BB962C8B-B14F-4D97-AF65-F5344CB8AC3E}">
        <p14:creationId xmlns:p14="http://schemas.microsoft.com/office/powerpoint/2010/main" val="75792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13</a:t>
            </a:fld>
            <a:endParaRPr lang="en-US" dirty="0"/>
          </a:p>
        </p:txBody>
      </p:sp>
    </p:spTree>
    <p:extLst>
      <p:ext uri="{BB962C8B-B14F-4D97-AF65-F5344CB8AC3E}">
        <p14:creationId xmlns:p14="http://schemas.microsoft.com/office/powerpoint/2010/main" val="1901549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14</a:t>
            </a:fld>
            <a:endParaRPr lang="en-US" dirty="0"/>
          </a:p>
        </p:txBody>
      </p:sp>
    </p:spTree>
    <p:extLst>
      <p:ext uri="{BB962C8B-B14F-4D97-AF65-F5344CB8AC3E}">
        <p14:creationId xmlns:p14="http://schemas.microsoft.com/office/powerpoint/2010/main" val="677380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15</a:t>
            </a:fld>
            <a:endParaRPr lang="en-US" dirty="0"/>
          </a:p>
        </p:txBody>
      </p:sp>
    </p:spTree>
    <p:extLst>
      <p:ext uri="{BB962C8B-B14F-4D97-AF65-F5344CB8AC3E}">
        <p14:creationId xmlns:p14="http://schemas.microsoft.com/office/powerpoint/2010/main" val="15264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16</a:t>
            </a:fld>
            <a:endParaRPr lang="en-US" dirty="0"/>
          </a:p>
        </p:txBody>
      </p:sp>
    </p:spTree>
    <p:extLst>
      <p:ext uri="{BB962C8B-B14F-4D97-AF65-F5344CB8AC3E}">
        <p14:creationId xmlns:p14="http://schemas.microsoft.com/office/powerpoint/2010/main" val="15264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20</a:t>
            </a:fld>
            <a:endParaRPr lang="en-US" dirty="0"/>
          </a:p>
        </p:txBody>
      </p:sp>
    </p:spTree>
    <p:extLst>
      <p:ext uri="{BB962C8B-B14F-4D97-AF65-F5344CB8AC3E}">
        <p14:creationId xmlns:p14="http://schemas.microsoft.com/office/powerpoint/2010/main" val="279038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21</a:t>
            </a:fld>
            <a:endParaRPr lang="en-US" dirty="0"/>
          </a:p>
        </p:txBody>
      </p:sp>
    </p:spTree>
    <p:extLst>
      <p:ext uri="{BB962C8B-B14F-4D97-AF65-F5344CB8AC3E}">
        <p14:creationId xmlns:p14="http://schemas.microsoft.com/office/powerpoint/2010/main" val="129410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22</a:t>
            </a:fld>
            <a:endParaRPr lang="en-US" dirty="0"/>
          </a:p>
        </p:txBody>
      </p:sp>
    </p:spTree>
    <p:extLst>
      <p:ext uri="{BB962C8B-B14F-4D97-AF65-F5344CB8AC3E}">
        <p14:creationId xmlns:p14="http://schemas.microsoft.com/office/powerpoint/2010/main" val="698196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23</a:t>
            </a:fld>
            <a:endParaRPr lang="en-US" dirty="0"/>
          </a:p>
        </p:txBody>
      </p:sp>
    </p:spTree>
    <p:extLst>
      <p:ext uri="{BB962C8B-B14F-4D97-AF65-F5344CB8AC3E}">
        <p14:creationId xmlns:p14="http://schemas.microsoft.com/office/powerpoint/2010/main" val="2908241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24</a:t>
            </a:fld>
            <a:endParaRPr lang="en-US" dirty="0"/>
          </a:p>
        </p:txBody>
      </p:sp>
    </p:spTree>
    <p:extLst>
      <p:ext uri="{BB962C8B-B14F-4D97-AF65-F5344CB8AC3E}">
        <p14:creationId xmlns:p14="http://schemas.microsoft.com/office/powerpoint/2010/main" val="2877633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a:t>
            </a:fld>
            <a:endParaRPr lang="en-US" dirty="0"/>
          </a:p>
        </p:txBody>
      </p:sp>
    </p:spTree>
    <p:extLst>
      <p:ext uri="{BB962C8B-B14F-4D97-AF65-F5344CB8AC3E}">
        <p14:creationId xmlns:p14="http://schemas.microsoft.com/office/powerpoint/2010/main" val="757924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25</a:t>
            </a:fld>
            <a:endParaRPr lang="en-US" dirty="0"/>
          </a:p>
        </p:txBody>
      </p:sp>
    </p:spTree>
    <p:extLst>
      <p:ext uri="{BB962C8B-B14F-4D97-AF65-F5344CB8AC3E}">
        <p14:creationId xmlns:p14="http://schemas.microsoft.com/office/powerpoint/2010/main" val="854512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26</a:t>
            </a:fld>
            <a:endParaRPr lang="en-US" dirty="0"/>
          </a:p>
        </p:txBody>
      </p:sp>
    </p:spTree>
    <p:extLst>
      <p:ext uri="{BB962C8B-B14F-4D97-AF65-F5344CB8AC3E}">
        <p14:creationId xmlns:p14="http://schemas.microsoft.com/office/powerpoint/2010/main" val="854512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8/31/2021</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27</a:t>
            </a:fld>
            <a:endParaRPr lang="en-US" dirty="0"/>
          </a:p>
        </p:txBody>
      </p:sp>
    </p:spTree>
    <p:extLst>
      <p:ext uri="{BB962C8B-B14F-4D97-AF65-F5344CB8AC3E}">
        <p14:creationId xmlns:p14="http://schemas.microsoft.com/office/powerpoint/2010/main" val="123576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8/31/2021</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28</a:t>
            </a:fld>
            <a:endParaRPr lang="en-US" dirty="0"/>
          </a:p>
        </p:txBody>
      </p:sp>
    </p:spTree>
    <p:extLst>
      <p:ext uri="{BB962C8B-B14F-4D97-AF65-F5344CB8AC3E}">
        <p14:creationId xmlns:p14="http://schemas.microsoft.com/office/powerpoint/2010/main" val="374942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a:t>
            </a:fld>
            <a:endParaRPr lang="en-US" dirty="0"/>
          </a:p>
        </p:txBody>
      </p:sp>
    </p:spTree>
    <p:extLst>
      <p:ext uri="{BB962C8B-B14F-4D97-AF65-F5344CB8AC3E}">
        <p14:creationId xmlns:p14="http://schemas.microsoft.com/office/powerpoint/2010/main" val="75792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a:t>
            </a:fld>
            <a:endParaRPr lang="en-US" dirty="0"/>
          </a:p>
        </p:txBody>
      </p:sp>
    </p:spTree>
    <p:extLst>
      <p:ext uri="{BB962C8B-B14F-4D97-AF65-F5344CB8AC3E}">
        <p14:creationId xmlns:p14="http://schemas.microsoft.com/office/powerpoint/2010/main" val="75792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5</a:t>
            </a:fld>
            <a:endParaRPr lang="en-US" dirty="0"/>
          </a:p>
        </p:txBody>
      </p:sp>
    </p:spTree>
    <p:extLst>
      <p:ext uri="{BB962C8B-B14F-4D97-AF65-F5344CB8AC3E}">
        <p14:creationId xmlns:p14="http://schemas.microsoft.com/office/powerpoint/2010/main" val="75792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6</a:t>
            </a:fld>
            <a:endParaRPr lang="en-US" dirty="0"/>
          </a:p>
        </p:txBody>
      </p:sp>
    </p:spTree>
    <p:extLst>
      <p:ext uri="{BB962C8B-B14F-4D97-AF65-F5344CB8AC3E}">
        <p14:creationId xmlns:p14="http://schemas.microsoft.com/office/powerpoint/2010/main" val="184595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7</a:t>
            </a:fld>
            <a:endParaRPr lang="en-US" dirty="0"/>
          </a:p>
        </p:txBody>
      </p:sp>
    </p:spTree>
    <p:extLst>
      <p:ext uri="{BB962C8B-B14F-4D97-AF65-F5344CB8AC3E}">
        <p14:creationId xmlns:p14="http://schemas.microsoft.com/office/powerpoint/2010/main" val="75792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8</a:t>
            </a:fld>
            <a:endParaRPr lang="en-US" dirty="0"/>
          </a:p>
        </p:txBody>
      </p:sp>
    </p:spTree>
    <p:extLst>
      <p:ext uri="{BB962C8B-B14F-4D97-AF65-F5344CB8AC3E}">
        <p14:creationId xmlns:p14="http://schemas.microsoft.com/office/powerpoint/2010/main" val="75792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9</a:t>
            </a:fld>
            <a:endParaRPr lang="en-US" dirty="0"/>
          </a:p>
        </p:txBody>
      </p:sp>
    </p:spTree>
    <p:extLst>
      <p:ext uri="{BB962C8B-B14F-4D97-AF65-F5344CB8AC3E}">
        <p14:creationId xmlns:p14="http://schemas.microsoft.com/office/powerpoint/2010/main" val="757924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www.cde.state.co.us/datapipeline/snap_sped-december"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hyperlink" Target="mailto:Tannozzini_m@CDE.state.co.us" TargetMode="External"/><Relationship Id="rId4" Type="http://schemas.openxmlformats.org/officeDocument/2006/relationships/hyperlink" Target="mailto:Rossini_l@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61849" cy="1384998"/>
          </a:xfrm>
        </p:spPr>
        <p:txBody>
          <a:bodyPr>
            <a:noAutofit/>
          </a:bodyPr>
          <a:lstStyle/>
          <a:p>
            <a:pPr marL="45720" indent="0"/>
            <a:r>
              <a:rPr lang="en-US" sz="3200" dirty="0">
                <a:latin typeface="+mj-lt"/>
              </a:rPr>
              <a:t>Special Education Data Reporting</a:t>
            </a:r>
            <a:br>
              <a:rPr lang="en-US" sz="3200" dirty="0">
                <a:latin typeface="+mj-lt"/>
              </a:rPr>
            </a:br>
            <a:r>
              <a:rPr lang="en-US" sz="3200" dirty="0">
                <a:latin typeface="+mj-lt"/>
              </a:rPr>
              <a:t>Staff Approval Matrix (SAM)</a:t>
            </a:r>
            <a:br>
              <a:rPr lang="en-US" sz="3200" dirty="0">
                <a:latin typeface="+mj-lt"/>
              </a:rPr>
            </a:br>
            <a:r>
              <a:rPr lang="en-US" sz="3200" dirty="0">
                <a:latin typeface="+mj-lt"/>
              </a:rPr>
              <a:t>Personnel Status Process</a:t>
            </a:r>
          </a:p>
        </p:txBody>
      </p:sp>
      <p:sp>
        <p:nvSpPr>
          <p:cNvPr id="3" name="Subtitle 2"/>
          <p:cNvSpPr>
            <a:spLocks noGrp="1"/>
          </p:cNvSpPr>
          <p:nvPr>
            <p:ph type="subTitle" idx="1"/>
          </p:nvPr>
        </p:nvSpPr>
        <p:spPr/>
        <p:txBody>
          <a:bodyPr>
            <a:noAutofit/>
          </a:bodyPr>
          <a:lstStyle/>
          <a:p>
            <a:r>
              <a:rPr lang="en-US" dirty="0">
                <a:latin typeface="+mj-lt"/>
              </a:rPr>
              <a:t>New Directors Orientation</a:t>
            </a:r>
            <a:br>
              <a:rPr lang="en-US" dirty="0">
                <a:latin typeface="+mj-lt"/>
              </a:rPr>
            </a:br>
            <a:r>
              <a:rPr lang="en-US" dirty="0">
                <a:latin typeface="+mj-lt"/>
              </a:rPr>
              <a:t>8-25-2021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Calibri Light" panose="020F0302020204030204" pitchFamily="34" charset="0"/>
                <a:cs typeface="Calibri Light" panose="020F0302020204030204" pitchFamily="34" charset="0"/>
              </a:rPr>
              <a:t>SAM Warnings</a:t>
            </a:r>
          </a:p>
        </p:txBody>
      </p:sp>
      <p:sp>
        <p:nvSpPr>
          <p:cNvPr id="2" name="Content Placeholder 1"/>
          <p:cNvSpPr>
            <a:spLocks noGrp="1"/>
          </p:cNvSpPr>
          <p:nvPr>
            <p:ph idx="1"/>
          </p:nvPr>
        </p:nvSpPr>
        <p:spPr>
          <a:xfrm>
            <a:off x="335214" y="1887082"/>
            <a:ext cx="8645500" cy="3542167"/>
          </a:xfrm>
        </p:spPr>
        <p:txBody>
          <a:bodyPr>
            <a:normAutofit lnSpcReduction="10000"/>
          </a:bodyPr>
          <a:lstStyle/>
          <a:p>
            <a:pPr marL="0" indent="0">
              <a:spcBef>
                <a:spcPts val="0"/>
              </a:spcBef>
              <a:buNone/>
            </a:pPr>
            <a:r>
              <a:rPr lang="en-US" sz="2200" dirty="0"/>
              <a:t>Staff records not meeting SAM approval criteria generate SAM Warnings (DC208, DC209, DC210, DC211).</a:t>
            </a:r>
          </a:p>
          <a:p>
            <a:pPr marL="0" indent="0">
              <a:spcBef>
                <a:spcPts val="0"/>
              </a:spcBef>
              <a:buNone/>
            </a:pPr>
            <a:endParaRPr lang="en-US" sz="2200" dirty="0"/>
          </a:p>
          <a:p>
            <a:pPr marL="0" indent="0">
              <a:spcBef>
                <a:spcPts val="0"/>
              </a:spcBef>
              <a:buNone/>
            </a:pPr>
            <a:r>
              <a:rPr lang="en-US" sz="2200" dirty="0"/>
              <a:t>SAM Warnings display in the Staff Error Report.</a:t>
            </a:r>
          </a:p>
          <a:p>
            <a:pPr marL="0" indent="0">
              <a:spcBef>
                <a:spcPts val="0"/>
              </a:spcBef>
              <a:buNone/>
            </a:pPr>
            <a:endParaRPr lang="en-US" sz="2200" dirty="0"/>
          </a:p>
          <a:p>
            <a:pPr marL="0" indent="0">
              <a:spcBef>
                <a:spcPts val="0"/>
              </a:spcBef>
              <a:buNone/>
            </a:pPr>
            <a:r>
              <a:rPr lang="en-US" sz="2200" dirty="0"/>
              <a:t>Warnings are to be investigated and resolved prior to collection close.</a:t>
            </a:r>
          </a:p>
          <a:p>
            <a:pPr marL="0" indent="0">
              <a:spcBef>
                <a:spcPts val="0"/>
              </a:spcBef>
              <a:buNone/>
            </a:pPr>
            <a:endParaRPr lang="en-US" sz="2200" dirty="0"/>
          </a:p>
          <a:p>
            <a:pPr marL="0" indent="0">
              <a:spcBef>
                <a:spcPts val="0"/>
              </a:spcBef>
              <a:buNone/>
            </a:pPr>
            <a:r>
              <a:rPr lang="en-US" sz="2200" dirty="0"/>
              <a:t>December Count has a long open window allowing amble time to resolve Warnings.  </a:t>
            </a:r>
          </a:p>
          <a:p>
            <a:pPr marL="0" indent="0">
              <a:spcBef>
                <a:spcPts val="0"/>
              </a:spcBef>
              <a:buNone/>
            </a:pPr>
            <a:endParaRPr lang="en-US" sz="2200" dirty="0"/>
          </a:p>
          <a:p>
            <a:pPr marL="0" indent="0">
              <a:spcBef>
                <a:spcPts val="0"/>
              </a:spcBef>
              <a:buNone/>
            </a:pPr>
            <a:r>
              <a:rPr lang="en-US" sz="2200" dirty="0"/>
              <a:t>Warnings will not prevent you from finalizing your December Count staff data; however, if left unresolved, staff will display in the SAM:  1.5 Non-Qualified Personnel Status report.</a:t>
            </a:r>
          </a:p>
          <a:p>
            <a:pPr marL="45720" indent="0">
              <a:buNone/>
            </a:pPr>
            <a:endParaRPr lang="en-US" dirty="0"/>
          </a:p>
        </p:txBody>
      </p:sp>
    </p:spTree>
    <p:custDataLst>
      <p:tags r:id="rId1"/>
    </p:custDataLst>
    <p:extLst>
      <p:ext uri="{BB962C8B-B14F-4D97-AF65-F5344CB8AC3E}">
        <p14:creationId xmlns:p14="http://schemas.microsoft.com/office/powerpoint/2010/main" val="381995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mj-lt"/>
              </a:rPr>
              <a:t>Avoid SAM Warnings</a:t>
            </a:r>
          </a:p>
        </p:txBody>
      </p:sp>
      <p:sp>
        <p:nvSpPr>
          <p:cNvPr id="2" name="Content Placeholder 1"/>
          <p:cNvSpPr>
            <a:spLocks noGrp="1"/>
          </p:cNvSpPr>
          <p:nvPr>
            <p:ph idx="1"/>
          </p:nvPr>
        </p:nvSpPr>
        <p:spPr>
          <a:xfrm>
            <a:off x="446446" y="1843087"/>
            <a:ext cx="8251107" cy="3386137"/>
          </a:xfrm>
        </p:spPr>
        <p:txBody>
          <a:bodyPr>
            <a:normAutofit lnSpcReduction="10000"/>
          </a:bodyPr>
          <a:lstStyle/>
          <a:p>
            <a:pPr marL="0" indent="0">
              <a:spcBef>
                <a:spcPts val="0"/>
              </a:spcBef>
              <a:buNone/>
            </a:pPr>
            <a:r>
              <a:rPr lang="en-US" sz="2200" dirty="0"/>
              <a:t>Verify all special education staff hold a valid and appropriate CDE license prior to the December 1</a:t>
            </a:r>
            <a:r>
              <a:rPr lang="en-US" sz="2200" baseline="30000" dirty="0"/>
              <a:t>st</a:t>
            </a:r>
            <a:r>
              <a:rPr lang="en-US" sz="2200" dirty="0"/>
              <a:t> count date.</a:t>
            </a:r>
          </a:p>
          <a:p>
            <a:pPr marL="0" indent="0">
              <a:spcBef>
                <a:spcPts val="0"/>
              </a:spcBef>
              <a:buNone/>
            </a:pPr>
            <a:endParaRPr lang="en-US" sz="2200" dirty="0"/>
          </a:p>
          <a:p>
            <a:pPr marL="0" indent="0">
              <a:spcBef>
                <a:spcPts val="0"/>
              </a:spcBef>
              <a:buNone/>
            </a:pPr>
            <a:r>
              <a:rPr lang="en-US" sz="2200" dirty="0"/>
              <a:t>Licenses “in process” must be submitted, complete and issued prior to December 1</a:t>
            </a:r>
            <a:r>
              <a:rPr lang="en-US" sz="2200" baseline="30000" dirty="0"/>
              <a:t>st</a:t>
            </a:r>
            <a:r>
              <a:rPr lang="en-US" sz="2200" dirty="0"/>
              <a:t>. </a:t>
            </a:r>
          </a:p>
          <a:p>
            <a:pPr marL="0" indent="0">
              <a:spcBef>
                <a:spcPts val="0"/>
              </a:spcBef>
              <a:buNone/>
            </a:pPr>
            <a:endParaRPr lang="en-US" sz="2200" dirty="0"/>
          </a:p>
          <a:p>
            <a:pPr marL="0" indent="0">
              <a:spcBef>
                <a:spcPts val="0"/>
              </a:spcBef>
              <a:buNone/>
            </a:pPr>
            <a:r>
              <a:rPr lang="en-US" sz="2200" dirty="0"/>
              <a:t>Staff caseloads are appropriate for the 50% caseload match per the staff’s special education endorsement and student disability categories.</a:t>
            </a:r>
          </a:p>
          <a:p>
            <a:pPr marL="0" indent="0">
              <a:spcBef>
                <a:spcPts val="0"/>
              </a:spcBef>
              <a:buNone/>
            </a:pPr>
            <a:endParaRPr lang="en-US" sz="2200" dirty="0"/>
          </a:p>
          <a:p>
            <a:pPr marL="0" indent="0">
              <a:spcBef>
                <a:spcPts val="0"/>
              </a:spcBef>
              <a:buNone/>
            </a:pPr>
            <a:r>
              <a:rPr lang="en-US" sz="2200" b="1" i="1" dirty="0"/>
              <a:t>NOTE:</a:t>
            </a:r>
            <a:r>
              <a:rPr lang="en-US" sz="2200" b="1" dirty="0"/>
              <a:t> </a:t>
            </a:r>
            <a:r>
              <a:rPr lang="en-US" sz="2200" dirty="0"/>
              <a:t>Caseload determinations are compiled per the staff EDID reported in the </a:t>
            </a:r>
            <a:r>
              <a:rPr lang="en-US" sz="2200" b="1" i="1" dirty="0"/>
              <a:t>Primary Provider </a:t>
            </a:r>
            <a:r>
              <a:rPr lang="en-US" sz="2200" dirty="0"/>
              <a:t>field in student records in the IEP Interchange file.</a:t>
            </a:r>
          </a:p>
          <a:p>
            <a:pPr marL="0" indent="0">
              <a:spcBef>
                <a:spcPts val="0"/>
              </a:spcBef>
              <a:buNone/>
            </a:pPr>
            <a:endParaRPr lang="en-US" sz="2200" dirty="0"/>
          </a:p>
          <a:p>
            <a:pPr marL="0" indent="0">
              <a:spcBef>
                <a:spcPts val="0"/>
              </a:spcBef>
              <a:buNone/>
            </a:pPr>
            <a:endParaRPr lang="en-US" dirty="0"/>
          </a:p>
        </p:txBody>
      </p:sp>
    </p:spTree>
    <p:custDataLst>
      <p:tags r:id="rId1"/>
    </p:custDataLst>
    <p:extLst>
      <p:ext uri="{BB962C8B-B14F-4D97-AF65-F5344CB8AC3E}">
        <p14:creationId xmlns:p14="http://schemas.microsoft.com/office/powerpoint/2010/main" val="251345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mj-lt"/>
              </a:rPr>
              <a:t>December Count</a:t>
            </a:r>
            <a:br>
              <a:rPr lang="en-US" sz="3200" dirty="0">
                <a:latin typeface="+mj-lt"/>
              </a:rPr>
            </a:br>
            <a:r>
              <a:rPr lang="en-US" sz="3200" dirty="0">
                <a:latin typeface="+mj-lt"/>
              </a:rPr>
              <a:t>Non-Qualified Personnel Status</a:t>
            </a:r>
          </a:p>
        </p:txBody>
      </p:sp>
      <p:sp>
        <p:nvSpPr>
          <p:cNvPr id="2" name="Content Placeholder 1"/>
          <p:cNvSpPr>
            <a:spLocks noGrp="1"/>
          </p:cNvSpPr>
          <p:nvPr>
            <p:ph idx="1"/>
          </p:nvPr>
        </p:nvSpPr>
        <p:spPr>
          <a:xfrm>
            <a:off x="628650" y="1815465"/>
            <a:ext cx="8010526" cy="3909060"/>
          </a:xfrm>
        </p:spPr>
        <p:txBody>
          <a:bodyPr>
            <a:normAutofit/>
          </a:bodyPr>
          <a:lstStyle/>
          <a:p>
            <a:pPr marL="45720" indent="0">
              <a:spcBef>
                <a:spcPts val="0"/>
              </a:spcBef>
              <a:buNone/>
            </a:pPr>
            <a:r>
              <a:rPr lang="en-US" sz="2200" dirty="0"/>
              <a:t>Staff data reported in the December Count populates reports in the Data Pipeline, including the SAM:  1.5 Non-Qualified Personnel Status.</a:t>
            </a:r>
          </a:p>
          <a:p>
            <a:pPr marL="45720" indent="0">
              <a:spcBef>
                <a:spcPts val="0"/>
              </a:spcBef>
              <a:buNone/>
            </a:pPr>
            <a:endParaRPr lang="en-US" sz="2200" dirty="0"/>
          </a:p>
          <a:p>
            <a:pPr marL="45720" indent="0">
              <a:spcBef>
                <a:spcPts val="0"/>
              </a:spcBef>
              <a:buNone/>
            </a:pPr>
            <a:r>
              <a:rPr lang="en-US" sz="2200" dirty="0"/>
              <a:t>The Non-Qualified Personnel Status report is a summary of staff who do not meet SAM approval criteria.</a:t>
            </a:r>
          </a:p>
          <a:p>
            <a:pPr marL="45720" indent="0">
              <a:spcBef>
                <a:spcPts val="0"/>
              </a:spcBef>
              <a:buNone/>
            </a:pPr>
            <a:endParaRPr lang="en-US" sz="2200" dirty="0"/>
          </a:p>
          <a:p>
            <a:pPr marL="45720" indent="0">
              <a:spcBef>
                <a:spcPts val="0"/>
              </a:spcBef>
              <a:buNone/>
            </a:pPr>
            <a:r>
              <a:rPr lang="en-US" sz="2200" dirty="0"/>
              <a:t>Staff who are not appropriately licensed/endorsed are listed per the generated SAM Warning(s).  Staff often generate multiple SAM Warnings and display in the report multiple times.</a:t>
            </a:r>
          </a:p>
          <a:p>
            <a:pPr marL="45720" indent="0">
              <a:spcBef>
                <a:spcPts val="0"/>
              </a:spcBef>
              <a:buNone/>
            </a:pPr>
            <a:endParaRPr lang="en-US" sz="2200" dirty="0"/>
          </a:p>
          <a:p>
            <a:pPr marL="45720" indent="0">
              <a:spcBef>
                <a:spcPts val="0"/>
              </a:spcBef>
              <a:buNone/>
            </a:pPr>
            <a:r>
              <a:rPr lang="en-US" sz="2200" dirty="0"/>
              <a:t>Staff displayed in this report are determined to be </a:t>
            </a:r>
            <a:r>
              <a:rPr lang="en-US" sz="2200" i="1" dirty="0"/>
              <a:t>not fully qualified</a:t>
            </a:r>
            <a:r>
              <a:rPr lang="en-US" sz="2200" dirty="0"/>
              <a:t> for the position assignment.</a:t>
            </a:r>
          </a:p>
          <a:p>
            <a:pPr marL="45720" indent="0">
              <a:spcBef>
                <a:spcPts val="0"/>
              </a:spcBef>
              <a:buNone/>
            </a:pPr>
            <a:endParaRPr lang="en-US" sz="2200" dirty="0"/>
          </a:p>
          <a:p>
            <a:pPr marL="45720" indent="0">
              <a:buNone/>
            </a:pPr>
            <a:endParaRPr lang="en-US" dirty="0"/>
          </a:p>
        </p:txBody>
      </p:sp>
    </p:spTree>
    <p:custDataLst>
      <p:tags r:id="rId1"/>
    </p:custDataLst>
    <p:extLst>
      <p:ext uri="{BB962C8B-B14F-4D97-AF65-F5344CB8AC3E}">
        <p14:creationId xmlns:p14="http://schemas.microsoft.com/office/powerpoint/2010/main" val="3258569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mj-lt"/>
              </a:rPr>
              <a:t>Staff Qualifications</a:t>
            </a:r>
            <a:br>
              <a:rPr lang="en-US" sz="3200" dirty="0">
                <a:latin typeface="+mj-lt"/>
              </a:rPr>
            </a:br>
            <a:r>
              <a:rPr lang="en-US" sz="3200" dirty="0">
                <a:latin typeface="+mj-lt"/>
              </a:rPr>
              <a:t>Reference Documents</a:t>
            </a:r>
          </a:p>
        </p:txBody>
      </p:sp>
      <p:sp>
        <p:nvSpPr>
          <p:cNvPr id="2" name="Content Placeholder 1"/>
          <p:cNvSpPr>
            <a:spLocks noGrp="1"/>
          </p:cNvSpPr>
          <p:nvPr>
            <p:ph idx="1"/>
          </p:nvPr>
        </p:nvSpPr>
        <p:spPr>
          <a:xfrm>
            <a:off x="193710" y="1710691"/>
            <a:ext cx="8763001" cy="4099560"/>
          </a:xfrm>
        </p:spPr>
        <p:txBody>
          <a:bodyPr>
            <a:normAutofit lnSpcReduction="10000"/>
          </a:bodyPr>
          <a:lstStyle/>
          <a:p>
            <a:pPr marL="0" indent="0">
              <a:spcBef>
                <a:spcPts val="0"/>
              </a:spcBef>
              <a:buNone/>
            </a:pPr>
            <a:r>
              <a:rPr lang="en-US" sz="2200" dirty="0"/>
              <a:t>Several reference documents are available to assist in proper job coding, approvable license types and appropriate special education endorsements for staff assignments/student caseloads.  Documents are posted at:</a:t>
            </a:r>
          </a:p>
          <a:p>
            <a:pPr marL="0" indent="0">
              <a:spcBef>
                <a:spcPts val="0"/>
              </a:spcBef>
              <a:buNone/>
            </a:pPr>
            <a:endParaRPr lang="en-US" sz="2200" dirty="0"/>
          </a:p>
          <a:p>
            <a:pPr marL="0" indent="0">
              <a:spcBef>
                <a:spcPts val="0"/>
              </a:spcBef>
              <a:buNone/>
            </a:pPr>
            <a:r>
              <a:rPr lang="en-US" sz="2000" dirty="0">
                <a:hlinkClick r:id="rId4"/>
              </a:rPr>
              <a:t>https://www.cde.state.co.us/datapipeline/snap_sped-december</a:t>
            </a:r>
            <a:endParaRPr lang="en-US" sz="2000" dirty="0"/>
          </a:p>
          <a:p>
            <a:pPr marL="0" indent="0">
              <a:spcBef>
                <a:spcPts val="0"/>
              </a:spcBef>
              <a:buNone/>
            </a:pPr>
            <a:endParaRPr lang="en-US" sz="2000" dirty="0"/>
          </a:p>
          <a:p>
            <a:pPr marL="0" indent="0">
              <a:spcBef>
                <a:spcPts val="0"/>
              </a:spcBef>
              <a:buNone/>
            </a:pPr>
            <a:r>
              <a:rPr lang="en-US" sz="2200" dirty="0"/>
              <a:t>Staff Approval Matrix (SAM) and Licensing References section:</a:t>
            </a:r>
          </a:p>
          <a:p>
            <a:pPr marL="0" indent="0">
              <a:spcBef>
                <a:spcPts val="0"/>
              </a:spcBef>
              <a:buNone/>
            </a:pPr>
            <a:endParaRPr lang="en-US" sz="2200" dirty="0"/>
          </a:p>
          <a:p>
            <a:pPr marL="342900" indent="-342900">
              <a:spcBef>
                <a:spcPts val="0"/>
              </a:spcBef>
              <a:buFont typeface="Arial" panose="020B0604020202020204" pitchFamily="34" charset="0"/>
              <a:buChar char="•"/>
            </a:pPr>
            <a:r>
              <a:rPr lang="en-US" sz="2200" dirty="0"/>
              <a:t>Special Education Licensing Requirements by Job Classification and Fully Qualified Status</a:t>
            </a:r>
          </a:p>
          <a:p>
            <a:pPr marL="342900" indent="-342900">
              <a:spcBef>
                <a:spcPts val="0"/>
              </a:spcBef>
              <a:buFont typeface="Arial" panose="020B0604020202020204" pitchFamily="34" charset="0"/>
              <a:buChar char="•"/>
            </a:pPr>
            <a:endParaRPr lang="en-US" sz="2200" i="1" dirty="0"/>
          </a:p>
          <a:p>
            <a:pPr marL="342900" indent="-342900">
              <a:spcBef>
                <a:spcPts val="0"/>
              </a:spcBef>
              <a:buFont typeface="Arial" panose="020B0604020202020204" pitchFamily="34" charset="0"/>
              <a:buChar char="•"/>
            </a:pPr>
            <a:r>
              <a:rPr lang="en-US" sz="2200" dirty="0"/>
              <a:t>Special Education Endorsement Qualifications by Assignment, Disability, and Age of Student</a:t>
            </a:r>
          </a:p>
          <a:p>
            <a:pPr marL="274320" lvl="1" indent="0">
              <a:spcBef>
                <a:spcPts val="0"/>
              </a:spcBef>
              <a:buNone/>
            </a:pPr>
            <a:r>
              <a:rPr lang="en-US" i="1" dirty="0"/>
              <a:t>(allowable endorsements for job codes 202 and 238  for the 50% caseload match)</a:t>
            </a:r>
          </a:p>
        </p:txBody>
      </p:sp>
    </p:spTree>
    <p:custDataLst>
      <p:tags r:id="rId1"/>
    </p:custDataLst>
    <p:extLst>
      <p:ext uri="{BB962C8B-B14F-4D97-AF65-F5344CB8AC3E}">
        <p14:creationId xmlns:p14="http://schemas.microsoft.com/office/powerpoint/2010/main" val="3908808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mj-lt"/>
              </a:rPr>
              <a:t>Post December Count</a:t>
            </a:r>
          </a:p>
        </p:txBody>
      </p:sp>
      <p:sp>
        <p:nvSpPr>
          <p:cNvPr id="2" name="Content Placeholder 1"/>
          <p:cNvSpPr>
            <a:spLocks noGrp="1"/>
          </p:cNvSpPr>
          <p:nvPr>
            <p:ph idx="1"/>
          </p:nvPr>
        </p:nvSpPr>
        <p:spPr>
          <a:xfrm>
            <a:off x="380999" y="1727200"/>
            <a:ext cx="8407893" cy="2746829"/>
          </a:xfrm>
        </p:spPr>
        <p:txBody>
          <a:bodyPr>
            <a:normAutofit/>
          </a:bodyPr>
          <a:lstStyle/>
          <a:p>
            <a:pPr marL="45720" indent="0">
              <a:spcBef>
                <a:spcPts val="0"/>
              </a:spcBef>
              <a:buNone/>
            </a:pPr>
            <a:r>
              <a:rPr lang="en-US" sz="2200" dirty="0"/>
              <a:t>The SAM: 1.5 Non-Qualified Personnel Status report requires the signature of the AU Special Education Director.  </a:t>
            </a:r>
          </a:p>
          <a:p>
            <a:pPr marL="45720" indent="0">
              <a:spcBef>
                <a:spcPts val="0"/>
              </a:spcBef>
              <a:buNone/>
            </a:pPr>
            <a:endParaRPr lang="en-US" sz="2200" dirty="0"/>
          </a:p>
          <a:p>
            <a:pPr marL="45720" indent="0">
              <a:spcBef>
                <a:spcPts val="0"/>
              </a:spcBef>
              <a:buNone/>
            </a:pPr>
            <a:r>
              <a:rPr lang="en-US" sz="2200" dirty="0"/>
              <a:t>Once the Director signature is validated, the report is uploaded to the Compliance Tab in the ESSU Data Management System (DMS).</a:t>
            </a:r>
          </a:p>
          <a:p>
            <a:pPr marL="45720" indent="0">
              <a:spcBef>
                <a:spcPts val="0"/>
              </a:spcBef>
              <a:buNone/>
            </a:pPr>
            <a:endParaRPr lang="en-US" sz="2200" dirty="0"/>
          </a:p>
          <a:p>
            <a:pPr marL="45720" indent="0">
              <a:spcBef>
                <a:spcPts val="0"/>
              </a:spcBef>
              <a:buNone/>
            </a:pPr>
            <a:r>
              <a:rPr lang="en-US" sz="2200" dirty="0"/>
              <a:t>CDE reviews the data in each AUs SAM:  1.5 Non-Qualified Personnel Status report to validate SAM results. </a:t>
            </a:r>
          </a:p>
        </p:txBody>
      </p:sp>
    </p:spTree>
    <p:custDataLst>
      <p:tags r:id="rId1"/>
    </p:custDataLst>
    <p:extLst>
      <p:ext uri="{BB962C8B-B14F-4D97-AF65-F5344CB8AC3E}">
        <p14:creationId xmlns:p14="http://schemas.microsoft.com/office/powerpoint/2010/main" val="2845069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mj-lt"/>
              </a:rPr>
              <a:t>Personnel Status Correction Tracker</a:t>
            </a:r>
          </a:p>
        </p:txBody>
      </p:sp>
      <p:sp>
        <p:nvSpPr>
          <p:cNvPr id="2" name="Content Placeholder 1"/>
          <p:cNvSpPr>
            <a:spLocks noGrp="1"/>
          </p:cNvSpPr>
          <p:nvPr>
            <p:ph idx="1"/>
          </p:nvPr>
        </p:nvSpPr>
        <p:spPr>
          <a:xfrm>
            <a:off x="380999" y="1533948"/>
            <a:ext cx="8381261" cy="4419177"/>
          </a:xfrm>
        </p:spPr>
        <p:txBody>
          <a:bodyPr>
            <a:normAutofit lnSpcReduction="10000"/>
          </a:bodyPr>
          <a:lstStyle/>
          <a:p>
            <a:pPr marL="45720" indent="0">
              <a:spcBef>
                <a:spcPts val="0"/>
              </a:spcBef>
              <a:buNone/>
            </a:pPr>
            <a:r>
              <a:rPr lang="en-US" sz="2200" dirty="0"/>
              <a:t>ESSU staff completes Personnel Status Correction Trackers including staff name, reported job code, the generated SAM Warning(s), and other pertinent information which may assist AU Directors in completing the Tracker form.</a:t>
            </a:r>
          </a:p>
          <a:p>
            <a:pPr marL="45720" indent="0">
              <a:spcBef>
                <a:spcPts val="0"/>
              </a:spcBef>
              <a:buNone/>
            </a:pPr>
            <a:endParaRPr lang="en-US" sz="2200" dirty="0"/>
          </a:p>
          <a:p>
            <a:pPr marL="45720" indent="0">
              <a:spcBef>
                <a:spcPts val="0"/>
              </a:spcBef>
              <a:buNone/>
            </a:pPr>
            <a:r>
              <a:rPr lang="en-US" sz="2200" dirty="0"/>
              <a:t>AU Directors are notified via email when their Correction Tracker has been uploaded to the ESSU Data Management System (DMS); Tracker due date is provided.</a:t>
            </a:r>
          </a:p>
          <a:p>
            <a:pPr marL="45720" indent="0">
              <a:spcBef>
                <a:spcPts val="0"/>
              </a:spcBef>
              <a:buNone/>
            </a:pPr>
            <a:endParaRPr lang="en-US" sz="2200" dirty="0"/>
          </a:p>
          <a:p>
            <a:pPr marL="45720" indent="0">
              <a:spcBef>
                <a:spcPts val="0"/>
              </a:spcBef>
              <a:buNone/>
            </a:pPr>
            <a:r>
              <a:rPr lang="en-US" sz="2200" dirty="0"/>
              <a:t>AU Directors work with their staff and with their districts’ human resources department in resolving all identified issues.  Contact CDE if further assistance is needed to resolve issues. </a:t>
            </a:r>
          </a:p>
          <a:p>
            <a:pPr marL="45720" indent="0">
              <a:spcBef>
                <a:spcPts val="0"/>
              </a:spcBef>
              <a:buNone/>
            </a:pPr>
            <a:endParaRPr lang="en-US" sz="2200" dirty="0"/>
          </a:p>
          <a:p>
            <a:pPr marL="45720" indent="0">
              <a:spcBef>
                <a:spcPts val="0"/>
              </a:spcBef>
              <a:buNone/>
            </a:pPr>
            <a:r>
              <a:rPr lang="en-US" sz="2200" dirty="0"/>
              <a:t>AU Directors provide explanations to identified issues and indicate if resolved and how.  </a:t>
            </a:r>
          </a:p>
          <a:p>
            <a:pPr marL="45720" indent="0">
              <a:spcBef>
                <a:spcPts val="0"/>
              </a:spcBef>
              <a:buNone/>
            </a:pPr>
            <a:endParaRPr lang="en-US" dirty="0">
              <a:highlight>
                <a:srgbClr val="FFFF00"/>
              </a:highlight>
            </a:endParaRPr>
          </a:p>
          <a:p>
            <a:pPr marL="45720" indent="0">
              <a:buNone/>
            </a:pPr>
            <a:endParaRPr lang="en-US" dirty="0"/>
          </a:p>
        </p:txBody>
      </p:sp>
    </p:spTree>
    <p:custDataLst>
      <p:tags r:id="rId1"/>
    </p:custDataLst>
    <p:extLst>
      <p:ext uri="{BB962C8B-B14F-4D97-AF65-F5344CB8AC3E}">
        <p14:creationId xmlns:p14="http://schemas.microsoft.com/office/powerpoint/2010/main" val="3484648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mj-lt"/>
              </a:rPr>
              <a:t>Personnel Status Correction Tracker</a:t>
            </a:r>
            <a:br>
              <a:rPr lang="en-US" sz="3200" dirty="0">
                <a:latin typeface="+mj-lt"/>
              </a:rPr>
            </a:br>
            <a:r>
              <a:rPr lang="en-US" sz="3200" dirty="0">
                <a:latin typeface="+mj-lt"/>
              </a:rPr>
              <a:t>Due Date/Next Steps</a:t>
            </a:r>
          </a:p>
        </p:txBody>
      </p:sp>
      <p:sp>
        <p:nvSpPr>
          <p:cNvPr id="2" name="Content Placeholder 1"/>
          <p:cNvSpPr>
            <a:spLocks noGrp="1"/>
          </p:cNvSpPr>
          <p:nvPr>
            <p:ph idx="1"/>
          </p:nvPr>
        </p:nvSpPr>
        <p:spPr>
          <a:xfrm>
            <a:off x="380999" y="2048299"/>
            <a:ext cx="8381261" cy="2904702"/>
          </a:xfrm>
        </p:spPr>
        <p:txBody>
          <a:bodyPr>
            <a:normAutofit fontScale="92500" lnSpcReduction="20000"/>
          </a:bodyPr>
          <a:lstStyle/>
          <a:p>
            <a:pPr marL="45720" indent="0">
              <a:spcBef>
                <a:spcPts val="0"/>
              </a:spcBef>
              <a:buNone/>
            </a:pPr>
            <a:r>
              <a:rPr lang="en-US" dirty="0"/>
              <a:t>Each AUs Personnel Status Correction Tracker for December 2020 has been uploaded to the Compliance Tab in the ESSU Data Management System (DMS).</a:t>
            </a:r>
          </a:p>
          <a:p>
            <a:pPr marL="45720" indent="0">
              <a:spcBef>
                <a:spcPts val="0"/>
              </a:spcBef>
              <a:buNone/>
            </a:pPr>
            <a:endParaRPr lang="en-US" dirty="0"/>
          </a:p>
          <a:p>
            <a:pPr marL="45720" indent="0">
              <a:spcBef>
                <a:spcPts val="0"/>
              </a:spcBef>
              <a:buNone/>
            </a:pPr>
            <a:r>
              <a:rPr lang="en-US" b="1" dirty="0"/>
              <a:t>Your completed Tracker is due per the date in the email notification, but no later than October 15, 2020.</a:t>
            </a:r>
          </a:p>
          <a:p>
            <a:pPr marL="45720" indent="0">
              <a:spcBef>
                <a:spcPts val="0"/>
              </a:spcBef>
              <a:buNone/>
            </a:pPr>
            <a:endParaRPr lang="en-US" dirty="0"/>
          </a:p>
          <a:p>
            <a:pPr marL="45720" indent="0">
              <a:spcBef>
                <a:spcPts val="0"/>
              </a:spcBef>
              <a:buNone/>
            </a:pPr>
            <a:r>
              <a:rPr lang="en-US" dirty="0"/>
              <a:t>ESSU staff will review Tracker forms to confirm corrections and compliance.</a:t>
            </a:r>
          </a:p>
          <a:p>
            <a:pPr marL="45720" indent="0">
              <a:spcBef>
                <a:spcPts val="0"/>
              </a:spcBef>
              <a:buNone/>
            </a:pPr>
            <a:endParaRPr lang="en-US" dirty="0"/>
          </a:p>
          <a:p>
            <a:pPr marL="45720" indent="0">
              <a:spcBef>
                <a:spcPts val="0"/>
              </a:spcBef>
              <a:buNone/>
            </a:pPr>
            <a:r>
              <a:rPr lang="en-US" dirty="0"/>
              <a:t>ESSU staff will reach out to AU Directors if additional information is needed.</a:t>
            </a:r>
          </a:p>
          <a:p>
            <a:pPr marL="45720" indent="0">
              <a:buNone/>
            </a:pPr>
            <a:endParaRPr lang="en-US" dirty="0"/>
          </a:p>
        </p:txBody>
      </p:sp>
    </p:spTree>
    <p:custDataLst>
      <p:tags r:id="rId1"/>
    </p:custDataLst>
    <p:extLst>
      <p:ext uri="{BB962C8B-B14F-4D97-AF65-F5344CB8AC3E}">
        <p14:creationId xmlns:p14="http://schemas.microsoft.com/office/powerpoint/2010/main" val="3768260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9AB5-8533-4F6E-AF87-148702D61DF9}"/>
              </a:ext>
            </a:extLst>
          </p:cNvPr>
          <p:cNvSpPr>
            <a:spLocks noGrp="1"/>
          </p:cNvSpPr>
          <p:nvPr>
            <p:ph type="title"/>
          </p:nvPr>
        </p:nvSpPr>
        <p:spPr>
          <a:xfrm>
            <a:off x="245193" y="254514"/>
            <a:ext cx="6831882" cy="756418"/>
          </a:xfrm>
        </p:spPr>
        <p:txBody>
          <a:bodyPr/>
          <a:lstStyle/>
          <a:p>
            <a:r>
              <a:rPr lang="en-US" dirty="0"/>
              <a:t>Sample Personnel Status Correction Tracker</a:t>
            </a:r>
          </a:p>
        </p:txBody>
      </p:sp>
      <p:sp>
        <p:nvSpPr>
          <p:cNvPr id="4" name="Slide Number Placeholder 3">
            <a:extLst>
              <a:ext uri="{FF2B5EF4-FFF2-40B4-BE49-F238E27FC236}">
                <a16:creationId xmlns:a16="http://schemas.microsoft.com/office/drawing/2014/main" id="{CE70FF6E-F3E2-430B-8CF0-3CDC3904D89E}"/>
              </a:ext>
            </a:extLst>
          </p:cNvPr>
          <p:cNvSpPr>
            <a:spLocks noGrp="1"/>
          </p:cNvSpPr>
          <p:nvPr>
            <p:ph type="sldNum" sz="quarter" idx="12"/>
          </p:nvPr>
        </p:nvSpPr>
        <p:spPr/>
        <p:txBody>
          <a:bodyPr/>
          <a:lstStyle/>
          <a:p>
            <a:fld id="{C479D5F6-EDCB-402A-AC08-4943A1820E8F}" type="slidenum">
              <a:rPr lang="en-US" smtClean="0"/>
              <a:pPr/>
              <a:t>17</a:t>
            </a:fld>
            <a:endParaRPr lang="en-US" dirty="0"/>
          </a:p>
        </p:txBody>
      </p:sp>
      <p:pic>
        <p:nvPicPr>
          <p:cNvPr id="8" name="Content Placeholder 7" descr="Table&#10;&#10;Description automatically generated">
            <a:extLst>
              <a:ext uri="{FF2B5EF4-FFF2-40B4-BE49-F238E27FC236}">
                <a16:creationId xmlns:a16="http://schemas.microsoft.com/office/drawing/2014/main" id="{0775A7D3-7F17-4FED-BA28-C8A6F0E4A7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49" y="1381539"/>
            <a:ext cx="9198098" cy="4509999"/>
          </a:xfrm>
        </p:spPr>
      </p:pic>
    </p:spTree>
    <p:custDataLst>
      <p:tags r:id="rId1"/>
    </p:custDataLst>
    <p:extLst>
      <p:ext uri="{BB962C8B-B14F-4D97-AF65-F5344CB8AC3E}">
        <p14:creationId xmlns:p14="http://schemas.microsoft.com/office/powerpoint/2010/main" val="3831181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967C-BE26-47E7-9C35-B0AEA0EFA7DC}"/>
              </a:ext>
            </a:extLst>
          </p:cNvPr>
          <p:cNvSpPr>
            <a:spLocks noGrp="1"/>
          </p:cNvSpPr>
          <p:nvPr>
            <p:ph type="title"/>
          </p:nvPr>
        </p:nvSpPr>
        <p:spPr/>
        <p:txBody>
          <a:bodyPr>
            <a:noAutofit/>
          </a:bodyPr>
          <a:lstStyle/>
          <a:p>
            <a:r>
              <a:rPr lang="en-US" sz="3200" dirty="0">
                <a:latin typeface="+mj-lt"/>
              </a:rPr>
              <a:t>Tracker Resources</a:t>
            </a:r>
            <a:br>
              <a:rPr lang="en-US" sz="3200" dirty="0">
                <a:latin typeface="+mj-lt"/>
              </a:rPr>
            </a:br>
            <a:r>
              <a:rPr lang="en-US" sz="3200" dirty="0">
                <a:latin typeface="+mj-lt"/>
              </a:rPr>
              <a:t>SAM 1.5 Fact Sheet/Instructions</a:t>
            </a:r>
          </a:p>
        </p:txBody>
      </p:sp>
      <p:sp>
        <p:nvSpPr>
          <p:cNvPr id="3" name="Content Placeholder 2">
            <a:extLst>
              <a:ext uri="{FF2B5EF4-FFF2-40B4-BE49-F238E27FC236}">
                <a16:creationId xmlns:a16="http://schemas.microsoft.com/office/drawing/2014/main" id="{017DE21A-D9B5-43D7-A9C4-FDF6B29A1291}"/>
              </a:ext>
            </a:extLst>
          </p:cNvPr>
          <p:cNvSpPr>
            <a:spLocks noGrp="1"/>
          </p:cNvSpPr>
          <p:nvPr>
            <p:ph idx="1"/>
          </p:nvPr>
        </p:nvSpPr>
        <p:spPr>
          <a:xfrm>
            <a:off x="628650" y="2152927"/>
            <a:ext cx="7886700" cy="1861185"/>
          </a:xfrm>
        </p:spPr>
        <p:txBody>
          <a:bodyPr/>
          <a:lstStyle/>
          <a:p>
            <a:pPr marL="0" indent="0">
              <a:buNone/>
            </a:pPr>
            <a:r>
              <a:rPr lang="en-US" sz="2200" dirty="0"/>
              <a:t>The Staff Approval Matrix (SAM 1:5) Fact Sheet, outlining information regarding the personnel status process, is found on the first tab in the Tracker form.</a:t>
            </a:r>
          </a:p>
          <a:p>
            <a:pPr marL="0" indent="0">
              <a:buNone/>
            </a:pPr>
            <a:r>
              <a:rPr lang="en-US" sz="2200" dirty="0"/>
              <a:t>Instructions for completing the Tracker are found on the second tab in the Tracker form.</a:t>
            </a:r>
          </a:p>
        </p:txBody>
      </p:sp>
      <p:sp>
        <p:nvSpPr>
          <p:cNvPr id="4" name="Slide Number Placeholder 3">
            <a:extLst>
              <a:ext uri="{FF2B5EF4-FFF2-40B4-BE49-F238E27FC236}">
                <a16:creationId xmlns:a16="http://schemas.microsoft.com/office/drawing/2014/main" id="{E8317DC6-E186-4BFD-A079-64477205B6B4}"/>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9388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0A9-10E0-4F5E-A510-5A1C3E86814B}"/>
              </a:ext>
            </a:extLst>
          </p:cNvPr>
          <p:cNvSpPr>
            <a:spLocks noGrp="1"/>
          </p:cNvSpPr>
          <p:nvPr>
            <p:ph type="ctrTitle"/>
          </p:nvPr>
        </p:nvSpPr>
        <p:spPr>
          <a:xfrm>
            <a:off x="685800" y="2957666"/>
            <a:ext cx="7772400" cy="833284"/>
          </a:xfrm>
        </p:spPr>
        <p:txBody>
          <a:bodyPr/>
          <a:lstStyle/>
          <a:p>
            <a:r>
              <a:rPr lang="en-US" dirty="0"/>
              <a:t>Staff Reminders</a:t>
            </a:r>
          </a:p>
        </p:txBody>
      </p:sp>
      <p:sp>
        <p:nvSpPr>
          <p:cNvPr id="3" name="Slide Number Placeholder 2">
            <a:extLst>
              <a:ext uri="{FF2B5EF4-FFF2-40B4-BE49-F238E27FC236}">
                <a16:creationId xmlns:a16="http://schemas.microsoft.com/office/drawing/2014/main" id="{9195F7AA-9419-456E-97D8-09B9AF9B460B}"/>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27757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mj-lt"/>
              </a:rPr>
              <a:t>Data Collections via Single Sign-On</a:t>
            </a:r>
          </a:p>
        </p:txBody>
      </p:sp>
      <p:sp>
        <p:nvSpPr>
          <p:cNvPr id="2" name="Content Placeholder 1"/>
          <p:cNvSpPr>
            <a:spLocks noGrp="1"/>
          </p:cNvSpPr>
          <p:nvPr>
            <p:ph idx="1"/>
          </p:nvPr>
        </p:nvSpPr>
        <p:spPr>
          <a:xfrm>
            <a:off x="628650" y="1729740"/>
            <a:ext cx="7886700" cy="3041363"/>
          </a:xfrm>
        </p:spPr>
        <p:txBody>
          <a:bodyPr>
            <a:normAutofit/>
          </a:bodyPr>
          <a:lstStyle/>
          <a:p>
            <a:pPr marL="45720" indent="0">
              <a:spcBef>
                <a:spcPts val="0"/>
              </a:spcBef>
              <a:buNone/>
            </a:pPr>
            <a:r>
              <a:rPr lang="en-US" sz="2200" dirty="0"/>
              <a:t>Data collections are accessed through CDE’s Identity Management (IdM) single sign-on login.  </a:t>
            </a:r>
          </a:p>
          <a:p>
            <a:pPr marL="45720" indent="0">
              <a:spcBef>
                <a:spcPts val="0"/>
              </a:spcBef>
              <a:buNone/>
            </a:pPr>
            <a:endParaRPr lang="en-US" sz="2200" dirty="0"/>
          </a:p>
          <a:p>
            <a:pPr marL="45720" indent="0">
              <a:spcBef>
                <a:spcPts val="0"/>
              </a:spcBef>
              <a:buNone/>
            </a:pPr>
            <a:r>
              <a:rPr lang="en-US" sz="2200" dirty="0"/>
              <a:t>IdM is the department’s secure process for submission of staff, student and expenditure data.</a:t>
            </a:r>
          </a:p>
          <a:p>
            <a:pPr marL="45720" indent="0">
              <a:spcBef>
                <a:spcPts val="0"/>
              </a:spcBef>
              <a:buNone/>
            </a:pPr>
            <a:endParaRPr lang="en-US" sz="2200" dirty="0"/>
          </a:p>
          <a:p>
            <a:pPr marL="45720" indent="0">
              <a:spcBef>
                <a:spcPts val="0"/>
              </a:spcBef>
              <a:buNone/>
            </a:pPr>
            <a:r>
              <a:rPr lang="en-US" sz="2200" dirty="0"/>
              <a:t>Local school districts maintain a Local Area Manager (LAM) who coordinates the process of setting up and maintaining users for IdM access.</a:t>
            </a:r>
          </a:p>
        </p:txBody>
      </p:sp>
    </p:spTree>
    <p:custDataLst>
      <p:tags r:id="rId1"/>
    </p:custDataLst>
    <p:extLst>
      <p:ext uri="{BB962C8B-B14F-4D97-AF65-F5344CB8AC3E}">
        <p14:creationId xmlns:p14="http://schemas.microsoft.com/office/powerpoint/2010/main" val="4868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mj-lt"/>
              </a:rPr>
              <a:t>Required Staff</a:t>
            </a:r>
            <a:br>
              <a:rPr lang="en-US" sz="3200" dirty="0">
                <a:latin typeface="+mj-lt"/>
              </a:rPr>
            </a:br>
            <a:r>
              <a:rPr lang="en-US" sz="3200" dirty="0">
                <a:latin typeface="+mj-lt"/>
              </a:rPr>
              <a:t>Director of Special Education</a:t>
            </a:r>
          </a:p>
        </p:txBody>
      </p:sp>
      <p:sp>
        <p:nvSpPr>
          <p:cNvPr id="2" name="Content Placeholder 1"/>
          <p:cNvSpPr>
            <a:spLocks noGrp="1"/>
          </p:cNvSpPr>
          <p:nvPr>
            <p:ph idx="1"/>
          </p:nvPr>
        </p:nvSpPr>
        <p:spPr>
          <a:xfrm>
            <a:off x="380999" y="1605280"/>
            <a:ext cx="8191501" cy="3996267"/>
          </a:xfrm>
        </p:spPr>
        <p:txBody>
          <a:bodyPr>
            <a:normAutofit/>
          </a:bodyPr>
          <a:lstStyle/>
          <a:p>
            <a:pPr marL="45720" indent="0">
              <a:spcBef>
                <a:spcPts val="0"/>
              </a:spcBef>
              <a:buNone/>
            </a:pPr>
            <a:r>
              <a:rPr lang="en-US" sz="2200" dirty="0"/>
              <a:t>Each administrative unit is required to employ and report in the December Count an appropriately licensed and endorsed special education director.</a:t>
            </a:r>
          </a:p>
          <a:p>
            <a:pPr marL="45720" indent="0">
              <a:spcBef>
                <a:spcPts val="0"/>
              </a:spcBef>
              <a:buNone/>
            </a:pPr>
            <a:endParaRPr lang="en-US" sz="2200" dirty="0"/>
          </a:p>
          <a:p>
            <a:pPr marL="45720" indent="0">
              <a:spcBef>
                <a:spcPts val="0"/>
              </a:spcBef>
              <a:buNone/>
            </a:pPr>
            <a:r>
              <a:rPr lang="en-US" sz="2200" i="1" dirty="0"/>
              <a:t>ECEA Rules 3.01(1)(c) Employment of a properly licensed and endorsed professional who will function at least half time as director of special education and who has the authority and responsibility to assure that all the duties and responsibilities of the AU as specified in these Rules are carried out.</a:t>
            </a:r>
          </a:p>
          <a:p>
            <a:pPr marL="45720" indent="0">
              <a:spcBef>
                <a:spcPts val="0"/>
              </a:spcBef>
              <a:buNone/>
            </a:pPr>
            <a:endParaRPr lang="en-US" sz="2200" i="1" dirty="0"/>
          </a:p>
          <a:p>
            <a:pPr marL="45720" indent="0">
              <a:spcBef>
                <a:spcPts val="0"/>
              </a:spcBef>
              <a:buNone/>
            </a:pPr>
            <a:r>
              <a:rPr lang="en-US" sz="2200" dirty="0"/>
              <a:t>Reported job code = 102 Special Education Director</a:t>
            </a:r>
          </a:p>
          <a:p>
            <a:pPr>
              <a:spcBef>
                <a:spcPts val="0"/>
              </a:spcBef>
              <a:buFont typeface="Arial" panose="020B0604020202020204" pitchFamily="34" charset="0"/>
              <a:buChar char="•"/>
            </a:pPr>
            <a:endParaRPr lang="en-US" sz="2000" dirty="0"/>
          </a:p>
          <a:p>
            <a:pPr marL="45720" indent="0">
              <a:spcBef>
                <a:spcPts val="0"/>
              </a:spcBef>
              <a:buNone/>
            </a:pPr>
            <a:endParaRPr lang="en-US" sz="2000" dirty="0"/>
          </a:p>
        </p:txBody>
      </p:sp>
    </p:spTree>
    <p:custDataLst>
      <p:tags r:id="rId1"/>
    </p:custDataLst>
    <p:extLst>
      <p:ext uri="{BB962C8B-B14F-4D97-AF65-F5344CB8AC3E}">
        <p14:creationId xmlns:p14="http://schemas.microsoft.com/office/powerpoint/2010/main" val="59728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mj-lt"/>
              </a:rPr>
              <a:t>Required Staff</a:t>
            </a:r>
            <a:br>
              <a:rPr lang="en-US" sz="3200" dirty="0">
                <a:latin typeface="+mj-lt"/>
              </a:rPr>
            </a:br>
            <a:r>
              <a:rPr lang="en-US" sz="3200" dirty="0">
                <a:latin typeface="+mj-lt"/>
              </a:rPr>
              <a:t>Child Find Coordinator</a:t>
            </a:r>
          </a:p>
        </p:txBody>
      </p:sp>
      <p:sp>
        <p:nvSpPr>
          <p:cNvPr id="2" name="Content Placeholder 1"/>
          <p:cNvSpPr>
            <a:spLocks noGrp="1"/>
          </p:cNvSpPr>
          <p:nvPr>
            <p:ph idx="1"/>
          </p:nvPr>
        </p:nvSpPr>
        <p:spPr>
          <a:xfrm>
            <a:off x="380999" y="1670991"/>
            <a:ext cx="8407893" cy="4291659"/>
          </a:xfrm>
        </p:spPr>
        <p:txBody>
          <a:bodyPr>
            <a:normAutofit lnSpcReduction="10000"/>
          </a:bodyPr>
          <a:lstStyle/>
          <a:p>
            <a:pPr marL="45720" indent="0">
              <a:spcBef>
                <a:spcPts val="0"/>
              </a:spcBef>
              <a:buNone/>
            </a:pPr>
            <a:r>
              <a:rPr lang="en-US" sz="2200" dirty="0"/>
              <a:t>Each administrative unit is required to employ and report in the December Count an appropriately licensed and endorsed child find coordinator.</a:t>
            </a:r>
          </a:p>
          <a:p>
            <a:pPr marL="45720" indent="0">
              <a:spcBef>
                <a:spcPts val="0"/>
              </a:spcBef>
              <a:buNone/>
            </a:pPr>
            <a:endParaRPr lang="en-US" sz="2200" dirty="0"/>
          </a:p>
          <a:p>
            <a:pPr marL="45720" indent="0">
              <a:spcBef>
                <a:spcPts val="0"/>
              </a:spcBef>
              <a:buNone/>
            </a:pPr>
            <a:r>
              <a:rPr lang="en-US" sz="2200" i="1" dirty="0"/>
              <a:t>ECEA Rules 4.02(2)(b) Each administrative unit and state-operated program shall have one person designated as the child find coordinator who shall be responsible for an ongoing child identification process.</a:t>
            </a:r>
          </a:p>
          <a:p>
            <a:pPr marL="45720" indent="0">
              <a:spcBef>
                <a:spcPts val="0"/>
              </a:spcBef>
              <a:buNone/>
            </a:pPr>
            <a:endParaRPr lang="en-US" sz="2200" i="1" dirty="0"/>
          </a:p>
          <a:p>
            <a:pPr marL="45720" indent="0">
              <a:spcBef>
                <a:spcPts val="0"/>
              </a:spcBef>
              <a:buNone/>
            </a:pPr>
            <a:r>
              <a:rPr lang="en-US" sz="2200" dirty="0"/>
              <a:t>Reported job code = 330 Child Find Coordinator</a:t>
            </a:r>
          </a:p>
          <a:p>
            <a:pPr marL="45720" indent="0">
              <a:spcBef>
                <a:spcPts val="0"/>
              </a:spcBef>
              <a:buNone/>
            </a:pPr>
            <a:endParaRPr lang="en-US" sz="2200" dirty="0"/>
          </a:p>
          <a:p>
            <a:pPr marL="45720" indent="0">
              <a:spcBef>
                <a:spcPts val="0"/>
              </a:spcBef>
              <a:buNone/>
            </a:pPr>
            <a:r>
              <a:rPr lang="en-US" sz="2200" dirty="0"/>
              <a:t>Appropriate license/endorsement = </a:t>
            </a:r>
            <a:r>
              <a:rPr lang="en-US" sz="2200" i="1" dirty="0"/>
              <a:t>any</a:t>
            </a:r>
            <a:r>
              <a:rPr lang="en-US" sz="2200" dirty="0"/>
              <a:t> special education endorsement appropriate for the reported grade level:</a:t>
            </a:r>
          </a:p>
          <a:p>
            <a:pPr marL="388620" indent="-342900">
              <a:spcBef>
                <a:spcPts val="0"/>
              </a:spcBef>
            </a:pPr>
            <a:r>
              <a:rPr lang="en-US" sz="2000" dirty="0"/>
              <a:t>Special education teacher</a:t>
            </a:r>
          </a:p>
          <a:p>
            <a:pPr marL="388620" indent="-342900">
              <a:spcBef>
                <a:spcPts val="0"/>
              </a:spcBef>
            </a:pPr>
            <a:r>
              <a:rPr lang="en-US" sz="2000" dirty="0"/>
              <a:t>Special service provider</a:t>
            </a:r>
          </a:p>
          <a:p>
            <a:pPr marL="388620" indent="-342900">
              <a:spcBef>
                <a:spcPts val="0"/>
              </a:spcBef>
            </a:pPr>
            <a:r>
              <a:rPr lang="en-US" sz="2000" dirty="0"/>
              <a:t>Special education administrator</a:t>
            </a:r>
          </a:p>
          <a:p>
            <a:pPr>
              <a:spcBef>
                <a:spcPts val="0"/>
              </a:spcBef>
              <a:buFont typeface="Arial" panose="020B0604020202020204" pitchFamily="34" charset="0"/>
              <a:buChar char="•"/>
            </a:pPr>
            <a:endParaRPr lang="en-US" sz="2200" dirty="0"/>
          </a:p>
          <a:p>
            <a:pPr marL="45720" indent="0">
              <a:spcBef>
                <a:spcPts val="0"/>
              </a:spcBef>
              <a:buNone/>
            </a:pPr>
            <a:endParaRPr lang="en-US" sz="2000" dirty="0"/>
          </a:p>
          <a:p>
            <a:pPr marL="45720" indent="0">
              <a:buNone/>
            </a:pPr>
            <a:endParaRPr lang="en-US" sz="2000" dirty="0"/>
          </a:p>
          <a:p>
            <a:pPr marL="45720" indent="0">
              <a:buNone/>
            </a:pPr>
            <a:endParaRPr lang="en-US" sz="2000" dirty="0"/>
          </a:p>
        </p:txBody>
      </p:sp>
    </p:spTree>
    <p:custDataLst>
      <p:tags r:id="rId1"/>
    </p:custDataLst>
    <p:extLst>
      <p:ext uri="{BB962C8B-B14F-4D97-AF65-F5344CB8AC3E}">
        <p14:creationId xmlns:p14="http://schemas.microsoft.com/office/powerpoint/2010/main" val="121785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mj-lt"/>
              </a:rPr>
              <a:t>Special Education Teachers</a:t>
            </a:r>
          </a:p>
        </p:txBody>
      </p:sp>
      <p:sp>
        <p:nvSpPr>
          <p:cNvPr id="2" name="Content Placeholder 1"/>
          <p:cNvSpPr>
            <a:spLocks noGrp="1"/>
          </p:cNvSpPr>
          <p:nvPr>
            <p:ph idx="1"/>
          </p:nvPr>
        </p:nvSpPr>
        <p:spPr>
          <a:xfrm>
            <a:off x="380999" y="1956741"/>
            <a:ext cx="8407893" cy="3243909"/>
          </a:xfrm>
        </p:spPr>
        <p:txBody>
          <a:bodyPr/>
          <a:lstStyle/>
          <a:p>
            <a:pPr marL="45720" indent="0">
              <a:spcBef>
                <a:spcPts val="0"/>
              </a:spcBef>
              <a:buNone/>
            </a:pPr>
            <a:r>
              <a:rPr lang="en-US" sz="2200" dirty="0"/>
              <a:t>Part B of the IDEA, section 34 CFR § 300.156 Personnel Qualifications requires that all special education teachers:</a:t>
            </a:r>
          </a:p>
          <a:p>
            <a:pPr marL="45720" indent="0">
              <a:spcBef>
                <a:spcPts val="0"/>
              </a:spcBef>
              <a:buNone/>
            </a:pPr>
            <a:endParaRPr lang="en-US" sz="2200" dirty="0"/>
          </a:p>
          <a:p>
            <a:pPr>
              <a:spcBef>
                <a:spcPts val="0"/>
              </a:spcBef>
              <a:buFont typeface="Arial" panose="020B0604020202020204" pitchFamily="34" charset="0"/>
              <a:buChar char="•"/>
            </a:pPr>
            <a:r>
              <a:rPr lang="en-US" sz="2200" dirty="0"/>
              <a:t>holds a license to teach as a special education teacher</a:t>
            </a:r>
          </a:p>
          <a:p>
            <a:pPr>
              <a:spcBef>
                <a:spcPts val="0"/>
              </a:spcBef>
              <a:buFont typeface="Arial" panose="020B0604020202020204" pitchFamily="34" charset="0"/>
              <a:buChar char="•"/>
            </a:pPr>
            <a:endParaRPr lang="en-US" sz="2200" dirty="0"/>
          </a:p>
          <a:p>
            <a:pPr>
              <a:spcBef>
                <a:spcPts val="0"/>
              </a:spcBef>
              <a:buFont typeface="Arial" panose="020B0604020202020204" pitchFamily="34" charset="0"/>
              <a:buChar char="•"/>
            </a:pPr>
            <a:r>
              <a:rPr lang="en-US" sz="2200" dirty="0"/>
              <a:t>has not had special education certification or licensure requirements waived</a:t>
            </a:r>
          </a:p>
          <a:p>
            <a:pPr>
              <a:spcBef>
                <a:spcPts val="0"/>
              </a:spcBef>
              <a:buFont typeface="Arial" panose="020B0604020202020204" pitchFamily="34" charset="0"/>
              <a:buChar char="•"/>
            </a:pPr>
            <a:endParaRPr lang="en-US" sz="2200" dirty="0"/>
          </a:p>
          <a:p>
            <a:pPr>
              <a:spcBef>
                <a:spcPts val="0"/>
              </a:spcBef>
              <a:buFont typeface="Arial" panose="020B0604020202020204" pitchFamily="34" charset="0"/>
              <a:buChar char="•"/>
            </a:pPr>
            <a:r>
              <a:rPr lang="en-US" sz="2200" dirty="0"/>
              <a:t>holds at least a bachelor’s degree</a:t>
            </a:r>
          </a:p>
          <a:p>
            <a:pPr>
              <a:buFont typeface="Arial" panose="020B0604020202020204" pitchFamily="34" charset="0"/>
              <a:buChar char="•"/>
            </a:pPr>
            <a:endParaRPr lang="en-US" sz="2000" dirty="0"/>
          </a:p>
          <a:p>
            <a:pPr marL="45720" indent="0">
              <a:buNone/>
            </a:pPr>
            <a:endParaRPr lang="en-US" sz="2000" dirty="0"/>
          </a:p>
        </p:txBody>
      </p:sp>
    </p:spTree>
    <p:custDataLst>
      <p:tags r:id="rId1"/>
    </p:custDataLst>
    <p:extLst>
      <p:ext uri="{BB962C8B-B14F-4D97-AF65-F5344CB8AC3E}">
        <p14:creationId xmlns:p14="http://schemas.microsoft.com/office/powerpoint/2010/main" val="4242979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mj-lt"/>
              </a:rPr>
              <a:t>Special Education Generalist</a:t>
            </a:r>
            <a:br>
              <a:rPr lang="en-US" sz="3200" dirty="0">
                <a:latin typeface="+mj-lt"/>
              </a:rPr>
            </a:br>
            <a:r>
              <a:rPr lang="en-US" sz="3200" dirty="0">
                <a:latin typeface="+mj-lt"/>
              </a:rPr>
              <a:t>Licensing Requirements</a:t>
            </a:r>
          </a:p>
        </p:txBody>
      </p:sp>
      <p:sp>
        <p:nvSpPr>
          <p:cNvPr id="2" name="Content Placeholder 1"/>
          <p:cNvSpPr>
            <a:spLocks noGrp="1"/>
          </p:cNvSpPr>
          <p:nvPr>
            <p:ph idx="1"/>
          </p:nvPr>
        </p:nvSpPr>
        <p:spPr>
          <a:xfrm>
            <a:off x="148270" y="1414270"/>
            <a:ext cx="8901628" cy="4996055"/>
          </a:xfrm>
        </p:spPr>
        <p:txBody>
          <a:bodyPr>
            <a:normAutofit lnSpcReduction="10000"/>
          </a:bodyPr>
          <a:lstStyle/>
          <a:p>
            <a:pPr marL="0" indent="0" algn="l">
              <a:buNone/>
            </a:pPr>
            <a:r>
              <a:rPr lang="en-US" sz="2200" b="0" i="0" dirty="0">
                <a:solidFill>
                  <a:srgbClr val="333333"/>
                </a:solidFill>
                <a:effectLst/>
                <a:latin typeface="SourceSansProRegular"/>
              </a:rPr>
              <a:t>Completion of an approved program for the preparation of special education generalists from a regionally accredited college or university or 24 semester hours as determined by CDE via a transcript review (worksheet available).</a:t>
            </a:r>
          </a:p>
          <a:p>
            <a:pPr marL="0" indent="0" algn="l">
              <a:buNone/>
            </a:pPr>
            <a:r>
              <a:rPr lang="en-US" sz="2200" b="0" i="0" dirty="0">
                <a:solidFill>
                  <a:srgbClr val="333333"/>
                </a:solidFill>
                <a:effectLst/>
                <a:latin typeface="SourceSansProRegular"/>
              </a:rPr>
              <a:t>Passing score on </a:t>
            </a:r>
            <a:r>
              <a:rPr lang="en-US" sz="2200" b="1" i="0" dirty="0">
                <a:solidFill>
                  <a:srgbClr val="333333"/>
                </a:solidFill>
                <a:effectLst/>
                <a:latin typeface="SourceSansProRegular"/>
              </a:rPr>
              <a:t>both </a:t>
            </a:r>
            <a:r>
              <a:rPr lang="en-US" sz="2200" b="0" i="0" dirty="0">
                <a:solidFill>
                  <a:srgbClr val="333333"/>
                </a:solidFill>
                <a:effectLst/>
                <a:latin typeface="SourceSansProRegular"/>
              </a:rPr>
              <a:t>the Elementary Education </a:t>
            </a:r>
            <a:r>
              <a:rPr lang="en-US" sz="2200" b="1" i="0" dirty="0">
                <a:solidFill>
                  <a:srgbClr val="333333"/>
                </a:solidFill>
                <a:effectLst/>
                <a:latin typeface="SourceSansProRegular"/>
              </a:rPr>
              <a:t>and </a:t>
            </a:r>
            <a:r>
              <a:rPr lang="en-US" sz="2200" b="0" i="0" dirty="0">
                <a:solidFill>
                  <a:srgbClr val="333333"/>
                </a:solidFill>
                <a:effectLst/>
                <a:latin typeface="SourceSansProRegular"/>
              </a:rPr>
              <a:t>Special Education Generalist content exams.</a:t>
            </a:r>
          </a:p>
          <a:p>
            <a:pPr marL="285750" indent="-285750"/>
            <a:r>
              <a:rPr lang="en-US" sz="2100" b="0" i="0" dirty="0">
                <a:solidFill>
                  <a:srgbClr val="333333"/>
                </a:solidFill>
                <a:effectLst/>
                <a:latin typeface="SourceSansProRegular"/>
              </a:rPr>
              <a:t>Special Education Generalist</a:t>
            </a:r>
          </a:p>
          <a:p>
            <a:pPr lvl="1"/>
            <a:r>
              <a:rPr lang="en-US" sz="1800" b="0" i="0" dirty="0">
                <a:solidFill>
                  <a:srgbClr val="333333"/>
                </a:solidFill>
                <a:effectLst/>
                <a:latin typeface="SourceSansProRegular"/>
              </a:rPr>
              <a:t>PLACE 20 (taken after Sept. 1, 2008) / Passing Score: 220 </a:t>
            </a:r>
            <a:r>
              <a:rPr lang="en-US" sz="1800" b="1" i="0" dirty="0">
                <a:solidFill>
                  <a:srgbClr val="333333"/>
                </a:solidFill>
                <a:effectLst/>
                <a:latin typeface="SourceSansProRegular"/>
              </a:rPr>
              <a:t>OR</a:t>
            </a:r>
            <a:endParaRPr lang="en-US" sz="1800" b="0" i="0" dirty="0">
              <a:solidFill>
                <a:srgbClr val="333333"/>
              </a:solidFill>
              <a:effectLst/>
              <a:latin typeface="SourceSansProRegular"/>
            </a:endParaRPr>
          </a:p>
          <a:p>
            <a:pPr lvl="1"/>
            <a:r>
              <a:rPr lang="en-US" sz="1800" b="0" i="0" dirty="0">
                <a:solidFill>
                  <a:srgbClr val="333333"/>
                </a:solidFill>
                <a:effectLst/>
                <a:latin typeface="SourceSansProRegular"/>
              </a:rPr>
              <a:t>Praxis 5354 / Passing Score: 151.</a:t>
            </a:r>
          </a:p>
          <a:p>
            <a:pPr marL="285750" indent="-285750"/>
            <a:r>
              <a:rPr lang="en-US" sz="2100" b="0" i="0" dirty="0">
                <a:solidFill>
                  <a:srgbClr val="333333"/>
                </a:solidFill>
                <a:effectLst/>
                <a:latin typeface="SourceSansProRegular"/>
              </a:rPr>
              <a:t> Elementary Education</a:t>
            </a:r>
          </a:p>
          <a:p>
            <a:pPr lvl="1"/>
            <a:r>
              <a:rPr lang="en-US" sz="1800" b="0" i="0" dirty="0">
                <a:solidFill>
                  <a:srgbClr val="333333"/>
                </a:solidFill>
                <a:effectLst/>
                <a:latin typeface="SourceSansProRegular"/>
              </a:rPr>
              <a:t>PLACE 01  / Passing Score: 220 </a:t>
            </a:r>
            <a:r>
              <a:rPr lang="en-US" sz="1800" b="1" i="0" dirty="0">
                <a:solidFill>
                  <a:srgbClr val="333333"/>
                </a:solidFill>
                <a:effectLst/>
                <a:latin typeface="SourceSansProRegular"/>
              </a:rPr>
              <a:t>OR</a:t>
            </a:r>
            <a:endParaRPr lang="en-US" sz="1800" b="0" i="0" dirty="0">
              <a:solidFill>
                <a:srgbClr val="333333"/>
              </a:solidFill>
              <a:effectLst/>
              <a:latin typeface="SourceSansProRegular"/>
            </a:endParaRPr>
          </a:p>
          <a:p>
            <a:pPr lvl="1"/>
            <a:r>
              <a:rPr lang="en-US" sz="1800" b="0" i="0" dirty="0">
                <a:solidFill>
                  <a:srgbClr val="333333"/>
                </a:solidFill>
                <a:effectLst/>
                <a:latin typeface="SourceSansProRegular"/>
              </a:rPr>
              <a:t>Praxis 5018 / Passing Score: 163 (if taken between Sept. 1, 2014 and Aug, 31, 2016 ) </a:t>
            </a:r>
            <a:r>
              <a:rPr lang="en-US" sz="1800" b="1" i="0" dirty="0">
                <a:solidFill>
                  <a:srgbClr val="333333"/>
                </a:solidFill>
                <a:effectLst/>
                <a:latin typeface="SourceSansProRegular"/>
              </a:rPr>
              <a:t>OR</a:t>
            </a:r>
            <a:endParaRPr lang="en-US" sz="1800" b="0" i="0" dirty="0">
              <a:solidFill>
                <a:srgbClr val="333333"/>
              </a:solidFill>
              <a:effectLst/>
              <a:latin typeface="SourceSansProRegular"/>
            </a:endParaRPr>
          </a:p>
          <a:p>
            <a:pPr lvl="1"/>
            <a:r>
              <a:rPr lang="en-US" sz="1800" b="0" i="0" dirty="0">
                <a:solidFill>
                  <a:srgbClr val="333333"/>
                </a:solidFill>
                <a:effectLst/>
                <a:latin typeface="SourceSansProRegular"/>
              </a:rPr>
              <a:t>Praxis 5001 / Passing Score for each sub-test:</a:t>
            </a:r>
          </a:p>
          <a:p>
            <a:pPr lvl="2"/>
            <a:r>
              <a:rPr lang="en-US" b="0" i="0" dirty="0">
                <a:solidFill>
                  <a:srgbClr val="333333"/>
                </a:solidFill>
                <a:effectLst/>
                <a:latin typeface="SourceSansProRegular"/>
              </a:rPr>
              <a:t>Reading (5002) 157</a:t>
            </a:r>
          </a:p>
          <a:p>
            <a:pPr lvl="2"/>
            <a:r>
              <a:rPr lang="en-US" b="0" i="0" dirty="0">
                <a:solidFill>
                  <a:srgbClr val="333333"/>
                </a:solidFill>
                <a:effectLst/>
                <a:latin typeface="SourceSansProRegular"/>
              </a:rPr>
              <a:t>Math (5003) 157</a:t>
            </a:r>
          </a:p>
          <a:p>
            <a:pPr lvl="2"/>
            <a:r>
              <a:rPr lang="en-US" b="0" i="0" dirty="0">
                <a:solidFill>
                  <a:srgbClr val="333333"/>
                </a:solidFill>
                <a:effectLst/>
                <a:latin typeface="SourceSansProRegular"/>
              </a:rPr>
              <a:t>Social Studies (5004) 155</a:t>
            </a:r>
          </a:p>
          <a:p>
            <a:pPr lvl="2"/>
            <a:r>
              <a:rPr lang="en-US" b="0" i="0" dirty="0">
                <a:solidFill>
                  <a:srgbClr val="333333"/>
                </a:solidFill>
                <a:effectLst/>
                <a:latin typeface="SourceSansProRegular"/>
              </a:rPr>
              <a:t>Science (5005) 159</a:t>
            </a:r>
          </a:p>
          <a:p>
            <a:pPr marL="45720" indent="0">
              <a:buNone/>
            </a:pPr>
            <a:endParaRPr lang="en-US" dirty="0"/>
          </a:p>
        </p:txBody>
      </p:sp>
    </p:spTree>
    <p:custDataLst>
      <p:tags r:id="rId1"/>
    </p:custDataLst>
    <p:extLst>
      <p:ext uri="{BB962C8B-B14F-4D97-AF65-F5344CB8AC3E}">
        <p14:creationId xmlns:p14="http://schemas.microsoft.com/office/powerpoint/2010/main" val="510569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mj-lt"/>
              </a:rPr>
              <a:t>Temporary Educator Eligibility (TEE)</a:t>
            </a:r>
          </a:p>
        </p:txBody>
      </p:sp>
      <p:sp>
        <p:nvSpPr>
          <p:cNvPr id="2" name="Content Placeholder 1"/>
          <p:cNvSpPr>
            <a:spLocks noGrp="1"/>
          </p:cNvSpPr>
          <p:nvPr>
            <p:ph idx="1"/>
          </p:nvPr>
        </p:nvSpPr>
        <p:spPr>
          <a:xfrm>
            <a:off x="380999" y="1764404"/>
            <a:ext cx="8407893" cy="3888515"/>
          </a:xfrm>
        </p:spPr>
        <p:txBody>
          <a:bodyPr>
            <a:normAutofit lnSpcReduction="10000"/>
          </a:bodyPr>
          <a:lstStyle/>
          <a:p>
            <a:pPr marL="45720" indent="0">
              <a:spcBef>
                <a:spcPts val="0"/>
              </a:spcBef>
              <a:buNone/>
            </a:pPr>
            <a:r>
              <a:rPr lang="en-US" sz="2200" dirty="0"/>
              <a:t>Temporary Educator Eligibility (TEE) is a one-year temporary authorization available to special educators who are working toward their initial license, or fulling additional endorsement requirements.</a:t>
            </a:r>
          </a:p>
          <a:p>
            <a:pPr marL="45720" indent="0">
              <a:spcBef>
                <a:spcPts val="0"/>
              </a:spcBef>
              <a:buNone/>
            </a:pPr>
            <a:endParaRPr lang="en-US" sz="2200" dirty="0"/>
          </a:p>
          <a:p>
            <a:pPr marL="45720" indent="0">
              <a:spcBef>
                <a:spcPts val="0"/>
              </a:spcBef>
              <a:buNone/>
            </a:pPr>
            <a:r>
              <a:rPr lang="en-US" sz="2200" dirty="0"/>
              <a:t>TEE is issued for one calendar year and may be renewed twice for a total of three school years.  Annual application includes demonstrated evidence of progress toward fulfilling initial license requirements.</a:t>
            </a:r>
          </a:p>
          <a:p>
            <a:pPr marL="45720" indent="0">
              <a:spcBef>
                <a:spcPts val="0"/>
              </a:spcBef>
              <a:buNone/>
            </a:pPr>
            <a:endParaRPr lang="en-US" sz="2200" dirty="0"/>
          </a:p>
          <a:p>
            <a:pPr marL="45720" indent="0">
              <a:spcBef>
                <a:spcPts val="0"/>
              </a:spcBef>
              <a:buNone/>
            </a:pPr>
            <a:r>
              <a:rPr lang="en-US" sz="2200" dirty="0"/>
              <a:t>TEE may be obtained for special education teacher and director endorsements.  Special service provider endorsements </a:t>
            </a:r>
            <a:r>
              <a:rPr lang="en-US" sz="2200" i="1" dirty="0"/>
              <a:t>may </a:t>
            </a:r>
            <a:r>
              <a:rPr lang="en-US" sz="2200" dirty="0"/>
              <a:t>be available but are handled </a:t>
            </a:r>
            <a:r>
              <a:rPr lang="en-US" sz="2200" i="1" dirty="0"/>
              <a:t>per individual situations</a:t>
            </a:r>
            <a:r>
              <a:rPr lang="en-US" sz="2200" dirty="0"/>
              <a:t>.</a:t>
            </a:r>
          </a:p>
          <a:p>
            <a:pPr marL="45720" indent="0">
              <a:spcBef>
                <a:spcPts val="0"/>
              </a:spcBef>
              <a:buNone/>
            </a:pPr>
            <a:endParaRPr lang="en-US" sz="2200" dirty="0"/>
          </a:p>
          <a:p>
            <a:pPr marL="45720" indent="0">
              <a:spcBef>
                <a:spcPts val="0"/>
              </a:spcBef>
              <a:buNone/>
            </a:pPr>
            <a:r>
              <a:rPr lang="en-US" sz="2200" dirty="0"/>
              <a:t>TEE requires a minimum of an existing bachelor's degree.</a:t>
            </a:r>
          </a:p>
        </p:txBody>
      </p:sp>
    </p:spTree>
    <p:custDataLst>
      <p:tags r:id="rId1"/>
    </p:custDataLst>
    <p:extLst>
      <p:ext uri="{BB962C8B-B14F-4D97-AF65-F5344CB8AC3E}">
        <p14:creationId xmlns:p14="http://schemas.microsoft.com/office/powerpoint/2010/main" val="1642577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latin typeface="+mj-lt"/>
              </a:rPr>
              <a:t>SPED License Non-Exempt</a:t>
            </a:r>
            <a:br>
              <a:rPr lang="en-US" sz="3200" dirty="0">
                <a:latin typeface="+mj-lt"/>
              </a:rPr>
            </a:br>
            <a:r>
              <a:rPr lang="en-US" sz="3200" dirty="0">
                <a:latin typeface="+mj-lt"/>
              </a:rPr>
              <a:t>Charter Schools</a:t>
            </a:r>
          </a:p>
        </p:txBody>
      </p:sp>
      <p:sp>
        <p:nvSpPr>
          <p:cNvPr id="2" name="Content Placeholder 1"/>
          <p:cNvSpPr>
            <a:spLocks noGrp="1"/>
          </p:cNvSpPr>
          <p:nvPr>
            <p:ph idx="1"/>
          </p:nvPr>
        </p:nvSpPr>
        <p:spPr>
          <a:xfrm>
            <a:off x="293909" y="1714501"/>
            <a:ext cx="8658498" cy="3257550"/>
          </a:xfrm>
        </p:spPr>
        <p:txBody>
          <a:bodyPr>
            <a:normAutofit/>
          </a:bodyPr>
          <a:lstStyle/>
          <a:p>
            <a:pPr marL="45720" indent="0">
              <a:spcBef>
                <a:spcPts val="0"/>
              </a:spcBef>
              <a:buNone/>
            </a:pPr>
            <a:r>
              <a:rPr lang="en-US" sz="2200" dirty="0"/>
              <a:t>Colorado’s public charter school law does not exempt state licensing requirements for special education staff.</a:t>
            </a:r>
          </a:p>
          <a:p>
            <a:pPr marL="45720" indent="0">
              <a:spcBef>
                <a:spcPts val="0"/>
              </a:spcBef>
              <a:buNone/>
            </a:pPr>
            <a:endParaRPr lang="en-US" sz="2200" dirty="0"/>
          </a:p>
          <a:p>
            <a:pPr marL="45720" indent="0">
              <a:spcBef>
                <a:spcPts val="0"/>
              </a:spcBef>
              <a:buNone/>
            </a:pPr>
            <a:r>
              <a:rPr lang="en-US" sz="2200" dirty="0"/>
              <a:t>Charter schools may obtain a license waiver for regular education staff; however, a waiver does not apply to staff who provide services to students identified with a disability, per IDEA regulations.</a:t>
            </a:r>
          </a:p>
          <a:p>
            <a:pPr marL="45720" indent="0">
              <a:spcBef>
                <a:spcPts val="0"/>
              </a:spcBef>
              <a:buNone/>
            </a:pPr>
            <a:endParaRPr lang="en-US" sz="2200" dirty="0"/>
          </a:p>
          <a:p>
            <a:pPr marL="45720" indent="0">
              <a:spcBef>
                <a:spcPts val="0"/>
              </a:spcBef>
              <a:buNone/>
            </a:pPr>
            <a:r>
              <a:rPr lang="en-US" sz="2200" dirty="0"/>
              <a:t>Charter school special education staff are required to hold a valid and appropriate special education license/endorsement for the assignment.</a:t>
            </a:r>
          </a:p>
        </p:txBody>
      </p:sp>
    </p:spTree>
    <p:custDataLst>
      <p:tags r:id="rId1"/>
    </p:custDataLst>
    <p:extLst>
      <p:ext uri="{BB962C8B-B14F-4D97-AF65-F5344CB8AC3E}">
        <p14:creationId xmlns:p14="http://schemas.microsoft.com/office/powerpoint/2010/main" val="1377616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latin typeface="+mj-lt"/>
              </a:rPr>
              <a:t>SPED License Non-Exempt</a:t>
            </a:r>
            <a:br>
              <a:rPr lang="en-US" sz="3200" dirty="0">
                <a:latin typeface="+mj-lt"/>
              </a:rPr>
            </a:br>
            <a:r>
              <a:rPr lang="en-US" sz="3200" dirty="0">
                <a:latin typeface="+mj-lt"/>
              </a:rPr>
              <a:t>Contracted Staff</a:t>
            </a:r>
          </a:p>
        </p:txBody>
      </p:sp>
      <p:sp>
        <p:nvSpPr>
          <p:cNvPr id="2" name="Content Placeholder 1"/>
          <p:cNvSpPr>
            <a:spLocks noGrp="1"/>
          </p:cNvSpPr>
          <p:nvPr>
            <p:ph idx="1"/>
          </p:nvPr>
        </p:nvSpPr>
        <p:spPr>
          <a:xfrm>
            <a:off x="351059" y="1619250"/>
            <a:ext cx="8658498" cy="4305300"/>
          </a:xfrm>
        </p:spPr>
        <p:txBody>
          <a:bodyPr>
            <a:normAutofit fontScale="85000" lnSpcReduction="20000"/>
          </a:bodyPr>
          <a:lstStyle/>
          <a:p>
            <a:pPr marL="0" indent="0">
              <a:spcBef>
                <a:spcPts val="0"/>
              </a:spcBef>
              <a:buSzTx/>
              <a:buNone/>
              <a:defRPr/>
            </a:pPr>
            <a:r>
              <a:rPr lang="en-US" sz="2600" dirty="0"/>
              <a:t>Contracted staff are:</a:t>
            </a:r>
          </a:p>
          <a:p>
            <a:pPr marL="0" indent="0">
              <a:spcBef>
                <a:spcPts val="0"/>
              </a:spcBef>
              <a:buSzTx/>
              <a:buNone/>
              <a:defRPr/>
            </a:pPr>
            <a:endParaRPr lang="en-US" sz="2600" dirty="0"/>
          </a:p>
          <a:p>
            <a:pPr>
              <a:spcBef>
                <a:spcPts val="0"/>
              </a:spcBef>
              <a:defRPr/>
            </a:pPr>
            <a:r>
              <a:rPr lang="en-US" sz="2600" dirty="0"/>
              <a:t>employed on a contractual basis, typically an annual contract for services</a:t>
            </a:r>
          </a:p>
          <a:p>
            <a:pPr marL="0" indent="0">
              <a:spcBef>
                <a:spcPts val="0"/>
              </a:spcBef>
              <a:buSzTx/>
              <a:buNone/>
              <a:defRPr/>
            </a:pPr>
            <a:endParaRPr lang="en-US" sz="2600" dirty="0"/>
          </a:p>
          <a:p>
            <a:pPr>
              <a:spcBef>
                <a:spcPts val="0"/>
              </a:spcBef>
              <a:defRPr/>
            </a:pPr>
            <a:r>
              <a:rPr lang="en-US" sz="2600" dirty="0"/>
              <a:t>not exempt from state licensing requirements</a:t>
            </a:r>
          </a:p>
          <a:p>
            <a:pPr marL="0" indent="0">
              <a:spcBef>
                <a:spcPts val="0"/>
              </a:spcBef>
              <a:buSzTx/>
              <a:buNone/>
              <a:defRPr/>
            </a:pPr>
            <a:endParaRPr lang="en-US" sz="2600" dirty="0"/>
          </a:p>
          <a:p>
            <a:pPr>
              <a:spcBef>
                <a:spcPts val="0"/>
              </a:spcBef>
              <a:defRPr/>
            </a:pPr>
            <a:r>
              <a:rPr lang="en-US" sz="2600" dirty="0"/>
              <a:t>required to hold a valid and appropriate special education license/endorsement for the assignment</a:t>
            </a:r>
          </a:p>
          <a:p>
            <a:pPr marL="0" indent="0">
              <a:spcBef>
                <a:spcPts val="0"/>
              </a:spcBef>
              <a:buSzTx/>
              <a:buNone/>
              <a:defRPr/>
            </a:pPr>
            <a:endParaRPr lang="en-US" sz="2600" dirty="0"/>
          </a:p>
          <a:p>
            <a:pPr>
              <a:spcBef>
                <a:spcPts val="0"/>
              </a:spcBef>
              <a:defRPr/>
            </a:pPr>
            <a:r>
              <a:rPr lang="en-US" sz="2600" dirty="0"/>
              <a:t>reported</a:t>
            </a:r>
            <a:r>
              <a:rPr lang="en-US" sz="2600" i="1" dirty="0"/>
              <a:t> </a:t>
            </a:r>
            <a:r>
              <a:rPr lang="en-US" sz="2600" dirty="0"/>
              <a:t>in the Special Education December Count, </a:t>
            </a:r>
            <a:r>
              <a:rPr lang="en-US" sz="2600" i="1" dirty="0"/>
              <a:t>regardless of the amount of time, days or hours</a:t>
            </a:r>
            <a:r>
              <a:rPr lang="en-US" sz="2600" dirty="0"/>
              <a:t> of the contract</a:t>
            </a:r>
          </a:p>
          <a:p>
            <a:pPr marL="0" indent="0">
              <a:spcBef>
                <a:spcPts val="0"/>
              </a:spcBef>
              <a:buNone/>
              <a:defRPr/>
            </a:pPr>
            <a:endParaRPr lang="en-US" sz="2600" dirty="0"/>
          </a:p>
          <a:p>
            <a:pPr marL="285750" indent="-285750">
              <a:spcBef>
                <a:spcPts val="0"/>
              </a:spcBef>
              <a:defRPr/>
            </a:pPr>
            <a:r>
              <a:rPr lang="en-US" sz="2600" dirty="0"/>
              <a:t>reported with Employment Status Code = 23 Purchased Services</a:t>
            </a:r>
          </a:p>
          <a:p>
            <a:pPr marL="0" indent="0">
              <a:spcBef>
                <a:spcPts val="0"/>
              </a:spcBef>
              <a:buSzTx/>
              <a:buNone/>
              <a:defRPr/>
            </a:pPr>
            <a:endParaRPr lang="en-US" sz="2600" dirty="0"/>
          </a:p>
          <a:p>
            <a:pPr marL="0" indent="0">
              <a:spcBef>
                <a:spcPts val="0"/>
              </a:spcBef>
              <a:buSzTx/>
              <a:buNone/>
              <a:defRPr/>
            </a:pPr>
            <a:r>
              <a:rPr lang="en-US" sz="2600" b="1" i="1" dirty="0"/>
              <a:t>NOTE:</a:t>
            </a:r>
            <a:r>
              <a:rPr lang="en-US" sz="2600" i="1" dirty="0"/>
              <a:t>  </a:t>
            </a:r>
            <a:r>
              <a:rPr lang="en-US" sz="2600" dirty="0"/>
              <a:t>If the contractual agreement is valid for the period including December 1</a:t>
            </a:r>
            <a:r>
              <a:rPr lang="en-US" sz="2600" baseline="30000" dirty="0"/>
              <a:t>st</a:t>
            </a:r>
            <a:r>
              <a:rPr lang="en-US" sz="2600" dirty="0"/>
              <a:t>, the position is reported regardless of whether the contracted staff is actually </a:t>
            </a:r>
            <a:r>
              <a:rPr lang="en-US" sz="2600" i="1" dirty="0"/>
              <a:t>“working”</a:t>
            </a:r>
            <a:r>
              <a:rPr lang="en-US" sz="2600" dirty="0"/>
              <a:t> on December 1</a:t>
            </a:r>
            <a:r>
              <a:rPr lang="en-US" sz="2600" baseline="30000" dirty="0"/>
              <a:t>st</a:t>
            </a:r>
            <a:endParaRPr lang="en-US" sz="2600" dirty="0"/>
          </a:p>
          <a:p>
            <a:pPr marL="285750" indent="-285750">
              <a:spcBef>
                <a:spcPts val="0"/>
              </a:spcBef>
              <a:defRPr/>
            </a:pPr>
            <a:endParaRPr lang="en-US" dirty="0"/>
          </a:p>
          <a:p>
            <a:pPr marL="45720" indent="0">
              <a:buNone/>
            </a:pPr>
            <a:endParaRPr lang="en-US" sz="2200" dirty="0"/>
          </a:p>
          <a:p>
            <a:endParaRPr lang="en-US" sz="2000" dirty="0"/>
          </a:p>
        </p:txBody>
      </p:sp>
    </p:spTree>
    <p:custDataLst>
      <p:tags r:id="rId1"/>
    </p:custDataLst>
    <p:extLst>
      <p:ext uri="{BB962C8B-B14F-4D97-AF65-F5344CB8AC3E}">
        <p14:creationId xmlns:p14="http://schemas.microsoft.com/office/powerpoint/2010/main" val="210425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a:latin typeface="+mj-lt"/>
              </a:rPr>
              <a:t>Questions?</a:t>
            </a:r>
          </a:p>
        </p:txBody>
      </p:sp>
      <p:sp>
        <p:nvSpPr>
          <p:cNvPr id="70658" name="Content Placeholder 1">
            <a:extLst>
              <a:ext uri="{C183D7F6-B498-43B3-948B-1728B52AA6E4}">
                <adec:decorative xmlns:adec="http://schemas.microsoft.com/office/drawing/2017/decorative" val="1"/>
              </a:ext>
            </a:extLst>
          </p:cNvPr>
          <p:cNvSpPr>
            <a:spLocks noGrp="1"/>
          </p:cNvSpPr>
          <p:nvPr>
            <p:ph idx="1"/>
          </p:nvPr>
        </p:nvSpPr>
        <p:spPr bwMode="auto">
          <a:xfrm>
            <a:off x="628650" y="1554480"/>
            <a:ext cx="7439172" cy="45492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660" name="Footer Placeholder 3"/>
          <p:cNvSpPr>
            <a:spLocks noGrp="1"/>
          </p:cNvSpPr>
          <p:nvPr>
            <p:ph type="ftr" sz="quarter" idx="4294967295"/>
          </p:nvPr>
        </p:nvSpPr>
        <p:spPr bwMode="auto">
          <a:xfrm>
            <a:off x="381000" y="6265863"/>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EF231E-7FDD-4F19-BC08-4E1EB2CA1167}" type="slidenum">
              <a:rPr lang="en-US"/>
              <a:pPr eaLnBrk="1" hangingPunct="1"/>
              <a:t>27</a:t>
            </a:fld>
            <a:endParaRPr lang="en-US" dirty="0"/>
          </a:p>
        </p:txBody>
      </p:sp>
      <p:pic>
        <p:nvPicPr>
          <p:cNvPr id="70661" name="Picture 2" descr="cards with question marks all ov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95707"/>
            <a:ext cx="7799363" cy="467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9593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mj-lt"/>
              </a:rPr>
              <a:t>Contact Information</a:t>
            </a:r>
          </a:p>
        </p:txBody>
      </p:sp>
      <p:sp>
        <p:nvSpPr>
          <p:cNvPr id="2" name="Content Placeholder 1"/>
          <p:cNvSpPr>
            <a:spLocks noGrp="1"/>
          </p:cNvSpPr>
          <p:nvPr>
            <p:ph idx="1"/>
          </p:nvPr>
        </p:nvSpPr>
        <p:spPr/>
        <p:txBody>
          <a:bodyPr/>
          <a:lstStyle/>
          <a:p>
            <a:pPr marL="45720" indent="0" algn="ctr">
              <a:buNone/>
            </a:pPr>
            <a:endParaRPr lang="en-US" sz="2000" dirty="0"/>
          </a:p>
          <a:p>
            <a:pPr marL="45720" indent="0" algn="ctr">
              <a:buNone/>
            </a:pPr>
            <a:r>
              <a:rPr lang="en-US" sz="2200" dirty="0"/>
              <a:t>Lauren Rossini</a:t>
            </a:r>
          </a:p>
          <a:p>
            <a:pPr marL="45720" indent="0" algn="ctr">
              <a:buNone/>
            </a:pPr>
            <a:r>
              <a:rPr lang="en-US" sz="2200" dirty="0"/>
              <a:t>Special Education Reporting and Licensing</a:t>
            </a:r>
          </a:p>
          <a:p>
            <a:pPr marL="45720" indent="0" algn="ctr">
              <a:buNone/>
            </a:pPr>
            <a:r>
              <a:rPr lang="en-US" sz="2200" dirty="0">
                <a:hlinkClick r:id="rId4"/>
              </a:rPr>
              <a:t>Rossini_l@CDE.state.co.us</a:t>
            </a:r>
            <a:endParaRPr lang="en-US" sz="2200" dirty="0"/>
          </a:p>
          <a:p>
            <a:pPr marL="45720" indent="0" algn="ctr">
              <a:buNone/>
            </a:pPr>
            <a:endParaRPr lang="en-US" sz="2200" dirty="0"/>
          </a:p>
          <a:p>
            <a:pPr marL="45720" indent="0" algn="ctr">
              <a:buNone/>
            </a:pPr>
            <a:r>
              <a:rPr lang="en-US" sz="2200" dirty="0"/>
              <a:t>Megan Tannozzini</a:t>
            </a:r>
          </a:p>
          <a:p>
            <a:pPr marL="45720" indent="0" algn="ctr">
              <a:buNone/>
            </a:pPr>
            <a:r>
              <a:rPr lang="en-US" sz="2200" dirty="0"/>
              <a:t>General Supervision and Monitoring</a:t>
            </a:r>
          </a:p>
          <a:p>
            <a:pPr marL="45720" indent="0" algn="ctr">
              <a:buNone/>
            </a:pPr>
            <a:r>
              <a:rPr lang="en-US" sz="2200" dirty="0">
                <a:hlinkClick r:id="rId5"/>
              </a:rPr>
              <a:t>Tannozzini_m@CDE.state.co.us</a:t>
            </a:r>
            <a:endParaRPr lang="en-US" sz="2200" dirty="0"/>
          </a:p>
          <a:p>
            <a:pPr marL="45720" indent="0" algn="ctr">
              <a:buNone/>
            </a:pPr>
            <a:endParaRPr lang="en-US" sz="2000" dirty="0"/>
          </a:p>
          <a:p>
            <a:pPr marL="45720" indent="0" algn="ctr">
              <a:buNone/>
            </a:pPr>
            <a:endParaRPr lang="en-US" sz="2000" dirty="0"/>
          </a:p>
          <a:p>
            <a:pPr marL="45720" indent="0" algn="ctr">
              <a:buNone/>
            </a:pPr>
            <a:endParaRPr lang="en-US" sz="2000" dirty="0"/>
          </a:p>
        </p:txBody>
      </p:sp>
    </p:spTree>
    <p:custDataLst>
      <p:tags r:id="rId1"/>
    </p:custDataLst>
    <p:extLst>
      <p:ext uri="{BB962C8B-B14F-4D97-AF65-F5344CB8AC3E}">
        <p14:creationId xmlns:p14="http://schemas.microsoft.com/office/powerpoint/2010/main" val="382467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mj-lt"/>
              </a:rPr>
              <a:t>Special Education Data Reporting</a:t>
            </a:r>
          </a:p>
        </p:txBody>
      </p:sp>
      <p:sp>
        <p:nvSpPr>
          <p:cNvPr id="2" name="Content Placeholder 1"/>
          <p:cNvSpPr>
            <a:spLocks noGrp="1"/>
          </p:cNvSpPr>
          <p:nvPr>
            <p:ph idx="1"/>
          </p:nvPr>
        </p:nvSpPr>
        <p:spPr>
          <a:xfrm>
            <a:off x="371475" y="1958340"/>
            <a:ext cx="8382000" cy="2333441"/>
          </a:xfrm>
        </p:spPr>
        <p:txBody>
          <a:bodyPr>
            <a:normAutofit/>
          </a:bodyPr>
          <a:lstStyle/>
          <a:p>
            <a:pPr marL="45720" indent="0">
              <a:spcBef>
                <a:spcPts val="0"/>
              </a:spcBef>
              <a:buNone/>
            </a:pPr>
            <a:r>
              <a:rPr lang="en-US" sz="2200" dirty="0"/>
              <a:t>CDE requires two data collections for special education staff:</a:t>
            </a:r>
          </a:p>
          <a:p>
            <a:pPr marL="45720" indent="0">
              <a:spcBef>
                <a:spcPts val="0"/>
              </a:spcBef>
              <a:buNone/>
            </a:pPr>
            <a:endParaRPr lang="en-US" sz="2200" dirty="0"/>
          </a:p>
          <a:p>
            <a:pPr marL="45720" indent="0">
              <a:spcBef>
                <a:spcPts val="0"/>
              </a:spcBef>
              <a:buNone/>
            </a:pPr>
            <a:r>
              <a:rPr lang="en-US" sz="2200" dirty="0"/>
              <a:t>IDEA Budget and Expenditures System (federal funding allocations):</a:t>
            </a:r>
          </a:p>
          <a:p>
            <a:pPr marL="502920" lvl="1" indent="0">
              <a:spcBef>
                <a:spcPts val="0"/>
              </a:spcBef>
              <a:buNone/>
            </a:pPr>
            <a:r>
              <a:rPr lang="en-US" sz="2200" dirty="0"/>
              <a:t>	Part B Flow Through</a:t>
            </a:r>
          </a:p>
          <a:p>
            <a:pPr marL="502920" lvl="1" indent="0">
              <a:spcBef>
                <a:spcPts val="0"/>
              </a:spcBef>
              <a:buNone/>
            </a:pPr>
            <a:r>
              <a:rPr lang="en-US" sz="2200" dirty="0"/>
              <a:t>	Part B Preschool Flow Through</a:t>
            </a:r>
          </a:p>
          <a:p>
            <a:pPr marL="45720" indent="0">
              <a:spcBef>
                <a:spcPts val="0"/>
              </a:spcBef>
              <a:buNone/>
            </a:pPr>
            <a:endParaRPr lang="en-US" sz="2200" dirty="0"/>
          </a:p>
          <a:p>
            <a:pPr marL="45720" indent="0">
              <a:spcBef>
                <a:spcPts val="0"/>
              </a:spcBef>
              <a:buNone/>
            </a:pPr>
            <a:r>
              <a:rPr lang="en-US" sz="2200" dirty="0"/>
              <a:t>Special Education December Count </a:t>
            </a:r>
          </a:p>
          <a:p>
            <a:pPr marL="45720" indent="0">
              <a:spcBef>
                <a:spcPts val="0"/>
              </a:spcBef>
              <a:buNone/>
            </a:pPr>
            <a:endParaRPr lang="en-US" sz="2200" dirty="0"/>
          </a:p>
          <a:p>
            <a:pPr marL="45720" indent="0">
              <a:spcBef>
                <a:spcPts val="0"/>
              </a:spcBef>
              <a:buNone/>
            </a:pPr>
            <a:endParaRPr lang="en-US" sz="2200" dirty="0"/>
          </a:p>
          <a:p>
            <a:pPr marL="45720" indent="0">
              <a:buNone/>
            </a:pPr>
            <a:endParaRPr lang="en-US" sz="2200" dirty="0"/>
          </a:p>
          <a:p>
            <a:pPr marL="45720" indent="0">
              <a:buNone/>
            </a:pPr>
            <a:endParaRPr lang="en-US" dirty="0"/>
          </a:p>
        </p:txBody>
      </p:sp>
    </p:spTree>
    <p:custDataLst>
      <p:tags r:id="rId1"/>
    </p:custDataLst>
    <p:extLst>
      <p:ext uri="{BB962C8B-B14F-4D97-AF65-F5344CB8AC3E}">
        <p14:creationId xmlns:p14="http://schemas.microsoft.com/office/powerpoint/2010/main" val="54284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6288957" cy="756418"/>
          </a:xfrm>
        </p:spPr>
        <p:txBody>
          <a:bodyPr>
            <a:noAutofit/>
          </a:bodyPr>
          <a:lstStyle/>
          <a:p>
            <a:r>
              <a:rPr lang="en-US" sz="3200" dirty="0">
                <a:latin typeface="+mj-lt"/>
              </a:rPr>
              <a:t>IDEA Budget and Expenditures System</a:t>
            </a:r>
            <a:br>
              <a:rPr lang="en-US" sz="3200" dirty="0">
                <a:latin typeface="+mj-lt"/>
              </a:rPr>
            </a:br>
            <a:r>
              <a:rPr lang="en-US" sz="3200" dirty="0">
                <a:latin typeface="+mj-lt"/>
              </a:rPr>
              <a:t>Open Windows</a:t>
            </a:r>
          </a:p>
        </p:txBody>
      </p:sp>
      <p:sp>
        <p:nvSpPr>
          <p:cNvPr id="2" name="Content Placeholder 1"/>
          <p:cNvSpPr>
            <a:spLocks noGrp="1"/>
          </p:cNvSpPr>
          <p:nvPr>
            <p:ph idx="1"/>
          </p:nvPr>
        </p:nvSpPr>
        <p:spPr>
          <a:xfrm>
            <a:off x="141514" y="1624965"/>
            <a:ext cx="9002485" cy="4090035"/>
          </a:xfrm>
        </p:spPr>
        <p:txBody>
          <a:bodyPr>
            <a:normAutofit fontScale="92500" lnSpcReduction="10000"/>
          </a:bodyPr>
          <a:lstStyle/>
          <a:p>
            <a:pPr marL="45720" indent="0">
              <a:spcBef>
                <a:spcPts val="0"/>
              </a:spcBef>
              <a:buNone/>
            </a:pPr>
            <a:r>
              <a:rPr lang="en-US" sz="2200" dirty="0"/>
              <a:t>The IDEA Budget and Expenditures System is a web-based system for administrative units to request IDEA funding for staff positions, purchased service contracts and cost line item expenditures.</a:t>
            </a:r>
          </a:p>
          <a:p>
            <a:pPr marL="45720" indent="0">
              <a:spcBef>
                <a:spcPts val="0"/>
              </a:spcBef>
              <a:buNone/>
            </a:pPr>
            <a:endParaRPr lang="en-US" sz="2200" dirty="0"/>
          </a:p>
          <a:p>
            <a:pPr marL="45720" indent="0">
              <a:spcBef>
                <a:spcPts val="0"/>
              </a:spcBef>
              <a:buNone/>
            </a:pPr>
            <a:r>
              <a:rPr lang="en-US" sz="2200" dirty="0"/>
              <a:t>The Budget System operates with four reporting cycles:</a:t>
            </a:r>
          </a:p>
          <a:p>
            <a:pPr marL="45720" indent="0">
              <a:spcBef>
                <a:spcPts val="0"/>
              </a:spcBef>
              <a:buNone/>
            </a:pPr>
            <a:endParaRPr lang="en-US" sz="2200" dirty="0"/>
          </a:p>
          <a:p>
            <a:pPr marL="388620" indent="-342900">
              <a:spcBef>
                <a:spcPts val="0"/>
              </a:spcBef>
            </a:pPr>
            <a:r>
              <a:rPr lang="en-US" sz="2200" dirty="0"/>
              <a:t>Budget Window for current year (mid-May - end of June)</a:t>
            </a:r>
          </a:p>
          <a:p>
            <a:pPr marL="388620" indent="-342900">
              <a:spcBef>
                <a:spcPts val="0"/>
              </a:spcBef>
            </a:pPr>
            <a:endParaRPr lang="en-US" sz="2200" dirty="0"/>
          </a:p>
          <a:p>
            <a:pPr marL="388620" indent="-342900">
              <a:spcBef>
                <a:spcPts val="0"/>
              </a:spcBef>
            </a:pPr>
            <a:r>
              <a:rPr lang="en-US" sz="2200" dirty="0"/>
              <a:t>Budget Revision #1 Window (mid-Nov - mid-Dec)</a:t>
            </a:r>
          </a:p>
          <a:p>
            <a:pPr marL="388620" indent="-342900">
              <a:spcBef>
                <a:spcPts val="0"/>
              </a:spcBef>
            </a:pPr>
            <a:endParaRPr lang="en-US" sz="2200" dirty="0"/>
          </a:p>
          <a:p>
            <a:pPr marL="388620" indent="-342900">
              <a:spcBef>
                <a:spcPts val="0"/>
              </a:spcBef>
            </a:pPr>
            <a:r>
              <a:rPr lang="en-US" sz="2200" dirty="0"/>
              <a:t>Budget Revision #2 Window (month of March)</a:t>
            </a:r>
          </a:p>
          <a:p>
            <a:pPr marL="388620" indent="-342900">
              <a:spcBef>
                <a:spcPts val="0"/>
              </a:spcBef>
            </a:pPr>
            <a:endParaRPr lang="en-US" sz="2200" dirty="0"/>
          </a:p>
          <a:p>
            <a:pPr marL="388620" indent="-342900">
              <a:spcBef>
                <a:spcPts val="0"/>
              </a:spcBef>
            </a:pPr>
            <a:r>
              <a:rPr lang="en-US" sz="2200" dirty="0"/>
              <a:t>EOY Expenditure Window (July - September)</a:t>
            </a:r>
          </a:p>
          <a:p>
            <a:pPr marL="388620" indent="-342900">
              <a:spcBef>
                <a:spcPts val="0"/>
              </a:spcBef>
            </a:pPr>
            <a:endParaRPr lang="en-US" sz="2200" dirty="0"/>
          </a:p>
          <a:p>
            <a:pPr marL="45720" indent="0">
              <a:spcBef>
                <a:spcPts val="0"/>
              </a:spcBef>
              <a:buNone/>
            </a:pPr>
            <a:r>
              <a:rPr lang="en-US" sz="2200" b="1" i="1" dirty="0"/>
              <a:t>NOTE:</a:t>
            </a:r>
            <a:r>
              <a:rPr lang="en-US" sz="2200" i="1" dirty="0"/>
              <a:t>  </a:t>
            </a:r>
            <a:r>
              <a:rPr lang="en-US" sz="2200" dirty="0"/>
              <a:t>System open windows may be delayed or extended per extenuating situations.</a:t>
            </a:r>
          </a:p>
          <a:p>
            <a:pPr marL="45720" indent="0">
              <a:buNone/>
            </a:pPr>
            <a:endParaRPr lang="en-US" sz="2200" dirty="0"/>
          </a:p>
          <a:p>
            <a:pPr marL="45720" indent="0">
              <a:buNone/>
            </a:pPr>
            <a:endParaRPr lang="en-US" dirty="0"/>
          </a:p>
        </p:txBody>
      </p:sp>
    </p:spTree>
    <p:custDataLst>
      <p:tags r:id="rId1"/>
    </p:custDataLst>
    <p:extLst>
      <p:ext uri="{BB962C8B-B14F-4D97-AF65-F5344CB8AC3E}">
        <p14:creationId xmlns:p14="http://schemas.microsoft.com/office/powerpoint/2010/main" val="425147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6365157" cy="756418"/>
          </a:xfrm>
        </p:spPr>
        <p:txBody>
          <a:bodyPr>
            <a:noAutofit/>
          </a:bodyPr>
          <a:lstStyle/>
          <a:p>
            <a:r>
              <a:rPr lang="en-US" sz="3200" dirty="0">
                <a:latin typeface="+mj-lt"/>
              </a:rPr>
              <a:t>IDEA Budget and Expenditures System</a:t>
            </a:r>
            <a:br>
              <a:rPr lang="en-US" sz="3200" dirty="0">
                <a:latin typeface="+mj-lt"/>
              </a:rPr>
            </a:br>
            <a:r>
              <a:rPr lang="en-US" sz="3200" dirty="0">
                <a:latin typeface="+mj-lt"/>
              </a:rPr>
              <a:t>General</a:t>
            </a:r>
          </a:p>
        </p:txBody>
      </p:sp>
      <p:sp>
        <p:nvSpPr>
          <p:cNvPr id="2" name="Content Placeholder 1"/>
          <p:cNvSpPr>
            <a:spLocks noGrp="1"/>
          </p:cNvSpPr>
          <p:nvPr>
            <p:ph idx="1"/>
          </p:nvPr>
        </p:nvSpPr>
        <p:spPr>
          <a:xfrm>
            <a:off x="571499" y="1838326"/>
            <a:ext cx="8124825" cy="2247899"/>
          </a:xfrm>
        </p:spPr>
        <p:txBody>
          <a:bodyPr>
            <a:normAutofit lnSpcReduction="10000"/>
          </a:bodyPr>
          <a:lstStyle/>
          <a:p>
            <a:pPr marL="45720" indent="0">
              <a:spcBef>
                <a:spcPts val="0"/>
              </a:spcBef>
              <a:buNone/>
            </a:pPr>
            <a:r>
              <a:rPr lang="en-US" sz="2200" dirty="0"/>
              <a:t>Items submitted in the Budget System are approved per the requested and approved Objectives and Activities in the IDEA Project Narrative.  </a:t>
            </a:r>
          </a:p>
          <a:p>
            <a:pPr marL="45720" indent="0">
              <a:spcBef>
                <a:spcPts val="0"/>
              </a:spcBef>
              <a:buNone/>
            </a:pPr>
            <a:endParaRPr lang="en-US" sz="2200" dirty="0"/>
          </a:p>
          <a:p>
            <a:pPr marL="45720" indent="0">
              <a:spcBef>
                <a:spcPts val="0"/>
              </a:spcBef>
              <a:buNone/>
            </a:pPr>
            <a:r>
              <a:rPr lang="en-US" sz="2200" dirty="0"/>
              <a:t>The IDEA Part B Project Narrative outlines how the AU plans to spend their IDEA allocation.</a:t>
            </a:r>
          </a:p>
          <a:p>
            <a:pPr marL="45720" indent="0">
              <a:spcBef>
                <a:spcPts val="0"/>
              </a:spcBef>
              <a:buNone/>
            </a:pPr>
            <a:endParaRPr lang="en-US" sz="2200" dirty="0"/>
          </a:p>
          <a:p>
            <a:pPr marL="45720" indent="0">
              <a:spcBef>
                <a:spcPts val="0"/>
              </a:spcBef>
              <a:buNone/>
            </a:pPr>
            <a:r>
              <a:rPr lang="en-US" sz="2200" dirty="0"/>
              <a:t>Staff positions are reported consistently (same job code) in the Budget System and in the December Count collection.</a:t>
            </a:r>
          </a:p>
          <a:p>
            <a:pPr marL="45720" indent="0">
              <a:buNone/>
            </a:pPr>
            <a:endParaRPr lang="en-US" dirty="0"/>
          </a:p>
        </p:txBody>
      </p:sp>
    </p:spTree>
    <p:custDataLst>
      <p:tags r:id="rId1"/>
    </p:custDataLst>
    <p:extLst>
      <p:ext uri="{BB962C8B-B14F-4D97-AF65-F5344CB8AC3E}">
        <p14:creationId xmlns:p14="http://schemas.microsoft.com/office/powerpoint/2010/main" val="187586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6365157" cy="756418"/>
          </a:xfrm>
        </p:spPr>
        <p:txBody>
          <a:bodyPr>
            <a:noAutofit/>
          </a:bodyPr>
          <a:lstStyle/>
          <a:p>
            <a:r>
              <a:rPr lang="en-US" sz="3200" dirty="0">
                <a:latin typeface="+mj-lt"/>
              </a:rPr>
              <a:t>IDEA Budget and Expenditures System</a:t>
            </a:r>
            <a:br>
              <a:rPr lang="en-US" sz="3200" dirty="0">
                <a:latin typeface="+mj-lt"/>
              </a:rPr>
            </a:br>
            <a:r>
              <a:rPr lang="en-US" sz="3200" dirty="0">
                <a:latin typeface="+mj-lt"/>
              </a:rPr>
              <a:t>Staff Approval</a:t>
            </a:r>
          </a:p>
        </p:txBody>
      </p:sp>
      <p:sp>
        <p:nvSpPr>
          <p:cNvPr id="2" name="Content Placeholder 1"/>
          <p:cNvSpPr>
            <a:spLocks noGrp="1"/>
          </p:cNvSpPr>
          <p:nvPr>
            <p:ph idx="1"/>
          </p:nvPr>
        </p:nvSpPr>
        <p:spPr>
          <a:xfrm>
            <a:off x="542924" y="1895476"/>
            <a:ext cx="8124825" cy="3571874"/>
          </a:xfrm>
        </p:spPr>
        <p:txBody>
          <a:bodyPr>
            <a:normAutofit lnSpcReduction="10000"/>
          </a:bodyPr>
          <a:lstStyle/>
          <a:p>
            <a:pPr marL="45720" indent="0">
              <a:spcBef>
                <a:spcPts val="0"/>
              </a:spcBef>
              <a:buNone/>
            </a:pPr>
            <a:r>
              <a:rPr lang="en-US" sz="2200" dirty="0"/>
              <a:t>Staff positions are auto-approved in the Budget System based on criteria in the Staff Approval Matrix (SAM) or are manually reviewed at CDE for approval. </a:t>
            </a:r>
          </a:p>
          <a:p>
            <a:pPr marL="45720" indent="0">
              <a:spcBef>
                <a:spcPts val="0"/>
              </a:spcBef>
              <a:buNone/>
            </a:pPr>
            <a:endParaRPr lang="en-US" sz="2200" dirty="0"/>
          </a:p>
          <a:p>
            <a:pPr marL="45720" indent="0">
              <a:spcBef>
                <a:spcPts val="0"/>
              </a:spcBef>
              <a:buNone/>
            </a:pPr>
            <a:r>
              <a:rPr lang="en-US" sz="2200" dirty="0"/>
              <a:t>Staff license information displays in the box titled Certificated Information.  Review this information to ensure staff holds a valid and appropriate CDE license for the reported job code.</a:t>
            </a:r>
          </a:p>
          <a:p>
            <a:pPr marL="45720" indent="0">
              <a:spcBef>
                <a:spcPts val="0"/>
              </a:spcBef>
              <a:buNone/>
            </a:pPr>
            <a:endParaRPr lang="en-US" sz="2200" dirty="0"/>
          </a:p>
          <a:p>
            <a:pPr marL="45720" indent="0">
              <a:spcBef>
                <a:spcPts val="0"/>
              </a:spcBef>
              <a:buNone/>
            </a:pPr>
            <a:r>
              <a:rPr lang="en-US" sz="2200" dirty="0"/>
              <a:t>If staff does not hold a valid and appropriate CDE license, the position cannot be approved for IDEA funding.  Review the message displayed in the box titled Line Item Comments.  </a:t>
            </a:r>
            <a:r>
              <a:rPr lang="en-US" sz="2200" i="1" dirty="0"/>
              <a:t>Example:</a:t>
            </a:r>
            <a:r>
              <a:rPr lang="en-US" sz="2200" dirty="0"/>
              <a:t>  No Valid License Found</a:t>
            </a:r>
          </a:p>
          <a:p>
            <a:pPr marL="45720" indent="0">
              <a:buNone/>
            </a:pPr>
            <a:endParaRPr lang="en-US" dirty="0"/>
          </a:p>
        </p:txBody>
      </p:sp>
    </p:spTree>
    <p:custDataLst>
      <p:tags r:id="rId1"/>
    </p:custDataLst>
    <p:extLst>
      <p:ext uri="{BB962C8B-B14F-4D97-AF65-F5344CB8AC3E}">
        <p14:creationId xmlns:p14="http://schemas.microsoft.com/office/powerpoint/2010/main" val="408086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6365157" cy="756418"/>
          </a:xfrm>
        </p:spPr>
        <p:txBody>
          <a:bodyPr>
            <a:noAutofit/>
          </a:bodyPr>
          <a:lstStyle/>
          <a:p>
            <a:r>
              <a:rPr lang="en-US" sz="3200" dirty="0">
                <a:latin typeface="+mj-lt"/>
              </a:rPr>
              <a:t>IDEA Budget and Expenditures System</a:t>
            </a:r>
            <a:br>
              <a:rPr lang="en-US" sz="3200" dirty="0">
                <a:latin typeface="+mj-lt"/>
              </a:rPr>
            </a:br>
            <a:r>
              <a:rPr lang="en-US" sz="3200" dirty="0">
                <a:latin typeface="+mj-lt"/>
              </a:rPr>
              <a:t>Objective/Activity Fields</a:t>
            </a:r>
          </a:p>
        </p:txBody>
      </p:sp>
      <p:sp>
        <p:nvSpPr>
          <p:cNvPr id="2" name="Content Placeholder 1"/>
          <p:cNvSpPr>
            <a:spLocks noGrp="1"/>
          </p:cNvSpPr>
          <p:nvPr>
            <p:ph idx="1"/>
          </p:nvPr>
        </p:nvSpPr>
        <p:spPr>
          <a:xfrm>
            <a:off x="123825" y="1457325"/>
            <a:ext cx="8798949" cy="4686299"/>
          </a:xfrm>
        </p:spPr>
        <p:txBody>
          <a:bodyPr>
            <a:noAutofit/>
          </a:bodyPr>
          <a:lstStyle/>
          <a:p>
            <a:pPr marL="45720" indent="0">
              <a:spcBef>
                <a:spcPts val="0"/>
              </a:spcBef>
              <a:buNone/>
            </a:pPr>
            <a:r>
              <a:rPr lang="en-US" sz="2200" dirty="0"/>
              <a:t>Staff and line items in the Budget System require an Objective and Activity code to be entered. These two codes must exactly match the Objective and Activity codes selected for approval in the IDEA Project Narrative.</a:t>
            </a:r>
          </a:p>
          <a:p>
            <a:pPr marL="45720" indent="0">
              <a:spcBef>
                <a:spcPts val="0"/>
              </a:spcBef>
              <a:buNone/>
            </a:pPr>
            <a:endParaRPr lang="en-US" sz="2200" dirty="0"/>
          </a:p>
          <a:p>
            <a:pPr marL="0" indent="0">
              <a:lnSpc>
                <a:spcPct val="100000"/>
              </a:lnSpc>
              <a:spcBef>
                <a:spcPts val="0"/>
              </a:spcBef>
              <a:buNone/>
            </a:pPr>
            <a:r>
              <a:rPr lang="en-US" sz="2200" i="1" dirty="0"/>
              <a:t>Example: Salaried staff position</a:t>
            </a:r>
          </a:p>
          <a:p>
            <a:pPr marL="0" indent="0">
              <a:lnSpc>
                <a:spcPct val="100000"/>
              </a:lnSpc>
              <a:spcBef>
                <a:spcPts val="0"/>
              </a:spcBef>
              <a:buNone/>
            </a:pPr>
            <a:r>
              <a:rPr lang="en-US" sz="2200" dirty="0"/>
              <a:t>Project Narrative = Objective 1: Staff, Activity 1: Salaries and benefits of instructional and support staff (0100/0200)</a:t>
            </a:r>
          </a:p>
          <a:p>
            <a:pPr marL="0" indent="0">
              <a:lnSpc>
                <a:spcPct val="100000"/>
              </a:lnSpc>
              <a:spcBef>
                <a:spcPts val="0"/>
              </a:spcBef>
              <a:buNone/>
            </a:pPr>
            <a:r>
              <a:rPr lang="en-US" sz="2200" dirty="0"/>
              <a:t>Budget System = Objective 1, Activity 1 </a:t>
            </a:r>
          </a:p>
          <a:p>
            <a:pPr marL="388620" indent="-342900">
              <a:lnSpc>
                <a:spcPct val="100000"/>
              </a:lnSpc>
              <a:spcBef>
                <a:spcPts val="0"/>
              </a:spcBef>
            </a:pPr>
            <a:endParaRPr lang="en-US" sz="2200" dirty="0"/>
          </a:p>
          <a:p>
            <a:pPr marL="45720" indent="0">
              <a:lnSpc>
                <a:spcPct val="100000"/>
              </a:lnSpc>
              <a:spcBef>
                <a:spcPts val="0"/>
              </a:spcBef>
              <a:buNone/>
            </a:pPr>
            <a:r>
              <a:rPr lang="en-US" sz="2200" dirty="0"/>
              <a:t>Inconsistent coding results in non-approval of items by CDE.  </a:t>
            </a:r>
          </a:p>
          <a:p>
            <a:pPr marL="45720" indent="0">
              <a:lnSpc>
                <a:spcPct val="100000"/>
              </a:lnSpc>
              <a:spcBef>
                <a:spcPts val="0"/>
              </a:spcBef>
              <a:buNone/>
            </a:pPr>
            <a:endParaRPr lang="en-US" sz="2200" dirty="0"/>
          </a:p>
          <a:p>
            <a:pPr marL="45720" indent="0">
              <a:lnSpc>
                <a:spcPct val="100000"/>
              </a:lnSpc>
              <a:spcBef>
                <a:spcPts val="0"/>
              </a:spcBef>
              <a:buNone/>
            </a:pPr>
            <a:r>
              <a:rPr lang="en-US" sz="2200" dirty="0"/>
              <a:t>Review the Line Item Comments box for information.  Corrections are made during open revision cycles.</a:t>
            </a:r>
          </a:p>
          <a:p>
            <a:pPr marL="45720" indent="0">
              <a:lnSpc>
                <a:spcPct val="100000"/>
              </a:lnSpc>
              <a:spcBef>
                <a:spcPts val="0"/>
              </a:spcBef>
              <a:buNone/>
            </a:pPr>
            <a:endParaRPr lang="en-US" sz="2200" dirty="0"/>
          </a:p>
          <a:p>
            <a:pPr marL="45720" indent="0">
              <a:lnSpc>
                <a:spcPct val="100000"/>
              </a:lnSpc>
              <a:spcBef>
                <a:spcPts val="0"/>
              </a:spcBef>
              <a:buNone/>
            </a:pPr>
            <a:endParaRPr lang="en-US" sz="2200" dirty="0"/>
          </a:p>
        </p:txBody>
      </p:sp>
    </p:spTree>
    <p:custDataLst>
      <p:tags r:id="rId1"/>
    </p:custDataLst>
    <p:extLst>
      <p:ext uri="{BB962C8B-B14F-4D97-AF65-F5344CB8AC3E}">
        <p14:creationId xmlns:p14="http://schemas.microsoft.com/office/powerpoint/2010/main" val="205243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mj-lt"/>
              </a:rPr>
              <a:t>December Count</a:t>
            </a:r>
          </a:p>
        </p:txBody>
      </p:sp>
      <p:sp>
        <p:nvSpPr>
          <p:cNvPr id="2" name="Content Placeholder 1"/>
          <p:cNvSpPr>
            <a:spLocks noGrp="1"/>
          </p:cNvSpPr>
          <p:nvPr>
            <p:ph idx="1"/>
          </p:nvPr>
        </p:nvSpPr>
        <p:spPr>
          <a:xfrm>
            <a:off x="490384" y="1927614"/>
            <a:ext cx="8163232" cy="3604260"/>
          </a:xfrm>
        </p:spPr>
        <p:txBody>
          <a:bodyPr>
            <a:normAutofit lnSpcReduction="10000"/>
          </a:bodyPr>
          <a:lstStyle/>
          <a:p>
            <a:pPr marL="45720" indent="0">
              <a:spcBef>
                <a:spcPts val="0"/>
              </a:spcBef>
              <a:buNone/>
            </a:pPr>
            <a:r>
              <a:rPr lang="en-US" sz="2200" dirty="0"/>
              <a:t>The Special Education December Count is an annual count of student and staff data required in Part B of the IDEA, section 34 CFR § 300.156 Personnel qualifications.</a:t>
            </a:r>
          </a:p>
          <a:p>
            <a:pPr marL="45720" indent="0">
              <a:spcBef>
                <a:spcPts val="0"/>
              </a:spcBef>
              <a:buNone/>
            </a:pPr>
            <a:endParaRPr lang="en-US" sz="2200" dirty="0"/>
          </a:p>
          <a:p>
            <a:pPr marL="45720" indent="0">
              <a:spcBef>
                <a:spcPts val="0"/>
              </a:spcBef>
              <a:buNone/>
            </a:pPr>
            <a:r>
              <a:rPr lang="en-US" sz="2200" dirty="0"/>
              <a:t>Staff data is submitted for all staff who provide or support services to students identified with a disability.</a:t>
            </a:r>
          </a:p>
          <a:p>
            <a:pPr marL="388620" indent="-342900">
              <a:spcBef>
                <a:spcPts val="0"/>
              </a:spcBef>
            </a:pPr>
            <a:endParaRPr lang="en-US" sz="2200" dirty="0"/>
          </a:p>
          <a:p>
            <a:pPr marL="45720" indent="0">
              <a:spcBef>
                <a:spcPts val="0"/>
              </a:spcBef>
              <a:buNone/>
            </a:pPr>
            <a:r>
              <a:rPr lang="en-US" sz="2200" dirty="0"/>
              <a:t>Staff positions are coded to an allowable Grant/Project Funding Source</a:t>
            </a:r>
          </a:p>
          <a:p>
            <a:pPr marL="388620" indent="-342900">
              <a:spcBef>
                <a:spcPts val="0"/>
              </a:spcBef>
            </a:pPr>
            <a:r>
              <a:rPr lang="en-US" sz="2200" dirty="0"/>
              <a:t>IDEA Part B (4027), ECEA (3130), etc.</a:t>
            </a:r>
          </a:p>
          <a:p>
            <a:pPr marL="388620" indent="-342900">
              <a:spcBef>
                <a:spcPts val="0"/>
              </a:spcBef>
            </a:pPr>
            <a:endParaRPr lang="en-US" sz="2200" dirty="0"/>
          </a:p>
          <a:p>
            <a:pPr marL="45720" indent="0">
              <a:spcBef>
                <a:spcPts val="0"/>
              </a:spcBef>
              <a:buNone/>
            </a:pPr>
            <a:r>
              <a:rPr lang="en-US" sz="2200" dirty="0"/>
              <a:t>The December Count is a periodic collection open from mid-November through mid-February annually.</a:t>
            </a:r>
          </a:p>
          <a:p>
            <a:pPr marL="45720" indent="0">
              <a:spcBef>
                <a:spcPts val="0"/>
              </a:spcBef>
              <a:buNone/>
            </a:pPr>
            <a:endParaRPr lang="en-US" sz="2200" dirty="0"/>
          </a:p>
          <a:p>
            <a:pPr marL="45720" indent="0">
              <a:spcBef>
                <a:spcPts val="0"/>
              </a:spcBef>
              <a:buNone/>
            </a:pPr>
            <a:endParaRPr lang="en-US" sz="2200" dirty="0"/>
          </a:p>
          <a:p>
            <a:pPr marL="45720" indent="0">
              <a:buNone/>
            </a:pPr>
            <a:endParaRPr lang="en-US" sz="2200" dirty="0"/>
          </a:p>
          <a:p>
            <a:pPr marL="45720" indent="0">
              <a:buNone/>
            </a:pPr>
            <a:endParaRPr lang="en-US" dirty="0"/>
          </a:p>
        </p:txBody>
      </p:sp>
    </p:spTree>
    <p:custDataLst>
      <p:tags r:id="rId1"/>
    </p:custDataLst>
    <p:extLst>
      <p:ext uri="{BB962C8B-B14F-4D97-AF65-F5344CB8AC3E}">
        <p14:creationId xmlns:p14="http://schemas.microsoft.com/office/powerpoint/2010/main" val="259815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mj-lt"/>
              </a:rPr>
              <a:t>December Count</a:t>
            </a:r>
            <a:br>
              <a:rPr lang="en-US" sz="3200" dirty="0">
                <a:latin typeface="+mj-lt"/>
              </a:rPr>
            </a:br>
            <a:r>
              <a:rPr lang="en-US" sz="3200" dirty="0">
                <a:latin typeface="+mj-lt"/>
              </a:rPr>
              <a:t>Staff Approval Matrix (SAM)</a:t>
            </a:r>
          </a:p>
        </p:txBody>
      </p:sp>
      <p:sp>
        <p:nvSpPr>
          <p:cNvPr id="2" name="Content Placeholder 1"/>
          <p:cNvSpPr>
            <a:spLocks noGrp="1"/>
          </p:cNvSpPr>
          <p:nvPr>
            <p:ph idx="1"/>
          </p:nvPr>
        </p:nvSpPr>
        <p:spPr>
          <a:xfrm>
            <a:off x="433387" y="1720215"/>
            <a:ext cx="8277225" cy="4518660"/>
          </a:xfrm>
        </p:spPr>
        <p:txBody>
          <a:bodyPr>
            <a:normAutofit/>
          </a:bodyPr>
          <a:lstStyle/>
          <a:p>
            <a:pPr marL="45720" indent="0">
              <a:spcBef>
                <a:spcPts val="0"/>
              </a:spcBef>
              <a:buNone/>
            </a:pPr>
            <a:r>
              <a:rPr lang="en-US" sz="2200" dirty="0"/>
              <a:t>Staff data reported in the December Count interfaces with an internal staff approval process (Staff Approval Matrix/SAM). </a:t>
            </a:r>
          </a:p>
          <a:p>
            <a:pPr marL="45720" indent="0">
              <a:spcBef>
                <a:spcPts val="0"/>
              </a:spcBef>
              <a:buNone/>
            </a:pPr>
            <a:endParaRPr lang="en-US" sz="2200" dirty="0"/>
          </a:p>
          <a:p>
            <a:pPr marL="45720" indent="0">
              <a:spcBef>
                <a:spcPts val="0"/>
              </a:spcBef>
              <a:buNone/>
            </a:pPr>
            <a:r>
              <a:rPr lang="en-US" sz="2200" dirty="0"/>
              <a:t>SAM is a validity process generated at CDE once a Snapshot of staff data is created in the Data Pipeline.</a:t>
            </a:r>
          </a:p>
          <a:p>
            <a:pPr marL="45720" indent="0">
              <a:spcBef>
                <a:spcPts val="2400"/>
              </a:spcBef>
              <a:buNone/>
            </a:pPr>
            <a:r>
              <a:rPr lang="en-US" sz="2200" dirty="0"/>
              <a:t>SAM uses the reported SSN to connect staff data with the staff’s license/endorsement records and determines if staff are qualified.</a:t>
            </a:r>
          </a:p>
          <a:p>
            <a:pPr marL="388620" indent="-342900">
              <a:spcBef>
                <a:spcPts val="0"/>
              </a:spcBef>
            </a:pPr>
            <a:endParaRPr lang="en-US" sz="2200" dirty="0"/>
          </a:p>
          <a:p>
            <a:pPr marL="45720" indent="0">
              <a:spcBef>
                <a:spcPts val="0"/>
              </a:spcBef>
              <a:buNone/>
            </a:pPr>
            <a:r>
              <a:rPr lang="en-US" sz="2200" dirty="0"/>
              <a:t>SAM pulls data from the Staff Assignment file (job code, etc.) and the IEP Interchange (student caseload data).  Caseload data is used for job codes 202 special education teacher and job code 238 speech-language pathologist only.</a:t>
            </a:r>
          </a:p>
          <a:p>
            <a:pPr marL="45720" indent="0">
              <a:spcBef>
                <a:spcPts val="0"/>
              </a:spcBef>
              <a:buNone/>
            </a:pPr>
            <a:endParaRPr lang="en-US" sz="2000" dirty="0"/>
          </a:p>
          <a:p>
            <a:pPr marL="388620" indent="-342900">
              <a:spcBef>
                <a:spcPts val="0"/>
              </a:spcBef>
            </a:pPr>
            <a:endParaRPr lang="en-US" sz="2000" dirty="0"/>
          </a:p>
          <a:p>
            <a:pPr marL="45720" indent="0">
              <a:buNone/>
            </a:pPr>
            <a:endParaRPr lang="en-US" dirty="0"/>
          </a:p>
        </p:txBody>
      </p:sp>
    </p:spTree>
    <p:custDataLst>
      <p:tags r:id="rId1"/>
    </p:custDataLst>
    <p:extLst>
      <p:ext uri="{BB962C8B-B14F-4D97-AF65-F5344CB8AC3E}">
        <p14:creationId xmlns:p14="http://schemas.microsoft.com/office/powerpoint/2010/main" val="38075531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1586</TotalTime>
  <Words>2145</Words>
  <Application>Microsoft Office PowerPoint</Application>
  <PresentationFormat>On-screen Show (4:3)</PresentationFormat>
  <Paragraphs>248</Paragraphs>
  <Slides>28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Museo Slab 500</vt:lpstr>
      <vt:lpstr>SourceSansProRegular</vt:lpstr>
      <vt:lpstr>Office Theme</vt:lpstr>
      <vt:lpstr>Special Education Data Reporting Staff Approval Matrix (SAM) Personnel Status Process</vt:lpstr>
      <vt:lpstr>Data Collections via Single Sign-On</vt:lpstr>
      <vt:lpstr>Special Education Data Reporting</vt:lpstr>
      <vt:lpstr>IDEA Budget and Expenditures System Open Windows</vt:lpstr>
      <vt:lpstr>IDEA Budget and Expenditures System General</vt:lpstr>
      <vt:lpstr>IDEA Budget and Expenditures System Staff Approval</vt:lpstr>
      <vt:lpstr>IDEA Budget and Expenditures System Objective/Activity Fields</vt:lpstr>
      <vt:lpstr>December Count</vt:lpstr>
      <vt:lpstr>December Count Staff Approval Matrix (SAM)</vt:lpstr>
      <vt:lpstr>SAM Warnings</vt:lpstr>
      <vt:lpstr>Avoid SAM Warnings</vt:lpstr>
      <vt:lpstr>December Count Non-Qualified Personnel Status</vt:lpstr>
      <vt:lpstr>Staff Qualifications Reference Documents</vt:lpstr>
      <vt:lpstr>Post December Count</vt:lpstr>
      <vt:lpstr>Personnel Status Correction Tracker</vt:lpstr>
      <vt:lpstr>Personnel Status Correction Tracker Due Date/Next Steps</vt:lpstr>
      <vt:lpstr>Sample Personnel Status Correction Tracker</vt:lpstr>
      <vt:lpstr>Tracker Resources SAM 1.5 Fact Sheet/Instructions</vt:lpstr>
      <vt:lpstr>Staff Reminders</vt:lpstr>
      <vt:lpstr>Required Staff Director of Special Education</vt:lpstr>
      <vt:lpstr>Required Staff Child Find Coordinator</vt:lpstr>
      <vt:lpstr>Special Education Teachers</vt:lpstr>
      <vt:lpstr>Special Education Generalist Licensing Requirements</vt:lpstr>
      <vt:lpstr>Temporary Educator Eligibility (TEE)</vt:lpstr>
      <vt:lpstr>SPED License Non-Exempt Charter Schools</vt:lpstr>
      <vt:lpstr>SPED License Non-Exempt Contracted Staff</vt:lpstr>
      <vt:lpstr>Questions?</vt:lpstr>
      <vt:lpstr>Contact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Timmerman, Amanda</cp:lastModifiedBy>
  <cp:revision>106</cp:revision>
  <dcterms:created xsi:type="dcterms:W3CDTF">2019-06-25T17:30:52Z</dcterms:created>
  <dcterms:modified xsi:type="dcterms:W3CDTF">2021-08-31T15:36:29Z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10582B99-C4D4-4A6E-81DA-AFEAF819BCFA</vt:lpwstr>
  </property>
  <property fmtid="{D5CDD505-2E9C-101B-9397-08002B2CF9AE}" pid="3" name="ArticulatePath">
    <vt:lpwstr>Lauren Rossini, POST AFTER MEETING, 2021-22 New Director Orientations_Data Reporting_Personnel Status Tracker</vt:lpwstr>
  </property>
</Properties>
</file>