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26"/>
  </p:notesMasterIdLst>
  <p:sldIdLst>
    <p:sldId id="256" r:id="rId2"/>
    <p:sldId id="273" r:id="rId3"/>
    <p:sldId id="296" r:id="rId4"/>
    <p:sldId id="264" r:id="rId5"/>
    <p:sldId id="288" r:id="rId6"/>
    <p:sldId id="290" r:id="rId7"/>
    <p:sldId id="278" r:id="rId8"/>
    <p:sldId id="297" r:id="rId9"/>
    <p:sldId id="291" r:id="rId10"/>
    <p:sldId id="276" r:id="rId11"/>
    <p:sldId id="298" r:id="rId12"/>
    <p:sldId id="299" r:id="rId13"/>
    <p:sldId id="293" r:id="rId14"/>
    <p:sldId id="287" r:id="rId15"/>
    <p:sldId id="289" r:id="rId16"/>
    <p:sldId id="279" r:id="rId17"/>
    <p:sldId id="300" r:id="rId18"/>
    <p:sldId id="302" r:id="rId19"/>
    <p:sldId id="301" r:id="rId20"/>
    <p:sldId id="303" r:id="rId21"/>
    <p:sldId id="285" r:id="rId22"/>
    <p:sldId id="295" r:id="rId23"/>
    <p:sldId id="286"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FF99CC"/>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86406" autoAdjust="0"/>
  </p:normalViewPr>
  <p:slideViewPr>
    <p:cSldViewPr snapToGrid="0">
      <p:cViewPr varScale="1">
        <p:scale>
          <a:sx n="109" d="100"/>
          <a:sy n="109" d="100"/>
        </p:scale>
        <p:origin x="438" y="96"/>
      </p:cViewPr>
      <p:guideLst/>
    </p:cSldViewPr>
  </p:slideViewPr>
  <p:outlineViewPr>
    <p:cViewPr>
      <p:scale>
        <a:sx n="33" d="100"/>
        <a:sy n="33" d="100"/>
      </p:scale>
      <p:origin x="0" y="-236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COVID19 school closures, if the IEP process delay was due to a request from a parent (e.g., the parent would rather wait to have an implementation meeting until the COVID 19 school closure is over) or based on mutual agreement between the AU and parent to delay the timeline, please report such delay with a delay code 45 – parent reasons. If the IEP team was determining the existence of specific learning disability, and the COVID 19 school closure disrupted the progress monitoring necessary to evaluate the child (300.309(C)), please report such delay with a delay code 43 – mutual written agreement was made between parents and a group of qualified professionals to extend time for SLD identification. For any other delays related to the COVID-19 school closure, please report with a delay code 61 – NOT VALID – COVID19 School Closure. Because IDEA does not provide a waiver for a delay of IEP process due to any type of school closure, use of delay code 61 will be considered as not compliant. Because delay reasons in codes 45 and 43 are allowable in IDEA, the state would count as acceptable delays and would not be considered non-compliance. Please use code 59 when none of the delay codes adequately addresses the delay reasons and submit an exception request. </a:t>
            </a:r>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105649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2/9/2022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english.stackexchange.com/questions/313268/english-idiom-for-a-lot-of-paper/313288" TargetMode="External"/><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owl.excelsior.edu/grammar-essentials/common-errors/" TargetMode="External"/><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sites.ed.gov/idea/files/idea/policy/speced/guid/idea/memosdcltrs/osep09-02timelycorrectionmemo.pdf" TargetMode="External"/><Relationship Id="rId1" Type="http://schemas.openxmlformats.org/officeDocument/2006/relationships/slideLayout" Target="../slideLayouts/slideLayout3.xml"/><Relationship Id="rId5" Type="http://schemas.openxmlformats.org/officeDocument/2006/relationships/hyperlink" Target="https://creativecommons.org/licenses/by-nc-nd/3.0/" TargetMode="External"/><Relationship Id="rId4" Type="http://schemas.openxmlformats.org/officeDocument/2006/relationships/hyperlink" Target="http://marcocardinale.blogspot.com/2014/07/tips-for-job-applicants.html" TargetMode="Externa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Bolger_o@cde.state.co.us" TargetMode="External"/><Relationship Id="rId2" Type="http://schemas.openxmlformats.org/officeDocument/2006/relationships/hyperlink" Target="mailto:Durosko_g@cde.state.co.us" TargetMode="External"/><Relationship Id="rId1" Type="http://schemas.openxmlformats.org/officeDocument/2006/relationships/slideLayout" Target="../slideLayouts/slideLayout9.xml"/><Relationship Id="rId6" Type="http://schemas.openxmlformats.org/officeDocument/2006/relationships/hyperlink" Target="https://creativecommons.org/licenses/by-sa/3.0/" TargetMode="External"/><Relationship Id="rId5" Type="http://schemas.openxmlformats.org/officeDocument/2006/relationships/hyperlink" Target="https://www.flickr.com/photos/94270836@N04/8602295011" TargetMode="External"/><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www.flickr.com/photos/dcya/8464381123/" TargetMode="External"/><Relationship Id="rId7" Type="http://schemas.openxmlformats.org/officeDocument/2006/relationships/hyperlink" Target="https://calicospanish.com/make-your-classroom-green-how-to-effectively-recycle-vocabulary/"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hyperlink" Target="https://news.schoolsdo.org/2018/01/diversity-inclusion-reduce-delinquent-behaviors/" TargetMode="External"/><Relationship Id="rId4" Type="http://schemas.openxmlformats.org/officeDocument/2006/relationships/image" Target="../media/image12.jpg"/><Relationship Id="rId9" Type="http://schemas.openxmlformats.org/officeDocument/2006/relationships/hyperlink" Target="https://creativecommons.org/licenses/by-nc-nd/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journeytothepastblog.com/2013/05/cutie-pie-is-three.html" TargetMode="External"/><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tackoverflow.com/questions/32450657/google-maps-polyline-higlighting" TargetMode="Externa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www.cde.state.co.us/datapipeline/delaycodechangesexplanationdocument" TargetMode="External"/><Relationship Id="rId4" Type="http://schemas.openxmlformats.org/officeDocument/2006/relationships/hyperlink" Target="https://pixabay.com/en/cross-x-red-square-delete-wrong-3941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Indicator 12: Part C to Part B Transition</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653363" y="365760"/>
            <a:ext cx="9367203" cy="1188720"/>
          </a:xfrm>
        </p:spPr>
        <p:txBody>
          <a:bodyPr>
            <a:normAutofit/>
          </a:bodyPr>
          <a:lstStyle/>
          <a:p>
            <a:r>
              <a:rPr lang="en-US" dirty="0"/>
              <a:t>How can you ensure accurate data reporting?</a:t>
            </a:r>
          </a:p>
        </p:txBody>
      </p:sp>
      <p:sp>
        <p:nvSpPr>
          <p:cNvPr id="14"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1173480" y="2176272"/>
            <a:ext cx="9847087" cy="4041648"/>
          </a:xfrm>
        </p:spPr>
        <p:txBody>
          <a:bodyPr anchor="t">
            <a:normAutofit/>
          </a:bodyPr>
          <a:lstStyle/>
          <a:p>
            <a:endParaRPr lang="en-US" sz="2000" dirty="0"/>
          </a:p>
          <a:p>
            <a:pPr lvl="1"/>
            <a:r>
              <a:rPr lang="en-US" sz="2400" dirty="0"/>
              <a:t>SPED EOY timeline includes a “data review week” prior to the closing of the data collection. During this week:</a:t>
            </a:r>
          </a:p>
          <a:p>
            <a:pPr lvl="2"/>
            <a:r>
              <a:rPr lang="en-US" sz="2000" dirty="0"/>
              <a:t>Review detail of the </a:t>
            </a:r>
            <a:r>
              <a:rPr lang="en-US" sz="2000" i="1" dirty="0"/>
              <a:t>SPED EOY Signature Report #4: Indicator 12 Number of Children Referred from Part C to Part B</a:t>
            </a:r>
            <a:r>
              <a:rPr lang="en-US" sz="2000" dirty="0"/>
              <a:t>. (slide #12)</a:t>
            </a:r>
          </a:p>
          <a:p>
            <a:pPr lvl="2"/>
            <a:r>
              <a:rPr lang="en-US" sz="2000" dirty="0"/>
              <a:t>If the report shows that less than 100% met the timeline, verify that each student counted as “not met” is accurately coded before signing and submitting EOY report. (slide </a:t>
            </a:r>
            <a:r>
              <a:rPr lang="en-US" sz="2000"/>
              <a:t>#13)</a:t>
            </a:r>
            <a:endParaRPr lang="en-US" sz="2000" dirty="0"/>
          </a:p>
          <a:p>
            <a:pPr lvl="2"/>
            <a:r>
              <a:rPr lang="en-US" sz="2000" dirty="0"/>
              <a:t>For the exact list of students who were counted as "late" see </a:t>
            </a:r>
            <a:r>
              <a:rPr lang="en-US" sz="2000" i="1" dirty="0"/>
              <a:t>SPED EOY Detail Report: Indicator 12 Detail Listing of Students who did not Meet the Timeline.</a:t>
            </a:r>
          </a:p>
          <a:p>
            <a:pPr lvl="1"/>
            <a:endParaRPr lang="en-US" sz="2200" dirty="0"/>
          </a:p>
          <a:p>
            <a:pPr lvl="1"/>
            <a:endParaRPr lang="en-US" sz="2200" dirty="0"/>
          </a:p>
          <a:p>
            <a:pPr lvl="1"/>
            <a:endParaRPr lang="en-US" sz="1900" dirty="0"/>
          </a:p>
        </p:txBody>
      </p:sp>
      <p:sp>
        <p:nvSpPr>
          <p:cNvPr id="4" name="Slide Number Placeholder 3">
            <a:extLst>
              <a:ext uri="{FF2B5EF4-FFF2-40B4-BE49-F238E27FC236}">
                <a16:creationId xmlns:a16="http://schemas.microsoft.com/office/drawing/2014/main" id="{ECD3BBB1-04C0-46AC-9566-DFCB70DDB2F6}"/>
              </a:ext>
            </a:extLst>
          </p:cNvPr>
          <p:cNvSpPr>
            <a:spLocks noGrp="1"/>
          </p:cNvSpPr>
          <p:nvPr>
            <p:ph type="sldNum" sz="quarter" idx="12"/>
          </p:nvPr>
        </p:nvSpPr>
        <p:spPr>
          <a:xfrm>
            <a:off x="9091182" y="6356350"/>
            <a:ext cx="1929384" cy="365125"/>
          </a:xfrm>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10</a:t>
            </a:fld>
            <a:endParaRPr lang="en-US">
              <a:solidFill>
                <a:schemeClr val="tx1">
                  <a:alpha val="80000"/>
                </a:schemeClr>
              </a:solidFill>
            </a:endParaRPr>
          </a:p>
        </p:txBody>
      </p:sp>
    </p:spTree>
    <p:extLst>
      <p:ext uri="{BB962C8B-B14F-4D97-AF65-F5344CB8AC3E}">
        <p14:creationId xmlns:p14="http://schemas.microsoft.com/office/powerpoint/2010/main" val="3338820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53D5-C247-4C66-9ADA-CA62DCE2172E}"/>
              </a:ext>
            </a:extLst>
          </p:cNvPr>
          <p:cNvSpPr>
            <a:spLocks noGrp="1"/>
          </p:cNvSpPr>
          <p:nvPr>
            <p:ph type="title"/>
          </p:nvPr>
        </p:nvSpPr>
        <p:spPr/>
        <p:txBody>
          <a:bodyPr/>
          <a:lstStyle/>
          <a:p>
            <a:r>
              <a:rPr lang="en-US" dirty="0"/>
              <a:t>Report 4 Indicator 12</a:t>
            </a:r>
          </a:p>
        </p:txBody>
      </p:sp>
      <p:pic>
        <p:nvPicPr>
          <p:cNvPr id="12" name="Content Placeholder 11" descr="Screen shot of Indicator 12 - Report 4">
            <a:extLst>
              <a:ext uri="{FF2B5EF4-FFF2-40B4-BE49-F238E27FC236}">
                <a16:creationId xmlns:a16="http://schemas.microsoft.com/office/drawing/2014/main" id="{F1544393-1934-49FD-8CA3-787FD5A292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9129" y="1275516"/>
            <a:ext cx="7270375" cy="5420106"/>
          </a:xfrm>
        </p:spPr>
      </p:pic>
      <p:sp>
        <p:nvSpPr>
          <p:cNvPr id="15" name="Speech Bubble: Rectangle 14">
            <a:extLst>
              <a:ext uri="{FF2B5EF4-FFF2-40B4-BE49-F238E27FC236}">
                <a16:creationId xmlns:a16="http://schemas.microsoft.com/office/drawing/2014/main" id="{9AFB5D0B-0167-4285-B5B4-2DB7B192184F}"/>
              </a:ext>
            </a:extLst>
          </p:cNvPr>
          <p:cNvSpPr/>
          <p:nvPr/>
        </p:nvSpPr>
        <p:spPr>
          <a:xfrm>
            <a:off x="418303" y="3385623"/>
            <a:ext cx="1580826" cy="860621"/>
          </a:xfrm>
          <a:prstGeom prst="wedgeRectCallout">
            <a:avLst>
              <a:gd name="adj1" fmla="val 64461"/>
              <a:gd name="adj2" fmla="val 32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Noncompliant if less than 100%</a:t>
            </a:r>
          </a:p>
        </p:txBody>
      </p:sp>
      <p:sp>
        <p:nvSpPr>
          <p:cNvPr id="4" name="Slide Number Placeholder 3">
            <a:extLst>
              <a:ext uri="{FF2B5EF4-FFF2-40B4-BE49-F238E27FC236}">
                <a16:creationId xmlns:a16="http://schemas.microsoft.com/office/drawing/2014/main" id="{677CE004-418C-4C80-BDD4-5B03E861166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560296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74ED-1307-4FC8-B007-AFFA65C8F547}"/>
              </a:ext>
            </a:extLst>
          </p:cNvPr>
          <p:cNvSpPr>
            <a:spLocks noGrp="1"/>
          </p:cNvSpPr>
          <p:nvPr>
            <p:ph type="title"/>
          </p:nvPr>
        </p:nvSpPr>
        <p:spPr/>
        <p:txBody>
          <a:bodyPr/>
          <a:lstStyle/>
          <a:p>
            <a:r>
              <a:rPr lang="en-US" dirty="0"/>
              <a:t>Data Validity Certification Report</a:t>
            </a:r>
          </a:p>
        </p:txBody>
      </p:sp>
      <p:sp>
        <p:nvSpPr>
          <p:cNvPr id="4" name="Slide Number Placeholder 3">
            <a:extLst>
              <a:ext uri="{FF2B5EF4-FFF2-40B4-BE49-F238E27FC236}">
                <a16:creationId xmlns:a16="http://schemas.microsoft.com/office/drawing/2014/main" id="{AA427B62-E672-417F-A988-BEA4D4BB96C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pic>
        <p:nvPicPr>
          <p:cNvPr id="10" name="Content Placeholder 9" descr="Screen shot Data Validity Certification Report for End of Year">
            <a:extLst>
              <a:ext uri="{FF2B5EF4-FFF2-40B4-BE49-F238E27FC236}">
                <a16:creationId xmlns:a16="http://schemas.microsoft.com/office/drawing/2014/main" id="{E37B16F6-A825-4AC5-8D4A-0496A37109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4381" y="1554163"/>
            <a:ext cx="6581099" cy="4802187"/>
          </a:xfrm>
        </p:spPr>
      </p:pic>
    </p:spTree>
    <p:extLst>
      <p:ext uri="{BB962C8B-B14F-4D97-AF65-F5344CB8AC3E}">
        <p14:creationId xmlns:p14="http://schemas.microsoft.com/office/powerpoint/2010/main" val="422707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605" y="-821683"/>
            <a:ext cx="5314536" cy="1325563"/>
          </a:xfrm>
        </p:spPr>
        <p:txBody>
          <a:bodyPr>
            <a:normAutofit/>
          </a:bodyPr>
          <a:lstStyle/>
          <a:p>
            <a:r>
              <a:rPr lang="en-US" dirty="0"/>
              <a:t>Inaccurate delay code</a:t>
            </a:r>
          </a:p>
        </p:txBody>
      </p:sp>
      <p:sp>
        <p:nvSpPr>
          <p:cNvPr id="3" name="Content Placeholder 2"/>
          <p:cNvSpPr>
            <a:spLocks noGrp="1"/>
          </p:cNvSpPr>
          <p:nvPr>
            <p:ph idx="1"/>
          </p:nvPr>
        </p:nvSpPr>
        <p:spPr>
          <a:xfrm>
            <a:off x="654423" y="1859279"/>
            <a:ext cx="5737412" cy="3444241"/>
          </a:xfrm>
        </p:spPr>
        <p:txBody>
          <a:bodyPr anchor="t">
            <a:normAutofit/>
          </a:bodyPr>
          <a:lstStyle/>
          <a:p>
            <a:pPr marL="0" indent="0" algn="ctr">
              <a:buNone/>
            </a:pPr>
            <a:r>
              <a:rPr lang="en-US" dirty="0"/>
              <a:t>Inaccurate delay code reporting results in additional work for you. </a:t>
            </a:r>
          </a:p>
          <a:p>
            <a:endParaRPr lang="en-US" dirty="0"/>
          </a:p>
          <a:p>
            <a:endParaRPr lang="en-US" dirty="0"/>
          </a:p>
          <a:p>
            <a:pPr marL="0" indent="0">
              <a:buNone/>
            </a:pPr>
            <a:r>
              <a:rPr lang="en-US" dirty="0"/>
              <a:t>Reporting accurate delay codes can help to reduce unnecessary work for you in the implementation of the required demonstration of correction process. </a:t>
            </a:r>
          </a:p>
          <a:p>
            <a:endParaRPr lang="en-US" sz="2000" dirty="0"/>
          </a:p>
          <a:p>
            <a:endParaRPr lang="en-US" sz="2000" dirty="0"/>
          </a:p>
          <a:p>
            <a:endParaRPr lang="en-US" sz="2000" dirty="0"/>
          </a:p>
          <a:p>
            <a:endParaRPr lang="en-US" sz="2000" dirty="0"/>
          </a:p>
          <a:p>
            <a:pPr marL="0" indent="0">
              <a:buNone/>
            </a:pPr>
            <a:endParaRPr lang="en-US" sz="1800" dirty="0"/>
          </a:p>
          <a:p>
            <a:pPr marL="0" indent="0">
              <a:buNone/>
            </a:pPr>
            <a:endParaRPr lang="en-US" sz="1800" dirty="0"/>
          </a:p>
          <a:p>
            <a:pPr marL="0" indent="0">
              <a:buNone/>
            </a:pPr>
            <a:endParaRPr lang="en-US" sz="1800" dirty="0"/>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12A3337-8C74-4FC5-8F3F-CD6C2694AC0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392" r="6527"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p:cNvSpPr>
            <a:spLocks noGrp="1"/>
          </p:cNvSpPr>
          <p:nvPr>
            <p:ph type="sldNum" sz="quarter" idx="12"/>
          </p:nvPr>
        </p:nvSpPr>
        <p:spPr>
          <a:xfrm>
            <a:off x="11000232" y="6108192"/>
            <a:ext cx="548640" cy="548640"/>
          </a:xfrm>
          <a:prstGeom prst="ellipse">
            <a:avLst/>
          </a:prstGeom>
          <a:solidFill>
            <a:srgbClr val="77584E"/>
          </a:solidFill>
        </p:spPr>
        <p:txBody>
          <a:bodyPr anchor="ctr">
            <a:normAutofit/>
          </a:bodyPr>
          <a:lstStyle/>
          <a:p>
            <a:pPr algn="ctr">
              <a:spcAft>
                <a:spcPts val="600"/>
              </a:spcAft>
            </a:pPr>
            <a:fld id="{C479D5F6-EDCB-402A-AC08-4943A1820E8F}" type="slidenum">
              <a:rPr lang="en-US" sz="1500">
                <a:solidFill>
                  <a:srgbClr val="FFFFFF"/>
                </a:solidFill>
              </a:rPr>
              <a:pPr algn="ctr">
                <a:spcAft>
                  <a:spcPts val="600"/>
                </a:spcAft>
              </a:pPr>
              <a:t>13</a:t>
            </a:fld>
            <a:endParaRPr lang="en-US" sz="1500">
              <a:solidFill>
                <a:srgbClr val="FFFFFF"/>
              </a:solidFill>
            </a:endParaRPr>
          </a:p>
        </p:txBody>
      </p:sp>
      <p:sp>
        <p:nvSpPr>
          <p:cNvPr id="7" name="TextBox 6">
            <a:extLst>
              <a:ext uri="{FF2B5EF4-FFF2-40B4-BE49-F238E27FC236}">
                <a16:creationId xmlns:a16="http://schemas.microsoft.com/office/drawing/2014/main" id="{CA4ADBB2-A9FD-42A2-A14E-FB60B55CC211}"/>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nglish.stackexchange.com/questions/313268/english-idiom-for-a-lot-of-paper/313288">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04945143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85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020228-9418-4A41-A44B-A4F53E6BF3AF}"/>
              </a:ext>
            </a:extLst>
          </p:cNvPr>
          <p:cNvSpPr>
            <a:spLocks noGrp="1"/>
          </p:cNvSpPr>
          <p:nvPr>
            <p:ph type="title"/>
          </p:nvPr>
        </p:nvSpPr>
        <p:spPr>
          <a:xfrm>
            <a:off x="9093496" y="618681"/>
            <a:ext cx="2743200" cy="4794567"/>
          </a:xfrm>
        </p:spPr>
        <p:txBody>
          <a:bodyPr vert="horz" lIns="91440" tIns="45720" rIns="91440" bIns="45720" rtlCol="0" anchor="ctr">
            <a:normAutofit/>
          </a:bodyPr>
          <a:lstStyle/>
          <a:p>
            <a:pPr algn="ctr"/>
            <a:r>
              <a:rPr lang="en-US" sz="3200" dirty="0">
                <a:solidFill>
                  <a:srgbClr val="FFFFFF"/>
                </a:solidFill>
                <a:latin typeface="+mj-lt"/>
              </a:rPr>
              <a:t>Consequences of Noncompliance</a:t>
            </a:r>
          </a:p>
        </p:txBody>
      </p:sp>
      <p:sp>
        <p:nvSpPr>
          <p:cNvPr id="1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5CB49395-7E8C-4AF1-8CCA-B80E573EA455}"/>
              </a:ext>
              <a:ext uri="{C183D7F6-B498-43B3-948B-1728B52AA6E4}">
                <adec:decorative xmlns:adec="http://schemas.microsoft.com/office/drawing/2017/decorative" val="1"/>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929" b="-2"/>
          <a:stretch/>
        </p:blipFill>
        <p:spPr>
          <a:xfrm>
            <a:off x="976251" y="942538"/>
            <a:ext cx="7163222" cy="4808332"/>
          </a:xfrm>
          <a:prstGeom prst="rect">
            <a:avLst/>
          </a:prstGeom>
          <a:effectLst/>
        </p:spPr>
      </p:pic>
      <p:sp>
        <p:nvSpPr>
          <p:cNvPr id="7" name="TextBox 6">
            <a:extLst>
              <a:ext uri="{FF2B5EF4-FFF2-40B4-BE49-F238E27FC236}">
                <a16:creationId xmlns:a16="http://schemas.microsoft.com/office/drawing/2014/main" id="{72315B05-63EC-499D-A426-40452777BD13}"/>
              </a:ext>
            </a:extLst>
          </p:cNvPr>
          <p:cNvSpPr txBox="1"/>
          <p:nvPr/>
        </p:nvSpPr>
        <p:spPr>
          <a:xfrm>
            <a:off x="5952657" y="5550815"/>
            <a:ext cx="2186816" cy="200055"/>
          </a:xfrm>
          <a:prstGeom prst="rect">
            <a:avLst/>
          </a:prstGeom>
          <a:solidFill>
            <a:srgbClr val="000000"/>
          </a:solidFill>
          <a:ln>
            <a:noFill/>
          </a:ln>
        </p:spPr>
        <p:txBody>
          <a:bodyPr wrap="none" rtlCol="0" anchor="ctr">
            <a:spAutoFit/>
          </a:bodyPr>
          <a:lstStyle/>
          <a:p>
            <a:pPr algn="r">
              <a:spcAft>
                <a:spcPts val="600"/>
              </a:spcAft>
            </a:pPr>
            <a:r>
              <a:rPr lang="en-US" sz="700">
                <a:solidFill>
                  <a:srgbClr val="FFFFFF"/>
                </a:solidFill>
                <a:hlinkClick r:id="rId3" tooltip="http://owl.excelsior.edu/grammar-essentials/common-erro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4" name="Slide Number Placeholder 3">
            <a:extLst>
              <a:ext uri="{FF2B5EF4-FFF2-40B4-BE49-F238E27FC236}">
                <a16:creationId xmlns:a16="http://schemas.microsoft.com/office/drawing/2014/main" id="{F5912102-8765-4D69-B4DE-47151C1940B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lgn="r" defTabSz="457200">
              <a:spcAft>
                <a:spcPts val="600"/>
              </a:spcAft>
            </a:pPr>
            <a:fld id="{C479D5F6-EDCB-402A-AC08-4943A1820E8F}" type="slidenum">
              <a:rPr lang="en-US" sz="1200">
                <a:solidFill>
                  <a:srgbClr val="FFFFFF"/>
                </a:solidFill>
              </a:rPr>
              <a:pPr algn="r" defTabSz="457200">
                <a:spcAft>
                  <a:spcPts val="600"/>
                </a:spcAft>
              </a:pPr>
              <a:t>14</a:t>
            </a:fld>
            <a:endParaRPr lang="en-US" sz="1200">
              <a:solidFill>
                <a:srgbClr val="FFFFFF"/>
              </a:solidFill>
            </a:endParaRPr>
          </a:p>
        </p:txBody>
      </p:sp>
    </p:spTree>
    <p:extLst>
      <p:ext uri="{BB962C8B-B14F-4D97-AF65-F5344CB8AC3E}">
        <p14:creationId xmlns:p14="http://schemas.microsoft.com/office/powerpoint/2010/main" val="3723408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00779" y="212725"/>
            <a:ext cx="5120114" cy="1692794"/>
          </a:xfrm>
        </p:spPr>
        <p:txBody>
          <a:bodyPr>
            <a:normAutofit/>
          </a:bodyPr>
          <a:lstStyle/>
          <a:p>
            <a:r>
              <a:rPr lang="en-US" dirty="0"/>
              <a:t>What is demonstration of correction?</a:t>
            </a:r>
          </a:p>
        </p:txBody>
      </p:sp>
      <p:cxnSp>
        <p:nvCxnSpPr>
          <p:cNvPr id="23" name="Straight Arrow Connector 22">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5319" y="2449527"/>
            <a:ext cx="5334775" cy="3672301"/>
          </a:xfrm>
        </p:spPr>
        <p:txBody>
          <a:bodyPr>
            <a:normAutofit lnSpcReduction="10000"/>
          </a:bodyPr>
          <a:lstStyle/>
          <a:p>
            <a:pPr marL="0" indent="0">
              <a:buNone/>
            </a:pPr>
            <a:r>
              <a:rPr lang="en-US" sz="2000" dirty="0"/>
              <a:t>When an AU fails to meet 100% compliance with this indicator, the state must ensure the noncompliance is corrected in accordance with </a:t>
            </a:r>
            <a:r>
              <a:rPr lang="en-US" sz="2000" dirty="0">
                <a:hlinkClick r:id="rId2"/>
              </a:rPr>
              <a:t>OSEP memo 09-02</a:t>
            </a:r>
            <a:r>
              <a:rPr lang="en-US" sz="2000" dirty="0"/>
              <a:t>, which specifies that the CDE must:</a:t>
            </a:r>
          </a:p>
          <a:p>
            <a:pPr marL="457200" lvl="1" indent="0">
              <a:buNone/>
            </a:pPr>
            <a:r>
              <a:rPr lang="en-US" dirty="0"/>
              <a:t>1. Ensure that each eligible child’s IEP was implemented though late, and identify the root-cause of the delay (“Individual Correction”); and</a:t>
            </a:r>
          </a:p>
          <a:p>
            <a:pPr marL="457200" lvl="1" indent="0">
              <a:buNone/>
            </a:pPr>
            <a:r>
              <a:rPr lang="en-US" dirty="0"/>
              <a:t>2. Review updated data to determine if the AU is correctly implementing the specific regulatory requirements related to Indicator 12 (“Review of Updated Data”). </a:t>
            </a:r>
          </a:p>
          <a:p>
            <a:pPr marL="0" indent="0">
              <a:buNone/>
            </a:pPr>
            <a:endParaRPr lang="en-US" sz="1800" dirty="0"/>
          </a:p>
        </p:txBody>
      </p:sp>
      <p:sp>
        <p:nvSpPr>
          <p:cNvPr id="4" name="Slide Number Placeholder 3"/>
          <p:cNvSpPr>
            <a:spLocks noGrp="1"/>
          </p:cNvSpPr>
          <p:nvPr>
            <p:ph type="sldNum" sz="quarter" idx="12"/>
          </p:nvPr>
        </p:nvSpPr>
        <p:spPr>
          <a:xfrm>
            <a:off x="6941820" y="6356350"/>
            <a:ext cx="1165860" cy="365125"/>
          </a:xfrm>
          <a:prstGeom prst="ellipse">
            <a:avLst/>
          </a:prstGeom>
        </p:spPr>
        <p:txBody>
          <a:bodyPr>
            <a:normAutofit/>
          </a:bodyPr>
          <a:lstStyle/>
          <a:p>
            <a:pPr>
              <a:lnSpc>
                <a:spcPct val="90000"/>
              </a:lnSpc>
              <a:spcAft>
                <a:spcPts val="600"/>
              </a:spcAft>
            </a:pPr>
            <a:fld id="{C479D5F6-EDCB-402A-AC08-4943A1820E8F}" type="slidenum">
              <a:rPr lang="en-US" sz="1200"/>
              <a:pPr>
                <a:lnSpc>
                  <a:spcPct val="90000"/>
                </a:lnSpc>
                <a:spcAft>
                  <a:spcPts val="600"/>
                </a:spcAft>
              </a:pPr>
              <a:t>15</a:t>
            </a:fld>
            <a:endParaRPr lang="en-US" sz="1200"/>
          </a:p>
        </p:txBody>
      </p:sp>
      <p:pic>
        <p:nvPicPr>
          <p:cNvPr id="10" name="Picture 9">
            <a:extLst>
              <a:ext uri="{FF2B5EF4-FFF2-40B4-BE49-F238E27FC236}">
                <a16:creationId xmlns:a16="http://schemas.microsoft.com/office/drawing/2014/main" id="{F222452C-5BED-4694-83D0-361D5A5AF756}"/>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835" r="22123"/>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12" name="TextBox 11">
            <a:extLst>
              <a:ext uri="{FF2B5EF4-FFF2-40B4-BE49-F238E27FC236}">
                <a16:creationId xmlns:a16="http://schemas.microsoft.com/office/drawing/2014/main" id="{089BE316-537D-4FC7-AE0C-50BDD9918C87}"/>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marcocardinale.blogspot.com/2014/07/tips-for-job-applican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915900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6417-3328-4E8B-A3E2-A963BF294E43}"/>
              </a:ext>
            </a:extLst>
          </p:cNvPr>
          <p:cNvSpPr>
            <a:spLocks noGrp="1"/>
          </p:cNvSpPr>
          <p:nvPr>
            <p:ph type="title"/>
          </p:nvPr>
        </p:nvSpPr>
        <p:spPr/>
        <p:txBody>
          <a:bodyPr/>
          <a:lstStyle/>
          <a:p>
            <a:r>
              <a:rPr lang="en-US" dirty="0"/>
              <a:t>Individual student correction</a:t>
            </a:r>
          </a:p>
        </p:txBody>
      </p:sp>
      <p:sp>
        <p:nvSpPr>
          <p:cNvPr id="4" name="Slide Number Placeholder 3">
            <a:extLst>
              <a:ext uri="{FF2B5EF4-FFF2-40B4-BE49-F238E27FC236}">
                <a16:creationId xmlns:a16="http://schemas.microsoft.com/office/drawing/2014/main" id="{2056058D-4710-4644-B22F-3E3AFDBF6DCD}"/>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5" name="Content Placeholder 4">
            <a:extLst>
              <a:ext uri="{FF2B5EF4-FFF2-40B4-BE49-F238E27FC236}">
                <a16:creationId xmlns:a16="http://schemas.microsoft.com/office/drawing/2014/main" id="{221A7041-6EE7-4CC7-B25A-CB08DEDA62F7}"/>
              </a:ext>
            </a:extLst>
          </p:cNvPr>
          <p:cNvSpPr>
            <a:spLocks noGrp="1"/>
          </p:cNvSpPr>
          <p:nvPr>
            <p:ph idx="1"/>
          </p:nvPr>
        </p:nvSpPr>
        <p:spPr/>
        <p:txBody>
          <a:bodyPr/>
          <a:lstStyle/>
          <a:p>
            <a:r>
              <a:rPr lang="en-US" dirty="0"/>
              <a:t> </a:t>
            </a:r>
          </a:p>
        </p:txBody>
      </p:sp>
      <p:graphicFrame>
        <p:nvGraphicFramePr>
          <p:cNvPr id="7" name="Object 6" descr="Screen shot Indicator 12 Individual student correction tracker">
            <a:extLst>
              <a:ext uri="{FF2B5EF4-FFF2-40B4-BE49-F238E27FC236}">
                <a16:creationId xmlns:a16="http://schemas.microsoft.com/office/drawing/2014/main" id="{D51D089E-5427-4441-8A8D-6E3BAA349727}"/>
              </a:ext>
            </a:extLst>
          </p:cNvPr>
          <p:cNvGraphicFramePr>
            <a:graphicFrameLocks noChangeAspect="1"/>
          </p:cNvGraphicFramePr>
          <p:nvPr>
            <p:extLst>
              <p:ext uri="{D42A27DB-BD31-4B8C-83A1-F6EECF244321}">
                <p14:modId xmlns:p14="http://schemas.microsoft.com/office/powerpoint/2010/main" val="1436450895"/>
              </p:ext>
            </p:extLst>
          </p:nvPr>
        </p:nvGraphicFramePr>
        <p:xfrm>
          <a:off x="769883" y="1373944"/>
          <a:ext cx="10652234" cy="5538300"/>
        </p:xfrm>
        <a:graphic>
          <a:graphicData uri="http://schemas.openxmlformats.org/presentationml/2006/ole">
            <mc:AlternateContent xmlns:mc="http://schemas.openxmlformats.org/markup-compatibility/2006">
              <mc:Choice xmlns:v="urn:schemas-microsoft-com:vml" Requires="v">
                <p:oleObj spid="_x0000_s1051" name="Worksheet" r:id="rId3" imgW="14544609" imgH="8715375" progId="Excel.Sheet.12">
                  <p:embed/>
                </p:oleObj>
              </mc:Choice>
              <mc:Fallback>
                <p:oleObj name="Worksheet" r:id="rId3" imgW="14544609" imgH="8715375" progId="Excel.Sheet.12">
                  <p:embed/>
                  <p:pic>
                    <p:nvPicPr>
                      <p:cNvPr id="0" name=""/>
                      <p:cNvPicPr/>
                      <p:nvPr/>
                    </p:nvPicPr>
                    <p:blipFill>
                      <a:blip r:embed="rId4"/>
                      <a:stretch>
                        <a:fillRect/>
                      </a:stretch>
                    </p:blipFill>
                    <p:spPr>
                      <a:xfrm>
                        <a:off x="769883" y="1373944"/>
                        <a:ext cx="10652234" cy="5538300"/>
                      </a:xfrm>
                      <a:prstGeom prst="rect">
                        <a:avLst/>
                      </a:prstGeom>
                    </p:spPr>
                  </p:pic>
                </p:oleObj>
              </mc:Fallback>
            </mc:AlternateContent>
          </a:graphicData>
        </a:graphic>
      </p:graphicFrame>
    </p:spTree>
    <p:extLst>
      <p:ext uri="{BB962C8B-B14F-4D97-AF65-F5344CB8AC3E}">
        <p14:creationId xmlns:p14="http://schemas.microsoft.com/office/powerpoint/2010/main" val="2178316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6923-C19D-4918-A022-8EAAB831E3C3}"/>
              </a:ext>
            </a:extLst>
          </p:cNvPr>
          <p:cNvSpPr>
            <a:spLocks noGrp="1"/>
          </p:cNvSpPr>
          <p:nvPr>
            <p:ph type="title"/>
          </p:nvPr>
        </p:nvSpPr>
        <p:spPr/>
        <p:txBody>
          <a:bodyPr/>
          <a:lstStyle/>
          <a:p>
            <a:r>
              <a:rPr lang="en-US" dirty="0"/>
              <a:t>Delay of Eligibility Determination</a:t>
            </a:r>
          </a:p>
        </p:txBody>
      </p:sp>
      <p:pic>
        <p:nvPicPr>
          <p:cNvPr id="6" name="Content Placeholder 5" descr="Screen shot delay of eligibility determination sheet">
            <a:extLst>
              <a:ext uri="{FF2B5EF4-FFF2-40B4-BE49-F238E27FC236}">
                <a16:creationId xmlns:a16="http://schemas.microsoft.com/office/drawing/2014/main" id="{45FBC6F7-70B9-45C9-9F8F-A3A44E4A1F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873" y="2037113"/>
            <a:ext cx="9038340" cy="1865054"/>
          </a:xfrm>
        </p:spPr>
      </p:pic>
      <p:sp>
        <p:nvSpPr>
          <p:cNvPr id="10" name="Callout: Line with Border and Accent Bar 9">
            <a:extLst>
              <a:ext uri="{FF2B5EF4-FFF2-40B4-BE49-F238E27FC236}">
                <a16:creationId xmlns:a16="http://schemas.microsoft.com/office/drawing/2014/main" id="{C504B8D9-678F-4226-9E2B-71B14738FA7F}"/>
              </a:ext>
            </a:extLst>
          </p:cNvPr>
          <p:cNvSpPr/>
          <p:nvPr/>
        </p:nvSpPr>
        <p:spPr>
          <a:xfrm>
            <a:off x="9717907" y="1760947"/>
            <a:ext cx="2141220" cy="2141220"/>
          </a:xfrm>
          <a:prstGeom prst="accentBorderCallout1">
            <a:avLst>
              <a:gd name="adj1" fmla="val 18750"/>
              <a:gd name="adj2" fmla="val -8333"/>
              <a:gd name="adj3" fmla="val 34565"/>
              <a:gd name="adj4" fmla="val -31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For each student, use the dropdown menu to select an answer for reason for delay</a:t>
            </a:r>
          </a:p>
        </p:txBody>
      </p:sp>
      <p:sp>
        <p:nvSpPr>
          <p:cNvPr id="12" name="Callout: Line 11">
            <a:extLst>
              <a:ext uri="{FF2B5EF4-FFF2-40B4-BE49-F238E27FC236}">
                <a16:creationId xmlns:a16="http://schemas.microsoft.com/office/drawing/2014/main" id="{3096D46F-815B-408A-A194-13BEE85DBDCA}"/>
              </a:ext>
            </a:extLst>
          </p:cNvPr>
          <p:cNvSpPr/>
          <p:nvPr/>
        </p:nvSpPr>
        <p:spPr>
          <a:xfrm>
            <a:off x="4214474" y="4523159"/>
            <a:ext cx="2877555" cy="624841"/>
          </a:xfrm>
          <a:prstGeom prst="borderCallout1">
            <a:avLst>
              <a:gd name="adj1" fmla="val 60213"/>
              <a:gd name="adj2" fmla="val 3848"/>
              <a:gd name="adj3" fmla="val 184864"/>
              <a:gd name="adj4" fmla="val -2130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If you select “Other”, open this color-coded tab to provide explanation</a:t>
            </a:r>
          </a:p>
        </p:txBody>
      </p:sp>
      <p:pic>
        <p:nvPicPr>
          <p:cNvPr id="8" name="Picture 7" descr="Screen shot from delay of eligibility determination showing area for &quot;other&quot;">
            <a:extLst>
              <a:ext uri="{FF2B5EF4-FFF2-40B4-BE49-F238E27FC236}">
                <a16:creationId xmlns:a16="http://schemas.microsoft.com/office/drawing/2014/main" id="{6DB9952B-8D5C-425E-A2C1-B17754F12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201" y="5439930"/>
            <a:ext cx="5973009" cy="628738"/>
          </a:xfrm>
          <a:prstGeom prst="rect">
            <a:avLst/>
          </a:prstGeom>
        </p:spPr>
      </p:pic>
      <p:sp>
        <p:nvSpPr>
          <p:cNvPr id="14" name="TextBox 13">
            <a:extLst>
              <a:ext uri="{FF2B5EF4-FFF2-40B4-BE49-F238E27FC236}">
                <a16:creationId xmlns:a16="http://schemas.microsoft.com/office/drawing/2014/main" id="{41C1C65D-6969-4A14-ABE2-E593DFD2B929}"/>
              </a:ext>
            </a:extLst>
          </p:cNvPr>
          <p:cNvSpPr txBox="1"/>
          <p:nvPr/>
        </p:nvSpPr>
        <p:spPr>
          <a:xfrm>
            <a:off x="7593982" y="4158453"/>
            <a:ext cx="2725551" cy="1723549"/>
          </a:xfrm>
          <a:prstGeom prst="rect">
            <a:avLst/>
          </a:prstGeom>
          <a:noFill/>
        </p:spPr>
        <p:txBody>
          <a:bodyPr wrap="square" rtlCol="0">
            <a:spAutoFit/>
          </a:bodyPr>
          <a:lstStyle/>
          <a:p>
            <a:pPr algn="ctr"/>
            <a:r>
              <a:rPr lang="en-US" sz="1100" b="1" u="sng" dirty="0"/>
              <a:t>Dropdown Menu Options:</a:t>
            </a:r>
          </a:p>
          <a:p>
            <a:r>
              <a:rPr lang="en-US" sz="1100" dirty="0"/>
              <a:t>Eligibility determined on/before 3rd birthday (AU misreported in EOY)</a:t>
            </a:r>
          </a:p>
          <a:p>
            <a:r>
              <a:rPr lang="en-US" sz="1100" dirty="0"/>
              <a:t>Student unavailable (AU misreported in EOY)</a:t>
            </a:r>
          </a:p>
          <a:p>
            <a:r>
              <a:rPr lang="fr-FR" sz="1100" dirty="0"/>
              <a:t>Parent </a:t>
            </a:r>
            <a:r>
              <a:rPr lang="fr-FR" sz="1100" dirty="0" err="1"/>
              <a:t>unavailable</a:t>
            </a:r>
            <a:r>
              <a:rPr lang="fr-FR" sz="1100" dirty="0"/>
              <a:t> (AU </a:t>
            </a:r>
            <a:r>
              <a:rPr lang="fr-FR" sz="1100" dirty="0" err="1"/>
              <a:t>misreported</a:t>
            </a:r>
            <a:r>
              <a:rPr lang="fr-FR" sz="1100" dirty="0"/>
              <a:t> in EOY)</a:t>
            </a:r>
          </a:p>
          <a:p>
            <a:r>
              <a:rPr lang="en-US" sz="1100" dirty="0">
                <a:highlight>
                  <a:srgbClr val="FFFF00"/>
                </a:highlight>
              </a:rPr>
              <a:t>Other reasons – Provide explanation in the “Explanation –  Eligibility” tab</a:t>
            </a:r>
          </a:p>
          <a:p>
            <a:r>
              <a:rPr lang="en-US" sz="1100" dirty="0"/>
              <a:t> </a:t>
            </a:r>
          </a:p>
          <a:p>
            <a:endParaRPr lang="en-US" dirty="0"/>
          </a:p>
        </p:txBody>
      </p:sp>
      <p:sp>
        <p:nvSpPr>
          <p:cNvPr id="4" name="Slide Number Placeholder 3">
            <a:extLst>
              <a:ext uri="{FF2B5EF4-FFF2-40B4-BE49-F238E27FC236}">
                <a16:creationId xmlns:a16="http://schemas.microsoft.com/office/drawing/2014/main" id="{29FAAB8A-040E-43CD-AE46-2EC22F620B7D}"/>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198796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FBC40-D972-4ACB-9832-0C85C95DD384}"/>
              </a:ext>
            </a:extLst>
          </p:cNvPr>
          <p:cNvSpPr>
            <a:spLocks noGrp="1"/>
          </p:cNvSpPr>
          <p:nvPr>
            <p:ph type="title"/>
          </p:nvPr>
        </p:nvSpPr>
        <p:spPr/>
        <p:txBody>
          <a:bodyPr>
            <a:normAutofit fontScale="90000"/>
          </a:bodyPr>
          <a:lstStyle/>
          <a:p>
            <a:r>
              <a:rPr lang="en-US" dirty="0"/>
              <a:t>Explanation for “Other” as reason for delay (Determination)</a:t>
            </a:r>
          </a:p>
        </p:txBody>
      </p:sp>
      <p:pic>
        <p:nvPicPr>
          <p:cNvPr id="6" name="Content Placeholder 5" descr="Screen shot Indicator 12 explanation for delay of eligibility determination sheet">
            <a:extLst>
              <a:ext uri="{FF2B5EF4-FFF2-40B4-BE49-F238E27FC236}">
                <a16:creationId xmlns:a16="http://schemas.microsoft.com/office/drawing/2014/main" id="{16107E9D-6AD1-43FD-A6A7-815E0C9D12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4470" y="1668851"/>
            <a:ext cx="10617523" cy="3520298"/>
          </a:xfrm>
        </p:spPr>
      </p:pic>
      <p:sp>
        <p:nvSpPr>
          <p:cNvPr id="8" name="TextBox 7">
            <a:extLst>
              <a:ext uri="{FF2B5EF4-FFF2-40B4-BE49-F238E27FC236}">
                <a16:creationId xmlns:a16="http://schemas.microsoft.com/office/drawing/2014/main" id="{A0C5638E-7073-4323-8F9C-4B33C05ABFBB}"/>
              </a:ext>
            </a:extLst>
          </p:cNvPr>
          <p:cNvSpPr txBox="1"/>
          <p:nvPr/>
        </p:nvSpPr>
        <p:spPr>
          <a:xfrm>
            <a:off x="1307737" y="3363671"/>
            <a:ext cx="2842260" cy="923330"/>
          </a:xfrm>
          <a:prstGeom prst="rect">
            <a:avLst/>
          </a:prstGeom>
          <a:noFill/>
        </p:spPr>
        <p:txBody>
          <a:bodyPr wrap="square" rtlCol="0">
            <a:spAutoFit/>
          </a:bodyPr>
          <a:lstStyle/>
          <a:p>
            <a:r>
              <a:rPr lang="en-US" dirty="0"/>
              <a:t>Student information will appear in this tab when “Other” is selected</a:t>
            </a:r>
          </a:p>
        </p:txBody>
      </p:sp>
      <p:sp>
        <p:nvSpPr>
          <p:cNvPr id="10" name="Callout: Line with Border and Accent Bar 9">
            <a:extLst>
              <a:ext uri="{FF2B5EF4-FFF2-40B4-BE49-F238E27FC236}">
                <a16:creationId xmlns:a16="http://schemas.microsoft.com/office/drawing/2014/main" id="{3AD8020E-9B3D-448B-BA4D-6908DC7C57B5}"/>
              </a:ext>
            </a:extLst>
          </p:cNvPr>
          <p:cNvSpPr/>
          <p:nvPr/>
        </p:nvSpPr>
        <p:spPr>
          <a:xfrm>
            <a:off x="9182060" y="3363671"/>
            <a:ext cx="2743200" cy="548640"/>
          </a:xfrm>
          <a:prstGeom prst="accentBorderCallout1">
            <a:avLst>
              <a:gd name="adj1" fmla="val 18750"/>
              <a:gd name="adj2" fmla="val -8333"/>
              <a:gd name="adj3" fmla="val -16243"/>
              <a:gd name="adj4" fmla="val -901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only to explain “Other” reason selection</a:t>
            </a:r>
          </a:p>
        </p:txBody>
      </p:sp>
      <p:sp>
        <p:nvSpPr>
          <p:cNvPr id="4" name="Slide Number Placeholder 3">
            <a:extLst>
              <a:ext uri="{FF2B5EF4-FFF2-40B4-BE49-F238E27FC236}">
                <a16:creationId xmlns:a16="http://schemas.microsoft.com/office/drawing/2014/main" id="{6860A617-1517-42CD-A980-7076320F9084}"/>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3788135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2A60-770A-4FE4-8187-783899E07684}"/>
              </a:ext>
            </a:extLst>
          </p:cNvPr>
          <p:cNvSpPr>
            <a:spLocks noGrp="1"/>
          </p:cNvSpPr>
          <p:nvPr>
            <p:ph type="title"/>
          </p:nvPr>
        </p:nvSpPr>
        <p:spPr/>
        <p:txBody>
          <a:bodyPr/>
          <a:lstStyle/>
          <a:p>
            <a:r>
              <a:rPr lang="en-US" dirty="0"/>
              <a:t>Delay of IEP Implementation</a:t>
            </a:r>
          </a:p>
        </p:txBody>
      </p:sp>
      <p:sp>
        <p:nvSpPr>
          <p:cNvPr id="12" name="Speech Bubble: Rectangle 11">
            <a:extLst>
              <a:ext uri="{FF2B5EF4-FFF2-40B4-BE49-F238E27FC236}">
                <a16:creationId xmlns:a16="http://schemas.microsoft.com/office/drawing/2014/main" id="{E4F21CD9-0447-4FFE-8E01-07EEA986F603}"/>
              </a:ext>
            </a:extLst>
          </p:cNvPr>
          <p:cNvSpPr/>
          <p:nvPr/>
        </p:nvSpPr>
        <p:spPr>
          <a:xfrm>
            <a:off x="5300420" y="1284028"/>
            <a:ext cx="5711126" cy="808244"/>
          </a:xfrm>
          <a:prstGeom prst="wedgeRectCallout">
            <a:avLst>
              <a:gd name="adj1" fmla="val -1561"/>
              <a:gd name="adj2" fmla="val 500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Use the dropdown menus in </a:t>
            </a:r>
            <a:r>
              <a:rPr lang="en-US" sz="1600" i="1" u="sng" dirty="0">
                <a:solidFill>
                  <a:schemeClr val="tx1"/>
                </a:solidFill>
              </a:rPr>
              <a:t>each column </a:t>
            </a:r>
            <a:r>
              <a:rPr lang="en-US" sz="1600" dirty="0">
                <a:solidFill>
                  <a:schemeClr val="tx1"/>
                </a:solidFill>
              </a:rPr>
              <a:t>to select an answer for the reason for delay and how the AU addressed the delay</a:t>
            </a:r>
          </a:p>
        </p:txBody>
      </p:sp>
      <p:pic>
        <p:nvPicPr>
          <p:cNvPr id="6" name="Content Placeholder 5" descr="Screen shot Delay of IEP Implementation sheet">
            <a:extLst>
              <a:ext uri="{FF2B5EF4-FFF2-40B4-BE49-F238E27FC236}">
                <a16:creationId xmlns:a16="http://schemas.microsoft.com/office/drawing/2014/main" id="{B087F338-C5E6-4DF0-985F-233FCC39FF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461" y="2215458"/>
            <a:ext cx="10515600" cy="2434231"/>
          </a:xfrm>
        </p:spPr>
      </p:pic>
      <p:sp>
        <p:nvSpPr>
          <p:cNvPr id="8" name="Callout: Line 7">
            <a:extLst>
              <a:ext uri="{FF2B5EF4-FFF2-40B4-BE49-F238E27FC236}">
                <a16:creationId xmlns:a16="http://schemas.microsoft.com/office/drawing/2014/main" id="{6C9CA4C9-6036-42DA-9F42-4A3B7D7F427A}"/>
              </a:ext>
            </a:extLst>
          </p:cNvPr>
          <p:cNvSpPr/>
          <p:nvPr/>
        </p:nvSpPr>
        <p:spPr>
          <a:xfrm>
            <a:off x="2527100" y="4896514"/>
            <a:ext cx="2304084" cy="627804"/>
          </a:xfrm>
          <a:prstGeom prst="borderCallout1">
            <a:avLst>
              <a:gd name="adj1" fmla="val -1503"/>
              <a:gd name="adj2" fmla="val 61695"/>
              <a:gd name="adj3" fmla="val -53257"/>
              <a:gd name="adj4" fmla="val 41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If you select “Other”, open this color-coded tab to provide explanation</a:t>
            </a:r>
          </a:p>
        </p:txBody>
      </p:sp>
      <p:sp>
        <p:nvSpPr>
          <p:cNvPr id="14" name="TextBox 13">
            <a:extLst>
              <a:ext uri="{FF2B5EF4-FFF2-40B4-BE49-F238E27FC236}">
                <a16:creationId xmlns:a16="http://schemas.microsoft.com/office/drawing/2014/main" id="{AE660B52-DB2A-4E9C-BAA9-9EA4A6D960D5}"/>
              </a:ext>
            </a:extLst>
          </p:cNvPr>
          <p:cNvSpPr txBox="1"/>
          <p:nvPr/>
        </p:nvSpPr>
        <p:spPr>
          <a:xfrm>
            <a:off x="5062356" y="4649689"/>
            <a:ext cx="2725551" cy="1554272"/>
          </a:xfrm>
          <a:prstGeom prst="rect">
            <a:avLst/>
          </a:prstGeom>
          <a:noFill/>
        </p:spPr>
        <p:txBody>
          <a:bodyPr wrap="square" rtlCol="0">
            <a:spAutoFit/>
          </a:bodyPr>
          <a:lstStyle/>
          <a:p>
            <a:pPr algn="ctr"/>
            <a:r>
              <a:rPr lang="en-US" sz="1100" b="1" u="sng" dirty="0"/>
              <a:t>Dropdown Menu Options - Delay:</a:t>
            </a:r>
          </a:p>
          <a:p>
            <a:r>
              <a:rPr lang="en-US" sz="1050" dirty="0"/>
              <a:t>IEP implemented on/before 3</a:t>
            </a:r>
            <a:r>
              <a:rPr lang="en-US" sz="1050" baseline="30000" dirty="0"/>
              <a:t>rd</a:t>
            </a:r>
            <a:r>
              <a:rPr lang="en-US" sz="1050" dirty="0"/>
              <a:t> birthday (AU misreported in EOY)</a:t>
            </a:r>
          </a:p>
          <a:p>
            <a:r>
              <a:rPr lang="en-US" sz="1050" dirty="0"/>
              <a:t>Student moved out of the AU before 3</a:t>
            </a:r>
            <a:r>
              <a:rPr lang="en-US" sz="1050" baseline="30000" dirty="0"/>
              <a:t>rd</a:t>
            </a:r>
            <a:r>
              <a:rPr lang="en-US" sz="1050" dirty="0"/>
              <a:t> birthday (AU misreported in EOY)</a:t>
            </a:r>
          </a:p>
          <a:p>
            <a:r>
              <a:rPr lang="en-US" sz="1050" dirty="0">
                <a:highlight>
                  <a:srgbClr val="FFFF00"/>
                </a:highlight>
              </a:rPr>
              <a:t>Other reasons – Provide explanation in the “Explanation – Implementation tab</a:t>
            </a:r>
          </a:p>
          <a:p>
            <a:endParaRPr lang="en-US" dirty="0"/>
          </a:p>
        </p:txBody>
      </p:sp>
      <p:sp>
        <p:nvSpPr>
          <p:cNvPr id="3" name="TextBox 2">
            <a:extLst>
              <a:ext uri="{FF2B5EF4-FFF2-40B4-BE49-F238E27FC236}">
                <a16:creationId xmlns:a16="http://schemas.microsoft.com/office/drawing/2014/main" id="{148DDB91-5D8A-419F-8319-F8289F5806D0}"/>
              </a:ext>
            </a:extLst>
          </p:cNvPr>
          <p:cNvSpPr txBox="1"/>
          <p:nvPr/>
        </p:nvSpPr>
        <p:spPr>
          <a:xfrm>
            <a:off x="7935141" y="4541981"/>
            <a:ext cx="3000205" cy="2316019"/>
          </a:xfrm>
          <a:prstGeom prst="rect">
            <a:avLst/>
          </a:prstGeom>
          <a:noFill/>
        </p:spPr>
        <p:txBody>
          <a:bodyPr wrap="square" rtlCol="0">
            <a:spAutoFit/>
          </a:bodyPr>
          <a:lstStyle/>
          <a:p>
            <a:pPr algn="ctr"/>
            <a:r>
              <a:rPr lang="en-US" sz="1100" b="1" u="sng" dirty="0"/>
              <a:t>Dropdown Menu Options - Action:</a:t>
            </a:r>
          </a:p>
          <a:p>
            <a:r>
              <a:rPr lang="en-US" sz="1050" dirty="0"/>
              <a:t>IEP implemented on time or student moved (AU misreported in EOY) </a:t>
            </a:r>
          </a:p>
          <a:p>
            <a:r>
              <a:rPr lang="en-US" sz="1050" dirty="0"/>
              <a:t>Student made progress towards IEP goals</a:t>
            </a:r>
          </a:p>
          <a:p>
            <a:r>
              <a:rPr lang="en-US" sz="1050" dirty="0"/>
              <a:t>Compensatory services provided</a:t>
            </a:r>
          </a:p>
          <a:p>
            <a:r>
              <a:rPr lang="en-US" sz="1050" dirty="0"/>
              <a:t>Increased service time</a:t>
            </a:r>
          </a:p>
          <a:p>
            <a:r>
              <a:rPr lang="en-US" sz="1050" dirty="0">
                <a:highlight>
                  <a:srgbClr val="FFFF00"/>
                </a:highlight>
              </a:rPr>
              <a:t>Other – Provide explanation in the “Explanation – Implementation tab</a:t>
            </a:r>
          </a:p>
          <a:p>
            <a:r>
              <a:rPr lang="en-US" sz="1050" dirty="0">
                <a:highlight>
                  <a:srgbClr val="FFFF00"/>
                </a:highlight>
              </a:rPr>
              <a:t>Not yet addressed: Provide a correction plan in the “Explanation – Implementation” tab</a:t>
            </a:r>
          </a:p>
          <a:p>
            <a:r>
              <a:rPr lang="en-US" sz="1050" dirty="0"/>
              <a:t>Not yet addressed and student no longer within the jurisdiction of the AU</a:t>
            </a:r>
          </a:p>
          <a:p>
            <a:endParaRPr lang="en-US" dirty="0"/>
          </a:p>
        </p:txBody>
      </p:sp>
      <p:sp>
        <p:nvSpPr>
          <p:cNvPr id="4" name="Slide Number Placeholder 3">
            <a:extLst>
              <a:ext uri="{FF2B5EF4-FFF2-40B4-BE49-F238E27FC236}">
                <a16:creationId xmlns:a16="http://schemas.microsoft.com/office/drawing/2014/main" id="{76003ACA-E043-471B-9679-C4DB5DAEF1C5}"/>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43770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53363" y="365760"/>
            <a:ext cx="9367203" cy="1188720"/>
          </a:xfrm>
        </p:spPr>
        <p:txBody>
          <a:bodyPr>
            <a:normAutofit/>
          </a:bodyPr>
          <a:lstStyle/>
          <a:p>
            <a:r>
              <a:rPr lang="en-US" dirty="0"/>
              <a:t>Content</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1653363" y="2176272"/>
            <a:ext cx="9367204" cy="4041648"/>
          </a:xfrm>
        </p:spPr>
        <p:txBody>
          <a:bodyPr anchor="t">
            <a:normAutofit/>
          </a:bodyPr>
          <a:lstStyle/>
          <a:p>
            <a:pPr lvl="0"/>
            <a:r>
              <a:rPr lang="en-US" dirty="0"/>
              <a:t>Importance of Indicator 12 (I 12)</a:t>
            </a:r>
          </a:p>
          <a:p>
            <a:pPr lvl="0"/>
            <a:r>
              <a:rPr lang="en-US" dirty="0"/>
              <a:t>What does I 12 measure?</a:t>
            </a:r>
          </a:p>
          <a:p>
            <a:pPr lvl="0"/>
            <a:r>
              <a:rPr lang="en-US" dirty="0"/>
              <a:t>Where does the data come from?</a:t>
            </a:r>
          </a:p>
          <a:p>
            <a:pPr lvl="0"/>
            <a:r>
              <a:rPr lang="en-US" dirty="0"/>
              <a:t>How is compliance determined?</a:t>
            </a:r>
          </a:p>
          <a:p>
            <a:pPr lvl="0"/>
            <a:r>
              <a:rPr lang="en-US" dirty="0"/>
              <a:t>What counts as noncompliance?</a:t>
            </a:r>
          </a:p>
          <a:p>
            <a:pPr lvl="0"/>
            <a:r>
              <a:rPr lang="en-US" dirty="0"/>
              <a:t>Know the valid and invalid delay codes.</a:t>
            </a:r>
          </a:p>
          <a:p>
            <a:pPr lvl="0"/>
            <a:r>
              <a:rPr lang="en-US" dirty="0"/>
              <a:t>How can you ensure accurate data reporting?</a:t>
            </a:r>
          </a:p>
          <a:p>
            <a:pPr lvl="0"/>
            <a:r>
              <a:rPr lang="en-US" dirty="0"/>
              <a:t>What are the consequences for noncompliance?</a:t>
            </a:r>
          </a:p>
        </p:txBody>
      </p:sp>
      <p:sp>
        <p:nvSpPr>
          <p:cNvPr id="4" name="Slide Number Placeholder 3"/>
          <p:cNvSpPr>
            <a:spLocks noGrp="1"/>
          </p:cNvSpPr>
          <p:nvPr>
            <p:ph type="sldNum" sz="quarter" idx="12"/>
          </p:nvPr>
        </p:nvSpPr>
        <p:spPr>
          <a:xfrm>
            <a:off x="9091182" y="6356350"/>
            <a:ext cx="1929384" cy="365125"/>
          </a:xfrm>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2</a:t>
            </a:fld>
            <a:endParaRPr lang="en-US">
              <a:solidFill>
                <a:schemeClr val="tx1">
                  <a:alpha val="80000"/>
                </a:schemeClr>
              </a:solidFill>
            </a:endParaRPr>
          </a:p>
        </p:txBody>
      </p:sp>
    </p:spTree>
    <p:extLst>
      <p:ext uri="{BB962C8B-B14F-4D97-AF65-F5344CB8AC3E}">
        <p14:creationId xmlns:p14="http://schemas.microsoft.com/office/powerpoint/2010/main" val="177705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0CAF-9D5E-4469-8ACB-EB35223E06CC}"/>
              </a:ext>
            </a:extLst>
          </p:cNvPr>
          <p:cNvSpPr>
            <a:spLocks noGrp="1"/>
          </p:cNvSpPr>
          <p:nvPr>
            <p:ph type="title"/>
          </p:nvPr>
        </p:nvSpPr>
        <p:spPr/>
        <p:txBody>
          <a:bodyPr>
            <a:normAutofit fontScale="90000"/>
          </a:bodyPr>
          <a:lstStyle/>
          <a:p>
            <a:r>
              <a:rPr lang="en-US" dirty="0"/>
              <a:t>Explanation for “Other” as reason for delay (Implementation)</a:t>
            </a:r>
          </a:p>
        </p:txBody>
      </p:sp>
      <p:pic>
        <p:nvPicPr>
          <p:cNvPr id="6" name="Content Placeholder 5" descr="Screenshot Indicator 12 Explanation for delay of IEP Implementation">
            <a:extLst>
              <a:ext uri="{FF2B5EF4-FFF2-40B4-BE49-F238E27FC236}">
                <a16:creationId xmlns:a16="http://schemas.microsoft.com/office/drawing/2014/main" id="{FC912FEF-A7DD-41BA-A8ED-7D53FC0C9C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4729" y="1961970"/>
            <a:ext cx="10515600" cy="2172059"/>
          </a:xfrm>
        </p:spPr>
      </p:pic>
      <p:sp>
        <p:nvSpPr>
          <p:cNvPr id="8" name="TextBox 7">
            <a:extLst>
              <a:ext uri="{FF2B5EF4-FFF2-40B4-BE49-F238E27FC236}">
                <a16:creationId xmlns:a16="http://schemas.microsoft.com/office/drawing/2014/main" id="{A6158839-B8D2-4D45-AF4E-64E481C0E54C}"/>
              </a:ext>
            </a:extLst>
          </p:cNvPr>
          <p:cNvSpPr txBox="1"/>
          <p:nvPr/>
        </p:nvSpPr>
        <p:spPr>
          <a:xfrm>
            <a:off x="1307737" y="3363671"/>
            <a:ext cx="2842260" cy="923330"/>
          </a:xfrm>
          <a:prstGeom prst="rect">
            <a:avLst/>
          </a:prstGeom>
          <a:noFill/>
        </p:spPr>
        <p:txBody>
          <a:bodyPr wrap="square" rtlCol="0">
            <a:spAutoFit/>
          </a:bodyPr>
          <a:lstStyle/>
          <a:p>
            <a:r>
              <a:rPr lang="en-US" dirty="0"/>
              <a:t>Student information will appear in this tab when “Other” is selected</a:t>
            </a:r>
          </a:p>
        </p:txBody>
      </p:sp>
      <p:sp>
        <p:nvSpPr>
          <p:cNvPr id="10" name="Callout: Line with Border and Accent Bar 9">
            <a:extLst>
              <a:ext uri="{FF2B5EF4-FFF2-40B4-BE49-F238E27FC236}">
                <a16:creationId xmlns:a16="http://schemas.microsoft.com/office/drawing/2014/main" id="{89486034-2B1C-4780-BD8E-2654F4C46B76}"/>
              </a:ext>
            </a:extLst>
          </p:cNvPr>
          <p:cNvSpPr/>
          <p:nvPr/>
        </p:nvSpPr>
        <p:spPr>
          <a:xfrm>
            <a:off x="5749872" y="4422229"/>
            <a:ext cx="4494508" cy="548640"/>
          </a:xfrm>
          <a:prstGeom prst="accentBorderCallout1">
            <a:avLst>
              <a:gd name="adj1" fmla="val 18750"/>
              <a:gd name="adj2" fmla="val -8333"/>
              <a:gd name="adj3" fmla="val -4943"/>
              <a:gd name="adj4" fmla="val -9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Use only to explain “Other” reason when selected in one or both columns</a:t>
            </a:r>
          </a:p>
        </p:txBody>
      </p:sp>
      <p:sp>
        <p:nvSpPr>
          <p:cNvPr id="4" name="Slide Number Placeholder 3">
            <a:extLst>
              <a:ext uri="{FF2B5EF4-FFF2-40B4-BE49-F238E27FC236}">
                <a16:creationId xmlns:a16="http://schemas.microsoft.com/office/drawing/2014/main" id="{E3FE1734-0CB8-4B82-B6A0-C64A3B67B94B}"/>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868973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3392-6F47-4572-952C-32729413F854}"/>
              </a:ext>
            </a:extLst>
          </p:cNvPr>
          <p:cNvSpPr>
            <a:spLocks noGrp="1"/>
          </p:cNvSpPr>
          <p:nvPr>
            <p:ph type="title"/>
          </p:nvPr>
        </p:nvSpPr>
        <p:spPr>
          <a:xfrm>
            <a:off x="1653363" y="365760"/>
            <a:ext cx="9367203" cy="1188720"/>
          </a:xfrm>
        </p:spPr>
        <p:txBody>
          <a:bodyPr>
            <a:normAutofit/>
          </a:bodyPr>
          <a:lstStyle/>
          <a:p>
            <a:r>
              <a:rPr lang="en-US" dirty="0"/>
              <a:t>Individual Correction</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1079A6D-F364-4509-8D9A-B0E3C220F9D5}"/>
              </a:ext>
            </a:extLst>
          </p:cNvPr>
          <p:cNvSpPr>
            <a:spLocks noGrp="1"/>
          </p:cNvSpPr>
          <p:nvPr>
            <p:ph idx="1"/>
          </p:nvPr>
        </p:nvSpPr>
        <p:spPr>
          <a:xfrm>
            <a:off x="1653363" y="2176272"/>
            <a:ext cx="9367204" cy="4041648"/>
          </a:xfrm>
        </p:spPr>
        <p:txBody>
          <a:bodyPr anchor="t">
            <a:normAutofit/>
          </a:bodyPr>
          <a:lstStyle/>
          <a:p>
            <a:pPr marL="0" indent="0">
              <a:buNone/>
            </a:pPr>
            <a:r>
              <a:rPr lang="en-US" dirty="0"/>
              <a:t>The Individual Correction Tracker is designed to fulfill the “Individual Correction” obligation to ensure that each eligible child’s IEP was implemented, though late, and identify the root-cause of the delay (“Individual Correction).</a:t>
            </a:r>
          </a:p>
          <a:p>
            <a:r>
              <a:rPr lang="en-US" dirty="0"/>
              <a:t>Once completed, the Tracker is returned to the CDE.</a:t>
            </a:r>
          </a:p>
          <a:p>
            <a:r>
              <a:rPr lang="en-US" dirty="0"/>
              <a:t>The CDE conducts a desk audit of the information in the Tracker and reports results to the AU.</a:t>
            </a:r>
          </a:p>
          <a:p>
            <a:pPr marL="0" marR="0" indent="0">
              <a:spcBef>
                <a:spcPts val="0"/>
              </a:spcBef>
              <a:spcAft>
                <a:spcPts val="0"/>
              </a:spcAft>
              <a:buNone/>
            </a:pPr>
            <a:r>
              <a:rPr lang="en-US" sz="1800" dirty="0">
                <a:effectLst/>
                <a:latin typeface="Times New Roman" panose="02020603050405020304" pitchFamily="18" charset="0"/>
                <a:ea typeface="MS Mincho"/>
              </a:rPr>
              <a:t> </a:t>
            </a:r>
          </a:p>
          <a:p>
            <a:pPr marL="0" indent="0">
              <a:buNone/>
            </a:pPr>
            <a:endParaRPr lang="en-US" dirty="0"/>
          </a:p>
        </p:txBody>
      </p:sp>
      <p:sp>
        <p:nvSpPr>
          <p:cNvPr id="4" name="Slide Number Placeholder 3">
            <a:extLst>
              <a:ext uri="{FF2B5EF4-FFF2-40B4-BE49-F238E27FC236}">
                <a16:creationId xmlns:a16="http://schemas.microsoft.com/office/drawing/2014/main" id="{D3C4FB0F-38F4-42AF-B18D-7B3BE962C2B0}"/>
              </a:ext>
            </a:extLst>
          </p:cNvPr>
          <p:cNvSpPr>
            <a:spLocks noGrp="1"/>
          </p:cNvSpPr>
          <p:nvPr>
            <p:ph type="sldNum" sz="quarter" idx="12"/>
          </p:nvPr>
        </p:nvSpPr>
        <p:spPr>
          <a:xfrm>
            <a:off x="9091182" y="6356350"/>
            <a:ext cx="1929384" cy="365125"/>
          </a:xfrm>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21</a:t>
            </a:fld>
            <a:endParaRPr lang="en-US">
              <a:solidFill>
                <a:schemeClr val="tx1">
                  <a:alpha val="80000"/>
                </a:schemeClr>
              </a:solidFill>
            </a:endParaRPr>
          </a:p>
        </p:txBody>
      </p:sp>
    </p:spTree>
    <p:extLst>
      <p:ext uri="{BB962C8B-B14F-4D97-AF65-F5344CB8AC3E}">
        <p14:creationId xmlns:p14="http://schemas.microsoft.com/office/powerpoint/2010/main" val="384224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C3392-6F47-4572-952C-32729413F854}"/>
              </a:ext>
            </a:extLst>
          </p:cNvPr>
          <p:cNvSpPr>
            <a:spLocks noGrp="1"/>
          </p:cNvSpPr>
          <p:nvPr>
            <p:ph type="title"/>
          </p:nvPr>
        </p:nvSpPr>
        <p:spPr>
          <a:xfrm>
            <a:off x="1653363" y="365760"/>
            <a:ext cx="9367203" cy="1188720"/>
          </a:xfrm>
        </p:spPr>
        <p:txBody>
          <a:bodyPr>
            <a:normAutofit/>
          </a:bodyPr>
          <a:lstStyle/>
          <a:p>
            <a:r>
              <a:rPr lang="en-US" dirty="0"/>
              <a:t>Review of Updated Data</a:t>
            </a:r>
          </a:p>
        </p:txBody>
      </p:sp>
      <p:sp>
        <p:nvSpPr>
          <p:cNvPr id="9"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1079A6D-F364-4509-8D9A-B0E3C220F9D5}"/>
              </a:ext>
            </a:extLst>
          </p:cNvPr>
          <p:cNvSpPr>
            <a:spLocks noGrp="1"/>
          </p:cNvSpPr>
          <p:nvPr>
            <p:ph idx="1"/>
          </p:nvPr>
        </p:nvSpPr>
        <p:spPr>
          <a:xfrm>
            <a:off x="1653363" y="2176272"/>
            <a:ext cx="9367204" cy="4041648"/>
          </a:xfrm>
        </p:spPr>
        <p:txBody>
          <a:bodyPr anchor="t">
            <a:normAutofit lnSpcReduction="10000"/>
          </a:bodyPr>
          <a:lstStyle/>
          <a:p>
            <a:pPr marL="0" marR="0" indent="0">
              <a:spcBef>
                <a:spcPts val="0"/>
              </a:spcBef>
              <a:spcAft>
                <a:spcPts val="0"/>
              </a:spcAft>
              <a:buNone/>
            </a:pPr>
            <a:r>
              <a:rPr lang="en-US" sz="2200" dirty="0">
                <a:effectLst/>
                <a:ea typeface="MS Mincho"/>
              </a:rPr>
              <a:t>The CDE will conduct the “Review of Updated Data” by reviewing a portion of the following school year’s Participation File to determine if the AU is correctly implementing the specific regulatory requirements related to Indicator 12. </a:t>
            </a:r>
          </a:p>
          <a:p>
            <a:pPr marL="0" marR="0" indent="0">
              <a:spcBef>
                <a:spcPts val="0"/>
              </a:spcBef>
              <a:spcAft>
                <a:spcPts val="0"/>
              </a:spcAft>
              <a:buNone/>
            </a:pPr>
            <a:endParaRPr lang="en-US" sz="2200" dirty="0">
              <a:ea typeface="MS Mincho"/>
            </a:endParaRPr>
          </a:p>
          <a:p>
            <a:pPr marL="0" marR="0" indent="0">
              <a:spcBef>
                <a:spcPts val="0"/>
              </a:spcBef>
              <a:spcAft>
                <a:spcPts val="0"/>
              </a:spcAft>
              <a:buNone/>
            </a:pPr>
            <a:r>
              <a:rPr lang="en-US" sz="2200" dirty="0">
                <a:effectLst/>
                <a:ea typeface="MS Mincho"/>
              </a:rPr>
              <a:t>Data fields related to Indicator 12:  </a:t>
            </a:r>
          </a:p>
          <a:p>
            <a:pPr lvl="1">
              <a:spcBef>
                <a:spcPts val="0"/>
              </a:spcBef>
            </a:pPr>
            <a:r>
              <a:rPr lang="en-US" dirty="0">
                <a:effectLst/>
                <a:ea typeface="MS Mincho"/>
              </a:rPr>
              <a:t>Date of referral from Part C</a:t>
            </a:r>
          </a:p>
          <a:p>
            <a:pPr lvl="1">
              <a:spcBef>
                <a:spcPts val="0"/>
              </a:spcBef>
            </a:pPr>
            <a:r>
              <a:rPr lang="en-US" dirty="0">
                <a:ea typeface="MS Mincho"/>
              </a:rPr>
              <a:t>Date of IEP eligibility meeting</a:t>
            </a:r>
            <a:endParaRPr lang="en-US" dirty="0">
              <a:effectLst/>
              <a:ea typeface="MS Mincho"/>
            </a:endParaRPr>
          </a:p>
          <a:p>
            <a:pPr lvl="1">
              <a:spcBef>
                <a:spcPts val="0"/>
              </a:spcBef>
            </a:pPr>
            <a:r>
              <a:rPr lang="en-US" dirty="0">
                <a:effectLst/>
                <a:ea typeface="MS Mincho"/>
              </a:rPr>
              <a:t>Date of IEP implementation</a:t>
            </a:r>
          </a:p>
          <a:p>
            <a:pPr lvl="1">
              <a:spcBef>
                <a:spcPts val="0"/>
              </a:spcBef>
            </a:pPr>
            <a:r>
              <a:rPr lang="en-US" dirty="0">
                <a:effectLst/>
                <a:ea typeface="MS Mincho"/>
              </a:rPr>
              <a:t>Reason for delay in eligibility determination and </a:t>
            </a:r>
            <a:r>
              <a:rPr lang="en-US" dirty="0">
                <a:ea typeface="MS Mincho"/>
              </a:rPr>
              <a:t>delay in IEP </a:t>
            </a:r>
            <a:r>
              <a:rPr lang="en-US" dirty="0">
                <a:effectLst/>
                <a:ea typeface="MS Mincho"/>
              </a:rPr>
              <a:t>implementation</a:t>
            </a:r>
          </a:p>
          <a:p>
            <a:pPr>
              <a:spcBef>
                <a:spcPts val="0"/>
              </a:spcBef>
            </a:pPr>
            <a:endParaRPr lang="en-US" sz="2200" dirty="0">
              <a:ea typeface="MS Mincho"/>
            </a:endParaRPr>
          </a:p>
          <a:p>
            <a:pPr marL="0" indent="0">
              <a:spcBef>
                <a:spcPts val="0"/>
              </a:spcBef>
              <a:buNone/>
            </a:pPr>
            <a:endParaRPr lang="en-US" sz="2000" dirty="0"/>
          </a:p>
          <a:p>
            <a:pPr marL="0" indent="0">
              <a:spcBef>
                <a:spcPts val="0"/>
              </a:spcBef>
              <a:buNone/>
            </a:pPr>
            <a:r>
              <a:rPr lang="en-US" sz="2000" dirty="0"/>
              <a:t>If the AU continues to report noncompliance for Indicator 12, additional monitoring activities may be required.  </a:t>
            </a:r>
          </a:p>
          <a:p>
            <a:pPr>
              <a:spcBef>
                <a:spcPts val="0"/>
              </a:spcBef>
            </a:pPr>
            <a:endParaRPr lang="en-US" sz="2200" dirty="0">
              <a:effectLst/>
              <a:latin typeface="Times New Roman" panose="02020603050405020304" pitchFamily="18" charset="0"/>
              <a:ea typeface="MS Mincho"/>
            </a:endParaRPr>
          </a:p>
          <a:p>
            <a:pPr marL="0" marR="0" indent="0">
              <a:spcBef>
                <a:spcPts val="0"/>
              </a:spcBef>
              <a:spcAft>
                <a:spcPts val="0"/>
              </a:spcAft>
              <a:buNone/>
            </a:pPr>
            <a:r>
              <a:rPr lang="en-US" sz="1800" dirty="0">
                <a:effectLst/>
                <a:latin typeface="Times New Roman" panose="02020603050405020304" pitchFamily="18" charset="0"/>
                <a:ea typeface="MS Mincho"/>
              </a:rPr>
              <a:t> </a:t>
            </a:r>
          </a:p>
          <a:p>
            <a:pPr marL="0" indent="0">
              <a:buNone/>
            </a:pPr>
            <a:endParaRPr lang="en-US" dirty="0"/>
          </a:p>
        </p:txBody>
      </p:sp>
      <p:sp>
        <p:nvSpPr>
          <p:cNvPr id="4" name="Slide Number Placeholder 3">
            <a:extLst>
              <a:ext uri="{FF2B5EF4-FFF2-40B4-BE49-F238E27FC236}">
                <a16:creationId xmlns:a16="http://schemas.microsoft.com/office/drawing/2014/main" id="{D3C4FB0F-38F4-42AF-B18D-7B3BE962C2B0}"/>
              </a:ext>
            </a:extLst>
          </p:cNvPr>
          <p:cNvSpPr>
            <a:spLocks noGrp="1"/>
          </p:cNvSpPr>
          <p:nvPr>
            <p:ph type="sldNum" sz="quarter" idx="12"/>
          </p:nvPr>
        </p:nvSpPr>
        <p:spPr>
          <a:xfrm>
            <a:off x="9091182" y="6356350"/>
            <a:ext cx="1929384" cy="365125"/>
          </a:xfrm>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22</a:t>
            </a:fld>
            <a:endParaRPr lang="en-US">
              <a:solidFill>
                <a:schemeClr val="tx1">
                  <a:alpha val="80000"/>
                </a:schemeClr>
              </a:solidFill>
            </a:endParaRPr>
          </a:p>
        </p:txBody>
      </p:sp>
    </p:spTree>
    <p:extLst>
      <p:ext uri="{BB962C8B-B14F-4D97-AF65-F5344CB8AC3E}">
        <p14:creationId xmlns:p14="http://schemas.microsoft.com/office/powerpoint/2010/main" val="1867091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B544B-CCFF-4EF7-B377-3BDADEDC59D4}"/>
              </a:ext>
            </a:extLst>
          </p:cNvPr>
          <p:cNvSpPr>
            <a:spLocks noGrp="1"/>
          </p:cNvSpPr>
          <p:nvPr>
            <p:ph type="title"/>
          </p:nvPr>
        </p:nvSpPr>
        <p:spPr>
          <a:xfrm>
            <a:off x="6072445" y="3640254"/>
            <a:ext cx="5319433" cy="2076333"/>
          </a:xfrm>
        </p:spPr>
        <p:txBody>
          <a:bodyPr vert="horz" lIns="91440" tIns="45720" rIns="91440" bIns="45720" rtlCol="0" anchor="t">
            <a:normAutofit/>
          </a:bodyPr>
          <a:lstStyle/>
          <a:p>
            <a:r>
              <a:rPr lang="en-US" sz="4800" kern="1200" dirty="0">
                <a:latin typeface="+mj-lt"/>
                <a:ea typeface="+mj-ea"/>
                <a:cs typeface="+mj-cs"/>
              </a:rPr>
              <a:t>Questions</a:t>
            </a:r>
          </a:p>
        </p:txBody>
      </p:sp>
      <p:sp>
        <p:nvSpPr>
          <p:cNvPr id="13" name="Freeform: Shape 12">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Graphic 7" descr="Help">
            <a:extLst>
              <a:ext uri="{FF2B5EF4-FFF2-40B4-BE49-F238E27FC236}">
                <a16:creationId xmlns:a16="http://schemas.microsoft.com/office/drawing/2014/main" id="{9DA3C51B-D84A-4C77-9576-F068EBCF8B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941" y="1301551"/>
            <a:ext cx="3440610" cy="3440610"/>
          </a:xfrm>
          <a:prstGeom prst="rect">
            <a:avLst/>
          </a:prstGeom>
        </p:spPr>
      </p:pic>
      <p:sp>
        <p:nvSpPr>
          <p:cNvPr id="4" name="Slide Number Placeholder 3">
            <a:extLst>
              <a:ext uri="{FF2B5EF4-FFF2-40B4-BE49-F238E27FC236}">
                <a16:creationId xmlns:a16="http://schemas.microsoft.com/office/drawing/2014/main" id="{8353907D-126C-430D-9544-B895351E0FCA}"/>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C479D5F6-EDCB-402A-AC08-4943A1820E8F}" type="slidenum">
              <a:rPr lang="en-US" sz="1500">
                <a:solidFill>
                  <a:schemeClr val="tx1"/>
                </a:solidFill>
              </a:rPr>
              <a:pPr algn="ctr">
                <a:spcAft>
                  <a:spcPts val="600"/>
                </a:spcAft>
              </a:pPr>
              <a:t>23</a:t>
            </a:fld>
            <a:endParaRPr lang="en-US" sz="1500">
              <a:solidFill>
                <a:schemeClr val="tx1"/>
              </a:solidFill>
            </a:endParaRPr>
          </a:p>
        </p:txBody>
      </p:sp>
    </p:spTree>
    <p:extLst>
      <p:ext uri="{BB962C8B-B14F-4D97-AF65-F5344CB8AC3E}">
        <p14:creationId xmlns:p14="http://schemas.microsoft.com/office/powerpoint/2010/main" val="18705396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ESSU Contact Information	</a:t>
            </a:r>
          </a:p>
        </p:txBody>
      </p:sp>
      <p:sp>
        <p:nvSpPr>
          <p:cNvPr id="2" name="Content Placeholder 1"/>
          <p:cNvSpPr>
            <a:spLocks noGrp="1"/>
          </p:cNvSpPr>
          <p:nvPr>
            <p:ph sz="half" idx="1"/>
          </p:nvPr>
        </p:nvSpPr>
        <p:spPr/>
        <p:txBody>
          <a:bodyPr/>
          <a:lstStyle/>
          <a:p>
            <a:pPr marL="0" indent="0" algn="ctr">
              <a:buNone/>
            </a:pPr>
            <a:r>
              <a:rPr lang="en-US" dirty="0"/>
              <a:t>Indicator 12	</a:t>
            </a:r>
          </a:p>
          <a:p>
            <a:pPr marL="0" indent="0">
              <a:buNone/>
            </a:pPr>
            <a:endParaRPr lang="en-US" dirty="0"/>
          </a:p>
          <a:p>
            <a:pPr marL="0" indent="0" algn="ctr">
              <a:buNone/>
            </a:pPr>
            <a:r>
              <a:rPr lang="en-US" dirty="0"/>
              <a:t>Gloria Durosko</a:t>
            </a:r>
          </a:p>
          <a:p>
            <a:pPr marL="0" indent="0" algn="ctr">
              <a:buNone/>
            </a:pPr>
            <a:r>
              <a:rPr lang="en-US" dirty="0"/>
              <a:t>Data and General Supervision Liaison</a:t>
            </a:r>
          </a:p>
          <a:p>
            <a:pPr marL="0" indent="0" algn="ctr">
              <a:buNone/>
            </a:pPr>
            <a:r>
              <a:rPr lang="en-US" dirty="0">
                <a:hlinkClick r:id="rId2"/>
              </a:rPr>
              <a:t>Durosko_g@cde.state.co.us</a:t>
            </a:r>
            <a:endParaRPr lang="en-US" dirty="0"/>
          </a:p>
          <a:p>
            <a:pPr marL="0" indent="0" algn="ctr">
              <a:buNone/>
            </a:pPr>
            <a:endParaRPr lang="en-US" dirty="0"/>
          </a:p>
        </p:txBody>
      </p:sp>
      <p:sp>
        <p:nvSpPr>
          <p:cNvPr id="3" name="Content Placeholder 2"/>
          <p:cNvSpPr>
            <a:spLocks noGrp="1"/>
          </p:cNvSpPr>
          <p:nvPr>
            <p:ph sz="half" idx="2"/>
          </p:nvPr>
        </p:nvSpPr>
        <p:spPr/>
        <p:txBody>
          <a:bodyPr/>
          <a:lstStyle/>
          <a:p>
            <a:pPr marL="0" indent="0" algn="ctr">
              <a:buNone/>
            </a:pPr>
            <a:r>
              <a:rPr lang="en-US" dirty="0"/>
              <a:t>Data Pipeline and Participation File</a:t>
            </a:r>
          </a:p>
          <a:p>
            <a:pPr marL="0" indent="0" algn="ctr">
              <a:buNone/>
            </a:pPr>
            <a:endParaRPr lang="en-US" dirty="0"/>
          </a:p>
          <a:p>
            <a:pPr marL="0" indent="0" algn="ctr">
              <a:buNone/>
            </a:pPr>
            <a:r>
              <a:rPr lang="en-US" dirty="0"/>
              <a:t>Orla Bolger</a:t>
            </a:r>
          </a:p>
          <a:p>
            <a:pPr marL="0" indent="0" algn="ctr">
              <a:buNone/>
            </a:pPr>
            <a:r>
              <a:rPr lang="en-US" dirty="0"/>
              <a:t>Senior Consultant, Data Team</a:t>
            </a:r>
          </a:p>
          <a:p>
            <a:pPr marL="0" indent="0" algn="ctr">
              <a:buNone/>
            </a:pPr>
            <a:r>
              <a:rPr lang="en-US" dirty="0"/>
              <a:t>State Collections, Data Pipeline, Data Inquiries</a:t>
            </a:r>
          </a:p>
          <a:p>
            <a:pPr marL="0" indent="0" algn="ctr">
              <a:buNone/>
            </a:pPr>
            <a:r>
              <a:rPr lang="en-US" dirty="0">
                <a:hlinkClick r:id="rId3"/>
              </a:rPr>
              <a:t>Bolger_o@cde.state.co.us</a:t>
            </a:r>
            <a:endParaRPr lang="en-US" dirty="0"/>
          </a:p>
          <a:p>
            <a:pPr marL="0" indent="0" algn="ctr">
              <a:buNone/>
            </a:pPr>
            <a:endParaRPr lang="en-US" dirty="0"/>
          </a:p>
        </p:txBody>
      </p:sp>
      <p:pic>
        <p:nvPicPr>
          <p:cNvPr id="9" name="Picture 8">
            <a:extLst>
              <a:ext uri="{FF2B5EF4-FFF2-40B4-BE49-F238E27FC236}">
                <a16:creationId xmlns:a16="http://schemas.microsoft.com/office/drawing/2014/main" id="{90075D71-05E9-413D-B5D1-7285FCAE15F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175632" y="4078941"/>
            <a:ext cx="4480702" cy="2207580"/>
          </a:xfrm>
          <a:prstGeom prst="rect">
            <a:avLst/>
          </a:prstGeom>
        </p:spPr>
      </p:pic>
      <p:sp>
        <p:nvSpPr>
          <p:cNvPr id="10" name="TextBox 9">
            <a:extLst>
              <a:ext uri="{FF2B5EF4-FFF2-40B4-BE49-F238E27FC236}">
                <a16:creationId xmlns:a16="http://schemas.microsoft.com/office/drawing/2014/main" id="{DCFA21A8-8DA2-435C-8FD6-F5DE98BDD402}"/>
              </a:ext>
            </a:extLst>
          </p:cNvPr>
          <p:cNvSpPr txBox="1"/>
          <p:nvPr/>
        </p:nvSpPr>
        <p:spPr>
          <a:xfrm>
            <a:off x="1175632" y="6404543"/>
            <a:ext cx="2048831" cy="369332"/>
          </a:xfrm>
          <a:prstGeom prst="rect">
            <a:avLst/>
          </a:prstGeom>
          <a:noFill/>
        </p:spPr>
        <p:txBody>
          <a:bodyPr wrap="square" rtlCol="0">
            <a:spAutoFit/>
          </a:bodyPr>
          <a:lstStyle/>
          <a:p>
            <a:r>
              <a:rPr lang="en-US" sz="900">
                <a:hlinkClick r:id="rId5" tooltip="https://www.flickr.com/photos/94270836@N04/8602295011"/>
              </a:rPr>
              <a:t>This Photo</a:t>
            </a:r>
            <a:r>
              <a:rPr lang="en-US" sz="900"/>
              <a:t> by Unknown Author is licensed under </a:t>
            </a:r>
            <a:r>
              <a:rPr lang="en-US" sz="900">
                <a:hlinkClick r:id="rId6" tooltip="https://creativecommons.org/licenses/by-sa/3.0/"/>
              </a:rPr>
              <a:t>CC BY-SA</a:t>
            </a:r>
            <a:endParaRPr lang="en-US" sz="900"/>
          </a:p>
        </p:txBody>
      </p:sp>
      <p:sp>
        <p:nvSpPr>
          <p:cNvPr id="4" name="Slide Number Placeholder 3"/>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845364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D434F-67B0-42A1-A7C8-784659272DB5}"/>
              </a:ext>
            </a:extLst>
          </p:cNvPr>
          <p:cNvSpPr>
            <a:spLocks noGrp="1"/>
          </p:cNvSpPr>
          <p:nvPr>
            <p:ph type="title"/>
          </p:nvPr>
        </p:nvSpPr>
        <p:spPr>
          <a:xfrm>
            <a:off x="5324227" y="309096"/>
            <a:ext cx="4668257" cy="1325563"/>
          </a:xfrm>
        </p:spPr>
        <p:txBody>
          <a:bodyPr>
            <a:normAutofit/>
          </a:bodyPr>
          <a:lstStyle/>
          <a:p>
            <a:r>
              <a:rPr lang="en-US" dirty="0"/>
              <a:t>Importance of Indicator 12</a:t>
            </a:r>
            <a:br>
              <a:rPr lang="en-US" dirty="0"/>
            </a:br>
            <a:endParaRPr lang="en-US" dirty="0"/>
          </a:p>
        </p:txBody>
      </p:sp>
      <p:sp>
        <p:nvSpPr>
          <p:cNvPr id="64" name="Freeform: Shape 63">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59CD3670-8718-4D18-BD94-EB32CC207D6E}"/>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244" r="19003" b="-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Picture 4">
            <a:extLst>
              <a:ext uri="{FF2B5EF4-FFF2-40B4-BE49-F238E27FC236}">
                <a16:creationId xmlns:a16="http://schemas.microsoft.com/office/drawing/2014/main" id="{6515A131-7771-4190-AD2C-C1856F5696A9}"/>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207" r="19505" b="-3"/>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9" name="Picture 8">
            <a:extLst>
              <a:ext uri="{FF2B5EF4-FFF2-40B4-BE49-F238E27FC236}">
                <a16:creationId xmlns:a16="http://schemas.microsoft.com/office/drawing/2014/main" id="{2C2CAF1B-503C-4EDB-8D04-1D1486655A62}"/>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7211" r="9470" b="4"/>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17" name="Content Placeholder 16">
            <a:extLst>
              <a:ext uri="{FF2B5EF4-FFF2-40B4-BE49-F238E27FC236}">
                <a16:creationId xmlns:a16="http://schemas.microsoft.com/office/drawing/2014/main" id="{4B1E97D7-70EA-4A94-B7ED-43BC2E9D1710}"/>
              </a:ext>
            </a:extLst>
          </p:cNvPr>
          <p:cNvSpPr>
            <a:spLocks noGrp="1"/>
          </p:cNvSpPr>
          <p:nvPr>
            <p:ph idx="1"/>
          </p:nvPr>
        </p:nvSpPr>
        <p:spPr>
          <a:xfrm>
            <a:off x="6824059" y="2027324"/>
            <a:ext cx="4668256" cy="3181684"/>
          </a:xfrm>
        </p:spPr>
        <p:txBody>
          <a:bodyPr anchor="t">
            <a:normAutofit/>
          </a:bodyPr>
          <a:lstStyle/>
          <a:p>
            <a:pPr marL="0" indent="0">
              <a:buNone/>
            </a:pPr>
            <a:r>
              <a:rPr lang="en-US" sz="1800" dirty="0"/>
              <a:t>Critical step in ensuring that we fulfill the purpose and spirit of IDEA for our youngest children.</a:t>
            </a:r>
          </a:p>
          <a:p>
            <a:pPr marL="0" indent="0">
              <a:buNone/>
            </a:pPr>
            <a:endParaRPr lang="en-US" sz="1800" dirty="0"/>
          </a:p>
          <a:p>
            <a:pPr marL="0" indent="0">
              <a:spcBef>
                <a:spcPts val="0"/>
              </a:spcBef>
              <a:buNone/>
            </a:pPr>
            <a:r>
              <a:rPr lang="en-US" sz="1800" i="1" dirty="0">
                <a:effectLst/>
                <a:latin typeface="Calibri" panose="020F0502020204030204" pitchFamily="34" charset="0"/>
                <a:ea typeface="Calibri" panose="020F0502020204030204" pitchFamily="34" charset="0"/>
                <a:cs typeface="Calibri" panose="020F0502020204030204" pitchFamily="34" charset="0"/>
              </a:rPr>
              <a:t>To ensure that all children with disabilities have available to them a free appropriate public education that emphasizes special education and related services designed to meet their unique needs and . . . </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b="1" i="1" dirty="0"/>
              <a:t>Prepare them for further education, employment, and independent living.</a:t>
            </a:r>
          </a:p>
          <a:p>
            <a:pPr marL="0" indent="0">
              <a:buNone/>
            </a:pPr>
            <a:r>
              <a:rPr lang="en-US" sz="1800" b="1" dirty="0">
                <a:latin typeface="Calibri" panose="020F0502020204030204" pitchFamily="34" charset="0"/>
                <a:ea typeface="Calibri" panose="020F0502020204030204" pitchFamily="34" charset="0"/>
                <a:cs typeface="Calibri" panose="020F0502020204030204" pitchFamily="34" charset="0"/>
              </a:rPr>
              <a:t>§ 300.1 Purposes</a:t>
            </a:r>
            <a:r>
              <a:rPr lang="en-US" sz="1800" b="1" dirty="0"/>
              <a:t> </a:t>
            </a:r>
          </a:p>
        </p:txBody>
      </p:sp>
      <p:sp>
        <p:nvSpPr>
          <p:cNvPr id="7" name="TextBox 6">
            <a:extLst>
              <a:ext uri="{FF2B5EF4-FFF2-40B4-BE49-F238E27FC236}">
                <a16:creationId xmlns:a16="http://schemas.microsoft.com/office/drawing/2014/main" id="{EEE5C286-7354-4B37-83B7-26B0D68863C5}"/>
              </a:ext>
            </a:extLst>
          </p:cNvPr>
          <p:cNvSpPr txBox="1"/>
          <p:nvPr/>
        </p:nvSpPr>
        <p:spPr>
          <a:xfrm>
            <a:off x="10005184" y="687070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flickr.com/photos/dcya/846438112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10" name="TextBox 9">
            <a:extLst>
              <a:ext uri="{FF2B5EF4-FFF2-40B4-BE49-F238E27FC236}">
                <a16:creationId xmlns:a16="http://schemas.microsoft.com/office/drawing/2014/main" id="{E00A7696-C44C-41B8-A78A-FB138C4B49EA}"/>
              </a:ext>
            </a:extLst>
          </p:cNvPr>
          <p:cNvSpPr txBox="1"/>
          <p:nvPr/>
        </p:nvSpPr>
        <p:spPr>
          <a:xfrm>
            <a:off x="7805668" y="6870700"/>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s://calicospanish.com/make-your-classroom-green-how-to-effectively-recycle-vocabular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
        <p:nvSpPr>
          <p:cNvPr id="8" name="TextBox 7">
            <a:extLst>
              <a:ext uri="{FF2B5EF4-FFF2-40B4-BE49-F238E27FC236}">
                <a16:creationId xmlns:a16="http://schemas.microsoft.com/office/drawing/2014/main" id="{A3479F9C-6A63-47C5-B86C-920E184FAB7E}"/>
              </a:ext>
            </a:extLst>
          </p:cNvPr>
          <p:cNvSpPr txBox="1"/>
          <p:nvPr/>
        </p:nvSpPr>
        <p:spPr>
          <a:xfrm>
            <a:off x="5333641" y="6870700"/>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s://news.schoolsdo.org/2018/01/diversity-inclusion-reduce-delinquent-behavio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
        <p:nvSpPr>
          <p:cNvPr id="4" name="Slide Number Placeholder 3">
            <a:extLst>
              <a:ext uri="{FF2B5EF4-FFF2-40B4-BE49-F238E27FC236}">
                <a16:creationId xmlns:a16="http://schemas.microsoft.com/office/drawing/2014/main" id="{AAE6EF4F-5D26-4690-87E1-B3CF7492F36F}"/>
              </a:ext>
            </a:extLst>
          </p:cNvPr>
          <p:cNvSpPr>
            <a:spLocks noGrp="1"/>
          </p:cNvSpPr>
          <p:nvPr>
            <p:ph type="sldNum" sz="quarter" idx="12"/>
          </p:nvPr>
        </p:nvSpPr>
        <p:spPr>
          <a:xfrm>
            <a:off x="11000232" y="599325"/>
            <a:ext cx="548640" cy="548640"/>
          </a:xfrm>
          <a:prstGeom prst="ellipse">
            <a:avLst/>
          </a:prstGeom>
          <a:solidFill>
            <a:srgbClr val="693F60"/>
          </a:solidFill>
        </p:spPr>
        <p:txBody>
          <a:bodyPr anchor="ctr">
            <a:normAutofit/>
          </a:bodyPr>
          <a:lstStyle/>
          <a:p>
            <a:pPr algn="ctr">
              <a:spcAft>
                <a:spcPts val="600"/>
              </a:spcAft>
            </a:pPr>
            <a:fld id="{C479D5F6-EDCB-402A-AC08-4943A1820E8F}" type="slidenum">
              <a:rPr lang="en-US" sz="1500">
                <a:solidFill>
                  <a:srgbClr val="FFFFFF"/>
                </a:solidFill>
              </a:rPr>
              <a:pPr algn="ctr">
                <a:spcAft>
                  <a:spcPts val="600"/>
                </a:spcAft>
              </a:pPr>
              <a:t>3</a:t>
            </a:fld>
            <a:endParaRPr lang="en-US" sz="1500">
              <a:solidFill>
                <a:srgbClr val="FFFFFF"/>
              </a:solidFill>
            </a:endParaRPr>
          </a:p>
        </p:txBody>
      </p:sp>
    </p:spTree>
    <p:extLst>
      <p:ext uri="{BB962C8B-B14F-4D97-AF65-F5344CB8AC3E}">
        <p14:creationId xmlns:p14="http://schemas.microsoft.com/office/powerpoint/2010/main" val="175733213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5875" y="284665"/>
            <a:ext cx="5006336" cy="1325563"/>
          </a:xfrm>
        </p:spPr>
        <p:txBody>
          <a:bodyPr>
            <a:normAutofit/>
          </a:bodyPr>
          <a:lstStyle/>
          <a:p>
            <a:r>
              <a:rPr lang="en-US" dirty="0"/>
              <a:t>What does Indicator 12 measure?</a:t>
            </a:r>
          </a:p>
        </p:txBody>
      </p:sp>
      <p:sp>
        <p:nvSpPr>
          <p:cNvPr id="125" name="Freeform: Shape 124">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0FB202D0-1040-4CAC-A9DD-0C004603A5F7}"/>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59" r="-1"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4" name="Slide Number Placeholder 3"/>
          <p:cNvSpPr>
            <a:spLocks noGrp="1"/>
          </p:cNvSpPr>
          <p:nvPr>
            <p:ph type="sldNum" sz="quarter" idx="12"/>
          </p:nvPr>
        </p:nvSpPr>
        <p:spPr>
          <a:xfrm>
            <a:off x="11000232" y="599325"/>
            <a:ext cx="548640" cy="548640"/>
          </a:xfrm>
          <a:prstGeom prst="ellipse">
            <a:avLst/>
          </a:prstGeom>
          <a:solidFill>
            <a:srgbClr val="1D5415"/>
          </a:solidFill>
        </p:spPr>
        <p:txBody>
          <a:bodyPr anchor="ctr">
            <a:normAutofit/>
          </a:bodyPr>
          <a:lstStyle/>
          <a:p>
            <a:pPr algn="ctr">
              <a:spcAft>
                <a:spcPts val="600"/>
              </a:spcAft>
            </a:pPr>
            <a:fld id="{C479D5F6-EDCB-402A-AC08-4943A1820E8F}" type="slidenum">
              <a:rPr lang="en-US" sz="1500">
                <a:solidFill>
                  <a:srgbClr val="FFFFFF"/>
                </a:solidFill>
              </a:rPr>
              <a:pPr algn="ctr">
                <a:spcAft>
                  <a:spcPts val="600"/>
                </a:spcAft>
              </a:pPr>
              <a:t>4</a:t>
            </a:fld>
            <a:endParaRPr lang="en-US" sz="1500">
              <a:solidFill>
                <a:srgbClr val="FFFFFF"/>
              </a:solidFill>
            </a:endParaRPr>
          </a:p>
        </p:txBody>
      </p:sp>
      <p:sp>
        <p:nvSpPr>
          <p:cNvPr id="3" name="Content Placeholder 2"/>
          <p:cNvSpPr>
            <a:spLocks noGrp="1"/>
          </p:cNvSpPr>
          <p:nvPr>
            <p:ph idx="1"/>
          </p:nvPr>
        </p:nvSpPr>
        <p:spPr>
          <a:xfrm>
            <a:off x="6311153" y="2149312"/>
            <a:ext cx="5593976" cy="3418078"/>
          </a:xfrm>
        </p:spPr>
        <p:txBody>
          <a:bodyPr anchor="t">
            <a:normAutofit/>
          </a:bodyPr>
          <a:lstStyle/>
          <a:p>
            <a:pPr marL="0" indent="0">
              <a:buNone/>
            </a:pPr>
            <a:r>
              <a:rPr lang="en-US" dirty="0"/>
              <a:t>Indicator 12 measures the percent of children referred by Part C prior to age 3 who are found eligible for Part B, and who have an IEP developed and implemented by their third birthdays.</a:t>
            </a:r>
          </a:p>
          <a:p>
            <a:pPr marL="0" indent="0" algn="ctr">
              <a:buNone/>
            </a:pPr>
            <a:r>
              <a:rPr lang="en-US"/>
              <a:t>§</a:t>
            </a:r>
            <a:r>
              <a:rPr lang="en-US" dirty="0"/>
              <a:t>300.301(d)</a:t>
            </a:r>
          </a:p>
          <a:p>
            <a:pPr marL="0" indent="0">
              <a:buNone/>
            </a:pPr>
            <a:endParaRPr lang="en-US" dirty="0"/>
          </a:p>
          <a:p>
            <a:pPr marL="0" indent="0">
              <a:buNone/>
            </a:pPr>
            <a:r>
              <a:rPr lang="en-US" dirty="0"/>
              <a:t>Target for this indicator is 100% compliance.</a:t>
            </a:r>
          </a:p>
          <a:p>
            <a:pPr marL="0" indent="0">
              <a:buNone/>
            </a:pPr>
            <a:endParaRPr lang="en-US" sz="1800" dirty="0"/>
          </a:p>
        </p:txBody>
      </p:sp>
      <p:sp>
        <p:nvSpPr>
          <p:cNvPr id="7" name="TextBox 6">
            <a:extLst>
              <a:ext uri="{FF2B5EF4-FFF2-40B4-BE49-F238E27FC236}">
                <a16:creationId xmlns:a16="http://schemas.microsoft.com/office/drawing/2014/main" id="{FE461763-2A58-4DB4-9845-39258219D009}"/>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journeytothepastblog.com/2013/05/cutie-pie-is-thre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427509950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653363" y="365760"/>
            <a:ext cx="9367203" cy="1188720"/>
          </a:xfrm>
        </p:spPr>
        <p:txBody>
          <a:bodyPr>
            <a:normAutofit/>
          </a:bodyPr>
          <a:lstStyle/>
          <a:p>
            <a:r>
              <a:rPr lang="en-US" dirty="0"/>
              <a:t>How is compliance determined?</a:t>
            </a:r>
          </a:p>
        </p:txBody>
      </p:sp>
      <p:sp>
        <p:nvSpPr>
          <p:cNvPr id="14"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1653363" y="2176272"/>
            <a:ext cx="9367204" cy="4041648"/>
          </a:xfrm>
        </p:spPr>
        <p:txBody>
          <a:bodyPr anchor="t">
            <a:normAutofit fontScale="92500" lnSpcReduction="10000"/>
          </a:bodyPr>
          <a:lstStyle/>
          <a:p>
            <a:pPr marL="0" indent="0">
              <a:buNone/>
            </a:pPr>
            <a:r>
              <a:rPr lang="en-US" u="sng" dirty="0"/>
              <a:t>AU Data Submission</a:t>
            </a:r>
          </a:p>
          <a:p>
            <a:r>
              <a:rPr lang="en-US" dirty="0"/>
              <a:t>Data source – Special Education End of Year (SPED EOY) Data Collection</a:t>
            </a:r>
          </a:p>
          <a:p>
            <a:pPr lvl="1">
              <a:spcBef>
                <a:spcPts val="0"/>
              </a:spcBef>
            </a:pPr>
            <a:r>
              <a:rPr lang="en-US" sz="1800" dirty="0">
                <a:effectLst/>
                <a:ea typeface="MS Mincho"/>
              </a:rPr>
              <a:t>Date of referral from Part C</a:t>
            </a:r>
          </a:p>
          <a:p>
            <a:pPr lvl="1">
              <a:spcBef>
                <a:spcPts val="0"/>
              </a:spcBef>
            </a:pPr>
            <a:r>
              <a:rPr lang="en-US" sz="1800" dirty="0">
                <a:ea typeface="MS Mincho"/>
              </a:rPr>
              <a:t>Date of IEP eligibility meeting</a:t>
            </a:r>
            <a:endParaRPr lang="en-US" sz="1800" dirty="0">
              <a:effectLst/>
              <a:ea typeface="MS Mincho"/>
            </a:endParaRPr>
          </a:p>
          <a:p>
            <a:pPr lvl="1">
              <a:spcBef>
                <a:spcPts val="0"/>
              </a:spcBef>
            </a:pPr>
            <a:r>
              <a:rPr lang="en-US" sz="1800" dirty="0">
                <a:effectLst/>
                <a:ea typeface="MS Mincho"/>
              </a:rPr>
              <a:t>Date of IEP implementation</a:t>
            </a:r>
          </a:p>
          <a:p>
            <a:pPr lvl="1">
              <a:spcBef>
                <a:spcPts val="0"/>
              </a:spcBef>
            </a:pPr>
            <a:r>
              <a:rPr lang="en-US" sz="1800" dirty="0">
                <a:effectLst/>
                <a:ea typeface="MS Mincho"/>
              </a:rPr>
              <a:t>Reason for delay in eligibility determination and </a:t>
            </a:r>
            <a:r>
              <a:rPr lang="en-US" sz="1800" dirty="0">
                <a:ea typeface="MS Mincho"/>
              </a:rPr>
              <a:t>delay in IEP </a:t>
            </a:r>
            <a:r>
              <a:rPr lang="en-US" sz="1800" dirty="0">
                <a:effectLst/>
                <a:ea typeface="MS Mincho"/>
              </a:rPr>
              <a:t>implementation</a:t>
            </a:r>
          </a:p>
          <a:p>
            <a:pPr lvl="1">
              <a:spcBef>
                <a:spcPts val="0"/>
              </a:spcBef>
            </a:pPr>
            <a:endParaRPr lang="en-US" sz="1800" dirty="0">
              <a:ea typeface="MS Mincho"/>
            </a:endParaRPr>
          </a:p>
          <a:p>
            <a:pPr>
              <a:spcBef>
                <a:spcPts val="0"/>
              </a:spcBef>
            </a:pPr>
            <a:r>
              <a:rPr lang="en-US" dirty="0"/>
              <a:t>Date range – July 1 – June 30</a:t>
            </a:r>
          </a:p>
          <a:p>
            <a:r>
              <a:rPr lang="en-US" dirty="0"/>
              <a:t>Closing date of AU data submission –October</a:t>
            </a:r>
          </a:p>
          <a:p>
            <a:pPr marL="0" indent="0">
              <a:buNone/>
            </a:pPr>
            <a:r>
              <a:rPr lang="en-US" u="sng" dirty="0"/>
              <a:t>CDE Data Analysis</a:t>
            </a:r>
          </a:p>
          <a:p>
            <a:r>
              <a:rPr lang="en-US" dirty="0">
                <a:solidFill>
                  <a:srgbClr val="000000"/>
                </a:solidFill>
                <a:effectLst/>
                <a:ea typeface="Times New Roman" panose="02020603050405020304" pitchFamily="18" charset="0"/>
              </a:rPr>
              <a:t>Extracts only students who were referred by Part C prior to age 3</a:t>
            </a:r>
          </a:p>
          <a:p>
            <a:r>
              <a:rPr lang="en-US" dirty="0">
                <a:solidFill>
                  <a:srgbClr val="000000"/>
                </a:solidFill>
                <a:effectLst/>
                <a:ea typeface="Times New Roman" panose="02020603050405020304" pitchFamily="18" charset="0"/>
              </a:rPr>
              <a:t>Calculates the % of students who were found eligible for Part B and who have an IEP developed and implemented by their third birthdays</a:t>
            </a:r>
            <a:endParaRPr lang="en-US" sz="3200" dirty="0"/>
          </a:p>
          <a:p>
            <a:endParaRPr lang="en-US" sz="2000" dirty="0"/>
          </a:p>
          <a:p>
            <a:pPr lvl="1"/>
            <a:endParaRPr lang="en-US" sz="2200" dirty="0"/>
          </a:p>
          <a:p>
            <a:pPr lvl="1"/>
            <a:endParaRPr lang="en-US" sz="2200" dirty="0"/>
          </a:p>
          <a:p>
            <a:pPr lvl="1"/>
            <a:endParaRPr lang="en-US" sz="2200" dirty="0"/>
          </a:p>
          <a:p>
            <a:pPr lvl="1"/>
            <a:endParaRPr lang="en-US" sz="1900" dirty="0"/>
          </a:p>
        </p:txBody>
      </p:sp>
      <p:sp>
        <p:nvSpPr>
          <p:cNvPr id="4" name="Slide Number Placeholder 3">
            <a:extLst>
              <a:ext uri="{FF2B5EF4-FFF2-40B4-BE49-F238E27FC236}">
                <a16:creationId xmlns:a16="http://schemas.microsoft.com/office/drawing/2014/main" id="{ECD3BBB1-04C0-46AC-9566-DFCB70DDB2F6}"/>
              </a:ext>
            </a:extLst>
          </p:cNvPr>
          <p:cNvSpPr>
            <a:spLocks noGrp="1"/>
          </p:cNvSpPr>
          <p:nvPr>
            <p:ph type="sldNum" sz="quarter" idx="12"/>
          </p:nvPr>
        </p:nvSpPr>
        <p:spPr>
          <a:xfrm>
            <a:off x="9091182" y="6356350"/>
            <a:ext cx="1929384" cy="365125"/>
          </a:xfrm>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5</a:t>
            </a:fld>
            <a:endParaRPr lang="en-US">
              <a:solidFill>
                <a:schemeClr val="tx1">
                  <a:alpha val="80000"/>
                </a:schemeClr>
              </a:solidFill>
            </a:endParaRPr>
          </a:p>
        </p:txBody>
      </p:sp>
    </p:spTree>
    <p:extLst>
      <p:ext uri="{BB962C8B-B14F-4D97-AF65-F5344CB8AC3E}">
        <p14:creationId xmlns:p14="http://schemas.microsoft.com/office/powerpoint/2010/main" val="387296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69AB-FEDF-4B65-BC83-C2A2D92DC884}"/>
              </a:ext>
            </a:extLst>
          </p:cNvPr>
          <p:cNvSpPr>
            <a:spLocks noGrp="1"/>
          </p:cNvSpPr>
          <p:nvPr>
            <p:ph type="title"/>
          </p:nvPr>
        </p:nvSpPr>
        <p:spPr>
          <a:xfrm>
            <a:off x="1653363" y="365760"/>
            <a:ext cx="9367203" cy="1188720"/>
          </a:xfrm>
        </p:spPr>
        <p:txBody>
          <a:bodyPr>
            <a:normAutofit/>
          </a:bodyPr>
          <a:lstStyle/>
          <a:p>
            <a:r>
              <a:rPr lang="en-US" dirty="0"/>
              <a:t>What counts as noncompliance?</a:t>
            </a:r>
          </a:p>
        </p:txBody>
      </p:sp>
      <p:sp>
        <p:nvSpPr>
          <p:cNvPr id="14" name="Freeform: Shape 8">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5">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0">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4706D67-03F7-4D8C-9433-60C5B726F30E}"/>
              </a:ext>
            </a:extLst>
          </p:cNvPr>
          <p:cNvSpPr>
            <a:spLocks noGrp="1"/>
          </p:cNvSpPr>
          <p:nvPr>
            <p:ph idx="1"/>
          </p:nvPr>
        </p:nvSpPr>
        <p:spPr>
          <a:xfrm>
            <a:off x="1653363" y="2176272"/>
            <a:ext cx="9367204" cy="4041648"/>
          </a:xfrm>
        </p:spPr>
        <p:txBody>
          <a:bodyPr anchor="t">
            <a:normAutofit/>
          </a:bodyPr>
          <a:lstStyle/>
          <a:p>
            <a:endParaRPr lang="en-US" sz="2000" dirty="0"/>
          </a:p>
          <a:p>
            <a:pPr marL="457200" lvl="1" indent="0">
              <a:buNone/>
            </a:pPr>
            <a:r>
              <a:rPr lang="en-US" sz="2200" dirty="0"/>
              <a:t>One or more students’ eligibilities for Part B were not determined and/or the IEP did not start by the third birthday with an </a:t>
            </a:r>
            <a:r>
              <a:rPr lang="en-US" sz="2200" b="1" u="sng" dirty="0"/>
              <a:t>invalid delay code</a:t>
            </a:r>
            <a:r>
              <a:rPr lang="en-US" sz="2200" dirty="0"/>
              <a:t>. </a:t>
            </a:r>
          </a:p>
          <a:p>
            <a:pPr lvl="1"/>
            <a:endParaRPr lang="en-US" sz="2200" dirty="0"/>
          </a:p>
          <a:p>
            <a:pPr marL="457200" lvl="1" indent="0">
              <a:buNone/>
            </a:pPr>
            <a:endParaRPr lang="en-US" sz="2200" dirty="0"/>
          </a:p>
          <a:p>
            <a:pPr marL="457200" lvl="1" indent="0">
              <a:buNone/>
            </a:pPr>
            <a:r>
              <a:rPr lang="en-US" sz="2200" dirty="0"/>
              <a:t>So, what can you do to ensure accurate reporting of any delay codes? . . . </a:t>
            </a:r>
          </a:p>
          <a:p>
            <a:pPr lvl="1"/>
            <a:endParaRPr lang="en-US" sz="2200" dirty="0"/>
          </a:p>
          <a:p>
            <a:pPr lvl="1"/>
            <a:endParaRPr lang="en-US" sz="2200" dirty="0"/>
          </a:p>
          <a:p>
            <a:pPr lvl="1"/>
            <a:endParaRPr lang="en-US" sz="1900" dirty="0"/>
          </a:p>
        </p:txBody>
      </p:sp>
      <p:sp>
        <p:nvSpPr>
          <p:cNvPr id="4" name="Slide Number Placeholder 3">
            <a:extLst>
              <a:ext uri="{FF2B5EF4-FFF2-40B4-BE49-F238E27FC236}">
                <a16:creationId xmlns:a16="http://schemas.microsoft.com/office/drawing/2014/main" id="{ECD3BBB1-04C0-46AC-9566-DFCB70DDB2F6}"/>
              </a:ext>
            </a:extLst>
          </p:cNvPr>
          <p:cNvSpPr>
            <a:spLocks noGrp="1"/>
          </p:cNvSpPr>
          <p:nvPr>
            <p:ph type="sldNum" sz="quarter" idx="12"/>
          </p:nvPr>
        </p:nvSpPr>
        <p:spPr>
          <a:xfrm>
            <a:off x="9091182" y="6356350"/>
            <a:ext cx="1929384" cy="365125"/>
          </a:xfrm>
        </p:spPr>
        <p:txBody>
          <a:bodyPr>
            <a:normAutofit/>
          </a:bodyPr>
          <a:lstStyle/>
          <a:p>
            <a:pPr>
              <a:spcAft>
                <a:spcPts val="600"/>
              </a:spcAft>
            </a:pPr>
            <a:fld id="{C479D5F6-EDCB-402A-AC08-4943A1820E8F}" type="slidenum">
              <a:rPr lang="en-US">
                <a:solidFill>
                  <a:schemeClr val="tx1">
                    <a:alpha val="80000"/>
                  </a:schemeClr>
                </a:solidFill>
              </a:rPr>
              <a:pPr>
                <a:spcAft>
                  <a:spcPts val="600"/>
                </a:spcAft>
              </a:pPr>
              <a:t>6</a:t>
            </a:fld>
            <a:endParaRPr lang="en-US">
              <a:solidFill>
                <a:schemeClr val="tx1">
                  <a:alpha val="80000"/>
                </a:schemeClr>
              </a:solidFill>
            </a:endParaRPr>
          </a:p>
        </p:txBody>
      </p:sp>
    </p:spTree>
    <p:extLst>
      <p:ext uri="{BB962C8B-B14F-4D97-AF65-F5344CB8AC3E}">
        <p14:creationId xmlns:p14="http://schemas.microsoft.com/office/powerpoint/2010/main" val="1174901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211580" y="201345"/>
            <a:ext cx="5609219" cy="1325563"/>
          </a:xfrm>
        </p:spPr>
        <p:txBody>
          <a:bodyPr>
            <a:normAutofit/>
          </a:bodyPr>
          <a:lstStyle/>
          <a:p>
            <a:r>
              <a:rPr lang="en-US" dirty="0"/>
              <a:t>Know the valid and invalid delay codes (01, 03, 45, &amp; 46)</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579120" y="1728254"/>
            <a:ext cx="5829429" cy="4292837"/>
          </a:xfrm>
        </p:spPr>
        <p:txBody>
          <a:bodyPr anchor="t">
            <a:normAutofit/>
          </a:bodyPr>
          <a:lstStyle/>
          <a:p>
            <a:pPr marL="0" indent="0">
              <a:buNone/>
            </a:pPr>
            <a:r>
              <a:rPr lang="en-US" sz="2000" u="sng" dirty="0"/>
              <a:t>Valid delay codes</a:t>
            </a:r>
          </a:p>
          <a:p>
            <a:r>
              <a:rPr lang="en-US" sz="1800" dirty="0"/>
              <a:t>01  Parent refused to provide consent or revoked consent during the process or child is never enrolled, process ended.</a:t>
            </a:r>
          </a:p>
          <a:p>
            <a:r>
              <a:rPr lang="en-US" sz="1800" dirty="0"/>
              <a:t>03  Deceased, process ended.</a:t>
            </a:r>
          </a:p>
          <a:p>
            <a:r>
              <a:rPr lang="en-US" sz="1800" dirty="0"/>
              <a:t>45  Parent repeatedly failed or refused to: produce child; give consent, respond to meeting requests; attend scheduled meetings. Includes delays due to illness and any requested delays from parent.</a:t>
            </a:r>
          </a:p>
          <a:p>
            <a:r>
              <a:rPr lang="en-US" sz="1800" dirty="0"/>
              <a:t>46  Student moved into district after process initiated in another district; current district is making sufficient progress to ensure a prompt completion of the initial referral process by the date which parent and the current district agree.</a:t>
            </a:r>
          </a:p>
          <a:p>
            <a:endParaRPr lang="en-US" sz="1800" dirty="0"/>
          </a:p>
          <a:p>
            <a:endParaRPr lang="en-US" sz="1800" dirty="0"/>
          </a:p>
          <a:p>
            <a:endParaRPr lang="en-US" sz="1700" dirty="0"/>
          </a:p>
        </p:txBody>
      </p:sp>
      <p:sp>
        <p:nvSpPr>
          <p:cNvPr id="24"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F03FB26-6B32-4804-BAC2-1948FF8406A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1000232" y="6108192"/>
            <a:ext cx="548640" cy="548640"/>
          </a:xfrm>
          <a:prstGeom prst="ellipse">
            <a:avLst/>
          </a:prstGeom>
          <a:solidFill>
            <a:srgbClr val="7F7F7F"/>
          </a:solidFill>
        </p:spPr>
        <p:txBody>
          <a:bodyPr anchor="ctr">
            <a:normAutofit/>
          </a:bodyPr>
          <a:lstStyle/>
          <a:p>
            <a:pPr algn="ctr">
              <a:spcAft>
                <a:spcPts val="600"/>
              </a:spcAft>
            </a:pPr>
            <a:fld id="{C479D5F6-EDCB-402A-AC08-4943A1820E8F}" type="slidenum">
              <a:rPr lang="en-US" sz="1500">
                <a:solidFill>
                  <a:schemeClr val="bg1"/>
                </a:solidFill>
              </a:rPr>
              <a:pPr algn="ctr">
                <a:spcAft>
                  <a:spcPts val="600"/>
                </a:spcAft>
              </a:pPr>
              <a:t>7</a:t>
            </a:fld>
            <a:endParaRPr lang="en-US" sz="1500">
              <a:solidFill>
                <a:schemeClr val="bg1"/>
              </a:solidFill>
            </a:endParaRPr>
          </a:p>
        </p:txBody>
      </p:sp>
      <p:sp>
        <p:nvSpPr>
          <p:cNvPr id="7" name="TextBox 6">
            <a:extLst>
              <a:ext uri="{FF2B5EF4-FFF2-40B4-BE49-F238E27FC236}">
                <a16:creationId xmlns:a16="http://schemas.microsoft.com/office/drawing/2014/main" id="{1F1BC7B5-C71B-4D5A-88F9-FC6BCCE6F6FD}"/>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34686104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1192307" y="133780"/>
            <a:ext cx="5988140" cy="1325563"/>
          </a:xfrm>
        </p:spPr>
        <p:txBody>
          <a:bodyPr>
            <a:normAutofit/>
          </a:bodyPr>
          <a:lstStyle/>
          <a:p>
            <a:r>
              <a:rPr lang="en-US" dirty="0"/>
              <a:t>Know the valid and invalid delay codes (47, 49, &amp; 56)</a:t>
            </a:r>
          </a:p>
        </p:txBody>
      </p:sp>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640080" y="1741040"/>
            <a:ext cx="5821680" cy="4097230"/>
          </a:xfrm>
        </p:spPr>
        <p:txBody>
          <a:bodyPr anchor="t">
            <a:normAutofit/>
          </a:bodyPr>
          <a:lstStyle/>
          <a:p>
            <a:pPr marL="0" indent="0">
              <a:buNone/>
            </a:pPr>
            <a:r>
              <a:rPr lang="en-US" sz="2000" u="sng" dirty="0"/>
              <a:t>Valid delay codes</a:t>
            </a:r>
          </a:p>
          <a:p>
            <a:r>
              <a:rPr lang="en-US" sz="1800" dirty="0"/>
              <a:t>47  Student moved out of district after the initial referral process initiated, process ended.</a:t>
            </a:r>
          </a:p>
          <a:p>
            <a:r>
              <a:rPr lang="en-US" sz="1800" dirty="0"/>
              <a:t>49  Child's 3rd birthday occurred over the summer, parents and district determined the date the IEP services will begin.</a:t>
            </a:r>
          </a:p>
          <a:p>
            <a:r>
              <a:rPr lang="en-US" sz="1800" dirty="0"/>
              <a:t>56  No educational disability suspected. Prior Written Notice issued.</a:t>
            </a:r>
          </a:p>
          <a:p>
            <a:endParaRPr lang="en-US" sz="1700" dirty="0"/>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F042F63A-BBD2-4DA5-838D-EB89CEF84E6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73" r="1515" b="-3"/>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1000232" y="6108192"/>
            <a:ext cx="548640" cy="548640"/>
          </a:xfrm>
          <a:prstGeom prst="ellipse">
            <a:avLst/>
          </a:prstGeom>
          <a:solidFill>
            <a:srgbClr val="7F7F7F"/>
          </a:solidFill>
        </p:spPr>
        <p:txBody>
          <a:bodyPr anchor="ctr">
            <a:normAutofit/>
          </a:bodyPr>
          <a:lstStyle/>
          <a:p>
            <a:pPr algn="ctr">
              <a:spcAft>
                <a:spcPts val="600"/>
              </a:spcAft>
            </a:pPr>
            <a:fld id="{C479D5F6-EDCB-402A-AC08-4943A1820E8F}" type="slidenum">
              <a:rPr lang="en-US" sz="1500">
                <a:solidFill>
                  <a:schemeClr val="bg1"/>
                </a:solidFill>
              </a:rPr>
              <a:pPr algn="ctr">
                <a:spcAft>
                  <a:spcPts val="600"/>
                </a:spcAft>
              </a:pPr>
              <a:t>8</a:t>
            </a:fld>
            <a:endParaRPr lang="en-US" sz="1500">
              <a:solidFill>
                <a:schemeClr val="bg1"/>
              </a:solidFill>
            </a:endParaRPr>
          </a:p>
        </p:txBody>
      </p:sp>
      <p:sp>
        <p:nvSpPr>
          <p:cNvPr id="6" name="TextBox 5">
            <a:extLst>
              <a:ext uri="{FF2B5EF4-FFF2-40B4-BE49-F238E27FC236}">
                <a16:creationId xmlns:a16="http://schemas.microsoft.com/office/drawing/2014/main" id="{FC11EED0-4218-47C0-9CD5-A46536AEC233}"/>
              </a:ext>
            </a:extLst>
          </p:cNvPr>
          <p:cNvSpPr txBox="1"/>
          <p:nvPr/>
        </p:nvSpPr>
        <p:spPr>
          <a:xfrm>
            <a:off x="9884957" y="6657945"/>
            <a:ext cx="230704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stackoverflow.com/questions/32450657/google-maps-polyline-higlight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22445425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B961-74D9-4261-8FB8-CCED1033E842}"/>
              </a:ext>
            </a:extLst>
          </p:cNvPr>
          <p:cNvSpPr>
            <a:spLocks noGrp="1"/>
          </p:cNvSpPr>
          <p:nvPr>
            <p:ph type="title"/>
          </p:nvPr>
        </p:nvSpPr>
        <p:spPr>
          <a:xfrm>
            <a:off x="5419086" y="201168"/>
            <a:ext cx="5855466" cy="1325563"/>
          </a:xfrm>
        </p:spPr>
        <p:txBody>
          <a:bodyPr>
            <a:normAutofit/>
          </a:bodyPr>
          <a:lstStyle/>
          <a:p>
            <a:r>
              <a:rPr lang="en-US" dirty="0"/>
              <a:t>Know the valid and invalid delay codes (58, 59, 60, &amp; 61)</a:t>
            </a:r>
          </a:p>
        </p:txBody>
      </p:sp>
      <p:sp>
        <p:nvSpPr>
          <p:cNvPr id="18" name="Freeform: Shape 17">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A0F5D73-6FBF-4520-88C2-4C9987FB8ACD}"/>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547" r="5679"/>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A37590DE-8328-4469-A3EB-0BAA11531DEF}"/>
              </a:ext>
            </a:extLst>
          </p:cNvPr>
          <p:cNvSpPr>
            <a:spLocks noGrp="1"/>
          </p:cNvSpPr>
          <p:nvPr>
            <p:ph idx="1"/>
          </p:nvPr>
        </p:nvSpPr>
        <p:spPr>
          <a:xfrm>
            <a:off x="5716082" y="1526731"/>
            <a:ext cx="6000635" cy="4509859"/>
          </a:xfrm>
        </p:spPr>
        <p:txBody>
          <a:bodyPr anchor="t">
            <a:normAutofit fontScale="85000" lnSpcReduction="10000"/>
          </a:bodyPr>
          <a:lstStyle/>
          <a:p>
            <a:pPr marL="457200" lvl="1" indent="0">
              <a:buNone/>
            </a:pPr>
            <a:r>
              <a:rPr lang="en-US" sz="2400" u="sng" dirty="0"/>
              <a:t>Invalid delay codes </a:t>
            </a:r>
          </a:p>
          <a:p>
            <a:pPr marL="457200" lvl="1" indent="0">
              <a:buNone/>
            </a:pPr>
            <a:endParaRPr lang="en-US" sz="2100" u="sng" dirty="0"/>
          </a:p>
          <a:p>
            <a:pPr lvl="1"/>
            <a:r>
              <a:rPr lang="en-US" sz="2100" dirty="0"/>
              <a:t>58  Additional evaluations or special evaluations needed</a:t>
            </a:r>
          </a:p>
          <a:p>
            <a:pPr lvl="1"/>
            <a:r>
              <a:rPr lang="en-US" sz="2100" dirty="0"/>
              <a:t>59  Other: (provide explanation in exception request)</a:t>
            </a:r>
          </a:p>
          <a:p>
            <a:pPr lvl="1"/>
            <a:r>
              <a:rPr lang="en-US" sz="2100" dirty="0"/>
              <a:t>60  Staff missed the timeline</a:t>
            </a:r>
          </a:p>
          <a:p>
            <a:pPr lvl="1"/>
            <a:r>
              <a:rPr lang="en-US" sz="2100" dirty="0"/>
              <a:t>61  COVID19 School Closure</a:t>
            </a:r>
          </a:p>
          <a:p>
            <a:pPr lvl="2"/>
            <a:r>
              <a:rPr lang="en-US" sz="1900" dirty="0"/>
              <a:t>Delays due to request from parent to wait until COVID 19 school closure is over or delays based on mutual agreement between the parent and the AU, should be reported with delay code 45 – parent reasons</a:t>
            </a:r>
          </a:p>
          <a:p>
            <a:pPr lvl="2"/>
            <a:r>
              <a:rPr lang="en-US" sz="1900" dirty="0"/>
              <a:t>If COVID 19 disrupted the progress monitoring necessary to evaluate the child for suspected specific learning disability, report using delay code 43 – SLD identification timeline extension</a:t>
            </a:r>
          </a:p>
          <a:p>
            <a:pPr lvl="1"/>
            <a:endParaRPr lang="en-US" dirty="0">
              <a:solidFill>
                <a:srgbClr val="0563C1"/>
              </a:solidFill>
              <a:hlinkClick r:id="rId5">
                <a:extLst>
                  <a:ext uri="{A12FA001-AC4F-418D-AE19-62706E023703}">
                    <ahyp:hlinkClr xmlns:ahyp="http://schemas.microsoft.com/office/drawing/2018/hyperlinkcolor" val="tx"/>
                  </a:ext>
                </a:extLst>
              </a:hlinkClick>
            </a:endParaRPr>
          </a:p>
          <a:p>
            <a:pPr lvl="1"/>
            <a:endParaRPr lang="en-US" dirty="0">
              <a:solidFill>
                <a:srgbClr val="0563C1"/>
              </a:solidFill>
              <a:hlinkClick r:id="rId5">
                <a:extLst>
                  <a:ext uri="{A12FA001-AC4F-418D-AE19-62706E023703}">
                    <ahyp:hlinkClr xmlns:ahyp="http://schemas.microsoft.com/office/drawing/2018/hyperlinkcolor" val="tx"/>
                  </a:ext>
                </a:extLst>
              </a:hlinkClick>
            </a:endParaRPr>
          </a:p>
          <a:p>
            <a:pPr lvl="1"/>
            <a:endParaRPr lang="en-US" dirty="0">
              <a:solidFill>
                <a:srgbClr val="0563C1"/>
              </a:solidFill>
              <a:hlinkClick r:id="rId5">
                <a:extLst>
                  <a:ext uri="{A12FA001-AC4F-418D-AE19-62706E023703}">
                    <ahyp:hlinkClr xmlns:ahyp="http://schemas.microsoft.com/office/drawing/2018/hyperlinkcolor" val="tx"/>
                  </a:ext>
                </a:extLst>
              </a:hlinkClick>
            </a:endParaRPr>
          </a:p>
          <a:p>
            <a:pPr marL="457200" lvl="1" indent="0">
              <a:buNone/>
            </a:pPr>
            <a:r>
              <a:rPr lang="en-US" dirty="0">
                <a:hlinkClick r:id="rId5">
                  <a:extLst>
                    <a:ext uri="{A12FA001-AC4F-418D-AE19-62706E023703}">
                      <ahyp:hlinkClr xmlns:ahyp="http://schemas.microsoft.com/office/drawing/2018/hyperlinkcolor" val="tx"/>
                    </a:ext>
                  </a:extLst>
                </a:hlinkClick>
              </a:rPr>
              <a:t>Reasons for Delay guidance document</a:t>
            </a:r>
            <a:endParaRPr lang="en-US" dirty="0"/>
          </a:p>
          <a:p>
            <a:pPr lvl="1"/>
            <a:endParaRPr lang="en-US" sz="1800" dirty="0"/>
          </a:p>
        </p:txBody>
      </p:sp>
      <p:sp>
        <p:nvSpPr>
          <p:cNvPr id="4" name="Slide Number Placeholder 3">
            <a:extLst>
              <a:ext uri="{FF2B5EF4-FFF2-40B4-BE49-F238E27FC236}">
                <a16:creationId xmlns:a16="http://schemas.microsoft.com/office/drawing/2014/main" id="{ADA24BA1-B1B4-4D21-87D7-4D32731B08C6}"/>
              </a:ext>
            </a:extLst>
          </p:cNvPr>
          <p:cNvSpPr>
            <a:spLocks noGrp="1"/>
          </p:cNvSpPr>
          <p:nvPr>
            <p:ph type="sldNum" sz="quarter" idx="12"/>
          </p:nvPr>
        </p:nvSpPr>
        <p:spPr>
          <a:xfrm>
            <a:off x="11000232" y="6108192"/>
            <a:ext cx="548640" cy="548640"/>
          </a:xfrm>
          <a:prstGeom prst="ellipse">
            <a:avLst/>
          </a:prstGeom>
          <a:solidFill>
            <a:srgbClr val="7F7F7F"/>
          </a:solidFill>
        </p:spPr>
        <p:txBody>
          <a:bodyPr anchor="ctr">
            <a:normAutofit/>
          </a:bodyPr>
          <a:lstStyle/>
          <a:p>
            <a:pPr algn="ctr">
              <a:spcAft>
                <a:spcPts val="600"/>
              </a:spcAft>
            </a:pPr>
            <a:fld id="{C479D5F6-EDCB-402A-AC08-4943A1820E8F}" type="slidenum">
              <a:rPr lang="en-US" sz="1500">
                <a:solidFill>
                  <a:schemeClr val="bg1"/>
                </a:solidFill>
              </a:rPr>
              <a:pPr algn="ctr">
                <a:spcAft>
                  <a:spcPts val="600"/>
                </a:spcAft>
              </a:pPr>
              <a:t>9</a:t>
            </a:fld>
            <a:endParaRPr lang="en-US" sz="1500">
              <a:solidFill>
                <a:schemeClr val="bg1"/>
              </a:solidFill>
            </a:endParaRPr>
          </a:p>
        </p:txBody>
      </p:sp>
    </p:spTree>
    <p:extLst>
      <p:ext uri="{BB962C8B-B14F-4D97-AF65-F5344CB8AC3E}">
        <p14:creationId xmlns:p14="http://schemas.microsoft.com/office/powerpoint/2010/main" val="339997045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1833</Words>
  <Application>Microsoft Office PowerPoint</Application>
  <PresentationFormat>Widescreen</PresentationFormat>
  <Paragraphs>193</Paragraphs>
  <Slides>24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Calibri</vt:lpstr>
      <vt:lpstr>Calibri Light</vt:lpstr>
      <vt:lpstr>Museo Slab 500</vt:lpstr>
      <vt:lpstr>Times New Roman</vt:lpstr>
      <vt:lpstr>Office Theme</vt:lpstr>
      <vt:lpstr>Worksheet</vt:lpstr>
      <vt:lpstr>Indicator 12: Part C to Part B Transition</vt:lpstr>
      <vt:lpstr>Content</vt:lpstr>
      <vt:lpstr>Importance of Indicator 12 </vt:lpstr>
      <vt:lpstr>What does Indicator 12 measure?</vt:lpstr>
      <vt:lpstr>How is compliance determined?</vt:lpstr>
      <vt:lpstr>What counts as noncompliance?</vt:lpstr>
      <vt:lpstr>Know the valid and invalid delay codes (01, 03, 45, &amp; 46)</vt:lpstr>
      <vt:lpstr>Know the valid and invalid delay codes (47, 49, &amp; 56)</vt:lpstr>
      <vt:lpstr>Know the valid and invalid delay codes (58, 59, 60, &amp; 61)</vt:lpstr>
      <vt:lpstr>How can you ensure accurate data reporting?</vt:lpstr>
      <vt:lpstr>Report 4 Indicator 12</vt:lpstr>
      <vt:lpstr>Data Validity Certification Report</vt:lpstr>
      <vt:lpstr>Inaccurate delay code</vt:lpstr>
      <vt:lpstr>Consequences of Noncompliance</vt:lpstr>
      <vt:lpstr>What is demonstration of correction?</vt:lpstr>
      <vt:lpstr>Individual student correction</vt:lpstr>
      <vt:lpstr>Delay of Eligibility Determination</vt:lpstr>
      <vt:lpstr>Explanation for “Other” as reason for delay (Determination)</vt:lpstr>
      <vt:lpstr>Delay of IEP Implementation</vt:lpstr>
      <vt:lpstr>Explanation for “Other” as reason for delay (Implementation)</vt:lpstr>
      <vt:lpstr>Individual Correction</vt:lpstr>
      <vt:lpstr>Review of Updated Data</vt:lpstr>
      <vt:lpstr>Questions</vt:lpstr>
      <vt:lpstr>ESSU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11: Timely Initial Evaluation</dc:title>
  <dc:creator>Durosko, Gloria</dc:creator>
  <cp:lastModifiedBy>Ohleyer, Alyssa</cp:lastModifiedBy>
  <cp:revision>44</cp:revision>
  <dcterms:created xsi:type="dcterms:W3CDTF">2020-10-26T15:35:09Z</dcterms:created>
  <dcterms:modified xsi:type="dcterms:W3CDTF">2022-02-09T15:23:09Z</dcterms:modified>
</cp:coreProperties>
</file>