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6" r:id="rId3"/>
    <p:sldId id="271" r:id="rId4"/>
    <p:sldId id="281" r:id="rId5"/>
    <p:sldId id="278" r:id="rId6"/>
    <p:sldId id="311" r:id="rId7"/>
    <p:sldId id="287" r:id="rId8"/>
    <p:sldId id="288" r:id="rId9"/>
    <p:sldId id="289" r:id="rId10"/>
    <p:sldId id="303" r:id="rId11"/>
    <p:sldId id="304" r:id="rId12"/>
    <p:sldId id="307" r:id="rId13"/>
    <p:sldId id="266" r:id="rId14"/>
    <p:sldId id="302" r:id="rId15"/>
    <p:sldId id="309" r:id="rId16"/>
    <p:sldId id="277" r:id="rId17"/>
    <p:sldId id="265" r:id="rId18"/>
    <p:sldId id="310" r:id="rId19"/>
    <p:sldId id="299" r:id="rId20"/>
    <p:sldId id="298" r:id="rId21"/>
    <p:sldId id="259" r:id="rId22"/>
    <p:sldId id="300" r:id="rId23"/>
    <p:sldId id="267" r:id="rId24"/>
    <p:sldId id="301" r:id="rId25"/>
    <p:sldId id="290" r:id="rId26"/>
    <p:sldId id="291" r:id="rId27"/>
    <p:sldId id="292" r:id="rId28"/>
    <p:sldId id="293" r:id="rId29"/>
    <p:sldId id="295" r:id="rId30"/>
    <p:sldId id="296" r:id="rId31"/>
    <p:sldId id="297" r:id="rId32"/>
    <p:sldId id="269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05C"/>
    <a:srgbClr val="D3A66B"/>
    <a:srgbClr val="957CC6"/>
    <a:srgbClr val="7656B6"/>
    <a:srgbClr val="000076"/>
    <a:srgbClr val="0000B8"/>
    <a:srgbClr val="0E06B2"/>
    <a:srgbClr val="190EF6"/>
    <a:srgbClr val="1A388E"/>
    <a:srgbClr val="171D9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32" autoAdjust="0"/>
  </p:normalViewPr>
  <p:slideViewPr>
    <p:cSldViewPr>
      <p:cViewPr varScale="1">
        <p:scale>
          <a:sx n="111" d="100"/>
          <a:sy n="111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 smtClean="0">
                <a:latin typeface="Myriad Pro" pitchFamily="34" charset="0"/>
              </a:rPr>
              <a:t>This</a:t>
            </a:r>
            <a:r>
              <a:rPr lang="en-US" sz="2400" baseline="0" dirty="0" smtClean="0">
                <a:latin typeface="Myriad Pro" pitchFamily="34" charset="0"/>
              </a:rPr>
              <a:t> experience helped us learn about nature/conservation</a:t>
            </a:r>
            <a:endParaRPr lang="en-US" sz="2400" dirty="0">
              <a:latin typeface="Myriad Pro" pitchFamily="34" charset="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82</c:v>
                </c:pt>
                <c:pt idx="1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 smtClean="0">
                <a:latin typeface="Myriad Pro" pitchFamily="34" charset="0"/>
              </a:rPr>
              <a:t>This program changed my view on what</a:t>
            </a:r>
            <a:r>
              <a:rPr lang="en-US" sz="2400" baseline="0" dirty="0" smtClean="0">
                <a:latin typeface="Myriad Pro" pitchFamily="34" charset="0"/>
              </a:rPr>
              <a:t> libraries offer</a:t>
            </a:r>
            <a:endParaRPr lang="en-US" sz="2400" dirty="0">
              <a:latin typeface="Myriad Pro" pitchFamily="34" charset="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94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0.25806</cdr:x>
      <cdr:y>0.62294</cdr:y>
    </cdr:from>
    <cdr:to>
      <cdr:x>0.74326</cdr:x>
      <cdr:y>0.76575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1219179" y="2819403"/>
          <a:ext cx="2292294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Trebuchet MS"/>
            </a:defRPr>
          </a:lvl9pPr>
        </a:lstStyle>
        <a:p xmlns:a="http://schemas.openxmlformats.org/drawingml/2006/main">
          <a:r>
            <a:rPr lang="en-US" sz="3600" b="1" dirty="0" smtClean="0">
              <a:latin typeface="Minion Pro" pitchFamily="18" charset="0"/>
            </a:rPr>
            <a:t>95% agree</a:t>
          </a:r>
          <a:endParaRPr lang="en-US" sz="3600" b="1" dirty="0">
            <a:latin typeface="Minion Pro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89DEBA-4261-4AC4-BC8F-DC86D67CFA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72E172-737E-4808-8A6F-811A6B2BC1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7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65A144-8D55-4856-9927-7F966AC2BC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4F5BD37-4150-46F0-BBBE-28B9369D45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7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5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Beth</a:t>
            </a:r>
          </a:p>
          <a:p>
            <a:r>
              <a:rPr lang="en-US" dirty="0" smtClean="0"/>
              <a:t>Friends of state</a:t>
            </a:r>
            <a:r>
              <a:rPr lang="en-US" baseline="0" dirty="0" smtClean="0"/>
              <a:t> parks can be funding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partnership between CPW,</a:t>
            </a:r>
            <a:r>
              <a:rPr lang="en-US" baseline="0" dirty="0" smtClean="0"/>
              <a:t> CSL and the 300 community libraries has been amazing. Through that partnership, we have been able to promote various CPW events, offer guest presentations, and use the community library as a community sounding board.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really excited about a new program this summer that is a direct result of the Check Out Colorado program. As you probably know, many libraries offer summer reading programs for children and families.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year, one of the library districts outside of Denver, the Anythink Libraries, decided to do something different. Typically, with summer reading programs, the kids who sign up are given a variety of little incentives and tchotchke. Usually, these items are cheap and often get lost or thrown away. This year, the Anythink libraries will be giving their participants a $3.50 CPW gift certificate. This is half the cost of a $7 day pass. They want to encourage kids not just to read but also to get outside. Decreasing screen time, whether its with a book or outdoors is beneficial to children’s physical and mental fitness.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library is purchasing 5,000 gift certificates from us - $17,500. They have budgeted enough to purchase an additional 2,000 gift certificates if they have a lot of kids signing up.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Additionally, other libraries are looking for ways to provide transportation to children and their families to nearby state parks. I think the possibilities for new partnerships and engagements will only grow.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9EF72-8740-4B2B-B2A1-2EA1AE3D9CB6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38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promote the program?</a:t>
            </a:r>
          </a:p>
          <a:p>
            <a:r>
              <a:rPr lang="en-US" dirty="0" smtClean="0"/>
              <a:t>What other</a:t>
            </a:r>
            <a:r>
              <a:rPr lang="en-US" baseline="0" dirty="0" smtClean="0"/>
              <a:t> promotional materials can we provide that would be helpful?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84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36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All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0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Debbie</a:t>
            </a:r>
          </a:p>
          <a:p>
            <a:r>
              <a:rPr lang="en-US" dirty="0" smtClean="0"/>
              <a:t>Good visual of where the libraries and parks are located</a:t>
            </a:r>
          </a:p>
          <a:p>
            <a:r>
              <a:rPr lang="en-US" dirty="0" smtClean="0"/>
              <a:t>We encourage</a:t>
            </a:r>
            <a:r>
              <a:rPr lang="en-US" baseline="0" dirty="0" smtClean="0"/>
              <a:t> both the everyone to make a connection and/or visit</a:t>
            </a:r>
          </a:p>
          <a:p>
            <a:r>
              <a:rPr lang="en-US" dirty="0" smtClean="0"/>
              <a:t>A list of the Park</a:t>
            </a:r>
            <a:r>
              <a:rPr lang="en-US" baseline="0" dirty="0" smtClean="0"/>
              <a:t> Manager emails and main phone numbers is on the shared drive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Debbie</a:t>
            </a:r>
          </a:p>
          <a:p>
            <a:r>
              <a:rPr lang="en-US" dirty="0" smtClean="0"/>
              <a:t>Poster of passes</a:t>
            </a:r>
            <a:r>
              <a:rPr lang="en-US" baseline="0" dirty="0" smtClean="0"/>
              <a:t> and fees on the shared drive</a:t>
            </a:r>
          </a:p>
          <a:p>
            <a:r>
              <a:rPr lang="en-US" baseline="0" dirty="0" smtClean="0"/>
              <a:t>Group discount if 20 passes purchased with one check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55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5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2018, the</a:t>
            </a:r>
            <a:r>
              <a:rPr lang="en-US" baseline="0" dirty="0" smtClean="0"/>
              <a:t> backpack and pass were checked out almost 7,000 times during all seasons of the year. That was about 147 checkouts per week.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9EF72-8740-4B2B-B2A1-2EA1AE3D9CB6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2018 patron survey highlights</a:t>
            </a:r>
          </a:p>
          <a:p>
            <a:r>
              <a:rPr lang="en-US" dirty="0" smtClean="0"/>
              <a:t>Poll:</a:t>
            </a:r>
            <a:r>
              <a:rPr lang="en-US" baseline="0" dirty="0" smtClean="0"/>
              <a:t> have you seen an increase in </a:t>
            </a:r>
            <a:r>
              <a:rPr lang="en-US" baseline="0" dirty="0" err="1" smtClean="0"/>
              <a:t>circ</a:t>
            </a:r>
            <a:r>
              <a:rPr lang="en-US" baseline="0" dirty="0" smtClean="0"/>
              <a:t> </a:t>
            </a:r>
            <a:r>
              <a:rPr lang="en-US" baseline="0" smtClean="0"/>
              <a:t>and interest?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9EF72-8740-4B2B-B2A1-2EA1AE3D9CB6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Park Manager contacts are on the shared drive</a:t>
            </a:r>
          </a:p>
          <a:p>
            <a:r>
              <a:rPr lang="en-US" baseline="0" dirty="0" smtClean="0"/>
              <a:t>Cross promote, offer programming in each other’s facilities</a:t>
            </a:r>
          </a:p>
          <a:p>
            <a:r>
              <a:rPr lang="en-US" baseline="0" dirty="0" smtClean="0"/>
              <a:t>And who else might you partner with? Scouts, 4H, extension service, state/national forests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Insert poll: how many of you already partner with your nearest state park?</a:t>
            </a:r>
          </a:p>
          <a:p>
            <a:r>
              <a:rPr lang="en-US" baseline="0" dirty="0" smtClean="0"/>
              <a:t>In the chat: how do you partner?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80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5BD37-4150-46F0-BBBE-28B9369D459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8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1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2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6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4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3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5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2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6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919EB-6C9B-4C0D-BC45-8A06D8D25A39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4432D-EB33-472F-A689-451AA1B63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pw.state.co.us/aboutus/Pages/socialmedia.aspx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pw.state.co.us/learn/Pages/TR-WildlifeDiscovery.aspx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e.state.co.us/cdelib/checkoutcostatepark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Crist_b@cde.state.co.u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hyperlink" Target="http://state.co.u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e.state.co.us/cdelib/checkoutcolorado2018infographic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76400"/>
          </a:xfrm>
          <a:solidFill>
            <a:srgbClr val="1A205C"/>
          </a:solidFill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Check Out </a:t>
            </a:r>
            <a:b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Colorado State Parks!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050" y="6104139"/>
            <a:ext cx="29019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cpw.state.co.us/Style%20Library/Custom/Images/CPW_Site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3425" y="48006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4572000"/>
            <a:ext cx="33528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April 4, 2019</a:t>
            </a:r>
          </a:p>
          <a:p>
            <a:endParaRPr lang="en-US" sz="2000" dirty="0"/>
          </a:p>
          <a:p>
            <a:r>
              <a:rPr lang="en-US" sz="2000" dirty="0" smtClean="0"/>
              <a:t>Debbie </a:t>
            </a:r>
            <a:r>
              <a:rPr lang="en-US" sz="2000" dirty="0" smtClean="0"/>
              <a:t>Lininger, Colorado Parks &amp; Wildlife (CPW)</a:t>
            </a:r>
          </a:p>
          <a:p>
            <a:endParaRPr lang="en-US" sz="1100" dirty="0" smtClean="0"/>
          </a:p>
          <a:p>
            <a:r>
              <a:rPr lang="en-US" sz="2000" dirty="0" smtClean="0"/>
              <a:t>Beth Crist, Colorado State Library (CSL)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2317" y="2275356"/>
            <a:ext cx="4279366" cy="32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334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Coming this summer!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images.waterfordpress.com/products/9781620052808-C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66" y="993047"/>
            <a:ext cx="2857500" cy="581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1600200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Thanks to Katie Koop for this idea!</a:t>
            </a:r>
          </a:p>
          <a:p>
            <a:endParaRPr lang="en-US" sz="2800" dirty="0"/>
          </a:p>
          <a:p>
            <a:r>
              <a:rPr lang="en-US" sz="2800" dirty="0" smtClean="0"/>
              <a:t>Libraries</a:t>
            </a:r>
            <a:r>
              <a:rPr lang="en-US" sz="2800" dirty="0"/>
              <a:t>: supports One Book </a:t>
            </a:r>
            <a:r>
              <a:rPr lang="en-US" sz="2800" dirty="0" smtClean="0"/>
              <a:t>Colorado, 2019 summer </a:t>
            </a:r>
            <a:r>
              <a:rPr lang="en-US" sz="2800" dirty="0"/>
              <a:t>learning </a:t>
            </a:r>
            <a:r>
              <a:rPr lang="en-US" sz="2800" dirty="0" smtClean="0"/>
              <a:t>program, NASA@ My Library</a:t>
            </a:r>
          </a:p>
          <a:p>
            <a:endParaRPr lang="en-US" sz="2800" dirty="0"/>
          </a:p>
          <a:p>
            <a:r>
              <a:rPr lang="en-US" sz="2800" dirty="0" smtClean="0"/>
              <a:t>CPW: supports camping</a:t>
            </a:r>
          </a:p>
        </p:txBody>
      </p:sp>
    </p:spTree>
    <p:extLst>
      <p:ext uri="{BB962C8B-B14F-4D97-AF65-F5344CB8AC3E}">
        <p14:creationId xmlns:p14="http://schemas.microsoft.com/office/powerpoint/2010/main" val="234040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New for CPW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01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the Denver metro area, starting this summer there will be state park passes affixed to 30 Zip Cars!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Zip Cars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7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rist_b\AppData\Local\Microsoft\Windows\Temporary Internet Files\Content.Outlook\K5IBE0WQ\IMG_196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95300" y="14097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34"/>
            <a:ext cx="8229600" cy="8763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Partnering</a:t>
            </a:r>
            <a:endParaRPr lang="en-US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524351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943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Barr Lake State Park manager at </a:t>
            </a:r>
            <a:r>
              <a:rPr lang="en-US" dirty="0" err="1" smtClean="0"/>
              <a:t>Anythink</a:t>
            </a:r>
            <a:r>
              <a:rPr lang="en-US" dirty="0" smtClean="0"/>
              <a:t> Libraries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5356" y="48768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Wildlife conservation game at </a:t>
            </a:r>
            <a:r>
              <a:rPr lang="en-US" dirty="0" err="1" smtClean="0"/>
              <a:t>Anythink</a:t>
            </a:r>
            <a:r>
              <a:rPr lang="en-US" dirty="0" smtClean="0"/>
              <a:t> Libraries’ summer program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8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42" y="904374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April 22: Earth Day</a:t>
            </a:r>
          </a:p>
          <a:p>
            <a:r>
              <a:rPr lang="en-US" dirty="0" smtClean="0"/>
              <a:t>May 11: World Migratory Bird Day</a:t>
            </a:r>
          </a:p>
          <a:p>
            <a:r>
              <a:rPr lang="en-US" dirty="0" smtClean="0"/>
              <a:t>May 18: Colorado Public Lands Day</a:t>
            </a:r>
          </a:p>
          <a:p>
            <a:r>
              <a:rPr lang="en-US" dirty="0" smtClean="0"/>
              <a:t>June: Great Outdoors Month</a:t>
            </a:r>
          </a:p>
          <a:p>
            <a:r>
              <a:rPr lang="en-US" dirty="0"/>
              <a:t>June 1-9: National Fishing and Boating Week</a:t>
            </a:r>
            <a:endParaRPr lang="en-US" dirty="0" smtClean="0"/>
          </a:p>
          <a:p>
            <a:r>
              <a:rPr lang="en-US" dirty="0" smtClean="0"/>
              <a:t>June-July: Summer library program with night viewing/camping tie</a:t>
            </a:r>
          </a:p>
          <a:p>
            <a:r>
              <a:rPr lang="en-US" dirty="0" smtClean="0"/>
              <a:t>August: Veterans Month (free state park entry)</a:t>
            </a:r>
          </a:p>
          <a:p>
            <a:r>
              <a:rPr lang="en-US" dirty="0" smtClean="0"/>
              <a:t>August 5: Colorado Day (free state park entry)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Upcoming Events</a:t>
            </a:r>
            <a:endParaRPr lang="en-US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205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42" y="904374"/>
            <a:ext cx="8442158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Sign up for CPW </a:t>
            </a:r>
            <a:r>
              <a:rPr lang="en-US" dirty="0" err="1" smtClean="0"/>
              <a:t>Enews</a:t>
            </a:r>
            <a:r>
              <a:rPr lang="en-US" dirty="0" smtClean="0"/>
              <a:t> and social media: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cpw.state.co.us/</a:t>
            </a:r>
            <a:r>
              <a:rPr lang="en-US" dirty="0" err="1" smtClean="0">
                <a:hlinkClick r:id="rId2"/>
              </a:rPr>
              <a:t>aboutus</a:t>
            </a:r>
            <a:r>
              <a:rPr lang="en-US" dirty="0" smtClean="0">
                <a:hlinkClick r:id="rId2"/>
              </a:rPr>
              <a:t>/Pages/socialmedia.aspx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Upcoming Events</a:t>
            </a:r>
            <a:endParaRPr lang="en-US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52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First, introduce yourself to staff at nearby parks (not during the summer!)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Park </a:t>
            </a:r>
            <a:r>
              <a:rPr lang="en-US" dirty="0"/>
              <a:t>ranger programs at the library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Promote mid-week visitation/picnics/events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Promote nearby</a:t>
            </a:r>
            <a:r>
              <a:rPr lang="en-US" dirty="0"/>
              <a:t> </a:t>
            </a:r>
            <a:r>
              <a:rPr lang="en-US" dirty="0" smtClean="0"/>
              <a:t>park </a:t>
            </a:r>
            <a:br>
              <a:rPr lang="en-US" dirty="0" smtClean="0"/>
            </a:br>
            <a:r>
              <a:rPr lang="en-US" dirty="0" smtClean="0"/>
              <a:t>events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Programming ideas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3125" y="4177463"/>
            <a:ext cx="2971799" cy="2228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6266" y="5596367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Anythink</a:t>
            </a:r>
            <a:r>
              <a:rPr lang="en-US" sz="2400" dirty="0" smtClean="0"/>
              <a:t> Libraries’ year-round bird feeding and programs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00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Summer library program theme tie-in—night sky viewing, constellation programs, etc.</a:t>
            </a:r>
          </a:p>
          <a:p>
            <a:r>
              <a:rPr lang="en-US" dirty="0" err="1" smtClean="0"/>
              <a:t>StoryWalks</a:t>
            </a:r>
            <a:r>
              <a:rPr lang="en-US" dirty="0" smtClean="0"/>
              <a:t> in the park</a:t>
            </a:r>
          </a:p>
          <a:p>
            <a:r>
              <a:rPr lang="en-US" dirty="0" smtClean="0"/>
              <a:t>Little Free Libraries in the park</a:t>
            </a:r>
          </a:p>
          <a:p>
            <a:r>
              <a:rPr lang="en-US" dirty="0" err="1" smtClean="0"/>
              <a:t>Storytimes</a:t>
            </a:r>
            <a:r>
              <a:rPr lang="en-US" dirty="0" smtClean="0"/>
              <a:t> at the park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Programming ideas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206" y="4183619"/>
            <a:ext cx="5081588" cy="264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667000" cy="344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915" y="533400"/>
            <a:ext cx="5462635" cy="355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64931" y="3416474"/>
            <a:ext cx="4624137" cy="34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334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https://cpw.state.co.us/learn/Pages/TR-WildlifeDiscovery.aspx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25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929941" cy="341688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24200"/>
            <a:ext cx="5030910" cy="3341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333248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Delta County Libraries brought Check Out CO State Parks to the county fair!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220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Today’s presentation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7866" y="881622"/>
            <a:ext cx="8229600" cy="59001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Review program goals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Program impacts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Added features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Local partnering/programming ideas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Promotion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Evaluation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Discussion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498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6912.JPG"/>
          <p:cNvPicPr>
            <a:picLocks noChangeAspect="1"/>
          </p:cNvPicPr>
          <p:nvPr/>
        </p:nvPicPr>
        <p:blipFill>
          <a:blip r:embed="rId3" cstate="print"/>
          <a:srcRect l="14286" t="20952" b="1905"/>
          <a:stretch>
            <a:fillRect/>
          </a:stretch>
        </p:blipFill>
        <p:spPr>
          <a:xfrm>
            <a:off x="0" y="0"/>
            <a:ext cx="9144000" cy="5943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94359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Anythink</a:t>
            </a:r>
            <a:r>
              <a:rPr lang="en-US" sz="2400" dirty="0" smtClean="0"/>
              <a:t> Libraries purchased CPW gift certificates as their summer program incentive in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33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295400"/>
            <a:ext cx="8229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Audience: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Patrons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Residents that don’t use the library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Low-income families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Homeschooling </a:t>
            </a:r>
            <a:r>
              <a:rPr lang="en-US" sz="3200" dirty="0" smtClean="0"/>
              <a:t>families</a:t>
            </a:r>
            <a:endParaRPr lang="en-US" sz="3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Tourists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Groups: Boy/Girl Scouts, seniors, schools, etc.</a:t>
            </a:r>
          </a:p>
          <a:p>
            <a:pPr>
              <a:spcAft>
                <a:spcPts val="1200"/>
              </a:spcAft>
            </a:pPr>
            <a:endParaRPr lang="en-US" sz="1200" dirty="0" smtClean="0"/>
          </a:p>
          <a:p>
            <a:pPr algn="ctr">
              <a:spcAft>
                <a:spcPts val="1200"/>
              </a:spcAft>
            </a:pPr>
            <a:r>
              <a:rPr lang="en-US" sz="3200" dirty="0" smtClean="0"/>
              <a:t>Hashtag: </a:t>
            </a:r>
            <a:r>
              <a:rPr lang="en-US" sz="3200" b="1" dirty="0" smtClean="0">
                <a:solidFill>
                  <a:srgbClr val="C00000"/>
                </a:solidFill>
              </a:rPr>
              <a:t>#</a:t>
            </a:r>
            <a:r>
              <a:rPr lang="en-US" sz="3200" b="1" dirty="0" err="1" smtClean="0">
                <a:solidFill>
                  <a:srgbClr val="C00000"/>
                </a:solidFill>
              </a:rPr>
              <a:t>CheckOutColorado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Promotion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0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1927" y="1211527"/>
            <a:ext cx="6034617" cy="45259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5216" y="1371600"/>
            <a:ext cx="4133452" cy="37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67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Evaluation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Evaluation forms in each backpack and online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Need to restock the evaluation into the backpack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Encourage patrons to complete the evaluation upon check in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Return completed evaluations to the State Library quarterly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Don’t forget about the Toolkit: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hlinkClick r:id="rId3"/>
              </a:rPr>
              <a:t>www.cde.state.co.us/cdelib/checkoutcostateparks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293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What’s on your mind concerning Check Out Colorado State Parks?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(We are not able to add more backpacks per library, but is there anything else?)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Open Discussion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97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er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8030" y="0"/>
            <a:ext cx="3465970" cy="3429000"/>
          </a:xfrm>
          <a:prstGeom prst="rect">
            <a:avLst/>
          </a:prstGeom>
        </p:spPr>
      </p:pic>
      <p:pic>
        <p:nvPicPr>
          <p:cNvPr id="4" name="Picture 3" descr="User 6.JPG"/>
          <p:cNvPicPr>
            <a:picLocks noChangeAspect="1"/>
          </p:cNvPicPr>
          <p:nvPr/>
        </p:nvPicPr>
        <p:blipFill>
          <a:blip r:embed="rId3" cstate="print"/>
          <a:srcRect r="34839"/>
          <a:stretch>
            <a:fillRect/>
          </a:stretch>
        </p:blipFill>
        <p:spPr>
          <a:xfrm>
            <a:off x="1106029" y="0"/>
            <a:ext cx="3465971" cy="3429000"/>
          </a:xfrm>
          <a:prstGeom prst="rect">
            <a:avLst/>
          </a:prstGeom>
        </p:spPr>
      </p:pic>
      <p:pic>
        <p:nvPicPr>
          <p:cNvPr id="2" name="Picture 1" descr="User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3456616" cy="3429000"/>
          </a:xfrm>
          <a:prstGeom prst="rect">
            <a:avLst/>
          </a:prstGeom>
        </p:spPr>
      </p:pic>
      <p:pic>
        <p:nvPicPr>
          <p:cNvPr id="5" name="Picture 4" descr="User 3.JPG"/>
          <p:cNvPicPr>
            <a:picLocks noChangeAspect="1"/>
          </p:cNvPicPr>
          <p:nvPr/>
        </p:nvPicPr>
        <p:blipFill>
          <a:blip r:embed="rId5" cstate="print"/>
          <a:srcRect l="8735" r="36242"/>
          <a:stretch>
            <a:fillRect/>
          </a:stretch>
        </p:blipFill>
        <p:spPr>
          <a:xfrm>
            <a:off x="4572000" y="3429000"/>
            <a:ext cx="35052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606" y="2895600"/>
            <a:ext cx="7926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Minion Pro" pitchFamily="18" charset="0"/>
              </a:rPr>
              <a:t>#CheckOutColorado</a:t>
            </a:r>
            <a:endParaRPr lang="en-US" sz="7200" dirty="0">
              <a:solidFill>
                <a:schemeClr val="bg1"/>
              </a:solidFill>
              <a:latin typeface="Mini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1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er 1.JPG"/>
          <p:cNvPicPr>
            <a:picLocks noChangeAspect="1"/>
          </p:cNvPicPr>
          <p:nvPr/>
        </p:nvPicPr>
        <p:blipFill>
          <a:blip r:embed="rId2" cstate="print"/>
          <a:srcRect r="1639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er 5.JPG"/>
          <p:cNvPicPr>
            <a:picLocks noChangeAspect="1"/>
          </p:cNvPicPr>
          <p:nvPr/>
        </p:nvPicPr>
        <p:blipFill>
          <a:blip r:embed="rId2" cstate="print"/>
          <a:srcRect r="5512"/>
          <a:stretch>
            <a:fillRect/>
          </a:stretch>
        </p:blipFill>
        <p:spPr>
          <a:xfrm>
            <a:off x="-1" y="-1"/>
            <a:ext cx="9144001" cy="617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8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throp State Park-0022 - CHRIS ST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 rot="20997293">
            <a:off x="244496" y="367305"/>
            <a:ext cx="4492727" cy="319831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latin typeface="Minion Pro" pitchFamily="18" charset="0"/>
              </a:rPr>
              <a:t>We had forgotten what a lovely park Lathrop is. We will be buying an annual pass and visiting a lot this year. Thank you, Colorado Parks and Wildlife and La Veta Library.</a:t>
            </a:r>
            <a:endParaRPr lang="en-US" sz="2800" i="1" dirty="0">
              <a:latin typeface="Mini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1013" y="76201"/>
            <a:ext cx="6781975" cy="677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 rot="1185992">
            <a:off x="5335852" y="789052"/>
            <a:ext cx="3663071" cy="200106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</a:t>
            </a:r>
            <a:r>
              <a:rPr lang="en-US" sz="2400" i="1" dirty="0" smtClean="0">
                <a:solidFill>
                  <a:schemeClr val="bg1"/>
                </a:solidFill>
                <a:latin typeface="Minion Pro" pitchFamily="18" charset="0"/>
              </a:rPr>
              <a:t>I would love to buy a parks pass but it’s outside my budget. I’m thankful the library has things like this!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7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66" y="881622"/>
            <a:ext cx="8229600" cy="59001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Increase access to CO state parks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Allow </a:t>
            </a:r>
            <a:r>
              <a:rPr lang="en-US" dirty="0"/>
              <a:t>people to try before they buy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Provide broader learning experiences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Encourage healthy activities and fitness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Facilitate </a:t>
            </a:r>
            <a:r>
              <a:rPr lang="en-US" dirty="0"/>
              <a:t>library-park </a:t>
            </a:r>
            <a:r>
              <a:rPr lang="en-US" dirty="0" smtClean="0"/>
              <a:t>collaborations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Expand traditional library services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Increase reach of state parks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Goals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bs.twimg.com/media/Cm2j2t5UcAE809o.jpg:lar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" y="1600200"/>
            <a:ext cx="9083322" cy="510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962041" y="152400"/>
            <a:ext cx="4724400" cy="2362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Minion Pro" pitchFamily="18" charset="0"/>
              </a:rPr>
              <a:t>The information provided in the backpacks, along with the binoculars excited the children. There were smiles all around.</a:t>
            </a:r>
          </a:p>
        </p:txBody>
      </p:sp>
    </p:spTree>
    <p:extLst>
      <p:ext uri="{BB962C8B-B14F-4D97-AF65-F5344CB8AC3E}">
        <p14:creationId xmlns:p14="http://schemas.microsoft.com/office/powerpoint/2010/main" val="33512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9734" y="0"/>
            <a:ext cx="5564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 rot="20280772">
            <a:off x="246247" y="764487"/>
            <a:ext cx="3674050" cy="202916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Minion Pro" pitchFamily="18" charset="0"/>
              </a:rPr>
              <a:t>It was nice for a single mom to be able to enjoy outdoor fun with the kids.</a:t>
            </a:r>
            <a:endParaRPr lang="en-US" sz="2800" i="1" dirty="0">
              <a:solidFill>
                <a:schemeClr val="bg1"/>
              </a:solidFill>
              <a:latin typeface="Mini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446767"/>
            <a:ext cx="4572000" cy="1143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000" dirty="0" smtClean="0"/>
              <a:t>Beth Crist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>
                <a:hlinkClick r:id="rId3"/>
              </a:rPr>
              <a:t>Crist_b@cde.state.co.us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Thank you!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54102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Debbie Lininger</a:t>
            </a:r>
          </a:p>
          <a:p>
            <a:r>
              <a:rPr lang="en-US" sz="2800" u="sng" dirty="0">
                <a:hlinkClick r:id="rId4"/>
              </a:rPr>
              <a:t>Debbie.Lininger@state.co.us</a:t>
            </a:r>
            <a:r>
              <a:rPr lang="en-US" sz="2800" dirty="0"/>
              <a:t>  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0038" y="1118005"/>
            <a:ext cx="376552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74819"/>
            <a:ext cx="2892362" cy="43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tate_parks_and_librari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-304800"/>
            <a:ext cx="9144000" cy="7543800"/>
          </a:xfrm>
        </p:spPr>
      </p:pic>
      <p:sp>
        <p:nvSpPr>
          <p:cNvPr id="4" name="TextBox 3"/>
          <p:cNvSpPr txBox="1"/>
          <p:nvPr/>
        </p:nvSpPr>
        <p:spPr>
          <a:xfrm>
            <a:off x="5943600" y="228600"/>
            <a:ext cx="15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 smtClean="0"/>
              <a:t>Daily Pass: $8 to $10 per vehicle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Annual Pass: $80/affixed vehicle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New Annual Pass: $120 hang tag/individual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Annual Multiple Pass: $40 </a:t>
            </a:r>
            <a:r>
              <a:rPr lang="en-US" sz="2800" dirty="0" smtClean="0"/>
              <a:t>(after </a:t>
            </a:r>
            <a:r>
              <a:rPr lang="en-US" sz="2800" dirty="0"/>
              <a:t>purchase of Annual Pass, vehicles in same household are eligible for a discounted multiple </a:t>
            </a:r>
            <a:r>
              <a:rPr lang="en-US" sz="2800" dirty="0" smtClean="0"/>
              <a:t>pass)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Aspen Leaf Annual Pass (CO residents 64 and older): $70 per vehicle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State Park Passes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334" y="173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Backpacks in State Parks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85632"/>
            <a:ext cx="4648200" cy="591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905000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Available in state parks with visitors centers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73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February - NW - Pearl Lake - COParks032414007.JPG"/>
          <p:cNvPicPr>
            <a:picLocks noChangeAspect="1"/>
          </p:cNvPicPr>
          <p:nvPr/>
        </p:nvPicPr>
        <p:blipFill>
          <a:blip r:embed="rId3" cstate="print"/>
          <a:srcRect r="656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Minion Pro" pitchFamily="18" charset="0"/>
              </a:rPr>
              <a:t>7,630 backpack checkouts</a:t>
            </a:r>
            <a:r>
              <a:rPr lang="en-US" sz="6600" dirty="0">
                <a:solidFill>
                  <a:schemeClr val="bg1"/>
                </a:solidFill>
                <a:latin typeface="Minion Pro" pitchFamily="18" charset="0"/>
              </a:rPr>
              <a:t> </a:t>
            </a:r>
            <a:r>
              <a:rPr lang="en-US" sz="6600" dirty="0" smtClean="0">
                <a:solidFill>
                  <a:schemeClr val="bg1"/>
                </a:solidFill>
                <a:latin typeface="Minion Pro" pitchFamily="18" charset="0"/>
              </a:rPr>
              <a:t>in 2018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042" y="1219200"/>
            <a:ext cx="7791916" cy="395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6388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www.cde.state.co.us/cdelib/checkoutcolorado2018infographic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1A20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334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Impact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23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latin typeface="Minion Pro" pitchFamily="18" charset="0"/>
              </a:rPr>
              <a:t>2018 SURVEY RESULTS - HIGHLIGHTS</a:t>
            </a:r>
            <a:endParaRPr lang="en-US" sz="4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10781758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9319219"/>
              </p:ext>
            </p:extLst>
          </p:nvPr>
        </p:nvGraphicFramePr>
        <p:xfrm>
          <a:off x="4191000" y="1600200"/>
          <a:ext cx="47244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71600" y="4648200"/>
            <a:ext cx="2292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Minion Pro" pitchFamily="18" charset="0"/>
              </a:rPr>
              <a:t>82% agree</a:t>
            </a:r>
            <a:endParaRPr lang="en-US" sz="3600" b="1" dirty="0">
              <a:latin typeface="Mini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1119</Words>
  <Application>Microsoft Office PowerPoint</Application>
  <PresentationFormat>On-screen Show (4:3)</PresentationFormat>
  <Paragraphs>156</Paragraphs>
  <Slides>32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Check Out  Colorado State Parks!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7,630 backpack checkouts in 2018</vt:lpstr>
      <vt:lpstr>PowerPoint Presentation</vt:lpstr>
      <vt:lpstr>2018 SURVEY RESULTS - HIGHLIGHTS</vt:lpstr>
      <vt:lpstr>PowerPoint Presentation</vt:lpstr>
      <vt:lpstr>PowerPoint Presentation</vt:lpstr>
      <vt:lpstr>PowerPoint Presentation</vt:lpstr>
      <vt:lpstr>Partnering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Check Out Colorado State Parks</dc:title>
  <dc:creator>Crist, Beth</dc:creator>
  <cp:lastModifiedBy>Crist, Beth</cp:lastModifiedBy>
  <cp:revision>121</cp:revision>
  <cp:lastPrinted>2016-05-12T22:02:54Z</cp:lastPrinted>
  <dcterms:created xsi:type="dcterms:W3CDTF">2016-03-11T18:11:52Z</dcterms:created>
  <dcterms:modified xsi:type="dcterms:W3CDTF">2019-04-09T22:55:58Z</dcterms:modified>
</cp:coreProperties>
</file>