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Housekeeping items:</a:t>
            </a:r>
            <a:endParaRPr/>
          </a:p>
          <a:p>
            <a:pPr marL="0" lvl="0" indent="0" algn="l" rtl="0">
              <a:lnSpc>
                <a:spcPct val="100000"/>
              </a:lnSpc>
              <a:spcBef>
                <a:spcPts val="0"/>
              </a:spcBef>
              <a:spcAft>
                <a:spcPts val="0"/>
              </a:spcAft>
              <a:buSzPts val="1400"/>
              <a:buNone/>
            </a:pPr>
            <a:r>
              <a:rPr lang="en-US"/>
              <a:t>Introductions</a:t>
            </a:r>
            <a:endParaRPr/>
          </a:p>
          <a:p>
            <a:pPr marL="0" lvl="0" indent="0" algn="l" rtl="0">
              <a:lnSpc>
                <a:spcPct val="100000"/>
              </a:lnSpc>
              <a:spcBef>
                <a:spcPts val="0"/>
              </a:spcBef>
              <a:spcAft>
                <a:spcPts val="0"/>
              </a:spcAft>
              <a:buSzPts val="1400"/>
              <a:buNone/>
            </a:pPr>
            <a:r>
              <a:rPr lang="en-US"/>
              <a:t>Recording will be posted after all trainings along with an FAQ of all the questions</a:t>
            </a:r>
            <a:endParaRPr/>
          </a:p>
          <a:p>
            <a:pPr marL="0" lvl="0" indent="0" algn="l" rtl="0">
              <a:lnSpc>
                <a:spcPct val="100000"/>
              </a:lnSpc>
              <a:spcBef>
                <a:spcPts val="0"/>
              </a:spcBef>
              <a:spcAft>
                <a:spcPts val="0"/>
              </a:spcAft>
              <a:buSzPts val="1400"/>
              <a:buNone/>
            </a:pPr>
            <a:r>
              <a:rPr lang="en-US"/>
              <a:t>Slides to be sent out after the training to the emails from the registration</a:t>
            </a:r>
            <a:endParaRPr/>
          </a:p>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818c5aad8_0_1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8818c5aad8_0_1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8818c5aad8_0_1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336f905542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336f90554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CASB policies we have seen do not necessarily have the reporting mechanisms asked in the questions. We are not saying the reporting mechanisms are required in the CASB policy but they need to be documented somewhere for the LEA to be in compliance with this section of the requirements. Also, definitely encourage just adding a link and not uploading policies as some we need a more in depth review than others. This can save time on both sides.</a:t>
            </a:r>
            <a:endParaRPr/>
          </a:p>
        </p:txBody>
      </p:sp>
      <p:sp>
        <p:nvSpPr>
          <p:cNvPr id="172" name="Google Shape;172;g1336f905542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8818c5aad8_0_2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8818c5aad8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28818c5aad8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8818c5aad8_0_2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8818c5aad8_0_2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8818c5aad8_0_2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818c5aad8_0_2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8818c5aad8_0_2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28818c5aad8_0_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8818c5aad8_0_2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28818c5aad8_0_2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28818c5aad8_0_2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8818c5aad8_0_2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8818c5aad8_0_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28818c5aad8_0_2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8818c5aad8_0_7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8818c5aad8_0_7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28818c5aad8_0_7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818c5aad8_0_7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8818c5aad8_0_7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documented narrative can serve both as the required submission for our review as well as the start of getting your processes documented.</a:t>
            </a:r>
            <a:endParaRPr/>
          </a:p>
        </p:txBody>
      </p:sp>
      <p:sp>
        <p:nvSpPr>
          <p:cNvPr id="233" name="Google Shape;233;g28818c5aad8_0_7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8818c5aad8_0_2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8818c5aad8_0_2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sure it is a system generated report exporting to Excel (or some version of spreadsheet) as the best format. Please have pertinent personnel reach out with specific questions about your LEA’s accounting system if needed to ensure the best format is used. Also, very helpful to have the parameters used when pulling the report - helps confirm the date range and other pertinent fields. PDF format can work on smaller data pulls but become extremely time consuming to analyze when they become much larger (recently had an LEA with several 50+ page GL reports).</a:t>
            </a:r>
            <a:endParaRPr/>
          </a:p>
        </p:txBody>
      </p:sp>
      <p:sp>
        <p:nvSpPr>
          <p:cNvPr id="240" name="Google Shape;240;g28818c5aad8_0_2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8818c5aad8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8818c5aad8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28818c5aad8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8a8eba024d_0_1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8a8eba024d_0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screenshots are straight from CDE’s internal review workbook</a:t>
            </a:r>
            <a:endParaRPr/>
          </a:p>
        </p:txBody>
      </p:sp>
      <p:sp>
        <p:nvSpPr>
          <p:cNvPr id="252" name="Google Shape;252;g28a8eba024d_0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8a8eba024d_0_1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8a8eba024d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Corrective Action = required by guidance (federal or otherwise) but no evidence it’s being done</a:t>
            </a:r>
            <a:endParaRPr/>
          </a:p>
          <a:p>
            <a:pPr marL="0" lvl="0" indent="0" algn="l" rtl="0">
              <a:spcBef>
                <a:spcPts val="0"/>
              </a:spcBef>
              <a:spcAft>
                <a:spcPts val="0"/>
              </a:spcAft>
              <a:buNone/>
            </a:pPr>
            <a:r>
              <a:rPr lang="en-US"/>
              <a:t>Recommendation = not specifically required but encouraged as a best practice</a:t>
            </a:r>
            <a:endParaRPr/>
          </a:p>
        </p:txBody>
      </p:sp>
      <p:sp>
        <p:nvSpPr>
          <p:cNvPr id="260" name="Google Shape;260;g28a8eba024d_0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8a8eba024d_0_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8a8eba024d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28a8eba024d_0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8a8eba024d_0_1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8a8eba024d_0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28a8eba024d_0_1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8a8eba024d_0_1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8a8eba024d_0_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28a8eba024d_0_1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8818c5aad8_0_5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8818c5aad8_0_5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28818c5aad8_0_5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a8eba024d_0_1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8a8eba024d_0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the federal definition of equipment is poised to change from $5,000 to $10,000 … stay tuned</a:t>
            </a:r>
            <a:endParaRPr/>
          </a:p>
        </p:txBody>
      </p:sp>
      <p:sp>
        <p:nvSpPr>
          <p:cNvPr id="301" name="Google Shape;301;g28a8eba024d_0_1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818c5aad8_0_6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8818c5aad8_0_6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8818c5aad8_0_6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8a8eba024d_0_1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8a8eba024d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After the fact = anything noted has already been done and, for construction, may mean some significant steps to come in to compliance.</a:t>
            </a:r>
            <a:endParaRPr/>
          </a:p>
        </p:txBody>
      </p:sp>
      <p:sp>
        <p:nvSpPr>
          <p:cNvPr id="319" name="Google Shape;319;g28a8eba024d_0_1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8818c5aad8_0_6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8818c5aad8_0_6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28818c5aad8_0_6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8704def8f_1_1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288704def8f_1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this presentation focuses on the Tier II/III process. Tier I is very high level and will have it’s own training at a later date.</a:t>
            </a:r>
            <a:endParaRPr/>
          </a:p>
        </p:txBody>
      </p:sp>
      <p:sp>
        <p:nvSpPr>
          <p:cNvPr id="105" name="Google Shape;105;g288704def8f_1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8a8eba024d_0_3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8a8eba024d_0_3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28a8eba024d_0_3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8818c5aad8_0_1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8818c5aad8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28818c5aad8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055040bfd1_2_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1055040bfd1_2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g1055040bfd1_2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8704def8f_1_1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88704def8f_1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Single Audit threshold of $750K - may be new territory now with the spike in ESSER funds</a:t>
            </a:r>
            <a:endParaRPr/>
          </a:p>
          <a:p>
            <a:pPr marL="0" lvl="0" indent="0" algn="l" rtl="0">
              <a:lnSpc>
                <a:spcPct val="100000"/>
              </a:lnSpc>
              <a:spcBef>
                <a:spcPts val="0"/>
              </a:spcBef>
              <a:spcAft>
                <a:spcPts val="0"/>
              </a:spcAft>
              <a:buSzPts val="1400"/>
              <a:buNone/>
            </a:pPr>
            <a:r>
              <a:rPr lang="en-US"/>
              <a:t>Note, at this point, samples may not be selected from READ GLs (will be doing an allowability review however)</a:t>
            </a:r>
            <a:endParaRPr/>
          </a:p>
        </p:txBody>
      </p:sp>
      <p:sp>
        <p:nvSpPr>
          <p:cNvPr id="112" name="Google Shape;112;g288704def8f_1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88704def8f_1_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88704def8f_1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the initial document request covers all awards including READ.</a:t>
            </a:r>
            <a:endParaRPr/>
          </a:p>
        </p:txBody>
      </p:sp>
      <p:sp>
        <p:nvSpPr>
          <p:cNvPr id="119" name="Google Shape;119;g288704def8f_1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8818c5aad8_0_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8818c5aad8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28818c5aad8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5d7d5d85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125d7d5d85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25d7d5d85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8704def8f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88704def8f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when we say all buckets, make sure you confirm we have GLs showing ALL activity for FY23 - not just what was originally budgeted. </a:t>
            </a:r>
            <a:endParaRPr/>
          </a:p>
        </p:txBody>
      </p:sp>
      <p:sp>
        <p:nvSpPr>
          <p:cNvPr id="145" name="Google Shape;145;g288704def8f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d1c2882cb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11d1c2882cb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11d1c2882cb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15" name="Google Shape;15;p2"/>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 name="Google Shape;75;p1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76" name="Google Shape;76;p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1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8" name="Google Shape;78;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86" name="Google Shape;86;p1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9" name="Google Shape;19;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2" name="Google Shape;22;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4"/>
          <p:cNvSpPr/>
          <p:nvPr/>
        </p:nvSpPr>
        <p:spPr>
          <a:xfrm>
            <a:off x="0" y="4675238"/>
            <a:ext cx="9144000" cy="2182761"/>
          </a:xfrm>
          <a:prstGeom prst="rect">
            <a:avLst/>
          </a:prstGeom>
          <a:gradFill>
            <a:gsLst>
              <a:gs pos="0">
                <a:schemeClr val="lt1"/>
              </a:gs>
              <a:gs pos="100000">
                <a:srgbClr val="00953A">
                  <a:alpha val="48235"/>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4"/>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7" name="Google Shape;27;p4"/>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28" name="Google Shape;28;p4"/>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29" name="Google Shape;29;p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2" name="Google Shape;32;p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5" name="Google Shape;35;p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39" name="Google Shape;39;p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2" name="Google Shape;42;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6" name="Google Shape;46;p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 name="Google Shape;49;p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3" name="Google Shape;53;p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 name="Google Shape;56;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0" name="Google Shape;60;p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3" name="Google Shape;63;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7" name="Google Shape;67;p1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0" name="Google Shape;70;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sLdwu0LCZvArrn2HKodEXxbFj-J1Zhwn/ed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cdefisgrant/cderefcrepr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cdefinance/sfco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ecfr.gov/current/title-2/subtitle-A/chapter-II/part-200/subpart-E/subject-group-ECFRed1f39f9b3d4e72/section-200.43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cde.state.co.us/fedprograms/esser_construction_guidance_8-3-23" TargetMode="External"/><Relationship Id="rId3" Type="http://schemas.openxmlformats.org/officeDocument/2006/relationships/hyperlink" Target="https://www.ecfr.gov/current/title-2/subtitle-A/chapter-II/part-200?toc=1" TargetMode="External"/><Relationship Id="rId7" Type="http://schemas.openxmlformats.org/officeDocument/2006/relationships/hyperlink" Target="http://www.cde.state.co.us/fedprograms/resourcesandtechnicalassistanc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cde.state.co.us/cdefisgrant/webinarstrainingsguidance" TargetMode="External"/><Relationship Id="rId11" Type="http://schemas.openxmlformats.org/officeDocument/2006/relationships/hyperlink" Target="https://www.cde.state.co.us/fedprograms/resourcesandtechnicalassistance" TargetMode="External"/><Relationship Id="rId5" Type="http://schemas.openxmlformats.org/officeDocument/2006/relationships/hyperlink" Target="https://www.dol.gov/agencies/whd/fact-sheets/66-dbra" TargetMode="External"/><Relationship Id="rId10" Type="http://schemas.openxmlformats.org/officeDocument/2006/relationships/hyperlink" Target="https://www.cde.state.co.us/coloradoliteracy" TargetMode="External"/><Relationship Id="rId4" Type="http://schemas.openxmlformats.org/officeDocument/2006/relationships/hyperlink" Target="https://www2.ed.gov/about/offices/list/ocfo/fipao/costallocationguide92019.pdf" TargetMode="External"/><Relationship Id="rId9" Type="http://schemas.openxmlformats.org/officeDocument/2006/relationships/hyperlink" Target="https://sam.gov/content/hom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Taylor_n@cde.state.co.us" TargetMode="External"/><Relationship Id="rId3" Type="http://schemas.openxmlformats.org/officeDocument/2006/relationships/hyperlink" Target="mailto:Parsley_b@cde.state.co.us" TargetMode="External"/><Relationship Id="rId7" Type="http://schemas.openxmlformats.org/officeDocument/2006/relationships/hyperlink" Target="mailto:GFMU_Monitoring@cde.state.co.u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Hagemann_w@cde.state.co.us" TargetMode="External"/><Relationship Id="rId5" Type="http://schemas.openxmlformats.org/officeDocument/2006/relationships/hyperlink" Target="mailto:Jones_Kristina@cde.state.co.us" TargetMode="External"/><Relationship Id="rId4" Type="http://schemas.openxmlformats.org/officeDocument/2006/relationships/hyperlink" Target="mailto:Morris_h@cde.state.co.u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GFMU_Monitoring@cde.state.co.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L5TvT4ntyp6AD9Gyvcs7peKaqKllRN8448fXXJZHjyU/ed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L5TvT4ntyp6AD9Gyvcs7peKaqKllRN8448fXXJZHjyU/ed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394700" y="1943925"/>
            <a:ext cx="8594700" cy="3404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sz="4500" dirty="0">
                <a:latin typeface="Calibri"/>
                <a:ea typeface="Calibri"/>
                <a:cs typeface="Calibri"/>
                <a:sym typeface="Calibri"/>
              </a:rPr>
              <a:t>Tier II/III Fiscal Monitoring Process</a:t>
            </a:r>
            <a:endParaRPr sz="4500" dirty="0">
              <a:latin typeface="Calibri"/>
              <a:ea typeface="Calibri"/>
              <a:cs typeface="Calibri"/>
              <a:sym typeface="Calibri"/>
            </a:endParaRPr>
          </a:p>
          <a:p>
            <a:pPr marL="0" lvl="0" indent="0" algn="ctr" rtl="0">
              <a:lnSpc>
                <a:spcPct val="90000"/>
              </a:lnSpc>
              <a:spcBef>
                <a:spcPts val="0"/>
              </a:spcBef>
              <a:spcAft>
                <a:spcPts val="0"/>
              </a:spcAft>
              <a:buClr>
                <a:schemeClr val="lt1"/>
              </a:buClr>
              <a:buSzPts val="4000"/>
              <a:buFont typeface="Arial"/>
              <a:buNone/>
            </a:pPr>
            <a:endParaRPr sz="3800" dirty="0">
              <a:latin typeface="Calibri"/>
              <a:ea typeface="Calibri"/>
              <a:cs typeface="Calibri"/>
              <a:sym typeface="Calibri"/>
            </a:endParaRPr>
          </a:p>
          <a:p>
            <a:pPr marL="0" lvl="0" indent="0" algn="ctr" rtl="0">
              <a:lnSpc>
                <a:spcPct val="90000"/>
              </a:lnSpc>
              <a:spcBef>
                <a:spcPts val="0"/>
              </a:spcBef>
              <a:spcAft>
                <a:spcPts val="0"/>
              </a:spcAft>
              <a:buClr>
                <a:schemeClr val="lt1"/>
              </a:buClr>
              <a:buSzPts val="4000"/>
              <a:buFont typeface="Arial"/>
              <a:buNone/>
            </a:pPr>
            <a:r>
              <a:rPr lang="en-US" sz="3400" dirty="0">
                <a:latin typeface="Calibri"/>
                <a:ea typeface="Calibri"/>
                <a:cs typeface="Calibri"/>
                <a:sym typeface="Calibri"/>
              </a:rPr>
              <a:t>October 11, 19 and 25, 2023</a:t>
            </a:r>
            <a:endParaRPr sz="3400" dirty="0">
              <a:latin typeface="Calibri"/>
              <a:ea typeface="Calibri"/>
              <a:cs typeface="Calibri"/>
              <a:sym typeface="Calibri"/>
            </a:endParaRPr>
          </a:p>
          <a:p>
            <a:pPr marL="0" lvl="0" indent="0" algn="ctr" rtl="0">
              <a:lnSpc>
                <a:spcPct val="90000"/>
              </a:lnSpc>
              <a:spcBef>
                <a:spcPts val="0"/>
              </a:spcBef>
              <a:spcAft>
                <a:spcPts val="0"/>
              </a:spcAft>
              <a:buClr>
                <a:schemeClr val="lt1"/>
              </a:buClr>
              <a:buSzPts val="4000"/>
              <a:buFont typeface="Arial"/>
              <a:buNone/>
            </a:pPr>
            <a:endParaRPr dirty="0"/>
          </a:p>
        </p:txBody>
      </p:sp>
      <p:sp>
        <p:nvSpPr>
          <p:cNvPr id="93" name="Google Shape;93;p15"/>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613175" y="111725"/>
            <a:ext cx="7763700" cy="1007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endParaRPr sz="28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latin typeface="Calibri"/>
                <a:ea typeface="Calibri"/>
                <a:cs typeface="Calibri"/>
                <a:sym typeface="Calibri"/>
              </a:rPr>
              <a:t>Fiscal Monitoring Questionnaire - Save a Copy</a:t>
            </a:r>
            <a:endParaRPr sz="2800">
              <a:latin typeface="Calibri"/>
              <a:ea typeface="Calibri"/>
              <a:cs typeface="Calibri"/>
              <a:sym typeface="Calibri"/>
            </a:endParaRPr>
          </a:p>
        </p:txBody>
      </p:sp>
      <p:sp>
        <p:nvSpPr>
          <p:cNvPr id="164" name="Google Shape;164;p24"/>
          <p:cNvSpPr txBox="1">
            <a:spLocks noGrp="1"/>
          </p:cNvSpPr>
          <p:nvPr>
            <p:ph type="body" idx="1"/>
          </p:nvPr>
        </p:nvSpPr>
        <p:spPr>
          <a:xfrm>
            <a:off x="406375" y="1202975"/>
            <a:ext cx="8565300" cy="5140500"/>
          </a:xfrm>
          <a:prstGeom prst="rect">
            <a:avLst/>
          </a:prstGeom>
          <a:noFill/>
          <a:ln>
            <a:noFill/>
          </a:ln>
        </p:spPr>
        <p:txBody>
          <a:bodyPr spcFirstLastPara="1" wrap="square" lIns="0" tIns="0" rIns="0" bIns="45700" anchor="t" anchorCtr="0">
            <a:normAutofit/>
          </a:bodyPr>
          <a:lstStyle/>
          <a:p>
            <a:pPr marL="457200" marR="0" lvl="0" indent="-377825" algn="l" rtl="0">
              <a:lnSpc>
                <a:spcPct val="90000"/>
              </a:lnSpc>
              <a:spcBef>
                <a:spcPts val="0"/>
              </a:spcBef>
              <a:spcAft>
                <a:spcPts val="0"/>
              </a:spcAft>
              <a:buSzPts val="2350"/>
              <a:buChar char="•"/>
            </a:pPr>
            <a:r>
              <a:rPr lang="en-US" sz="2350"/>
              <a:t>Navigate to the provided link and save a copy (</a:t>
            </a:r>
            <a:r>
              <a:rPr lang="en-US" sz="2350" b="1" u="sng"/>
              <a:t>do not request access</a:t>
            </a:r>
            <a:r>
              <a:rPr lang="en-US" sz="2350"/>
              <a:t>)</a:t>
            </a:r>
            <a:endParaRPr sz="2350"/>
          </a:p>
          <a:p>
            <a:pPr marL="457200" marR="0" lvl="0" indent="-377825" algn="l" rtl="0">
              <a:lnSpc>
                <a:spcPct val="90000"/>
              </a:lnSpc>
              <a:spcBef>
                <a:spcPts val="1000"/>
              </a:spcBef>
              <a:spcAft>
                <a:spcPts val="0"/>
              </a:spcAft>
              <a:buSzPts val="2350"/>
              <a:buChar char="•"/>
            </a:pPr>
            <a:r>
              <a:rPr lang="en-US" sz="2350"/>
              <a:t>Can be copied into a Google Drive, saved as a Google Doc, or downloaded into a variety of formats</a:t>
            </a:r>
            <a:endParaRPr sz="2350"/>
          </a:p>
          <a:p>
            <a:pPr marL="457200" marR="0" lvl="0" indent="-377825" algn="l" rtl="0">
              <a:lnSpc>
                <a:spcPct val="90000"/>
              </a:lnSpc>
              <a:spcBef>
                <a:spcPts val="1000"/>
              </a:spcBef>
              <a:spcAft>
                <a:spcPts val="0"/>
              </a:spcAft>
              <a:buSzPts val="2350"/>
              <a:buChar char="•"/>
            </a:pPr>
            <a:r>
              <a:rPr lang="en-US" sz="2350"/>
              <a:t>Keep in mind, completed document will be submitted through Syncplicity</a:t>
            </a:r>
            <a:endParaRPr sz="2350"/>
          </a:p>
          <a:p>
            <a:pPr marL="0" lvl="0" indent="0" algn="l" rtl="0">
              <a:spcBef>
                <a:spcPts val="1000"/>
              </a:spcBef>
              <a:spcAft>
                <a:spcPts val="0"/>
              </a:spcAft>
              <a:buNone/>
            </a:pPr>
            <a:endParaRPr sz="2350"/>
          </a:p>
          <a:p>
            <a:pPr marL="0" marR="0" lvl="0" indent="0" algn="l" rtl="0">
              <a:lnSpc>
                <a:spcPct val="90000"/>
              </a:lnSpc>
              <a:spcBef>
                <a:spcPts val="1000"/>
              </a:spcBef>
              <a:spcAft>
                <a:spcPts val="0"/>
              </a:spcAft>
              <a:buNone/>
            </a:pPr>
            <a:endParaRPr sz="2350"/>
          </a:p>
        </p:txBody>
      </p:sp>
      <p:sp>
        <p:nvSpPr>
          <p:cNvPr id="165" name="Google Shape;165;p2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10</a:t>
            </a:fld>
            <a:endParaRPr/>
          </a:p>
        </p:txBody>
      </p:sp>
      <p:pic>
        <p:nvPicPr>
          <p:cNvPr id="166" name="Google Shape;166;p24"/>
          <p:cNvPicPr preferRelativeResize="0"/>
          <p:nvPr/>
        </p:nvPicPr>
        <p:blipFill rotWithShape="1">
          <a:blip r:embed="rId3">
            <a:alphaModFix/>
          </a:blip>
          <a:srcRect b="8130"/>
          <a:stretch/>
        </p:blipFill>
        <p:spPr>
          <a:xfrm>
            <a:off x="450375" y="3418475"/>
            <a:ext cx="6946901" cy="3373650"/>
          </a:xfrm>
          <a:prstGeom prst="rect">
            <a:avLst/>
          </a:prstGeom>
          <a:noFill/>
          <a:ln>
            <a:noFill/>
          </a:ln>
        </p:spPr>
      </p:pic>
      <p:cxnSp>
        <p:nvCxnSpPr>
          <p:cNvPr id="167" name="Google Shape;167;p24"/>
          <p:cNvCxnSpPr/>
          <p:nvPr/>
        </p:nvCxnSpPr>
        <p:spPr>
          <a:xfrm>
            <a:off x="223075" y="4131075"/>
            <a:ext cx="559500" cy="10200"/>
          </a:xfrm>
          <a:prstGeom prst="straightConnector1">
            <a:avLst/>
          </a:prstGeom>
          <a:noFill/>
          <a:ln w="19050" cap="flat" cmpd="sng">
            <a:solidFill>
              <a:srgbClr val="FF0000"/>
            </a:solidFill>
            <a:prstDash val="solid"/>
            <a:round/>
            <a:headEnd type="none" w="med" len="med"/>
            <a:tailEnd type="triangle" w="med" len="med"/>
          </a:ln>
        </p:spPr>
      </p:cxnSp>
      <p:cxnSp>
        <p:nvCxnSpPr>
          <p:cNvPr id="168" name="Google Shape;168;p24"/>
          <p:cNvCxnSpPr/>
          <p:nvPr/>
        </p:nvCxnSpPr>
        <p:spPr>
          <a:xfrm>
            <a:off x="182150" y="4721000"/>
            <a:ext cx="559500" cy="102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688625" y="132075"/>
            <a:ext cx="7782300" cy="1007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endParaRPr sz="2800">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Fiscal Monitoring Questionnaire - General</a:t>
            </a:r>
            <a:endParaRPr sz="2800">
              <a:latin typeface="Calibri"/>
              <a:ea typeface="Calibri"/>
              <a:cs typeface="Calibri"/>
              <a:sym typeface="Calibri"/>
            </a:endParaRPr>
          </a:p>
        </p:txBody>
      </p:sp>
      <p:sp>
        <p:nvSpPr>
          <p:cNvPr id="175" name="Google Shape;175;p25"/>
          <p:cNvSpPr txBox="1">
            <a:spLocks noGrp="1"/>
          </p:cNvSpPr>
          <p:nvPr>
            <p:ph type="body" idx="1"/>
          </p:nvPr>
        </p:nvSpPr>
        <p:spPr>
          <a:xfrm>
            <a:off x="358475" y="1286525"/>
            <a:ext cx="8565300" cy="5140500"/>
          </a:xfrm>
          <a:prstGeom prst="rect">
            <a:avLst/>
          </a:prstGeom>
          <a:noFill/>
          <a:ln>
            <a:noFill/>
          </a:ln>
        </p:spPr>
        <p:txBody>
          <a:bodyPr spcFirstLastPara="1" wrap="square" lIns="0" tIns="0" rIns="0" bIns="45700" anchor="t" anchorCtr="0">
            <a:normAutofit/>
          </a:bodyPr>
          <a:lstStyle/>
          <a:p>
            <a:pPr marL="457200" marR="0" lvl="0" indent="-377825" algn="l" rtl="0">
              <a:lnSpc>
                <a:spcPct val="90000"/>
              </a:lnSpc>
              <a:spcBef>
                <a:spcPts val="0"/>
              </a:spcBef>
              <a:spcAft>
                <a:spcPts val="0"/>
              </a:spcAft>
              <a:buSzPts val="2350"/>
              <a:buChar char="•"/>
            </a:pPr>
            <a:r>
              <a:rPr lang="en-US" sz="2350"/>
              <a:t>Detailed answers help CDE better understand your LEA’s federal grant process and things like</a:t>
            </a:r>
            <a:endParaRPr sz="2350"/>
          </a:p>
          <a:p>
            <a:pPr marL="914400" marR="0" lvl="1" indent="-377825" algn="l" rtl="0">
              <a:lnSpc>
                <a:spcPct val="90000"/>
              </a:lnSpc>
              <a:spcBef>
                <a:spcPts val="0"/>
              </a:spcBef>
              <a:spcAft>
                <a:spcPts val="0"/>
              </a:spcAft>
              <a:buSzPts val="2350"/>
              <a:buChar char="•"/>
            </a:pPr>
            <a:r>
              <a:rPr lang="en-US" sz="2350"/>
              <a:t>Control environment</a:t>
            </a:r>
            <a:endParaRPr sz="2350"/>
          </a:p>
          <a:p>
            <a:pPr marL="914400" marR="0" lvl="1" indent="-377825" algn="l" rtl="0">
              <a:lnSpc>
                <a:spcPct val="90000"/>
              </a:lnSpc>
              <a:spcBef>
                <a:spcPts val="0"/>
              </a:spcBef>
              <a:spcAft>
                <a:spcPts val="0"/>
              </a:spcAft>
              <a:buSzPts val="2350"/>
              <a:buChar char="•"/>
            </a:pPr>
            <a:r>
              <a:rPr lang="en-US" sz="2350"/>
              <a:t>Experience with and exposure to federal grants</a:t>
            </a:r>
            <a:endParaRPr sz="2350"/>
          </a:p>
          <a:p>
            <a:pPr marL="914400" marR="0" lvl="1" indent="-377825" algn="l" rtl="0">
              <a:lnSpc>
                <a:spcPct val="90000"/>
              </a:lnSpc>
              <a:spcBef>
                <a:spcPts val="0"/>
              </a:spcBef>
              <a:spcAft>
                <a:spcPts val="0"/>
              </a:spcAft>
              <a:buSzPts val="2350"/>
              <a:buChar char="•"/>
            </a:pPr>
            <a:r>
              <a:rPr lang="en-US" sz="2350"/>
              <a:t>Understanding of fiscal compliance requirements. </a:t>
            </a:r>
            <a:endParaRPr sz="2350"/>
          </a:p>
        </p:txBody>
      </p:sp>
      <p:sp>
        <p:nvSpPr>
          <p:cNvPr id="176" name="Google Shape;176;p2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pic>
        <p:nvPicPr>
          <p:cNvPr id="177" name="Google Shape;177;p25"/>
          <p:cNvPicPr preferRelativeResize="0"/>
          <p:nvPr/>
        </p:nvPicPr>
        <p:blipFill>
          <a:blip r:embed="rId3">
            <a:alphaModFix/>
          </a:blip>
          <a:stretch>
            <a:fillRect/>
          </a:stretch>
        </p:blipFill>
        <p:spPr>
          <a:xfrm>
            <a:off x="1695676" y="2903325"/>
            <a:ext cx="5328895" cy="3954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688625" y="132075"/>
            <a:ext cx="7782300" cy="1007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endParaRPr sz="2800">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Fiscal Monitoring Questionnaire - Time and Effort</a:t>
            </a:r>
            <a:endParaRPr sz="2800">
              <a:latin typeface="Calibri"/>
              <a:ea typeface="Calibri"/>
              <a:cs typeface="Calibri"/>
              <a:sym typeface="Calibri"/>
            </a:endParaRPr>
          </a:p>
        </p:txBody>
      </p:sp>
      <p:sp>
        <p:nvSpPr>
          <p:cNvPr id="184" name="Google Shape;184;p26"/>
          <p:cNvSpPr txBox="1">
            <a:spLocks noGrp="1"/>
          </p:cNvSpPr>
          <p:nvPr>
            <p:ph type="body" idx="1"/>
          </p:nvPr>
        </p:nvSpPr>
        <p:spPr>
          <a:xfrm>
            <a:off x="358475" y="1286525"/>
            <a:ext cx="8565300" cy="5140500"/>
          </a:xfrm>
          <a:prstGeom prst="rect">
            <a:avLst/>
          </a:prstGeom>
          <a:noFill/>
          <a:ln>
            <a:noFill/>
          </a:ln>
        </p:spPr>
        <p:txBody>
          <a:bodyPr spcFirstLastPara="1" wrap="square" lIns="0" tIns="0" rIns="0" bIns="45700" anchor="t" anchorCtr="0">
            <a:normAutofit/>
          </a:bodyPr>
          <a:lstStyle/>
          <a:p>
            <a:pPr marL="457200" marR="0" lvl="0" indent="-377825" algn="l" rtl="0">
              <a:lnSpc>
                <a:spcPct val="90000"/>
              </a:lnSpc>
              <a:spcBef>
                <a:spcPts val="0"/>
              </a:spcBef>
              <a:spcAft>
                <a:spcPts val="0"/>
              </a:spcAft>
              <a:buSzPts val="2350"/>
              <a:buChar char="•"/>
            </a:pPr>
            <a:r>
              <a:rPr lang="en-US" sz="2350"/>
              <a:t>Focus on your LEA’s </a:t>
            </a:r>
            <a:r>
              <a:rPr lang="en-US" sz="2350" u="sng"/>
              <a:t>documented</a:t>
            </a:r>
            <a:r>
              <a:rPr lang="en-US" sz="2350"/>
              <a:t> policies </a:t>
            </a:r>
            <a:r>
              <a:rPr lang="en-US" sz="2350" i="1"/>
              <a:t>and </a:t>
            </a:r>
            <a:r>
              <a:rPr lang="en-US" sz="2350"/>
              <a:t>procedures</a:t>
            </a:r>
            <a:endParaRPr sz="2350"/>
          </a:p>
          <a:p>
            <a:pPr marL="914400" marR="0" lvl="1" indent="-377825" algn="l" rtl="0">
              <a:lnSpc>
                <a:spcPct val="90000"/>
              </a:lnSpc>
              <a:spcBef>
                <a:spcPts val="0"/>
              </a:spcBef>
              <a:spcAft>
                <a:spcPts val="0"/>
              </a:spcAft>
              <a:buSzPts val="2350"/>
              <a:buChar char="•"/>
            </a:pPr>
            <a:r>
              <a:rPr lang="en-US" sz="2350"/>
              <a:t>What currently exists?</a:t>
            </a:r>
            <a:endParaRPr sz="2350"/>
          </a:p>
          <a:p>
            <a:pPr marL="1371600" marR="0" lvl="2" indent="-377825" algn="l" rtl="0">
              <a:lnSpc>
                <a:spcPct val="90000"/>
              </a:lnSpc>
              <a:spcBef>
                <a:spcPts val="0"/>
              </a:spcBef>
              <a:spcAft>
                <a:spcPts val="0"/>
              </a:spcAft>
              <a:buSzPts val="2350"/>
              <a:buChar char="•"/>
            </a:pPr>
            <a:r>
              <a:rPr lang="en-US" sz="2350"/>
              <a:t>If nothing, answer accordingly and provide a brief narrative as a jumping off point</a:t>
            </a:r>
            <a:endParaRPr sz="2350"/>
          </a:p>
          <a:p>
            <a:pPr marL="914400" marR="0" lvl="1" indent="-377825" algn="l" rtl="0">
              <a:lnSpc>
                <a:spcPct val="90000"/>
              </a:lnSpc>
              <a:spcBef>
                <a:spcPts val="0"/>
              </a:spcBef>
              <a:spcAft>
                <a:spcPts val="0"/>
              </a:spcAft>
              <a:buSzPts val="2350"/>
              <a:buChar char="•"/>
            </a:pPr>
            <a:r>
              <a:rPr lang="en-US" sz="2350"/>
              <a:t>Should be a walk through of your process from A-Z</a:t>
            </a:r>
            <a:endParaRPr sz="2350"/>
          </a:p>
        </p:txBody>
      </p:sp>
      <p:sp>
        <p:nvSpPr>
          <p:cNvPr id="185" name="Google Shape;185;p2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12</a:t>
            </a:fld>
            <a:endParaRPr/>
          </a:p>
        </p:txBody>
      </p:sp>
      <p:pic>
        <p:nvPicPr>
          <p:cNvPr id="186" name="Google Shape;186;p26"/>
          <p:cNvPicPr preferRelativeResize="0"/>
          <p:nvPr/>
        </p:nvPicPr>
        <p:blipFill>
          <a:blip r:embed="rId3">
            <a:alphaModFix/>
          </a:blip>
          <a:stretch>
            <a:fillRect/>
          </a:stretch>
        </p:blipFill>
        <p:spPr>
          <a:xfrm>
            <a:off x="979975" y="3136613"/>
            <a:ext cx="6553200" cy="3209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688625" y="132075"/>
            <a:ext cx="7782300" cy="1007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endParaRPr sz="2800">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Fiscal Monitoring Questionnaire - Procurement</a:t>
            </a:r>
            <a:endParaRPr sz="2800">
              <a:latin typeface="Calibri"/>
              <a:ea typeface="Calibri"/>
              <a:cs typeface="Calibri"/>
              <a:sym typeface="Calibri"/>
            </a:endParaRPr>
          </a:p>
        </p:txBody>
      </p:sp>
      <p:sp>
        <p:nvSpPr>
          <p:cNvPr id="193" name="Google Shape;193;p27"/>
          <p:cNvSpPr txBox="1">
            <a:spLocks noGrp="1"/>
          </p:cNvSpPr>
          <p:nvPr>
            <p:ph type="body" idx="1"/>
          </p:nvPr>
        </p:nvSpPr>
        <p:spPr>
          <a:xfrm>
            <a:off x="358475" y="1286525"/>
            <a:ext cx="8565300" cy="5140500"/>
          </a:xfrm>
          <a:prstGeom prst="rect">
            <a:avLst/>
          </a:prstGeom>
          <a:noFill/>
          <a:ln>
            <a:noFill/>
          </a:ln>
        </p:spPr>
        <p:txBody>
          <a:bodyPr spcFirstLastPara="1" wrap="square" lIns="0" tIns="0" rIns="0" bIns="45700" anchor="t" anchorCtr="0">
            <a:normAutofit/>
          </a:bodyPr>
          <a:lstStyle/>
          <a:p>
            <a:pPr marL="457200" marR="0" lvl="0" indent="-377825" algn="l" rtl="0">
              <a:lnSpc>
                <a:spcPct val="90000"/>
              </a:lnSpc>
              <a:spcBef>
                <a:spcPts val="0"/>
              </a:spcBef>
              <a:spcAft>
                <a:spcPts val="0"/>
              </a:spcAft>
              <a:buSzPts val="2350"/>
              <a:buChar char="•"/>
            </a:pPr>
            <a:r>
              <a:rPr lang="en-US" sz="2350"/>
              <a:t>Again, looking for </a:t>
            </a:r>
            <a:r>
              <a:rPr lang="en-US" sz="2350" u="sng"/>
              <a:t>documented</a:t>
            </a:r>
            <a:r>
              <a:rPr lang="en-US" sz="2350"/>
              <a:t> process</a:t>
            </a:r>
            <a:endParaRPr sz="2350"/>
          </a:p>
          <a:p>
            <a:pPr marL="457200" marR="0" lvl="0" indent="-377825" algn="l" rtl="0">
              <a:lnSpc>
                <a:spcPct val="90000"/>
              </a:lnSpc>
              <a:spcBef>
                <a:spcPts val="0"/>
              </a:spcBef>
              <a:spcAft>
                <a:spcPts val="0"/>
              </a:spcAft>
              <a:buSzPts val="2350"/>
              <a:buChar char="•"/>
            </a:pPr>
            <a:r>
              <a:rPr lang="en-US" sz="2350"/>
              <a:t>Some questions related to the types of supporting documentation your LEA requires for purchases</a:t>
            </a:r>
            <a:endParaRPr sz="2350"/>
          </a:p>
          <a:p>
            <a:pPr marL="457200" marR="0" lvl="0" indent="-377825" algn="l" rtl="0">
              <a:lnSpc>
                <a:spcPct val="90000"/>
              </a:lnSpc>
              <a:spcBef>
                <a:spcPts val="0"/>
              </a:spcBef>
              <a:spcAft>
                <a:spcPts val="0"/>
              </a:spcAft>
              <a:buSzPts val="2350"/>
              <a:buChar char="•"/>
            </a:pPr>
            <a:r>
              <a:rPr lang="en-US" sz="2350"/>
              <a:t>Also used during review of actual expenditures selected by CDE</a:t>
            </a:r>
            <a:endParaRPr sz="2350"/>
          </a:p>
        </p:txBody>
      </p:sp>
      <p:sp>
        <p:nvSpPr>
          <p:cNvPr id="194" name="Google Shape;194;p2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13</a:t>
            </a:fld>
            <a:endParaRPr/>
          </a:p>
        </p:txBody>
      </p:sp>
      <p:pic>
        <p:nvPicPr>
          <p:cNvPr id="195" name="Google Shape;195;p27"/>
          <p:cNvPicPr preferRelativeResize="0"/>
          <p:nvPr/>
        </p:nvPicPr>
        <p:blipFill>
          <a:blip r:embed="rId3">
            <a:alphaModFix/>
          </a:blip>
          <a:stretch>
            <a:fillRect/>
          </a:stretch>
        </p:blipFill>
        <p:spPr>
          <a:xfrm>
            <a:off x="1284788" y="2620175"/>
            <a:ext cx="6391275" cy="4171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223075" y="132075"/>
            <a:ext cx="8751300" cy="10077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39285"/>
              <a:buFont typeface="Arial"/>
              <a:buNone/>
            </a:pPr>
            <a:endParaRPr sz="2800">
              <a:latin typeface="Calibri"/>
              <a:ea typeface="Calibri"/>
              <a:cs typeface="Calibri"/>
              <a:sym typeface="Calibri"/>
            </a:endParaRPr>
          </a:p>
          <a:p>
            <a:pPr marL="0" marR="0" lvl="0" indent="0" algn="l" rtl="0">
              <a:lnSpc>
                <a:spcPct val="90000"/>
              </a:lnSpc>
              <a:spcBef>
                <a:spcPts val="0"/>
              </a:spcBef>
              <a:spcAft>
                <a:spcPts val="0"/>
              </a:spcAft>
              <a:buClr>
                <a:schemeClr val="dk1"/>
              </a:buClr>
              <a:buSzPct val="39285"/>
              <a:buFont typeface="Arial"/>
              <a:buNone/>
            </a:pPr>
            <a:r>
              <a:rPr lang="en-US" sz="2800">
                <a:latin typeface="Calibri"/>
                <a:ea typeface="Calibri"/>
                <a:cs typeface="Calibri"/>
                <a:sym typeface="Calibri"/>
              </a:rPr>
              <a:t>Fiscal Monitoring Questionnaire - Capital Property and Equipment</a:t>
            </a:r>
            <a:endParaRPr sz="2800">
              <a:latin typeface="Calibri"/>
              <a:ea typeface="Calibri"/>
              <a:cs typeface="Calibri"/>
              <a:sym typeface="Calibri"/>
            </a:endParaRPr>
          </a:p>
        </p:txBody>
      </p:sp>
      <p:sp>
        <p:nvSpPr>
          <p:cNvPr id="202" name="Google Shape;202;p28"/>
          <p:cNvSpPr txBox="1">
            <a:spLocks noGrp="1"/>
          </p:cNvSpPr>
          <p:nvPr>
            <p:ph type="body" idx="1"/>
          </p:nvPr>
        </p:nvSpPr>
        <p:spPr>
          <a:xfrm>
            <a:off x="358475" y="1286525"/>
            <a:ext cx="8565300" cy="5140500"/>
          </a:xfrm>
          <a:prstGeom prst="rect">
            <a:avLst/>
          </a:prstGeom>
          <a:noFill/>
          <a:ln>
            <a:noFill/>
          </a:ln>
        </p:spPr>
        <p:txBody>
          <a:bodyPr spcFirstLastPara="1" wrap="square" lIns="0" tIns="0" rIns="0" bIns="45700" anchor="t" anchorCtr="0">
            <a:normAutofit/>
          </a:bodyPr>
          <a:lstStyle/>
          <a:p>
            <a:pPr marL="457200" marR="0" lvl="0" indent="-377825" algn="l" rtl="0">
              <a:lnSpc>
                <a:spcPct val="90000"/>
              </a:lnSpc>
              <a:spcBef>
                <a:spcPts val="0"/>
              </a:spcBef>
              <a:spcAft>
                <a:spcPts val="0"/>
              </a:spcAft>
              <a:buSzPts val="2350"/>
              <a:buChar char="•"/>
            </a:pPr>
            <a:r>
              <a:rPr lang="en-US" sz="2350"/>
              <a:t>Typically builds upon Procurement process</a:t>
            </a:r>
            <a:endParaRPr sz="2350"/>
          </a:p>
          <a:p>
            <a:pPr marL="457200" marR="0" lvl="0" indent="-377825" algn="l" rtl="0">
              <a:lnSpc>
                <a:spcPct val="90000"/>
              </a:lnSpc>
              <a:spcBef>
                <a:spcPts val="0"/>
              </a:spcBef>
              <a:spcAft>
                <a:spcPts val="0"/>
              </a:spcAft>
              <a:buSzPts val="2350"/>
              <a:buChar char="•"/>
            </a:pPr>
            <a:r>
              <a:rPr lang="en-US" sz="2350"/>
              <a:t>Some questions related to tracking process</a:t>
            </a:r>
            <a:endParaRPr sz="2350"/>
          </a:p>
        </p:txBody>
      </p:sp>
      <p:sp>
        <p:nvSpPr>
          <p:cNvPr id="203" name="Google Shape;203;p2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14</a:t>
            </a:fld>
            <a:endParaRPr/>
          </a:p>
        </p:txBody>
      </p:sp>
      <p:pic>
        <p:nvPicPr>
          <p:cNvPr id="204" name="Google Shape;204;p28"/>
          <p:cNvPicPr preferRelativeResize="0"/>
          <p:nvPr/>
        </p:nvPicPr>
        <p:blipFill>
          <a:blip r:embed="rId3">
            <a:alphaModFix/>
          </a:blip>
          <a:stretch>
            <a:fillRect/>
          </a:stretch>
        </p:blipFill>
        <p:spPr>
          <a:xfrm>
            <a:off x="828438" y="2296638"/>
            <a:ext cx="6734175" cy="3343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223075" y="132075"/>
            <a:ext cx="8751300" cy="1007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endParaRPr sz="2800">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Fiscal Monitoring Questionnaire - Construction</a:t>
            </a:r>
            <a:endParaRPr sz="2800">
              <a:latin typeface="Calibri"/>
              <a:ea typeface="Calibri"/>
              <a:cs typeface="Calibri"/>
              <a:sym typeface="Calibri"/>
            </a:endParaRPr>
          </a:p>
        </p:txBody>
      </p:sp>
      <p:sp>
        <p:nvSpPr>
          <p:cNvPr id="211" name="Google Shape;211;p29"/>
          <p:cNvSpPr txBox="1">
            <a:spLocks noGrp="1"/>
          </p:cNvSpPr>
          <p:nvPr>
            <p:ph type="body" idx="1"/>
          </p:nvPr>
        </p:nvSpPr>
        <p:spPr>
          <a:xfrm>
            <a:off x="358475" y="1286525"/>
            <a:ext cx="8565300" cy="5140500"/>
          </a:xfrm>
          <a:prstGeom prst="rect">
            <a:avLst/>
          </a:prstGeom>
          <a:noFill/>
          <a:ln>
            <a:noFill/>
          </a:ln>
        </p:spPr>
        <p:txBody>
          <a:bodyPr spcFirstLastPara="1" wrap="square" lIns="0" tIns="0" rIns="0" bIns="45700" anchor="t" anchorCtr="0">
            <a:normAutofit/>
          </a:bodyPr>
          <a:lstStyle/>
          <a:p>
            <a:pPr marL="457200" marR="0" lvl="0" indent="-377825" algn="l" rtl="0">
              <a:lnSpc>
                <a:spcPct val="90000"/>
              </a:lnSpc>
              <a:spcBef>
                <a:spcPts val="0"/>
              </a:spcBef>
              <a:spcAft>
                <a:spcPts val="0"/>
              </a:spcAft>
              <a:buSzPts val="2350"/>
              <a:buChar char="•"/>
            </a:pPr>
            <a:r>
              <a:rPr lang="en-US" sz="2350"/>
              <a:t>Focuses on federal requirements unique to construction</a:t>
            </a:r>
            <a:endParaRPr sz="2350"/>
          </a:p>
          <a:p>
            <a:pPr marL="457200" marR="0" lvl="0" indent="-377825" algn="l" rtl="0">
              <a:lnSpc>
                <a:spcPct val="90000"/>
              </a:lnSpc>
              <a:spcBef>
                <a:spcPts val="0"/>
              </a:spcBef>
              <a:spcAft>
                <a:spcPts val="0"/>
              </a:spcAft>
              <a:buSzPts val="2350"/>
              <a:buChar char="•"/>
            </a:pPr>
            <a:r>
              <a:rPr lang="en-US" sz="2350"/>
              <a:t>If your LEA has any FY23 expenditures related to construction, a supplemental </a:t>
            </a:r>
            <a:r>
              <a:rPr lang="en-US" sz="2350" u="sng">
                <a:solidFill>
                  <a:schemeClr val="hlink"/>
                </a:solidFill>
                <a:hlinkClick r:id="rId3"/>
              </a:rPr>
              <a:t>Construction Questionnaire</a:t>
            </a:r>
            <a:r>
              <a:rPr lang="en-US" sz="2350"/>
              <a:t> will be included with the follow up documentation requested by CDE</a:t>
            </a:r>
            <a:endParaRPr sz="2350"/>
          </a:p>
          <a:p>
            <a:pPr marL="914400" marR="0" lvl="1" indent="-377825" algn="l" rtl="0">
              <a:lnSpc>
                <a:spcPct val="90000"/>
              </a:lnSpc>
              <a:spcBef>
                <a:spcPts val="0"/>
              </a:spcBef>
              <a:spcAft>
                <a:spcPts val="0"/>
              </a:spcAft>
              <a:buSzPts val="2350"/>
              <a:buChar char="•"/>
            </a:pPr>
            <a:r>
              <a:rPr lang="en-US" sz="2350"/>
              <a:t>More detailed questions related to LEA’s process around construction</a:t>
            </a:r>
            <a:endParaRPr sz="2350"/>
          </a:p>
        </p:txBody>
      </p:sp>
      <p:sp>
        <p:nvSpPr>
          <p:cNvPr id="212" name="Google Shape;212;p2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15</a:t>
            </a:fld>
            <a:endParaRPr/>
          </a:p>
        </p:txBody>
      </p:sp>
      <p:pic>
        <p:nvPicPr>
          <p:cNvPr id="213" name="Google Shape;213;p29"/>
          <p:cNvPicPr preferRelativeResize="0"/>
          <p:nvPr/>
        </p:nvPicPr>
        <p:blipFill>
          <a:blip r:embed="rId4">
            <a:alphaModFix/>
          </a:blip>
          <a:stretch>
            <a:fillRect/>
          </a:stretch>
        </p:blipFill>
        <p:spPr>
          <a:xfrm>
            <a:off x="1189750" y="3755750"/>
            <a:ext cx="6438900" cy="2419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223075" y="132075"/>
            <a:ext cx="8751300" cy="10077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39285"/>
              <a:buFont typeface="Arial"/>
              <a:buNone/>
            </a:pPr>
            <a:endParaRPr sz="2800">
              <a:latin typeface="Calibri"/>
              <a:ea typeface="Calibri"/>
              <a:cs typeface="Calibri"/>
              <a:sym typeface="Calibri"/>
            </a:endParaRPr>
          </a:p>
          <a:p>
            <a:pPr marL="0" marR="0" lvl="0" indent="0" algn="l" rtl="0">
              <a:lnSpc>
                <a:spcPct val="90000"/>
              </a:lnSpc>
              <a:spcBef>
                <a:spcPts val="0"/>
              </a:spcBef>
              <a:spcAft>
                <a:spcPts val="0"/>
              </a:spcAft>
              <a:buClr>
                <a:schemeClr val="dk1"/>
              </a:buClr>
              <a:buSzPct val="39285"/>
              <a:buFont typeface="Arial"/>
              <a:buNone/>
            </a:pPr>
            <a:r>
              <a:rPr lang="en-US" sz="2800">
                <a:latin typeface="Calibri"/>
                <a:ea typeface="Calibri"/>
                <a:cs typeface="Calibri"/>
                <a:sym typeface="Calibri"/>
              </a:rPr>
              <a:t>Fiscal Monitoring Questionnaire - LEA Contacts and Certification</a:t>
            </a:r>
            <a:endParaRPr sz="2800">
              <a:latin typeface="Calibri"/>
              <a:ea typeface="Calibri"/>
              <a:cs typeface="Calibri"/>
              <a:sym typeface="Calibri"/>
            </a:endParaRPr>
          </a:p>
        </p:txBody>
      </p:sp>
      <p:sp>
        <p:nvSpPr>
          <p:cNvPr id="220" name="Google Shape;220;p30"/>
          <p:cNvSpPr txBox="1">
            <a:spLocks noGrp="1"/>
          </p:cNvSpPr>
          <p:nvPr>
            <p:ph type="body" idx="1"/>
          </p:nvPr>
        </p:nvSpPr>
        <p:spPr>
          <a:xfrm>
            <a:off x="358475" y="1286525"/>
            <a:ext cx="8565300" cy="5140500"/>
          </a:xfrm>
          <a:prstGeom prst="rect">
            <a:avLst/>
          </a:prstGeom>
          <a:noFill/>
          <a:ln>
            <a:noFill/>
          </a:ln>
        </p:spPr>
        <p:txBody>
          <a:bodyPr spcFirstLastPara="1" wrap="square" lIns="0" tIns="0" rIns="0" bIns="45700" anchor="t" anchorCtr="0">
            <a:normAutofit/>
          </a:bodyPr>
          <a:lstStyle/>
          <a:p>
            <a:pPr marL="457200" marR="0" lvl="0" indent="-377825" algn="l" rtl="0">
              <a:lnSpc>
                <a:spcPct val="90000"/>
              </a:lnSpc>
              <a:spcBef>
                <a:spcPts val="0"/>
              </a:spcBef>
              <a:spcAft>
                <a:spcPts val="0"/>
              </a:spcAft>
              <a:buSzPts val="2350"/>
              <a:buChar char="•"/>
            </a:pPr>
            <a:r>
              <a:rPr lang="en-US" sz="2350"/>
              <a:t>Signed by Authorized Representative</a:t>
            </a:r>
            <a:endParaRPr sz="2350"/>
          </a:p>
          <a:p>
            <a:pPr marL="457200" marR="0" lvl="0" indent="-377825" algn="l" rtl="0">
              <a:lnSpc>
                <a:spcPct val="90000"/>
              </a:lnSpc>
              <a:spcBef>
                <a:spcPts val="0"/>
              </a:spcBef>
              <a:spcAft>
                <a:spcPts val="0"/>
              </a:spcAft>
              <a:buSzPts val="2350"/>
              <a:buChar char="•"/>
            </a:pPr>
            <a:r>
              <a:rPr lang="en-US" sz="2350"/>
              <a:t>Printed and signed or digital signature are both options</a:t>
            </a:r>
            <a:endParaRPr sz="2350"/>
          </a:p>
          <a:p>
            <a:pPr marL="457200" marR="0" lvl="0" indent="-377825" algn="l" rtl="0">
              <a:lnSpc>
                <a:spcPct val="90000"/>
              </a:lnSpc>
              <a:spcBef>
                <a:spcPts val="0"/>
              </a:spcBef>
              <a:spcAft>
                <a:spcPts val="0"/>
              </a:spcAft>
              <a:buSzPts val="2350"/>
              <a:buChar char="•"/>
            </a:pPr>
            <a:r>
              <a:rPr lang="en-US" sz="2350"/>
              <a:t>Can be submitted as separate page in Syncplicity</a:t>
            </a:r>
            <a:endParaRPr sz="2350"/>
          </a:p>
        </p:txBody>
      </p:sp>
      <p:sp>
        <p:nvSpPr>
          <p:cNvPr id="221" name="Google Shape;221;p3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16</a:t>
            </a:fld>
            <a:endParaRPr/>
          </a:p>
        </p:txBody>
      </p:sp>
      <p:pic>
        <p:nvPicPr>
          <p:cNvPr id="222" name="Google Shape;222;p30"/>
          <p:cNvPicPr preferRelativeResize="0"/>
          <p:nvPr/>
        </p:nvPicPr>
        <p:blipFill rotWithShape="1">
          <a:blip r:embed="rId3">
            <a:alphaModFix/>
          </a:blip>
          <a:srcRect b="7415"/>
          <a:stretch/>
        </p:blipFill>
        <p:spPr>
          <a:xfrm>
            <a:off x="1265325" y="2290575"/>
            <a:ext cx="5938626" cy="4445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p:nvPr>
        </p:nvSpPr>
        <p:spPr>
          <a:xfrm>
            <a:off x="245202" y="254525"/>
            <a:ext cx="7956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Documented Processes - What Does That Mean?</a:t>
            </a:r>
            <a:endParaRPr/>
          </a:p>
        </p:txBody>
      </p:sp>
      <p:sp>
        <p:nvSpPr>
          <p:cNvPr id="229" name="Google Shape;229;p31"/>
          <p:cNvSpPr txBox="1">
            <a:spLocks noGrp="1"/>
          </p:cNvSpPr>
          <p:nvPr>
            <p:ph type="body" idx="1"/>
          </p:nvPr>
        </p:nvSpPr>
        <p:spPr>
          <a:xfrm>
            <a:off x="223075" y="1480150"/>
            <a:ext cx="8776500" cy="4980900"/>
          </a:xfrm>
          <a:prstGeom prst="rect">
            <a:avLst/>
          </a:prstGeom>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US" sz="1700">
                <a:latin typeface="Arial"/>
                <a:ea typeface="Arial"/>
                <a:cs typeface="Arial"/>
                <a:sym typeface="Arial"/>
              </a:rPr>
              <a:t>As mentioned in the Overview above, our review is focused on one of four main areas. In order to conduct that review, we need to know how </a:t>
            </a:r>
            <a:r>
              <a:rPr lang="en-US" sz="1700" u="sng">
                <a:latin typeface="Arial"/>
                <a:ea typeface="Arial"/>
                <a:cs typeface="Arial"/>
                <a:sym typeface="Arial"/>
              </a:rPr>
              <a:t>your LEA’s</a:t>
            </a:r>
            <a:r>
              <a:rPr lang="en-US" sz="1700">
                <a:latin typeface="Arial"/>
                <a:ea typeface="Arial"/>
                <a:cs typeface="Arial"/>
                <a:sym typeface="Arial"/>
              </a:rPr>
              <a:t> process works - what are the steps from start to finish to accomplish a task?</a:t>
            </a:r>
            <a:endParaRPr sz="1700">
              <a:latin typeface="Arial"/>
              <a:ea typeface="Arial"/>
              <a:cs typeface="Arial"/>
              <a:sym typeface="Arial"/>
            </a:endParaRPr>
          </a:p>
          <a:p>
            <a:pPr marL="0" marR="0" lvl="0" indent="0" algn="l" rtl="0">
              <a:lnSpc>
                <a:spcPct val="100000"/>
              </a:lnSpc>
              <a:spcBef>
                <a:spcPts val="0"/>
              </a:spcBef>
              <a:spcAft>
                <a:spcPts val="0"/>
              </a:spcAft>
              <a:buNone/>
            </a:pPr>
            <a:endParaRPr sz="1700">
              <a:latin typeface="Arial"/>
              <a:ea typeface="Arial"/>
              <a:cs typeface="Arial"/>
              <a:sym typeface="Arial"/>
            </a:endParaRPr>
          </a:p>
          <a:p>
            <a:pPr marL="0" marR="0" lvl="0" indent="0" algn="l" rtl="0">
              <a:lnSpc>
                <a:spcPct val="100000"/>
              </a:lnSpc>
              <a:spcBef>
                <a:spcPts val="0"/>
              </a:spcBef>
              <a:spcAft>
                <a:spcPts val="0"/>
              </a:spcAft>
              <a:buNone/>
            </a:pPr>
            <a:r>
              <a:rPr lang="en-US" sz="1700">
                <a:latin typeface="Arial"/>
                <a:ea typeface="Arial"/>
                <a:cs typeface="Arial"/>
                <a:sym typeface="Arial"/>
              </a:rPr>
              <a:t>Typically documented through a combination of policies </a:t>
            </a:r>
            <a:r>
              <a:rPr lang="en-US" sz="1700" i="1">
                <a:latin typeface="Arial"/>
                <a:ea typeface="Arial"/>
                <a:cs typeface="Arial"/>
                <a:sym typeface="Arial"/>
              </a:rPr>
              <a:t>and </a:t>
            </a:r>
            <a:r>
              <a:rPr lang="en-US" sz="1700">
                <a:latin typeface="Arial"/>
                <a:ea typeface="Arial"/>
                <a:cs typeface="Arial"/>
                <a:sym typeface="Arial"/>
              </a:rPr>
              <a:t>procedures</a:t>
            </a:r>
            <a:endParaRPr sz="1700">
              <a:latin typeface="Arial"/>
              <a:ea typeface="Arial"/>
              <a:cs typeface="Arial"/>
              <a:sym typeface="Arial"/>
            </a:endParaRPr>
          </a:p>
          <a:p>
            <a:pPr marL="0" marR="0" lvl="0" indent="0" algn="l" rtl="0">
              <a:lnSpc>
                <a:spcPct val="100000"/>
              </a:lnSpc>
              <a:spcBef>
                <a:spcPts val="0"/>
              </a:spcBef>
              <a:spcAft>
                <a:spcPts val="0"/>
              </a:spcAft>
              <a:buNone/>
            </a:pPr>
            <a:endParaRPr sz="1700">
              <a:latin typeface="Arial"/>
              <a:ea typeface="Arial"/>
              <a:cs typeface="Arial"/>
              <a:sym typeface="Arial"/>
            </a:endParaRPr>
          </a:p>
          <a:p>
            <a:pPr marL="457200" lvl="0" indent="0" algn="l" rtl="0">
              <a:lnSpc>
                <a:spcPct val="100000"/>
              </a:lnSpc>
              <a:spcBef>
                <a:spcPts val="0"/>
              </a:spcBef>
              <a:spcAft>
                <a:spcPts val="0"/>
              </a:spcAft>
              <a:buNone/>
            </a:pPr>
            <a:r>
              <a:rPr lang="en-US" sz="1700" u="sng">
                <a:latin typeface="Arial"/>
                <a:ea typeface="Arial"/>
                <a:cs typeface="Arial"/>
                <a:sym typeface="Arial"/>
              </a:rPr>
              <a:t>Policy</a:t>
            </a:r>
            <a:endParaRPr sz="1700" u="sng">
              <a:latin typeface="Arial"/>
              <a:ea typeface="Arial"/>
              <a:cs typeface="Arial"/>
              <a:sym typeface="Arial"/>
            </a:endParaRPr>
          </a:p>
          <a:p>
            <a:pPr marL="457200" lvl="0" indent="0" algn="l" rtl="0">
              <a:lnSpc>
                <a:spcPct val="100000"/>
              </a:lnSpc>
              <a:spcBef>
                <a:spcPts val="0"/>
              </a:spcBef>
              <a:spcAft>
                <a:spcPts val="0"/>
              </a:spcAft>
              <a:buNone/>
            </a:pPr>
            <a:r>
              <a:rPr lang="en-US" sz="1700">
                <a:latin typeface="Arial"/>
                <a:ea typeface="Arial"/>
                <a:cs typeface="Arial"/>
                <a:sym typeface="Arial"/>
              </a:rPr>
              <a:t>A guiding principle used to set direction in an organization.</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Changes infrequently </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States generally who, what, when, or why</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Is broad and general</a:t>
            </a:r>
            <a:endParaRPr sz="1700">
              <a:latin typeface="Arial"/>
              <a:ea typeface="Arial"/>
              <a:cs typeface="Arial"/>
              <a:sym typeface="Arial"/>
            </a:endParaRPr>
          </a:p>
          <a:p>
            <a:pPr marL="457200" lvl="0" indent="0" algn="l" rtl="0">
              <a:lnSpc>
                <a:spcPct val="100000"/>
              </a:lnSpc>
              <a:spcBef>
                <a:spcPts val="0"/>
              </a:spcBef>
              <a:spcAft>
                <a:spcPts val="0"/>
              </a:spcAft>
              <a:buNone/>
            </a:pPr>
            <a:endParaRPr sz="1700">
              <a:latin typeface="Arial"/>
              <a:ea typeface="Arial"/>
              <a:cs typeface="Arial"/>
              <a:sym typeface="Arial"/>
            </a:endParaRPr>
          </a:p>
          <a:p>
            <a:pPr marL="457200" lvl="0" indent="0" algn="l" rtl="0">
              <a:lnSpc>
                <a:spcPct val="100000"/>
              </a:lnSpc>
              <a:spcBef>
                <a:spcPts val="0"/>
              </a:spcBef>
              <a:spcAft>
                <a:spcPts val="0"/>
              </a:spcAft>
              <a:buNone/>
            </a:pPr>
            <a:r>
              <a:rPr lang="en-US" sz="1700" u="sng">
                <a:latin typeface="Arial"/>
                <a:ea typeface="Arial"/>
                <a:cs typeface="Arial"/>
                <a:sym typeface="Arial"/>
              </a:rPr>
              <a:t>Procedure</a:t>
            </a:r>
            <a:endParaRPr sz="1700" u="sng">
              <a:latin typeface="Arial"/>
              <a:ea typeface="Arial"/>
              <a:cs typeface="Arial"/>
              <a:sym typeface="Arial"/>
            </a:endParaRPr>
          </a:p>
          <a:p>
            <a:pPr marL="457200" lvl="0" indent="0" algn="l" rtl="0">
              <a:lnSpc>
                <a:spcPct val="100000"/>
              </a:lnSpc>
              <a:spcBef>
                <a:spcPts val="0"/>
              </a:spcBef>
              <a:spcAft>
                <a:spcPts val="0"/>
              </a:spcAft>
              <a:buNone/>
            </a:pPr>
            <a:r>
              <a:rPr lang="en-US" sz="1700">
                <a:latin typeface="Arial"/>
                <a:ea typeface="Arial"/>
                <a:cs typeface="Arial"/>
                <a:sym typeface="Arial"/>
              </a:rPr>
              <a:t>A series of steps to be followed as a consistent and repetitive approach to accomplish a result.</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Continuously changes and improves</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States specifically who, what, when, and how</a:t>
            </a:r>
            <a:endParaRPr sz="1700">
              <a:latin typeface="Arial"/>
              <a:ea typeface="Arial"/>
              <a:cs typeface="Arial"/>
              <a:sym typeface="Arial"/>
            </a:endParaRPr>
          </a:p>
          <a:p>
            <a:pPr marL="1371600" lvl="1" indent="-336550" algn="l" rtl="0">
              <a:lnSpc>
                <a:spcPct val="100000"/>
              </a:lnSpc>
              <a:spcBef>
                <a:spcPts val="0"/>
              </a:spcBef>
              <a:spcAft>
                <a:spcPts val="0"/>
              </a:spcAft>
              <a:buSzPts val="1700"/>
              <a:buChar char="○"/>
            </a:pPr>
            <a:r>
              <a:rPr lang="en-US" sz="1700">
                <a:latin typeface="Arial"/>
                <a:ea typeface="Arial"/>
                <a:cs typeface="Arial"/>
                <a:sym typeface="Arial"/>
              </a:rPr>
              <a:t>CDE recommends using titles rather than names when documenting the “Who”</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Offers a detailed description of activities</a:t>
            </a:r>
            <a:endParaRPr sz="18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245200" y="254525"/>
            <a:ext cx="8617200" cy="7563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US"/>
              <a:t>Documented Processes - So What Should We Submit?</a:t>
            </a:r>
            <a:endParaRPr/>
          </a:p>
        </p:txBody>
      </p:sp>
      <p:sp>
        <p:nvSpPr>
          <p:cNvPr id="236" name="Google Shape;236;p32"/>
          <p:cNvSpPr txBox="1">
            <a:spLocks noGrp="1"/>
          </p:cNvSpPr>
          <p:nvPr>
            <p:ph type="body" idx="1"/>
          </p:nvPr>
        </p:nvSpPr>
        <p:spPr>
          <a:xfrm>
            <a:off x="183750" y="1154550"/>
            <a:ext cx="8776500" cy="5459400"/>
          </a:xfrm>
          <a:prstGeom prst="rect">
            <a:avLst/>
          </a:prstGeom>
        </p:spPr>
        <p:txBody>
          <a:bodyPr spcFirstLastPara="1" wrap="square" lIns="0" tIns="0" rIns="0" bIns="45700" anchor="t" anchorCtr="0">
            <a:noAutofit/>
          </a:bodyPr>
          <a:lstStyle/>
          <a:p>
            <a:pPr marL="457200" lvl="0" indent="-342900" algn="l" rtl="0">
              <a:lnSpc>
                <a:spcPct val="100000"/>
              </a:lnSpc>
              <a:spcBef>
                <a:spcPts val="0"/>
              </a:spcBef>
              <a:spcAft>
                <a:spcPts val="0"/>
              </a:spcAft>
              <a:buSzPts val="1800"/>
              <a:buFont typeface="Calibri"/>
              <a:buChar char="•"/>
            </a:pPr>
            <a:r>
              <a:rPr lang="en-US" sz="1800"/>
              <a:t>Start with what, if anything, is documented. Any relevant CASB (or other Board approved) policies as the first stepping stone?</a:t>
            </a:r>
            <a:endParaRPr sz="1800"/>
          </a:p>
          <a:p>
            <a:pPr marL="457200" lvl="0" indent="-342900" algn="l" rtl="0">
              <a:lnSpc>
                <a:spcPct val="100000"/>
              </a:lnSpc>
              <a:spcBef>
                <a:spcPts val="1200"/>
              </a:spcBef>
              <a:spcAft>
                <a:spcPts val="0"/>
              </a:spcAft>
              <a:buSzPts val="1800"/>
              <a:buFont typeface="Calibri"/>
              <a:buChar char="•"/>
            </a:pPr>
            <a:r>
              <a:rPr lang="en-US" sz="1800"/>
              <a:t>Does that tell the whole story? If not (and have not seen an instance where Board approved policy alone qualifies), fill in the gaps. The end result should be a documented process at a level of detail that would describe all the steps needed from start to finish to accomplish a task (e.g. – make a purchase, document time and effort, receive and track capital assets, etc.).</a:t>
            </a:r>
            <a:endParaRPr sz="1800"/>
          </a:p>
          <a:p>
            <a:pPr marL="457200" lvl="0" indent="-342900" algn="l" rtl="0">
              <a:lnSpc>
                <a:spcPct val="100000"/>
              </a:lnSpc>
              <a:spcBef>
                <a:spcPts val="1200"/>
              </a:spcBef>
              <a:spcAft>
                <a:spcPts val="0"/>
              </a:spcAft>
              <a:buSzPts val="1800"/>
              <a:buFont typeface="Calibri"/>
              <a:buChar char="•"/>
            </a:pPr>
            <a:r>
              <a:rPr lang="en-US" sz="1800"/>
              <a:t>If nothing is currently documented, indicate this on the FMQ. Then draft a narrative of how your LEA’s process works.</a:t>
            </a:r>
            <a:endParaRPr sz="1800"/>
          </a:p>
          <a:p>
            <a:pPr marL="457200" lvl="0" indent="-342900" algn="l" rtl="0">
              <a:lnSpc>
                <a:spcPct val="100000"/>
              </a:lnSpc>
              <a:spcBef>
                <a:spcPts val="1200"/>
              </a:spcBef>
              <a:spcAft>
                <a:spcPts val="0"/>
              </a:spcAft>
              <a:buSzPts val="1800"/>
              <a:buFont typeface="Calibri"/>
              <a:buChar char="•"/>
            </a:pPr>
            <a:r>
              <a:rPr lang="en-US" sz="1800"/>
              <a:t>Ensure the process works at your LEA. You may choose to have more controls or be more restrictive than the federal guidance. However, an LEA </a:t>
            </a:r>
            <a:r>
              <a:rPr lang="en-US" sz="1800" u="sng"/>
              <a:t>must follow</a:t>
            </a:r>
            <a:r>
              <a:rPr lang="en-US" sz="1800"/>
              <a:t> their internal process, so avoid adding steps to a process your LEA is not prepared to follow.</a:t>
            </a:r>
            <a:endParaRPr sz="1800"/>
          </a:p>
          <a:p>
            <a:pPr marL="457200" lvl="0" indent="-342900" algn="l" rtl="0">
              <a:lnSpc>
                <a:spcPct val="100000"/>
              </a:lnSpc>
              <a:spcBef>
                <a:spcPts val="1200"/>
              </a:spcBef>
              <a:spcAft>
                <a:spcPts val="1200"/>
              </a:spcAft>
              <a:buSzPts val="1800"/>
              <a:buFont typeface="Calibri"/>
              <a:buChar char="•"/>
            </a:pPr>
            <a:r>
              <a:rPr lang="en-US" sz="1800"/>
              <a:t>To help facilitate this internal process evolution, CDE has compiled some </a:t>
            </a:r>
            <a:r>
              <a:rPr lang="en-US" sz="1800" u="sng">
                <a:solidFill>
                  <a:schemeClr val="hlink"/>
                </a:solidFill>
                <a:hlinkClick r:id="rId3"/>
              </a:rPr>
              <a:t>rules and guidance</a:t>
            </a:r>
            <a:r>
              <a:rPr lang="en-US" sz="1800"/>
              <a:t> an LEA should incorporate. Your LEA will need to determine how best to fit the required elements into the documented processes.</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91575" y="264700"/>
            <a:ext cx="9144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Detailed General Ledger vs Summary - What Actually Happened?</a:t>
            </a:r>
            <a:endParaRPr/>
          </a:p>
        </p:txBody>
      </p:sp>
      <p:sp>
        <p:nvSpPr>
          <p:cNvPr id="243" name="Google Shape;243;p33"/>
          <p:cNvSpPr txBox="1">
            <a:spLocks noGrp="1"/>
          </p:cNvSpPr>
          <p:nvPr>
            <p:ph type="body" idx="1"/>
          </p:nvPr>
        </p:nvSpPr>
        <p:spPr>
          <a:xfrm>
            <a:off x="223075" y="1480150"/>
            <a:ext cx="3195900" cy="2050500"/>
          </a:xfrm>
          <a:prstGeom prst="rect">
            <a:avLst/>
          </a:prstGeom>
        </p:spPr>
        <p:txBody>
          <a:bodyPr spcFirstLastPara="1" wrap="square" lIns="0" tIns="0" rIns="0" bIns="45700" anchor="t" anchorCtr="0">
            <a:noAutofit/>
          </a:bodyPr>
          <a:lstStyle/>
          <a:p>
            <a:pPr marL="0" lvl="0" indent="0" algn="l" rtl="0">
              <a:lnSpc>
                <a:spcPct val="100000"/>
              </a:lnSpc>
              <a:spcBef>
                <a:spcPts val="0"/>
              </a:spcBef>
              <a:spcAft>
                <a:spcPts val="0"/>
              </a:spcAft>
              <a:buNone/>
            </a:pPr>
            <a:r>
              <a:rPr lang="en-US" sz="1800"/>
              <a:t>Need detailed general ledger</a:t>
            </a:r>
            <a:endParaRPr sz="1800"/>
          </a:p>
          <a:p>
            <a:pPr marL="457200" lvl="0" indent="-342900" algn="l" rtl="0">
              <a:lnSpc>
                <a:spcPct val="100000"/>
              </a:lnSpc>
              <a:spcBef>
                <a:spcPts val="1200"/>
              </a:spcBef>
              <a:spcAft>
                <a:spcPts val="0"/>
              </a:spcAft>
              <a:buSzPts val="1800"/>
              <a:buChar char="•"/>
            </a:pPr>
            <a:r>
              <a:rPr lang="en-US" sz="1800"/>
              <a:t>Individual transactions leading to summary totals</a:t>
            </a:r>
            <a:endParaRPr sz="1800"/>
          </a:p>
          <a:p>
            <a:pPr marL="457200" lvl="0" indent="-342900" algn="l" rtl="0">
              <a:lnSpc>
                <a:spcPct val="100000"/>
              </a:lnSpc>
              <a:spcBef>
                <a:spcPts val="0"/>
              </a:spcBef>
              <a:spcAft>
                <a:spcPts val="0"/>
              </a:spcAft>
              <a:buSzPts val="1800"/>
              <a:buChar char="•"/>
            </a:pPr>
            <a:r>
              <a:rPr lang="en-US" sz="1800"/>
              <a:t>If accounting system can generate Excel type export of raw data - that is preferred</a:t>
            </a: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1200"/>
              </a:spcAft>
              <a:buNone/>
            </a:pPr>
            <a:endParaRPr sz="1800">
              <a:latin typeface="Arial"/>
              <a:ea typeface="Arial"/>
              <a:cs typeface="Arial"/>
              <a:sym typeface="Arial"/>
            </a:endParaRPr>
          </a:p>
        </p:txBody>
      </p:sp>
      <p:pic>
        <p:nvPicPr>
          <p:cNvPr id="244" name="Google Shape;244;p33"/>
          <p:cNvPicPr preferRelativeResize="0"/>
          <p:nvPr/>
        </p:nvPicPr>
        <p:blipFill rotWithShape="1">
          <a:blip r:embed="rId3">
            <a:alphaModFix/>
          </a:blip>
          <a:srcRect l="-9330" t="1990" r="31900" b="-1990"/>
          <a:stretch/>
        </p:blipFill>
        <p:spPr>
          <a:xfrm>
            <a:off x="-744975" y="3613575"/>
            <a:ext cx="5740949" cy="3069325"/>
          </a:xfrm>
          <a:prstGeom prst="rect">
            <a:avLst/>
          </a:prstGeom>
          <a:noFill/>
          <a:ln>
            <a:noFill/>
          </a:ln>
        </p:spPr>
      </p:pic>
      <p:pic>
        <p:nvPicPr>
          <p:cNvPr id="245" name="Google Shape;245;p33"/>
          <p:cNvPicPr preferRelativeResize="0"/>
          <p:nvPr/>
        </p:nvPicPr>
        <p:blipFill>
          <a:blip r:embed="rId4">
            <a:alphaModFix/>
          </a:blip>
          <a:stretch>
            <a:fillRect/>
          </a:stretch>
        </p:blipFill>
        <p:spPr>
          <a:xfrm>
            <a:off x="3460023" y="1365650"/>
            <a:ext cx="5683986" cy="2050500"/>
          </a:xfrm>
          <a:prstGeom prst="rect">
            <a:avLst/>
          </a:prstGeom>
          <a:noFill/>
          <a:ln>
            <a:noFill/>
          </a:ln>
        </p:spPr>
      </p:pic>
      <p:sp>
        <p:nvSpPr>
          <p:cNvPr id="246" name="Google Shape;246;p33"/>
          <p:cNvSpPr txBox="1">
            <a:spLocks noGrp="1"/>
          </p:cNvSpPr>
          <p:nvPr>
            <p:ph type="body" idx="1"/>
          </p:nvPr>
        </p:nvSpPr>
        <p:spPr>
          <a:xfrm>
            <a:off x="5249325" y="3708275"/>
            <a:ext cx="3195900" cy="2356200"/>
          </a:xfrm>
          <a:prstGeom prst="rect">
            <a:avLst/>
          </a:prstGeom>
        </p:spPr>
        <p:txBody>
          <a:bodyPr spcFirstLastPara="1" wrap="square" lIns="0" tIns="0" rIns="0" bIns="45700" anchor="t" anchorCtr="0">
            <a:noAutofit/>
          </a:bodyPr>
          <a:lstStyle/>
          <a:p>
            <a:pPr marL="0" lvl="0" indent="0" algn="l" rtl="0">
              <a:lnSpc>
                <a:spcPct val="100000"/>
              </a:lnSpc>
              <a:spcBef>
                <a:spcPts val="0"/>
              </a:spcBef>
              <a:spcAft>
                <a:spcPts val="0"/>
              </a:spcAft>
              <a:buNone/>
            </a:pPr>
            <a:r>
              <a:rPr lang="en-US" sz="1800"/>
              <a:t>Multiple Uses</a:t>
            </a:r>
            <a:endParaRPr sz="1800"/>
          </a:p>
          <a:p>
            <a:pPr marL="457200" lvl="0" indent="-342900" algn="l" rtl="0">
              <a:lnSpc>
                <a:spcPct val="100000"/>
              </a:lnSpc>
              <a:spcBef>
                <a:spcPts val="1200"/>
              </a:spcBef>
              <a:spcAft>
                <a:spcPts val="0"/>
              </a:spcAft>
              <a:buSzPts val="1800"/>
              <a:buChar char="•"/>
            </a:pPr>
            <a:r>
              <a:rPr lang="en-US" sz="1800"/>
              <a:t>Budget-to-Actual - what was budgeted versus what was posted in your accounting system</a:t>
            </a:r>
            <a:endParaRPr sz="1800"/>
          </a:p>
          <a:p>
            <a:pPr marL="457200" lvl="0" indent="-342900" algn="l" rtl="0">
              <a:lnSpc>
                <a:spcPct val="100000"/>
              </a:lnSpc>
              <a:spcBef>
                <a:spcPts val="0"/>
              </a:spcBef>
              <a:spcAft>
                <a:spcPts val="0"/>
              </a:spcAft>
              <a:buSzPts val="1800"/>
              <a:buChar char="•"/>
            </a:pPr>
            <a:r>
              <a:rPr lang="en-US" sz="1800"/>
              <a:t>Sample selections - look at support to see the process was followed</a:t>
            </a: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1200"/>
              </a:spcAft>
              <a:buNone/>
            </a:pPr>
            <a:endParaRPr sz="1800">
              <a:latin typeface="Arial"/>
              <a:ea typeface="Arial"/>
              <a:cs typeface="Arial"/>
              <a:sym typeface="Arial"/>
            </a:endParaRPr>
          </a:p>
        </p:txBody>
      </p:sp>
      <p:sp>
        <p:nvSpPr>
          <p:cNvPr id="247" name="Google Shape;247;p33"/>
          <p:cNvSpPr txBox="1"/>
          <p:nvPr/>
        </p:nvSpPr>
        <p:spPr>
          <a:xfrm>
            <a:off x="1049800" y="4705625"/>
            <a:ext cx="1746000" cy="3615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0000"/>
                </a:solidFill>
                <a:latin typeface="Calibri"/>
                <a:ea typeface="Calibri"/>
                <a:cs typeface="Calibri"/>
                <a:sym typeface="Calibri"/>
              </a:rPr>
              <a:t>SUMMARY EXAMPLE</a:t>
            </a:r>
            <a:endParaRPr>
              <a:solidFill>
                <a:srgbClr val="FF0000"/>
              </a:solidFill>
              <a:latin typeface="Calibri"/>
              <a:ea typeface="Calibri"/>
              <a:cs typeface="Calibri"/>
              <a:sym typeface="Calibri"/>
            </a:endParaRPr>
          </a:p>
        </p:txBody>
      </p:sp>
      <p:sp>
        <p:nvSpPr>
          <p:cNvPr id="248" name="Google Shape;248;p33"/>
          <p:cNvSpPr txBox="1"/>
          <p:nvPr/>
        </p:nvSpPr>
        <p:spPr>
          <a:xfrm>
            <a:off x="5104750" y="2256300"/>
            <a:ext cx="1746000" cy="3615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0000"/>
                </a:solidFill>
                <a:latin typeface="Calibri"/>
                <a:ea typeface="Calibri"/>
                <a:cs typeface="Calibri"/>
                <a:sym typeface="Calibri"/>
              </a:rPr>
              <a:t>DETAILED EXAMPLE</a:t>
            </a:r>
            <a:endParaRPr>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767250" y="383475"/>
            <a:ext cx="7483500" cy="756300"/>
          </a:xfrm>
          <a:prstGeom prst="rect">
            <a:avLst/>
          </a:prstGeom>
        </p:spPr>
        <p:txBody>
          <a:bodyPr spcFirstLastPara="1" wrap="square" lIns="0" tIns="0" rIns="0" bIns="0" anchor="t" anchorCtr="0">
            <a:normAutofit/>
          </a:bodyPr>
          <a:lstStyle/>
          <a:p>
            <a:pPr marL="0" lvl="0" indent="0" algn="ctr" rtl="0">
              <a:spcBef>
                <a:spcPts val="0"/>
              </a:spcBef>
              <a:spcAft>
                <a:spcPts val="0"/>
              </a:spcAft>
              <a:buClr>
                <a:schemeClr val="dk1"/>
              </a:buClr>
              <a:buSzPts val="1100"/>
              <a:buFont typeface="Arial"/>
              <a:buNone/>
            </a:pPr>
            <a:r>
              <a:rPr lang="en-US" sz="2800">
                <a:latin typeface="Calibri"/>
                <a:ea typeface="Calibri"/>
                <a:cs typeface="Calibri"/>
                <a:sym typeface="Calibri"/>
              </a:rPr>
              <a:t>Agenda</a:t>
            </a:r>
            <a:endParaRPr sz="2800">
              <a:latin typeface="Calibri"/>
              <a:ea typeface="Calibri"/>
              <a:cs typeface="Calibri"/>
              <a:sym typeface="Calibri"/>
            </a:endParaRPr>
          </a:p>
        </p:txBody>
      </p:sp>
      <p:sp>
        <p:nvSpPr>
          <p:cNvPr id="100" name="Google Shape;100;p16"/>
          <p:cNvSpPr txBox="1">
            <a:spLocks noGrp="1"/>
          </p:cNvSpPr>
          <p:nvPr>
            <p:ph type="body" idx="1"/>
          </p:nvPr>
        </p:nvSpPr>
        <p:spPr>
          <a:xfrm>
            <a:off x="628650" y="1463051"/>
            <a:ext cx="7886700" cy="4964100"/>
          </a:xfrm>
          <a:prstGeom prst="rect">
            <a:avLst/>
          </a:prstGeom>
        </p:spPr>
        <p:txBody>
          <a:bodyPr spcFirstLastPara="1" wrap="square" lIns="0" tIns="0" rIns="0" bIns="45700" anchor="t" anchorCtr="0">
            <a:normAutofit/>
          </a:bodyPr>
          <a:lstStyle/>
          <a:p>
            <a:pPr marL="457200" marR="0" lvl="0" indent="-381000" algn="l" rtl="0">
              <a:lnSpc>
                <a:spcPct val="90000"/>
              </a:lnSpc>
              <a:spcBef>
                <a:spcPts val="1000"/>
              </a:spcBef>
              <a:spcAft>
                <a:spcPts val="0"/>
              </a:spcAft>
              <a:buSzPts val="2400"/>
              <a:buChar char="•"/>
            </a:pPr>
            <a:r>
              <a:rPr lang="en-US"/>
              <a:t>Overview of the fiscal monitoring process</a:t>
            </a:r>
            <a:endParaRPr/>
          </a:p>
          <a:p>
            <a:pPr marL="0" marR="0" lvl="0" indent="0" algn="l" rtl="0">
              <a:lnSpc>
                <a:spcPct val="90000"/>
              </a:lnSpc>
              <a:spcBef>
                <a:spcPts val="1000"/>
              </a:spcBef>
              <a:spcAft>
                <a:spcPts val="0"/>
              </a:spcAft>
              <a:buNone/>
            </a:pPr>
            <a:endParaRPr/>
          </a:p>
          <a:p>
            <a:pPr marL="457200" marR="0" lvl="0" indent="-381000" algn="l" rtl="0">
              <a:lnSpc>
                <a:spcPct val="90000"/>
              </a:lnSpc>
              <a:spcBef>
                <a:spcPts val="1000"/>
              </a:spcBef>
              <a:spcAft>
                <a:spcPts val="0"/>
              </a:spcAft>
              <a:buSzPts val="2400"/>
              <a:buChar char="•"/>
            </a:pPr>
            <a:r>
              <a:rPr lang="en-US"/>
              <a:t>Where and when to submit documents in Syncplicity</a:t>
            </a:r>
            <a:endParaRPr/>
          </a:p>
          <a:p>
            <a:pPr marL="0" marR="0" lvl="0" indent="0" algn="l" rtl="0">
              <a:lnSpc>
                <a:spcPct val="90000"/>
              </a:lnSpc>
              <a:spcBef>
                <a:spcPts val="1000"/>
              </a:spcBef>
              <a:spcAft>
                <a:spcPts val="0"/>
              </a:spcAft>
              <a:buNone/>
            </a:pPr>
            <a:endParaRPr/>
          </a:p>
          <a:p>
            <a:pPr marL="457200" marR="0" lvl="0" indent="-381000" algn="l" rtl="0">
              <a:lnSpc>
                <a:spcPct val="90000"/>
              </a:lnSpc>
              <a:spcBef>
                <a:spcPts val="1000"/>
              </a:spcBef>
              <a:spcAft>
                <a:spcPts val="0"/>
              </a:spcAft>
              <a:buSzPts val="2400"/>
              <a:buChar char="•"/>
            </a:pPr>
            <a:r>
              <a:rPr lang="en-US"/>
              <a:t>Walk through of the various documents requested</a:t>
            </a:r>
            <a:endParaRPr/>
          </a:p>
          <a:p>
            <a:pPr marL="0" marR="0" lvl="0" indent="0" algn="l" rtl="0">
              <a:lnSpc>
                <a:spcPct val="90000"/>
              </a:lnSpc>
              <a:spcBef>
                <a:spcPts val="1000"/>
              </a:spcBef>
              <a:spcAft>
                <a:spcPts val="0"/>
              </a:spcAft>
              <a:buNone/>
            </a:pPr>
            <a:endParaRPr/>
          </a:p>
          <a:p>
            <a:pPr marL="457200" marR="0" lvl="0" indent="-381000" algn="l" rtl="0">
              <a:lnSpc>
                <a:spcPct val="90000"/>
              </a:lnSpc>
              <a:spcBef>
                <a:spcPts val="1000"/>
              </a:spcBef>
              <a:spcAft>
                <a:spcPts val="0"/>
              </a:spcAft>
              <a:buSzPts val="2400"/>
              <a:buChar char="•"/>
            </a:pPr>
            <a:r>
              <a:rPr lang="en-US"/>
              <a:t>Lessons learned from previous years</a:t>
            </a:r>
            <a:endParaRPr/>
          </a:p>
          <a:p>
            <a:pPr marL="0" lvl="0" indent="0" algn="l" rtl="0">
              <a:spcBef>
                <a:spcPts val="1000"/>
              </a:spcBef>
              <a:spcAft>
                <a:spcPts val="0"/>
              </a:spcAft>
              <a:buNone/>
            </a:pPr>
            <a:endParaRPr sz="2400"/>
          </a:p>
        </p:txBody>
      </p:sp>
      <p:sp>
        <p:nvSpPr>
          <p:cNvPr id="101" name="Google Shape;101;p1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245202" y="254525"/>
            <a:ext cx="82305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How Does CDE Review My Docs? - Budget to Actual</a:t>
            </a:r>
            <a:endParaRPr/>
          </a:p>
        </p:txBody>
      </p:sp>
      <p:sp>
        <p:nvSpPr>
          <p:cNvPr id="255" name="Google Shape;255;p34"/>
          <p:cNvSpPr txBox="1">
            <a:spLocks noGrp="1"/>
          </p:cNvSpPr>
          <p:nvPr>
            <p:ph type="body" idx="1"/>
          </p:nvPr>
        </p:nvSpPr>
        <p:spPr>
          <a:xfrm>
            <a:off x="223075" y="1480150"/>
            <a:ext cx="8776500" cy="4312200"/>
          </a:xfrm>
          <a:prstGeom prst="rect">
            <a:avLst/>
          </a:prstGeom>
        </p:spPr>
        <p:txBody>
          <a:bodyPr spcFirstLastPara="1" wrap="square" lIns="0" tIns="0" rIns="0" bIns="45700" anchor="t" anchorCtr="0">
            <a:noAutofit/>
          </a:bodyPr>
          <a:lstStyle/>
          <a:p>
            <a:pPr marL="457200" lvl="0" indent="-342900" algn="l" rtl="0">
              <a:lnSpc>
                <a:spcPct val="100000"/>
              </a:lnSpc>
              <a:spcBef>
                <a:spcPts val="0"/>
              </a:spcBef>
              <a:spcAft>
                <a:spcPts val="0"/>
              </a:spcAft>
              <a:buSzPts val="1800"/>
              <a:buFont typeface="Arial"/>
              <a:buChar char="•"/>
            </a:pPr>
            <a:r>
              <a:rPr lang="en-US" sz="1800">
                <a:latin typeface="Arial"/>
                <a:ea typeface="Arial"/>
                <a:cs typeface="Arial"/>
                <a:sym typeface="Arial"/>
              </a:rPr>
              <a:t>Comparing budgeted amounts to actual expenditures - by year and by object code</a:t>
            </a:r>
            <a:endParaRPr sz="1800">
              <a:latin typeface="Arial"/>
              <a:ea typeface="Arial"/>
              <a:cs typeface="Arial"/>
              <a:sym typeface="Arial"/>
            </a:endParaRPr>
          </a:p>
          <a:p>
            <a:pPr marL="457200" lvl="0" indent="-342900" algn="l" rtl="0">
              <a:lnSpc>
                <a:spcPct val="100000"/>
              </a:lnSpc>
              <a:spcBef>
                <a:spcPts val="1200"/>
              </a:spcBef>
              <a:spcAft>
                <a:spcPts val="1200"/>
              </a:spcAft>
              <a:buSzPts val="1800"/>
              <a:buFont typeface="Arial"/>
              <a:buChar char="•"/>
            </a:pPr>
            <a:r>
              <a:rPr lang="en-US" sz="1800">
                <a:latin typeface="Arial"/>
                <a:ea typeface="Arial"/>
                <a:cs typeface="Arial"/>
                <a:sym typeface="Arial"/>
              </a:rPr>
              <a:t>Where do things differ and why?</a:t>
            </a:r>
            <a:endParaRPr sz="1800">
              <a:latin typeface="Arial"/>
              <a:ea typeface="Arial"/>
              <a:cs typeface="Arial"/>
              <a:sym typeface="Arial"/>
            </a:endParaRPr>
          </a:p>
        </p:txBody>
      </p:sp>
      <p:pic>
        <p:nvPicPr>
          <p:cNvPr id="256" name="Google Shape;256;p34"/>
          <p:cNvPicPr preferRelativeResize="0"/>
          <p:nvPr/>
        </p:nvPicPr>
        <p:blipFill>
          <a:blip r:embed="rId3">
            <a:alphaModFix/>
          </a:blip>
          <a:stretch>
            <a:fillRect/>
          </a:stretch>
        </p:blipFill>
        <p:spPr>
          <a:xfrm>
            <a:off x="695875" y="2414324"/>
            <a:ext cx="7440800" cy="3378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Lessons Learned - Budget to Actual</a:t>
            </a:r>
            <a:endParaRPr/>
          </a:p>
        </p:txBody>
      </p:sp>
      <p:sp>
        <p:nvSpPr>
          <p:cNvPr id="263" name="Google Shape;263;p35"/>
          <p:cNvSpPr txBox="1">
            <a:spLocks noGrp="1"/>
          </p:cNvSpPr>
          <p:nvPr>
            <p:ph type="body" idx="1"/>
          </p:nvPr>
        </p:nvSpPr>
        <p:spPr>
          <a:xfrm>
            <a:off x="223075" y="1480150"/>
            <a:ext cx="8776500" cy="5184600"/>
          </a:xfrm>
          <a:prstGeom prst="rect">
            <a:avLst/>
          </a:prstGeom>
        </p:spPr>
        <p:txBody>
          <a:bodyPr spcFirstLastPara="1" wrap="square" lIns="0" tIns="0" rIns="0" bIns="45700" anchor="t" anchorCtr="0">
            <a:noAutofit/>
          </a:bodyPr>
          <a:lstStyle/>
          <a:p>
            <a:pPr marL="457200" lvl="0" indent="-342900" algn="l" rtl="0">
              <a:lnSpc>
                <a:spcPct val="100000"/>
              </a:lnSpc>
              <a:spcBef>
                <a:spcPts val="0"/>
              </a:spcBef>
              <a:spcAft>
                <a:spcPts val="0"/>
              </a:spcAft>
              <a:buSzPts val="1800"/>
              <a:buFont typeface="Calibri"/>
              <a:buChar char="•"/>
            </a:pPr>
            <a:r>
              <a:rPr lang="en-US" sz="1800"/>
              <a:t>Not all GLs submitted initially</a:t>
            </a:r>
            <a:endParaRPr sz="1800"/>
          </a:p>
          <a:p>
            <a:pPr marL="914400" lvl="1" indent="-342900" algn="l" rtl="0">
              <a:lnSpc>
                <a:spcPct val="100000"/>
              </a:lnSpc>
              <a:spcBef>
                <a:spcPts val="1200"/>
              </a:spcBef>
              <a:spcAft>
                <a:spcPts val="0"/>
              </a:spcAft>
              <a:buSzPts val="1800"/>
              <a:buFont typeface="Calibri"/>
              <a:buChar char="•"/>
            </a:pPr>
            <a:r>
              <a:rPr lang="en-US" sz="1800"/>
              <a:t>Activity in a given year but not provided (maybe it was originally budgeted in a prior year but not spent until a subsequent year)</a:t>
            </a:r>
            <a:endParaRPr sz="1800"/>
          </a:p>
          <a:p>
            <a:pPr marL="457200" lvl="0" indent="-342900" algn="l" rtl="0">
              <a:lnSpc>
                <a:spcPct val="100000"/>
              </a:lnSpc>
              <a:spcBef>
                <a:spcPts val="1200"/>
              </a:spcBef>
              <a:spcAft>
                <a:spcPts val="0"/>
              </a:spcAft>
              <a:buSzPts val="1800"/>
              <a:buFont typeface="Calibri"/>
              <a:buChar char="•"/>
            </a:pPr>
            <a:r>
              <a:rPr lang="en-US" sz="1800"/>
              <a:t>Not following the </a:t>
            </a:r>
            <a:r>
              <a:rPr lang="en-US" sz="1800" u="sng">
                <a:solidFill>
                  <a:schemeClr val="hlink"/>
                </a:solidFill>
                <a:hlinkClick r:id="rId3"/>
              </a:rPr>
              <a:t>CDE Chart of Accounts</a:t>
            </a:r>
            <a:endParaRPr sz="1800"/>
          </a:p>
          <a:p>
            <a:pPr marL="914400" lvl="1" indent="-342900" algn="l" rtl="0">
              <a:lnSpc>
                <a:spcPct val="100000"/>
              </a:lnSpc>
              <a:spcBef>
                <a:spcPts val="1200"/>
              </a:spcBef>
              <a:spcAft>
                <a:spcPts val="0"/>
              </a:spcAft>
              <a:buSzPts val="1800"/>
              <a:buFont typeface="Calibri"/>
              <a:buChar char="•"/>
            </a:pPr>
            <a:r>
              <a:rPr lang="en-US" sz="1800"/>
              <a:t>Not posting to correct grant award code or object code</a:t>
            </a:r>
            <a:endParaRPr sz="1800"/>
          </a:p>
          <a:p>
            <a:pPr marL="457200" lvl="0" indent="-342900" algn="l" rtl="0">
              <a:lnSpc>
                <a:spcPct val="100000"/>
              </a:lnSpc>
              <a:spcBef>
                <a:spcPts val="1200"/>
              </a:spcBef>
              <a:spcAft>
                <a:spcPts val="0"/>
              </a:spcAft>
              <a:buSzPts val="1800"/>
              <a:buFont typeface="Calibri"/>
              <a:buChar char="•"/>
            </a:pPr>
            <a:r>
              <a:rPr lang="en-US" sz="1800"/>
              <a:t>Budget differs from actual - typically due to a lack of PAR submission</a:t>
            </a:r>
            <a:endParaRPr sz="1800"/>
          </a:p>
          <a:p>
            <a:pPr marL="914400" lvl="1" indent="-342900" algn="l" rtl="0">
              <a:lnSpc>
                <a:spcPct val="100000"/>
              </a:lnSpc>
              <a:spcBef>
                <a:spcPts val="1200"/>
              </a:spcBef>
              <a:spcAft>
                <a:spcPts val="0"/>
              </a:spcAft>
              <a:buSzPts val="1800"/>
              <a:buFont typeface="Calibri"/>
              <a:buChar char="•"/>
            </a:pPr>
            <a:r>
              <a:rPr lang="en-US" sz="1800"/>
              <a:t>Greater than 10% difference in activity amount or new activities not originally budgeted</a:t>
            </a:r>
            <a:endParaRPr sz="1800"/>
          </a:p>
          <a:p>
            <a:pPr marL="914400" lvl="1" indent="-342900" algn="l" rtl="0">
              <a:lnSpc>
                <a:spcPct val="100000"/>
              </a:lnSpc>
              <a:spcBef>
                <a:spcPts val="1200"/>
              </a:spcBef>
              <a:spcAft>
                <a:spcPts val="0"/>
              </a:spcAft>
              <a:buSzPts val="1800"/>
              <a:buChar char="•"/>
            </a:pPr>
            <a:r>
              <a:rPr lang="en-US" sz="1800"/>
              <a:t>Budgeted indirect but all funds spent on direct activities</a:t>
            </a:r>
            <a:endParaRPr sz="1800"/>
          </a:p>
          <a:p>
            <a:pPr marL="914400" marR="0" lvl="1" indent="-342900" algn="l" rtl="0">
              <a:lnSpc>
                <a:spcPct val="100000"/>
              </a:lnSpc>
              <a:spcBef>
                <a:spcPts val="1200"/>
              </a:spcBef>
              <a:spcAft>
                <a:spcPts val="0"/>
              </a:spcAft>
              <a:buSzPts val="1800"/>
              <a:buFont typeface="Calibri"/>
              <a:buChar char="•"/>
            </a:pPr>
            <a:r>
              <a:rPr lang="en-US" sz="1800"/>
              <a:t>Recommend a periodic budget to actual reconciliation even high level to help mitigate these errors</a:t>
            </a:r>
            <a:endParaRPr sz="1800"/>
          </a:p>
          <a:p>
            <a:pPr marL="457200" lvl="0" indent="-342900" algn="l" rtl="0">
              <a:lnSpc>
                <a:spcPct val="100000"/>
              </a:lnSpc>
              <a:spcBef>
                <a:spcPts val="1200"/>
              </a:spcBef>
              <a:spcAft>
                <a:spcPts val="0"/>
              </a:spcAft>
              <a:buSzPts val="1800"/>
              <a:buFont typeface="Calibri"/>
              <a:buChar char="•"/>
            </a:pPr>
            <a:r>
              <a:rPr lang="en-US" sz="1800"/>
              <a:t>0600 (Supplies) vs 0735 (Noncapital Equipment)</a:t>
            </a:r>
            <a:endParaRPr sz="1800"/>
          </a:p>
          <a:p>
            <a:pPr marL="1371600" lvl="2" indent="-342900" algn="l" rtl="0">
              <a:lnSpc>
                <a:spcPct val="100000"/>
              </a:lnSpc>
              <a:spcBef>
                <a:spcPts val="1200"/>
              </a:spcBef>
              <a:spcAft>
                <a:spcPts val="1200"/>
              </a:spcAft>
              <a:buSzPts val="1800"/>
              <a:buFont typeface="Calibri"/>
              <a:buChar char="•"/>
            </a:pPr>
            <a:r>
              <a:rPr lang="en-US"/>
              <a:t>Recommendation (“should”) in lieu of C</a:t>
            </a:r>
            <a:r>
              <a:rPr lang="en-US" sz="1800"/>
              <a:t>orrective </a:t>
            </a:r>
            <a:r>
              <a:rPr lang="en-US"/>
              <a:t>A</a:t>
            </a:r>
            <a:r>
              <a:rPr lang="en-US" sz="1800"/>
              <a:t>ction (</a:t>
            </a:r>
            <a:r>
              <a:rPr lang="en-US"/>
              <a:t>“must”)</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245202" y="254525"/>
            <a:ext cx="8149200" cy="7563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US"/>
              <a:t>How Does CDE Review My Docs? - Time and Effort</a:t>
            </a:r>
            <a:endParaRPr/>
          </a:p>
        </p:txBody>
      </p:sp>
      <p:sp>
        <p:nvSpPr>
          <p:cNvPr id="270" name="Google Shape;270;p36"/>
          <p:cNvSpPr txBox="1">
            <a:spLocks noGrp="1"/>
          </p:cNvSpPr>
          <p:nvPr>
            <p:ph type="body" idx="1"/>
          </p:nvPr>
        </p:nvSpPr>
        <p:spPr>
          <a:xfrm>
            <a:off x="226050" y="1245438"/>
            <a:ext cx="8776500" cy="1198500"/>
          </a:xfrm>
          <a:prstGeom prst="rect">
            <a:avLst/>
          </a:prstGeom>
        </p:spPr>
        <p:txBody>
          <a:bodyPr spcFirstLastPara="1" wrap="square" lIns="0" tIns="0" rIns="0" bIns="45700" anchor="t" anchorCtr="0">
            <a:noAutofit/>
          </a:bodyPr>
          <a:lstStyle/>
          <a:p>
            <a:pPr marL="457200" marR="0" lvl="0" indent="-342900" algn="l" rtl="0">
              <a:lnSpc>
                <a:spcPct val="100000"/>
              </a:lnSpc>
              <a:spcBef>
                <a:spcPts val="0"/>
              </a:spcBef>
              <a:spcAft>
                <a:spcPts val="0"/>
              </a:spcAft>
              <a:buSzPts val="1800"/>
              <a:buChar char="•"/>
            </a:pPr>
            <a:r>
              <a:rPr lang="en-US" sz="1800"/>
              <a:t>Always starts with how does your process work - previous slides</a:t>
            </a:r>
            <a:endParaRPr sz="1800"/>
          </a:p>
          <a:p>
            <a:pPr marL="457200" marR="0" lvl="0" indent="-342900" algn="l" rtl="0">
              <a:lnSpc>
                <a:spcPct val="100000"/>
              </a:lnSpc>
              <a:spcBef>
                <a:spcPts val="1200"/>
              </a:spcBef>
              <a:spcAft>
                <a:spcPts val="0"/>
              </a:spcAft>
              <a:buSzPts val="1800"/>
              <a:buChar char="•"/>
            </a:pPr>
            <a:r>
              <a:rPr lang="en-US" sz="1800"/>
              <a:t>In the absence of existing procedures, provide a narrative of the process to start</a:t>
            </a:r>
            <a:endParaRPr sz="1800"/>
          </a:p>
          <a:p>
            <a:pPr marL="457200" marR="0" lvl="0" indent="-342900" algn="l" rtl="0">
              <a:lnSpc>
                <a:spcPct val="100000"/>
              </a:lnSpc>
              <a:spcBef>
                <a:spcPts val="1200"/>
              </a:spcBef>
              <a:spcAft>
                <a:spcPts val="0"/>
              </a:spcAft>
              <a:buSzPts val="1800"/>
              <a:buChar char="•"/>
            </a:pPr>
            <a:r>
              <a:rPr lang="en-US" sz="1800"/>
              <a:t>Reviewed for a complete process including, at a minimum:</a:t>
            </a: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457200" lvl="0" indent="0" algn="l" rtl="0">
              <a:lnSpc>
                <a:spcPct val="100000"/>
              </a:lnSpc>
              <a:spcBef>
                <a:spcPts val="1200"/>
              </a:spcBef>
              <a:spcAft>
                <a:spcPts val="1200"/>
              </a:spcAft>
              <a:buNone/>
            </a:pPr>
            <a:endParaRPr sz="1800"/>
          </a:p>
        </p:txBody>
      </p:sp>
      <p:pic>
        <p:nvPicPr>
          <p:cNvPr id="271" name="Google Shape;271;p36"/>
          <p:cNvPicPr preferRelativeResize="0"/>
          <p:nvPr/>
        </p:nvPicPr>
        <p:blipFill>
          <a:blip r:embed="rId3">
            <a:alphaModFix/>
          </a:blip>
          <a:stretch>
            <a:fillRect/>
          </a:stretch>
        </p:blipFill>
        <p:spPr>
          <a:xfrm>
            <a:off x="488175" y="2520550"/>
            <a:ext cx="7730474" cy="1330425"/>
          </a:xfrm>
          <a:prstGeom prst="rect">
            <a:avLst/>
          </a:prstGeom>
          <a:noFill/>
          <a:ln>
            <a:noFill/>
          </a:ln>
        </p:spPr>
      </p:pic>
      <p:sp>
        <p:nvSpPr>
          <p:cNvPr id="272" name="Google Shape;272;p36"/>
          <p:cNvSpPr txBox="1"/>
          <p:nvPr/>
        </p:nvSpPr>
        <p:spPr>
          <a:xfrm>
            <a:off x="206850" y="3850975"/>
            <a:ext cx="8814900" cy="895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CDE then selects a sample of employees from provided GL</a:t>
            </a:r>
            <a:endParaRPr sz="1800">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How does the time and effort support compare with the process for your LEA?</a:t>
            </a:r>
            <a:endParaRPr sz="1800">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How does it meet the minimum requirements from </a:t>
            </a:r>
            <a:r>
              <a:rPr lang="en-US" sz="1800" u="sng">
                <a:solidFill>
                  <a:schemeClr val="hlink"/>
                </a:solidFill>
                <a:latin typeface="Calibri"/>
                <a:ea typeface="Calibri"/>
                <a:cs typeface="Calibri"/>
                <a:sym typeface="Calibri"/>
                <a:hlinkClick r:id="rId4"/>
              </a:rPr>
              <a:t>2 CFR 200.430(i)</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id="273" name="Google Shape;273;p36"/>
          <p:cNvPicPr preferRelativeResize="0"/>
          <p:nvPr/>
        </p:nvPicPr>
        <p:blipFill>
          <a:blip r:embed="rId5">
            <a:alphaModFix/>
          </a:blip>
          <a:stretch>
            <a:fillRect/>
          </a:stretch>
        </p:blipFill>
        <p:spPr>
          <a:xfrm>
            <a:off x="322475" y="4873950"/>
            <a:ext cx="8621951" cy="14128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title"/>
          </p:nvPr>
        </p:nvSpPr>
        <p:spPr>
          <a:xfrm>
            <a:off x="245202" y="254525"/>
            <a:ext cx="81798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Lessons Learned - Time and Effort</a:t>
            </a:r>
            <a:endParaRPr/>
          </a:p>
        </p:txBody>
      </p:sp>
      <p:sp>
        <p:nvSpPr>
          <p:cNvPr id="280" name="Google Shape;280;p37"/>
          <p:cNvSpPr txBox="1">
            <a:spLocks noGrp="1"/>
          </p:cNvSpPr>
          <p:nvPr>
            <p:ph type="body" idx="1"/>
          </p:nvPr>
        </p:nvSpPr>
        <p:spPr>
          <a:xfrm>
            <a:off x="226050" y="1245501"/>
            <a:ext cx="8776500" cy="5142300"/>
          </a:xfrm>
          <a:prstGeom prst="rect">
            <a:avLst/>
          </a:prstGeom>
        </p:spPr>
        <p:txBody>
          <a:bodyPr spcFirstLastPara="1" wrap="square" lIns="0" tIns="0" rIns="0" bIns="45700" anchor="t" anchorCtr="0">
            <a:noAutofit/>
          </a:bodyPr>
          <a:lstStyle/>
          <a:p>
            <a:pPr marL="457200" marR="0" lvl="0" indent="-342900" algn="l" rtl="0">
              <a:lnSpc>
                <a:spcPct val="100000"/>
              </a:lnSpc>
              <a:spcBef>
                <a:spcPts val="0"/>
              </a:spcBef>
              <a:spcAft>
                <a:spcPts val="0"/>
              </a:spcAft>
              <a:buSzPts val="1800"/>
              <a:buChar char="•"/>
            </a:pPr>
            <a:r>
              <a:rPr lang="en-US" sz="1800"/>
              <a:t>No documented process from start to finish - common theme</a:t>
            </a:r>
            <a:endParaRPr sz="1800"/>
          </a:p>
          <a:p>
            <a:pPr marL="914400" marR="0" lvl="1" indent="-342900" algn="l" rtl="0">
              <a:lnSpc>
                <a:spcPct val="100000"/>
              </a:lnSpc>
              <a:spcBef>
                <a:spcPts val="1200"/>
              </a:spcBef>
              <a:spcAft>
                <a:spcPts val="0"/>
              </a:spcAft>
              <a:buSzPts val="1800"/>
              <a:buChar char="•"/>
            </a:pPr>
            <a:r>
              <a:rPr lang="en-US" sz="1800"/>
              <a:t>Typically receive high level CASB policies and nothing else (remember the narrative if nothing else)</a:t>
            </a:r>
            <a:endParaRPr sz="1800"/>
          </a:p>
          <a:p>
            <a:pPr marL="457200" marR="0" lvl="0" indent="-342900" algn="l" rtl="0">
              <a:lnSpc>
                <a:spcPct val="100000"/>
              </a:lnSpc>
              <a:spcBef>
                <a:spcPts val="1200"/>
              </a:spcBef>
              <a:spcAft>
                <a:spcPts val="0"/>
              </a:spcAft>
              <a:buSzPts val="1800"/>
              <a:buChar char="•"/>
            </a:pPr>
            <a:r>
              <a:rPr lang="en-US" sz="1800"/>
              <a:t>Minimal time and effort support</a:t>
            </a:r>
            <a:endParaRPr sz="1800"/>
          </a:p>
          <a:p>
            <a:pPr marL="914400" marR="0" lvl="1" indent="-342900" algn="l" rtl="0">
              <a:lnSpc>
                <a:spcPct val="100000"/>
              </a:lnSpc>
              <a:spcBef>
                <a:spcPts val="1200"/>
              </a:spcBef>
              <a:spcAft>
                <a:spcPts val="0"/>
              </a:spcAft>
              <a:buSzPts val="1800"/>
              <a:buChar char="•"/>
            </a:pPr>
            <a:r>
              <a:rPr lang="en-US" sz="1800"/>
              <a:t>Payroll ledgers do not reconcile with charges to grant </a:t>
            </a:r>
            <a:endParaRPr sz="1800"/>
          </a:p>
          <a:p>
            <a:pPr marL="914400" marR="0" lvl="1" indent="-342900" algn="l" rtl="0">
              <a:lnSpc>
                <a:spcPct val="100000"/>
              </a:lnSpc>
              <a:spcBef>
                <a:spcPts val="1200"/>
              </a:spcBef>
              <a:spcAft>
                <a:spcPts val="0"/>
              </a:spcAft>
              <a:buSzPts val="1800"/>
              <a:buChar char="•"/>
            </a:pPr>
            <a:r>
              <a:rPr lang="en-US" sz="1800"/>
              <a:t>Stipends - how is this determined, who receives, documented policy?</a:t>
            </a:r>
            <a:endParaRPr sz="1800"/>
          </a:p>
          <a:p>
            <a:pPr marL="1371600" marR="0" lvl="2" indent="-342900" algn="l" rtl="0">
              <a:lnSpc>
                <a:spcPct val="100000"/>
              </a:lnSpc>
              <a:spcBef>
                <a:spcPts val="1200"/>
              </a:spcBef>
              <a:spcAft>
                <a:spcPts val="0"/>
              </a:spcAft>
              <a:buSzPts val="1800"/>
              <a:buChar char="•"/>
            </a:pPr>
            <a:r>
              <a:rPr lang="en-US"/>
              <a:t>Hazard pay is a prime example with ESSER</a:t>
            </a:r>
            <a:endParaRPr/>
          </a:p>
          <a:p>
            <a:pPr marL="457200" marR="0" lvl="0" indent="-342900" algn="l" rtl="0">
              <a:lnSpc>
                <a:spcPct val="100000"/>
              </a:lnSpc>
              <a:spcBef>
                <a:spcPts val="1200"/>
              </a:spcBef>
              <a:spcAft>
                <a:spcPts val="0"/>
              </a:spcAft>
              <a:buSzPts val="1800"/>
              <a:buChar char="•"/>
            </a:pPr>
            <a:r>
              <a:rPr lang="en-US" sz="1800"/>
              <a:t> Not following internal process</a:t>
            </a:r>
            <a:endParaRPr sz="1800"/>
          </a:p>
          <a:p>
            <a:pPr marL="914400" marR="0" lvl="1" indent="-342900" algn="l" rtl="0">
              <a:lnSpc>
                <a:spcPct val="100000"/>
              </a:lnSpc>
              <a:spcBef>
                <a:spcPts val="1200"/>
              </a:spcBef>
              <a:spcAft>
                <a:spcPts val="0"/>
              </a:spcAft>
              <a:buSzPts val="1800"/>
              <a:buChar char="•"/>
            </a:pPr>
            <a:r>
              <a:rPr lang="en-US" sz="1800"/>
              <a:t>Not all fields completed on a required form</a:t>
            </a:r>
            <a:endParaRPr sz="1800"/>
          </a:p>
          <a:p>
            <a:pPr marL="914400" marR="0" lvl="1" indent="-342900" algn="l" rtl="0">
              <a:lnSpc>
                <a:spcPct val="100000"/>
              </a:lnSpc>
              <a:spcBef>
                <a:spcPts val="1200"/>
              </a:spcBef>
              <a:spcAft>
                <a:spcPts val="0"/>
              </a:spcAft>
              <a:buSzPts val="1800"/>
              <a:buChar char="•"/>
            </a:pPr>
            <a:r>
              <a:rPr lang="en-US" sz="1800"/>
              <a:t>Is the internal process too restrictive?</a:t>
            </a:r>
            <a:endParaRPr sz="1800"/>
          </a:p>
          <a:p>
            <a:pPr marL="457200" marR="0" lvl="0" indent="-342900" algn="l" rtl="0">
              <a:lnSpc>
                <a:spcPct val="100000"/>
              </a:lnSpc>
              <a:spcBef>
                <a:spcPts val="1200"/>
              </a:spcBef>
              <a:spcAft>
                <a:spcPts val="0"/>
              </a:spcAft>
              <a:buSzPts val="1800"/>
              <a:buChar char="•"/>
            </a:pPr>
            <a:r>
              <a:rPr lang="en-US" sz="1800"/>
              <a:t>Federal guidance does not require timesheets or semi-annual certifications but these can be used</a:t>
            </a:r>
            <a:endParaRPr sz="1800"/>
          </a:p>
          <a:p>
            <a:pPr marL="914400" marR="0" lvl="1" indent="-342900" algn="l" rtl="0">
              <a:lnSpc>
                <a:spcPct val="100000"/>
              </a:lnSpc>
              <a:spcBef>
                <a:spcPts val="1200"/>
              </a:spcBef>
              <a:spcAft>
                <a:spcPts val="0"/>
              </a:spcAft>
              <a:buSzPts val="1800"/>
              <a:buChar char="•"/>
            </a:pPr>
            <a:r>
              <a:rPr lang="en-US" sz="1800"/>
              <a:t>CDE Grants Fiscal will be posting some examples</a:t>
            </a: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457200" lvl="0" indent="0" algn="l" rtl="0">
              <a:lnSpc>
                <a:spcPct val="100000"/>
              </a:lnSpc>
              <a:spcBef>
                <a:spcPts val="1200"/>
              </a:spcBef>
              <a:spcAft>
                <a:spcPts val="1200"/>
              </a:spcAft>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245202" y="254525"/>
            <a:ext cx="7905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How Does CDE Review My Docs? - Procurement</a:t>
            </a:r>
            <a:endParaRPr/>
          </a:p>
        </p:txBody>
      </p:sp>
      <p:sp>
        <p:nvSpPr>
          <p:cNvPr id="287" name="Google Shape;287;p38"/>
          <p:cNvSpPr txBox="1">
            <a:spLocks noGrp="1"/>
          </p:cNvSpPr>
          <p:nvPr>
            <p:ph type="body" idx="1"/>
          </p:nvPr>
        </p:nvSpPr>
        <p:spPr>
          <a:xfrm>
            <a:off x="226050" y="1245438"/>
            <a:ext cx="8776500" cy="1198500"/>
          </a:xfrm>
          <a:prstGeom prst="rect">
            <a:avLst/>
          </a:prstGeom>
        </p:spPr>
        <p:txBody>
          <a:bodyPr spcFirstLastPara="1" wrap="square" lIns="0" tIns="0" rIns="0" bIns="45700" anchor="t" anchorCtr="0">
            <a:noAutofit/>
          </a:bodyPr>
          <a:lstStyle/>
          <a:p>
            <a:pPr marL="457200" marR="0" lvl="0" indent="-342900" algn="l" rtl="0">
              <a:lnSpc>
                <a:spcPct val="100000"/>
              </a:lnSpc>
              <a:spcBef>
                <a:spcPts val="0"/>
              </a:spcBef>
              <a:spcAft>
                <a:spcPts val="0"/>
              </a:spcAft>
              <a:buSzPts val="1800"/>
              <a:buChar char="•"/>
            </a:pPr>
            <a:r>
              <a:rPr lang="en-US" sz="1800"/>
              <a:t>Just like with time and effort, starts with how does your process work - if nothing is documented provide a narrative</a:t>
            </a:r>
            <a:endParaRPr sz="1800"/>
          </a:p>
          <a:p>
            <a:pPr marL="457200" marR="0" lvl="0" indent="-342900" algn="l" rtl="0">
              <a:lnSpc>
                <a:spcPct val="100000"/>
              </a:lnSpc>
              <a:spcBef>
                <a:spcPts val="1200"/>
              </a:spcBef>
              <a:spcAft>
                <a:spcPts val="0"/>
              </a:spcAft>
              <a:buSzPts val="1800"/>
              <a:buChar char="•"/>
            </a:pPr>
            <a:r>
              <a:rPr lang="en-US" sz="1800"/>
              <a:t>Reviewed for a complete process including, at a minimum:</a:t>
            </a: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457200" lvl="0" indent="0" algn="l" rtl="0">
              <a:lnSpc>
                <a:spcPct val="100000"/>
              </a:lnSpc>
              <a:spcBef>
                <a:spcPts val="1200"/>
              </a:spcBef>
              <a:spcAft>
                <a:spcPts val="1200"/>
              </a:spcAft>
              <a:buNone/>
            </a:pPr>
            <a:endParaRPr sz="1800"/>
          </a:p>
        </p:txBody>
      </p:sp>
      <p:sp>
        <p:nvSpPr>
          <p:cNvPr id="288" name="Google Shape;288;p38"/>
          <p:cNvSpPr txBox="1"/>
          <p:nvPr/>
        </p:nvSpPr>
        <p:spPr>
          <a:xfrm>
            <a:off x="164550" y="3601525"/>
            <a:ext cx="8814900" cy="1282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Note the tagging item - </a:t>
            </a:r>
            <a:r>
              <a:rPr lang="en-US" sz="1800" b="1" i="1" u="sng">
                <a:solidFill>
                  <a:schemeClr val="dk1"/>
                </a:solidFill>
                <a:latin typeface="Calibri"/>
                <a:ea typeface="Calibri"/>
                <a:cs typeface="Calibri"/>
                <a:sym typeface="Calibri"/>
              </a:rPr>
              <a:t>strongly </a:t>
            </a:r>
            <a:r>
              <a:rPr lang="en-US" sz="1800">
                <a:solidFill>
                  <a:schemeClr val="dk1"/>
                </a:solidFill>
                <a:latin typeface="Calibri"/>
                <a:ea typeface="Calibri"/>
                <a:cs typeface="Calibri"/>
                <a:sym typeface="Calibri"/>
              </a:rPr>
              <a:t>encouraged</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CDE then selects a sample of transactions from provided GL</a:t>
            </a:r>
            <a:endParaRPr sz="1800">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Important to have a transaction level GL </a:t>
            </a:r>
            <a:endParaRPr sz="1800">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Are you following your internal process as well as the items listed below</a:t>
            </a:r>
            <a:endParaRPr sz="1800">
              <a:solidFill>
                <a:schemeClr val="dk1"/>
              </a:solidFill>
              <a:latin typeface="Calibri"/>
              <a:ea typeface="Calibri"/>
              <a:cs typeface="Calibri"/>
              <a:sym typeface="Calibri"/>
            </a:endParaRPr>
          </a:p>
        </p:txBody>
      </p:sp>
      <p:pic>
        <p:nvPicPr>
          <p:cNvPr id="289" name="Google Shape;289;p38"/>
          <p:cNvPicPr preferRelativeResize="0"/>
          <p:nvPr/>
        </p:nvPicPr>
        <p:blipFill>
          <a:blip r:embed="rId3">
            <a:alphaModFix/>
          </a:blip>
          <a:stretch>
            <a:fillRect/>
          </a:stretch>
        </p:blipFill>
        <p:spPr>
          <a:xfrm>
            <a:off x="-40925" y="2403025"/>
            <a:ext cx="9395359" cy="1198500"/>
          </a:xfrm>
          <a:prstGeom prst="rect">
            <a:avLst/>
          </a:prstGeom>
          <a:noFill/>
          <a:ln>
            <a:noFill/>
          </a:ln>
        </p:spPr>
      </p:pic>
      <p:pic>
        <p:nvPicPr>
          <p:cNvPr id="290" name="Google Shape;290;p38"/>
          <p:cNvPicPr preferRelativeResize="0"/>
          <p:nvPr/>
        </p:nvPicPr>
        <p:blipFill>
          <a:blip r:embed="rId4">
            <a:alphaModFix/>
          </a:blip>
          <a:stretch>
            <a:fillRect/>
          </a:stretch>
        </p:blipFill>
        <p:spPr>
          <a:xfrm>
            <a:off x="-193525" y="5176875"/>
            <a:ext cx="9531062" cy="756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9"/>
          <p:cNvSpPr txBox="1">
            <a:spLocks noGrp="1"/>
          </p:cNvSpPr>
          <p:nvPr>
            <p:ph type="title"/>
          </p:nvPr>
        </p:nvSpPr>
        <p:spPr>
          <a:xfrm>
            <a:off x="245202" y="254525"/>
            <a:ext cx="81798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Lessons Learned - Procurement</a:t>
            </a:r>
            <a:endParaRPr/>
          </a:p>
        </p:txBody>
      </p:sp>
      <p:sp>
        <p:nvSpPr>
          <p:cNvPr id="297" name="Google Shape;297;p39"/>
          <p:cNvSpPr txBox="1">
            <a:spLocks noGrp="1"/>
          </p:cNvSpPr>
          <p:nvPr>
            <p:ph type="body" idx="1"/>
          </p:nvPr>
        </p:nvSpPr>
        <p:spPr>
          <a:xfrm>
            <a:off x="226050" y="1245488"/>
            <a:ext cx="8776500" cy="4798500"/>
          </a:xfrm>
          <a:prstGeom prst="rect">
            <a:avLst/>
          </a:prstGeom>
        </p:spPr>
        <p:txBody>
          <a:bodyPr spcFirstLastPara="1" wrap="square" lIns="0" tIns="0" rIns="0" bIns="45700" anchor="t" anchorCtr="0">
            <a:noAutofit/>
          </a:bodyPr>
          <a:lstStyle/>
          <a:p>
            <a:pPr marL="457200" marR="0" lvl="0" indent="-342900" algn="l" rtl="0">
              <a:lnSpc>
                <a:spcPct val="100000"/>
              </a:lnSpc>
              <a:spcBef>
                <a:spcPts val="0"/>
              </a:spcBef>
              <a:spcAft>
                <a:spcPts val="0"/>
              </a:spcAft>
              <a:buSzPts val="1800"/>
              <a:buChar char="•"/>
            </a:pPr>
            <a:r>
              <a:rPr lang="en-US" sz="1800"/>
              <a:t>No documented process from start to finish - once again</a:t>
            </a:r>
            <a:endParaRPr sz="1800"/>
          </a:p>
          <a:p>
            <a:pPr marL="914400" marR="0" lvl="1" indent="-342900" algn="l" rtl="0">
              <a:lnSpc>
                <a:spcPct val="100000"/>
              </a:lnSpc>
              <a:spcBef>
                <a:spcPts val="1200"/>
              </a:spcBef>
              <a:spcAft>
                <a:spcPts val="0"/>
              </a:spcAft>
              <a:buSzPts val="1800"/>
              <a:buChar char="•"/>
            </a:pPr>
            <a:r>
              <a:rPr lang="en-US" sz="1800"/>
              <a:t>Many CASB policies speak to purchase levels and methodologies - ensure these are followed if in the policy (Board approval for all purchase over $XXX)</a:t>
            </a:r>
            <a:endParaRPr sz="1800"/>
          </a:p>
          <a:p>
            <a:pPr marL="457200" marR="0" lvl="0" indent="-342900" algn="l" rtl="0">
              <a:lnSpc>
                <a:spcPct val="100000"/>
              </a:lnSpc>
              <a:spcBef>
                <a:spcPts val="1200"/>
              </a:spcBef>
              <a:spcAft>
                <a:spcPts val="0"/>
              </a:spcAft>
              <a:buSzPts val="1800"/>
              <a:buChar char="•"/>
            </a:pPr>
            <a:r>
              <a:rPr lang="en-US" sz="1800"/>
              <a:t>No indication of review for suspension and debarment</a:t>
            </a:r>
            <a:endParaRPr sz="1800"/>
          </a:p>
          <a:p>
            <a:pPr marL="914400" marR="0" lvl="1" indent="-342900" algn="l" rtl="0">
              <a:lnSpc>
                <a:spcPct val="100000"/>
              </a:lnSpc>
              <a:spcBef>
                <a:spcPts val="1200"/>
              </a:spcBef>
              <a:spcAft>
                <a:spcPts val="0"/>
              </a:spcAft>
              <a:buSzPts val="1800"/>
              <a:buChar char="•"/>
            </a:pPr>
            <a:r>
              <a:rPr lang="en-US" sz="1800"/>
              <a:t>Screenshot or other documented review of Sam.gov at a minimum</a:t>
            </a:r>
            <a:endParaRPr/>
          </a:p>
          <a:p>
            <a:pPr marL="457200" marR="0" lvl="0" indent="-342900" algn="l" rtl="0">
              <a:lnSpc>
                <a:spcPct val="100000"/>
              </a:lnSpc>
              <a:spcBef>
                <a:spcPts val="1200"/>
              </a:spcBef>
              <a:spcAft>
                <a:spcPts val="0"/>
              </a:spcAft>
              <a:buSzPts val="1800"/>
              <a:buChar char="•"/>
            </a:pPr>
            <a:r>
              <a:rPr lang="en-US" sz="1800"/>
              <a:t>Not following internal process - another common theme</a:t>
            </a:r>
            <a:endParaRPr sz="1800"/>
          </a:p>
          <a:p>
            <a:pPr marL="457200" marR="0" lvl="0" indent="-342900" algn="l" rtl="0">
              <a:lnSpc>
                <a:spcPct val="100000"/>
              </a:lnSpc>
              <a:spcBef>
                <a:spcPts val="1200"/>
              </a:spcBef>
              <a:spcAft>
                <a:spcPts val="0"/>
              </a:spcAft>
              <a:buSzPts val="1800"/>
              <a:buChar char="•"/>
            </a:pPr>
            <a:r>
              <a:rPr lang="en-US" sz="1800"/>
              <a:t>Not required to track items under the equipment threshold but …</a:t>
            </a:r>
            <a:endParaRPr sz="1800"/>
          </a:p>
          <a:p>
            <a:pPr marL="914400" marR="0" lvl="1" indent="-342900" algn="l" rtl="0">
              <a:lnSpc>
                <a:spcPct val="100000"/>
              </a:lnSpc>
              <a:spcBef>
                <a:spcPts val="1200"/>
              </a:spcBef>
              <a:spcAft>
                <a:spcPts val="0"/>
              </a:spcAft>
              <a:buSzPts val="1800"/>
              <a:buChar char="•"/>
            </a:pPr>
            <a:r>
              <a:rPr lang="en-US" sz="1800"/>
              <a:t>Highly walkable may be scrutinized under audit</a:t>
            </a:r>
            <a:endParaRPr sz="1800"/>
          </a:p>
          <a:p>
            <a:pPr marL="914400" marR="0" lvl="1" indent="-342900" algn="l" rtl="0">
              <a:lnSpc>
                <a:spcPct val="100000"/>
              </a:lnSpc>
              <a:spcBef>
                <a:spcPts val="1200"/>
              </a:spcBef>
              <a:spcAft>
                <a:spcPts val="0"/>
              </a:spcAft>
              <a:buSzPts val="1800"/>
              <a:buChar char="•"/>
            </a:pPr>
            <a:r>
              <a:rPr lang="en-US" sz="1800"/>
              <a:t>Strong internal controls</a:t>
            </a: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457200" lvl="0" indent="0" algn="l" rtl="0">
              <a:lnSpc>
                <a:spcPct val="100000"/>
              </a:lnSpc>
              <a:spcBef>
                <a:spcPts val="1200"/>
              </a:spcBef>
              <a:spcAft>
                <a:spcPts val="1200"/>
              </a:spcAft>
              <a:buNone/>
            </a:pP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title"/>
          </p:nvPr>
        </p:nvSpPr>
        <p:spPr>
          <a:xfrm>
            <a:off x="88050" y="254525"/>
            <a:ext cx="90525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How Does CDE Review My Docs? - Capital Property &amp; Equipment</a:t>
            </a:r>
            <a:endParaRPr/>
          </a:p>
        </p:txBody>
      </p:sp>
      <p:sp>
        <p:nvSpPr>
          <p:cNvPr id="304" name="Google Shape;304;p40"/>
          <p:cNvSpPr txBox="1">
            <a:spLocks noGrp="1"/>
          </p:cNvSpPr>
          <p:nvPr>
            <p:ph type="body" idx="1"/>
          </p:nvPr>
        </p:nvSpPr>
        <p:spPr>
          <a:xfrm>
            <a:off x="226050" y="1245438"/>
            <a:ext cx="8776500" cy="1198500"/>
          </a:xfrm>
          <a:prstGeom prst="rect">
            <a:avLst/>
          </a:prstGeom>
        </p:spPr>
        <p:txBody>
          <a:bodyPr spcFirstLastPara="1" wrap="square" lIns="0" tIns="0" rIns="0" bIns="45700" anchor="t" anchorCtr="0">
            <a:noAutofit/>
          </a:bodyPr>
          <a:lstStyle/>
          <a:p>
            <a:pPr marL="457200" marR="0" lvl="0" indent="-342900" algn="l" rtl="0">
              <a:lnSpc>
                <a:spcPct val="100000"/>
              </a:lnSpc>
              <a:spcBef>
                <a:spcPts val="0"/>
              </a:spcBef>
              <a:spcAft>
                <a:spcPts val="0"/>
              </a:spcAft>
              <a:buSzPts val="1800"/>
              <a:buChar char="•"/>
            </a:pPr>
            <a:r>
              <a:rPr lang="en-US" sz="1800"/>
              <a:t>You guessed it, this starts with how does your process work</a:t>
            </a:r>
            <a:endParaRPr sz="1800"/>
          </a:p>
          <a:p>
            <a:pPr marL="914400" marR="0" lvl="1" indent="-342900" algn="l" rtl="0">
              <a:lnSpc>
                <a:spcPct val="100000"/>
              </a:lnSpc>
              <a:spcBef>
                <a:spcPts val="0"/>
              </a:spcBef>
              <a:spcAft>
                <a:spcPts val="0"/>
              </a:spcAft>
              <a:buSzPts val="1800"/>
              <a:buChar char="•"/>
            </a:pPr>
            <a:r>
              <a:rPr lang="en-US" sz="1800"/>
              <a:t>Document, document, document</a:t>
            </a:r>
            <a:endParaRPr sz="1800"/>
          </a:p>
          <a:p>
            <a:pPr marL="914400" marR="0" lvl="1" indent="-342900" algn="l" rtl="0">
              <a:lnSpc>
                <a:spcPct val="100000"/>
              </a:lnSpc>
              <a:spcBef>
                <a:spcPts val="0"/>
              </a:spcBef>
              <a:spcAft>
                <a:spcPts val="0"/>
              </a:spcAft>
              <a:buSzPts val="1800"/>
              <a:buChar char="•"/>
            </a:pPr>
            <a:r>
              <a:rPr lang="en-US" sz="1800"/>
              <a:t>Most likely builds off the procurement process</a:t>
            </a:r>
            <a:endParaRPr sz="1800"/>
          </a:p>
          <a:p>
            <a:pPr marL="457200" marR="0" lvl="0" indent="-342900" algn="l" rtl="0">
              <a:lnSpc>
                <a:spcPct val="100000"/>
              </a:lnSpc>
              <a:spcBef>
                <a:spcPts val="0"/>
              </a:spcBef>
              <a:spcAft>
                <a:spcPts val="0"/>
              </a:spcAft>
              <a:buSzPts val="1800"/>
              <a:buChar char="•"/>
            </a:pPr>
            <a:r>
              <a:rPr lang="en-US" sz="1800"/>
              <a:t>Key items to consider:</a:t>
            </a:r>
            <a:endParaRPr sz="1800"/>
          </a:p>
          <a:p>
            <a:pPr marL="0" lvl="0" indent="0" algn="l" rtl="0">
              <a:lnSpc>
                <a:spcPct val="100000"/>
              </a:lnSpc>
              <a:spcBef>
                <a:spcPts val="1200"/>
              </a:spcBef>
              <a:spcAft>
                <a:spcPts val="0"/>
              </a:spcAft>
              <a:buNone/>
            </a:pPr>
            <a:endParaRPr sz="1800"/>
          </a:p>
          <a:p>
            <a:pPr marL="457200" lvl="0" indent="0" algn="l" rtl="0">
              <a:lnSpc>
                <a:spcPct val="100000"/>
              </a:lnSpc>
              <a:spcBef>
                <a:spcPts val="1200"/>
              </a:spcBef>
              <a:spcAft>
                <a:spcPts val="1200"/>
              </a:spcAft>
              <a:buNone/>
            </a:pPr>
            <a:endParaRPr sz="1800"/>
          </a:p>
        </p:txBody>
      </p:sp>
      <p:sp>
        <p:nvSpPr>
          <p:cNvPr id="305" name="Google Shape;305;p40"/>
          <p:cNvSpPr txBox="1"/>
          <p:nvPr/>
        </p:nvSpPr>
        <p:spPr>
          <a:xfrm>
            <a:off x="206850" y="3469700"/>
            <a:ext cx="8814900" cy="691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CDE will review property and equipment records</a:t>
            </a:r>
            <a:endParaRPr sz="1800">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Even partially funded with federal funds, records must track at least:</a:t>
            </a:r>
            <a:endParaRPr sz="1800">
              <a:solidFill>
                <a:schemeClr val="dk1"/>
              </a:solidFill>
              <a:latin typeface="Calibri"/>
              <a:ea typeface="Calibri"/>
              <a:cs typeface="Calibri"/>
              <a:sym typeface="Calibri"/>
            </a:endParaRPr>
          </a:p>
        </p:txBody>
      </p:sp>
      <p:pic>
        <p:nvPicPr>
          <p:cNvPr id="306" name="Google Shape;306;p40"/>
          <p:cNvPicPr preferRelativeResize="0"/>
          <p:nvPr/>
        </p:nvPicPr>
        <p:blipFill>
          <a:blip r:embed="rId3">
            <a:alphaModFix/>
          </a:blip>
          <a:stretch>
            <a:fillRect/>
          </a:stretch>
        </p:blipFill>
        <p:spPr>
          <a:xfrm>
            <a:off x="245200" y="2352154"/>
            <a:ext cx="7442975" cy="1117550"/>
          </a:xfrm>
          <a:prstGeom prst="rect">
            <a:avLst/>
          </a:prstGeom>
          <a:noFill/>
          <a:ln>
            <a:noFill/>
          </a:ln>
        </p:spPr>
      </p:pic>
      <p:pic>
        <p:nvPicPr>
          <p:cNvPr id="307" name="Google Shape;307;p40"/>
          <p:cNvPicPr preferRelativeResize="0"/>
          <p:nvPr/>
        </p:nvPicPr>
        <p:blipFill>
          <a:blip r:embed="rId4">
            <a:alphaModFix/>
          </a:blip>
          <a:stretch>
            <a:fillRect/>
          </a:stretch>
        </p:blipFill>
        <p:spPr>
          <a:xfrm>
            <a:off x="396600" y="4161500"/>
            <a:ext cx="6296025" cy="1771650"/>
          </a:xfrm>
          <a:prstGeom prst="rect">
            <a:avLst/>
          </a:prstGeom>
          <a:noFill/>
          <a:ln>
            <a:noFill/>
          </a:ln>
        </p:spPr>
      </p:pic>
      <p:sp>
        <p:nvSpPr>
          <p:cNvPr id="308" name="Google Shape;308;p40"/>
          <p:cNvSpPr txBox="1"/>
          <p:nvPr/>
        </p:nvSpPr>
        <p:spPr>
          <a:xfrm>
            <a:off x="245200" y="5933150"/>
            <a:ext cx="7336200" cy="691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Do you reconcile your inventory records to a physical count at least once every two years?</a:t>
            </a:r>
            <a:endParaRPr sz="1800">
              <a:solidFill>
                <a:schemeClr val="dk1"/>
              </a:solidFill>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1"/>
          <p:cNvSpPr txBox="1">
            <a:spLocks noGrp="1"/>
          </p:cNvSpPr>
          <p:nvPr>
            <p:ph type="title"/>
          </p:nvPr>
        </p:nvSpPr>
        <p:spPr>
          <a:xfrm>
            <a:off x="245200" y="254525"/>
            <a:ext cx="87765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Lessons Learned - Capital Property and Equipment</a:t>
            </a:r>
            <a:endParaRPr/>
          </a:p>
        </p:txBody>
      </p:sp>
      <p:sp>
        <p:nvSpPr>
          <p:cNvPr id="315" name="Google Shape;315;p41"/>
          <p:cNvSpPr txBox="1">
            <a:spLocks noGrp="1"/>
          </p:cNvSpPr>
          <p:nvPr>
            <p:ph type="body" idx="1"/>
          </p:nvPr>
        </p:nvSpPr>
        <p:spPr>
          <a:xfrm>
            <a:off x="226050" y="1245488"/>
            <a:ext cx="8776500" cy="4798500"/>
          </a:xfrm>
          <a:prstGeom prst="rect">
            <a:avLst/>
          </a:prstGeom>
        </p:spPr>
        <p:txBody>
          <a:bodyPr spcFirstLastPara="1" wrap="square" lIns="0" tIns="0" rIns="0" bIns="45700" anchor="t" anchorCtr="0">
            <a:noAutofit/>
          </a:bodyPr>
          <a:lstStyle/>
          <a:p>
            <a:pPr marL="457200" marR="0" lvl="0" indent="-342900" algn="l" rtl="0">
              <a:lnSpc>
                <a:spcPct val="100000"/>
              </a:lnSpc>
              <a:spcBef>
                <a:spcPts val="0"/>
              </a:spcBef>
              <a:spcAft>
                <a:spcPts val="0"/>
              </a:spcAft>
              <a:buSzPts val="1800"/>
              <a:buChar char="•"/>
            </a:pPr>
            <a:r>
              <a:rPr lang="en-US" sz="1800"/>
              <a:t>No documented process from start to finish</a:t>
            </a:r>
            <a:endParaRPr sz="1800"/>
          </a:p>
          <a:p>
            <a:pPr marL="457200" marR="0" lvl="0" indent="-342900" algn="l" rtl="0">
              <a:lnSpc>
                <a:spcPct val="100000"/>
              </a:lnSpc>
              <a:spcBef>
                <a:spcPts val="1200"/>
              </a:spcBef>
              <a:spcAft>
                <a:spcPts val="0"/>
              </a:spcAft>
              <a:buSzPts val="1800"/>
              <a:buChar char="•"/>
            </a:pPr>
            <a:r>
              <a:rPr lang="en-US" sz="1800"/>
              <a:t>Property records insufficient</a:t>
            </a:r>
            <a:endParaRPr sz="1800"/>
          </a:p>
          <a:p>
            <a:pPr marL="914400" marR="0" lvl="1" indent="-342900" algn="l" rtl="0">
              <a:lnSpc>
                <a:spcPct val="100000"/>
              </a:lnSpc>
              <a:spcBef>
                <a:spcPts val="1200"/>
              </a:spcBef>
              <a:spcAft>
                <a:spcPts val="0"/>
              </a:spcAft>
              <a:buSzPts val="1800"/>
              <a:buChar char="•"/>
            </a:pPr>
            <a:r>
              <a:rPr lang="en-US" sz="1800"/>
              <a:t>Some fields are more prevalent than others in records</a:t>
            </a:r>
            <a:endParaRPr sz="1800"/>
          </a:p>
          <a:p>
            <a:pPr marL="914400" marR="0" lvl="1" indent="-342900" algn="l" rtl="0">
              <a:lnSpc>
                <a:spcPct val="100000"/>
              </a:lnSpc>
              <a:spcBef>
                <a:spcPts val="1200"/>
              </a:spcBef>
              <a:spcAft>
                <a:spcPts val="0"/>
              </a:spcAft>
              <a:buSzPts val="1800"/>
              <a:buChar char="•"/>
            </a:pPr>
            <a:r>
              <a:rPr lang="en-US" sz="1800"/>
              <a:t>Purchased in whole </a:t>
            </a:r>
            <a:r>
              <a:rPr lang="en-US" sz="1800" b="1" i="1" u="sng"/>
              <a:t>or in part</a:t>
            </a:r>
            <a:r>
              <a:rPr lang="en-US" sz="1800"/>
              <a:t> with federal funds</a:t>
            </a:r>
            <a:endParaRPr sz="1800"/>
          </a:p>
          <a:p>
            <a:pPr marL="457200" marR="0" lvl="0" indent="-342900" algn="l" rtl="0">
              <a:lnSpc>
                <a:spcPct val="100000"/>
              </a:lnSpc>
              <a:spcBef>
                <a:spcPts val="1200"/>
              </a:spcBef>
              <a:spcAft>
                <a:spcPts val="0"/>
              </a:spcAft>
              <a:buSzPts val="1800"/>
              <a:buChar char="•"/>
            </a:pPr>
            <a:r>
              <a:rPr lang="en-US" sz="1800"/>
              <a:t>No physical inventory with results reconciled to property records</a:t>
            </a:r>
            <a:endParaRPr sz="1800"/>
          </a:p>
          <a:p>
            <a:pPr marL="0" marR="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457200" lvl="0" indent="0" algn="l" rtl="0">
              <a:lnSpc>
                <a:spcPct val="100000"/>
              </a:lnSpc>
              <a:spcBef>
                <a:spcPts val="1200"/>
              </a:spcBef>
              <a:spcAft>
                <a:spcPts val="1200"/>
              </a:spcAft>
              <a:buNone/>
            </a:pP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245200" y="254525"/>
            <a:ext cx="80067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How </a:t>
            </a:r>
            <a:r>
              <a:rPr lang="en-US" i="1" u="sng"/>
              <a:t>and Why </a:t>
            </a:r>
            <a:r>
              <a:rPr lang="en-US"/>
              <a:t>Does CDE Review My Docs? - Construction</a:t>
            </a:r>
            <a:endParaRPr/>
          </a:p>
        </p:txBody>
      </p:sp>
      <p:sp>
        <p:nvSpPr>
          <p:cNvPr id="322" name="Google Shape;322;p42"/>
          <p:cNvSpPr txBox="1">
            <a:spLocks noGrp="1"/>
          </p:cNvSpPr>
          <p:nvPr>
            <p:ph type="body" idx="1"/>
          </p:nvPr>
        </p:nvSpPr>
        <p:spPr>
          <a:xfrm>
            <a:off x="226050" y="1245488"/>
            <a:ext cx="8776500" cy="4849500"/>
          </a:xfrm>
          <a:prstGeom prst="rect">
            <a:avLst/>
          </a:prstGeom>
        </p:spPr>
        <p:txBody>
          <a:bodyPr spcFirstLastPara="1" wrap="square" lIns="0" tIns="0" rIns="0" bIns="45700" anchor="t" anchorCtr="0">
            <a:noAutofit/>
          </a:bodyPr>
          <a:lstStyle/>
          <a:p>
            <a:pPr marL="457200" marR="0" lvl="0" indent="-342900" algn="l" rtl="0">
              <a:lnSpc>
                <a:spcPct val="100000"/>
              </a:lnSpc>
              <a:spcBef>
                <a:spcPts val="0"/>
              </a:spcBef>
              <a:spcAft>
                <a:spcPts val="0"/>
              </a:spcAft>
              <a:buSzPts val="1800"/>
              <a:buChar char="•"/>
            </a:pPr>
            <a:r>
              <a:rPr lang="en-US" sz="1800"/>
              <a:t>Not common in USDE grants until ESSER - and maybe not again anytime soon</a:t>
            </a:r>
            <a:endParaRPr sz="1800"/>
          </a:p>
          <a:p>
            <a:pPr marL="0" marR="0" lvl="0" indent="0" algn="l" rtl="0">
              <a:lnSpc>
                <a:spcPct val="100000"/>
              </a:lnSpc>
              <a:spcBef>
                <a:spcPts val="1200"/>
              </a:spcBef>
              <a:spcAft>
                <a:spcPts val="0"/>
              </a:spcAft>
              <a:buNone/>
            </a:pPr>
            <a:endParaRPr sz="1800"/>
          </a:p>
          <a:p>
            <a:pPr marL="457200" marR="0" lvl="0" indent="-342900" algn="l" rtl="0">
              <a:lnSpc>
                <a:spcPct val="100000"/>
              </a:lnSpc>
              <a:spcBef>
                <a:spcPts val="1200"/>
              </a:spcBef>
              <a:spcAft>
                <a:spcPts val="0"/>
              </a:spcAft>
              <a:buSzPts val="1800"/>
              <a:buChar char="•"/>
            </a:pPr>
            <a:r>
              <a:rPr lang="en-US" sz="1800"/>
              <a:t>Really tied in closely with Procurement process</a:t>
            </a:r>
            <a:endParaRPr sz="1800"/>
          </a:p>
          <a:p>
            <a:pPr marL="914400" marR="0" lvl="1" indent="-342900" algn="l" rtl="0">
              <a:lnSpc>
                <a:spcPct val="100000"/>
              </a:lnSpc>
              <a:spcBef>
                <a:spcPts val="0"/>
              </a:spcBef>
              <a:spcAft>
                <a:spcPts val="0"/>
              </a:spcAft>
              <a:buSzPts val="1800"/>
              <a:buChar char="•"/>
            </a:pPr>
            <a:r>
              <a:rPr lang="en-US" sz="1800"/>
              <a:t>Check with legal team if possible - starts with the contract</a:t>
            </a:r>
            <a:endParaRPr sz="1800"/>
          </a:p>
          <a:p>
            <a:pPr marL="0" marR="0" lvl="0" indent="0" algn="l" rtl="0">
              <a:lnSpc>
                <a:spcPct val="100000"/>
              </a:lnSpc>
              <a:spcBef>
                <a:spcPts val="1200"/>
              </a:spcBef>
              <a:spcAft>
                <a:spcPts val="0"/>
              </a:spcAft>
              <a:buNone/>
            </a:pPr>
            <a:endParaRPr sz="1800"/>
          </a:p>
          <a:p>
            <a:pPr marL="457200" marR="0" lvl="0" indent="-342900" algn="l" rtl="0">
              <a:lnSpc>
                <a:spcPct val="100000"/>
              </a:lnSpc>
              <a:spcBef>
                <a:spcPts val="1200"/>
              </a:spcBef>
              <a:spcAft>
                <a:spcPts val="0"/>
              </a:spcAft>
              <a:buSzPts val="1800"/>
              <a:buChar char="•"/>
            </a:pPr>
            <a:r>
              <a:rPr lang="en-US" sz="1800"/>
              <a:t>Davis Bacon and Related Acts takes center stage. Rules apply if contract:</a:t>
            </a:r>
            <a:endParaRPr sz="1800"/>
          </a:p>
          <a:p>
            <a:pPr marL="914400" marR="0" lvl="1" indent="-342900" algn="l" rtl="0">
              <a:lnSpc>
                <a:spcPct val="100000"/>
              </a:lnSpc>
              <a:spcBef>
                <a:spcPts val="0"/>
              </a:spcBef>
              <a:spcAft>
                <a:spcPts val="0"/>
              </a:spcAft>
              <a:buSzPts val="1800"/>
              <a:buChar char="•"/>
            </a:pPr>
            <a:r>
              <a:rPr lang="en-US" sz="1800"/>
              <a:t>Exceeds $2,000</a:t>
            </a:r>
            <a:endParaRPr sz="1800"/>
          </a:p>
          <a:p>
            <a:pPr marL="914400" marR="0" lvl="1" indent="-342900" algn="l" rtl="0">
              <a:lnSpc>
                <a:spcPct val="100000"/>
              </a:lnSpc>
              <a:spcBef>
                <a:spcPts val="0"/>
              </a:spcBef>
              <a:spcAft>
                <a:spcPts val="0"/>
              </a:spcAft>
              <a:buSzPts val="1800"/>
              <a:buChar char="•"/>
            </a:pPr>
            <a:r>
              <a:rPr lang="en-US" sz="1800"/>
              <a:t>Is federally financed (in whole or in part)</a:t>
            </a:r>
            <a:endParaRPr sz="1800"/>
          </a:p>
          <a:p>
            <a:pPr marL="914400" marR="0" lvl="1" indent="-342900" algn="l" rtl="0">
              <a:lnSpc>
                <a:spcPct val="100000"/>
              </a:lnSpc>
              <a:spcBef>
                <a:spcPts val="0"/>
              </a:spcBef>
              <a:spcAft>
                <a:spcPts val="0"/>
              </a:spcAft>
              <a:buSzPts val="1800"/>
              <a:buChar char="•"/>
            </a:pPr>
            <a:r>
              <a:rPr lang="en-US" sz="1800"/>
              <a:t>Is for the construction, alteration, or repair (including painting and decorating) of public buildings and public works</a:t>
            </a:r>
            <a:endParaRPr sz="1800"/>
          </a:p>
          <a:p>
            <a:pPr marL="914400" marR="0" lvl="1" indent="-342900" algn="l" rtl="0">
              <a:lnSpc>
                <a:spcPct val="100000"/>
              </a:lnSpc>
              <a:spcBef>
                <a:spcPts val="0"/>
              </a:spcBef>
              <a:spcAft>
                <a:spcPts val="0"/>
              </a:spcAft>
              <a:buSzPts val="1800"/>
              <a:buChar char="•"/>
            </a:pPr>
            <a:r>
              <a:rPr lang="en-US" sz="1800"/>
              <a:t>Involves the employment of mechanics or laborers</a:t>
            </a:r>
            <a:endParaRPr sz="1800"/>
          </a:p>
          <a:p>
            <a:pPr marL="0" marR="0" lvl="0" indent="0" algn="l" rtl="0">
              <a:lnSpc>
                <a:spcPct val="100000"/>
              </a:lnSpc>
              <a:spcBef>
                <a:spcPts val="1200"/>
              </a:spcBef>
              <a:spcAft>
                <a:spcPts val="0"/>
              </a:spcAft>
              <a:buNone/>
            </a:pPr>
            <a:endParaRPr sz="1800"/>
          </a:p>
          <a:p>
            <a:pPr marL="457200" marR="0" lvl="0" indent="-342900" algn="l" rtl="0">
              <a:lnSpc>
                <a:spcPct val="100000"/>
              </a:lnSpc>
              <a:spcBef>
                <a:spcPts val="1200"/>
              </a:spcBef>
              <a:spcAft>
                <a:spcPts val="0"/>
              </a:spcAft>
              <a:buSzPts val="1800"/>
              <a:buChar char="•"/>
            </a:pPr>
            <a:r>
              <a:rPr lang="en-US" sz="1800"/>
              <a:t>Keep in mind monitoring is “after the fact”</a:t>
            </a:r>
            <a:endParaRPr sz="1800"/>
          </a:p>
          <a:p>
            <a:pPr marL="0" lvl="0" indent="0" algn="l" rtl="0">
              <a:lnSpc>
                <a:spcPct val="100000"/>
              </a:lnSpc>
              <a:spcBef>
                <a:spcPts val="1200"/>
              </a:spcBef>
              <a:spcAft>
                <a:spcPts val="0"/>
              </a:spcAft>
              <a:buNone/>
            </a:pPr>
            <a:endParaRPr sz="1800"/>
          </a:p>
          <a:p>
            <a:pPr marL="457200" lvl="0" indent="0" algn="l" rtl="0">
              <a:lnSpc>
                <a:spcPct val="100000"/>
              </a:lnSpc>
              <a:spcBef>
                <a:spcPts val="1200"/>
              </a:spcBef>
              <a:spcAft>
                <a:spcPts val="1200"/>
              </a:spcAft>
              <a:buNone/>
            </a:pP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a:xfrm>
            <a:off x="245200" y="254525"/>
            <a:ext cx="87765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Lessons Learned - Construction</a:t>
            </a:r>
            <a:endParaRPr/>
          </a:p>
        </p:txBody>
      </p:sp>
      <p:sp>
        <p:nvSpPr>
          <p:cNvPr id="329" name="Google Shape;329;p43"/>
          <p:cNvSpPr txBox="1">
            <a:spLocks noGrp="1"/>
          </p:cNvSpPr>
          <p:nvPr>
            <p:ph type="body" idx="1"/>
          </p:nvPr>
        </p:nvSpPr>
        <p:spPr>
          <a:xfrm>
            <a:off x="291075" y="1176702"/>
            <a:ext cx="8776500" cy="5566500"/>
          </a:xfrm>
          <a:prstGeom prst="rect">
            <a:avLst/>
          </a:prstGeom>
        </p:spPr>
        <p:txBody>
          <a:bodyPr spcFirstLastPara="1" wrap="square" lIns="0" tIns="0" rIns="0" bIns="45700" anchor="t" anchorCtr="0">
            <a:noAutofit/>
          </a:bodyPr>
          <a:lstStyle/>
          <a:p>
            <a:pPr marL="457200" marR="0" lvl="0" indent="-342900" algn="l" rtl="0">
              <a:lnSpc>
                <a:spcPct val="100000"/>
              </a:lnSpc>
              <a:spcBef>
                <a:spcPts val="0"/>
              </a:spcBef>
              <a:spcAft>
                <a:spcPts val="0"/>
              </a:spcAft>
              <a:buSzPts val="1800"/>
              <a:buChar char="•"/>
            </a:pPr>
            <a:r>
              <a:rPr lang="en-US" sz="1800"/>
              <a:t>Davis-Bacon Compliance</a:t>
            </a:r>
            <a:endParaRPr sz="1800"/>
          </a:p>
          <a:p>
            <a:pPr marL="914400" marR="0" lvl="1" indent="-342900" algn="l" rtl="0">
              <a:lnSpc>
                <a:spcPct val="100000"/>
              </a:lnSpc>
              <a:spcBef>
                <a:spcPts val="0"/>
              </a:spcBef>
              <a:spcAft>
                <a:spcPts val="0"/>
              </a:spcAft>
              <a:buSzPts val="1800"/>
              <a:buChar char="•"/>
            </a:pPr>
            <a:r>
              <a:rPr lang="en-US" sz="1800"/>
              <a:t>LEAs must be periodically monitoring for this</a:t>
            </a:r>
            <a:endParaRPr sz="1800"/>
          </a:p>
          <a:p>
            <a:pPr marL="914400" marR="0" lvl="1" indent="-342900" algn="l" rtl="0">
              <a:lnSpc>
                <a:spcPct val="100000"/>
              </a:lnSpc>
              <a:spcBef>
                <a:spcPts val="0"/>
              </a:spcBef>
              <a:spcAft>
                <a:spcPts val="0"/>
              </a:spcAft>
              <a:buSzPts val="1800"/>
              <a:buChar char="•"/>
            </a:pPr>
            <a:r>
              <a:rPr lang="en-US" sz="1800"/>
              <a:t>Collect and review weekly certified payrolls - looking for assurance of prevailing wage being paid</a:t>
            </a:r>
            <a:endParaRPr sz="1800"/>
          </a:p>
          <a:p>
            <a:pPr marL="914400" marR="0" lvl="1" indent="-342900" algn="l" rtl="0">
              <a:lnSpc>
                <a:spcPct val="100000"/>
              </a:lnSpc>
              <a:spcBef>
                <a:spcPts val="0"/>
              </a:spcBef>
              <a:spcAft>
                <a:spcPts val="0"/>
              </a:spcAft>
              <a:buSzPts val="1800"/>
              <a:buChar char="•"/>
            </a:pPr>
            <a:r>
              <a:rPr lang="en-US" sz="1800"/>
              <a:t>May include on-site reviews for required wage notifications</a:t>
            </a:r>
            <a:endParaRPr sz="1800"/>
          </a:p>
          <a:p>
            <a:pPr marL="0" marR="0" lvl="0" indent="0" algn="l" rtl="0">
              <a:lnSpc>
                <a:spcPct val="100000"/>
              </a:lnSpc>
              <a:spcBef>
                <a:spcPts val="1200"/>
              </a:spcBef>
              <a:spcAft>
                <a:spcPts val="0"/>
              </a:spcAft>
              <a:buNone/>
            </a:pPr>
            <a:endParaRPr sz="600"/>
          </a:p>
          <a:p>
            <a:pPr marL="457200" marR="0" lvl="0" indent="-342900" algn="l" rtl="0">
              <a:lnSpc>
                <a:spcPct val="100000"/>
              </a:lnSpc>
              <a:spcBef>
                <a:spcPts val="1200"/>
              </a:spcBef>
              <a:spcAft>
                <a:spcPts val="0"/>
              </a:spcAft>
              <a:buSzPts val="1800"/>
              <a:buChar char="•"/>
            </a:pPr>
            <a:r>
              <a:rPr lang="en-US" sz="1800"/>
              <a:t>Contract Clauses</a:t>
            </a:r>
            <a:endParaRPr sz="1800"/>
          </a:p>
          <a:p>
            <a:pPr marL="914400" marR="0" lvl="1" indent="-342900" algn="l" rtl="0">
              <a:lnSpc>
                <a:spcPct val="100000"/>
              </a:lnSpc>
              <a:spcBef>
                <a:spcPts val="0"/>
              </a:spcBef>
              <a:spcAft>
                <a:spcPts val="0"/>
              </a:spcAft>
              <a:buSzPts val="1800"/>
              <a:buChar char="•"/>
            </a:pPr>
            <a:r>
              <a:rPr lang="en-US" sz="1800"/>
              <a:t>Review contracts for any projects currently in progress and issue addendums</a:t>
            </a:r>
            <a:endParaRPr sz="1800"/>
          </a:p>
          <a:p>
            <a:pPr marL="914400" marR="0" lvl="1" indent="-342900" algn="l" rtl="0">
              <a:lnSpc>
                <a:spcPct val="100000"/>
              </a:lnSpc>
              <a:spcBef>
                <a:spcPts val="0"/>
              </a:spcBef>
              <a:spcAft>
                <a:spcPts val="0"/>
              </a:spcAft>
              <a:buSzPts val="1800"/>
              <a:buChar char="•"/>
            </a:pPr>
            <a:r>
              <a:rPr lang="en-US" sz="1800"/>
              <a:t>May even be required to amend contracts for projects already complete</a:t>
            </a:r>
            <a:endParaRPr sz="1800"/>
          </a:p>
          <a:p>
            <a:pPr marL="0" marR="0" lvl="0" indent="0" algn="l" rtl="0">
              <a:lnSpc>
                <a:spcPct val="100000"/>
              </a:lnSpc>
              <a:spcBef>
                <a:spcPts val="1200"/>
              </a:spcBef>
              <a:spcAft>
                <a:spcPts val="0"/>
              </a:spcAft>
              <a:buNone/>
            </a:pPr>
            <a:endParaRPr sz="600"/>
          </a:p>
          <a:p>
            <a:pPr marL="457200" marR="0" lvl="0" indent="-342900" algn="l" rtl="0">
              <a:lnSpc>
                <a:spcPct val="100000"/>
              </a:lnSpc>
              <a:spcBef>
                <a:spcPts val="1200"/>
              </a:spcBef>
              <a:spcAft>
                <a:spcPts val="0"/>
              </a:spcAft>
              <a:buSzPts val="1800"/>
              <a:buChar char="•"/>
            </a:pPr>
            <a:r>
              <a:rPr lang="en-US" sz="1800"/>
              <a:t>Notice of Federal Interest</a:t>
            </a:r>
            <a:endParaRPr sz="1800"/>
          </a:p>
          <a:p>
            <a:pPr marL="914400" marR="0" lvl="1" indent="-342900" algn="l" rtl="0">
              <a:lnSpc>
                <a:spcPct val="100000"/>
              </a:lnSpc>
              <a:spcBef>
                <a:spcPts val="0"/>
              </a:spcBef>
              <a:spcAft>
                <a:spcPts val="0"/>
              </a:spcAft>
              <a:buSzPts val="1800"/>
              <a:buChar char="•"/>
            </a:pPr>
            <a:r>
              <a:rPr lang="en-US" sz="1800"/>
              <a:t>Have requested sample language from ED</a:t>
            </a:r>
            <a:endParaRPr sz="1800"/>
          </a:p>
          <a:p>
            <a:pPr marL="914400" marR="0" lvl="1" indent="-342900" algn="l" rtl="0">
              <a:lnSpc>
                <a:spcPct val="100000"/>
              </a:lnSpc>
              <a:spcBef>
                <a:spcPts val="0"/>
              </a:spcBef>
              <a:spcAft>
                <a:spcPts val="0"/>
              </a:spcAft>
              <a:buSzPts val="1800"/>
              <a:buChar char="•"/>
            </a:pPr>
            <a:r>
              <a:rPr lang="en-US" sz="1800"/>
              <a:t>County departments may have standard forms/language</a:t>
            </a:r>
            <a:endParaRPr sz="1800"/>
          </a:p>
          <a:p>
            <a:pPr marL="0" marR="0" lvl="0" indent="0" algn="l" rtl="0">
              <a:lnSpc>
                <a:spcPct val="100000"/>
              </a:lnSpc>
              <a:spcBef>
                <a:spcPts val="1200"/>
              </a:spcBef>
              <a:spcAft>
                <a:spcPts val="0"/>
              </a:spcAft>
              <a:buNone/>
            </a:pPr>
            <a:endParaRPr sz="600"/>
          </a:p>
          <a:p>
            <a:pPr marL="457200" marR="0" lvl="0" indent="-342900" algn="l" rtl="0">
              <a:lnSpc>
                <a:spcPct val="100000"/>
              </a:lnSpc>
              <a:spcBef>
                <a:spcPts val="1200"/>
              </a:spcBef>
              <a:spcAft>
                <a:spcPts val="0"/>
              </a:spcAft>
              <a:buSzPts val="1800"/>
              <a:buChar char="•"/>
            </a:pPr>
            <a:r>
              <a:rPr lang="en-US" sz="1800"/>
              <a:t>Projects that have been completed are not “out of the woods”</a:t>
            </a:r>
            <a:endParaRPr sz="1800"/>
          </a:p>
          <a:p>
            <a:pPr marL="914400" marR="0" lvl="1" indent="-342900" algn="l" rtl="0">
              <a:lnSpc>
                <a:spcPct val="100000"/>
              </a:lnSpc>
              <a:spcBef>
                <a:spcPts val="0"/>
              </a:spcBef>
              <a:spcAft>
                <a:spcPts val="0"/>
              </a:spcAft>
              <a:buSzPts val="1800"/>
              <a:buChar char="•"/>
            </a:pPr>
            <a:r>
              <a:rPr lang="en-US" sz="1800"/>
              <a:t>CDE must contact the U.S. Department of Labor when contractors are unwilling to address Davis-Bacon violations</a:t>
            </a: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457200" lvl="0" indent="0" algn="l" rtl="0">
              <a:lnSpc>
                <a:spcPct val="100000"/>
              </a:lnSpc>
              <a:spcBef>
                <a:spcPts val="1200"/>
              </a:spcBef>
              <a:spcAft>
                <a:spcPts val="120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223068" y="17996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Overview - Why Must We Monitor?</a:t>
            </a:r>
            <a:endParaRPr sz="2800">
              <a:latin typeface="Calibri"/>
              <a:ea typeface="Calibri"/>
              <a:cs typeface="Calibri"/>
              <a:sym typeface="Calibri"/>
            </a:endParaRPr>
          </a:p>
        </p:txBody>
      </p:sp>
      <p:sp>
        <p:nvSpPr>
          <p:cNvPr id="108" name="Google Shape;108;p17"/>
          <p:cNvSpPr txBox="1">
            <a:spLocks noGrp="1"/>
          </p:cNvSpPr>
          <p:nvPr>
            <p:ph type="body" idx="1"/>
          </p:nvPr>
        </p:nvSpPr>
        <p:spPr>
          <a:xfrm>
            <a:off x="628650" y="1320600"/>
            <a:ext cx="7886700" cy="5232000"/>
          </a:xfrm>
          <a:prstGeom prst="rect">
            <a:avLst/>
          </a:prstGeom>
          <a:noFill/>
          <a:ln>
            <a:noFill/>
          </a:ln>
        </p:spPr>
        <p:txBody>
          <a:bodyPr spcFirstLastPara="1" wrap="square" lIns="0" tIns="0" rIns="0" bIns="45700" anchor="t" anchorCtr="0">
            <a:normAutofit fontScale="25000" lnSpcReduction="20000"/>
          </a:bodyPr>
          <a:lstStyle/>
          <a:p>
            <a:pPr marL="457200" lvl="0" indent="-369988" algn="l" rtl="0">
              <a:lnSpc>
                <a:spcPct val="90000"/>
              </a:lnSpc>
              <a:spcBef>
                <a:spcPts val="1000"/>
              </a:spcBef>
              <a:spcAft>
                <a:spcPts val="0"/>
              </a:spcAft>
              <a:buSzPct val="100000"/>
              <a:buChar char="•"/>
            </a:pPr>
            <a:r>
              <a:rPr lang="en-US" sz="8905"/>
              <a:t>CDE has the obligation to monitor all grant allocations that pass-through our office (2 CFR §200.331 and 332)</a:t>
            </a:r>
            <a:endParaRPr sz="8905"/>
          </a:p>
          <a:p>
            <a:pPr marL="914400" lvl="1" indent="-369987" algn="l" rtl="0">
              <a:lnSpc>
                <a:spcPct val="90000"/>
              </a:lnSpc>
              <a:spcBef>
                <a:spcPts val="1000"/>
              </a:spcBef>
              <a:spcAft>
                <a:spcPts val="0"/>
              </a:spcAft>
              <a:buSzPct val="100000"/>
              <a:buChar char="•"/>
            </a:pPr>
            <a:r>
              <a:rPr lang="en-US" sz="8505"/>
              <a:t>Review is at the LEA level - both districts and BOCES monitored on the direct awards received</a:t>
            </a:r>
            <a:endParaRPr/>
          </a:p>
          <a:p>
            <a:pPr marL="914400" lvl="1" indent="-369987" algn="l" rtl="0">
              <a:lnSpc>
                <a:spcPct val="90000"/>
              </a:lnSpc>
              <a:spcBef>
                <a:spcPts val="1000"/>
              </a:spcBef>
              <a:spcAft>
                <a:spcPts val="0"/>
              </a:spcAft>
              <a:buSzPct val="100000"/>
              <a:buChar char="•"/>
            </a:pPr>
            <a:r>
              <a:rPr lang="en-US" sz="8505"/>
              <a:t>Fiscal review and program review are collaborative but tend to be at varying depths and times during any given year</a:t>
            </a:r>
            <a:endParaRPr sz="8505"/>
          </a:p>
          <a:p>
            <a:pPr marL="914400" lvl="1" indent="-369987" algn="l" rtl="0">
              <a:lnSpc>
                <a:spcPct val="90000"/>
              </a:lnSpc>
              <a:spcBef>
                <a:spcPts val="1000"/>
              </a:spcBef>
              <a:spcAft>
                <a:spcPts val="0"/>
              </a:spcAft>
              <a:buSzPct val="100000"/>
              <a:buChar char="•"/>
            </a:pPr>
            <a:r>
              <a:rPr lang="en-US" sz="8505"/>
              <a:t>Broken into three tiers (Tier I is high level, Tiers II/III are more in depth)</a:t>
            </a:r>
            <a:endParaRPr sz="8505"/>
          </a:p>
          <a:p>
            <a:pPr marL="457200" lvl="0" indent="-369972" algn="l" rtl="0">
              <a:lnSpc>
                <a:spcPct val="90000"/>
              </a:lnSpc>
              <a:spcBef>
                <a:spcPts val="1000"/>
              </a:spcBef>
              <a:spcAft>
                <a:spcPts val="0"/>
              </a:spcAft>
              <a:buSzPct val="100000"/>
              <a:buChar char="•"/>
            </a:pPr>
            <a:r>
              <a:rPr lang="en-US" sz="8800"/>
              <a:t>Fiscal monitoring process focuses on compliant policies and procedures as well as actual expenditures</a:t>
            </a:r>
            <a:endParaRPr/>
          </a:p>
          <a:p>
            <a:pPr marL="914400" lvl="1" indent="-369972" algn="l" rtl="0">
              <a:lnSpc>
                <a:spcPct val="90000"/>
              </a:lnSpc>
              <a:spcBef>
                <a:spcPts val="1000"/>
              </a:spcBef>
              <a:spcAft>
                <a:spcPts val="0"/>
              </a:spcAft>
              <a:buSzPct val="100000"/>
              <a:buChar char="•"/>
            </a:pPr>
            <a:r>
              <a:rPr lang="en-US" sz="8400"/>
              <a:t>Main goal is to provide technical assistance and help LEAs ensure they are currently or can become compliant</a:t>
            </a:r>
            <a:endParaRPr/>
          </a:p>
          <a:p>
            <a:pPr marL="457200" marR="0" lvl="0" indent="-369988" algn="l" rtl="0">
              <a:lnSpc>
                <a:spcPct val="90000"/>
              </a:lnSpc>
              <a:spcBef>
                <a:spcPts val="1000"/>
              </a:spcBef>
              <a:spcAft>
                <a:spcPts val="0"/>
              </a:spcAft>
              <a:buSzPct val="100000"/>
              <a:buChar char="•"/>
            </a:pPr>
            <a:r>
              <a:rPr lang="en-US" sz="8905"/>
              <a:t>Fiscal compliance is based mainly on the requirements outlined in the Uniform Grant Guidance (UGG)</a:t>
            </a:r>
            <a:endParaRPr/>
          </a:p>
          <a:p>
            <a:pPr marL="914400" lvl="1" indent="-369987" algn="l" rtl="0">
              <a:lnSpc>
                <a:spcPct val="90000"/>
              </a:lnSpc>
              <a:spcBef>
                <a:spcPts val="1000"/>
              </a:spcBef>
              <a:spcAft>
                <a:spcPts val="0"/>
              </a:spcAft>
              <a:buSzPct val="95508"/>
              <a:buChar char="•"/>
            </a:pPr>
            <a:r>
              <a:rPr lang="en-US" sz="8905"/>
              <a:t>Fiscal compliance is generally consistent across all federal funds</a:t>
            </a:r>
            <a:endParaRPr sz="8905"/>
          </a:p>
          <a:p>
            <a:pPr marL="914400" lvl="1" indent="-369987" algn="l" rtl="0">
              <a:lnSpc>
                <a:spcPct val="90000"/>
              </a:lnSpc>
              <a:spcBef>
                <a:spcPts val="1000"/>
              </a:spcBef>
              <a:spcAft>
                <a:spcPts val="0"/>
              </a:spcAft>
              <a:buSzPct val="100000"/>
              <a:buChar char="•"/>
            </a:pPr>
            <a:r>
              <a:rPr lang="en-US" sz="8505"/>
              <a:t>Fiscally compliant procedures under one federal award are typically compliant under most federal awards</a:t>
            </a:r>
            <a:r>
              <a:rPr lang="en-US"/>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4"/>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Resources:</a:t>
            </a:r>
            <a:endParaRPr/>
          </a:p>
        </p:txBody>
      </p:sp>
      <p:sp>
        <p:nvSpPr>
          <p:cNvPr id="336" name="Google Shape;336;p44"/>
          <p:cNvSpPr txBox="1">
            <a:spLocks noGrp="1"/>
          </p:cNvSpPr>
          <p:nvPr>
            <p:ph type="body" idx="1"/>
          </p:nvPr>
        </p:nvSpPr>
        <p:spPr>
          <a:xfrm>
            <a:off x="549700" y="1443301"/>
            <a:ext cx="7886700" cy="4983600"/>
          </a:xfrm>
          <a:prstGeom prst="rect">
            <a:avLst/>
          </a:prstGeom>
        </p:spPr>
        <p:txBody>
          <a:bodyPr spcFirstLastPara="1" wrap="square" lIns="0" tIns="0" rIns="0" bIns="45700" anchor="t" anchorCtr="0">
            <a:normAutofit lnSpcReduction="10000"/>
          </a:bodyPr>
          <a:lstStyle/>
          <a:p>
            <a:pPr marL="457200" lvl="0" indent="-361950" algn="l" rtl="0">
              <a:lnSpc>
                <a:spcPct val="90000"/>
              </a:lnSpc>
              <a:spcBef>
                <a:spcPts val="1000"/>
              </a:spcBef>
              <a:spcAft>
                <a:spcPts val="0"/>
              </a:spcAft>
              <a:buSzPts val="2100"/>
              <a:buChar char="•"/>
            </a:pPr>
            <a:r>
              <a:rPr lang="en-US" sz="2100" u="sng">
                <a:solidFill>
                  <a:schemeClr val="hlink"/>
                </a:solidFill>
                <a:hlinkClick r:id="rId3"/>
              </a:rPr>
              <a:t>2 CFR §200</a:t>
            </a:r>
            <a:r>
              <a:rPr lang="en-US" sz="2100"/>
              <a:t> - the Uniform Grant Guidance</a:t>
            </a:r>
            <a:endParaRPr sz="2100"/>
          </a:p>
          <a:p>
            <a:pPr marL="457200" lvl="0" indent="-361950" algn="l" rtl="0">
              <a:lnSpc>
                <a:spcPct val="90000"/>
              </a:lnSpc>
              <a:spcBef>
                <a:spcPts val="1000"/>
              </a:spcBef>
              <a:spcAft>
                <a:spcPts val="0"/>
              </a:spcAft>
              <a:buSzPts val="2100"/>
              <a:buChar char="•"/>
            </a:pPr>
            <a:r>
              <a:rPr lang="en-US" sz="2100" u="sng">
                <a:solidFill>
                  <a:schemeClr val="hlink"/>
                </a:solidFill>
                <a:hlinkClick r:id="rId4"/>
              </a:rPr>
              <a:t>ED Cost Allocation Guide</a:t>
            </a:r>
            <a:r>
              <a:rPr lang="en-US" sz="2100"/>
              <a:t> - additional time and effort requirements</a:t>
            </a:r>
            <a:endParaRPr sz="2100"/>
          </a:p>
          <a:p>
            <a:pPr marL="457200" lvl="0" indent="-361950" algn="l" rtl="0">
              <a:lnSpc>
                <a:spcPct val="90000"/>
              </a:lnSpc>
              <a:spcBef>
                <a:spcPts val="1000"/>
              </a:spcBef>
              <a:spcAft>
                <a:spcPts val="0"/>
              </a:spcAft>
              <a:buSzPts val="2100"/>
              <a:buChar char="•"/>
            </a:pPr>
            <a:r>
              <a:rPr lang="en-US" sz="2100" u="sng">
                <a:solidFill>
                  <a:schemeClr val="hlink"/>
                </a:solidFill>
                <a:hlinkClick r:id="rId5"/>
              </a:rPr>
              <a:t>Fact Sheet #66: The Davis-Bacon and Related Acts (DBRA)</a:t>
            </a:r>
            <a:endParaRPr sz="2100"/>
          </a:p>
          <a:p>
            <a:pPr marL="457200" lvl="0" indent="-361950" algn="l" rtl="0">
              <a:lnSpc>
                <a:spcPct val="90000"/>
              </a:lnSpc>
              <a:spcBef>
                <a:spcPts val="1000"/>
              </a:spcBef>
              <a:spcAft>
                <a:spcPts val="0"/>
              </a:spcAft>
              <a:buSzPts val="2100"/>
              <a:buChar char="•"/>
            </a:pPr>
            <a:r>
              <a:rPr lang="en-US" sz="2100" u="sng">
                <a:solidFill>
                  <a:schemeClr val="hlink"/>
                </a:solidFill>
                <a:hlinkClick r:id="rId6"/>
              </a:rPr>
              <a:t>Grants Fiscal Helpful Resources</a:t>
            </a:r>
            <a:endParaRPr sz="2100"/>
          </a:p>
          <a:p>
            <a:pPr marL="457200" lvl="0" indent="-361950" algn="l" rtl="0">
              <a:lnSpc>
                <a:spcPct val="90000"/>
              </a:lnSpc>
              <a:spcBef>
                <a:spcPts val="1000"/>
              </a:spcBef>
              <a:spcAft>
                <a:spcPts val="0"/>
              </a:spcAft>
              <a:buSzPts val="2100"/>
              <a:buChar char="•"/>
            </a:pPr>
            <a:r>
              <a:rPr lang="en-US" sz="2100" u="sng">
                <a:solidFill>
                  <a:schemeClr val="hlink"/>
                </a:solidFill>
                <a:hlinkClick r:id="rId7"/>
              </a:rPr>
              <a:t>January 26, 2023 Office Hours on Construction</a:t>
            </a:r>
            <a:endParaRPr sz="2100"/>
          </a:p>
          <a:p>
            <a:pPr marL="457200" lvl="0" indent="-361950" algn="l" rtl="0">
              <a:lnSpc>
                <a:spcPct val="90000"/>
              </a:lnSpc>
              <a:spcBef>
                <a:spcPts val="1000"/>
              </a:spcBef>
              <a:spcAft>
                <a:spcPts val="0"/>
              </a:spcAft>
              <a:buSzPts val="2100"/>
              <a:buChar char="•"/>
            </a:pPr>
            <a:r>
              <a:rPr lang="en-US" sz="2100" u="sng">
                <a:solidFill>
                  <a:schemeClr val="hlink"/>
                </a:solidFill>
                <a:hlinkClick r:id="rId8"/>
              </a:rPr>
              <a:t>CDE Construction Guidance</a:t>
            </a:r>
            <a:endParaRPr sz="2100"/>
          </a:p>
          <a:p>
            <a:pPr marL="457200" lvl="0" indent="-361950" algn="l" rtl="0">
              <a:lnSpc>
                <a:spcPct val="90000"/>
              </a:lnSpc>
              <a:spcBef>
                <a:spcPts val="1000"/>
              </a:spcBef>
              <a:spcAft>
                <a:spcPts val="0"/>
              </a:spcAft>
              <a:buSzPts val="2100"/>
              <a:buChar char="•"/>
            </a:pPr>
            <a:r>
              <a:rPr lang="en-US" sz="2100" u="sng">
                <a:solidFill>
                  <a:schemeClr val="hlink"/>
                </a:solidFill>
                <a:hlinkClick r:id="rId9"/>
              </a:rPr>
              <a:t>Sam.gov</a:t>
            </a:r>
            <a:endParaRPr sz="2100"/>
          </a:p>
          <a:p>
            <a:pPr marL="457200" lvl="0" indent="-361950" algn="l" rtl="0">
              <a:lnSpc>
                <a:spcPct val="90000"/>
              </a:lnSpc>
              <a:spcBef>
                <a:spcPts val="1200"/>
              </a:spcBef>
              <a:spcAft>
                <a:spcPts val="0"/>
              </a:spcAft>
              <a:buSzPts val="2100"/>
              <a:buChar char="•"/>
            </a:pPr>
            <a:r>
              <a:rPr lang="en-US" sz="2100" u="sng">
                <a:solidFill>
                  <a:schemeClr val="hlink"/>
                </a:solidFill>
                <a:hlinkClick r:id="rId10"/>
              </a:rPr>
              <a:t>Colorado READ Act webpage</a:t>
            </a:r>
            <a:endParaRPr sz="2100"/>
          </a:p>
          <a:p>
            <a:pPr marL="0" lvl="0" indent="0" algn="l" rtl="0">
              <a:lnSpc>
                <a:spcPct val="90000"/>
              </a:lnSpc>
              <a:spcBef>
                <a:spcPts val="1200"/>
              </a:spcBef>
              <a:spcAft>
                <a:spcPts val="0"/>
              </a:spcAft>
              <a:buNone/>
            </a:pPr>
            <a:endParaRPr sz="2100"/>
          </a:p>
          <a:p>
            <a:pPr marL="457200" lvl="0" indent="-361950" algn="l" rtl="0">
              <a:spcBef>
                <a:spcPts val="1200"/>
              </a:spcBef>
              <a:spcAft>
                <a:spcPts val="0"/>
              </a:spcAft>
              <a:buSzPts val="2100"/>
              <a:buChar char="•"/>
            </a:pPr>
            <a:r>
              <a:rPr lang="en-US" sz="2100"/>
              <a:t>Technical assistance opportunities</a:t>
            </a:r>
            <a:endParaRPr sz="2100"/>
          </a:p>
          <a:p>
            <a:pPr marL="914400" lvl="1" indent="-361950" algn="l" rtl="0">
              <a:spcBef>
                <a:spcPts val="0"/>
              </a:spcBef>
              <a:spcAft>
                <a:spcPts val="0"/>
              </a:spcAft>
              <a:buSzPts val="2100"/>
              <a:buChar char="•"/>
            </a:pPr>
            <a:r>
              <a:rPr lang="en-US" sz="2100" u="sng">
                <a:solidFill>
                  <a:schemeClr val="hlink"/>
                </a:solidFill>
                <a:hlinkClick r:id="rId11"/>
              </a:rPr>
              <a:t>Office Hours</a:t>
            </a:r>
            <a:endParaRPr sz="2100"/>
          </a:p>
          <a:p>
            <a:pPr marL="914400" lvl="1" indent="-361950" algn="l" rtl="0">
              <a:spcBef>
                <a:spcPts val="0"/>
              </a:spcBef>
              <a:spcAft>
                <a:spcPts val="0"/>
              </a:spcAft>
              <a:buSzPts val="2100"/>
              <a:buChar char="•"/>
            </a:pPr>
            <a:r>
              <a:rPr lang="en-US" sz="2100"/>
              <a:t>Targeted trainings on specific activities throughout the year</a:t>
            </a:r>
            <a:endParaRPr sz="2100"/>
          </a:p>
          <a:p>
            <a:pPr marL="914400" lvl="1" indent="-361950" algn="l" rtl="0">
              <a:spcBef>
                <a:spcPts val="0"/>
              </a:spcBef>
              <a:spcAft>
                <a:spcPts val="0"/>
              </a:spcAft>
              <a:buSzPts val="2100"/>
              <a:buChar char="•"/>
            </a:pPr>
            <a:r>
              <a:rPr lang="en-US" sz="2100"/>
              <a:t>Subject matter expert events - BruMan, KPMG, etc.</a:t>
            </a:r>
            <a:endParaRPr sz="2100"/>
          </a:p>
          <a:p>
            <a:pPr marL="0" lvl="0" indent="0" algn="l" rtl="0">
              <a:lnSpc>
                <a:spcPct val="90000"/>
              </a:lnSpc>
              <a:spcBef>
                <a:spcPts val="1000"/>
              </a:spcBef>
              <a:spcAft>
                <a:spcPts val="1200"/>
              </a:spcAft>
              <a:buNone/>
            </a:pP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5"/>
          <p:cNvSpPr txBox="1">
            <a:spLocks noGrp="1"/>
          </p:cNvSpPr>
          <p:nvPr>
            <p:ph type="title"/>
          </p:nvPr>
        </p:nvSpPr>
        <p:spPr>
          <a:xfrm>
            <a:off x="245203" y="254525"/>
            <a:ext cx="8694900" cy="756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2400"/>
              <a:buNone/>
            </a:pPr>
            <a:r>
              <a:rPr lang="en-US" sz="2800">
                <a:latin typeface="Calibri"/>
                <a:ea typeface="Calibri"/>
                <a:cs typeface="Calibri"/>
                <a:sym typeface="Calibri"/>
              </a:rPr>
              <a:t>CDE Fiscal Monitoring Contacts</a:t>
            </a:r>
            <a:r>
              <a:rPr lang="en-US"/>
              <a:t>	</a:t>
            </a:r>
            <a:endParaRPr/>
          </a:p>
        </p:txBody>
      </p:sp>
      <p:sp>
        <p:nvSpPr>
          <p:cNvPr id="343" name="Google Shape;343;p45"/>
          <p:cNvSpPr txBox="1">
            <a:spLocks noGrp="1"/>
          </p:cNvSpPr>
          <p:nvPr>
            <p:ph type="body" idx="1"/>
          </p:nvPr>
        </p:nvSpPr>
        <p:spPr>
          <a:xfrm>
            <a:off x="628650" y="1463050"/>
            <a:ext cx="3570600" cy="4964100"/>
          </a:xfrm>
          <a:prstGeom prst="rect">
            <a:avLst/>
          </a:prstGeom>
          <a:noFill/>
          <a:ln>
            <a:noFill/>
          </a:ln>
        </p:spPr>
        <p:txBody>
          <a:bodyPr spcFirstLastPara="1" wrap="square" lIns="0" tIns="0" rIns="0" bIns="45700" anchor="t" anchorCtr="0">
            <a:normAutofit lnSpcReduction="20000"/>
          </a:bodyPr>
          <a:lstStyle/>
          <a:p>
            <a:pPr marL="0" lvl="0" indent="0" algn="l" rtl="0">
              <a:lnSpc>
                <a:spcPct val="100000"/>
              </a:lnSpc>
              <a:spcBef>
                <a:spcPts val="1000"/>
              </a:spcBef>
              <a:spcAft>
                <a:spcPts val="0"/>
              </a:spcAft>
              <a:buClr>
                <a:schemeClr val="dk1"/>
              </a:buClr>
              <a:buSzPts val="1100"/>
              <a:buFont typeface="Arial"/>
              <a:buNone/>
            </a:pPr>
            <a:r>
              <a:rPr lang="en-US" sz="1700"/>
              <a:t>Bill Parsley</a:t>
            </a:r>
            <a:endParaRPr sz="1700"/>
          </a:p>
          <a:p>
            <a:pPr marL="0" lvl="0" indent="0" algn="l" rtl="0">
              <a:lnSpc>
                <a:spcPct val="75000"/>
              </a:lnSpc>
              <a:spcBef>
                <a:spcPts val="1000"/>
              </a:spcBef>
              <a:spcAft>
                <a:spcPts val="0"/>
              </a:spcAft>
              <a:buClr>
                <a:schemeClr val="dk1"/>
              </a:buClr>
              <a:buSzPts val="1100"/>
              <a:buFont typeface="Arial"/>
              <a:buNone/>
            </a:pPr>
            <a:r>
              <a:rPr lang="en-US" sz="1400"/>
              <a:t>ESSER Fiscal Monitoring Supervisor</a:t>
            </a:r>
            <a:endParaRPr sz="1400"/>
          </a:p>
          <a:p>
            <a:pPr marL="0" lvl="0" indent="0" algn="l" rtl="0">
              <a:lnSpc>
                <a:spcPct val="7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7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3"/>
              </a:rPr>
              <a:t>Parsley_b@cde.state.co.us</a:t>
            </a:r>
            <a:r>
              <a:rPr lang="en-US" sz="1400"/>
              <a:t> </a:t>
            </a:r>
            <a:endParaRPr sz="1700"/>
          </a:p>
          <a:p>
            <a:pPr marL="0" lvl="0" indent="0" algn="l" rtl="0">
              <a:lnSpc>
                <a:spcPct val="100000"/>
              </a:lnSpc>
              <a:spcBef>
                <a:spcPts val="1000"/>
              </a:spcBef>
              <a:spcAft>
                <a:spcPts val="0"/>
              </a:spcAft>
              <a:buSzPts val="2400"/>
              <a:buNone/>
            </a:pPr>
            <a:endParaRPr sz="1700"/>
          </a:p>
          <a:p>
            <a:pPr marL="0" lvl="0" indent="0" algn="l" rtl="0">
              <a:lnSpc>
                <a:spcPct val="100000"/>
              </a:lnSpc>
              <a:spcBef>
                <a:spcPts val="1000"/>
              </a:spcBef>
              <a:spcAft>
                <a:spcPts val="0"/>
              </a:spcAft>
              <a:buSzPts val="2400"/>
              <a:buNone/>
            </a:pPr>
            <a:r>
              <a:rPr lang="en-US" sz="1700"/>
              <a:t>Hilery Morris </a:t>
            </a:r>
            <a:endParaRPr sz="1700"/>
          </a:p>
          <a:p>
            <a:pPr marL="0" lvl="0" indent="0" algn="l" rtl="0">
              <a:lnSpc>
                <a:spcPct val="75000"/>
              </a:lnSpc>
              <a:spcBef>
                <a:spcPts val="1000"/>
              </a:spcBef>
              <a:spcAft>
                <a:spcPts val="0"/>
              </a:spcAft>
              <a:buSzPts val="2400"/>
              <a:buNone/>
            </a:pPr>
            <a:r>
              <a:rPr lang="en-US" sz="1400"/>
              <a:t>Fiscal Monitoring Specialist</a:t>
            </a:r>
            <a:endParaRPr sz="1400"/>
          </a:p>
          <a:p>
            <a:pPr marL="0" lvl="0" indent="0" algn="l" rtl="0">
              <a:lnSpc>
                <a:spcPct val="75000"/>
              </a:lnSpc>
              <a:spcBef>
                <a:spcPts val="1000"/>
              </a:spcBef>
              <a:spcAft>
                <a:spcPts val="0"/>
              </a:spcAft>
              <a:buSzPts val="2400"/>
              <a:buNone/>
            </a:pPr>
            <a:r>
              <a:rPr lang="en-US" sz="1400"/>
              <a:t>Office of Grants Fiscal Management</a:t>
            </a:r>
            <a:endParaRPr sz="1400"/>
          </a:p>
          <a:p>
            <a:pPr marL="0" lvl="0" indent="0" algn="l" rtl="0">
              <a:lnSpc>
                <a:spcPct val="75000"/>
              </a:lnSpc>
              <a:spcBef>
                <a:spcPts val="1000"/>
              </a:spcBef>
              <a:spcAft>
                <a:spcPts val="0"/>
              </a:spcAft>
              <a:buSzPts val="2400"/>
              <a:buNone/>
            </a:pPr>
            <a:r>
              <a:rPr lang="en-US" sz="1400"/>
              <a:t>Email: </a:t>
            </a:r>
            <a:r>
              <a:rPr lang="en-US" sz="1400" u="sng">
                <a:solidFill>
                  <a:schemeClr val="hlink"/>
                </a:solidFill>
                <a:hlinkClick r:id="rId4"/>
              </a:rPr>
              <a:t>Morris_h@cde.state.co.us</a:t>
            </a:r>
            <a:r>
              <a:rPr lang="en-US" sz="1400"/>
              <a:t> </a:t>
            </a:r>
            <a:endParaRPr sz="1400"/>
          </a:p>
          <a:p>
            <a:pPr marL="0" lvl="0" indent="0" algn="l" rtl="0">
              <a:lnSpc>
                <a:spcPct val="75000"/>
              </a:lnSpc>
              <a:spcBef>
                <a:spcPts val="1000"/>
              </a:spcBef>
              <a:spcAft>
                <a:spcPts val="0"/>
              </a:spcAft>
              <a:buSzPts val="2400"/>
              <a:buNone/>
            </a:pPr>
            <a:endParaRPr sz="1100"/>
          </a:p>
          <a:p>
            <a:pPr marL="0" lvl="0" indent="0" algn="l" rtl="0">
              <a:lnSpc>
                <a:spcPct val="100000"/>
              </a:lnSpc>
              <a:spcBef>
                <a:spcPts val="1000"/>
              </a:spcBef>
              <a:spcAft>
                <a:spcPts val="0"/>
              </a:spcAft>
              <a:buSzPts val="2400"/>
              <a:buNone/>
            </a:pPr>
            <a:r>
              <a:rPr lang="en-US" sz="1700"/>
              <a:t>Kristina Jones</a:t>
            </a:r>
            <a:endParaRPr/>
          </a:p>
          <a:p>
            <a:pPr marL="0" lvl="0" indent="0" algn="l" rtl="0">
              <a:lnSpc>
                <a:spcPct val="75000"/>
              </a:lnSpc>
              <a:spcBef>
                <a:spcPts val="1000"/>
              </a:spcBef>
              <a:spcAft>
                <a:spcPts val="0"/>
              </a:spcAft>
              <a:buSzPts val="2400"/>
              <a:buNone/>
            </a:pPr>
            <a:r>
              <a:rPr lang="en-US" sz="1400"/>
              <a:t>Federal Fiscal Monitoring &amp; Reporting Specialist</a:t>
            </a:r>
            <a:endParaRPr/>
          </a:p>
          <a:p>
            <a:pPr marL="0" lvl="0" indent="0" algn="l" rtl="0">
              <a:lnSpc>
                <a:spcPct val="75000"/>
              </a:lnSpc>
              <a:spcBef>
                <a:spcPts val="1000"/>
              </a:spcBef>
              <a:spcAft>
                <a:spcPts val="0"/>
              </a:spcAft>
              <a:buSzPts val="2400"/>
              <a:buNone/>
            </a:pPr>
            <a:r>
              <a:rPr lang="en-US" sz="1400"/>
              <a:t>Office of Grants Fiscal Management</a:t>
            </a:r>
            <a:endParaRPr/>
          </a:p>
          <a:p>
            <a:pPr marL="0" lvl="0" indent="0" algn="l" rtl="0">
              <a:lnSpc>
                <a:spcPct val="75000"/>
              </a:lnSpc>
              <a:spcBef>
                <a:spcPts val="1000"/>
              </a:spcBef>
              <a:spcAft>
                <a:spcPts val="0"/>
              </a:spcAft>
              <a:buSzPts val="2400"/>
              <a:buNone/>
            </a:pPr>
            <a:r>
              <a:rPr lang="en-US" sz="1400"/>
              <a:t>Email: </a:t>
            </a:r>
            <a:r>
              <a:rPr lang="en-US" sz="1400" u="sng">
                <a:solidFill>
                  <a:schemeClr val="hlink"/>
                </a:solidFill>
                <a:hlinkClick r:id="rId5"/>
              </a:rPr>
              <a:t>Jones_Kristina@cde.state.co.us</a:t>
            </a:r>
            <a:endParaRPr sz="1400" u="sng">
              <a:solidFill>
                <a:schemeClr val="hlink"/>
              </a:solidFill>
            </a:endParaRPr>
          </a:p>
          <a:p>
            <a:pPr marL="0" lvl="0" indent="0" algn="l" rtl="0">
              <a:lnSpc>
                <a:spcPct val="75000"/>
              </a:lnSpc>
              <a:spcBef>
                <a:spcPts val="1000"/>
              </a:spcBef>
              <a:spcAft>
                <a:spcPts val="0"/>
              </a:spcAft>
              <a:buSzPts val="2400"/>
              <a:buNone/>
            </a:pPr>
            <a:endParaRPr sz="1100"/>
          </a:p>
          <a:p>
            <a:pPr marL="0" lvl="0" indent="0" algn="l" rtl="0">
              <a:lnSpc>
                <a:spcPct val="75000"/>
              </a:lnSpc>
              <a:spcBef>
                <a:spcPts val="1000"/>
              </a:spcBef>
              <a:spcAft>
                <a:spcPts val="0"/>
              </a:spcAft>
              <a:buClr>
                <a:schemeClr val="dk1"/>
              </a:buClr>
              <a:buSzPts val="2400"/>
              <a:buFont typeface="Arial"/>
              <a:buNone/>
            </a:pPr>
            <a:endParaRPr sz="1400" u="sng">
              <a:solidFill>
                <a:schemeClr val="hlink"/>
              </a:solidFill>
            </a:endParaRPr>
          </a:p>
          <a:p>
            <a:pPr marL="0" lvl="0" indent="0" algn="l" rtl="0">
              <a:lnSpc>
                <a:spcPct val="75000"/>
              </a:lnSpc>
              <a:spcBef>
                <a:spcPts val="1000"/>
              </a:spcBef>
              <a:spcAft>
                <a:spcPts val="0"/>
              </a:spcAft>
              <a:buSzPts val="2400"/>
              <a:buNone/>
            </a:pPr>
            <a:endParaRPr sz="1100"/>
          </a:p>
        </p:txBody>
      </p:sp>
      <p:sp>
        <p:nvSpPr>
          <p:cNvPr id="344" name="Google Shape;344;p4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31</a:t>
            </a:fld>
            <a:endParaRPr/>
          </a:p>
        </p:txBody>
      </p:sp>
      <p:sp>
        <p:nvSpPr>
          <p:cNvPr id="345" name="Google Shape;345;p45"/>
          <p:cNvSpPr txBox="1">
            <a:spLocks noGrp="1"/>
          </p:cNvSpPr>
          <p:nvPr>
            <p:ph type="body" idx="1"/>
          </p:nvPr>
        </p:nvSpPr>
        <p:spPr>
          <a:xfrm>
            <a:off x="4944850" y="1463050"/>
            <a:ext cx="3164700" cy="44067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1000"/>
              </a:spcBef>
              <a:spcAft>
                <a:spcPts val="0"/>
              </a:spcAft>
              <a:buSzPts val="2400"/>
              <a:buNone/>
            </a:pPr>
            <a:r>
              <a:rPr lang="en-US" sz="1700"/>
              <a:t>Werner Hagemann</a:t>
            </a:r>
            <a:endParaRPr/>
          </a:p>
          <a:p>
            <a:pPr marL="0" lvl="0" indent="0" algn="l" rtl="0">
              <a:lnSpc>
                <a:spcPct val="75000"/>
              </a:lnSpc>
              <a:spcBef>
                <a:spcPts val="1000"/>
              </a:spcBef>
              <a:spcAft>
                <a:spcPts val="0"/>
              </a:spcAft>
              <a:buSzPts val="2400"/>
              <a:buNone/>
            </a:pPr>
            <a:r>
              <a:rPr lang="en-US" sz="1400"/>
              <a:t>ESSER Fiscal Monitoring Specialist</a:t>
            </a:r>
            <a:endParaRPr/>
          </a:p>
          <a:p>
            <a:pPr marL="0" lvl="0" indent="0" algn="l" rtl="0">
              <a:lnSpc>
                <a:spcPct val="75000"/>
              </a:lnSpc>
              <a:spcBef>
                <a:spcPts val="1000"/>
              </a:spcBef>
              <a:spcAft>
                <a:spcPts val="0"/>
              </a:spcAft>
              <a:buSzPts val="2400"/>
              <a:buNone/>
            </a:pPr>
            <a:r>
              <a:rPr lang="en-US" sz="1400"/>
              <a:t>Office of Grants Fiscal Management</a:t>
            </a:r>
            <a:endParaRPr/>
          </a:p>
          <a:p>
            <a:pPr marL="0" lvl="0" indent="0" algn="l" rtl="0">
              <a:lnSpc>
                <a:spcPct val="75000"/>
              </a:lnSpc>
              <a:spcBef>
                <a:spcPts val="1000"/>
              </a:spcBef>
              <a:spcAft>
                <a:spcPts val="0"/>
              </a:spcAft>
              <a:buSzPts val="2400"/>
              <a:buNone/>
            </a:pPr>
            <a:r>
              <a:rPr lang="en-US" sz="1400"/>
              <a:t>Email: </a:t>
            </a:r>
            <a:r>
              <a:rPr lang="en-US" sz="1400" u="sng">
                <a:solidFill>
                  <a:schemeClr val="hlink"/>
                </a:solidFill>
                <a:hlinkClick r:id="rId6"/>
              </a:rPr>
              <a:t>Hagemann_w@cde.state.co.us</a:t>
            </a:r>
            <a:endParaRPr sz="1400" u="sng">
              <a:solidFill>
                <a:schemeClr val="hlink"/>
              </a:solidFill>
            </a:endParaRPr>
          </a:p>
          <a:p>
            <a:pPr marL="0" lvl="0" indent="0" algn="l" rtl="0">
              <a:lnSpc>
                <a:spcPct val="100000"/>
              </a:lnSpc>
              <a:spcBef>
                <a:spcPts val="1000"/>
              </a:spcBef>
              <a:spcAft>
                <a:spcPts val="0"/>
              </a:spcAft>
              <a:buClr>
                <a:schemeClr val="dk1"/>
              </a:buClr>
              <a:buSzPts val="1100"/>
              <a:buFont typeface="Arial"/>
              <a:buNone/>
            </a:pPr>
            <a:endParaRPr sz="1700"/>
          </a:p>
          <a:p>
            <a:pPr marL="0" lvl="0" indent="0" algn="l" rtl="0">
              <a:lnSpc>
                <a:spcPct val="100000"/>
              </a:lnSpc>
              <a:spcBef>
                <a:spcPts val="1000"/>
              </a:spcBef>
              <a:spcAft>
                <a:spcPts val="0"/>
              </a:spcAft>
              <a:buClr>
                <a:schemeClr val="dk1"/>
              </a:buClr>
              <a:buSzPts val="2400"/>
              <a:buFont typeface="Arial"/>
              <a:buNone/>
            </a:pPr>
            <a:r>
              <a:rPr lang="en-US" sz="1700"/>
              <a:t>Grants Fiscal Monitoring</a:t>
            </a:r>
            <a:endParaRPr/>
          </a:p>
          <a:p>
            <a:pPr marL="0" lvl="0" indent="0" algn="l" rtl="0">
              <a:lnSpc>
                <a:spcPct val="75000"/>
              </a:lnSpc>
              <a:spcBef>
                <a:spcPts val="1000"/>
              </a:spcBef>
              <a:spcAft>
                <a:spcPts val="0"/>
              </a:spcAft>
              <a:buClr>
                <a:schemeClr val="dk1"/>
              </a:buClr>
              <a:buSzPts val="2400"/>
              <a:buFont typeface="Arial"/>
              <a:buNone/>
            </a:pPr>
            <a:r>
              <a:rPr lang="en-US" sz="1400"/>
              <a:t>Email: </a:t>
            </a:r>
            <a:r>
              <a:rPr lang="en-US" sz="1400" u="sng">
                <a:solidFill>
                  <a:schemeClr val="hlink"/>
                </a:solidFill>
                <a:hlinkClick r:id="rId7"/>
              </a:rPr>
              <a:t>GFMU_Monitoring@cde.state.co.us</a:t>
            </a:r>
            <a:endParaRPr sz="1700"/>
          </a:p>
          <a:p>
            <a:pPr marL="0" lvl="0" indent="0" algn="l" rtl="0">
              <a:lnSpc>
                <a:spcPct val="75000"/>
              </a:lnSpc>
              <a:spcBef>
                <a:spcPts val="1000"/>
              </a:spcBef>
              <a:spcAft>
                <a:spcPts val="0"/>
              </a:spcAft>
              <a:buSzPts val="2400"/>
              <a:buNone/>
            </a:pPr>
            <a:endParaRPr sz="1400"/>
          </a:p>
          <a:p>
            <a:pPr marL="0" lvl="0" indent="0" algn="l" rtl="0">
              <a:lnSpc>
                <a:spcPct val="100000"/>
              </a:lnSpc>
              <a:spcBef>
                <a:spcPts val="1000"/>
              </a:spcBef>
              <a:spcAft>
                <a:spcPts val="0"/>
              </a:spcAft>
              <a:buClr>
                <a:schemeClr val="dk1"/>
              </a:buClr>
              <a:buSzPts val="2400"/>
              <a:buFont typeface="Arial"/>
              <a:buNone/>
            </a:pPr>
            <a:r>
              <a:rPr lang="en-US" sz="1700"/>
              <a:t>Nancy Taylor</a:t>
            </a:r>
            <a:endParaRPr sz="1700"/>
          </a:p>
          <a:p>
            <a:pPr marL="0" marR="0" lvl="0" indent="0" algn="l" rtl="0">
              <a:lnSpc>
                <a:spcPct val="75000"/>
              </a:lnSpc>
              <a:spcBef>
                <a:spcPts val="1000"/>
              </a:spcBef>
              <a:spcAft>
                <a:spcPts val="0"/>
              </a:spcAft>
              <a:buClr>
                <a:srgbClr val="000000"/>
              </a:buClr>
              <a:buSzPts val="2400"/>
              <a:buFont typeface="Arial"/>
              <a:buNone/>
            </a:pPr>
            <a:r>
              <a:rPr lang="en-US" sz="1400"/>
              <a:t>READ Act Senior Literacy Consultant</a:t>
            </a:r>
            <a:endParaRPr sz="1400"/>
          </a:p>
          <a:p>
            <a:pPr marL="0" marR="0" lvl="0" indent="0" algn="l" rtl="0">
              <a:lnSpc>
                <a:spcPct val="75000"/>
              </a:lnSpc>
              <a:spcBef>
                <a:spcPts val="1000"/>
              </a:spcBef>
              <a:spcAft>
                <a:spcPts val="0"/>
              </a:spcAft>
              <a:buClr>
                <a:srgbClr val="000000"/>
              </a:buClr>
              <a:buSzPts val="2400"/>
              <a:buFont typeface="Arial"/>
              <a:buNone/>
            </a:pPr>
            <a:r>
              <a:rPr lang="en-US" sz="1400"/>
              <a:t>Elementary Literacy and School Readiness</a:t>
            </a:r>
            <a:endParaRPr sz="1400"/>
          </a:p>
          <a:p>
            <a:pPr marL="0" lvl="0" indent="0" algn="l" rtl="0">
              <a:lnSpc>
                <a:spcPct val="75000"/>
              </a:lnSpc>
              <a:spcBef>
                <a:spcPts val="1000"/>
              </a:spcBef>
              <a:spcAft>
                <a:spcPts val="0"/>
              </a:spcAft>
              <a:buSzPts val="2400"/>
              <a:buNone/>
            </a:pPr>
            <a:r>
              <a:rPr lang="en-US" sz="1400"/>
              <a:t>Email: </a:t>
            </a:r>
            <a:r>
              <a:rPr lang="en-US" sz="1400" u="sng">
                <a:solidFill>
                  <a:schemeClr val="hlink"/>
                </a:solidFill>
                <a:hlinkClick r:id="rId8"/>
              </a:rPr>
              <a:t>Taylor_n@cde.state.co.us</a:t>
            </a:r>
            <a:r>
              <a:rPr lang="en-US" sz="1400"/>
              <a:t> </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6"/>
          <p:cNvSpPr txBox="1">
            <a:spLocks noGrp="1"/>
          </p:cNvSpPr>
          <p:nvPr>
            <p:ph type="title"/>
          </p:nvPr>
        </p:nvSpPr>
        <p:spPr>
          <a:xfrm>
            <a:off x="245203" y="254525"/>
            <a:ext cx="8694900" cy="756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2400"/>
              <a:buNone/>
            </a:pPr>
            <a:r>
              <a:rPr lang="en-US" sz="2800">
                <a:latin typeface="Calibri"/>
                <a:ea typeface="Calibri"/>
                <a:cs typeface="Calibri"/>
                <a:sym typeface="Calibri"/>
              </a:rPr>
              <a:t>Questions</a:t>
            </a:r>
            <a:endParaRPr/>
          </a:p>
        </p:txBody>
      </p:sp>
      <p:sp>
        <p:nvSpPr>
          <p:cNvPr id="352" name="Google Shape;352;p4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32</a:t>
            </a:fld>
            <a:endParaRPr/>
          </a:p>
        </p:txBody>
      </p:sp>
      <p:pic>
        <p:nvPicPr>
          <p:cNvPr id="353" name="Google Shape;353;p46"/>
          <p:cNvPicPr preferRelativeResize="0"/>
          <p:nvPr/>
        </p:nvPicPr>
        <p:blipFill rotWithShape="1">
          <a:blip r:embed="rId3">
            <a:alphaModFix/>
          </a:blip>
          <a:srcRect/>
          <a:stretch/>
        </p:blipFill>
        <p:spPr>
          <a:xfrm>
            <a:off x="1800800" y="1453475"/>
            <a:ext cx="5542375" cy="521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223068" y="3631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Overview - What Are We Reviewing?</a:t>
            </a:r>
            <a:endParaRPr sz="2800">
              <a:latin typeface="Calibri"/>
              <a:ea typeface="Calibri"/>
              <a:cs typeface="Calibri"/>
              <a:sym typeface="Calibri"/>
            </a:endParaRPr>
          </a:p>
        </p:txBody>
      </p:sp>
      <p:sp>
        <p:nvSpPr>
          <p:cNvPr id="115" name="Google Shape;115;p18"/>
          <p:cNvSpPr txBox="1">
            <a:spLocks noGrp="1"/>
          </p:cNvSpPr>
          <p:nvPr>
            <p:ph type="body" idx="1"/>
          </p:nvPr>
        </p:nvSpPr>
        <p:spPr>
          <a:xfrm>
            <a:off x="628650" y="1463051"/>
            <a:ext cx="7886700" cy="4964100"/>
          </a:xfrm>
          <a:prstGeom prst="rect">
            <a:avLst/>
          </a:prstGeom>
          <a:noFill/>
          <a:ln>
            <a:noFill/>
          </a:ln>
        </p:spPr>
        <p:txBody>
          <a:bodyPr spcFirstLastPara="1" wrap="square" lIns="0" tIns="0" rIns="0" bIns="45700" anchor="t" anchorCtr="0">
            <a:normAutofit fontScale="25000" lnSpcReduction="10000"/>
          </a:bodyPr>
          <a:lstStyle/>
          <a:p>
            <a:pPr marL="457200" lvl="0" indent="-369988" algn="l" rtl="0">
              <a:lnSpc>
                <a:spcPct val="90000"/>
              </a:lnSpc>
              <a:spcBef>
                <a:spcPts val="1000"/>
              </a:spcBef>
              <a:spcAft>
                <a:spcPts val="0"/>
              </a:spcAft>
              <a:buSzPct val="100000"/>
              <a:buChar char="•"/>
            </a:pPr>
            <a:r>
              <a:rPr lang="en-US" sz="8905"/>
              <a:t>CDE will review fiscal compliance across four main areas</a:t>
            </a:r>
            <a:endParaRPr/>
          </a:p>
          <a:p>
            <a:pPr marL="914400" lvl="1" indent="-369987" algn="l" rtl="0">
              <a:lnSpc>
                <a:spcPct val="90000"/>
              </a:lnSpc>
              <a:spcBef>
                <a:spcPts val="1000"/>
              </a:spcBef>
              <a:spcAft>
                <a:spcPts val="0"/>
              </a:spcAft>
              <a:buSzPct val="100000"/>
              <a:buChar char="•"/>
            </a:pPr>
            <a:r>
              <a:rPr lang="en-US" sz="8505"/>
              <a:t>Time and Effort</a:t>
            </a:r>
            <a:endParaRPr/>
          </a:p>
          <a:p>
            <a:pPr marL="914400" lvl="1" indent="-369987" algn="l" rtl="0">
              <a:lnSpc>
                <a:spcPct val="90000"/>
              </a:lnSpc>
              <a:spcBef>
                <a:spcPts val="1000"/>
              </a:spcBef>
              <a:spcAft>
                <a:spcPts val="0"/>
              </a:spcAft>
              <a:buSzPct val="100000"/>
              <a:buChar char="•"/>
            </a:pPr>
            <a:r>
              <a:rPr lang="en-US" sz="8505"/>
              <a:t>Procurement</a:t>
            </a:r>
            <a:endParaRPr/>
          </a:p>
          <a:p>
            <a:pPr marL="914400" lvl="1" indent="-369987" algn="l" rtl="0">
              <a:lnSpc>
                <a:spcPct val="90000"/>
              </a:lnSpc>
              <a:spcBef>
                <a:spcPts val="1000"/>
              </a:spcBef>
              <a:spcAft>
                <a:spcPts val="0"/>
              </a:spcAft>
              <a:buSzPct val="100000"/>
              <a:buChar char="•"/>
            </a:pPr>
            <a:r>
              <a:rPr lang="en-US" sz="8505"/>
              <a:t>Capital Property and Equipment</a:t>
            </a:r>
            <a:endParaRPr/>
          </a:p>
          <a:p>
            <a:pPr marL="914400" lvl="1" indent="-369987" algn="l" rtl="0">
              <a:lnSpc>
                <a:spcPct val="90000"/>
              </a:lnSpc>
              <a:spcBef>
                <a:spcPts val="1000"/>
              </a:spcBef>
              <a:spcAft>
                <a:spcPts val="0"/>
              </a:spcAft>
              <a:buSzPct val="100000"/>
              <a:buChar char="•"/>
            </a:pPr>
            <a:r>
              <a:rPr lang="en-US" sz="8505"/>
              <a:t>Construction</a:t>
            </a:r>
            <a:endParaRPr/>
          </a:p>
          <a:p>
            <a:pPr marL="457200" lvl="0" indent="-369988" algn="l" rtl="0">
              <a:lnSpc>
                <a:spcPct val="90000"/>
              </a:lnSpc>
              <a:spcBef>
                <a:spcPts val="1000"/>
              </a:spcBef>
              <a:spcAft>
                <a:spcPts val="0"/>
              </a:spcAft>
              <a:buSzPct val="100000"/>
              <a:buChar char="•"/>
            </a:pPr>
            <a:r>
              <a:rPr lang="en-US" sz="8905"/>
              <a:t>We typically look at policies, procedures and transactions across these four areas </a:t>
            </a:r>
            <a:endParaRPr sz="8905"/>
          </a:p>
          <a:p>
            <a:pPr marL="457200" lvl="0" indent="-369988" algn="l" rtl="0">
              <a:lnSpc>
                <a:spcPct val="90000"/>
              </a:lnSpc>
              <a:spcBef>
                <a:spcPts val="1000"/>
              </a:spcBef>
              <a:spcAft>
                <a:spcPts val="0"/>
              </a:spcAft>
              <a:buSzPct val="100000"/>
              <a:buChar char="•"/>
            </a:pPr>
            <a:r>
              <a:rPr lang="en-US" sz="8905"/>
              <a:t>Focus is solely on monitoring those areas with actual expenditures during the most recent completed fiscal year</a:t>
            </a:r>
            <a:endParaRPr/>
          </a:p>
          <a:p>
            <a:pPr marL="914400" lvl="1" indent="-369987" algn="l" rtl="0">
              <a:lnSpc>
                <a:spcPct val="90000"/>
              </a:lnSpc>
              <a:spcBef>
                <a:spcPts val="500"/>
              </a:spcBef>
              <a:spcAft>
                <a:spcPts val="0"/>
              </a:spcAft>
              <a:buSzPct val="100000"/>
              <a:buChar char="•"/>
            </a:pPr>
            <a:r>
              <a:rPr lang="en-US" sz="8505"/>
              <a:t>During this upcoming 2023-2024 monitoring year, the fiscal review will focus on actual FY23 expenditures</a:t>
            </a:r>
            <a:endParaRPr/>
          </a:p>
          <a:p>
            <a:pPr marL="457200" lvl="0" indent="-369988" algn="l" rtl="0">
              <a:lnSpc>
                <a:spcPct val="90000"/>
              </a:lnSpc>
              <a:spcBef>
                <a:spcPts val="1000"/>
              </a:spcBef>
              <a:spcAft>
                <a:spcPts val="0"/>
              </a:spcAft>
              <a:buSzPct val="100000"/>
              <a:buChar char="•"/>
            </a:pPr>
            <a:r>
              <a:rPr lang="en-US" sz="8905"/>
              <a:t>Note any entity receiving federal funds must comply with the UGG and other award requirements independent of any monitoring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1084775" y="348175"/>
            <a:ext cx="7483500" cy="756300"/>
          </a:xfrm>
          <a:prstGeom prst="rect">
            <a:avLst/>
          </a:prstGeom>
        </p:spPr>
        <p:txBody>
          <a:bodyPr spcFirstLastPara="1" wrap="square" lIns="0" tIns="0" rIns="0" bIns="0" anchor="t" anchorCtr="0">
            <a:normAutofit/>
          </a:bodyPr>
          <a:lstStyle/>
          <a:p>
            <a:pPr marL="0" lvl="0" indent="0" algn="ctr" rtl="0">
              <a:spcBef>
                <a:spcPts val="0"/>
              </a:spcBef>
              <a:spcAft>
                <a:spcPts val="0"/>
              </a:spcAft>
              <a:buClr>
                <a:schemeClr val="dk1"/>
              </a:buClr>
              <a:buSzPts val="1100"/>
              <a:buFont typeface="Arial"/>
              <a:buNone/>
            </a:pPr>
            <a:r>
              <a:rPr lang="en-US" sz="2800">
                <a:latin typeface="Calibri"/>
                <a:ea typeface="Calibri"/>
                <a:cs typeface="Calibri"/>
                <a:sym typeface="Calibri"/>
              </a:rPr>
              <a:t>Overview - How Will We Communicate?</a:t>
            </a:r>
            <a:endParaRPr sz="2800">
              <a:latin typeface="Calibri"/>
              <a:ea typeface="Calibri"/>
              <a:cs typeface="Calibri"/>
              <a:sym typeface="Calibri"/>
            </a:endParaRPr>
          </a:p>
        </p:txBody>
      </p:sp>
      <p:sp>
        <p:nvSpPr>
          <p:cNvPr id="122" name="Google Shape;122;p19"/>
          <p:cNvSpPr txBox="1">
            <a:spLocks noGrp="1"/>
          </p:cNvSpPr>
          <p:nvPr>
            <p:ph type="body" idx="1"/>
          </p:nvPr>
        </p:nvSpPr>
        <p:spPr>
          <a:xfrm>
            <a:off x="405125" y="1463050"/>
            <a:ext cx="8402700" cy="4964100"/>
          </a:xfrm>
          <a:prstGeom prst="rect">
            <a:avLst/>
          </a:prstGeom>
        </p:spPr>
        <p:txBody>
          <a:bodyPr spcFirstLastPara="1" wrap="square" lIns="0" tIns="0" rIns="0" bIns="45700" anchor="t" anchorCtr="0">
            <a:normAutofit/>
          </a:bodyPr>
          <a:lstStyle/>
          <a:p>
            <a:pPr marL="457200" lvl="0" indent="-381000" algn="l" rtl="0">
              <a:spcBef>
                <a:spcPts val="1000"/>
              </a:spcBef>
              <a:spcAft>
                <a:spcPts val="0"/>
              </a:spcAft>
              <a:buSzPts val="2400"/>
              <a:buChar char="•"/>
            </a:pPr>
            <a:r>
              <a:rPr lang="en-US"/>
              <a:t>Communication typically by email</a:t>
            </a:r>
            <a:endParaRPr/>
          </a:p>
          <a:p>
            <a:pPr marL="914400" lvl="1" indent="-355600" algn="l" rtl="0">
              <a:spcBef>
                <a:spcPts val="0"/>
              </a:spcBef>
              <a:spcAft>
                <a:spcPts val="0"/>
              </a:spcAft>
              <a:buSzPts val="2000"/>
              <a:buChar char="•"/>
            </a:pPr>
            <a:r>
              <a:rPr lang="en-US"/>
              <a:t>Teams meetings as needed</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Initially directed to the ESSER III application contacts and READ contacts</a:t>
            </a:r>
            <a:endParaRPr/>
          </a:p>
          <a:p>
            <a:pPr marL="914400" lvl="1" indent="-355600" algn="l" rtl="0">
              <a:spcBef>
                <a:spcPts val="0"/>
              </a:spcBef>
              <a:spcAft>
                <a:spcPts val="0"/>
              </a:spcAft>
              <a:buSzPts val="2000"/>
              <a:buChar char="•"/>
            </a:pPr>
            <a:r>
              <a:rPr lang="en-US"/>
              <a:t>Initial document requests, follow up questions, etc.</a:t>
            </a:r>
            <a:endParaRPr/>
          </a:p>
          <a:p>
            <a:pPr marL="914400" lvl="1" indent="-355600" algn="l" rtl="0">
              <a:spcBef>
                <a:spcPts val="0"/>
              </a:spcBef>
              <a:spcAft>
                <a:spcPts val="0"/>
              </a:spcAft>
              <a:buSzPts val="2000"/>
              <a:buChar char="•"/>
            </a:pPr>
            <a:r>
              <a:rPr lang="en-US"/>
              <a:t>Can include others as requested by LEA</a:t>
            </a:r>
            <a:endParaRPr/>
          </a:p>
          <a:p>
            <a:pPr marL="914400" lvl="1" indent="-355600" algn="l" rtl="0">
              <a:spcBef>
                <a:spcPts val="0"/>
              </a:spcBef>
              <a:spcAft>
                <a:spcPts val="0"/>
              </a:spcAft>
              <a:buSzPts val="2000"/>
              <a:buChar char="•"/>
            </a:pPr>
            <a:r>
              <a:rPr lang="en-US"/>
              <a:t>Final report will be sent to these same contacts</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Communication during the process</a:t>
            </a:r>
            <a:endParaRPr/>
          </a:p>
          <a:p>
            <a:pPr marL="914400" lvl="1" indent="-355600" algn="l" rtl="0">
              <a:spcBef>
                <a:spcPts val="0"/>
              </a:spcBef>
              <a:spcAft>
                <a:spcPts val="0"/>
              </a:spcAft>
              <a:buSzPts val="2000"/>
              <a:buChar char="•"/>
            </a:pPr>
            <a:r>
              <a:rPr lang="en-US"/>
              <a:t>ESSER and/or ESEA - from the Grants Fiscal team</a:t>
            </a:r>
            <a:endParaRPr/>
          </a:p>
          <a:p>
            <a:pPr marL="914400" lvl="1" indent="-355600" algn="l" rtl="0">
              <a:spcBef>
                <a:spcPts val="0"/>
              </a:spcBef>
              <a:spcAft>
                <a:spcPts val="0"/>
              </a:spcAft>
              <a:buSzPts val="2000"/>
              <a:buChar char="•"/>
            </a:pPr>
            <a:r>
              <a:rPr lang="en-US"/>
              <a:t>READ - from the Elementary Literacy and School Readiness team</a:t>
            </a:r>
            <a:endParaRPr/>
          </a:p>
        </p:txBody>
      </p:sp>
      <p:sp>
        <p:nvSpPr>
          <p:cNvPr id="123" name="Google Shape;123;p19"/>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1031800" y="383475"/>
            <a:ext cx="7483500" cy="756300"/>
          </a:xfrm>
          <a:prstGeom prst="rect">
            <a:avLst/>
          </a:prstGeom>
        </p:spPr>
        <p:txBody>
          <a:bodyPr spcFirstLastPara="1" wrap="square" lIns="0" tIns="0" rIns="0" bIns="0" anchor="t" anchorCtr="0">
            <a:normAutofit/>
          </a:bodyPr>
          <a:lstStyle/>
          <a:p>
            <a:pPr marL="0" lvl="0" indent="0" algn="ctr" rtl="0">
              <a:spcBef>
                <a:spcPts val="0"/>
              </a:spcBef>
              <a:spcAft>
                <a:spcPts val="0"/>
              </a:spcAft>
              <a:buClr>
                <a:schemeClr val="dk1"/>
              </a:buClr>
              <a:buSzPts val="1100"/>
              <a:buFont typeface="Arial"/>
              <a:buNone/>
            </a:pPr>
            <a:r>
              <a:rPr lang="en-US" sz="2800">
                <a:latin typeface="Calibri"/>
                <a:ea typeface="Calibri"/>
                <a:cs typeface="Calibri"/>
                <a:sym typeface="Calibri"/>
              </a:rPr>
              <a:t>Overview - Outline of the Process</a:t>
            </a:r>
            <a:endParaRPr sz="2800">
              <a:latin typeface="Calibri"/>
              <a:ea typeface="Calibri"/>
              <a:cs typeface="Calibri"/>
              <a:sym typeface="Calibri"/>
            </a:endParaRPr>
          </a:p>
        </p:txBody>
      </p:sp>
      <p:sp>
        <p:nvSpPr>
          <p:cNvPr id="130" name="Google Shape;130;p20"/>
          <p:cNvSpPr txBox="1">
            <a:spLocks noGrp="1"/>
          </p:cNvSpPr>
          <p:nvPr>
            <p:ph type="body" idx="1"/>
          </p:nvPr>
        </p:nvSpPr>
        <p:spPr>
          <a:xfrm>
            <a:off x="537425" y="1463050"/>
            <a:ext cx="8129100" cy="4964100"/>
          </a:xfrm>
          <a:prstGeom prst="rect">
            <a:avLst/>
          </a:prstGeom>
        </p:spPr>
        <p:txBody>
          <a:bodyPr spcFirstLastPara="1" wrap="square" lIns="0" tIns="0" rIns="0" bIns="45700" anchor="t" anchorCtr="0">
            <a:normAutofit lnSpcReduction="10000"/>
          </a:bodyPr>
          <a:lstStyle/>
          <a:p>
            <a:pPr marL="457200" marR="0" lvl="0" indent="-381000" algn="l" rtl="0">
              <a:lnSpc>
                <a:spcPct val="90000"/>
              </a:lnSpc>
              <a:spcBef>
                <a:spcPts val="1000"/>
              </a:spcBef>
              <a:spcAft>
                <a:spcPts val="0"/>
              </a:spcAft>
              <a:buSzPts val="2400"/>
              <a:buChar char="•"/>
            </a:pPr>
            <a:r>
              <a:rPr lang="en-US"/>
              <a:t>Risk assessment</a:t>
            </a:r>
            <a:endParaRPr/>
          </a:p>
          <a:p>
            <a:pPr marL="457200" marR="0" lvl="0" indent="-381000" algn="l" rtl="0">
              <a:lnSpc>
                <a:spcPct val="90000"/>
              </a:lnSpc>
              <a:spcBef>
                <a:spcPts val="1000"/>
              </a:spcBef>
              <a:spcAft>
                <a:spcPts val="0"/>
              </a:spcAft>
              <a:buSzPts val="2400"/>
              <a:buChar char="•"/>
            </a:pPr>
            <a:r>
              <a:rPr lang="en-US"/>
              <a:t>Notification letter </a:t>
            </a:r>
            <a:endParaRPr/>
          </a:p>
          <a:p>
            <a:pPr marL="457200" marR="0" lvl="0" indent="-381000" algn="l" rtl="0">
              <a:lnSpc>
                <a:spcPct val="90000"/>
              </a:lnSpc>
              <a:spcBef>
                <a:spcPts val="1000"/>
              </a:spcBef>
              <a:spcAft>
                <a:spcPts val="0"/>
              </a:spcAft>
              <a:buSzPts val="2400"/>
              <a:buChar char="•"/>
            </a:pPr>
            <a:r>
              <a:rPr lang="en-US"/>
              <a:t>Fiscal monitoring training</a:t>
            </a:r>
            <a:endParaRPr/>
          </a:p>
          <a:p>
            <a:pPr marL="457200" marR="0" lvl="0" indent="-381000" algn="l" rtl="0">
              <a:lnSpc>
                <a:spcPct val="90000"/>
              </a:lnSpc>
              <a:spcBef>
                <a:spcPts val="1000"/>
              </a:spcBef>
              <a:spcAft>
                <a:spcPts val="0"/>
              </a:spcAft>
              <a:buSzPts val="2400"/>
              <a:buChar char="•"/>
            </a:pPr>
            <a:r>
              <a:rPr lang="en-US"/>
              <a:t>LEA initial Syncplicity submission (see slides below)</a:t>
            </a:r>
            <a:endParaRPr/>
          </a:p>
          <a:p>
            <a:pPr marL="457200" marR="0" lvl="0" indent="-381000" algn="l" rtl="0">
              <a:lnSpc>
                <a:spcPct val="90000"/>
              </a:lnSpc>
              <a:spcBef>
                <a:spcPts val="1000"/>
              </a:spcBef>
              <a:spcAft>
                <a:spcPts val="0"/>
              </a:spcAft>
              <a:buSzPts val="2400"/>
              <a:buChar char="•"/>
            </a:pPr>
            <a:r>
              <a:rPr lang="en-US"/>
              <a:t>CDE follow up with LEA</a:t>
            </a:r>
            <a:endParaRPr/>
          </a:p>
          <a:p>
            <a:pPr marL="914400" marR="0" lvl="1" indent="-355600" algn="l" rtl="0">
              <a:lnSpc>
                <a:spcPct val="90000"/>
              </a:lnSpc>
              <a:spcBef>
                <a:spcPts val="1000"/>
              </a:spcBef>
              <a:spcAft>
                <a:spcPts val="0"/>
              </a:spcAft>
              <a:buSzPts val="2000"/>
              <a:buChar char="•"/>
            </a:pPr>
            <a:r>
              <a:rPr lang="en-US"/>
              <a:t>Clarification regarding documentation review </a:t>
            </a:r>
            <a:endParaRPr/>
          </a:p>
          <a:p>
            <a:pPr marL="914400" marR="0" lvl="1" indent="-355600" algn="l" rtl="0">
              <a:lnSpc>
                <a:spcPct val="90000"/>
              </a:lnSpc>
              <a:spcBef>
                <a:spcPts val="1000"/>
              </a:spcBef>
              <a:spcAft>
                <a:spcPts val="0"/>
              </a:spcAft>
              <a:buSzPts val="2000"/>
              <a:buChar char="•"/>
            </a:pPr>
            <a:r>
              <a:rPr lang="en-US"/>
              <a:t>Expenditure sample request</a:t>
            </a:r>
            <a:endParaRPr/>
          </a:p>
          <a:p>
            <a:pPr marL="457200" lvl="0" indent="-381000" algn="l" rtl="0">
              <a:spcBef>
                <a:spcPts val="1000"/>
              </a:spcBef>
              <a:spcAft>
                <a:spcPts val="0"/>
              </a:spcAft>
              <a:buSzPts val="2400"/>
              <a:buChar char="•"/>
            </a:pPr>
            <a:r>
              <a:rPr lang="en-US"/>
              <a:t>LEA follow up Syncplicity submission</a:t>
            </a:r>
            <a:endParaRPr/>
          </a:p>
          <a:p>
            <a:pPr marL="457200" lvl="0" indent="-381000" algn="l" rtl="0">
              <a:spcBef>
                <a:spcPts val="1000"/>
              </a:spcBef>
              <a:spcAft>
                <a:spcPts val="0"/>
              </a:spcAft>
              <a:buSzPts val="2400"/>
              <a:buChar char="•"/>
            </a:pPr>
            <a:r>
              <a:rPr lang="en-US"/>
              <a:t>CDE additional review</a:t>
            </a:r>
            <a:endParaRPr/>
          </a:p>
          <a:p>
            <a:pPr marL="457200" lvl="0" indent="-381000" algn="l" rtl="0">
              <a:spcBef>
                <a:spcPts val="1000"/>
              </a:spcBef>
              <a:spcAft>
                <a:spcPts val="0"/>
              </a:spcAft>
              <a:buSzPts val="2400"/>
              <a:buChar char="•"/>
            </a:pPr>
            <a:r>
              <a:rPr lang="en-US"/>
              <a:t>Draft fiscal monitoring report </a:t>
            </a:r>
            <a:endParaRPr/>
          </a:p>
          <a:p>
            <a:pPr marL="457200" lvl="0" indent="-381000" algn="l" rtl="0">
              <a:spcBef>
                <a:spcPts val="1000"/>
              </a:spcBef>
              <a:spcAft>
                <a:spcPts val="0"/>
              </a:spcAft>
              <a:buSzPts val="2400"/>
              <a:buChar char="•"/>
            </a:pPr>
            <a:r>
              <a:rPr lang="en-US"/>
              <a:t>CDE and LEA work together to revise the report</a:t>
            </a:r>
            <a:endParaRPr/>
          </a:p>
          <a:p>
            <a:pPr marL="457200" lvl="0" indent="-381000" algn="l" rtl="0">
              <a:spcBef>
                <a:spcPts val="1000"/>
              </a:spcBef>
              <a:spcAft>
                <a:spcPts val="1000"/>
              </a:spcAft>
              <a:buSzPts val="2400"/>
              <a:buChar char="•"/>
            </a:pPr>
            <a:r>
              <a:rPr lang="en-US"/>
              <a:t>Final fiscal monitoring report </a:t>
            </a:r>
            <a:endParaRPr/>
          </a:p>
        </p:txBody>
      </p:sp>
      <p:sp>
        <p:nvSpPr>
          <p:cNvPr id="131" name="Google Shape;131;p2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1115050" y="383475"/>
            <a:ext cx="6952500" cy="756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Syncplicity - Where to Submit</a:t>
            </a:r>
            <a:endParaRPr sz="2800">
              <a:latin typeface="Calibri"/>
              <a:ea typeface="Calibri"/>
              <a:cs typeface="Calibri"/>
              <a:sym typeface="Calibri"/>
            </a:endParaRPr>
          </a:p>
        </p:txBody>
      </p:sp>
      <p:sp>
        <p:nvSpPr>
          <p:cNvPr id="138" name="Google Shape;138;p21"/>
          <p:cNvSpPr txBox="1">
            <a:spLocks noGrp="1"/>
          </p:cNvSpPr>
          <p:nvPr>
            <p:ph type="body" idx="1"/>
          </p:nvPr>
        </p:nvSpPr>
        <p:spPr>
          <a:xfrm>
            <a:off x="689850" y="1250475"/>
            <a:ext cx="8130900" cy="4964100"/>
          </a:xfrm>
          <a:prstGeom prst="rect">
            <a:avLst/>
          </a:prstGeom>
          <a:noFill/>
          <a:ln>
            <a:noFill/>
          </a:ln>
        </p:spPr>
        <p:txBody>
          <a:bodyPr spcFirstLastPara="1" wrap="square" lIns="0" tIns="0" rIns="0" bIns="45700" anchor="t" anchorCtr="0">
            <a:normAutofit/>
          </a:bodyPr>
          <a:lstStyle/>
          <a:p>
            <a:pPr marL="457200" lvl="0" indent="-377825" algn="l" rtl="0">
              <a:spcBef>
                <a:spcPts val="0"/>
              </a:spcBef>
              <a:spcAft>
                <a:spcPts val="0"/>
              </a:spcAft>
              <a:buSzPts val="2350"/>
              <a:buChar char="•"/>
            </a:pPr>
            <a:r>
              <a:rPr lang="en-US" sz="2350"/>
              <a:t>Just as with the Program monitoring, all fiscal documents will be submitted through Syncplicity</a:t>
            </a:r>
            <a:endParaRPr sz="2350"/>
          </a:p>
          <a:p>
            <a:pPr marL="0" lvl="0" indent="0" algn="l" rtl="0">
              <a:spcBef>
                <a:spcPts val="0"/>
              </a:spcBef>
              <a:spcAft>
                <a:spcPts val="0"/>
              </a:spcAft>
              <a:buNone/>
            </a:pPr>
            <a:endParaRPr sz="700"/>
          </a:p>
          <a:p>
            <a:pPr marL="457200" lvl="0" indent="-377825" algn="l" rtl="0">
              <a:spcBef>
                <a:spcPts val="0"/>
              </a:spcBef>
              <a:spcAft>
                <a:spcPts val="0"/>
              </a:spcAft>
              <a:buSzPts val="2350"/>
              <a:buChar char="•"/>
            </a:pPr>
            <a:r>
              <a:rPr lang="en-US" sz="2350"/>
              <a:t>Separate folder titled </a:t>
            </a:r>
            <a:r>
              <a:rPr lang="en-US" sz="2350" i="1"/>
              <a:t>Fiscal Monitoring (23-24)</a:t>
            </a:r>
            <a:endParaRPr sz="2350" i="1"/>
          </a:p>
          <a:p>
            <a:pPr marL="914400" lvl="1" indent="-377825" algn="l" rtl="0">
              <a:spcBef>
                <a:spcPts val="0"/>
              </a:spcBef>
              <a:spcAft>
                <a:spcPts val="0"/>
              </a:spcAft>
              <a:buSzPts val="2350"/>
              <a:buChar char="•"/>
            </a:pPr>
            <a:r>
              <a:rPr lang="en-US" sz="2350"/>
              <a:t>Reach out to </a:t>
            </a:r>
            <a:r>
              <a:rPr lang="en-US" sz="2350" u="sng">
                <a:solidFill>
                  <a:schemeClr val="hlink"/>
                </a:solidFill>
                <a:hlinkClick r:id="rId3"/>
              </a:rPr>
              <a:t>GFMU_Monitoring@cde.state.co.us</a:t>
            </a:r>
            <a:r>
              <a:rPr lang="en-US" sz="2350"/>
              <a:t> if your LEA does not have this folder</a:t>
            </a:r>
            <a:endParaRPr sz="2350"/>
          </a:p>
          <a:p>
            <a:pPr marL="0" lvl="0" indent="0" algn="l" rtl="0">
              <a:spcBef>
                <a:spcPts val="0"/>
              </a:spcBef>
              <a:spcAft>
                <a:spcPts val="0"/>
              </a:spcAft>
              <a:buNone/>
            </a:pPr>
            <a:endParaRPr sz="700"/>
          </a:p>
          <a:p>
            <a:pPr marL="457200" lvl="0" indent="-377825" algn="l" rtl="0">
              <a:spcBef>
                <a:spcPts val="0"/>
              </a:spcBef>
              <a:spcAft>
                <a:spcPts val="0"/>
              </a:spcAft>
              <a:buSzPts val="2350"/>
              <a:buChar char="•"/>
            </a:pPr>
            <a:r>
              <a:rPr lang="en-US" sz="2350"/>
              <a:t>CDE Fiscal Team requests documentation at different stages of the process</a:t>
            </a:r>
            <a:endParaRPr sz="2350"/>
          </a:p>
          <a:p>
            <a:pPr marL="0" lvl="0" indent="0" algn="l" rtl="0">
              <a:spcBef>
                <a:spcPts val="0"/>
              </a:spcBef>
              <a:spcAft>
                <a:spcPts val="0"/>
              </a:spcAft>
              <a:buNone/>
            </a:pPr>
            <a:endParaRPr sz="2350" i="1"/>
          </a:p>
          <a:p>
            <a:pPr marL="0" lvl="0" indent="0" algn="l" rtl="0">
              <a:spcBef>
                <a:spcPts val="0"/>
              </a:spcBef>
              <a:spcAft>
                <a:spcPts val="0"/>
              </a:spcAft>
              <a:buNone/>
            </a:pPr>
            <a:endParaRPr sz="2350" i="1"/>
          </a:p>
        </p:txBody>
      </p:sp>
      <p:sp>
        <p:nvSpPr>
          <p:cNvPr id="139" name="Google Shape;139;p2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a:p>
        </p:txBody>
      </p:sp>
      <p:pic>
        <p:nvPicPr>
          <p:cNvPr id="140" name="Google Shape;140;p21"/>
          <p:cNvPicPr preferRelativeResize="0"/>
          <p:nvPr/>
        </p:nvPicPr>
        <p:blipFill rotWithShape="1">
          <a:blip r:embed="rId4">
            <a:alphaModFix/>
          </a:blip>
          <a:srcRect l="1566" r="6799"/>
          <a:stretch/>
        </p:blipFill>
        <p:spPr>
          <a:xfrm>
            <a:off x="19300" y="3807006"/>
            <a:ext cx="9144000" cy="2407569"/>
          </a:xfrm>
          <a:prstGeom prst="rect">
            <a:avLst/>
          </a:prstGeom>
          <a:noFill/>
          <a:ln>
            <a:noFill/>
          </a:ln>
        </p:spPr>
      </p:pic>
      <p:sp>
        <p:nvSpPr>
          <p:cNvPr id="141" name="Google Shape;141;p21"/>
          <p:cNvSpPr/>
          <p:nvPr/>
        </p:nvSpPr>
        <p:spPr>
          <a:xfrm>
            <a:off x="223075" y="5614200"/>
            <a:ext cx="2808324" cy="600372"/>
          </a:xfrm>
          <a:prstGeom prst="flowChartTerminator">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767250" y="383475"/>
            <a:ext cx="7483500" cy="756300"/>
          </a:xfrm>
          <a:prstGeom prst="rect">
            <a:avLst/>
          </a:prstGeom>
        </p:spPr>
        <p:txBody>
          <a:bodyPr spcFirstLastPara="1" wrap="square" lIns="0" tIns="0" rIns="0" bIns="0" anchor="t" anchorCtr="0">
            <a:normAutofit/>
          </a:bodyPr>
          <a:lstStyle/>
          <a:p>
            <a:pPr marL="0" lvl="0" indent="0" algn="ctr" rtl="0">
              <a:spcBef>
                <a:spcPts val="0"/>
              </a:spcBef>
              <a:spcAft>
                <a:spcPts val="0"/>
              </a:spcAft>
              <a:buClr>
                <a:schemeClr val="dk1"/>
              </a:buClr>
              <a:buSzPts val="1100"/>
              <a:buFont typeface="Arial"/>
              <a:buNone/>
            </a:pPr>
            <a:r>
              <a:rPr lang="en-US" sz="2800">
                <a:latin typeface="Calibri"/>
                <a:ea typeface="Calibri"/>
                <a:cs typeface="Calibri"/>
                <a:sym typeface="Calibri"/>
              </a:rPr>
              <a:t>Initial Documentation Request</a:t>
            </a:r>
            <a:endParaRPr sz="2800">
              <a:latin typeface="Calibri"/>
              <a:ea typeface="Calibri"/>
              <a:cs typeface="Calibri"/>
              <a:sym typeface="Calibri"/>
            </a:endParaRPr>
          </a:p>
        </p:txBody>
      </p:sp>
      <p:sp>
        <p:nvSpPr>
          <p:cNvPr id="148" name="Google Shape;148;p22"/>
          <p:cNvSpPr txBox="1">
            <a:spLocks noGrp="1"/>
          </p:cNvSpPr>
          <p:nvPr>
            <p:ph type="body" idx="1"/>
          </p:nvPr>
        </p:nvSpPr>
        <p:spPr>
          <a:xfrm>
            <a:off x="628650" y="1463051"/>
            <a:ext cx="7886700" cy="4964100"/>
          </a:xfrm>
          <a:prstGeom prst="rect">
            <a:avLst/>
          </a:prstGeom>
        </p:spPr>
        <p:txBody>
          <a:bodyPr spcFirstLastPara="1" wrap="square" lIns="0" tIns="0" rIns="0" bIns="45700" anchor="t" anchorCtr="0">
            <a:normAutofit/>
          </a:bodyPr>
          <a:lstStyle/>
          <a:p>
            <a:pPr marL="457200" marR="0" lvl="0" indent="-381000" algn="l" rtl="0">
              <a:lnSpc>
                <a:spcPct val="90000"/>
              </a:lnSpc>
              <a:spcBef>
                <a:spcPts val="1000"/>
              </a:spcBef>
              <a:spcAft>
                <a:spcPts val="0"/>
              </a:spcAft>
              <a:buSzPts val="2400"/>
              <a:buChar char="•"/>
            </a:pPr>
            <a:r>
              <a:rPr lang="en-US"/>
              <a:t>Completed </a:t>
            </a:r>
            <a:r>
              <a:rPr lang="en-US" u="sng">
                <a:solidFill>
                  <a:schemeClr val="hlink"/>
                </a:solidFill>
                <a:hlinkClick r:id="rId3"/>
              </a:rPr>
              <a:t>Fiscal Monitoring Questionnaire</a:t>
            </a:r>
            <a:r>
              <a:rPr lang="en-US"/>
              <a:t> </a:t>
            </a:r>
            <a:endParaRPr/>
          </a:p>
          <a:p>
            <a:pPr marL="0" marR="0" lvl="0" indent="0" algn="l" rtl="0">
              <a:lnSpc>
                <a:spcPct val="90000"/>
              </a:lnSpc>
              <a:spcBef>
                <a:spcPts val="1000"/>
              </a:spcBef>
              <a:spcAft>
                <a:spcPts val="0"/>
              </a:spcAft>
              <a:buNone/>
            </a:pPr>
            <a:endParaRPr/>
          </a:p>
          <a:p>
            <a:pPr marL="457200" marR="0" lvl="0" indent="-381000" algn="l" rtl="0">
              <a:lnSpc>
                <a:spcPct val="90000"/>
              </a:lnSpc>
              <a:spcBef>
                <a:spcPts val="1000"/>
              </a:spcBef>
              <a:spcAft>
                <a:spcPts val="0"/>
              </a:spcAft>
              <a:buSzPts val="2400"/>
              <a:buChar char="•"/>
            </a:pPr>
            <a:r>
              <a:rPr lang="en-US"/>
              <a:t>Detailed FY23 General Ledger as noted in notification letter</a:t>
            </a:r>
            <a:endParaRPr/>
          </a:p>
          <a:p>
            <a:pPr marL="914400" marR="0" lvl="1" indent="-355600" algn="l" rtl="0">
              <a:lnSpc>
                <a:spcPct val="90000"/>
              </a:lnSpc>
              <a:spcBef>
                <a:spcPts val="0"/>
              </a:spcBef>
              <a:spcAft>
                <a:spcPts val="0"/>
              </a:spcAft>
              <a:buSzPts val="2000"/>
              <a:buChar char="•"/>
            </a:pPr>
            <a:r>
              <a:rPr lang="en-US" b="1" u="sng"/>
              <a:t>All buckets of ESSER</a:t>
            </a:r>
            <a:r>
              <a:rPr lang="en-US"/>
              <a:t> (I, II, III; supplementals; State Reserve; etc)</a:t>
            </a:r>
            <a:endParaRPr/>
          </a:p>
          <a:p>
            <a:pPr marL="914400" marR="0" lvl="1" indent="-355600" algn="l" rtl="0">
              <a:lnSpc>
                <a:spcPct val="90000"/>
              </a:lnSpc>
              <a:spcBef>
                <a:spcPts val="0"/>
              </a:spcBef>
              <a:spcAft>
                <a:spcPts val="0"/>
              </a:spcAft>
              <a:buSzPts val="2000"/>
              <a:buChar char="•"/>
            </a:pPr>
            <a:r>
              <a:rPr lang="en-US"/>
              <a:t>ESEA</a:t>
            </a:r>
            <a:endParaRPr/>
          </a:p>
          <a:p>
            <a:pPr marL="914400" marR="0" lvl="1" indent="-355600" algn="l" rtl="0">
              <a:lnSpc>
                <a:spcPct val="90000"/>
              </a:lnSpc>
              <a:spcBef>
                <a:spcPts val="0"/>
              </a:spcBef>
              <a:spcAft>
                <a:spcPts val="0"/>
              </a:spcAft>
              <a:buSzPts val="2000"/>
              <a:buChar char="•"/>
            </a:pPr>
            <a:r>
              <a:rPr lang="en-US"/>
              <a:t>READ</a:t>
            </a:r>
            <a:endParaRPr/>
          </a:p>
          <a:p>
            <a:pPr marL="914400" marR="0" lvl="1" indent="-355600" algn="l" rtl="0">
              <a:lnSpc>
                <a:spcPct val="90000"/>
              </a:lnSpc>
              <a:spcBef>
                <a:spcPts val="0"/>
              </a:spcBef>
              <a:spcAft>
                <a:spcPts val="0"/>
              </a:spcAft>
              <a:buSzPts val="2000"/>
              <a:buChar char="•"/>
            </a:pPr>
            <a:r>
              <a:rPr lang="en-US"/>
              <a:t>Should be broken out by grant award code</a:t>
            </a:r>
            <a:endParaRPr/>
          </a:p>
          <a:p>
            <a:pPr marL="914400" marR="0" lvl="1" indent="-355600" algn="l" rtl="0">
              <a:lnSpc>
                <a:spcPct val="90000"/>
              </a:lnSpc>
              <a:spcBef>
                <a:spcPts val="0"/>
              </a:spcBef>
              <a:spcAft>
                <a:spcPts val="0"/>
              </a:spcAft>
              <a:buSzPts val="2000"/>
              <a:buChar char="•"/>
            </a:pPr>
            <a:r>
              <a:rPr lang="en-US"/>
              <a:t>This may include subledgers (e.g., payroll) to provide sufficient detail</a:t>
            </a:r>
            <a:endParaRPr/>
          </a:p>
          <a:p>
            <a:pPr marL="0" marR="0" lvl="0" indent="0" algn="l" rtl="0">
              <a:lnSpc>
                <a:spcPct val="90000"/>
              </a:lnSpc>
              <a:spcBef>
                <a:spcPts val="1000"/>
              </a:spcBef>
              <a:spcAft>
                <a:spcPts val="0"/>
              </a:spcAft>
              <a:buNone/>
            </a:pPr>
            <a:endParaRPr/>
          </a:p>
          <a:p>
            <a:pPr marL="457200" marR="0" lvl="0" indent="-381000" algn="l" rtl="0">
              <a:lnSpc>
                <a:spcPct val="90000"/>
              </a:lnSpc>
              <a:spcBef>
                <a:spcPts val="1000"/>
              </a:spcBef>
              <a:spcAft>
                <a:spcPts val="0"/>
              </a:spcAft>
              <a:buSzPts val="2400"/>
              <a:buChar char="•"/>
            </a:pPr>
            <a:r>
              <a:rPr lang="en-US"/>
              <a:t>Complete, documented process</a:t>
            </a:r>
            <a:endParaRPr/>
          </a:p>
          <a:p>
            <a:pPr marL="914400" marR="0" lvl="1" indent="-355600" algn="l" rtl="0">
              <a:lnSpc>
                <a:spcPct val="90000"/>
              </a:lnSpc>
              <a:spcBef>
                <a:spcPts val="0"/>
              </a:spcBef>
              <a:spcAft>
                <a:spcPts val="0"/>
              </a:spcAft>
              <a:buSzPts val="2000"/>
              <a:buChar char="•"/>
            </a:pPr>
            <a:r>
              <a:rPr lang="en-US"/>
              <a:t>Process from A to Z - always more than just CASB Board policies</a:t>
            </a:r>
            <a:endParaRPr/>
          </a:p>
          <a:p>
            <a:pPr marL="914400" marR="0" lvl="1" indent="-355600" algn="l" rtl="0">
              <a:lnSpc>
                <a:spcPct val="90000"/>
              </a:lnSpc>
              <a:spcBef>
                <a:spcPts val="0"/>
              </a:spcBef>
              <a:spcAft>
                <a:spcPts val="0"/>
              </a:spcAft>
              <a:buSzPts val="2000"/>
              <a:buChar char="•"/>
            </a:pPr>
            <a:r>
              <a:rPr lang="en-US"/>
              <a:t>If process is not already documented, provide a brief narrative</a:t>
            </a:r>
            <a:endParaRPr/>
          </a:p>
          <a:p>
            <a:pPr marL="0" lvl="0" indent="0" algn="l" rtl="0">
              <a:spcBef>
                <a:spcPts val="1000"/>
              </a:spcBef>
              <a:spcAft>
                <a:spcPts val="0"/>
              </a:spcAft>
              <a:buNone/>
            </a:pPr>
            <a:endParaRPr sz="2400"/>
          </a:p>
        </p:txBody>
      </p:sp>
      <p:sp>
        <p:nvSpPr>
          <p:cNvPr id="149" name="Google Shape;149;p2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613175" y="111725"/>
            <a:ext cx="7763700" cy="1007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endParaRPr sz="28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latin typeface="Calibri"/>
                <a:ea typeface="Calibri"/>
                <a:cs typeface="Calibri"/>
                <a:sym typeface="Calibri"/>
              </a:rPr>
              <a:t>Fiscal Monitoring Questionnaire - Overview</a:t>
            </a:r>
            <a:endParaRPr sz="2800">
              <a:latin typeface="Calibri"/>
              <a:ea typeface="Calibri"/>
              <a:cs typeface="Calibri"/>
              <a:sym typeface="Calibri"/>
            </a:endParaRPr>
          </a:p>
        </p:txBody>
      </p:sp>
      <p:sp>
        <p:nvSpPr>
          <p:cNvPr id="156" name="Google Shape;156;p23"/>
          <p:cNvSpPr txBox="1">
            <a:spLocks noGrp="1"/>
          </p:cNvSpPr>
          <p:nvPr>
            <p:ph type="body" idx="1"/>
          </p:nvPr>
        </p:nvSpPr>
        <p:spPr>
          <a:xfrm>
            <a:off x="396200" y="1462925"/>
            <a:ext cx="8565300" cy="5140500"/>
          </a:xfrm>
          <a:prstGeom prst="rect">
            <a:avLst/>
          </a:prstGeom>
          <a:noFill/>
          <a:ln>
            <a:noFill/>
          </a:ln>
        </p:spPr>
        <p:txBody>
          <a:bodyPr spcFirstLastPara="1" wrap="square" lIns="0" tIns="0" rIns="0" bIns="45700" anchor="t" anchorCtr="0">
            <a:normAutofit/>
          </a:bodyPr>
          <a:lstStyle/>
          <a:p>
            <a:pPr marL="0" marR="0" lvl="0" indent="0" algn="l" rtl="0">
              <a:lnSpc>
                <a:spcPct val="90000"/>
              </a:lnSpc>
              <a:spcBef>
                <a:spcPts val="0"/>
              </a:spcBef>
              <a:spcAft>
                <a:spcPts val="0"/>
              </a:spcAft>
              <a:buNone/>
            </a:pPr>
            <a:r>
              <a:rPr lang="en-US" sz="2350" u="sng"/>
              <a:t>2023/2024 Fiscal Monitoring Questionnaire (FMQ)</a:t>
            </a:r>
            <a:endParaRPr sz="2350" u="sng"/>
          </a:p>
          <a:p>
            <a:pPr marL="457200" marR="0" lvl="0" indent="-377825" algn="l" rtl="0">
              <a:lnSpc>
                <a:spcPct val="90000"/>
              </a:lnSpc>
              <a:spcBef>
                <a:spcPts val="1000"/>
              </a:spcBef>
              <a:spcAft>
                <a:spcPts val="0"/>
              </a:spcAft>
              <a:buSzPts val="2350"/>
              <a:buChar char="•"/>
            </a:pPr>
            <a:r>
              <a:rPr lang="en-US" sz="2350"/>
              <a:t>Completed </a:t>
            </a:r>
            <a:r>
              <a:rPr lang="en-US" sz="2350" u="sng">
                <a:solidFill>
                  <a:schemeClr val="hlink"/>
                </a:solidFill>
                <a:hlinkClick r:id="rId3"/>
              </a:rPr>
              <a:t>FMQ</a:t>
            </a:r>
            <a:r>
              <a:rPr lang="en-US" sz="2350"/>
              <a:t> expedites the process for everyone</a:t>
            </a:r>
            <a:endParaRPr sz="2350"/>
          </a:p>
          <a:p>
            <a:pPr marL="914400" marR="0" lvl="0" indent="-377825" algn="l" rtl="0">
              <a:lnSpc>
                <a:spcPct val="90000"/>
              </a:lnSpc>
              <a:spcBef>
                <a:spcPts val="1000"/>
              </a:spcBef>
              <a:spcAft>
                <a:spcPts val="0"/>
              </a:spcAft>
              <a:buSzPts val="2350"/>
              <a:buChar char="•"/>
            </a:pPr>
            <a:r>
              <a:rPr lang="en-US" sz="2350"/>
              <a:t>LEA answers used as a guide during the monitoring engagement</a:t>
            </a:r>
            <a:endParaRPr sz="2350"/>
          </a:p>
          <a:p>
            <a:pPr marL="914400" marR="0" lvl="0" indent="-377825" algn="l" rtl="0">
              <a:lnSpc>
                <a:spcPct val="90000"/>
              </a:lnSpc>
              <a:spcBef>
                <a:spcPts val="1000"/>
              </a:spcBef>
              <a:spcAft>
                <a:spcPts val="0"/>
              </a:spcAft>
              <a:buSzPts val="2350"/>
              <a:buChar char="•"/>
            </a:pPr>
            <a:r>
              <a:rPr lang="en-US" sz="2350"/>
              <a:t>Helps the Fiscal Team identify opportunities for additional technical assistance </a:t>
            </a:r>
            <a:endParaRPr sz="2350"/>
          </a:p>
          <a:p>
            <a:pPr marL="457200" marR="0" lvl="0" indent="-377825" algn="l" rtl="0">
              <a:lnSpc>
                <a:spcPct val="90000"/>
              </a:lnSpc>
              <a:spcBef>
                <a:spcPts val="1000"/>
              </a:spcBef>
              <a:spcAft>
                <a:spcPts val="0"/>
              </a:spcAft>
              <a:buSzPts val="2350"/>
              <a:buChar char="•"/>
            </a:pPr>
            <a:r>
              <a:rPr lang="en-US" sz="2350"/>
              <a:t>See the link above or on the Initial Documentation Request slide below</a:t>
            </a:r>
            <a:endParaRPr sz="2350"/>
          </a:p>
          <a:p>
            <a:pPr marL="457200" marR="0" lvl="0" indent="-377825" algn="l" rtl="0">
              <a:lnSpc>
                <a:spcPct val="90000"/>
              </a:lnSpc>
              <a:spcBef>
                <a:spcPts val="1000"/>
              </a:spcBef>
              <a:spcAft>
                <a:spcPts val="0"/>
              </a:spcAft>
              <a:buSzPts val="2350"/>
              <a:buChar char="•"/>
            </a:pPr>
            <a:r>
              <a:rPr lang="en-US" sz="2350"/>
              <a:t>Composed of six main sections - General, Time and Effort, Procurement, Capital Property and Equipment, Construction, and LEA Contacts and Certification</a:t>
            </a:r>
            <a:endParaRPr sz="2350"/>
          </a:p>
          <a:p>
            <a:pPr marL="0" lvl="0" indent="0" algn="l" rtl="0">
              <a:spcBef>
                <a:spcPts val="1000"/>
              </a:spcBef>
              <a:spcAft>
                <a:spcPts val="0"/>
              </a:spcAft>
              <a:buNone/>
            </a:pPr>
            <a:endParaRPr sz="2350"/>
          </a:p>
          <a:p>
            <a:pPr marL="0" marR="0" lvl="0" indent="0" algn="l" rtl="0">
              <a:lnSpc>
                <a:spcPct val="90000"/>
              </a:lnSpc>
              <a:spcBef>
                <a:spcPts val="1000"/>
              </a:spcBef>
              <a:spcAft>
                <a:spcPts val="0"/>
              </a:spcAft>
              <a:buNone/>
            </a:pPr>
            <a:endParaRPr sz="2350"/>
          </a:p>
        </p:txBody>
      </p:sp>
      <p:sp>
        <p:nvSpPr>
          <p:cNvPr id="157" name="Google Shape;157;p2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2922</Words>
  <Application>Microsoft Office PowerPoint</Application>
  <PresentationFormat>On-screen Show (4:3)</PresentationFormat>
  <Paragraphs>363</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Tier II/III Fiscal Monitoring Process  October 11, 19 and 25, 2023 </vt:lpstr>
      <vt:lpstr>Agenda</vt:lpstr>
      <vt:lpstr>Overview - Why Must We Monitor?</vt:lpstr>
      <vt:lpstr>Overview - What Are We Reviewing?</vt:lpstr>
      <vt:lpstr>Overview - How Will We Communicate?</vt:lpstr>
      <vt:lpstr>Overview - Outline of the Process</vt:lpstr>
      <vt:lpstr>Syncplicity - Where to Submit</vt:lpstr>
      <vt:lpstr>Initial Documentation Request</vt:lpstr>
      <vt:lpstr> Fiscal Monitoring Questionnaire - Overview</vt:lpstr>
      <vt:lpstr> Fiscal Monitoring Questionnaire - Save a Copy</vt:lpstr>
      <vt:lpstr> Fiscal Monitoring Questionnaire - General</vt:lpstr>
      <vt:lpstr> Fiscal Monitoring Questionnaire - Time and Effort</vt:lpstr>
      <vt:lpstr> Fiscal Monitoring Questionnaire - Procurement</vt:lpstr>
      <vt:lpstr> Fiscal Monitoring Questionnaire - Capital Property and Equipment</vt:lpstr>
      <vt:lpstr> Fiscal Monitoring Questionnaire - Construction</vt:lpstr>
      <vt:lpstr> Fiscal Monitoring Questionnaire - LEA Contacts and Certification</vt:lpstr>
      <vt:lpstr>Documented Processes - What Does That Mean?</vt:lpstr>
      <vt:lpstr>Documented Processes - So What Should We Submit?</vt:lpstr>
      <vt:lpstr>Detailed General Ledger vs Summary - What Actually Happened?</vt:lpstr>
      <vt:lpstr>How Does CDE Review My Docs? - Budget to Actual</vt:lpstr>
      <vt:lpstr>Lessons Learned - Budget to Actual</vt:lpstr>
      <vt:lpstr>How Does CDE Review My Docs? - Time and Effort</vt:lpstr>
      <vt:lpstr>Lessons Learned - Time and Effort</vt:lpstr>
      <vt:lpstr>How Does CDE Review My Docs? - Procurement</vt:lpstr>
      <vt:lpstr>Lessons Learned - Procurement</vt:lpstr>
      <vt:lpstr>How Does CDE Review My Docs? - Capital Property &amp; Equipment</vt:lpstr>
      <vt:lpstr>Lessons Learned - Capital Property and Equipment</vt:lpstr>
      <vt:lpstr>How and Why Does CDE Review My Docs? - Construction</vt:lpstr>
      <vt:lpstr>Lessons Learned - Construction</vt:lpstr>
      <vt:lpstr>Resources:</vt:lpstr>
      <vt:lpstr>CDE Fiscal Monitoring Contacts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II/III Fiscal Monitoring Process  October 25, 2023 </dc:title>
  <dc:creator>Parsley, Bill</dc:creator>
  <cp:lastModifiedBy>Parsley, Bill</cp:lastModifiedBy>
  <cp:revision>2</cp:revision>
  <dcterms:modified xsi:type="dcterms:W3CDTF">2023-10-30T18:52:43Z</dcterms:modified>
</cp:coreProperties>
</file>