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11"/>
  </p:notesMasterIdLst>
  <p:sldIdLst>
    <p:sldId id="267" r:id="rId2"/>
    <p:sldId id="258" r:id="rId3"/>
    <p:sldId id="257" r:id="rId4"/>
    <p:sldId id="259" r:id="rId5"/>
    <p:sldId id="266" r:id="rId6"/>
    <p:sldId id="262" r:id="rId7"/>
    <p:sldId id="268" r:id="rId8"/>
    <p:sldId id="269" r:id="rId9"/>
    <p:sldId id="270"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mbria" pitchFamily="18" charset="0"/>
        <a:ea typeface="+mn-ea"/>
        <a:cs typeface="+mn-cs"/>
      </a:defRPr>
    </a:lvl1pPr>
    <a:lvl2pPr marL="457200" algn="l" rtl="0" fontAlgn="base">
      <a:spcBef>
        <a:spcPct val="0"/>
      </a:spcBef>
      <a:spcAft>
        <a:spcPct val="0"/>
      </a:spcAft>
      <a:defRPr kern="1200">
        <a:solidFill>
          <a:schemeClr val="tx1"/>
        </a:solidFill>
        <a:latin typeface="Cambria" pitchFamily="18" charset="0"/>
        <a:ea typeface="+mn-ea"/>
        <a:cs typeface="+mn-cs"/>
      </a:defRPr>
    </a:lvl2pPr>
    <a:lvl3pPr marL="914400" algn="l" rtl="0" fontAlgn="base">
      <a:spcBef>
        <a:spcPct val="0"/>
      </a:spcBef>
      <a:spcAft>
        <a:spcPct val="0"/>
      </a:spcAft>
      <a:defRPr kern="1200">
        <a:solidFill>
          <a:schemeClr val="tx1"/>
        </a:solidFill>
        <a:latin typeface="Cambria" pitchFamily="18" charset="0"/>
        <a:ea typeface="+mn-ea"/>
        <a:cs typeface="+mn-cs"/>
      </a:defRPr>
    </a:lvl3pPr>
    <a:lvl4pPr marL="1371600" algn="l" rtl="0" fontAlgn="base">
      <a:spcBef>
        <a:spcPct val="0"/>
      </a:spcBef>
      <a:spcAft>
        <a:spcPct val="0"/>
      </a:spcAft>
      <a:defRPr kern="1200">
        <a:solidFill>
          <a:schemeClr val="tx1"/>
        </a:solidFill>
        <a:latin typeface="Cambria" pitchFamily="18" charset="0"/>
        <a:ea typeface="+mn-ea"/>
        <a:cs typeface="+mn-cs"/>
      </a:defRPr>
    </a:lvl4pPr>
    <a:lvl5pPr marL="1828800" algn="l" rtl="0" fontAlgn="base">
      <a:spcBef>
        <a:spcPct val="0"/>
      </a:spcBef>
      <a:spcAft>
        <a:spcPct val="0"/>
      </a:spcAft>
      <a:defRPr kern="1200">
        <a:solidFill>
          <a:schemeClr val="tx1"/>
        </a:solidFill>
        <a:latin typeface="Cambria" pitchFamily="18" charset="0"/>
        <a:ea typeface="+mn-ea"/>
        <a:cs typeface="+mn-cs"/>
      </a:defRPr>
    </a:lvl5pPr>
    <a:lvl6pPr marL="2286000" algn="l" defTabSz="914400" rtl="0" eaLnBrk="1" latinLnBrk="0" hangingPunct="1">
      <a:defRPr kern="1200">
        <a:solidFill>
          <a:schemeClr val="tx1"/>
        </a:solidFill>
        <a:latin typeface="Cambria" pitchFamily="18" charset="0"/>
        <a:ea typeface="+mn-ea"/>
        <a:cs typeface="+mn-cs"/>
      </a:defRPr>
    </a:lvl6pPr>
    <a:lvl7pPr marL="2743200" algn="l" defTabSz="914400" rtl="0" eaLnBrk="1" latinLnBrk="0" hangingPunct="1">
      <a:defRPr kern="1200">
        <a:solidFill>
          <a:schemeClr val="tx1"/>
        </a:solidFill>
        <a:latin typeface="Cambria" pitchFamily="18" charset="0"/>
        <a:ea typeface="+mn-ea"/>
        <a:cs typeface="+mn-cs"/>
      </a:defRPr>
    </a:lvl7pPr>
    <a:lvl8pPr marL="3200400" algn="l" defTabSz="914400" rtl="0" eaLnBrk="1" latinLnBrk="0" hangingPunct="1">
      <a:defRPr kern="1200">
        <a:solidFill>
          <a:schemeClr val="tx1"/>
        </a:solidFill>
        <a:latin typeface="Cambria" pitchFamily="18" charset="0"/>
        <a:ea typeface="+mn-ea"/>
        <a:cs typeface="+mn-cs"/>
      </a:defRPr>
    </a:lvl8pPr>
    <a:lvl9pPr marL="3657600" algn="l" defTabSz="914400" rtl="0" eaLnBrk="1" latinLnBrk="0" hangingPunct="1">
      <a:defRPr kern="1200">
        <a:solidFill>
          <a:schemeClr val="tx1"/>
        </a:solidFill>
        <a:latin typeface="Cambria"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 Lortie" initials="kl" lastIdx="4" clrIdx="0"/>
  <p:cmAuthor id="1" name="Troy Bernberg" initials="TD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7" autoAdjust="0"/>
  </p:normalViewPr>
  <p:slideViewPr>
    <p:cSldViewPr>
      <p:cViewPr varScale="1">
        <p:scale>
          <a:sx n="107" d="100"/>
          <a:sy n="107" d="100"/>
        </p:scale>
        <p:origin x="-9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6162BAE-FCF3-4F0D-8A71-6BEBA6DE54B0}" type="slidenum">
              <a:rPr lang="en-US"/>
              <a:pPr>
                <a:defRPr/>
              </a:pPr>
              <a:t>‹#›</a:t>
            </a:fld>
            <a:endParaRPr lang="en-US"/>
          </a:p>
        </p:txBody>
      </p:sp>
    </p:spTree>
    <p:extLst>
      <p:ext uri="{BB962C8B-B14F-4D97-AF65-F5344CB8AC3E}">
        <p14:creationId xmlns:p14="http://schemas.microsoft.com/office/powerpoint/2010/main" val="3194838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A827EB5-BE40-4A8F-9671-181CD7B8A328}" type="slidenum">
              <a:rPr lang="en-US" smtClean="0"/>
              <a:pPr/>
              <a:t>5</a:t>
            </a:fld>
            <a:endParaRPr lang="en-US" smtClean="0"/>
          </a:p>
        </p:txBody>
      </p:sp>
      <p:sp>
        <p:nvSpPr>
          <p:cNvPr id="19459" name="Slide Image Placeholder 1"/>
          <p:cNvSpPr>
            <a:spLocks noGrp="1" noRot="1" noChangeAspect="1" noTextEdit="1"/>
          </p:cNvSpPr>
          <p:nvPr>
            <p:ph type="sldImg"/>
          </p:nvPr>
        </p:nvSpPr>
        <p:spPr>
          <a:xfrm>
            <a:off x="1143000" y="687388"/>
            <a:ext cx="4572000" cy="3429000"/>
          </a:xfrm>
          <a:ln/>
        </p:spPr>
      </p:sp>
      <p:sp>
        <p:nvSpPr>
          <p:cNvPr id="19460" name="Notes Placeholder 2"/>
          <p:cNvSpPr>
            <a:spLocks noGrp="1"/>
          </p:cNvSpPr>
          <p:nvPr>
            <p:ph type="body" idx="1"/>
          </p:nvPr>
        </p:nvSpPr>
        <p:spPr>
          <a:xfrm>
            <a:off x="685800" y="4343400"/>
            <a:ext cx="5486400" cy="4113213"/>
          </a:xfrm>
          <a:noFill/>
          <a:ln/>
        </p:spPr>
        <p:txBody>
          <a:bodyPr/>
          <a:lstStyle/>
          <a:p>
            <a:pPr eaLnBrk="1" hangingPunct="1">
              <a:spcBef>
                <a:spcPct val="0"/>
              </a:spcBef>
            </a:pPr>
            <a:r>
              <a:rPr lang="en-US" smtClean="0"/>
              <a:t>QZAB WA allocations:</a:t>
            </a:r>
          </a:p>
          <a:p>
            <a:pPr eaLnBrk="1" hangingPunct="1">
              <a:spcBef>
                <a:spcPct val="0"/>
              </a:spcBef>
            </a:pPr>
            <a:r>
              <a:rPr lang="en-US" smtClean="0"/>
              <a:t>2008 - $7.3M</a:t>
            </a:r>
          </a:p>
          <a:p>
            <a:pPr eaLnBrk="1" hangingPunct="1">
              <a:spcBef>
                <a:spcPct val="0"/>
              </a:spcBef>
            </a:pPr>
            <a:r>
              <a:rPr lang="en-US" smtClean="0"/>
              <a:t>2009 - $25.4M</a:t>
            </a:r>
          </a:p>
          <a:p>
            <a:pPr eaLnBrk="1" hangingPunct="1">
              <a:spcBef>
                <a:spcPct val="0"/>
              </a:spcBef>
            </a:pPr>
            <a:r>
              <a:rPr lang="en-US" smtClean="0"/>
              <a:t>Total - $32.65M</a:t>
            </a:r>
          </a:p>
        </p:txBody>
      </p:sp>
      <p:sp>
        <p:nvSpPr>
          <p:cNvPr id="1946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1A1FF5F-DFCD-46C2-8093-39070A3990D8}" type="slidenum">
              <a:rPr lang="en-US" sz="1200">
                <a:latin typeface="Arial" charset="0"/>
              </a:rPr>
              <a:pPr algn="r"/>
              <a:t>5</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1">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3" name="Text Placeholder 2"/>
          <p:cNvSpPr>
            <a:spLocks noGrp="1"/>
          </p:cNvSpPr>
          <p:nvPr>
            <p:ph type="body" sz="quarter" idx="10" hasCustomPrompt="1"/>
          </p:nvPr>
        </p:nvSpPr>
        <p:spPr>
          <a:xfrm>
            <a:off x="381000" y="6018213"/>
            <a:ext cx="4110038" cy="407987"/>
          </a:xfrm>
        </p:spPr>
        <p:txBody>
          <a:bodyPr/>
          <a:lstStyle>
            <a:lvl1pPr marL="45720" indent="0">
              <a:buFontTx/>
              <a:buNone/>
              <a:defRPr sz="1600" b="0" spc="0">
                <a:solidFill>
                  <a:schemeClr val="accent6">
                    <a:lumMod val="50000"/>
                  </a:schemeClr>
                </a:solidFill>
              </a:defRPr>
            </a:lvl1pPr>
          </a:lstStyle>
          <a:p>
            <a:pPr lvl="0"/>
            <a:r>
              <a:rPr lang="en-US" dirty="0" smtClean="0"/>
              <a:t>Month Day Year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pic>
        <p:nvPicPr>
          <p:cNvPr id="13" name="Picture 12"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ontent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1" spc="0">
                <a:solidFill>
                  <a:schemeClr val="accent6">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smtClean="0"/>
              <a:t>Click to edit Master title style</a:t>
            </a:r>
            <a:endParaRPr lang="en-US" dirty="0"/>
          </a:p>
        </p:txBody>
      </p:sp>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smtClean="0"/>
              <a:t>Click to edit Master title style</a:t>
            </a:r>
            <a:endParaRPr lang="en-US" dirty="0"/>
          </a:p>
        </p:txBody>
      </p:sp>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icture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idx="1"/>
          </p:nvPr>
        </p:nvSpPr>
        <p:spPr>
          <a:xfrm>
            <a:off x="2213286" y="304800"/>
            <a:ext cx="6625914" cy="587248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pic>
        <p:nvPicPr>
          <p:cNvPr id="9" name="Picture 8"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chemeClr val="accent6">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chemeClr val="accent6">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lvl1pPr>
              <a:defRPr>
                <a:latin typeface="Book Antiqua"/>
                <a:cs typeface="Book Antiqua"/>
              </a:defRPr>
            </a:lvl1pPr>
          </a:lstStyle>
          <a:p>
            <a:r>
              <a:rPr lang="en-US"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lumMod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5" name="Picture 4" descr="CDE LOGO TEST.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4" name="Picture 3"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smtClean="0"/>
              <a:t>Click to edit Master title style</a:t>
            </a:r>
            <a:endParaRPr lang="en-US" dirty="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pPr>
              <a:defRPr/>
            </a:pPr>
            <a:endParaRPr lang="en-US"/>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1" spc="0">
                <a:solidFill>
                  <a:srgbClr val="45454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3" name="Picture 12" descr="CDE LOGO TEST.png"/>
          <p:cNvPicPr>
            <a:picLocks noChangeAspect="1"/>
          </p:cNvPicPr>
          <p:nvPr/>
        </p:nvPicPr>
        <p:blipFill>
          <a:blip r:embed="rId16"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txStyles>
    <p:titleStyle>
      <a:lvl1pPr algn="ctr" defTabSz="914400" rtl="0" eaLnBrk="1" latinLnBrk="0" hangingPunct="1">
        <a:spcBef>
          <a:spcPct val="0"/>
        </a:spcBef>
        <a:buNone/>
        <a:defRPr sz="3600" kern="1200" cap="none" spc="200" baseline="0">
          <a:ln>
            <a:noFill/>
          </a:ln>
          <a:solidFill>
            <a:schemeClr val="bg1"/>
          </a:solidFill>
          <a:effectLst/>
          <a:latin typeface="Palatino Linotype"/>
          <a:ea typeface="+mj-ea"/>
          <a:cs typeface="Palatino Linotype"/>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chemeClr val="accent6">
              <a:lumMod val="50000"/>
            </a:schemeClr>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chemeClr val="accent6">
              <a:lumMod val="50000"/>
            </a:schemeClr>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chemeClr val="accent6">
              <a:lumMod val="50000"/>
            </a:schemeClr>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chemeClr val="accent6">
              <a:lumMod val="50000"/>
            </a:schemeClr>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chemeClr val="accent6">
              <a:lumMod val="50000"/>
            </a:schemeClr>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reasurydirect.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de.state.co.us/cdefinance/CapConstQZAB.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de.state.co.us/sites/default/files/CC-11QZABApplication_0.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cdefinance/CapConstQZAB.htm" TargetMode="External"/><Relationship Id="rId2" Type="http://schemas.openxmlformats.org/officeDocument/2006/relationships/hyperlink" Target="mailto:Newell_S@cde.state.co.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80999" y="1871471"/>
            <a:ext cx="8407893" cy="4681729"/>
          </a:xfrm>
        </p:spPr>
        <p:txBody>
          <a:bodyPr/>
          <a:lstStyle/>
          <a:p>
            <a:pPr algn="just" eaLnBrk="1" hangingPunct="1">
              <a:spcBef>
                <a:spcPts val="600"/>
              </a:spcBef>
              <a:buFontTx/>
              <a:buNone/>
            </a:pPr>
            <a:r>
              <a:rPr lang="en-US" sz="2200" b="0" dirty="0" err="1" smtClean="0"/>
              <a:t>QZABs</a:t>
            </a:r>
            <a:r>
              <a:rPr lang="en-US" sz="2200" b="0" dirty="0" smtClean="0"/>
              <a:t> were instated under the 1997 Tax Payer Relief Act to encourage a public-private partnership among schools and the business community and provide low or no interest financing to schools in order to improve education in “at risk” schools.</a:t>
            </a:r>
          </a:p>
          <a:p>
            <a:pPr algn="just" eaLnBrk="1" hangingPunct="1">
              <a:spcBef>
                <a:spcPts val="600"/>
              </a:spcBef>
              <a:buFontTx/>
              <a:buNone/>
            </a:pPr>
            <a:endParaRPr lang="en-US" sz="2200" b="0" dirty="0" smtClean="0"/>
          </a:p>
          <a:p>
            <a:pPr algn="just" eaLnBrk="1" hangingPunct="1">
              <a:spcBef>
                <a:spcPts val="600"/>
              </a:spcBef>
              <a:buFontTx/>
              <a:buNone/>
            </a:pPr>
            <a:r>
              <a:rPr lang="en-US" sz="2200" b="0" dirty="0" err="1" smtClean="0"/>
              <a:t>QZABs</a:t>
            </a:r>
            <a:r>
              <a:rPr lang="en-US" sz="2200" b="0" dirty="0" smtClean="0"/>
              <a:t> were extended through 2011 by the Tax Extenders and Alternative Minimum Tax Relief Act of 2008 and the American Recovery and Reinvestment Act of 2009.</a:t>
            </a:r>
          </a:p>
          <a:p>
            <a:pPr algn="just" eaLnBrk="1" hangingPunct="1">
              <a:spcBef>
                <a:spcPts val="600"/>
              </a:spcBef>
              <a:buFontTx/>
              <a:buNone/>
            </a:pPr>
            <a:r>
              <a:rPr lang="en-US" sz="2200" b="0" dirty="0" smtClean="0"/>
              <a:t>	</a:t>
            </a:r>
            <a:endParaRPr lang="en-US" sz="2200" b="0" dirty="0" smtClean="0"/>
          </a:p>
          <a:p>
            <a:pPr algn="just" eaLnBrk="1" hangingPunct="1">
              <a:spcBef>
                <a:spcPts val="600"/>
              </a:spcBef>
              <a:buFontTx/>
              <a:buNone/>
            </a:pPr>
            <a:r>
              <a:rPr lang="en-US" sz="2200" b="0" dirty="0" smtClean="0"/>
              <a:t>Allocations available:</a:t>
            </a:r>
          </a:p>
          <a:p>
            <a:pPr algn="just" eaLnBrk="1" hangingPunct="1">
              <a:spcBef>
                <a:spcPts val="600"/>
              </a:spcBef>
              <a:buFontTx/>
              <a:buNone/>
            </a:pPr>
            <a:r>
              <a:rPr lang="en-US" sz="2200" b="0" dirty="0"/>
              <a:t>	</a:t>
            </a:r>
            <a:r>
              <a:rPr lang="en-US" sz="2200" b="0" dirty="0" smtClean="0"/>
              <a:t>CY2011 - $5,527,000 / </a:t>
            </a:r>
            <a:r>
              <a:rPr lang="en-US" sz="2200" b="0" dirty="0" smtClean="0"/>
              <a:t>CY2012 - $5,326,000 / </a:t>
            </a:r>
            <a:r>
              <a:rPr lang="en-US" sz="2200" b="0" dirty="0" smtClean="0"/>
              <a:t>CY2013 </a:t>
            </a:r>
            <a:r>
              <a:rPr lang="en-US" sz="2200" b="0" dirty="0"/>
              <a:t>- $5,326,000</a:t>
            </a:r>
            <a:endParaRPr lang="en-US" sz="2200" b="0" dirty="0" smtClean="0"/>
          </a:p>
        </p:txBody>
      </p:sp>
      <p:sp>
        <p:nvSpPr>
          <p:cNvPr id="2050" name="Rectangle 2"/>
          <p:cNvSpPr>
            <a:spLocks noGrp="1" noChangeArrowheads="1"/>
          </p:cNvSpPr>
          <p:nvPr>
            <p:ph type="title"/>
          </p:nvPr>
        </p:nvSpPr>
        <p:spPr>
          <a:xfrm>
            <a:off x="0" y="253536"/>
            <a:ext cx="9144000" cy="1143000"/>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Qualified Zone Academy Bonds (QZABs): </a:t>
            </a:r>
            <a:br>
              <a:rPr lang="en-US" sz="3200" b="1" dirty="0" smtClean="0">
                <a:solidFill>
                  <a:schemeClr val="bg2">
                    <a:lumMod val="60000"/>
                    <a:lumOff val="40000"/>
                  </a:schemeClr>
                </a:solidFill>
                <a:latin typeface="Palatino Linotype" panose="02040502050505030304" pitchFamily="18" charset="0"/>
              </a:rPr>
            </a:br>
            <a:r>
              <a:rPr lang="en-US" sz="3200" b="1" dirty="0" smtClean="0">
                <a:solidFill>
                  <a:schemeClr val="bg2">
                    <a:lumMod val="60000"/>
                    <a:lumOff val="40000"/>
                  </a:schemeClr>
                </a:solidFill>
                <a:latin typeface="Palatino Linotype" panose="02040502050505030304" pitchFamily="18" charset="0"/>
              </a:rPr>
              <a:t>An Introduction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04800" y="1798637"/>
            <a:ext cx="8534400" cy="4906963"/>
          </a:xfrm>
        </p:spPr>
        <p:txBody>
          <a:bodyPr anchor="b">
            <a:normAutofit lnSpcReduction="10000"/>
            <a:scene3d>
              <a:camera prst="orthographicFront"/>
              <a:lightRig rig="soft" dir="t">
                <a:rot lat="0" lon="0" rev="2400000"/>
              </a:lightRig>
            </a:scene3d>
            <a:sp3d>
              <a:bevelT w="19050" h="12700"/>
            </a:sp3d>
          </a:bodyPr>
          <a:lstStyle/>
          <a:p>
            <a:pPr marL="0" indent="0" algn="just" eaLnBrk="1" fontAlgn="auto" hangingPunct="1">
              <a:lnSpc>
                <a:spcPct val="110000"/>
              </a:lnSpc>
              <a:spcBef>
                <a:spcPts val="600"/>
              </a:spcBef>
              <a:spcAft>
                <a:spcPts val="0"/>
              </a:spcAft>
              <a:buNone/>
              <a:defRPr/>
            </a:pPr>
            <a:r>
              <a:rPr lang="en-US" sz="1600" b="0" dirty="0" smtClean="0">
                <a:solidFill>
                  <a:schemeClr val="tx1">
                    <a:lumMod val="95000"/>
                  </a:schemeClr>
                </a:solidFill>
                <a:ea typeface="+mj-ea"/>
                <a:cs typeface="+mj-cs"/>
              </a:rPr>
              <a:t>Eligible public school (qualified zone academy) must be located either in an empowerment zone or an enterprise community, or have reasonable expectation that at least 35% of the students attending such school will be eligible for free or reduced cost lunches .</a:t>
            </a:r>
          </a:p>
          <a:p>
            <a:pPr marL="54864" algn="just" eaLnBrk="1" fontAlgn="auto" hangingPunct="1">
              <a:lnSpc>
                <a:spcPct val="110000"/>
              </a:lnSpc>
              <a:spcBef>
                <a:spcPts val="600"/>
              </a:spcBef>
              <a:spcAft>
                <a:spcPts val="0"/>
              </a:spcAft>
              <a:buFont typeface="Wingdings 2"/>
              <a:buNone/>
              <a:defRPr/>
            </a:pPr>
            <a:endParaRPr lang="en-US" sz="1600" b="0" dirty="0" smtClean="0">
              <a:solidFill>
                <a:schemeClr val="tx1">
                  <a:lumMod val="95000"/>
                </a:schemeClr>
              </a:solidFill>
              <a:ea typeface="+mj-ea"/>
              <a:cs typeface="+mj-cs"/>
            </a:endParaRPr>
          </a:p>
          <a:p>
            <a:pPr marL="0" indent="0" algn="just" eaLnBrk="1" fontAlgn="auto" hangingPunct="1">
              <a:lnSpc>
                <a:spcPct val="110000"/>
              </a:lnSpc>
              <a:spcBef>
                <a:spcPts val="600"/>
              </a:spcBef>
              <a:spcAft>
                <a:spcPts val="0"/>
              </a:spcAft>
              <a:buNone/>
              <a:defRPr/>
            </a:pPr>
            <a:r>
              <a:rPr lang="en-US" sz="1600" b="0" dirty="0" smtClean="0">
                <a:solidFill>
                  <a:schemeClr val="tx1">
                    <a:lumMod val="95000"/>
                  </a:schemeClr>
                </a:solidFill>
                <a:ea typeface="+mj-ea"/>
                <a:cs typeface="+mj-cs"/>
              </a:rPr>
              <a:t>100% of proceeds may be used to rehabilitate or repair certain eligible public schools.  May not be used to construct new public schools</a:t>
            </a:r>
            <a:r>
              <a:rPr lang="en-US" sz="1600" b="0" dirty="0" smtClean="0">
                <a:solidFill>
                  <a:schemeClr val="tx1">
                    <a:lumMod val="95000"/>
                  </a:schemeClr>
                </a:solidFill>
                <a:ea typeface="+mj-ea"/>
                <a:cs typeface="+mj-cs"/>
              </a:rPr>
              <a:t>. </a:t>
            </a:r>
          </a:p>
          <a:p>
            <a:pPr marL="0" indent="0" algn="just" eaLnBrk="1" fontAlgn="auto" hangingPunct="1">
              <a:lnSpc>
                <a:spcPct val="110000"/>
              </a:lnSpc>
              <a:spcBef>
                <a:spcPts val="600"/>
              </a:spcBef>
              <a:spcAft>
                <a:spcPts val="0"/>
              </a:spcAft>
              <a:buNone/>
              <a:defRPr/>
            </a:pPr>
            <a:endParaRPr lang="en-US" sz="1600" b="0" dirty="0" smtClean="0">
              <a:solidFill>
                <a:schemeClr val="tx1">
                  <a:lumMod val="95000"/>
                </a:schemeClr>
              </a:solidFill>
              <a:ea typeface="+mj-ea"/>
              <a:cs typeface="+mj-cs"/>
            </a:endParaRPr>
          </a:p>
          <a:p>
            <a:pPr marL="0" indent="0" algn="just" eaLnBrk="1" fontAlgn="auto" hangingPunct="1">
              <a:lnSpc>
                <a:spcPct val="110000"/>
              </a:lnSpc>
              <a:spcBef>
                <a:spcPts val="600"/>
              </a:spcBef>
              <a:spcAft>
                <a:spcPts val="0"/>
              </a:spcAft>
              <a:buNone/>
              <a:defRPr/>
            </a:pPr>
            <a:r>
              <a:rPr lang="en-US" sz="1600" b="0" dirty="0" smtClean="0">
                <a:solidFill>
                  <a:schemeClr val="tx1">
                    <a:lumMod val="95000"/>
                  </a:schemeClr>
                </a:solidFill>
                <a:ea typeface="+mj-ea"/>
                <a:cs typeface="+mj-cs"/>
              </a:rPr>
              <a:t>May be used for:</a:t>
            </a:r>
          </a:p>
          <a:p>
            <a:pPr marL="603250" lvl="2" indent="-146050" algn="just" eaLnBrk="1" fontAlgn="auto" hangingPunct="1">
              <a:lnSpc>
                <a:spcPct val="110000"/>
              </a:lnSpc>
              <a:spcBef>
                <a:spcPts val="600"/>
              </a:spcBef>
              <a:spcAft>
                <a:spcPts val="0"/>
              </a:spcAft>
              <a:buClr>
                <a:schemeClr val="accent3"/>
              </a:buClr>
              <a:buFont typeface="Wingdings 2"/>
              <a:buChar char=""/>
              <a:defRPr/>
            </a:pPr>
            <a:r>
              <a:rPr lang="en-US" sz="1600" dirty="0" smtClean="0">
                <a:solidFill>
                  <a:schemeClr val="tx1">
                    <a:lumMod val="95000"/>
                  </a:schemeClr>
                </a:solidFill>
                <a:ea typeface="+mj-ea"/>
                <a:cs typeface="+mj-cs"/>
              </a:rPr>
              <a:t>Renovating, repairing or rehabilitating school </a:t>
            </a:r>
            <a:r>
              <a:rPr lang="en-US" sz="1600" dirty="0" smtClean="0">
                <a:solidFill>
                  <a:schemeClr val="tx1">
                    <a:lumMod val="95000"/>
                  </a:schemeClr>
                </a:solidFill>
                <a:ea typeface="+mj-ea"/>
                <a:cs typeface="+mj-cs"/>
              </a:rPr>
              <a:t>facilities</a:t>
            </a:r>
            <a:endParaRPr lang="en-US" sz="1600" dirty="0" smtClean="0">
              <a:solidFill>
                <a:schemeClr val="tx1">
                  <a:lumMod val="95000"/>
                </a:schemeClr>
              </a:solidFill>
              <a:ea typeface="+mj-ea"/>
              <a:cs typeface="+mj-cs"/>
            </a:endParaRPr>
          </a:p>
          <a:p>
            <a:pPr marL="603250" lvl="4" indent="-146050" algn="just" eaLnBrk="1" fontAlgn="auto" hangingPunct="1">
              <a:lnSpc>
                <a:spcPct val="110000"/>
              </a:lnSpc>
              <a:spcBef>
                <a:spcPts val="600"/>
              </a:spcBef>
              <a:spcAft>
                <a:spcPts val="0"/>
              </a:spcAft>
              <a:buClr>
                <a:schemeClr val="accent3"/>
              </a:buClr>
              <a:buFont typeface="Wingdings 2"/>
              <a:buChar char=""/>
              <a:defRPr/>
            </a:pPr>
            <a:r>
              <a:rPr lang="en-US" sz="1600" dirty="0" smtClean="0">
                <a:solidFill>
                  <a:schemeClr val="tx1">
                    <a:lumMod val="95000"/>
                  </a:schemeClr>
                </a:solidFill>
                <a:ea typeface="+mj-ea"/>
                <a:cs typeface="+mj-cs"/>
              </a:rPr>
              <a:t>Equipment</a:t>
            </a:r>
          </a:p>
          <a:p>
            <a:pPr marL="603250" lvl="4" indent="-146050" algn="just" eaLnBrk="1" fontAlgn="auto" hangingPunct="1">
              <a:lnSpc>
                <a:spcPct val="110000"/>
              </a:lnSpc>
              <a:spcBef>
                <a:spcPts val="600"/>
              </a:spcBef>
              <a:spcAft>
                <a:spcPts val="0"/>
              </a:spcAft>
              <a:buClr>
                <a:schemeClr val="accent3"/>
              </a:buClr>
              <a:buFont typeface="Wingdings 2"/>
              <a:buChar char=""/>
              <a:defRPr/>
            </a:pPr>
            <a:r>
              <a:rPr lang="en-US" sz="1600" dirty="0" smtClean="0">
                <a:solidFill>
                  <a:schemeClr val="tx1">
                    <a:lumMod val="95000"/>
                  </a:schemeClr>
                </a:solidFill>
                <a:ea typeface="+mj-ea"/>
                <a:cs typeface="+mj-cs"/>
              </a:rPr>
              <a:t>Development of course materials</a:t>
            </a:r>
          </a:p>
          <a:p>
            <a:pPr marL="603250" lvl="4" indent="-146050" algn="just" eaLnBrk="1" fontAlgn="auto" hangingPunct="1">
              <a:lnSpc>
                <a:spcPct val="110000"/>
              </a:lnSpc>
              <a:spcBef>
                <a:spcPts val="600"/>
              </a:spcBef>
              <a:spcAft>
                <a:spcPts val="0"/>
              </a:spcAft>
              <a:buClr>
                <a:schemeClr val="accent3"/>
              </a:buClr>
              <a:buFont typeface="Wingdings 2"/>
              <a:buChar char=""/>
              <a:defRPr/>
            </a:pPr>
            <a:r>
              <a:rPr lang="en-US" sz="1600" dirty="0" smtClean="0">
                <a:solidFill>
                  <a:schemeClr val="tx1">
                    <a:lumMod val="95000"/>
                  </a:schemeClr>
                </a:solidFill>
                <a:ea typeface="+mj-ea"/>
                <a:cs typeface="+mj-cs"/>
              </a:rPr>
              <a:t>Training for </a:t>
            </a:r>
            <a:r>
              <a:rPr lang="en-US" sz="1600" dirty="0" smtClean="0">
                <a:solidFill>
                  <a:schemeClr val="tx1">
                    <a:lumMod val="95000"/>
                  </a:schemeClr>
                </a:solidFill>
                <a:ea typeface="+mj-ea"/>
                <a:cs typeface="+mj-cs"/>
              </a:rPr>
              <a:t>teachers</a:t>
            </a:r>
          </a:p>
          <a:p>
            <a:pPr marL="603250" lvl="4" indent="-146050" algn="just" eaLnBrk="1" fontAlgn="auto" hangingPunct="1">
              <a:lnSpc>
                <a:spcPct val="110000"/>
              </a:lnSpc>
              <a:spcBef>
                <a:spcPts val="600"/>
              </a:spcBef>
              <a:spcAft>
                <a:spcPts val="0"/>
              </a:spcAft>
              <a:buClr>
                <a:schemeClr val="accent3"/>
              </a:buClr>
              <a:buFont typeface="Wingdings 2"/>
              <a:buChar char=""/>
              <a:defRPr/>
            </a:pPr>
            <a:endParaRPr lang="en-US" sz="1600" dirty="0" smtClean="0">
              <a:solidFill>
                <a:schemeClr val="tx1">
                  <a:lumMod val="95000"/>
                </a:schemeClr>
              </a:solidFill>
              <a:ea typeface="+mj-ea"/>
              <a:cs typeface="+mj-cs"/>
            </a:endParaRPr>
          </a:p>
          <a:p>
            <a:pPr marL="0" indent="0" algn="just" eaLnBrk="1" fontAlgn="auto" hangingPunct="1">
              <a:lnSpc>
                <a:spcPct val="110000"/>
              </a:lnSpc>
              <a:spcBef>
                <a:spcPts val="600"/>
              </a:spcBef>
              <a:spcAft>
                <a:spcPts val="0"/>
              </a:spcAft>
              <a:buNone/>
              <a:defRPr/>
            </a:pPr>
            <a:r>
              <a:rPr lang="en-US" sz="1600" b="0" dirty="0" smtClean="0">
                <a:solidFill>
                  <a:schemeClr val="tx1">
                    <a:lumMod val="95000"/>
                  </a:schemeClr>
                </a:solidFill>
                <a:ea typeface="+mj-ea"/>
                <a:cs typeface="+mj-cs"/>
              </a:rPr>
              <a:t>Requires a commitment from private business to contribute to the public school certain equipment, property, services or cash with a [net present] value equal to at least 10% of the principal amount of the QZAB.</a:t>
            </a:r>
          </a:p>
          <a:p>
            <a:pPr marL="54864" lvl="1" algn="just" eaLnBrk="1" fontAlgn="auto" hangingPunct="1">
              <a:lnSpc>
                <a:spcPct val="110000"/>
              </a:lnSpc>
              <a:spcBef>
                <a:spcPts val="600"/>
              </a:spcBef>
              <a:spcAft>
                <a:spcPts val="0"/>
              </a:spcAft>
              <a:buFontTx/>
              <a:buNone/>
              <a:defRPr/>
            </a:pPr>
            <a:endParaRPr lang="en-US" sz="1600" dirty="0" smtClean="0">
              <a:solidFill>
                <a:schemeClr val="tx1">
                  <a:lumMod val="95000"/>
                </a:schemeClr>
              </a:solidFill>
              <a:ea typeface="+mj-ea"/>
              <a:cs typeface="+mj-cs"/>
            </a:endParaRPr>
          </a:p>
        </p:txBody>
      </p:sp>
      <p:sp>
        <p:nvSpPr>
          <p:cNvPr id="4098" name="Rectangle 2"/>
          <p:cNvSpPr>
            <a:spLocks noGrp="1" noChangeArrowheads="1"/>
          </p:cNvSpPr>
          <p:nvPr>
            <p:ph type="title"/>
          </p:nvPr>
        </p:nvSpPr>
        <p:spPr>
          <a:xfrm>
            <a:off x="457200" y="76200"/>
            <a:ext cx="8229600" cy="1143000"/>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QZAB: Eligibility Requirements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228600" y="1722438"/>
            <a:ext cx="8686800" cy="4754562"/>
          </a:xfrm>
        </p:spPr>
        <p:txBody>
          <a:bodyPr/>
          <a:lstStyle/>
          <a:p>
            <a:pPr marL="45720" indent="0" algn="just" eaLnBrk="1" hangingPunct="1">
              <a:spcBef>
                <a:spcPts val="600"/>
              </a:spcBef>
              <a:buNone/>
            </a:pPr>
            <a:r>
              <a:rPr lang="en-US" sz="1700" b="0" dirty="0" smtClean="0"/>
              <a:t>Taxable bonds issued by a school district  (may carry a supplemental interest rate) and tax credits are provided in lieu of interest payments.  </a:t>
            </a:r>
          </a:p>
          <a:p>
            <a:pPr lvl="1" algn="just" eaLnBrk="1" hangingPunct="1">
              <a:spcBef>
                <a:spcPts val="600"/>
              </a:spcBef>
              <a:buFont typeface="Arial" panose="020B0604020202020204" pitchFamily="34" charset="0"/>
              <a:buChar char="•"/>
            </a:pPr>
            <a:r>
              <a:rPr lang="en-US" sz="1700" dirty="0" smtClean="0"/>
              <a:t>Principal is paid at maturity.  Secretary of U.S. Department of Treasury sets maximum maturity (4/11/11 = 15 yrs) . </a:t>
            </a:r>
          </a:p>
          <a:p>
            <a:pPr lvl="1" algn="just" eaLnBrk="1" hangingPunct="1">
              <a:spcBef>
                <a:spcPts val="600"/>
              </a:spcBef>
              <a:buFont typeface="Arial" panose="020B0604020202020204" pitchFamily="34" charset="0"/>
              <a:buChar char="•"/>
            </a:pPr>
            <a:r>
              <a:rPr lang="en-US" sz="1700" dirty="0" smtClean="0"/>
              <a:t>Investor that buys QZAB is allowed annual federal income tax credits in lieu of periodic interest payments (4/11/11 = 5.50%).</a:t>
            </a:r>
          </a:p>
          <a:p>
            <a:pPr lvl="1" algn="just" eaLnBrk="1" hangingPunct="1">
              <a:spcBef>
                <a:spcPts val="600"/>
              </a:spcBef>
              <a:buFont typeface="Arial" panose="020B0604020202020204" pitchFamily="34" charset="0"/>
              <a:buChar char="•"/>
            </a:pPr>
            <a:r>
              <a:rPr lang="en-US" sz="1700" dirty="0" smtClean="0"/>
              <a:t>For 2009 and 2010 allocations, Districts can receive direct subsidy in amount equal to Qualified Tax Credit Bond rate as published by the Bureau of Public Debt on its Internet site for State and Local Government Securities at </a:t>
            </a:r>
            <a:r>
              <a:rPr lang="en-US" sz="1700" dirty="0" smtClean="0">
                <a:hlinkClick r:id="rId2"/>
              </a:rPr>
              <a:t>http://www.treasurydirect.gov</a:t>
            </a:r>
            <a:endParaRPr lang="en-US" sz="1700" dirty="0" smtClean="0"/>
          </a:p>
          <a:p>
            <a:pPr algn="just" eaLnBrk="1" hangingPunct="1">
              <a:spcBef>
                <a:spcPts val="600"/>
              </a:spcBef>
            </a:pPr>
            <a:endParaRPr lang="en-US" sz="1700" b="0" dirty="0" smtClean="0"/>
          </a:p>
          <a:p>
            <a:pPr marL="45720" indent="0" algn="just" eaLnBrk="1" hangingPunct="1">
              <a:spcBef>
                <a:spcPts val="600"/>
              </a:spcBef>
              <a:buNone/>
            </a:pPr>
            <a:r>
              <a:rPr lang="en-US" sz="1700" b="0" dirty="0" smtClean="0"/>
              <a:t>May be issued as voted unlimited tax general obligation (UTGO) bonds or  non-voted lease purchase agreement or certificate of participation (COP). </a:t>
            </a:r>
          </a:p>
          <a:p>
            <a:pPr algn="just" eaLnBrk="1" hangingPunct="1">
              <a:spcBef>
                <a:spcPts val="600"/>
              </a:spcBef>
            </a:pPr>
            <a:endParaRPr lang="en-US" sz="1700" b="0" dirty="0" smtClean="0"/>
          </a:p>
          <a:p>
            <a:pPr marL="45720" indent="0" algn="just" eaLnBrk="1" hangingPunct="1">
              <a:spcBef>
                <a:spcPts val="600"/>
              </a:spcBef>
              <a:buNone/>
            </a:pPr>
            <a:r>
              <a:rPr lang="en-US" sz="1700" b="0" dirty="0" smtClean="0"/>
              <a:t>Principal amount of QZAB must not exceed applicable debt limits. </a:t>
            </a:r>
          </a:p>
          <a:p>
            <a:pPr algn="just" eaLnBrk="1" hangingPunct="1">
              <a:spcBef>
                <a:spcPts val="600"/>
              </a:spcBef>
            </a:pPr>
            <a:endParaRPr lang="en-US" sz="1700" b="0" dirty="0" smtClean="0"/>
          </a:p>
          <a:p>
            <a:pPr lvl="1" algn="just" eaLnBrk="1" hangingPunct="1">
              <a:spcBef>
                <a:spcPts val="600"/>
              </a:spcBef>
            </a:pPr>
            <a:endParaRPr lang="en-US" sz="1700" dirty="0" smtClean="0"/>
          </a:p>
        </p:txBody>
      </p:sp>
      <p:sp>
        <p:nvSpPr>
          <p:cNvPr id="3074" name="Rectangle 2"/>
          <p:cNvSpPr>
            <a:spLocks noGrp="1" noChangeArrowheads="1"/>
          </p:cNvSpPr>
          <p:nvPr>
            <p:ph type="title"/>
          </p:nvPr>
        </p:nvSpPr>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Qualified Zone Academy Bonds </a:t>
            </a:r>
            <a:br>
              <a:rPr lang="en-US" sz="3200" b="1" dirty="0" smtClean="0">
                <a:solidFill>
                  <a:schemeClr val="bg2">
                    <a:lumMod val="60000"/>
                    <a:lumOff val="40000"/>
                  </a:schemeClr>
                </a:solidFill>
                <a:latin typeface="Palatino Linotype" panose="02040502050505030304" pitchFamily="18" charset="0"/>
              </a:rPr>
            </a:br>
            <a:r>
              <a:rPr lang="en-US" sz="3200" b="1" dirty="0" smtClean="0">
                <a:solidFill>
                  <a:schemeClr val="bg2">
                    <a:lumMod val="60000"/>
                    <a:lumOff val="40000"/>
                  </a:schemeClr>
                </a:solidFill>
                <a:latin typeface="Palatino Linotype" panose="02040502050505030304" pitchFamily="18" charset="0"/>
              </a:rPr>
              <a:t>(QZAB): Overview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pPr marL="45720" indent="0" algn="just" eaLnBrk="1" fontAlgn="auto" hangingPunct="1">
              <a:spcBef>
                <a:spcPts val="600"/>
              </a:spcBef>
              <a:spcAft>
                <a:spcPts val="0"/>
              </a:spcAft>
              <a:buNone/>
              <a:defRPr/>
            </a:pPr>
            <a:r>
              <a:rPr lang="en-US" sz="1800" b="0" dirty="0" smtClean="0"/>
              <a:t>Federal law provides a national QZAB limitation for each calendar year, which is allocated among the states (based on poverty population) &gt;  limitation allocated by state education agency (in Colorado, CDE) to eligible school districts as defined (Code Section 54E(d)(2) defines “eligible local education agency” as any local educational agency as defined in Section 9101 of the Elementary and Secondary Education Act of 1965.).</a:t>
            </a:r>
          </a:p>
          <a:p>
            <a:pPr algn="just" eaLnBrk="1" fontAlgn="auto" hangingPunct="1">
              <a:spcBef>
                <a:spcPts val="600"/>
              </a:spcBef>
              <a:spcAft>
                <a:spcPts val="0"/>
              </a:spcAft>
              <a:buFont typeface="Wingdings 2"/>
              <a:buChar char=""/>
              <a:defRPr/>
            </a:pPr>
            <a:endParaRPr lang="en-US" sz="1800" b="0" dirty="0" smtClean="0"/>
          </a:p>
          <a:p>
            <a:pPr marL="45720" indent="0" algn="just" eaLnBrk="1" fontAlgn="auto" hangingPunct="1">
              <a:spcBef>
                <a:spcPts val="600"/>
              </a:spcBef>
              <a:spcAft>
                <a:spcPts val="0"/>
              </a:spcAft>
              <a:buNone/>
              <a:defRPr/>
            </a:pPr>
            <a:r>
              <a:rPr lang="en-US" sz="1800" b="0" dirty="0" smtClean="0"/>
              <a:t>States may carry forward any unused QZAB limitation amount for two years following the unused limitation year to be used on a first-in, first-out basis.</a:t>
            </a:r>
          </a:p>
          <a:p>
            <a:pPr algn="just" eaLnBrk="1" fontAlgn="auto" hangingPunct="1">
              <a:spcBef>
                <a:spcPts val="600"/>
              </a:spcBef>
              <a:spcAft>
                <a:spcPts val="0"/>
              </a:spcAft>
              <a:buFont typeface="Wingdings 2"/>
              <a:buChar char=""/>
              <a:defRPr/>
            </a:pPr>
            <a:endParaRPr lang="en-US" sz="1800" b="0" dirty="0" smtClean="0"/>
          </a:p>
          <a:p>
            <a:pPr marL="45720" indent="0" algn="just" eaLnBrk="1" fontAlgn="auto" hangingPunct="1">
              <a:spcBef>
                <a:spcPts val="600"/>
              </a:spcBef>
              <a:spcAft>
                <a:spcPts val="0"/>
              </a:spcAft>
              <a:buNone/>
              <a:defRPr/>
            </a:pPr>
            <a:r>
              <a:rPr lang="en-US" sz="1800" b="0" dirty="0" smtClean="0"/>
              <a:t>Currently, the total Colorado QZAB limitation amount that may be allocated by CDE to school districts is noted on the CDE web-site Allocation Tracking Form and Frequently Asked Questions documents at the following web-site  location</a:t>
            </a:r>
            <a:r>
              <a:rPr lang="en-US" sz="1800" b="0" dirty="0" smtClean="0"/>
              <a:t>: </a:t>
            </a:r>
          </a:p>
          <a:p>
            <a:pPr marL="45720" indent="0" algn="just" eaLnBrk="1" fontAlgn="auto" hangingPunct="1">
              <a:spcBef>
                <a:spcPts val="600"/>
              </a:spcBef>
              <a:spcAft>
                <a:spcPts val="0"/>
              </a:spcAft>
              <a:buNone/>
              <a:defRPr/>
            </a:pPr>
            <a:r>
              <a:rPr lang="en-US" sz="1800" b="0" dirty="0" smtClean="0">
                <a:hlinkClick r:id="rId2"/>
              </a:rPr>
              <a:t>http</a:t>
            </a:r>
            <a:r>
              <a:rPr lang="en-US" sz="1800" b="0" dirty="0" smtClean="0">
                <a:hlinkClick r:id="rId2"/>
              </a:rPr>
              <a:t>://www.cde.state.co.us/cdefinance/CapConstQZAB.htm</a:t>
            </a:r>
            <a:endParaRPr lang="en-US" sz="1800" b="0" dirty="0" smtClean="0"/>
          </a:p>
        </p:txBody>
      </p:sp>
      <p:sp>
        <p:nvSpPr>
          <p:cNvPr id="5122" name="Rectangle 2"/>
          <p:cNvSpPr>
            <a:spLocks noGrp="1" noChangeArrowheads="1"/>
          </p:cNvSpPr>
          <p:nvPr>
            <p:ph type="title"/>
          </p:nvPr>
        </p:nvSpPr>
        <p:spPr>
          <a:xfrm>
            <a:off x="533400" y="152400"/>
            <a:ext cx="8229600" cy="1143000"/>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QZAB: State &amp; Local Allocation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normAutofit lnSpcReduction="10000"/>
          </a:bodyPr>
          <a:lstStyle/>
          <a:p>
            <a:pPr eaLnBrk="1" fontAlgn="auto" hangingPunct="1">
              <a:spcBef>
                <a:spcPts val="600"/>
              </a:spcBef>
              <a:buFontTx/>
              <a:buNone/>
              <a:defRPr/>
            </a:pPr>
            <a:r>
              <a:rPr lang="en-US" sz="1800" b="0" dirty="0" smtClean="0"/>
              <a:t>Applications must include the following:</a:t>
            </a:r>
            <a:br>
              <a:rPr lang="en-US" sz="1800" b="0" dirty="0" smtClean="0"/>
            </a:br>
            <a:endParaRPr lang="en-US" sz="1800" b="0" dirty="0" smtClean="0"/>
          </a:p>
          <a:p>
            <a:pPr eaLnBrk="1" fontAlgn="auto" hangingPunct="1">
              <a:spcBef>
                <a:spcPts val="600"/>
              </a:spcBef>
              <a:buFont typeface="Arial" panose="020B0604020202020204" pitchFamily="34" charset="0"/>
              <a:buChar char="•"/>
              <a:defRPr/>
            </a:pPr>
            <a:r>
              <a:rPr lang="en-US" sz="1800" b="0" dirty="0" smtClean="0"/>
              <a:t>District Board of Directors Resolution</a:t>
            </a:r>
          </a:p>
          <a:p>
            <a:pPr eaLnBrk="1" fontAlgn="auto" hangingPunct="1">
              <a:spcBef>
                <a:spcPts val="600"/>
              </a:spcBef>
              <a:buFont typeface="Wingdings 2"/>
              <a:buChar char=""/>
              <a:defRPr/>
            </a:pPr>
            <a:endParaRPr lang="en-US" sz="1800" b="0" dirty="0" smtClean="0"/>
          </a:p>
          <a:p>
            <a:pPr>
              <a:spcBef>
                <a:spcPts val="600"/>
              </a:spcBef>
              <a:buFont typeface="Arial" panose="020B0604020202020204" pitchFamily="34" charset="0"/>
              <a:buChar char="•"/>
              <a:defRPr/>
            </a:pPr>
            <a:r>
              <a:rPr lang="en-US" sz="1800" b="0" dirty="0" smtClean="0"/>
              <a:t>Provide the following items:</a:t>
            </a:r>
          </a:p>
          <a:p>
            <a:pPr marL="822960" lvl="2" indent="-192024" eaLnBrk="1" fontAlgn="auto" hangingPunct="1">
              <a:spcBef>
                <a:spcPts val="600"/>
              </a:spcBef>
              <a:buClr>
                <a:schemeClr val="accent3"/>
              </a:buClr>
              <a:buFont typeface="Wingdings 2"/>
              <a:buChar char=""/>
              <a:defRPr/>
            </a:pPr>
            <a:r>
              <a:rPr lang="en-US" sz="1800" dirty="0" smtClean="0"/>
              <a:t>Statement identifying the qualified zone academy</a:t>
            </a:r>
          </a:p>
          <a:p>
            <a:pPr marL="822960" lvl="2" indent="-192024" eaLnBrk="1" fontAlgn="auto" hangingPunct="1">
              <a:spcBef>
                <a:spcPts val="600"/>
              </a:spcBef>
              <a:buClr>
                <a:schemeClr val="accent3"/>
              </a:buClr>
              <a:buFont typeface="Wingdings 2"/>
              <a:buChar char=""/>
              <a:defRPr/>
            </a:pPr>
            <a:r>
              <a:rPr lang="en-US" sz="1800" dirty="0" smtClean="0"/>
              <a:t>Description of the expenditures the bonds will be used for</a:t>
            </a:r>
          </a:p>
          <a:p>
            <a:pPr marL="822960" lvl="2" indent="-192024" eaLnBrk="1" fontAlgn="auto" hangingPunct="1">
              <a:spcBef>
                <a:spcPts val="600"/>
              </a:spcBef>
              <a:buClr>
                <a:schemeClr val="accent3"/>
              </a:buClr>
              <a:buFont typeface="Wingdings 2"/>
              <a:buChar char=""/>
              <a:defRPr/>
            </a:pPr>
            <a:r>
              <a:rPr lang="en-US" sz="1800" dirty="0" smtClean="0"/>
              <a:t>Confirmation that Davis-Bacon wages have been included</a:t>
            </a:r>
          </a:p>
          <a:p>
            <a:pPr marL="822960" lvl="2" indent="-192024" eaLnBrk="1" fontAlgn="auto" hangingPunct="1">
              <a:spcBef>
                <a:spcPts val="600"/>
              </a:spcBef>
              <a:buClr>
                <a:schemeClr val="accent3"/>
              </a:buClr>
              <a:buFont typeface="Wingdings 2"/>
              <a:buChar char=""/>
              <a:defRPr/>
            </a:pPr>
            <a:r>
              <a:rPr lang="en-US" sz="1800" dirty="0" smtClean="0"/>
              <a:t>A written spending plan confirming all funding spent within 3 years</a:t>
            </a:r>
          </a:p>
          <a:p>
            <a:pPr marL="822960" lvl="2" indent="-192024" eaLnBrk="1" fontAlgn="auto" hangingPunct="1">
              <a:spcBef>
                <a:spcPts val="600"/>
              </a:spcBef>
              <a:buClr>
                <a:schemeClr val="accent3"/>
              </a:buClr>
              <a:buFont typeface="Wingdings 2"/>
              <a:buChar char=""/>
              <a:defRPr/>
            </a:pPr>
            <a:r>
              <a:rPr lang="en-US" sz="1800" dirty="0" smtClean="0"/>
              <a:t>A description of the planned private business partnership</a:t>
            </a:r>
          </a:p>
          <a:p>
            <a:pPr marL="822960" lvl="2" indent="-192024" eaLnBrk="1" fontAlgn="auto" hangingPunct="1">
              <a:spcBef>
                <a:spcPts val="600"/>
              </a:spcBef>
              <a:buClr>
                <a:schemeClr val="accent3"/>
              </a:buClr>
              <a:buFont typeface="Wingdings 2"/>
              <a:buChar char=""/>
              <a:defRPr/>
            </a:pPr>
            <a:endParaRPr lang="en-US" sz="1800" dirty="0" smtClean="0"/>
          </a:p>
          <a:p>
            <a:pPr eaLnBrk="1" fontAlgn="auto" hangingPunct="1">
              <a:spcBef>
                <a:spcPts val="600"/>
              </a:spcBef>
              <a:buFont typeface="Arial" panose="020B0604020202020204" pitchFamily="34" charset="0"/>
              <a:buChar char="•"/>
              <a:defRPr/>
            </a:pPr>
            <a:r>
              <a:rPr lang="en-US" sz="1800" b="0" dirty="0" smtClean="0"/>
              <a:t>CDE Application</a:t>
            </a:r>
          </a:p>
          <a:p>
            <a:pPr marL="916686" lvl="2" indent="-285750">
              <a:spcBef>
                <a:spcPts val="600"/>
              </a:spcBef>
              <a:buFont typeface="Arial" panose="020B0604020202020204" pitchFamily="34" charset="0"/>
              <a:buChar char="•"/>
              <a:defRPr/>
            </a:pPr>
            <a:r>
              <a:rPr lang="en-US" sz="1800" dirty="0" smtClean="0"/>
              <a:t>Applications are available on CDE’s website: </a:t>
            </a:r>
            <a:r>
              <a:rPr lang="en-US" sz="1800" dirty="0" smtClean="0">
                <a:solidFill>
                  <a:schemeClr val="tx1"/>
                </a:solidFill>
                <a:hlinkClick r:id="rId3"/>
              </a:rPr>
              <a:t>http://www.cde.state.co.us/sites/default/files/CC-11QZABApplication_0.pdf</a:t>
            </a:r>
            <a:r>
              <a:rPr lang="en-US" sz="1800" dirty="0" smtClean="0">
                <a:solidFill>
                  <a:schemeClr val="tx1"/>
                </a:solidFill>
              </a:rPr>
              <a:t> </a:t>
            </a:r>
            <a:endParaRPr lang="en-US" sz="1800" dirty="0" smtClean="0">
              <a:solidFill>
                <a:schemeClr val="tx1"/>
              </a:solidFill>
            </a:endParaRPr>
          </a:p>
        </p:txBody>
      </p:sp>
      <p:sp>
        <p:nvSpPr>
          <p:cNvPr id="2" name="Title 1"/>
          <p:cNvSpPr>
            <a:spLocks noGrp="1"/>
          </p:cNvSpPr>
          <p:nvPr>
            <p:ph type="title"/>
          </p:nvPr>
        </p:nvSpPr>
        <p:spPr/>
        <p:txBody>
          <a:bodyPr>
            <a:noAutofit/>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
            </a:r>
            <a:br>
              <a:rPr lang="en-US" sz="3200" b="1" dirty="0" smtClean="0">
                <a:solidFill>
                  <a:schemeClr val="bg2">
                    <a:lumMod val="60000"/>
                    <a:lumOff val="40000"/>
                  </a:schemeClr>
                </a:solidFill>
                <a:latin typeface="Palatino Linotype" panose="02040502050505030304" pitchFamily="18" charset="0"/>
              </a:rPr>
            </a:br>
            <a:r>
              <a:rPr lang="en-US" sz="3200" b="1" dirty="0" smtClean="0">
                <a:solidFill>
                  <a:schemeClr val="bg2">
                    <a:lumMod val="60000"/>
                    <a:lumOff val="40000"/>
                  </a:schemeClr>
                </a:solidFill>
                <a:latin typeface="Palatino Linotype" panose="02040502050505030304" pitchFamily="18" charset="0"/>
              </a:rPr>
              <a:t>QZAB: Application Process</a:t>
            </a:r>
            <a:br>
              <a:rPr lang="en-US" sz="3200" b="1" dirty="0" smtClean="0">
                <a:solidFill>
                  <a:schemeClr val="bg2">
                    <a:lumMod val="60000"/>
                    <a:lumOff val="40000"/>
                  </a:schemeClr>
                </a:solidFill>
                <a:latin typeface="Palatino Linotype" panose="02040502050505030304" pitchFamily="18" charset="0"/>
              </a:rPr>
            </a:br>
            <a:endParaRPr lang="en-US" sz="3200" b="1" dirty="0" smtClean="0">
              <a:solidFill>
                <a:schemeClr val="bg2">
                  <a:lumMod val="60000"/>
                  <a:lumOff val="40000"/>
                </a:schemeClr>
              </a:solidFill>
              <a:latin typeface="Palatino Linotype" panose="02040502050505030304"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pPr algn="just" eaLnBrk="1" hangingPunct="1">
              <a:spcBef>
                <a:spcPts val="600"/>
              </a:spcBef>
              <a:buFont typeface="Wingdings 2" pitchFamily="18" charset="2"/>
              <a:buNone/>
            </a:pPr>
            <a:r>
              <a:rPr lang="en-US" sz="2200" b="0" dirty="0" smtClean="0"/>
              <a:t>Upon receiving allocation QZABs may be issued </a:t>
            </a:r>
            <a:r>
              <a:rPr lang="en-US" sz="2200" b="0" dirty="0" smtClean="0"/>
              <a:t>as:</a:t>
            </a:r>
            <a:endParaRPr lang="en-US" sz="2200" b="0" dirty="0"/>
          </a:p>
          <a:p>
            <a:pPr algn="just" eaLnBrk="1" hangingPunct="1">
              <a:spcBef>
                <a:spcPts val="600"/>
              </a:spcBef>
              <a:buFont typeface="Arial" panose="020B0604020202020204" pitchFamily="34" charset="0"/>
              <a:buChar char="•"/>
            </a:pPr>
            <a:r>
              <a:rPr lang="en-US" sz="2200" b="0" dirty="0" smtClean="0"/>
              <a:t>Voter-approved </a:t>
            </a:r>
            <a:r>
              <a:rPr lang="en-US" sz="2200" b="0" dirty="0" smtClean="0"/>
              <a:t>general obligation (GO) </a:t>
            </a:r>
            <a:r>
              <a:rPr lang="en-US" sz="2200" b="0" dirty="0" smtClean="0"/>
              <a:t>bonds</a:t>
            </a:r>
          </a:p>
          <a:p>
            <a:pPr lvl="1" algn="just">
              <a:spcBef>
                <a:spcPts val="600"/>
              </a:spcBef>
              <a:buFont typeface="Arial" panose="020B0604020202020204" pitchFamily="34" charset="0"/>
              <a:buChar char="•"/>
            </a:pPr>
            <a:r>
              <a:rPr lang="en-US" b="0" dirty="0" smtClean="0"/>
              <a:t>Most </a:t>
            </a:r>
            <a:r>
              <a:rPr lang="en-US" b="0" dirty="0" smtClean="0"/>
              <a:t>secure form of repayment and receives lowest cost of </a:t>
            </a:r>
            <a:r>
              <a:rPr lang="en-US" b="0" dirty="0" smtClean="0"/>
              <a:t>borrowing.</a:t>
            </a:r>
            <a:endParaRPr lang="en-US" b="0" dirty="0"/>
          </a:p>
          <a:p>
            <a:pPr algn="just" eaLnBrk="1" hangingPunct="1">
              <a:spcBef>
                <a:spcPts val="600"/>
              </a:spcBef>
              <a:buFont typeface="Wingdings 2" pitchFamily="18" charset="2"/>
              <a:buNone/>
            </a:pPr>
            <a:endParaRPr lang="en-US" sz="2200" b="0" dirty="0" smtClean="0"/>
          </a:p>
          <a:p>
            <a:pPr algn="just" eaLnBrk="1" hangingPunct="1">
              <a:spcBef>
                <a:spcPts val="600"/>
              </a:spcBef>
              <a:buFont typeface="Arial" panose="020B0604020202020204" pitchFamily="34" charset="0"/>
              <a:buChar char="•"/>
            </a:pPr>
            <a:r>
              <a:rPr lang="en-US" sz="2200" b="0" dirty="0" smtClean="0"/>
              <a:t>A </a:t>
            </a:r>
            <a:r>
              <a:rPr lang="en-US" sz="2200" b="0" dirty="0" smtClean="0"/>
              <a:t>lease purchase agreement, secured by collateral, and repaid from the annual appropriation of monies from the district’s general </a:t>
            </a:r>
            <a:r>
              <a:rPr lang="en-US" sz="2200" b="0" dirty="0" smtClean="0"/>
              <a:t>fund.</a:t>
            </a:r>
          </a:p>
          <a:p>
            <a:pPr lvl="1" algn="just">
              <a:spcBef>
                <a:spcPts val="600"/>
              </a:spcBef>
              <a:buFont typeface="Arial" panose="020B0604020202020204" pitchFamily="34" charset="0"/>
              <a:buChar char="•"/>
            </a:pPr>
            <a:r>
              <a:rPr lang="en-US" b="0" dirty="0" smtClean="0"/>
              <a:t>Can </a:t>
            </a:r>
            <a:r>
              <a:rPr lang="en-US" b="0" dirty="0" smtClean="0"/>
              <a:t>be issued without voter </a:t>
            </a:r>
            <a:r>
              <a:rPr lang="en-US" b="0" dirty="0" smtClean="0"/>
              <a:t>approval.</a:t>
            </a:r>
          </a:p>
          <a:p>
            <a:pPr lvl="1" algn="just">
              <a:spcBef>
                <a:spcPts val="600"/>
              </a:spcBef>
              <a:buFont typeface="Arial" panose="020B0604020202020204" pitchFamily="34" charset="0"/>
              <a:buChar char="•"/>
            </a:pPr>
            <a:r>
              <a:rPr lang="en-US" b="0" dirty="0" smtClean="0"/>
              <a:t>Receives </a:t>
            </a:r>
            <a:r>
              <a:rPr lang="en-US" b="0" dirty="0" smtClean="0"/>
              <a:t>slightly higher borrowing cost than GOs due to “appropriation clause”.</a:t>
            </a:r>
          </a:p>
          <a:p>
            <a:pPr lvl="1" algn="just" eaLnBrk="1" hangingPunct="1">
              <a:spcBef>
                <a:spcPts val="600"/>
              </a:spcBef>
            </a:pPr>
            <a:endParaRPr lang="en-US" dirty="0" smtClean="0"/>
          </a:p>
          <a:p>
            <a:pPr lvl="1" algn="just" eaLnBrk="1" hangingPunct="1">
              <a:spcBef>
                <a:spcPts val="600"/>
              </a:spcBef>
            </a:pPr>
            <a:endParaRPr lang="en-US" dirty="0" smtClean="0"/>
          </a:p>
          <a:p>
            <a:pPr lvl="1" algn="just" eaLnBrk="1" hangingPunct="1">
              <a:spcBef>
                <a:spcPts val="600"/>
              </a:spcBef>
            </a:pPr>
            <a:endParaRPr lang="en-US" dirty="0" smtClean="0"/>
          </a:p>
        </p:txBody>
      </p:sp>
      <p:sp>
        <p:nvSpPr>
          <p:cNvPr id="7170" name="Rectangle 2"/>
          <p:cNvSpPr>
            <a:spLocks noGrp="1" noChangeArrowheads="1"/>
          </p:cNvSpPr>
          <p:nvPr>
            <p:ph type="title"/>
          </p:nvPr>
        </p:nvSpPr>
        <p:spPr>
          <a:xfrm>
            <a:off x="457200" y="152400"/>
            <a:ext cx="8229600" cy="1143000"/>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QZAB: Financing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1600200"/>
            <a:ext cx="8229600" cy="4724400"/>
          </a:xfrm>
        </p:spPr>
        <p:txBody>
          <a:bodyPr/>
          <a:lstStyle/>
          <a:p>
            <a:pPr marL="45720" indent="0" eaLnBrk="1" hangingPunct="1">
              <a:spcBef>
                <a:spcPts val="600"/>
              </a:spcBef>
              <a:buNone/>
            </a:pPr>
            <a:r>
              <a:rPr lang="en-US" sz="1400" b="0" u="sng" dirty="0" smtClean="0"/>
              <a:t>2% limit on costs of issuance (</a:t>
            </a:r>
            <a:r>
              <a:rPr lang="en-US" sz="1400" b="0" u="sng" dirty="0" smtClean="0"/>
              <a:t>COI)</a:t>
            </a:r>
          </a:p>
          <a:p>
            <a:pPr eaLnBrk="1" hangingPunct="1">
              <a:spcBef>
                <a:spcPts val="600"/>
              </a:spcBef>
              <a:buFont typeface="Arial" panose="020B0604020202020204" pitchFamily="34" charset="0"/>
              <a:buChar char="•"/>
            </a:pPr>
            <a:r>
              <a:rPr lang="en-US" sz="1400" b="0" dirty="0" smtClean="0"/>
              <a:t>Costs </a:t>
            </a:r>
            <a:r>
              <a:rPr lang="en-US" sz="1400" b="0" dirty="0" smtClean="0"/>
              <a:t>related to issuance above this limit are paid from traditional (fully) taxable bonds or cash on </a:t>
            </a:r>
            <a:r>
              <a:rPr lang="en-US" sz="1400" b="0" dirty="0" smtClean="0"/>
              <a:t>hand.</a:t>
            </a:r>
          </a:p>
          <a:p>
            <a:pPr eaLnBrk="1" hangingPunct="1">
              <a:spcBef>
                <a:spcPts val="600"/>
              </a:spcBef>
              <a:buFont typeface="Arial" panose="020B0604020202020204" pitchFamily="34" charset="0"/>
              <a:buChar char="•"/>
            </a:pPr>
            <a:r>
              <a:rPr lang="en-US" sz="1400" b="0" dirty="0" smtClean="0"/>
              <a:t>Please </a:t>
            </a:r>
            <a:r>
              <a:rPr lang="en-US" sz="1400" b="0" dirty="0" smtClean="0"/>
              <a:t>contact CDE or your financial advisor for more detailed information about costs of issuance. </a:t>
            </a:r>
          </a:p>
          <a:p>
            <a:pPr lvl="1" eaLnBrk="1" hangingPunct="1">
              <a:spcBef>
                <a:spcPts val="600"/>
              </a:spcBef>
              <a:buFont typeface="Arial" panose="020B0604020202020204" pitchFamily="34" charset="0"/>
              <a:buChar char="•"/>
            </a:pPr>
            <a:endParaRPr lang="en-US" sz="1700" dirty="0" smtClean="0"/>
          </a:p>
        </p:txBody>
      </p:sp>
      <p:sp>
        <p:nvSpPr>
          <p:cNvPr id="8194" name="Rectangle 2"/>
          <p:cNvSpPr>
            <a:spLocks noGrp="1" noChangeArrowheads="1"/>
          </p:cNvSpPr>
          <p:nvPr>
            <p:ph type="title"/>
          </p:nvPr>
        </p:nvSpPr>
        <p:spPr>
          <a:xfrm>
            <a:off x="457200" y="228600"/>
            <a:ext cx="8229600" cy="1143000"/>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QZAB: Other Considerations</a:t>
            </a:r>
          </a:p>
        </p:txBody>
      </p:sp>
      <p:pic>
        <p:nvPicPr>
          <p:cNvPr id="1029" name="Picture 5"/>
          <p:cNvPicPr>
            <a:picLocks noChangeAspect="1" noChangeArrowheads="1"/>
          </p:cNvPicPr>
          <p:nvPr/>
        </p:nvPicPr>
        <p:blipFill>
          <a:blip r:embed="rId2" cstate="print"/>
          <a:srcRect/>
          <a:stretch>
            <a:fillRect/>
          </a:stretch>
        </p:blipFill>
        <p:spPr bwMode="auto">
          <a:xfrm>
            <a:off x="487871" y="2438400"/>
            <a:ext cx="8073162" cy="3733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57200" y="1828800"/>
            <a:ext cx="8229600" cy="4525963"/>
          </a:xfrm>
        </p:spPr>
        <p:txBody>
          <a:bodyPr/>
          <a:lstStyle/>
          <a:p>
            <a:pPr marL="45720" indent="0" algn="just" eaLnBrk="1" hangingPunct="1">
              <a:spcBef>
                <a:spcPts val="600"/>
              </a:spcBef>
              <a:buNone/>
            </a:pPr>
            <a:r>
              <a:rPr lang="en-US" sz="2000" b="0" u="sng" dirty="0" smtClean="0"/>
              <a:t>Collateral</a:t>
            </a:r>
            <a:r>
              <a:rPr lang="en-US" sz="2000" b="0" dirty="0" smtClean="0"/>
              <a:t>: </a:t>
            </a:r>
            <a:r>
              <a:rPr lang="en-US" sz="2000" b="0" dirty="0" smtClean="0"/>
              <a:t>a lease-purchase </a:t>
            </a:r>
            <a:r>
              <a:rPr lang="en-US" sz="2000" b="0" dirty="0" smtClean="0"/>
              <a:t>is generally secured by property, which less complicated and costly with a larger </a:t>
            </a:r>
            <a:r>
              <a:rPr lang="en-US" sz="2000" b="0" dirty="0" smtClean="0"/>
              <a:t>transaction.</a:t>
            </a:r>
          </a:p>
          <a:p>
            <a:pPr algn="just" eaLnBrk="1" hangingPunct="1">
              <a:spcBef>
                <a:spcPts val="600"/>
              </a:spcBef>
              <a:buFont typeface="Arial" panose="020B0604020202020204" pitchFamily="34" charset="0"/>
              <a:buChar char="•"/>
            </a:pPr>
            <a:r>
              <a:rPr lang="en-US" sz="2000" b="0" dirty="0" smtClean="0"/>
              <a:t>It’s </a:t>
            </a:r>
            <a:r>
              <a:rPr lang="en-US" sz="2000" b="0" dirty="0" smtClean="0"/>
              <a:t>easier to use an entire building as collateral for a QZAB lease purchase agreement or COP amounting to $2 million. Smaller-sized  transaction amounts may require collateralization of a part of a building, etc...each proposed project will need to be studied independently to determine the best way to collateralize.</a:t>
            </a:r>
          </a:p>
          <a:p>
            <a:pPr lvl="1" algn="just" eaLnBrk="1" hangingPunct="1">
              <a:spcBef>
                <a:spcPts val="600"/>
              </a:spcBef>
            </a:pPr>
            <a:endParaRPr lang="en-US" sz="2000" dirty="0" smtClean="0"/>
          </a:p>
          <a:p>
            <a:pPr marL="45720" indent="0" algn="just" eaLnBrk="1" hangingPunct="1">
              <a:spcBef>
                <a:spcPts val="600"/>
              </a:spcBef>
              <a:buNone/>
            </a:pPr>
            <a:r>
              <a:rPr lang="en-US" sz="2000" b="0" u="sng" dirty="0" smtClean="0"/>
              <a:t>Davis - Bacon Requirements:</a:t>
            </a:r>
            <a:r>
              <a:rPr lang="en-US" sz="2000" b="0" dirty="0" smtClean="0"/>
              <a:t> 5-10% (estimated) increase in labor costs. Increase varies by project, local economy and job base.</a:t>
            </a:r>
          </a:p>
          <a:p>
            <a:pPr algn="just" eaLnBrk="1" hangingPunct="1">
              <a:spcBef>
                <a:spcPts val="600"/>
              </a:spcBef>
            </a:pPr>
            <a:endParaRPr lang="en-US" sz="2000" b="0" dirty="0" smtClean="0"/>
          </a:p>
        </p:txBody>
      </p:sp>
      <p:sp>
        <p:nvSpPr>
          <p:cNvPr id="9218" name="Rectangle 2"/>
          <p:cNvSpPr>
            <a:spLocks noGrp="1" noChangeArrowheads="1"/>
          </p:cNvSpPr>
          <p:nvPr>
            <p:ph type="title"/>
          </p:nvPr>
        </p:nvSpPr>
        <p:spPr>
          <a:xfrm>
            <a:off x="381000" y="304800"/>
            <a:ext cx="8381260" cy="1054394"/>
          </a:xfrm>
        </p:spPr>
        <p:txBody>
          <a:bodyPr/>
          <a:lstStyle/>
          <a:p>
            <a:pPr marL="54864" indent="0" algn="ctr" eaLnBrk="1" fontAlgn="auto" hangingPunct="1">
              <a:spcAft>
                <a:spcPts val="0"/>
              </a:spcAft>
              <a:defRPr/>
            </a:pPr>
            <a:r>
              <a:rPr lang="en-US" sz="3200" b="1" dirty="0" smtClean="0">
                <a:solidFill>
                  <a:schemeClr val="bg2">
                    <a:lumMod val="60000"/>
                    <a:lumOff val="40000"/>
                  </a:schemeClr>
                </a:solidFill>
                <a:latin typeface="Palatino Linotype" panose="02040502050505030304" pitchFamily="18" charset="0"/>
              </a:rPr>
              <a:t>QZAB: Other Considerations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840992"/>
            <a:ext cx="8407893" cy="4407408"/>
          </a:xfrm>
        </p:spPr>
        <p:txBody>
          <a:bodyPr/>
          <a:lstStyle/>
          <a:p>
            <a:pPr marL="45720" indent="0" algn="just">
              <a:spcBef>
                <a:spcPts val="600"/>
              </a:spcBef>
              <a:buNone/>
            </a:pPr>
            <a:r>
              <a:rPr lang="en-US" sz="2000" b="0" dirty="0" smtClean="0"/>
              <a:t>Please contact </a:t>
            </a:r>
            <a:r>
              <a:rPr lang="en-US" sz="2000" b="0" dirty="0" smtClean="0"/>
              <a:t>Scott Newell via email </a:t>
            </a:r>
            <a:r>
              <a:rPr lang="en-US" sz="2000" b="0" dirty="0" smtClean="0">
                <a:hlinkClick r:id="rId2"/>
              </a:rPr>
              <a:t>N</a:t>
            </a:r>
            <a:r>
              <a:rPr lang="en-US" sz="2000" b="0" dirty="0" smtClean="0">
                <a:hlinkClick r:id="rId2"/>
              </a:rPr>
              <a:t>ewell</a:t>
            </a:r>
            <a:r>
              <a:rPr lang="en-US" sz="2000" b="0" dirty="0" smtClean="0">
                <a:hlinkClick r:id="rId2"/>
              </a:rPr>
              <a:t>_S@cde.state.co.us</a:t>
            </a:r>
            <a:r>
              <a:rPr lang="en-US" sz="2000" b="0" dirty="0" smtClean="0"/>
              <a:t> </a:t>
            </a:r>
            <a:r>
              <a:rPr lang="en-US" sz="2000" b="0" dirty="0" smtClean="0">
                <a:ea typeface="Lucida Grande"/>
                <a:cs typeface="Cambria"/>
              </a:rPr>
              <a:t>or by phone 303</a:t>
            </a:r>
            <a:r>
              <a:rPr lang="en-US" sz="2000" b="0" dirty="0" smtClean="0">
                <a:ea typeface="Lucida Grande"/>
                <a:cs typeface="Cambria"/>
              </a:rPr>
              <a:t>-</a:t>
            </a:r>
            <a:r>
              <a:rPr lang="en-US" sz="2000" b="0" dirty="0" smtClean="0">
                <a:ea typeface="Lucida Grande"/>
                <a:cs typeface="Cambria"/>
              </a:rPr>
              <a:t>866-6717 </a:t>
            </a:r>
            <a:r>
              <a:rPr lang="en-US" sz="2000" b="0" dirty="0" smtClean="0"/>
              <a:t>at </a:t>
            </a:r>
            <a:r>
              <a:rPr lang="en-US" sz="2000" b="0" dirty="0" smtClean="0"/>
              <a:t>CDE for more information about QZAB eligibility and requirements.</a:t>
            </a:r>
          </a:p>
          <a:p>
            <a:pPr lvl="0" algn="just">
              <a:spcBef>
                <a:spcPts val="600"/>
              </a:spcBef>
            </a:pPr>
            <a:endParaRPr lang="en-US" sz="2000" b="0" dirty="0" smtClean="0"/>
          </a:p>
          <a:p>
            <a:pPr marL="45720" lvl="0" indent="0" algn="just">
              <a:spcBef>
                <a:spcPts val="600"/>
              </a:spcBef>
              <a:buNone/>
            </a:pPr>
            <a:r>
              <a:rPr lang="en-US" sz="2000" b="0" dirty="0" smtClean="0"/>
              <a:t>CDE suggests contacting a few of the finance companies listed here in the QZAB F.A.Q. </a:t>
            </a:r>
            <a:r>
              <a:rPr lang="en-US" sz="2000" b="0" dirty="0" smtClean="0"/>
              <a:t>available at:</a:t>
            </a:r>
          </a:p>
          <a:p>
            <a:pPr marL="45720" lvl="0" indent="0" algn="just">
              <a:spcBef>
                <a:spcPts val="600"/>
              </a:spcBef>
              <a:buNone/>
            </a:pPr>
            <a:r>
              <a:rPr lang="en-US" sz="2000" b="0" dirty="0" smtClean="0">
                <a:hlinkClick r:id="rId3"/>
              </a:rPr>
              <a:t>http</a:t>
            </a:r>
            <a:r>
              <a:rPr lang="en-US" sz="2000" b="0" dirty="0" smtClean="0">
                <a:hlinkClick r:id="rId3"/>
              </a:rPr>
              <a:t>://</a:t>
            </a:r>
            <a:r>
              <a:rPr lang="en-US" sz="2000" b="0" dirty="0" smtClean="0">
                <a:hlinkClick r:id="rId3"/>
              </a:rPr>
              <a:t>www.cde.state.co.us/cdefinance/CapConstQZAB.htm</a:t>
            </a:r>
            <a:endParaRPr lang="en-US" sz="2000" b="0" dirty="0" smtClean="0"/>
          </a:p>
          <a:p>
            <a:pPr lvl="1" algn="just">
              <a:spcBef>
                <a:spcPts val="600"/>
              </a:spcBef>
            </a:pPr>
            <a:r>
              <a:rPr lang="en-US" sz="2000" i="1" dirty="0" smtClean="0"/>
              <a:t>These companies will assist the District in determining if QZABs are appropriate for a project, how it will be structured (GO </a:t>
            </a:r>
            <a:r>
              <a:rPr lang="en-US" sz="2000" i="1" dirty="0" smtClean="0"/>
              <a:t>vs. </a:t>
            </a:r>
            <a:r>
              <a:rPr lang="en-US" sz="2000" i="1" dirty="0" smtClean="0"/>
              <a:t>COP) and how it will be sold.</a:t>
            </a:r>
            <a:endParaRPr lang="en-US" sz="2000" i="1" dirty="0"/>
          </a:p>
        </p:txBody>
      </p:sp>
      <p:sp>
        <p:nvSpPr>
          <p:cNvPr id="2" name="Title 1"/>
          <p:cNvSpPr>
            <a:spLocks noGrp="1"/>
          </p:cNvSpPr>
          <p:nvPr>
            <p:ph type="title"/>
          </p:nvPr>
        </p:nvSpPr>
        <p:spPr/>
        <p:txBody>
          <a:bodyPr>
            <a:normAutofit/>
          </a:bodyPr>
          <a:lstStyle/>
          <a:p>
            <a:pPr algn="ctr"/>
            <a:r>
              <a:rPr lang="en-US" sz="3200" b="1" dirty="0" smtClean="0">
                <a:solidFill>
                  <a:schemeClr val="bg2">
                    <a:lumMod val="60000"/>
                    <a:lumOff val="40000"/>
                  </a:schemeClr>
                </a:solidFill>
                <a:latin typeface="Palatino Linotype" panose="02040502050505030304" pitchFamily="18" charset="0"/>
              </a:rPr>
              <a:t>QZAB: More Information</a:t>
            </a:r>
            <a:endParaRPr lang="en-US" sz="3200" dirty="0">
              <a:latin typeface="Palatino Linotype" panose="02040502050505030304"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CDE_PowerPoint_Template_0</Template>
  <TotalTime>824</TotalTime>
  <Words>852</Words>
  <Application>Microsoft Office PowerPoint</Application>
  <PresentationFormat>On-screen Show (4:3)</PresentationFormat>
  <Paragraphs>78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CDE THEME</vt:lpstr>
      <vt:lpstr>Qualified Zone Academy Bonds (QZABs):  An Introduction</vt:lpstr>
      <vt:lpstr>QZAB: Eligibility Requirements</vt:lpstr>
      <vt:lpstr>Qualified Zone Academy Bonds  (QZAB): Overview</vt:lpstr>
      <vt:lpstr>QZAB: State &amp; Local Allocation</vt:lpstr>
      <vt:lpstr> QZAB: Application Process </vt:lpstr>
      <vt:lpstr>QZAB: Financing</vt:lpstr>
      <vt:lpstr>QZAB: Other Considerations</vt:lpstr>
      <vt:lpstr>QZAB: Other Considerations</vt:lpstr>
      <vt:lpstr>QZAB: More Information</vt:lpstr>
    </vt:vector>
  </TitlesOfParts>
  <Company>Stifel Nicolaus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bernbert</dc:creator>
  <cp:lastModifiedBy>Huber, Kevin</cp:lastModifiedBy>
  <cp:revision>79</cp:revision>
  <dcterms:created xsi:type="dcterms:W3CDTF">2011-04-07T15:16:02Z</dcterms:created>
  <dcterms:modified xsi:type="dcterms:W3CDTF">2014-03-04T16:38:53Z</dcterms:modified>
</cp:coreProperties>
</file>